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75" r:id="rId3"/>
    <p:sldId id="314" r:id="rId4"/>
    <p:sldId id="258" r:id="rId5"/>
    <p:sldId id="267" r:id="rId6"/>
    <p:sldId id="318" r:id="rId7"/>
    <p:sldId id="324" r:id="rId8"/>
    <p:sldId id="322" r:id="rId9"/>
    <p:sldId id="323" r:id="rId10"/>
    <p:sldId id="259" r:id="rId11"/>
    <p:sldId id="315" r:id="rId12"/>
    <p:sldId id="317" r:id="rId13"/>
    <p:sldId id="316" r:id="rId14"/>
    <p:sldId id="260" r:id="rId15"/>
    <p:sldId id="268" r:id="rId16"/>
    <p:sldId id="319" r:id="rId17"/>
    <p:sldId id="302" r:id="rId18"/>
    <p:sldId id="306" r:id="rId19"/>
    <p:sldId id="269" r:id="rId20"/>
    <p:sldId id="270" r:id="rId21"/>
    <p:sldId id="261" r:id="rId22"/>
    <p:sldId id="262" r:id="rId23"/>
    <p:sldId id="264" r:id="rId24"/>
    <p:sldId id="274" r:id="rId25"/>
    <p:sldId id="308" r:id="rId26"/>
    <p:sldId id="311" r:id="rId27"/>
    <p:sldId id="310" r:id="rId28"/>
    <p:sldId id="313" r:id="rId29"/>
    <p:sldId id="312" r:id="rId30"/>
    <p:sldId id="307" r:id="rId31"/>
    <p:sldId id="277" r:id="rId32"/>
    <p:sldId id="278" r:id="rId33"/>
    <p:sldId id="279" r:id="rId34"/>
    <p:sldId id="303" r:id="rId35"/>
    <p:sldId id="304" r:id="rId36"/>
    <p:sldId id="280" r:id="rId37"/>
    <p:sldId id="281" r:id="rId38"/>
    <p:sldId id="282" r:id="rId39"/>
    <p:sldId id="305" r:id="rId40"/>
    <p:sldId id="283" r:id="rId41"/>
    <p:sldId id="265" r:id="rId42"/>
    <p:sldId id="320" r:id="rId43"/>
    <p:sldId id="309" r:id="rId44"/>
    <p:sldId id="321" r:id="rId45"/>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Zhang" initials="CZ" lastIdx="1" clrIdx="0">
    <p:extLst>
      <p:ext uri="{19B8F6BF-5375-455C-9EA6-DF929625EA0E}">
        <p15:presenceInfo xmlns:p15="http://schemas.microsoft.com/office/powerpoint/2012/main" userId="852a818e5f2aa3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34F0"/>
    <a:srgbClr val="663300"/>
    <a:srgbClr val="666633"/>
    <a:srgbClr val="660066"/>
    <a:srgbClr val="006600"/>
    <a:srgbClr val="339966"/>
    <a:srgbClr val="003A00"/>
    <a:srgbClr val="0033CC"/>
    <a:srgbClr val="00CC33"/>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74" autoAdjust="0"/>
    <p:restoredTop sz="71239"/>
  </p:normalViewPr>
  <p:slideViewPr>
    <p:cSldViewPr snapToGrid="0">
      <p:cViewPr varScale="1">
        <p:scale>
          <a:sx n="82" d="100"/>
          <a:sy n="82" d="100"/>
        </p:scale>
        <p:origin x="296" y="160"/>
      </p:cViewPr>
      <p:guideLst/>
    </p:cSldViewPr>
  </p:slideViewPr>
  <p:notesTextViewPr>
    <p:cViewPr>
      <p:scale>
        <a:sx n="1" d="1"/>
        <a:sy n="1" d="1"/>
      </p:scale>
      <p:origin x="0" y="0"/>
    </p:cViewPr>
  </p:notesTextViewPr>
  <p:notesViewPr>
    <p:cSldViewPr snapToGrid="0">
      <p:cViewPr varScale="1">
        <p:scale>
          <a:sx n="87" d="100"/>
          <a:sy n="87" d="100"/>
        </p:scale>
        <p:origin x="38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06T18:14:08.892" idx="1">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F8315C-91ED-43AD-9811-E4B30F3A6104}" type="datetimeFigureOut">
              <a:rPr lang="zh-HK" altLang="en-US" smtClean="0"/>
              <a:t>19/09/23</a:t>
            </a:fld>
            <a:endParaRPr lang="zh-HK"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58A13-320E-4B67-9C01-CB199D318094}" type="slidenum">
              <a:rPr lang="zh-HK" altLang="en-US" smtClean="0"/>
              <a:t>‹#›</a:t>
            </a:fld>
            <a:endParaRPr lang="zh-HK" altLang="en-US"/>
          </a:p>
        </p:txBody>
      </p:sp>
    </p:spTree>
    <p:extLst>
      <p:ext uri="{BB962C8B-B14F-4D97-AF65-F5344CB8AC3E}">
        <p14:creationId xmlns:p14="http://schemas.microsoft.com/office/powerpoint/2010/main" val="404767765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2T20:00:37.51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132 1,'-17'32,"4"-5,10-21,-1 5,-4 17,3-2,-1 9,2-10,4-3,-4 5,0 5,2-4,-4 4,6-10,-4-1,4-6,-2 0,1 1,-1 0,1 3,-2-2,3-2,-4 2,4 1,-1-2,1 1,-2 1,0 1,0 5,0-4,2-5,0 1,0-1,-1 1,0 2,1-5,2 7,0-6,0 2,0 1,-1-2,0 2,-1 0,-1-2,0 1,0 1,1-4,0 5,0-3,0 4,0 1,0-5,0 1,3 0,-1-2,2 6,-3-1,1-2,-2 1,0-3,1-2,0 4,1 0,-1-4,-1 5,0 0,0 1,-2 4,2-10,-3 1,2 2,-2-2,0 6,2-6,-1 2,2 2,0-1,0 0,-1 0,0 0,0 4,1 0,0-2,0-5,0 1,-2 4,2-3,0 2,0-4,2 2,-2 0,0 0,-2-1,3 3,-1-4,1 4,0 1,1-3,3 9,-1-10,0 0,-5 4,-1 1,0 12,0-4,2-2,-3-8,3-4,-3 2,2-2,-1 3,-1 1,-2-1,0-2,2 4,-3-5,6 0,-4 5,4-6,-2 7,1-7,-1 1,1 4,-1-6,2 6,3-1,-2-3,3 4,-3-4,1 5,1-5,-3 2,1-1,1-1,-2 6,1-8,2 8,-2-7,3 2,-1 3,0-6,0 11,-2-9,-1 3,-1-1,1-2,-2 3,2-1,0 0,0-2,0 7,0-6,0 4,0 1,0 3,-1 4,-2 5,-1-4,2-9,-1-2,1-4,0 5,1 1,1-4,0 2,0 1,0-5,0 5,1-2,1-2,1 4,0-2,0-4,-1 8,1-8,0 5,2-1,-3-4,3 9,-4-4,0 0,-1-1,0-2,0 0,0 5,0-6,0 4,-2-3,1 5,-1 0,1 1,-1-8,2 6,-3-5,2 3,-1 2,1-7,2 10,-1-4,5 8,-3-3,4 2,-4-10,-1 12,-1-11,0 17,4-7,-2 2,5 2,-3-9,0-2,-2-1,-4-2,2 10,-2 4,2-4,0-1,0-9,0 1,-1-3,0 6,-1 1,1-2,0-1,2-3,-1 1,0 2,1 5,-2-9,4 5,-5-5,3 0,-4 6,3-5,-3 7,3-2,-2 7,2-6,0-4,-3 5,0-3,-2 7,2-7,1-6,-3 4,3-5,-2 8,0 3,4-9,-3 7,1 1,0 3,0 2,0-6,2-8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2T20:00:48.53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397 0,'-29'50,"4"-6,17-22,3-5,2 4,2-4,0 3,1-6,-2 1,0 2,-1-1,1 1,-1-2,1-1,-1 8,1 2,1-4,1-4,-2 0,-1-5,1 9,-3-4,4 0,-3 0,1 0,0 4,0-6,0 6,0-6,1-1,-2 6,2 6,-2 5,2 1,0-10,2-9,0 3,0 1,-1 3,1 1,-2-8,2 4,-4 7,1-6,-2 8,1-10,3 2,-3-4,2 8,-2-3,2 0,0-2,1-1,1 6,-2-5,1 1,-1-3,-4 6,1 6,0-3,1 0,2-9,1 0,-1 7,1-11,-1 13,1-7,1 0,1 4,-4 0,3-7,-4 6,-1-4,2-4,-5 10,1-7,1-2,-5 3,6-5,-3 7,3 1,1 5,1-10,0 4,2-4,-2 0,1 6,-3 3,3-4,-3 1,2 8,1 1,-1 4,1-4,2-16,-8 11,-2-1,-2 11,-1 2,8-14,-2-5,1 3,3-12,-6 17,4-14,-2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20:00:55.106"/>
    </inkml:context>
    <inkml:brush xml:id="br0">
      <inkml:brushProperty name="width" value="0.1" units="cm"/>
      <inkml:brushProperty name="height" value="0.1" units="cm"/>
      <inkml:brushProperty name="color" value="#66CC00"/>
    </inkml:brush>
  </inkml:definitions>
  <inkml:trace contextRef="#ctx0" brushRef="#br0">220 1 24575,'-2'7'0,"1"-1"0,0-2 0,1 0 0,-3 2 0,2-1 0,-1 0 0,1-1 0,0-1 0,0-1 0,-1 0 0,-1 4 0,0-1 0,-1 4 0,2-4 0,0-1 0,1-2 0,0-1 0,0 3 0,1 1 0,-2 3 0,1-1 0,-1 1 0,1-3 0,-1 3 0,1-5 0,-1 4 0,0-2 0,-1 6 0,1-1 0,-1 2 0,3-5 0,-3 0 0,3-1 0,-1-1 0,-1 2 0,2 4 0,-4 0 0,2 2 0,-1-1 0,0-4 0,2 1 0,-2-5 0,0 2 0,0-2 0,1 0 0,0-2 0,1-1 0,-1 3 0,0 0 0,0 0 0,-1 1 0,1 0 0,0-1 0,-1 1 0,0-3 0,1 1 0,-2 2 0,1-1 0,-1 1 0,2-2 0,0 3 0,-3 0 0,2 1 0,-5 4 0,3 0 0,0 0 0,1 2 0,2-6 0,0-3 0,1 0 0,0-3 0,-1 2 0,1 1 0,-2-3 0,2 3 0,-1-3 0,1 3 0,0-1 0,1 2 0,-3-3 0,3 2 0,-2-1 0,-1 2 0,1-1 0,-2 2 0,3-2 0,-1-3 0,-1 1 0,0 0 0,2 1 0,-3 0 0,4 2 0,-4-2 0,3 4 0,-3-1 0,0 1 0,-1 2 0,0-4 0,6-3 0,3-3 0,5-5 0,6-4 0,-3 1 0,5-5 0,-1 4 0,0-2 0,-1 0 0,-2 1 0,1 0 0,-1 2 0,0 1 0,-4 3 0,-2 1 0,-2 3 0,-2-2 0,2 2 0,1-3 0,1-1 0,1 1 0,-2-2 0,0 3 0,-1-1 0,1 0 0,1-1 0,0 0 0,0-1 0,-1 0 0,-2 2 0,-3 0 0,1 2 0,0-2 0,0 2 0,1-2 0,-1 3 0,0-1 0,1-2 0,-1-1 0,2-2 0,-1 2 0,-1-1 0,0 2 0,1 3 0,-1-3 0,2 1 0,0-3 0,-1-1 0,3 0 0,-3 1 0,-1 1 0,1 3 0,-2-3 0,1 2 0,0-3 0,-2 3 0,1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20:00:57.243"/>
    </inkml:context>
    <inkml:brush xml:id="br0">
      <inkml:brushProperty name="width" value="0.1" units="cm"/>
      <inkml:brushProperty name="height" value="0.1" units="cm"/>
      <inkml:brushProperty name="color" value="#66CC00"/>
    </inkml:brush>
  </inkml:definitions>
  <inkml:trace contextRef="#ctx0" brushRef="#br0">0 248 24575,'7'-11'0,"-1"1"0,-4 7 0,0-1 0,0 3 0,0-3 0,0 0 0,0-1 0,0 0 0,1 2 0,-1-1 0,2 0 0,-2 0 0,2 0 0,0-1 0,-1 1 0,1-1 0,-2 0 0,1 2 0,-1-1 0,2 1 0,0-3 0,1 1 0,0 0 0,-3 1 0,1 1 0,-2-1 0,1 2 0,0-2 0,-1 2 0,2-2 0,-2 3 0,2-3 0,-2 0 0,2 0 0,-1-1 0,1 0 0,0 0 0,1-1 0,-1 1 0,2-1 0,-2-2 0,1 1 0,-2-1 0,0 3 0,-2 1 0,2 1 0,-1 0 0,1-2 0,-2 0 0,4 1 0,-3 0 0,2 2 0,-2-1 0,1 0 0,0 1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20:00:57.895"/>
    </inkml:context>
    <inkml:brush xml:id="br0">
      <inkml:brushProperty name="width" value="0.1" units="cm"/>
      <inkml:brushProperty name="height" value="0.1" units="cm"/>
      <inkml:brushProperty name="color" value="#66CC00"/>
    </inkml:brush>
  </inkml:definitions>
  <inkml:trace contextRef="#ctx0" brushRef="#br0">0 12 24575,'3'-6'0,"-3"1"0,3 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20:01:00.202"/>
    </inkml:context>
    <inkml:brush xml:id="br0">
      <inkml:brushProperty name="width" value="0.1" units="cm"/>
      <inkml:brushProperty name="height" value="0.1" units="cm"/>
      <inkml:brushProperty name="color" value="#66CC00"/>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20:01:01.314"/>
    </inkml:context>
    <inkml:brush xml:id="br0">
      <inkml:brushProperty name="width" value="0.1" units="cm"/>
      <inkml:brushProperty name="height" value="0.1" units="cm"/>
      <inkml:brushProperty name="color" value="#66CC00"/>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20:01:02.059"/>
    </inkml:context>
    <inkml:brush xml:id="br0">
      <inkml:brushProperty name="width" value="0.1" units="cm"/>
      <inkml:brushProperty name="height" value="0.1" units="cm"/>
      <inkml:brushProperty name="color" value="#66CC00"/>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20:01:03.588"/>
    </inkml:context>
    <inkml:brush xml:id="br0">
      <inkml:brushProperty name="width" value="0.1" units="cm"/>
      <inkml:brushProperty name="height" value="0.1" units="cm"/>
      <inkml:brushProperty name="color" value="#66CC00"/>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A7E84-09D7-A948-A0F0-BF236A06DE68}" type="datetimeFigureOut">
              <a:rPr lang="en-US" smtClean="0"/>
              <a:t>9/19/23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C99F9-D704-B24D-B88F-505EECF5C408}" type="slidenum">
              <a:rPr lang="en-US" smtClean="0"/>
              <a:t>‹#›</a:t>
            </a:fld>
            <a:endParaRPr lang="en-US"/>
          </a:p>
        </p:txBody>
      </p:sp>
    </p:spTree>
    <p:extLst>
      <p:ext uri="{BB962C8B-B14F-4D97-AF65-F5344CB8AC3E}">
        <p14:creationId xmlns:p14="http://schemas.microsoft.com/office/powerpoint/2010/main" val="11922249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1</a:t>
            </a:fld>
            <a:endParaRPr lang="en-US"/>
          </a:p>
        </p:txBody>
      </p:sp>
    </p:spTree>
    <p:extLst>
      <p:ext uri="{BB962C8B-B14F-4D97-AF65-F5344CB8AC3E}">
        <p14:creationId xmlns:p14="http://schemas.microsoft.com/office/powerpoint/2010/main" val="140460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obtained equation of state, we can solve the TOV equation to get the stellar structure such as the mass and radius as a function of center pressure. </a:t>
            </a:r>
          </a:p>
          <a:p>
            <a:endParaRPr lang="en-US" dirty="0"/>
          </a:p>
          <a:p>
            <a:r>
              <a:rPr lang="en-US" dirty="0"/>
              <a:t>Note that we can also cast TOV equation into a dimensionless form with these rescaling, such that we can solve for the rescaled dimensionless mass and radius, showed in this graph, where  a darker colored line denotes a larger </a:t>
            </a:r>
            <a:r>
              <a:rPr lang="en-US" dirty="0" err="1"/>
              <a:t>lambda^bar</a:t>
            </a:r>
            <a:r>
              <a:rPr lang="en-US" dirty="0"/>
              <a:t>, with the red line for </a:t>
            </a:r>
            <a:r>
              <a:rPr lang="en-US" dirty="0" err="1"/>
              <a:t>lambda^bar</a:t>
            </a:r>
            <a:r>
              <a:rPr lang="en-US" dirty="0"/>
              <a:t> approaching infinity</a:t>
            </a:r>
          </a:p>
          <a:p>
            <a:endParaRPr lang="en-US" dirty="0"/>
          </a:p>
          <a:p>
            <a:r>
              <a:rPr lang="en-US" dirty="0"/>
              <a:t>We see a larger </a:t>
            </a:r>
            <a:r>
              <a:rPr lang="en-US" dirty="0" err="1"/>
              <a:t>lambda^bar</a:t>
            </a:r>
            <a:r>
              <a:rPr lang="en-US" dirty="0"/>
              <a:t> maps to a larger maximum mass and a larger maximum compactness </a:t>
            </a:r>
          </a:p>
        </p:txBody>
      </p:sp>
      <p:sp>
        <p:nvSpPr>
          <p:cNvPr id="4" name="Slide Number Placeholder 3"/>
          <p:cNvSpPr>
            <a:spLocks noGrp="1"/>
          </p:cNvSpPr>
          <p:nvPr>
            <p:ph type="sldNum" sz="quarter" idx="5"/>
          </p:nvPr>
        </p:nvSpPr>
        <p:spPr/>
        <p:txBody>
          <a:bodyPr/>
          <a:lstStyle/>
          <a:p>
            <a:fld id="{A31C99F9-D704-B24D-B88F-505EECF5C408}" type="slidenum">
              <a:rPr lang="en-US" smtClean="0"/>
              <a:t>16</a:t>
            </a:fld>
            <a:endParaRPr lang="en-US"/>
          </a:p>
        </p:txBody>
      </p:sp>
    </p:spTree>
    <p:extLst>
      <p:ext uri="{BB962C8B-B14F-4D97-AF65-F5344CB8AC3E}">
        <p14:creationId xmlns:p14="http://schemas.microsoft.com/office/powerpoint/2010/main" val="194539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One can easily observe that for any $\bar{\lambda}$ value, the lower bound of $B_{\rm eff}$ is determined by the LIGO constraint $\bar{\Lambda}\lesssim720$ of GW170817. The upper bound of $B_{\rm eff}$ is set by the constraint of $M_{\rm TOV}$ (the solid black curves)  for small $\bar{\lambda}$, and by the NICER constraint (the right edge of the cyan band) for large $\bar{\lambda}$.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Considering the solid black curve always goes leftward for a larger mass, there is then a critical mass value $</a:t>
            </a:r>
            <a:r>
              <a:rPr lang="en-CA" sz="1200" kern="1200" dirty="0" err="1">
                <a:solidFill>
                  <a:schemeClr val="tx1"/>
                </a:solidFill>
                <a:effectLst/>
                <a:latin typeface="+mn-lt"/>
                <a:ea typeface="+mn-ea"/>
                <a:cs typeface="+mn-cs"/>
              </a:rPr>
              <a:t>M_c</a:t>
            </a:r>
            <a:r>
              <a:rPr lang="en-CA" sz="1200" kern="1200" dirty="0">
                <a:solidFill>
                  <a:schemeClr val="tx1"/>
                </a:solidFill>
                <a:effectLst/>
                <a:latin typeface="+mn-lt"/>
                <a:ea typeface="+mn-ea"/>
                <a:cs typeface="+mn-cs"/>
              </a:rPr>
              <a:t>\approx3.23 M_{\</a:t>
            </a:r>
            <a:r>
              <a:rPr lang="en-CA" sz="1200" kern="1200" dirty="0" err="1">
                <a:solidFill>
                  <a:schemeClr val="tx1"/>
                </a:solidFill>
                <a:effectLst/>
                <a:latin typeface="+mn-lt"/>
                <a:ea typeface="+mn-ea"/>
                <a:cs typeface="+mn-cs"/>
              </a:rPr>
              <a:t>odot</a:t>
            </a:r>
            <a:r>
              <a:rPr lang="en-CA" sz="1200" kern="1200" dirty="0">
                <a:solidFill>
                  <a:schemeClr val="tx1"/>
                </a:solidFill>
                <a:effectLst/>
                <a:latin typeface="+mn-lt"/>
                <a:ea typeface="+mn-ea"/>
                <a:cs typeface="+mn-cs"/>
              </a:rPr>
              <a:t>}$ beyond which the associated solid black curve no longer intersects with the blue band (GW170817) for any $\bar{\lambda}$ value. Therefore, the possibility of IQSs is only allowed for $M_{\rm TOV}\</a:t>
            </a:r>
            <a:r>
              <a:rPr lang="en-CA" sz="1200" kern="1200" dirty="0" err="1">
                <a:solidFill>
                  <a:schemeClr val="tx1"/>
                </a:solidFill>
                <a:effectLst/>
                <a:latin typeface="+mn-lt"/>
                <a:ea typeface="+mn-ea"/>
                <a:cs typeface="+mn-cs"/>
              </a:rPr>
              <a:t>lesssim</a:t>
            </a:r>
            <a:r>
              <a:rPr lang="en-CA" sz="1200" kern="1200" dirty="0">
                <a:solidFill>
                  <a:schemeClr val="tx1"/>
                </a:solidFill>
                <a:effectLst/>
                <a:latin typeface="+mn-lt"/>
                <a:ea typeface="+mn-ea"/>
                <a:cs typeface="+mn-cs"/>
              </a:rPr>
              <a:t> 3.23\, M_{\</a:t>
            </a:r>
            <a:r>
              <a:rPr lang="en-CA" sz="1200" kern="1200" dirty="0" err="1">
                <a:solidFill>
                  <a:schemeClr val="tx1"/>
                </a:solidFill>
                <a:effectLst/>
                <a:latin typeface="+mn-lt"/>
                <a:ea typeface="+mn-ea"/>
                <a:cs typeface="+mn-cs"/>
              </a:rPr>
              <a:t>odot</a:t>
            </a:r>
            <a:r>
              <a:rPr lang="en-CA" sz="1200" kern="1200" dirty="0">
                <a:solidFill>
                  <a:schemeClr val="tx1"/>
                </a:solidFill>
                <a:effectLst/>
                <a:latin typeface="+mn-lt"/>
                <a:ea typeface="+mn-ea"/>
                <a:cs typeface="+mn-cs"/>
              </a:rPr>
              <a:t>}$.   (</a:t>
            </a:r>
            <a:r>
              <a:rPr lang="en-US" dirty="0"/>
              <a:t>All lines go vertically straight at very large lambda bar . </a:t>
            </a:r>
            <a:r>
              <a:rPr lang="en-CA"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D7D3AAA3-35F8-A144-8DB6-5FF1ADD44CB0}" type="slidenum">
              <a:rPr lang="en-US" smtClean="0"/>
              <a:t>17</a:t>
            </a:fld>
            <a:endParaRPr lang="en-US"/>
          </a:p>
        </p:txBody>
      </p:sp>
    </p:spTree>
    <p:extLst>
      <p:ext uri="{BB962C8B-B14F-4D97-AF65-F5344CB8AC3E}">
        <p14:creationId xmlns:p14="http://schemas.microsoft.com/office/powerpoint/2010/main" val="492011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首先我简单介绍下引力波回声的有关背景</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引力波回声由</a:t>
                </a:r>
                <a:r>
                  <a:rPr lang="zh-CN" altLang="en-CA" dirty="0"/>
                  <a:t>引力波</a:t>
                </a:r>
                <a:r>
                  <a:rPr lang="zh-CN" altLang="en-US" dirty="0"/>
                  <a:t>在超常致密体</a:t>
                </a:r>
                <a:r>
                  <a:rPr lang="en-US" altLang="zh-CN" dirty="0"/>
                  <a:t>(ECO)</a:t>
                </a:r>
                <a:r>
                  <a:rPr lang="zh-CN" altLang="en-US" dirty="0"/>
                  <a:t>背景下导致，其特征是引力波在其背景下会陷落到一个腔里，这个腔的两壁，一端为临近该</a:t>
                </a:r>
                <a:r>
                  <a:rPr lang="zh-CN" altLang="en-CA" dirty="0"/>
                  <a:t>致密体</a:t>
                </a:r>
                <a:r>
                  <a:rPr lang="zh-CN" altLang="en-US" dirty="0"/>
                  <a:t>的一个反射面，另外一端具有反射作用的势垒在</a:t>
                </a:r>
                <a:r>
                  <a:rPr lang="en-US" altLang="zh-CN" dirty="0"/>
                  <a:t>3</a:t>
                </a:r>
                <a:r>
                  <a:rPr lang="zh-CN" altLang="en-US" dirty="0"/>
                  <a:t>倍质量附近光子球</a:t>
                </a:r>
                <a:r>
                  <a:rPr lang="en-CA" altLang="zh-CN" dirty="0" err="1"/>
                  <a:t>photonsphere</a:t>
                </a:r>
                <a:r>
                  <a:rPr lang="zh-CN" altLang="en-CA" dirty="0"/>
                  <a:t>位置</a:t>
                </a:r>
                <a:r>
                  <a:rPr lang="zh-CN" altLang="en-US" dirty="0"/>
                  <a:t>。引力波会在这个腔里来回反射，导致观测的引力波波形会有周期性的信号</a:t>
                </a:r>
                <a:endParaRPr lang="en-CA"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前期大家研究比较多的是黑洞的量子修正在黑洞视界附近造成的反射壁导致的引力波回声。</a:t>
                </a:r>
                <a:endParaRPr lang="en-CA" altLang="zh-CN"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Exotic Compact Objects commonly have </a:t>
                </a:r>
                <a:r>
                  <a:rPr lang="en-US" b="1" dirty="0"/>
                  <a:t>a reflecting surface (membrane/firewall) </a:t>
                </a:r>
                <a:r>
                  <a:rPr lang="en-US" dirty="0"/>
                  <a:t>inside the gravitational potential barrier, forming </a:t>
                </a:r>
                <a:r>
                  <a:rPr lang="en-US" b="1" dirty="0"/>
                  <a:t>a cavity structure</a:t>
                </a:r>
              </a:p>
              <a:p>
                <a:endParaRPr lang="en-US" dirty="0"/>
              </a:p>
              <a:p>
                <a:r>
                  <a:rPr lang="en-US" dirty="0"/>
                  <a:t>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wave falls inside the cavity get reflect back the surface, and </a:t>
                </a:r>
                <a:r>
                  <a:rPr lang="en-CA" dirty="0"/>
                  <a:t>returns to the barrier after some </a:t>
                </a:r>
                <a:r>
                  <a:rPr lang="en-CA" b="1" dirty="0"/>
                  <a:t>time delay </a:t>
                </a:r>
                <a:r>
                  <a:rPr lang="en-US" b="1" i="0">
                    <a:latin typeface="Cambria Math" panose="02040503050406030204" pitchFamily="18" charset="0"/>
                  </a:rPr>
                  <a:t>𝒕_𝒅</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leave imprint on the post-merger gravitational wave signals as a series of periodic pulses shown in this graph. </a:t>
                </a:r>
              </a:p>
            </p:txBody>
          </p:sp>
        </mc:Fallback>
      </mc:AlternateContent>
      <p:sp>
        <p:nvSpPr>
          <p:cNvPr id="4" name="Slide Number Placeholder 3"/>
          <p:cNvSpPr>
            <a:spLocks noGrp="1"/>
          </p:cNvSpPr>
          <p:nvPr>
            <p:ph type="sldNum" sz="quarter" idx="5"/>
          </p:nvPr>
        </p:nvSpPr>
        <p:spPr/>
        <p:txBody>
          <a:bodyPr/>
          <a:lstStyle/>
          <a:p>
            <a:fld id="{A31C99F9-D704-B24D-B88F-505EECF5C408}" type="slidenum">
              <a:rPr lang="en-US" smtClean="0"/>
              <a:t>19</a:t>
            </a:fld>
            <a:endParaRPr lang="en-US"/>
          </a:p>
        </p:txBody>
      </p:sp>
    </p:spTree>
    <p:extLst>
      <p:ext uri="{BB962C8B-B14F-4D97-AF65-F5344CB8AC3E}">
        <p14:creationId xmlns:p14="http://schemas.microsoft.com/office/powerpoint/2010/main" val="104103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20</a:t>
            </a:fld>
            <a:endParaRPr lang="en-US"/>
          </a:p>
        </p:txBody>
      </p:sp>
    </p:spTree>
    <p:extLst>
      <p:ext uri="{BB962C8B-B14F-4D97-AF65-F5344CB8AC3E}">
        <p14:creationId xmlns:p14="http://schemas.microsoft.com/office/powerpoint/2010/main" val="2048835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translate the constraints on compactness on the rescaled mass versus radius graph of interacting quark stars.</a:t>
            </a:r>
          </a:p>
          <a:p>
            <a:endParaRPr lang="en-US" dirty="0"/>
          </a:p>
          <a:p>
            <a:r>
              <a:rPr lang="en-US" dirty="0"/>
              <a:t>We see that the </a:t>
            </a:r>
            <a:r>
              <a:rPr lang="en-US" dirty="0" err="1"/>
              <a:t>photonsphere</a:t>
            </a:r>
            <a:r>
              <a:rPr lang="en-US" dirty="0"/>
              <a:t> line crosses the maximum mass point of the </a:t>
            </a:r>
            <a:r>
              <a:rPr lang="en-US" dirty="0" err="1"/>
              <a:t>lambda_bar</a:t>
            </a:r>
            <a:r>
              <a:rPr lang="en-US" dirty="0"/>
              <a:t>=10 case. Therefore, stable stellar structure that is compact enough to generate GW echoes maps to the parameter space of </a:t>
            </a:r>
            <a:r>
              <a:rPr lang="en-US" dirty="0" err="1"/>
              <a:t>lambda^bar</a:t>
            </a:r>
            <a:r>
              <a:rPr lang="en-US" dirty="0"/>
              <a:t> larger than 10</a:t>
            </a:r>
          </a:p>
        </p:txBody>
      </p:sp>
      <p:sp>
        <p:nvSpPr>
          <p:cNvPr id="4" name="Slide Number Placeholder 3"/>
          <p:cNvSpPr>
            <a:spLocks noGrp="1"/>
          </p:cNvSpPr>
          <p:nvPr>
            <p:ph type="sldNum" sz="quarter" idx="5"/>
          </p:nvPr>
        </p:nvSpPr>
        <p:spPr/>
        <p:txBody>
          <a:bodyPr/>
          <a:lstStyle/>
          <a:p>
            <a:fld id="{A31C99F9-D704-B24D-B88F-505EECF5C408}" type="slidenum">
              <a:rPr lang="en-US" smtClean="0"/>
              <a:t>21</a:t>
            </a:fld>
            <a:endParaRPr lang="en-US"/>
          </a:p>
        </p:txBody>
      </p:sp>
    </p:spTree>
    <p:extLst>
      <p:ext uri="{BB962C8B-B14F-4D97-AF65-F5344CB8AC3E}">
        <p14:creationId xmlns:p14="http://schemas.microsoft.com/office/powerpoint/2010/main" val="1321100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the definition of </a:t>
            </a:r>
            <a:r>
              <a:rPr lang="en-US" dirty="0" err="1"/>
              <a:t>lambda^bar</a:t>
            </a:r>
            <a:r>
              <a:rPr lang="en-US" dirty="0"/>
              <a:t>, we can translate the</a:t>
            </a:r>
            <a:r>
              <a:rPr lang="zh-CN" altLang="en-US" dirty="0"/>
              <a:t> </a:t>
            </a:r>
            <a:r>
              <a:rPr lang="en-US" altLang="zh-CN" dirty="0"/>
              <a:t>criteria of </a:t>
            </a:r>
            <a:r>
              <a:rPr lang="en-US" altLang="zh-CN" dirty="0" err="1"/>
              <a:t>lambda^bar</a:t>
            </a:r>
            <a:r>
              <a:rPr lang="en-US" altLang="zh-CN" dirty="0"/>
              <a:t> back to the dimensional parameter space.</a:t>
            </a:r>
          </a:p>
          <a:p>
            <a:r>
              <a:rPr lang="en-US" altLang="zh-CN" dirty="0"/>
              <a:t>In this graph, the vertical axis denotes the bag constant, horizontal axis denotes the superconducting gap. Red solid lines are with </a:t>
            </a:r>
            <a:r>
              <a:rPr lang="en-US" altLang="zh-CN" dirty="0" err="1"/>
              <a:t>m_s</a:t>
            </a:r>
            <a:r>
              <a:rPr lang="en-US" altLang="zh-CN" dirty="0"/>
              <a:t>=90 MeV, while black dashed lines are with </a:t>
            </a:r>
            <a:r>
              <a:rPr lang="en-US" altLang="zh-CN" dirty="0" err="1"/>
              <a:t>m_s</a:t>
            </a:r>
            <a:r>
              <a:rPr lang="en-US" altLang="zh-CN" dirty="0"/>
              <a:t>=100MeV.  Regions below each line of different a_4 are the viable parameter space that has IQS compact enough to generate GW echoes</a:t>
            </a:r>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22</a:t>
            </a:fld>
            <a:endParaRPr lang="en-US"/>
          </a:p>
        </p:txBody>
      </p:sp>
    </p:spTree>
    <p:extLst>
      <p:ext uri="{BB962C8B-B14F-4D97-AF65-F5344CB8AC3E}">
        <p14:creationId xmlns:p14="http://schemas.microsoft.com/office/powerpoint/2010/main" val="19568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calculate the echoes frequencies. We </a:t>
            </a:r>
            <a:r>
              <a:rPr lang="en-US" dirty="0" err="1"/>
              <a:t>otain</a:t>
            </a:r>
            <a:r>
              <a:rPr lang="en-US" dirty="0"/>
              <a:t> this by solving the integral equation for the echo time, the differential equation for the metric factor \Phi and the TOV equations solved previously.  Note that we can similarly remove the bag constant dependence by dimensionless rescaling the echo frequencies f to </a:t>
            </a:r>
            <a:r>
              <a:rPr lang="en-US" dirty="0" err="1"/>
              <a:t>f^bar</a:t>
            </a:r>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23</a:t>
            </a:fld>
            <a:endParaRPr lang="en-US"/>
          </a:p>
        </p:txBody>
      </p:sp>
    </p:spTree>
    <p:extLst>
      <p:ext uri="{BB962C8B-B14F-4D97-AF65-F5344CB8AC3E}">
        <p14:creationId xmlns:p14="http://schemas.microsoft.com/office/powerpoint/2010/main" val="219528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plot the result of </a:t>
                </a:r>
                <a:r>
                  <a:rPr lang="en-US" dirty="0" err="1"/>
                  <a:t>f^bar</a:t>
                </a:r>
                <a:r>
                  <a:rPr lang="en-US" dirty="0"/>
                  <a:t> as function of the rescaled center pressure for different</a:t>
                </a:r>
                <a:r>
                  <a:rPr lang="en-US" baseline="0" dirty="0"/>
                  <a:t> </a:t>
                </a:r>
                <a:r>
                  <a:rPr lang="en-US" baseline="0" dirty="0" err="1"/>
                  <a:t>lambda^bar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that </a:t>
                </a:r>
                <a:r>
                  <a:rPr lang="en-CA" sz="1200" dirty="0"/>
                  <a:t>a smaller echo frequency is achieved for a larger center pressure and a larger </a:t>
                </a:r>
                <a14:m>
                  <m:oMath xmlns:m="http://schemas.openxmlformats.org/officeDocument/2006/math">
                    <m:acc>
                      <m:accPr>
                        <m:chr m:val="̅"/>
                        <m:ctrlPr>
                          <a:rPr lang="en-US" sz="1200" i="1">
                            <a:latin typeface="Cambria Math" panose="02040503050406030204" pitchFamily="18" charset="0"/>
                          </a:rPr>
                        </m:ctrlPr>
                      </m:accPr>
                      <m:e>
                        <m:r>
                          <a:rPr lang="en-US" sz="1200" i="1">
                            <a:latin typeface="Cambria Math" panose="02040503050406030204" pitchFamily="18" charset="0"/>
                          </a:rPr>
                          <m:t>𝜆</m:t>
                        </m:r>
                      </m:e>
                    </m:acc>
                  </m:oMath>
                </a14:m>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can fit the lower ends of each curve into a polynomial function of inverse </a:t>
                </a:r>
                <a:r>
                  <a:rPr lang="en-US" sz="1200" dirty="0" err="1"/>
                  <a:t>lambda^bar</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zeroth order term is the minimum frequency at </a:t>
                </a:r>
                <a:r>
                  <a:rPr lang="en-US" sz="1200" dirty="0" err="1"/>
                  <a:t>lambda^bar</a:t>
                </a:r>
                <a:r>
                  <a:rPr lang="en-US" sz="1200" dirty="0"/>
                  <a:t> to infinity. We see that its order of magnitudes is of a few kilohertz at empirical range of bag constant.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plot the result of </a:t>
                </a:r>
                <a:r>
                  <a:rPr lang="en-US" dirty="0" err="1"/>
                  <a:t>f^bar</a:t>
                </a:r>
                <a:r>
                  <a:rPr lang="en-US" dirty="0"/>
                  <a:t> as function of the rescaled center pressure for different</a:t>
                </a:r>
                <a:r>
                  <a:rPr lang="en-US" baseline="0" dirty="0"/>
                  <a:t> </a:t>
                </a:r>
                <a:r>
                  <a:rPr lang="en-US" baseline="0" dirty="0" err="1"/>
                  <a:t>lambda^bar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that </a:t>
                </a:r>
                <a:r>
                  <a:rPr lang="en-CA" sz="1200" dirty="0"/>
                  <a:t>a smaller echo frequency is achieved for a larger center pressure and a larger </a:t>
                </a:r>
                <a:r>
                  <a:rPr lang="en-US" sz="1200" i="0">
                    <a:latin typeface="Cambria Math" panose="02040503050406030204" pitchFamily="18" charset="0"/>
                  </a:rPr>
                  <a:t>𝜆 ̅</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can fit the lower ends of each curve into a polynomial function of inverse </a:t>
                </a:r>
                <a:r>
                  <a:rPr lang="en-US" sz="1200" dirty="0" err="1"/>
                  <a:t>lambda^bar</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zeroth order term is the minimum frequency at </a:t>
                </a:r>
                <a:r>
                  <a:rPr lang="en-US" sz="1200" dirty="0" err="1"/>
                  <a:t>lambda^bar</a:t>
                </a:r>
                <a:r>
                  <a:rPr lang="en-US" sz="1200" dirty="0"/>
                  <a:t> to infinity. We see that its order of magnitudes is of a few kilohertz at empirical range of bag constant.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A31C99F9-D704-B24D-B88F-505EECF5C408}" type="slidenum">
              <a:rPr lang="en-US" smtClean="0"/>
              <a:t>24</a:t>
            </a:fld>
            <a:endParaRPr lang="en-US"/>
          </a:p>
        </p:txBody>
      </p:sp>
    </p:spTree>
    <p:extLst>
      <p:ext uri="{BB962C8B-B14F-4D97-AF65-F5344CB8AC3E}">
        <p14:creationId xmlns:p14="http://schemas.microsoft.com/office/powerpoint/2010/main" val="222162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28</a:t>
            </a:fld>
            <a:endParaRPr lang="en-US"/>
          </a:p>
        </p:txBody>
      </p:sp>
    </p:spTree>
    <p:extLst>
      <p:ext uri="{BB962C8B-B14F-4D97-AF65-F5344CB8AC3E}">
        <p14:creationId xmlns:p14="http://schemas.microsoft.com/office/powerpoint/2010/main" val="1568241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29</a:t>
            </a:fld>
            <a:endParaRPr lang="en-US"/>
          </a:p>
        </p:txBody>
      </p:sp>
    </p:spTree>
    <p:extLst>
      <p:ext uri="{BB962C8B-B14F-4D97-AF65-F5344CB8AC3E}">
        <p14:creationId xmlns:p14="http://schemas.microsoft.com/office/powerpoint/2010/main" val="135579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Intuition:</a:t>
            </a:r>
          </a:p>
          <a:p>
            <a:endParaRPr lang="en-US" dirty="0"/>
          </a:p>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2</a:t>
            </a:fld>
            <a:endParaRPr lang="en-US"/>
          </a:p>
        </p:txBody>
      </p:sp>
    </p:spTree>
    <p:extLst>
      <p:ext uri="{BB962C8B-B14F-4D97-AF65-F5344CB8AC3E}">
        <p14:creationId xmlns:p14="http://schemas.microsoft.com/office/powerpoint/2010/main" val="2602072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奇异夸克物质内部的夸克有可能非游离态，可能集结成团</a:t>
            </a:r>
            <a:r>
              <a:rPr lang="en-US" altLang="zh-CN" dirty="0"/>
              <a:t>,</a:t>
            </a:r>
            <a:r>
              <a:rPr lang="zh-CN" altLang="en-US" dirty="0"/>
              <a:t>类固态</a:t>
            </a:r>
            <a:endParaRPr lang="en-CA" altLang="zh-CN" dirty="0"/>
          </a:p>
          <a:p>
            <a:endParaRPr lang="en-CA" dirty="0"/>
          </a:p>
          <a:p>
            <a:r>
              <a:rPr lang="en-CA" dirty="0"/>
              <a:t>A </a:t>
            </a:r>
            <a:r>
              <a:rPr lang="en-CA" dirty="0" err="1"/>
              <a:t>strangeon</a:t>
            </a:r>
            <a:r>
              <a:rPr lang="en-CA" dirty="0"/>
              <a:t> is much more massive than a nucleon. Thus the </a:t>
            </a:r>
            <a:r>
              <a:rPr lang="en-CA" dirty="0" err="1"/>
              <a:t>strangeon</a:t>
            </a:r>
            <a:r>
              <a:rPr lang="en-CA" dirty="0"/>
              <a:t> can be regarded as a traditional localized point particle rather than quantum wave.</a:t>
            </a:r>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31</a:t>
            </a:fld>
            <a:endParaRPr lang="en-US"/>
          </a:p>
        </p:txBody>
      </p:sp>
    </p:spTree>
    <p:extLst>
      <p:ext uri="{BB962C8B-B14F-4D97-AF65-F5344CB8AC3E}">
        <p14:creationId xmlns:p14="http://schemas.microsoft.com/office/powerpoint/2010/main" val="202718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32</a:t>
            </a:fld>
            <a:endParaRPr lang="en-US"/>
          </a:p>
        </p:txBody>
      </p:sp>
    </p:spTree>
    <p:extLst>
      <p:ext uri="{BB962C8B-B14F-4D97-AF65-F5344CB8AC3E}">
        <p14:creationId xmlns:p14="http://schemas.microsoft.com/office/powerpoint/2010/main" val="2185112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33</a:t>
            </a:fld>
            <a:endParaRPr lang="en-US"/>
          </a:p>
        </p:txBody>
      </p:sp>
    </p:spTree>
    <p:extLst>
      <p:ext uri="{BB962C8B-B14F-4D97-AF65-F5344CB8AC3E}">
        <p14:creationId xmlns:p14="http://schemas.microsoft.com/office/powerpoint/2010/main" val="62411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35</a:t>
            </a:fld>
            <a:endParaRPr lang="en-US"/>
          </a:p>
        </p:txBody>
      </p:sp>
    </p:spTree>
    <p:extLst>
      <p:ext uri="{BB962C8B-B14F-4D97-AF65-F5344CB8AC3E}">
        <p14:creationId xmlns:p14="http://schemas.microsoft.com/office/powerpoint/2010/main" val="1419421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36</a:t>
            </a:fld>
            <a:endParaRPr lang="en-US"/>
          </a:p>
        </p:txBody>
      </p:sp>
    </p:spTree>
    <p:extLst>
      <p:ext uri="{BB962C8B-B14F-4D97-AF65-F5344CB8AC3E}">
        <p14:creationId xmlns:p14="http://schemas.microsoft.com/office/powerpoint/2010/main" val="1381371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37</a:t>
            </a:fld>
            <a:endParaRPr lang="en-US"/>
          </a:p>
        </p:txBody>
      </p:sp>
    </p:spTree>
    <p:extLst>
      <p:ext uri="{BB962C8B-B14F-4D97-AF65-F5344CB8AC3E}">
        <p14:creationId xmlns:p14="http://schemas.microsoft.com/office/powerpoint/2010/main" val="375019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38</a:t>
            </a:fld>
            <a:endParaRPr lang="en-US"/>
          </a:p>
        </p:txBody>
      </p:sp>
    </p:spTree>
    <p:extLst>
      <p:ext uri="{BB962C8B-B14F-4D97-AF65-F5344CB8AC3E}">
        <p14:creationId xmlns:p14="http://schemas.microsoft.com/office/powerpoint/2010/main" val="3039445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39</a:t>
            </a:fld>
            <a:endParaRPr lang="en-US"/>
          </a:p>
        </p:txBody>
      </p:sp>
    </p:spTree>
    <p:extLst>
      <p:ext uri="{BB962C8B-B14F-4D97-AF65-F5344CB8AC3E}">
        <p14:creationId xmlns:p14="http://schemas.microsoft.com/office/powerpoint/2010/main" val="2919725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MR9"/>
              </a:rPr>
              <a:t>Physical parameter space for (a) </a:t>
            </a:r>
            <a:r>
              <a:rPr lang="en-CA" sz="1200" dirty="0">
                <a:effectLst/>
                <a:latin typeface="CMMI9"/>
              </a:rPr>
              <a:t>N</a:t>
            </a:r>
            <a:r>
              <a:rPr lang="en-CA" sz="1200" dirty="0">
                <a:effectLst/>
                <a:latin typeface="CMMI6"/>
              </a:rPr>
              <a:t>q </a:t>
            </a:r>
            <a:r>
              <a:rPr lang="en-CA" sz="1200" dirty="0">
                <a:effectLst/>
                <a:latin typeface="CMR9"/>
              </a:rPr>
              <a:t>= 18 and (b)</a:t>
            </a:r>
            <a:r>
              <a:rPr lang="en-CA" sz="1200" dirty="0">
                <a:effectLst/>
                <a:latin typeface="CMMI9"/>
              </a:rPr>
              <a:t>N</a:t>
            </a:r>
            <a:r>
              <a:rPr lang="en-CA" sz="1200" dirty="0">
                <a:effectLst/>
                <a:latin typeface="CMMI6"/>
              </a:rPr>
              <a:t>q </a:t>
            </a:r>
            <a:r>
              <a:rPr lang="en-CA" sz="1200" dirty="0">
                <a:effectLst/>
                <a:latin typeface="CMR9"/>
              </a:rPr>
              <a:t>= 9.  </a:t>
            </a:r>
          </a:p>
          <a:p>
            <a:r>
              <a:rPr lang="en-CA" sz="1200" dirty="0">
                <a:effectLst/>
                <a:latin typeface="CMR9"/>
              </a:rPr>
              <a:t> Black lines denote </a:t>
            </a:r>
            <a:r>
              <a:rPr lang="en-CA" sz="1200" dirty="0" err="1">
                <a:effectLst/>
                <a:latin typeface="CMMI9"/>
              </a:rPr>
              <a:t>f</a:t>
            </a:r>
            <a:r>
              <a:rPr lang="en-CA" sz="1200" dirty="0" err="1">
                <a:effectLst/>
                <a:latin typeface="CMR6"/>
              </a:rPr>
              <a:t>echo</a:t>
            </a:r>
            <a:r>
              <a:rPr lang="en-CA" sz="1200" dirty="0">
                <a:effectLst/>
                <a:latin typeface="CMMI9"/>
              </a:rPr>
              <a:t>/</a:t>
            </a:r>
            <a:r>
              <a:rPr lang="en-CA" sz="1200" dirty="0">
                <a:effectLst/>
                <a:latin typeface="CMR9"/>
              </a:rPr>
              <a:t>kHz, with red lines de- noting the maximum masses </a:t>
            </a:r>
            <a:r>
              <a:rPr lang="en-CA" sz="1200" dirty="0">
                <a:effectLst/>
                <a:latin typeface="CMMI9"/>
              </a:rPr>
              <a:t>M</a:t>
            </a:r>
            <a:r>
              <a:rPr lang="en-CA" sz="1200" dirty="0">
                <a:effectLst/>
                <a:latin typeface="CMR6"/>
              </a:rPr>
              <a:t>TOV </a:t>
            </a:r>
            <a:r>
              <a:rPr lang="en-CA" sz="1200" dirty="0">
                <a:effectLst/>
                <a:latin typeface="CMMI9"/>
              </a:rPr>
              <a:t>/M</a:t>
            </a:r>
            <a:r>
              <a:rPr lang="en-CA" sz="1200" dirty="0">
                <a:effectLst/>
                <a:latin typeface="CMSY6"/>
              </a:rPr>
              <a:t>⊙</a:t>
            </a:r>
            <a:r>
              <a:rPr lang="en-CA" sz="1200" dirty="0">
                <a:effectLst/>
                <a:latin typeface="CMR9"/>
              </a:rPr>
              <a:t>, </a:t>
            </a:r>
          </a:p>
          <a:p>
            <a:r>
              <a:rPr lang="en-CA" sz="1200" dirty="0">
                <a:effectLst/>
                <a:latin typeface="CMR9"/>
              </a:rPr>
              <a:t>green lines for the tidal </a:t>
            </a:r>
            <a:r>
              <a:rPr lang="en-CA" sz="1200" dirty="0" err="1">
                <a:effectLst/>
                <a:latin typeface="CMR9"/>
              </a:rPr>
              <a:t>deformabilities</a:t>
            </a:r>
            <a:r>
              <a:rPr lang="en-CA" sz="1200" dirty="0">
                <a:effectLst/>
                <a:latin typeface="CMR9"/>
              </a:rPr>
              <a:t> </a:t>
            </a:r>
            <a:r>
              <a:rPr lang="el-GR" sz="1200" dirty="0">
                <a:effectLst/>
                <a:latin typeface="CMR9"/>
              </a:rPr>
              <a:t>Λ </a:t>
            </a:r>
            <a:r>
              <a:rPr lang="en-CA" sz="1200" dirty="0">
                <a:effectLst/>
                <a:latin typeface="CMR9"/>
              </a:rPr>
              <a:t>at 1</a:t>
            </a:r>
            <a:r>
              <a:rPr lang="en-CA" sz="1200" dirty="0">
                <a:effectLst/>
                <a:latin typeface="CMMI9"/>
              </a:rPr>
              <a:t>.</a:t>
            </a:r>
            <a:r>
              <a:rPr lang="en-CA" sz="1200" dirty="0">
                <a:effectLst/>
                <a:latin typeface="CMR9"/>
              </a:rPr>
              <a:t>4 M</a:t>
            </a:r>
            <a:r>
              <a:rPr lang="en-CA" sz="1200" dirty="0">
                <a:effectLst/>
                <a:latin typeface="CMSY6"/>
              </a:rPr>
              <a:t>⊙ </a:t>
            </a:r>
            <a:r>
              <a:rPr lang="en-CA" sz="1200" dirty="0">
                <a:effectLst/>
                <a:latin typeface="CMR9"/>
              </a:rPr>
              <a:t>and blue dotted lines for the maximal compactness </a:t>
            </a:r>
            <a:r>
              <a:rPr lang="en-CA" sz="1200" dirty="0">
                <a:effectLst/>
                <a:latin typeface="CMMI9"/>
              </a:rPr>
              <a:t>M</a:t>
            </a:r>
            <a:r>
              <a:rPr lang="en-CA" sz="1200" dirty="0">
                <a:effectLst/>
                <a:latin typeface="CMR6"/>
              </a:rPr>
              <a:t>TOV</a:t>
            </a:r>
            <a:r>
              <a:rPr lang="en-CA" sz="1200" dirty="0">
                <a:effectLst/>
                <a:latin typeface="CMMI9"/>
              </a:rPr>
              <a:t>/R</a:t>
            </a:r>
            <a:r>
              <a:rPr lang="en-CA" sz="1200" dirty="0">
                <a:effectLst/>
                <a:latin typeface="CMR6"/>
              </a:rPr>
              <a:t>TOV</a:t>
            </a:r>
            <a:r>
              <a:rPr lang="en-CA" sz="1200" dirty="0">
                <a:effectLst/>
                <a:latin typeface="CMR9"/>
              </a:rPr>
              <a:t>. </a:t>
            </a:r>
            <a:endParaRPr lang="en-US" dirty="0"/>
          </a:p>
          <a:p>
            <a:endParaRPr lang="en-US" dirty="0"/>
          </a:p>
          <a:p>
            <a:r>
              <a:rPr lang="en-CA" dirty="0"/>
              <a:t>Decreasing  for given Nq or increasing Nq for given  is equivalent in terms of ¯. • Dimensionless quantities like the compactness C = M/R should be independent of ns. This explains why the blue dotted lines are flat. • Dimensional quantities follows the scaling relation dictated by Eq. (6) and Eq. (10). For example, the maximum mass MTOV (and corresponding radius RTOV) scale as √ ns.</a:t>
            </a:r>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40</a:t>
            </a:fld>
            <a:endParaRPr lang="en-US"/>
          </a:p>
        </p:txBody>
      </p:sp>
    </p:spTree>
    <p:extLst>
      <p:ext uri="{BB962C8B-B14F-4D97-AF65-F5344CB8AC3E}">
        <p14:creationId xmlns:p14="http://schemas.microsoft.com/office/powerpoint/2010/main" val="3185550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41</a:t>
            </a:fld>
            <a:endParaRPr lang="en-US"/>
          </a:p>
        </p:txBody>
      </p:sp>
    </p:spTree>
    <p:extLst>
      <p:ext uri="{BB962C8B-B14F-4D97-AF65-F5344CB8AC3E}">
        <p14:creationId xmlns:p14="http://schemas.microsoft.com/office/powerpoint/2010/main" val="299915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hadronic matter like protons neutrons consist of confined quarks.  However, </a:t>
            </a:r>
            <a:r>
              <a:rPr lang="en-CA" sz="1200" kern="1200" dirty="0">
                <a:solidFill>
                  <a:schemeClr val="tx1"/>
                </a:solidFill>
                <a:effectLst/>
                <a:latin typeface="+mn-lt"/>
                <a:ea typeface="+mn-ea"/>
                <a:cs typeface="+mn-cs"/>
              </a:rPr>
              <a:t>quark matter with deconfined quarks can form at high densities or high temperatures </a:t>
            </a:r>
            <a:endParaRPr lang="en-CA" dirty="0"/>
          </a:p>
          <a:p>
            <a:endParaRPr lang="en-US" dirty="0"/>
          </a:p>
          <a:p>
            <a:r>
              <a:rPr lang="en-US" dirty="0"/>
              <a:t>Quark matter can be ground state of matter even at zero temperature and pressure. Witten first proposed such possibility for strange quark matter, which composed of deconfined </a:t>
            </a:r>
            <a:r>
              <a:rPr lang="en-US" dirty="0" err="1"/>
              <a:t>up,down</a:t>
            </a:r>
            <a:r>
              <a:rPr lang="en-US" dirty="0"/>
              <a:t> and strange quarks.</a:t>
            </a:r>
          </a:p>
          <a:p>
            <a:endParaRPr lang="en-US" dirty="0"/>
          </a:p>
          <a:p>
            <a:r>
              <a:rPr lang="en-US" dirty="0"/>
              <a:t>Recently, my collaborators and I proposed such possibility for </a:t>
            </a:r>
            <a:r>
              <a:rPr lang="en-CA" sz="1200" kern="1200" dirty="0">
                <a:solidFill>
                  <a:schemeClr val="tx1"/>
                </a:solidFill>
                <a:effectLst/>
                <a:latin typeface="+mn-lt"/>
                <a:ea typeface="+mn-ea"/>
                <a:cs typeface="+mn-cs"/>
              </a:rPr>
              <a:t>up down quark matter, which composed of only up and down quarks.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Assuming either hypothesis, this implies the existence of pure quark stars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A31C99F9-D704-B24D-B88F-505EECF5C408}" type="slidenum">
              <a:rPr lang="en-US" smtClean="0"/>
              <a:t>4</a:t>
            </a:fld>
            <a:endParaRPr lang="en-US"/>
          </a:p>
        </p:txBody>
      </p:sp>
    </p:spTree>
    <p:extLst>
      <p:ext uri="{BB962C8B-B14F-4D97-AF65-F5344CB8AC3E}">
        <p14:creationId xmlns:p14="http://schemas.microsoft.com/office/powerpoint/2010/main" val="1124735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Thank you everyone for attending my talk. I will talk about my previous work on gravitational wave echoes from interacting quark stars</a:t>
            </a:r>
          </a:p>
          <a:p>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44</a:t>
            </a:fld>
            <a:endParaRPr lang="en-US"/>
          </a:p>
        </p:txBody>
      </p:sp>
    </p:spTree>
    <p:extLst>
      <p:ext uri="{BB962C8B-B14F-4D97-AF65-F5344CB8AC3E}">
        <p14:creationId xmlns:p14="http://schemas.microsoft.com/office/powerpoint/2010/main" val="87841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Pure quark stars composed of purely quark matter, in contrast to neutron stars which composed mainly of neutrons and a few protons. </a:t>
            </a:r>
          </a:p>
          <a:p>
            <a:endParaRPr lang="en-CA" dirty="0"/>
          </a:p>
          <a:p>
            <a:r>
              <a:rPr lang="en-CA" dirty="0"/>
              <a:t>A quark star can be more compact than a neutron star with  a larger mass but a similar or smaller radii. Introducing one-gluon exchange interaction for quark matter will make the quark stars even more compact. This motivates our study since a larger compactness means more likely to generate GW echoes, as I will show later. </a:t>
            </a:r>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5</a:t>
            </a:fld>
            <a:endParaRPr lang="en-US"/>
          </a:p>
        </p:txBody>
      </p:sp>
    </p:spTree>
    <p:extLst>
      <p:ext uri="{BB962C8B-B14F-4D97-AF65-F5344CB8AC3E}">
        <p14:creationId xmlns:p14="http://schemas.microsoft.com/office/powerpoint/2010/main" val="39112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8</a:t>
            </a:fld>
            <a:endParaRPr lang="en-US"/>
          </a:p>
        </p:txBody>
      </p:sp>
    </p:spTree>
    <p:extLst>
      <p:ext uri="{BB962C8B-B14F-4D97-AF65-F5344CB8AC3E}">
        <p14:creationId xmlns:p14="http://schemas.microsoft.com/office/powerpoint/2010/main" val="196793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10</a:t>
            </a:fld>
            <a:endParaRPr lang="en-US"/>
          </a:p>
        </p:txBody>
      </p:sp>
    </p:spTree>
    <p:extLst>
      <p:ext uri="{BB962C8B-B14F-4D97-AF65-F5344CB8AC3E}">
        <p14:creationId xmlns:p14="http://schemas.microsoft.com/office/powerpoint/2010/main" val="238726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C99F9-D704-B24D-B88F-505EECF5C408}" type="slidenum">
              <a:rPr lang="en-US" smtClean="0"/>
              <a:t>13</a:t>
            </a:fld>
            <a:endParaRPr lang="en-US"/>
          </a:p>
        </p:txBody>
      </p:sp>
    </p:spTree>
    <p:extLst>
      <p:ext uri="{BB962C8B-B14F-4D97-AF65-F5344CB8AC3E}">
        <p14:creationId xmlns:p14="http://schemas.microsoft.com/office/powerpoint/2010/main" val="1061732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free energy we can derive the thermodynamics quantities that yield the equation of state, which relates the pressure density p to the mass density rho, the effective bag constant and the parameter lambda. Here lambda absorbs all the other parameters like the </a:t>
            </a:r>
            <a:r>
              <a:rPr lang="en-US" dirty="0" err="1"/>
              <a:t>kezai</a:t>
            </a:r>
            <a:r>
              <a:rPr lang="en-US" dirty="0"/>
              <a:t>, Delta, </a:t>
            </a:r>
            <a:r>
              <a:rPr lang="en-US" dirty="0" err="1"/>
              <a:t>m_s</a:t>
            </a:r>
            <a:r>
              <a:rPr lang="en-US" dirty="0"/>
              <a:t>, a_4, characterizing the size of correction from interquark interaction. </a:t>
            </a:r>
          </a:p>
          <a:p>
            <a:endParaRPr lang="en-US" dirty="0"/>
          </a:p>
          <a:p>
            <a:r>
              <a:rPr lang="en-US" dirty="0"/>
              <a:t>We can also do a dimensionless rescaling, with these dimensional parameter rescaled by the effective bag constant, so that the EOS can be cast into a dimensionless form with the dependence on </a:t>
            </a:r>
            <a:r>
              <a:rPr lang="en-US" dirty="0" err="1"/>
              <a:t>Beff</a:t>
            </a:r>
            <a:r>
              <a:rPr lang="en-US" dirty="0"/>
              <a:t> removed. </a:t>
            </a:r>
          </a:p>
          <a:p>
            <a:endParaRPr lang="en-US" dirty="0"/>
          </a:p>
          <a:p>
            <a:r>
              <a:rPr lang="en-US" dirty="0"/>
              <a:t>Taking \lambda into infinity, we see the EOS yields a simple finite form which is very stiff</a:t>
            </a:r>
          </a:p>
        </p:txBody>
      </p:sp>
      <p:sp>
        <p:nvSpPr>
          <p:cNvPr id="4" name="Slide Number Placeholder 3"/>
          <p:cNvSpPr>
            <a:spLocks noGrp="1"/>
          </p:cNvSpPr>
          <p:nvPr>
            <p:ph type="sldNum" sz="quarter" idx="5"/>
          </p:nvPr>
        </p:nvSpPr>
        <p:spPr/>
        <p:txBody>
          <a:bodyPr/>
          <a:lstStyle/>
          <a:p>
            <a:fld id="{A31C99F9-D704-B24D-B88F-505EECF5C408}" type="slidenum">
              <a:rPr lang="en-US" smtClean="0"/>
              <a:t>14</a:t>
            </a:fld>
            <a:endParaRPr lang="en-US"/>
          </a:p>
        </p:txBody>
      </p:sp>
    </p:spTree>
    <p:extLst>
      <p:ext uri="{BB962C8B-B14F-4D97-AF65-F5344CB8AC3E}">
        <p14:creationId xmlns:p14="http://schemas.microsoft.com/office/powerpoint/2010/main" val="3076657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obtained equation of state, we can solve the TOV equation to get the stellar structure such as the mass and radius as a function of center pressure. </a:t>
            </a:r>
          </a:p>
          <a:p>
            <a:endParaRPr lang="en-US" dirty="0"/>
          </a:p>
          <a:p>
            <a:r>
              <a:rPr lang="en-US" dirty="0"/>
              <a:t>Note that we can also cast TOV equation into a dimensionless form with these rescaling, such that we can solve for the rescaled dimensionless mass and radius, showed in this graph, where  a darker colored line denotes a larger </a:t>
            </a:r>
            <a:r>
              <a:rPr lang="en-US" dirty="0" err="1"/>
              <a:t>lambda^bar</a:t>
            </a:r>
            <a:r>
              <a:rPr lang="en-US" dirty="0"/>
              <a:t>, with the red line for </a:t>
            </a:r>
            <a:r>
              <a:rPr lang="en-US" dirty="0" err="1"/>
              <a:t>lambda^bar</a:t>
            </a:r>
            <a:r>
              <a:rPr lang="en-US" dirty="0"/>
              <a:t> approaching infinity</a:t>
            </a:r>
          </a:p>
          <a:p>
            <a:endParaRPr lang="en-US" dirty="0"/>
          </a:p>
          <a:p>
            <a:r>
              <a:rPr lang="en-US" dirty="0"/>
              <a:t>We see a larger </a:t>
            </a:r>
            <a:r>
              <a:rPr lang="en-US" dirty="0" err="1"/>
              <a:t>lambda^bar</a:t>
            </a:r>
            <a:r>
              <a:rPr lang="en-US" dirty="0"/>
              <a:t> maps to a larger maximum mass and a larger maximum compactness </a:t>
            </a:r>
          </a:p>
        </p:txBody>
      </p:sp>
      <p:sp>
        <p:nvSpPr>
          <p:cNvPr id="4" name="Slide Number Placeholder 3"/>
          <p:cNvSpPr>
            <a:spLocks noGrp="1"/>
          </p:cNvSpPr>
          <p:nvPr>
            <p:ph type="sldNum" sz="quarter" idx="5"/>
          </p:nvPr>
        </p:nvSpPr>
        <p:spPr/>
        <p:txBody>
          <a:bodyPr/>
          <a:lstStyle/>
          <a:p>
            <a:fld id="{A31C99F9-D704-B24D-B88F-505EECF5C408}" type="slidenum">
              <a:rPr lang="en-US" smtClean="0"/>
              <a:t>15</a:t>
            </a:fld>
            <a:endParaRPr lang="en-US"/>
          </a:p>
        </p:txBody>
      </p:sp>
    </p:spTree>
    <p:extLst>
      <p:ext uri="{BB962C8B-B14F-4D97-AF65-F5344CB8AC3E}">
        <p14:creationId xmlns:p14="http://schemas.microsoft.com/office/powerpoint/2010/main" val="3381807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0904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p:txBody>
          <a:bodyPr vert="eaVert"/>
          <a:lstStyle>
            <a:lvl1pPr>
              <a:defRPr>
                <a:solidFill>
                  <a:srgbClr val="663300"/>
                </a:solidFill>
              </a:defRPr>
            </a:lvl1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HK" altLang="en-US" dirty="0"/>
          </a:p>
        </p:txBody>
      </p:sp>
      <p:sp>
        <p:nvSpPr>
          <p:cNvPr id="4" name="Rectangle 2"/>
          <p:cNvSpPr txBox="1">
            <a:spLocks noChangeArrowheads="1"/>
          </p:cNvSpPr>
          <p:nvPr userDrawn="1"/>
        </p:nvSpPr>
        <p:spPr bwMode="auto">
          <a:xfrm>
            <a:off x="1522413" y="0"/>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dirty="0">
                <a:solidFill>
                  <a:schemeClr val="bg1"/>
                </a:solidFill>
                <a:latin typeface="華康儷粗黑(P)" panose="020B0700000000000000" pitchFamily="34" charset="-120"/>
                <a:ea typeface="華康儷粗黑(P)" panose="020B0700000000000000" pitchFamily="34" charset="-120"/>
              </a:rPr>
              <a:t>按下新增標題</a:t>
            </a:r>
          </a:p>
        </p:txBody>
      </p:sp>
    </p:spTree>
    <p:extLst>
      <p:ext uri="{BB962C8B-B14F-4D97-AF65-F5344CB8AC3E}">
        <p14:creationId xmlns:p14="http://schemas.microsoft.com/office/powerpoint/2010/main" val="129075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8" name="直排文字版面配置區 2"/>
          <p:cNvSpPr>
            <a:spLocks noGrp="1"/>
          </p:cNvSpPr>
          <p:nvPr>
            <p:ph type="body" orient="vert" idx="1"/>
          </p:nvPr>
        </p:nvSpPr>
        <p:spPr>
          <a:xfrm>
            <a:off x="838200" y="1825625"/>
            <a:ext cx="10515600" cy="4351338"/>
          </a:xfrm>
        </p:spPr>
        <p:txBody>
          <a:bodyPr vert="eaVert"/>
          <a:lstStyle>
            <a:lvl1pPr>
              <a:defRPr>
                <a:solidFill>
                  <a:srgbClr val="663300"/>
                </a:solidFill>
              </a:defRPr>
            </a:lvl1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HK" altLang="en-US" dirty="0"/>
          </a:p>
        </p:txBody>
      </p:sp>
      <p:sp>
        <p:nvSpPr>
          <p:cNvPr id="4" name="Rectangle 2"/>
          <p:cNvSpPr txBox="1">
            <a:spLocks noChangeArrowheads="1"/>
          </p:cNvSpPr>
          <p:nvPr userDrawn="1"/>
        </p:nvSpPr>
        <p:spPr bwMode="auto">
          <a:xfrm>
            <a:off x="1522413" y="0"/>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dirty="0">
                <a:solidFill>
                  <a:schemeClr val="bg1"/>
                </a:solidFill>
                <a:latin typeface="華康儷粗黑(P)" panose="020B0700000000000000" pitchFamily="34" charset="-120"/>
                <a:ea typeface="華康儷粗黑(P)" panose="020B0700000000000000" pitchFamily="34" charset="-120"/>
              </a:rPr>
              <a:t>按下新增標題</a:t>
            </a:r>
          </a:p>
        </p:txBody>
      </p:sp>
    </p:spTree>
    <p:extLst>
      <p:ext uri="{BB962C8B-B14F-4D97-AF65-F5344CB8AC3E}">
        <p14:creationId xmlns:p14="http://schemas.microsoft.com/office/powerpoint/2010/main" val="11643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9635-F6F2-D473-F855-68A0311BE2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CCF20-0775-F156-48DF-E660C9FAA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28B1B-BC68-D7D8-4F3E-8725724BB2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5C7699-C622-4AFE-299E-F89BA8241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275FA-9650-7770-9503-84DC65F666EC}"/>
              </a:ext>
            </a:extLst>
          </p:cNvPr>
          <p:cNvSpPr>
            <a:spLocks noGrp="1"/>
          </p:cNvSpPr>
          <p:nvPr>
            <p:ph type="sldNum" sz="quarter" idx="12"/>
          </p:nvPr>
        </p:nvSpPr>
        <p:spPr/>
        <p:txBody>
          <a:bodyPr/>
          <a:lstStyle/>
          <a:p>
            <a:fld id="{2F037DF9-8803-764D-97FD-3EE8D7D05968}" type="slidenum">
              <a:rPr lang="en-US" smtClean="0"/>
              <a:t>‹#›</a:t>
            </a:fld>
            <a:endParaRPr lang="en-US"/>
          </a:p>
        </p:txBody>
      </p:sp>
    </p:spTree>
    <p:extLst>
      <p:ext uri="{BB962C8B-B14F-4D97-AF65-F5344CB8AC3E}">
        <p14:creationId xmlns:p14="http://schemas.microsoft.com/office/powerpoint/2010/main" val="3953700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solidFill>
                  <a:srgbClr val="663300"/>
                </a:solidFill>
              </a:defRPr>
            </a:lvl1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HK" altLang="en-US" dirty="0"/>
          </a:p>
        </p:txBody>
      </p:sp>
    </p:spTree>
    <p:extLst>
      <p:ext uri="{BB962C8B-B14F-4D97-AF65-F5344CB8AC3E}">
        <p14:creationId xmlns:p14="http://schemas.microsoft.com/office/powerpoint/2010/main" val="28522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rgbClr val="6633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Click to edit Master text styles</a:t>
            </a:r>
          </a:p>
        </p:txBody>
      </p:sp>
    </p:spTree>
    <p:extLst>
      <p:ext uri="{BB962C8B-B14F-4D97-AF65-F5344CB8AC3E}">
        <p14:creationId xmlns:p14="http://schemas.microsoft.com/office/powerpoint/2010/main" val="3283142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838200" y="1825625"/>
            <a:ext cx="5181600" cy="4351338"/>
          </a:xfrm>
        </p:spPr>
        <p:txBody>
          <a:bodyPr/>
          <a:lstStyle>
            <a:lvl1pPr>
              <a:defRPr>
                <a:solidFill>
                  <a:srgbClr val="663300"/>
                </a:solidFill>
              </a:defRPr>
            </a:lvl1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HK" altLang="en-US" dirty="0"/>
          </a:p>
        </p:txBody>
      </p:sp>
      <p:sp>
        <p:nvSpPr>
          <p:cNvPr id="4" name="內容版面配置區 3"/>
          <p:cNvSpPr>
            <a:spLocks noGrp="1"/>
          </p:cNvSpPr>
          <p:nvPr>
            <p:ph sz="half" idx="2"/>
          </p:nvPr>
        </p:nvSpPr>
        <p:spPr>
          <a:xfrm>
            <a:off x="6172200" y="1825625"/>
            <a:ext cx="5181600" cy="4351338"/>
          </a:xfrm>
        </p:spPr>
        <p:txBody>
          <a:bodyPr/>
          <a:lstStyle>
            <a:lvl1pPr>
              <a:defRPr>
                <a:solidFill>
                  <a:srgbClr val="663300"/>
                </a:solidFill>
              </a:defRPr>
            </a:lvl1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HK" altLang="en-US" dirty="0"/>
          </a:p>
        </p:txBody>
      </p:sp>
    </p:spTree>
    <p:extLst>
      <p:ext uri="{BB962C8B-B14F-4D97-AF65-F5344CB8AC3E}">
        <p14:creationId xmlns:p14="http://schemas.microsoft.com/office/powerpoint/2010/main" val="87139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9788" y="1681163"/>
            <a:ext cx="5157787" cy="823912"/>
          </a:xfrm>
        </p:spPr>
        <p:txBody>
          <a:bodyPr anchor="b"/>
          <a:lstStyle>
            <a:lvl1pPr marL="0" indent="0">
              <a:buNone/>
              <a:defRPr sz="2400" b="1">
                <a:solidFill>
                  <a:srgbClr val="6633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內容版面配置區 3"/>
          <p:cNvSpPr>
            <a:spLocks noGrp="1"/>
          </p:cNvSpPr>
          <p:nvPr>
            <p:ph sz="half" idx="2"/>
          </p:nvPr>
        </p:nvSpPr>
        <p:spPr>
          <a:xfrm>
            <a:off x="839788" y="2505075"/>
            <a:ext cx="5157787" cy="3684588"/>
          </a:xfrm>
        </p:spPr>
        <p:txBody>
          <a:bodyPr/>
          <a:lstStyle>
            <a:lvl1pPr>
              <a:defRPr>
                <a:solidFill>
                  <a:srgbClr val="663300"/>
                </a:solidFill>
              </a:defRPr>
            </a:lvl1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HK" altLang="en-US" dirty="0"/>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solidFill>
                  <a:srgbClr val="6633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內容版面配置區 5"/>
          <p:cNvSpPr>
            <a:spLocks noGrp="1"/>
          </p:cNvSpPr>
          <p:nvPr>
            <p:ph sz="quarter" idx="4"/>
          </p:nvPr>
        </p:nvSpPr>
        <p:spPr>
          <a:xfrm>
            <a:off x="6172200" y="2505075"/>
            <a:ext cx="5183188" cy="3684588"/>
          </a:xfrm>
        </p:spPr>
        <p:txBody>
          <a:bodyPr/>
          <a:lstStyle>
            <a:lvl1pPr>
              <a:defRPr>
                <a:solidFill>
                  <a:srgbClr val="663300"/>
                </a:solidFill>
              </a:defRPr>
            </a:lvl1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HK" altLang="en-US" dirty="0"/>
          </a:p>
        </p:txBody>
      </p:sp>
    </p:spTree>
    <p:extLst>
      <p:ext uri="{BB962C8B-B14F-4D97-AF65-F5344CB8AC3E}">
        <p14:creationId xmlns:p14="http://schemas.microsoft.com/office/powerpoint/2010/main" val="370433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439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48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含標題的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183188" y="2101515"/>
            <a:ext cx="6172200" cy="4417261"/>
          </a:xfrm>
        </p:spPr>
        <p:txBody>
          <a:bodyPr/>
          <a:lstStyle>
            <a:lvl1pPr>
              <a:defRPr sz="3200">
                <a:solidFill>
                  <a:srgbClr val="66330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HK" altLang="en-US" dirty="0"/>
          </a:p>
        </p:txBody>
      </p:sp>
      <p:sp>
        <p:nvSpPr>
          <p:cNvPr id="4" name="文字版面配置區 3"/>
          <p:cNvSpPr>
            <a:spLocks noGrp="1"/>
          </p:cNvSpPr>
          <p:nvPr>
            <p:ph type="body" sz="half" idx="2"/>
          </p:nvPr>
        </p:nvSpPr>
        <p:spPr>
          <a:xfrm>
            <a:off x="839788" y="2101515"/>
            <a:ext cx="3932237" cy="4425199"/>
          </a:xfrm>
        </p:spPr>
        <p:txBody>
          <a:bodyPr/>
          <a:lstStyle>
            <a:lvl1pPr marL="0" indent="0">
              <a:buNone/>
              <a:defRPr sz="1600">
                <a:solidFill>
                  <a:srgbClr val="6633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Click to edit Master text styles</a:t>
            </a:r>
          </a:p>
        </p:txBody>
      </p:sp>
    </p:spTree>
    <p:extLst>
      <p:ext uri="{BB962C8B-B14F-4D97-AF65-F5344CB8AC3E}">
        <p14:creationId xmlns:p14="http://schemas.microsoft.com/office/powerpoint/2010/main" val="1244940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標題的圖片">
    <p:spTree>
      <p:nvGrpSpPr>
        <p:cNvPr id="1" name=""/>
        <p:cNvGrpSpPr/>
        <p:nvPr/>
      </p:nvGrpSpPr>
      <p:grpSpPr>
        <a:xfrm>
          <a:off x="0" y="0"/>
          <a:ext cx="0" cy="0"/>
          <a:chOff x="0" y="0"/>
          <a:chExt cx="0" cy="0"/>
        </a:xfrm>
      </p:grpSpPr>
      <p:sp>
        <p:nvSpPr>
          <p:cNvPr id="3" name="圖片版面配置區 2"/>
          <p:cNvSpPr>
            <a:spLocks noGrp="1"/>
          </p:cNvSpPr>
          <p:nvPr>
            <p:ph type="pic" idx="1"/>
          </p:nvPr>
        </p:nvSpPr>
        <p:spPr>
          <a:xfrm>
            <a:off x="5151104" y="2101515"/>
            <a:ext cx="6172200" cy="4337050"/>
          </a:xfrm>
        </p:spPr>
        <p:txBody>
          <a:bodyPr/>
          <a:lstStyle>
            <a:lvl1pPr marL="0" indent="0">
              <a:buNone/>
              <a:defRPr sz="3200">
                <a:solidFill>
                  <a:srgbClr val="6633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a:t>Click icon to add picture</a:t>
            </a:r>
            <a:endParaRPr lang="zh-HK" altLang="en-US" dirty="0"/>
          </a:p>
        </p:txBody>
      </p:sp>
      <p:sp>
        <p:nvSpPr>
          <p:cNvPr id="5" name="文字版面配置區 3"/>
          <p:cNvSpPr>
            <a:spLocks noGrp="1"/>
          </p:cNvSpPr>
          <p:nvPr>
            <p:ph type="body" sz="half" idx="2"/>
          </p:nvPr>
        </p:nvSpPr>
        <p:spPr>
          <a:xfrm>
            <a:off x="839788" y="2101515"/>
            <a:ext cx="3932237" cy="4425199"/>
          </a:xfrm>
        </p:spPr>
        <p:txBody>
          <a:bodyPr/>
          <a:lstStyle>
            <a:lvl1pPr marL="0" indent="0">
              <a:buNone/>
              <a:defRPr sz="1600">
                <a:solidFill>
                  <a:srgbClr val="6633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Click to edit Master text styles</a:t>
            </a:r>
          </a:p>
        </p:txBody>
      </p:sp>
    </p:spTree>
    <p:extLst>
      <p:ext uri="{BB962C8B-B14F-4D97-AF65-F5344CB8AC3E}">
        <p14:creationId xmlns:p14="http://schemas.microsoft.com/office/powerpoint/2010/main" val="1118994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zh-HK" altLang="en-US" dirty="0"/>
          </a:p>
        </p:txBody>
      </p:sp>
      <p:pic>
        <p:nvPicPr>
          <p:cNvPr id="4" name="圖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1104900"/>
          </a:xfrm>
          <a:prstGeom prst="rect">
            <a:avLst/>
          </a:prstGeom>
        </p:spPr>
      </p:pic>
    </p:spTree>
    <p:extLst>
      <p:ext uri="{BB962C8B-B14F-4D97-AF65-F5344CB8AC3E}">
        <p14:creationId xmlns:p14="http://schemas.microsoft.com/office/powerpoint/2010/main" val="3082557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663300"/>
          </a:solidFill>
          <a:latin typeface="華康儷粗黑(P)" panose="020B0700000000000000" pitchFamily="34" charset="-120"/>
          <a:ea typeface="華康儷粗黑(P)" panose="020B0700000000000000"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華康儷細黑(P)" panose="020B0300000000000000" pitchFamily="34" charset="-120"/>
          <a:ea typeface="華康儷細黑(P)" panose="020B03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華康儷細黑(P)" panose="020B0300000000000000" pitchFamily="34" charset="-120"/>
          <a:ea typeface="華康儷細黑(P)" panose="020B03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華康儷細黑(P)" panose="020B0300000000000000" pitchFamily="34" charset="-120"/>
          <a:ea typeface="華康儷細黑(P)" panose="020B03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華康儷細黑(P)" panose="020B0300000000000000" pitchFamily="34" charset="-120"/>
          <a:ea typeface="華康儷細黑(P)" panose="020B03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hyperlink" Target="https://arxiv.org/abs/2009.07182" TargetMode="External"/><Relationship Id="rId10" Type="http://schemas.openxmlformats.org/officeDocument/2006/relationships/image" Target="../media/image49.png"/><Relationship Id="rId4" Type="http://schemas.openxmlformats.org/officeDocument/2006/relationships/image" Target="../media/image30.emf"/><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tiff"/><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hyperlink" Target="https://arxiv.org/abs/2009.07182" TargetMode="External"/><Relationship Id="rId5" Type="http://schemas.openxmlformats.org/officeDocument/2006/relationships/image" Target="../media/image53.emf"/><Relationship Id="rId10" Type="http://schemas.openxmlformats.org/officeDocument/2006/relationships/image" Target="../media/image57.png"/><Relationship Id="rId4" Type="http://schemas.openxmlformats.org/officeDocument/2006/relationships/image" Target="../media/image52.tiff"/><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arxiv.org/abs/2009.07182" TargetMode="Externa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00.png"/><Relationship Id="rId18" Type="http://schemas.openxmlformats.org/officeDocument/2006/relationships/customXml" Target="../ink/ink9.xml"/><Relationship Id="rId3" Type="http://schemas.openxmlformats.org/officeDocument/2006/relationships/image" Target="../media/image62.tiff"/><Relationship Id="rId7" Type="http://schemas.openxmlformats.org/officeDocument/2006/relationships/image" Target="../media/image311.png"/><Relationship Id="rId12" Type="http://schemas.openxmlformats.org/officeDocument/2006/relationships/customXml" Target="../ink/ink5.xml"/><Relationship Id="rId17" Type="http://schemas.openxmlformats.org/officeDocument/2006/relationships/customXml" Target="../ink/ink8.xml"/><Relationship Id="rId2" Type="http://schemas.openxmlformats.org/officeDocument/2006/relationships/notesSlide" Target="../notesSlides/notesSlide11.xml"/><Relationship Id="rId16" Type="http://schemas.openxmlformats.org/officeDocument/2006/relationships/customXml" Target="../ink/ink7.xml"/><Relationship Id="rId1" Type="http://schemas.openxmlformats.org/officeDocument/2006/relationships/slideLayout" Target="../slideLayouts/slideLayout12.xml"/><Relationship Id="rId6" Type="http://schemas.openxmlformats.org/officeDocument/2006/relationships/customXml" Target="../ink/ink2.xml"/><Relationship Id="rId11" Type="http://schemas.openxmlformats.org/officeDocument/2006/relationships/image" Target="../media/image390.png"/><Relationship Id="rId5" Type="http://schemas.openxmlformats.org/officeDocument/2006/relationships/image" Target="../media/image30.png"/><Relationship Id="rId15" Type="http://schemas.openxmlformats.org/officeDocument/2006/relationships/image" Target="../media/image320.png"/><Relationship Id="rId10" Type="http://schemas.openxmlformats.org/officeDocument/2006/relationships/customXml" Target="../ink/ink4.xml"/><Relationship Id="rId19" Type="http://schemas.openxmlformats.org/officeDocument/2006/relationships/hyperlink" Target="https://arxiv.org/abs/2009.07182" TargetMode="External"/><Relationship Id="rId4" Type="http://schemas.openxmlformats.org/officeDocument/2006/relationships/customXml" Target="../ink/ink1.xml"/><Relationship Id="rId9" Type="http://schemas.openxmlformats.org/officeDocument/2006/relationships/image" Target="../media/image380.png"/><Relationship Id="rId14" Type="http://schemas.openxmlformats.org/officeDocument/2006/relationships/customXml" Target="../ink/ink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1.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10.png"/><Relationship Id="rId7" Type="http://schemas.openxmlformats.org/officeDocument/2006/relationships/image" Target="../media/image3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tiff"/><Relationship Id="rId4" Type="http://schemas.openxmlformats.org/officeDocument/2006/relationships/image" Target="../media/image67.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79.png"/><Relationship Id="rId7" Type="http://schemas.openxmlformats.org/officeDocument/2006/relationships/image" Target="../media/image48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0.png"/><Relationship Id="rId11" Type="http://schemas.openxmlformats.org/officeDocument/2006/relationships/image" Target="../media/image82.png"/><Relationship Id="rId5" Type="http://schemas.openxmlformats.org/officeDocument/2006/relationships/image" Target="../media/image460.png"/><Relationship Id="rId10" Type="http://schemas.openxmlformats.org/officeDocument/2006/relationships/image" Target="../media/image81.emf"/><Relationship Id="rId4" Type="http://schemas.openxmlformats.org/officeDocument/2006/relationships/image" Target="../media/image80.png"/><Relationship Id="rId9" Type="http://schemas.openxmlformats.org/officeDocument/2006/relationships/image" Target="../media/image5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4.png"/><Relationship Id="rId7" Type="http://schemas.openxmlformats.org/officeDocument/2006/relationships/image" Target="../media/image56.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emf"/><Relationship Id="rId7" Type="http://schemas.openxmlformats.org/officeDocument/2006/relationships/image" Target="../media/image106.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emf"/><Relationship Id="rId4" Type="http://schemas.openxmlformats.org/officeDocument/2006/relationships/image" Target="../media/image103.emf"/><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113.png"/><Relationship Id="rId7" Type="http://schemas.openxmlformats.org/officeDocument/2006/relationships/image" Target="../media/image6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7.png"/><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0.png"/></Relationships>
</file>

<file path=ppt/slides/_rels/slide3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png"/><Relationship Id="rId9" Type="http://schemas.openxmlformats.org/officeDocument/2006/relationships/image" Target="../media/image2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5897DE-D4D1-6AB8-2C65-E0FB3F06D929}"/>
              </a:ext>
            </a:extLst>
          </p:cNvPr>
          <p:cNvPicPr>
            <a:picLocks noChangeAspect="1"/>
          </p:cNvPicPr>
          <p:nvPr/>
        </p:nvPicPr>
        <p:blipFill>
          <a:blip r:embed="rId3"/>
          <a:stretch>
            <a:fillRect/>
          </a:stretch>
        </p:blipFill>
        <p:spPr>
          <a:xfrm>
            <a:off x="10584066" y="4413472"/>
            <a:ext cx="1447800" cy="1016000"/>
          </a:xfrm>
          <a:prstGeom prst="rect">
            <a:avLst/>
          </a:prstGeom>
        </p:spPr>
      </p:pic>
      <p:pic>
        <p:nvPicPr>
          <p:cNvPr id="4" name="Picture 3">
            <a:extLst>
              <a:ext uri="{FF2B5EF4-FFF2-40B4-BE49-F238E27FC236}">
                <a16:creationId xmlns:a16="http://schemas.microsoft.com/office/drawing/2014/main" id="{418F6089-28F6-8164-6FD1-0B831092C8A4}"/>
              </a:ext>
            </a:extLst>
          </p:cNvPr>
          <p:cNvPicPr>
            <a:picLocks noChangeAspect="1"/>
          </p:cNvPicPr>
          <p:nvPr/>
        </p:nvPicPr>
        <p:blipFill>
          <a:blip r:embed="rId4"/>
          <a:stretch>
            <a:fillRect/>
          </a:stretch>
        </p:blipFill>
        <p:spPr>
          <a:xfrm>
            <a:off x="10584066" y="1547011"/>
            <a:ext cx="1400445" cy="1354277"/>
          </a:xfrm>
          <a:prstGeom prst="rect">
            <a:avLst/>
          </a:prstGeom>
        </p:spPr>
      </p:pic>
      <p:sp>
        <p:nvSpPr>
          <p:cNvPr id="3" name="Rectangle 2"/>
          <p:cNvSpPr txBox="1">
            <a:spLocks noChangeArrowheads="1"/>
          </p:cNvSpPr>
          <p:nvPr/>
        </p:nvSpPr>
        <p:spPr>
          <a:xfrm>
            <a:off x="1417320" y="2901288"/>
            <a:ext cx="10689336" cy="1470025"/>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華康儷粗黑" panose="020B0709000000000000" pitchFamily="49" charset="-120"/>
                <a:ea typeface="華康儷粗黑" panose="020B0709000000000000" pitchFamily="49" charset="-120"/>
                <a:cs typeface="+mj-cs"/>
              </a:defRPr>
            </a:lvl1pPr>
          </a:lstStyle>
          <a:p>
            <a:pPr algn="r"/>
            <a:r>
              <a:rPr lang="en-CA" altLang="zh-TW" dirty="0">
                <a:solidFill>
                  <a:schemeClr val="tx1"/>
                </a:solidFill>
              </a:rPr>
              <a:t>“Minimalism</a:t>
            </a:r>
            <a:r>
              <a:rPr lang="en-US" altLang="zh-CN" dirty="0">
                <a:solidFill>
                  <a:schemeClr val="tx1"/>
                </a:solidFill>
              </a:rPr>
              <a:t>”of </a:t>
            </a:r>
            <a:r>
              <a:rPr lang="en-CA" altLang="zh-TW" dirty="0">
                <a:solidFill>
                  <a:schemeClr val="tx1"/>
                </a:solidFill>
              </a:rPr>
              <a:t> </a:t>
            </a:r>
            <a:r>
              <a:rPr lang="en-CA" altLang="zh-TW" dirty="0">
                <a:solidFill>
                  <a:srgbClr val="FF0000"/>
                </a:solidFill>
              </a:rPr>
              <a:t>Quark Matter</a:t>
            </a:r>
          </a:p>
          <a:p>
            <a:pPr algn="r"/>
            <a:r>
              <a:rPr lang="en-CA" altLang="zh-TW" dirty="0">
                <a:solidFill>
                  <a:schemeClr val="tx1"/>
                </a:solidFill>
                <a:latin typeface="華康超黑體" panose="020B0C09000000000000" pitchFamily="49" charset="-120"/>
                <a:ea typeface="華康超黑體" panose="020B0C09000000000000" pitchFamily="49" charset="-120"/>
              </a:rPr>
              <a:t>And</a:t>
            </a:r>
          </a:p>
          <a:p>
            <a:pPr algn="r"/>
            <a:r>
              <a:rPr lang="en-CA" altLang="zh-TW" b="1" dirty="0" err="1">
                <a:solidFill>
                  <a:srgbClr val="FFFF00"/>
                </a:solidFill>
                <a:latin typeface="華康超黑體" panose="020B0C09000000000000" pitchFamily="49" charset="-120"/>
                <a:ea typeface="華康超黑體" panose="020B0C09000000000000" pitchFamily="49" charset="-120"/>
              </a:rPr>
              <a:t>Strangeons</a:t>
            </a:r>
            <a:endParaRPr lang="zh-TW" altLang="en-US" b="1" dirty="0">
              <a:solidFill>
                <a:srgbClr val="FFFF00"/>
              </a:solidFill>
              <a:latin typeface="華康超黑體" panose="020B0C09000000000000" pitchFamily="49" charset="-120"/>
              <a:ea typeface="華康超黑體" panose="020B0C09000000000000" pitchFamily="49" charset="-120"/>
            </a:endParaRPr>
          </a:p>
        </p:txBody>
      </p:sp>
      <p:sp>
        <p:nvSpPr>
          <p:cNvPr id="6" name="TextBox 5">
            <a:extLst>
              <a:ext uri="{FF2B5EF4-FFF2-40B4-BE49-F238E27FC236}">
                <a16:creationId xmlns:a16="http://schemas.microsoft.com/office/drawing/2014/main" id="{6692DCD6-1542-60CB-BDAD-AA51921961D7}"/>
              </a:ext>
            </a:extLst>
          </p:cNvPr>
          <p:cNvSpPr txBox="1"/>
          <p:nvPr/>
        </p:nvSpPr>
        <p:spPr>
          <a:xfrm>
            <a:off x="6096000" y="4229143"/>
            <a:ext cx="3722988" cy="1200329"/>
          </a:xfrm>
          <a:prstGeom prst="rect">
            <a:avLst/>
          </a:prstGeom>
          <a:noFill/>
        </p:spPr>
        <p:txBody>
          <a:bodyPr wrap="square" rtlCol="0">
            <a:spAutoFit/>
          </a:bodyPr>
          <a:lstStyle/>
          <a:p>
            <a:pPr algn="ctr"/>
            <a:r>
              <a:rPr lang="en-US" sz="2400" dirty="0"/>
              <a:t>Chen Zhang</a:t>
            </a:r>
            <a:r>
              <a:rPr lang="zh-CN" altLang="en-US" sz="2400" dirty="0"/>
              <a:t> </a:t>
            </a:r>
            <a:endParaRPr lang="en-US" altLang="zh-CN" sz="2400" dirty="0"/>
          </a:p>
          <a:p>
            <a:pPr algn="ctr"/>
            <a:r>
              <a:rPr lang="en-US" sz="2400" dirty="0"/>
              <a:t>Journal club, IAS HKUST </a:t>
            </a:r>
          </a:p>
          <a:p>
            <a:pPr algn="ctr"/>
            <a:r>
              <a:rPr lang="en-US" sz="2400" dirty="0"/>
              <a:t>September 20, 2023</a:t>
            </a:r>
          </a:p>
        </p:txBody>
      </p:sp>
      <p:sp>
        <p:nvSpPr>
          <p:cNvPr id="8" name="TextBox 7">
            <a:extLst>
              <a:ext uri="{FF2B5EF4-FFF2-40B4-BE49-F238E27FC236}">
                <a16:creationId xmlns:a16="http://schemas.microsoft.com/office/drawing/2014/main" id="{3D6429AB-C8A0-47CD-F675-9F1A072E0579}"/>
              </a:ext>
            </a:extLst>
          </p:cNvPr>
          <p:cNvSpPr txBox="1"/>
          <p:nvPr/>
        </p:nvSpPr>
        <p:spPr>
          <a:xfrm>
            <a:off x="5824595" y="5379655"/>
            <a:ext cx="5952245" cy="2246769"/>
          </a:xfrm>
          <a:prstGeom prst="rect">
            <a:avLst/>
          </a:prstGeom>
          <a:noFill/>
        </p:spPr>
        <p:txBody>
          <a:bodyPr wrap="square" rtlCol="0">
            <a:spAutoFit/>
          </a:bodyPr>
          <a:lstStyle/>
          <a:p>
            <a:pPr algn="l"/>
            <a:r>
              <a:rPr lang="en-US" sz="1400" i="1" dirty="0">
                <a:solidFill>
                  <a:srgbClr val="FF0000"/>
                </a:solidFill>
              </a:rPr>
              <a:t>Based on </a:t>
            </a:r>
          </a:p>
          <a:p>
            <a:pPr algn="l"/>
            <a:r>
              <a:rPr lang="en-US" sz="1400" i="1" dirty="0">
                <a:solidFill>
                  <a:srgbClr val="FF0000"/>
                </a:solidFill>
              </a:rPr>
              <a:t>C. Z </a:t>
            </a:r>
            <a:r>
              <a:rPr lang="en-US" sz="1400" i="1" dirty="0"/>
              <a:t>, R. B. Mann. </a:t>
            </a:r>
            <a:r>
              <a:rPr lang="en-CA" sz="1400" b="0" i="1" dirty="0" err="1">
                <a:effectLst/>
                <a:latin typeface="-apple-system"/>
              </a:rPr>
              <a:t>Phys.Rev.D</a:t>
            </a:r>
            <a:r>
              <a:rPr lang="en-CA" sz="1400" b="0" i="0" dirty="0">
                <a:effectLst/>
                <a:latin typeface="-apple-system"/>
              </a:rPr>
              <a:t> 103 (2021) 6, 063018</a:t>
            </a:r>
          </a:p>
          <a:p>
            <a:r>
              <a:rPr lang="en-US" sz="1400" i="1" dirty="0">
                <a:solidFill>
                  <a:srgbClr val="FF0000"/>
                </a:solidFill>
              </a:rPr>
              <a:t>C. Z. </a:t>
            </a:r>
            <a:r>
              <a:rPr lang="en-CA" sz="1400" b="0" i="1" dirty="0" err="1">
                <a:effectLst/>
                <a:latin typeface="-apple-system"/>
              </a:rPr>
              <a:t>Phys.Rev.D</a:t>
            </a:r>
            <a:r>
              <a:rPr lang="en-CA" sz="1400" b="0" i="0" dirty="0">
                <a:effectLst/>
                <a:latin typeface="-apple-system"/>
              </a:rPr>
              <a:t> 104 (2021) 8, 083032</a:t>
            </a:r>
          </a:p>
          <a:p>
            <a:r>
              <a:rPr lang="en-US" sz="1400" i="1" dirty="0">
                <a:solidFill>
                  <a:srgbClr val="FF0000"/>
                </a:solidFill>
              </a:rPr>
              <a:t>C. Z </a:t>
            </a:r>
            <a:r>
              <a:rPr lang="en-US" sz="1400" i="1" dirty="0"/>
              <a:t>, M. Gammon, R. B. Mann </a:t>
            </a:r>
            <a:r>
              <a:rPr lang="en-CA" sz="1400" b="0" i="1" dirty="0" err="1">
                <a:effectLst/>
                <a:latin typeface="-apple-system"/>
              </a:rPr>
              <a:t>Phys.Rev.D</a:t>
            </a:r>
            <a:r>
              <a:rPr lang="en-CA" sz="1400" b="0" i="0" dirty="0">
                <a:effectLst/>
                <a:latin typeface="-apple-system"/>
              </a:rPr>
              <a:t> 104 (2021) 12, 123007</a:t>
            </a:r>
          </a:p>
          <a:p>
            <a:endParaRPr lang="en-CA" sz="1400" b="0" i="0" dirty="0">
              <a:effectLst/>
              <a:latin typeface="-apple-system"/>
            </a:endParaRPr>
          </a:p>
          <a:p>
            <a:r>
              <a:rPr lang="en-CA" sz="1400" i="1" dirty="0">
                <a:solidFill>
                  <a:srgbClr val="FF0000"/>
                </a:solidFill>
              </a:rPr>
              <a:t>C.Z</a:t>
            </a:r>
            <a:r>
              <a:rPr lang="en-CA" sz="1400" i="1" dirty="0"/>
              <a:t>, Y. Gao, C.J Xia, R.X Xu</a:t>
            </a:r>
            <a:r>
              <a:rPr lang="en-CA" sz="1400" b="0" i="0" dirty="0">
                <a:effectLst/>
                <a:latin typeface="-apple-system"/>
              </a:rPr>
              <a:t>  </a:t>
            </a:r>
            <a:r>
              <a:rPr lang="en-CA" sz="1400" b="0" i="1" dirty="0" err="1">
                <a:effectLst/>
                <a:latin typeface="-apple-system"/>
              </a:rPr>
              <a:t>Phys.Rev.D</a:t>
            </a:r>
            <a:r>
              <a:rPr lang="en-CA" sz="1400" b="0" i="0" dirty="0">
                <a:effectLst/>
                <a:latin typeface="-apple-system"/>
              </a:rPr>
              <a:t> 108 (2023) 6, 063002</a:t>
            </a:r>
          </a:p>
          <a:p>
            <a:endParaRPr lang="en-CA" sz="1400" b="0" i="0" dirty="0">
              <a:effectLst/>
              <a:latin typeface="-apple-system"/>
            </a:endParaRPr>
          </a:p>
          <a:p>
            <a:endParaRPr lang="en-CA" sz="1400" i="1" dirty="0"/>
          </a:p>
          <a:p>
            <a:pPr algn="l"/>
            <a:endParaRPr lang="en-CA" sz="1400" b="0" i="0" dirty="0">
              <a:effectLst/>
              <a:latin typeface="-apple-system"/>
            </a:endParaRPr>
          </a:p>
          <a:p>
            <a:r>
              <a:rPr lang="en-CA" sz="1400" b="0" i="0" dirty="0">
                <a:effectLst/>
                <a:latin typeface="-apple-system"/>
              </a:rPr>
              <a:t> </a:t>
            </a:r>
            <a:endParaRPr lang="en-US" sz="1400" dirty="0"/>
          </a:p>
        </p:txBody>
      </p:sp>
      <p:pic>
        <p:nvPicPr>
          <p:cNvPr id="9" name="Picture 8">
            <a:extLst>
              <a:ext uri="{FF2B5EF4-FFF2-40B4-BE49-F238E27FC236}">
                <a16:creationId xmlns:a16="http://schemas.microsoft.com/office/drawing/2014/main" id="{AAFE22BA-DCF3-382D-FF89-69B955D2BDAC}"/>
              </a:ext>
            </a:extLst>
          </p:cNvPr>
          <p:cNvPicPr>
            <a:picLocks noChangeAspect="1"/>
          </p:cNvPicPr>
          <p:nvPr/>
        </p:nvPicPr>
        <p:blipFill>
          <a:blip r:embed="rId5"/>
          <a:stretch>
            <a:fillRect/>
          </a:stretch>
        </p:blipFill>
        <p:spPr>
          <a:xfrm>
            <a:off x="2362143" y="130229"/>
            <a:ext cx="2425700" cy="2413000"/>
          </a:xfrm>
          <a:prstGeom prst="rect">
            <a:avLst/>
          </a:prstGeom>
        </p:spPr>
      </p:pic>
    </p:spTree>
    <p:extLst>
      <p:ext uri="{BB962C8B-B14F-4D97-AF65-F5344CB8AC3E}">
        <p14:creationId xmlns:p14="http://schemas.microsoft.com/office/powerpoint/2010/main" val="2244976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65A23-620B-4C2F-6B6A-57D1827755FC}"/>
              </a:ext>
            </a:extLst>
          </p:cNvPr>
          <p:cNvSpPr>
            <a:spLocks noGrp="1"/>
          </p:cNvSpPr>
          <p:nvPr>
            <p:ph idx="1"/>
          </p:nvPr>
        </p:nvSpPr>
        <p:spPr/>
        <p:txBody>
          <a:bodyPr/>
          <a:lstStyle/>
          <a:p>
            <a:r>
              <a:rPr lang="en-US" dirty="0"/>
              <a:t>Thermodynamic potential of IQM:</a:t>
            </a:r>
          </a:p>
        </p:txBody>
      </p:sp>
      <p:pic>
        <p:nvPicPr>
          <p:cNvPr id="4" name="Content Placeholder 6">
            <a:extLst>
              <a:ext uri="{FF2B5EF4-FFF2-40B4-BE49-F238E27FC236}">
                <a16:creationId xmlns:a16="http://schemas.microsoft.com/office/drawing/2014/main" id="{F64CA81F-1568-5FA2-EEF8-E673D5961302}"/>
              </a:ext>
            </a:extLst>
          </p:cNvPr>
          <p:cNvPicPr>
            <a:picLocks noChangeAspect="1"/>
          </p:cNvPicPr>
          <p:nvPr/>
        </p:nvPicPr>
        <p:blipFill>
          <a:blip r:embed="rId3"/>
          <a:stretch>
            <a:fillRect/>
          </a:stretch>
        </p:blipFill>
        <p:spPr>
          <a:xfrm>
            <a:off x="942732" y="2727135"/>
            <a:ext cx="10515600" cy="854326"/>
          </a:xfrm>
          <a:prstGeom prst="rect">
            <a:avLst/>
          </a:prstGeom>
        </p:spPr>
      </p:pic>
      <p:sp>
        <p:nvSpPr>
          <p:cNvPr id="7" name="Oval 6">
            <a:extLst>
              <a:ext uri="{FF2B5EF4-FFF2-40B4-BE49-F238E27FC236}">
                <a16:creationId xmlns:a16="http://schemas.microsoft.com/office/drawing/2014/main" id="{BC139527-6FE3-4E87-0671-FF88950FA2E3}"/>
              </a:ext>
            </a:extLst>
          </p:cNvPr>
          <p:cNvSpPr/>
          <p:nvPr/>
        </p:nvSpPr>
        <p:spPr>
          <a:xfrm>
            <a:off x="3365316" y="2517306"/>
            <a:ext cx="2346385" cy="1358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2C3337-9467-2C07-EA06-57F665219B0C}"/>
              </a:ext>
            </a:extLst>
          </p:cNvPr>
          <p:cNvSpPr/>
          <p:nvPr/>
        </p:nvSpPr>
        <p:spPr>
          <a:xfrm>
            <a:off x="5984871" y="2348888"/>
            <a:ext cx="1331344" cy="152707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9" name="TextBox 8">
            <a:extLst>
              <a:ext uri="{FF2B5EF4-FFF2-40B4-BE49-F238E27FC236}">
                <a16:creationId xmlns:a16="http://schemas.microsoft.com/office/drawing/2014/main" id="{4A35EFDE-C34B-A075-9E75-866652ACE195}"/>
              </a:ext>
            </a:extLst>
          </p:cNvPr>
          <p:cNvSpPr txBox="1"/>
          <p:nvPr/>
        </p:nvSpPr>
        <p:spPr>
          <a:xfrm>
            <a:off x="3831143" y="3986276"/>
            <a:ext cx="1742657" cy="369332"/>
          </a:xfrm>
          <a:prstGeom prst="rect">
            <a:avLst/>
          </a:prstGeom>
          <a:noFill/>
        </p:spPr>
        <p:txBody>
          <a:bodyPr wrap="none" rtlCol="0">
            <a:spAutoFit/>
          </a:bodyPr>
          <a:lstStyle/>
          <a:p>
            <a:r>
              <a:rPr lang="en-US" dirty="0" err="1">
                <a:solidFill>
                  <a:srgbClr val="FF0000"/>
                </a:solidFill>
              </a:rPr>
              <a:t>pQCD</a:t>
            </a:r>
            <a:r>
              <a:rPr lang="en-US" dirty="0">
                <a:solidFill>
                  <a:srgbClr val="FF0000"/>
                </a:solidFill>
              </a:rPr>
              <a:t> correction</a:t>
            </a:r>
          </a:p>
        </p:txBody>
      </p:sp>
      <p:sp>
        <p:nvSpPr>
          <p:cNvPr id="10" name="TextBox 9">
            <a:extLst>
              <a:ext uri="{FF2B5EF4-FFF2-40B4-BE49-F238E27FC236}">
                <a16:creationId xmlns:a16="http://schemas.microsoft.com/office/drawing/2014/main" id="{3DE20C64-ABDD-313C-4F6F-4BEC433C4F78}"/>
              </a:ext>
            </a:extLst>
          </p:cNvPr>
          <p:cNvSpPr txBox="1"/>
          <p:nvPr/>
        </p:nvSpPr>
        <p:spPr>
          <a:xfrm>
            <a:off x="5537101" y="3978900"/>
            <a:ext cx="2492157" cy="369332"/>
          </a:xfrm>
          <a:prstGeom prst="rect">
            <a:avLst/>
          </a:prstGeom>
          <a:noFill/>
        </p:spPr>
        <p:txBody>
          <a:bodyPr wrap="none" rtlCol="0">
            <a:spAutoFit/>
          </a:bodyPr>
          <a:lstStyle/>
          <a:p>
            <a:r>
              <a:rPr lang="en-US" dirty="0">
                <a:solidFill>
                  <a:schemeClr val="accent1"/>
                </a:solidFill>
              </a:rPr>
              <a:t>Color-Superconductivity </a:t>
            </a:r>
          </a:p>
        </p:txBody>
      </p:sp>
      <p:sp>
        <p:nvSpPr>
          <p:cNvPr id="11" name="TextBox 10">
            <a:extLst>
              <a:ext uri="{FF2B5EF4-FFF2-40B4-BE49-F238E27FC236}">
                <a16:creationId xmlns:a16="http://schemas.microsoft.com/office/drawing/2014/main" id="{7B55931F-26A1-E0CF-739A-091A8E5D51DF}"/>
              </a:ext>
            </a:extLst>
          </p:cNvPr>
          <p:cNvSpPr txBox="1"/>
          <p:nvPr/>
        </p:nvSpPr>
        <p:spPr>
          <a:xfrm>
            <a:off x="8426077" y="4464631"/>
            <a:ext cx="1350050" cy="1200329"/>
          </a:xfrm>
          <a:prstGeom prst="rect">
            <a:avLst/>
          </a:prstGeom>
          <a:noFill/>
        </p:spPr>
        <p:txBody>
          <a:bodyPr wrap="none" rtlCol="0">
            <a:spAutoFit/>
          </a:bodyPr>
          <a:lstStyle/>
          <a:p>
            <a:r>
              <a:rPr lang="en-US" dirty="0">
                <a:solidFill>
                  <a:schemeClr val="accent1"/>
                </a:solidFill>
              </a:rPr>
              <a:t>Cooper pair:</a:t>
            </a:r>
          </a:p>
          <a:p>
            <a:r>
              <a:rPr lang="en-US" dirty="0">
                <a:solidFill>
                  <a:schemeClr val="accent1"/>
                </a:solidFill>
              </a:rPr>
              <a:t> u, d</a:t>
            </a:r>
          </a:p>
          <a:p>
            <a:r>
              <a:rPr lang="en-US" dirty="0">
                <a:solidFill>
                  <a:schemeClr val="accent1"/>
                </a:solidFill>
              </a:rPr>
              <a:t> u, d</a:t>
            </a:r>
          </a:p>
          <a:p>
            <a:r>
              <a:rPr lang="en-US" dirty="0">
                <a:solidFill>
                  <a:schemeClr val="accent1"/>
                </a:solidFill>
              </a:rPr>
              <a:t> u, d ,s</a:t>
            </a:r>
          </a:p>
        </p:txBody>
      </p:sp>
      <p:sp>
        <p:nvSpPr>
          <p:cNvPr id="14" name="Oval 13">
            <a:extLst>
              <a:ext uri="{FF2B5EF4-FFF2-40B4-BE49-F238E27FC236}">
                <a16:creationId xmlns:a16="http://schemas.microsoft.com/office/drawing/2014/main" id="{F24BDE4A-C78E-A6CB-40BA-5979849FC783}"/>
              </a:ext>
            </a:extLst>
          </p:cNvPr>
          <p:cNvSpPr/>
          <p:nvPr/>
        </p:nvSpPr>
        <p:spPr>
          <a:xfrm>
            <a:off x="10740394" y="2412928"/>
            <a:ext cx="1133359" cy="13388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 name="TextBox 2">
            <a:extLst>
              <a:ext uri="{FF2B5EF4-FFF2-40B4-BE49-F238E27FC236}">
                <a16:creationId xmlns:a16="http://schemas.microsoft.com/office/drawing/2014/main" id="{0163B0B8-C555-6D68-0976-5D2F434BE0CD}"/>
              </a:ext>
            </a:extLst>
          </p:cNvPr>
          <p:cNvSpPr txBox="1"/>
          <p:nvPr/>
        </p:nvSpPr>
        <p:spPr>
          <a:xfrm>
            <a:off x="9950361" y="3864795"/>
            <a:ext cx="2241639" cy="369332"/>
          </a:xfrm>
          <a:prstGeom prst="rect">
            <a:avLst/>
          </a:prstGeom>
          <a:noFill/>
        </p:spPr>
        <p:txBody>
          <a:bodyPr wrap="none" rtlCol="0">
            <a:spAutoFit/>
          </a:bodyPr>
          <a:lstStyle/>
          <a:p>
            <a:r>
              <a:rPr lang="en-US" dirty="0"/>
              <a:t>Effective Bag constant</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330C29A9-A981-2BC5-58D0-BF6FEB5C85F9}"/>
                  </a:ext>
                </a:extLst>
              </p:cNvPr>
              <p:cNvSpPr txBox="1"/>
              <p:nvPr/>
            </p:nvSpPr>
            <p:spPr>
              <a:xfrm>
                <a:off x="3732981" y="6319159"/>
                <a:ext cx="5706947" cy="461665"/>
              </a:xfrm>
              <a:prstGeom prst="rect">
                <a:avLst/>
              </a:prstGeom>
              <a:noFill/>
            </p:spPr>
            <p:txBody>
              <a:bodyPr wrap="none" rtlCol="0">
                <a:spAutoFit/>
              </a:bodyPr>
              <a:lstStyle/>
              <a:p>
                <a:r>
                  <a:rPr lang="en-US" sz="2400" dirty="0"/>
                  <a:t>7 parameters: </a:t>
                </a:r>
                <a14:m>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𝑎</m:t>
                        </m:r>
                      </m:e>
                      <m:sub>
                        <m:r>
                          <a:rPr lang="en-US" sz="2400" i="1" dirty="0" smtClean="0">
                            <a:latin typeface="Cambria Math" panose="02040503050406030204" pitchFamily="18" charset="0"/>
                          </a:rPr>
                          <m:t>4</m:t>
                        </m:r>
                      </m:sub>
                    </m:sSub>
                  </m:oMath>
                </a14:m>
                <a:r>
                  <a:rPr lang="en-US" sz="2400" dirty="0"/>
                  <a:t>, </a:t>
                </a:r>
                <a14:m>
                  <m:oMath xmlns:m="http://schemas.openxmlformats.org/officeDocument/2006/math">
                    <m:r>
                      <m:rPr>
                        <m:sty m:val="p"/>
                      </m:rPr>
                      <a:rPr lang="en-US" sz="2400" i="0" dirty="0" smtClean="0">
                        <a:latin typeface="Cambria Math" panose="02040503050406030204" pitchFamily="18" charset="0"/>
                      </a:rPr>
                      <m:t>Δ</m:t>
                    </m:r>
                    <m:r>
                      <a:rPr lang="en-US" sz="2400" i="1" dirty="0" smtClean="0">
                        <a:latin typeface="Cambria Math" panose="02040503050406030204" pitchFamily="18" charset="0"/>
                      </a:rPr>
                      <m:t>, </m:t>
                    </m:r>
                    <m:sSub>
                      <m:sSubPr>
                        <m:ctrlPr>
                          <a:rPr lang="en-US" sz="2400" i="1" dirty="0" err="1" smtClean="0">
                            <a:latin typeface="Cambria Math" panose="02040503050406030204" pitchFamily="18" charset="0"/>
                          </a:rPr>
                        </m:ctrlPr>
                      </m:sSubPr>
                      <m:e>
                        <m:r>
                          <a:rPr lang="en-US" sz="2400" i="1" dirty="0" err="1" smtClean="0">
                            <a:latin typeface="Cambria Math" panose="02040503050406030204" pitchFamily="18" charset="0"/>
                          </a:rPr>
                          <m:t>𝑚</m:t>
                        </m:r>
                      </m:e>
                      <m:sub>
                        <m:r>
                          <a:rPr lang="en-US" sz="2400" i="1" dirty="0" err="1" smtClean="0">
                            <a:latin typeface="Cambria Math" panose="02040503050406030204" pitchFamily="18" charset="0"/>
                          </a:rPr>
                          <m:t>𝑠</m:t>
                        </m:r>
                      </m:sub>
                    </m:sSub>
                    <m:r>
                      <a:rPr lang="en-US" sz="2400" i="1" dirty="0" smtClean="0">
                        <a:latin typeface="Cambria Math" panose="02040503050406030204" pitchFamily="18" charset="0"/>
                      </a:rPr>
                      <m:t>,</m:t>
                    </m:r>
                    <m:r>
                      <a:rPr lang="en-US" sz="2400" i="1" dirty="0">
                        <a:latin typeface="Cambria Math" panose="02040503050406030204" pitchFamily="18" charset="0"/>
                      </a:rPr>
                      <m:t> </m:t>
                    </m:r>
                    <m:r>
                      <a:rPr lang="en-US" sz="2400" i="1" dirty="0" smtClean="0">
                        <a:latin typeface="Cambria Math" panose="02040503050406030204" pitchFamily="18" charset="0"/>
                      </a:rPr>
                      <m:t>𝐵</m:t>
                    </m:r>
                    <m:r>
                      <a:rPr lang="en-US" sz="2400" i="1" dirty="0">
                        <a:latin typeface="Cambria Math" panose="02040503050406030204" pitchFamily="18" charset="0"/>
                      </a:rPr>
                      <m:t>  </m:t>
                    </m:r>
                    <m:r>
                      <a:rPr lang="en-US" sz="2400" i="1" dirty="0" smtClean="0">
                        <a:latin typeface="Cambria Math" panose="02040503050406030204" pitchFamily="18" charset="0"/>
                      </a:rPr>
                      <m:t>+</m:t>
                    </m:r>
                    <m:r>
                      <a:rPr lang="en-US" sz="2400" i="1" dirty="0">
                        <a:latin typeface="Cambria Math" panose="02040503050406030204" pitchFamily="18" charset="0"/>
                      </a:rPr>
                      <m:t> </m:t>
                    </m:r>
                    <m:r>
                      <a:rPr lang="en-US" sz="2400" i="1" dirty="0" smtClean="0">
                        <a:latin typeface="Cambria Math" panose="02040503050406030204" pitchFamily="18" charset="0"/>
                      </a:rPr>
                      <m:t> </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m:t>
                        </m:r>
                        <m:r>
                          <a:rPr lang="en-US" sz="2400" b="0" i="1" dirty="0" smtClean="0">
                            <a:latin typeface="Cambria Math" panose="02040503050406030204" pitchFamily="18" charset="0"/>
                          </a:rPr>
                          <m:t>𝜉</m:t>
                        </m:r>
                      </m:e>
                      <m:sub>
                        <m:r>
                          <a:rPr lang="en-US" sz="2400" b="0" i="1" dirty="0" smtClean="0">
                            <a:latin typeface="Cambria Math" panose="02040503050406030204" pitchFamily="18" charset="0"/>
                          </a:rPr>
                          <m:t>4</m:t>
                        </m:r>
                      </m:sub>
                    </m:sSub>
                    <m:r>
                      <a:rPr lang="en-US" sz="2400" i="1" dirty="0" smtClean="0">
                        <a:latin typeface="Cambria Math" panose="02040503050406030204" pitchFamily="18" charset="0"/>
                      </a:rPr>
                      <m:t>, </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𝜉</m:t>
                        </m:r>
                      </m:e>
                      <m:sub>
                        <m:r>
                          <a:rPr lang="en-US" sz="2400" b="0" i="1" dirty="0" smtClean="0">
                            <a:latin typeface="Cambria Math" panose="02040503050406030204" pitchFamily="18" charset="0"/>
                          </a:rPr>
                          <m:t>2</m:t>
                        </m:r>
                        <m:r>
                          <a:rPr lang="en-US" sz="2400" b="0" i="1" dirty="0" smtClean="0">
                            <a:latin typeface="Cambria Math" panose="02040503050406030204" pitchFamily="18" charset="0"/>
                          </a:rPr>
                          <m:t>𝑎</m:t>
                        </m:r>
                      </m:sub>
                    </m:sSub>
                    <m:r>
                      <a:rPr lang="en-US" sz="2400" i="1" dirty="0" smtClean="0">
                        <a:latin typeface="Cambria Math" panose="02040503050406030204" pitchFamily="18" charset="0"/>
                      </a:rPr>
                      <m:t>, </m:t>
                    </m:r>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𝜉</m:t>
                        </m:r>
                      </m:e>
                      <m:sub>
                        <m:r>
                          <a:rPr lang="en-US" sz="2400" i="1" dirty="0" smtClean="0">
                            <a:latin typeface="Cambria Math" panose="02040503050406030204" pitchFamily="18" charset="0"/>
                          </a:rPr>
                          <m:t>2</m:t>
                        </m:r>
                        <m:r>
                          <a:rPr lang="en-US" sz="2400" i="1" dirty="0" smtClean="0">
                            <a:latin typeface="Cambria Math" panose="02040503050406030204" pitchFamily="18" charset="0"/>
                          </a:rPr>
                          <m:t>𝑏</m:t>
                        </m:r>
                      </m:sub>
                    </m:sSub>
                    <m:r>
                      <a:rPr lang="en-US" sz="2400" b="0" i="1" dirty="0" smtClean="0">
                        <a:latin typeface="Cambria Math" panose="02040503050406030204" pitchFamily="18" charset="0"/>
                      </a:rPr>
                      <m:t>)</m:t>
                    </m:r>
                  </m:oMath>
                </a14:m>
                <a:endParaRPr lang="en-US" sz="2400" dirty="0"/>
              </a:p>
            </p:txBody>
          </p:sp>
        </mc:Choice>
        <mc:Fallback>
          <p:sp>
            <p:nvSpPr>
              <p:cNvPr id="12" name="TextBox 11">
                <a:extLst>
                  <a:ext uri="{FF2B5EF4-FFF2-40B4-BE49-F238E27FC236}">
                    <a16:creationId xmlns:a16="http://schemas.microsoft.com/office/drawing/2014/main" id="{330C29A9-A981-2BC5-58D0-BF6FEB5C85F9}"/>
                  </a:ext>
                </a:extLst>
              </p:cNvPr>
              <p:cNvSpPr txBox="1">
                <a:spLocks noRot="1" noChangeAspect="1" noMove="1" noResize="1" noEditPoints="1" noAdjustHandles="1" noChangeArrowheads="1" noChangeShapeType="1" noTextEdit="1"/>
              </p:cNvSpPr>
              <p:nvPr/>
            </p:nvSpPr>
            <p:spPr>
              <a:xfrm>
                <a:off x="3732981" y="6319159"/>
                <a:ext cx="5706947" cy="461665"/>
              </a:xfrm>
              <a:prstGeom prst="rect">
                <a:avLst/>
              </a:prstGeom>
              <a:blipFill>
                <a:blip r:embed="rId4"/>
                <a:stretch>
                  <a:fillRect l="-1552" t="-8108" b="-29730"/>
                </a:stretch>
              </a:blipFill>
            </p:spPr>
            <p:txBody>
              <a:bodyPr/>
              <a:lstStyle/>
              <a:p>
                <a:r>
                  <a:rPr lang="en-US">
                    <a:noFill/>
                  </a:rPr>
                  <a:t> </a:t>
                </a:r>
              </a:p>
            </p:txBody>
          </p:sp>
        </mc:Fallback>
      </mc:AlternateContent>
      <p:sp>
        <p:nvSpPr>
          <p:cNvPr id="15" name="Rectangle 2">
            <a:extLst>
              <a:ext uri="{FF2B5EF4-FFF2-40B4-BE49-F238E27FC236}">
                <a16:creationId xmlns:a16="http://schemas.microsoft.com/office/drawing/2014/main" id="{DE4082D2-FDDD-5C05-6C17-82CFEEFCCB24}"/>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Interacting Quark matter (IQM)</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5" name="Picture 4">
            <a:extLst>
              <a:ext uri="{FF2B5EF4-FFF2-40B4-BE49-F238E27FC236}">
                <a16:creationId xmlns:a16="http://schemas.microsoft.com/office/drawing/2014/main" id="{B2B98820-08C9-934F-CEE2-4450A5B153AC}"/>
              </a:ext>
            </a:extLst>
          </p:cNvPr>
          <p:cNvPicPr>
            <a:picLocks noChangeAspect="1"/>
          </p:cNvPicPr>
          <p:nvPr/>
        </p:nvPicPr>
        <p:blipFill>
          <a:blip r:embed="rId5"/>
          <a:stretch>
            <a:fillRect/>
          </a:stretch>
        </p:blipFill>
        <p:spPr>
          <a:xfrm>
            <a:off x="2050677" y="4465918"/>
            <a:ext cx="6375400" cy="1282700"/>
          </a:xfrm>
          <a:prstGeom prst="rect">
            <a:avLst/>
          </a:prstGeom>
        </p:spPr>
      </p:pic>
      <p:pic>
        <p:nvPicPr>
          <p:cNvPr id="13" name="Picture 12">
            <a:extLst>
              <a:ext uri="{FF2B5EF4-FFF2-40B4-BE49-F238E27FC236}">
                <a16:creationId xmlns:a16="http://schemas.microsoft.com/office/drawing/2014/main" id="{1E9950CF-BF41-5443-EDF1-9E61664C02DA}"/>
              </a:ext>
            </a:extLst>
          </p:cNvPr>
          <p:cNvPicPr>
            <a:picLocks noChangeAspect="1"/>
          </p:cNvPicPr>
          <p:nvPr/>
        </p:nvPicPr>
        <p:blipFill>
          <a:blip r:embed="rId6"/>
          <a:stretch>
            <a:fillRect/>
          </a:stretch>
        </p:blipFill>
        <p:spPr>
          <a:xfrm>
            <a:off x="1329283" y="5731158"/>
            <a:ext cx="4990276" cy="588001"/>
          </a:xfrm>
          <a:prstGeom prst="rect">
            <a:avLst/>
          </a:prstGeom>
          <a:ln>
            <a:solidFill>
              <a:schemeClr val="tx1"/>
            </a:solidFill>
          </a:ln>
        </p:spPr>
      </p:pic>
      <p:sp>
        <p:nvSpPr>
          <p:cNvPr id="16" name="TextBox 15">
            <a:extLst>
              <a:ext uri="{FF2B5EF4-FFF2-40B4-BE49-F238E27FC236}">
                <a16:creationId xmlns:a16="http://schemas.microsoft.com/office/drawing/2014/main" id="{C133AD64-E85E-94AC-53D9-EC2658EF04DF}"/>
              </a:ext>
            </a:extLst>
          </p:cNvPr>
          <p:cNvSpPr txBox="1"/>
          <p:nvPr/>
        </p:nvSpPr>
        <p:spPr>
          <a:xfrm>
            <a:off x="6433789" y="5892765"/>
            <a:ext cx="385042" cy="369332"/>
          </a:xfrm>
          <a:prstGeom prst="rect">
            <a:avLst/>
          </a:prstGeom>
          <a:noFill/>
        </p:spPr>
        <p:txBody>
          <a:bodyPr wrap="none" rtlCol="0">
            <a:spAutoFit/>
          </a:bodyPr>
          <a:lstStyle/>
          <a:p>
            <a:r>
              <a:rPr lang="en-CA" dirty="0"/>
              <a:t>⇒</a:t>
            </a:r>
            <a:endParaRPr lang="en-US" dirty="0"/>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C447674-5410-2769-F441-1E20ECD3AF6E}"/>
                  </a:ext>
                </a:extLst>
              </p:cNvPr>
              <p:cNvSpPr txBox="1"/>
              <p:nvPr/>
            </p:nvSpPr>
            <p:spPr>
              <a:xfrm>
                <a:off x="6978770" y="5846263"/>
                <a:ext cx="4294317" cy="430887"/>
              </a:xfrm>
              <a:prstGeom prst="rect">
                <a:avLst/>
              </a:prstGeom>
              <a:noFill/>
            </p:spPr>
            <p:txBody>
              <a:bodyPr wrap="none" lIns="0" tIns="0" rIns="0" bIns="0" rtlCol="0">
                <a:spAutoFit/>
              </a:bodyPr>
              <a:lstStyle/>
              <a:p>
                <a:r>
                  <a:rPr lang="en-US" sz="2800" b="0" dirty="0"/>
                  <a:t>Equation of State (EOS): </a:t>
                </a:r>
                <a14:m>
                  <m:oMath xmlns:m="http://schemas.openxmlformats.org/officeDocument/2006/math">
                    <m:r>
                      <a:rPr lang="en-US" sz="2800" b="1" i="1" smtClean="0">
                        <a:latin typeface="Cambria Math" panose="02040503050406030204" pitchFamily="18" charset="0"/>
                      </a:rPr>
                      <m:t>𝒑</m:t>
                    </m:r>
                    <m:r>
                      <a:rPr lang="en-US" sz="2800" b="1" i="1" smtClean="0">
                        <a:latin typeface="Cambria Math" panose="02040503050406030204" pitchFamily="18" charset="0"/>
                      </a:rPr>
                      <m:t>(</m:t>
                    </m:r>
                    <m:r>
                      <a:rPr lang="en-US" sz="2800" b="1" i="1" smtClean="0">
                        <a:latin typeface="Cambria Math" panose="02040503050406030204" pitchFamily="18" charset="0"/>
                      </a:rPr>
                      <m:t>𝝆</m:t>
                    </m:r>
                    <m:r>
                      <a:rPr lang="en-US" sz="2800" b="1" i="1" smtClean="0">
                        <a:latin typeface="Cambria Math" panose="02040503050406030204" pitchFamily="18" charset="0"/>
                      </a:rPr>
                      <m:t>)</m:t>
                    </m:r>
                  </m:oMath>
                </a14:m>
                <a:endParaRPr lang="en-US" sz="2800" b="1" dirty="0"/>
              </a:p>
            </p:txBody>
          </p:sp>
        </mc:Choice>
        <mc:Fallback>
          <p:sp>
            <p:nvSpPr>
              <p:cNvPr id="17" name="TextBox 16">
                <a:extLst>
                  <a:ext uri="{FF2B5EF4-FFF2-40B4-BE49-F238E27FC236}">
                    <a16:creationId xmlns:a16="http://schemas.microsoft.com/office/drawing/2014/main" id="{9C447674-5410-2769-F441-1E20ECD3AF6E}"/>
                  </a:ext>
                </a:extLst>
              </p:cNvPr>
              <p:cNvSpPr txBox="1">
                <a:spLocks noRot="1" noChangeAspect="1" noMove="1" noResize="1" noEditPoints="1" noAdjustHandles="1" noChangeArrowheads="1" noChangeShapeType="1" noTextEdit="1"/>
              </p:cNvSpPr>
              <p:nvPr/>
            </p:nvSpPr>
            <p:spPr>
              <a:xfrm>
                <a:off x="6978770" y="5846263"/>
                <a:ext cx="4294317" cy="430887"/>
              </a:xfrm>
              <a:prstGeom prst="rect">
                <a:avLst/>
              </a:prstGeom>
              <a:blipFill>
                <a:blip r:embed="rId7"/>
                <a:stretch>
                  <a:fillRect l="-5015" t="-25714" r="-2950" b="-45714"/>
                </a:stretch>
              </a:blipFill>
            </p:spPr>
            <p:txBody>
              <a:bodyPr/>
              <a:lstStyle/>
              <a:p>
                <a:r>
                  <a:rPr lang="en-US">
                    <a:noFill/>
                  </a:rPr>
                  <a:t> </a:t>
                </a:r>
              </a:p>
            </p:txBody>
          </p:sp>
        </mc:Fallback>
      </mc:AlternateContent>
      <p:sp>
        <p:nvSpPr>
          <p:cNvPr id="18" name="Oval 17">
            <a:extLst>
              <a:ext uri="{FF2B5EF4-FFF2-40B4-BE49-F238E27FC236}">
                <a16:creationId xmlns:a16="http://schemas.microsoft.com/office/drawing/2014/main" id="{7E05A118-BEB8-2098-A13E-ACBAF7D9C2E3}"/>
              </a:ext>
            </a:extLst>
          </p:cNvPr>
          <p:cNvSpPr/>
          <p:nvPr/>
        </p:nvSpPr>
        <p:spPr>
          <a:xfrm>
            <a:off x="7589386" y="2400737"/>
            <a:ext cx="1010926" cy="152707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9" name="TextBox 18">
            <a:extLst>
              <a:ext uri="{FF2B5EF4-FFF2-40B4-BE49-F238E27FC236}">
                <a16:creationId xmlns:a16="http://schemas.microsoft.com/office/drawing/2014/main" id="{C1A313E9-0495-1524-7AFF-8B92CA55E0C7}"/>
              </a:ext>
            </a:extLst>
          </p:cNvPr>
          <p:cNvSpPr txBox="1"/>
          <p:nvPr/>
        </p:nvSpPr>
        <p:spPr>
          <a:xfrm>
            <a:off x="7909560" y="3993596"/>
            <a:ext cx="1686552" cy="369332"/>
          </a:xfrm>
          <a:prstGeom prst="rect">
            <a:avLst/>
          </a:prstGeom>
          <a:noFill/>
        </p:spPr>
        <p:txBody>
          <a:bodyPr wrap="none" rtlCol="0">
            <a:spAutoFit/>
          </a:bodyPr>
          <a:lstStyle/>
          <a:p>
            <a:r>
              <a:rPr lang="en-US" dirty="0">
                <a:solidFill>
                  <a:srgbClr val="FFC000"/>
                </a:solidFill>
              </a:rPr>
              <a:t>Mass correction</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DC95951F-B0ED-8129-C07C-86B11B8BA4BF}"/>
                  </a:ext>
                </a:extLst>
              </p:cNvPr>
              <p:cNvSpPr txBox="1"/>
              <p:nvPr/>
            </p:nvSpPr>
            <p:spPr>
              <a:xfrm>
                <a:off x="215919" y="3776218"/>
                <a:ext cx="3095271" cy="646331"/>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𝜇</m:t>
                    </m:r>
                  </m:oMath>
                </a14:m>
                <a:r>
                  <a:rPr lang="en-US" dirty="0"/>
                  <a:t> =quark chemical potential</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𝑒</m:t>
                        </m:r>
                      </m:sub>
                    </m:sSub>
                  </m:oMath>
                </a14:m>
                <a:r>
                  <a:rPr lang="en-US" dirty="0"/>
                  <a:t>=electron chemical potential</a:t>
                </a:r>
              </a:p>
            </p:txBody>
          </p:sp>
        </mc:Choice>
        <mc:Fallback>
          <p:sp>
            <p:nvSpPr>
              <p:cNvPr id="20" name="TextBox 19">
                <a:extLst>
                  <a:ext uri="{FF2B5EF4-FFF2-40B4-BE49-F238E27FC236}">
                    <a16:creationId xmlns:a16="http://schemas.microsoft.com/office/drawing/2014/main" id="{DC95951F-B0ED-8129-C07C-86B11B8BA4BF}"/>
                  </a:ext>
                </a:extLst>
              </p:cNvPr>
              <p:cNvSpPr txBox="1">
                <a:spLocks noRot="1" noChangeAspect="1" noMove="1" noResize="1" noEditPoints="1" noAdjustHandles="1" noChangeArrowheads="1" noChangeShapeType="1" noTextEdit="1"/>
              </p:cNvSpPr>
              <p:nvPr/>
            </p:nvSpPr>
            <p:spPr>
              <a:xfrm>
                <a:off x="215919" y="3776218"/>
                <a:ext cx="3095271" cy="646331"/>
              </a:xfrm>
              <a:prstGeom prst="rect">
                <a:avLst/>
              </a:prstGeom>
              <a:blipFill>
                <a:blip r:embed="rId8"/>
                <a:stretch>
                  <a:fillRect t="-3922" r="-816" b="-1764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42AB385F-D4F1-D908-571C-971BAA03E869}"/>
              </a:ext>
            </a:extLst>
          </p:cNvPr>
          <p:cNvSpPr txBox="1"/>
          <p:nvPr/>
        </p:nvSpPr>
        <p:spPr>
          <a:xfrm>
            <a:off x="2788571" y="1409388"/>
            <a:ext cx="11928529" cy="369332"/>
          </a:xfrm>
          <a:prstGeom prst="rect">
            <a:avLst/>
          </a:prstGeom>
          <a:noFill/>
        </p:spPr>
        <p:txBody>
          <a:bodyPr wrap="square">
            <a:spAutoFit/>
          </a:bodyPr>
          <a:lstStyle/>
          <a:p>
            <a:r>
              <a:rPr lang="en-CA" b="0" i="0" u="none" strike="noStrike" dirty="0">
                <a:solidFill>
                  <a:srgbClr val="222222"/>
                </a:solidFill>
                <a:effectLst/>
                <a:latin typeface="Arial" panose="020B0604020202020204" pitchFamily="34" charset="0"/>
              </a:rPr>
              <a:t>Alford, M., </a:t>
            </a:r>
            <a:r>
              <a:rPr lang="en-CA" b="0" i="0" u="none" strike="noStrike" dirty="0" err="1">
                <a:solidFill>
                  <a:srgbClr val="222222"/>
                </a:solidFill>
                <a:effectLst/>
                <a:latin typeface="Arial" panose="020B0604020202020204" pitchFamily="34" charset="0"/>
              </a:rPr>
              <a:t>Braby</a:t>
            </a:r>
            <a:r>
              <a:rPr lang="en-CA" b="0" i="0" u="none" strike="noStrike" dirty="0">
                <a:solidFill>
                  <a:srgbClr val="222222"/>
                </a:solidFill>
                <a:effectLst/>
                <a:latin typeface="Arial" panose="020B0604020202020204" pitchFamily="34" charset="0"/>
              </a:rPr>
              <a:t>, M., Paris, M., &amp; Reddy, S. (2005). </a:t>
            </a:r>
            <a:r>
              <a:rPr lang="en-CA" b="0" i="1" u="none" strike="noStrike" dirty="0">
                <a:solidFill>
                  <a:srgbClr val="222222"/>
                </a:solidFill>
                <a:effectLst/>
                <a:latin typeface="Arial" panose="020B0604020202020204" pitchFamily="34" charset="0"/>
              </a:rPr>
              <a:t>The Astrophysical Journal</a:t>
            </a:r>
            <a:r>
              <a:rPr lang="en-CA" b="0" i="0" u="none" strike="noStrike" dirty="0">
                <a:solidFill>
                  <a:srgbClr val="222222"/>
                </a:solidFill>
                <a:effectLst/>
                <a:latin typeface="Arial" panose="020B0604020202020204" pitchFamily="34" charset="0"/>
              </a:rPr>
              <a:t>, </a:t>
            </a:r>
            <a:r>
              <a:rPr lang="en-CA" b="0" i="1" u="none" strike="noStrike" dirty="0">
                <a:solidFill>
                  <a:srgbClr val="222222"/>
                </a:solidFill>
                <a:effectLst/>
                <a:latin typeface="Arial" panose="020B0604020202020204" pitchFamily="34" charset="0"/>
              </a:rPr>
              <a:t>629</a:t>
            </a:r>
            <a:r>
              <a:rPr lang="en-CA" b="0" i="0" u="none" strike="noStrike" dirty="0">
                <a:solidFill>
                  <a:srgbClr val="222222"/>
                </a:solidFill>
                <a:effectLst/>
                <a:latin typeface="Arial" panose="020B0604020202020204" pitchFamily="34" charset="0"/>
              </a:rPr>
              <a:t>(2), 969.</a:t>
            </a:r>
            <a:endParaRPr lang="en-US" dirty="0"/>
          </a:p>
        </p:txBody>
      </p:sp>
      <p:sp>
        <p:nvSpPr>
          <p:cNvPr id="23" name="TextBox 22">
            <a:extLst>
              <a:ext uri="{FF2B5EF4-FFF2-40B4-BE49-F238E27FC236}">
                <a16:creationId xmlns:a16="http://schemas.microsoft.com/office/drawing/2014/main" id="{7CAD48AB-9E38-F536-8ECD-765828C15047}"/>
              </a:ext>
            </a:extLst>
          </p:cNvPr>
          <p:cNvSpPr txBox="1"/>
          <p:nvPr/>
        </p:nvSpPr>
        <p:spPr>
          <a:xfrm>
            <a:off x="2788571" y="1084416"/>
            <a:ext cx="6122954" cy="646331"/>
          </a:xfrm>
          <a:prstGeom prst="rect">
            <a:avLst/>
          </a:prstGeom>
          <a:noFill/>
        </p:spPr>
        <p:txBody>
          <a:bodyPr wrap="square" rtlCol="0">
            <a:spAutoFit/>
          </a:bodyPr>
          <a:lstStyle/>
          <a:p>
            <a:r>
              <a:rPr lang="en-CA" b="0" i="0" u="none" strike="noStrike" dirty="0">
                <a:solidFill>
                  <a:srgbClr val="222222"/>
                </a:solidFill>
                <a:effectLst/>
                <a:latin typeface="Arial" panose="020B0604020202020204" pitchFamily="34" charset="0"/>
              </a:rPr>
              <a:t>Alford, M.,</a:t>
            </a:r>
            <a:r>
              <a:rPr lang="en-US" dirty="0"/>
              <a:t>, Rajagopal, K. (2002) </a:t>
            </a:r>
            <a:r>
              <a:rPr lang="en-CA" b="0" i="1" u="none" strike="noStrike" dirty="0">
                <a:effectLst/>
                <a:latin typeface="-apple-system"/>
              </a:rPr>
              <a:t>JHEP</a:t>
            </a:r>
            <a:r>
              <a:rPr lang="en-CA" b="0" i="0" u="none" strike="noStrike" dirty="0">
                <a:effectLst/>
                <a:latin typeface="-apple-system"/>
              </a:rPr>
              <a:t> 06 (2002) 031</a:t>
            </a:r>
          </a:p>
          <a:p>
            <a:endParaRPr lang="en-US" dirty="0"/>
          </a:p>
        </p:txBody>
      </p:sp>
    </p:spTree>
    <p:extLst>
      <p:ext uri="{BB962C8B-B14F-4D97-AF65-F5344CB8AC3E}">
        <p14:creationId xmlns:p14="http://schemas.microsoft.com/office/powerpoint/2010/main" val="174432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914D27-36BF-9624-7832-75E861205634}"/>
              </a:ext>
            </a:extLst>
          </p:cNvPr>
          <p:cNvSpPr>
            <a:spLocks noGrp="1"/>
          </p:cNvSpPr>
          <p:nvPr>
            <p:ph idx="1"/>
          </p:nvPr>
        </p:nvSpPr>
        <p:spPr/>
        <p:txBody>
          <a:bodyPr/>
          <a:lstStyle/>
          <a:p>
            <a:pPr marL="0" indent="0">
              <a:buNone/>
            </a:pPr>
            <a:r>
              <a:rPr lang="en-US" dirty="0"/>
              <a:t>Scheme of Previous studies</a:t>
            </a:r>
          </a:p>
          <a:p>
            <a:r>
              <a:rPr lang="en-US" sz="2000" dirty="0"/>
              <a:t>Fix a phase (</a:t>
            </a:r>
            <a:r>
              <a:rPr lang="en-US" sz="2000" dirty="0" err="1"/>
              <a:t>udQM</a:t>
            </a:r>
            <a:r>
              <a:rPr lang="en-US" sz="2000" dirty="0"/>
              <a:t>  or  SQM, 2SC,2SC+s, or CFL), with or without a_4 (QCD) correction</a:t>
            </a:r>
          </a:p>
          <a:p>
            <a:r>
              <a:rPr lang="en-US" sz="2000" dirty="0"/>
              <a:t>Then derive results (M-R, Tidal deformability, oscillations modes, </a:t>
            </a:r>
            <a:r>
              <a:rPr lang="en-US" sz="2000" dirty="0" err="1"/>
              <a:t>e.t.c</a:t>
            </a:r>
            <a:r>
              <a:rPr lang="en-US" sz="2000" dirty="0"/>
              <a:t>) with some of manually selected subset parameter values. For example :</a:t>
            </a:r>
          </a:p>
        </p:txBody>
      </p:sp>
      <p:pic>
        <p:nvPicPr>
          <p:cNvPr id="3" name="Picture 2">
            <a:extLst>
              <a:ext uri="{FF2B5EF4-FFF2-40B4-BE49-F238E27FC236}">
                <a16:creationId xmlns:a16="http://schemas.microsoft.com/office/drawing/2014/main" id="{ADBF52E6-EEF0-AAA2-260D-6E434B28C2F5}"/>
              </a:ext>
            </a:extLst>
          </p:cNvPr>
          <p:cNvPicPr>
            <a:picLocks noChangeAspect="1"/>
          </p:cNvPicPr>
          <p:nvPr/>
        </p:nvPicPr>
        <p:blipFill>
          <a:blip r:embed="rId2"/>
          <a:stretch>
            <a:fillRect/>
          </a:stretch>
        </p:blipFill>
        <p:spPr>
          <a:xfrm>
            <a:off x="613157" y="4033119"/>
            <a:ext cx="2968243" cy="2792424"/>
          </a:xfrm>
          <a:prstGeom prst="rect">
            <a:avLst/>
          </a:prstGeom>
        </p:spPr>
      </p:pic>
      <p:pic>
        <p:nvPicPr>
          <p:cNvPr id="4" name="Picture 3">
            <a:extLst>
              <a:ext uri="{FF2B5EF4-FFF2-40B4-BE49-F238E27FC236}">
                <a16:creationId xmlns:a16="http://schemas.microsoft.com/office/drawing/2014/main" id="{19C3B8C0-1A20-FAE8-619B-6B6AFB405B17}"/>
              </a:ext>
            </a:extLst>
          </p:cNvPr>
          <p:cNvPicPr>
            <a:picLocks noChangeAspect="1"/>
          </p:cNvPicPr>
          <p:nvPr/>
        </p:nvPicPr>
        <p:blipFill>
          <a:blip r:embed="rId3"/>
          <a:stretch>
            <a:fillRect/>
          </a:stretch>
        </p:blipFill>
        <p:spPr>
          <a:xfrm>
            <a:off x="4194557" y="3936457"/>
            <a:ext cx="7772400" cy="3030667"/>
          </a:xfrm>
          <a:prstGeom prst="rect">
            <a:avLst/>
          </a:prstGeom>
        </p:spPr>
      </p:pic>
      <p:sp>
        <p:nvSpPr>
          <p:cNvPr id="6" name="TextBox 5">
            <a:extLst>
              <a:ext uri="{FF2B5EF4-FFF2-40B4-BE49-F238E27FC236}">
                <a16:creationId xmlns:a16="http://schemas.microsoft.com/office/drawing/2014/main" id="{075B257B-A331-8996-10E9-FCAB9E2AC9EC}"/>
              </a:ext>
            </a:extLst>
          </p:cNvPr>
          <p:cNvSpPr txBox="1"/>
          <p:nvPr/>
        </p:nvSpPr>
        <p:spPr>
          <a:xfrm>
            <a:off x="0" y="3616372"/>
            <a:ext cx="6094476" cy="461665"/>
          </a:xfrm>
          <a:prstGeom prst="rect">
            <a:avLst/>
          </a:prstGeom>
          <a:noFill/>
        </p:spPr>
        <p:txBody>
          <a:bodyPr wrap="square">
            <a:spAutoFit/>
          </a:bodyPr>
          <a:lstStyle/>
          <a:p>
            <a:r>
              <a:rPr lang="en-CA" sz="1200" b="0" i="1" dirty="0">
                <a:solidFill>
                  <a:srgbClr val="FF0000"/>
                </a:solidFill>
                <a:effectLst/>
                <a:latin typeface="Arial" panose="020B0604020202020204" pitchFamily="34" charset="0"/>
              </a:rPr>
              <a:t>Flores, C. Vásquez, and German </a:t>
            </a:r>
            <a:r>
              <a:rPr lang="en-CA" sz="1200" b="0" i="1" dirty="0" err="1">
                <a:solidFill>
                  <a:srgbClr val="FF0000"/>
                </a:solidFill>
                <a:effectLst/>
                <a:latin typeface="Arial" panose="020B0604020202020204" pitchFamily="34" charset="0"/>
              </a:rPr>
              <a:t>Lugones</a:t>
            </a:r>
            <a:r>
              <a:rPr lang="en-CA" sz="1200" b="0" i="1" dirty="0">
                <a:solidFill>
                  <a:srgbClr val="FF0000"/>
                </a:solidFill>
                <a:effectLst/>
                <a:latin typeface="Arial" panose="020B0604020202020204" pitchFamily="34" charset="0"/>
              </a:rPr>
              <a:t>. "Constraining color flavor locked strange stars in the gravitational wave era." Physical Review C 95.2 (2017): 025808.</a:t>
            </a:r>
            <a:endParaRPr lang="en-US" sz="1200" i="1" dirty="0">
              <a:solidFill>
                <a:srgbClr val="FF0000"/>
              </a:solidFill>
            </a:endParaRPr>
          </a:p>
        </p:txBody>
      </p:sp>
      <p:sp>
        <p:nvSpPr>
          <p:cNvPr id="7" name="Rectangle 2">
            <a:extLst>
              <a:ext uri="{FF2B5EF4-FFF2-40B4-BE49-F238E27FC236}">
                <a16:creationId xmlns:a16="http://schemas.microsoft.com/office/drawing/2014/main" id="{C99DD678-508F-367E-CBD5-426E31E4347C}"/>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IQM: Previous studies </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Tree>
    <p:extLst>
      <p:ext uri="{BB962C8B-B14F-4D97-AF65-F5344CB8AC3E}">
        <p14:creationId xmlns:p14="http://schemas.microsoft.com/office/powerpoint/2010/main" val="748586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156A12-31A2-3EA2-F243-6140624FAB6D}"/>
              </a:ext>
            </a:extLst>
          </p:cNvPr>
          <p:cNvSpPr>
            <a:spLocks noGrp="1"/>
          </p:cNvSpPr>
          <p:nvPr>
            <p:ph idx="1"/>
          </p:nvPr>
        </p:nvSpPr>
        <p:spPr>
          <a:xfrm>
            <a:off x="838199" y="1825625"/>
            <a:ext cx="11061793" cy="4351338"/>
          </a:xfrm>
        </p:spPr>
        <p:txBody>
          <a:bodyPr/>
          <a:lstStyle/>
          <a:p>
            <a:r>
              <a:rPr lang="en-US" dirty="0"/>
              <a:t>Only limited subset of parameter space can be explored</a:t>
            </a:r>
          </a:p>
        </p:txBody>
      </p:sp>
      <p:pic>
        <p:nvPicPr>
          <p:cNvPr id="6" name="Picture 5">
            <a:extLst>
              <a:ext uri="{FF2B5EF4-FFF2-40B4-BE49-F238E27FC236}">
                <a16:creationId xmlns:a16="http://schemas.microsoft.com/office/drawing/2014/main" id="{43829F6E-9E43-A3C5-EB7C-9C8991F825DA}"/>
              </a:ext>
            </a:extLst>
          </p:cNvPr>
          <p:cNvPicPr>
            <a:picLocks noChangeAspect="1"/>
          </p:cNvPicPr>
          <p:nvPr/>
        </p:nvPicPr>
        <p:blipFill>
          <a:blip r:embed="rId2"/>
          <a:stretch>
            <a:fillRect/>
          </a:stretch>
        </p:blipFill>
        <p:spPr>
          <a:xfrm>
            <a:off x="292007" y="2918911"/>
            <a:ext cx="5803993" cy="3877021"/>
          </a:xfrm>
          <a:prstGeom prst="rect">
            <a:avLst/>
          </a:prstGeom>
        </p:spPr>
      </p:pic>
      <p:sp>
        <p:nvSpPr>
          <p:cNvPr id="7" name="Rectangle 2">
            <a:extLst>
              <a:ext uri="{FF2B5EF4-FFF2-40B4-BE49-F238E27FC236}">
                <a16:creationId xmlns:a16="http://schemas.microsoft.com/office/drawing/2014/main" id="{B9693B42-38B6-077B-3DF1-81CF0F8C3B35}"/>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IQM: Previous studies </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8" name="Picture 7">
            <a:extLst>
              <a:ext uri="{FF2B5EF4-FFF2-40B4-BE49-F238E27FC236}">
                <a16:creationId xmlns:a16="http://schemas.microsoft.com/office/drawing/2014/main" id="{7073E6B0-612E-849A-544E-D9084728680F}"/>
              </a:ext>
            </a:extLst>
          </p:cNvPr>
          <p:cNvPicPr>
            <a:picLocks noChangeAspect="1"/>
          </p:cNvPicPr>
          <p:nvPr/>
        </p:nvPicPr>
        <p:blipFill>
          <a:blip r:embed="rId3"/>
          <a:stretch>
            <a:fillRect/>
          </a:stretch>
        </p:blipFill>
        <p:spPr>
          <a:xfrm>
            <a:off x="6000207" y="2866598"/>
            <a:ext cx="5375221" cy="3981645"/>
          </a:xfrm>
          <a:prstGeom prst="rect">
            <a:avLst/>
          </a:prstGeom>
        </p:spPr>
      </p:pic>
      <p:sp>
        <p:nvSpPr>
          <p:cNvPr id="10" name="TextBox 9">
            <a:extLst>
              <a:ext uri="{FF2B5EF4-FFF2-40B4-BE49-F238E27FC236}">
                <a16:creationId xmlns:a16="http://schemas.microsoft.com/office/drawing/2014/main" id="{4C0E3247-DCBE-5368-82CE-FF8F30FFA2FF}"/>
              </a:ext>
            </a:extLst>
          </p:cNvPr>
          <p:cNvSpPr txBox="1"/>
          <p:nvPr/>
        </p:nvSpPr>
        <p:spPr>
          <a:xfrm>
            <a:off x="658800" y="2302612"/>
            <a:ext cx="11533200" cy="338554"/>
          </a:xfrm>
          <a:prstGeom prst="rect">
            <a:avLst/>
          </a:prstGeom>
          <a:noFill/>
        </p:spPr>
        <p:txBody>
          <a:bodyPr wrap="square">
            <a:spAutoFit/>
          </a:bodyPr>
          <a:lstStyle/>
          <a:p>
            <a:r>
              <a:rPr lang="en-CA" sz="1600" b="0" i="1" u="none" strike="noStrike" dirty="0" err="1">
                <a:solidFill>
                  <a:srgbClr val="FF0000"/>
                </a:solidFill>
                <a:effectLst/>
                <a:latin typeface="Arial" panose="020B0604020202020204" pitchFamily="34" charset="0"/>
              </a:rPr>
              <a:t>Weissenborn</a:t>
            </a:r>
            <a:r>
              <a:rPr lang="en-CA" sz="1600" b="0" i="1" u="none" strike="noStrike" dirty="0">
                <a:solidFill>
                  <a:srgbClr val="FF0000"/>
                </a:solidFill>
                <a:effectLst/>
                <a:latin typeface="Arial" panose="020B0604020202020204" pitchFamily="34" charset="0"/>
              </a:rPr>
              <a:t>, Simon, et al. "Quark matter in massive compact stars." The Astrophysical Journal Letters 740.1 (2011): L14.</a:t>
            </a:r>
            <a:endParaRPr lang="en-US" sz="1600" i="1" dirty="0">
              <a:solidFill>
                <a:srgbClr val="FF0000"/>
              </a:solidFill>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87FEA17D-5D9C-290C-87AA-5534C159DC43}"/>
                  </a:ext>
                </a:extLst>
              </p:cNvPr>
              <p:cNvSpPr txBox="1"/>
              <p:nvPr/>
            </p:nvSpPr>
            <p:spPr>
              <a:xfrm>
                <a:off x="2883821" y="2755323"/>
                <a:ext cx="620363"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=0</m:t>
                      </m:r>
                    </m:oMath>
                  </m:oMathPara>
                </a14:m>
                <a:endParaRPr lang="en-US" dirty="0"/>
              </a:p>
            </p:txBody>
          </p:sp>
        </mc:Choice>
        <mc:Fallback>
          <p:sp>
            <p:nvSpPr>
              <p:cNvPr id="11" name="TextBox 10">
                <a:extLst>
                  <a:ext uri="{FF2B5EF4-FFF2-40B4-BE49-F238E27FC236}">
                    <a16:creationId xmlns:a16="http://schemas.microsoft.com/office/drawing/2014/main" id="{87FEA17D-5D9C-290C-87AA-5534C159DC43}"/>
                  </a:ext>
                </a:extLst>
              </p:cNvPr>
              <p:cNvSpPr txBox="1">
                <a:spLocks noRot="1" noChangeAspect="1" noMove="1" noResize="1" noEditPoints="1" noAdjustHandles="1" noChangeArrowheads="1" noChangeShapeType="1" noTextEdit="1"/>
              </p:cNvSpPr>
              <p:nvPr/>
            </p:nvSpPr>
            <p:spPr>
              <a:xfrm>
                <a:off x="2883821" y="2755323"/>
                <a:ext cx="620363" cy="276999"/>
              </a:xfrm>
              <a:prstGeom prst="rect">
                <a:avLst/>
              </a:prstGeom>
              <a:blipFill>
                <a:blip r:embed="rId4"/>
                <a:stretch>
                  <a:fillRect l="-8163" r="-8163" b="-86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9585B22-F1BA-1D5E-E273-CD8407C637D7}"/>
                  </a:ext>
                </a:extLst>
              </p:cNvPr>
              <p:cNvSpPr txBox="1"/>
              <p:nvPr/>
            </p:nvSpPr>
            <p:spPr>
              <a:xfrm>
                <a:off x="8531385" y="2695931"/>
                <a:ext cx="718082"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r>
                        <a:rPr lang="en-US" b="0" i="1" smtClean="0">
                          <a:latin typeface="Cambria Math" panose="02040503050406030204" pitchFamily="18" charset="0"/>
                        </a:rPr>
                        <m:t>=1</m:t>
                      </m:r>
                    </m:oMath>
                  </m:oMathPara>
                </a14:m>
                <a:endParaRPr lang="en-US" dirty="0"/>
              </a:p>
            </p:txBody>
          </p:sp>
        </mc:Choice>
        <mc:Fallback>
          <p:sp>
            <p:nvSpPr>
              <p:cNvPr id="12" name="TextBox 11">
                <a:extLst>
                  <a:ext uri="{FF2B5EF4-FFF2-40B4-BE49-F238E27FC236}">
                    <a16:creationId xmlns:a16="http://schemas.microsoft.com/office/drawing/2014/main" id="{F9585B22-F1BA-1D5E-E273-CD8407C637D7}"/>
                  </a:ext>
                </a:extLst>
              </p:cNvPr>
              <p:cNvSpPr txBox="1">
                <a:spLocks noRot="1" noChangeAspect="1" noMove="1" noResize="1" noEditPoints="1" noAdjustHandles="1" noChangeArrowheads="1" noChangeShapeType="1" noTextEdit="1"/>
              </p:cNvSpPr>
              <p:nvPr/>
            </p:nvSpPr>
            <p:spPr>
              <a:xfrm>
                <a:off x="8531385" y="2695931"/>
                <a:ext cx="718082" cy="276999"/>
              </a:xfrm>
              <a:prstGeom prst="rect">
                <a:avLst/>
              </a:prstGeom>
              <a:blipFill>
                <a:blip r:embed="rId5"/>
                <a:stretch>
                  <a:fillRect l="-5263" r="-5263" b="-13043"/>
                </a:stretch>
              </a:blipFill>
            </p:spPr>
            <p:txBody>
              <a:bodyPr/>
              <a:lstStyle/>
              <a:p>
                <a:r>
                  <a:rPr lang="en-US">
                    <a:noFill/>
                  </a:rPr>
                  <a:t> </a:t>
                </a:r>
              </a:p>
            </p:txBody>
          </p:sp>
        </mc:Fallback>
      </mc:AlternateContent>
    </p:spTree>
    <p:extLst>
      <p:ext uri="{BB962C8B-B14F-4D97-AF65-F5344CB8AC3E}">
        <p14:creationId xmlns:p14="http://schemas.microsoft.com/office/powerpoint/2010/main" val="426082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914D27-36BF-9624-7832-75E861205634}"/>
              </a:ext>
            </a:extLst>
          </p:cNvPr>
          <p:cNvSpPr>
            <a:spLocks noGrp="1"/>
          </p:cNvSpPr>
          <p:nvPr>
            <p:ph idx="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D0CF6907-F840-92C8-38B0-892430DEC203}"/>
              </a:ext>
            </a:extLst>
          </p:cNvPr>
          <p:cNvPicPr>
            <a:picLocks noChangeAspect="1"/>
          </p:cNvPicPr>
          <p:nvPr/>
        </p:nvPicPr>
        <p:blipFill>
          <a:blip r:embed="rId3"/>
          <a:stretch>
            <a:fillRect/>
          </a:stretch>
        </p:blipFill>
        <p:spPr>
          <a:xfrm>
            <a:off x="7925890" y="121577"/>
            <a:ext cx="4016563" cy="6758179"/>
          </a:xfrm>
          <a:prstGeom prst="rect">
            <a:avLst/>
          </a:prstGeom>
        </p:spPr>
      </p:pic>
      <p:sp>
        <p:nvSpPr>
          <p:cNvPr id="11" name="TextBox 10">
            <a:extLst>
              <a:ext uri="{FF2B5EF4-FFF2-40B4-BE49-F238E27FC236}">
                <a16:creationId xmlns:a16="http://schemas.microsoft.com/office/drawing/2014/main" id="{16AC36C1-99DC-5F22-1189-88599952EC97}"/>
              </a:ext>
            </a:extLst>
          </p:cNvPr>
          <p:cNvSpPr txBox="1"/>
          <p:nvPr/>
        </p:nvSpPr>
        <p:spPr>
          <a:xfrm>
            <a:off x="0" y="1144588"/>
            <a:ext cx="8925732" cy="646331"/>
          </a:xfrm>
          <a:prstGeom prst="rect">
            <a:avLst/>
          </a:prstGeom>
          <a:noFill/>
        </p:spPr>
        <p:txBody>
          <a:bodyPr wrap="square">
            <a:spAutoFit/>
          </a:bodyPr>
          <a:lstStyle/>
          <a:p>
            <a:r>
              <a:rPr lang="en-US" sz="1200" i="1" dirty="0" err="1">
                <a:solidFill>
                  <a:srgbClr val="FF0000"/>
                </a:solidFill>
              </a:rPr>
              <a:t>E.P.Zhou</a:t>
            </a:r>
            <a:r>
              <a:rPr lang="en-US" sz="1200" i="1" dirty="0">
                <a:solidFill>
                  <a:srgbClr val="FF0000"/>
                </a:solidFill>
              </a:rPr>
              <a:t>, </a:t>
            </a:r>
            <a:r>
              <a:rPr lang="en-US" sz="1200" i="1" dirty="0" err="1">
                <a:solidFill>
                  <a:srgbClr val="FF0000"/>
                </a:solidFill>
              </a:rPr>
              <a:t>X.Zhou</a:t>
            </a:r>
            <a:r>
              <a:rPr lang="en-US" sz="1200" i="1" dirty="0">
                <a:solidFill>
                  <a:srgbClr val="FF0000"/>
                </a:solidFill>
              </a:rPr>
              <a:t> and </a:t>
            </a:r>
            <a:r>
              <a:rPr lang="en-US" sz="1200" i="1" dirty="0" err="1">
                <a:solidFill>
                  <a:srgbClr val="FF0000"/>
                </a:solidFill>
              </a:rPr>
              <a:t>A.Li</a:t>
            </a:r>
            <a:r>
              <a:rPr lang="en-US" sz="1200" i="1" dirty="0">
                <a:solidFill>
                  <a:srgbClr val="FF0000"/>
                </a:solidFill>
              </a:rPr>
              <a:t>, </a:t>
            </a:r>
          </a:p>
          <a:p>
            <a:r>
              <a:rPr lang="en-US" sz="1200" i="1" dirty="0">
                <a:solidFill>
                  <a:srgbClr val="FF0000"/>
                </a:solidFill>
              </a:rPr>
              <a:t>``Constraints on interquark interaction parameters with GW170817 in a binary strange star scenario,’’ </a:t>
            </a:r>
          </a:p>
          <a:p>
            <a:r>
              <a:rPr lang="en-US" sz="1200" i="1" dirty="0">
                <a:solidFill>
                  <a:srgbClr val="FF0000"/>
                </a:solidFill>
              </a:rPr>
              <a:t>Phys. Rev. D 97, no.8, 083015 (2018)</a:t>
            </a:r>
          </a:p>
        </p:txBody>
      </p:sp>
      <p:pic>
        <p:nvPicPr>
          <p:cNvPr id="12" name="Picture 11">
            <a:extLst>
              <a:ext uri="{FF2B5EF4-FFF2-40B4-BE49-F238E27FC236}">
                <a16:creationId xmlns:a16="http://schemas.microsoft.com/office/drawing/2014/main" id="{6FBA6F93-1F48-4B80-5FFC-4B7C6B966354}"/>
              </a:ext>
            </a:extLst>
          </p:cNvPr>
          <p:cNvPicPr>
            <a:picLocks noChangeAspect="1"/>
          </p:cNvPicPr>
          <p:nvPr/>
        </p:nvPicPr>
        <p:blipFill>
          <a:blip r:embed="rId4"/>
          <a:stretch>
            <a:fillRect/>
          </a:stretch>
        </p:blipFill>
        <p:spPr>
          <a:xfrm>
            <a:off x="249547" y="1822836"/>
            <a:ext cx="5227709" cy="4523520"/>
          </a:xfrm>
          <a:prstGeom prst="rect">
            <a:avLst/>
          </a:prstGeom>
        </p:spPr>
      </p:pic>
      <p:pic>
        <p:nvPicPr>
          <p:cNvPr id="13" name="Picture 12">
            <a:extLst>
              <a:ext uri="{FF2B5EF4-FFF2-40B4-BE49-F238E27FC236}">
                <a16:creationId xmlns:a16="http://schemas.microsoft.com/office/drawing/2014/main" id="{A2F11B05-2E33-A1BC-4F10-688499938D26}"/>
              </a:ext>
            </a:extLst>
          </p:cNvPr>
          <p:cNvPicPr>
            <a:picLocks noChangeAspect="1"/>
          </p:cNvPicPr>
          <p:nvPr/>
        </p:nvPicPr>
        <p:blipFill>
          <a:blip r:embed="rId5"/>
          <a:stretch>
            <a:fillRect/>
          </a:stretch>
        </p:blipFill>
        <p:spPr>
          <a:xfrm>
            <a:off x="4397562" y="5736463"/>
            <a:ext cx="916014" cy="854946"/>
          </a:xfrm>
          <a:prstGeom prst="rect">
            <a:avLst/>
          </a:prstGeom>
        </p:spPr>
      </p:pic>
      <p:pic>
        <p:nvPicPr>
          <p:cNvPr id="15" name="Picture 14">
            <a:extLst>
              <a:ext uri="{FF2B5EF4-FFF2-40B4-BE49-F238E27FC236}">
                <a16:creationId xmlns:a16="http://schemas.microsoft.com/office/drawing/2014/main" id="{6FC5C01E-EFD8-8CC6-3DF5-C3F891009BAB}"/>
              </a:ext>
            </a:extLst>
          </p:cNvPr>
          <p:cNvPicPr>
            <a:picLocks noChangeAspect="1"/>
          </p:cNvPicPr>
          <p:nvPr/>
        </p:nvPicPr>
        <p:blipFill>
          <a:blip r:embed="rId5"/>
          <a:stretch>
            <a:fillRect/>
          </a:stretch>
        </p:blipFill>
        <p:spPr>
          <a:xfrm>
            <a:off x="11594669" y="6346356"/>
            <a:ext cx="571500" cy="533400"/>
          </a:xfrm>
          <a:prstGeom prst="rect">
            <a:avLst/>
          </a:prstGeom>
        </p:spPr>
      </p:pic>
    </p:spTree>
    <p:extLst>
      <p:ext uri="{BB962C8B-B14F-4D97-AF65-F5344CB8AC3E}">
        <p14:creationId xmlns:p14="http://schemas.microsoft.com/office/powerpoint/2010/main" val="154903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65A23-620B-4C2F-6B6A-57D1827755FC}"/>
              </a:ext>
            </a:extLst>
          </p:cNvPr>
          <p:cNvSpPr>
            <a:spLocks noGrp="1"/>
          </p:cNvSpPr>
          <p:nvPr>
            <p:ph idx="1"/>
          </p:nvPr>
        </p:nvSpPr>
        <p:spPr>
          <a:xfrm>
            <a:off x="771060" y="1644528"/>
            <a:ext cx="10515600" cy="4351338"/>
          </a:xfrm>
        </p:spPr>
        <p:txBody>
          <a:bodyPr/>
          <a:lstStyle/>
          <a:p>
            <a:r>
              <a:rPr lang="en-US" dirty="0"/>
              <a:t>Derive EOS from the thermodynamic potential </a:t>
            </a:r>
          </a:p>
          <a:p>
            <a:endParaRPr lang="en-US" dirty="0"/>
          </a:p>
          <a:p>
            <a:endParaRPr lang="en-US" dirty="0"/>
          </a:p>
          <a:p>
            <a:pPr marL="0" indent="0">
              <a:buNone/>
            </a:pPr>
            <a:endParaRPr lang="en-US" dirty="0"/>
          </a:p>
          <a:p>
            <a:endParaRPr lang="en-US" dirty="0"/>
          </a:p>
          <a:p>
            <a:r>
              <a:rPr lang="en-US" dirty="0"/>
              <a:t>Dimensionless rescaling:</a:t>
            </a:r>
          </a:p>
          <a:p>
            <a:endParaRPr lang="en-US" dirty="0"/>
          </a:p>
        </p:txBody>
      </p:sp>
      <p:pic>
        <p:nvPicPr>
          <p:cNvPr id="18" name="Picture 17">
            <a:extLst>
              <a:ext uri="{FF2B5EF4-FFF2-40B4-BE49-F238E27FC236}">
                <a16:creationId xmlns:a16="http://schemas.microsoft.com/office/drawing/2014/main" id="{859E8AC6-AD9E-6459-4A44-C32BB730BF2D}"/>
              </a:ext>
            </a:extLst>
          </p:cNvPr>
          <p:cNvPicPr>
            <a:picLocks noChangeAspect="1"/>
          </p:cNvPicPr>
          <p:nvPr/>
        </p:nvPicPr>
        <p:blipFill>
          <a:blip r:embed="rId3"/>
          <a:stretch>
            <a:fillRect/>
          </a:stretch>
        </p:blipFill>
        <p:spPr>
          <a:xfrm>
            <a:off x="4015991" y="2648247"/>
            <a:ext cx="4990276" cy="588001"/>
          </a:xfrm>
          <a:prstGeom prst="rect">
            <a:avLst/>
          </a:prstGeom>
        </p:spPr>
      </p:pic>
      <p:pic>
        <p:nvPicPr>
          <p:cNvPr id="10" name="Content Placeholder 6">
            <a:extLst>
              <a:ext uri="{FF2B5EF4-FFF2-40B4-BE49-F238E27FC236}">
                <a16:creationId xmlns:a16="http://schemas.microsoft.com/office/drawing/2014/main" id="{46CBCA74-B33E-4FB8-9032-B86C714B0CE0}"/>
              </a:ext>
            </a:extLst>
          </p:cNvPr>
          <p:cNvPicPr>
            <a:picLocks noChangeAspect="1"/>
          </p:cNvPicPr>
          <p:nvPr/>
        </p:nvPicPr>
        <p:blipFill>
          <a:blip r:embed="rId4"/>
          <a:stretch>
            <a:fillRect/>
          </a:stretch>
        </p:blipFill>
        <p:spPr>
          <a:xfrm>
            <a:off x="2887488" y="2189116"/>
            <a:ext cx="7247283" cy="588796"/>
          </a:xfrm>
          <a:prstGeom prst="rect">
            <a:avLst/>
          </a:prstGeom>
        </p:spPr>
      </p:pic>
      <p:sp>
        <p:nvSpPr>
          <p:cNvPr id="11" name="TextBox 10">
            <a:extLst>
              <a:ext uri="{FF2B5EF4-FFF2-40B4-BE49-F238E27FC236}">
                <a16:creationId xmlns:a16="http://schemas.microsoft.com/office/drawing/2014/main" id="{718118D1-611C-4E1A-F3BA-1CAF5C84D3E3}"/>
              </a:ext>
            </a:extLst>
          </p:cNvPr>
          <p:cNvSpPr txBox="1"/>
          <p:nvPr/>
        </p:nvSpPr>
        <p:spPr>
          <a:xfrm>
            <a:off x="5991479" y="6212143"/>
            <a:ext cx="385042" cy="369332"/>
          </a:xfrm>
          <a:prstGeom prst="rect">
            <a:avLst/>
          </a:prstGeom>
          <a:noFill/>
        </p:spPr>
        <p:txBody>
          <a:bodyPr wrap="none" rtlCol="0">
            <a:spAutoFit/>
          </a:bodyPr>
          <a:lstStyle/>
          <a:p>
            <a:r>
              <a:rPr lang="en-CA" dirty="0"/>
              <a:t>⇒</a:t>
            </a:r>
            <a:endParaRPr lang="en-US" dirty="0"/>
          </a:p>
        </p:txBody>
      </p:sp>
      <p:sp>
        <p:nvSpPr>
          <p:cNvPr id="3" name="TextBox 2">
            <a:extLst>
              <a:ext uri="{FF2B5EF4-FFF2-40B4-BE49-F238E27FC236}">
                <a16:creationId xmlns:a16="http://schemas.microsoft.com/office/drawing/2014/main" id="{DB566080-FA27-4576-B54D-A0B5459D2679}"/>
              </a:ext>
            </a:extLst>
          </p:cNvPr>
          <p:cNvSpPr txBox="1"/>
          <p:nvPr/>
        </p:nvSpPr>
        <p:spPr>
          <a:xfrm>
            <a:off x="7674969" y="3486916"/>
            <a:ext cx="779572" cy="369332"/>
          </a:xfrm>
          <a:prstGeom prst="rect">
            <a:avLst/>
          </a:prstGeom>
          <a:noFill/>
        </p:spPr>
        <p:txBody>
          <a:bodyPr wrap="none" rtlCol="0">
            <a:spAutoFit/>
          </a:bodyPr>
          <a:lstStyle/>
          <a:p>
            <a:r>
              <a:rPr lang="en-US" dirty="0"/>
              <a:t>where</a:t>
            </a:r>
          </a:p>
        </p:txBody>
      </p:sp>
      <p:sp>
        <p:nvSpPr>
          <p:cNvPr id="19" name="TextBox 18">
            <a:extLst>
              <a:ext uri="{FF2B5EF4-FFF2-40B4-BE49-F238E27FC236}">
                <a16:creationId xmlns:a16="http://schemas.microsoft.com/office/drawing/2014/main" id="{CA437745-4BAB-2808-AD96-82BBC97DC848}"/>
              </a:ext>
            </a:extLst>
          </p:cNvPr>
          <p:cNvSpPr txBox="1"/>
          <p:nvPr/>
        </p:nvSpPr>
        <p:spPr>
          <a:xfrm>
            <a:off x="5261857" y="5314798"/>
            <a:ext cx="385042" cy="369332"/>
          </a:xfrm>
          <a:prstGeom prst="rect">
            <a:avLst/>
          </a:prstGeom>
          <a:noFill/>
        </p:spPr>
        <p:txBody>
          <a:bodyPr wrap="square" rtlCol="0">
            <a:spAutoFit/>
          </a:bodyPr>
          <a:lstStyle/>
          <a:p>
            <a:r>
              <a:rPr lang="en-CA" dirty="0"/>
              <a:t>⇒</a:t>
            </a:r>
            <a:endParaRPr lang="en-US" dirty="0"/>
          </a:p>
        </p:txBody>
      </p:sp>
      <p:sp>
        <p:nvSpPr>
          <p:cNvPr id="12" name="Rectangle 2">
            <a:extLst>
              <a:ext uri="{FF2B5EF4-FFF2-40B4-BE49-F238E27FC236}">
                <a16:creationId xmlns:a16="http://schemas.microsoft.com/office/drawing/2014/main" id="{C6DD8FB4-F96F-F535-AF57-460901AEEA0E}"/>
              </a:ext>
            </a:extLst>
          </p:cNvPr>
          <p:cNvSpPr txBox="1">
            <a:spLocks noChangeArrowheads="1"/>
          </p:cNvSpPr>
          <p:nvPr/>
        </p:nvSpPr>
        <p:spPr bwMode="auto">
          <a:xfrm>
            <a:off x="1495314" y="-19108"/>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b="1" dirty="0">
                <a:solidFill>
                  <a:srgbClr val="666633"/>
                </a:solidFill>
                <a:latin typeface="華康儷粗黑(P)" panose="020B0700000000000000" pitchFamily="34" charset="-120"/>
                <a:ea typeface="華康儷粗黑(P)" panose="020B0700000000000000" pitchFamily="34" charset="-120"/>
              </a:rPr>
              <a:t>Minimalism</a:t>
            </a:r>
          </a:p>
          <a:p>
            <a:pPr algn="ctr"/>
            <a:r>
              <a:rPr lang="en-US" altLang="zh-TW" sz="3500" b="1" dirty="0">
                <a:solidFill>
                  <a:srgbClr val="666633"/>
                </a:solidFill>
                <a:latin typeface="華康儷粗黑(P)" panose="020B0700000000000000" pitchFamily="34" charset="-120"/>
                <a:ea typeface="華康儷粗黑(P)" panose="020B0700000000000000" pitchFamily="34" charset="-120"/>
              </a:rPr>
              <a:t>Of IQM</a:t>
            </a:r>
            <a:endParaRPr lang="zh-TW" altLang="en-US" sz="3500" b="1" dirty="0">
              <a:solidFill>
                <a:srgbClr val="666633"/>
              </a:solidFill>
              <a:latin typeface="華康儷粗黑(P)" panose="020B0700000000000000" pitchFamily="34" charset="-120"/>
              <a:ea typeface="華康儷粗黑(P)" panose="020B0700000000000000" pitchFamily="34" charset="-120"/>
            </a:endParaRPr>
          </a:p>
        </p:txBody>
      </p:sp>
      <p:sp>
        <p:nvSpPr>
          <p:cNvPr id="13" name="TextBox 12">
            <a:extLst>
              <a:ext uri="{FF2B5EF4-FFF2-40B4-BE49-F238E27FC236}">
                <a16:creationId xmlns:a16="http://schemas.microsoft.com/office/drawing/2014/main" id="{B71A3D8E-9D25-D3C0-FB69-B03879337E0B}"/>
              </a:ext>
            </a:extLst>
          </p:cNvPr>
          <p:cNvSpPr txBox="1"/>
          <p:nvPr/>
        </p:nvSpPr>
        <p:spPr>
          <a:xfrm>
            <a:off x="4275532" y="1138836"/>
            <a:ext cx="8875577" cy="338554"/>
          </a:xfrm>
          <a:prstGeom prst="rect">
            <a:avLst/>
          </a:prstGeom>
          <a:noFill/>
        </p:spPr>
        <p:txBody>
          <a:bodyPr wrap="square">
            <a:spAutoFit/>
          </a:bodyPr>
          <a:lstStyle/>
          <a:p>
            <a:r>
              <a:rPr lang="en-CA" sz="1600" b="1" i="1" dirty="0" err="1">
                <a:solidFill>
                  <a:srgbClr val="FF0000"/>
                </a:solidFill>
                <a:latin typeface="Times New Roman" panose="02020603050405020304" pitchFamily="18" charset="0"/>
                <a:cs typeface="Times New Roman" panose="02020603050405020304" pitchFamily="18" charset="0"/>
              </a:rPr>
              <a:t>C.Zhang</a:t>
            </a:r>
            <a:r>
              <a:rPr lang="en-CA" sz="1600" b="1" i="1" dirty="0">
                <a:solidFill>
                  <a:srgbClr val="FF0000"/>
                </a:solidFill>
                <a:latin typeface="Times New Roman" panose="02020603050405020304" pitchFamily="18" charset="0"/>
                <a:cs typeface="Times New Roman" panose="02020603050405020304" pitchFamily="18" charset="0"/>
              </a:rPr>
              <a:t> </a:t>
            </a:r>
            <a:r>
              <a:rPr lang="en-CA" sz="1600" b="1" i="1" dirty="0">
                <a:latin typeface="Times New Roman" panose="02020603050405020304" pitchFamily="18" charset="0"/>
                <a:cs typeface="Times New Roman" panose="02020603050405020304" pitchFamily="18" charset="0"/>
              </a:rPr>
              <a:t>and R.B. Mann </a:t>
            </a:r>
            <a:r>
              <a:rPr lang="en-CA" sz="1600" i="1" dirty="0" err="1"/>
              <a:t>Phys.Rev.D</a:t>
            </a:r>
            <a:r>
              <a:rPr lang="en-CA" sz="1600" i="1" dirty="0"/>
              <a:t> 103 (2021) 6, 063018; e-Print: </a:t>
            </a:r>
            <a:r>
              <a:rPr lang="en-CA" sz="1600" i="1" dirty="0">
                <a:hlinkClick r:id="rId5">
                  <a:extLst>
                    <a:ext uri="{A12FA001-AC4F-418D-AE19-62706E023703}">
                      <ahyp:hlinkClr xmlns:ahyp="http://schemas.microsoft.com/office/drawing/2018/hyperlinkcolor" val="tx"/>
                    </a:ext>
                  </a:extLst>
                </a:hlinkClick>
              </a:rPr>
              <a:t>2009.07182</a:t>
            </a:r>
            <a:r>
              <a:rPr lang="en-CA" sz="1600" i="1" dirty="0"/>
              <a:t> </a:t>
            </a:r>
            <a:r>
              <a:rPr lang="en-CA" sz="1600" b="1" i="1" dirty="0"/>
              <a:t>[</a:t>
            </a:r>
            <a:r>
              <a:rPr lang="en-CA" sz="1600" b="1" i="1" dirty="0" err="1"/>
              <a:t>astro-ph.HE</a:t>
            </a:r>
            <a:r>
              <a:rPr lang="en-CA" sz="1600" b="1" i="1" dirty="0"/>
              <a:t>]</a:t>
            </a:r>
          </a:p>
        </p:txBody>
      </p:sp>
      <p:pic>
        <p:nvPicPr>
          <p:cNvPr id="5" name="Picture 4">
            <a:extLst>
              <a:ext uri="{FF2B5EF4-FFF2-40B4-BE49-F238E27FC236}">
                <a16:creationId xmlns:a16="http://schemas.microsoft.com/office/drawing/2014/main" id="{FA63F4C9-C7F0-A01D-A295-47F9DAC06DFE}"/>
              </a:ext>
            </a:extLst>
          </p:cNvPr>
          <p:cNvPicPr>
            <a:picLocks noChangeAspect="1"/>
          </p:cNvPicPr>
          <p:nvPr/>
        </p:nvPicPr>
        <p:blipFill>
          <a:blip r:embed="rId6"/>
          <a:stretch>
            <a:fillRect/>
          </a:stretch>
        </p:blipFill>
        <p:spPr>
          <a:xfrm>
            <a:off x="5910737" y="5150133"/>
            <a:ext cx="4990276" cy="671617"/>
          </a:xfrm>
          <a:prstGeom prst="rect">
            <a:avLst/>
          </a:prstGeom>
          <a:ln>
            <a:solidFill>
              <a:schemeClr val="tx1"/>
            </a:solidFill>
          </a:ln>
        </p:spPr>
      </p:pic>
      <p:pic>
        <p:nvPicPr>
          <p:cNvPr id="6" name="Picture 5">
            <a:extLst>
              <a:ext uri="{FF2B5EF4-FFF2-40B4-BE49-F238E27FC236}">
                <a16:creationId xmlns:a16="http://schemas.microsoft.com/office/drawing/2014/main" id="{A47A90A4-C627-BBC6-14F4-4A2E8E5FE536}"/>
              </a:ext>
            </a:extLst>
          </p:cNvPr>
          <p:cNvPicPr>
            <a:picLocks noChangeAspect="1"/>
          </p:cNvPicPr>
          <p:nvPr/>
        </p:nvPicPr>
        <p:blipFill>
          <a:blip r:embed="rId7"/>
          <a:stretch>
            <a:fillRect/>
          </a:stretch>
        </p:blipFill>
        <p:spPr>
          <a:xfrm>
            <a:off x="1862138" y="5059106"/>
            <a:ext cx="3135881" cy="1675788"/>
          </a:xfrm>
          <a:prstGeom prst="rect">
            <a:avLst/>
          </a:prstGeom>
          <a:ln>
            <a:solidFill>
              <a:schemeClr val="tx1"/>
            </a:solidFill>
          </a:ln>
        </p:spPr>
      </p:pic>
      <p:pic>
        <p:nvPicPr>
          <p:cNvPr id="15" name="Picture 14">
            <a:extLst>
              <a:ext uri="{FF2B5EF4-FFF2-40B4-BE49-F238E27FC236}">
                <a16:creationId xmlns:a16="http://schemas.microsoft.com/office/drawing/2014/main" id="{C147439C-C367-0CDE-C78A-7A63AB0CDD41}"/>
              </a:ext>
            </a:extLst>
          </p:cNvPr>
          <p:cNvPicPr>
            <a:picLocks noChangeAspect="1"/>
          </p:cNvPicPr>
          <p:nvPr/>
        </p:nvPicPr>
        <p:blipFill>
          <a:blip r:embed="rId8"/>
          <a:stretch>
            <a:fillRect/>
          </a:stretch>
        </p:blipFill>
        <p:spPr>
          <a:xfrm>
            <a:off x="6376521" y="5832667"/>
            <a:ext cx="2336800" cy="901700"/>
          </a:xfrm>
          <a:prstGeom prst="rect">
            <a:avLst/>
          </a:prstGeom>
        </p:spPr>
      </p:pic>
      <p:pic>
        <p:nvPicPr>
          <p:cNvPr id="17" name="Picture 16">
            <a:extLst>
              <a:ext uri="{FF2B5EF4-FFF2-40B4-BE49-F238E27FC236}">
                <a16:creationId xmlns:a16="http://schemas.microsoft.com/office/drawing/2014/main" id="{90EF9D2A-FE5F-7DF1-423F-B1770882269B}"/>
              </a:ext>
            </a:extLst>
          </p:cNvPr>
          <p:cNvPicPr>
            <a:picLocks noChangeAspect="1"/>
          </p:cNvPicPr>
          <p:nvPr/>
        </p:nvPicPr>
        <p:blipFill>
          <a:blip r:embed="rId9"/>
          <a:stretch>
            <a:fillRect/>
          </a:stretch>
        </p:blipFill>
        <p:spPr>
          <a:xfrm>
            <a:off x="8542827" y="3401663"/>
            <a:ext cx="1673045" cy="588797"/>
          </a:xfrm>
          <a:prstGeom prst="rect">
            <a:avLst/>
          </a:prstGeom>
          <a:ln>
            <a:solidFill>
              <a:schemeClr val="tx1"/>
            </a:solidFill>
          </a:ln>
        </p:spPr>
      </p:pic>
      <p:pic>
        <p:nvPicPr>
          <p:cNvPr id="20" name="Picture 19">
            <a:extLst>
              <a:ext uri="{FF2B5EF4-FFF2-40B4-BE49-F238E27FC236}">
                <a16:creationId xmlns:a16="http://schemas.microsoft.com/office/drawing/2014/main" id="{5392DBA2-A363-9435-972A-5E362B75839D}"/>
              </a:ext>
            </a:extLst>
          </p:cNvPr>
          <p:cNvPicPr>
            <a:picLocks noChangeAspect="1"/>
          </p:cNvPicPr>
          <p:nvPr/>
        </p:nvPicPr>
        <p:blipFill>
          <a:blip r:embed="rId10"/>
          <a:stretch>
            <a:fillRect/>
          </a:stretch>
        </p:blipFill>
        <p:spPr>
          <a:xfrm>
            <a:off x="2209800" y="3235048"/>
            <a:ext cx="5262239" cy="741710"/>
          </a:xfrm>
          <a:prstGeom prst="rect">
            <a:avLst/>
          </a:prstGeom>
          <a:ln>
            <a:solidFill>
              <a:schemeClr val="tx1"/>
            </a:solidFill>
          </a:ln>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E30F5ADF-7CE1-985C-04A4-3AF68C0CCCC1}"/>
                  </a:ext>
                </a:extLst>
              </p:cNvPr>
              <p:cNvSpPr txBox="1"/>
              <p:nvPr/>
            </p:nvSpPr>
            <p:spPr>
              <a:xfrm>
                <a:off x="5774915" y="4556180"/>
                <a:ext cx="8259069" cy="363241"/>
              </a:xfrm>
              <a:prstGeom prst="rect">
                <a:avLst/>
              </a:prstGeom>
              <a:noFill/>
            </p:spPr>
            <p:txBody>
              <a:bodyPr wrap="square" rtlCol="0">
                <a:spAutoFit/>
              </a:bodyPr>
              <a:lstStyle/>
              <a:p>
                <a:r>
                  <a:rPr lang="en-US" sz="1600" i="1" dirty="0"/>
                  <a:t>In geometric units </a:t>
                </a:r>
                <a14:m>
                  <m:oMath xmlns:m="http://schemas.openxmlformats.org/officeDocument/2006/math">
                    <m:r>
                      <a:rPr lang="en-US" sz="1600" b="0" i="1" dirty="0" smtClean="0">
                        <a:latin typeface="Cambria Math" panose="02040503050406030204" pitchFamily="18" charset="0"/>
                      </a:rPr>
                      <m:t>(</m:t>
                    </m:r>
                    <m:r>
                      <a:rPr lang="en-US" sz="1600" i="1" dirty="0" smtClean="0">
                        <a:latin typeface="Cambria Math" panose="02040503050406030204" pitchFamily="18" charset="0"/>
                      </a:rPr>
                      <m:t>𝑐</m:t>
                    </m:r>
                    <m:r>
                      <a:rPr lang="en-US" sz="1600" i="1" dirty="0" smtClean="0">
                        <a:latin typeface="Cambria Math" panose="02040503050406030204" pitchFamily="18" charset="0"/>
                      </a:rPr>
                      <m:t>=</m:t>
                    </m:r>
                    <m:r>
                      <a:rPr lang="en-US" sz="1600" i="1" dirty="0" smtClean="0">
                        <a:latin typeface="Cambria Math" panose="02040503050406030204" pitchFamily="18" charset="0"/>
                      </a:rPr>
                      <m:t>𝐺</m:t>
                    </m:r>
                    <m:r>
                      <a:rPr lang="en-US" sz="1600" i="1" dirty="0" smtClean="0">
                        <a:latin typeface="Cambria Math" panose="02040503050406030204" pitchFamily="18" charset="0"/>
                      </a:rPr>
                      <m:t>=1)</m:t>
                    </m:r>
                  </m:oMath>
                </a14:m>
                <a:r>
                  <a:rPr lang="en-US" sz="1600" i="1" dirty="0"/>
                  <a:t>, </a:t>
                </a:r>
                <a14:m>
                  <m:oMath xmlns:m="http://schemas.openxmlformats.org/officeDocument/2006/math">
                    <m:r>
                      <a:rPr lang="en-US" sz="1600" i="1" dirty="0" smtClean="0">
                        <a:latin typeface="Cambria Math" panose="02040503050406030204" pitchFamily="18" charset="0"/>
                      </a:rPr>
                      <m:t>[</m:t>
                    </m:r>
                    <m:r>
                      <a:rPr lang="en-US" sz="1600" i="1" dirty="0" smtClean="0">
                        <a:latin typeface="Cambria Math" panose="02040503050406030204" pitchFamily="18" charset="0"/>
                      </a:rPr>
                      <m:t>𝑀</m:t>
                    </m:r>
                    <m:r>
                      <a:rPr lang="en-US" sz="1600" i="1" dirty="0" smtClean="0">
                        <a:latin typeface="Cambria Math" panose="02040503050406030204" pitchFamily="18" charset="0"/>
                      </a:rPr>
                      <m:t>]=[</m:t>
                    </m:r>
                    <m:r>
                      <a:rPr lang="en-US" sz="1600" i="1" dirty="0" smtClean="0">
                        <a:latin typeface="Cambria Math" panose="02040503050406030204" pitchFamily="18" charset="0"/>
                      </a:rPr>
                      <m:t>𝐿</m:t>
                    </m:r>
                    <m:r>
                      <a:rPr lang="en-US" sz="1600" i="1" dirty="0" smtClean="0">
                        <a:latin typeface="Cambria Math" panose="02040503050406030204" pitchFamily="18" charset="0"/>
                      </a:rPr>
                      <m:t>], [</m:t>
                    </m:r>
                    <m:r>
                      <a:rPr lang="en-US" sz="1600" i="1" dirty="0" smtClean="0">
                        <a:latin typeface="Cambria Math" panose="02040503050406030204" pitchFamily="18" charset="0"/>
                      </a:rPr>
                      <m:t>𝜌</m:t>
                    </m:r>
                    <m:r>
                      <a:rPr lang="en-US" sz="1600" i="1" dirty="0" smtClean="0">
                        <a:latin typeface="Cambria Math" panose="02040503050406030204" pitchFamily="18" charset="0"/>
                      </a:rPr>
                      <m:t>]=[</m:t>
                    </m:r>
                    <m:r>
                      <a:rPr lang="en-US" sz="1600" b="0" i="1" dirty="0" smtClean="0">
                        <a:latin typeface="Cambria Math" panose="02040503050406030204" pitchFamily="18" charset="0"/>
                      </a:rPr>
                      <m:t>𝑝</m:t>
                    </m:r>
                    <m:r>
                      <a:rPr lang="en-US" sz="1600" i="1" dirty="0" smtClean="0">
                        <a:latin typeface="Cambria Math" panose="02040503050406030204" pitchFamily="18" charset="0"/>
                      </a:rPr>
                      <m:t>]=</m:t>
                    </m:r>
                    <m:sSub>
                      <m:sSubPr>
                        <m:ctrlPr>
                          <a:rPr lang="en-US" sz="1600" b="0" i="1" dirty="0" err="1" smtClean="0">
                            <a:latin typeface="Cambria Math" panose="02040503050406030204" pitchFamily="18" charset="0"/>
                          </a:rPr>
                        </m:ctrlPr>
                      </m:sSubPr>
                      <m:e>
                        <m:r>
                          <a:rPr lang="en-US" sz="1600" b="0" i="1" dirty="0" smtClean="0">
                            <a:latin typeface="Cambria Math" panose="02040503050406030204" pitchFamily="18" charset="0"/>
                          </a:rPr>
                          <m:t>[</m:t>
                        </m:r>
                        <m:r>
                          <a:rPr lang="en-US" sz="1600" i="1" dirty="0" err="1" smtClean="0">
                            <a:latin typeface="Cambria Math" panose="02040503050406030204" pitchFamily="18" charset="0"/>
                          </a:rPr>
                          <m:t>𝐵</m:t>
                        </m:r>
                      </m:e>
                      <m:sub>
                        <m:r>
                          <a:rPr lang="en-US" sz="1600" i="1" dirty="0" err="1" smtClean="0">
                            <a:latin typeface="Cambria Math" panose="02040503050406030204" pitchFamily="18" charset="0"/>
                          </a:rPr>
                          <m:t>𝑒𝑓𝑓</m:t>
                        </m:r>
                      </m:sub>
                    </m:sSub>
                    <m:r>
                      <a:rPr lang="en-US" sz="1600" b="0" i="1" dirty="0" smtClean="0">
                        <a:latin typeface="Cambria Math" panose="02040503050406030204" pitchFamily="18" charset="0"/>
                      </a:rPr>
                      <m:t>]</m:t>
                    </m:r>
                    <m:r>
                      <a:rPr lang="en-US" sz="1600" i="1" dirty="0" smtClean="0">
                        <a:latin typeface="Cambria Math" panose="02040503050406030204" pitchFamily="18" charset="0"/>
                      </a:rPr>
                      <m:t>=</m:t>
                    </m:r>
                    <m:sSup>
                      <m:sSupPr>
                        <m:ctrlPr>
                          <a:rPr lang="en-US" sz="1600" b="0" i="1" dirty="0" smtClean="0">
                            <a:latin typeface="Cambria Math" panose="02040503050406030204" pitchFamily="18" charset="0"/>
                          </a:rPr>
                        </m:ctrlPr>
                      </m:sSupPr>
                      <m:e>
                        <m:d>
                          <m:dPr>
                            <m:begChr m:val="["/>
                            <m:endChr m:val="]"/>
                            <m:ctrlPr>
                              <a:rPr lang="en-US" sz="1600" i="1" dirty="0">
                                <a:latin typeface="Cambria Math" panose="02040503050406030204" pitchFamily="18" charset="0"/>
                              </a:rPr>
                            </m:ctrlPr>
                          </m:dPr>
                          <m:e>
                            <m:r>
                              <a:rPr lang="en-US" sz="1600" i="1" dirty="0">
                                <a:latin typeface="Cambria Math" panose="02040503050406030204" pitchFamily="18" charset="0"/>
                              </a:rPr>
                              <m:t>𝐿</m:t>
                            </m:r>
                          </m:e>
                        </m:d>
                      </m:e>
                      <m:sup>
                        <m:r>
                          <a:rPr lang="en-US" sz="1600" b="0" i="1" dirty="0" smtClean="0">
                            <a:latin typeface="Cambria Math" panose="02040503050406030204" pitchFamily="18" charset="0"/>
                          </a:rPr>
                          <m:t>−2</m:t>
                        </m:r>
                      </m:sup>
                    </m:sSup>
                  </m:oMath>
                </a14:m>
                <a:endParaRPr lang="en-US" sz="1600" i="1" dirty="0"/>
              </a:p>
            </p:txBody>
          </p:sp>
        </mc:Choice>
        <mc:Fallback>
          <p:sp>
            <p:nvSpPr>
              <p:cNvPr id="21" name="TextBox 20">
                <a:extLst>
                  <a:ext uri="{FF2B5EF4-FFF2-40B4-BE49-F238E27FC236}">
                    <a16:creationId xmlns:a16="http://schemas.microsoft.com/office/drawing/2014/main" id="{E30F5ADF-7CE1-985C-04A4-3AF68C0CCCC1}"/>
                  </a:ext>
                </a:extLst>
              </p:cNvPr>
              <p:cNvSpPr txBox="1">
                <a:spLocks noRot="1" noChangeAspect="1" noMove="1" noResize="1" noEditPoints="1" noAdjustHandles="1" noChangeArrowheads="1" noChangeShapeType="1" noTextEdit="1"/>
              </p:cNvSpPr>
              <p:nvPr/>
            </p:nvSpPr>
            <p:spPr>
              <a:xfrm>
                <a:off x="5774915" y="4556180"/>
                <a:ext cx="8259069" cy="363241"/>
              </a:xfrm>
              <a:prstGeom prst="rect">
                <a:avLst/>
              </a:prstGeom>
              <a:blipFill>
                <a:blip r:embed="rId11"/>
                <a:stretch>
                  <a:fillRect l="-307" b="-16667"/>
                </a:stretch>
              </a:blipFill>
            </p:spPr>
            <p:txBody>
              <a:bodyPr/>
              <a:lstStyle/>
              <a:p>
                <a:r>
                  <a:rPr lang="en-US">
                    <a:noFill/>
                  </a:rPr>
                  <a:t> </a:t>
                </a:r>
              </a:p>
            </p:txBody>
          </p:sp>
        </mc:Fallback>
      </mc:AlternateContent>
    </p:spTree>
    <p:extLst>
      <p:ext uri="{BB962C8B-B14F-4D97-AF65-F5344CB8AC3E}">
        <p14:creationId xmlns:p14="http://schemas.microsoft.com/office/powerpoint/2010/main" val="3893232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65A23-620B-4C2F-6B6A-57D1827755FC}"/>
              </a:ext>
            </a:extLst>
          </p:cNvPr>
          <p:cNvSpPr>
            <a:spLocks noGrp="1"/>
          </p:cNvSpPr>
          <p:nvPr>
            <p:ph idx="1"/>
          </p:nvPr>
        </p:nvSpPr>
        <p:spPr/>
        <p:txBody>
          <a:bodyPr/>
          <a:lstStyle/>
          <a:p>
            <a:r>
              <a:rPr lang="en-US" dirty="0"/>
              <a:t>Tolman-Oppenheimer-Volkov (TOV) equation</a:t>
            </a:r>
          </a:p>
          <a:p>
            <a:pPr marL="0" indent="0">
              <a:buNone/>
            </a:pPr>
            <a:endParaRPr lang="en-US" dirty="0"/>
          </a:p>
          <a:p>
            <a:pPr marL="0" indent="0">
              <a:buNone/>
            </a:pPr>
            <a:endParaRPr lang="en-US" dirty="0"/>
          </a:p>
          <a:p>
            <a:r>
              <a:rPr lang="en-US" dirty="0"/>
              <a:t>Dimensionless Rescaling:  </a:t>
            </a:r>
          </a:p>
        </p:txBody>
      </p:sp>
      <p:pic>
        <p:nvPicPr>
          <p:cNvPr id="6" name="Picture 5">
            <a:extLst>
              <a:ext uri="{FF2B5EF4-FFF2-40B4-BE49-F238E27FC236}">
                <a16:creationId xmlns:a16="http://schemas.microsoft.com/office/drawing/2014/main" id="{B696D750-C1F6-B0B6-5708-C67FFD5F4E94}"/>
              </a:ext>
            </a:extLst>
          </p:cNvPr>
          <p:cNvPicPr>
            <a:picLocks noChangeAspect="1"/>
          </p:cNvPicPr>
          <p:nvPr/>
        </p:nvPicPr>
        <p:blipFill>
          <a:blip r:embed="rId3"/>
          <a:stretch>
            <a:fillRect/>
          </a:stretch>
        </p:blipFill>
        <p:spPr>
          <a:xfrm>
            <a:off x="4873425" y="4001779"/>
            <a:ext cx="4381212" cy="2864639"/>
          </a:xfrm>
          <a:prstGeom prst="rect">
            <a:avLst/>
          </a:prstGeom>
        </p:spPr>
      </p:pic>
      <p:pic>
        <p:nvPicPr>
          <p:cNvPr id="11" name="Picture 10">
            <a:extLst>
              <a:ext uri="{FF2B5EF4-FFF2-40B4-BE49-F238E27FC236}">
                <a16:creationId xmlns:a16="http://schemas.microsoft.com/office/drawing/2014/main" id="{01959081-1824-AFB1-1062-265D5EA3FF55}"/>
              </a:ext>
            </a:extLst>
          </p:cNvPr>
          <p:cNvPicPr>
            <a:picLocks noChangeAspect="1"/>
          </p:cNvPicPr>
          <p:nvPr/>
        </p:nvPicPr>
        <p:blipFill>
          <a:blip r:embed="rId4"/>
          <a:stretch>
            <a:fillRect/>
          </a:stretch>
        </p:blipFill>
        <p:spPr>
          <a:xfrm rot="20500140">
            <a:off x="8437861" y="4094346"/>
            <a:ext cx="574016" cy="221953"/>
          </a:xfrm>
          <a:prstGeom prst="rect">
            <a:avLst/>
          </a:prstGeom>
        </p:spPr>
      </p:pic>
      <p:pic>
        <p:nvPicPr>
          <p:cNvPr id="12" name="Picture 11">
            <a:extLst>
              <a:ext uri="{FF2B5EF4-FFF2-40B4-BE49-F238E27FC236}">
                <a16:creationId xmlns:a16="http://schemas.microsoft.com/office/drawing/2014/main" id="{CEDEFD17-CD4E-59E3-C47D-EB018C5260C6}"/>
              </a:ext>
            </a:extLst>
          </p:cNvPr>
          <p:cNvPicPr>
            <a:picLocks noChangeAspect="1"/>
          </p:cNvPicPr>
          <p:nvPr/>
        </p:nvPicPr>
        <p:blipFill>
          <a:blip r:embed="rId5"/>
          <a:stretch>
            <a:fillRect/>
          </a:stretch>
        </p:blipFill>
        <p:spPr>
          <a:xfrm rot="20081101">
            <a:off x="6400356" y="4841561"/>
            <a:ext cx="2157386" cy="204279"/>
          </a:xfrm>
          <a:prstGeom prst="rect">
            <a:avLst/>
          </a:prstGeom>
        </p:spPr>
      </p:pic>
      <p:sp>
        <p:nvSpPr>
          <p:cNvPr id="17" name="TextBox 16">
            <a:extLst>
              <a:ext uri="{FF2B5EF4-FFF2-40B4-BE49-F238E27FC236}">
                <a16:creationId xmlns:a16="http://schemas.microsoft.com/office/drawing/2014/main" id="{8FCE29D7-1CD0-346F-DD32-E975C45CDE87}"/>
              </a:ext>
            </a:extLst>
          </p:cNvPr>
          <p:cNvSpPr txBox="1"/>
          <p:nvPr/>
        </p:nvSpPr>
        <p:spPr>
          <a:xfrm>
            <a:off x="4537145" y="5121083"/>
            <a:ext cx="385042" cy="369332"/>
          </a:xfrm>
          <a:prstGeom prst="rect">
            <a:avLst/>
          </a:prstGeom>
          <a:noFill/>
        </p:spPr>
        <p:txBody>
          <a:bodyPr wrap="square" rtlCol="0">
            <a:spAutoFit/>
          </a:bodyPr>
          <a:lstStyle/>
          <a:p>
            <a:r>
              <a:rPr lang="en-CA" dirty="0"/>
              <a:t>⇒</a:t>
            </a:r>
            <a:endParaRPr lang="en-US" dirty="0"/>
          </a:p>
        </p:txBody>
      </p:sp>
      <p:sp>
        <p:nvSpPr>
          <p:cNvPr id="3" name="Rectangle 2">
            <a:extLst>
              <a:ext uri="{FF2B5EF4-FFF2-40B4-BE49-F238E27FC236}">
                <a16:creationId xmlns:a16="http://schemas.microsoft.com/office/drawing/2014/main" id="{A32FAAB7-CFA1-88DF-0A8A-6684CA3F261A}"/>
              </a:ext>
            </a:extLst>
          </p:cNvPr>
          <p:cNvSpPr/>
          <p:nvPr/>
        </p:nvSpPr>
        <p:spPr>
          <a:xfrm>
            <a:off x="1667435" y="2393576"/>
            <a:ext cx="7661012" cy="10970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260F7E3A-83BE-5155-6161-776EEBCA834F}"/>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b="1" dirty="0">
                <a:solidFill>
                  <a:srgbClr val="666633"/>
                </a:solidFill>
                <a:latin typeface="華康儷粗黑(P)" panose="020B0700000000000000" pitchFamily="34" charset="-120"/>
                <a:ea typeface="華康儷粗黑(P)" panose="020B0700000000000000" pitchFamily="34" charset="-120"/>
              </a:rPr>
              <a:t>Minimalism</a:t>
            </a:r>
            <a:endParaRPr lang="en-US" altLang="zh-TW" sz="3500" dirty="0">
              <a:solidFill>
                <a:srgbClr val="666633"/>
              </a:solidFill>
              <a:latin typeface="華康儷粗黑(P)" panose="020B0700000000000000" pitchFamily="34" charset="-120"/>
              <a:ea typeface="華康儷粗黑(P)" panose="020B0700000000000000" pitchFamily="34" charset="-120"/>
            </a:endParaRPr>
          </a:p>
          <a:p>
            <a:pPr algn="ctr"/>
            <a:r>
              <a:rPr lang="en-US" altLang="zh-TW" sz="3500" dirty="0">
                <a:solidFill>
                  <a:srgbClr val="666633"/>
                </a:solidFill>
                <a:latin typeface="華康儷粗黑(P)" panose="020B0700000000000000" pitchFamily="34" charset="-120"/>
                <a:ea typeface="華康儷粗黑(P)" panose="020B0700000000000000" pitchFamily="34" charset="-120"/>
              </a:rPr>
              <a:t>Of Interacting Quark </a:t>
            </a:r>
            <a:r>
              <a:rPr lang="en-US" altLang="zh-TW" sz="3500" dirty="0">
                <a:solidFill>
                  <a:schemeClr val="accent5"/>
                </a:solidFill>
                <a:latin typeface="華康儷粗黑(P)" panose="020B0700000000000000" pitchFamily="34" charset="-120"/>
                <a:ea typeface="華康儷粗黑(P)" panose="020B0700000000000000" pitchFamily="34" charset="-120"/>
              </a:rPr>
              <a:t>Stars</a:t>
            </a:r>
            <a:r>
              <a:rPr lang="en-US" altLang="zh-TW" sz="3500" dirty="0">
                <a:solidFill>
                  <a:srgbClr val="666633"/>
                </a:solidFill>
                <a:latin typeface="華康儷粗黑(P)" panose="020B0700000000000000" pitchFamily="34" charset="-120"/>
                <a:ea typeface="華康儷粗黑(P)" panose="020B0700000000000000" pitchFamily="34" charset="-120"/>
              </a:rPr>
              <a:t> (IQ</a:t>
            </a:r>
            <a:r>
              <a:rPr lang="en-US" altLang="zh-TW" sz="3500" dirty="0">
                <a:solidFill>
                  <a:schemeClr val="accent5"/>
                </a:solidFill>
                <a:latin typeface="華康儷粗黑(P)" panose="020B0700000000000000" pitchFamily="34" charset="-120"/>
                <a:ea typeface="華康儷粗黑(P)" panose="020B0700000000000000" pitchFamily="34" charset="-120"/>
              </a:rPr>
              <a:t>S</a:t>
            </a:r>
            <a:r>
              <a:rPr lang="en-US" altLang="zh-TW" sz="3500" dirty="0">
                <a:solidFill>
                  <a:srgbClr val="666633"/>
                </a:solidFill>
                <a:latin typeface="華康儷粗黑(P)" panose="020B0700000000000000" pitchFamily="34" charset="-120"/>
                <a:ea typeface="華康儷粗黑(P)" panose="020B0700000000000000" pitchFamily="34" charset="-120"/>
              </a:rPr>
              <a:t>)</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5" name="Picture 4">
            <a:extLst>
              <a:ext uri="{FF2B5EF4-FFF2-40B4-BE49-F238E27FC236}">
                <a16:creationId xmlns:a16="http://schemas.microsoft.com/office/drawing/2014/main" id="{CA2B0E32-5BF3-DC07-FD14-DC0EE7C7E608}"/>
              </a:ext>
            </a:extLst>
          </p:cNvPr>
          <p:cNvPicPr>
            <a:picLocks noChangeAspect="1"/>
          </p:cNvPicPr>
          <p:nvPr/>
        </p:nvPicPr>
        <p:blipFill>
          <a:blip r:embed="rId6"/>
          <a:stretch>
            <a:fillRect/>
          </a:stretch>
        </p:blipFill>
        <p:spPr>
          <a:xfrm>
            <a:off x="168159" y="5043493"/>
            <a:ext cx="4381212" cy="589646"/>
          </a:xfrm>
          <a:prstGeom prst="rect">
            <a:avLst/>
          </a:prstGeom>
        </p:spPr>
      </p:pic>
      <p:pic>
        <p:nvPicPr>
          <p:cNvPr id="7" name="Picture 6">
            <a:extLst>
              <a:ext uri="{FF2B5EF4-FFF2-40B4-BE49-F238E27FC236}">
                <a16:creationId xmlns:a16="http://schemas.microsoft.com/office/drawing/2014/main" id="{A1F48A77-3FC3-6631-A162-2735D2A30671}"/>
              </a:ext>
            </a:extLst>
          </p:cNvPr>
          <p:cNvPicPr>
            <a:picLocks noChangeAspect="1"/>
          </p:cNvPicPr>
          <p:nvPr/>
        </p:nvPicPr>
        <p:blipFill>
          <a:blip r:embed="rId7"/>
          <a:stretch>
            <a:fillRect/>
          </a:stretch>
        </p:blipFill>
        <p:spPr>
          <a:xfrm>
            <a:off x="1706962" y="2571188"/>
            <a:ext cx="4809565" cy="777155"/>
          </a:xfrm>
          <a:prstGeom prst="rect">
            <a:avLst/>
          </a:prstGeom>
        </p:spPr>
      </p:pic>
      <p:pic>
        <p:nvPicPr>
          <p:cNvPr id="13" name="Picture 12">
            <a:extLst>
              <a:ext uri="{FF2B5EF4-FFF2-40B4-BE49-F238E27FC236}">
                <a16:creationId xmlns:a16="http://schemas.microsoft.com/office/drawing/2014/main" id="{4D0EA407-B567-4C81-E080-2EAEDBCF5692}"/>
              </a:ext>
            </a:extLst>
          </p:cNvPr>
          <p:cNvPicPr>
            <a:picLocks noChangeAspect="1"/>
          </p:cNvPicPr>
          <p:nvPr/>
        </p:nvPicPr>
        <p:blipFill>
          <a:blip r:embed="rId8"/>
          <a:stretch>
            <a:fillRect/>
          </a:stretch>
        </p:blipFill>
        <p:spPr>
          <a:xfrm>
            <a:off x="6556054" y="2718133"/>
            <a:ext cx="1882252" cy="575913"/>
          </a:xfrm>
          <a:prstGeom prst="rect">
            <a:avLst/>
          </a:prstGeom>
        </p:spPr>
      </p:pic>
      <p:pic>
        <p:nvPicPr>
          <p:cNvPr id="15" name="Picture 14">
            <a:extLst>
              <a:ext uri="{FF2B5EF4-FFF2-40B4-BE49-F238E27FC236}">
                <a16:creationId xmlns:a16="http://schemas.microsoft.com/office/drawing/2014/main" id="{4CE7AFC2-0363-DC24-A851-643939F9CC62}"/>
              </a:ext>
            </a:extLst>
          </p:cNvPr>
          <p:cNvPicPr>
            <a:picLocks noChangeAspect="1"/>
          </p:cNvPicPr>
          <p:nvPr/>
        </p:nvPicPr>
        <p:blipFill>
          <a:blip r:embed="rId9"/>
          <a:stretch>
            <a:fillRect/>
          </a:stretch>
        </p:blipFill>
        <p:spPr>
          <a:xfrm>
            <a:off x="6108195" y="3550909"/>
            <a:ext cx="1910521" cy="497457"/>
          </a:xfrm>
          <a:prstGeom prst="rect">
            <a:avLst/>
          </a:prstGeom>
        </p:spPr>
      </p:pic>
      <p:pic>
        <p:nvPicPr>
          <p:cNvPr id="16" name="Picture 15">
            <a:extLst>
              <a:ext uri="{FF2B5EF4-FFF2-40B4-BE49-F238E27FC236}">
                <a16:creationId xmlns:a16="http://schemas.microsoft.com/office/drawing/2014/main" id="{38E7365B-3B7F-EFF3-FB24-327A36EC9F38}"/>
              </a:ext>
            </a:extLst>
          </p:cNvPr>
          <p:cNvPicPr>
            <a:picLocks noChangeAspect="1"/>
          </p:cNvPicPr>
          <p:nvPr/>
        </p:nvPicPr>
        <p:blipFill>
          <a:blip r:embed="rId10"/>
          <a:stretch>
            <a:fillRect/>
          </a:stretch>
        </p:blipFill>
        <p:spPr>
          <a:xfrm>
            <a:off x="8118662" y="3613040"/>
            <a:ext cx="2763677" cy="352013"/>
          </a:xfrm>
          <a:prstGeom prst="rect">
            <a:avLst/>
          </a:prstGeom>
        </p:spPr>
      </p:pic>
      <p:sp>
        <p:nvSpPr>
          <p:cNvPr id="19" name="TextBox 18">
            <a:extLst>
              <a:ext uri="{FF2B5EF4-FFF2-40B4-BE49-F238E27FC236}">
                <a16:creationId xmlns:a16="http://schemas.microsoft.com/office/drawing/2014/main" id="{62968341-4615-F261-3082-9C6BDBB06278}"/>
              </a:ext>
            </a:extLst>
          </p:cNvPr>
          <p:cNvSpPr txBox="1"/>
          <p:nvPr/>
        </p:nvSpPr>
        <p:spPr>
          <a:xfrm>
            <a:off x="4275532" y="1138836"/>
            <a:ext cx="8875577" cy="338554"/>
          </a:xfrm>
          <a:prstGeom prst="rect">
            <a:avLst/>
          </a:prstGeom>
          <a:noFill/>
        </p:spPr>
        <p:txBody>
          <a:bodyPr wrap="square">
            <a:spAutoFit/>
          </a:bodyPr>
          <a:lstStyle/>
          <a:p>
            <a:r>
              <a:rPr lang="en-CA" sz="1600" b="1" i="1" dirty="0" err="1">
                <a:solidFill>
                  <a:srgbClr val="FF0000"/>
                </a:solidFill>
                <a:latin typeface="Times New Roman" panose="02020603050405020304" pitchFamily="18" charset="0"/>
                <a:cs typeface="Times New Roman" panose="02020603050405020304" pitchFamily="18" charset="0"/>
              </a:rPr>
              <a:t>C.Zhang</a:t>
            </a:r>
            <a:r>
              <a:rPr lang="en-CA" sz="1600" b="1" i="1" dirty="0">
                <a:solidFill>
                  <a:srgbClr val="FF0000"/>
                </a:solidFill>
                <a:latin typeface="Times New Roman" panose="02020603050405020304" pitchFamily="18" charset="0"/>
                <a:cs typeface="Times New Roman" panose="02020603050405020304" pitchFamily="18" charset="0"/>
              </a:rPr>
              <a:t> </a:t>
            </a:r>
            <a:r>
              <a:rPr lang="en-CA" sz="1600" b="1" i="1" dirty="0">
                <a:latin typeface="Times New Roman" panose="02020603050405020304" pitchFamily="18" charset="0"/>
                <a:cs typeface="Times New Roman" panose="02020603050405020304" pitchFamily="18" charset="0"/>
              </a:rPr>
              <a:t>and R.B. Mann </a:t>
            </a:r>
            <a:r>
              <a:rPr lang="en-CA" sz="1600" i="1" dirty="0" err="1"/>
              <a:t>Phys.Rev.D</a:t>
            </a:r>
            <a:r>
              <a:rPr lang="en-CA" sz="1600" i="1" dirty="0"/>
              <a:t> 103 (2021) 6, 063018; e-Print: </a:t>
            </a:r>
            <a:r>
              <a:rPr lang="en-CA" sz="1600" i="1" dirty="0">
                <a:hlinkClick r:id="rId11">
                  <a:extLst>
                    <a:ext uri="{A12FA001-AC4F-418D-AE19-62706E023703}">
                      <ahyp:hlinkClr xmlns:ahyp="http://schemas.microsoft.com/office/drawing/2018/hyperlinkcolor" val="tx"/>
                    </a:ext>
                  </a:extLst>
                </a:hlinkClick>
              </a:rPr>
              <a:t>2009.07182</a:t>
            </a:r>
            <a:r>
              <a:rPr lang="en-CA" sz="1600" i="1" dirty="0"/>
              <a:t> </a:t>
            </a:r>
            <a:r>
              <a:rPr lang="en-CA" sz="1600" b="1" i="1" dirty="0"/>
              <a:t>[</a:t>
            </a:r>
            <a:r>
              <a:rPr lang="en-CA" sz="1600" b="1" i="1" dirty="0" err="1"/>
              <a:t>astro-ph.HE</a:t>
            </a:r>
            <a:r>
              <a:rPr lang="en-CA" sz="1600" b="1" i="1" dirty="0"/>
              <a:t>]</a:t>
            </a:r>
          </a:p>
        </p:txBody>
      </p:sp>
      <p:pic>
        <p:nvPicPr>
          <p:cNvPr id="20" name="Picture 19">
            <a:extLst>
              <a:ext uri="{FF2B5EF4-FFF2-40B4-BE49-F238E27FC236}">
                <a16:creationId xmlns:a16="http://schemas.microsoft.com/office/drawing/2014/main" id="{ADAA11C6-3775-0571-84B4-28DD23409C21}"/>
              </a:ext>
            </a:extLst>
          </p:cNvPr>
          <p:cNvPicPr>
            <a:picLocks noChangeAspect="1"/>
          </p:cNvPicPr>
          <p:nvPr/>
        </p:nvPicPr>
        <p:blipFill>
          <a:blip r:embed="rId12"/>
          <a:stretch>
            <a:fillRect/>
          </a:stretch>
        </p:blipFill>
        <p:spPr>
          <a:xfrm>
            <a:off x="9201840" y="4907048"/>
            <a:ext cx="2921000" cy="1054100"/>
          </a:xfrm>
          <a:prstGeom prst="rect">
            <a:avLst/>
          </a:prstGeom>
        </p:spPr>
      </p:pic>
    </p:spTree>
    <p:extLst>
      <p:ext uri="{BB962C8B-B14F-4D97-AF65-F5344CB8AC3E}">
        <p14:creationId xmlns:p14="http://schemas.microsoft.com/office/powerpoint/2010/main" val="3319746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65A23-620B-4C2F-6B6A-57D1827755FC}"/>
              </a:ext>
            </a:extLst>
          </p:cNvPr>
          <p:cNvSpPr>
            <a:spLocks noGrp="1"/>
          </p:cNvSpPr>
          <p:nvPr>
            <p:ph idx="1"/>
          </p:nvPr>
        </p:nvSpPr>
        <p:spPr/>
        <p:txBody>
          <a:bodyPr/>
          <a:lstStyle/>
          <a:p>
            <a:r>
              <a:rPr lang="en-US" dirty="0"/>
              <a:t>Tidal deformability</a:t>
            </a:r>
          </a:p>
          <a:p>
            <a:pPr marL="0" indent="0">
              <a:buNone/>
            </a:pPr>
            <a:endParaRPr lang="en-US" dirty="0"/>
          </a:p>
        </p:txBody>
      </p:sp>
      <p:sp>
        <p:nvSpPr>
          <p:cNvPr id="17" name="TextBox 16">
            <a:extLst>
              <a:ext uri="{FF2B5EF4-FFF2-40B4-BE49-F238E27FC236}">
                <a16:creationId xmlns:a16="http://schemas.microsoft.com/office/drawing/2014/main" id="{8FCE29D7-1CD0-346F-DD32-E975C45CDE87}"/>
              </a:ext>
            </a:extLst>
          </p:cNvPr>
          <p:cNvSpPr txBox="1"/>
          <p:nvPr/>
        </p:nvSpPr>
        <p:spPr>
          <a:xfrm>
            <a:off x="6553016" y="3631962"/>
            <a:ext cx="1657445" cy="369332"/>
          </a:xfrm>
          <a:prstGeom prst="rect">
            <a:avLst/>
          </a:prstGeom>
          <a:noFill/>
        </p:spPr>
        <p:txBody>
          <a:bodyPr wrap="square" rtlCol="0">
            <a:spAutoFit/>
          </a:bodyPr>
          <a:lstStyle/>
          <a:p>
            <a:r>
              <a:rPr lang="en-CA" dirty="0"/>
              <a:t>⇒</a:t>
            </a:r>
            <a:endParaRPr lang="en-US" dirty="0"/>
          </a:p>
        </p:txBody>
      </p:sp>
      <p:sp>
        <p:nvSpPr>
          <p:cNvPr id="14" name="Rectangle 2">
            <a:extLst>
              <a:ext uri="{FF2B5EF4-FFF2-40B4-BE49-F238E27FC236}">
                <a16:creationId xmlns:a16="http://schemas.microsoft.com/office/drawing/2014/main" id="{260F7E3A-83BE-5155-6161-776EEBCA834F}"/>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b="1" dirty="0">
                <a:solidFill>
                  <a:srgbClr val="666633"/>
                </a:solidFill>
                <a:latin typeface="華康儷粗黑(P)" panose="020B0700000000000000" pitchFamily="34" charset="-120"/>
                <a:ea typeface="華康儷粗黑(P)" panose="020B0700000000000000" pitchFamily="34" charset="-120"/>
              </a:rPr>
              <a:t>Minimalism</a:t>
            </a:r>
            <a:endParaRPr lang="en-US" altLang="zh-TW" sz="3500" dirty="0">
              <a:solidFill>
                <a:srgbClr val="666633"/>
              </a:solidFill>
              <a:latin typeface="華康儷粗黑(P)" panose="020B0700000000000000" pitchFamily="34" charset="-120"/>
              <a:ea typeface="華康儷粗黑(P)" panose="020B0700000000000000" pitchFamily="34" charset="-120"/>
            </a:endParaRPr>
          </a:p>
          <a:p>
            <a:pPr algn="ctr"/>
            <a:r>
              <a:rPr lang="en-US" altLang="zh-TW" sz="3500" dirty="0">
                <a:solidFill>
                  <a:srgbClr val="666633"/>
                </a:solidFill>
                <a:latin typeface="華康儷粗黑(P)" panose="020B0700000000000000" pitchFamily="34" charset="-120"/>
                <a:ea typeface="華康儷粗黑(P)" panose="020B0700000000000000" pitchFamily="34" charset="-120"/>
              </a:rPr>
              <a:t>Of Interacting Quark </a:t>
            </a:r>
            <a:r>
              <a:rPr lang="en-US" altLang="zh-TW" sz="3500" dirty="0">
                <a:solidFill>
                  <a:schemeClr val="accent5"/>
                </a:solidFill>
                <a:latin typeface="華康儷粗黑(P)" panose="020B0700000000000000" pitchFamily="34" charset="-120"/>
                <a:ea typeface="華康儷粗黑(P)" panose="020B0700000000000000" pitchFamily="34" charset="-120"/>
              </a:rPr>
              <a:t>Stars</a:t>
            </a:r>
            <a:r>
              <a:rPr lang="en-US" altLang="zh-TW" sz="3500" dirty="0">
                <a:solidFill>
                  <a:srgbClr val="666633"/>
                </a:solidFill>
                <a:latin typeface="華康儷粗黑(P)" panose="020B0700000000000000" pitchFamily="34" charset="-120"/>
                <a:ea typeface="華康儷粗黑(P)" panose="020B0700000000000000" pitchFamily="34" charset="-120"/>
              </a:rPr>
              <a:t> (IQ</a:t>
            </a:r>
            <a:r>
              <a:rPr lang="en-US" altLang="zh-TW" sz="3500" dirty="0">
                <a:solidFill>
                  <a:schemeClr val="accent5"/>
                </a:solidFill>
                <a:latin typeface="華康儷粗黑(P)" panose="020B0700000000000000" pitchFamily="34" charset="-120"/>
                <a:ea typeface="華康儷粗黑(P)" panose="020B0700000000000000" pitchFamily="34" charset="-120"/>
              </a:rPr>
              <a:t>S</a:t>
            </a:r>
            <a:r>
              <a:rPr lang="en-US" altLang="zh-TW" sz="3500" dirty="0">
                <a:solidFill>
                  <a:srgbClr val="666633"/>
                </a:solidFill>
                <a:latin typeface="華康儷粗黑(P)" panose="020B0700000000000000" pitchFamily="34" charset="-120"/>
                <a:ea typeface="華康儷粗黑(P)" panose="020B0700000000000000" pitchFamily="34" charset="-120"/>
              </a:rPr>
              <a:t>)</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8" name="Picture 7">
            <a:extLst>
              <a:ext uri="{FF2B5EF4-FFF2-40B4-BE49-F238E27FC236}">
                <a16:creationId xmlns:a16="http://schemas.microsoft.com/office/drawing/2014/main" id="{A0C0C664-995A-DA7F-37C3-54BD4D5E153F}"/>
              </a:ext>
            </a:extLst>
          </p:cNvPr>
          <p:cNvPicPr>
            <a:picLocks noChangeAspect="1"/>
          </p:cNvPicPr>
          <p:nvPr/>
        </p:nvPicPr>
        <p:blipFill>
          <a:blip r:embed="rId3"/>
          <a:stretch>
            <a:fillRect/>
          </a:stretch>
        </p:blipFill>
        <p:spPr>
          <a:xfrm>
            <a:off x="9477" y="2345336"/>
            <a:ext cx="6543539" cy="4261612"/>
          </a:xfrm>
          <a:prstGeom prst="rect">
            <a:avLst/>
          </a:prstGeom>
        </p:spPr>
      </p:pic>
      <p:pic>
        <p:nvPicPr>
          <p:cNvPr id="9" name="Picture 8">
            <a:extLst>
              <a:ext uri="{FF2B5EF4-FFF2-40B4-BE49-F238E27FC236}">
                <a16:creationId xmlns:a16="http://schemas.microsoft.com/office/drawing/2014/main" id="{767C6C85-CFE2-832B-8E12-4E6529CFAC5F}"/>
              </a:ext>
            </a:extLst>
          </p:cNvPr>
          <p:cNvPicPr>
            <a:picLocks noChangeAspect="1"/>
          </p:cNvPicPr>
          <p:nvPr/>
        </p:nvPicPr>
        <p:blipFill>
          <a:blip r:embed="rId4"/>
          <a:stretch>
            <a:fillRect/>
          </a:stretch>
        </p:blipFill>
        <p:spPr>
          <a:xfrm>
            <a:off x="6937044" y="2432818"/>
            <a:ext cx="5142361" cy="3327902"/>
          </a:xfrm>
          <a:prstGeom prst="rect">
            <a:avLst/>
          </a:prstGeom>
        </p:spPr>
      </p:pic>
      <p:sp>
        <p:nvSpPr>
          <p:cNvPr id="10" name="TextBox 9">
            <a:extLst>
              <a:ext uri="{FF2B5EF4-FFF2-40B4-BE49-F238E27FC236}">
                <a16:creationId xmlns:a16="http://schemas.microsoft.com/office/drawing/2014/main" id="{C097DD20-9DF5-D0F9-2D79-C01C1B8FA29B}"/>
              </a:ext>
            </a:extLst>
          </p:cNvPr>
          <p:cNvSpPr txBox="1"/>
          <p:nvPr/>
        </p:nvSpPr>
        <p:spPr>
          <a:xfrm>
            <a:off x="4275532" y="1138836"/>
            <a:ext cx="8875577" cy="338554"/>
          </a:xfrm>
          <a:prstGeom prst="rect">
            <a:avLst/>
          </a:prstGeom>
          <a:noFill/>
        </p:spPr>
        <p:txBody>
          <a:bodyPr wrap="square">
            <a:spAutoFit/>
          </a:bodyPr>
          <a:lstStyle/>
          <a:p>
            <a:r>
              <a:rPr lang="en-CA" sz="1600" b="1" i="1" dirty="0" err="1">
                <a:solidFill>
                  <a:srgbClr val="FF0000"/>
                </a:solidFill>
                <a:latin typeface="Times New Roman" panose="02020603050405020304" pitchFamily="18" charset="0"/>
                <a:cs typeface="Times New Roman" panose="02020603050405020304" pitchFamily="18" charset="0"/>
              </a:rPr>
              <a:t>C.Zhang</a:t>
            </a:r>
            <a:r>
              <a:rPr lang="en-CA" sz="1600" b="1" i="1" dirty="0">
                <a:solidFill>
                  <a:srgbClr val="FF0000"/>
                </a:solidFill>
                <a:latin typeface="Times New Roman" panose="02020603050405020304" pitchFamily="18" charset="0"/>
                <a:cs typeface="Times New Roman" panose="02020603050405020304" pitchFamily="18" charset="0"/>
              </a:rPr>
              <a:t> </a:t>
            </a:r>
            <a:r>
              <a:rPr lang="en-CA" sz="1600" b="1" i="1" dirty="0">
                <a:latin typeface="Times New Roman" panose="02020603050405020304" pitchFamily="18" charset="0"/>
                <a:cs typeface="Times New Roman" panose="02020603050405020304" pitchFamily="18" charset="0"/>
              </a:rPr>
              <a:t>and R.B. Mann </a:t>
            </a:r>
            <a:r>
              <a:rPr lang="en-CA" sz="1600" i="1" dirty="0" err="1"/>
              <a:t>Phys.Rev.D</a:t>
            </a:r>
            <a:r>
              <a:rPr lang="en-CA" sz="1600" i="1" dirty="0"/>
              <a:t> 103 (2021) 6, 063018; e-Print: </a:t>
            </a:r>
            <a:r>
              <a:rPr lang="en-CA" sz="1600" i="1" dirty="0">
                <a:hlinkClick r:id="rId5">
                  <a:extLst>
                    <a:ext uri="{A12FA001-AC4F-418D-AE19-62706E023703}">
                      <ahyp:hlinkClr xmlns:ahyp="http://schemas.microsoft.com/office/drawing/2018/hyperlinkcolor" val="tx"/>
                    </a:ext>
                  </a:extLst>
                </a:hlinkClick>
              </a:rPr>
              <a:t>2009.07182</a:t>
            </a:r>
            <a:r>
              <a:rPr lang="en-CA" sz="1600" i="1" dirty="0"/>
              <a:t> </a:t>
            </a:r>
            <a:r>
              <a:rPr lang="en-CA" sz="1600" b="1" i="1" dirty="0"/>
              <a:t>[</a:t>
            </a:r>
            <a:r>
              <a:rPr lang="en-CA" sz="1600" b="1" i="1" dirty="0" err="1"/>
              <a:t>astro-ph.HE</a:t>
            </a:r>
            <a:r>
              <a:rPr lang="en-CA" sz="1600" b="1" i="1" dirty="0"/>
              <a:t>]</a:t>
            </a:r>
          </a:p>
        </p:txBody>
      </p:sp>
      <p:pic>
        <p:nvPicPr>
          <p:cNvPr id="18" name="Picture 17">
            <a:extLst>
              <a:ext uri="{FF2B5EF4-FFF2-40B4-BE49-F238E27FC236}">
                <a16:creationId xmlns:a16="http://schemas.microsoft.com/office/drawing/2014/main" id="{CAE5A7A9-EDB4-B666-6C15-04B661DC6B66}"/>
              </a:ext>
            </a:extLst>
          </p:cNvPr>
          <p:cNvPicPr>
            <a:picLocks noChangeAspect="1"/>
          </p:cNvPicPr>
          <p:nvPr/>
        </p:nvPicPr>
        <p:blipFill>
          <a:blip r:embed="rId6"/>
          <a:stretch>
            <a:fillRect/>
          </a:stretch>
        </p:blipFill>
        <p:spPr>
          <a:xfrm>
            <a:off x="7472426" y="1801765"/>
            <a:ext cx="3615994" cy="628869"/>
          </a:xfrm>
          <a:prstGeom prst="rect">
            <a:avLst/>
          </a:prstGeom>
        </p:spPr>
      </p:pic>
    </p:spTree>
    <p:extLst>
      <p:ext uri="{BB962C8B-B14F-4D97-AF65-F5344CB8AC3E}">
        <p14:creationId xmlns:p14="http://schemas.microsoft.com/office/powerpoint/2010/main" val="257904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597AFF9-DBD1-C545-B8C6-A5676924491A}"/>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Astrophysical constraints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
        <p:nvSpPr>
          <p:cNvPr id="2" name="Title 1">
            <a:extLst>
              <a:ext uri="{FF2B5EF4-FFF2-40B4-BE49-F238E27FC236}">
                <a16:creationId xmlns:a16="http://schemas.microsoft.com/office/drawing/2014/main" id="{93B11F27-4295-E044-A02D-CE2D50812A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3F8CC4-E73D-114F-9576-51887DA00308}"/>
              </a:ext>
            </a:extLst>
          </p:cNvPr>
          <p:cNvSpPr>
            <a:spLocks noGrp="1"/>
          </p:cNvSpPr>
          <p:nvPr>
            <p:ph idx="1"/>
          </p:nvPr>
        </p:nvSpPr>
        <p:spPr/>
        <p:txBody>
          <a:bodyPr>
            <a:normAutofit/>
          </a:bodyPr>
          <a:lstStyle/>
          <a:p>
            <a:pPr marL="0" indent="0">
              <a:buNone/>
            </a:pPr>
            <a:endParaRPr lang="en-US" sz="2400" dirty="0"/>
          </a:p>
        </p:txBody>
      </p:sp>
      <p:pic>
        <p:nvPicPr>
          <p:cNvPr id="4" name="Picture 3">
            <a:extLst>
              <a:ext uri="{FF2B5EF4-FFF2-40B4-BE49-F238E27FC236}">
                <a16:creationId xmlns:a16="http://schemas.microsoft.com/office/drawing/2014/main" id="{7E53E894-042E-2A46-85EB-A2D0D063A029}"/>
              </a:ext>
            </a:extLst>
          </p:cNvPr>
          <p:cNvPicPr>
            <a:picLocks noChangeAspect="1"/>
          </p:cNvPicPr>
          <p:nvPr/>
        </p:nvPicPr>
        <p:blipFill>
          <a:blip r:embed="rId3"/>
          <a:stretch>
            <a:fillRect/>
          </a:stretch>
        </p:blipFill>
        <p:spPr>
          <a:xfrm>
            <a:off x="6718213" y="1481022"/>
            <a:ext cx="5414513" cy="5376978"/>
          </a:xfrm>
          <a:prstGeom prst="rect">
            <a:avLst/>
          </a:prstGeom>
        </p:spPr>
      </p:pic>
      <p:sp>
        <p:nvSpPr>
          <p:cNvPr id="5" name="TextBox 4">
            <a:extLst>
              <a:ext uri="{FF2B5EF4-FFF2-40B4-BE49-F238E27FC236}">
                <a16:creationId xmlns:a16="http://schemas.microsoft.com/office/drawing/2014/main" id="{9C44DCE7-1163-3B4D-8378-E19190957B90}"/>
              </a:ext>
            </a:extLst>
          </p:cNvPr>
          <p:cNvSpPr txBox="1"/>
          <p:nvPr/>
        </p:nvSpPr>
        <p:spPr>
          <a:xfrm>
            <a:off x="681487" y="3198306"/>
            <a:ext cx="7073660" cy="2585323"/>
          </a:xfrm>
          <a:prstGeom prst="rect">
            <a:avLst/>
          </a:prstGeom>
          <a:noFill/>
        </p:spPr>
        <p:txBody>
          <a:bodyPr wrap="square" rtlCol="0">
            <a:spAutoFit/>
          </a:bodyPr>
          <a:lstStyle/>
          <a:p>
            <a:r>
              <a:rPr lang="en-CA" dirty="0">
                <a:solidFill>
                  <a:schemeClr val="accent1"/>
                </a:solidFill>
              </a:rPr>
              <a:t>blue band </a:t>
            </a:r>
            <a:r>
              <a:rPr lang="en-CA" dirty="0"/>
              <a:t>for the </a:t>
            </a:r>
            <a:r>
              <a:rPr lang="en-CA" dirty="0">
                <a:solidFill>
                  <a:srgbClr val="0070C0"/>
                </a:solidFill>
              </a:rPr>
              <a:t>GW170817,</a:t>
            </a:r>
          </a:p>
          <a:p>
            <a:r>
              <a:rPr lang="en-CA" dirty="0">
                <a:solidFill>
                  <a:srgbClr val="FF0000"/>
                </a:solidFill>
              </a:rPr>
              <a:t>Red band </a:t>
            </a:r>
            <a:r>
              <a:rPr lang="en-CA" dirty="0"/>
              <a:t>for </a:t>
            </a:r>
            <a:r>
              <a:rPr lang="en-CA" dirty="0">
                <a:solidFill>
                  <a:srgbClr val="FF0000"/>
                </a:solidFill>
              </a:rPr>
              <a:t>GW190425</a:t>
            </a:r>
            <a:r>
              <a:rPr lang="en-CA" dirty="0"/>
              <a:t>,</a:t>
            </a:r>
          </a:p>
          <a:p>
            <a:r>
              <a:rPr lang="en-CA" dirty="0">
                <a:solidFill>
                  <a:srgbClr val="00B0F0"/>
                </a:solidFill>
              </a:rPr>
              <a:t>cyan band </a:t>
            </a:r>
            <a:r>
              <a:rPr lang="en-CA" dirty="0"/>
              <a:t>for the recent </a:t>
            </a:r>
            <a:r>
              <a:rPr lang="en-CA" dirty="0">
                <a:solidFill>
                  <a:srgbClr val="00B0F0"/>
                </a:solidFill>
              </a:rPr>
              <a:t>NICER analysis of PSR J0030+0451</a:t>
            </a:r>
          </a:p>
          <a:p>
            <a:r>
              <a:rPr lang="en-CA" dirty="0"/>
              <a:t>The 2.59 solar mass line is from GW190814 </a:t>
            </a:r>
          </a:p>
          <a:p>
            <a:r>
              <a:rPr lang="en-CA" dirty="0">
                <a:solidFill>
                  <a:srgbClr val="00B0F0"/>
                </a:solidFill>
              </a:rPr>
              <a:t>  </a:t>
            </a:r>
          </a:p>
          <a:p>
            <a:endParaRPr lang="en-CA" dirty="0"/>
          </a:p>
          <a:p>
            <a:r>
              <a:rPr lang="en-CA" dirty="0"/>
              <a:t> </a:t>
            </a:r>
          </a:p>
          <a:p>
            <a:r>
              <a:rPr lang="en-CA" dirty="0"/>
              <a:t> </a:t>
            </a:r>
          </a:p>
          <a:p>
            <a:endParaRPr lang="en-US" dirty="0"/>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95807B8B-661C-AA4E-AC5B-17AF0199E1D3}"/>
                  </a:ext>
                </a:extLst>
              </p14:cNvPr>
              <p14:cNvContentPartPr/>
              <p14:nvPr/>
            </p14:nvContentPartPr>
            <p14:xfrm>
              <a:off x="8825954" y="1631707"/>
              <a:ext cx="47880" cy="1650960"/>
            </p14:xfrm>
          </p:contentPart>
        </mc:Choice>
        <mc:Fallback xmlns="">
          <p:pic>
            <p:nvPicPr>
              <p:cNvPr id="14" name="Ink 13">
                <a:extLst>
                  <a:ext uri="{FF2B5EF4-FFF2-40B4-BE49-F238E27FC236}">
                    <a16:creationId xmlns:a16="http://schemas.microsoft.com/office/drawing/2014/main" id="{95807B8B-661C-AA4E-AC5B-17AF0199E1D3}"/>
                  </a:ext>
                </a:extLst>
              </p:cNvPr>
              <p:cNvPicPr/>
              <p:nvPr/>
            </p:nvPicPr>
            <p:blipFill>
              <a:blip r:embed="rId5"/>
              <a:stretch>
                <a:fillRect/>
              </a:stretch>
            </p:blipFill>
            <p:spPr>
              <a:xfrm>
                <a:off x="8771954" y="1523683"/>
                <a:ext cx="155520" cy="186664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88EAC03D-80EF-324F-BC16-EB05863B1219}"/>
                  </a:ext>
                </a:extLst>
              </p14:cNvPr>
              <p14:cNvContentPartPr/>
              <p14:nvPr/>
            </p14:nvContentPartPr>
            <p14:xfrm>
              <a:off x="8673674" y="3493627"/>
              <a:ext cx="142920" cy="718200"/>
            </p14:xfrm>
          </p:contentPart>
        </mc:Choice>
        <mc:Fallback xmlns="">
          <p:pic>
            <p:nvPicPr>
              <p:cNvPr id="16" name="Ink 15">
                <a:extLst>
                  <a:ext uri="{FF2B5EF4-FFF2-40B4-BE49-F238E27FC236}">
                    <a16:creationId xmlns:a16="http://schemas.microsoft.com/office/drawing/2014/main" id="{88EAC03D-80EF-324F-BC16-EB05863B1219}"/>
                  </a:ext>
                </a:extLst>
              </p:cNvPr>
              <p:cNvPicPr/>
              <p:nvPr/>
            </p:nvPicPr>
            <p:blipFill>
              <a:blip r:embed="rId7"/>
              <a:stretch>
                <a:fillRect/>
              </a:stretch>
            </p:blipFill>
            <p:spPr>
              <a:xfrm>
                <a:off x="8619674" y="3385627"/>
                <a:ext cx="250560" cy="933840"/>
              </a:xfrm>
              <a:prstGeom prst="rect">
                <a:avLst/>
              </a:prstGeom>
            </p:spPr>
          </p:pic>
        </mc:Fallback>
      </mc:AlternateContent>
      <p:grpSp>
        <p:nvGrpSpPr>
          <p:cNvPr id="21" name="Group 20">
            <a:extLst>
              <a:ext uri="{FF2B5EF4-FFF2-40B4-BE49-F238E27FC236}">
                <a16:creationId xmlns:a16="http://schemas.microsoft.com/office/drawing/2014/main" id="{E0CBA17E-9AC1-9F41-A63D-3EE576BD8EB4}"/>
              </a:ext>
            </a:extLst>
          </p:cNvPr>
          <p:cNvGrpSpPr/>
          <p:nvPr/>
        </p:nvGrpSpPr>
        <p:grpSpPr>
          <a:xfrm>
            <a:off x="8485394" y="4252147"/>
            <a:ext cx="194760" cy="315360"/>
            <a:chOff x="7863181" y="3693926"/>
            <a:chExt cx="194760" cy="315360"/>
          </a:xfrm>
        </p:grpSpPr>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EEF8D501-4F45-F048-8225-A95EB323D129}"/>
                    </a:ext>
                  </a:extLst>
                </p14:cNvPr>
                <p14:cNvContentPartPr/>
                <p14:nvPr/>
              </p14:nvContentPartPr>
              <p14:xfrm>
                <a:off x="7939501" y="3693926"/>
                <a:ext cx="118440" cy="192240"/>
              </p14:xfrm>
            </p:contentPart>
          </mc:Choice>
          <mc:Fallback xmlns="">
            <p:pic>
              <p:nvPicPr>
                <p:cNvPr id="17" name="Ink 16">
                  <a:extLst>
                    <a:ext uri="{FF2B5EF4-FFF2-40B4-BE49-F238E27FC236}">
                      <a16:creationId xmlns:a16="http://schemas.microsoft.com/office/drawing/2014/main" id="{EEF8D501-4F45-F048-8225-A95EB323D129}"/>
                    </a:ext>
                  </a:extLst>
                </p:cNvPr>
                <p:cNvPicPr/>
                <p:nvPr/>
              </p:nvPicPr>
              <p:blipFill>
                <a:blip r:embed="rId9"/>
                <a:stretch>
                  <a:fillRect/>
                </a:stretch>
              </p:blipFill>
              <p:spPr>
                <a:xfrm>
                  <a:off x="7921501" y="3676286"/>
                  <a:ext cx="15408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7DC29338-60AD-6348-81EF-968C99F02B74}"/>
                    </a:ext>
                  </a:extLst>
                </p14:cNvPr>
                <p14:cNvContentPartPr/>
                <p14:nvPr/>
              </p14:nvContentPartPr>
              <p14:xfrm>
                <a:off x="7895221" y="3887966"/>
                <a:ext cx="54360" cy="89640"/>
              </p14:xfrm>
            </p:contentPart>
          </mc:Choice>
          <mc:Fallback xmlns="">
            <p:pic>
              <p:nvPicPr>
                <p:cNvPr id="18" name="Ink 17">
                  <a:extLst>
                    <a:ext uri="{FF2B5EF4-FFF2-40B4-BE49-F238E27FC236}">
                      <a16:creationId xmlns:a16="http://schemas.microsoft.com/office/drawing/2014/main" id="{7DC29338-60AD-6348-81EF-968C99F02B74}"/>
                    </a:ext>
                  </a:extLst>
                </p:cNvPr>
                <p:cNvPicPr/>
                <p:nvPr/>
              </p:nvPicPr>
              <p:blipFill>
                <a:blip r:embed="rId11"/>
                <a:stretch>
                  <a:fillRect/>
                </a:stretch>
              </p:blipFill>
              <p:spPr>
                <a:xfrm>
                  <a:off x="7877221" y="3869966"/>
                  <a:ext cx="9000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4D7F8FFA-72E6-9446-83CA-DF380BEA84C5}"/>
                    </a:ext>
                  </a:extLst>
                </p14:cNvPr>
                <p14:cNvContentPartPr/>
                <p14:nvPr/>
              </p14:nvContentPartPr>
              <p14:xfrm>
                <a:off x="7863181" y="4004966"/>
                <a:ext cx="2160" cy="4320"/>
              </p14:xfrm>
            </p:contentPart>
          </mc:Choice>
          <mc:Fallback xmlns="">
            <p:pic>
              <p:nvPicPr>
                <p:cNvPr id="20" name="Ink 19">
                  <a:extLst>
                    <a:ext uri="{FF2B5EF4-FFF2-40B4-BE49-F238E27FC236}">
                      <a16:creationId xmlns:a16="http://schemas.microsoft.com/office/drawing/2014/main" id="{4D7F8FFA-72E6-9446-83CA-DF380BEA84C5}"/>
                    </a:ext>
                  </a:extLst>
                </p:cNvPr>
                <p:cNvPicPr/>
                <p:nvPr/>
              </p:nvPicPr>
              <p:blipFill>
                <a:blip r:embed="rId13"/>
                <a:stretch>
                  <a:fillRect/>
                </a:stretch>
              </p:blipFill>
              <p:spPr>
                <a:xfrm>
                  <a:off x="7845181" y="3987326"/>
                  <a:ext cx="37800" cy="39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B0EA63E6-4B6F-0E4B-8D02-863E1DDEA7E0}"/>
                  </a:ext>
                </a:extLst>
              </p14:cNvPr>
              <p14:cNvContentPartPr/>
              <p14:nvPr/>
            </p14:nvContentPartPr>
            <p14:xfrm>
              <a:off x="8642714" y="4328467"/>
              <a:ext cx="360" cy="360"/>
            </p14:xfrm>
          </p:contentPart>
        </mc:Choice>
        <mc:Fallback xmlns="">
          <p:pic>
            <p:nvPicPr>
              <p:cNvPr id="22" name="Ink 21">
                <a:extLst>
                  <a:ext uri="{FF2B5EF4-FFF2-40B4-BE49-F238E27FC236}">
                    <a16:creationId xmlns:a16="http://schemas.microsoft.com/office/drawing/2014/main" id="{B0EA63E6-4B6F-0E4B-8D02-863E1DDEA7E0}"/>
                  </a:ext>
                </a:extLst>
              </p:cNvPr>
              <p:cNvPicPr/>
              <p:nvPr/>
            </p:nvPicPr>
            <p:blipFill>
              <a:blip r:embed="rId15"/>
              <a:stretch>
                <a:fillRect/>
              </a:stretch>
            </p:blipFill>
            <p:spPr>
              <a:xfrm>
                <a:off x="8624714" y="431046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E9E8BFEA-3C91-D642-8389-76B71BE52271}"/>
                  </a:ext>
                </a:extLst>
              </p14:cNvPr>
              <p14:cNvContentPartPr/>
              <p14:nvPr/>
            </p14:nvContentPartPr>
            <p14:xfrm>
              <a:off x="8916314" y="1716667"/>
              <a:ext cx="360" cy="360"/>
            </p14:xfrm>
          </p:contentPart>
        </mc:Choice>
        <mc:Fallback xmlns="">
          <p:pic>
            <p:nvPicPr>
              <p:cNvPr id="23" name="Ink 22">
                <a:extLst>
                  <a:ext uri="{FF2B5EF4-FFF2-40B4-BE49-F238E27FC236}">
                    <a16:creationId xmlns:a16="http://schemas.microsoft.com/office/drawing/2014/main" id="{E9E8BFEA-3C91-D642-8389-76B71BE52271}"/>
                  </a:ext>
                </a:extLst>
              </p:cNvPr>
              <p:cNvPicPr/>
              <p:nvPr/>
            </p:nvPicPr>
            <p:blipFill>
              <a:blip r:embed="rId15"/>
              <a:stretch>
                <a:fillRect/>
              </a:stretch>
            </p:blipFill>
            <p:spPr>
              <a:xfrm>
                <a:off x="8898314" y="169866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6B574EC5-743A-464B-9BF7-CE00571AC0A1}"/>
                  </a:ext>
                </a:extLst>
              </p14:cNvPr>
              <p14:cNvContentPartPr/>
              <p14:nvPr/>
            </p14:nvContentPartPr>
            <p14:xfrm>
              <a:off x="8897594" y="1845547"/>
              <a:ext cx="360" cy="360"/>
            </p14:xfrm>
          </p:contentPart>
        </mc:Choice>
        <mc:Fallback xmlns="">
          <p:pic>
            <p:nvPicPr>
              <p:cNvPr id="24" name="Ink 23">
                <a:extLst>
                  <a:ext uri="{FF2B5EF4-FFF2-40B4-BE49-F238E27FC236}">
                    <a16:creationId xmlns:a16="http://schemas.microsoft.com/office/drawing/2014/main" id="{6B574EC5-743A-464B-9BF7-CE00571AC0A1}"/>
                  </a:ext>
                </a:extLst>
              </p:cNvPr>
              <p:cNvPicPr/>
              <p:nvPr/>
            </p:nvPicPr>
            <p:blipFill>
              <a:blip r:embed="rId15"/>
              <a:stretch>
                <a:fillRect/>
              </a:stretch>
            </p:blipFill>
            <p:spPr>
              <a:xfrm>
                <a:off x="8879594" y="18275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0DFB534C-D390-E944-B374-230B2ABAD2CE}"/>
                  </a:ext>
                </a:extLst>
              </p14:cNvPr>
              <p14:cNvContentPartPr/>
              <p14:nvPr/>
            </p14:nvContentPartPr>
            <p14:xfrm>
              <a:off x="8808674" y="3341707"/>
              <a:ext cx="360" cy="360"/>
            </p14:xfrm>
          </p:contentPart>
        </mc:Choice>
        <mc:Fallback xmlns="">
          <p:pic>
            <p:nvPicPr>
              <p:cNvPr id="25" name="Ink 24">
                <a:extLst>
                  <a:ext uri="{FF2B5EF4-FFF2-40B4-BE49-F238E27FC236}">
                    <a16:creationId xmlns:a16="http://schemas.microsoft.com/office/drawing/2014/main" id="{0DFB534C-D390-E944-B374-230B2ABAD2CE}"/>
                  </a:ext>
                </a:extLst>
              </p:cNvPr>
              <p:cNvPicPr/>
              <p:nvPr/>
            </p:nvPicPr>
            <p:blipFill>
              <a:blip r:embed="rId15"/>
              <a:stretch>
                <a:fillRect/>
              </a:stretch>
            </p:blipFill>
            <p:spPr>
              <a:xfrm>
                <a:off x="8790674" y="3323707"/>
                <a:ext cx="36000" cy="36000"/>
              </a:xfrm>
              <a:prstGeom prst="rect">
                <a:avLst/>
              </a:prstGeom>
            </p:spPr>
          </p:pic>
        </mc:Fallback>
      </mc:AlternateContent>
      <p:sp>
        <p:nvSpPr>
          <p:cNvPr id="28" name="Slide Number Placeholder 27">
            <a:extLst>
              <a:ext uri="{FF2B5EF4-FFF2-40B4-BE49-F238E27FC236}">
                <a16:creationId xmlns:a16="http://schemas.microsoft.com/office/drawing/2014/main" id="{EDBE282A-744E-B942-8D04-936AFF432F48}"/>
              </a:ext>
            </a:extLst>
          </p:cNvPr>
          <p:cNvSpPr>
            <a:spLocks noGrp="1"/>
          </p:cNvSpPr>
          <p:nvPr>
            <p:ph type="sldNum" sz="quarter" idx="12"/>
          </p:nvPr>
        </p:nvSpPr>
        <p:spPr/>
        <p:txBody>
          <a:bodyPr/>
          <a:lstStyle/>
          <a:p>
            <a:endParaRPr lang="en-US" dirty="0"/>
          </a:p>
        </p:txBody>
      </p:sp>
      <p:sp>
        <p:nvSpPr>
          <p:cNvPr id="8" name="TextBox 7">
            <a:extLst>
              <a:ext uri="{FF2B5EF4-FFF2-40B4-BE49-F238E27FC236}">
                <a16:creationId xmlns:a16="http://schemas.microsoft.com/office/drawing/2014/main" id="{E191AFCF-A8A1-BAEE-861B-B382F212E129}"/>
              </a:ext>
            </a:extLst>
          </p:cNvPr>
          <p:cNvSpPr txBox="1"/>
          <p:nvPr/>
        </p:nvSpPr>
        <p:spPr>
          <a:xfrm>
            <a:off x="4242365" y="1138140"/>
            <a:ext cx="8875577" cy="338554"/>
          </a:xfrm>
          <a:prstGeom prst="rect">
            <a:avLst/>
          </a:prstGeom>
          <a:noFill/>
        </p:spPr>
        <p:txBody>
          <a:bodyPr wrap="square">
            <a:spAutoFit/>
          </a:bodyPr>
          <a:lstStyle/>
          <a:p>
            <a:r>
              <a:rPr lang="en-CA" sz="1600" b="1" i="1" dirty="0" err="1">
                <a:solidFill>
                  <a:srgbClr val="FF0000"/>
                </a:solidFill>
                <a:latin typeface="Times New Roman" panose="02020603050405020304" pitchFamily="18" charset="0"/>
                <a:cs typeface="Times New Roman" panose="02020603050405020304" pitchFamily="18" charset="0"/>
              </a:rPr>
              <a:t>C.Zhang</a:t>
            </a:r>
            <a:r>
              <a:rPr lang="en-CA" sz="1600" b="1" i="1" dirty="0">
                <a:solidFill>
                  <a:srgbClr val="FF0000"/>
                </a:solidFill>
                <a:latin typeface="Times New Roman" panose="02020603050405020304" pitchFamily="18" charset="0"/>
                <a:cs typeface="Times New Roman" panose="02020603050405020304" pitchFamily="18" charset="0"/>
              </a:rPr>
              <a:t> </a:t>
            </a:r>
            <a:r>
              <a:rPr lang="en-CA" sz="1600" b="1" i="1" dirty="0">
                <a:latin typeface="Times New Roman" panose="02020603050405020304" pitchFamily="18" charset="0"/>
                <a:cs typeface="Times New Roman" panose="02020603050405020304" pitchFamily="18" charset="0"/>
              </a:rPr>
              <a:t>and R.B. Mann </a:t>
            </a:r>
            <a:r>
              <a:rPr lang="en-CA" sz="1600" i="1" dirty="0" err="1"/>
              <a:t>Phys.Rev.D</a:t>
            </a:r>
            <a:r>
              <a:rPr lang="en-CA" sz="1600" i="1" dirty="0"/>
              <a:t> 103 (2021) 6, 063018; e-Print: </a:t>
            </a:r>
            <a:r>
              <a:rPr lang="en-CA" sz="1600" i="1" dirty="0">
                <a:hlinkClick r:id="rId19">
                  <a:extLst>
                    <a:ext uri="{A12FA001-AC4F-418D-AE19-62706E023703}">
                      <ahyp:hlinkClr xmlns:ahyp="http://schemas.microsoft.com/office/drawing/2018/hyperlinkcolor" val="tx"/>
                    </a:ext>
                  </a:extLst>
                </a:hlinkClick>
              </a:rPr>
              <a:t>2009.07182</a:t>
            </a:r>
            <a:r>
              <a:rPr lang="en-CA" sz="1600" i="1" dirty="0"/>
              <a:t> </a:t>
            </a:r>
            <a:r>
              <a:rPr lang="en-CA" sz="1600" b="1" i="1" dirty="0"/>
              <a:t>[</a:t>
            </a:r>
            <a:r>
              <a:rPr lang="en-CA" sz="1600" b="1" i="1" dirty="0" err="1"/>
              <a:t>astro-ph.HE</a:t>
            </a:r>
            <a:r>
              <a:rPr lang="en-CA" sz="1600" b="1" i="1" dirty="0"/>
              <a:t>]</a:t>
            </a:r>
          </a:p>
        </p:txBody>
      </p:sp>
    </p:spTree>
    <p:extLst>
      <p:ext uri="{BB962C8B-B14F-4D97-AF65-F5344CB8AC3E}">
        <p14:creationId xmlns:p14="http://schemas.microsoft.com/office/powerpoint/2010/main" val="14807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EF7B-599A-8EC9-92FB-D4016BC1C8A9}"/>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E5C3C3E-011B-3E87-BE37-1C3F9BBD54D7}"/>
              </a:ext>
            </a:extLst>
          </p:cNvPr>
          <p:cNvSpPr>
            <a:spLocks noGrp="1"/>
          </p:cNvSpPr>
          <p:nvPr>
            <p:ph type="sldNum" sz="quarter" idx="12"/>
          </p:nvPr>
        </p:nvSpPr>
        <p:spPr/>
        <p:txBody>
          <a:bodyPr/>
          <a:lstStyle/>
          <a:p>
            <a:fld id="{2F037DF9-8803-764D-97FD-3EE8D7D05968}" type="slidenum">
              <a:rPr lang="en-US" smtClean="0"/>
              <a:t>18</a:t>
            </a:fld>
            <a:endParaRPr lang="en-US"/>
          </a:p>
        </p:txBody>
      </p:sp>
      <p:sp>
        <p:nvSpPr>
          <p:cNvPr id="6" name="Content Placeholder 1">
            <a:extLst>
              <a:ext uri="{FF2B5EF4-FFF2-40B4-BE49-F238E27FC236}">
                <a16:creationId xmlns:a16="http://schemas.microsoft.com/office/drawing/2014/main" id="{467E2AA1-B45C-FCAD-A724-09F768D2E4B6}"/>
              </a:ext>
            </a:extLst>
          </p:cNvPr>
          <p:cNvSpPr>
            <a:spLocks noGrp="1"/>
          </p:cNvSpPr>
          <p:nvPr>
            <p:ph idx="1"/>
          </p:nvPr>
        </p:nvSpPr>
        <p:spPr>
          <a:xfrm>
            <a:off x="838200" y="1825625"/>
            <a:ext cx="10515600" cy="4351338"/>
          </a:xfrm>
        </p:spPr>
        <p:txBody>
          <a:bodyPr/>
          <a:lstStyle/>
          <a:p>
            <a:pPr marL="0" indent="0">
              <a:buNone/>
            </a:pPr>
            <a:endParaRPr lang="en-US" dirty="0">
              <a:solidFill>
                <a:schemeClr val="tx1"/>
              </a:solidFill>
            </a:endParaRPr>
          </a:p>
          <a:p>
            <a:r>
              <a:rPr lang="en-US" dirty="0">
                <a:solidFill>
                  <a:schemeClr val="bg2">
                    <a:lumMod val="90000"/>
                  </a:schemeClr>
                </a:solidFill>
              </a:rPr>
              <a:t>Part 1: Minimalism in (interacting) </a:t>
            </a:r>
            <a:r>
              <a:rPr lang="en-US" b="1" dirty="0">
                <a:solidFill>
                  <a:schemeClr val="bg2">
                    <a:lumMod val="90000"/>
                  </a:schemeClr>
                </a:solidFill>
              </a:rPr>
              <a:t>Quark matter</a:t>
            </a:r>
          </a:p>
          <a:p>
            <a:pPr lvl="1"/>
            <a:r>
              <a:rPr lang="en-US" b="1" dirty="0">
                <a:solidFill>
                  <a:schemeClr val="bg2">
                    <a:lumMod val="90000"/>
                  </a:schemeClr>
                </a:solidFill>
              </a:rPr>
              <a:t>Unified quark matter and quark stars</a:t>
            </a:r>
          </a:p>
          <a:p>
            <a:pPr lvl="1"/>
            <a:r>
              <a:rPr lang="en-US" b="1" dirty="0" err="1"/>
              <a:t>Gravitional</a:t>
            </a:r>
            <a:r>
              <a:rPr lang="en-US" b="1" dirty="0"/>
              <a:t>-wave echoes</a:t>
            </a:r>
          </a:p>
          <a:p>
            <a:pPr lvl="1"/>
            <a:r>
              <a:rPr lang="en-US" b="1" dirty="0">
                <a:solidFill>
                  <a:schemeClr val="bg2">
                    <a:lumMod val="90000"/>
                  </a:schemeClr>
                </a:solidFill>
              </a:rPr>
              <a:t>Charge </a:t>
            </a:r>
            <a:r>
              <a:rPr lang="en-US" b="1" dirty="0" err="1">
                <a:solidFill>
                  <a:schemeClr val="bg2">
                    <a:lumMod val="90000"/>
                  </a:schemeClr>
                </a:solidFill>
              </a:rPr>
              <a:t>models&amp;Radial</a:t>
            </a:r>
            <a:r>
              <a:rPr lang="en-US" b="1" dirty="0">
                <a:solidFill>
                  <a:schemeClr val="bg2">
                    <a:lumMod val="90000"/>
                  </a:schemeClr>
                </a:solidFill>
              </a:rPr>
              <a:t> oscillations</a:t>
            </a:r>
          </a:p>
          <a:p>
            <a:pPr marL="0" indent="0">
              <a:buNone/>
            </a:pPr>
            <a:endParaRPr lang="en-US" b="1" dirty="0">
              <a:solidFill>
                <a:schemeClr val="bg2">
                  <a:lumMod val="90000"/>
                </a:schemeClr>
              </a:solidFill>
            </a:endParaRPr>
          </a:p>
          <a:p>
            <a:r>
              <a:rPr lang="en-US" dirty="0">
                <a:solidFill>
                  <a:schemeClr val="bg2">
                    <a:lumMod val="90000"/>
                  </a:schemeClr>
                </a:solidFill>
              </a:rPr>
              <a:t>Part 2: Minimalism in </a:t>
            </a:r>
            <a:r>
              <a:rPr lang="en-US" b="1" dirty="0" err="1">
                <a:solidFill>
                  <a:schemeClr val="bg2">
                    <a:lumMod val="90000"/>
                  </a:schemeClr>
                </a:solidFill>
              </a:rPr>
              <a:t>Strangeon</a:t>
            </a:r>
            <a:r>
              <a:rPr lang="en-US" b="1" dirty="0">
                <a:solidFill>
                  <a:schemeClr val="bg2">
                    <a:lumMod val="90000"/>
                  </a:schemeClr>
                </a:solidFill>
              </a:rPr>
              <a:t> Matter</a:t>
            </a:r>
          </a:p>
          <a:p>
            <a:pPr lvl="1"/>
            <a:r>
              <a:rPr lang="en-US" b="1" dirty="0" err="1">
                <a:solidFill>
                  <a:schemeClr val="bg2">
                    <a:lumMod val="90000"/>
                  </a:schemeClr>
                </a:solidFill>
              </a:rPr>
              <a:t>Gravitional</a:t>
            </a:r>
            <a:r>
              <a:rPr lang="en-US" b="1" dirty="0">
                <a:solidFill>
                  <a:schemeClr val="bg2">
                    <a:lumMod val="90000"/>
                  </a:schemeClr>
                </a:solidFill>
              </a:rPr>
              <a:t>-wave echoes</a:t>
            </a:r>
          </a:p>
          <a:p>
            <a:pPr lvl="1"/>
            <a:r>
              <a:rPr lang="en-US" b="1" dirty="0">
                <a:solidFill>
                  <a:schemeClr val="bg2">
                    <a:lumMod val="90000"/>
                  </a:schemeClr>
                </a:solidFill>
              </a:rPr>
              <a:t>Other generalizations?</a:t>
            </a:r>
          </a:p>
          <a:p>
            <a:pPr lvl="1"/>
            <a:endParaRPr lang="en-US" b="1" dirty="0"/>
          </a:p>
        </p:txBody>
      </p:sp>
      <p:sp>
        <p:nvSpPr>
          <p:cNvPr id="7" name="TextBox 6">
            <a:extLst>
              <a:ext uri="{FF2B5EF4-FFF2-40B4-BE49-F238E27FC236}">
                <a16:creationId xmlns:a16="http://schemas.microsoft.com/office/drawing/2014/main" id="{7A4E2D0B-A321-8FE8-4DE2-04D56A755C21}"/>
              </a:ext>
            </a:extLst>
          </p:cNvPr>
          <p:cNvSpPr txBox="1"/>
          <p:nvPr/>
        </p:nvSpPr>
        <p:spPr>
          <a:xfrm>
            <a:off x="7316117" y="3414355"/>
            <a:ext cx="6103088" cy="307777"/>
          </a:xfrm>
          <a:prstGeom prst="rect">
            <a:avLst/>
          </a:prstGeom>
          <a:noFill/>
        </p:spPr>
        <p:txBody>
          <a:bodyPr wrap="square">
            <a:spAutoFit/>
          </a:bodyPr>
          <a:lstStyle/>
          <a:p>
            <a:r>
              <a:rPr lang="en-US" sz="1400" i="1" dirty="0">
                <a:solidFill>
                  <a:srgbClr val="FF0000"/>
                </a:solidFill>
              </a:rPr>
              <a:t>C. Z. </a:t>
            </a:r>
            <a:r>
              <a:rPr lang="en-CA" sz="1400" b="0" i="1" dirty="0" err="1">
                <a:effectLst/>
                <a:latin typeface="-apple-system"/>
              </a:rPr>
              <a:t>Phys.Rev.D</a:t>
            </a:r>
            <a:r>
              <a:rPr lang="en-CA" sz="1400" b="0" i="0" dirty="0">
                <a:effectLst/>
                <a:latin typeface="-apple-system"/>
              </a:rPr>
              <a:t> 104 (2021) 8, 083032</a:t>
            </a:r>
            <a:endParaRPr lang="en-CA" sz="1400" i="1" dirty="0"/>
          </a:p>
        </p:txBody>
      </p:sp>
      <p:sp>
        <p:nvSpPr>
          <p:cNvPr id="8" name="TextBox 7">
            <a:extLst>
              <a:ext uri="{FF2B5EF4-FFF2-40B4-BE49-F238E27FC236}">
                <a16:creationId xmlns:a16="http://schemas.microsoft.com/office/drawing/2014/main" id="{719551ED-8703-F0E8-569B-59315458DD2D}"/>
              </a:ext>
            </a:extLst>
          </p:cNvPr>
          <p:cNvSpPr txBox="1"/>
          <p:nvPr/>
        </p:nvSpPr>
        <p:spPr>
          <a:xfrm>
            <a:off x="7316117" y="5303855"/>
            <a:ext cx="10363200" cy="307777"/>
          </a:xfrm>
          <a:prstGeom prst="rect">
            <a:avLst/>
          </a:prstGeom>
          <a:noFill/>
        </p:spPr>
        <p:txBody>
          <a:bodyPr wrap="square">
            <a:spAutoFit/>
          </a:bodyPr>
          <a:lstStyle/>
          <a:p>
            <a:pPr algn="l"/>
            <a:r>
              <a:rPr lang="en-CA" sz="1400" i="1" dirty="0">
                <a:solidFill>
                  <a:schemeClr val="bg2">
                    <a:lumMod val="90000"/>
                  </a:schemeClr>
                </a:solidFill>
              </a:rPr>
              <a:t>C.Z, Y. Gao, C.J Xia, R.X Xu</a:t>
            </a:r>
            <a:r>
              <a:rPr lang="en-CA" sz="1400" b="0" i="0" dirty="0">
                <a:solidFill>
                  <a:schemeClr val="bg2">
                    <a:lumMod val="90000"/>
                  </a:schemeClr>
                </a:solidFill>
                <a:effectLst/>
                <a:latin typeface="-apple-system"/>
              </a:rPr>
              <a:t>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108 (2023) 6, 063002</a:t>
            </a:r>
          </a:p>
        </p:txBody>
      </p:sp>
      <p:sp>
        <p:nvSpPr>
          <p:cNvPr id="9" name="TextBox 8">
            <a:extLst>
              <a:ext uri="{FF2B5EF4-FFF2-40B4-BE49-F238E27FC236}">
                <a16:creationId xmlns:a16="http://schemas.microsoft.com/office/drawing/2014/main" id="{8658A062-EF7E-78A3-5652-67C0CB8B3C8F}"/>
              </a:ext>
            </a:extLst>
          </p:cNvPr>
          <p:cNvSpPr txBox="1"/>
          <p:nvPr/>
        </p:nvSpPr>
        <p:spPr>
          <a:xfrm>
            <a:off x="7316117" y="3810344"/>
            <a:ext cx="7047186" cy="307777"/>
          </a:xfrm>
          <a:prstGeom prst="rect">
            <a:avLst/>
          </a:prstGeom>
          <a:noFill/>
        </p:spPr>
        <p:txBody>
          <a:bodyPr wrap="square">
            <a:spAutoFit/>
          </a:bodyPr>
          <a:lstStyle/>
          <a:p>
            <a:pPr algn="l"/>
            <a:r>
              <a:rPr lang="en-US" sz="1400" i="1" dirty="0">
                <a:solidFill>
                  <a:schemeClr val="bg2">
                    <a:lumMod val="90000"/>
                  </a:schemeClr>
                </a:solidFill>
              </a:rPr>
              <a:t>C. Z , M. Gammon, R. B. Mann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104 (2021) 12, 123007</a:t>
            </a:r>
          </a:p>
        </p:txBody>
      </p:sp>
      <p:sp>
        <p:nvSpPr>
          <p:cNvPr id="10" name="TextBox 9">
            <a:extLst>
              <a:ext uri="{FF2B5EF4-FFF2-40B4-BE49-F238E27FC236}">
                <a16:creationId xmlns:a16="http://schemas.microsoft.com/office/drawing/2014/main" id="{0C942F03-6E9F-38E7-71D5-DA681AFD6A1D}"/>
              </a:ext>
            </a:extLst>
          </p:cNvPr>
          <p:cNvSpPr txBox="1"/>
          <p:nvPr/>
        </p:nvSpPr>
        <p:spPr>
          <a:xfrm>
            <a:off x="7316117" y="2962834"/>
            <a:ext cx="4256690" cy="523220"/>
          </a:xfrm>
          <a:prstGeom prst="rect">
            <a:avLst/>
          </a:prstGeom>
          <a:noFill/>
        </p:spPr>
        <p:txBody>
          <a:bodyPr wrap="square" rtlCol="0">
            <a:spAutoFit/>
          </a:bodyPr>
          <a:lstStyle/>
          <a:p>
            <a:pPr algn="l"/>
            <a:r>
              <a:rPr lang="en-US" sz="1400" i="1" dirty="0">
                <a:solidFill>
                  <a:schemeClr val="bg2">
                    <a:lumMod val="90000"/>
                  </a:schemeClr>
                </a:solidFill>
              </a:rPr>
              <a:t>C. Z , R. B. Mann.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103 (2021) 6, 063018</a:t>
            </a:r>
          </a:p>
          <a:p>
            <a:r>
              <a:rPr lang="en-CA" sz="1400" b="0" i="0" dirty="0">
                <a:solidFill>
                  <a:schemeClr val="bg2">
                    <a:lumMod val="90000"/>
                  </a:schemeClr>
                </a:solidFill>
                <a:effectLst/>
                <a:latin typeface="-apple-system"/>
              </a:rPr>
              <a:t> </a:t>
            </a:r>
            <a:endParaRPr lang="en-US" sz="1400" dirty="0">
              <a:solidFill>
                <a:schemeClr val="bg2">
                  <a:lumMod val="90000"/>
                </a:schemeClr>
              </a:solidFill>
            </a:endParaRPr>
          </a:p>
        </p:txBody>
      </p:sp>
    </p:spTree>
    <p:extLst>
      <p:ext uri="{BB962C8B-B14F-4D97-AF65-F5344CB8AC3E}">
        <p14:creationId xmlns:p14="http://schemas.microsoft.com/office/powerpoint/2010/main" val="238353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A6565A23-620B-4C2F-6B6A-57D1827755FC}"/>
                  </a:ext>
                </a:extLst>
              </p:cNvPr>
              <p:cNvSpPr>
                <a:spLocks noGrp="1"/>
              </p:cNvSpPr>
              <p:nvPr>
                <p:ph idx="1"/>
              </p:nvPr>
            </p:nvSpPr>
            <p:spPr>
              <a:xfrm>
                <a:off x="838200" y="1321865"/>
                <a:ext cx="10515600" cy="4855098"/>
              </a:xfrm>
            </p:spPr>
            <p:txBody>
              <a:bodyPr>
                <a:normAutofit/>
              </a:bodyPr>
              <a:lstStyle/>
              <a:p>
                <a:pPr marL="0" indent="0">
                  <a:buNone/>
                </a:pPr>
                <a:r>
                  <a:rPr lang="en-US" sz="1800" dirty="0"/>
                  <a:t>ECOs commonly have</a:t>
                </a:r>
              </a:p>
              <a:p>
                <a:r>
                  <a:rPr lang="en-US" sz="1800" b="1" dirty="0"/>
                  <a:t>a reflecting surface (membrane/firewall) </a:t>
                </a:r>
                <a:r>
                  <a:rPr lang="en-US" sz="1800" dirty="0"/>
                  <a:t>inside the gravitational potential barrier, forming </a:t>
                </a:r>
                <a:r>
                  <a:rPr lang="en-US" sz="1800" b="1" dirty="0"/>
                  <a:t>a cavity structure  </a:t>
                </a:r>
                <a:r>
                  <a:rPr lang="en-US" sz="1400" dirty="0"/>
                  <a:t>(A ECO example: BH with a reflective membrane at the stretched horizon)</a:t>
                </a:r>
              </a:p>
              <a:p>
                <a:r>
                  <a:rPr lang="en-US" sz="1800" dirty="0"/>
                  <a:t>A wave falling inside </a:t>
                </a:r>
                <a:r>
                  <a:rPr lang="en-US" sz="1800" b="1" dirty="0"/>
                  <a:t>the cavity </a:t>
                </a:r>
                <a:r>
                  <a:rPr lang="en-US" sz="1800" dirty="0"/>
                  <a:t>gets reflected and </a:t>
                </a:r>
                <a:r>
                  <a:rPr lang="en-CA" sz="1800" dirty="0"/>
                  <a:t>returns to the barrier after some </a:t>
                </a:r>
                <a:r>
                  <a:rPr lang="en-CA" sz="1800" b="1" dirty="0"/>
                  <a:t>time delay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𝒕</m:t>
                        </m:r>
                      </m:e>
                      <m:sub>
                        <m:r>
                          <a:rPr lang="en-US" sz="1800" b="1" i="1">
                            <a:latin typeface="Cambria Math" panose="02040503050406030204" pitchFamily="18" charset="0"/>
                          </a:rPr>
                          <m:t>𝒅</m:t>
                        </m:r>
                      </m:sub>
                    </m:sSub>
                  </m:oMath>
                </a14:m>
                <a:r>
                  <a:rPr lang="en-CA" sz="1800" b="1" dirty="0"/>
                  <a:t> </a:t>
                </a:r>
              </a:p>
              <a:p>
                <a:endParaRPr lang="en-US" sz="1800" dirty="0"/>
              </a:p>
            </p:txBody>
          </p:sp>
        </mc:Choice>
        <mc:Fallback xmlns="">
          <p:sp>
            <p:nvSpPr>
              <p:cNvPr id="2" name="Content Placeholder 1">
                <a:extLst>
                  <a:ext uri="{FF2B5EF4-FFF2-40B4-BE49-F238E27FC236}">
                    <a16:creationId xmlns:a16="http://schemas.microsoft.com/office/drawing/2014/main" id="{A6565A23-620B-4C2F-6B6A-57D1827755FC}"/>
                  </a:ext>
                </a:extLst>
              </p:cNvPr>
              <p:cNvSpPr>
                <a:spLocks noGrp="1" noRot="1" noChangeAspect="1" noMove="1" noResize="1" noEditPoints="1" noAdjustHandles="1" noChangeArrowheads="1" noChangeShapeType="1" noTextEdit="1"/>
              </p:cNvSpPr>
              <p:nvPr>
                <p:ph idx="1"/>
              </p:nvPr>
            </p:nvSpPr>
            <p:spPr>
              <a:xfrm>
                <a:off x="838200" y="1321865"/>
                <a:ext cx="10515600" cy="4855098"/>
              </a:xfrm>
              <a:blipFill>
                <a:blip r:embed="rId3"/>
                <a:stretch>
                  <a:fillRect l="-603" t="-1305"/>
                </a:stretch>
              </a:blipFill>
            </p:spPr>
            <p:txBody>
              <a:bodyPr/>
              <a:lstStyle/>
              <a:p>
                <a:r>
                  <a:rPr lang="en-US">
                    <a:noFill/>
                  </a:rPr>
                  <a:t> </a:t>
                </a:r>
              </a:p>
            </p:txBody>
          </p:sp>
        </mc:Fallback>
      </mc:AlternateContent>
      <p:sp>
        <p:nvSpPr>
          <p:cNvPr id="5" name="Rectangle 2">
            <a:extLst>
              <a:ext uri="{FF2B5EF4-FFF2-40B4-BE49-F238E27FC236}">
                <a16:creationId xmlns:a16="http://schemas.microsoft.com/office/drawing/2014/main" id="{3758975D-3242-DF19-75B9-3205F56B3F2C}"/>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Intro: Exotic compact objects (ECO) and Gravitational-wave echoes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
        <p:nvSpPr>
          <p:cNvPr id="7" name="TextBox 6">
            <a:extLst>
              <a:ext uri="{FF2B5EF4-FFF2-40B4-BE49-F238E27FC236}">
                <a16:creationId xmlns:a16="http://schemas.microsoft.com/office/drawing/2014/main" id="{BD888B25-F01B-83BD-2AFB-13DEEBFB4602}"/>
              </a:ext>
            </a:extLst>
          </p:cNvPr>
          <p:cNvSpPr txBox="1"/>
          <p:nvPr/>
        </p:nvSpPr>
        <p:spPr>
          <a:xfrm>
            <a:off x="5742508" y="6321783"/>
            <a:ext cx="6098796" cy="461665"/>
          </a:xfrm>
          <a:prstGeom prst="rect">
            <a:avLst/>
          </a:prstGeom>
          <a:noFill/>
        </p:spPr>
        <p:txBody>
          <a:bodyPr wrap="square">
            <a:spAutoFit/>
          </a:bodyPr>
          <a:lstStyle/>
          <a:p>
            <a:r>
              <a:rPr lang="en-CA" sz="1200" i="1" dirty="0"/>
              <a:t>GW echo template. Adapted from </a:t>
            </a:r>
            <a:r>
              <a:rPr lang="en-CA" sz="1200" i="1" dirty="0" err="1"/>
              <a:t>J.Abedi</a:t>
            </a:r>
            <a:r>
              <a:rPr lang="en-CA" sz="1200" i="1" dirty="0"/>
              <a:t>, </a:t>
            </a:r>
            <a:r>
              <a:rPr lang="en-CA" sz="1200" i="1" dirty="0" err="1"/>
              <a:t>H.Dykaar</a:t>
            </a:r>
            <a:r>
              <a:rPr lang="en-CA" sz="1200" i="1" dirty="0"/>
              <a:t> and </a:t>
            </a:r>
            <a:r>
              <a:rPr lang="en-CA" sz="1200" i="1" dirty="0" err="1"/>
              <a:t>N.Afshordi</a:t>
            </a:r>
            <a:r>
              <a:rPr lang="en-CA" sz="1200" i="1" dirty="0"/>
              <a:t>, </a:t>
            </a:r>
          </a:p>
          <a:p>
            <a:r>
              <a:rPr lang="en-CA" sz="1200" i="1" dirty="0"/>
              <a:t>``Echoes from the Abyss: Tentative evidence for Planck-scale structure at black hole horizons,''</a:t>
            </a:r>
            <a:endParaRPr lang="en-US" sz="1200" i="1" dirty="0"/>
          </a:p>
        </p:txBody>
      </p:sp>
      <p:sp>
        <p:nvSpPr>
          <p:cNvPr id="12" name="Slide Number Placeholder 3">
            <a:extLst>
              <a:ext uri="{FF2B5EF4-FFF2-40B4-BE49-F238E27FC236}">
                <a16:creationId xmlns:a16="http://schemas.microsoft.com/office/drawing/2014/main" id="{E72EBE9D-A1D1-CF1A-E628-DEE8EFE00A59}"/>
              </a:ext>
            </a:extLst>
          </p:cNvPr>
          <p:cNvSpPr txBox="1">
            <a:spLocks/>
          </p:cNvSpPr>
          <p:nvPr/>
        </p:nvSpPr>
        <p:spPr>
          <a:xfrm>
            <a:off x="2608493" y="5678765"/>
            <a:ext cx="2743200" cy="365125"/>
          </a:xfrm>
          <a:prstGeom prst="rect">
            <a:avLst/>
          </a:prstGeom>
        </p:spPr>
        <p:txBody>
          <a:bodyPr/>
          <a:ls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E0A255-7504-5141-9121-40814F7BDF4F}" type="slidenum">
              <a:rPr lang="en-US" smtClean="0"/>
              <a:pPr/>
              <a:t>19</a:t>
            </a:fld>
            <a:endParaRPr lang="en-US"/>
          </a:p>
        </p:txBody>
      </p:sp>
      <p:pic>
        <p:nvPicPr>
          <p:cNvPr id="13" name="Picture 12">
            <a:extLst>
              <a:ext uri="{FF2B5EF4-FFF2-40B4-BE49-F238E27FC236}">
                <a16:creationId xmlns:a16="http://schemas.microsoft.com/office/drawing/2014/main" id="{1B4C66AF-7849-2F9C-A358-C0B8C40B2E09}"/>
              </a:ext>
            </a:extLst>
          </p:cNvPr>
          <p:cNvPicPr>
            <a:picLocks noChangeAspect="1"/>
          </p:cNvPicPr>
          <p:nvPr/>
        </p:nvPicPr>
        <p:blipFill>
          <a:blip r:embed="rId4"/>
          <a:stretch>
            <a:fillRect/>
          </a:stretch>
        </p:blipFill>
        <p:spPr>
          <a:xfrm>
            <a:off x="225710" y="3020905"/>
            <a:ext cx="4587063" cy="3017267"/>
          </a:xfrm>
          <a:prstGeom prst="rect">
            <a:avLst/>
          </a:prstGeom>
        </p:spPr>
      </p:pic>
      <p:cxnSp>
        <p:nvCxnSpPr>
          <p:cNvPr id="14" name="Straight Arrow Connector 13">
            <a:extLst>
              <a:ext uri="{FF2B5EF4-FFF2-40B4-BE49-F238E27FC236}">
                <a16:creationId xmlns:a16="http://schemas.microsoft.com/office/drawing/2014/main" id="{E9D3FB0C-17F6-FF33-0D83-4D72E078C130}"/>
              </a:ext>
            </a:extLst>
          </p:cNvPr>
          <p:cNvCxnSpPr>
            <a:cxnSpLocks/>
          </p:cNvCxnSpPr>
          <p:nvPr/>
        </p:nvCxnSpPr>
        <p:spPr>
          <a:xfrm flipH="1">
            <a:off x="1467581" y="4552953"/>
            <a:ext cx="10516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EC2BAA-B55C-7997-E52E-3D5FAF6C8EFB}"/>
              </a:ext>
            </a:extLst>
          </p:cNvPr>
          <p:cNvCxnSpPr>
            <a:cxnSpLocks/>
          </p:cNvCxnSpPr>
          <p:nvPr/>
        </p:nvCxnSpPr>
        <p:spPr>
          <a:xfrm>
            <a:off x="1966862" y="4977703"/>
            <a:ext cx="799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712BE4-EF26-11DA-12C9-6173FE6B272E}"/>
              </a:ext>
            </a:extLst>
          </p:cNvPr>
          <p:cNvCxnSpPr>
            <a:cxnSpLocks/>
          </p:cNvCxnSpPr>
          <p:nvPr/>
        </p:nvCxnSpPr>
        <p:spPr>
          <a:xfrm>
            <a:off x="3757051" y="4648646"/>
            <a:ext cx="7761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97D2DBD-857D-BDDB-0F2C-7152E06F7A7F}"/>
              </a:ext>
            </a:extLst>
          </p:cNvPr>
          <p:cNvPicPr>
            <a:picLocks noChangeAspect="1"/>
          </p:cNvPicPr>
          <p:nvPr/>
        </p:nvPicPr>
        <p:blipFill>
          <a:blip r:embed="rId5"/>
          <a:stretch>
            <a:fillRect/>
          </a:stretch>
        </p:blipFill>
        <p:spPr>
          <a:xfrm>
            <a:off x="1788552" y="6324545"/>
            <a:ext cx="1639880" cy="533455"/>
          </a:xfrm>
          <a:prstGeom prst="rect">
            <a:avLst/>
          </a:prstGeom>
        </p:spPr>
      </p:pic>
      <p:pic>
        <p:nvPicPr>
          <p:cNvPr id="20" name="Picture 19">
            <a:extLst>
              <a:ext uri="{FF2B5EF4-FFF2-40B4-BE49-F238E27FC236}">
                <a16:creationId xmlns:a16="http://schemas.microsoft.com/office/drawing/2014/main" id="{24D4F283-2A5B-799B-8EDF-2454A433CFB8}"/>
              </a:ext>
            </a:extLst>
          </p:cNvPr>
          <p:cNvPicPr>
            <a:picLocks noChangeAspect="1"/>
          </p:cNvPicPr>
          <p:nvPr/>
        </p:nvPicPr>
        <p:blipFill>
          <a:blip r:embed="rId6"/>
          <a:stretch>
            <a:fillRect/>
          </a:stretch>
        </p:blipFill>
        <p:spPr>
          <a:xfrm>
            <a:off x="5941436" y="2942048"/>
            <a:ext cx="4648610" cy="3221809"/>
          </a:xfrm>
          <a:prstGeom prst="rect">
            <a:avLst/>
          </a:prstGeom>
        </p:spPr>
      </p:pic>
    </p:spTree>
    <p:extLst>
      <p:ext uri="{BB962C8B-B14F-4D97-AF65-F5344CB8AC3E}">
        <p14:creationId xmlns:p14="http://schemas.microsoft.com/office/powerpoint/2010/main" val="1261643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9CBAA7-6CC8-8510-EAC7-82F598E9A53D}"/>
              </a:ext>
            </a:extLst>
          </p:cNvPr>
          <p:cNvSpPr>
            <a:spLocks noGrp="1"/>
          </p:cNvSpPr>
          <p:nvPr>
            <p:ph idx="1"/>
          </p:nvPr>
        </p:nvSpPr>
        <p:spPr/>
        <p:txBody>
          <a:bodyPr/>
          <a:lstStyle/>
          <a:p>
            <a:pPr marL="0" indent="0">
              <a:buNone/>
            </a:pPr>
            <a:endParaRPr lang="en-US" dirty="0">
              <a:solidFill>
                <a:schemeClr val="tx1"/>
              </a:solidFill>
            </a:endParaRPr>
          </a:p>
          <a:p>
            <a:r>
              <a:rPr lang="en-US" dirty="0">
                <a:solidFill>
                  <a:schemeClr val="tx1"/>
                </a:solidFill>
              </a:rPr>
              <a:t>Part 1: Minimalism in (interacting) </a:t>
            </a:r>
            <a:r>
              <a:rPr lang="en-US" b="1" dirty="0">
                <a:solidFill>
                  <a:srgbClr val="FF0000"/>
                </a:solidFill>
              </a:rPr>
              <a:t>Quark matter</a:t>
            </a:r>
          </a:p>
          <a:p>
            <a:pPr lvl="1"/>
            <a:r>
              <a:rPr lang="en-US" b="1" dirty="0"/>
              <a:t>Unified quark matter and quark stars</a:t>
            </a:r>
          </a:p>
          <a:p>
            <a:pPr lvl="1"/>
            <a:r>
              <a:rPr lang="en-US" b="1" dirty="0" err="1"/>
              <a:t>Gravitional</a:t>
            </a:r>
            <a:r>
              <a:rPr lang="en-US" b="1" dirty="0"/>
              <a:t>-wave echoes</a:t>
            </a:r>
          </a:p>
          <a:p>
            <a:pPr lvl="1"/>
            <a:r>
              <a:rPr lang="en-US" b="1" dirty="0"/>
              <a:t>Charge </a:t>
            </a:r>
            <a:r>
              <a:rPr lang="en-US" b="1" dirty="0" err="1"/>
              <a:t>models&amp;Radial</a:t>
            </a:r>
            <a:r>
              <a:rPr lang="en-US" b="1" dirty="0"/>
              <a:t> oscillations</a:t>
            </a:r>
          </a:p>
          <a:p>
            <a:pPr marL="0" indent="0">
              <a:buNone/>
            </a:pPr>
            <a:endParaRPr lang="en-US" b="1" dirty="0">
              <a:solidFill>
                <a:schemeClr val="tx1"/>
              </a:solidFill>
            </a:endParaRPr>
          </a:p>
          <a:p>
            <a:r>
              <a:rPr lang="en-US" dirty="0">
                <a:solidFill>
                  <a:schemeClr val="tx1"/>
                </a:solidFill>
              </a:rPr>
              <a:t>Part 2: Minimalism in </a:t>
            </a:r>
            <a:r>
              <a:rPr lang="en-US" b="1" dirty="0" err="1">
                <a:solidFill>
                  <a:schemeClr val="accent4">
                    <a:lumMod val="60000"/>
                    <a:lumOff val="40000"/>
                  </a:schemeClr>
                </a:solidFill>
              </a:rPr>
              <a:t>Strangeon</a:t>
            </a:r>
            <a:r>
              <a:rPr lang="en-US" b="1" dirty="0">
                <a:solidFill>
                  <a:schemeClr val="accent4">
                    <a:lumMod val="60000"/>
                    <a:lumOff val="40000"/>
                  </a:schemeClr>
                </a:solidFill>
              </a:rPr>
              <a:t> Matter</a:t>
            </a:r>
          </a:p>
          <a:p>
            <a:pPr lvl="1"/>
            <a:r>
              <a:rPr lang="en-US" b="1" dirty="0" err="1"/>
              <a:t>Strangeon</a:t>
            </a:r>
            <a:r>
              <a:rPr lang="en-US" b="1" dirty="0"/>
              <a:t> stars</a:t>
            </a:r>
          </a:p>
          <a:p>
            <a:pPr lvl="1"/>
            <a:r>
              <a:rPr lang="en-US" b="1" dirty="0" err="1"/>
              <a:t>Gravitional</a:t>
            </a:r>
            <a:r>
              <a:rPr lang="en-US" b="1" dirty="0"/>
              <a:t>-wave echoes</a:t>
            </a:r>
          </a:p>
          <a:p>
            <a:pPr lvl="1"/>
            <a:endParaRPr lang="en-US" b="1" dirty="0"/>
          </a:p>
        </p:txBody>
      </p:sp>
      <p:sp>
        <p:nvSpPr>
          <p:cNvPr id="3" name="Rectangle 2">
            <a:extLst>
              <a:ext uri="{FF2B5EF4-FFF2-40B4-BE49-F238E27FC236}">
                <a16:creationId xmlns:a16="http://schemas.microsoft.com/office/drawing/2014/main" id="{F3BF6D04-D53C-E19D-85C6-F561EC1975C1}"/>
              </a:ext>
            </a:extLst>
          </p:cNvPr>
          <p:cNvSpPr txBox="1">
            <a:spLocks noChangeArrowheads="1"/>
          </p:cNvSpPr>
          <p:nvPr/>
        </p:nvSpPr>
        <p:spPr bwMode="auto">
          <a:xfrm>
            <a:off x="1476827" y="-29455"/>
            <a:ext cx="10145967"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Outline</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
        <p:nvSpPr>
          <p:cNvPr id="5" name="TextBox 4">
            <a:extLst>
              <a:ext uri="{FF2B5EF4-FFF2-40B4-BE49-F238E27FC236}">
                <a16:creationId xmlns:a16="http://schemas.microsoft.com/office/drawing/2014/main" id="{5B44B0E6-B0F8-1286-F7F2-78561B1BCC08}"/>
              </a:ext>
            </a:extLst>
          </p:cNvPr>
          <p:cNvSpPr txBox="1"/>
          <p:nvPr/>
        </p:nvSpPr>
        <p:spPr>
          <a:xfrm>
            <a:off x="7316117" y="3414355"/>
            <a:ext cx="6103088" cy="307777"/>
          </a:xfrm>
          <a:prstGeom prst="rect">
            <a:avLst/>
          </a:prstGeom>
          <a:noFill/>
        </p:spPr>
        <p:txBody>
          <a:bodyPr wrap="square">
            <a:spAutoFit/>
          </a:bodyPr>
          <a:lstStyle/>
          <a:p>
            <a:r>
              <a:rPr lang="en-US" sz="1400" i="1" dirty="0">
                <a:solidFill>
                  <a:srgbClr val="FF0000"/>
                </a:solidFill>
              </a:rPr>
              <a:t>C. Z. </a:t>
            </a:r>
            <a:r>
              <a:rPr lang="en-CA" sz="1400" b="0" i="1" dirty="0" err="1">
                <a:effectLst/>
                <a:latin typeface="-apple-system"/>
              </a:rPr>
              <a:t>Phys.Rev.D</a:t>
            </a:r>
            <a:r>
              <a:rPr lang="en-CA" sz="1400" b="0" i="0" dirty="0">
                <a:effectLst/>
                <a:latin typeface="-apple-system"/>
              </a:rPr>
              <a:t> 104 (2021) 8, 083032</a:t>
            </a:r>
            <a:endParaRPr lang="en-CA" sz="1400" i="1" dirty="0"/>
          </a:p>
        </p:txBody>
      </p:sp>
      <p:sp>
        <p:nvSpPr>
          <p:cNvPr id="7" name="TextBox 6">
            <a:extLst>
              <a:ext uri="{FF2B5EF4-FFF2-40B4-BE49-F238E27FC236}">
                <a16:creationId xmlns:a16="http://schemas.microsoft.com/office/drawing/2014/main" id="{4AC6137A-41E1-AC0C-686A-FF279B5056E9}"/>
              </a:ext>
            </a:extLst>
          </p:cNvPr>
          <p:cNvSpPr txBox="1"/>
          <p:nvPr/>
        </p:nvSpPr>
        <p:spPr>
          <a:xfrm>
            <a:off x="7316117" y="5415587"/>
            <a:ext cx="10363200" cy="307777"/>
          </a:xfrm>
          <a:prstGeom prst="rect">
            <a:avLst/>
          </a:prstGeom>
          <a:noFill/>
        </p:spPr>
        <p:txBody>
          <a:bodyPr wrap="square">
            <a:spAutoFit/>
          </a:bodyPr>
          <a:lstStyle/>
          <a:p>
            <a:pPr algn="l"/>
            <a:r>
              <a:rPr lang="en-CA" sz="1400" i="1" dirty="0">
                <a:solidFill>
                  <a:srgbClr val="FF0000"/>
                </a:solidFill>
              </a:rPr>
              <a:t>C.Z</a:t>
            </a:r>
            <a:r>
              <a:rPr lang="en-CA" sz="1400" i="1" dirty="0"/>
              <a:t>, Y. Gao, C.J Xia, R.X Xu</a:t>
            </a:r>
            <a:r>
              <a:rPr lang="en-CA" sz="1400" b="0" i="0" dirty="0">
                <a:effectLst/>
                <a:latin typeface="-apple-system"/>
              </a:rPr>
              <a:t>  </a:t>
            </a:r>
            <a:r>
              <a:rPr lang="en-CA" sz="1400" b="0" i="1" dirty="0" err="1">
                <a:effectLst/>
                <a:latin typeface="-apple-system"/>
              </a:rPr>
              <a:t>Phys.Rev.D</a:t>
            </a:r>
            <a:r>
              <a:rPr lang="en-CA" sz="1400" b="0" i="0" dirty="0">
                <a:effectLst/>
                <a:latin typeface="-apple-system"/>
              </a:rPr>
              <a:t> 108 (2023) 6, 063002</a:t>
            </a:r>
          </a:p>
        </p:txBody>
      </p:sp>
      <p:sp>
        <p:nvSpPr>
          <p:cNvPr id="9" name="TextBox 8">
            <a:extLst>
              <a:ext uri="{FF2B5EF4-FFF2-40B4-BE49-F238E27FC236}">
                <a16:creationId xmlns:a16="http://schemas.microsoft.com/office/drawing/2014/main" id="{C622A123-8BB1-FDAE-04DB-9E9323CDBB33}"/>
              </a:ext>
            </a:extLst>
          </p:cNvPr>
          <p:cNvSpPr txBox="1"/>
          <p:nvPr/>
        </p:nvSpPr>
        <p:spPr>
          <a:xfrm>
            <a:off x="7316117" y="3810344"/>
            <a:ext cx="7047186" cy="307777"/>
          </a:xfrm>
          <a:prstGeom prst="rect">
            <a:avLst/>
          </a:prstGeom>
          <a:noFill/>
        </p:spPr>
        <p:txBody>
          <a:bodyPr wrap="square">
            <a:spAutoFit/>
          </a:bodyPr>
          <a:lstStyle/>
          <a:p>
            <a:pPr algn="l"/>
            <a:r>
              <a:rPr lang="en-US" sz="1400" i="1" dirty="0">
                <a:solidFill>
                  <a:srgbClr val="FF0000"/>
                </a:solidFill>
              </a:rPr>
              <a:t>C. Z </a:t>
            </a:r>
            <a:r>
              <a:rPr lang="en-US" sz="1400" i="1" dirty="0"/>
              <a:t>, M. Gammon, R. B. Mann </a:t>
            </a:r>
            <a:r>
              <a:rPr lang="en-CA" sz="1400" b="0" i="1" dirty="0" err="1">
                <a:effectLst/>
                <a:latin typeface="-apple-system"/>
              </a:rPr>
              <a:t>Phys.Rev.D</a:t>
            </a:r>
            <a:r>
              <a:rPr lang="en-CA" sz="1400" b="0" i="0" dirty="0">
                <a:effectLst/>
                <a:latin typeface="-apple-system"/>
              </a:rPr>
              <a:t> 104 (2021) 12, 123007</a:t>
            </a:r>
          </a:p>
        </p:txBody>
      </p:sp>
      <p:sp>
        <p:nvSpPr>
          <p:cNvPr id="10" name="TextBox 9">
            <a:extLst>
              <a:ext uri="{FF2B5EF4-FFF2-40B4-BE49-F238E27FC236}">
                <a16:creationId xmlns:a16="http://schemas.microsoft.com/office/drawing/2014/main" id="{28D0B7F9-AF10-F87A-8655-C891542427B2}"/>
              </a:ext>
            </a:extLst>
          </p:cNvPr>
          <p:cNvSpPr txBox="1"/>
          <p:nvPr/>
        </p:nvSpPr>
        <p:spPr>
          <a:xfrm>
            <a:off x="7316117" y="2962834"/>
            <a:ext cx="4256690" cy="523220"/>
          </a:xfrm>
          <a:prstGeom prst="rect">
            <a:avLst/>
          </a:prstGeom>
          <a:noFill/>
        </p:spPr>
        <p:txBody>
          <a:bodyPr wrap="square" rtlCol="0">
            <a:spAutoFit/>
          </a:bodyPr>
          <a:lstStyle/>
          <a:p>
            <a:pPr algn="l"/>
            <a:r>
              <a:rPr lang="en-US" sz="1400" i="1" dirty="0">
                <a:solidFill>
                  <a:srgbClr val="FF0000"/>
                </a:solidFill>
              </a:rPr>
              <a:t>C. Z </a:t>
            </a:r>
            <a:r>
              <a:rPr lang="en-US" sz="1400" i="1" dirty="0"/>
              <a:t>, R. B. Mann. </a:t>
            </a:r>
            <a:r>
              <a:rPr lang="en-CA" sz="1400" b="0" i="1" dirty="0" err="1">
                <a:effectLst/>
                <a:latin typeface="-apple-system"/>
              </a:rPr>
              <a:t>Phys.Rev.D</a:t>
            </a:r>
            <a:r>
              <a:rPr lang="en-CA" sz="1400" b="0" i="0" dirty="0">
                <a:effectLst/>
                <a:latin typeface="-apple-system"/>
              </a:rPr>
              <a:t> 103 (2021) 6, 063018</a:t>
            </a:r>
          </a:p>
          <a:p>
            <a:r>
              <a:rPr lang="en-CA" sz="1400" b="0" i="0" dirty="0">
                <a:effectLst/>
                <a:latin typeface="-apple-system"/>
              </a:rPr>
              <a:t> </a:t>
            </a:r>
            <a:endParaRPr lang="en-US" sz="1400" dirty="0"/>
          </a:p>
        </p:txBody>
      </p:sp>
    </p:spTree>
    <p:extLst>
      <p:ext uri="{BB962C8B-B14F-4D97-AF65-F5344CB8AC3E}">
        <p14:creationId xmlns:p14="http://schemas.microsoft.com/office/powerpoint/2010/main" val="370616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5AFAA46-50FF-86E3-C625-385F14ADA067}"/>
                  </a:ext>
                </a:extLst>
              </p:cNvPr>
              <p:cNvSpPr>
                <a:spLocks noGrp="1"/>
              </p:cNvSpPr>
              <p:nvPr>
                <p:ph idx="1"/>
              </p:nvPr>
            </p:nvSpPr>
            <p:spPr/>
            <p:txBody>
              <a:bodyPr/>
              <a:lstStyle/>
              <a:p>
                <a:pPr marL="457200" lvl="1" indent="0">
                  <a:buNone/>
                </a:pPr>
                <a:r>
                  <a:rPr lang="en-US" dirty="0"/>
                  <a:t>Compactness criteria to have GW echoes</a:t>
                </a:r>
              </a:p>
              <a:p>
                <a:pPr marL="457200" lvl="1" indent="0">
                  <a:buNone/>
                </a:pPr>
                <a:endParaRPr lang="en-US" dirty="0"/>
              </a:p>
              <a:p>
                <a:pPr lvl="1"/>
                <a:r>
                  <a:rPr lang="en-US" dirty="0"/>
                  <a:t>Photon sphere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𝑃</m:t>
                        </m:r>
                      </m:sub>
                    </m:sSub>
                    <m:r>
                      <a:rPr lang="en-US" b="0" i="1" smtClean="0">
                        <a:latin typeface="Cambria Math" panose="02040503050406030204" pitchFamily="18" charset="0"/>
                      </a:rPr>
                      <m:t>≈3</m:t>
                    </m:r>
                    <m:r>
                      <a:rPr lang="en-US" b="0" i="1" smtClean="0">
                        <a:latin typeface="Cambria Math" panose="02040503050406030204" pitchFamily="18" charset="0"/>
                      </a:rPr>
                      <m:t>𝑀</m:t>
                    </m:r>
                  </m:oMath>
                </a14:m>
                <a:r>
                  <a:rPr lang="en-US" dirty="0"/>
                  <a:t>) is essential to the signature of GW echoes  </a:t>
                </a:r>
              </a:p>
              <a:p>
                <a:pPr lvl="1"/>
                <a:endParaRPr lang="en-US" dirty="0"/>
              </a:p>
              <a:p>
                <a:pPr lvl="1"/>
                <a:r>
                  <a:rPr lang="en-CA" dirty="0"/>
                  <a:t>For compact stars, the minimum radius should be above the </a:t>
                </a:r>
                <a:r>
                  <a:rPr lang="en-CA" dirty="0" err="1"/>
                  <a:t>Buchdahl</a:t>
                </a:r>
                <a:r>
                  <a:rPr lang="en-CA" dirty="0"/>
                  <a:t> limit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𝐵</m:t>
                        </m:r>
                      </m:sub>
                    </m:sSub>
                  </m:oMath>
                </a14:m>
                <a:r>
                  <a:rPr lang="en-CA" dirty="0"/>
                  <a:t> </a:t>
                </a:r>
                <a14:m>
                  <m:oMath xmlns:m="http://schemas.openxmlformats.org/officeDocument/2006/math">
                    <m:r>
                      <a:rPr lang="en-CA" i="1" dirty="0" smtClean="0">
                        <a:latin typeface="Cambria Math" panose="02040503050406030204" pitchFamily="18" charset="0"/>
                      </a:rPr>
                      <m:t>= 9/4</m:t>
                    </m:r>
                    <m:r>
                      <a:rPr lang="en-CA" i="1" dirty="0" smtClean="0">
                        <a:latin typeface="Cambria Math" panose="02040503050406030204" pitchFamily="18" charset="0"/>
                      </a:rPr>
                      <m:t>𝑀</m:t>
                    </m:r>
                  </m:oMath>
                </a14:m>
                <a:endParaRPr lang="en-US" dirty="0"/>
              </a:p>
              <a:p>
                <a:pPr lvl="1"/>
                <a:endParaRPr lang="en-US" dirty="0"/>
              </a:p>
              <a:p>
                <a:pPr lvl="1"/>
                <a:r>
                  <a:rPr lang="en-US" dirty="0"/>
                  <a:t>Therefore, GW echo signals are possible if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sub>
                    </m:sSub>
                    <m:r>
                      <a:rPr lang="en-US" b="0" i="0" smtClean="0">
                        <a:latin typeface="Cambria Math" panose="02040503050406030204" pitchFamily="18" charset="0"/>
                      </a:rPr>
                      <m:t>&lt;</m:t>
                    </m:r>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𝑃</m:t>
                        </m:r>
                      </m:sub>
                    </m:sSub>
                  </m:oMath>
                </a14:m>
                <a:r>
                  <a:rPr lang="en-US" dirty="0"/>
                  <a:t>, or equivalently </a:t>
                </a:r>
              </a:p>
              <a:p>
                <a:pPr lvl="1"/>
                <a:endParaRPr lang="en-US" dirty="0"/>
              </a:p>
            </p:txBody>
          </p:sp>
        </mc:Choice>
        <mc:Fallback xmlns="">
          <p:sp>
            <p:nvSpPr>
              <p:cNvPr id="2" name="Content Placeholder 1">
                <a:extLst>
                  <a:ext uri="{FF2B5EF4-FFF2-40B4-BE49-F238E27FC236}">
                    <a16:creationId xmlns:a16="http://schemas.microsoft.com/office/drawing/2014/main" id="{25AFAA46-50FF-86E3-C625-385F14ADA067}"/>
                  </a:ext>
                </a:extLst>
              </p:cNvPr>
              <p:cNvSpPr>
                <a:spLocks noGrp="1" noRot="1" noChangeAspect="1" noMove="1" noResize="1" noEditPoints="1" noAdjustHandles="1" noChangeArrowheads="1" noChangeShapeType="1" noTextEdit="1"/>
              </p:cNvSpPr>
              <p:nvPr>
                <p:ph idx="1"/>
              </p:nvPr>
            </p:nvSpPr>
            <p:spPr>
              <a:blipFill>
                <a:blip r:embed="rId3"/>
                <a:stretch>
                  <a:fillRect t="-2035"/>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9AA1789-3B54-192D-405D-CD4FD95F7508}"/>
              </a:ext>
            </a:extLst>
          </p:cNvPr>
          <p:cNvSpPr txBox="1">
            <a:spLocks noChangeArrowheads="1"/>
          </p:cNvSpPr>
          <p:nvPr/>
        </p:nvSpPr>
        <p:spPr bwMode="auto">
          <a:xfrm>
            <a:off x="1476827" y="-29455"/>
            <a:ext cx="10145967"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Intro:  GW echoes of Ultracompact Stars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4" name="Picture 3">
            <a:extLst>
              <a:ext uri="{FF2B5EF4-FFF2-40B4-BE49-F238E27FC236}">
                <a16:creationId xmlns:a16="http://schemas.microsoft.com/office/drawing/2014/main" id="{7D585CEE-BECB-F0F7-978D-180A5A9E34D8}"/>
              </a:ext>
            </a:extLst>
          </p:cNvPr>
          <p:cNvPicPr>
            <a:picLocks noChangeAspect="1"/>
          </p:cNvPicPr>
          <p:nvPr/>
        </p:nvPicPr>
        <p:blipFill>
          <a:blip r:embed="rId4"/>
          <a:stretch>
            <a:fillRect/>
          </a:stretch>
        </p:blipFill>
        <p:spPr>
          <a:xfrm>
            <a:off x="3608616" y="5342222"/>
            <a:ext cx="2193471" cy="542866"/>
          </a:xfrm>
          <a:prstGeom prst="rect">
            <a:avLst/>
          </a:prstGeom>
        </p:spPr>
      </p:pic>
    </p:spTree>
    <p:extLst>
      <p:ext uri="{BB962C8B-B14F-4D97-AF65-F5344CB8AC3E}">
        <p14:creationId xmlns:p14="http://schemas.microsoft.com/office/powerpoint/2010/main" val="117293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A6565A23-620B-4C2F-6B6A-57D1827755FC}"/>
                  </a:ext>
                </a:extLst>
              </p:cNvPr>
              <p:cNvSpPr>
                <a:spLocks noGrp="1"/>
              </p:cNvSpPr>
              <p:nvPr>
                <p:ph idx="1"/>
              </p:nvPr>
            </p:nvSpPr>
            <p:spPr/>
            <p:txBody>
              <a:bodyPr/>
              <a:lstStyle/>
              <a:p>
                <a:r>
                  <a:rPr lang="en-US" dirty="0"/>
                  <a:t>Viable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𝜆</m:t>
                        </m:r>
                        <m:r>
                          <a:rPr lang="en-US" b="0" i="1" smtClean="0">
                            <a:latin typeface="Cambria Math" panose="02040503050406030204" pitchFamily="18" charset="0"/>
                          </a:rPr>
                          <m:t>:</m:t>
                        </m:r>
                      </m:e>
                    </m:acc>
                  </m:oMath>
                </a14:m>
                <a:endParaRPr lang="en-US" dirty="0"/>
              </a:p>
            </p:txBody>
          </p:sp>
        </mc:Choice>
        <mc:Fallback xmlns="">
          <p:sp>
            <p:nvSpPr>
              <p:cNvPr id="2" name="Content Placeholder 1">
                <a:extLst>
                  <a:ext uri="{FF2B5EF4-FFF2-40B4-BE49-F238E27FC236}">
                    <a16:creationId xmlns:a16="http://schemas.microsoft.com/office/drawing/2014/main" id="{A6565A23-620B-4C2F-6B6A-57D1827755FC}"/>
                  </a:ext>
                </a:extLst>
              </p:cNvPr>
              <p:cNvSpPr>
                <a:spLocks noGrp="1" noRot="1" noChangeAspect="1" noMove="1" noResize="1" noEditPoints="1" noAdjustHandles="1" noChangeArrowheads="1" noChangeShapeType="1" noTextEdit="1"/>
              </p:cNvSpPr>
              <p:nvPr>
                <p:ph idx="1"/>
              </p:nvPr>
            </p:nvSpPr>
            <p:spPr>
              <a:blipFill>
                <a:blip r:embed="rId3"/>
                <a:stretch>
                  <a:fillRect l="-1327" t="-2616"/>
                </a:stretch>
              </a:blipFill>
            </p:spPr>
            <p:txBody>
              <a:bodyPr/>
              <a:lstStyle/>
              <a:p>
                <a:r>
                  <a:rPr lang="en-US">
                    <a:noFill/>
                  </a:rPr>
                  <a:t> </a:t>
                </a:r>
              </a:p>
            </p:txBody>
          </p:sp>
        </mc:Fallback>
      </mc:AlternateContent>
      <p:sp>
        <p:nvSpPr>
          <p:cNvPr id="5" name="Rectangle 2">
            <a:extLst>
              <a:ext uri="{FF2B5EF4-FFF2-40B4-BE49-F238E27FC236}">
                <a16:creationId xmlns:a16="http://schemas.microsoft.com/office/drawing/2014/main" id="{3758975D-3242-DF19-75B9-3205F56B3F2C}"/>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a:solidFill>
                  <a:srgbClr val="666633"/>
                </a:solidFill>
                <a:latin typeface="華康儷粗黑(P)" panose="020B0700000000000000" pitchFamily="34" charset="-120"/>
                <a:ea typeface="華康儷粗黑(P)" panose="020B0700000000000000" pitchFamily="34" charset="-120"/>
              </a:rPr>
              <a:t>GW echoes of IQS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4" name="Picture 3">
            <a:extLst>
              <a:ext uri="{FF2B5EF4-FFF2-40B4-BE49-F238E27FC236}">
                <a16:creationId xmlns:a16="http://schemas.microsoft.com/office/drawing/2014/main" id="{FBEAB87B-7165-CE25-15D4-25C299B7EC8C}"/>
              </a:ext>
            </a:extLst>
          </p:cNvPr>
          <p:cNvPicPr>
            <a:picLocks noChangeAspect="1"/>
          </p:cNvPicPr>
          <p:nvPr/>
        </p:nvPicPr>
        <p:blipFill>
          <a:blip r:embed="rId4"/>
          <a:stretch>
            <a:fillRect/>
          </a:stretch>
        </p:blipFill>
        <p:spPr>
          <a:xfrm>
            <a:off x="1035424" y="2368659"/>
            <a:ext cx="5716166" cy="3566426"/>
          </a:xfrm>
          <a:prstGeom prst="rect">
            <a:avLst/>
          </a:prstGeom>
        </p:spPr>
      </p:pic>
      <p:pic>
        <p:nvPicPr>
          <p:cNvPr id="6" name="Picture 5">
            <a:extLst>
              <a:ext uri="{FF2B5EF4-FFF2-40B4-BE49-F238E27FC236}">
                <a16:creationId xmlns:a16="http://schemas.microsoft.com/office/drawing/2014/main" id="{24746876-00D2-E5FE-CBB7-643DCDC11829}"/>
              </a:ext>
            </a:extLst>
          </p:cNvPr>
          <p:cNvPicPr>
            <a:picLocks noChangeAspect="1"/>
          </p:cNvPicPr>
          <p:nvPr/>
        </p:nvPicPr>
        <p:blipFill>
          <a:blip r:embed="rId5"/>
          <a:stretch>
            <a:fillRect/>
          </a:stretch>
        </p:blipFill>
        <p:spPr>
          <a:xfrm>
            <a:off x="1723821" y="5780805"/>
            <a:ext cx="5027769" cy="955372"/>
          </a:xfrm>
          <a:prstGeom prst="rect">
            <a:avLst/>
          </a:prstGeom>
        </p:spPr>
      </p:pic>
      <p:pic>
        <p:nvPicPr>
          <p:cNvPr id="9" name="Picture 8">
            <a:extLst>
              <a:ext uri="{FF2B5EF4-FFF2-40B4-BE49-F238E27FC236}">
                <a16:creationId xmlns:a16="http://schemas.microsoft.com/office/drawing/2014/main" id="{3E0FFDE3-2E34-F3B9-B372-E8CEF66F5BEE}"/>
              </a:ext>
            </a:extLst>
          </p:cNvPr>
          <p:cNvPicPr>
            <a:picLocks noChangeAspect="1"/>
          </p:cNvPicPr>
          <p:nvPr/>
        </p:nvPicPr>
        <p:blipFill>
          <a:blip r:embed="rId6"/>
          <a:stretch>
            <a:fillRect/>
          </a:stretch>
        </p:blipFill>
        <p:spPr>
          <a:xfrm>
            <a:off x="7081290" y="3799382"/>
            <a:ext cx="693023" cy="42001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62FF72-3B56-83D5-BE77-BB3F015D6B15}"/>
                  </a:ext>
                </a:extLst>
              </p:cNvPr>
              <p:cNvSpPr txBox="1"/>
              <p:nvPr/>
            </p:nvSpPr>
            <p:spPr>
              <a:xfrm>
                <a:off x="2941190" y="3780664"/>
                <a:ext cx="952317" cy="4970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𝐶</m:t>
                      </m:r>
                      <m:r>
                        <a:rPr lang="en-US" sz="1400" b="0" i="1" smtClean="0">
                          <a:solidFill>
                            <a:srgbClr val="FF0000"/>
                          </a:solidFill>
                          <a:latin typeface="Cambria Math" panose="02040503050406030204" pitchFamily="18" charset="0"/>
                        </a:rPr>
                        <m:t>=</m:t>
                      </m:r>
                      <m:f>
                        <m:fPr>
                          <m:ctrlPr>
                            <a:rPr lang="en-US" sz="1400" b="0" i="1" smtClean="0">
                              <a:solidFill>
                                <a:srgbClr val="FF0000"/>
                              </a:solidFill>
                              <a:latin typeface="Cambria Math" panose="02040503050406030204" pitchFamily="18" charset="0"/>
                            </a:rPr>
                          </m:ctrlPr>
                        </m:fPr>
                        <m:num>
                          <m:r>
                            <a:rPr lang="en-US" sz="1400" b="0" i="1" smtClean="0">
                              <a:solidFill>
                                <a:srgbClr val="FF0000"/>
                              </a:solidFill>
                              <a:latin typeface="Cambria Math" panose="02040503050406030204" pitchFamily="18" charset="0"/>
                            </a:rPr>
                            <m:t>1</m:t>
                          </m:r>
                        </m:num>
                        <m:den>
                          <m:r>
                            <a:rPr lang="en-US" sz="1400" b="0" i="1" smtClean="0">
                              <a:solidFill>
                                <a:srgbClr val="FF0000"/>
                              </a:solidFill>
                              <a:latin typeface="Cambria Math" panose="02040503050406030204" pitchFamily="18" charset="0"/>
                            </a:rPr>
                            <m:t>3</m:t>
                          </m:r>
                        </m:den>
                      </m:f>
                    </m:oMath>
                  </m:oMathPara>
                </a14:m>
                <a:endParaRPr lang="en-US" sz="1400" dirty="0">
                  <a:solidFill>
                    <a:srgbClr val="FF0000"/>
                  </a:solidFill>
                </a:endParaRPr>
              </a:p>
            </p:txBody>
          </p:sp>
        </mc:Choice>
        <mc:Fallback xmlns="">
          <p:sp>
            <p:nvSpPr>
              <p:cNvPr id="3" name="TextBox 2">
                <a:extLst>
                  <a:ext uri="{FF2B5EF4-FFF2-40B4-BE49-F238E27FC236}">
                    <a16:creationId xmlns:a16="http://schemas.microsoft.com/office/drawing/2014/main" id="{B462FF72-3B56-83D5-BE77-BB3F015D6B15}"/>
                  </a:ext>
                </a:extLst>
              </p:cNvPr>
              <p:cNvSpPr txBox="1">
                <a:spLocks noRot="1" noChangeAspect="1" noMove="1" noResize="1" noEditPoints="1" noAdjustHandles="1" noChangeArrowheads="1" noChangeShapeType="1" noTextEdit="1"/>
              </p:cNvSpPr>
              <p:nvPr/>
            </p:nvSpPr>
            <p:spPr>
              <a:xfrm>
                <a:off x="2941190" y="3780664"/>
                <a:ext cx="952317" cy="497059"/>
              </a:xfrm>
              <a:prstGeom prst="rect">
                <a:avLst/>
              </a:prstGeom>
              <a:blipFill>
                <a:blip r:embed="rId7"/>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6245C43-2EEF-7D0F-7B2E-43FE6238FFF4}"/>
                  </a:ext>
                </a:extLst>
              </p:cNvPr>
              <p:cNvSpPr txBox="1"/>
              <p:nvPr/>
            </p:nvSpPr>
            <p:spPr>
              <a:xfrm>
                <a:off x="3893507" y="3011250"/>
                <a:ext cx="952317" cy="4948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4034F0"/>
                          </a:solidFill>
                          <a:latin typeface="Cambria Math" panose="02040503050406030204" pitchFamily="18" charset="0"/>
                        </a:rPr>
                        <m:t>𝐶</m:t>
                      </m:r>
                      <m:r>
                        <a:rPr lang="en-US" sz="1400" b="0" i="1" smtClean="0">
                          <a:solidFill>
                            <a:srgbClr val="4034F0"/>
                          </a:solidFill>
                          <a:latin typeface="Cambria Math" panose="02040503050406030204" pitchFamily="18" charset="0"/>
                        </a:rPr>
                        <m:t>=</m:t>
                      </m:r>
                      <m:f>
                        <m:fPr>
                          <m:ctrlPr>
                            <a:rPr lang="en-US" sz="1400" b="0" i="1" smtClean="0">
                              <a:solidFill>
                                <a:srgbClr val="4034F0"/>
                              </a:solidFill>
                              <a:latin typeface="Cambria Math" panose="02040503050406030204" pitchFamily="18" charset="0"/>
                            </a:rPr>
                          </m:ctrlPr>
                        </m:fPr>
                        <m:num>
                          <m:r>
                            <a:rPr lang="en-US" sz="1400" b="0" i="1" smtClean="0">
                              <a:solidFill>
                                <a:srgbClr val="4034F0"/>
                              </a:solidFill>
                              <a:latin typeface="Cambria Math" panose="02040503050406030204" pitchFamily="18" charset="0"/>
                            </a:rPr>
                            <m:t>4</m:t>
                          </m:r>
                        </m:num>
                        <m:den>
                          <m:r>
                            <a:rPr lang="en-US" sz="1400" b="0" i="1" smtClean="0">
                              <a:solidFill>
                                <a:srgbClr val="4034F0"/>
                              </a:solidFill>
                              <a:latin typeface="Cambria Math" panose="02040503050406030204" pitchFamily="18" charset="0"/>
                            </a:rPr>
                            <m:t>9</m:t>
                          </m:r>
                        </m:den>
                      </m:f>
                    </m:oMath>
                  </m:oMathPara>
                </a14:m>
                <a:endParaRPr lang="en-US" sz="1400" dirty="0">
                  <a:solidFill>
                    <a:srgbClr val="4034F0"/>
                  </a:solidFill>
                </a:endParaRPr>
              </a:p>
            </p:txBody>
          </p:sp>
        </mc:Choice>
        <mc:Fallback xmlns="">
          <p:sp>
            <p:nvSpPr>
              <p:cNvPr id="10" name="TextBox 9">
                <a:extLst>
                  <a:ext uri="{FF2B5EF4-FFF2-40B4-BE49-F238E27FC236}">
                    <a16:creationId xmlns:a16="http://schemas.microsoft.com/office/drawing/2014/main" id="{16245C43-2EEF-7D0F-7B2E-43FE6238FFF4}"/>
                  </a:ext>
                </a:extLst>
              </p:cNvPr>
              <p:cNvSpPr txBox="1">
                <a:spLocks noRot="1" noChangeAspect="1" noMove="1" noResize="1" noEditPoints="1" noAdjustHandles="1" noChangeArrowheads="1" noChangeShapeType="1" noTextEdit="1"/>
              </p:cNvSpPr>
              <p:nvPr/>
            </p:nvSpPr>
            <p:spPr>
              <a:xfrm>
                <a:off x="3893507" y="3011250"/>
                <a:ext cx="952317" cy="494879"/>
              </a:xfrm>
              <a:prstGeom prst="rect">
                <a:avLst/>
              </a:prstGeom>
              <a:blipFill>
                <a:blip r:embed="rId8"/>
                <a:stretch>
                  <a:fillRect b="-5128"/>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2A010DB-8F6D-E9E1-D0CB-99975C5F2575}"/>
              </a:ext>
            </a:extLst>
          </p:cNvPr>
          <p:cNvPicPr>
            <a:picLocks noChangeAspect="1"/>
          </p:cNvPicPr>
          <p:nvPr/>
        </p:nvPicPr>
        <p:blipFill>
          <a:blip r:embed="rId9"/>
          <a:stretch>
            <a:fillRect/>
          </a:stretch>
        </p:blipFill>
        <p:spPr>
          <a:xfrm>
            <a:off x="8512703" y="3677779"/>
            <a:ext cx="1839612" cy="768549"/>
          </a:xfrm>
          <a:prstGeom prst="rect">
            <a:avLst/>
          </a:prstGeom>
        </p:spPr>
      </p:pic>
      <p:sp>
        <p:nvSpPr>
          <p:cNvPr id="8" name="TextBox 7">
            <a:extLst>
              <a:ext uri="{FF2B5EF4-FFF2-40B4-BE49-F238E27FC236}">
                <a16:creationId xmlns:a16="http://schemas.microsoft.com/office/drawing/2014/main" id="{7E43B669-28D1-07ED-0504-AB4DF1CA4E8F}"/>
              </a:ext>
            </a:extLst>
          </p:cNvPr>
          <p:cNvSpPr txBox="1"/>
          <p:nvPr/>
        </p:nvSpPr>
        <p:spPr>
          <a:xfrm>
            <a:off x="7638113" y="1072866"/>
            <a:ext cx="4656083" cy="646331"/>
          </a:xfrm>
          <a:prstGeom prst="rect">
            <a:avLst/>
          </a:prstGeom>
          <a:noFill/>
        </p:spPr>
        <p:txBody>
          <a:bodyPr wrap="none" rtlCol="0">
            <a:spAutoFit/>
          </a:bodyPr>
          <a:lstStyle/>
          <a:p>
            <a:r>
              <a:rPr lang="en-US" dirty="0"/>
              <a:t> </a:t>
            </a:r>
            <a:r>
              <a:rPr lang="en-US" dirty="0">
                <a:solidFill>
                  <a:srgbClr val="FF0000"/>
                </a:solidFill>
              </a:rPr>
              <a:t>C. Z. </a:t>
            </a:r>
            <a:r>
              <a:rPr lang="en-CA" dirty="0"/>
              <a:t>PhysRevD.104.083032 [arXiv:2107.09654].</a:t>
            </a:r>
          </a:p>
          <a:p>
            <a:endParaRPr lang="en-US" dirty="0"/>
          </a:p>
        </p:txBody>
      </p:sp>
    </p:spTree>
    <p:extLst>
      <p:ext uri="{BB962C8B-B14F-4D97-AF65-F5344CB8AC3E}">
        <p14:creationId xmlns:p14="http://schemas.microsoft.com/office/powerpoint/2010/main" val="2701126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BA1ACEE-DB2D-A9A8-1F34-EF58447CF5B4}"/>
              </a:ext>
            </a:extLst>
          </p:cNvPr>
          <p:cNvSpPr>
            <a:spLocks noGrp="1"/>
          </p:cNvSpPr>
          <p:nvPr>
            <p:ph idx="1"/>
          </p:nvPr>
        </p:nvSpPr>
        <p:spPr/>
        <p:txBody>
          <a:bodyPr>
            <a:normAutofit/>
          </a:bodyPr>
          <a:lstStyle/>
          <a:p>
            <a:r>
              <a:rPr lang="en-US" sz="2800" dirty="0"/>
              <a:t>Viable Physical Parameter Space </a:t>
            </a:r>
          </a:p>
        </p:txBody>
      </p:sp>
      <p:sp>
        <p:nvSpPr>
          <p:cNvPr id="12" name="Rectangle 2">
            <a:extLst>
              <a:ext uri="{FF2B5EF4-FFF2-40B4-BE49-F238E27FC236}">
                <a16:creationId xmlns:a16="http://schemas.microsoft.com/office/drawing/2014/main" id="{010B5448-43CC-8A6B-5D7C-78AD243B045A}"/>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a:solidFill>
                  <a:srgbClr val="666633"/>
                </a:solidFill>
                <a:latin typeface="華康儷粗黑(P)" panose="020B0700000000000000" pitchFamily="34" charset="-120"/>
                <a:ea typeface="華康儷粗黑(P)" panose="020B0700000000000000" pitchFamily="34" charset="-120"/>
              </a:rPr>
              <a:t>GW echoes of IQS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13" name="Picture 12">
            <a:extLst>
              <a:ext uri="{FF2B5EF4-FFF2-40B4-BE49-F238E27FC236}">
                <a16:creationId xmlns:a16="http://schemas.microsoft.com/office/drawing/2014/main" id="{E18070EF-6CF3-862E-28BC-0A8B7D368C4D}"/>
              </a:ext>
            </a:extLst>
          </p:cNvPr>
          <p:cNvPicPr>
            <a:picLocks noChangeAspect="1"/>
          </p:cNvPicPr>
          <p:nvPr/>
        </p:nvPicPr>
        <p:blipFill>
          <a:blip r:embed="rId3"/>
          <a:stretch>
            <a:fillRect/>
          </a:stretch>
        </p:blipFill>
        <p:spPr>
          <a:xfrm>
            <a:off x="4579664" y="3874294"/>
            <a:ext cx="419100" cy="254000"/>
          </a:xfrm>
          <a:prstGeom prst="rect">
            <a:avLst/>
          </a:prstGeom>
        </p:spPr>
      </p:pic>
      <p:pic>
        <p:nvPicPr>
          <p:cNvPr id="5" name="Picture 4">
            <a:extLst>
              <a:ext uri="{FF2B5EF4-FFF2-40B4-BE49-F238E27FC236}">
                <a16:creationId xmlns:a16="http://schemas.microsoft.com/office/drawing/2014/main" id="{30F5B48F-497C-3177-3D88-A043A0E49091}"/>
              </a:ext>
            </a:extLst>
          </p:cNvPr>
          <p:cNvPicPr>
            <a:picLocks noChangeAspect="1"/>
          </p:cNvPicPr>
          <p:nvPr/>
        </p:nvPicPr>
        <p:blipFill>
          <a:blip r:embed="rId4"/>
          <a:stretch>
            <a:fillRect/>
          </a:stretch>
        </p:blipFill>
        <p:spPr>
          <a:xfrm>
            <a:off x="840082" y="3592082"/>
            <a:ext cx="1129393" cy="471835"/>
          </a:xfrm>
          <a:prstGeom prst="rect">
            <a:avLst/>
          </a:prstGeom>
        </p:spPr>
      </p:pic>
      <p:pic>
        <p:nvPicPr>
          <p:cNvPr id="6" name="Picture 5">
            <a:extLst>
              <a:ext uri="{FF2B5EF4-FFF2-40B4-BE49-F238E27FC236}">
                <a16:creationId xmlns:a16="http://schemas.microsoft.com/office/drawing/2014/main" id="{D7EF2037-F801-96D3-6369-614AA45D06A6}"/>
              </a:ext>
            </a:extLst>
          </p:cNvPr>
          <p:cNvPicPr>
            <a:picLocks noChangeAspect="1"/>
          </p:cNvPicPr>
          <p:nvPr/>
        </p:nvPicPr>
        <p:blipFill>
          <a:blip r:embed="rId5"/>
          <a:stretch>
            <a:fillRect/>
          </a:stretch>
        </p:blipFill>
        <p:spPr>
          <a:xfrm>
            <a:off x="816043" y="4304016"/>
            <a:ext cx="3763621" cy="893200"/>
          </a:xfrm>
          <a:prstGeom prst="rect">
            <a:avLst/>
          </a:prstGeom>
        </p:spPr>
      </p:pic>
      <p:pic>
        <p:nvPicPr>
          <p:cNvPr id="7" name="Picture 6">
            <a:extLst>
              <a:ext uri="{FF2B5EF4-FFF2-40B4-BE49-F238E27FC236}">
                <a16:creationId xmlns:a16="http://schemas.microsoft.com/office/drawing/2014/main" id="{6F4ECD7D-2F93-6758-CF2E-49F5D2EE6460}"/>
              </a:ext>
            </a:extLst>
          </p:cNvPr>
          <p:cNvPicPr>
            <a:picLocks noChangeAspect="1"/>
          </p:cNvPicPr>
          <p:nvPr/>
        </p:nvPicPr>
        <p:blipFill>
          <a:blip r:embed="rId6"/>
          <a:stretch>
            <a:fillRect/>
          </a:stretch>
        </p:blipFill>
        <p:spPr>
          <a:xfrm>
            <a:off x="5118902" y="2488277"/>
            <a:ext cx="6404451" cy="4151286"/>
          </a:xfrm>
          <a:prstGeom prst="rect">
            <a:avLst/>
          </a:prstGeom>
        </p:spPr>
      </p:pic>
      <p:sp>
        <p:nvSpPr>
          <p:cNvPr id="3" name="TextBox 2">
            <a:extLst>
              <a:ext uri="{FF2B5EF4-FFF2-40B4-BE49-F238E27FC236}">
                <a16:creationId xmlns:a16="http://schemas.microsoft.com/office/drawing/2014/main" id="{0AFA04D6-7A7D-5CF6-886E-ED14A5C1AA95}"/>
              </a:ext>
            </a:extLst>
          </p:cNvPr>
          <p:cNvSpPr txBox="1"/>
          <p:nvPr/>
        </p:nvSpPr>
        <p:spPr>
          <a:xfrm>
            <a:off x="7638113" y="1072866"/>
            <a:ext cx="4656083" cy="646331"/>
          </a:xfrm>
          <a:prstGeom prst="rect">
            <a:avLst/>
          </a:prstGeom>
          <a:noFill/>
        </p:spPr>
        <p:txBody>
          <a:bodyPr wrap="none" rtlCol="0">
            <a:spAutoFit/>
          </a:bodyPr>
          <a:lstStyle/>
          <a:p>
            <a:r>
              <a:rPr lang="en-US" dirty="0"/>
              <a:t> </a:t>
            </a:r>
            <a:r>
              <a:rPr lang="en-US" dirty="0">
                <a:solidFill>
                  <a:srgbClr val="FF0000"/>
                </a:solidFill>
              </a:rPr>
              <a:t>C. Z. </a:t>
            </a:r>
            <a:r>
              <a:rPr lang="en-CA" dirty="0"/>
              <a:t>PhysRevD.104.083032 [arXiv:2107.09654].</a:t>
            </a:r>
          </a:p>
          <a:p>
            <a:endParaRPr lang="en-US" dirty="0"/>
          </a:p>
        </p:txBody>
      </p:sp>
    </p:spTree>
    <p:extLst>
      <p:ext uri="{BB962C8B-B14F-4D97-AF65-F5344CB8AC3E}">
        <p14:creationId xmlns:p14="http://schemas.microsoft.com/office/powerpoint/2010/main" val="3087330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EAB8B737-14E4-0C84-B157-B6A8251E9072}"/>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a:solidFill>
                  <a:srgbClr val="666633"/>
                </a:solidFill>
                <a:latin typeface="華康儷粗黑(P)" panose="020B0700000000000000" pitchFamily="34" charset="-120"/>
                <a:ea typeface="華康儷粗黑(P)" panose="020B0700000000000000" pitchFamily="34" charset="-120"/>
              </a:rPr>
              <a:t>GW echoes of IQS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11" name="Picture 10">
            <a:extLst>
              <a:ext uri="{FF2B5EF4-FFF2-40B4-BE49-F238E27FC236}">
                <a16:creationId xmlns:a16="http://schemas.microsoft.com/office/drawing/2014/main" id="{F123A8F5-DA37-639B-145D-0C7A4AEA8BEB}"/>
              </a:ext>
            </a:extLst>
          </p:cNvPr>
          <p:cNvPicPr>
            <a:picLocks noChangeAspect="1"/>
          </p:cNvPicPr>
          <p:nvPr/>
        </p:nvPicPr>
        <p:blipFill>
          <a:blip r:embed="rId3"/>
          <a:stretch>
            <a:fillRect/>
          </a:stretch>
        </p:blipFill>
        <p:spPr>
          <a:xfrm>
            <a:off x="580645" y="2336538"/>
            <a:ext cx="3771807" cy="1170030"/>
          </a:xfrm>
          <a:prstGeom prst="rect">
            <a:avLst/>
          </a:prstGeom>
        </p:spPr>
      </p:pic>
      <p:pic>
        <p:nvPicPr>
          <p:cNvPr id="12" name="Picture 11">
            <a:extLst>
              <a:ext uri="{FF2B5EF4-FFF2-40B4-BE49-F238E27FC236}">
                <a16:creationId xmlns:a16="http://schemas.microsoft.com/office/drawing/2014/main" id="{2DFEE170-CF06-2A58-2DD7-C4BCBBD08647}"/>
              </a:ext>
            </a:extLst>
          </p:cNvPr>
          <p:cNvPicPr>
            <a:picLocks noChangeAspect="1"/>
          </p:cNvPicPr>
          <p:nvPr/>
        </p:nvPicPr>
        <p:blipFill>
          <a:blip r:embed="rId4"/>
          <a:stretch>
            <a:fillRect/>
          </a:stretch>
        </p:blipFill>
        <p:spPr>
          <a:xfrm>
            <a:off x="4656288" y="2429112"/>
            <a:ext cx="1940639" cy="798166"/>
          </a:xfrm>
          <a:prstGeom prst="rect">
            <a:avLst/>
          </a:prstGeom>
        </p:spPr>
      </p:pic>
      <p:sp>
        <p:nvSpPr>
          <p:cNvPr id="15" name="Rectangle 14">
            <a:extLst>
              <a:ext uri="{FF2B5EF4-FFF2-40B4-BE49-F238E27FC236}">
                <a16:creationId xmlns:a16="http://schemas.microsoft.com/office/drawing/2014/main" id="{CD0FC066-6345-3E81-0787-CEE86CC6FFC9}"/>
              </a:ext>
            </a:extLst>
          </p:cNvPr>
          <p:cNvSpPr/>
          <p:nvPr/>
        </p:nvSpPr>
        <p:spPr>
          <a:xfrm>
            <a:off x="7154680" y="2101072"/>
            <a:ext cx="4232521" cy="15065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AE4BC8-3AB8-8485-4D34-5946DD05DD34}"/>
              </a:ext>
            </a:extLst>
          </p:cNvPr>
          <p:cNvSpPr/>
          <p:nvPr/>
        </p:nvSpPr>
        <p:spPr>
          <a:xfrm>
            <a:off x="580644" y="2168244"/>
            <a:ext cx="6124077" cy="133832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5">
            <a:extLst>
              <a:ext uri="{FF2B5EF4-FFF2-40B4-BE49-F238E27FC236}">
                <a16:creationId xmlns:a16="http://schemas.microsoft.com/office/drawing/2014/main" id="{731D4898-2639-96B3-9C68-86196A4C6C2F}"/>
              </a:ext>
            </a:extLst>
          </p:cNvPr>
          <p:cNvPicPr>
            <a:picLocks noChangeAspect="1"/>
          </p:cNvPicPr>
          <p:nvPr/>
        </p:nvPicPr>
        <p:blipFill>
          <a:blip r:embed="rId5"/>
          <a:stretch>
            <a:fillRect/>
          </a:stretch>
        </p:blipFill>
        <p:spPr>
          <a:xfrm>
            <a:off x="776839" y="3880638"/>
            <a:ext cx="1469938" cy="788421"/>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16248D6D-EE9A-7D6D-FBB1-A4610B0F5D0A}"/>
              </a:ext>
            </a:extLst>
          </p:cNvPr>
          <p:cNvPicPr>
            <a:picLocks noChangeAspect="1"/>
          </p:cNvPicPr>
          <p:nvPr/>
        </p:nvPicPr>
        <p:blipFill>
          <a:blip r:embed="rId6"/>
          <a:stretch>
            <a:fillRect/>
          </a:stretch>
        </p:blipFill>
        <p:spPr>
          <a:xfrm>
            <a:off x="4621308" y="4226975"/>
            <a:ext cx="2539662" cy="647699"/>
          </a:xfrm>
          <a:prstGeom prst="rect">
            <a:avLst/>
          </a:prstGeom>
        </p:spPr>
      </p:pic>
      <p:pic>
        <p:nvPicPr>
          <p:cNvPr id="26" name="Picture 25">
            <a:extLst>
              <a:ext uri="{FF2B5EF4-FFF2-40B4-BE49-F238E27FC236}">
                <a16:creationId xmlns:a16="http://schemas.microsoft.com/office/drawing/2014/main" id="{9DD331EE-08D0-DBDA-EDAD-776669E31261}"/>
              </a:ext>
            </a:extLst>
          </p:cNvPr>
          <p:cNvPicPr>
            <a:picLocks noChangeAspect="1"/>
          </p:cNvPicPr>
          <p:nvPr/>
        </p:nvPicPr>
        <p:blipFill>
          <a:blip r:embed="rId7"/>
          <a:stretch>
            <a:fillRect/>
          </a:stretch>
        </p:blipFill>
        <p:spPr>
          <a:xfrm>
            <a:off x="4734539" y="4804611"/>
            <a:ext cx="1862388" cy="798166"/>
          </a:xfrm>
          <a:prstGeom prst="rect">
            <a:avLst/>
          </a:prstGeom>
        </p:spPr>
      </p:pic>
      <p:sp>
        <p:nvSpPr>
          <p:cNvPr id="2" name="TextBox 1">
            <a:extLst>
              <a:ext uri="{FF2B5EF4-FFF2-40B4-BE49-F238E27FC236}">
                <a16:creationId xmlns:a16="http://schemas.microsoft.com/office/drawing/2014/main" id="{C704CC61-017B-D1CF-98CD-2E50D6A768FC}"/>
              </a:ext>
            </a:extLst>
          </p:cNvPr>
          <p:cNvSpPr txBox="1"/>
          <p:nvPr/>
        </p:nvSpPr>
        <p:spPr>
          <a:xfrm>
            <a:off x="7638113" y="1072866"/>
            <a:ext cx="4656083" cy="646331"/>
          </a:xfrm>
          <a:prstGeom prst="rect">
            <a:avLst/>
          </a:prstGeom>
          <a:noFill/>
        </p:spPr>
        <p:txBody>
          <a:bodyPr wrap="none" rtlCol="0">
            <a:spAutoFit/>
          </a:bodyPr>
          <a:lstStyle/>
          <a:p>
            <a:r>
              <a:rPr lang="en-US" dirty="0"/>
              <a:t> </a:t>
            </a:r>
            <a:r>
              <a:rPr lang="en-US" dirty="0">
                <a:solidFill>
                  <a:srgbClr val="FF0000"/>
                </a:solidFill>
              </a:rPr>
              <a:t>C. Z. </a:t>
            </a:r>
            <a:r>
              <a:rPr lang="en-CA" dirty="0"/>
              <a:t>PhysRevD.104.083032 [arXiv:2107.09654].</a:t>
            </a:r>
          </a:p>
          <a:p>
            <a:endParaRPr lang="en-US" dirty="0"/>
          </a:p>
        </p:txBody>
      </p:sp>
      <p:pic>
        <p:nvPicPr>
          <p:cNvPr id="3" name="Picture 2">
            <a:extLst>
              <a:ext uri="{FF2B5EF4-FFF2-40B4-BE49-F238E27FC236}">
                <a16:creationId xmlns:a16="http://schemas.microsoft.com/office/drawing/2014/main" id="{4900A36C-CBDE-9F31-186B-9367C73C962A}"/>
              </a:ext>
            </a:extLst>
          </p:cNvPr>
          <p:cNvPicPr>
            <a:picLocks noChangeAspect="1"/>
          </p:cNvPicPr>
          <p:nvPr/>
        </p:nvPicPr>
        <p:blipFill>
          <a:blip r:embed="rId8"/>
          <a:stretch>
            <a:fillRect/>
          </a:stretch>
        </p:blipFill>
        <p:spPr>
          <a:xfrm>
            <a:off x="7301103" y="2174237"/>
            <a:ext cx="4086098" cy="1236475"/>
          </a:xfrm>
          <a:prstGeom prst="rect">
            <a:avLst/>
          </a:prstGeom>
        </p:spPr>
      </p:pic>
    </p:spTree>
    <p:extLst>
      <p:ext uri="{BB962C8B-B14F-4D97-AF65-F5344CB8AC3E}">
        <p14:creationId xmlns:p14="http://schemas.microsoft.com/office/powerpoint/2010/main" val="716472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219D1-A5D9-4935-A94C-52410DCBC065}"/>
              </a:ext>
            </a:extLst>
          </p:cNvPr>
          <p:cNvPicPr>
            <a:picLocks noChangeAspect="1"/>
          </p:cNvPicPr>
          <p:nvPr/>
        </p:nvPicPr>
        <p:blipFill>
          <a:blip r:embed="rId3"/>
          <a:stretch>
            <a:fillRect/>
          </a:stretch>
        </p:blipFill>
        <p:spPr>
          <a:xfrm>
            <a:off x="489997" y="2374633"/>
            <a:ext cx="5606003" cy="3553908"/>
          </a:xfrm>
          <a:prstGeom prst="rect">
            <a:avLst/>
          </a:prstGeom>
        </p:spPr>
      </p:pic>
      <p:pic>
        <p:nvPicPr>
          <p:cNvPr id="4" name="Picture 3">
            <a:extLst>
              <a:ext uri="{FF2B5EF4-FFF2-40B4-BE49-F238E27FC236}">
                <a16:creationId xmlns:a16="http://schemas.microsoft.com/office/drawing/2014/main" id="{68844BAC-495C-B5E1-4BF1-F3E8A1F1AF0D}"/>
              </a:ext>
            </a:extLst>
          </p:cNvPr>
          <p:cNvPicPr>
            <a:picLocks noChangeAspect="1"/>
          </p:cNvPicPr>
          <p:nvPr/>
        </p:nvPicPr>
        <p:blipFill>
          <a:blip r:embed="rId4"/>
          <a:stretch>
            <a:fillRect/>
          </a:stretch>
        </p:blipFill>
        <p:spPr>
          <a:xfrm>
            <a:off x="7807909" y="2890692"/>
            <a:ext cx="2706307" cy="763743"/>
          </a:xfrm>
          <a:prstGeom prst="rect">
            <a:avLst/>
          </a:prstGeom>
        </p:spPr>
      </p:pic>
      <p:sp>
        <p:nvSpPr>
          <p:cNvPr id="10" name="Rectangle 2">
            <a:extLst>
              <a:ext uri="{FF2B5EF4-FFF2-40B4-BE49-F238E27FC236}">
                <a16:creationId xmlns:a16="http://schemas.microsoft.com/office/drawing/2014/main" id="{EAB8B737-14E4-0C84-B157-B6A8251E9072}"/>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a:solidFill>
                  <a:srgbClr val="666633"/>
                </a:solidFill>
                <a:latin typeface="華康儷粗黑(P)" panose="020B0700000000000000" pitchFamily="34" charset="-120"/>
                <a:ea typeface="華康儷粗黑(P)" panose="020B0700000000000000" pitchFamily="34" charset="-120"/>
              </a:rPr>
              <a:t>GW echoes of IQS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0AF4B8E-C536-FE5A-2257-A0117218DBA3}"/>
                  </a:ext>
                </a:extLst>
              </p:cNvPr>
              <p:cNvSpPr txBox="1"/>
              <p:nvPr/>
            </p:nvSpPr>
            <p:spPr>
              <a:xfrm>
                <a:off x="4989740" y="2563976"/>
                <a:ext cx="753989"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𝜆</m:t>
                          </m:r>
                        </m:e>
                      </m:acc>
                      <m:r>
                        <a:rPr lang="en-US" sz="1400" b="0" i="1" smtClean="0">
                          <a:latin typeface="Cambria Math" panose="02040503050406030204" pitchFamily="18" charset="0"/>
                        </a:rPr>
                        <m:t>=10</m:t>
                      </m:r>
                    </m:oMath>
                  </m:oMathPara>
                </a14:m>
                <a:endParaRPr lang="en-US" sz="1400" dirty="0"/>
              </a:p>
            </p:txBody>
          </p:sp>
        </mc:Choice>
        <mc:Fallback xmlns="">
          <p:sp>
            <p:nvSpPr>
              <p:cNvPr id="17" name="TextBox 16">
                <a:extLst>
                  <a:ext uri="{FF2B5EF4-FFF2-40B4-BE49-F238E27FC236}">
                    <a16:creationId xmlns:a16="http://schemas.microsoft.com/office/drawing/2014/main" id="{50AF4B8E-C536-FE5A-2257-A0117218DBA3}"/>
                  </a:ext>
                </a:extLst>
              </p:cNvPr>
              <p:cNvSpPr txBox="1">
                <a:spLocks noRot="1" noChangeAspect="1" noMove="1" noResize="1" noEditPoints="1" noAdjustHandles="1" noChangeArrowheads="1" noChangeShapeType="1" noTextEdit="1"/>
              </p:cNvSpPr>
              <p:nvPr/>
            </p:nvSpPr>
            <p:spPr>
              <a:xfrm>
                <a:off x="4989740" y="2563976"/>
                <a:ext cx="753989" cy="3125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6F25926-8143-1E67-37C4-5868DCCD64CA}"/>
                  </a:ext>
                </a:extLst>
              </p:cNvPr>
              <p:cNvSpPr txBox="1"/>
              <p:nvPr/>
            </p:nvSpPr>
            <p:spPr>
              <a:xfrm>
                <a:off x="4768271" y="3272564"/>
                <a:ext cx="753989"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𝜆</m:t>
                          </m:r>
                        </m:e>
                      </m:acc>
                      <m:r>
                        <a:rPr lang="en-US" sz="1400" b="0" i="1" smtClean="0">
                          <a:latin typeface="Cambria Math" panose="02040503050406030204" pitchFamily="18" charset="0"/>
                        </a:rPr>
                        <m:t>=20</m:t>
                      </m:r>
                    </m:oMath>
                  </m:oMathPara>
                </a14:m>
                <a:endParaRPr lang="en-US" sz="1400" dirty="0"/>
              </a:p>
            </p:txBody>
          </p:sp>
        </mc:Choice>
        <mc:Fallback xmlns="">
          <p:sp>
            <p:nvSpPr>
              <p:cNvPr id="18" name="TextBox 17">
                <a:extLst>
                  <a:ext uri="{FF2B5EF4-FFF2-40B4-BE49-F238E27FC236}">
                    <a16:creationId xmlns:a16="http://schemas.microsoft.com/office/drawing/2014/main" id="{86F25926-8143-1E67-37C4-5868DCCD64CA}"/>
                  </a:ext>
                </a:extLst>
              </p:cNvPr>
              <p:cNvSpPr txBox="1">
                <a:spLocks noRot="1" noChangeAspect="1" noMove="1" noResize="1" noEditPoints="1" noAdjustHandles="1" noChangeArrowheads="1" noChangeShapeType="1" noTextEdit="1"/>
              </p:cNvSpPr>
              <p:nvPr/>
            </p:nvSpPr>
            <p:spPr>
              <a:xfrm>
                <a:off x="4768271" y="3272564"/>
                <a:ext cx="753989" cy="3125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D3830-E1C0-F222-D1CC-DCAF007B73FE}"/>
                  </a:ext>
                </a:extLst>
              </p:cNvPr>
              <p:cNvSpPr txBox="1"/>
              <p:nvPr/>
            </p:nvSpPr>
            <p:spPr>
              <a:xfrm>
                <a:off x="5481953" y="4405820"/>
                <a:ext cx="853375"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𝜆</m:t>
                          </m:r>
                        </m:e>
                      </m:acc>
                      <m:r>
                        <a:rPr lang="en-US" sz="1400" b="0" i="1" smtClean="0">
                          <a:latin typeface="Cambria Math" panose="02040503050406030204" pitchFamily="18" charset="0"/>
                        </a:rPr>
                        <m:t>=100</m:t>
                      </m:r>
                    </m:oMath>
                  </m:oMathPara>
                </a14:m>
                <a:endParaRPr lang="en-US" sz="1400" dirty="0"/>
              </a:p>
            </p:txBody>
          </p:sp>
        </mc:Choice>
        <mc:Fallback xmlns="">
          <p:sp>
            <p:nvSpPr>
              <p:cNvPr id="19" name="TextBox 18">
                <a:extLst>
                  <a:ext uri="{FF2B5EF4-FFF2-40B4-BE49-F238E27FC236}">
                    <a16:creationId xmlns:a16="http://schemas.microsoft.com/office/drawing/2014/main" id="{DC9D3830-E1C0-F222-D1CC-DCAF007B73FE}"/>
                  </a:ext>
                </a:extLst>
              </p:cNvPr>
              <p:cNvSpPr txBox="1">
                <a:spLocks noRot="1" noChangeAspect="1" noMove="1" noResize="1" noEditPoints="1" noAdjustHandles="1" noChangeArrowheads="1" noChangeShapeType="1" noTextEdit="1"/>
              </p:cNvSpPr>
              <p:nvPr/>
            </p:nvSpPr>
            <p:spPr>
              <a:xfrm>
                <a:off x="5481953" y="4405820"/>
                <a:ext cx="853375" cy="3125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5976BF2-11CB-9D5E-3324-CF084B33C7D7}"/>
                  </a:ext>
                </a:extLst>
              </p:cNvPr>
              <p:cNvSpPr txBox="1"/>
              <p:nvPr/>
            </p:nvSpPr>
            <p:spPr>
              <a:xfrm>
                <a:off x="5029863" y="3933672"/>
                <a:ext cx="753989"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𝜆</m:t>
                          </m:r>
                        </m:e>
                      </m:acc>
                      <m:r>
                        <a:rPr lang="en-US" sz="1400" b="0" i="1" smtClean="0">
                          <a:latin typeface="Cambria Math" panose="02040503050406030204" pitchFamily="18" charset="0"/>
                        </a:rPr>
                        <m:t>=50</m:t>
                      </m:r>
                    </m:oMath>
                  </m:oMathPara>
                </a14:m>
                <a:endParaRPr lang="en-US" sz="1400" dirty="0"/>
              </a:p>
            </p:txBody>
          </p:sp>
        </mc:Choice>
        <mc:Fallback xmlns="">
          <p:sp>
            <p:nvSpPr>
              <p:cNvPr id="20" name="TextBox 19">
                <a:extLst>
                  <a:ext uri="{FF2B5EF4-FFF2-40B4-BE49-F238E27FC236}">
                    <a16:creationId xmlns:a16="http://schemas.microsoft.com/office/drawing/2014/main" id="{D5976BF2-11CB-9D5E-3324-CF084B33C7D7}"/>
                  </a:ext>
                </a:extLst>
              </p:cNvPr>
              <p:cNvSpPr txBox="1">
                <a:spLocks noRot="1" noChangeAspect="1" noMove="1" noResize="1" noEditPoints="1" noAdjustHandles="1" noChangeArrowheads="1" noChangeShapeType="1" noTextEdit="1"/>
              </p:cNvSpPr>
              <p:nvPr/>
            </p:nvSpPr>
            <p:spPr>
              <a:xfrm>
                <a:off x="5029863" y="3933672"/>
                <a:ext cx="753989" cy="3125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5315273-6411-459A-E470-CAD9D5A1CE11}"/>
                  </a:ext>
                </a:extLst>
              </p:cNvPr>
              <p:cNvSpPr txBox="1"/>
              <p:nvPr/>
            </p:nvSpPr>
            <p:spPr>
              <a:xfrm>
                <a:off x="5679472" y="4949113"/>
                <a:ext cx="707501"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𝜆</m:t>
                          </m:r>
                        </m:e>
                      </m:acc>
                      <m:r>
                        <a:rPr lang="en-US" sz="1400" b="0" i="1" smtClean="0">
                          <a:latin typeface="Cambria Math" panose="02040503050406030204" pitchFamily="18" charset="0"/>
                        </a:rPr>
                        <m:t>=∞</m:t>
                      </m:r>
                    </m:oMath>
                  </m:oMathPara>
                </a14:m>
                <a:endParaRPr lang="en-US" sz="1400" dirty="0"/>
              </a:p>
            </p:txBody>
          </p:sp>
        </mc:Choice>
        <mc:Fallback xmlns="">
          <p:sp>
            <p:nvSpPr>
              <p:cNvPr id="21" name="TextBox 20">
                <a:extLst>
                  <a:ext uri="{FF2B5EF4-FFF2-40B4-BE49-F238E27FC236}">
                    <a16:creationId xmlns:a16="http://schemas.microsoft.com/office/drawing/2014/main" id="{05315273-6411-459A-E470-CAD9D5A1CE11}"/>
                  </a:ext>
                </a:extLst>
              </p:cNvPr>
              <p:cNvSpPr txBox="1">
                <a:spLocks noRot="1" noChangeAspect="1" noMove="1" noResize="1" noEditPoints="1" noAdjustHandles="1" noChangeArrowheads="1" noChangeShapeType="1" noTextEdit="1"/>
              </p:cNvSpPr>
              <p:nvPr/>
            </p:nvSpPr>
            <p:spPr>
              <a:xfrm>
                <a:off x="5679472" y="4949113"/>
                <a:ext cx="707501" cy="312586"/>
              </a:xfrm>
              <a:prstGeom prst="rect">
                <a:avLst/>
              </a:prstGeom>
              <a:blipFill>
                <a:blip r:embed="rId9"/>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142BFE47-C9F9-7F3E-3DD5-7160AE7BE269}"/>
              </a:ext>
            </a:extLst>
          </p:cNvPr>
          <p:cNvPicPr>
            <a:picLocks noChangeAspect="1"/>
          </p:cNvPicPr>
          <p:nvPr/>
        </p:nvPicPr>
        <p:blipFill>
          <a:blip r:embed="rId10"/>
          <a:stretch>
            <a:fillRect/>
          </a:stretch>
        </p:blipFill>
        <p:spPr>
          <a:xfrm>
            <a:off x="7807909" y="3810137"/>
            <a:ext cx="3713050" cy="239343"/>
          </a:xfrm>
          <a:prstGeom prst="rect">
            <a:avLst/>
          </a:prstGeom>
        </p:spPr>
      </p:pic>
      <p:sp>
        <p:nvSpPr>
          <p:cNvPr id="22" name="TextBox 21">
            <a:extLst>
              <a:ext uri="{FF2B5EF4-FFF2-40B4-BE49-F238E27FC236}">
                <a16:creationId xmlns:a16="http://schemas.microsoft.com/office/drawing/2014/main" id="{990B9237-7A4F-476B-3A19-1A3742E08CE4}"/>
              </a:ext>
            </a:extLst>
          </p:cNvPr>
          <p:cNvSpPr txBox="1"/>
          <p:nvPr/>
        </p:nvSpPr>
        <p:spPr>
          <a:xfrm>
            <a:off x="6859856" y="3745142"/>
            <a:ext cx="779572" cy="369332"/>
          </a:xfrm>
          <a:prstGeom prst="rect">
            <a:avLst/>
          </a:prstGeom>
          <a:noFill/>
        </p:spPr>
        <p:txBody>
          <a:bodyPr wrap="none" rtlCol="0">
            <a:spAutoFit/>
          </a:bodyPr>
          <a:lstStyle/>
          <a:p>
            <a:r>
              <a:rPr lang="en-CA" dirty="0"/>
              <a:t>where</a:t>
            </a:r>
            <a:endParaRPr lang="en-US" dirty="0"/>
          </a:p>
        </p:txBody>
      </p:sp>
      <p:pic>
        <p:nvPicPr>
          <p:cNvPr id="25" name="Picture 24">
            <a:extLst>
              <a:ext uri="{FF2B5EF4-FFF2-40B4-BE49-F238E27FC236}">
                <a16:creationId xmlns:a16="http://schemas.microsoft.com/office/drawing/2014/main" id="{D9097BBD-768F-386F-FC17-CFAFB8840E6E}"/>
              </a:ext>
            </a:extLst>
          </p:cNvPr>
          <p:cNvPicPr>
            <a:picLocks noChangeAspect="1"/>
          </p:cNvPicPr>
          <p:nvPr/>
        </p:nvPicPr>
        <p:blipFill>
          <a:blip r:embed="rId11"/>
          <a:stretch>
            <a:fillRect/>
          </a:stretch>
        </p:blipFill>
        <p:spPr>
          <a:xfrm>
            <a:off x="6835900" y="4188908"/>
            <a:ext cx="4631326" cy="805448"/>
          </a:xfrm>
          <a:prstGeom prst="rect">
            <a:avLst/>
          </a:prstGeom>
        </p:spPr>
      </p:pic>
      <p:sp>
        <p:nvSpPr>
          <p:cNvPr id="26" name="TextBox 25">
            <a:extLst>
              <a:ext uri="{FF2B5EF4-FFF2-40B4-BE49-F238E27FC236}">
                <a16:creationId xmlns:a16="http://schemas.microsoft.com/office/drawing/2014/main" id="{CF7AEE7D-A9D4-111E-A23F-F9D97E7477D8}"/>
              </a:ext>
            </a:extLst>
          </p:cNvPr>
          <p:cNvSpPr txBox="1"/>
          <p:nvPr/>
        </p:nvSpPr>
        <p:spPr>
          <a:xfrm>
            <a:off x="6878775" y="2762588"/>
            <a:ext cx="482824" cy="369332"/>
          </a:xfrm>
          <a:prstGeom prst="rect">
            <a:avLst/>
          </a:prstGeom>
          <a:noFill/>
        </p:spPr>
        <p:txBody>
          <a:bodyPr wrap="none" rtlCol="0">
            <a:spAutoFit/>
          </a:bodyPr>
          <a:lstStyle/>
          <a:p>
            <a:r>
              <a:rPr lang="en-US" dirty="0"/>
              <a:t>Fit:</a:t>
            </a:r>
          </a:p>
        </p:txBody>
      </p:sp>
      <p:sp>
        <p:nvSpPr>
          <p:cNvPr id="5" name="TextBox 4">
            <a:extLst>
              <a:ext uri="{FF2B5EF4-FFF2-40B4-BE49-F238E27FC236}">
                <a16:creationId xmlns:a16="http://schemas.microsoft.com/office/drawing/2014/main" id="{D5583F0C-70A9-65AC-623D-1B535A0DE355}"/>
              </a:ext>
            </a:extLst>
          </p:cNvPr>
          <p:cNvSpPr txBox="1"/>
          <p:nvPr/>
        </p:nvSpPr>
        <p:spPr>
          <a:xfrm>
            <a:off x="7638113" y="1072866"/>
            <a:ext cx="4656083" cy="646331"/>
          </a:xfrm>
          <a:prstGeom prst="rect">
            <a:avLst/>
          </a:prstGeom>
          <a:noFill/>
        </p:spPr>
        <p:txBody>
          <a:bodyPr wrap="none" rtlCol="0">
            <a:spAutoFit/>
          </a:bodyPr>
          <a:lstStyle/>
          <a:p>
            <a:r>
              <a:rPr lang="en-US" dirty="0"/>
              <a:t> </a:t>
            </a:r>
            <a:r>
              <a:rPr lang="en-US" dirty="0">
                <a:solidFill>
                  <a:srgbClr val="FF0000"/>
                </a:solidFill>
              </a:rPr>
              <a:t>C. Z. </a:t>
            </a:r>
            <a:r>
              <a:rPr lang="en-CA" dirty="0"/>
              <a:t>PhysRevD.104.083032 [arXiv:2107.09654].</a:t>
            </a:r>
          </a:p>
          <a:p>
            <a:endParaRPr lang="en-US" dirty="0"/>
          </a:p>
        </p:txBody>
      </p:sp>
    </p:spTree>
    <p:extLst>
      <p:ext uri="{BB962C8B-B14F-4D97-AF65-F5344CB8AC3E}">
        <p14:creationId xmlns:p14="http://schemas.microsoft.com/office/powerpoint/2010/main" val="2759910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98C9BE-CD16-92AB-4182-639AB0C675DA}"/>
              </a:ext>
            </a:extLst>
          </p:cNvPr>
          <p:cNvSpPr>
            <a:spLocks noGrp="1"/>
          </p:cNvSpPr>
          <p:nvPr>
            <p:ph idx="1"/>
          </p:nvPr>
        </p:nvSpPr>
        <p:spPr/>
        <p:txBody>
          <a:bodyPr/>
          <a:lstStyle/>
          <a:p>
            <a:endParaRPr lang="en-US" dirty="0"/>
          </a:p>
        </p:txBody>
      </p:sp>
      <p:sp>
        <p:nvSpPr>
          <p:cNvPr id="3" name="Content Placeholder 1">
            <a:extLst>
              <a:ext uri="{FF2B5EF4-FFF2-40B4-BE49-F238E27FC236}">
                <a16:creationId xmlns:a16="http://schemas.microsoft.com/office/drawing/2014/main" id="{24012BE8-9AEA-FCBC-17CD-AA6C371EFDFC}"/>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663300"/>
                </a:solidFill>
                <a:latin typeface="華康儷粗黑(P)" panose="020B0700000000000000" pitchFamily="34" charset="-120"/>
                <a:ea typeface="華康儷粗黑(P)" panose="020B0700000000000000"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華康儷細黑(P)" panose="020B0300000000000000" pitchFamily="34" charset="-120"/>
                <a:ea typeface="華康儷細黑(P)" panose="020B03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華康儷細黑(P)" panose="020B0300000000000000" pitchFamily="34" charset="-120"/>
                <a:ea typeface="華康儷細黑(P)" panose="020B03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華康儷細黑(P)" panose="020B0300000000000000" pitchFamily="34" charset="-120"/>
                <a:ea typeface="華康儷細黑(P)" panose="020B03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華康儷細黑(P)" panose="020B0300000000000000" pitchFamily="34" charset="-120"/>
                <a:ea typeface="華康儷細黑(P)" panose="020B03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2">
                  <a:lumMod val="90000"/>
                </a:schemeClr>
              </a:solidFill>
            </a:endParaRPr>
          </a:p>
          <a:p>
            <a:r>
              <a:rPr lang="en-US" dirty="0">
                <a:solidFill>
                  <a:schemeClr val="bg2">
                    <a:lumMod val="90000"/>
                  </a:schemeClr>
                </a:solidFill>
              </a:rPr>
              <a:t>Part 1: Minimalism in (interacting) </a:t>
            </a:r>
            <a:r>
              <a:rPr lang="en-US" b="1" dirty="0">
                <a:solidFill>
                  <a:schemeClr val="bg2">
                    <a:lumMod val="90000"/>
                  </a:schemeClr>
                </a:solidFill>
              </a:rPr>
              <a:t>Quark matter</a:t>
            </a:r>
          </a:p>
          <a:p>
            <a:pPr lvl="1"/>
            <a:r>
              <a:rPr lang="en-US" b="1" dirty="0">
                <a:solidFill>
                  <a:schemeClr val="bg2">
                    <a:lumMod val="90000"/>
                  </a:schemeClr>
                </a:solidFill>
              </a:rPr>
              <a:t>Unified quark matter and quark stars</a:t>
            </a:r>
          </a:p>
          <a:p>
            <a:pPr lvl="1"/>
            <a:r>
              <a:rPr lang="en-US" b="1" dirty="0" err="1">
                <a:solidFill>
                  <a:schemeClr val="bg2">
                    <a:lumMod val="90000"/>
                  </a:schemeClr>
                </a:solidFill>
              </a:rPr>
              <a:t>Gravitional</a:t>
            </a:r>
            <a:r>
              <a:rPr lang="en-US" b="1" dirty="0">
                <a:solidFill>
                  <a:schemeClr val="bg2">
                    <a:lumMod val="90000"/>
                  </a:schemeClr>
                </a:solidFill>
              </a:rPr>
              <a:t>-wave echoes</a:t>
            </a:r>
          </a:p>
          <a:p>
            <a:pPr lvl="1"/>
            <a:r>
              <a:rPr lang="en-US" b="1" dirty="0"/>
              <a:t>Charged quark </a:t>
            </a:r>
            <a:r>
              <a:rPr lang="en-US" b="1" dirty="0" err="1"/>
              <a:t>stars&amp;Radial</a:t>
            </a:r>
            <a:r>
              <a:rPr lang="en-US" b="1" dirty="0"/>
              <a:t> oscillations</a:t>
            </a:r>
          </a:p>
          <a:p>
            <a:pPr marL="0" indent="0">
              <a:buFont typeface="Arial" panose="020B0604020202020204" pitchFamily="34" charset="0"/>
              <a:buNone/>
            </a:pPr>
            <a:endParaRPr lang="en-US" b="1" dirty="0">
              <a:solidFill>
                <a:schemeClr val="tx1"/>
              </a:solidFill>
            </a:endParaRPr>
          </a:p>
          <a:p>
            <a:r>
              <a:rPr lang="en-US" dirty="0">
                <a:solidFill>
                  <a:schemeClr val="bg2">
                    <a:lumMod val="90000"/>
                  </a:schemeClr>
                </a:solidFill>
              </a:rPr>
              <a:t>Part 2: Minimalism in </a:t>
            </a:r>
            <a:r>
              <a:rPr lang="en-US" b="1" dirty="0" err="1">
                <a:solidFill>
                  <a:schemeClr val="bg2">
                    <a:lumMod val="90000"/>
                  </a:schemeClr>
                </a:solidFill>
              </a:rPr>
              <a:t>Strangeon</a:t>
            </a:r>
            <a:r>
              <a:rPr lang="en-US" b="1" dirty="0">
                <a:solidFill>
                  <a:schemeClr val="bg2">
                    <a:lumMod val="90000"/>
                  </a:schemeClr>
                </a:solidFill>
              </a:rPr>
              <a:t> Matter</a:t>
            </a:r>
          </a:p>
          <a:p>
            <a:pPr lvl="1"/>
            <a:r>
              <a:rPr lang="en-US" b="1" dirty="0" err="1">
                <a:solidFill>
                  <a:schemeClr val="bg2">
                    <a:lumMod val="90000"/>
                  </a:schemeClr>
                </a:solidFill>
              </a:rPr>
              <a:t>Gravitional</a:t>
            </a:r>
            <a:r>
              <a:rPr lang="en-US" b="1" dirty="0">
                <a:solidFill>
                  <a:schemeClr val="bg2">
                    <a:lumMod val="90000"/>
                  </a:schemeClr>
                </a:solidFill>
              </a:rPr>
              <a:t>-wave echoes</a:t>
            </a:r>
          </a:p>
          <a:p>
            <a:pPr lvl="1"/>
            <a:r>
              <a:rPr lang="en-US" b="1" dirty="0">
                <a:solidFill>
                  <a:schemeClr val="bg2">
                    <a:lumMod val="90000"/>
                  </a:schemeClr>
                </a:solidFill>
              </a:rPr>
              <a:t>Other generalizations?</a:t>
            </a:r>
          </a:p>
          <a:p>
            <a:pPr lvl="1"/>
            <a:endParaRPr lang="en-US" b="1" dirty="0"/>
          </a:p>
        </p:txBody>
      </p:sp>
      <p:sp>
        <p:nvSpPr>
          <p:cNvPr id="4" name="TextBox 3">
            <a:extLst>
              <a:ext uri="{FF2B5EF4-FFF2-40B4-BE49-F238E27FC236}">
                <a16:creationId xmlns:a16="http://schemas.microsoft.com/office/drawing/2014/main" id="{40FBB307-CD7A-0736-32AE-F0DD4F622FD7}"/>
              </a:ext>
            </a:extLst>
          </p:cNvPr>
          <p:cNvSpPr txBox="1"/>
          <p:nvPr/>
        </p:nvSpPr>
        <p:spPr>
          <a:xfrm>
            <a:off x="7316117" y="3514818"/>
            <a:ext cx="6103088" cy="307777"/>
          </a:xfrm>
          <a:prstGeom prst="rect">
            <a:avLst/>
          </a:prstGeom>
          <a:noFill/>
        </p:spPr>
        <p:txBody>
          <a:bodyPr wrap="square">
            <a:spAutoFit/>
          </a:bodyPr>
          <a:lstStyle/>
          <a:p>
            <a:r>
              <a:rPr lang="en-US" sz="1400" i="1" dirty="0">
                <a:solidFill>
                  <a:schemeClr val="bg2">
                    <a:lumMod val="90000"/>
                  </a:schemeClr>
                </a:solidFill>
              </a:rPr>
              <a:t>C. Z.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104 (2021) 8, 083032</a:t>
            </a:r>
            <a:endParaRPr lang="en-CA" sz="1400" i="1" dirty="0">
              <a:solidFill>
                <a:schemeClr val="bg2">
                  <a:lumMod val="90000"/>
                </a:schemeClr>
              </a:solidFill>
            </a:endParaRPr>
          </a:p>
        </p:txBody>
      </p:sp>
      <p:sp>
        <p:nvSpPr>
          <p:cNvPr id="5" name="TextBox 4">
            <a:extLst>
              <a:ext uri="{FF2B5EF4-FFF2-40B4-BE49-F238E27FC236}">
                <a16:creationId xmlns:a16="http://schemas.microsoft.com/office/drawing/2014/main" id="{36ED9070-FC93-AA99-542B-C05553B5DB73}"/>
              </a:ext>
            </a:extLst>
          </p:cNvPr>
          <p:cNvSpPr txBox="1"/>
          <p:nvPr/>
        </p:nvSpPr>
        <p:spPr>
          <a:xfrm>
            <a:off x="7316117" y="5303855"/>
            <a:ext cx="10363200" cy="307777"/>
          </a:xfrm>
          <a:prstGeom prst="rect">
            <a:avLst/>
          </a:prstGeom>
          <a:noFill/>
        </p:spPr>
        <p:txBody>
          <a:bodyPr wrap="square">
            <a:spAutoFit/>
          </a:bodyPr>
          <a:lstStyle/>
          <a:p>
            <a:pPr algn="l"/>
            <a:r>
              <a:rPr lang="en-CA" sz="1400" i="1" dirty="0">
                <a:solidFill>
                  <a:schemeClr val="bg2">
                    <a:lumMod val="90000"/>
                  </a:schemeClr>
                </a:solidFill>
              </a:rPr>
              <a:t>C.Z, Y. Gao, C.J Xia, R.X Xu</a:t>
            </a:r>
            <a:r>
              <a:rPr lang="en-CA" sz="1400" b="0" i="0" dirty="0">
                <a:solidFill>
                  <a:schemeClr val="bg2">
                    <a:lumMod val="90000"/>
                  </a:schemeClr>
                </a:solidFill>
                <a:effectLst/>
                <a:latin typeface="-apple-system"/>
              </a:rPr>
              <a:t>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108 (2023) 6, 063002</a:t>
            </a:r>
          </a:p>
        </p:txBody>
      </p:sp>
      <p:sp>
        <p:nvSpPr>
          <p:cNvPr id="6" name="TextBox 5">
            <a:extLst>
              <a:ext uri="{FF2B5EF4-FFF2-40B4-BE49-F238E27FC236}">
                <a16:creationId xmlns:a16="http://schemas.microsoft.com/office/drawing/2014/main" id="{BFB72EF8-5DED-40C7-1CE3-3B3C417DD545}"/>
              </a:ext>
            </a:extLst>
          </p:cNvPr>
          <p:cNvSpPr txBox="1"/>
          <p:nvPr/>
        </p:nvSpPr>
        <p:spPr>
          <a:xfrm>
            <a:off x="7906407" y="3941450"/>
            <a:ext cx="7047186" cy="276999"/>
          </a:xfrm>
          <a:prstGeom prst="rect">
            <a:avLst/>
          </a:prstGeom>
          <a:noFill/>
        </p:spPr>
        <p:txBody>
          <a:bodyPr wrap="square">
            <a:spAutoFit/>
          </a:bodyPr>
          <a:lstStyle/>
          <a:p>
            <a:pPr algn="l"/>
            <a:r>
              <a:rPr lang="en-US" sz="1200" i="1" dirty="0">
                <a:solidFill>
                  <a:srgbClr val="FF0000"/>
                </a:solidFill>
              </a:rPr>
              <a:t>C. Z </a:t>
            </a:r>
            <a:r>
              <a:rPr lang="en-US" sz="1200" i="1" dirty="0"/>
              <a:t>, M. Gammon, R. B. Mann </a:t>
            </a:r>
            <a:r>
              <a:rPr lang="en-CA" sz="1200" b="0" i="1" dirty="0" err="1">
                <a:effectLst/>
                <a:latin typeface="-apple-system"/>
              </a:rPr>
              <a:t>Phys.Rev.D</a:t>
            </a:r>
            <a:r>
              <a:rPr lang="en-CA" sz="1200" b="0" i="0" dirty="0">
                <a:effectLst/>
                <a:latin typeface="-apple-system"/>
              </a:rPr>
              <a:t> 104 (2021) 12, 123007</a:t>
            </a:r>
          </a:p>
        </p:txBody>
      </p:sp>
      <p:sp>
        <p:nvSpPr>
          <p:cNvPr id="7" name="TextBox 6">
            <a:extLst>
              <a:ext uri="{FF2B5EF4-FFF2-40B4-BE49-F238E27FC236}">
                <a16:creationId xmlns:a16="http://schemas.microsoft.com/office/drawing/2014/main" id="{FBF09608-4E6B-BCF4-12F1-AF1E5985E374}"/>
              </a:ext>
            </a:extLst>
          </p:cNvPr>
          <p:cNvSpPr txBox="1"/>
          <p:nvPr/>
        </p:nvSpPr>
        <p:spPr>
          <a:xfrm>
            <a:off x="7316117" y="3093099"/>
            <a:ext cx="4256690" cy="523220"/>
          </a:xfrm>
          <a:prstGeom prst="rect">
            <a:avLst/>
          </a:prstGeom>
          <a:noFill/>
        </p:spPr>
        <p:txBody>
          <a:bodyPr wrap="square" rtlCol="0">
            <a:spAutoFit/>
          </a:bodyPr>
          <a:lstStyle/>
          <a:p>
            <a:pPr algn="l"/>
            <a:r>
              <a:rPr lang="en-US" sz="1400" i="1" dirty="0">
                <a:solidFill>
                  <a:schemeClr val="bg2">
                    <a:lumMod val="90000"/>
                  </a:schemeClr>
                </a:solidFill>
              </a:rPr>
              <a:t>C. Z , R. B. Mann.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103 (2021) 6, 063018</a:t>
            </a:r>
          </a:p>
          <a:p>
            <a:r>
              <a:rPr lang="en-CA" sz="1400" b="0" i="0" dirty="0">
                <a:solidFill>
                  <a:schemeClr val="bg2">
                    <a:lumMod val="90000"/>
                  </a:schemeClr>
                </a:solidFill>
                <a:effectLst/>
                <a:latin typeface="-apple-system"/>
              </a:rPr>
              <a:t> </a:t>
            </a:r>
            <a:endParaRPr lang="en-US" sz="1400" dirty="0">
              <a:solidFill>
                <a:schemeClr val="bg2">
                  <a:lumMod val="90000"/>
                </a:schemeClr>
              </a:solidFill>
            </a:endParaRPr>
          </a:p>
        </p:txBody>
      </p:sp>
    </p:spTree>
    <p:extLst>
      <p:ext uri="{BB962C8B-B14F-4D97-AF65-F5344CB8AC3E}">
        <p14:creationId xmlns:p14="http://schemas.microsoft.com/office/powerpoint/2010/main" val="1157280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E18B9B-C65E-A8DA-CF38-4D4384E740CD}"/>
              </a:ext>
            </a:extLst>
          </p:cNvPr>
          <p:cNvSpPr>
            <a:spLocks noGrp="1"/>
          </p:cNvSpPr>
          <p:nvPr>
            <p:ph idx="1"/>
          </p:nvPr>
        </p:nvSpPr>
        <p:spPr/>
        <p:txBody>
          <a:bodyPr/>
          <a:lstStyle/>
          <a:p>
            <a:r>
              <a:rPr lang="en-US" dirty="0"/>
              <a:t>Rescaling Charged TOV Equation</a:t>
            </a:r>
          </a:p>
        </p:txBody>
      </p:sp>
      <p:pic>
        <p:nvPicPr>
          <p:cNvPr id="3" name="Picture 2">
            <a:extLst>
              <a:ext uri="{FF2B5EF4-FFF2-40B4-BE49-F238E27FC236}">
                <a16:creationId xmlns:a16="http://schemas.microsoft.com/office/drawing/2014/main" id="{944957C5-7B13-234A-0B17-3D18429D4048}"/>
              </a:ext>
            </a:extLst>
          </p:cNvPr>
          <p:cNvPicPr>
            <a:picLocks noChangeAspect="1"/>
          </p:cNvPicPr>
          <p:nvPr/>
        </p:nvPicPr>
        <p:blipFill>
          <a:blip r:embed="rId2"/>
          <a:stretch>
            <a:fillRect/>
          </a:stretch>
        </p:blipFill>
        <p:spPr>
          <a:xfrm>
            <a:off x="115824" y="2930587"/>
            <a:ext cx="6431280" cy="3053764"/>
          </a:xfrm>
          <a:prstGeom prst="rect">
            <a:avLst/>
          </a:prstGeom>
        </p:spPr>
      </p:pic>
      <p:pic>
        <p:nvPicPr>
          <p:cNvPr id="4" name="Picture 3">
            <a:extLst>
              <a:ext uri="{FF2B5EF4-FFF2-40B4-BE49-F238E27FC236}">
                <a16:creationId xmlns:a16="http://schemas.microsoft.com/office/drawing/2014/main" id="{D6821FFB-CAED-7FD0-9ACA-6F2EA54C04E7}"/>
              </a:ext>
            </a:extLst>
          </p:cNvPr>
          <p:cNvPicPr>
            <a:picLocks noChangeAspect="1"/>
          </p:cNvPicPr>
          <p:nvPr/>
        </p:nvPicPr>
        <p:blipFill>
          <a:blip r:embed="rId3"/>
          <a:stretch>
            <a:fillRect/>
          </a:stretch>
        </p:blipFill>
        <p:spPr>
          <a:xfrm>
            <a:off x="601979" y="2420873"/>
            <a:ext cx="5204461" cy="651551"/>
          </a:xfrm>
          <a:prstGeom prst="rect">
            <a:avLst/>
          </a:prstGeom>
        </p:spPr>
      </p:pic>
      <p:pic>
        <p:nvPicPr>
          <p:cNvPr id="5" name="Picture 4">
            <a:extLst>
              <a:ext uri="{FF2B5EF4-FFF2-40B4-BE49-F238E27FC236}">
                <a16:creationId xmlns:a16="http://schemas.microsoft.com/office/drawing/2014/main" id="{15601567-B361-7E99-99FA-B285BB157A55}"/>
              </a:ext>
            </a:extLst>
          </p:cNvPr>
          <p:cNvPicPr>
            <a:picLocks noChangeAspect="1"/>
          </p:cNvPicPr>
          <p:nvPr/>
        </p:nvPicPr>
        <p:blipFill>
          <a:blip r:embed="rId4"/>
          <a:stretch>
            <a:fillRect/>
          </a:stretch>
        </p:blipFill>
        <p:spPr>
          <a:xfrm>
            <a:off x="493014" y="5900452"/>
            <a:ext cx="3320034" cy="745634"/>
          </a:xfrm>
          <a:prstGeom prst="rect">
            <a:avLst/>
          </a:prstGeom>
        </p:spPr>
      </p:pic>
      <p:sp>
        <p:nvSpPr>
          <p:cNvPr id="12" name="Rectangle 2">
            <a:extLst>
              <a:ext uri="{FF2B5EF4-FFF2-40B4-BE49-F238E27FC236}">
                <a16:creationId xmlns:a16="http://schemas.microsoft.com/office/drawing/2014/main" id="{D652E413-A62A-408F-8697-DC05BAF375E2}"/>
              </a:ext>
            </a:extLst>
          </p:cNvPr>
          <p:cNvSpPr txBox="1">
            <a:spLocks noChangeArrowheads="1"/>
          </p:cNvSpPr>
          <p:nvPr/>
        </p:nvSpPr>
        <p:spPr bwMode="auto">
          <a:xfrm>
            <a:off x="1495314" y="-19108"/>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b="1" dirty="0">
                <a:solidFill>
                  <a:srgbClr val="666633"/>
                </a:solidFill>
                <a:latin typeface="華康儷粗黑(P)" panose="020B0700000000000000" pitchFamily="34" charset="-120"/>
                <a:ea typeface="華康儷粗黑(P)" panose="020B0700000000000000" pitchFamily="34" charset="-120"/>
              </a:rPr>
              <a:t>Minimalism</a:t>
            </a:r>
          </a:p>
          <a:p>
            <a:pPr algn="ctr"/>
            <a:r>
              <a:rPr lang="en-US" altLang="zh-TW" sz="3500" b="1" dirty="0">
                <a:solidFill>
                  <a:srgbClr val="666633"/>
                </a:solidFill>
                <a:latin typeface="華康儷粗黑(P)" panose="020B0700000000000000" pitchFamily="34" charset="-120"/>
                <a:ea typeface="華康儷粗黑(P)" panose="020B0700000000000000" pitchFamily="34" charset="-120"/>
              </a:rPr>
              <a:t>Of CIQS</a:t>
            </a:r>
            <a:endParaRPr lang="zh-TW" altLang="en-US" sz="3500" b="1" dirty="0">
              <a:solidFill>
                <a:srgbClr val="666633"/>
              </a:solidFill>
              <a:latin typeface="華康儷粗黑(P)" panose="020B0700000000000000" pitchFamily="34" charset="-120"/>
              <a:ea typeface="華康儷粗黑(P)" panose="020B0700000000000000" pitchFamily="34" charset="-120"/>
            </a:endParaRPr>
          </a:p>
        </p:txBody>
      </p:sp>
      <p:sp>
        <p:nvSpPr>
          <p:cNvPr id="13" name="TextBox 12">
            <a:extLst>
              <a:ext uri="{FF2B5EF4-FFF2-40B4-BE49-F238E27FC236}">
                <a16:creationId xmlns:a16="http://schemas.microsoft.com/office/drawing/2014/main" id="{B10EB72A-8E24-FC46-A596-4DEE7F420319}"/>
              </a:ext>
            </a:extLst>
          </p:cNvPr>
          <p:cNvSpPr txBox="1"/>
          <p:nvPr/>
        </p:nvSpPr>
        <p:spPr>
          <a:xfrm>
            <a:off x="7374128" y="1114176"/>
            <a:ext cx="7047186" cy="307777"/>
          </a:xfrm>
          <a:prstGeom prst="rect">
            <a:avLst/>
          </a:prstGeom>
          <a:noFill/>
        </p:spPr>
        <p:txBody>
          <a:bodyPr wrap="square">
            <a:spAutoFit/>
          </a:bodyPr>
          <a:lstStyle/>
          <a:p>
            <a:pPr algn="l"/>
            <a:r>
              <a:rPr lang="en-US" sz="1400" b="1" i="1" dirty="0">
                <a:solidFill>
                  <a:srgbClr val="FF0000"/>
                </a:solidFill>
              </a:rPr>
              <a:t>C. Z </a:t>
            </a:r>
            <a:r>
              <a:rPr lang="en-US" sz="1400" b="1" i="1" dirty="0"/>
              <a:t>, M. Gammon, R. B. Mann </a:t>
            </a:r>
            <a:r>
              <a:rPr lang="en-CA" sz="1400" b="1" i="1" dirty="0" err="1">
                <a:effectLst/>
                <a:latin typeface="-apple-system"/>
              </a:rPr>
              <a:t>Phys.Rev.D</a:t>
            </a:r>
            <a:r>
              <a:rPr lang="en-CA" sz="1400" b="1" i="0" dirty="0">
                <a:effectLst/>
                <a:latin typeface="-apple-system"/>
              </a:rPr>
              <a:t> 104 (2021) 12, 123007</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07A1261-2033-4274-DCFA-E370219AA60E}"/>
                  </a:ext>
                </a:extLst>
              </p:cNvPr>
              <p:cNvSpPr txBox="1"/>
              <p:nvPr/>
            </p:nvSpPr>
            <p:spPr>
              <a:xfrm>
                <a:off x="7530595" y="2930587"/>
                <a:ext cx="4388637" cy="1200329"/>
              </a:xfrm>
              <a:prstGeom prst="rect">
                <a:avLst/>
              </a:prstGeom>
              <a:noFill/>
            </p:spPr>
            <p:txBody>
              <a:bodyPr wrap="none" rtlCol="0">
                <a:spAutoFit/>
              </a:bodyPr>
              <a:lstStyle/>
              <a:p>
                <a:r>
                  <a:rPr lang="en-US" dirty="0"/>
                  <a:t>Dimensionless rescaling:</a:t>
                </a:r>
              </a:p>
              <a:p>
                <a:r>
                  <a:rPr lang="en-US" dirty="0">
                    <a:solidFill>
                      <a:srgbClr val="FF0000"/>
                    </a:solidFill>
                  </a:rPr>
                  <a:t>(In geometric units, </a:t>
                </a:r>
                <a14:m>
                  <m:oMath xmlns:m="http://schemas.openxmlformats.org/officeDocument/2006/math">
                    <m:r>
                      <a:rPr lang="en-US" i="1" dirty="0">
                        <a:solidFill>
                          <a:srgbClr val="FF0000"/>
                        </a:solidFill>
                        <a:latin typeface="Cambria Math" panose="02040503050406030204" pitchFamily="18" charset="0"/>
                      </a:rPr>
                      <m:t>[</m:t>
                    </m:r>
                    <m:r>
                      <a:rPr lang="en-US" i="1" dirty="0">
                        <a:solidFill>
                          <a:srgbClr val="FF0000"/>
                        </a:solidFill>
                        <a:latin typeface="Cambria Math" panose="02040503050406030204" pitchFamily="18" charset="0"/>
                      </a:rPr>
                      <m:t>𝑞</m:t>
                    </m:r>
                    <m:r>
                      <a:rPr lang="en-US" i="1" dirty="0">
                        <a:solidFill>
                          <a:srgbClr val="FF0000"/>
                        </a:solidFill>
                        <a:latin typeface="Cambria Math" panose="02040503050406030204" pitchFamily="18" charset="0"/>
                      </a:rPr>
                      <m:t>]=[</m:t>
                    </m:r>
                    <m:r>
                      <a:rPr lang="en-US" i="1" dirty="0">
                        <a:solidFill>
                          <a:srgbClr val="FF0000"/>
                        </a:solidFill>
                        <a:latin typeface="Cambria Math" panose="02040503050406030204" pitchFamily="18" charset="0"/>
                      </a:rPr>
                      <m:t>𝐿</m:t>
                    </m:r>
                    <m:r>
                      <a:rPr lang="en-US" i="1" dirty="0">
                        <a:solidFill>
                          <a:srgbClr val="FF0000"/>
                        </a:solidFill>
                        <a:latin typeface="Cambria Math" panose="02040503050406030204" pitchFamily="18" charset="0"/>
                      </a:rPr>
                      <m:t>], [</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𝜌</m:t>
                        </m:r>
                      </m:e>
                      <m:sub>
                        <m:r>
                          <a:rPr lang="en-US" i="1" dirty="0">
                            <a:solidFill>
                              <a:srgbClr val="FF0000"/>
                            </a:solidFill>
                            <a:latin typeface="Cambria Math" panose="02040503050406030204" pitchFamily="18" charset="0"/>
                          </a:rPr>
                          <m:t>𝑒</m:t>
                        </m:r>
                      </m:sub>
                    </m:sSub>
                    <m:r>
                      <a:rPr lang="en-US" i="1" dirty="0">
                        <a:solidFill>
                          <a:srgbClr val="FF0000"/>
                        </a:solidFill>
                        <a:latin typeface="Cambria Math" panose="02040503050406030204" pitchFamily="18" charset="0"/>
                      </a:rPr>
                      <m:t>]= </m:t>
                    </m:r>
                    <m:sSup>
                      <m:sSupPr>
                        <m:ctrlPr>
                          <a:rPr lang="en-US" i="1" dirty="0">
                            <a:solidFill>
                              <a:srgbClr val="FF0000"/>
                            </a:solidFill>
                            <a:latin typeface="Cambria Math" panose="02040503050406030204" pitchFamily="18" charset="0"/>
                          </a:rPr>
                        </m:ctrlPr>
                      </m:sSupPr>
                      <m:e>
                        <m:d>
                          <m:dPr>
                            <m:begChr m:val="["/>
                            <m:endChr m:val="]"/>
                            <m:ctrlPr>
                              <a:rPr lang="en-US" i="1" dirty="0">
                                <a:solidFill>
                                  <a:srgbClr val="FF0000"/>
                                </a:solidFill>
                                <a:latin typeface="Cambria Math" panose="02040503050406030204" pitchFamily="18" charset="0"/>
                              </a:rPr>
                            </m:ctrlPr>
                          </m:dPr>
                          <m:e>
                            <m:r>
                              <a:rPr lang="en-US" i="1" dirty="0">
                                <a:solidFill>
                                  <a:srgbClr val="FF0000"/>
                                </a:solidFill>
                                <a:latin typeface="Cambria Math" panose="02040503050406030204" pitchFamily="18" charset="0"/>
                              </a:rPr>
                              <m:t>𝐿</m:t>
                            </m:r>
                          </m:e>
                        </m:d>
                      </m:e>
                      <m:sup>
                        <m:r>
                          <a:rPr lang="en-US" i="1" dirty="0">
                            <a:solidFill>
                              <a:srgbClr val="FF0000"/>
                            </a:solidFill>
                            <a:latin typeface="Cambria Math" panose="02040503050406030204" pitchFamily="18" charset="0"/>
                          </a:rPr>
                          <m:t>−2</m:t>
                        </m:r>
                      </m:sup>
                    </m:sSup>
                    <m:r>
                      <a:rPr lang="en-US" b="0" i="1" dirty="0" smtClean="0">
                        <a:solidFill>
                          <a:srgbClr val="FF0000"/>
                        </a:solidFill>
                        <a:latin typeface="Cambria Math" panose="02040503050406030204" pitchFamily="18" charset="0"/>
                      </a:rPr>
                      <m:t>)</m:t>
                    </m:r>
                  </m:oMath>
                </a14:m>
                <a:endParaRPr lang="en-US" dirty="0">
                  <a:solidFill>
                    <a:srgbClr val="FF0000"/>
                  </a:solidFill>
                </a:endParaRPr>
              </a:p>
              <a:p>
                <a:endParaRPr lang="en-US" dirty="0">
                  <a:solidFill>
                    <a:srgbClr val="FF0000"/>
                  </a:solidFill>
                </a:endParaRPr>
              </a:p>
              <a:p>
                <a:endParaRPr lang="en-US" dirty="0"/>
              </a:p>
            </p:txBody>
          </p:sp>
        </mc:Choice>
        <mc:Fallback>
          <p:sp>
            <p:nvSpPr>
              <p:cNvPr id="8" name="TextBox 7">
                <a:extLst>
                  <a:ext uri="{FF2B5EF4-FFF2-40B4-BE49-F238E27FC236}">
                    <a16:creationId xmlns:a16="http://schemas.microsoft.com/office/drawing/2014/main" id="{307A1261-2033-4274-DCFA-E370219AA60E}"/>
                  </a:ext>
                </a:extLst>
              </p:cNvPr>
              <p:cNvSpPr txBox="1">
                <a:spLocks noRot="1" noChangeAspect="1" noMove="1" noResize="1" noEditPoints="1" noAdjustHandles="1" noChangeArrowheads="1" noChangeShapeType="1" noTextEdit="1"/>
              </p:cNvSpPr>
              <p:nvPr/>
            </p:nvSpPr>
            <p:spPr>
              <a:xfrm>
                <a:off x="7530595" y="2930587"/>
                <a:ext cx="4388637" cy="1200329"/>
              </a:xfrm>
              <a:prstGeom prst="rect">
                <a:avLst/>
              </a:prstGeom>
              <a:blipFill>
                <a:blip r:embed="rId5"/>
                <a:stretch>
                  <a:fillRect l="-1153" t="-208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14265DAF-120C-15A2-B307-CA81C0F69265}"/>
              </a:ext>
            </a:extLst>
          </p:cNvPr>
          <p:cNvPicPr>
            <a:picLocks noChangeAspect="1"/>
          </p:cNvPicPr>
          <p:nvPr/>
        </p:nvPicPr>
        <p:blipFill>
          <a:blip r:embed="rId6"/>
          <a:stretch>
            <a:fillRect/>
          </a:stretch>
        </p:blipFill>
        <p:spPr>
          <a:xfrm>
            <a:off x="7677150" y="3740944"/>
            <a:ext cx="2324100" cy="520700"/>
          </a:xfrm>
          <a:prstGeom prst="rect">
            <a:avLst/>
          </a:prstGeom>
        </p:spPr>
      </p:pic>
      <p:pic>
        <p:nvPicPr>
          <p:cNvPr id="10" name="Picture 9">
            <a:extLst>
              <a:ext uri="{FF2B5EF4-FFF2-40B4-BE49-F238E27FC236}">
                <a16:creationId xmlns:a16="http://schemas.microsoft.com/office/drawing/2014/main" id="{E44F4242-BE71-DB96-B10C-E1ED9A653B63}"/>
              </a:ext>
            </a:extLst>
          </p:cNvPr>
          <p:cNvPicPr>
            <a:picLocks noChangeAspect="1"/>
          </p:cNvPicPr>
          <p:nvPr/>
        </p:nvPicPr>
        <p:blipFill>
          <a:blip r:embed="rId7"/>
          <a:stretch>
            <a:fillRect/>
          </a:stretch>
        </p:blipFill>
        <p:spPr>
          <a:xfrm>
            <a:off x="7714447" y="4427178"/>
            <a:ext cx="1910521" cy="497457"/>
          </a:xfrm>
          <a:prstGeom prst="rect">
            <a:avLst/>
          </a:prstGeom>
        </p:spPr>
      </p:pic>
      <p:pic>
        <p:nvPicPr>
          <p:cNvPr id="11" name="Picture 10">
            <a:extLst>
              <a:ext uri="{FF2B5EF4-FFF2-40B4-BE49-F238E27FC236}">
                <a16:creationId xmlns:a16="http://schemas.microsoft.com/office/drawing/2014/main" id="{062E6C63-43B7-0285-4D4E-0FC3561073B3}"/>
              </a:ext>
            </a:extLst>
          </p:cNvPr>
          <p:cNvPicPr>
            <a:picLocks noChangeAspect="1"/>
          </p:cNvPicPr>
          <p:nvPr/>
        </p:nvPicPr>
        <p:blipFill>
          <a:blip r:embed="rId8"/>
          <a:stretch>
            <a:fillRect/>
          </a:stretch>
        </p:blipFill>
        <p:spPr>
          <a:xfrm>
            <a:off x="7714447" y="5059871"/>
            <a:ext cx="2763677" cy="352013"/>
          </a:xfrm>
          <a:prstGeom prst="rect">
            <a:avLst/>
          </a:prstGeom>
        </p:spPr>
      </p:pic>
    </p:spTree>
    <p:extLst>
      <p:ext uri="{BB962C8B-B14F-4D97-AF65-F5344CB8AC3E}">
        <p14:creationId xmlns:p14="http://schemas.microsoft.com/office/powerpoint/2010/main" val="3506489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DD2CF-85E9-6B1B-A2EC-6ECA0AAF0CCC}"/>
              </a:ext>
            </a:extLst>
          </p:cNvPr>
          <p:cNvSpPr>
            <a:spLocks noGrp="1"/>
          </p:cNvSpPr>
          <p:nvPr>
            <p:ph idx="1"/>
          </p:nvPr>
        </p:nvSpPr>
        <p:spPr/>
        <p:txBody>
          <a:bodyPr/>
          <a:lstStyle/>
          <a:p>
            <a:r>
              <a:rPr lang="en-US" dirty="0"/>
              <a:t>Rescaling Charge Models</a:t>
            </a:r>
          </a:p>
        </p:txBody>
      </p:sp>
      <p:pic>
        <p:nvPicPr>
          <p:cNvPr id="4" name="Picture 3">
            <a:extLst>
              <a:ext uri="{FF2B5EF4-FFF2-40B4-BE49-F238E27FC236}">
                <a16:creationId xmlns:a16="http://schemas.microsoft.com/office/drawing/2014/main" id="{FBBFC8AC-8F2F-56B0-13BE-CB6C25FA7A98}"/>
              </a:ext>
            </a:extLst>
          </p:cNvPr>
          <p:cNvPicPr>
            <a:picLocks noChangeAspect="1"/>
          </p:cNvPicPr>
          <p:nvPr/>
        </p:nvPicPr>
        <p:blipFill>
          <a:blip r:embed="rId2"/>
          <a:stretch>
            <a:fillRect/>
          </a:stretch>
        </p:blipFill>
        <p:spPr>
          <a:xfrm>
            <a:off x="7511628" y="2379121"/>
            <a:ext cx="4426572" cy="2417463"/>
          </a:xfrm>
          <a:prstGeom prst="rect">
            <a:avLst/>
          </a:prstGeom>
          <a:ln>
            <a:solidFill>
              <a:schemeClr val="tx1"/>
            </a:solidFill>
          </a:ln>
        </p:spPr>
      </p:pic>
      <p:pic>
        <p:nvPicPr>
          <p:cNvPr id="5" name="Picture 4">
            <a:extLst>
              <a:ext uri="{FF2B5EF4-FFF2-40B4-BE49-F238E27FC236}">
                <a16:creationId xmlns:a16="http://schemas.microsoft.com/office/drawing/2014/main" id="{7D845069-7763-58A0-5F4E-7BE07C3119EC}"/>
              </a:ext>
            </a:extLst>
          </p:cNvPr>
          <p:cNvPicPr>
            <a:picLocks noChangeAspect="1"/>
          </p:cNvPicPr>
          <p:nvPr/>
        </p:nvPicPr>
        <p:blipFill>
          <a:blip r:embed="rId3"/>
          <a:stretch>
            <a:fillRect/>
          </a:stretch>
        </p:blipFill>
        <p:spPr>
          <a:xfrm>
            <a:off x="2713596" y="5025367"/>
            <a:ext cx="6213996" cy="1214345"/>
          </a:xfrm>
          <a:prstGeom prst="rect">
            <a:avLst/>
          </a:prstGeom>
          <a:ln>
            <a:solidFill>
              <a:schemeClr val="tx1"/>
            </a:solidFill>
          </a:ln>
        </p:spPr>
      </p:pic>
      <p:pic>
        <p:nvPicPr>
          <p:cNvPr id="6" name="Picture 5">
            <a:extLst>
              <a:ext uri="{FF2B5EF4-FFF2-40B4-BE49-F238E27FC236}">
                <a16:creationId xmlns:a16="http://schemas.microsoft.com/office/drawing/2014/main" id="{E6BFC419-5083-D0C4-5E24-C8CA30A4AA2F}"/>
              </a:ext>
            </a:extLst>
          </p:cNvPr>
          <p:cNvPicPr>
            <a:picLocks noChangeAspect="1"/>
          </p:cNvPicPr>
          <p:nvPr/>
        </p:nvPicPr>
        <p:blipFill>
          <a:blip r:embed="rId4"/>
          <a:stretch>
            <a:fillRect/>
          </a:stretch>
        </p:blipFill>
        <p:spPr>
          <a:xfrm>
            <a:off x="974482" y="2399395"/>
            <a:ext cx="6400581" cy="2417463"/>
          </a:xfrm>
          <a:prstGeom prst="rect">
            <a:avLst/>
          </a:prstGeom>
          <a:ln>
            <a:solidFill>
              <a:schemeClr val="tx1"/>
            </a:solidFill>
          </a:ln>
        </p:spPr>
      </p:pic>
      <p:sp>
        <p:nvSpPr>
          <p:cNvPr id="7" name="Rectangle 2">
            <a:extLst>
              <a:ext uri="{FF2B5EF4-FFF2-40B4-BE49-F238E27FC236}">
                <a16:creationId xmlns:a16="http://schemas.microsoft.com/office/drawing/2014/main" id="{52426E88-9350-9D93-05F6-B8934D4FEA8B}"/>
              </a:ext>
            </a:extLst>
          </p:cNvPr>
          <p:cNvSpPr txBox="1">
            <a:spLocks noChangeArrowheads="1"/>
          </p:cNvSpPr>
          <p:nvPr/>
        </p:nvSpPr>
        <p:spPr bwMode="auto">
          <a:xfrm>
            <a:off x="1495314" y="-19108"/>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b="1" dirty="0">
                <a:solidFill>
                  <a:srgbClr val="666633"/>
                </a:solidFill>
                <a:latin typeface="華康儷粗黑(P)" panose="020B0700000000000000" pitchFamily="34" charset="-120"/>
                <a:ea typeface="華康儷粗黑(P)" panose="020B0700000000000000" pitchFamily="34" charset="-120"/>
              </a:rPr>
              <a:t>Minimalism</a:t>
            </a:r>
          </a:p>
          <a:p>
            <a:pPr algn="ctr"/>
            <a:r>
              <a:rPr lang="en-US" altLang="zh-TW" sz="3500" b="1" dirty="0">
                <a:solidFill>
                  <a:srgbClr val="666633"/>
                </a:solidFill>
                <a:latin typeface="華康儷粗黑(P)" panose="020B0700000000000000" pitchFamily="34" charset="-120"/>
                <a:ea typeface="華康儷粗黑(P)" panose="020B0700000000000000" pitchFamily="34" charset="-120"/>
              </a:rPr>
              <a:t>Of CIQS</a:t>
            </a:r>
            <a:endParaRPr lang="zh-TW" altLang="en-US" sz="3500" b="1" dirty="0">
              <a:solidFill>
                <a:srgbClr val="666633"/>
              </a:solidFill>
              <a:latin typeface="華康儷粗黑(P)" panose="020B0700000000000000" pitchFamily="34" charset="-120"/>
              <a:ea typeface="華康儷粗黑(P)" panose="020B0700000000000000" pitchFamily="34" charset="-120"/>
            </a:endParaRPr>
          </a:p>
        </p:txBody>
      </p:sp>
    </p:spTree>
    <p:extLst>
      <p:ext uri="{BB962C8B-B14F-4D97-AF65-F5344CB8AC3E}">
        <p14:creationId xmlns:p14="http://schemas.microsoft.com/office/powerpoint/2010/main" val="3648968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AF95CF-1D51-7730-951C-A8954A72A7BE}"/>
              </a:ext>
            </a:extLst>
          </p:cNvPr>
          <p:cNvSpPr>
            <a:spLocks noGrp="1"/>
          </p:cNvSpPr>
          <p:nvPr>
            <p:ph idx="1"/>
          </p:nvPr>
        </p:nvSpPr>
        <p:spPr/>
        <p:txBody>
          <a:bodyPr/>
          <a:lstStyle/>
          <a:p>
            <a:r>
              <a:rPr lang="en-US" dirty="0"/>
              <a:t>Rescaling Radial Oscillations</a:t>
            </a:r>
          </a:p>
        </p:txBody>
      </p:sp>
      <p:pic>
        <p:nvPicPr>
          <p:cNvPr id="3" name="Picture 2">
            <a:extLst>
              <a:ext uri="{FF2B5EF4-FFF2-40B4-BE49-F238E27FC236}">
                <a16:creationId xmlns:a16="http://schemas.microsoft.com/office/drawing/2014/main" id="{C46DED47-ED49-DCA4-1E11-0841BF0528AD}"/>
              </a:ext>
            </a:extLst>
          </p:cNvPr>
          <p:cNvPicPr>
            <a:picLocks noChangeAspect="1"/>
          </p:cNvPicPr>
          <p:nvPr/>
        </p:nvPicPr>
        <p:blipFill>
          <a:blip r:embed="rId3"/>
          <a:stretch>
            <a:fillRect/>
          </a:stretch>
        </p:blipFill>
        <p:spPr>
          <a:xfrm>
            <a:off x="4737748" y="3355830"/>
            <a:ext cx="2716503" cy="2194736"/>
          </a:xfrm>
          <a:prstGeom prst="rect">
            <a:avLst/>
          </a:prstGeom>
          <a:ln>
            <a:solidFill>
              <a:schemeClr val="tx1"/>
            </a:solidFill>
          </a:ln>
        </p:spPr>
      </p:pic>
      <p:pic>
        <p:nvPicPr>
          <p:cNvPr id="4" name="Picture 3">
            <a:extLst>
              <a:ext uri="{FF2B5EF4-FFF2-40B4-BE49-F238E27FC236}">
                <a16:creationId xmlns:a16="http://schemas.microsoft.com/office/drawing/2014/main" id="{315B1C1A-A62A-B044-63CE-80D6BB864EC6}"/>
              </a:ext>
            </a:extLst>
          </p:cNvPr>
          <p:cNvPicPr>
            <a:picLocks noChangeAspect="1"/>
          </p:cNvPicPr>
          <p:nvPr/>
        </p:nvPicPr>
        <p:blipFill>
          <a:blip r:embed="rId4"/>
          <a:stretch>
            <a:fillRect/>
          </a:stretch>
        </p:blipFill>
        <p:spPr>
          <a:xfrm>
            <a:off x="1231392" y="2535310"/>
            <a:ext cx="6047232" cy="501403"/>
          </a:xfrm>
          <a:prstGeom prst="rect">
            <a:avLst/>
          </a:prstGeom>
        </p:spPr>
      </p:pic>
      <p:pic>
        <p:nvPicPr>
          <p:cNvPr id="7" name="Picture 6">
            <a:extLst>
              <a:ext uri="{FF2B5EF4-FFF2-40B4-BE49-F238E27FC236}">
                <a16:creationId xmlns:a16="http://schemas.microsoft.com/office/drawing/2014/main" id="{DCF08C6A-9819-F4B4-7D09-A12B907BFCC9}"/>
              </a:ext>
            </a:extLst>
          </p:cNvPr>
          <p:cNvPicPr>
            <a:picLocks noChangeAspect="1"/>
          </p:cNvPicPr>
          <p:nvPr/>
        </p:nvPicPr>
        <p:blipFill>
          <a:blip r:embed="rId5"/>
          <a:stretch>
            <a:fillRect/>
          </a:stretch>
        </p:blipFill>
        <p:spPr>
          <a:xfrm>
            <a:off x="7507223" y="3458619"/>
            <a:ext cx="4633129" cy="1167832"/>
          </a:xfrm>
          <a:prstGeom prst="rect">
            <a:avLst/>
          </a:prstGeom>
        </p:spPr>
      </p:pic>
      <p:pic>
        <p:nvPicPr>
          <p:cNvPr id="8" name="Picture 7">
            <a:extLst>
              <a:ext uri="{FF2B5EF4-FFF2-40B4-BE49-F238E27FC236}">
                <a16:creationId xmlns:a16="http://schemas.microsoft.com/office/drawing/2014/main" id="{A6783918-DB4E-2643-5573-3636369AEBF4}"/>
              </a:ext>
            </a:extLst>
          </p:cNvPr>
          <p:cNvPicPr>
            <a:picLocks noChangeAspect="1"/>
          </p:cNvPicPr>
          <p:nvPr/>
        </p:nvPicPr>
        <p:blipFill>
          <a:blip r:embed="rId6"/>
          <a:stretch>
            <a:fillRect/>
          </a:stretch>
        </p:blipFill>
        <p:spPr>
          <a:xfrm>
            <a:off x="7644383" y="4727131"/>
            <a:ext cx="1225994" cy="612997"/>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4683A5C-4CEB-3FA4-6ECF-1DCEC777CE05}"/>
                  </a:ext>
                </a:extLst>
              </p:cNvPr>
              <p:cNvSpPr txBox="1"/>
              <p:nvPr/>
            </p:nvSpPr>
            <p:spPr>
              <a:xfrm>
                <a:off x="640080" y="5894933"/>
                <a:ext cx="11338560" cy="1306833"/>
              </a:xfrm>
              <a:prstGeom prst="rect">
                <a:avLst/>
              </a:prstGeom>
              <a:noFill/>
            </p:spPr>
            <p:txBody>
              <a:bodyPr wrap="square" rtlCol="0">
                <a:spAutoFit/>
              </a:bodyPr>
              <a:lstStyle/>
              <a:p>
                <a:r>
                  <a:rPr lang="en-CA" sz="1800" dirty="0">
                    <a:effectLst/>
                    <a:latin typeface="CMR12"/>
                  </a:rPr>
                  <a:t>The fundamental eigenfrequencies </a:t>
                </a:r>
                <a14:m>
                  <m:oMath xmlns:m="http://schemas.openxmlformats.org/officeDocument/2006/math">
                    <m:sSub>
                      <m:sSubPr>
                        <m:ctrlPr>
                          <a:rPr lang="en-US" sz="1800" b="0" i="1" dirty="0" smtClean="0">
                            <a:solidFill>
                              <a:srgbClr val="FF0000"/>
                            </a:solidFill>
                            <a:effectLst/>
                            <a:latin typeface="Cambria Math" panose="02040503050406030204" pitchFamily="18" charset="0"/>
                          </a:rPr>
                        </m:ctrlPr>
                      </m:sSubPr>
                      <m:e>
                        <m:r>
                          <a:rPr lang="en-US" sz="1800" b="0" i="1" dirty="0" smtClean="0">
                            <a:solidFill>
                              <a:srgbClr val="FF0000"/>
                            </a:solidFill>
                            <a:effectLst/>
                            <a:latin typeface="Cambria Math" panose="02040503050406030204" pitchFamily="18" charset="0"/>
                          </a:rPr>
                          <m:t>𝜔</m:t>
                        </m:r>
                      </m:e>
                      <m:sub>
                        <m:r>
                          <a:rPr lang="en-US" sz="1800" b="0" i="1" dirty="0" smtClean="0">
                            <a:solidFill>
                              <a:srgbClr val="FF0000"/>
                            </a:solidFill>
                            <a:effectLst/>
                            <a:latin typeface="Cambria Math" panose="02040503050406030204" pitchFamily="18" charset="0"/>
                          </a:rPr>
                          <m:t>0</m:t>
                        </m:r>
                      </m:sub>
                    </m:sSub>
                  </m:oMath>
                </a14:m>
                <a:r>
                  <a:rPr lang="en-CA" sz="1800" dirty="0">
                    <a:effectLst/>
                    <a:latin typeface="CMR12"/>
                  </a:rPr>
                  <a:t> determines the star’s stability against radial oscillations: </a:t>
                </a:r>
                <a14:m>
                  <m:oMath xmlns:m="http://schemas.openxmlformats.org/officeDocument/2006/math">
                    <m:sSubSup>
                      <m:sSubSupPr>
                        <m:ctrlPr>
                          <a:rPr lang="en-CA" sz="1800" i="1" smtClean="0">
                            <a:solidFill>
                              <a:srgbClr val="FF0000"/>
                            </a:solidFill>
                            <a:effectLst/>
                            <a:latin typeface="Cambria Math" panose="02040503050406030204" pitchFamily="18" charset="0"/>
                          </a:rPr>
                        </m:ctrlPr>
                      </m:sSubSupPr>
                      <m:e>
                        <m:r>
                          <a:rPr lang="en-US" sz="1800" b="0" i="1" smtClean="0">
                            <a:solidFill>
                              <a:srgbClr val="FF0000"/>
                            </a:solidFill>
                            <a:effectLst/>
                            <a:latin typeface="Cambria Math" panose="02040503050406030204" pitchFamily="18" charset="0"/>
                          </a:rPr>
                          <m:t>𝜔</m:t>
                        </m:r>
                      </m:e>
                      <m:sub>
                        <m:r>
                          <a:rPr lang="en-US" sz="1800" b="0" i="1" smtClean="0">
                            <a:solidFill>
                              <a:srgbClr val="FF0000"/>
                            </a:solidFill>
                            <a:effectLst/>
                            <a:latin typeface="Cambria Math" panose="02040503050406030204" pitchFamily="18" charset="0"/>
                          </a:rPr>
                          <m:t>0</m:t>
                        </m:r>
                      </m:sub>
                      <m:sup>
                        <m:r>
                          <a:rPr lang="en-US" sz="1800" b="0" i="1" smtClean="0">
                            <a:solidFill>
                              <a:srgbClr val="FF0000"/>
                            </a:solidFill>
                            <a:effectLst/>
                            <a:latin typeface="Cambria Math" panose="02040503050406030204" pitchFamily="18" charset="0"/>
                          </a:rPr>
                          <m:t>2</m:t>
                        </m:r>
                      </m:sup>
                    </m:sSubSup>
                    <m:r>
                      <a:rPr lang="en-US" sz="1800" b="0" i="1" smtClean="0">
                        <a:solidFill>
                          <a:srgbClr val="FF0000"/>
                        </a:solidFill>
                        <a:effectLst/>
                        <a:latin typeface="Cambria Math" panose="02040503050406030204" pitchFamily="18" charset="0"/>
                      </a:rPr>
                      <m:t>≥0</m:t>
                    </m:r>
                  </m:oMath>
                </a14:m>
                <a:endParaRPr lang="en-CA" sz="1800" dirty="0">
                  <a:solidFill>
                    <a:srgbClr val="FF0000"/>
                  </a:solidFill>
                  <a:effectLst/>
                  <a:latin typeface="CMR12"/>
                </a:endParaRPr>
              </a:p>
              <a:p>
                <a:r>
                  <a:rPr lang="en-CA" sz="1800" dirty="0">
                    <a:effectLst/>
                    <a:latin typeface="CMR12"/>
                  </a:rPr>
                  <a:t>We can also rescale it into dimensionless form: </a:t>
                </a:r>
                <a14:m>
                  <m:oMath xmlns:m="http://schemas.openxmlformats.org/officeDocument/2006/math">
                    <m:sSub>
                      <m:sSubPr>
                        <m:ctrlPr>
                          <a:rPr lang="en-US" sz="1800" b="0" i="1" dirty="0" smtClean="0">
                            <a:solidFill>
                              <a:srgbClr val="FF0000"/>
                            </a:solidFill>
                            <a:effectLst/>
                            <a:latin typeface="Cambria Math" panose="02040503050406030204" pitchFamily="18" charset="0"/>
                          </a:rPr>
                        </m:ctrlPr>
                      </m:sSubPr>
                      <m:e>
                        <m:acc>
                          <m:accPr>
                            <m:chr m:val="̅"/>
                            <m:ctrlPr>
                              <a:rPr lang="en-US" sz="1800" b="0" i="1" smtClean="0">
                                <a:solidFill>
                                  <a:srgbClr val="FF0000"/>
                                </a:solidFill>
                                <a:effectLst/>
                                <a:latin typeface="Cambria Math" panose="02040503050406030204" pitchFamily="18" charset="0"/>
                              </a:rPr>
                            </m:ctrlPr>
                          </m:accPr>
                          <m:e>
                            <m:r>
                              <a:rPr lang="en-US" sz="1800" b="0" i="1" smtClean="0">
                                <a:solidFill>
                                  <a:srgbClr val="FF0000"/>
                                </a:solidFill>
                                <a:effectLst/>
                                <a:latin typeface="Cambria Math" panose="02040503050406030204" pitchFamily="18" charset="0"/>
                              </a:rPr>
                              <m:t>𝜔</m:t>
                            </m:r>
                          </m:e>
                        </m:acc>
                      </m:e>
                      <m:sub>
                        <m:r>
                          <a:rPr lang="en-US" sz="1800" b="0" i="1" smtClean="0">
                            <a:solidFill>
                              <a:srgbClr val="FF0000"/>
                            </a:solidFill>
                            <a:effectLst/>
                            <a:latin typeface="Cambria Math" panose="02040503050406030204" pitchFamily="18" charset="0"/>
                          </a:rPr>
                          <m:t>0</m:t>
                        </m:r>
                      </m:sub>
                    </m:sSub>
                    <m:r>
                      <a:rPr lang="en-US" sz="1800" b="0" i="1" dirty="0" smtClean="0">
                        <a:solidFill>
                          <a:srgbClr val="FF0000"/>
                        </a:solidFill>
                        <a:effectLst/>
                        <a:latin typeface="Cambria Math" panose="02040503050406030204" pitchFamily="18" charset="0"/>
                      </a:rPr>
                      <m:t>=</m:t>
                    </m:r>
                    <m:r>
                      <a:rPr lang="en-US" sz="1800" b="0" i="1" dirty="0" smtClean="0">
                        <a:solidFill>
                          <a:srgbClr val="FF0000"/>
                        </a:solidFill>
                        <a:effectLst/>
                        <a:latin typeface="Cambria Math" panose="02040503050406030204" pitchFamily="18" charset="0"/>
                      </a:rPr>
                      <m:t>𝜔</m:t>
                    </m:r>
                    <m:r>
                      <a:rPr lang="en-US" sz="1800" b="0" i="1" dirty="0" smtClean="0">
                        <a:solidFill>
                          <a:srgbClr val="FF0000"/>
                        </a:solidFill>
                        <a:effectLst/>
                        <a:latin typeface="Cambria Math" panose="02040503050406030204" pitchFamily="18" charset="0"/>
                      </a:rPr>
                      <m:t>/</m:t>
                    </m:r>
                    <m:sSup>
                      <m:sSupPr>
                        <m:ctrlPr>
                          <a:rPr lang="en-US" sz="1800" b="0" i="1" dirty="0" smtClean="0">
                            <a:solidFill>
                              <a:srgbClr val="FF0000"/>
                            </a:solidFill>
                            <a:effectLst/>
                            <a:latin typeface="Cambria Math" panose="02040503050406030204" pitchFamily="18" charset="0"/>
                          </a:rPr>
                        </m:ctrlPr>
                      </m:sSupPr>
                      <m:e>
                        <m:r>
                          <a:rPr lang="en-US" sz="1800" b="0" i="1" dirty="0" smtClean="0">
                            <a:solidFill>
                              <a:srgbClr val="FF0000"/>
                            </a:solidFill>
                            <a:effectLst/>
                            <a:latin typeface="Cambria Math" panose="02040503050406030204" pitchFamily="18" charset="0"/>
                          </a:rPr>
                          <m:t>(4</m:t>
                        </m:r>
                        <m:r>
                          <a:rPr lang="en-US" sz="1800" b="0" i="1" dirty="0" smtClean="0">
                            <a:solidFill>
                              <a:srgbClr val="FF0000"/>
                            </a:solidFill>
                            <a:effectLst/>
                            <a:latin typeface="Cambria Math" panose="02040503050406030204" pitchFamily="18" charset="0"/>
                          </a:rPr>
                          <m:t>𝐵</m:t>
                        </m:r>
                        <m:r>
                          <a:rPr lang="en-US" sz="1800" b="0" i="1" dirty="0" smtClean="0">
                            <a:solidFill>
                              <a:srgbClr val="FF0000"/>
                            </a:solidFill>
                            <a:effectLst/>
                            <a:latin typeface="Cambria Math" panose="02040503050406030204" pitchFamily="18" charset="0"/>
                          </a:rPr>
                          <m:t>)</m:t>
                        </m:r>
                      </m:e>
                      <m:sup>
                        <m:f>
                          <m:fPr>
                            <m:ctrlPr>
                              <a:rPr lang="en-US" sz="1800" b="0" i="1" dirty="0" smtClean="0">
                                <a:solidFill>
                                  <a:srgbClr val="FF0000"/>
                                </a:solidFill>
                                <a:effectLst/>
                                <a:latin typeface="Cambria Math" panose="02040503050406030204" pitchFamily="18" charset="0"/>
                              </a:rPr>
                            </m:ctrlPr>
                          </m:fPr>
                          <m:num>
                            <m:r>
                              <a:rPr lang="en-US" sz="1800" b="0" i="1" dirty="0" smtClean="0">
                                <a:solidFill>
                                  <a:srgbClr val="FF0000"/>
                                </a:solidFill>
                                <a:effectLst/>
                                <a:latin typeface="Cambria Math" panose="02040503050406030204" pitchFamily="18" charset="0"/>
                              </a:rPr>
                              <m:t>1</m:t>
                            </m:r>
                          </m:num>
                          <m:den>
                            <m:r>
                              <a:rPr lang="en-US" sz="1800" b="0" i="1" dirty="0" smtClean="0">
                                <a:solidFill>
                                  <a:srgbClr val="FF0000"/>
                                </a:solidFill>
                                <a:effectLst/>
                                <a:latin typeface="Cambria Math" panose="02040503050406030204" pitchFamily="18" charset="0"/>
                              </a:rPr>
                              <m:t>2</m:t>
                            </m:r>
                          </m:den>
                        </m:f>
                      </m:sup>
                    </m:sSup>
                  </m:oMath>
                </a14:m>
                <a:endParaRPr lang="en-CA" dirty="0"/>
              </a:p>
              <a:p>
                <a:endParaRPr lang="en-CA" dirty="0"/>
              </a:p>
              <a:p>
                <a:endParaRPr lang="en-US" dirty="0"/>
              </a:p>
            </p:txBody>
          </p:sp>
        </mc:Choice>
        <mc:Fallback>
          <p:sp>
            <p:nvSpPr>
              <p:cNvPr id="9" name="TextBox 8">
                <a:extLst>
                  <a:ext uri="{FF2B5EF4-FFF2-40B4-BE49-F238E27FC236}">
                    <a16:creationId xmlns:a16="http://schemas.microsoft.com/office/drawing/2014/main" id="{C4683A5C-4CEB-3FA4-6ECF-1DCEC777CE05}"/>
                  </a:ext>
                </a:extLst>
              </p:cNvPr>
              <p:cNvSpPr txBox="1">
                <a:spLocks noRot="1" noChangeAspect="1" noMove="1" noResize="1" noEditPoints="1" noAdjustHandles="1" noChangeArrowheads="1" noChangeShapeType="1" noTextEdit="1"/>
              </p:cNvSpPr>
              <p:nvPr/>
            </p:nvSpPr>
            <p:spPr>
              <a:xfrm>
                <a:off x="640080" y="5894933"/>
                <a:ext cx="11338560" cy="1306833"/>
              </a:xfrm>
              <a:prstGeom prst="rect">
                <a:avLst/>
              </a:prstGeom>
              <a:blipFill>
                <a:blip r:embed="rId7"/>
                <a:stretch>
                  <a:fillRect l="-447" t="-1942"/>
                </a:stretch>
              </a:blipFill>
            </p:spPr>
            <p:txBody>
              <a:bodyPr/>
              <a:lstStyle/>
              <a:p>
                <a:r>
                  <a:rPr lang="en-US">
                    <a:noFill/>
                  </a:rPr>
                  <a:t> </a:t>
                </a:r>
              </a:p>
            </p:txBody>
          </p:sp>
        </mc:Fallback>
      </mc:AlternateContent>
      <p:sp>
        <p:nvSpPr>
          <p:cNvPr id="10" name="Rectangle 2">
            <a:extLst>
              <a:ext uri="{FF2B5EF4-FFF2-40B4-BE49-F238E27FC236}">
                <a16:creationId xmlns:a16="http://schemas.microsoft.com/office/drawing/2014/main" id="{E584A953-BFDB-289E-83BE-7BB051B019B1}"/>
              </a:ext>
            </a:extLst>
          </p:cNvPr>
          <p:cNvSpPr txBox="1">
            <a:spLocks noChangeArrowheads="1"/>
          </p:cNvSpPr>
          <p:nvPr/>
        </p:nvSpPr>
        <p:spPr bwMode="auto">
          <a:xfrm>
            <a:off x="1495314" y="-19108"/>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b="1" dirty="0">
                <a:solidFill>
                  <a:srgbClr val="666633"/>
                </a:solidFill>
                <a:latin typeface="華康儷粗黑(P)" panose="020B0700000000000000" pitchFamily="34" charset="-120"/>
                <a:ea typeface="華康儷粗黑(P)" panose="020B0700000000000000" pitchFamily="34" charset="-120"/>
              </a:rPr>
              <a:t>Minimalism</a:t>
            </a:r>
          </a:p>
          <a:p>
            <a:pPr algn="ctr"/>
            <a:r>
              <a:rPr lang="en-US" altLang="zh-TW" sz="3500" b="1" dirty="0">
                <a:solidFill>
                  <a:srgbClr val="666633"/>
                </a:solidFill>
                <a:latin typeface="華康儷粗黑(P)" panose="020B0700000000000000" pitchFamily="34" charset="-120"/>
                <a:ea typeface="華康儷粗黑(P)" panose="020B0700000000000000" pitchFamily="34" charset="-120"/>
              </a:rPr>
              <a:t>Of CIQS</a:t>
            </a:r>
            <a:endParaRPr lang="zh-TW" altLang="en-US" sz="3500" b="1" dirty="0">
              <a:solidFill>
                <a:srgbClr val="666633"/>
              </a:solidFill>
              <a:latin typeface="華康儷粗黑(P)" panose="020B0700000000000000" pitchFamily="34" charset="-120"/>
              <a:ea typeface="華康儷粗黑(P)" panose="020B0700000000000000" pitchFamily="34" charset="-120"/>
            </a:endParaRPr>
          </a:p>
        </p:txBody>
      </p:sp>
    </p:spTree>
    <p:extLst>
      <p:ext uri="{BB962C8B-B14F-4D97-AF65-F5344CB8AC3E}">
        <p14:creationId xmlns:p14="http://schemas.microsoft.com/office/powerpoint/2010/main" val="4126258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1F853E-FA99-29A8-94A4-78D0E0D0A50B}"/>
              </a:ext>
            </a:extLst>
          </p:cNvPr>
          <p:cNvPicPr>
            <a:picLocks noChangeAspect="1"/>
          </p:cNvPicPr>
          <p:nvPr/>
        </p:nvPicPr>
        <p:blipFill>
          <a:blip r:embed="rId3"/>
          <a:stretch>
            <a:fillRect/>
          </a:stretch>
        </p:blipFill>
        <p:spPr>
          <a:xfrm>
            <a:off x="1100284" y="4232222"/>
            <a:ext cx="6910701" cy="2358153"/>
          </a:xfrm>
          <a:prstGeom prst="rect">
            <a:avLst/>
          </a:prstGeom>
        </p:spPr>
      </p:pic>
      <p:sp>
        <p:nvSpPr>
          <p:cNvPr id="2" name="Content Placeholder 1">
            <a:extLst>
              <a:ext uri="{FF2B5EF4-FFF2-40B4-BE49-F238E27FC236}">
                <a16:creationId xmlns:a16="http://schemas.microsoft.com/office/drawing/2014/main" id="{19D9A3FD-A811-5200-E291-2C89150E85E2}"/>
              </a:ext>
            </a:extLst>
          </p:cNvPr>
          <p:cNvSpPr>
            <a:spLocks noGrp="1"/>
          </p:cNvSpPr>
          <p:nvPr>
            <p:ph idx="1"/>
          </p:nvPr>
        </p:nvSpPr>
        <p:spPr/>
        <p:txBody>
          <a:bodyPr/>
          <a:lstStyle/>
          <a:p>
            <a:pPr marL="0" indent="0">
              <a:buNone/>
            </a:pPr>
            <a:endParaRPr lang="en-US" dirty="0"/>
          </a:p>
        </p:txBody>
      </p:sp>
      <p:sp>
        <p:nvSpPr>
          <p:cNvPr id="6" name="TextBox 5">
            <a:extLst>
              <a:ext uri="{FF2B5EF4-FFF2-40B4-BE49-F238E27FC236}">
                <a16:creationId xmlns:a16="http://schemas.microsoft.com/office/drawing/2014/main" id="{B5C0FF2D-AB9E-A768-2239-2D46D428B7F0}"/>
              </a:ext>
            </a:extLst>
          </p:cNvPr>
          <p:cNvSpPr txBox="1"/>
          <p:nvPr/>
        </p:nvSpPr>
        <p:spPr>
          <a:xfrm>
            <a:off x="158588" y="2354044"/>
            <a:ext cx="1061509" cy="369332"/>
          </a:xfrm>
          <a:prstGeom prst="rect">
            <a:avLst/>
          </a:prstGeom>
          <a:noFill/>
        </p:spPr>
        <p:txBody>
          <a:bodyPr wrap="none" rtlCol="0">
            <a:spAutoFit/>
          </a:bodyPr>
          <a:lstStyle/>
          <a:p>
            <a:r>
              <a:rPr lang="en-US" b="1" dirty="0">
                <a:solidFill>
                  <a:srgbClr val="FF0000"/>
                </a:solidFill>
              </a:rPr>
              <a:t>Model A:</a:t>
            </a:r>
          </a:p>
        </p:txBody>
      </p:sp>
      <p:sp>
        <p:nvSpPr>
          <p:cNvPr id="9" name="TextBox 8">
            <a:extLst>
              <a:ext uri="{FF2B5EF4-FFF2-40B4-BE49-F238E27FC236}">
                <a16:creationId xmlns:a16="http://schemas.microsoft.com/office/drawing/2014/main" id="{CF320E30-ADB8-E26B-11A7-36034312B208}"/>
              </a:ext>
            </a:extLst>
          </p:cNvPr>
          <p:cNvSpPr txBox="1"/>
          <p:nvPr/>
        </p:nvSpPr>
        <p:spPr>
          <a:xfrm>
            <a:off x="158588" y="4580670"/>
            <a:ext cx="1051891" cy="369332"/>
          </a:xfrm>
          <a:prstGeom prst="rect">
            <a:avLst/>
          </a:prstGeom>
          <a:noFill/>
        </p:spPr>
        <p:txBody>
          <a:bodyPr wrap="none" rtlCol="0">
            <a:spAutoFit/>
          </a:bodyPr>
          <a:lstStyle/>
          <a:p>
            <a:r>
              <a:rPr lang="en-US" b="1" dirty="0">
                <a:solidFill>
                  <a:srgbClr val="FF0000"/>
                </a:solidFill>
              </a:rPr>
              <a:t>Model B:</a:t>
            </a:r>
          </a:p>
        </p:txBody>
      </p:sp>
      <p:sp>
        <p:nvSpPr>
          <p:cNvPr id="10" name="TextBox 9">
            <a:extLst>
              <a:ext uri="{FF2B5EF4-FFF2-40B4-BE49-F238E27FC236}">
                <a16:creationId xmlns:a16="http://schemas.microsoft.com/office/drawing/2014/main" id="{82C2D170-63EF-E4E6-2F46-2EAFCD881544}"/>
              </a:ext>
            </a:extLst>
          </p:cNvPr>
          <p:cNvSpPr txBox="1"/>
          <p:nvPr/>
        </p:nvSpPr>
        <p:spPr>
          <a:xfrm>
            <a:off x="9645345" y="1984712"/>
            <a:ext cx="1043876" cy="369332"/>
          </a:xfrm>
          <a:prstGeom prst="rect">
            <a:avLst/>
          </a:prstGeom>
          <a:noFill/>
        </p:spPr>
        <p:txBody>
          <a:bodyPr wrap="none" rtlCol="0">
            <a:spAutoFit/>
          </a:bodyPr>
          <a:lstStyle/>
          <a:p>
            <a:r>
              <a:rPr lang="en-US" b="1" dirty="0">
                <a:solidFill>
                  <a:srgbClr val="FF0000"/>
                </a:solidFill>
              </a:rPr>
              <a:t>Model C:</a:t>
            </a:r>
          </a:p>
        </p:txBody>
      </p:sp>
      <p:sp>
        <p:nvSpPr>
          <p:cNvPr id="11" name="Rectangle 2">
            <a:extLst>
              <a:ext uri="{FF2B5EF4-FFF2-40B4-BE49-F238E27FC236}">
                <a16:creationId xmlns:a16="http://schemas.microsoft.com/office/drawing/2014/main" id="{8E333243-3883-A323-7D54-6713942D3FA9}"/>
              </a:ext>
            </a:extLst>
          </p:cNvPr>
          <p:cNvSpPr txBox="1">
            <a:spLocks noChangeArrowheads="1"/>
          </p:cNvSpPr>
          <p:nvPr/>
        </p:nvSpPr>
        <p:spPr bwMode="auto">
          <a:xfrm>
            <a:off x="1495314" y="-19108"/>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b="1" dirty="0">
                <a:solidFill>
                  <a:srgbClr val="666633"/>
                </a:solidFill>
                <a:latin typeface="華康儷粗黑(P)" panose="020B0700000000000000" pitchFamily="34" charset="-120"/>
                <a:ea typeface="華康儷粗黑(P)" panose="020B0700000000000000" pitchFamily="34" charset="-120"/>
              </a:rPr>
              <a:t>Minimalism</a:t>
            </a:r>
          </a:p>
          <a:p>
            <a:pPr algn="ctr"/>
            <a:r>
              <a:rPr lang="en-US" altLang="zh-TW" sz="3500" b="1" dirty="0">
                <a:solidFill>
                  <a:srgbClr val="666633"/>
                </a:solidFill>
                <a:latin typeface="華康儷粗黑(P)" panose="020B0700000000000000" pitchFamily="34" charset="-120"/>
                <a:ea typeface="華康儷粗黑(P)" panose="020B0700000000000000" pitchFamily="34" charset="-120"/>
              </a:rPr>
              <a:t>Of CIQS</a:t>
            </a:r>
            <a:endParaRPr lang="zh-TW" altLang="en-US" sz="3500" b="1" dirty="0">
              <a:solidFill>
                <a:srgbClr val="666633"/>
              </a:solidFill>
              <a:latin typeface="華康儷粗黑(P)" panose="020B0700000000000000" pitchFamily="34" charset="-120"/>
              <a:ea typeface="華康儷粗黑(P)" panose="020B0700000000000000" pitchFamily="34" charset="-120"/>
            </a:endParaRPr>
          </a:p>
        </p:txBody>
      </p:sp>
      <p:pic>
        <p:nvPicPr>
          <p:cNvPr id="7" name="Picture 6">
            <a:extLst>
              <a:ext uri="{FF2B5EF4-FFF2-40B4-BE49-F238E27FC236}">
                <a16:creationId xmlns:a16="http://schemas.microsoft.com/office/drawing/2014/main" id="{EDC76FE6-FC37-7E08-EFF2-38F05807C674}"/>
              </a:ext>
            </a:extLst>
          </p:cNvPr>
          <p:cNvPicPr>
            <a:picLocks noChangeAspect="1"/>
          </p:cNvPicPr>
          <p:nvPr/>
        </p:nvPicPr>
        <p:blipFill>
          <a:blip r:embed="rId4"/>
          <a:stretch>
            <a:fillRect/>
          </a:stretch>
        </p:blipFill>
        <p:spPr>
          <a:xfrm>
            <a:off x="1210609" y="1752676"/>
            <a:ext cx="6831593" cy="2266606"/>
          </a:xfrm>
          <a:prstGeom prst="rect">
            <a:avLst/>
          </a:prstGeom>
        </p:spPr>
      </p:pic>
      <p:pic>
        <p:nvPicPr>
          <p:cNvPr id="12" name="Picture 11">
            <a:extLst>
              <a:ext uri="{FF2B5EF4-FFF2-40B4-BE49-F238E27FC236}">
                <a16:creationId xmlns:a16="http://schemas.microsoft.com/office/drawing/2014/main" id="{0DC9638F-9032-9E4A-A353-251487889D3D}"/>
              </a:ext>
            </a:extLst>
          </p:cNvPr>
          <p:cNvPicPr>
            <a:picLocks noChangeAspect="1"/>
          </p:cNvPicPr>
          <p:nvPr/>
        </p:nvPicPr>
        <p:blipFill>
          <a:blip r:embed="rId5"/>
          <a:stretch>
            <a:fillRect/>
          </a:stretch>
        </p:blipFill>
        <p:spPr>
          <a:xfrm>
            <a:off x="8105117" y="2456672"/>
            <a:ext cx="4000500" cy="2806700"/>
          </a:xfrm>
          <a:prstGeom prst="rect">
            <a:avLst/>
          </a:prstGeom>
        </p:spPr>
      </p:pic>
      <p:sp>
        <p:nvSpPr>
          <p:cNvPr id="13" name="Rectangle 12">
            <a:extLst>
              <a:ext uri="{FF2B5EF4-FFF2-40B4-BE49-F238E27FC236}">
                <a16:creationId xmlns:a16="http://schemas.microsoft.com/office/drawing/2014/main" id="{24CF4D10-48B6-B685-D328-0580D3B73985}"/>
              </a:ext>
            </a:extLst>
          </p:cNvPr>
          <p:cNvSpPr/>
          <p:nvPr/>
        </p:nvSpPr>
        <p:spPr>
          <a:xfrm>
            <a:off x="43235" y="1722997"/>
            <a:ext cx="7946530" cy="24112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D978B6D-D1FF-CDB0-DDB9-0DDBA2AD8E1A}"/>
              </a:ext>
            </a:extLst>
          </p:cNvPr>
          <p:cNvSpPr/>
          <p:nvPr/>
        </p:nvSpPr>
        <p:spPr>
          <a:xfrm>
            <a:off x="43236" y="4178581"/>
            <a:ext cx="7946530" cy="2526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A2D68F-0235-8C6A-4079-DBF55944DC88}"/>
              </a:ext>
            </a:extLst>
          </p:cNvPr>
          <p:cNvSpPr/>
          <p:nvPr/>
        </p:nvSpPr>
        <p:spPr>
          <a:xfrm>
            <a:off x="8157554" y="1694132"/>
            <a:ext cx="4034446" cy="5011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52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9E1B8-479B-986C-4326-C72B6D1171FE}"/>
              </a:ext>
            </a:extLst>
          </p:cNvPr>
          <p:cNvSpPr>
            <a:spLocks noGrp="1"/>
          </p:cNvSpPr>
          <p:nvPr>
            <p:ph idx="1"/>
          </p:nvPr>
        </p:nvSpPr>
        <p:spPr/>
        <p:txBody>
          <a:bodyPr/>
          <a:lstStyle/>
          <a:p>
            <a:r>
              <a:rPr lang="en-US" dirty="0"/>
              <a:t>Minimalism</a:t>
            </a:r>
          </a:p>
          <a:p>
            <a:pPr lvl="1"/>
            <a:r>
              <a:rPr lang="en-US" sz="2400" dirty="0"/>
              <a:t>Minimize the effective number of degrees of freedom without (much) loss of physics</a:t>
            </a:r>
          </a:p>
          <a:p>
            <a:pPr lvl="1"/>
            <a:endParaRPr lang="en-US" sz="2400" dirty="0"/>
          </a:p>
          <a:p>
            <a:pPr lvl="1"/>
            <a:endParaRPr lang="en-US" sz="2400" dirty="0"/>
          </a:p>
        </p:txBody>
      </p:sp>
      <p:pic>
        <p:nvPicPr>
          <p:cNvPr id="4" name="Picture 3">
            <a:extLst>
              <a:ext uri="{FF2B5EF4-FFF2-40B4-BE49-F238E27FC236}">
                <a16:creationId xmlns:a16="http://schemas.microsoft.com/office/drawing/2014/main" id="{A7872A33-FD33-EE74-9F3D-2DD0609A0D64}"/>
              </a:ext>
            </a:extLst>
          </p:cNvPr>
          <p:cNvPicPr>
            <a:picLocks noChangeAspect="1"/>
          </p:cNvPicPr>
          <p:nvPr/>
        </p:nvPicPr>
        <p:blipFill>
          <a:blip r:embed="rId2"/>
          <a:stretch>
            <a:fillRect/>
          </a:stretch>
        </p:blipFill>
        <p:spPr>
          <a:xfrm>
            <a:off x="2125887" y="3981118"/>
            <a:ext cx="3712464" cy="2839876"/>
          </a:xfrm>
          <a:prstGeom prst="rect">
            <a:avLst/>
          </a:prstGeom>
        </p:spPr>
      </p:pic>
      <p:pic>
        <p:nvPicPr>
          <p:cNvPr id="5" name="Picture 4">
            <a:extLst>
              <a:ext uri="{FF2B5EF4-FFF2-40B4-BE49-F238E27FC236}">
                <a16:creationId xmlns:a16="http://schemas.microsoft.com/office/drawing/2014/main" id="{70A94150-7F20-26F6-BED1-301B40166B77}"/>
              </a:ext>
            </a:extLst>
          </p:cNvPr>
          <p:cNvPicPr>
            <a:picLocks noChangeAspect="1"/>
          </p:cNvPicPr>
          <p:nvPr/>
        </p:nvPicPr>
        <p:blipFill>
          <a:blip r:embed="rId3"/>
          <a:stretch>
            <a:fillRect/>
          </a:stretch>
        </p:blipFill>
        <p:spPr>
          <a:xfrm>
            <a:off x="6353650" y="3429000"/>
            <a:ext cx="3391994" cy="3391994"/>
          </a:xfrm>
          <a:prstGeom prst="rect">
            <a:avLst/>
          </a:prstGeom>
        </p:spPr>
      </p:pic>
    </p:spTree>
    <p:extLst>
      <p:ext uri="{BB962C8B-B14F-4D97-AF65-F5344CB8AC3E}">
        <p14:creationId xmlns:p14="http://schemas.microsoft.com/office/powerpoint/2010/main" val="2457369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7677C6-1608-5E76-09EC-545638B303AC}"/>
              </a:ext>
            </a:extLst>
          </p:cNvPr>
          <p:cNvSpPr>
            <a:spLocks noGrp="1"/>
          </p:cNvSpPr>
          <p:nvPr>
            <p:ph idx="1"/>
          </p:nvPr>
        </p:nvSpPr>
        <p:spPr/>
        <p:txBody>
          <a:bodyPr/>
          <a:lstStyle/>
          <a:p>
            <a:endParaRPr lang="en-US"/>
          </a:p>
        </p:txBody>
      </p:sp>
      <p:sp>
        <p:nvSpPr>
          <p:cNvPr id="3" name="Content Placeholder 1">
            <a:extLst>
              <a:ext uri="{FF2B5EF4-FFF2-40B4-BE49-F238E27FC236}">
                <a16:creationId xmlns:a16="http://schemas.microsoft.com/office/drawing/2014/main" id="{D80AB7DE-FA54-659A-B7FC-ED3FA60A42A9}"/>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663300"/>
                </a:solidFill>
                <a:latin typeface="華康儷粗黑(P)" panose="020B0700000000000000" pitchFamily="34" charset="-120"/>
                <a:ea typeface="華康儷粗黑(P)" panose="020B0700000000000000"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華康儷細黑(P)" panose="020B0300000000000000" pitchFamily="34" charset="-120"/>
                <a:ea typeface="華康儷細黑(P)" panose="020B03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華康儷細黑(P)" panose="020B0300000000000000" pitchFamily="34" charset="-120"/>
                <a:ea typeface="華康儷細黑(P)" panose="020B03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華康儷細黑(P)" panose="020B0300000000000000" pitchFamily="34" charset="-120"/>
                <a:ea typeface="華康儷細黑(P)" panose="020B03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華康儷細黑(P)" panose="020B0300000000000000" pitchFamily="34" charset="-120"/>
                <a:ea typeface="華康儷細黑(P)" panose="020B03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tx1"/>
              </a:solidFill>
            </a:endParaRPr>
          </a:p>
          <a:p>
            <a:r>
              <a:rPr lang="en-US" dirty="0">
                <a:solidFill>
                  <a:schemeClr val="bg2">
                    <a:lumMod val="90000"/>
                  </a:schemeClr>
                </a:solidFill>
              </a:rPr>
              <a:t>Part 1: Minimalism in (interacting) </a:t>
            </a:r>
            <a:r>
              <a:rPr lang="en-US" b="1" dirty="0">
                <a:solidFill>
                  <a:schemeClr val="bg2">
                    <a:lumMod val="90000"/>
                  </a:schemeClr>
                </a:solidFill>
              </a:rPr>
              <a:t>Quark matter</a:t>
            </a:r>
          </a:p>
          <a:p>
            <a:pPr lvl="1"/>
            <a:r>
              <a:rPr lang="en-US" b="1" dirty="0">
                <a:solidFill>
                  <a:schemeClr val="bg2">
                    <a:lumMod val="90000"/>
                  </a:schemeClr>
                </a:solidFill>
              </a:rPr>
              <a:t>Unified quark matter and quark stars</a:t>
            </a:r>
          </a:p>
          <a:p>
            <a:pPr lvl="1"/>
            <a:r>
              <a:rPr lang="en-US" b="1" dirty="0" err="1">
                <a:solidFill>
                  <a:schemeClr val="bg2">
                    <a:lumMod val="90000"/>
                  </a:schemeClr>
                </a:solidFill>
              </a:rPr>
              <a:t>Gravitional</a:t>
            </a:r>
            <a:r>
              <a:rPr lang="en-US" b="1" dirty="0">
                <a:solidFill>
                  <a:schemeClr val="bg2">
                    <a:lumMod val="90000"/>
                  </a:schemeClr>
                </a:solidFill>
              </a:rPr>
              <a:t>-wave echoes</a:t>
            </a:r>
          </a:p>
          <a:p>
            <a:pPr lvl="1"/>
            <a:r>
              <a:rPr lang="en-US" b="1" dirty="0">
                <a:solidFill>
                  <a:schemeClr val="bg2">
                    <a:lumMod val="90000"/>
                  </a:schemeClr>
                </a:solidFill>
              </a:rPr>
              <a:t>Charge </a:t>
            </a:r>
            <a:r>
              <a:rPr lang="en-US" b="1" dirty="0" err="1">
                <a:solidFill>
                  <a:schemeClr val="bg2">
                    <a:lumMod val="90000"/>
                  </a:schemeClr>
                </a:solidFill>
              </a:rPr>
              <a:t>models&amp;Radial</a:t>
            </a:r>
            <a:r>
              <a:rPr lang="en-US" b="1" dirty="0">
                <a:solidFill>
                  <a:schemeClr val="bg2">
                    <a:lumMod val="90000"/>
                  </a:schemeClr>
                </a:solidFill>
              </a:rPr>
              <a:t> oscillations</a:t>
            </a:r>
          </a:p>
          <a:p>
            <a:pPr marL="0" indent="0">
              <a:buFont typeface="Arial" panose="020B0604020202020204" pitchFamily="34" charset="0"/>
              <a:buNone/>
            </a:pPr>
            <a:endParaRPr lang="en-US" b="1" dirty="0">
              <a:solidFill>
                <a:schemeClr val="tx1"/>
              </a:solidFill>
            </a:endParaRPr>
          </a:p>
          <a:p>
            <a:r>
              <a:rPr lang="en-US" dirty="0">
                <a:solidFill>
                  <a:schemeClr val="tx1"/>
                </a:solidFill>
              </a:rPr>
              <a:t>Part 2: Minimalism in </a:t>
            </a:r>
            <a:r>
              <a:rPr lang="en-US" b="1" dirty="0" err="1">
                <a:solidFill>
                  <a:srgbClr val="FFFF00"/>
                </a:solidFill>
                <a:highlight>
                  <a:srgbClr val="FF0000"/>
                </a:highlight>
              </a:rPr>
              <a:t>Strangeon</a:t>
            </a:r>
            <a:r>
              <a:rPr lang="en-US" b="1" dirty="0">
                <a:solidFill>
                  <a:srgbClr val="FFFF00"/>
                </a:solidFill>
                <a:highlight>
                  <a:srgbClr val="FF0000"/>
                </a:highlight>
              </a:rPr>
              <a:t> Matter</a:t>
            </a:r>
          </a:p>
          <a:p>
            <a:pPr lvl="1"/>
            <a:r>
              <a:rPr lang="en-US" b="1" dirty="0" err="1"/>
              <a:t>Gravitional</a:t>
            </a:r>
            <a:r>
              <a:rPr lang="en-US" b="1" dirty="0"/>
              <a:t>-wave echoes</a:t>
            </a:r>
          </a:p>
          <a:p>
            <a:pPr marL="457200" lvl="1" indent="0">
              <a:buNone/>
            </a:pPr>
            <a:endParaRPr lang="en-US" b="1" dirty="0"/>
          </a:p>
        </p:txBody>
      </p:sp>
      <p:sp>
        <p:nvSpPr>
          <p:cNvPr id="4" name="TextBox 3">
            <a:extLst>
              <a:ext uri="{FF2B5EF4-FFF2-40B4-BE49-F238E27FC236}">
                <a16:creationId xmlns:a16="http://schemas.microsoft.com/office/drawing/2014/main" id="{E4174E94-A401-D94C-6D11-2BF418127152}"/>
              </a:ext>
            </a:extLst>
          </p:cNvPr>
          <p:cNvSpPr txBox="1"/>
          <p:nvPr/>
        </p:nvSpPr>
        <p:spPr>
          <a:xfrm>
            <a:off x="7471565" y="3551515"/>
            <a:ext cx="6103088" cy="307777"/>
          </a:xfrm>
          <a:prstGeom prst="rect">
            <a:avLst/>
          </a:prstGeom>
          <a:noFill/>
        </p:spPr>
        <p:txBody>
          <a:bodyPr wrap="square">
            <a:spAutoFit/>
          </a:bodyPr>
          <a:lstStyle/>
          <a:p>
            <a:r>
              <a:rPr lang="en-US" sz="1400" i="1" dirty="0">
                <a:solidFill>
                  <a:schemeClr val="bg2">
                    <a:lumMod val="90000"/>
                  </a:schemeClr>
                </a:solidFill>
              </a:rPr>
              <a:t>C. Z.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104 (2021) 8, 083032</a:t>
            </a:r>
            <a:endParaRPr lang="en-CA" sz="1400" i="1" dirty="0">
              <a:solidFill>
                <a:schemeClr val="bg2">
                  <a:lumMod val="90000"/>
                </a:schemeClr>
              </a:solidFill>
            </a:endParaRPr>
          </a:p>
        </p:txBody>
      </p:sp>
      <p:sp>
        <p:nvSpPr>
          <p:cNvPr id="5" name="TextBox 4">
            <a:extLst>
              <a:ext uri="{FF2B5EF4-FFF2-40B4-BE49-F238E27FC236}">
                <a16:creationId xmlns:a16="http://schemas.microsoft.com/office/drawing/2014/main" id="{F4CBC318-7F76-C6E6-D7CF-7ABEA1B10340}"/>
              </a:ext>
            </a:extLst>
          </p:cNvPr>
          <p:cNvSpPr txBox="1"/>
          <p:nvPr/>
        </p:nvSpPr>
        <p:spPr>
          <a:xfrm>
            <a:off x="7471565" y="5441015"/>
            <a:ext cx="10363200" cy="307777"/>
          </a:xfrm>
          <a:prstGeom prst="rect">
            <a:avLst/>
          </a:prstGeom>
          <a:noFill/>
        </p:spPr>
        <p:txBody>
          <a:bodyPr wrap="square">
            <a:spAutoFit/>
          </a:bodyPr>
          <a:lstStyle/>
          <a:p>
            <a:pPr algn="l"/>
            <a:r>
              <a:rPr lang="en-CA" sz="1400" i="1" dirty="0">
                <a:solidFill>
                  <a:srgbClr val="FF0000"/>
                </a:solidFill>
              </a:rPr>
              <a:t>C.Z</a:t>
            </a:r>
            <a:r>
              <a:rPr lang="en-CA" sz="1400" i="1" dirty="0"/>
              <a:t>, Y. Gao, C.J Xia, R.X Xu</a:t>
            </a:r>
            <a:r>
              <a:rPr lang="en-CA" sz="1400" b="0" i="0" dirty="0">
                <a:effectLst/>
                <a:latin typeface="-apple-system"/>
              </a:rPr>
              <a:t>  </a:t>
            </a:r>
            <a:r>
              <a:rPr lang="en-CA" sz="1400" b="0" i="1" dirty="0" err="1">
                <a:effectLst/>
                <a:latin typeface="-apple-system"/>
              </a:rPr>
              <a:t>Phys.Rev.D</a:t>
            </a:r>
            <a:r>
              <a:rPr lang="en-CA" sz="1400" b="0" i="0" dirty="0">
                <a:effectLst/>
                <a:latin typeface="-apple-system"/>
              </a:rPr>
              <a:t> 108 (2023) 6, 063002</a:t>
            </a:r>
          </a:p>
        </p:txBody>
      </p:sp>
      <p:sp>
        <p:nvSpPr>
          <p:cNvPr id="6" name="TextBox 5">
            <a:extLst>
              <a:ext uri="{FF2B5EF4-FFF2-40B4-BE49-F238E27FC236}">
                <a16:creationId xmlns:a16="http://schemas.microsoft.com/office/drawing/2014/main" id="{5BF4200F-1D90-476A-7815-3313CD17663D}"/>
              </a:ext>
            </a:extLst>
          </p:cNvPr>
          <p:cNvSpPr txBox="1"/>
          <p:nvPr/>
        </p:nvSpPr>
        <p:spPr>
          <a:xfrm>
            <a:off x="7471565" y="3947504"/>
            <a:ext cx="7047186" cy="307777"/>
          </a:xfrm>
          <a:prstGeom prst="rect">
            <a:avLst/>
          </a:prstGeom>
          <a:noFill/>
        </p:spPr>
        <p:txBody>
          <a:bodyPr wrap="square">
            <a:spAutoFit/>
          </a:bodyPr>
          <a:lstStyle/>
          <a:p>
            <a:pPr algn="l"/>
            <a:r>
              <a:rPr lang="en-US" sz="1400" i="1" dirty="0">
                <a:solidFill>
                  <a:schemeClr val="bg2">
                    <a:lumMod val="90000"/>
                  </a:schemeClr>
                </a:solidFill>
              </a:rPr>
              <a:t>C. Z , M. Gammon, R. B. Mann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104 (2021) 12, 123007</a:t>
            </a:r>
          </a:p>
        </p:txBody>
      </p:sp>
      <p:sp>
        <p:nvSpPr>
          <p:cNvPr id="7" name="TextBox 6">
            <a:extLst>
              <a:ext uri="{FF2B5EF4-FFF2-40B4-BE49-F238E27FC236}">
                <a16:creationId xmlns:a16="http://schemas.microsoft.com/office/drawing/2014/main" id="{E95926B1-AF93-C20A-2095-6EFA6A22E52F}"/>
              </a:ext>
            </a:extLst>
          </p:cNvPr>
          <p:cNvSpPr txBox="1"/>
          <p:nvPr/>
        </p:nvSpPr>
        <p:spPr>
          <a:xfrm>
            <a:off x="7471565" y="3099994"/>
            <a:ext cx="4256690" cy="523220"/>
          </a:xfrm>
          <a:prstGeom prst="rect">
            <a:avLst/>
          </a:prstGeom>
          <a:noFill/>
        </p:spPr>
        <p:txBody>
          <a:bodyPr wrap="square" rtlCol="0">
            <a:spAutoFit/>
          </a:bodyPr>
          <a:lstStyle/>
          <a:p>
            <a:pPr algn="l"/>
            <a:r>
              <a:rPr lang="en-US" sz="1400" i="1" dirty="0">
                <a:solidFill>
                  <a:schemeClr val="bg2">
                    <a:lumMod val="90000"/>
                  </a:schemeClr>
                </a:solidFill>
              </a:rPr>
              <a:t>C. Z , R. B. Mann. </a:t>
            </a:r>
            <a:r>
              <a:rPr lang="en-CA" sz="1400" b="0" i="1" dirty="0" err="1">
                <a:solidFill>
                  <a:schemeClr val="bg2">
                    <a:lumMod val="90000"/>
                  </a:schemeClr>
                </a:solidFill>
                <a:effectLst/>
                <a:latin typeface="-apple-system"/>
              </a:rPr>
              <a:t>Phys.Rev.D</a:t>
            </a:r>
            <a:r>
              <a:rPr lang="en-CA" sz="1400" b="0" i="0" dirty="0">
                <a:solidFill>
                  <a:schemeClr val="bg2">
                    <a:lumMod val="90000"/>
                  </a:schemeClr>
                </a:solidFill>
                <a:effectLst/>
                <a:latin typeface="-apple-system"/>
              </a:rPr>
              <a:t> 103 (2021) 6, 063018</a:t>
            </a:r>
          </a:p>
          <a:p>
            <a:r>
              <a:rPr lang="en-CA" sz="1400" b="0" i="0" dirty="0">
                <a:solidFill>
                  <a:schemeClr val="bg2">
                    <a:lumMod val="90000"/>
                  </a:schemeClr>
                </a:solidFill>
                <a:effectLst/>
                <a:latin typeface="-apple-system"/>
              </a:rPr>
              <a:t> </a:t>
            </a:r>
            <a:endParaRPr lang="en-US" sz="1400" dirty="0">
              <a:solidFill>
                <a:schemeClr val="bg2">
                  <a:lumMod val="90000"/>
                </a:schemeClr>
              </a:solidFill>
            </a:endParaRPr>
          </a:p>
        </p:txBody>
      </p:sp>
    </p:spTree>
    <p:extLst>
      <p:ext uri="{BB962C8B-B14F-4D97-AF65-F5344CB8AC3E}">
        <p14:creationId xmlns:p14="http://schemas.microsoft.com/office/powerpoint/2010/main" val="1784673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5A4E8-8BE6-1EAB-ADF0-548B90868F78}"/>
              </a:ext>
            </a:extLst>
          </p:cNvPr>
          <p:cNvPicPr>
            <a:picLocks noChangeAspect="1"/>
          </p:cNvPicPr>
          <p:nvPr/>
        </p:nvPicPr>
        <p:blipFill>
          <a:blip r:embed="rId3"/>
          <a:stretch>
            <a:fillRect/>
          </a:stretch>
        </p:blipFill>
        <p:spPr>
          <a:xfrm>
            <a:off x="2797885" y="2360781"/>
            <a:ext cx="4800600" cy="3302000"/>
          </a:xfrm>
          <a:prstGeom prst="rect">
            <a:avLst/>
          </a:prstGeom>
        </p:spPr>
      </p:pic>
      <p:pic>
        <p:nvPicPr>
          <p:cNvPr id="10" name="Content Placeholder 9">
            <a:extLst>
              <a:ext uri="{FF2B5EF4-FFF2-40B4-BE49-F238E27FC236}">
                <a16:creationId xmlns:a16="http://schemas.microsoft.com/office/drawing/2014/main" id="{7954DA72-0EEA-6E68-4CFA-F8143A66C5C2}"/>
              </a:ext>
            </a:extLst>
          </p:cNvPr>
          <p:cNvPicPr>
            <a:picLocks noGrp="1" noChangeAspect="1"/>
          </p:cNvPicPr>
          <p:nvPr>
            <p:ph idx="1"/>
          </p:nvPr>
        </p:nvPicPr>
        <p:blipFill>
          <a:blip r:embed="rId4"/>
          <a:stretch>
            <a:fillRect/>
          </a:stretch>
        </p:blipFill>
        <p:spPr>
          <a:xfrm>
            <a:off x="7832444" y="2946662"/>
            <a:ext cx="1549108" cy="568312"/>
          </a:xfrm>
          <a:prstGeom prst="rect">
            <a:avLst/>
          </a:prstGeom>
        </p:spPr>
      </p:pic>
      <p:sp>
        <p:nvSpPr>
          <p:cNvPr id="7" name="TextBox 6">
            <a:extLst>
              <a:ext uri="{FF2B5EF4-FFF2-40B4-BE49-F238E27FC236}">
                <a16:creationId xmlns:a16="http://schemas.microsoft.com/office/drawing/2014/main" id="{FE0E0065-97D3-6A98-5426-D0C7D092C67E}"/>
              </a:ext>
            </a:extLst>
          </p:cNvPr>
          <p:cNvSpPr txBox="1"/>
          <p:nvPr/>
        </p:nvSpPr>
        <p:spPr>
          <a:xfrm>
            <a:off x="2882854" y="6153296"/>
            <a:ext cx="6049926" cy="369332"/>
          </a:xfrm>
          <a:prstGeom prst="rect">
            <a:avLst/>
          </a:prstGeom>
          <a:noFill/>
        </p:spPr>
        <p:txBody>
          <a:bodyPr wrap="none" rtlCol="0">
            <a:spAutoFit/>
          </a:bodyPr>
          <a:lstStyle/>
          <a:p>
            <a:r>
              <a:rPr lang="en-US" i="1" dirty="0"/>
              <a:t>Graph adapted from </a:t>
            </a:r>
            <a:r>
              <a:rPr lang="en-US" i="1" dirty="0" err="1"/>
              <a:t>Xiaoyu</a:t>
            </a:r>
            <a:r>
              <a:rPr lang="en-US" i="1" dirty="0"/>
              <a:t> Lai “</a:t>
            </a:r>
            <a:r>
              <a:rPr lang="en-US" i="1" dirty="0" err="1"/>
              <a:t>Strangeon</a:t>
            </a:r>
            <a:r>
              <a:rPr lang="en-US" i="1" dirty="0"/>
              <a:t> matter in </a:t>
            </a:r>
            <a:r>
              <a:rPr lang="en-US" i="1" dirty="0" err="1"/>
              <a:t>kilonova</a:t>
            </a:r>
            <a:r>
              <a:rPr lang="en-US" i="1" dirty="0"/>
              <a:t>”</a:t>
            </a:r>
          </a:p>
        </p:txBody>
      </p:sp>
      <p:sp>
        <p:nvSpPr>
          <p:cNvPr id="8" name="Rectangle 2">
            <a:extLst>
              <a:ext uri="{FF2B5EF4-FFF2-40B4-BE49-F238E27FC236}">
                <a16:creationId xmlns:a16="http://schemas.microsoft.com/office/drawing/2014/main" id="{60DE68EB-E564-5C71-23CA-AD5CD7AAD08C}"/>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err="1">
                <a:solidFill>
                  <a:srgbClr val="666633"/>
                </a:solidFill>
                <a:latin typeface="華康儷粗黑(P)" panose="020B0700000000000000" pitchFamily="34" charset="-120"/>
                <a:ea typeface="華康儷粗黑(P)" panose="020B0700000000000000" pitchFamily="34" charset="-120"/>
              </a:rPr>
              <a:t>Strangeon</a:t>
            </a:r>
            <a:r>
              <a:rPr lang="zh-CN" altLang="en-US" sz="3600" dirty="0">
                <a:solidFill>
                  <a:srgbClr val="666633"/>
                </a:solidFill>
                <a:latin typeface="華康儷粗黑(P)" panose="020B0700000000000000" pitchFamily="34" charset="-120"/>
                <a:ea typeface="華康儷粗黑(P)" panose="020B0700000000000000" pitchFamily="34" charset="-120"/>
              </a:rPr>
              <a:t> </a:t>
            </a:r>
            <a:r>
              <a:rPr lang="en-US" altLang="zh-CN" sz="3600" dirty="0">
                <a:solidFill>
                  <a:srgbClr val="666633"/>
                </a:solidFill>
                <a:latin typeface="華康儷粗黑(P)" panose="020B0700000000000000" pitchFamily="34" charset="-120"/>
                <a:ea typeface="華康儷粗黑(P)" panose="020B0700000000000000" pitchFamily="34" charset="-120"/>
              </a:rPr>
              <a:t>(Strange-Cluster) matter</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
        <p:nvSpPr>
          <p:cNvPr id="2" name="TextBox 1">
            <a:extLst>
              <a:ext uri="{FF2B5EF4-FFF2-40B4-BE49-F238E27FC236}">
                <a16:creationId xmlns:a16="http://schemas.microsoft.com/office/drawing/2014/main" id="{079A4D32-63D7-CC6B-25F4-18B0648D1129}"/>
              </a:ext>
            </a:extLst>
          </p:cNvPr>
          <p:cNvSpPr txBox="1"/>
          <p:nvPr/>
        </p:nvSpPr>
        <p:spPr>
          <a:xfrm>
            <a:off x="8950318" y="1154281"/>
            <a:ext cx="2795958" cy="369332"/>
          </a:xfrm>
          <a:prstGeom prst="rect">
            <a:avLst/>
          </a:prstGeom>
          <a:noFill/>
        </p:spPr>
        <p:txBody>
          <a:bodyPr wrap="none" rtlCol="0">
            <a:spAutoFit/>
          </a:bodyPr>
          <a:lstStyle/>
          <a:p>
            <a:r>
              <a:rPr lang="en-CA" dirty="0" err="1"/>
              <a:t>Renxin</a:t>
            </a:r>
            <a:r>
              <a:rPr lang="en-CA" dirty="0"/>
              <a:t> Xu 2003 </a:t>
            </a:r>
            <a:r>
              <a:rPr lang="en-CA" dirty="0" err="1"/>
              <a:t>ApJ</a:t>
            </a:r>
            <a:r>
              <a:rPr lang="en-CA" dirty="0"/>
              <a:t> 596 L59</a:t>
            </a:r>
            <a:endParaRPr lang="en-US" dirty="0"/>
          </a:p>
        </p:txBody>
      </p:sp>
    </p:spTree>
    <p:extLst>
      <p:ext uri="{BB962C8B-B14F-4D97-AF65-F5344CB8AC3E}">
        <p14:creationId xmlns:p14="http://schemas.microsoft.com/office/powerpoint/2010/main" val="1678634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0E0065-97D3-6A98-5426-D0C7D092C67E}"/>
              </a:ext>
            </a:extLst>
          </p:cNvPr>
          <p:cNvSpPr txBox="1"/>
          <p:nvPr/>
        </p:nvSpPr>
        <p:spPr>
          <a:xfrm>
            <a:off x="4419601" y="4737800"/>
            <a:ext cx="6108019" cy="307777"/>
          </a:xfrm>
          <a:prstGeom prst="rect">
            <a:avLst/>
          </a:prstGeom>
          <a:noFill/>
        </p:spPr>
        <p:txBody>
          <a:bodyPr wrap="none" rtlCol="0">
            <a:spAutoFit/>
          </a:bodyPr>
          <a:lstStyle/>
          <a:p>
            <a:r>
              <a:rPr lang="en-US" sz="1400" i="1" dirty="0"/>
              <a:t>Graph adapted from </a:t>
            </a:r>
            <a:r>
              <a:rPr lang="en-US" sz="1400" i="1" dirty="0" err="1"/>
              <a:t>X.~Lai</a:t>
            </a:r>
            <a:r>
              <a:rPr lang="en-US" sz="1400" i="1" dirty="0"/>
              <a:t> and </a:t>
            </a:r>
            <a:r>
              <a:rPr lang="en-US" sz="1400" i="1" dirty="0" err="1"/>
              <a:t>R.~Xu</a:t>
            </a:r>
            <a:r>
              <a:rPr lang="en-US" sz="1400" i="1" dirty="0"/>
              <a:t>, J. Phys. Conf. Ser. 861, no.1, 012027 (2017)</a:t>
            </a:r>
          </a:p>
        </p:txBody>
      </p:sp>
      <p:sp>
        <p:nvSpPr>
          <p:cNvPr id="8" name="Rectangle 2">
            <a:extLst>
              <a:ext uri="{FF2B5EF4-FFF2-40B4-BE49-F238E27FC236}">
                <a16:creationId xmlns:a16="http://schemas.microsoft.com/office/drawing/2014/main" id="{60DE68EB-E564-5C71-23CA-AD5CD7AAD08C}"/>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err="1">
                <a:solidFill>
                  <a:srgbClr val="666633"/>
                </a:solidFill>
                <a:latin typeface="華康儷粗黑(P)" panose="020B0700000000000000" pitchFamily="34" charset="-120"/>
                <a:ea typeface="華康儷粗黑(P)" panose="020B0700000000000000" pitchFamily="34" charset="-120"/>
              </a:rPr>
              <a:t>Strangeon</a:t>
            </a:r>
            <a:r>
              <a:rPr lang="en-US" altLang="zh-TW" sz="3600" dirty="0">
                <a:solidFill>
                  <a:srgbClr val="666633"/>
                </a:solidFill>
                <a:latin typeface="華康儷粗黑(P)" panose="020B0700000000000000" pitchFamily="34" charset="-120"/>
                <a:ea typeface="華康儷粗黑(P)" panose="020B0700000000000000" pitchFamily="34" charset="-120"/>
              </a:rPr>
              <a:t> Stars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4" name="Picture 3">
            <a:extLst>
              <a:ext uri="{FF2B5EF4-FFF2-40B4-BE49-F238E27FC236}">
                <a16:creationId xmlns:a16="http://schemas.microsoft.com/office/drawing/2014/main" id="{44AD6697-1200-EBA3-4A52-4875285FE62D}"/>
              </a:ext>
            </a:extLst>
          </p:cNvPr>
          <p:cNvPicPr>
            <a:picLocks noChangeAspect="1"/>
          </p:cNvPicPr>
          <p:nvPr/>
        </p:nvPicPr>
        <p:blipFill>
          <a:blip r:embed="rId3"/>
          <a:stretch>
            <a:fillRect/>
          </a:stretch>
        </p:blipFill>
        <p:spPr>
          <a:xfrm>
            <a:off x="2209800" y="2120199"/>
            <a:ext cx="7772400" cy="2617601"/>
          </a:xfrm>
          <a:prstGeom prst="rect">
            <a:avLst/>
          </a:prstGeom>
        </p:spPr>
      </p:pic>
    </p:spTree>
    <p:extLst>
      <p:ext uri="{BB962C8B-B14F-4D97-AF65-F5344CB8AC3E}">
        <p14:creationId xmlns:p14="http://schemas.microsoft.com/office/powerpoint/2010/main" val="1972891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294C56-9C1D-7A43-7ACB-A9018911FAE6}"/>
              </a:ext>
            </a:extLst>
          </p:cNvPr>
          <p:cNvSpPr>
            <a:spLocks noGrp="1"/>
          </p:cNvSpPr>
          <p:nvPr>
            <p:ph idx="1"/>
          </p:nvPr>
        </p:nvSpPr>
        <p:spPr/>
        <p:txBody>
          <a:bodyPr/>
          <a:lstStyle/>
          <a:p>
            <a:r>
              <a:rPr lang="en-US" dirty="0"/>
              <a:t>Leonard-Jones Model</a:t>
            </a:r>
          </a:p>
        </p:txBody>
      </p:sp>
      <p:sp>
        <p:nvSpPr>
          <p:cNvPr id="3" name="Rectangle 2">
            <a:extLst>
              <a:ext uri="{FF2B5EF4-FFF2-40B4-BE49-F238E27FC236}">
                <a16:creationId xmlns:a16="http://schemas.microsoft.com/office/drawing/2014/main" id="{F52C29F9-811B-C367-F7C0-FD185264B222}"/>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a:solidFill>
                  <a:srgbClr val="666633"/>
                </a:solidFill>
                <a:latin typeface="華康儷粗黑(P)" panose="020B0700000000000000" pitchFamily="34" charset="-120"/>
                <a:ea typeface="華康儷粗黑(P)" panose="020B0700000000000000" pitchFamily="34" charset="-120"/>
              </a:rPr>
              <a:t>Equation of State For </a:t>
            </a:r>
            <a:r>
              <a:rPr lang="en-US" altLang="zh-TW" sz="3600" dirty="0" err="1">
                <a:solidFill>
                  <a:srgbClr val="666633"/>
                </a:solidFill>
                <a:latin typeface="華康儷粗黑(P)" panose="020B0700000000000000" pitchFamily="34" charset="-120"/>
                <a:ea typeface="華康儷粗黑(P)" panose="020B0700000000000000" pitchFamily="34" charset="-120"/>
              </a:rPr>
              <a:t>Strangeons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
        <p:nvSpPr>
          <p:cNvPr id="14" name="TextBox 13">
            <a:extLst>
              <a:ext uri="{FF2B5EF4-FFF2-40B4-BE49-F238E27FC236}">
                <a16:creationId xmlns:a16="http://schemas.microsoft.com/office/drawing/2014/main" id="{D068963C-DF56-70D9-80BC-6A0CF449901A}"/>
              </a:ext>
            </a:extLst>
          </p:cNvPr>
          <p:cNvSpPr txBox="1"/>
          <p:nvPr/>
        </p:nvSpPr>
        <p:spPr>
          <a:xfrm>
            <a:off x="5861040" y="1788228"/>
            <a:ext cx="6098582" cy="523220"/>
          </a:xfrm>
          <a:prstGeom prst="rect">
            <a:avLst/>
          </a:prstGeom>
          <a:noFill/>
        </p:spPr>
        <p:txBody>
          <a:bodyPr wrap="square">
            <a:spAutoFit/>
          </a:bodyPr>
          <a:lstStyle/>
          <a:p>
            <a:r>
              <a:rPr lang="en-CA" sz="1400" b="0" i="1" u="none" strike="noStrike" dirty="0">
                <a:solidFill>
                  <a:srgbClr val="2A2A2A"/>
                </a:solidFill>
                <a:effectLst/>
                <a:latin typeface="Source Sans Pro" panose="020B0503030403020204" pitchFamily="34" charset="77"/>
              </a:rPr>
              <a:t>X. Y. Lai , R. X. Xu, Monthly Notices of the Royal Astronomical Society: Letters, Volume 398, Issue 1, September 2009</a:t>
            </a:r>
            <a:endParaRPr lang="en-US" sz="1400" i="1" dirty="0"/>
          </a:p>
        </p:txBody>
      </p:sp>
      <p:pic>
        <p:nvPicPr>
          <p:cNvPr id="15" name="Picture 14">
            <a:extLst>
              <a:ext uri="{FF2B5EF4-FFF2-40B4-BE49-F238E27FC236}">
                <a16:creationId xmlns:a16="http://schemas.microsoft.com/office/drawing/2014/main" id="{F7752E4A-0B90-F10F-F7B8-B7206EF38665}"/>
              </a:ext>
            </a:extLst>
          </p:cNvPr>
          <p:cNvPicPr>
            <a:picLocks noChangeAspect="1"/>
          </p:cNvPicPr>
          <p:nvPr/>
        </p:nvPicPr>
        <p:blipFill>
          <a:blip r:embed="rId3"/>
          <a:stretch>
            <a:fillRect/>
          </a:stretch>
        </p:blipFill>
        <p:spPr>
          <a:xfrm>
            <a:off x="6644614" y="4948083"/>
            <a:ext cx="4954951" cy="748531"/>
          </a:xfrm>
          <a:prstGeom prst="rect">
            <a:avLst/>
          </a:prstGeom>
        </p:spPr>
      </p:pic>
      <p:pic>
        <p:nvPicPr>
          <p:cNvPr id="16" name="Picture 15">
            <a:extLst>
              <a:ext uri="{FF2B5EF4-FFF2-40B4-BE49-F238E27FC236}">
                <a16:creationId xmlns:a16="http://schemas.microsoft.com/office/drawing/2014/main" id="{EC6FEA27-E854-2727-245B-65526268904D}"/>
              </a:ext>
            </a:extLst>
          </p:cNvPr>
          <p:cNvPicPr>
            <a:picLocks noChangeAspect="1"/>
          </p:cNvPicPr>
          <p:nvPr/>
        </p:nvPicPr>
        <p:blipFill>
          <a:blip r:embed="rId4"/>
          <a:stretch>
            <a:fillRect/>
          </a:stretch>
        </p:blipFill>
        <p:spPr>
          <a:xfrm>
            <a:off x="6644614" y="5809605"/>
            <a:ext cx="4031037" cy="766586"/>
          </a:xfrm>
          <a:prstGeom prst="rect">
            <a:avLst/>
          </a:prstGeom>
        </p:spPr>
      </p:pic>
      <p:pic>
        <p:nvPicPr>
          <p:cNvPr id="17" name="Picture 16">
            <a:extLst>
              <a:ext uri="{FF2B5EF4-FFF2-40B4-BE49-F238E27FC236}">
                <a16:creationId xmlns:a16="http://schemas.microsoft.com/office/drawing/2014/main" id="{B6E363F9-5BAB-F281-D302-8B1B98C5EBD5}"/>
              </a:ext>
            </a:extLst>
          </p:cNvPr>
          <p:cNvPicPr>
            <a:picLocks noChangeAspect="1"/>
          </p:cNvPicPr>
          <p:nvPr/>
        </p:nvPicPr>
        <p:blipFill>
          <a:blip r:embed="rId5"/>
          <a:stretch>
            <a:fillRect/>
          </a:stretch>
        </p:blipFill>
        <p:spPr>
          <a:xfrm>
            <a:off x="9817961" y="3846531"/>
            <a:ext cx="1456451" cy="197326"/>
          </a:xfrm>
          <a:prstGeom prst="rect">
            <a:avLst/>
          </a:prstGeom>
        </p:spPr>
      </p:pic>
      <p:sp>
        <p:nvSpPr>
          <p:cNvPr id="18" name="Rectangle 17">
            <a:extLst>
              <a:ext uri="{FF2B5EF4-FFF2-40B4-BE49-F238E27FC236}">
                <a16:creationId xmlns:a16="http://schemas.microsoft.com/office/drawing/2014/main" id="{3E1F2C54-BA14-DFE2-CA5F-61AF56F7A58E}"/>
              </a:ext>
            </a:extLst>
          </p:cNvPr>
          <p:cNvSpPr/>
          <p:nvPr/>
        </p:nvSpPr>
        <p:spPr>
          <a:xfrm>
            <a:off x="6045855" y="2663163"/>
            <a:ext cx="5228557" cy="115918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296C27-840D-43AE-B021-0F61A4A0B854}"/>
              </a:ext>
            </a:extLst>
          </p:cNvPr>
          <p:cNvSpPr/>
          <p:nvPr/>
        </p:nvSpPr>
        <p:spPr>
          <a:xfrm>
            <a:off x="6071304" y="4825626"/>
            <a:ext cx="5994175" cy="183554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F1ECC0-B104-D620-26D0-23CCDC44A1D0}"/>
              </a:ext>
            </a:extLst>
          </p:cNvPr>
          <p:cNvPicPr>
            <a:picLocks noChangeAspect="1"/>
          </p:cNvPicPr>
          <p:nvPr/>
        </p:nvPicPr>
        <p:blipFill>
          <a:blip r:embed="rId6"/>
          <a:stretch>
            <a:fillRect/>
          </a:stretch>
        </p:blipFill>
        <p:spPr>
          <a:xfrm>
            <a:off x="342432" y="3601686"/>
            <a:ext cx="5124011" cy="3223857"/>
          </a:xfrm>
          <a:prstGeom prst="rect">
            <a:avLst/>
          </a:prstGeom>
        </p:spPr>
      </p:pic>
      <p:pic>
        <p:nvPicPr>
          <p:cNvPr id="7" name="Picture 6">
            <a:extLst>
              <a:ext uri="{FF2B5EF4-FFF2-40B4-BE49-F238E27FC236}">
                <a16:creationId xmlns:a16="http://schemas.microsoft.com/office/drawing/2014/main" id="{6F2A45AB-1E90-CB7C-F1E7-1433B433E1AF}"/>
              </a:ext>
            </a:extLst>
          </p:cNvPr>
          <p:cNvPicPr>
            <a:picLocks noChangeAspect="1"/>
          </p:cNvPicPr>
          <p:nvPr/>
        </p:nvPicPr>
        <p:blipFill>
          <a:blip r:embed="rId7"/>
          <a:stretch>
            <a:fillRect/>
          </a:stretch>
        </p:blipFill>
        <p:spPr>
          <a:xfrm>
            <a:off x="1543227" y="2802736"/>
            <a:ext cx="3296487" cy="706390"/>
          </a:xfrm>
          <a:prstGeom prst="rect">
            <a:avLst/>
          </a:prstGeom>
        </p:spPr>
      </p:pic>
      <p:cxnSp>
        <p:nvCxnSpPr>
          <p:cNvPr id="8" name="Straight Arrow Connector 7">
            <a:extLst>
              <a:ext uri="{FF2B5EF4-FFF2-40B4-BE49-F238E27FC236}">
                <a16:creationId xmlns:a16="http://schemas.microsoft.com/office/drawing/2014/main" id="{EE2795E0-2D87-4990-5375-397E126845DB}"/>
              </a:ext>
            </a:extLst>
          </p:cNvPr>
          <p:cNvCxnSpPr>
            <a:cxnSpLocks/>
          </p:cNvCxnSpPr>
          <p:nvPr/>
        </p:nvCxnSpPr>
        <p:spPr>
          <a:xfrm>
            <a:off x="5006696" y="3200898"/>
            <a:ext cx="919493" cy="0"/>
          </a:xfrm>
          <a:prstGeom prst="straightConnector1">
            <a:avLst/>
          </a:prstGeom>
          <a:ln w="152400">
            <a:solidFill>
              <a:schemeClr val="bg2">
                <a:lumMod val="50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C20512F5-8104-A124-2C38-EF02B58F91F0}"/>
              </a:ext>
            </a:extLst>
          </p:cNvPr>
          <p:cNvPicPr>
            <a:picLocks noChangeAspect="1"/>
          </p:cNvPicPr>
          <p:nvPr/>
        </p:nvPicPr>
        <p:blipFill>
          <a:blip r:embed="rId8"/>
          <a:stretch>
            <a:fillRect/>
          </a:stretch>
        </p:blipFill>
        <p:spPr>
          <a:xfrm>
            <a:off x="8102348" y="4050572"/>
            <a:ext cx="1785782" cy="635149"/>
          </a:xfrm>
          <a:prstGeom prst="rect">
            <a:avLst/>
          </a:prstGeom>
        </p:spPr>
      </p:pic>
      <p:pic>
        <p:nvPicPr>
          <p:cNvPr id="13" name="Picture 12">
            <a:extLst>
              <a:ext uri="{FF2B5EF4-FFF2-40B4-BE49-F238E27FC236}">
                <a16:creationId xmlns:a16="http://schemas.microsoft.com/office/drawing/2014/main" id="{7427134B-BD77-DA98-C507-8FC1A27B010D}"/>
              </a:ext>
            </a:extLst>
          </p:cNvPr>
          <p:cNvPicPr>
            <a:picLocks noChangeAspect="1"/>
          </p:cNvPicPr>
          <p:nvPr/>
        </p:nvPicPr>
        <p:blipFill>
          <a:blip r:embed="rId9"/>
          <a:stretch>
            <a:fillRect/>
          </a:stretch>
        </p:blipFill>
        <p:spPr>
          <a:xfrm>
            <a:off x="6505601" y="2737474"/>
            <a:ext cx="4399534" cy="1063995"/>
          </a:xfrm>
          <a:prstGeom prst="rect">
            <a:avLst/>
          </a:prstGeom>
        </p:spPr>
      </p:pic>
      <p:cxnSp>
        <p:nvCxnSpPr>
          <p:cNvPr id="20" name="Straight Arrow Connector 19">
            <a:extLst>
              <a:ext uri="{FF2B5EF4-FFF2-40B4-BE49-F238E27FC236}">
                <a16:creationId xmlns:a16="http://schemas.microsoft.com/office/drawing/2014/main" id="{343F74D9-BD2A-9872-C380-7623FB927695}"/>
              </a:ext>
            </a:extLst>
          </p:cNvPr>
          <p:cNvCxnSpPr>
            <a:cxnSpLocks/>
          </p:cNvCxnSpPr>
          <p:nvPr/>
        </p:nvCxnSpPr>
        <p:spPr>
          <a:xfrm>
            <a:off x="7984592" y="3952963"/>
            <a:ext cx="0" cy="843798"/>
          </a:xfrm>
          <a:prstGeom prst="straightConnector1">
            <a:avLst/>
          </a:prstGeom>
          <a:ln w="114300">
            <a:solidFill>
              <a:schemeClr val="bg2">
                <a:lumMod val="50000"/>
              </a:schemeClr>
            </a:solidFill>
            <a:tailEnd type="triangle" w="sm" len="s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996191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DFEB04-E9FA-024C-1A6F-6A5C0D2C7193}"/>
              </a:ext>
            </a:extLst>
          </p:cNvPr>
          <p:cNvSpPr>
            <a:spLocks noGrp="1"/>
          </p:cNvSpPr>
          <p:nvPr>
            <p:ph idx="1"/>
          </p:nvPr>
        </p:nvSpPr>
        <p:spPr/>
        <p:txBody>
          <a:bodyPr/>
          <a:lstStyle/>
          <a:p>
            <a:endParaRPr lang="en-US" dirty="0"/>
          </a:p>
        </p:txBody>
      </p:sp>
      <p:sp>
        <p:nvSpPr>
          <p:cNvPr id="3" name="Rectangle 2">
            <a:extLst>
              <a:ext uri="{FF2B5EF4-FFF2-40B4-BE49-F238E27FC236}">
                <a16:creationId xmlns:a16="http://schemas.microsoft.com/office/drawing/2014/main" id="{F4568BC2-EDA6-A6FD-4072-D6106CACB625}"/>
              </a:ext>
            </a:extLst>
          </p:cNvPr>
          <p:cNvSpPr txBox="1">
            <a:spLocks noChangeArrowheads="1"/>
          </p:cNvSpPr>
          <p:nvPr/>
        </p:nvSpPr>
        <p:spPr bwMode="auto">
          <a:xfrm>
            <a:off x="1433424" y="-17139"/>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err="1">
                <a:solidFill>
                  <a:srgbClr val="666633"/>
                </a:solidFill>
                <a:latin typeface="華康儷粗黑(P)" panose="020B0700000000000000" pitchFamily="34" charset="-120"/>
                <a:ea typeface="華康儷粗黑(P)" panose="020B0700000000000000" pitchFamily="34" charset="-120"/>
              </a:rPr>
              <a:t>Strangeon</a:t>
            </a:r>
            <a:r>
              <a:rPr lang="en-US" altLang="zh-TW" sz="3600" dirty="0">
                <a:solidFill>
                  <a:srgbClr val="666633"/>
                </a:solidFill>
                <a:latin typeface="華康儷粗黑(P)" panose="020B0700000000000000" pitchFamily="34" charset="-120"/>
                <a:ea typeface="華康儷粗黑(P)" panose="020B0700000000000000" pitchFamily="34" charset="-120"/>
              </a:rPr>
              <a:t> Stars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7" name="Picture 6">
            <a:extLst>
              <a:ext uri="{FF2B5EF4-FFF2-40B4-BE49-F238E27FC236}">
                <a16:creationId xmlns:a16="http://schemas.microsoft.com/office/drawing/2014/main" id="{65A23BB0-3603-2546-57F4-0487CE62331D}"/>
              </a:ext>
            </a:extLst>
          </p:cNvPr>
          <p:cNvPicPr>
            <a:picLocks noChangeAspect="1"/>
          </p:cNvPicPr>
          <p:nvPr/>
        </p:nvPicPr>
        <p:blipFill>
          <a:blip r:embed="rId2"/>
          <a:stretch>
            <a:fillRect/>
          </a:stretch>
        </p:blipFill>
        <p:spPr>
          <a:xfrm>
            <a:off x="1411511" y="2597472"/>
            <a:ext cx="4756404" cy="718537"/>
          </a:xfrm>
          <a:prstGeom prst="rect">
            <a:avLst/>
          </a:prstGeom>
        </p:spPr>
      </p:pic>
      <p:pic>
        <p:nvPicPr>
          <p:cNvPr id="8" name="Picture 7">
            <a:extLst>
              <a:ext uri="{FF2B5EF4-FFF2-40B4-BE49-F238E27FC236}">
                <a16:creationId xmlns:a16="http://schemas.microsoft.com/office/drawing/2014/main" id="{6DEDE81D-A420-71C3-EAB0-2C8E69419E6A}"/>
              </a:ext>
            </a:extLst>
          </p:cNvPr>
          <p:cNvPicPr>
            <a:picLocks noChangeAspect="1"/>
          </p:cNvPicPr>
          <p:nvPr/>
        </p:nvPicPr>
        <p:blipFill>
          <a:blip r:embed="rId3"/>
          <a:stretch>
            <a:fillRect/>
          </a:stretch>
        </p:blipFill>
        <p:spPr>
          <a:xfrm>
            <a:off x="1411511" y="3459716"/>
            <a:ext cx="3869512" cy="735869"/>
          </a:xfrm>
          <a:prstGeom prst="rect">
            <a:avLst/>
          </a:prstGeom>
        </p:spPr>
      </p:pic>
      <p:sp>
        <p:nvSpPr>
          <p:cNvPr id="9" name="Rectangle 8">
            <a:extLst>
              <a:ext uri="{FF2B5EF4-FFF2-40B4-BE49-F238E27FC236}">
                <a16:creationId xmlns:a16="http://schemas.microsoft.com/office/drawing/2014/main" id="{9E82F79E-E5D7-C5DD-E4A0-3AA1170BB9D6}"/>
              </a:ext>
            </a:extLst>
          </p:cNvPr>
          <p:cNvSpPr/>
          <p:nvPr/>
        </p:nvSpPr>
        <p:spPr>
          <a:xfrm>
            <a:off x="838200" y="2415459"/>
            <a:ext cx="5753987" cy="1865102"/>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332E31-D37E-8B85-88DC-428AADC9F843}"/>
              </a:ext>
            </a:extLst>
          </p:cNvPr>
          <p:cNvPicPr>
            <a:picLocks noChangeAspect="1"/>
          </p:cNvPicPr>
          <p:nvPr/>
        </p:nvPicPr>
        <p:blipFill>
          <a:blip r:embed="rId4"/>
          <a:stretch>
            <a:fillRect/>
          </a:stretch>
        </p:blipFill>
        <p:spPr>
          <a:xfrm>
            <a:off x="1072117" y="4606628"/>
            <a:ext cx="3051828" cy="1470281"/>
          </a:xfrm>
          <a:prstGeom prst="rect">
            <a:avLst/>
          </a:prstGeom>
        </p:spPr>
      </p:pic>
      <p:cxnSp>
        <p:nvCxnSpPr>
          <p:cNvPr id="11" name="Straight Arrow Connector 10">
            <a:extLst>
              <a:ext uri="{FF2B5EF4-FFF2-40B4-BE49-F238E27FC236}">
                <a16:creationId xmlns:a16="http://schemas.microsoft.com/office/drawing/2014/main" id="{D1BA46AB-BBEB-D752-00A1-487A38BEECD8}"/>
              </a:ext>
            </a:extLst>
          </p:cNvPr>
          <p:cNvCxnSpPr>
            <a:cxnSpLocks/>
          </p:cNvCxnSpPr>
          <p:nvPr/>
        </p:nvCxnSpPr>
        <p:spPr>
          <a:xfrm>
            <a:off x="5090214" y="4618218"/>
            <a:ext cx="1637414" cy="0"/>
          </a:xfrm>
          <a:prstGeom prst="straightConnector1">
            <a:avLst/>
          </a:prstGeom>
          <a:ln w="152400">
            <a:solidFill>
              <a:schemeClr val="bg2">
                <a:lumMod val="50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2" name="Picture 11">
            <a:extLst>
              <a:ext uri="{FF2B5EF4-FFF2-40B4-BE49-F238E27FC236}">
                <a16:creationId xmlns:a16="http://schemas.microsoft.com/office/drawing/2014/main" id="{4530D36E-F03A-1C0E-4844-18D4C27D6B47}"/>
              </a:ext>
            </a:extLst>
          </p:cNvPr>
          <p:cNvPicPr>
            <a:picLocks noChangeAspect="1"/>
          </p:cNvPicPr>
          <p:nvPr/>
        </p:nvPicPr>
        <p:blipFill>
          <a:blip r:embed="rId5"/>
          <a:stretch>
            <a:fillRect/>
          </a:stretch>
        </p:blipFill>
        <p:spPr>
          <a:xfrm>
            <a:off x="6826103" y="1759596"/>
            <a:ext cx="5251767" cy="4136107"/>
          </a:xfrm>
          <a:prstGeom prst="rect">
            <a:avLst/>
          </a:prstGeom>
        </p:spPr>
      </p:pic>
      <p:sp>
        <p:nvSpPr>
          <p:cNvPr id="13" name="TextBox 12">
            <a:extLst>
              <a:ext uri="{FF2B5EF4-FFF2-40B4-BE49-F238E27FC236}">
                <a16:creationId xmlns:a16="http://schemas.microsoft.com/office/drawing/2014/main" id="{07CC5550-042C-0BA5-6B50-D627B1D06438}"/>
              </a:ext>
            </a:extLst>
          </p:cNvPr>
          <p:cNvSpPr txBox="1"/>
          <p:nvPr/>
        </p:nvSpPr>
        <p:spPr>
          <a:xfrm>
            <a:off x="7806028" y="5895703"/>
            <a:ext cx="4006481" cy="523220"/>
          </a:xfrm>
          <a:prstGeom prst="rect">
            <a:avLst/>
          </a:prstGeom>
          <a:noFill/>
        </p:spPr>
        <p:txBody>
          <a:bodyPr wrap="none" rtlCol="0">
            <a:spAutoFit/>
          </a:bodyPr>
          <a:lstStyle/>
          <a:p>
            <a:r>
              <a:rPr lang="en-US" sz="1400" dirty="0"/>
              <a:t>Graph adapted from </a:t>
            </a:r>
          </a:p>
          <a:p>
            <a:r>
              <a:rPr lang="en-US" sz="1400" dirty="0"/>
              <a:t>LI, Z, QU, Z, CHEN, L, et al. </a:t>
            </a:r>
            <a:r>
              <a:rPr lang="en-US" sz="1400" dirty="0" err="1"/>
              <a:t>Astrophys</a:t>
            </a:r>
            <a:r>
              <a:rPr lang="en-US" sz="1400" dirty="0"/>
              <a:t> J, 2015, 798: 56</a:t>
            </a:r>
          </a:p>
        </p:txBody>
      </p:sp>
    </p:spTree>
    <p:extLst>
      <p:ext uri="{BB962C8B-B14F-4D97-AF65-F5344CB8AC3E}">
        <p14:creationId xmlns:p14="http://schemas.microsoft.com/office/powerpoint/2010/main" val="3826901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CE84CF-8F79-F06D-40BF-0E1BCB42045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B1F9514-6D7D-C8B4-733C-9ADC62A1E48C}"/>
              </a:ext>
            </a:extLst>
          </p:cNvPr>
          <p:cNvPicPr>
            <a:picLocks noChangeAspect="1"/>
          </p:cNvPicPr>
          <p:nvPr/>
        </p:nvPicPr>
        <p:blipFill>
          <a:blip r:embed="rId3"/>
          <a:stretch>
            <a:fillRect/>
          </a:stretch>
        </p:blipFill>
        <p:spPr>
          <a:xfrm>
            <a:off x="0" y="1263492"/>
            <a:ext cx="4575348" cy="5098245"/>
          </a:xfrm>
          <a:prstGeom prst="rect">
            <a:avLst/>
          </a:prstGeom>
        </p:spPr>
      </p:pic>
      <p:sp>
        <p:nvSpPr>
          <p:cNvPr id="5" name="TextBox 4">
            <a:extLst>
              <a:ext uri="{FF2B5EF4-FFF2-40B4-BE49-F238E27FC236}">
                <a16:creationId xmlns:a16="http://schemas.microsoft.com/office/drawing/2014/main" id="{8E3CF359-AE90-2D73-D8D8-8D65BD6A6C63}"/>
              </a:ext>
            </a:extLst>
          </p:cNvPr>
          <p:cNvSpPr txBox="1"/>
          <p:nvPr/>
        </p:nvSpPr>
        <p:spPr>
          <a:xfrm>
            <a:off x="301430" y="6361737"/>
            <a:ext cx="7456052" cy="400110"/>
          </a:xfrm>
          <a:prstGeom prst="rect">
            <a:avLst/>
          </a:prstGeom>
          <a:noFill/>
        </p:spPr>
        <p:txBody>
          <a:bodyPr wrap="square">
            <a:spAutoFit/>
          </a:bodyPr>
          <a:lstStyle/>
          <a:p>
            <a:r>
              <a:rPr lang="en-CA" sz="1000" b="0" i="0" u="none" strike="noStrike" dirty="0">
                <a:solidFill>
                  <a:srgbClr val="222222"/>
                </a:solidFill>
                <a:effectLst/>
                <a:latin typeface="Arial" panose="020B0604020202020204" pitchFamily="34" charset="0"/>
              </a:rPr>
              <a:t>Gao, Yong, Xiao-Yu Lai, </a:t>
            </a:r>
            <a:r>
              <a:rPr lang="en-CA" sz="1000" b="0" i="0" u="none" strike="noStrike" dirty="0" err="1">
                <a:solidFill>
                  <a:srgbClr val="222222"/>
                </a:solidFill>
                <a:effectLst/>
                <a:latin typeface="Arial" panose="020B0604020202020204" pitchFamily="34" charset="0"/>
              </a:rPr>
              <a:t>Lijing</a:t>
            </a:r>
            <a:r>
              <a:rPr lang="en-CA" sz="1000" b="0" i="0" u="none" strike="noStrike" dirty="0">
                <a:solidFill>
                  <a:srgbClr val="222222"/>
                </a:solidFill>
                <a:effectLst/>
                <a:latin typeface="Arial" panose="020B0604020202020204" pitchFamily="34" charset="0"/>
              </a:rPr>
              <a:t> Shao, and Ren-Xin Xu. " </a:t>
            </a:r>
          </a:p>
          <a:p>
            <a:r>
              <a:rPr lang="en-CA" sz="1000" b="0" i="1" u="none" strike="noStrike" dirty="0">
                <a:solidFill>
                  <a:srgbClr val="222222"/>
                </a:solidFill>
                <a:effectLst/>
                <a:latin typeface="Arial" panose="020B0604020202020204" pitchFamily="34" charset="0"/>
              </a:rPr>
              <a:t>Monthly Notices of the Royal Astronomical Society</a:t>
            </a:r>
            <a:r>
              <a:rPr lang="en-CA" sz="1000" b="0" i="0" u="none" strike="noStrike" dirty="0">
                <a:solidFill>
                  <a:srgbClr val="222222"/>
                </a:solidFill>
                <a:effectLst/>
                <a:latin typeface="Arial" panose="020B0604020202020204" pitchFamily="34" charset="0"/>
              </a:rPr>
              <a:t> 509, no. 2 (2022): 2758-2779.</a:t>
            </a:r>
            <a:endParaRPr lang="en-US" sz="1000" dirty="0"/>
          </a:p>
        </p:txBody>
      </p:sp>
      <p:sp>
        <p:nvSpPr>
          <p:cNvPr id="3" name="Rectangle 2">
            <a:extLst>
              <a:ext uri="{FF2B5EF4-FFF2-40B4-BE49-F238E27FC236}">
                <a16:creationId xmlns:a16="http://schemas.microsoft.com/office/drawing/2014/main" id="{FDEBC3BB-42A1-4A7B-8A9E-A64EAFB7A28F}"/>
              </a:ext>
            </a:extLst>
          </p:cNvPr>
          <p:cNvSpPr txBox="1">
            <a:spLocks noChangeArrowheads="1"/>
          </p:cNvSpPr>
          <p:nvPr/>
        </p:nvSpPr>
        <p:spPr bwMode="auto">
          <a:xfrm>
            <a:off x="1433424" y="-17139"/>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err="1">
                <a:solidFill>
                  <a:srgbClr val="666633"/>
                </a:solidFill>
                <a:latin typeface="華康儷粗黑(P)" panose="020B0700000000000000" pitchFamily="34" charset="-120"/>
                <a:ea typeface="華康儷粗黑(P)" panose="020B0700000000000000" pitchFamily="34" charset="-120"/>
              </a:rPr>
              <a:t>Strangeon</a:t>
            </a:r>
            <a:r>
              <a:rPr lang="en-US" altLang="zh-TW" sz="3600" dirty="0">
                <a:solidFill>
                  <a:srgbClr val="666633"/>
                </a:solidFill>
                <a:latin typeface="華康儷粗黑(P)" panose="020B0700000000000000" pitchFamily="34" charset="-120"/>
                <a:ea typeface="華康儷粗黑(P)" panose="020B0700000000000000" pitchFamily="34" charset="-120"/>
              </a:rPr>
              <a:t> Stars </a:t>
            </a:r>
          </a:p>
          <a:p>
            <a:pPr algn="ctr"/>
            <a:r>
              <a:rPr lang="en-US" altLang="zh-TW" sz="3600" dirty="0">
                <a:solidFill>
                  <a:srgbClr val="666633"/>
                </a:solidFill>
                <a:latin typeface="華康儷粗黑(P)" panose="020B0700000000000000" pitchFamily="34" charset="-120"/>
                <a:ea typeface="華康儷粗黑(P)" panose="020B0700000000000000" pitchFamily="34" charset="-120"/>
              </a:rPr>
              <a:t>Scheme  of  Previous  studies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9" name="Picture 8">
            <a:extLst>
              <a:ext uri="{FF2B5EF4-FFF2-40B4-BE49-F238E27FC236}">
                <a16:creationId xmlns:a16="http://schemas.microsoft.com/office/drawing/2014/main" id="{9CC16037-A501-CE70-5FF5-20304BA9334B}"/>
              </a:ext>
            </a:extLst>
          </p:cNvPr>
          <p:cNvPicPr>
            <a:picLocks noChangeAspect="1"/>
          </p:cNvPicPr>
          <p:nvPr/>
        </p:nvPicPr>
        <p:blipFill>
          <a:blip r:embed="rId4"/>
          <a:stretch>
            <a:fillRect/>
          </a:stretch>
        </p:blipFill>
        <p:spPr>
          <a:xfrm>
            <a:off x="4529478" y="1263492"/>
            <a:ext cx="6870192" cy="3035495"/>
          </a:xfrm>
          <a:prstGeom prst="rect">
            <a:avLst/>
          </a:prstGeom>
        </p:spPr>
      </p:pic>
      <p:sp>
        <p:nvSpPr>
          <p:cNvPr id="10" name="TextBox 9">
            <a:extLst>
              <a:ext uri="{FF2B5EF4-FFF2-40B4-BE49-F238E27FC236}">
                <a16:creationId xmlns:a16="http://schemas.microsoft.com/office/drawing/2014/main" id="{4BFBDD38-4BBA-EFA2-E20D-E53332A88192}"/>
              </a:ext>
            </a:extLst>
          </p:cNvPr>
          <p:cNvSpPr txBox="1"/>
          <p:nvPr/>
        </p:nvSpPr>
        <p:spPr>
          <a:xfrm>
            <a:off x="4825134" y="4437098"/>
            <a:ext cx="4495141" cy="415498"/>
          </a:xfrm>
          <a:prstGeom prst="rect">
            <a:avLst/>
          </a:prstGeom>
          <a:noFill/>
        </p:spPr>
        <p:txBody>
          <a:bodyPr wrap="none" rtlCol="0">
            <a:spAutoFit/>
          </a:bodyPr>
          <a:lstStyle/>
          <a:p>
            <a:r>
              <a:rPr lang="en-CA" sz="1050" b="0" i="0" u="none" strike="noStrike" dirty="0">
                <a:solidFill>
                  <a:srgbClr val="222222"/>
                </a:solidFill>
                <a:effectLst/>
                <a:latin typeface="Arial" panose="020B0604020202020204" pitchFamily="34" charset="0"/>
              </a:rPr>
              <a:t>Li, H. B., Gao, Y., Shao, L., Xu, R. X., &amp; Xu, R. (2022</a:t>
            </a:r>
          </a:p>
          <a:p>
            <a:r>
              <a:rPr lang="en-CA" sz="1050" b="0" i="0" u="none" strike="noStrike" dirty="0">
                <a:solidFill>
                  <a:srgbClr val="222222"/>
                </a:solidFill>
                <a:effectLst/>
                <a:latin typeface="Arial" panose="020B0604020202020204" pitchFamily="34" charset="0"/>
              </a:rPr>
              <a:t>. </a:t>
            </a:r>
            <a:r>
              <a:rPr lang="en-CA" sz="1050" b="0" i="1" u="none" strike="noStrike" dirty="0">
                <a:solidFill>
                  <a:srgbClr val="222222"/>
                </a:solidFill>
                <a:effectLst/>
                <a:latin typeface="Arial" panose="020B0604020202020204" pitchFamily="34" charset="0"/>
              </a:rPr>
              <a:t>Monthly Notices of the Royal Astronomical Society</a:t>
            </a:r>
            <a:r>
              <a:rPr lang="en-CA" sz="1050" b="0" i="0" u="none" strike="noStrike" dirty="0">
                <a:solidFill>
                  <a:srgbClr val="222222"/>
                </a:solidFill>
                <a:effectLst/>
                <a:latin typeface="Arial" panose="020B0604020202020204" pitchFamily="34" charset="0"/>
              </a:rPr>
              <a:t>, </a:t>
            </a:r>
            <a:r>
              <a:rPr lang="en-CA" sz="1050" b="0" i="1" u="none" strike="noStrike" dirty="0">
                <a:solidFill>
                  <a:srgbClr val="222222"/>
                </a:solidFill>
                <a:effectLst/>
                <a:latin typeface="Arial" panose="020B0604020202020204" pitchFamily="34" charset="0"/>
              </a:rPr>
              <a:t>516</a:t>
            </a:r>
            <a:r>
              <a:rPr lang="en-CA" sz="1050" b="0" i="0" u="none" strike="noStrike" dirty="0">
                <a:solidFill>
                  <a:srgbClr val="222222"/>
                </a:solidFill>
                <a:effectLst/>
                <a:latin typeface="Arial" panose="020B0604020202020204" pitchFamily="34" charset="0"/>
              </a:rPr>
              <a:t>(4), 6172-6179.</a:t>
            </a:r>
            <a:endParaRPr lang="en-US" sz="1050" dirty="0"/>
          </a:p>
        </p:txBody>
      </p:sp>
    </p:spTree>
    <p:extLst>
      <p:ext uri="{BB962C8B-B14F-4D97-AF65-F5344CB8AC3E}">
        <p14:creationId xmlns:p14="http://schemas.microsoft.com/office/powerpoint/2010/main" val="3599957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294C56-9C1D-7A43-7ACB-A9018911FAE6}"/>
              </a:ext>
            </a:extLst>
          </p:cNvPr>
          <p:cNvSpPr>
            <a:spLocks noGrp="1"/>
          </p:cNvSpPr>
          <p:nvPr>
            <p:ph idx="1"/>
          </p:nvPr>
        </p:nvSpPr>
        <p:spPr/>
        <p:txBody>
          <a:bodyPr/>
          <a:lstStyle/>
          <a:p>
            <a:pPr marL="0" indent="0">
              <a:buNone/>
            </a:pPr>
            <a:endParaRPr lang="en-US" dirty="0"/>
          </a:p>
        </p:txBody>
      </p:sp>
      <p:sp>
        <p:nvSpPr>
          <p:cNvPr id="3" name="Rectangle 2">
            <a:extLst>
              <a:ext uri="{FF2B5EF4-FFF2-40B4-BE49-F238E27FC236}">
                <a16:creationId xmlns:a16="http://schemas.microsoft.com/office/drawing/2014/main" id="{F52C29F9-811B-C367-F7C0-FD185264B222}"/>
              </a:ext>
            </a:extLst>
          </p:cNvPr>
          <p:cNvSpPr txBox="1">
            <a:spLocks noChangeArrowheads="1"/>
          </p:cNvSpPr>
          <p:nvPr/>
        </p:nvSpPr>
        <p:spPr bwMode="auto">
          <a:xfrm>
            <a:off x="1476828" y="-16259"/>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a:solidFill>
                  <a:srgbClr val="666633"/>
                </a:solidFill>
                <a:latin typeface="華康儷粗黑(P)" panose="020B0700000000000000" pitchFamily="34" charset="-120"/>
                <a:ea typeface="華康儷粗黑(P)" panose="020B0700000000000000" pitchFamily="34" charset="-120"/>
              </a:rPr>
              <a:t>Minimalism</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7" name="Picture 6">
            <a:extLst>
              <a:ext uri="{FF2B5EF4-FFF2-40B4-BE49-F238E27FC236}">
                <a16:creationId xmlns:a16="http://schemas.microsoft.com/office/drawing/2014/main" id="{B7A5EF1C-97E0-7E8F-5E21-487917D21A94}"/>
              </a:ext>
            </a:extLst>
          </p:cNvPr>
          <p:cNvPicPr>
            <a:picLocks noChangeAspect="1"/>
          </p:cNvPicPr>
          <p:nvPr/>
        </p:nvPicPr>
        <p:blipFill>
          <a:blip r:embed="rId3"/>
          <a:stretch>
            <a:fillRect/>
          </a:stretch>
        </p:blipFill>
        <p:spPr>
          <a:xfrm>
            <a:off x="142266" y="3344645"/>
            <a:ext cx="5687481" cy="869371"/>
          </a:xfrm>
          <a:prstGeom prst="rect">
            <a:avLst/>
          </a:prstGeom>
        </p:spPr>
      </p:pic>
      <p:pic>
        <p:nvPicPr>
          <p:cNvPr id="4" name="Picture 3">
            <a:extLst>
              <a:ext uri="{FF2B5EF4-FFF2-40B4-BE49-F238E27FC236}">
                <a16:creationId xmlns:a16="http://schemas.microsoft.com/office/drawing/2014/main" id="{3363138F-B315-70DA-9B96-CB6C5C93648E}"/>
              </a:ext>
            </a:extLst>
          </p:cNvPr>
          <p:cNvPicPr>
            <a:picLocks noChangeAspect="1"/>
          </p:cNvPicPr>
          <p:nvPr/>
        </p:nvPicPr>
        <p:blipFill>
          <a:blip r:embed="rId4"/>
          <a:stretch>
            <a:fillRect/>
          </a:stretch>
        </p:blipFill>
        <p:spPr>
          <a:xfrm>
            <a:off x="551069" y="5089985"/>
            <a:ext cx="3803955" cy="1810061"/>
          </a:xfrm>
          <a:prstGeom prst="rect">
            <a:avLst/>
          </a:prstGeom>
        </p:spPr>
      </p:pic>
      <p:sp>
        <p:nvSpPr>
          <p:cNvPr id="10" name="TextBox 9">
            <a:extLst>
              <a:ext uri="{FF2B5EF4-FFF2-40B4-BE49-F238E27FC236}">
                <a16:creationId xmlns:a16="http://schemas.microsoft.com/office/drawing/2014/main" id="{4F8014F0-6AF0-EAA3-0E97-595141C1C0B2}"/>
              </a:ext>
            </a:extLst>
          </p:cNvPr>
          <p:cNvSpPr txBox="1"/>
          <p:nvPr/>
        </p:nvSpPr>
        <p:spPr>
          <a:xfrm>
            <a:off x="3803283" y="1131144"/>
            <a:ext cx="9441567" cy="369332"/>
          </a:xfrm>
          <a:prstGeom prst="rect">
            <a:avLst/>
          </a:prstGeom>
          <a:noFill/>
        </p:spPr>
        <p:txBody>
          <a:bodyPr wrap="square">
            <a:spAutoFit/>
          </a:bodyPr>
          <a:lstStyle/>
          <a:p>
            <a:r>
              <a:rPr lang="en-CA" i="1" dirty="0"/>
              <a:t> </a:t>
            </a:r>
            <a:r>
              <a:rPr lang="en-CA" i="1" dirty="0">
                <a:solidFill>
                  <a:srgbClr val="FF0000"/>
                </a:solidFill>
              </a:rPr>
              <a:t>Chen Zhang</a:t>
            </a:r>
            <a:r>
              <a:rPr lang="en-CA" i="1" dirty="0"/>
              <a:t>, Yong Gao, Cheng-Jun Xia, </a:t>
            </a:r>
            <a:r>
              <a:rPr lang="en-CA" i="1" dirty="0" err="1"/>
              <a:t>Renxin</a:t>
            </a:r>
            <a:r>
              <a:rPr lang="en-CA" i="1" dirty="0"/>
              <a:t> Xu arXiv:2305.13323    (Accepted by PRD)</a:t>
            </a:r>
          </a:p>
        </p:txBody>
      </p:sp>
      <p:pic>
        <p:nvPicPr>
          <p:cNvPr id="11" name="Picture 10">
            <a:extLst>
              <a:ext uri="{FF2B5EF4-FFF2-40B4-BE49-F238E27FC236}">
                <a16:creationId xmlns:a16="http://schemas.microsoft.com/office/drawing/2014/main" id="{82371F94-053E-29DB-A5EC-3B0713115DC9}"/>
              </a:ext>
            </a:extLst>
          </p:cNvPr>
          <p:cNvPicPr>
            <a:picLocks noChangeAspect="1"/>
          </p:cNvPicPr>
          <p:nvPr/>
        </p:nvPicPr>
        <p:blipFill>
          <a:blip r:embed="rId5"/>
          <a:stretch>
            <a:fillRect/>
          </a:stretch>
        </p:blipFill>
        <p:spPr>
          <a:xfrm>
            <a:off x="6196921" y="1798527"/>
            <a:ext cx="4954951" cy="748531"/>
          </a:xfrm>
          <a:prstGeom prst="rect">
            <a:avLst/>
          </a:prstGeom>
        </p:spPr>
      </p:pic>
      <p:pic>
        <p:nvPicPr>
          <p:cNvPr id="12" name="Picture 11">
            <a:extLst>
              <a:ext uri="{FF2B5EF4-FFF2-40B4-BE49-F238E27FC236}">
                <a16:creationId xmlns:a16="http://schemas.microsoft.com/office/drawing/2014/main" id="{5B789134-4B6D-BFFF-8FD8-861DECD1A0BF}"/>
              </a:ext>
            </a:extLst>
          </p:cNvPr>
          <p:cNvPicPr>
            <a:picLocks noChangeAspect="1"/>
          </p:cNvPicPr>
          <p:nvPr/>
        </p:nvPicPr>
        <p:blipFill>
          <a:blip r:embed="rId6"/>
          <a:stretch>
            <a:fillRect/>
          </a:stretch>
        </p:blipFill>
        <p:spPr>
          <a:xfrm>
            <a:off x="6212835" y="2522242"/>
            <a:ext cx="4031037" cy="766586"/>
          </a:xfrm>
          <a:prstGeom prst="rect">
            <a:avLst/>
          </a:prstGeom>
        </p:spPr>
      </p:pic>
      <p:cxnSp>
        <p:nvCxnSpPr>
          <p:cNvPr id="24" name="Straight Arrow Connector 23">
            <a:extLst>
              <a:ext uri="{FF2B5EF4-FFF2-40B4-BE49-F238E27FC236}">
                <a16:creationId xmlns:a16="http://schemas.microsoft.com/office/drawing/2014/main" id="{B7A14F2A-25DC-5B2D-F36B-5A33044DBD0A}"/>
              </a:ext>
            </a:extLst>
          </p:cNvPr>
          <p:cNvCxnSpPr>
            <a:cxnSpLocks/>
            <a:endCxn id="4" idx="0"/>
          </p:cNvCxnSpPr>
          <p:nvPr/>
        </p:nvCxnSpPr>
        <p:spPr>
          <a:xfrm flipH="1">
            <a:off x="2453047" y="3344645"/>
            <a:ext cx="6752946" cy="1745340"/>
          </a:xfrm>
          <a:prstGeom prst="straightConnector1">
            <a:avLst/>
          </a:prstGeom>
          <a:ln w="76200">
            <a:solidFill>
              <a:schemeClr val="bg2">
                <a:lumMod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26" name="Rectangle 25">
            <a:extLst>
              <a:ext uri="{FF2B5EF4-FFF2-40B4-BE49-F238E27FC236}">
                <a16:creationId xmlns:a16="http://schemas.microsoft.com/office/drawing/2014/main" id="{F449EF8B-3D5C-6E73-9672-8CA6E9B89183}"/>
              </a:ext>
            </a:extLst>
          </p:cNvPr>
          <p:cNvSpPr/>
          <p:nvPr/>
        </p:nvSpPr>
        <p:spPr>
          <a:xfrm>
            <a:off x="6096000" y="1835697"/>
            <a:ext cx="5544931" cy="150894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97CBB08-16F9-91E6-F883-90B2D66193A5}"/>
                  </a:ext>
                </a:extLst>
              </p:cNvPr>
              <p:cNvSpPr txBox="1"/>
              <p:nvPr/>
            </p:nvSpPr>
            <p:spPr>
              <a:xfrm>
                <a:off x="4511710" y="5172176"/>
                <a:ext cx="7538024" cy="836960"/>
              </a:xfrm>
              <a:prstGeom prst="rect">
                <a:avLst/>
              </a:prstGeom>
              <a:noFill/>
            </p:spPr>
            <p:txBody>
              <a:bodyPr wrap="square" rtlCol="0">
                <a:spAutoFit/>
              </a:bodyPr>
              <a:lstStyle/>
              <a:p>
                <a:r>
                  <a:rPr lang="en-US" sz="2000" b="0" dirty="0"/>
                  <a:t>At zero pressure, </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𝑛</m:t>
                        </m:r>
                      </m:e>
                    </m:acc>
                    <m:r>
                      <a:rPr lang="en-US" sz="2000" b="0" i="1" smtClean="0">
                        <a:latin typeface="Cambria Math" panose="02040503050406030204" pitchFamily="18" charset="0"/>
                      </a:rPr>
                      <m:t>=3. </m:t>
                    </m:r>
                  </m:oMath>
                </a14:m>
                <a:r>
                  <a:rPr lang="en-US" sz="2000" dirty="0"/>
                  <a:t> </a:t>
                </a:r>
              </a:p>
              <a:p>
                <a:r>
                  <a:rPr lang="en-US" sz="2000" dirty="0"/>
                  <a:t>Requiring </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𝜌</m:t>
                        </m:r>
                      </m:e>
                    </m:acc>
                    <m:r>
                      <a:rPr lang="en-US" sz="2000" b="0" i="1" smtClean="0">
                        <a:latin typeface="Cambria Math" panose="02040503050406030204" pitchFamily="18" charset="0"/>
                      </a:rPr>
                      <m:t>≥0</m:t>
                    </m:r>
                  </m:oMath>
                </a14:m>
                <a:r>
                  <a:rPr lang="en-US" sz="2000" dirty="0"/>
                  <a:t> at zero pressure thus yield </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𝜖</m:t>
                        </m:r>
                      </m:e>
                    </m:acc>
                    <m:r>
                      <a:rPr lang="en-US" sz="2000" b="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b="0" i="1" dirty="0" smtClean="0">
                            <a:latin typeface="Cambria Math" panose="02040503050406030204" pitchFamily="18" charset="0"/>
                          </a:rPr>
                          <m:t>2</m:t>
                        </m:r>
                      </m:num>
                      <m:den>
                        <m:r>
                          <a:rPr lang="en-US" sz="2000" b="0" i="1" dirty="0" smtClean="0">
                            <a:latin typeface="Cambria Math" panose="02040503050406030204" pitchFamily="18" charset="0"/>
                          </a:rPr>
                          <m:t>𝑎</m:t>
                        </m:r>
                      </m:den>
                    </m:f>
                    <m:r>
                      <a:rPr lang="en-US" sz="2000" b="0" i="1" dirty="0" smtClean="0">
                        <a:latin typeface="Cambria Math" panose="02040503050406030204" pitchFamily="18" charset="0"/>
                      </a:rPr>
                      <m:t>≈0.1757</m:t>
                    </m:r>
                  </m:oMath>
                </a14:m>
                <a:r>
                  <a:rPr lang="en-US" sz="2000" dirty="0"/>
                  <a:t> (</a:t>
                </a:r>
                <a14:m>
                  <m:oMath xmlns:m="http://schemas.openxmlformats.org/officeDocument/2006/math">
                    <m:sSubSup>
                      <m:sSubSupPr>
                        <m:ctrlPr>
                          <a:rPr lang="en-US" sz="2000" b="0" i="1" smtClean="0">
                            <a:solidFill>
                              <a:srgbClr val="FF0000"/>
                            </a:solidFill>
                            <a:latin typeface="Cambria Math" panose="02040503050406030204" pitchFamily="18" charset="0"/>
                          </a:rPr>
                        </m:ctrlPr>
                      </m:sSubSupPr>
                      <m:e>
                        <m:acc>
                          <m:accPr>
                            <m:chr m:val="̅"/>
                            <m:ctrlPr>
                              <a:rPr lang="en-US" sz="2000" i="1">
                                <a:solidFill>
                                  <a:srgbClr val="FF0000"/>
                                </a:solidFill>
                                <a:latin typeface="Cambria Math" panose="02040503050406030204" pitchFamily="18" charset="0"/>
                              </a:rPr>
                            </m:ctrlPr>
                          </m:accPr>
                          <m:e>
                            <m:r>
                              <a:rPr lang="en-US" sz="2000" i="1">
                                <a:solidFill>
                                  <a:srgbClr val="FF0000"/>
                                </a:solidFill>
                                <a:latin typeface="Cambria Math" panose="02040503050406030204" pitchFamily="18" charset="0"/>
                              </a:rPr>
                              <m:t>𝜖</m:t>
                            </m:r>
                          </m:e>
                        </m:acc>
                      </m:e>
                      <m:sub>
                        <m:r>
                          <a:rPr lang="en-US" sz="2000" b="0" i="1" smtClean="0">
                            <a:solidFill>
                              <a:srgbClr val="FF0000"/>
                            </a:solidFill>
                            <a:latin typeface="Cambria Math" panose="02040503050406030204" pitchFamily="18" charset="0"/>
                          </a:rPr>
                          <m:t>𝑚𝑎𝑥</m:t>
                        </m:r>
                      </m:sub>
                      <m:sup>
                        <m:r>
                          <a:rPr lang="en-US" sz="2000" b="0" i="1" smtClean="0">
                            <a:solidFill>
                              <a:srgbClr val="FF0000"/>
                            </a:solidFill>
                            <a:latin typeface="Cambria Math" panose="02040503050406030204" pitchFamily="18" charset="0"/>
                          </a:rPr>
                          <m:t>𝑡h𝑒𝑜</m:t>
                        </m:r>
                      </m:sup>
                    </m:sSubSup>
                  </m:oMath>
                </a14:m>
                <a:r>
                  <a:rPr lang="en-US" sz="2000" dirty="0"/>
                  <a:t>)</a:t>
                </a:r>
              </a:p>
            </p:txBody>
          </p:sp>
        </mc:Choice>
        <mc:Fallback xmlns="">
          <p:sp>
            <p:nvSpPr>
              <p:cNvPr id="30" name="TextBox 29">
                <a:extLst>
                  <a:ext uri="{FF2B5EF4-FFF2-40B4-BE49-F238E27FC236}">
                    <a16:creationId xmlns:a16="http://schemas.microsoft.com/office/drawing/2014/main" id="{097CBB08-16F9-91E6-F883-90B2D66193A5}"/>
                  </a:ext>
                </a:extLst>
              </p:cNvPr>
              <p:cNvSpPr txBox="1">
                <a:spLocks noRot="1" noChangeAspect="1" noMove="1" noResize="1" noEditPoints="1" noAdjustHandles="1" noChangeArrowheads="1" noChangeShapeType="1" noTextEdit="1"/>
              </p:cNvSpPr>
              <p:nvPr/>
            </p:nvSpPr>
            <p:spPr>
              <a:xfrm>
                <a:off x="4511710" y="5172176"/>
                <a:ext cx="7538024" cy="836960"/>
              </a:xfrm>
              <a:prstGeom prst="rect">
                <a:avLst/>
              </a:prstGeom>
              <a:blipFill>
                <a:blip r:embed="rId7"/>
                <a:stretch>
                  <a:fillRect l="-842" t="-4478"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49FC9BD-F233-7C7F-2BDA-FECEEB2200EA}"/>
                  </a:ext>
                </a:extLst>
              </p:cNvPr>
              <p:cNvSpPr txBox="1"/>
              <p:nvPr/>
            </p:nvSpPr>
            <p:spPr>
              <a:xfrm>
                <a:off x="4511710" y="6346923"/>
                <a:ext cx="3206455" cy="491545"/>
              </a:xfrm>
              <a:prstGeom prst="rect">
                <a:avLst/>
              </a:prstGeom>
              <a:noFill/>
            </p:spPr>
            <p:txBody>
              <a:bodyPr wrap="none" rtlCol="0">
                <a:spAutoFit/>
              </a:bodyPr>
              <a:lstStyle/>
              <a:p>
                <a:r>
                  <a:rPr lang="en-US" dirty="0"/>
                  <a:t>We take </a:t>
                </a:r>
                <a14:m>
                  <m:oMath xmlns:m="http://schemas.openxmlformats.org/officeDocument/2006/math">
                    <m:sSubSup>
                      <m:sSubSupPr>
                        <m:ctrlPr>
                          <a:rPr lang="en-US" sz="1800" b="0" i="1" smtClean="0">
                            <a:latin typeface="Cambria Math" panose="02040503050406030204" pitchFamily="18" charset="0"/>
                          </a:rPr>
                        </m:ctrlPr>
                      </m:sSubSupPr>
                      <m:e>
                        <m:acc>
                          <m:accPr>
                            <m:chr m:val="̅"/>
                            <m:ctrlPr>
                              <a:rPr lang="en-US" sz="1800" i="1">
                                <a:latin typeface="Cambria Math" panose="02040503050406030204" pitchFamily="18" charset="0"/>
                              </a:rPr>
                            </m:ctrlPr>
                          </m:accPr>
                          <m:e>
                            <m:r>
                              <a:rPr lang="en-US" sz="1800" i="1">
                                <a:latin typeface="Cambria Math" panose="02040503050406030204" pitchFamily="18" charset="0"/>
                              </a:rPr>
                              <m:t>𝜖</m:t>
                            </m:r>
                          </m:e>
                        </m:acc>
                      </m:e>
                      <m:sub>
                        <m:r>
                          <a:rPr lang="en-US" sz="1800" b="0" i="1" smtClean="0">
                            <a:latin typeface="Cambria Math" panose="02040503050406030204" pitchFamily="18" charset="0"/>
                          </a:rPr>
                          <m:t>𝑚𝑎𝑥</m:t>
                        </m:r>
                      </m:sub>
                      <m:sup>
                        <m:r>
                          <a:rPr lang="en-US" sz="1800" b="0" i="1" smtClean="0">
                            <a:latin typeface="Cambria Math" panose="02040503050406030204" pitchFamily="18" charset="0"/>
                          </a:rPr>
                          <m:t>𝑒𝑚</m:t>
                        </m:r>
                      </m:sup>
                    </m:sSubSup>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0" smtClean="0">
                            <a:latin typeface="Cambria Math" panose="02040503050406030204" pitchFamily="18" charset="0"/>
                          </a:rPr>
                          <m:t>120 </m:t>
                        </m:r>
                        <m:r>
                          <m:rPr>
                            <m:sty m:val="p"/>
                          </m:rPr>
                          <a:rPr lang="en-US" sz="1800" b="0" i="0" smtClean="0">
                            <a:latin typeface="Cambria Math" panose="02040503050406030204" pitchFamily="18" charset="0"/>
                          </a:rPr>
                          <m:t>MeV</m:t>
                        </m:r>
                      </m:num>
                      <m:den>
                        <m:r>
                          <a:rPr lang="en-US" sz="1800" b="0" i="0" smtClean="0">
                            <a:latin typeface="Cambria Math" panose="02040503050406030204" pitchFamily="18" charset="0"/>
                          </a:rPr>
                          <m:t>930 </m:t>
                        </m:r>
                        <m:r>
                          <m:rPr>
                            <m:sty m:val="p"/>
                          </m:rPr>
                          <a:rPr lang="en-US" sz="1800" b="0" i="0" smtClean="0">
                            <a:latin typeface="Cambria Math" panose="02040503050406030204" pitchFamily="18" charset="0"/>
                          </a:rPr>
                          <m:t>MeV</m:t>
                        </m:r>
                      </m:den>
                    </m:f>
                    <m:r>
                      <a:rPr lang="en-US" sz="1800" b="0" i="0" smtClean="0">
                        <a:latin typeface="Cambria Math" panose="02040503050406030204" pitchFamily="18" charset="0"/>
                      </a:rPr>
                      <m:t>=0.13</m:t>
                    </m:r>
                  </m:oMath>
                </a14:m>
                <a:endParaRPr lang="en-US" dirty="0"/>
              </a:p>
            </p:txBody>
          </p:sp>
        </mc:Choice>
        <mc:Fallback xmlns="">
          <p:sp>
            <p:nvSpPr>
              <p:cNvPr id="31" name="TextBox 30">
                <a:extLst>
                  <a:ext uri="{FF2B5EF4-FFF2-40B4-BE49-F238E27FC236}">
                    <a16:creationId xmlns:a16="http://schemas.microsoft.com/office/drawing/2014/main" id="{D49FC9BD-F233-7C7F-2BDA-FECEEB2200EA}"/>
                  </a:ext>
                </a:extLst>
              </p:cNvPr>
              <p:cNvSpPr txBox="1">
                <a:spLocks noRot="1" noChangeAspect="1" noMove="1" noResize="1" noEditPoints="1" noAdjustHandles="1" noChangeArrowheads="1" noChangeShapeType="1" noTextEdit="1"/>
              </p:cNvSpPr>
              <p:nvPr/>
            </p:nvSpPr>
            <p:spPr>
              <a:xfrm>
                <a:off x="4511710" y="6346923"/>
                <a:ext cx="3206455" cy="491545"/>
              </a:xfrm>
              <a:prstGeom prst="rect">
                <a:avLst/>
              </a:prstGeom>
              <a:blipFill>
                <a:blip r:embed="rId8"/>
                <a:stretch>
                  <a:fillRect l="-1581" b="-12500"/>
                </a:stretch>
              </a:blipFill>
            </p:spPr>
            <p:txBody>
              <a:bodyPr/>
              <a:lstStyle/>
              <a:p>
                <a:r>
                  <a:rPr lang="en-US">
                    <a:noFill/>
                  </a:rPr>
                  <a:t> </a:t>
                </a:r>
              </a:p>
            </p:txBody>
          </p:sp>
        </mc:Fallback>
      </mc:AlternateContent>
    </p:spTree>
    <p:extLst>
      <p:ext uri="{BB962C8B-B14F-4D97-AF65-F5344CB8AC3E}">
        <p14:creationId xmlns:p14="http://schemas.microsoft.com/office/powerpoint/2010/main" val="634437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FDF8A6-E1E0-BB33-65D7-BC3B1F48A35A}"/>
              </a:ext>
            </a:extLst>
          </p:cNvPr>
          <p:cNvPicPr>
            <a:picLocks noChangeAspect="1"/>
          </p:cNvPicPr>
          <p:nvPr/>
        </p:nvPicPr>
        <p:blipFill>
          <a:blip r:embed="rId3"/>
          <a:stretch>
            <a:fillRect/>
          </a:stretch>
        </p:blipFill>
        <p:spPr>
          <a:xfrm>
            <a:off x="6958256" y="3950890"/>
            <a:ext cx="5128803" cy="2907109"/>
          </a:xfrm>
          <a:prstGeom prst="rect">
            <a:avLst/>
          </a:prstGeom>
        </p:spPr>
      </p:pic>
      <p:sp>
        <p:nvSpPr>
          <p:cNvPr id="2" name="Content Placeholder 1">
            <a:extLst>
              <a:ext uri="{FF2B5EF4-FFF2-40B4-BE49-F238E27FC236}">
                <a16:creationId xmlns:a16="http://schemas.microsoft.com/office/drawing/2014/main" id="{1A39496A-24E8-2618-6176-F4B62849CF5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A0C071B-B626-BBEA-596F-63A3BB8D8FD8}"/>
              </a:ext>
            </a:extLst>
          </p:cNvPr>
          <p:cNvPicPr>
            <a:picLocks noChangeAspect="1"/>
          </p:cNvPicPr>
          <p:nvPr/>
        </p:nvPicPr>
        <p:blipFill>
          <a:blip r:embed="rId4"/>
          <a:stretch>
            <a:fillRect/>
          </a:stretch>
        </p:blipFill>
        <p:spPr>
          <a:xfrm>
            <a:off x="997832" y="5064273"/>
            <a:ext cx="4235914" cy="837037"/>
          </a:xfrm>
          <a:prstGeom prst="rect">
            <a:avLst/>
          </a:prstGeom>
        </p:spPr>
      </p:pic>
      <p:pic>
        <p:nvPicPr>
          <p:cNvPr id="5" name="Picture 4">
            <a:extLst>
              <a:ext uri="{FF2B5EF4-FFF2-40B4-BE49-F238E27FC236}">
                <a16:creationId xmlns:a16="http://schemas.microsoft.com/office/drawing/2014/main" id="{5D956E1C-021F-6551-81EC-DDDF41A975D3}"/>
              </a:ext>
            </a:extLst>
          </p:cNvPr>
          <p:cNvPicPr>
            <a:picLocks noChangeAspect="1"/>
          </p:cNvPicPr>
          <p:nvPr/>
        </p:nvPicPr>
        <p:blipFill>
          <a:blip r:embed="rId5"/>
          <a:stretch>
            <a:fillRect/>
          </a:stretch>
        </p:blipFill>
        <p:spPr>
          <a:xfrm>
            <a:off x="7309259" y="1382769"/>
            <a:ext cx="4044541" cy="2608066"/>
          </a:xfrm>
          <a:prstGeom prst="rect">
            <a:avLst/>
          </a:prstGeom>
        </p:spPr>
      </p:pic>
      <p:pic>
        <p:nvPicPr>
          <p:cNvPr id="7" name="Picture 6">
            <a:extLst>
              <a:ext uri="{FF2B5EF4-FFF2-40B4-BE49-F238E27FC236}">
                <a16:creationId xmlns:a16="http://schemas.microsoft.com/office/drawing/2014/main" id="{D8C6C67D-6DAB-DAED-CD8C-839593C2866F}"/>
              </a:ext>
            </a:extLst>
          </p:cNvPr>
          <p:cNvPicPr>
            <a:picLocks noChangeAspect="1"/>
          </p:cNvPicPr>
          <p:nvPr/>
        </p:nvPicPr>
        <p:blipFill>
          <a:blip r:embed="rId6"/>
          <a:stretch>
            <a:fillRect/>
          </a:stretch>
        </p:blipFill>
        <p:spPr>
          <a:xfrm>
            <a:off x="997832" y="1570731"/>
            <a:ext cx="3206717" cy="1525873"/>
          </a:xfrm>
          <a:prstGeom prst="rect">
            <a:avLst/>
          </a:prstGeom>
        </p:spPr>
      </p:pic>
      <p:cxnSp>
        <p:nvCxnSpPr>
          <p:cNvPr id="8" name="Straight Arrow Connector 7">
            <a:extLst>
              <a:ext uri="{FF2B5EF4-FFF2-40B4-BE49-F238E27FC236}">
                <a16:creationId xmlns:a16="http://schemas.microsoft.com/office/drawing/2014/main" id="{A437D6E9-D362-470D-1DDE-89EDBDB0A16E}"/>
              </a:ext>
            </a:extLst>
          </p:cNvPr>
          <p:cNvCxnSpPr>
            <a:cxnSpLocks/>
          </p:cNvCxnSpPr>
          <p:nvPr/>
        </p:nvCxnSpPr>
        <p:spPr>
          <a:xfrm>
            <a:off x="5507665" y="4012101"/>
            <a:ext cx="1637414" cy="0"/>
          </a:xfrm>
          <a:prstGeom prst="straightConnector1">
            <a:avLst/>
          </a:prstGeom>
          <a:ln w="152400">
            <a:solidFill>
              <a:schemeClr val="bg2">
                <a:lumMod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12" name="Rectangle 2">
            <a:extLst>
              <a:ext uri="{FF2B5EF4-FFF2-40B4-BE49-F238E27FC236}">
                <a16:creationId xmlns:a16="http://schemas.microsoft.com/office/drawing/2014/main" id="{92C0AC72-F878-A7EA-F8D6-E95B18057D1A}"/>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Stellar Properties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9" name="Picture 8">
            <a:extLst>
              <a:ext uri="{FF2B5EF4-FFF2-40B4-BE49-F238E27FC236}">
                <a16:creationId xmlns:a16="http://schemas.microsoft.com/office/drawing/2014/main" id="{82A65492-6001-B799-423F-041905FB5E3B}"/>
              </a:ext>
            </a:extLst>
          </p:cNvPr>
          <p:cNvPicPr>
            <a:picLocks noChangeAspect="1"/>
          </p:cNvPicPr>
          <p:nvPr/>
        </p:nvPicPr>
        <p:blipFill>
          <a:blip r:embed="rId7"/>
          <a:stretch>
            <a:fillRect/>
          </a:stretch>
        </p:blipFill>
        <p:spPr>
          <a:xfrm>
            <a:off x="1129920" y="3366620"/>
            <a:ext cx="3402027" cy="1487274"/>
          </a:xfrm>
          <a:prstGeom prst="rect">
            <a:avLst/>
          </a:prstGeom>
        </p:spPr>
      </p:pic>
    </p:spTree>
    <p:extLst>
      <p:ext uri="{BB962C8B-B14F-4D97-AF65-F5344CB8AC3E}">
        <p14:creationId xmlns:p14="http://schemas.microsoft.com/office/powerpoint/2010/main" val="2673165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9E7AE3-9334-39FF-3F4A-4CDAFC9009A2}"/>
              </a:ext>
            </a:extLst>
          </p:cNvPr>
          <p:cNvSpPr>
            <a:spLocks noGrp="1"/>
          </p:cNvSpPr>
          <p:nvPr>
            <p:ph idx="1"/>
          </p:nvPr>
        </p:nvSpPr>
        <p:spPr/>
        <p:txBody>
          <a:bodyPr>
            <a:normAutofit/>
          </a:bodyPr>
          <a:lstStyle/>
          <a:p>
            <a:endParaRPr lang="en-CA" dirty="0">
              <a:solidFill>
                <a:srgbClr val="000000"/>
              </a:solidFill>
              <a:effectLst/>
              <a:latin typeface="Helvetica" pitchFamily="2" charset="0"/>
            </a:endParaRPr>
          </a:p>
        </p:txBody>
      </p:sp>
      <p:pic>
        <p:nvPicPr>
          <p:cNvPr id="3" name="Picture 2">
            <a:extLst>
              <a:ext uri="{FF2B5EF4-FFF2-40B4-BE49-F238E27FC236}">
                <a16:creationId xmlns:a16="http://schemas.microsoft.com/office/drawing/2014/main" id="{0832612F-0927-8878-D8DE-B114E18F1D21}"/>
              </a:ext>
            </a:extLst>
          </p:cNvPr>
          <p:cNvPicPr>
            <a:picLocks noChangeAspect="1"/>
          </p:cNvPicPr>
          <p:nvPr/>
        </p:nvPicPr>
        <p:blipFill>
          <a:blip r:embed="rId3"/>
          <a:stretch>
            <a:fillRect/>
          </a:stretch>
        </p:blipFill>
        <p:spPr>
          <a:xfrm>
            <a:off x="2885618" y="2102793"/>
            <a:ext cx="6178434" cy="383187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26EB33-17AC-3AB0-8C85-E4DDDC77C60B}"/>
                  </a:ext>
                </a:extLst>
              </p:cNvPr>
              <p:cNvSpPr txBox="1"/>
              <p:nvPr/>
            </p:nvSpPr>
            <p:spPr>
              <a:xfrm>
                <a:off x="2968052" y="5934670"/>
                <a:ext cx="5771901" cy="923330"/>
              </a:xfrm>
              <a:prstGeom prst="rect">
                <a:avLst/>
              </a:prstGeom>
              <a:noFill/>
            </p:spPr>
            <p:txBody>
              <a:bodyPr wrap="none" rtlCol="0">
                <a:spAutoFit/>
              </a:bodyPr>
              <a:lstStyle/>
              <a:p>
                <a:r>
                  <a:rPr lang="en-CA" dirty="0">
                    <a:solidFill>
                      <a:srgbClr val="000000"/>
                    </a:solidFill>
                    <a:latin typeface="Helvetica" pitchFamily="2" charset="0"/>
                  </a:rPr>
                  <a:t>E</a:t>
                </a:r>
                <a:r>
                  <a:rPr lang="en-CA" dirty="0">
                    <a:solidFill>
                      <a:srgbClr val="000000"/>
                    </a:solidFill>
                    <a:effectLst/>
                    <a:latin typeface="Helvetica" pitchFamily="2" charset="0"/>
                  </a:rPr>
                  <a:t>ffective potentials for axial gravitational perturbations </a:t>
                </a:r>
              </a:p>
              <a:p>
                <a:r>
                  <a:rPr lang="en-CA" dirty="0">
                    <a:solidFill>
                      <a:srgbClr val="000000"/>
                    </a:solidFill>
                    <a:effectLst/>
                    <a:latin typeface="Helvetica" pitchFamily="2" charset="0"/>
                  </a:rPr>
                  <a:t> </a:t>
                </a:r>
                <a14:m>
                  <m:oMath xmlns:m="http://schemas.openxmlformats.org/officeDocument/2006/math">
                    <m:r>
                      <a:rPr lang="en-US" b="0" i="0" dirty="0" smtClean="0">
                        <a:solidFill>
                          <a:srgbClr val="000000"/>
                        </a:solidFill>
                        <a:effectLst/>
                        <a:latin typeface="Cambria Math" panose="02040503050406030204" pitchFamily="18" charset="0"/>
                      </a:rPr>
                      <m:t>(</m:t>
                    </m:r>
                    <m:r>
                      <a:rPr lang="en-CA" i="1" dirty="0" smtClean="0">
                        <a:solidFill>
                          <a:srgbClr val="000000"/>
                        </a:solidFill>
                        <a:effectLst/>
                        <a:latin typeface="Cambria Math" panose="02040503050406030204" pitchFamily="18" charset="0"/>
                      </a:rPr>
                      <m:t>𝑙</m:t>
                    </m:r>
                    <m:r>
                      <a:rPr lang="en-CA" i="1" dirty="0" smtClean="0">
                        <a:solidFill>
                          <a:srgbClr val="000000"/>
                        </a:solidFill>
                        <a:effectLst/>
                        <a:latin typeface="Cambria Math" panose="02040503050406030204" pitchFamily="18" charset="0"/>
                      </a:rPr>
                      <m:t>=</m:t>
                    </m:r>
                    <m:r>
                      <a:rPr lang="en-CA" i="1" dirty="0" smtClean="0">
                        <a:solidFill>
                          <a:srgbClr val="000000"/>
                        </a:solidFill>
                        <a:effectLst/>
                        <a:latin typeface="Cambria Math" panose="02040503050406030204" pitchFamily="18" charset="0"/>
                      </a:rPr>
                      <m:t>𝑠</m:t>
                    </m:r>
                    <m:r>
                      <a:rPr lang="en-CA" i="1" dirty="0" smtClean="0">
                        <a:solidFill>
                          <a:srgbClr val="000000"/>
                        </a:solidFill>
                        <a:effectLst/>
                        <a:latin typeface="Cambria Math" panose="02040503050406030204" pitchFamily="18" charset="0"/>
                      </a:rPr>
                      <m:t>=2</m:t>
                    </m:r>
                  </m:oMath>
                </a14:m>
                <a:r>
                  <a:rPr lang="en-CA" dirty="0">
                    <a:solidFill>
                      <a:srgbClr val="000000"/>
                    </a:solidFill>
                    <a:effectLst/>
                    <a:latin typeface="Helvetica" pitchFamily="2" charset="0"/>
                  </a:rPr>
                  <a:t> mode)</a:t>
                </a:r>
              </a:p>
              <a:p>
                <a:endParaRPr lang="en-US" dirty="0"/>
              </a:p>
            </p:txBody>
          </p:sp>
        </mc:Choice>
        <mc:Fallback xmlns="">
          <p:sp>
            <p:nvSpPr>
              <p:cNvPr id="4" name="TextBox 3">
                <a:extLst>
                  <a:ext uri="{FF2B5EF4-FFF2-40B4-BE49-F238E27FC236}">
                    <a16:creationId xmlns:a16="http://schemas.microsoft.com/office/drawing/2014/main" id="{CA26EB33-17AC-3AB0-8C85-E4DDDC77C60B}"/>
                  </a:ext>
                </a:extLst>
              </p:cNvPr>
              <p:cNvSpPr txBox="1">
                <a:spLocks noRot="1" noChangeAspect="1" noMove="1" noResize="1" noEditPoints="1" noAdjustHandles="1" noChangeArrowheads="1" noChangeShapeType="1" noTextEdit="1"/>
              </p:cNvSpPr>
              <p:nvPr/>
            </p:nvSpPr>
            <p:spPr>
              <a:xfrm>
                <a:off x="2968052" y="5934670"/>
                <a:ext cx="5771901" cy="923330"/>
              </a:xfrm>
              <a:prstGeom prst="rect">
                <a:avLst/>
              </a:prstGeom>
              <a:blipFill>
                <a:blip r:embed="rId4"/>
                <a:stretch>
                  <a:fillRect l="-877" t="-2740"/>
                </a:stretch>
              </a:blipFill>
            </p:spPr>
            <p:txBody>
              <a:bodyPr/>
              <a:lstStyle/>
              <a:p>
                <a:r>
                  <a:rPr lang="en-US">
                    <a:noFill/>
                  </a:rPr>
                  <a:t> </a:t>
                </a:r>
              </a:p>
            </p:txBody>
          </p:sp>
        </mc:Fallback>
      </mc:AlternateContent>
      <p:sp>
        <p:nvSpPr>
          <p:cNvPr id="9" name="Rectangle 2">
            <a:extLst>
              <a:ext uri="{FF2B5EF4-FFF2-40B4-BE49-F238E27FC236}">
                <a16:creationId xmlns:a16="http://schemas.microsoft.com/office/drawing/2014/main" id="{C941DA62-E7D5-1B68-D3E1-CE42EB89DD60}"/>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GW echoes</a:t>
            </a:r>
            <a:r>
              <a:rPr lang="zh-CN" altLang="en-US" sz="3500" dirty="0">
                <a:solidFill>
                  <a:srgbClr val="666633"/>
                </a:solidFill>
                <a:latin typeface="華康儷粗黑(P)" panose="020B0700000000000000" pitchFamily="34" charset="-120"/>
                <a:ea typeface="華康儷粗黑(P)" panose="020B0700000000000000" pitchFamily="34" charset="-120"/>
              </a:rPr>
              <a:t> </a:t>
            </a:r>
            <a:r>
              <a:rPr lang="en-US" altLang="zh-CN" sz="3500" dirty="0">
                <a:solidFill>
                  <a:srgbClr val="666633"/>
                </a:solidFill>
                <a:latin typeface="華康儷粗黑(P)" panose="020B0700000000000000" pitchFamily="34" charset="-120"/>
                <a:ea typeface="華康儷粗黑(P)" panose="020B0700000000000000" pitchFamily="34" charset="-120"/>
              </a:rPr>
              <a:t>of </a:t>
            </a:r>
            <a:r>
              <a:rPr lang="en-US" altLang="zh-CN" sz="3500" dirty="0" err="1">
                <a:solidFill>
                  <a:srgbClr val="666633"/>
                </a:solidFill>
                <a:latin typeface="華康儷粗黑(P)" panose="020B0700000000000000" pitchFamily="34" charset="-120"/>
                <a:ea typeface="華康儷粗黑(P)" panose="020B0700000000000000" pitchFamily="34" charset="-120"/>
              </a:rPr>
              <a:t>Strangeon</a:t>
            </a:r>
            <a:r>
              <a:rPr lang="en-US" altLang="zh-CN" sz="3500" dirty="0">
                <a:solidFill>
                  <a:srgbClr val="666633"/>
                </a:solidFill>
                <a:latin typeface="華康儷粗黑(P)" panose="020B0700000000000000" pitchFamily="34" charset="-120"/>
                <a:ea typeface="華康儷粗黑(P)" panose="020B0700000000000000" pitchFamily="34" charset="-120"/>
              </a:rPr>
              <a:t> Stars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Tree>
    <p:extLst>
      <p:ext uri="{BB962C8B-B14F-4D97-AF65-F5344CB8AC3E}">
        <p14:creationId xmlns:p14="http://schemas.microsoft.com/office/powerpoint/2010/main" val="3068607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070D9-8B76-328C-D3BD-00B66B0B1D5B}"/>
              </a:ext>
            </a:extLst>
          </p:cNvPr>
          <p:cNvSpPr>
            <a:spLocks noGrp="1"/>
          </p:cNvSpPr>
          <p:nvPr>
            <p:ph idx="1"/>
          </p:nvPr>
        </p:nvSpPr>
        <p:spPr/>
        <p:txBody>
          <a:bodyPr/>
          <a:lstStyle/>
          <a:p>
            <a:endParaRPr lang="en-US" dirty="0"/>
          </a:p>
        </p:txBody>
      </p:sp>
      <p:pic>
        <p:nvPicPr>
          <p:cNvPr id="3" name="Picture 2">
            <a:extLst>
              <a:ext uri="{FF2B5EF4-FFF2-40B4-BE49-F238E27FC236}">
                <a16:creationId xmlns:a16="http://schemas.microsoft.com/office/drawing/2014/main" id="{BE59F4AD-349D-79F9-64AC-847628AB62C3}"/>
              </a:ext>
            </a:extLst>
          </p:cNvPr>
          <p:cNvPicPr>
            <a:picLocks noChangeAspect="1"/>
          </p:cNvPicPr>
          <p:nvPr/>
        </p:nvPicPr>
        <p:blipFill>
          <a:blip r:embed="rId3"/>
          <a:stretch>
            <a:fillRect/>
          </a:stretch>
        </p:blipFill>
        <p:spPr>
          <a:xfrm>
            <a:off x="5667320" y="2091578"/>
            <a:ext cx="5844944" cy="3747694"/>
          </a:xfrm>
          <a:prstGeom prst="rect">
            <a:avLst/>
          </a:prstGeom>
        </p:spPr>
      </p:pic>
      <p:sp>
        <p:nvSpPr>
          <p:cNvPr id="4" name="TextBox 3">
            <a:extLst>
              <a:ext uri="{FF2B5EF4-FFF2-40B4-BE49-F238E27FC236}">
                <a16:creationId xmlns:a16="http://schemas.microsoft.com/office/drawing/2014/main" id="{5F7E98A2-D9E3-E2BB-3BF1-14B21AF1B30B}"/>
              </a:ext>
            </a:extLst>
          </p:cNvPr>
          <p:cNvSpPr txBox="1"/>
          <p:nvPr/>
        </p:nvSpPr>
        <p:spPr>
          <a:xfrm>
            <a:off x="5826177" y="6020594"/>
            <a:ext cx="6186309" cy="369332"/>
          </a:xfrm>
          <a:prstGeom prst="rect">
            <a:avLst/>
          </a:prstGeom>
          <a:noFill/>
        </p:spPr>
        <p:txBody>
          <a:bodyPr wrap="none" rtlCol="0">
            <a:spAutoFit/>
          </a:bodyPr>
          <a:lstStyle/>
          <a:p>
            <a:r>
              <a:rPr lang="en-CA" dirty="0">
                <a:solidFill>
                  <a:srgbClr val="000000"/>
                </a:solidFill>
                <a:effectLst/>
                <a:latin typeface="Helvetica" pitchFamily="2" charset="0"/>
              </a:rPr>
              <a:t>Rescaled echo frequencies as functions of center pressure</a:t>
            </a:r>
            <a:endParaRPr lang="en-US" dirty="0"/>
          </a:p>
        </p:txBody>
      </p:sp>
      <p:pic>
        <p:nvPicPr>
          <p:cNvPr id="5" name="Picture 4">
            <a:extLst>
              <a:ext uri="{FF2B5EF4-FFF2-40B4-BE49-F238E27FC236}">
                <a16:creationId xmlns:a16="http://schemas.microsoft.com/office/drawing/2014/main" id="{BFE16E2E-9403-D3AC-80C3-BF3501C35891}"/>
              </a:ext>
            </a:extLst>
          </p:cNvPr>
          <p:cNvPicPr>
            <a:picLocks noChangeAspect="1"/>
          </p:cNvPicPr>
          <p:nvPr/>
        </p:nvPicPr>
        <p:blipFill>
          <a:blip r:embed="rId4"/>
          <a:stretch>
            <a:fillRect/>
          </a:stretch>
        </p:blipFill>
        <p:spPr>
          <a:xfrm>
            <a:off x="7264116" y="3562647"/>
            <a:ext cx="3098620" cy="538776"/>
          </a:xfrm>
          <a:prstGeom prst="rect">
            <a:avLst/>
          </a:prstGeom>
          <a:ln w="22225">
            <a:solidFill>
              <a:schemeClr val="accent1"/>
            </a:solidFill>
          </a:ln>
        </p:spPr>
      </p:pic>
      <p:cxnSp>
        <p:nvCxnSpPr>
          <p:cNvPr id="6" name="Straight Arrow Connector 5">
            <a:extLst>
              <a:ext uri="{FF2B5EF4-FFF2-40B4-BE49-F238E27FC236}">
                <a16:creationId xmlns:a16="http://schemas.microsoft.com/office/drawing/2014/main" id="{8F2F7F62-67C3-A4C6-A5CB-990153AF37D4}"/>
              </a:ext>
            </a:extLst>
          </p:cNvPr>
          <p:cNvCxnSpPr>
            <a:cxnSpLocks/>
          </p:cNvCxnSpPr>
          <p:nvPr/>
        </p:nvCxnSpPr>
        <p:spPr>
          <a:xfrm flipH="1">
            <a:off x="7584944" y="4101424"/>
            <a:ext cx="826567" cy="80733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C4B0F75-246C-BB91-C8CB-B3628907DDDA}"/>
              </a:ext>
            </a:extLst>
          </p:cNvPr>
          <p:cNvCxnSpPr>
            <a:cxnSpLocks/>
          </p:cNvCxnSpPr>
          <p:nvPr/>
        </p:nvCxnSpPr>
        <p:spPr>
          <a:xfrm flipH="1">
            <a:off x="6746811" y="4955511"/>
            <a:ext cx="1664700" cy="13456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B0F3233-C52F-9A44-2B8F-A4168DA57F80}"/>
              </a:ext>
            </a:extLst>
          </p:cNvPr>
          <p:cNvPicPr>
            <a:picLocks noChangeAspect="1"/>
          </p:cNvPicPr>
          <p:nvPr/>
        </p:nvPicPr>
        <p:blipFill>
          <a:blip r:embed="rId5"/>
          <a:stretch>
            <a:fillRect/>
          </a:stretch>
        </p:blipFill>
        <p:spPr>
          <a:xfrm>
            <a:off x="8411511" y="4746516"/>
            <a:ext cx="3039919" cy="417989"/>
          </a:xfrm>
          <a:prstGeom prst="rect">
            <a:avLst/>
          </a:prstGeom>
          <a:ln>
            <a:solidFill>
              <a:schemeClr val="accent1">
                <a:lumMod val="75000"/>
              </a:schemeClr>
            </a:solidFill>
          </a:ln>
        </p:spPr>
      </p:pic>
      <p:pic>
        <p:nvPicPr>
          <p:cNvPr id="9" name="Picture 8">
            <a:extLst>
              <a:ext uri="{FF2B5EF4-FFF2-40B4-BE49-F238E27FC236}">
                <a16:creationId xmlns:a16="http://schemas.microsoft.com/office/drawing/2014/main" id="{43EFF885-9D68-45A8-CF62-F31C6818A87C}"/>
              </a:ext>
            </a:extLst>
          </p:cNvPr>
          <p:cNvPicPr>
            <a:picLocks noChangeAspect="1"/>
          </p:cNvPicPr>
          <p:nvPr/>
        </p:nvPicPr>
        <p:blipFill>
          <a:blip r:embed="rId6"/>
          <a:stretch>
            <a:fillRect/>
          </a:stretch>
        </p:blipFill>
        <p:spPr>
          <a:xfrm>
            <a:off x="838200" y="2725164"/>
            <a:ext cx="4140200" cy="1384300"/>
          </a:xfrm>
          <a:prstGeom prst="rect">
            <a:avLst/>
          </a:prstGeom>
        </p:spPr>
      </p:pic>
      <p:pic>
        <p:nvPicPr>
          <p:cNvPr id="10" name="Picture 9">
            <a:extLst>
              <a:ext uri="{FF2B5EF4-FFF2-40B4-BE49-F238E27FC236}">
                <a16:creationId xmlns:a16="http://schemas.microsoft.com/office/drawing/2014/main" id="{71F1E2C9-C0BD-E298-594C-222CE26511C1}"/>
              </a:ext>
            </a:extLst>
          </p:cNvPr>
          <p:cNvPicPr>
            <a:picLocks noChangeAspect="1"/>
          </p:cNvPicPr>
          <p:nvPr/>
        </p:nvPicPr>
        <p:blipFill>
          <a:blip r:embed="rId7"/>
          <a:stretch>
            <a:fillRect/>
          </a:stretch>
        </p:blipFill>
        <p:spPr>
          <a:xfrm>
            <a:off x="838200" y="4133563"/>
            <a:ext cx="2679700" cy="673100"/>
          </a:xfrm>
          <a:prstGeom prst="rect">
            <a:avLst/>
          </a:prstGeom>
        </p:spPr>
      </p:pic>
      <p:pic>
        <p:nvPicPr>
          <p:cNvPr id="11" name="Picture 10">
            <a:extLst>
              <a:ext uri="{FF2B5EF4-FFF2-40B4-BE49-F238E27FC236}">
                <a16:creationId xmlns:a16="http://schemas.microsoft.com/office/drawing/2014/main" id="{95C94B4E-8934-023E-5C7E-446FF5142B4D}"/>
              </a:ext>
            </a:extLst>
          </p:cNvPr>
          <p:cNvPicPr>
            <a:picLocks noChangeAspect="1"/>
          </p:cNvPicPr>
          <p:nvPr/>
        </p:nvPicPr>
        <p:blipFill>
          <a:blip r:embed="rId8"/>
          <a:stretch>
            <a:fillRect/>
          </a:stretch>
        </p:blipFill>
        <p:spPr>
          <a:xfrm>
            <a:off x="786579" y="4931713"/>
            <a:ext cx="1816100" cy="838200"/>
          </a:xfrm>
          <a:prstGeom prst="rect">
            <a:avLst/>
          </a:prstGeom>
        </p:spPr>
      </p:pic>
      <p:pic>
        <p:nvPicPr>
          <p:cNvPr id="12" name="Picture 11">
            <a:extLst>
              <a:ext uri="{FF2B5EF4-FFF2-40B4-BE49-F238E27FC236}">
                <a16:creationId xmlns:a16="http://schemas.microsoft.com/office/drawing/2014/main" id="{9D829AA3-00A0-CD0C-90CF-BFAF98C68880}"/>
              </a:ext>
            </a:extLst>
          </p:cNvPr>
          <p:cNvPicPr>
            <a:picLocks noChangeAspect="1"/>
          </p:cNvPicPr>
          <p:nvPr/>
        </p:nvPicPr>
        <p:blipFill>
          <a:blip r:embed="rId9"/>
          <a:stretch>
            <a:fillRect/>
          </a:stretch>
        </p:blipFill>
        <p:spPr>
          <a:xfrm>
            <a:off x="844836" y="5769670"/>
            <a:ext cx="2063464" cy="843626"/>
          </a:xfrm>
          <a:prstGeom prst="rect">
            <a:avLst/>
          </a:prstGeom>
        </p:spPr>
      </p:pic>
      <p:pic>
        <p:nvPicPr>
          <p:cNvPr id="13" name="Picture 12">
            <a:extLst>
              <a:ext uri="{FF2B5EF4-FFF2-40B4-BE49-F238E27FC236}">
                <a16:creationId xmlns:a16="http://schemas.microsoft.com/office/drawing/2014/main" id="{34E78D2F-C9F8-E4FC-DAF1-33B908AAA665}"/>
              </a:ext>
            </a:extLst>
          </p:cNvPr>
          <p:cNvPicPr>
            <a:picLocks noChangeAspect="1"/>
          </p:cNvPicPr>
          <p:nvPr/>
        </p:nvPicPr>
        <p:blipFill>
          <a:blip r:embed="rId10"/>
          <a:stretch>
            <a:fillRect/>
          </a:stretch>
        </p:blipFill>
        <p:spPr>
          <a:xfrm>
            <a:off x="829565" y="1894940"/>
            <a:ext cx="2078735" cy="838200"/>
          </a:xfrm>
          <a:prstGeom prst="rect">
            <a:avLst/>
          </a:prstGeom>
        </p:spPr>
      </p:pic>
      <p:cxnSp>
        <p:nvCxnSpPr>
          <p:cNvPr id="14" name="Straight Arrow Connector 13">
            <a:extLst>
              <a:ext uri="{FF2B5EF4-FFF2-40B4-BE49-F238E27FC236}">
                <a16:creationId xmlns:a16="http://schemas.microsoft.com/office/drawing/2014/main" id="{49F22296-1200-8E3D-BEEA-45799F12CEF6}"/>
              </a:ext>
            </a:extLst>
          </p:cNvPr>
          <p:cNvCxnSpPr>
            <a:cxnSpLocks/>
          </p:cNvCxnSpPr>
          <p:nvPr/>
        </p:nvCxnSpPr>
        <p:spPr>
          <a:xfrm>
            <a:off x="4458586" y="4173271"/>
            <a:ext cx="1637414" cy="0"/>
          </a:xfrm>
          <a:prstGeom prst="straightConnector1">
            <a:avLst/>
          </a:prstGeom>
          <a:ln w="152400">
            <a:solidFill>
              <a:schemeClr val="bg2">
                <a:lumMod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16" name="Rectangle 2">
            <a:extLst>
              <a:ext uri="{FF2B5EF4-FFF2-40B4-BE49-F238E27FC236}">
                <a16:creationId xmlns:a16="http://schemas.microsoft.com/office/drawing/2014/main" id="{A155B8BA-26A1-8850-C189-C79DDA2E63FA}"/>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GW echoes</a:t>
            </a:r>
            <a:r>
              <a:rPr lang="zh-CN" altLang="en-US" sz="3500" dirty="0">
                <a:solidFill>
                  <a:srgbClr val="666633"/>
                </a:solidFill>
                <a:latin typeface="華康儷粗黑(P)" panose="020B0700000000000000" pitchFamily="34" charset="-120"/>
                <a:ea typeface="華康儷粗黑(P)" panose="020B0700000000000000" pitchFamily="34" charset="-120"/>
              </a:rPr>
              <a:t> </a:t>
            </a:r>
            <a:r>
              <a:rPr lang="en-US" altLang="zh-CN" sz="3500" dirty="0">
                <a:solidFill>
                  <a:srgbClr val="666633"/>
                </a:solidFill>
                <a:latin typeface="華康儷粗黑(P)" panose="020B0700000000000000" pitchFamily="34" charset="-120"/>
                <a:ea typeface="華康儷粗黑(P)" panose="020B0700000000000000" pitchFamily="34" charset="-120"/>
              </a:rPr>
              <a:t>of </a:t>
            </a:r>
            <a:r>
              <a:rPr lang="en-US" altLang="zh-CN" sz="3500" dirty="0" err="1">
                <a:solidFill>
                  <a:srgbClr val="666633"/>
                </a:solidFill>
                <a:latin typeface="華康儷粗黑(P)" panose="020B0700000000000000" pitchFamily="34" charset="-120"/>
                <a:ea typeface="華康儷粗黑(P)" panose="020B0700000000000000" pitchFamily="34" charset="-120"/>
              </a:rPr>
              <a:t>Strangeon</a:t>
            </a:r>
            <a:r>
              <a:rPr lang="en-US" altLang="zh-CN" sz="3500" dirty="0">
                <a:solidFill>
                  <a:srgbClr val="666633"/>
                </a:solidFill>
                <a:latin typeface="華康儷粗黑(P)" panose="020B0700000000000000" pitchFamily="34" charset="-120"/>
                <a:ea typeface="華康儷粗黑(P)" panose="020B0700000000000000" pitchFamily="34" charset="-120"/>
              </a:rPr>
              <a:t> Stars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Tree>
    <p:extLst>
      <p:ext uri="{BB962C8B-B14F-4D97-AF65-F5344CB8AC3E}">
        <p14:creationId xmlns:p14="http://schemas.microsoft.com/office/powerpoint/2010/main" val="193637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65A23-620B-4C2F-6B6A-57D1827755FC}"/>
              </a:ext>
            </a:extLst>
          </p:cNvPr>
          <p:cNvSpPr>
            <a:spLocks noGrp="1"/>
          </p:cNvSpPr>
          <p:nvPr>
            <p:ph idx="1"/>
          </p:nvPr>
        </p:nvSpPr>
        <p:spPr/>
        <p:txBody>
          <a:bodyPr/>
          <a:lstStyle/>
          <a:p>
            <a:r>
              <a:rPr lang="en-US" dirty="0"/>
              <a:t>Hadronic Matter vs Quark Matter</a:t>
            </a:r>
          </a:p>
          <a:p>
            <a:endParaRPr lang="en-US" dirty="0"/>
          </a:p>
          <a:p>
            <a:endParaRPr lang="en-US" dirty="0"/>
          </a:p>
          <a:p>
            <a:endParaRPr lang="en-US" dirty="0"/>
          </a:p>
          <a:p>
            <a:endParaRPr lang="en-US" dirty="0"/>
          </a:p>
          <a:p>
            <a:r>
              <a:rPr lang="en-US" dirty="0"/>
              <a:t>Strange quark matter (SQM) hypothesis</a:t>
            </a:r>
          </a:p>
          <a:p>
            <a:r>
              <a:rPr lang="en-US" dirty="0" err="1"/>
              <a:t>udQM</a:t>
            </a:r>
            <a:r>
              <a:rPr lang="en-US" dirty="0"/>
              <a:t> hypothesis</a:t>
            </a:r>
          </a:p>
          <a:p>
            <a:endParaRPr lang="en-US" dirty="0"/>
          </a:p>
          <a:p>
            <a:endParaRPr lang="en-US" dirty="0"/>
          </a:p>
          <a:p>
            <a:endParaRPr lang="en-US" dirty="0"/>
          </a:p>
        </p:txBody>
      </p:sp>
      <p:sp>
        <p:nvSpPr>
          <p:cNvPr id="5" name="Rectangle 2">
            <a:extLst>
              <a:ext uri="{FF2B5EF4-FFF2-40B4-BE49-F238E27FC236}">
                <a16:creationId xmlns:a16="http://schemas.microsoft.com/office/drawing/2014/main" id="{3758975D-3242-DF19-75B9-3205F56B3F2C}"/>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Intro: Quark Matter</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
        <p:nvSpPr>
          <p:cNvPr id="6" name="Content Placeholder 2">
            <a:extLst>
              <a:ext uri="{FF2B5EF4-FFF2-40B4-BE49-F238E27FC236}">
                <a16:creationId xmlns:a16="http://schemas.microsoft.com/office/drawing/2014/main" id="{6FD16DD0-564F-24DF-440D-699CFDB29ABC}"/>
              </a:ext>
            </a:extLst>
          </p:cNvPr>
          <p:cNvSpPr txBox="1">
            <a:spLocks/>
          </p:cNvSpPr>
          <p:nvPr/>
        </p:nvSpPr>
        <p:spPr>
          <a:xfrm>
            <a:off x="2152650" y="1155721"/>
            <a:ext cx="8147215" cy="4788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663300"/>
                </a:solidFill>
                <a:latin typeface="華康儷粗黑(P)" panose="020B0700000000000000" pitchFamily="34" charset="-120"/>
                <a:ea typeface="華康儷粗黑(P)" panose="020B0700000000000000"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華康儷細黑(P)" panose="020B0300000000000000" pitchFamily="34" charset="-120"/>
                <a:ea typeface="華康儷細黑(P)" panose="020B03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華康儷細黑(P)" panose="020B0300000000000000" pitchFamily="34" charset="-120"/>
                <a:ea typeface="華康儷細黑(P)" panose="020B03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華康儷細黑(P)" panose="020B0300000000000000" pitchFamily="34" charset="-120"/>
                <a:ea typeface="華康儷細黑(P)" panose="020B03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華康儷細黑(P)" panose="020B0300000000000000" pitchFamily="34" charset="-120"/>
                <a:ea typeface="華康儷細黑(P)" panose="020B03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7" name="Rectangle 6">
            <a:extLst>
              <a:ext uri="{FF2B5EF4-FFF2-40B4-BE49-F238E27FC236}">
                <a16:creationId xmlns:a16="http://schemas.microsoft.com/office/drawing/2014/main" id="{7DE2F5D6-BC80-5162-3392-94DE21AFFAC7}"/>
              </a:ext>
            </a:extLst>
          </p:cNvPr>
          <p:cNvSpPr/>
          <p:nvPr/>
        </p:nvSpPr>
        <p:spPr>
          <a:xfrm>
            <a:off x="4593767" y="5851636"/>
            <a:ext cx="7020547" cy="584775"/>
          </a:xfrm>
          <a:prstGeom prst="rect">
            <a:avLst/>
          </a:prstGeom>
        </p:spPr>
        <p:txBody>
          <a:bodyPr wrap="square">
            <a:spAutoFit/>
          </a:bodyPr>
          <a:lstStyle/>
          <a:p>
            <a:r>
              <a:rPr lang="en-CA" sz="1600" i="1" dirty="0">
                <a:latin typeface="Calibri" panose="020F0502020204030204" pitchFamily="34" charset="0"/>
                <a:cs typeface="Calibri" panose="020F0502020204030204" pitchFamily="34" charset="0"/>
              </a:rPr>
              <a:t>B. Holdom, J. Ren , </a:t>
            </a:r>
            <a:r>
              <a:rPr lang="en-CA" sz="1600" b="1" i="1" dirty="0">
                <a:solidFill>
                  <a:srgbClr val="FF0000"/>
                </a:solidFill>
                <a:latin typeface="Calibri" panose="020F0502020204030204" pitchFamily="34" charset="0"/>
                <a:cs typeface="Calibri" panose="020F0502020204030204" pitchFamily="34" charset="0"/>
              </a:rPr>
              <a:t>C.Z.</a:t>
            </a:r>
            <a:r>
              <a:rPr lang="en-CA" sz="1600" i="1" dirty="0">
                <a:solidFill>
                  <a:srgbClr val="FF0000"/>
                </a:solidFill>
                <a:latin typeface="Calibri" panose="020F0502020204030204" pitchFamily="34" charset="0"/>
                <a:cs typeface="Calibri" panose="020F0502020204030204" pitchFamily="34" charset="0"/>
              </a:rPr>
              <a:t> </a:t>
            </a:r>
          </a:p>
          <a:p>
            <a:r>
              <a:rPr lang="en-CA" sz="1600" i="1" dirty="0">
                <a:latin typeface="Calibri" panose="020F0502020204030204" pitchFamily="34" charset="0"/>
                <a:cs typeface="Calibri" panose="020F0502020204030204" pitchFamily="34" charset="0"/>
              </a:rPr>
              <a:t>Phys. Rev. Lett. 120 (2018) no.22, 222001; 	arXiv:1707.06610 [hep-</a:t>
            </a:r>
            <a:r>
              <a:rPr lang="en-CA" sz="1600" i="1" dirty="0" err="1">
                <a:latin typeface="Calibri" panose="020F0502020204030204" pitchFamily="34" charset="0"/>
                <a:cs typeface="Calibri" panose="020F0502020204030204" pitchFamily="34" charset="0"/>
              </a:rPr>
              <a:t>ph</a:t>
            </a:r>
            <a:r>
              <a:rPr lang="en-CA" sz="1600" i="1" dirty="0">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5BC315CB-1A70-FC9F-9DA9-E7F087C48A6D}"/>
              </a:ext>
            </a:extLst>
          </p:cNvPr>
          <p:cNvPicPr>
            <a:picLocks noChangeAspect="1"/>
          </p:cNvPicPr>
          <p:nvPr/>
        </p:nvPicPr>
        <p:blipFill>
          <a:blip r:embed="rId3"/>
          <a:stretch>
            <a:fillRect/>
          </a:stretch>
        </p:blipFill>
        <p:spPr>
          <a:xfrm>
            <a:off x="3841829" y="2362221"/>
            <a:ext cx="2020035" cy="2125889"/>
          </a:xfrm>
          <a:prstGeom prst="rect">
            <a:avLst/>
          </a:prstGeom>
        </p:spPr>
      </p:pic>
      <p:pic>
        <p:nvPicPr>
          <p:cNvPr id="9" name="Picture 8">
            <a:extLst>
              <a:ext uri="{FF2B5EF4-FFF2-40B4-BE49-F238E27FC236}">
                <a16:creationId xmlns:a16="http://schemas.microsoft.com/office/drawing/2014/main" id="{9E5E8D75-184F-9814-898A-076C819ACF11}"/>
              </a:ext>
            </a:extLst>
          </p:cNvPr>
          <p:cNvPicPr>
            <a:picLocks noChangeAspect="1"/>
          </p:cNvPicPr>
          <p:nvPr/>
        </p:nvPicPr>
        <p:blipFill>
          <a:blip r:embed="rId4"/>
          <a:stretch>
            <a:fillRect/>
          </a:stretch>
        </p:blipFill>
        <p:spPr>
          <a:xfrm>
            <a:off x="6763089" y="2302775"/>
            <a:ext cx="1712620" cy="2185335"/>
          </a:xfrm>
          <a:prstGeom prst="rect">
            <a:avLst/>
          </a:prstGeom>
        </p:spPr>
      </p:pic>
      <p:sp>
        <p:nvSpPr>
          <p:cNvPr id="11" name="Rectangle 10">
            <a:extLst>
              <a:ext uri="{FF2B5EF4-FFF2-40B4-BE49-F238E27FC236}">
                <a16:creationId xmlns:a16="http://schemas.microsoft.com/office/drawing/2014/main" id="{3C9810A2-7689-BF0F-CC26-56131B0A3355}"/>
              </a:ext>
            </a:extLst>
          </p:cNvPr>
          <p:cNvSpPr/>
          <p:nvPr/>
        </p:nvSpPr>
        <p:spPr>
          <a:xfrm>
            <a:off x="5614475" y="5178130"/>
            <a:ext cx="3551293" cy="338554"/>
          </a:xfrm>
          <a:prstGeom prst="rect">
            <a:avLst/>
          </a:prstGeom>
        </p:spPr>
        <p:txBody>
          <a:bodyPr wrap="none">
            <a:spAutoFit/>
          </a:bodyPr>
          <a:lstStyle/>
          <a:p>
            <a:r>
              <a:rPr lang="en-CA" sz="1600" i="1" dirty="0"/>
              <a:t>Witten Phys. Rev s. D 30, 272-285 (1984)</a:t>
            </a:r>
            <a:endParaRPr lang="en-US" sz="1600" i="1" dirty="0"/>
          </a:p>
        </p:txBody>
      </p:sp>
    </p:spTree>
    <p:extLst>
      <p:ext uri="{BB962C8B-B14F-4D97-AF65-F5344CB8AC3E}">
        <p14:creationId xmlns:p14="http://schemas.microsoft.com/office/powerpoint/2010/main" val="3211362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20B8B0-B1F5-0253-C102-78F1DFFB364F}"/>
              </a:ext>
            </a:extLst>
          </p:cNvPr>
          <p:cNvSpPr>
            <a:spLocks noGrp="1"/>
          </p:cNvSpPr>
          <p:nvPr>
            <p:ph idx="1"/>
          </p:nvPr>
        </p:nvSpPr>
        <p:spPr/>
        <p:txBody>
          <a:bodyPr/>
          <a:lstStyle/>
          <a:p>
            <a:pPr marL="0" indent="0">
              <a:buNone/>
            </a:pPr>
            <a:endParaRPr lang="en-US" dirty="0"/>
          </a:p>
        </p:txBody>
      </p:sp>
      <p:pic>
        <p:nvPicPr>
          <p:cNvPr id="3" name="Picture 2">
            <a:extLst>
              <a:ext uri="{FF2B5EF4-FFF2-40B4-BE49-F238E27FC236}">
                <a16:creationId xmlns:a16="http://schemas.microsoft.com/office/drawing/2014/main" id="{9CC70620-8ED1-2202-BF3A-FCE1E9E91FDE}"/>
              </a:ext>
            </a:extLst>
          </p:cNvPr>
          <p:cNvPicPr>
            <a:picLocks noChangeAspect="1"/>
          </p:cNvPicPr>
          <p:nvPr/>
        </p:nvPicPr>
        <p:blipFill>
          <a:blip r:embed="rId3"/>
          <a:stretch>
            <a:fillRect/>
          </a:stretch>
        </p:blipFill>
        <p:spPr>
          <a:xfrm>
            <a:off x="426323" y="1836894"/>
            <a:ext cx="5538216" cy="4613540"/>
          </a:xfrm>
          <a:prstGeom prst="rect">
            <a:avLst/>
          </a:prstGeom>
        </p:spPr>
      </p:pic>
      <p:pic>
        <p:nvPicPr>
          <p:cNvPr id="4" name="Picture 3">
            <a:extLst>
              <a:ext uri="{FF2B5EF4-FFF2-40B4-BE49-F238E27FC236}">
                <a16:creationId xmlns:a16="http://schemas.microsoft.com/office/drawing/2014/main" id="{26892D52-42C4-FF55-21FA-BEFA14BD5C00}"/>
              </a:ext>
            </a:extLst>
          </p:cNvPr>
          <p:cNvPicPr>
            <a:picLocks noChangeAspect="1"/>
          </p:cNvPicPr>
          <p:nvPr/>
        </p:nvPicPr>
        <p:blipFill>
          <a:blip r:embed="rId4"/>
          <a:stretch>
            <a:fillRect/>
          </a:stretch>
        </p:blipFill>
        <p:spPr>
          <a:xfrm>
            <a:off x="5815584" y="1888094"/>
            <a:ext cx="5538216" cy="4666818"/>
          </a:xfrm>
          <a:prstGeom prst="rect">
            <a:avLst/>
          </a:prstGeom>
        </p:spPr>
      </p:pic>
      <p:sp>
        <p:nvSpPr>
          <p:cNvPr id="5" name="Rectangle 2">
            <a:extLst>
              <a:ext uri="{FF2B5EF4-FFF2-40B4-BE49-F238E27FC236}">
                <a16:creationId xmlns:a16="http://schemas.microsoft.com/office/drawing/2014/main" id="{7C52A2AF-2684-40C1-7F50-3AC5BBA1D10D}"/>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Dimensional</a:t>
            </a:r>
            <a:r>
              <a:rPr lang="zh-CN" altLang="en-US" sz="3500" dirty="0">
                <a:solidFill>
                  <a:srgbClr val="666633"/>
                </a:solidFill>
                <a:latin typeface="華康儷粗黑(P)" panose="020B0700000000000000" pitchFamily="34" charset="-120"/>
                <a:ea typeface="華康儷粗黑(P)" panose="020B0700000000000000" pitchFamily="34" charset="-120"/>
              </a:rPr>
              <a:t> </a:t>
            </a:r>
            <a:r>
              <a:rPr lang="en-US" altLang="zh-TW" sz="3500" dirty="0">
                <a:solidFill>
                  <a:srgbClr val="666633"/>
                </a:solidFill>
                <a:latin typeface="華康儷粗黑(P)" panose="020B0700000000000000" pitchFamily="34" charset="-120"/>
                <a:ea typeface="華康儷粗黑(P)" panose="020B0700000000000000" pitchFamily="34" charset="-120"/>
              </a:rPr>
              <a:t>Parameter Space</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Tree>
    <p:extLst>
      <p:ext uri="{BB962C8B-B14F-4D97-AF65-F5344CB8AC3E}">
        <p14:creationId xmlns:p14="http://schemas.microsoft.com/office/powerpoint/2010/main" val="1574974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65A23-620B-4C2F-6B6A-57D1827755FC}"/>
              </a:ext>
            </a:extLst>
          </p:cNvPr>
          <p:cNvSpPr>
            <a:spLocks noGrp="1"/>
          </p:cNvSpPr>
          <p:nvPr>
            <p:ph idx="1"/>
          </p:nvPr>
        </p:nvSpPr>
        <p:spPr/>
        <p:txBody>
          <a:bodyPr>
            <a:normAutofit/>
          </a:bodyPr>
          <a:lstStyle/>
          <a:p>
            <a:r>
              <a:rPr lang="en-CA" sz="2400" dirty="0">
                <a:solidFill>
                  <a:schemeClr val="tx1"/>
                </a:solidFill>
                <a:effectLst/>
                <a:latin typeface="TimesNewRomanPSMT"/>
              </a:rPr>
              <a:t>We have shown how we can maximally reduce the “redundant” degrees of freedom in the EOS of interacting quark matter and </a:t>
            </a:r>
            <a:r>
              <a:rPr lang="en-CA" sz="2400" dirty="0" err="1">
                <a:solidFill>
                  <a:schemeClr val="tx1"/>
                </a:solidFill>
                <a:effectLst/>
                <a:latin typeface="TimesNewRomanPSMT"/>
              </a:rPr>
              <a:t>strangeon</a:t>
            </a:r>
            <a:r>
              <a:rPr lang="en-CA" sz="2400" dirty="0">
                <a:solidFill>
                  <a:schemeClr val="tx1"/>
                </a:solidFill>
                <a:effectLst/>
                <a:latin typeface="TimesNewRomanPSMT"/>
              </a:rPr>
              <a:t> matter by simple </a:t>
            </a:r>
            <a:r>
              <a:rPr lang="en-CA" sz="2400" dirty="0" err="1">
                <a:solidFill>
                  <a:srgbClr val="FFC000"/>
                </a:solidFill>
                <a:effectLst/>
                <a:latin typeface="TimesNewRomanPSMT"/>
              </a:rPr>
              <a:t>reparametrizations</a:t>
            </a:r>
            <a:r>
              <a:rPr lang="en-CA" sz="2400" dirty="0">
                <a:solidFill>
                  <a:schemeClr val="tx1"/>
                </a:solidFill>
                <a:effectLst/>
                <a:latin typeface="TimesNewRomanPSMT"/>
              </a:rPr>
              <a:t> and </a:t>
            </a:r>
            <a:r>
              <a:rPr lang="en-CA" sz="2400" dirty="0" err="1">
                <a:solidFill>
                  <a:schemeClr val="accent2">
                    <a:lumMod val="75000"/>
                  </a:schemeClr>
                </a:solidFill>
                <a:effectLst/>
                <a:latin typeface="TimesNewRomanPSMT"/>
              </a:rPr>
              <a:t>rescalings</a:t>
            </a:r>
            <a:r>
              <a:rPr lang="en-CA" sz="2400" dirty="0">
                <a:solidFill>
                  <a:schemeClr val="tx1"/>
                </a:solidFill>
                <a:effectLst/>
                <a:latin typeface="TimesNewRomanPSMT"/>
              </a:rPr>
              <a:t>. </a:t>
            </a:r>
          </a:p>
          <a:p>
            <a:r>
              <a:rPr lang="en-CA" sz="2400" dirty="0">
                <a:solidFill>
                  <a:schemeClr val="tx1"/>
                </a:solidFill>
                <a:effectLst/>
                <a:latin typeface="TimesNewRomanPSMT"/>
              </a:rPr>
              <a:t>We hav</a:t>
            </a:r>
            <a:r>
              <a:rPr lang="en-CA" sz="2400" dirty="0">
                <a:solidFill>
                  <a:schemeClr val="tx1"/>
                </a:solidFill>
                <a:latin typeface="TimesNewRomanPSMT"/>
              </a:rPr>
              <a:t>e applied the minimalism program </a:t>
            </a:r>
            <a:r>
              <a:rPr lang="en-CA" sz="2400" dirty="0">
                <a:solidFill>
                  <a:schemeClr val="tx1"/>
                </a:solidFill>
                <a:effectLst/>
                <a:latin typeface="TimesNewRomanPSMT"/>
              </a:rPr>
              <a:t>on </a:t>
            </a:r>
            <a:r>
              <a:rPr lang="en-CA" sz="2400" dirty="0">
                <a:solidFill>
                  <a:srgbClr val="4034F0"/>
                </a:solidFill>
                <a:effectLst/>
                <a:latin typeface="TimesNewRomanPSMT"/>
              </a:rPr>
              <a:t>quark stars, </a:t>
            </a:r>
            <a:r>
              <a:rPr lang="en-CA" sz="2400" dirty="0" err="1">
                <a:solidFill>
                  <a:srgbClr val="4034F0"/>
                </a:solidFill>
                <a:effectLst/>
                <a:latin typeface="TimesNewRomanPSMT"/>
              </a:rPr>
              <a:t>strangeon</a:t>
            </a:r>
            <a:r>
              <a:rPr lang="en-CA" sz="2400" dirty="0">
                <a:solidFill>
                  <a:srgbClr val="4034F0"/>
                </a:solidFill>
                <a:effectLst/>
                <a:latin typeface="TimesNewRomanPSMT"/>
              </a:rPr>
              <a:t> stars</a:t>
            </a:r>
            <a:r>
              <a:rPr lang="en-CA" sz="2400" dirty="0">
                <a:solidFill>
                  <a:schemeClr val="tx1"/>
                </a:solidFill>
                <a:effectLst/>
                <a:latin typeface="TimesNewRomanPSMT"/>
              </a:rPr>
              <a:t>, and related astrophysical explorations such as </a:t>
            </a:r>
            <a:r>
              <a:rPr lang="en-CA" sz="2400" dirty="0">
                <a:solidFill>
                  <a:srgbClr val="FF0000"/>
                </a:solidFill>
                <a:effectLst/>
                <a:latin typeface="TimesNewRomanPSMT"/>
              </a:rPr>
              <a:t>stellar structure, tidal deformability, charge models, radial oscillations, and gravitational-wave echoes</a:t>
            </a:r>
            <a:r>
              <a:rPr lang="en-CA" sz="2400" dirty="0">
                <a:solidFill>
                  <a:schemeClr val="tx1"/>
                </a:solidFill>
                <a:effectLst/>
                <a:latin typeface="TimesNewRomanPSMT"/>
              </a:rPr>
              <a:t>. </a:t>
            </a:r>
            <a:r>
              <a:rPr lang="en-CA" sz="2400" dirty="0">
                <a:solidFill>
                  <a:schemeClr val="tx1"/>
                </a:solidFill>
                <a:latin typeface="TimesNewRomanPSMT"/>
              </a:rPr>
              <a:t>We see</a:t>
            </a:r>
            <a:r>
              <a:rPr lang="en-CA" sz="2400" dirty="0">
                <a:solidFill>
                  <a:schemeClr val="tx1"/>
                </a:solidFill>
                <a:effectLst/>
                <a:latin typeface="TimesNewRomanPSMT"/>
              </a:rPr>
              <a:t> that the minimalism program manifests the following benefits </a:t>
            </a:r>
          </a:p>
          <a:p>
            <a:pPr lvl="1"/>
            <a:r>
              <a:rPr lang="en-US" sz="2000" dirty="0"/>
              <a:t>Greatly simplify calculations</a:t>
            </a:r>
          </a:p>
          <a:p>
            <a:pPr lvl="1"/>
            <a:r>
              <a:rPr lang="en-US" sz="2000" dirty="0"/>
              <a:t>Generalize results of selected parameter examples to whole parameter space</a:t>
            </a:r>
          </a:p>
          <a:p>
            <a:pPr lvl="1"/>
            <a:r>
              <a:rPr lang="en-US" sz="2000" dirty="0"/>
              <a:t>Uncover new physics </a:t>
            </a:r>
          </a:p>
        </p:txBody>
      </p:sp>
      <p:sp>
        <p:nvSpPr>
          <p:cNvPr id="5" name="Rectangle 2">
            <a:extLst>
              <a:ext uri="{FF2B5EF4-FFF2-40B4-BE49-F238E27FC236}">
                <a16:creationId xmlns:a16="http://schemas.microsoft.com/office/drawing/2014/main" id="{3758975D-3242-DF19-75B9-3205F56B3F2C}"/>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Summary</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Tree>
    <p:extLst>
      <p:ext uri="{BB962C8B-B14F-4D97-AF65-F5344CB8AC3E}">
        <p14:creationId xmlns:p14="http://schemas.microsoft.com/office/powerpoint/2010/main" val="1308581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2D80-2BFA-8A04-799E-888E38C17450}"/>
              </a:ext>
            </a:extLst>
          </p:cNvPr>
          <p:cNvSpPr>
            <a:spLocks noGrp="1"/>
          </p:cNvSpPr>
          <p:nvPr>
            <p:ph idx="1"/>
          </p:nvPr>
        </p:nvSpPr>
        <p:spPr/>
        <p:txBody>
          <a:bodyPr/>
          <a:lstStyle/>
          <a:p>
            <a:pPr algn="ctr"/>
            <a:endParaRPr lang="en-US" dirty="0"/>
          </a:p>
          <a:p>
            <a:pPr algn="ctr"/>
            <a:endParaRPr lang="en-US" dirty="0"/>
          </a:p>
          <a:p>
            <a:pPr algn="ctr"/>
            <a:endParaRPr lang="en-US" dirty="0"/>
          </a:p>
          <a:p>
            <a:pPr algn="ctr"/>
            <a:r>
              <a:rPr lang="en-US" dirty="0"/>
              <a:t>Backup slides </a:t>
            </a:r>
          </a:p>
        </p:txBody>
      </p:sp>
    </p:spTree>
    <p:extLst>
      <p:ext uri="{BB962C8B-B14F-4D97-AF65-F5344CB8AC3E}">
        <p14:creationId xmlns:p14="http://schemas.microsoft.com/office/powerpoint/2010/main" val="903088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99FAD-2D4A-4526-BC2C-9B42E676FB5F}"/>
              </a:ext>
            </a:extLst>
          </p:cNvPr>
          <p:cNvSpPr>
            <a:spLocks noGrp="1"/>
          </p:cNvSpPr>
          <p:nvPr>
            <p:ph idx="1"/>
          </p:nvPr>
        </p:nvSpPr>
        <p:spPr/>
        <p:txBody>
          <a:bodyPr/>
          <a:lstStyle/>
          <a:p>
            <a:endParaRPr lang="en-US" dirty="0"/>
          </a:p>
          <a:p>
            <a:pPr lvl="1"/>
            <a:r>
              <a:rPr lang="en-CA" dirty="0"/>
              <a:t>Compact stars with a certain charge density profile can hold a huge net charge (of order 1020C) determined from the global force balance conditions, beyond the stability bound (100 C) set by the Newtonian approximation</a:t>
            </a:r>
          </a:p>
          <a:p>
            <a:pPr lvl="1"/>
            <a:r>
              <a:rPr lang="en-CA" dirty="0"/>
              <a:t>likely does not apply to quark stars since they are not composed of neutral objects but rather a gas of quarks and gluons. Considering the abundance of positively charged (up) quarks and the associated strong interaction effects, the possibility that charged quark stars exist remains an interesting open question. </a:t>
            </a:r>
            <a:endParaRPr lang="en-US" dirty="0"/>
          </a:p>
        </p:txBody>
      </p:sp>
      <p:sp>
        <p:nvSpPr>
          <p:cNvPr id="3" name="Rectangle 2">
            <a:extLst>
              <a:ext uri="{FF2B5EF4-FFF2-40B4-BE49-F238E27FC236}">
                <a16:creationId xmlns:a16="http://schemas.microsoft.com/office/drawing/2014/main" id="{B6E9650C-3ED5-6735-8911-BA16AC8D6227}"/>
              </a:ext>
            </a:extLst>
          </p:cNvPr>
          <p:cNvSpPr txBox="1">
            <a:spLocks noChangeArrowheads="1"/>
          </p:cNvSpPr>
          <p:nvPr/>
        </p:nvSpPr>
        <p:spPr bwMode="auto">
          <a:xfrm>
            <a:off x="1476828" y="-29455"/>
            <a:ext cx="1024578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dirty="0">
                <a:solidFill>
                  <a:srgbClr val="666633"/>
                </a:solidFill>
                <a:latin typeface="華康儷粗黑(P)" panose="020B0700000000000000" pitchFamily="34" charset="-120"/>
                <a:ea typeface="華康儷粗黑(P)" panose="020B0700000000000000" pitchFamily="34" charset="-120"/>
              </a:rPr>
              <a:t>Charged Interacting Quark Stars (CIQS)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spTree>
    <p:extLst>
      <p:ext uri="{BB962C8B-B14F-4D97-AF65-F5344CB8AC3E}">
        <p14:creationId xmlns:p14="http://schemas.microsoft.com/office/powerpoint/2010/main" val="2755891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0A71EE-C151-E358-B575-9E26C17E10D5}"/>
              </a:ext>
            </a:extLst>
          </p:cNvPr>
          <p:cNvPicPr>
            <a:picLocks noChangeAspect="1"/>
          </p:cNvPicPr>
          <p:nvPr/>
        </p:nvPicPr>
        <p:blipFill>
          <a:blip r:embed="rId3"/>
          <a:stretch>
            <a:fillRect/>
          </a:stretch>
        </p:blipFill>
        <p:spPr>
          <a:xfrm>
            <a:off x="2380959" y="142981"/>
            <a:ext cx="5016404" cy="2758307"/>
          </a:xfrm>
          <a:prstGeom prst="rect">
            <a:avLst/>
          </a:prstGeom>
        </p:spPr>
      </p:pic>
      <p:sp>
        <p:nvSpPr>
          <p:cNvPr id="3" name="Rectangle 2"/>
          <p:cNvSpPr txBox="1">
            <a:spLocks noChangeArrowheads="1"/>
          </p:cNvSpPr>
          <p:nvPr/>
        </p:nvSpPr>
        <p:spPr>
          <a:xfrm>
            <a:off x="1417320" y="2901288"/>
            <a:ext cx="10689336" cy="1470025"/>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華康儷粗黑" panose="020B0709000000000000" pitchFamily="49" charset="-120"/>
                <a:ea typeface="華康儷粗黑" panose="020B0709000000000000" pitchFamily="49" charset="-120"/>
                <a:cs typeface="+mj-cs"/>
              </a:defRPr>
            </a:lvl1pPr>
          </a:lstStyle>
          <a:p>
            <a:pPr algn="r"/>
            <a:r>
              <a:rPr lang="en-CA" altLang="zh-TW" dirty="0">
                <a:solidFill>
                  <a:schemeClr val="tx1"/>
                </a:solidFill>
              </a:rPr>
              <a:t>“Minimalism</a:t>
            </a:r>
            <a:r>
              <a:rPr lang="en-US" altLang="zh-CN" dirty="0">
                <a:solidFill>
                  <a:schemeClr val="tx1"/>
                </a:solidFill>
              </a:rPr>
              <a:t>”of </a:t>
            </a:r>
            <a:r>
              <a:rPr lang="en-CA" altLang="zh-TW" dirty="0">
                <a:solidFill>
                  <a:schemeClr val="tx1"/>
                </a:solidFill>
              </a:rPr>
              <a:t> </a:t>
            </a:r>
            <a:r>
              <a:rPr lang="en-CA" altLang="zh-TW" dirty="0">
                <a:solidFill>
                  <a:srgbClr val="FF0000"/>
                </a:solidFill>
              </a:rPr>
              <a:t>Quark Matter</a:t>
            </a:r>
          </a:p>
          <a:p>
            <a:pPr algn="r"/>
            <a:r>
              <a:rPr lang="en-CA" altLang="zh-TW" dirty="0">
                <a:solidFill>
                  <a:schemeClr val="tx1"/>
                </a:solidFill>
                <a:latin typeface="華康超黑體" panose="020B0C09000000000000" pitchFamily="49" charset="-120"/>
                <a:ea typeface="華康超黑體" panose="020B0C09000000000000" pitchFamily="49" charset="-120"/>
              </a:rPr>
              <a:t>And</a:t>
            </a:r>
          </a:p>
          <a:p>
            <a:pPr algn="r"/>
            <a:r>
              <a:rPr lang="en-CA" altLang="zh-TW" b="1" dirty="0" err="1">
                <a:solidFill>
                  <a:srgbClr val="FFFF00"/>
                </a:solidFill>
                <a:latin typeface="華康超黑體" panose="020B0C09000000000000" pitchFamily="49" charset="-120"/>
                <a:ea typeface="華康超黑體" panose="020B0C09000000000000" pitchFamily="49" charset="-120"/>
              </a:rPr>
              <a:t>Strangeons</a:t>
            </a:r>
            <a:endParaRPr lang="zh-TW" altLang="en-US" b="1" dirty="0">
              <a:solidFill>
                <a:srgbClr val="FFFF00"/>
              </a:solidFill>
              <a:latin typeface="華康超黑體" panose="020B0C09000000000000" pitchFamily="49" charset="-120"/>
              <a:ea typeface="華康超黑體" panose="020B0C09000000000000" pitchFamily="49" charset="-120"/>
            </a:endParaRPr>
          </a:p>
        </p:txBody>
      </p:sp>
      <p:sp>
        <p:nvSpPr>
          <p:cNvPr id="6" name="TextBox 5">
            <a:extLst>
              <a:ext uri="{FF2B5EF4-FFF2-40B4-BE49-F238E27FC236}">
                <a16:creationId xmlns:a16="http://schemas.microsoft.com/office/drawing/2014/main" id="{6692DCD6-1542-60CB-BDAD-AA51921961D7}"/>
              </a:ext>
            </a:extLst>
          </p:cNvPr>
          <p:cNvSpPr txBox="1"/>
          <p:nvPr/>
        </p:nvSpPr>
        <p:spPr>
          <a:xfrm>
            <a:off x="6096000" y="4229143"/>
            <a:ext cx="3722988" cy="830997"/>
          </a:xfrm>
          <a:prstGeom prst="rect">
            <a:avLst/>
          </a:prstGeom>
          <a:noFill/>
        </p:spPr>
        <p:txBody>
          <a:bodyPr wrap="square" rtlCol="0">
            <a:spAutoFit/>
          </a:bodyPr>
          <a:lstStyle/>
          <a:p>
            <a:pPr algn="ctr"/>
            <a:r>
              <a:rPr lang="en-US" sz="2400" dirty="0"/>
              <a:t>Chen Zhang</a:t>
            </a:r>
            <a:r>
              <a:rPr lang="zh-CN" altLang="en-US" sz="2400" dirty="0"/>
              <a:t> </a:t>
            </a:r>
            <a:endParaRPr lang="en-US" altLang="zh-CN" sz="2400" dirty="0"/>
          </a:p>
          <a:p>
            <a:pPr algn="ctr"/>
            <a:r>
              <a:rPr lang="en-US" sz="2400" dirty="0"/>
              <a:t>HKUST</a:t>
            </a:r>
          </a:p>
        </p:txBody>
      </p:sp>
      <p:sp>
        <p:nvSpPr>
          <p:cNvPr id="8" name="TextBox 7">
            <a:extLst>
              <a:ext uri="{FF2B5EF4-FFF2-40B4-BE49-F238E27FC236}">
                <a16:creationId xmlns:a16="http://schemas.microsoft.com/office/drawing/2014/main" id="{3D6429AB-C8A0-47CD-F675-9F1A072E0579}"/>
              </a:ext>
            </a:extLst>
          </p:cNvPr>
          <p:cNvSpPr txBox="1"/>
          <p:nvPr/>
        </p:nvSpPr>
        <p:spPr>
          <a:xfrm>
            <a:off x="5824595" y="5379655"/>
            <a:ext cx="5952245" cy="2246769"/>
          </a:xfrm>
          <a:prstGeom prst="rect">
            <a:avLst/>
          </a:prstGeom>
          <a:noFill/>
        </p:spPr>
        <p:txBody>
          <a:bodyPr wrap="square" rtlCol="0">
            <a:spAutoFit/>
          </a:bodyPr>
          <a:lstStyle/>
          <a:p>
            <a:pPr algn="l"/>
            <a:r>
              <a:rPr lang="en-US" sz="1400" i="1" dirty="0">
                <a:solidFill>
                  <a:srgbClr val="FF0000"/>
                </a:solidFill>
              </a:rPr>
              <a:t>Based on </a:t>
            </a:r>
          </a:p>
          <a:p>
            <a:pPr algn="l"/>
            <a:r>
              <a:rPr lang="en-US" sz="1400" i="1" dirty="0">
                <a:solidFill>
                  <a:srgbClr val="FF0000"/>
                </a:solidFill>
              </a:rPr>
              <a:t>C. Z </a:t>
            </a:r>
            <a:r>
              <a:rPr lang="en-US" sz="1400" i="1" dirty="0"/>
              <a:t>, R. B. Mann. </a:t>
            </a:r>
            <a:r>
              <a:rPr lang="en-CA" sz="1400" b="0" i="1" dirty="0" err="1">
                <a:effectLst/>
                <a:latin typeface="-apple-system"/>
              </a:rPr>
              <a:t>Phys.Rev.D</a:t>
            </a:r>
            <a:r>
              <a:rPr lang="en-CA" sz="1400" b="0" i="0" dirty="0">
                <a:effectLst/>
                <a:latin typeface="-apple-system"/>
              </a:rPr>
              <a:t> 103 (2021) 6, 063018</a:t>
            </a:r>
          </a:p>
          <a:p>
            <a:r>
              <a:rPr lang="en-US" sz="1400" i="1" dirty="0">
                <a:solidFill>
                  <a:srgbClr val="FF0000"/>
                </a:solidFill>
              </a:rPr>
              <a:t>C. Z. </a:t>
            </a:r>
            <a:r>
              <a:rPr lang="en-CA" sz="1400" b="0" i="1" dirty="0" err="1">
                <a:effectLst/>
                <a:latin typeface="-apple-system"/>
              </a:rPr>
              <a:t>Phys.Rev.D</a:t>
            </a:r>
            <a:r>
              <a:rPr lang="en-CA" sz="1400" b="0" i="0" dirty="0">
                <a:effectLst/>
                <a:latin typeface="-apple-system"/>
              </a:rPr>
              <a:t> 104 (2021) 8, 083032</a:t>
            </a:r>
          </a:p>
          <a:p>
            <a:r>
              <a:rPr lang="en-US" sz="1400" i="1" dirty="0">
                <a:solidFill>
                  <a:srgbClr val="FF0000"/>
                </a:solidFill>
              </a:rPr>
              <a:t>C. Z </a:t>
            </a:r>
            <a:r>
              <a:rPr lang="en-US" sz="1400" i="1" dirty="0"/>
              <a:t>, M. Gammon, R. B. Mann </a:t>
            </a:r>
            <a:r>
              <a:rPr lang="en-CA" sz="1400" b="0" i="1" dirty="0" err="1">
                <a:effectLst/>
                <a:latin typeface="-apple-system"/>
              </a:rPr>
              <a:t>Phys.Rev.D</a:t>
            </a:r>
            <a:r>
              <a:rPr lang="en-CA" sz="1400" b="0" i="0" dirty="0">
                <a:effectLst/>
                <a:latin typeface="-apple-system"/>
              </a:rPr>
              <a:t> 104 (2021) 12, 123007</a:t>
            </a:r>
          </a:p>
          <a:p>
            <a:endParaRPr lang="en-CA" sz="1400" b="0" i="0" dirty="0">
              <a:effectLst/>
              <a:latin typeface="-apple-system"/>
            </a:endParaRPr>
          </a:p>
          <a:p>
            <a:r>
              <a:rPr lang="en-CA" sz="1400" i="1" dirty="0">
                <a:solidFill>
                  <a:srgbClr val="FF0000"/>
                </a:solidFill>
              </a:rPr>
              <a:t>C.Z</a:t>
            </a:r>
            <a:r>
              <a:rPr lang="en-CA" sz="1400" i="1" dirty="0"/>
              <a:t>, Y. Gao, C.J Xia, R.X Xu</a:t>
            </a:r>
            <a:r>
              <a:rPr lang="en-CA" sz="1400" b="0" i="0" dirty="0">
                <a:effectLst/>
                <a:latin typeface="-apple-system"/>
              </a:rPr>
              <a:t>  </a:t>
            </a:r>
            <a:r>
              <a:rPr lang="en-CA" sz="1400" b="0" i="1" dirty="0" err="1">
                <a:effectLst/>
                <a:latin typeface="-apple-system"/>
              </a:rPr>
              <a:t>Phys.Rev.D</a:t>
            </a:r>
            <a:r>
              <a:rPr lang="en-CA" sz="1400" b="0" i="0" dirty="0">
                <a:effectLst/>
                <a:latin typeface="-apple-system"/>
              </a:rPr>
              <a:t> 108 (2023) 6, 063002</a:t>
            </a:r>
          </a:p>
          <a:p>
            <a:endParaRPr lang="en-CA" sz="1400" b="0" i="0" dirty="0">
              <a:effectLst/>
              <a:latin typeface="-apple-system"/>
            </a:endParaRPr>
          </a:p>
          <a:p>
            <a:endParaRPr lang="en-CA" sz="1400" i="1" dirty="0"/>
          </a:p>
          <a:p>
            <a:pPr algn="l"/>
            <a:endParaRPr lang="en-CA" sz="1400" b="0" i="0" dirty="0">
              <a:effectLst/>
              <a:latin typeface="-apple-system"/>
            </a:endParaRPr>
          </a:p>
          <a:p>
            <a:r>
              <a:rPr lang="en-CA" sz="1400" b="0" i="0" dirty="0">
                <a:effectLst/>
                <a:latin typeface="-apple-system"/>
              </a:rPr>
              <a:t> </a:t>
            </a:r>
            <a:endParaRPr lang="en-US" sz="1400" dirty="0"/>
          </a:p>
        </p:txBody>
      </p:sp>
      <p:sp>
        <p:nvSpPr>
          <p:cNvPr id="2" name="TextBox 1">
            <a:extLst>
              <a:ext uri="{FF2B5EF4-FFF2-40B4-BE49-F238E27FC236}">
                <a16:creationId xmlns:a16="http://schemas.microsoft.com/office/drawing/2014/main" id="{BF388053-28F5-56BC-32FA-BD5E7D63D659}"/>
              </a:ext>
            </a:extLst>
          </p:cNvPr>
          <p:cNvSpPr txBox="1"/>
          <p:nvPr/>
        </p:nvSpPr>
        <p:spPr>
          <a:xfrm>
            <a:off x="2380959" y="0"/>
            <a:ext cx="5472267" cy="1077218"/>
          </a:xfrm>
          <a:prstGeom prst="rect">
            <a:avLst/>
          </a:prstGeom>
          <a:noFill/>
        </p:spPr>
        <p:txBody>
          <a:bodyPr wrap="none" rtlCol="0">
            <a:spAutoFit/>
          </a:bodyPr>
          <a:lstStyle/>
          <a:p>
            <a:r>
              <a:rPr lang="en-US" sz="2800" b="1" i="1" dirty="0">
                <a:solidFill>
                  <a:srgbClr val="FF0000"/>
                </a:solidFill>
              </a:rPr>
              <a:t>Quark </a:t>
            </a:r>
            <a:r>
              <a:rPr lang="en-US" sz="2800" b="1" i="1" dirty="0" err="1">
                <a:solidFill>
                  <a:srgbClr val="FF0000"/>
                </a:solidFill>
              </a:rPr>
              <a:t>matter&amp;</a:t>
            </a:r>
            <a:r>
              <a:rPr lang="en-US" sz="2800" b="1" i="1" dirty="0" err="1"/>
              <a:t>Compact</a:t>
            </a:r>
            <a:r>
              <a:rPr lang="en-US" sz="2800" b="1" i="1" dirty="0"/>
              <a:t> stars 2023</a:t>
            </a:r>
          </a:p>
          <a:p>
            <a:r>
              <a:rPr lang="en-CA" sz="1800" dirty="0">
                <a:effectLst/>
                <a:latin typeface="TimesNewRomanPSMT"/>
              </a:rPr>
              <a:t>September 23-September 26, 2023 </a:t>
            </a:r>
            <a:endParaRPr lang="en-US" sz="3200" b="1" dirty="0"/>
          </a:p>
          <a:p>
            <a:r>
              <a:rPr lang="en-CA" sz="1800" dirty="0" err="1">
                <a:effectLst/>
                <a:latin typeface="TimesNewRomanPSMT"/>
              </a:rPr>
              <a:t>CGC</a:t>
            </a:r>
            <a:r>
              <a:rPr lang="en-CA" sz="1800" dirty="0" err="1">
                <a:effectLst/>
                <a:latin typeface="SimSun" panose="02010600030101010101" pitchFamily="2" charset="-122"/>
                <a:ea typeface="SimSun" panose="02010600030101010101" pitchFamily="2" charset="-122"/>
              </a:rPr>
              <a:t>，</a:t>
            </a:r>
            <a:r>
              <a:rPr lang="en-CA" sz="1800" dirty="0" err="1">
                <a:effectLst/>
                <a:latin typeface="TimesNewRomanPSMT"/>
              </a:rPr>
              <a:t>Yangzhou</a:t>
            </a:r>
            <a:r>
              <a:rPr lang="en-CA" sz="1800" dirty="0">
                <a:effectLst/>
                <a:latin typeface="TimesNewRomanPSMT"/>
              </a:rPr>
              <a:t> University, Yangzhou , China </a:t>
            </a:r>
            <a:endParaRPr lang="en-CA" sz="3200" dirty="0"/>
          </a:p>
        </p:txBody>
      </p:sp>
    </p:spTree>
    <p:extLst>
      <p:ext uri="{BB962C8B-B14F-4D97-AF65-F5344CB8AC3E}">
        <p14:creationId xmlns:p14="http://schemas.microsoft.com/office/powerpoint/2010/main" val="13885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E42998-7839-F65C-7F12-B2279E849FD0}"/>
              </a:ext>
            </a:extLst>
          </p:cNvPr>
          <p:cNvSpPr>
            <a:spLocks noGrp="1"/>
          </p:cNvSpPr>
          <p:nvPr>
            <p:ph idx="1"/>
          </p:nvPr>
        </p:nvSpPr>
        <p:spPr/>
        <p:txBody>
          <a:bodyPr/>
          <a:lstStyle/>
          <a:p>
            <a:r>
              <a:rPr lang="en-US" dirty="0"/>
              <a:t>Neutron star vs Quark stars</a:t>
            </a:r>
          </a:p>
          <a:p>
            <a:endParaRPr lang="en-US" dirty="0"/>
          </a:p>
        </p:txBody>
      </p:sp>
      <p:pic>
        <p:nvPicPr>
          <p:cNvPr id="3" name="Picture 2">
            <a:extLst>
              <a:ext uri="{FF2B5EF4-FFF2-40B4-BE49-F238E27FC236}">
                <a16:creationId xmlns:a16="http://schemas.microsoft.com/office/drawing/2014/main" id="{EE72E3E4-0DED-FABC-7E99-5DC55F4B42BC}"/>
              </a:ext>
            </a:extLst>
          </p:cNvPr>
          <p:cNvPicPr>
            <a:picLocks noChangeAspect="1"/>
          </p:cNvPicPr>
          <p:nvPr/>
        </p:nvPicPr>
        <p:blipFill>
          <a:blip r:embed="rId3"/>
          <a:stretch>
            <a:fillRect/>
          </a:stretch>
        </p:blipFill>
        <p:spPr>
          <a:xfrm>
            <a:off x="2979609" y="2369707"/>
            <a:ext cx="5224038" cy="4068491"/>
          </a:xfrm>
          <a:prstGeom prst="rect">
            <a:avLst/>
          </a:prstGeom>
        </p:spPr>
      </p:pic>
      <p:sp>
        <p:nvSpPr>
          <p:cNvPr id="5" name="TextBox 4">
            <a:extLst>
              <a:ext uri="{FF2B5EF4-FFF2-40B4-BE49-F238E27FC236}">
                <a16:creationId xmlns:a16="http://schemas.microsoft.com/office/drawing/2014/main" id="{B749F19A-779F-74DF-CBCB-19306D8F1D9A}"/>
              </a:ext>
            </a:extLst>
          </p:cNvPr>
          <p:cNvSpPr txBox="1"/>
          <p:nvPr/>
        </p:nvSpPr>
        <p:spPr>
          <a:xfrm>
            <a:off x="4171426" y="6533155"/>
            <a:ext cx="8020574" cy="338554"/>
          </a:xfrm>
          <a:prstGeom prst="rect">
            <a:avLst/>
          </a:prstGeom>
          <a:noFill/>
        </p:spPr>
        <p:txBody>
          <a:bodyPr wrap="square">
            <a:spAutoFit/>
          </a:bodyPr>
          <a:lstStyle/>
          <a:p>
            <a:r>
              <a:rPr lang="en-US" sz="1600" dirty="0"/>
              <a:t>Picture adapted from https://</a:t>
            </a:r>
            <a:r>
              <a:rPr lang="en-US" sz="1600" dirty="0" err="1"/>
              <a:t>physicsworld.com</a:t>
            </a:r>
            <a:r>
              <a:rPr lang="en-US" sz="1600" dirty="0"/>
              <a:t>/a/calculations-point-to-massive-quark-stars/</a:t>
            </a:r>
          </a:p>
        </p:txBody>
      </p:sp>
      <p:sp>
        <p:nvSpPr>
          <p:cNvPr id="6" name="Rectangle 2">
            <a:extLst>
              <a:ext uri="{FF2B5EF4-FFF2-40B4-BE49-F238E27FC236}">
                <a16:creationId xmlns:a16="http://schemas.microsoft.com/office/drawing/2014/main" id="{C4F67861-CC72-B374-134A-34AF0CC4806A}"/>
              </a:ext>
            </a:extLst>
          </p:cNvPr>
          <p:cNvSpPr txBox="1">
            <a:spLocks noChangeArrowheads="1"/>
          </p:cNvSpPr>
          <p:nvPr/>
        </p:nvSpPr>
        <p:spPr bwMode="auto">
          <a:xfrm>
            <a:off x="1476828" y="-29455"/>
            <a:ext cx="8229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500" dirty="0">
                <a:solidFill>
                  <a:srgbClr val="666633"/>
                </a:solidFill>
                <a:latin typeface="華康儷粗黑(P)" panose="020B0700000000000000" pitchFamily="34" charset="-120"/>
                <a:ea typeface="華康儷粗黑(P)" panose="020B0700000000000000" pitchFamily="34" charset="-120"/>
              </a:rPr>
              <a:t>Intro: Quark Stars</a:t>
            </a:r>
            <a:endParaRPr lang="zh-TW" altLang="en-US" sz="3500" dirty="0">
              <a:solidFill>
                <a:srgbClr val="666633"/>
              </a:solidFill>
              <a:latin typeface="華康儷粗黑(P)" panose="020B0700000000000000" pitchFamily="34" charset="-120"/>
              <a:ea typeface="華康儷粗黑(P)" panose="020B0700000000000000" pitchFamily="34" charset="-120"/>
            </a:endParaRPr>
          </a:p>
        </p:txBody>
      </p:sp>
      <p:pic>
        <p:nvPicPr>
          <p:cNvPr id="4" name="Picture 3">
            <a:extLst>
              <a:ext uri="{FF2B5EF4-FFF2-40B4-BE49-F238E27FC236}">
                <a16:creationId xmlns:a16="http://schemas.microsoft.com/office/drawing/2014/main" id="{FB32CB33-BE07-08EC-3C0F-7C655090E857}"/>
              </a:ext>
            </a:extLst>
          </p:cNvPr>
          <p:cNvPicPr>
            <a:picLocks noChangeAspect="1"/>
          </p:cNvPicPr>
          <p:nvPr/>
        </p:nvPicPr>
        <p:blipFill>
          <a:blip r:embed="rId4"/>
          <a:stretch>
            <a:fillRect/>
          </a:stretch>
        </p:blipFill>
        <p:spPr>
          <a:xfrm>
            <a:off x="6013704" y="2589765"/>
            <a:ext cx="642396" cy="167291"/>
          </a:xfrm>
          <a:prstGeom prst="rect">
            <a:avLst/>
          </a:prstGeom>
        </p:spPr>
      </p:pic>
    </p:spTree>
    <p:extLst>
      <p:ext uri="{BB962C8B-B14F-4D97-AF65-F5344CB8AC3E}">
        <p14:creationId xmlns:p14="http://schemas.microsoft.com/office/powerpoint/2010/main" val="4106618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2413A0-F9F6-7636-8C8A-2BCBD5D26C74}"/>
              </a:ext>
            </a:extLst>
          </p:cNvPr>
          <p:cNvSpPr>
            <a:spLocks noGrp="1"/>
          </p:cNvSpPr>
          <p:nvPr>
            <p:ph idx="1"/>
          </p:nvPr>
        </p:nvSpPr>
        <p:spPr/>
        <p:txBody>
          <a:bodyPr/>
          <a:lstStyle/>
          <a:p>
            <a:r>
              <a:rPr lang="en-US" dirty="0"/>
              <a:t>Solving Paradigm</a:t>
            </a:r>
          </a:p>
        </p:txBody>
      </p:sp>
      <p:pic>
        <p:nvPicPr>
          <p:cNvPr id="3" name="Picture 2">
            <a:extLst>
              <a:ext uri="{FF2B5EF4-FFF2-40B4-BE49-F238E27FC236}">
                <a16:creationId xmlns:a16="http://schemas.microsoft.com/office/drawing/2014/main" id="{07AA07C9-E365-826A-F828-E01386227DC2}"/>
              </a:ext>
            </a:extLst>
          </p:cNvPr>
          <p:cNvPicPr>
            <a:picLocks noChangeAspect="1"/>
          </p:cNvPicPr>
          <p:nvPr/>
        </p:nvPicPr>
        <p:blipFill>
          <a:blip r:embed="rId2"/>
          <a:stretch>
            <a:fillRect/>
          </a:stretch>
        </p:blipFill>
        <p:spPr>
          <a:xfrm>
            <a:off x="1042841" y="2333182"/>
            <a:ext cx="10541470" cy="4524818"/>
          </a:xfrm>
          <a:prstGeom prst="rect">
            <a:avLst/>
          </a:prstGeom>
        </p:spPr>
      </p:pic>
      <p:pic>
        <p:nvPicPr>
          <p:cNvPr id="4" name="Picture 3">
            <a:extLst>
              <a:ext uri="{FF2B5EF4-FFF2-40B4-BE49-F238E27FC236}">
                <a16:creationId xmlns:a16="http://schemas.microsoft.com/office/drawing/2014/main" id="{6B761EFD-5A44-DEA1-E9CD-389CF89A376C}"/>
              </a:ext>
            </a:extLst>
          </p:cNvPr>
          <p:cNvPicPr>
            <a:picLocks noChangeAspect="1"/>
          </p:cNvPicPr>
          <p:nvPr/>
        </p:nvPicPr>
        <p:blipFill>
          <a:blip r:embed="rId3"/>
          <a:stretch>
            <a:fillRect/>
          </a:stretch>
        </p:blipFill>
        <p:spPr>
          <a:xfrm>
            <a:off x="5501898" y="3748446"/>
            <a:ext cx="1735811" cy="2573172"/>
          </a:xfrm>
          <a:prstGeom prst="rect">
            <a:avLst/>
          </a:prstGeom>
        </p:spPr>
      </p:pic>
    </p:spTree>
    <p:extLst>
      <p:ext uri="{BB962C8B-B14F-4D97-AF65-F5344CB8AC3E}">
        <p14:creationId xmlns:p14="http://schemas.microsoft.com/office/powerpoint/2010/main" val="3661398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49A2A2-483C-109A-29B1-A2461CF09341}"/>
              </a:ext>
            </a:extLst>
          </p:cNvPr>
          <p:cNvSpPr>
            <a:spLocks noGrp="1"/>
          </p:cNvSpPr>
          <p:nvPr>
            <p:ph idx="1"/>
          </p:nvPr>
        </p:nvSpPr>
        <p:spPr/>
        <p:txBody>
          <a:bodyPr/>
          <a:lstStyle/>
          <a:p>
            <a:r>
              <a:rPr lang="en-US" dirty="0"/>
              <a:t>Minimalism</a:t>
            </a:r>
            <a:r>
              <a:rPr lang="zh-CN" altLang="en-US" dirty="0"/>
              <a:t> </a:t>
            </a:r>
            <a:r>
              <a:rPr lang="en-US" dirty="0"/>
              <a:t>101: </a:t>
            </a:r>
          </a:p>
          <a:p>
            <a:pPr marL="0" indent="0">
              <a:buNone/>
            </a:pPr>
            <a:r>
              <a:rPr lang="en-US" dirty="0"/>
              <a:t>rescaling the bag EOS of Quark matter</a:t>
            </a:r>
          </a:p>
          <a:p>
            <a:endParaRPr lang="en-US" dirty="0"/>
          </a:p>
          <a:p>
            <a:endParaRPr lang="en-US" dirty="0"/>
          </a:p>
          <a:p>
            <a:endParaRPr lang="en-US" dirty="0"/>
          </a:p>
        </p:txBody>
      </p:sp>
      <p:sp>
        <p:nvSpPr>
          <p:cNvPr id="10" name="TextBox 9">
            <a:extLst>
              <a:ext uri="{FF2B5EF4-FFF2-40B4-BE49-F238E27FC236}">
                <a16:creationId xmlns:a16="http://schemas.microsoft.com/office/drawing/2014/main" id="{9AE9F418-5D78-5AC6-A5B5-196485DC76DE}"/>
              </a:ext>
            </a:extLst>
          </p:cNvPr>
          <p:cNvSpPr txBox="1"/>
          <p:nvPr/>
        </p:nvSpPr>
        <p:spPr>
          <a:xfrm>
            <a:off x="-2944678" y="4107051"/>
            <a:ext cx="184731" cy="369332"/>
          </a:xfrm>
          <a:prstGeom prst="rect">
            <a:avLst/>
          </a:prstGeom>
          <a:noFill/>
        </p:spPr>
        <p:txBody>
          <a:bodyPr wrap="none" rtlCol="0">
            <a:spAutoFit/>
          </a:bodyPr>
          <a:lstStyle/>
          <a:p>
            <a:endParaRPr lang="en-US" dirty="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7777468-DC14-F78E-8745-EBFBC3AA9245}"/>
                  </a:ext>
                </a:extLst>
              </p:cNvPr>
              <p:cNvSpPr txBox="1"/>
              <p:nvPr/>
            </p:nvSpPr>
            <p:spPr>
              <a:xfrm>
                <a:off x="3832125" y="3766198"/>
                <a:ext cx="3086807" cy="55399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𝑃</m:t>
                      </m:r>
                      <m:r>
                        <a:rPr lang="en-US" sz="3600" b="0" i="1" smtClean="0">
                          <a:latin typeface="Cambria Math" panose="02040503050406030204" pitchFamily="18" charset="0"/>
                        </a:rPr>
                        <m:t>=</m:t>
                      </m:r>
                      <m:sSubSup>
                        <m:sSubSupPr>
                          <m:ctrlPr>
                            <a:rPr lang="en-US" sz="3600" b="0" i="1" smtClean="0">
                              <a:latin typeface="Cambria Math" panose="02040503050406030204" pitchFamily="18" charset="0"/>
                            </a:rPr>
                          </m:ctrlPr>
                        </m:sSubSupPr>
                        <m:e>
                          <m:r>
                            <a:rPr lang="en-US" sz="3600" b="0" i="1" smtClean="0">
                              <a:latin typeface="Cambria Math" panose="02040503050406030204" pitchFamily="18" charset="0"/>
                            </a:rPr>
                            <m:t>𝑐</m:t>
                          </m:r>
                        </m:e>
                        <m:sub>
                          <m:r>
                            <a:rPr lang="en-US" sz="3600" b="0" i="1" smtClean="0">
                              <a:latin typeface="Cambria Math" panose="02040503050406030204" pitchFamily="18" charset="0"/>
                            </a:rPr>
                            <m:t>𝑠</m:t>
                          </m:r>
                        </m:sub>
                        <m:sup>
                          <m:r>
                            <a:rPr lang="en-US" sz="3600" b="0" i="1" smtClean="0">
                              <a:latin typeface="Cambria Math" panose="02040503050406030204" pitchFamily="18" charset="0"/>
                            </a:rPr>
                            <m:t>2</m:t>
                          </m:r>
                        </m:sup>
                      </m:sSubSup>
                      <m:r>
                        <a:rPr lang="en-US" sz="3600" b="0" i="1" smtClean="0">
                          <a:latin typeface="Cambria Math" panose="02040503050406030204" pitchFamily="18" charset="0"/>
                        </a:rPr>
                        <m:t>(</m:t>
                      </m:r>
                      <m:r>
                        <a:rPr lang="en-US" sz="3600" b="0" i="1" smtClean="0">
                          <a:latin typeface="Cambria Math" panose="02040503050406030204" pitchFamily="18" charset="0"/>
                        </a:rPr>
                        <m:t>𝜌</m:t>
                      </m:r>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𝜌</m:t>
                          </m:r>
                        </m:e>
                        <m:sub>
                          <m:r>
                            <a:rPr lang="en-US" sz="3600" b="0" i="1" smtClean="0">
                              <a:latin typeface="Cambria Math" panose="02040503050406030204" pitchFamily="18" charset="0"/>
                            </a:rPr>
                            <m:t>𝑠</m:t>
                          </m:r>
                        </m:sub>
                      </m:sSub>
                      <m:r>
                        <a:rPr lang="en-US" sz="3600" b="0" i="1" smtClean="0">
                          <a:latin typeface="Cambria Math" panose="02040503050406030204" pitchFamily="18" charset="0"/>
                        </a:rPr>
                        <m:t>)</m:t>
                      </m:r>
                    </m:oMath>
                  </m:oMathPara>
                </a14:m>
                <a:endParaRPr lang="en-US" sz="3600" dirty="0"/>
              </a:p>
            </p:txBody>
          </p:sp>
        </mc:Choice>
        <mc:Fallback>
          <p:sp>
            <p:nvSpPr>
              <p:cNvPr id="3" name="TextBox 2">
                <a:extLst>
                  <a:ext uri="{FF2B5EF4-FFF2-40B4-BE49-F238E27FC236}">
                    <a16:creationId xmlns:a16="http://schemas.microsoft.com/office/drawing/2014/main" id="{37777468-DC14-F78E-8745-EBFBC3AA9245}"/>
                  </a:ext>
                </a:extLst>
              </p:cNvPr>
              <p:cNvSpPr txBox="1">
                <a:spLocks noRot="1" noChangeAspect="1" noMove="1" noResize="1" noEditPoints="1" noAdjustHandles="1" noChangeArrowheads="1" noChangeShapeType="1" noTextEdit="1"/>
              </p:cNvSpPr>
              <p:nvPr/>
            </p:nvSpPr>
            <p:spPr>
              <a:xfrm>
                <a:off x="3832125" y="3766198"/>
                <a:ext cx="3086807" cy="553998"/>
              </a:xfrm>
              <a:prstGeom prst="rect">
                <a:avLst/>
              </a:prstGeom>
              <a:blipFill>
                <a:blip r:embed="rId2"/>
                <a:stretch>
                  <a:fillRect l="-2869" r="-4918"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C2584D4-3B8A-0AD5-1DC0-FBD29110DD9F}"/>
                  </a:ext>
                </a:extLst>
              </p:cNvPr>
              <p:cNvSpPr txBox="1"/>
              <p:nvPr/>
            </p:nvSpPr>
            <p:spPr>
              <a:xfrm>
                <a:off x="6096000" y="4726064"/>
                <a:ext cx="6035264" cy="522515"/>
              </a:xfrm>
              <a:prstGeom prst="rect">
                <a:avLst/>
              </a:prstGeom>
              <a:solidFill>
                <a:schemeClr val="bg1"/>
              </a:solidFill>
              <a:ln>
                <a:solidFill>
                  <a:srgbClr val="FF0000"/>
                </a:solidFill>
              </a:ln>
            </p:spPr>
            <p:txBody>
              <a:bodyPr wrap="square" lIns="0" tIns="0" rIns="0" bIns="0" rtlCol="0">
                <a:spAutoFit/>
              </a:bodyPr>
              <a:lstStyle/>
              <a:p>
                <a:r>
                  <a:rPr lang="en-US" sz="2400" b="0" dirty="0"/>
                  <a:t>Rescaling: </a:t>
                </a:r>
                <a14:m>
                  <m:oMath xmlns:m="http://schemas.openxmlformats.org/officeDocument/2006/math">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𝑃</m:t>
                        </m:r>
                      </m:e>
                    </m:acc>
                    <m:r>
                      <a:rPr lang="en-US" sz="2400" b="0" i="1" smtClean="0">
                        <a:solidFill>
                          <a:srgbClr val="FF0000"/>
                        </a:solidFill>
                        <a:latin typeface="Cambria Math" panose="02040503050406030204" pitchFamily="18" charset="0"/>
                      </a:rPr>
                      <m:t>=</m:t>
                    </m:r>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𝑃</m:t>
                        </m:r>
                      </m:num>
                      <m:den>
                        <m:r>
                          <a:rPr lang="en-US" sz="2400" b="0" i="1" smtClean="0">
                            <a:solidFill>
                              <a:srgbClr val="FF0000"/>
                            </a:solidFill>
                            <a:latin typeface="Cambria Math" panose="02040503050406030204" pitchFamily="18" charset="0"/>
                          </a:rPr>
                          <m:t>4</m:t>
                        </m:r>
                        <m:r>
                          <a:rPr lang="en-US" sz="2400" b="0" i="1" smtClean="0">
                            <a:solidFill>
                              <a:srgbClr val="FF0000"/>
                            </a:solidFill>
                            <a:latin typeface="Cambria Math" panose="02040503050406030204" pitchFamily="18" charset="0"/>
                          </a:rPr>
                          <m:t>𝐵</m:t>
                        </m:r>
                      </m:den>
                    </m:f>
                  </m:oMath>
                </a14:m>
                <a:r>
                  <a:rPr lang="en-US" sz="2400" dirty="0">
                    <a:solidFill>
                      <a:srgbClr val="FF0000"/>
                    </a:solidFill>
                  </a:rPr>
                  <a:t>;  </a:t>
                </a:r>
                <a14:m>
                  <m:oMath xmlns:m="http://schemas.openxmlformats.org/officeDocument/2006/math">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𝜌</m:t>
                        </m:r>
                      </m:e>
                    </m:acc>
                    <m:r>
                      <a:rPr lang="en-US" sz="2400" b="0" i="1" smtClean="0">
                        <a:solidFill>
                          <a:srgbClr val="FF0000"/>
                        </a:solidFill>
                        <a:latin typeface="Cambria Math" panose="02040503050406030204" pitchFamily="18" charset="0"/>
                      </a:rPr>
                      <m:t>=</m:t>
                    </m:r>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𝜌</m:t>
                        </m:r>
                      </m:num>
                      <m:den>
                        <m:r>
                          <a:rPr lang="en-US" sz="2400" b="0" i="1" smtClean="0">
                            <a:solidFill>
                              <a:srgbClr val="FF0000"/>
                            </a:solidFill>
                            <a:latin typeface="Cambria Math" panose="02040503050406030204" pitchFamily="18" charset="0"/>
                          </a:rPr>
                          <m:t>4</m:t>
                        </m:r>
                        <m:r>
                          <a:rPr lang="en-US" sz="2400" b="0" i="1" smtClean="0">
                            <a:solidFill>
                              <a:srgbClr val="FF0000"/>
                            </a:solidFill>
                            <a:latin typeface="Cambria Math" panose="02040503050406030204" pitchFamily="18" charset="0"/>
                          </a:rPr>
                          <m:t>𝐵</m:t>
                        </m:r>
                      </m:den>
                    </m:f>
                    <m:r>
                      <a:rPr lang="en-US" sz="2400" b="0" i="1" smtClean="0">
                        <a:latin typeface="Cambria Math" panose="02040503050406030204" pitchFamily="18" charset="0"/>
                      </a:rPr>
                      <m:t>;</m:t>
                    </m:r>
                  </m:oMath>
                </a14:m>
                <a:r>
                  <a:rPr lang="en-US" sz="2400" dirty="0"/>
                  <a:t> (now dimensionless)</a:t>
                </a:r>
              </a:p>
            </p:txBody>
          </p:sp>
        </mc:Choice>
        <mc:Fallback>
          <p:sp>
            <p:nvSpPr>
              <p:cNvPr id="8" name="TextBox 7">
                <a:extLst>
                  <a:ext uri="{FF2B5EF4-FFF2-40B4-BE49-F238E27FC236}">
                    <a16:creationId xmlns:a16="http://schemas.microsoft.com/office/drawing/2014/main" id="{5C2584D4-3B8A-0AD5-1DC0-FBD29110DD9F}"/>
                  </a:ext>
                </a:extLst>
              </p:cNvPr>
              <p:cNvSpPr txBox="1">
                <a:spLocks noRot="1" noChangeAspect="1" noMove="1" noResize="1" noEditPoints="1" noAdjustHandles="1" noChangeArrowheads="1" noChangeShapeType="1" noTextEdit="1"/>
              </p:cNvSpPr>
              <p:nvPr/>
            </p:nvSpPr>
            <p:spPr>
              <a:xfrm>
                <a:off x="6096000" y="4726064"/>
                <a:ext cx="6035264" cy="522515"/>
              </a:xfrm>
              <a:prstGeom prst="rect">
                <a:avLst/>
              </a:prstGeom>
              <a:blipFill>
                <a:blip r:embed="rId3"/>
                <a:stretch>
                  <a:fillRect l="-2935" r="-2306" b="-18605"/>
                </a:stretch>
              </a:blipFill>
              <a:ln>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04FFA9D-7661-2D17-32D0-F7F3FB1CF402}"/>
                  </a:ext>
                </a:extLst>
              </p:cNvPr>
              <p:cNvSpPr txBox="1"/>
              <p:nvPr/>
            </p:nvSpPr>
            <p:spPr>
              <a:xfrm>
                <a:off x="4139229" y="5447628"/>
                <a:ext cx="3009798" cy="56406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latin typeface="Cambria Math" panose="02040503050406030204" pitchFamily="18" charset="0"/>
                            </a:rPr>
                          </m:ctrlPr>
                        </m:accPr>
                        <m:e>
                          <m:r>
                            <a:rPr lang="en-US" sz="3600" i="1">
                              <a:latin typeface="Cambria Math" panose="02040503050406030204" pitchFamily="18" charset="0"/>
                            </a:rPr>
                            <m:t>𝑃</m:t>
                          </m:r>
                        </m:e>
                      </m:acc>
                      <m:r>
                        <a:rPr lang="en-US" sz="3600" i="1">
                          <a:latin typeface="Cambria Math" panose="02040503050406030204" pitchFamily="18" charset="0"/>
                        </a:rPr>
                        <m:t> </m:t>
                      </m:r>
                      <m:r>
                        <a:rPr lang="en-US" sz="3600" b="0" i="1" smtClean="0">
                          <a:latin typeface="Cambria Math" panose="02040503050406030204" pitchFamily="18" charset="0"/>
                        </a:rPr>
                        <m:t>=</m:t>
                      </m:r>
                      <m:sSubSup>
                        <m:sSubSupPr>
                          <m:ctrlPr>
                            <a:rPr lang="en-US" sz="3600" i="1">
                              <a:latin typeface="Cambria Math" panose="02040503050406030204" pitchFamily="18" charset="0"/>
                            </a:rPr>
                          </m:ctrlPr>
                        </m:sSubSupPr>
                        <m:e>
                          <m:r>
                            <a:rPr lang="en-US" sz="3600" i="1">
                              <a:latin typeface="Cambria Math" panose="02040503050406030204" pitchFamily="18" charset="0"/>
                            </a:rPr>
                            <m:t>𝑐</m:t>
                          </m:r>
                        </m:e>
                        <m:sub>
                          <m:r>
                            <a:rPr lang="en-US" sz="3600" i="1">
                              <a:latin typeface="Cambria Math" panose="02040503050406030204" pitchFamily="18" charset="0"/>
                            </a:rPr>
                            <m:t>𝑠</m:t>
                          </m:r>
                        </m:sub>
                        <m:sup>
                          <m:r>
                            <a:rPr lang="en-US" sz="3600" i="1">
                              <a:latin typeface="Cambria Math" panose="02040503050406030204" pitchFamily="18" charset="0"/>
                            </a:rPr>
                            <m:t>2</m:t>
                          </m:r>
                        </m:sup>
                      </m:sSubSup>
                      <m:r>
                        <a:rPr lang="en-US" sz="3600" b="0" i="1" smtClean="0">
                          <a:latin typeface="Cambria Math" panose="02040503050406030204" pitchFamily="18" charset="0"/>
                        </a:rPr>
                        <m:t>(</m:t>
                      </m:r>
                      <m:acc>
                        <m:accPr>
                          <m:chr m:val="̃"/>
                          <m:ctrlPr>
                            <a:rPr lang="en-US" sz="3600" i="1">
                              <a:latin typeface="Cambria Math" panose="02040503050406030204" pitchFamily="18" charset="0"/>
                            </a:rPr>
                          </m:ctrlPr>
                        </m:accPr>
                        <m:e>
                          <m:r>
                            <a:rPr lang="en-US" sz="3600" i="1">
                              <a:latin typeface="Cambria Math" panose="02040503050406030204" pitchFamily="18" charset="0"/>
                            </a:rPr>
                            <m:t>𝜌</m:t>
                          </m:r>
                        </m:e>
                      </m:acc>
                      <m:r>
                        <a:rPr lang="en-US" sz="3600" b="0" i="1" smtClean="0">
                          <a:latin typeface="Cambria Math" panose="02040503050406030204" pitchFamily="18" charset="0"/>
                        </a:rPr>
                        <m:t>−1)</m:t>
                      </m:r>
                    </m:oMath>
                  </m:oMathPara>
                </a14:m>
                <a:endParaRPr lang="en-US" sz="3600" dirty="0"/>
              </a:p>
            </p:txBody>
          </p:sp>
        </mc:Choice>
        <mc:Fallback>
          <p:sp>
            <p:nvSpPr>
              <p:cNvPr id="11" name="TextBox 10">
                <a:extLst>
                  <a:ext uri="{FF2B5EF4-FFF2-40B4-BE49-F238E27FC236}">
                    <a16:creationId xmlns:a16="http://schemas.microsoft.com/office/drawing/2014/main" id="{504FFA9D-7661-2D17-32D0-F7F3FB1CF402}"/>
                  </a:ext>
                </a:extLst>
              </p:cNvPr>
              <p:cNvSpPr txBox="1">
                <a:spLocks noRot="1" noChangeAspect="1" noMove="1" noResize="1" noEditPoints="1" noAdjustHandles="1" noChangeArrowheads="1" noChangeShapeType="1" noTextEdit="1"/>
              </p:cNvSpPr>
              <p:nvPr/>
            </p:nvSpPr>
            <p:spPr>
              <a:xfrm>
                <a:off x="4139229" y="5447628"/>
                <a:ext cx="3009798" cy="564065"/>
              </a:xfrm>
              <a:prstGeom prst="rect">
                <a:avLst/>
              </a:prstGeom>
              <a:blipFill>
                <a:blip r:embed="rId4"/>
                <a:stretch>
                  <a:fillRect l="-2929" t="-15556" r="-4603" b="-37778"/>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3E56B179-82F2-B87F-CBDB-DAEB9EEFF932}"/>
              </a:ext>
            </a:extLst>
          </p:cNvPr>
          <p:cNvCxnSpPr>
            <a:cxnSpLocks/>
          </p:cNvCxnSpPr>
          <p:nvPr/>
        </p:nvCxnSpPr>
        <p:spPr>
          <a:xfrm>
            <a:off x="5501934" y="4476383"/>
            <a:ext cx="0" cy="871546"/>
          </a:xfrm>
          <a:prstGeom prst="straightConnector1">
            <a:avLst/>
          </a:prstGeom>
          <a:ln w="152400">
            <a:solidFill>
              <a:srgbClr val="FF0000"/>
            </a:solidFill>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66526423-72B4-44CF-EAE2-4C909D42BD3B}"/>
                  </a:ext>
                </a:extLst>
              </p:cNvPr>
              <p:cNvSpPr txBox="1"/>
              <p:nvPr/>
            </p:nvSpPr>
            <p:spPr>
              <a:xfrm>
                <a:off x="7224400" y="4001294"/>
                <a:ext cx="4129400" cy="276999"/>
              </a:xfrm>
              <a:prstGeom prst="rect">
                <a:avLst/>
              </a:prstGeom>
              <a:noFill/>
            </p:spPr>
            <p:txBody>
              <a:bodyPr wrap="none" lIns="0" tIns="0" rIns="0" bIns="0" rtlCol="0">
                <a:spAutoFit/>
              </a:bodyPr>
              <a:lstStyle/>
              <a:p>
                <a:r>
                  <a:rPr lang="en-US" dirty="0"/>
                  <a:t>Where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𝜌</m:t>
                        </m:r>
                      </m:e>
                      <m:sub>
                        <m:r>
                          <a:rPr lang="en-US" b="0" i="1" dirty="0" smtClean="0">
                            <a:latin typeface="Cambria Math" panose="02040503050406030204" pitchFamily="18" charset="0"/>
                          </a:rPr>
                          <m:t>𝑠</m:t>
                        </m:r>
                      </m:sub>
                    </m:sSub>
                  </m:oMath>
                </a14:m>
                <a:r>
                  <a:rPr lang="en-US" dirty="0"/>
                  <a:t> is the surface mass density </a:t>
                </a:r>
                <a:r>
                  <a:rPr lang="en-US" dirty="0">
                    <a:solidFill>
                      <a:srgbClr val="FF0000"/>
                    </a:solidFill>
                  </a:rPr>
                  <a:t>(=</a:t>
                </a:r>
                <a14:m>
                  <m:oMath xmlns:m="http://schemas.openxmlformats.org/officeDocument/2006/math">
                    <m:r>
                      <a:rPr lang="en-US" i="1" dirty="0" smtClean="0">
                        <a:solidFill>
                          <a:srgbClr val="FF0000"/>
                        </a:solidFill>
                        <a:latin typeface="Cambria Math" panose="02040503050406030204" pitchFamily="18" charset="0"/>
                      </a:rPr>
                      <m:t>4</m:t>
                    </m:r>
                    <m:r>
                      <a:rPr lang="en-US" i="1" dirty="0" smtClean="0">
                        <a:solidFill>
                          <a:srgbClr val="FF0000"/>
                        </a:solidFill>
                        <a:latin typeface="Cambria Math" panose="02040503050406030204" pitchFamily="18" charset="0"/>
                      </a:rPr>
                      <m:t>𝐵</m:t>
                    </m:r>
                  </m:oMath>
                </a14:m>
                <a:r>
                  <a:rPr lang="en-US" dirty="0">
                    <a:solidFill>
                      <a:srgbClr val="FF0000"/>
                    </a:solidFill>
                  </a:rPr>
                  <a:t>)</a:t>
                </a:r>
                <a:endParaRPr lang="en-US" dirty="0"/>
              </a:p>
            </p:txBody>
          </p:sp>
        </mc:Choice>
        <mc:Fallback>
          <p:sp>
            <p:nvSpPr>
              <p:cNvPr id="14" name="TextBox 13">
                <a:extLst>
                  <a:ext uri="{FF2B5EF4-FFF2-40B4-BE49-F238E27FC236}">
                    <a16:creationId xmlns:a16="http://schemas.microsoft.com/office/drawing/2014/main" id="{66526423-72B4-44CF-EAE2-4C909D42BD3B}"/>
                  </a:ext>
                </a:extLst>
              </p:cNvPr>
              <p:cNvSpPr txBox="1">
                <a:spLocks noRot="1" noChangeAspect="1" noMove="1" noResize="1" noEditPoints="1" noAdjustHandles="1" noChangeArrowheads="1" noChangeShapeType="1" noTextEdit="1"/>
              </p:cNvSpPr>
              <p:nvPr/>
            </p:nvSpPr>
            <p:spPr>
              <a:xfrm>
                <a:off x="7224400" y="4001294"/>
                <a:ext cx="4129400" cy="276999"/>
              </a:xfrm>
              <a:prstGeom prst="rect">
                <a:avLst/>
              </a:prstGeom>
              <a:blipFill>
                <a:blip r:embed="rId5"/>
                <a:stretch>
                  <a:fillRect l="-3364" t="-21739" r="-612" b="-52174"/>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48693939-4169-1189-B09E-74300219FD68}"/>
              </a:ext>
            </a:extLst>
          </p:cNvPr>
          <p:cNvSpPr txBox="1"/>
          <p:nvPr/>
        </p:nvSpPr>
        <p:spPr>
          <a:xfrm>
            <a:off x="7390686" y="1193922"/>
            <a:ext cx="4801314" cy="830997"/>
          </a:xfrm>
          <a:prstGeom prst="rect">
            <a:avLst/>
          </a:prstGeom>
          <a:noFill/>
        </p:spPr>
        <p:txBody>
          <a:bodyPr wrap="none" rtlCol="0">
            <a:spAutoFit/>
          </a:bodyPr>
          <a:lstStyle/>
          <a:p>
            <a:r>
              <a:rPr lang="en-US" sz="1600" dirty="0"/>
              <a:t>Adapted from </a:t>
            </a:r>
            <a:r>
              <a:rPr lang="en-CA" sz="1600" b="0" i="0" u="none" strike="noStrike" dirty="0">
                <a:solidFill>
                  <a:srgbClr val="000000"/>
                </a:solidFill>
                <a:effectLst/>
                <a:latin typeface="Helvetica" pitchFamily="2" charset="0"/>
              </a:rPr>
              <a:t>appendix E of book </a:t>
            </a:r>
          </a:p>
          <a:p>
            <a:r>
              <a:rPr lang="en-CA" sz="1600" b="0" i="0" u="none" strike="noStrike" dirty="0">
                <a:solidFill>
                  <a:srgbClr val="000000"/>
                </a:solidFill>
                <a:effectLst/>
                <a:latin typeface="Helvetica" pitchFamily="2" charset="0"/>
              </a:rPr>
              <a:t>"Neutron Stars 1: Equation of State and Structure” </a:t>
            </a:r>
          </a:p>
          <a:p>
            <a:r>
              <a:rPr lang="en-CA" sz="1600" b="0" i="0" u="none" strike="noStrike" dirty="0">
                <a:solidFill>
                  <a:srgbClr val="000000"/>
                </a:solidFill>
                <a:effectLst/>
                <a:latin typeface="Helvetica" pitchFamily="2" charset="0"/>
              </a:rPr>
              <a:t>by P. </a:t>
            </a:r>
            <a:r>
              <a:rPr lang="en-CA" sz="1600" b="0" i="0" u="none" strike="noStrike" dirty="0" err="1">
                <a:solidFill>
                  <a:srgbClr val="000000"/>
                </a:solidFill>
                <a:effectLst/>
                <a:latin typeface="Helvetica" pitchFamily="2" charset="0"/>
              </a:rPr>
              <a:t>Haensel</a:t>
            </a:r>
            <a:r>
              <a:rPr lang="en-CA" sz="1600" b="0" i="0" u="none" strike="noStrike" dirty="0">
                <a:solidFill>
                  <a:srgbClr val="000000"/>
                </a:solidFill>
                <a:effectLst/>
                <a:latin typeface="Helvetica" pitchFamily="2" charset="0"/>
              </a:rPr>
              <a:t>, A.Y. </a:t>
            </a:r>
            <a:r>
              <a:rPr lang="en-CA" sz="1600" b="0" i="0" u="none" strike="noStrike" dirty="0" err="1">
                <a:solidFill>
                  <a:srgbClr val="000000"/>
                </a:solidFill>
                <a:effectLst/>
                <a:latin typeface="Helvetica" pitchFamily="2" charset="0"/>
              </a:rPr>
              <a:t>Potekhin</a:t>
            </a:r>
            <a:r>
              <a:rPr lang="en-CA" sz="1600" b="0" i="0" u="none" strike="noStrike" dirty="0">
                <a:solidFill>
                  <a:srgbClr val="000000"/>
                </a:solidFill>
                <a:effectLst/>
                <a:latin typeface="Helvetica" pitchFamily="2" charset="0"/>
              </a:rPr>
              <a:t>, D.G. Yakovlev</a:t>
            </a:r>
            <a:endParaRPr lang="en-US" sz="1600" dirty="0"/>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FEAE047C-6BB3-CF59-6D4D-135E6DA6ED71}"/>
                  </a:ext>
                </a:extLst>
              </p:cNvPr>
              <p:cNvSpPr txBox="1"/>
              <p:nvPr/>
            </p:nvSpPr>
            <p:spPr>
              <a:xfrm>
                <a:off x="962187" y="2967685"/>
                <a:ext cx="10072605" cy="369332"/>
              </a:xfrm>
              <a:prstGeom prst="rect">
                <a:avLst/>
              </a:prstGeom>
              <a:noFill/>
            </p:spPr>
            <p:txBody>
              <a:bodyPr wrap="square">
                <a:spAutoFit/>
              </a:bodyPr>
              <a:lstStyle/>
              <a:p>
                <a:r>
                  <a:rPr lang="en-US" dirty="0">
                    <a:solidFill>
                      <a:srgbClr val="FF0000"/>
                    </a:solidFill>
                  </a:rPr>
                  <a:t>(In geometric units </a:t>
                </a:r>
                <a14:m>
                  <m:oMath xmlns:m="http://schemas.openxmlformats.org/officeDocument/2006/math">
                    <m:r>
                      <a:rPr lang="en-US" i="1" dirty="0" smtClean="0">
                        <a:solidFill>
                          <a:srgbClr val="FF0000"/>
                        </a:solidFill>
                        <a:latin typeface="Cambria Math" panose="02040503050406030204" pitchFamily="18" charset="0"/>
                      </a:rPr>
                      <m:t>𝐺</m:t>
                    </m:r>
                    <m:r>
                      <a:rPr lang="en-US"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𝑐</m:t>
                    </m:r>
                    <m:r>
                      <a:rPr lang="en-US" i="1" dirty="0" smtClean="0">
                        <a:solidFill>
                          <a:srgbClr val="FF0000"/>
                        </a:solidFill>
                        <a:latin typeface="Cambria Math" panose="02040503050406030204" pitchFamily="18" charset="0"/>
                      </a:rPr>
                      <m:t>=1</m:t>
                    </m:r>
                  </m:oMath>
                </a14:m>
                <a:r>
                  <a:rPr lang="en-US" dirty="0">
                    <a:solidFill>
                      <a:srgbClr val="FF0000"/>
                    </a:solidFill>
                  </a:rPr>
                  <a:t>, we have </a:t>
                </a:r>
                <a14:m>
                  <m:oMath xmlns:m="http://schemas.openxmlformats.org/officeDocument/2006/math">
                    <m:r>
                      <a:rPr lang="en-US"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𝑚</m:t>
                    </m:r>
                    <m:r>
                      <a:rPr lang="en-US"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𝑟</m:t>
                    </m:r>
                    <m:r>
                      <a:rPr lang="en-US" i="1" dirty="0" smtClean="0">
                        <a:solidFill>
                          <a:srgbClr val="FF0000"/>
                        </a:solidFill>
                        <a:latin typeface="Cambria Math" panose="02040503050406030204" pitchFamily="18" charset="0"/>
                      </a:rPr>
                      <m:t>]= </m:t>
                    </m:r>
                    <m:d>
                      <m:dPr>
                        <m:begChr m:val="["/>
                        <m:endChr m:val="]"/>
                        <m:ctrlPr>
                          <a:rPr lang="en-US" i="1" dirty="0">
                            <a:solidFill>
                              <a:srgbClr val="FF0000"/>
                            </a:solidFill>
                            <a:latin typeface="Cambria Math" panose="02040503050406030204" pitchFamily="18" charset="0"/>
                          </a:rPr>
                        </m:ctrlPr>
                      </m:dPr>
                      <m:e>
                        <m:r>
                          <a:rPr lang="en-US" i="1" dirty="0">
                            <a:solidFill>
                              <a:srgbClr val="FF0000"/>
                            </a:solidFill>
                            <a:latin typeface="Cambria Math" panose="02040503050406030204" pitchFamily="18" charset="0"/>
                          </a:rPr>
                          <m:t>𝐿</m:t>
                        </m:r>
                      </m:e>
                    </m:d>
                    <m:r>
                      <a:rPr lang="en-US" i="1" dirty="0">
                        <a:solidFill>
                          <a:srgbClr val="FF0000"/>
                        </a:solidFill>
                        <a:latin typeface="Cambria Math" panose="02040503050406030204" pitchFamily="18" charset="0"/>
                      </a:rPr>
                      <m:t> </m:t>
                    </m:r>
                    <m:r>
                      <a:rPr lang="en-US" b="0" i="1" dirty="0" smtClean="0">
                        <a:solidFill>
                          <a:srgbClr val="FF0000"/>
                        </a:solidFill>
                        <a:latin typeface="Cambria Math" panose="02040503050406030204" pitchFamily="18" charset="0"/>
                      </a:rPr>
                      <m:t>,  </m:t>
                    </m:r>
                    <m:d>
                      <m:dPr>
                        <m:begChr m:val="["/>
                        <m:endChr m:val="]"/>
                        <m:ctrlPr>
                          <a:rPr lang="en-US" b="0" i="1" dirty="0">
                            <a:solidFill>
                              <a:srgbClr val="FF0000"/>
                            </a:solidFill>
                            <a:latin typeface="Cambria Math" panose="02040503050406030204" pitchFamily="18" charset="0"/>
                          </a:rPr>
                        </m:ctrlPr>
                      </m:dPr>
                      <m:e>
                        <m:r>
                          <a:rPr lang="en-US" b="0" i="1" dirty="0" smtClean="0">
                            <a:solidFill>
                              <a:srgbClr val="FF0000"/>
                            </a:solidFill>
                            <a:latin typeface="Cambria Math" panose="02040503050406030204" pitchFamily="18" charset="0"/>
                          </a:rPr>
                          <m:t>𝑃</m:t>
                        </m:r>
                      </m:e>
                    </m:d>
                    <m:r>
                      <a:rPr lang="en-US" i="1" dirty="0">
                        <a:solidFill>
                          <a:srgbClr val="FF0000"/>
                        </a:solidFill>
                        <a:latin typeface="Cambria Math" panose="02040503050406030204" pitchFamily="18" charset="0"/>
                      </a:rPr>
                      <m:t>=</m:t>
                    </m:r>
                    <m:d>
                      <m:dPr>
                        <m:begChr m:val="["/>
                        <m:endChr m:val="]"/>
                        <m:ctrlPr>
                          <a:rPr lang="en-US" b="0" i="1" dirty="0">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𝜌</m:t>
                        </m:r>
                      </m:e>
                    </m:d>
                    <m:r>
                      <a:rPr lang="en-US" i="1" dirty="0">
                        <a:solidFill>
                          <a:srgbClr val="FF0000"/>
                        </a:solidFill>
                        <a:latin typeface="Cambria Math" panose="02040503050406030204" pitchFamily="18" charset="0"/>
                      </a:rPr>
                      <m:t>=</m:t>
                    </m:r>
                    <m:d>
                      <m:dPr>
                        <m:begChr m:val="["/>
                        <m:endChr m:val="]"/>
                        <m:ctrlPr>
                          <a:rPr lang="en-US" b="0" i="1" dirty="0" smtClean="0">
                            <a:solidFill>
                              <a:srgbClr val="FF0000"/>
                            </a:solidFill>
                            <a:latin typeface="Cambria Math" panose="02040503050406030204" pitchFamily="18" charset="0"/>
                          </a:rPr>
                        </m:ctrlPr>
                      </m:dPr>
                      <m:e>
                        <m:r>
                          <a:rPr lang="en-US" b="0" i="1" dirty="0" smtClean="0">
                            <a:solidFill>
                              <a:srgbClr val="FF0000"/>
                            </a:solidFill>
                            <a:latin typeface="Cambria Math" panose="02040503050406030204" pitchFamily="18" charset="0"/>
                          </a:rPr>
                          <m:t>𝐵</m:t>
                        </m:r>
                      </m:e>
                    </m:d>
                    <m:r>
                      <a:rPr lang="en-US" b="0" i="1" dirty="0" smtClean="0">
                        <a:solidFill>
                          <a:srgbClr val="FF0000"/>
                        </a:solidFill>
                        <a:latin typeface="Cambria Math" panose="02040503050406030204" pitchFamily="18" charset="0"/>
                      </a:rPr>
                      <m:t>=</m:t>
                    </m:r>
                    <m:sSup>
                      <m:sSupPr>
                        <m:ctrlPr>
                          <a:rPr lang="en-US" i="1" dirty="0">
                            <a:solidFill>
                              <a:srgbClr val="FF0000"/>
                            </a:solidFill>
                            <a:latin typeface="Cambria Math" panose="02040503050406030204" pitchFamily="18" charset="0"/>
                          </a:rPr>
                        </m:ctrlPr>
                      </m:sSupPr>
                      <m:e>
                        <m:d>
                          <m:dPr>
                            <m:begChr m:val="["/>
                            <m:endChr m:val="]"/>
                            <m:ctrlPr>
                              <a:rPr lang="en-US" i="1" dirty="0">
                                <a:solidFill>
                                  <a:srgbClr val="FF0000"/>
                                </a:solidFill>
                                <a:latin typeface="Cambria Math" panose="02040503050406030204" pitchFamily="18" charset="0"/>
                              </a:rPr>
                            </m:ctrlPr>
                          </m:dPr>
                          <m:e>
                            <m:r>
                              <a:rPr lang="en-US" i="1" dirty="0">
                                <a:solidFill>
                                  <a:srgbClr val="FF0000"/>
                                </a:solidFill>
                                <a:latin typeface="Cambria Math" panose="02040503050406030204" pitchFamily="18" charset="0"/>
                              </a:rPr>
                              <m:t>𝐿</m:t>
                            </m:r>
                          </m:e>
                        </m:d>
                      </m:e>
                      <m:sup>
                        <m:r>
                          <a:rPr lang="en-US" i="1" dirty="0">
                            <a:solidFill>
                              <a:srgbClr val="FF0000"/>
                            </a:solidFill>
                            <a:latin typeface="Cambria Math" panose="02040503050406030204" pitchFamily="18" charset="0"/>
                          </a:rPr>
                          <m:t>−2</m:t>
                        </m:r>
                      </m:sup>
                    </m:sSup>
                    <m:r>
                      <a:rPr lang="en-US" b="0" i="1" dirty="0" smtClean="0">
                        <a:solidFill>
                          <a:srgbClr val="FF0000"/>
                        </a:solidFill>
                        <a:latin typeface="Cambria Math" panose="02040503050406030204" pitchFamily="18" charset="0"/>
                      </a:rPr>
                      <m:t>)</m:t>
                    </m:r>
                  </m:oMath>
                </a14:m>
                <a:endParaRPr lang="en-US" dirty="0">
                  <a:solidFill>
                    <a:srgbClr val="FF0000"/>
                  </a:solidFill>
                </a:endParaRPr>
              </a:p>
            </p:txBody>
          </p:sp>
        </mc:Choice>
        <mc:Fallback>
          <p:sp>
            <p:nvSpPr>
              <p:cNvPr id="25" name="TextBox 24">
                <a:extLst>
                  <a:ext uri="{FF2B5EF4-FFF2-40B4-BE49-F238E27FC236}">
                    <a16:creationId xmlns:a16="http://schemas.microsoft.com/office/drawing/2014/main" id="{FEAE047C-6BB3-CF59-6D4D-135E6DA6ED71}"/>
                  </a:ext>
                </a:extLst>
              </p:cNvPr>
              <p:cNvSpPr txBox="1">
                <a:spLocks noRot="1" noChangeAspect="1" noMove="1" noResize="1" noEditPoints="1" noAdjustHandles="1" noChangeArrowheads="1" noChangeShapeType="1" noTextEdit="1"/>
              </p:cNvSpPr>
              <p:nvPr/>
            </p:nvSpPr>
            <p:spPr>
              <a:xfrm>
                <a:off x="962187" y="2967685"/>
                <a:ext cx="10072605" cy="369332"/>
              </a:xfrm>
              <a:prstGeom prst="rect">
                <a:avLst/>
              </a:prstGeom>
              <a:blipFill>
                <a:blip r:embed="rId6"/>
                <a:stretch>
                  <a:fillRect l="-504"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1545691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575820-A43B-07BF-4E57-13DEA7DFF5EA}"/>
              </a:ext>
            </a:extLst>
          </p:cNvPr>
          <p:cNvPicPr>
            <a:picLocks noChangeAspect="1"/>
          </p:cNvPicPr>
          <p:nvPr/>
        </p:nvPicPr>
        <p:blipFill>
          <a:blip r:embed="rId3"/>
          <a:stretch>
            <a:fillRect/>
          </a:stretch>
        </p:blipFill>
        <p:spPr>
          <a:xfrm>
            <a:off x="31981" y="3011429"/>
            <a:ext cx="5144525" cy="3975315"/>
          </a:xfrm>
          <a:prstGeom prst="rect">
            <a:avLst/>
          </a:prstGeom>
        </p:spPr>
      </p:pic>
      <p:sp>
        <p:nvSpPr>
          <p:cNvPr id="2" name="Content Placeholder 1">
            <a:extLst>
              <a:ext uri="{FF2B5EF4-FFF2-40B4-BE49-F238E27FC236}">
                <a16:creationId xmlns:a16="http://schemas.microsoft.com/office/drawing/2014/main" id="{7D49A2A2-483C-109A-29B1-A2461CF09341}"/>
              </a:ext>
            </a:extLst>
          </p:cNvPr>
          <p:cNvSpPr>
            <a:spLocks noGrp="1"/>
          </p:cNvSpPr>
          <p:nvPr>
            <p:ph idx="1"/>
          </p:nvPr>
        </p:nvSpPr>
        <p:spPr/>
        <p:txBody>
          <a:bodyPr/>
          <a:lstStyle/>
          <a:p>
            <a:pPr marL="0" indent="0">
              <a:buNone/>
            </a:pPr>
            <a:endParaRPr lang="en-US" dirty="0"/>
          </a:p>
        </p:txBody>
      </p:sp>
      <p:sp>
        <p:nvSpPr>
          <p:cNvPr id="11" name="Oval 10">
            <a:extLst>
              <a:ext uri="{FF2B5EF4-FFF2-40B4-BE49-F238E27FC236}">
                <a16:creationId xmlns:a16="http://schemas.microsoft.com/office/drawing/2014/main" id="{CAC81554-B2A5-06C4-1FFE-246E9D9FF6B6}"/>
              </a:ext>
            </a:extLst>
          </p:cNvPr>
          <p:cNvSpPr/>
          <p:nvPr/>
        </p:nvSpPr>
        <p:spPr>
          <a:xfrm rot="9293476">
            <a:off x="531362" y="4278001"/>
            <a:ext cx="3889478" cy="1976922"/>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9F3AC0B-343D-FE67-5D5F-41DC86DAEA8D}"/>
              </a:ext>
            </a:extLst>
          </p:cNvPr>
          <p:cNvCxnSpPr>
            <a:cxnSpLocks/>
          </p:cNvCxnSpPr>
          <p:nvPr/>
        </p:nvCxnSpPr>
        <p:spPr>
          <a:xfrm>
            <a:off x="5636253" y="5029698"/>
            <a:ext cx="919493" cy="0"/>
          </a:xfrm>
          <a:prstGeom prst="straightConnector1">
            <a:avLst/>
          </a:prstGeom>
          <a:ln w="152400">
            <a:solidFill>
              <a:srgbClr val="FF0000"/>
            </a:solidFill>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E22944E-16F1-7DA3-5ADE-1DA922FA6284}"/>
                  </a:ext>
                </a:extLst>
              </p:cNvPr>
              <p:cNvSpPr txBox="1"/>
              <p:nvPr/>
            </p:nvSpPr>
            <p:spPr>
              <a:xfrm>
                <a:off x="2117829" y="4431554"/>
                <a:ext cx="716543" cy="276999"/>
              </a:xfrm>
              <a:prstGeom prst="rect">
                <a:avLst/>
              </a:prstGeom>
              <a:noFill/>
            </p:spPr>
            <p:txBody>
              <a:bodyPr wrap="none" lIns="0" tIns="0" rIns="0" bIns="0" rtlCol="0">
                <a:spAutoFit/>
              </a:bodyPr>
              <a:lstStyle/>
              <a:p>
                <a:pPr/>
                <a14:m>
                  <m:oMath xmlns:m="http://schemas.openxmlformats.org/officeDocument/2006/math">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𝑐</m:t>
                        </m:r>
                      </m:e>
                      <m:sub>
                        <m:r>
                          <a:rPr lang="en-US" b="0" i="1" smtClean="0">
                            <a:solidFill>
                              <a:srgbClr val="FF0000"/>
                            </a:solidFill>
                            <a:latin typeface="Cambria Math" panose="02040503050406030204" pitchFamily="18" charset="0"/>
                          </a:rPr>
                          <m:t>𝑠</m:t>
                        </m:r>
                      </m:sub>
                      <m:sup>
                        <m:r>
                          <a:rPr lang="en-US" b="0" i="1" smtClean="0">
                            <a:solidFill>
                              <a:srgbClr val="FF0000"/>
                            </a:solidFill>
                            <a:latin typeface="Cambria Math" panose="02040503050406030204" pitchFamily="18" charset="0"/>
                          </a:rPr>
                          <m:t>2</m:t>
                        </m:r>
                      </m:sup>
                    </m:sSubSup>
                  </m:oMath>
                </a14:m>
                <a:r>
                  <a:rPr lang="en-US" dirty="0">
                    <a:solidFill>
                      <a:srgbClr val="FF0000"/>
                    </a:solidFill>
                  </a:rPr>
                  <a:t>=1/3 </a:t>
                </a:r>
              </a:p>
            </p:txBody>
          </p:sp>
        </mc:Choice>
        <mc:Fallback>
          <p:sp>
            <p:nvSpPr>
              <p:cNvPr id="13" name="TextBox 12">
                <a:extLst>
                  <a:ext uri="{FF2B5EF4-FFF2-40B4-BE49-F238E27FC236}">
                    <a16:creationId xmlns:a16="http://schemas.microsoft.com/office/drawing/2014/main" id="{AE22944E-16F1-7DA3-5ADE-1DA922FA6284}"/>
                  </a:ext>
                </a:extLst>
              </p:cNvPr>
              <p:cNvSpPr txBox="1">
                <a:spLocks noRot="1" noChangeAspect="1" noMove="1" noResize="1" noEditPoints="1" noAdjustHandles="1" noChangeArrowheads="1" noChangeShapeType="1" noTextEdit="1"/>
              </p:cNvSpPr>
              <p:nvPr/>
            </p:nvSpPr>
            <p:spPr>
              <a:xfrm>
                <a:off x="2117829" y="4431554"/>
                <a:ext cx="716543" cy="276999"/>
              </a:xfrm>
              <a:prstGeom prst="rect">
                <a:avLst/>
              </a:prstGeom>
              <a:blipFill>
                <a:blip r:embed="rId4"/>
                <a:stretch>
                  <a:fillRect l="-6897" t="-21739" r="-17241" b="-52174"/>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A84AAD8C-022E-D8AA-15E6-66996CC32A55}"/>
              </a:ext>
            </a:extLst>
          </p:cNvPr>
          <p:cNvPicPr>
            <a:picLocks noChangeAspect="1"/>
          </p:cNvPicPr>
          <p:nvPr/>
        </p:nvPicPr>
        <p:blipFill>
          <a:blip r:embed="rId5"/>
          <a:stretch>
            <a:fillRect/>
          </a:stretch>
        </p:blipFill>
        <p:spPr>
          <a:xfrm>
            <a:off x="6555746" y="3204557"/>
            <a:ext cx="5549414" cy="3650281"/>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687605F-245A-BEEC-BD9C-FB80DD4861E2}"/>
                  </a:ext>
                </a:extLst>
              </p:cNvPr>
              <p:cNvSpPr txBox="1"/>
              <p:nvPr/>
            </p:nvSpPr>
            <p:spPr>
              <a:xfrm rot="19443483">
                <a:off x="9409436" y="3478919"/>
                <a:ext cx="3051156" cy="369332"/>
              </a:xfrm>
              <a:prstGeom prst="rect">
                <a:avLst/>
              </a:prstGeom>
              <a:noFill/>
            </p:spPr>
            <p:txBody>
              <a:bodyPr wrap="none" rtlCol="0">
                <a:spAutoFit/>
              </a:bodyPr>
              <a:lstStyle/>
              <a:p>
                <a:r>
                  <a:rPr lang="en-US" dirty="0"/>
                  <a:t>B=80, 70, 60, 50, 40 MeV/</a:t>
                </a:r>
                <a14:m>
                  <m:oMath xmlns:m="http://schemas.openxmlformats.org/officeDocument/2006/math">
                    <m:r>
                      <a:rPr lang="en-US" i="1" dirty="0" smtClean="0">
                        <a:latin typeface="Cambria Math" panose="02040503050406030204" pitchFamily="18" charset="0"/>
                      </a:rPr>
                      <m:t>𝑓</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𝑚</m:t>
                        </m:r>
                      </m:e>
                      <m:sup>
                        <m:r>
                          <a:rPr lang="en-US" i="1" dirty="0" smtClean="0">
                            <a:latin typeface="Cambria Math" panose="02040503050406030204" pitchFamily="18" charset="0"/>
                          </a:rPr>
                          <m:t>3</m:t>
                        </m:r>
                      </m:sup>
                    </m:sSup>
                  </m:oMath>
                </a14:m>
                <a:endParaRPr lang="en-US" dirty="0"/>
              </a:p>
            </p:txBody>
          </p:sp>
        </mc:Choice>
        <mc:Fallback>
          <p:sp>
            <p:nvSpPr>
              <p:cNvPr id="15" name="TextBox 14">
                <a:extLst>
                  <a:ext uri="{FF2B5EF4-FFF2-40B4-BE49-F238E27FC236}">
                    <a16:creationId xmlns:a16="http://schemas.microsoft.com/office/drawing/2014/main" id="{4687605F-245A-BEEC-BD9C-FB80DD4861E2}"/>
                  </a:ext>
                </a:extLst>
              </p:cNvPr>
              <p:cNvSpPr txBox="1">
                <a:spLocks noRot="1" noChangeAspect="1" noMove="1" noResize="1" noEditPoints="1" noAdjustHandles="1" noChangeArrowheads="1" noChangeShapeType="1" noTextEdit="1"/>
              </p:cNvSpPr>
              <p:nvPr/>
            </p:nvSpPr>
            <p:spPr>
              <a:xfrm rot="19443483">
                <a:off x="9409436" y="3478919"/>
                <a:ext cx="3051156" cy="369332"/>
              </a:xfrm>
              <a:prstGeom prst="rect">
                <a:avLst/>
              </a:prstGeom>
              <a:blipFill>
                <a:blip r:embed="rId6"/>
                <a:stretch>
                  <a:fillRect l="-2347" b="-4790"/>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4C1A91FE-68EC-9965-8200-20BDECE3052D}"/>
              </a:ext>
            </a:extLst>
          </p:cNvPr>
          <p:cNvPicPr>
            <a:picLocks noChangeAspect="1"/>
          </p:cNvPicPr>
          <p:nvPr/>
        </p:nvPicPr>
        <p:blipFill>
          <a:blip r:embed="rId7"/>
          <a:stretch>
            <a:fillRect/>
          </a:stretch>
        </p:blipFill>
        <p:spPr>
          <a:xfrm>
            <a:off x="5187499" y="1530596"/>
            <a:ext cx="1952432" cy="386310"/>
          </a:xfrm>
          <a:prstGeom prst="rect">
            <a:avLst/>
          </a:prstGeom>
          <a:solidFill>
            <a:schemeClr val="bg1"/>
          </a:solidFill>
          <a:ln>
            <a:solidFill>
              <a:srgbClr val="FF0000"/>
            </a:solidFill>
          </a:ln>
        </p:spPr>
      </p:pic>
      <p:cxnSp>
        <p:nvCxnSpPr>
          <p:cNvPr id="22" name="Straight Arrow Connector 21">
            <a:extLst>
              <a:ext uri="{FF2B5EF4-FFF2-40B4-BE49-F238E27FC236}">
                <a16:creationId xmlns:a16="http://schemas.microsoft.com/office/drawing/2014/main" id="{D4F99C13-B96E-DCB3-541D-390C7B1FC7DA}"/>
              </a:ext>
            </a:extLst>
          </p:cNvPr>
          <p:cNvCxnSpPr>
            <a:cxnSpLocks/>
          </p:cNvCxnSpPr>
          <p:nvPr/>
        </p:nvCxnSpPr>
        <p:spPr>
          <a:xfrm>
            <a:off x="5160486" y="2188086"/>
            <a:ext cx="1979445" cy="0"/>
          </a:xfrm>
          <a:prstGeom prst="straightConnector1">
            <a:avLst/>
          </a:prstGeom>
          <a:ln w="152400">
            <a:solidFill>
              <a:srgbClr val="FF0000"/>
            </a:solidFill>
            <a:tailEnd type="triangle"/>
          </a:ln>
        </p:spPr>
        <p:style>
          <a:lnRef idx="3">
            <a:schemeClr val="accent5"/>
          </a:lnRef>
          <a:fillRef idx="0">
            <a:schemeClr val="accent5"/>
          </a:fillRef>
          <a:effectRef idx="2">
            <a:schemeClr val="accent5"/>
          </a:effectRef>
          <a:fontRef idx="minor">
            <a:schemeClr val="tx1"/>
          </a:fontRef>
        </p:style>
      </p:cxnSp>
      <p:pic>
        <p:nvPicPr>
          <p:cNvPr id="24" name="Picture 23">
            <a:extLst>
              <a:ext uri="{FF2B5EF4-FFF2-40B4-BE49-F238E27FC236}">
                <a16:creationId xmlns:a16="http://schemas.microsoft.com/office/drawing/2014/main" id="{F38DB8D2-F3DD-8696-296B-4289CDBFC4DE}"/>
              </a:ext>
            </a:extLst>
          </p:cNvPr>
          <p:cNvPicPr>
            <a:picLocks noChangeAspect="1"/>
          </p:cNvPicPr>
          <p:nvPr/>
        </p:nvPicPr>
        <p:blipFill>
          <a:blip r:embed="rId8"/>
          <a:stretch>
            <a:fillRect/>
          </a:stretch>
        </p:blipFill>
        <p:spPr>
          <a:xfrm>
            <a:off x="5133629" y="2424098"/>
            <a:ext cx="1794113" cy="417498"/>
          </a:xfrm>
          <a:prstGeom prst="rect">
            <a:avLst/>
          </a:prstGeom>
          <a:ln>
            <a:solidFill>
              <a:srgbClr val="FF0000"/>
            </a:solidFill>
          </a:ln>
        </p:spPr>
      </p:pic>
      <p:pic>
        <p:nvPicPr>
          <p:cNvPr id="27" name="Picture 26">
            <a:extLst>
              <a:ext uri="{FF2B5EF4-FFF2-40B4-BE49-F238E27FC236}">
                <a16:creationId xmlns:a16="http://schemas.microsoft.com/office/drawing/2014/main" id="{4A621E5C-9813-09A9-2D69-89075A0E43D0}"/>
              </a:ext>
            </a:extLst>
          </p:cNvPr>
          <p:cNvPicPr>
            <a:picLocks noChangeAspect="1"/>
          </p:cNvPicPr>
          <p:nvPr/>
        </p:nvPicPr>
        <p:blipFill>
          <a:blip r:embed="rId9"/>
          <a:stretch>
            <a:fillRect/>
          </a:stretch>
        </p:blipFill>
        <p:spPr>
          <a:xfrm>
            <a:off x="7427133" y="1463526"/>
            <a:ext cx="3777190" cy="1651285"/>
          </a:xfrm>
          <a:prstGeom prst="rect">
            <a:avLst/>
          </a:prstGeom>
        </p:spPr>
      </p:pic>
      <p:pic>
        <p:nvPicPr>
          <p:cNvPr id="28" name="Picture 27">
            <a:extLst>
              <a:ext uri="{FF2B5EF4-FFF2-40B4-BE49-F238E27FC236}">
                <a16:creationId xmlns:a16="http://schemas.microsoft.com/office/drawing/2014/main" id="{F4C3D841-4A46-63B1-99CE-A61C97CB0ABF}"/>
              </a:ext>
            </a:extLst>
          </p:cNvPr>
          <p:cNvPicPr>
            <a:picLocks noChangeAspect="1"/>
          </p:cNvPicPr>
          <p:nvPr/>
        </p:nvPicPr>
        <p:blipFill>
          <a:blip r:embed="rId10"/>
          <a:stretch>
            <a:fillRect/>
          </a:stretch>
        </p:blipFill>
        <p:spPr>
          <a:xfrm>
            <a:off x="1307678" y="1406589"/>
            <a:ext cx="3476711" cy="1519924"/>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23F5846E-2537-935F-ED31-EC991447F9EF}"/>
                  </a:ext>
                </a:extLst>
              </p:cNvPr>
              <p:cNvSpPr txBox="1"/>
              <p:nvPr/>
            </p:nvSpPr>
            <p:spPr>
              <a:xfrm>
                <a:off x="5028722" y="3438380"/>
                <a:ext cx="614507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r>
                        <a:rPr lang="en-US" sz="1800" b="0" i="1" smtClean="0">
                          <a:latin typeface="Cambria Math" panose="02040503050406030204" pitchFamily="18" charset="0"/>
                        </a:rPr>
                        <m:t>=1/3(</m:t>
                      </m:r>
                      <m:r>
                        <a:rPr lang="en-US" sz="1800" b="0" i="1" smtClean="0">
                          <a:latin typeface="Cambria Math" panose="02040503050406030204" pitchFamily="18" charset="0"/>
                        </a:rPr>
                        <m:t>𝜌</m:t>
                      </m:r>
                      <m:r>
                        <a:rPr lang="en-US" sz="1800" b="0" i="1" smtClean="0">
                          <a:latin typeface="Cambria Math" panose="02040503050406030204" pitchFamily="18" charset="0"/>
                        </a:rPr>
                        <m:t>−4</m:t>
                      </m:r>
                      <m:r>
                        <a:rPr lang="en-US" sz="1800" b="0" i="1" smtClean="0">
                          <a:latin typeface="Cambria Math" panose="02040503050406030204" pitchFamily="18" charset="0"/>
                        </a:rPr>
                        <m:t>𝐵</m:t>
                      </m:r>
                      <m:r>
                        <a:rPr lang="en-US" sz="1800" b="0" i="1" smtClean="0">
                          <a:latin typeface="Cambria Math" panose="02040503050406030204" pitchFamily="18" charset="0"/>
                        </a:rPr>
                        <m:t>)</m:t>
                      </m:r>
                    </m:oMath>
                  </m:oMathPara>
                </a14:m>
                <a:endParaRPr lang="en-US" sz="1800" dirty="0"/>
              </a:p>
            </p:txBody>
          </p:sp>
        </mc:Choice>
        <mc:Fallback>
          <p:sp>
            <p:nvSpPr>
              <p:cNvPr id="30" name="TextBox 29">
                <a:extLst>
                  <a:ext uri="{FF2B5EF4-FFF2-40B4-BE49-F238E27FC236}">
                    <a16:creationId xmlns:a16="http://schemas.microsoft.com/office/drawing/2014/main" id="{23F5846E-2537-935F-ED31-EC991447F9EF}"/>
                  </a:ext>
                </a:extLst>
              </p:cNvPr>
              <p:cNvSpPr txBox="1">
                <a:spLocks noRot="1" noChangeAspect="1" noMove="1" noResize="1" noEditPoints="1" noAdjustHandles="1" noChangeArrowheads="1" noChangeShapeType="1" noTextEdit="1"/>
              </p:cNvSpPr>
              <p:nvPr/>
            </p:nvSpPr>
            <p:spPr>
              <a:xfrm>
                <a:off x="5028722" y="3438380"/>
                <a:ext cx="6145078" cy="369332"/>
              </a:xfrm>
              <a:prstGeom prst="rect">
                <a:avLst/>
              </a:prstGeom>
              <a:blipFill>
                <a:blip r:embed="rId11"/>
                <a:stretch>
                  <a:fillRect b="-13333"/>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29650E44-A392-E28C-EB09-A98DE0ACA438}"/>
              </a:ext>
            </a:extLst>
          </p:cNvPr>
          <p:cNvPicPr>
            <a:picLocks noChangeAspect="1"/>
          </p:cNvPicPr>
          <p:nvPr/>
        </p:nvPicPr>
        <p:blipFill>
          <a:blip r:embed="rId12"/>
          <a:stretch>
            <a:fillRect/>
          </a:stretch>
        </p:blipFill>
        <p:spPr>
          <a:xfrm>
            <a:off x="5133629" y="3756220"/>
            <a:ext cx="1632512" cy="396599"/>
          </a:xfrm>
          <a:prstGeom prst="rect">
            <a:avLst/>
          </a:prstGeom>
        </p:spPr>
      </p:pic>
      <p:pic>
        <p:nvPicPr>
          <p:cNvPr id="32" name="Picture 31">
            <a:extLst>
              <a:ext uri="{FF2B5EF4-FFF2-40B4-BE49-F238E27FC236}">
                <a16:creationId xmlns:a16="http://schemas.microsoft.com/office/drawing/2014/main" id="{202EFE77-F96C-1F5E-F228-43F3C01945D2}"/>
              </a:ext>
            </a:extLst>
          </p:cNvPr>
          <p:cNvPicPr>
            <a:picLocks noChangeAspect="1"/>
          </p:cNvPicPr>
          <p:nvPr/>
        </p:nvPicPr>
        <p:blipFill>
          <a:blip r:embed="rId13"/>
          <a:stretch>
            <a:fillRect/>
          </a:stretch>
        </p:blipFill>
        <p:spPr>
          <a:xfrm>
            <a:off x="5062749" y="4210129"/>
            <a:ext cx="1632512" cy="342430"/>
          </a:xfrm>
          <a:prstGeom prst="rect">
            <a:avLst/>
          </a:prstGeom>
        </p:spPr>
      </p:pic>
    </p:spTree>
    <p:extLst>
      <p:ext uri="{BB962C8B-B14F-4D97-AF65-F5344CB8AC3E}">
        <p14:creationId xmlns:p14="http://schemas.microsoft.com/office/powerpoint/2010/main" val="4284798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961799-8856-3B4F-BE30-6841001BEE58}"/>
              </a:ext>
            </a:extLst>
          </p:cNvPr>
          <p:cNvSpPr>
            <a:spLocks noGrp="1"/>
          </p:cNvSpPr>
          <p:nvPr>
            <p:ph idx="1"/>
          </p:nvPr>
        </p:nvSpPr>
        <p:spPr/>
        <p:txBody>
          <a:bodyPr/>
          <a:lstStyle/>
          <a:p>
            <a:pPr algn="ctr"/>
            <a:endParaRPr lang="en-US" dirty="0"/>
          </a:p>
          <a:p>
            <a:pPr algn="ctr"/>
            <a:endParaRPr lang="en-US" dirty="0"/>
          </a:p>
          <a:p>
            <a:pPr algn="ctr"/>
            <a:endParaRPr lang="en-US" sz="4000" dirty="0"/>
          </a:p>
          <a:p>
            <a:pPr marL="0" indent="0" algn="ctr">
              <a:buNone/>
            </a:pPr>
            <a:r>
              <a:rPr lang="en-US" sz="4000" dirty="0"/>
              <a:t>What if the EOS is non-linear?</a:t>
            </a:r>
          </a:p>
          <a:p>
            <a:pPr algn="ctr"/>
            <a:r>
              <a:rPr lang="en-US" dirty="0"/>
              <a:t>Interacting Quark Matter</a:t>
            </a:r>
          </a:p>
          <a:p>
            <a:pPr algn="ctr"/>
            <a:r>
              <a:rPr lang="en-US" dirty="0" err="1"/>
              <a:t>Strangeon</a:t>
            </a:r>
            <a:r>
              <a:rPr lang="en-US" dirty="0"/>
              <a:t> Matter</a:t>
            </a:r>
          </a:p>
        </p:txBody>
      </p:sp>
    </p:spTree>
    <p:extLst>
      <p:ext uri="{BB962C8B-B14F-4D97-AF65-F5344CB8AC3E}">
        <p14:creationId xmlns:p14="http://schemas.microsoft.com/office/powerpoint/2010/main" val="9141316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910-10" id="{B854C85E-4AFA-45D0-A6CA-A7B184D0188D}" vid="{9EACD8FD-EDFC-4A97-A86C-0FAB11500A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佈景主題</Template>
  <TotalTime>39785</TotalTime>
  <Words>3753</Words>
  <Application>Microsoft Macintosh PowerPoint</Application>
  <PresentationFormat>Widescreen</PresentationFormat>
  <Paragraphs>384</Paragraphs>
  <Slides>44</Slides>
  <Notes>30</Notes>
  <HiddenSlides>7</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44</vt:i4>
      </vt:variant>
    </vt:vector>
  </HeadingPairs>
  <TitlesOfParts>
    <vt:vector size="65" baseType="lpstr">
      <vt:lpstr>-apple-system</vt:lpstr>
      <vt:lpstr>CMMI6</vt:lpstr>
      <vt:lpstr>CMMI9</vt:lpstr>
      <vt:lpstr>CMR12</vt:lpstr>
      <vt:lpstr>CMR6</vt:lpstr>
      <vt:lpstr>CMR9</vt:lpstr>
      <vt:lpstr>CMSY6</vt:lpstr>
      <vt:lpstr>華康儷粗黑</vt:lpstr>
      <vt:lpstr>SimSun</vt:lpstr>
      <vt:lpstr>TimesNewRomanPSMT</vt:lpstr>
      <vt:lpstr>華康儷粗黑(P)</vt:lpstr>
      <vt:lpstr>華康儷細黑(P)</vt:lpstr>
      <vt:lpstr>華康超黑體</vt:lpstr>
      <vt:lpstr>Arial</vt:lpstr>
      <vt:lpstr>Calibri</vt:lpstr>
      <vt:lpstr>Calibri Light</vt:lpstr>
      <vt:lpstr>Cambria Math</vt:lpstr>
      <vt:lpstr>Helvetica</vt:lpstr>
      <vt:lpstr>Source Sans Pro</vt:lpstr>
      <vt:lpstr>Times New Roman</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 Zhang</dc:creator>
  <cp:lastModifiedBy>Chen Zhang</cp:lastModifiedBy>
  <cp:revision>911</cp:revision>
  <dcterms:created xsi:type="dcterms:W3CDTF">2022-06-24T08:24:20Z</dcterms:created>
  <dcterms:modified xsi:type="dcterms:W3CDTF">2023-09-25T00:00:20Z</dcterms:modified>
</cp:coreProperties>
</file>