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9" r:id="rId3"/>
    <p:sldId id="315" r:id="rId4"/>
    <p:sldId id="261" r:id="rId5"/>
    <p:sldId id="262" r:id="rId6"/>
    <p:sldId id="264" r:id="rId7"/>
    <p:sldId id="265" r:id="rId8"/>
    <p:sldId id="306" r:id="rId9"/>
    <p:sldId id="310" r:id="rId10"/>
    <p:sldId id="266" r:id="rId11"/>
    <p:sldId id="267" r:id="rId12"/>
    <p:sldId id="308" r:id="rId13"/>
    <p:sldId id="269" r:id="rId14"/>
    <p:sldId id="270" r:id="rId15"/>
    <p:sldId id="311" r:id="rId16"/>
    <p:sldId id="312" r:id="rId17"/>
    <p:sldId id="313" r:id="rId18"/>
    <p:sldId id="316" r:id="rId19"/>
    <p:sldId id="288" r:id="rId20"/>
    <p:sldId id="282" r:id="rId21"/>
    <p:sldId id="317" r:id="rId22"/>
    <p:sldId id="284" r:id="rId23"/>
    <p:sldId id="314" r:id="rId24"/>
    <p:sldId id="289" r:id="rId25"/>
    <p:sldId id="290" r:id="rId26"/>
    <p:sldId id="291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0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16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8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0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C227-37CF-4679-8D61-33C8BB07447B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6416-9DEB-4215-8225-F8049D74B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E4C5E-E11F-AE32-56B4-61EDE2D4A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8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cs typeface="Times New Roman" panose="02020603050405020304" pitchFamily="18" charset="0"/>
              </a:rPr>
              <a:t>Identifying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quark aspects </a:t>
            </a:r>
            <a:r>
              <a:rPr lang="en-US" altLang="zh-CN" b="1" dirty="0">
                <a:cs typeface="Times New Roman" panose="02020603050405020304" pitchFamily="18" charset="0"/>
              </a:rPr>
              <a:t>of compact stars</a:t>
            </a:r>
            <a:br>
              <a:rPr lang="en-US" altLang="zh-CN" b="1" dirty="0">
                <a:cs typeface="Times New Roman" panose="02020603050405020304" pitchFamily="18" charset="0"/>
              </a:rPr>
            </a:br>
            <a:r>
              <a:rPr lang="en-US" altLang="zh-CN" b="1" dirty="0">
                <a:cs typeface="Times New Roman" panose="02020603050405020304" pitchFamily="18" charset="0"/>
              </a:rPr>
              <a:t>in </a:t>
            </a:r>
            <a:r>
              <a:rPr lang="en-US" altLang="zh-CN" b="1" dirty="0" err="1">
                <a:cs typeface="Times New Roman" panose="02020603050405020304" pitchFamily="18" charset="0"/>
              </a:rPr>
              <a:t>Multimessenger</a:t>
            </a:r>
            <a:r>
              <a:rPr lang="en-US" altLang="zh-CN" b="1" dirty="0">
                <a:cs typeface="Times New Roman" panose="02020603050405020304" pitchFamily="18" charset="0"/>
              </a:rPr>
              <a:t> Era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FFD8A8-5397-4665-5B4A-2EFD2993B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18" y="4841031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dirty="0"/>
              <a:t>Enping Zhou </a:t>
            </a:r>
          </a:p>
          <a:p>
            <a:r>
              <a:rPr lang="en-US" altLang="zh-CN" dirty="0"/>
              <a:t>Sep 24</a:t>
            </a:r>
            <a:r>
              <a:rPr lang="en-US" altLang="zh-CN" baseline="30000" dirty="0"/>
              <a:t>th</a:t>
            </a:r>
            <a:r>
              <a:rPr lang="en-US" altLang="zh-CN" dirty="0"/>
              <a:t> @ QCS, Yangzhou</a:t>
            </a:r>
            <a:endParaRPr lang="en-US" altLang="zh-CN" dirty="0">
              <a:ea typeface="隶书" panose="02010509060101010101" pitchFamily="49" charset="-122"/>
            </a:endParaRPr>
          </a:p>
          <a:p>
            <a:r>
              <a:rPr lang="en-US" altLang="zh-CN" sz="2000" dirty="0">
                <a:ea typeface="隶书" panose="02010509060101010101" pitchFamily="49" charset="-122"/>
              </a:rPr>
              <a:t>In collaboration with: Y. Ma, C. Xia, A. Li, M. Shibata, K. </a:t>
            </a:r>
            <a:r>
              <a:rPr lang="en-US" altLang="zh-CN" sz="2000" dirty="0" err="1">
                <a:ea typeface="隶书" panose="02010509060101010101" pitchFamily="49" charset="-122"/>
              </a:rPr>
              <a:t>Kiuchi</a:t>
            </a:r>
            <a:endParaRPr lang="en-US" altLang="zh-CN" sz="2000" dirty="0">
              <a:ea typeface="隶书" panose="02010509060101010101" pitchFamily="49" charset="-12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BB6AF6-381B-08CB-F807-8485304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75" y="121935"/>
            <a:ext cx="6681249" cy="11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6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2331B-95D3-D28F-A866-56907F93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>
                <a:solidFill>
                  <a:srgbClr val="FF0000"/>
                </a:solidFill>
              </a:rPr>
              <a:t>Post-merger</a:t>
            </a:r>
            <a:r>
              <a:rPr lang="en-US" altLang="zh-CN" dirty="0"/>
              <a:t>: EM aspects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74D7183-D912-9368-0409-A93AE0AE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" y="1615127"/>
            <a:ext cx="4701007" cy="35223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344E928-1FC0-7BD2-F3E5-2743D5B2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12" y="4982927"/>
            <a:ext cx="2883995" cy="4791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96E1AC6-F172-6643-B5CB-C2F003CEAEAC}"/>
              </a:ext>
            </a:extLst>
          </p:cNvPr>
          <p:cNvSpPr txBox="1"/>
          <p:nvPr/>
        </p:nvSpPr>
        <p:spPr>
          <a:xfrm>
            <a:off x="1263349" y="5272241"/>
            <a:ext cx="273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&amp;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CD2C03F1-13CE-B208-03F5-4592F098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75859" y="1635486"/>
            <a:ext cx="4307736" cy="3207447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82A9E35-8B2C-9644-7AA0-679F72BBD5DA}"/>
              </a:ext>
            </a:extLst>
          </p:cNvPr>
          <p:cNvSpPr txBox="1"/>
          <p:nvPr/>
        </p:nvSpPr>
        <p:spPr>
          <a:xfrm>
            <a:off x="304799" y="5580018"/>
            <a:ext cx="780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     dot:  onset of phase-transition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dot:  solution with the same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baryonic mass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  dot:   collapse to BH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2331B-95D3-D28F-A866-56907F93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>
                <a:solidFill>
                  <a:srgbClr val="FF0000"/>
                </a:solidFill>
              </a:rPr>
              <a:t>Post-merger</a:t>
            </a:r>
            <a:r>
              <a:rPr lang="en-US" altLang="zh-CN" dirty="0"/>
              <a:t>: EM aspects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74D7183-D912-9368-0409-A93AE0AE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1" y="2048737"/>
            <a:ext cx="3959184" cy="29665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344E928-1FC0-7BD2-F3E5-2743D5B2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12" y="4582290"/>
            <a:ext cx="2883995" cy="4791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96E1AC6-F172-6643-B5CB-C2F003CEAEAC}"/>
              </a:ext>
            </a:extLst>
          </p:cNvPr>
          <p:cNvSpPr txBox="1"/>
          <p:nvPr/>
        </p:nvSpPr>
        <p:spPr>
          <a:xfrm>
            <a:off x="1436915" y="5186544"/>
            <a:ext cx="273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&amp;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81A06A-E97E-BFFC-4D37-761768ECD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454" y="1825625"/>
            <a:ext cx="3600489" cy="27728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17C6C5-4225-D4D1-55A6-BF31E348F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186" y="5129985"/>
            <a:ext cx="4468402" cy="17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A284B-D5B7-518D-F6DB-4AB3EB46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</a:t>
            </a:r>
            <a:r>
              <a:rPr lang="en-US" altLang="zh-CN" sz="4400" dirty="0"/>
              <a:t>uark stars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AE5B3A-51F6-3FE9-E165-E82E558C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EFB33FD8-169A-3919-341D-9DDCDFC2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4283"/>
            <a:ext cx="3343275" cy="19237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0C8004-D3A1-E327-F7B6-D2836879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4934283"/>
            <a:ext cx="3099014" cy="19237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1A1C89-9DF0-1F34-FF1B-3B7C5F926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677" y="2470356"/>
            <a:ext cx="2606809" cy="24639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9231D1-B4F4-4339-98F0-4A67F7501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719" y="1412063"/>
            <a:ext cx="4212281" cy="30710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5907B5-92B5-76C7-FA7E-99501F589EA1}"/>
              </a:ext>
            </a:extLst>
          </p:cNvPr>
          <p:cNvSpPr txBox="1"/>
          <p:nvPr/>
        </p:nvSpPr>
        <p:spPr>
          <a:xfrm>
            <a:off x="6921500" y="4483100"/>
            <a:ext cx="159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Bombaci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395D-336B-4BD0-8791-20F61DC5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Post-merger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channels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QSs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4192-684F-4FE7-BDBC-A919EF20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8CA34-55A5-4E64-9621-C0A048D5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44"/>
            <a:ext cx="890947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519A6-1674-4243-894B-B3D014172EC3}"/>
              </a:ext>
            </a:extLst>
          </p:cNvPr>
          <p:cNvSpPr txBox="1"/>
          <p:nvPr/>
        </p:nvSpPr>
        <p:spPr>
          <a:xfrm>
            <a:off x="5905310" y="5634668"/>
            <a:ext cx="287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Hotokezaka</a:t>
            </a:r>
            <a:r>
              <a:rPr lang="en-US" altLang="zh-CN" i="1" dirty="0"/>
              <a:t> &amp; Shibata 2019</a:t>
            </a:r>
            <a:endParaRPr lang="zh-CN" alt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12354-E8AF-9012-F915-5D981922ED21}"/>
              </a:ext>
            </a:extLst>
          </p:cNvPr>
          <p:cNvSpPr txBox="1"/>
          <p:nvPr/>
        </p:nvSpPr>
        <p:spPr>
          <a:xfrm>
            <a:off x="475129" y="5623970"/>
            <a:ext cx="409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total mass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masses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channel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post-merger.</a:t>
            </a:r>
          </a:p>
        </p:txBody>
      </p:sp>
    </p:spTree>
    <p:extLst>
      <p:ext uri="{BB962C8B-B14F-4D97-AF65-F5344CB8AC3E}">
        <p14:creationId xmlns:p14="http://schemas.microsoft.com/office/powerpoint/2010/main" val="279872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5A51-C2B3-4E20-A2B1-10958365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Post-merger 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QSs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3060-7FBA-4C1C-8A8D-20FC86D0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F3EBA-7573-4832-8D27-37010653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76" y="3152401"/>
            <a:ext cx="6279424" cy="3551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64CDA-1A74-4A9F-A7D8-2BADD0BD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1690688"/>
            <a:ext cx="9144000" cy="2653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CA1E8F-40F4-4ADD-8A75-0069CA1E6D87}"/>
              </a:ext>
            </a:extLst>
          </p:cNvPr>
          <p:cNvSpPr txBox="1"/>
          <p:nvPr/>
        </p:nvSpPr>
        <p:spPr>
          <a:xfrm>
            <a:off x="115410" y="4651899"/>
            <a:ext cx="2749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Margalit &amp; Metzger 2017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en-US" altLang="zh-CN" i="1" dirty="0"/>
              <a:t>Ruiz et al. 2018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47173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A66BD-0C96-3465-E075-C81C9C13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Understanding collapse scenario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8CD24AF-1756-3BC0-5100-571BFF48F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66" y="1486959"/>
            <a:ext cx="4527801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32EB68-C22E-04A6-9617-64403EC84915}"/>
              </a:ext>
            </a:extLst>
          </p:cNvPr>
          <p:cNvSpPr txBox="1"/>
          <p:nvPr/>
        </p:nvSpPr>
        <p:spPr>
          <a:xfrm>
            <a:off x="1295400" y="5838297"/>
            <a:ext cx="423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Rezzolla</a:t>
            </a:r>
            <a:r>
              <a:rPr lang="en-US" altLang="zh-CN" i="1" dirty="0"/>
              <a:t> et al. 2017</a:t>
            </a:r>
            <a:endParaRPr lang="zh-CN" altLang="en-US" i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F5CC20-37CB-3168-2E43-A2C4FA46DCE1}"/>
              </a:ext>
            </a:extLst>
          </p:cNvPr>
          <p:cNvSpPr txBox="1"/>
          <p:nvPr/>
        </p:nvSpPr>
        <p:spPr>
          <a:xfrm>
            <a:off x="4923367" y="2455333"/>
            <a:ext cx="3907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For GW170817, multi-messenger observation favors a short-lived merger remnant.</a:t>
            </a:r>
          </a:p>
          <a:p>
            <a:endParaRPr lang="en-US" altLang="zh-CN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  <a:p>
            <a:endParaRPr lang="en-US" altLang="zh-CN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  <a:p>
            <a:r>
              <a:rPr lang="en-US" altLang="zh-CN" dirty="0" err="1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M_tov</a:t>
            </a:r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 &lt; 2.17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M_sun</a:t>
            </a:r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 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is hence derived and supported by many groups.</a:t>
            </a:r>
          </a:p>
          <a:p>
            <a:endParaRPr lang="en-US" altLang="zh-CN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Rezzolla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et al. 2017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Ruiz et al. 2018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Margalit &amp; Metzger 2017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544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CA664-96B0-115C-4391-CA857C95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Understanding collapse scenario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A491A-EB36-D0C1-A977-6F47AB68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ED36E62-198D-BD5C-A67E-43C5AB82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" y="1758157"/>
            <a:ext cx="4595626" cy="3578221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442656B-7464-C9A0-14C5-F597F2411F53}"/>
              </a:ext>
            </a:extLst>
          </p:cNvPr>
          <p:cNvSpPr txBox="1"/>
          <p:nvPr/>
        </p:nvSpPr>
        <p:spPr>
          <a:xfrm>
            <a:off x="961339" y="5403846"/>
            <a:ext cx="350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Hanauske</a:t>
            </a:r>
            <a:r>
              <a:rPr lang="en-US" i="1" dirty="0"/>
              <a:t> et al. 2016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23C829-74E8-234F-2AB3-8121A544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64001"/>
            <a:ext cx="4436315" cy="30649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689D75-287F-3652-FEC9-C1D729D4089F}"/>
              </a:ext>
            </a:extLst>
          </p:cNvPr>
          <p:cNvSpPr txBox="1"/>
          <p:nvPr/>
        </p:nvSpPr>
        <p:spPr>
          <a:xfrm>
            <a:off x="5786967" y="5336378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Shibata et al. 2019</a:t>
            </a:r>
            <a:endParaRPr lang="zh-CN" altLang="en-US" i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EE71CF-B5FB-66C3-75DD-972E88A5D049}"/>
              </a:ext>
            </a:extLst>
          </p:cNvPr>
          <p:cNvSpPr txBox="1"/>
          <p:nvPr/>
        </p:nvSpPr>
        <p:spPr>
          <a:xfrm>
            <a:off x="1604433" y="5881720"/>
            <a:ext cx="679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Considering the lack of angular momentum of the merger remnant, 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we reanalyze and relax the constraint to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M_max</a:t>
            </a:r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 &lt; 2.30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M_sun</a:t>
            </a:r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How about the situation of QSs?</a:t>
            </a:r>
          </a:p>
        </p:txBody>
      </p:sp>
    </p:spTree>
    <p:extLst>
      <p:ext uri="{BB962C8B-B14F-4D97-AF65-F5344CB8AC3E}">
        <p14:creationId xmlns:p14="http://schemas.microsoft.com/office/powerpoint/2010/main" val="172997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F61B582A-987B-BBAE-E560-CF02BF7E071A}"/>
              </a:ext>
            </a:extLst>
          </p:cNvPr>
          <p:cNvSpPr/>
          <p:nvPr/>
        </p:nvSpPr>
        <p:spPr>
          <a:xfrm>
            <a:off x="3656015" y="3893984"/>
            <a:ext cx="1915584" cy="4285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79050A7-26CE-17E8-4F78-F109A7CDD83D}"/>
              </a:ext>
            </a:extLst>
          </p:cNvPr>
          <p:cNvSpPr/>
          <p:nvPr/>
        </p:nvSpPr>
        <p:spPr>
          <a:xfrm>
            <a:off x="3705757" y="3946311"/>
            <a:ext cx="1816100" cy="3238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C9F0BDE-E168-5611-9BC8-878C470C446A}"/>
              </a:ext>
            </a:extLst>
          </p:cNvPr>
          <p:cNvSpPr/>
          <p:nvPr/>
        </p:nvSpPr>
        <p:spPr>
          <a:xfrm rot="3401024">
            <a:off x="1071292" y="3418716"/>
            <a:ext cx="641343" cy="1224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04FB19B-1E5A-7724-BC2D-158E5EAA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Understanding collapse scenario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04BFA-DE7A-5CDC-F353-0A2EC636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System characterized by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M_b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,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44F6058-23E7-5BA4-A15E-77594EED77C3}"/>
              </a:ext>
            </a:extLst>
          </p:cNvPr>
          <p:cNvSpPr/>
          <p:nvPr/>
        </p:nvSpPr>
        <p:spPr>
          <a:xfrm>
            <a:off x="668871" y="42775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E7E542F-8B05-F1CB-F3A8-99802A8E7A79}"/>
              </a:ext>
            </a:extLst>
          </p:cNvPr>
          <p:cNvSpPr/>
          <p:nvPr/>
        </p:nvSpPr>
        <p:spPr>
          <a:xfrm>
            <a:off x="1642538" y="34266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233D5-5190-E4BB-387F-FDC596C937B5}"/>
              </a:ext>
            </a:extLst>
          </p:cNvPr>
          <p:cNvSpPr txBox="1"/>
          <p:nvPr/>
        </p:nvSpPr>
        <p:spPr>
          <a:xfrm>
            <a:off x="29156" y="4862402"/>
            <a:ext cx="292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Inspiral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: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GW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 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108FAB-3627-1D96-0BA9-848F077A77BF}"/>
              </a:ext>
            </a:extLst>
          </p:cNvPr>
          <p:cNvSpPr/>
          <p:nvPr/>
        </p:nvSpPr>
        <p:spPr>
          <a:xfrm>
            <a:off x="4330174" y="3788486"/>
            <a:ext cx="567266" cy="6033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D86DC269-53ED-3FC3-7B0D-9BC3FF7DAB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9138" y="3751276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28B62A82-9A08-6335-EB94-ADBE655940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8055" y="3556822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DE262168-37EF-E12B-B36C-3BE5355986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6972" y="3345153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0738596F-CC38-C54D-01B4-35F2103CCF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889" y="3150699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DE89C4C1-2CB2-7490-090E-AF4760E970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64489" y="3559946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7CDD5A73-A6A6-D340-18BC-C55EE59E64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63406" y="3365492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017BE9B2-1C40-8759-DAA7-1FDEEE6CE2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62323" y="3153823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4106834D-6CE3-30C9-4A13-A68C6173A6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1240" y="2959369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43CEAE20-B0C0-412C-B237-FFE13598FC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89888" y="3193740"/>
            <a:ext cx="622498" cy="43335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EECEEB06-3BC9-35BF-93EE-000FBA0593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71599" y="2760389"/>
            <a:ext cx="622498" cy="43335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326B4D1-3C3F-43FA-2EDF-CBD827980162}"/>
              </a:ext>
            </a:extLst>
          </p:cNvPr>
          <p:cNvSpPr txBox="1"/>
          <p:nvPr/>
        </p:nvSpPr>
        <p:spPr>
          <a:xfrm>
            <a:off x="73986" y="2814403"/>
            <a:ext cx="6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GW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B7251B0-CD54-C3DA-0124-3A448705D33F}"/>
              </a:ext>
            </a:extLst>
          </p:cNvPr>
          <p:cNvSpPr txBox="1"/>
          <p:nvPr/>
        </p:nvSpPr>
        <p:spPr>
          <a:xfrm>
            <a:off x="3067479" y="2690578"/>
            <a:ext cx="6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GW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5076C35-721B-1798-09B9-E56989213E8A}"/>
              </a:ext>
            </a:extLst>
          </p:cNvPr>
          <p:cNvSpPr txBox="1"/>
          <p:nvPr/>
        </p:nvSpPr>
        <p:spPr>
          <a:xfrm>
            <a:off x="6272372" y="2445071"/>
            <a:ext cx="140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Neutrino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E56C57A-BF4C-76AC-11E1-F4A6079C1413}"/>
              </a:ext>
            </a:extLst>
          </p:cNvPr>
          <p:cNvSpPr txBox="1"/>
          <p:nvPr/>
        </p:nvSpPr>
        <p:spPr>
          <a:xfrm>
            <a:off x="5489294" y="4172512"/>
            <a:ext cx="15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Disc and ejecta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D82144-36CF-AB7A-2B7D-EE2E707E1959}"/>
              </a:ext>
            </a:extLst>
          </p:cNvPr>
          <p:cNvSpPr txBox="1"/>
          <p:nvPr/>
        </p:nvSpPr>
        <p:spPr>
          <a:xfrm>
            <a:off x="3141636" y="5034880"/>
            <a:ext cx="3831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Postmerger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: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GW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Neutrino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 (more efficient in emitting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)</a:t>
            </a:r>
          </a:p>
          <a:p>
            <a:r>
              <a:rPr lang="en-US" altLang="zh-CN" dirty="0">
                <a:solidFill>
                  <a:srgbClr val="00B05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Disc and ejecta 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M_b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,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4E798C1-A0B5-1868-81B2-D504EB2CD1D5}"/>
              </a:ext>
            </a:extLst>
          </p:cNvPr>
          <p:cNvSpPr/>
          <p:nvPr/>
        </p:nvSpPr>
        <p:spPr>
          <a:xfrm>
            <a:off x="7899400" y="3957652"/>
            <a:ext cx="258233" cy="2587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5E0AB27-CBEB-7F40-B1A0-A5E99C88891F}"/>
              </a:ext>
            </a:extLst>
          </p:cNvPr>
          <p:cNvSpPr txBox="1"/>
          <p:nvPr/>
        </p:nvSpPr>
        <p:spPr>
          <a:xfrm>
            <a:off x="7306733" y="4654466"/>
            <a:ext cx="1881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Collapse: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BH with certain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J,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determined by rotational configurations of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NSs/QSs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81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8C9F0BDE-E168-5611-9BC8-878C470C446A}"/>
              </a:ext>
            </a:extLst>
          </p:cNvPr>
          <p:cNvSpPr/>
          <p:nvPr/>
        </p:nvSpPr>
        <p:spPr>
          <a:xfrm rot="3401024">
            <a:off x="1071292" y="3418716"/>
            <a:ext cx="641343" cy="1224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04FB19B-1E5A-7724-BC2D-158E5EAA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Understanding collapse scenario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04BFA-DE7A-5CDC-F353-0A2EC636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System characterized by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M_b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,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44F6058-23E7-5BA4-A15E-77594EED77C3}"/>
              </a:ext>
            </a:extLst>
          </p:cNvPr>
          <p:cNvSpPr/>
          <p:nvPr/>
        </p:nvSpPr>
        <p:spPr>
          <a:xfrm>
            <a:off x="668871" y="42775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E7E542F-8B05-F1CB-F3A8-99802A8E7A79}"/>
              </a:ext>
            </a:extLst>
          </p:cNvPr>
          <p:cNvSpPr/>
          <p:nvPr/>
        </p:nvSpPr>
        <p:spPr>
          <a:xfrm>
            <a:off x="1642538" y="34266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233D5-5190-E4BB-387F-FDC596C937B5}"/>
              </a:ext>
            </a:extLst>
          </p:cNvPr>
          <p:cNvSpPr txBox="1"/>
          <p:nvPr/>
        </p:nvSpPr>
        <p:spPr>
          <a:xfrm>
            <a:off x="29156" y="4862402"/>
            <a:ext cx="292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Inspiral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: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GW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 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D86DC269-53ED-3FC3-7B0D-9BC3FF7DAB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9138" y="3751276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28B62A82-9A08-6335-EB94-ADBE655940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8055" y="3556822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DE262168-37EF-E12B-B36C-3BE5355986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6972" y="3345153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0738596F-CC38-C54D-01B4-35F2103CCF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889" y="3150699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326B4D1-3C3F-43FA-2EDF-CBD827980162}"/>
              </a:ext>
            </a:extLst>
          </p:cNvPr>
          <p:cNvSpPr txBox="1"/>
          <p:nvPr/>
        </p:nvSpPr>
        <p:spPr>
          <a:xfrm>
            <a:off x="73986" y="2814403"/>
            <a:ext cx="6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GW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4E798C1-A0B5-1868-81B2-D504EB2CD1D5}"/>
              </a:ext>
            </a:extLst>
          </p:cNvPr>
          <p:cNvSpPr/>
          <p:nvPr/>
        </p:nvSpPr>
        <p:spPr>
          <a:xfrm>
            <a:off x="7899400" y="3957652"/>
            <a:ext cx="258233" cy="2587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5E0AB27-CBEB-7F40-B1A0-A5E99C88891F}"/>
              </a:ext>
            </a:extLst>
          </p:cNvPr>
          <p:cNvSpPr txBox="1"/>
          <p:nvPr/>
        </p:nvSpPr>
        <p:spPr>
          <a:xfrm>
            <a:off x="7306733" y="4654466"/>
            <a:ext cx="1881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Collapse: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BH with certain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J,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determined by rotational configurations of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NSs/QSs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7C8EF7-033B-885B-DE0C-E3155A9696C3}"/>
              </a:ext>
            </a:extLst>
          </p:cNvPr>
          <p:cNvSpPr txBox="1"/>
          <p:nvPr/>
        </p:nvSpPr>
        <p:spPr>
          <a:xfrm>
            <a:off x="2969163" y="2809934"/>
            <a:ext cx="368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too much angular momentum is emitted during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support the remnant formed at merger,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 collapse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F29931-C4A9-0C48-CC4C-A29A81DC0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99" y="4095465"/>
            <a:ext cx="3683380" cy="27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mass of BQS mergers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" y="1710895"/>
            <a:ext cx="3667648" cy="285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20" y="1690689"/>
            <a:ext cx="3637505" cy="281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421" y="1717824"/>
            <a:ext cx="3591965" cy="2818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980" y="5014127"/>
            <a:ext cx="73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ollapse happens ~1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merger, comparable to dynamical timescales.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MIT310       starts at ~ 40 km separation</a:t>
            </a:r>
          </a:p>
        </p:txBody>
      </p:sp>
    </p:spTree>
    <p:extLst>
      <p:ext uri="{BB962C8B-B14F-4D97-AF65-F5344CB8AC3E}">
        <p14:creationId xmlns:p14="http://schemas.microsoft.com/office/powerpoint/2010/main" val="125707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37934D-F358-F1D1-2CE8-7A9558C8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dream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E858CF48-A8DC-23DE-08A6-FDEDBDFC1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3" y="3435521"/>
            <a:ext cx="1900247" cy="1668510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CD7078-2B33-30F6-98B2-9A7C3817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3" y="1665415"/>
            <a:ext cx="1807115" cy="16622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D9042A-9EB4-F994-1FAD-51B8B286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19" y="1644802"/>
            <a:ext cx="1856317" cy="17035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2495A7-2F7A-15D0-0FE6-FD614F681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219" y="3941233"/>
            <a:ext cx="3719564" cy="2607045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7F01E98-CF84-BD6A-5EE0-316C2D9418B0}"/>
              </a:ext>
            </a:extLst>
          </p:cNvPr>
          <p:cNvCxnSpPr>
            <a:cxnSpLocks/>
          </p:cNvCxnSpPr>
          <p:nvPr/>
        </p:nvCxnSpPr>
        <p:spPr>
          <a:xfrm>
            <a:off x="2468719" y="3742517"/>
            <a:ext cx="405714" cy="33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C187E6A-B7C0-E190-1BD8-9EC783AA5E60}"/>
              </a:ext>
            </a:extLst>
          </p:cNvPr>
          <p:cNvCxnSpPr>
            <a:cxnSpLocks/>
          </p:cNvCxnSpPr>
          <p:nvPr/>
        </p:nvCxnSpPr>
        <p:spPr>
          <a:xfrm flipV="1">
            <a:off x="6961712" y="3563418"/>
            <a:ext cx="359191" cy="37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1D42B1B-31BE-8F85-6748-C0746A0BFD74}"/>
              </a:ext>
            </a:extLst>
          </p:cNvPr>
          <p:cNvSpPr txBox="1"/>
          <p:nvPr/>
        </p:nvSpPr>
        <p:spPr>
          <a:xfrm>
            <a:off x="6165105" y="2365358"/>
            <a:ext cx="382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 slope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gap of paired quarks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Be8 unstable?</a:t>
            </a:r>
          </a:p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16FD32-DB93-B820-3CC4-178985749295}"/>
              </a:ext>
            </a:extLst>
          </p:cNvPr>
          <p:cNvSpPr txBox="1"/>
          <p:nvPr/>
        </p:nvSpPr>
        <p:spPr>
          <a:xfrm>
            <a:off x="355014" y="5072541"/>
            <a:ext cx="190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B0604020202020204" pitchFamily="18" charset="0"/>
                <a:cs typeface="Times New Roman" panose="020B0604020202020204" pitchFamily="18" charset="0"/>
              </a:rPr>
              <a:t>New analysis: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Conservation of rest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𝑒𝑗𝑒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Conservation of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𝑔𝑤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𝑔𝑤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𝑒𝑗𝑒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Conservation of angular momentum</a:t>
                </a: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𝑒𝑗𝑒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83024" y="5047129"/>
            <a:ext cx="743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035" y="4979894"/>
                <a:ext cx="7216589" cy="179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Blue values </a:t>
                </a:r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are from the observation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Purple values </a:t>
                </a:r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are from the EOB calculations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Red values </a:t>
                </a:r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can be determined once 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𝑒𝑗𝑒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is chosen</a:t>
                </a:r>
              </a:p>
              <a:p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Then, with 2</a:t>
                </a:r>
                <a:r>
                  <a:rPr lang="en-US" baseline="30000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nd</a:t>
                </a:r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and 3</a:t>
                </a:r>
                <a:r>
                  <a:rPr lang="en-US" baseline="30000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rd</a:t>
                </a:r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equation,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 can be solved.</a:t>
                </a:r>
              </a:p>
              <a:p>
                <a:r>
                  <a:rPr lang="en-US" dirty="0">
                    <a:latin typeface="Times New Roman" panose="020B0604020202020204" pitchFamily="18" charset="0"/>
                    <a:cs typeface="Times New Roman" panose="020B0604020202020204" pitchFamily="18" charset="0"/>
                  </a:rPr>
                  <a:t>Then a consistency check can be done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4979894"/>
                <a:ext cx="7216589" cy="1799210"/>
              </a:xfrm>
              <a:prstGeom prst="rect">
                <a:avLst/>
              </a:prstGeom>
              <a:blipFill>
                <a:blip r:embed="rId3"/>
                <a:stretch>
                  <a:fillRect l="-761" t="-2034" b="-4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5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F61B582A-987B-BBAE-E560-CF02BF7E071A}"/>
              </a:ext>
            </a:extLst>
          </p:cNvPr>
          <p:cNvSpPr/>
          <p:nvPr/>
        </p:nvSpPr>
        <p:spPr>
          <a:xfrm>
            <a:off x="3656015" y="3893984"/>
            <a:ext cx="1915584" cy="42850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79050A7-26CE-17E8-4F78-F109A7CDD83D}"/>
              </a:ext>
            </a:extLst>
          </p:cNvPr>
          <p:cNvSpPr/>
          <p:nvPr/>
        </p:nvSpPr>
        <p:spPr>
          <a:xfrm>
            <a:off x="3705757" y="3946311"/>
            <a:ext cx="1816100" cy="3238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C9F0BDE-E168-5611-9BC8-878C470C446A}"/>
              </a:ext>
            </a:extLst>
          </p:cNvPr>
          <p:cNvSpPr/>
          <p:nvPr/>
        </p:nvSpPr>
        <p:spPr>
          <a:xfrm rot="3401024">
            <a:off x="1071292" y="3418716"/>
            <a:ext cx="641343" cy="1224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04FB19B-1E5A-7724-BC2D-158E5EAA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Understanding collapse scenario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04BFA-DE7A-5CDC-F353-0A2EC636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System characterized by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M_b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,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44F6058-23E7-5BA4-A15E-77594EED77C3}"/>
              </a:ext>
            </a:extLst>
          </p:cNvPr>
          <p:cNvSpPr/>
          <p:nvPr/>
        </p:nvSpPr>
        <p:spPr>
          <a:xfrm>
            <a:off x="668871" y="42775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E7E542F-8B05-F1CB-F3A8-99802A8E7A79}"/>
              </a:ext>
            </a:extLst>
          </p:cNvPr>
          <p:cNvSpPr/>
          <p:nvPr/>
        </p:nvSpPr>
        <p:spPr>
          <a:xfrm>
            <a:off x="1642538" y="3426647"/>
            <a:ext cx="402166" cy="423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233D5-5190-E4BB-387F-FDC596C937B5}"/>
              </a:ext>
            </a:extLst>
          </p:cNvPr>
          <p:cNvSpPr txBox="1"/>
          <p:nvPr/>
        </p:nvSpPr>
        <p:spPr>
          <a:xfrm>
            <a:off x="29156" y="4862402"/>
            <a:ext cx="292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Inspiral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: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GW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 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108FAB-3627-1D96-0BA9-848F077A77BF}"/>
              </a:ext>
            </a:extLst>
          </p:cNvPr>
          <p:cNvSpPr/>
          <p:nvPr/>
        </p:nvSpPr>
        <p:spPr>
          <a:xfrm>
            <a:off x="4330174" y="3788486"/>
            <a:ext cx="567266" cy="6033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D86DC269-53ED-3FC3-7B0D-9BC3FF7DAB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9138" y="3751276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28B62A82-9A08-6335-EB94-ADBE655940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8055" y="3556822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DE262168-37EF-E12B-B36C-3BE5355986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6972" y="3345153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0738596F-CC38-C54D-01B4-35F2103CCF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889" y="3150699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DE89C4C1-2CB2-7490-090E-AF4760E970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64489" y="3559946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7CDD5A73-A6A6-D340-18BC-C55EE59E64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63406" y="3365492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017BE9B2-1C40-8759-DAA7-1FDEEE6CE2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62323" y="3153823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4106834D-6CE3-30C9-4A13-A68C6173A6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1240" y="2959369"/>
            <a:ext cx="211668" cy="201083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43CEAE20-B0C0-412C-B237-FFE13598FC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89888" y="3193740"/>
            <a:ext cx="622498" cy="43335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EECEEB06-3BC9-35BF-93EE-000FBA0593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71599" y="2760389"/>
            <a:ext cx="622498" cy="43335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326B4D1-3C3F-43FA-2EDF-CBD827980162}"/>
              </a:ext>
            </a:extLst>
          </p:cNvPr>
          <p:cNvSpPr txBox="1"/>
          <p:nvPr/>
        </p:nvSpPr>
        <p:spPr>
          <a:xfrm>
            <a:off x="73986" y="2814403"/>
            <a:ext cx="6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GW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B7251B0-CD54-C3DA-0124-3A448705D33F}"/>
              </a:ext>
            </a:extLst>
          </p:cNvPr>
          <p:cNvSpPr txBox="1"/>
          <p:nvPr/>
        </p:nvSpPr>
        <p:spPr>
          <a:xfrm>
            <a:off x="3067479" y="2690578"/>
            <a:ext cx="6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GW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5076C35-721B-1798-09B9-E56989213E8A}"/>
              </a:ext>
            </a:extLst>
          </p:cNvPr>
          <p:cNvSpPr txBox="1"/>
          <p:nvPr/>
        </p:nvSpPr>
        <p:spPr>
          <a:xfrm>
            <a:off x="6272372" y="2445071"/>
            <a:ext cx="140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Neutrino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E56C57A-BF4C-76AC-11E1-F4A6079C1413}"/>
              </a:ext>
            </a:extLst>
          </p:cNvPr>
          <p:cNvSpPr txBox="1"/>
          <p:nvPr/>
        </p:nvSpPr>
        <p:spPr>
          <a:xfrm>
            <a:off x="5489294" y="4172512"/>
            <a:ext cx="15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Disc and ejecta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D82144-36CF-AB7A-2B7D-EE2E707E1959}"/>
              </a:ext>
            </a:extLst>
          </p:cNvPr>
          <p:cNvSpPr txBox="1"/>
          <p:nvPr/>
        </p:nvSpPr>
        <p:spPr>
          <a:xfrm>
            <a:off x="3141636" y="5034880"/>
            <a:ext cx="3831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Postmerger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: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GW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Neutrino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 (more efficient in emitting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)</a:t>
            </a:r>
          </a:p>
          <a:p>
            <a:r>
              <a:rPr lang="en-US" altLang="zh-CN" dirty="0">
                <a:solidFill>
                  <a:srgbClr val="00B05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Disc and ejecta 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takes away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M_b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,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4E798C1-A0B5-1868-81B2-D504EB2CD1D5}"/>
              </a:ext>
            </a:extLst>
          </p:cNvPr>
          <p:cNvSpPr/>
          <p:nvPr/>
        </p:nvSpPr>
        <p:spPr>
          <a:xfrm>
            <a:off x="7899400" y="3957652"/>
            <a:ext cx="258233" cy="2587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5E0AB27-CBEB-7F40-B1A0-A5E99C88891F}"/>
              </a:ext>
            </a:extLst>
          </p:cNvPr>
          <p:cNvSpPr txBox="1"/>
          <p:nvPr/>
        </p:nvSpPr>
        <p:spPr>
          <a:xfrm>
            <a:off x="7306733" y="4654466"/>
            <a:ext cx="1881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Collapse: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BH with certain </a:t>
            </a:r>
            <a:r>
              <a:rPr lang="en-US" altLang="zh-CN" dirty="0" err="1">
                <a:latin typeface="Times New Roman" panose="020B0604020202020204" pitchFamily="18" charset="0"/>
                <a:cs typeface="Times New Roman" panose="020B0604020202020204" pitchFamily="18" charset="0"/>
              </a:rPr>
              <a:t>M_g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 and J,</a:t>
            </a:r>
          </a:p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determined by rotational configurations of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B0604020202020204" pitchFamily="18" charset="0"/>
                <a:cs typeface="Times New Roman" panose="020B0604020202020204" pitchFamily="18" charset="0"/>
              </a:rPr>
              <a:t>NSs/QSs</a:t>
            </a:r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07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B0604020202020204" pitchFamily="18" charset="0"/>
                <a:cs typeface="Times New Roman" panose="020B0604020202020204" pitchFamily="18" charset="0"/>
              </a:rPr>
              <a:t>New analysis: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97" y="1776319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97" y="1412209"/>
            <a:ext cx="7429325" cy="4992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5694" y="6404783"/>
            <a:ext cx="503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Shibata, </a:t>
            </a:r>
            <a:r>
              <a:rPr lang="en-US" b="1" dirty="0"/>
              <a:t>EZ</a:t>
            </a:r>
            <a:r>
              <a:rPr lang="en-US" dirty="0"/>
              <a:t> et al 2019</a:t>
            </a:r>
          </a:p>
        </p:txBody>
      </p:sp>
    </p:spTree>
    <p:extLst>
      <p:ext uri="{BB962C8B-B14F-4D97-AF65-F5344CB8AC3E}">
        <p14:creationId xmlns:p14="http://schemas.microsoft.com/office/powerpoint/2010/main" val="284176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6930F-A6FA-F19A-90CF-122FD6A7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B0604020202020204" pitchFamily="18" charset="0"/>
                <a:cs typeface="Times New Roman" panose="020B0604020202020204" pitchFamily="18" charset="0"/>
              </a:rPr>
              <a:t>New analysis: QSs</a:t>
            </a:r>
            <a:endParaRPr lang="zh-CN" altLang="en-US" dirty="0">
              <a:latin typeface="Times New Roman" panose="020B0604020202020204" pitchFamily="18" charset="0"/>
              <a:cs typeface="Times New Roman" panose="020B06040202020202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1398241-3304-067D-69E6-44C9A02BC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5" y="1492116"/>
            <a:ext cx="3646312" cy="2734734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3B94DD-1F98-38EA-856F-147123A7B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16" y="1492116"/>
            <a:ext cx="3516934" cy="2637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4E0317-D7A2-BDB1-2FA5-5B4FC4545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4226850"/>
            <a:ext cx="3568700" cy="26765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05B2C5-264F-71CA-2693-4CD282D13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6" y="4282841"/>
            <a:ext cx="3419389" cy="256454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4E81347-0BB2-A301-6B89-50062DF64409}"/>
              </a:ext>
            </a:extLst>
          </p:cNvPr>
          <p:cNvSpPr txBox="1"/>
          <p:nvPr/>
        </p:nvSpPr>
        <p:spPr>
          <a:xfrm>
            <a:off x="5532966" y="969759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&amp;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in prep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2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simulation: MIT280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06"/>
            <a:ext cx="4790652" cy="378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84" y="1646835"/>
            <a:ext cx="4660196" cy="367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316" y="5556738"/>
            <a:ext cx="33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Zhou et al. 2023</a:t>
            </a:r>
          </a:p>
        </p:txBody>
      </p:sp>
    </p:spTree>
    <p:extLst>
      <p:ext uri="{BB962C8B-B14F-4D97-AF65-F5344CB8AC3E}">
        <p14:creationId xmlns:p14="http://schemas.microsoft.com/office/powerpoint/2010/main" val="149300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simulation: MIT280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" y="1825624"/>
            <a:ext cx="4643694" cy="372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41" y="1929282"/>
            <a:ext cx="4589512" cy="3617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642" y="5737609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 hydro simulation of BQS reveals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overflow in spiral arm structures. </a:t>
            </a:r>
          </a:p>
        </p:txBody>
      </p:sp>
    </p:spTree>
    <p:extLst>
      <p:ext uri="{BB962C8B-B14F-4D97-AF65-F5344CB8AC3E}">
        <p14:creationId xmlns:p14="http://schemas.microsoft.com/office/powerpoint/2010/main" val="103286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simulation: MIT280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3" y="1339910"/>
            <a:ext cx="4788829" cy="3714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31" y="1339911"/>
            <a:ext cx="4750991" cy="3714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563" y="5365820"/>
            <a:ext cx="7737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 happens for a BQS model with total mass much below its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Keplerian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Showing a BQS system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SMQS mass range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undergoes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HMQS channel.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Exceptionally heavy disc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equal mass binary (&gt;0.2 solar mass, 0.01 solar mass unbound) is left outside the BH even ~30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the collapse. But why?</a:t>
            </a:r>
          </a:p>
        </p:txBody>
      </p:sp>
    </p:spTree>
    <p:extLst>
      <p:ext uri="{BB962C8B-B14F-4D97-AF65-F5344CB8AC3E}">
        <p14:creationId xmlns:p14="http://schemas.microsoft.com/office/powerpoint/2010/main" val="323979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1DF73-10A8-1245-BBF0-CD4878B7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(for now)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0C4E9-07D1-B7EF-49E1-959CBD60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results in significant difference in the NS structure.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affects asteroseismology of NSs and could be imprinted in GW signals (both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post-merger).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may trigger burst-like events for both EM and GW emissions.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Post-merger evolution channels for BQS are different from BNS, indicating different observational signatures.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37934D-F358-F1D1-2CE8-7A9558C8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pessimistic dream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E858CF48-A8DC-23DE-08A6-FDEDBDFC1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3" y="3435521"/>
            <a:ext cx="1900247" cy="1668510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CD7078-2B33-30F6-98B2-9A7C3817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3" y="1665415"/>
            <a:ext cx="1807115" cy="16622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D9042A-9EB4-F994-1FAD-51B8B286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19" y="1644802"/>
            <a:ext cx="1856317" cy="1703520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7F01E98-CF84-BD6A-5EE0-316C2D9418B0}"/>
              </a:ext>
            </a:extLst>
          </p:cNvPr>
          <p:cNvCxnSpPr>
            <a:cxnSpLocks/>
          </p:cNvCxnSpPr>
          <p:nvPr/>
        </p:nvCxnSpPr>
        <p:spPr>
          <a:xfrm>
            <a:off x="2468719" y="3742517"/>
            <a:ext cx="405714" cy="33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C187E6A-B7C0-E190-1BD8-9EC783AA5E60}"/>
              </a:ext>
            </a:extLst>
          </p:cNvPr>
          <p:cNvCxnSpPr>
            <a:cxnSpLocks/>
          </p:cNvCxnSpPr>
          <p:nvPr/>
        </p:nvCxnSpPr>
        <p:spPr>
          <a:xfrm flipV="1">
            <a:off x="6961712" y="3563418"/>
            <a:ext cx="359191" cy="37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1D42B1B-31BE-8F85-6748-C0746A0BFD74}"/>
              </a:ext>
            </a:extLst>
          </p:cNvPr>
          <p:cNvSpPr txBox="1"/>
          <p:nvPr/>
        </p:nvSpPr>
        <p:spPr>
          <a:xfrm>
            <a:off x="6165105" y="2365358"/>
            <a:ext cx="382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or not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happens inside NSs?</a:t>
            </a:r>
          </a:p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16FD32-DB93-B820-3CC4-178985749295}"/>
              </a:ext>
            </a:extLst>
          </p:cNvPr>
          <p:cNvSpPr txBox="1"/>
          <p:nvPr/>
        </p:nvSpPr>
        <p:spPr>
          <a:xfrm>
            <a:off x="355014" y="5072541"/>
            <a:ext cx="190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E8FF85-FDB3-F568-2D7D-F49F5CC8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006" y="4151782"/>
            <a:ext cx="4047706" cy="23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7C293-129E-968F-DB65-3E32A28A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Hybrid Star and Mergers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B8963-6C27-A591-5DA4-D22F7E90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552CB2-5986-A295-605E-9431BF7D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294"/>
            <a:ext cx="4495139" cy="33928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876886-2277-3CB7-760D-C9752A65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18" y="1396308"/>
            <a:ext cx="3724152" cy="29128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C472E9-8A95-0479-4170-AC679B04D858}"/>
              </a:ext>
            </a:extLst>
          </p:cNvPr>
          <p:cNvSpPr txBox="1"/>
          <p:nvPr/>
        </p:nvSpPr>
        <p:spPr>
          <a:xfrm>
            <a:off x="485916" y="5345177"/>
            <a:ext cx="4466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Bauswein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2018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high sensitivity at very high GW frequencies (~&gt; 3 kHz)</a:t>
            </a:r>
          </a:p>
          <a:p>
            <a:endParaRPr lang="en-US" altLang="zh-C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 other aspects of BNS mergers affected by a PT?</a:t>
            </a:r>
            <a:endParaRPr lang="zh-CN" alt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4C0F8C-ED37-7BD5-2736-BE6205B91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04" y="4192136"/>
            <a:ext cx="3687380" cy="2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9EA98-6951-4A6D-D61B-60F7D76A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 err="1">
                <a:solidFill>
                  <a:srgbClr val="FF0000"/>
                </a:solidFill>
              </a:rPr>
              <a:t>Inspiral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96A89C-E383-E15E-6E43-E0E6A7E92168}"/>
              </a:ext>
            </a:extLst>
          </p:cNvPr>
          <p:cNvSpPr txBox="1"/>
          <p:nvPr/>
        </p:nvSpPr>
        <p:spPr>
          <a:xfrm>
            <a:off x="300841" y="1452748"/>
            <a:ext cx="8542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tides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oscillation modes of NSs (resonantly-)excited by tidal fields during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significant imprint on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 signal, modes with relatively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frequency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tidal overlap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needed.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-mode: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9597EC-BD90-13CD-C1D6-0F63B8BC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7" y="2664647"/>
            <a:ext cx="3405146" cy="41300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D1CF0A-83EA-FECE-D2BA-26779214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7" y="2807525"/>
            <a:ext cx="4140413" cy="28830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8707D1-734E-277C-E680-36EA7E0892AB}"/>
              </a:ext>
            </a:extLst>
          </p:cNvPr>
          <p:cNvSpPr txBox="1"/>
          <p:nvPr/>
        </p:nvSpPr>
        <p:spPr>
          <a:xfrm>
            <a:off x="4932218" y="5953496"/>
            <a:ext cx="336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Zhu, Wang, Xia,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Ma* 2022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c.f. Prof. Ma’s talk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8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999F0-CE04-5316-7F47-D1133ABE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 err="1">
                <a:solidFill>
                  <a:srgbClr val="FF0000"/>
                </a:solidFill>
              </a:rPr>
              <a:t>Inspiral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448CDE-5A3A-F8DF-D869-8FF27D2AF907}"/>
              </a:ext>
            </a:extLst>
          </p:cNvPr>
          <p:cNvSpPr txBox="1"/>
          <p:nvPr/>
        </p:nvSpPr>
        <p:spPr>
          <a:xfrm>
            <a:off x="506680" y="1367523"/>
            <a:ext cx="267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Discontinuity g-mode: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AFDC69-6BDE-41DB-B406-3658D01C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" y="1751695"/>
            <a:ext cx="6462514" cy="30380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668323-0287-1C16-8895-B96C49E7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70" y="3778254"/>
            <a:ext cx="3875730" cy="30797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187992-5F55-C745-B293-EBC8801AA39B}"/>
              </a:ext>
            </a:extLst>
          </p:cNvPr>
          <p:cNvSpPr txBox="1"/>
          <p:nvPr/>
        </p:nvSpPr>
        <p:spPr>
          <a:xfrm>
            <a:off x="506680" y="5094514"/>
            <a:ext cx="463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Miao,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 2023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c.f. Miao’s talk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6894C4-482F-D0A3-5199-CF828DF3C0CC}"/>
              </a:ext>
            </a:extLst>
          </p:cNvPr>
          <p:cNvSpPr txBox="1"/>
          <p:nvPr/>
        </p:nvSpPr>
        <p:spPr>
          <a:xfrm>
            <a:off x="506680" y="5584324"/>
            <a:ext cx="49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tides with discontinuity g-mode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4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04CEC-83D8-CB21-7EC2-4F23EF53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>
                <a:solidFill>
                  <a:srgbClr val="FF0000"/>
                </a:solidFill>
              </a:rPr>
              <a:t>Post-merger</a:t>
            </a:r>
            <a:r>
              <a:rPr lang="en-US" altLang="zh-CN" dirty="0"/>
              <a:t>: EM aspects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B8B4C-F0F7-32FB-D36D-23CFF585B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A5566C-0A51-5D63-797A-DBC627B6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02" y="1690689"/>
            <a:ext cx="3941042" cy="3765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C94E50-7ED7-3495-8139-A971ECB3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6" y="1690689"/>
            <a:ext cx="4495139" cy="3392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E30577-AEBD-7873-F59F-58718AE08FF3}"/>
                  </a:ext>
                </a:extLst>
              </p:cNvPr>
              <p:cNvSpPr txBox="1"/>
              <p:nvPr/>
            </p:nvSpPr>
            <p:spPr>
              <a:xfrm>
                <a:off x="494804" y="5548060"/>
                <a:ext cx="8257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larger during the spinning down of the merger remnant, than at the merger.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be produced during a PT in the spinning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down stage of the remnant?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E30577-AEBD-7873-F59F-58718AE08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4" y="5548060"/>
                <a:ext cx="8257309" cy="646331"/>
              </a:xfrm>
              <a:prstGeom prst="rect">
                <a:avLst/>
              </a:prstGeom>
              <a:blipFill>
                <a:blip r:embed="rId4"/>
                <a:stretch>
                  <a:fillRect l="-59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4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7FC73-A386-457C-46D9-1253D55A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>
                <a:solidFill>
                  <a:srgbClr val="FF0000"/>
                </a:solidFill>
              </a:rPr>
              <a:t>Post-merger</a:t>
            </a:r>
            <a:r>
              <a:rPr lang="en-US" altLang="zh-CN" dirty="0"/>
              <a:t>: EM aspects</a:t>
            </a:r>
            <a:endParaRPr lang="zh-CN" altLang="en-US" dirty="0"/>
          </a:p>
        </p:txBody>
      </p:sp>
      <p:pic>
        <p:nvPicPr>
          <p:cNvPr id="1026" name="Picture 2" descr="Evidence Suggests GRBs Are Powered by Strongest Magnetic Fields - SpaceRef">
            <a:extLst>
              <a:ext uri="{FF2B5EF4-FFF2-40B4-BE49-F238E27FC236}">
                <a16:creationId xmlns:a16="http://schemas.microsoft.com/office/drawing/2014/main" id="{C493BF66-CDAF-C71C-64BC-64E3FF59E4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" y="1941247"/>
            <a:ext cx="54864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3D9FF6-7964-BA4A-D7A2-0FF62E2589BC}"/>
              </a:ext>
            </a:extLst>
          </p:cNvPr>
          <p:cNvSpPr txBox="1"/>
          <p:nvPr/>
        </p:nvSpPr>
        <p:spPr>
          <a:xfrm>
            <a:off x="5966883" y="3441700"/>
            <a:ext cx="302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in a much later time may significantly affect the X-ray features of 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sGRB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3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FFB67-B633-60EE-4807-AB48EC98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 and </a:t>
            </a:r>
            <a:r>
              <a:rPr lang="en-US" altLang="zh-CN" dirty="0">
                <a:solidFill>
                  <a:srgbClr val="FF0000"/>
                </a:solidFill>
              </a:rPr>
              <a:t>Post-merger</a:t>
            </a:r>
            <a:r>
              <a:rPr lang="en-US" altLang="zh-CN" dirty="0"/>
              <a:t>: EM aspects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C66C875-7F47-2077-74B2-CAFEEA55D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466" y="1413939"/>
            <a:ext cx="2709504" cy="2253099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33C18D-7BB8-3C6C-41E8-5E1D98E1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" y="1615127"/>
            <a:ext cx="4701007" cy="35223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3B5C33-AB0D-3AE9-3C55-A4B7F7602D4B}"/>
              </a:ext>
            </a:extLst>
          </p:cNvPr>
          <p:cNvSpPr txBox="1"/>
          <p:nvPr/>
        </p:nvSpPr>
        <p:spPr>
          <a:xfrm>
            <a:off x="1263349" y="5272241"/>
            <a:ext cx="273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&amp;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prep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34C6CF-EA3A-6783-F746-2E8868217C2F}"/>
              </a:ext>
            </a:extLst>
          </p:cNvPr>
          <p:cNvSpPr txBox="1"/>
          <p:nvPr/>
        </p:nvSpPr>
        <p:spPr>
          <a:xfrm>
            <a:off x="304799" y="5580018"/>
            <a:ext cx="780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     dot:  onset of phase-transition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dot:  solution with the same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baryonic mass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  dot:   collapse to BH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88655A1-E0A3-564F-53C8-17C43E30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32" y="3667038"/>
            <a:ext cx="2731324" cy="22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657</TotalTime>
  <Words>1041</Words>
  <Application>Microsoft Office PowerPoint</Application>
  <PresentationFormat>全屏显示(4:3)</PresentationFormat>
  <Paragraphs>146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主题​​</vt:lpstr>
      <vt:lpstr>Identifying quark aspects of compact stars in Multimessenger Era</vt:lpstr>
      <vt:lpstr>The ultimate dream</vt:lpstr>
      <vt:lpstr>The pessimistic dream</vt:lpstr>
      <vt:lpstr>Hybrid Star and Mergers</vt:lpstr>
      <vt:lpstr>PT and Inspiral</vt:lpstr>
      <vt:lpstr>PT and Inspiral</vt:lpstr>
      <vt:lpstr>PT and Post-merger: EM aspects</vt:lpstr>
      <vt:lpstr>PT and Post-merger: EM aspects</vt:lpstr>
      <vt:lpstr>PT and Post-merger: EM aspects</vt:lpstr>
      <vt:lpstr>PT and Post-merger: EM aspects</vt:lpstr>
      <vt:lpstr>PT and Post-merger: EM aspects</vt:lpstr>
      <vt:lpstr>Quark stars</vt:lpstr>
      <vt:lpstr>Post-merger evolution channels for QSs</vt:lpstr>
      <vt:lpstr>Post-merger signals for QSs</vt:lpstr>
      <vt:lpstr>Understanding collapse scenario</vt:lpstr>
      <vt:lpstr>Understanding collapse scenario</vt:lpstr>
      <vt:lpstr>Understanding collapse scenario</vt:lpstr>
      <vt:lpstr>Understanding collapse scenario</vt:lpstr>
      <vt:lpstr>Threshold mass of BQS mergers</vt:lpstr>
      <vt:lpstr>New analysis: the model</vt:lpstr>
      <vt:lpstr>Understanding collapse scenario</vt:lpstr>
      <vt:lpstr>New analysis: the results</vt:lpstr>
      <vt:lpstr>New analysis: QSs</vt:lpstr>
      <vt:lpstr>NR simulation: MIT280</vt:lpstr>
      <vt:lpstr>NR simulation: MIT280</vt:lpstr>
      <vt:lpstr>NR simulation: MIT280</vt:lpstr>
      <vt:lpstr>Conclusions (for now)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quark aspects of compact stars in Multimessenger Era</dc:title>
  <dc:creator>Enping Zhou</dc:creator>
  <cp:lastModifiedBy>Enping Zhou</cp:lastModifiedBy>
  <cp:revision>13</cp:revision>
  <dcterms:created xsi:type="dcterms:W3CDTF">2023-07-21T13:07:00Z</dcterms:created>
  <dcterms:modified xsi:type="dcterms:W3CDTF">2023-09-24T02:06:34Z</dcterms:modified>
</cp:coreProperties>
</file>