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3"/>
    <p:sldId id="266" r:id="rId14"/>
    <p:sldId id="267" r:id="rId15"/>
    <p:sldId id="269" r:id="rId16"/>
    <p:sldId id="268" r:id="rId17"/>
  </p:sldIdLst>
  <p:sldSz cx="12192000" cy="6858000"/>
  <p:notesSz cx="6858000" cy="9144000"/>
  <p:custDataLst>
    <p:tags r:id="rId2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2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82"/>
        <p:guide pos="3817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gs" Target="tags/tag130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113.xml"/><Relationship Id="rId2" Type="http://schemas.openxmlformats.org/officeDocument/2006/relationships/image" Target="../media/image12.png"/><Relationship Id="rId1" Type="http://schemas.openxmlformats.org/officeDocument/2006/relationships/tags" Target="../tags/tag112.xml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114.xml"/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5.xml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image" Target="../media/image4.png"/><Relationship Id="rId8" Type="http://schemas.openxmlformats.org/officeDocument/2006/relationships/tags" Target="../tags/tag123.xml"/><Relationship Id="rId7" Type="http://schemas.openxmlformats.org/officeDocument/2006/relationships/tags" Target="../tags/tag122.xml"/><Relationship Id="rId6" Type="http://schemas.openxmlformats.org/officeDocument/2006/relationships/tags" Target="../tags/tag121.xml"/><Relationship Id="rId5" Type="http://schemas.openxmlformats.org/officeDocument/2006/relationships/tags" Target="../tags/tag120.xml"/><Relationship Id="rId4" Type="http://schemas.openxmlformats.org/officeDocument/2006/relationships/tags" Target="../tags/tag119.xml"/><Relationship Id="rId3" Type="http://schemas.openxmlformats.org/officeDocument/2006/relationships/tags" Target="../tags/tag118.xml"/><Relationship Id="rId2" Type="http://schemas.openxmlformats.org/officeDocument/2006/relationships/tags" Target="../tags/tag117.xml"/><Relationship Id="rId18" Type="http://schemas.openxmlformats.org/officeDocument/2006/relationships/slideLayout" Target="../slideLayouts/slideLayout2.xml"/><Relationship Id="rId17" Type="http://schemas.openxmlformats.org/officeDocument/2006/relationships/tags" Target="../tags/tag128.xml"/><Relationship Id="rId16" Type="http://schemas.openxmlformats.org/officeDocument/2006/relationships/image" Target="../media/image18.png"/><Relationship Id="rId15" Type="http://schemas.openxmlformats.org/officeDocument/2006/relationships/tags" Target="../tags/tag127.xml"/><Relationship Id="rId14" Type="http://schemas.openxmlformats.org/officeDocument/2006/relationships/image" Target="../media/image17.png"/><Relationship Id="rId13" Type="http://schemas.openxmlformats.org/officeDocument/2006/relationships/tags" Target="../tags/tag126.xml"/><Relationship Id="rId12" Type="http://schemas.openxmlformats.org/officeDocument/2006/relationships/image" Target="../media/image16.png"/><Relationship Id="rId11" Type="http://schemas.openxmlformats.org/officeDocument/2006/relationships/tags" Target="../tags/tag125.xml"/><Relationship Id="rId10" Type="http://schemas.openxmlformats.org/officeDocument/2006/relationships/tags" Target="../tags/tag124.xml"/><Relationship Id="rId1" Type="http://schemas.openxmlformats.org/officeDocument/2006/relationships/tags" Target="../tags/tag1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tags" Target="../tags/tag71.xml"/><Relationship Id="rId6" Type="http://schemas.openxmlformats.org/officeDocument/2006/relationships/image" Target="../media/image3.png"/><Relationship Id="rId5" Type="http://schemas.openxmlformats.org/officeDocument/2006/relationships/tags" Target="../tags/tag70.xml"/><Relationship Id="rId4" Type="http://schemas.openxmlformats.org/officeDocument/2006/relationships/image" Target="../media/image2.png"/><Relationship Id="rId3" Type="http://schemas.openxmlformats.org/officeDocument/2006/relationships/tags" Target="../tags/tag69.xml"/><Relationship Id="rId2" Type="http://schemas.openxmlformats.org/officeDocument/2006/relationships/image" Target="../media/image1.png"/><Relationship Id="rId1" Type="http://schemas.openxmlformats.org/officeDocument/2006/relationships/tags" Target="../tags/tag6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3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tags" Target="../tags/tag78.xml"/><Relationship Id="rId8" Type="http://schemas.openxmlformats.org/officeDocument/2006/relationships/image" Target="../media/image7.png"/><Relationship Id="rId7" Type="http://schemas.openxmlformats.org/officeDocument/2006/relationships/tags" Target="../tags/tag77.xml"/><Relationship Id="rId6" Type="http://schemas.openxmlformats.org/officeDocument/2006/relationships/image" Target="../media/image6.png"/><Relationship Id="rId5" Type="http://schemas.openxmlformats.org/officeDocument/2006/relationships/tags" Target="../tags/tag76.xml"/><Relationship Id="rId4" Type="http://schemas.openxmlformats.org/officeDocument/2006/relationships/image" Target="../media/image5.png"/><Relationship Id="rId3" Type="http://schemas.openxmlformats.org/officeDocument/2006/relationships/tags" Target="../tags/tag75.xml"/><Relationship Id="rId2" Type="http://schemas.openxmlformats.org/officeDocument/2006/relationships/image" Target="../media/image4.png"/><Relationship Id="rId10" Type="http://schemas.openxmlformats.org/officeDocument/2006/relationships/slideLayout" Target="../slideLayouts/slideLayout2.xml"/><Relationship Id="rId1" Type="http://schemas.openxmlformats.org/officeDocument/2006/relationships/tags" Target="../tags/tag74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tags" Target="../tags/tag83.xml"/><Relationship Id="rId8" Type="http://schemas.openxmlformats.org/officeDocument/2006/relationships/image" Target="../media/image11.png"/><Relationship Id="rId7" Type="http://schemas.openxmlformats.org/officeDocument/2006/relationships/tags" Target="../tags/tag82.xml"/><Relationship Id="rId6" Type="http://schemas.openxmlformats.org/officeDocument/2006/relationships/image" Target="../media/image10.png"/><Relationship Id="rId5" Type="http://schemas.openxmlformats.org/officeDocument/2006/relationships/tags" Target="../tags/tag81.xml"/><Relationship Id="rId4" Type="http://schemas.openxmlformats.org/officeDocument/2006/relationships/image" Target="../media/image9.png"/><Relationship Id="rId3" Type="http://schemas.openxmlformats.org/officeDocument/2006/relationships/tags" Target="../tags/tag80.xml"/><Relationship Id="rId2" Type="http://schemas.openxmlformats.org/officeDocument/2006/relationships/image" Target="../media/image8.png"/><Relationship Id="rId11" Type="http://schemas.openxmlformats.org/officeDocument/2006/relationships/slideLayout" Target="../slideLayouts/slideLayout2.xml"/><Relationship Id="rId10" Type="http://schemas.openxmlformats.org/officeDocument/2006/relationships/tags" Target="../tags/tag84.xml"/><Relationship Id="rId1" Type="http://schemas.openxmlformats.org/officeDocument/2006/relationships/tags" Target="../tags/tag79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tags" Target="../tags/tag91.xml"/><Relationship Id="rId8" Type="http://schemas.openxmlformats.org/officeDocument/2006/relationships/tags" Target="../tags/tag90.xml"/><Relationship Id="rId7" Type="http://schemas.openxmlformats.org/officeDocument/2006/relationships/tags" Target="../tags/tag89.xml"/><Relationship Id="rId6" Type="http://schemas.openxmlformats.org/officeDocument/2006/relationships/tags" Target="../tags/tag88.xml"/><Relationship Id="rId5" Type="http://schemas.openxmlformats.org/officeDocument/2006/relationships/tags" Target="../tags/tag87.xml"/><Relationship Id="rId4" Type="http://schemas.openxmlformats.org/officeDocument/2006/relationships/image" Target="../media/image7.png"/><Relationship Id="rId31" Type="http://schemas.openxmlformats.org/officeDocument/2006/relationships/notesSlide" Target="../notesSlides/notesSlide1.xml"/><Relationship Id="rId30" Type="http://schemas.openxmlformats.org/officeDocument/2006/relationships/slideLayout" Target="../slideLayouts/slideLayout2.xml"/><Relationship Id="rId3" Type="http://schemas.openxmlformats.org/officeDocument/2006/relationships/tags" Target="../tags/tag86.xml"/><Relationship Id="rId29" Type="http://schemas.openxmlformats.org/officeDocument/2006/relationships/tags" Target="../tags/tag111.xml"/><Relationship Id="rId28" Type="http://schemas.openxmlformats.org/officeDocument/2006/relationships/tags" Target="../tags/tag110.xml"/><Relationship Id="rId27" Type="http://schemas.openxmlformats.org/officeDocument/2006/relationships/tags" Target="../tags/tag109.xml"/><Relationship Id="rId26" Type="http://schemas.openxmlformats.org/officeDocument/2006/relationships/tags" Target="../tags/tag108.xml"/><Relationship Id="rId25" Type="http://schemas.openxmlformats.org/officeDocument/2006/relationships/tags" Target="../tags/tag107.xml"/><Relationship Id="rId24" Type="http://schemas.openxmlformats.org/officeDocument/2006/relationships/tags" Target="../tags/tag106.xml"/><Relationship Id="rId23" Type="http://schemas.openxmlformats.org/officeDocument/2006/relationships/tags" Target="../tags/tag105.xml"/><Relationship Id="rId22" Type="http://schemas.openxmlformats.org/officeDocument/2006/relationships/tags" Target="../tags/tag104.xml"/><Relationship Id="rId21" Type="http://schemas.openxmlformats.org/officeDocument/2006/relationships/tags" Target="../tags/tag103.xml"/><Relationship Id="rId20" Type="http://schemas.openxmlformats.org/officeDocument/2006/relationships/tags" Target="../tags/tag102.xml"/><Relationship Id="rId2" Type="http://schemas.openxmlformats.org/officeDocument/2006/relationships/image" Target="../media/image6.png"/><Relationship Id="rId19" Type="http://schemas.openxmlformats.org/officeDocument/2006/relationships/tags" Target="../tags/tag101.xml"/><Relationship Id="rId18" Type="http://schemas.openxmlformats.org/officeDocument/2006/relationships/tags" Target="../tags/tag100.xml"/><Relationship Id="rId17" Type="http://schemas.openxmlformats.org/officeDocument/2006/relationships/tags" Target="../tags/tag99.xml"/><Relationship Id="rId16" Type="http://schemas.openxmlformats.org/officeDocument/2006/relationships/tags" Target="../tags/tag98.xml"/><Relationship Id="rId15" Type="http://schemas.openxmlformats.org/officeDocument/2006/relationships/tags" Target="../tags/tag97.xml"/><Relationship Id="rId14" Type="http://schemas.openxmlformats.org/officeDocument/2006/relationships/tags" Target="../tags/tag96.xml"/><Relationship Id="rId13" Type="http://schemas.openxmlformats.org/officeDocument/2006/relationships/tags" Target="../tags/tag95.xml"/><Relationship Id="rId12" Type="http://schemas.openxmlformats.org/officeDocument/2006/relationships/tags" Target="../tags/tag94.xml"/><Relationship Id="rId11" Type="http://schemas.openxmlformats.org/officeDocument/2006/relationships/tags" Target="../tags/tag93.xml"/><Relationship Id="rId10" Type="http://schemas.openxmlformats.org/officeDocument/2006/relationships/tags" Target="../tags/tag92.xml"/><Relationship Id="rId1" Type="http://schemas.openxmlformats.org/officeDocument/2006/relationships/tags" Target="../tags/tag8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p>
            <a:r>
              <a:rPr lang="en-US" altLang="zh-CN"/>
              <a:t>On the effect of the variation of velocity fields in pulsars</a:t>
            </a:r>
            <a:endParaRPr lang="en-US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>
            <a:noAutofit/>
          </a:bodyPr>
          <a:p>
            <a:endParaRPr lang="zh-CN" altLang="en-US" sz="2800">
              <a:solidFill>
                <a:schemeClr val="tx1"/>
              </a:solidFill>
              <a:uFillTx/>
            </a:endParaRPr>
          </a:p>
          <a:p>
            <a:r>
              <a:rPr lang="zh-CN" altLang="en-US" sz="2800">
                <a:solidFill>
                  <a:schemeClr val="tx1"/>
                </a:solidFill>
                <a:uFillTx/>
              </a:rPr>
              <a:t>杜双（铜陵学院）</a:t>
            </a:r>
            <a:endParaRPr lang="zh-CN" altLang="en-US" sz="2800">
              <a:solidFill>
                <a:schemeClr val="tx1"/>
              </a:solidFill>
              <a:uFillTx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</a:rPr>
              <a:t>Du Shuang</a:t>
            </a:r>
            <a:r>
              <a:rPr lang="zh-CN" altLang="en-US" sz="2800">
                <a:solidFill>
                  <a:schemeClr val="tx1"/>
                </a:solidFill>
                <a:uFillTx/>
              </a:rPr>
              <a:t>（</a:t>
            </a:r>
            <a:r>
              <a:rPr lang="en-US" altLang="zh-CN" sz="2800">
                <a:solidFill>
                  <a:schemeClr val="tx1"/>
                </a:solidFill>
                <a:uFillTx/>
              </a:rPr>
              <a:t>Tongling University</a:t>
            </a:r>
            <a:r>
              <a:rPr lang="zh-CN" altLang="en-US" sz="2800"/>
              <a:t>）</a:t>
            </a:r>
            <a:endParaRPr lang="zh-CN" altLang="en-US" sz="2800"/>
          </a:p>
        </p:txBody>
      </p:sp>
      <p:sp>
        <p:nvSpPr>
          <p:cNvPr id="4" name="文本框 3"/>
          <p:cNvSpPr txBox="1"/>
          <p:nvPr/>
        </p:nvSpPr>
        <p:spPr>
          <a:xfrm>
            <a:off x="2268855" y="5777230"/>
            <a:ext cx="76003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https://www.researchsquare.com/article/rs-2643025/v1</a:t>
            </a:r>
            <a:r>
              <a:rPr lang="en-US" altLang="zh-CN"/>
              <a:t>  (</a:t>
            </a:r>
            <a:r>
              <a:rPr lang="zh-CN" altLang="en-US"/>
              <a:t>简记为</a:t>
            </a:r>
            <a:r>
              <a:rPr lang="en-US" altLang="zh-CN"/>
              <a:t> Du 2023)</a:t>
            </a:r>
            <a:endParaRPr lang="en-US" altLang="zh-CN"/>
          </a:p>
        </p:txBody>
      </p:sp>
    </p:spTree>
    <p:custDataLst>
      <p:tags r:id="rId3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330" y="368935"/>
            <a:ext cx="10968990" cy="944880"/>
          </a:xfrm>
        </p:spPr>
        <p:txBody>
          <a:bodyPr>
            <a:normAutofit/>
          </a:bodyPr>
          <a:p>
            <a:r>
              <a:rPr lang="en-US" altLang="zh-CN"/>
              <a:t>Application (2): resurgences of magnetars</a:t>
            </a:r>
            <a:endParaRPr lang="en-US" altLang="zh-CN"/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456055" y="1313815"/>
            <a:ext cx="9280525" cy="437959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076325" y="5887720"/>
            <a:ext cx="105009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/>
              <a:t>Say sorry to the authors of the paper--Camilo et al. 2006 (∩_∩).</a:t>
            </a:r>
            <a:endParaRPr lang="en-US" altLang="zh-CN" sz="2800"/>
          </a:p>
        </p:txBody>
      </p:sp>
      <p:sp>
        <p:nvSpPr>
          <p:cNvPr id="3" name="文本框 2"/>
          <p:cNvSpPr txBox="1"/>
          <p:nvPr/>
        </p:nvSpPr>
        <p:spPr>
          <a:xfrm>
            <a:off x="8196580" y="4538345"/>
            <a:ext cx="3380740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p>
            <a:r>
              <a:rPr lang="en-US" altLang="zh-CN">
                <a:ln/>
                <a:solidFill>
                  <a:schemeClr val="accent4"/>
                </a:solidFill>
                <a:effectLst/>
              </a:rPr>
              <a:t>see more details later</a:t>
            </a:r>
            <a:endParaRPr lang="en-US" altLang="zh-CN">
              <a:ln/>
              <a:solidFill>
                <a:schemeClr val="accent4"/>
              </a:solidFill>
              <a:effectLst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 altLang="zh-CN"/>
              <a:t>Application (3): Crab pulsar and Vela pulsar</a:t>
            </a:r>
            <a:endParaRPr lang="en-US" altLang="zh-CN"/>
          </a:p>
        </p:txBody>
      </p:sp>
      <p:sp>
        <p:nvSpPr>
          <p:cNvPr id="5" name="文本框 4"/>
          <p:cNvSpPr txBox="1"/>
          <p:nvPr/>
        </p:nvSpPr>
        <p:spPr>
          <a:xfrm>
            <a:off x="4359910" y="2358390"/>
            <a:ext cx="16998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/>
              <a:t>Du 2023</a:t>
            </a:r>
            <a:endParaRPr lang="en-US" altLang="zh-CN" sz="280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04915" y="3357880"/>
            <a:ext cx="5408295" cy="212788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065" y="1697990"/>
            <a:ext cx="5832475" cy="4060825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6548755" y="1885950"/>
            <a:ext cx="492061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i="1"/>
              <a:t>23 years of</a:t>
            </a:r>
            <a:r>
              <a:rPr lang="en-US" altLang="zh-CN" sz="2400" i="1"/>
              <a:t> </a:t>
            </a:r>
            <a:r>
              <a:rPr lang="zh-CN" altLang="en-US" sz="2400" i="1"/>
              <a:t>Crab pulsar rotational history</a:t>
            </a:r>
            <a:r>
              <a:rPr lang="en-US" altLang="zh-CN" sz="2400"/>
              <a:t> (Lyne et al. 1993)</a:t>
            </a:r>
            <a:r>
              <a:rPr lang="zh-CN" altLang="en-US" sz="2400"/>
              <a:t>；</a:t>
            </a:r>
            <a:r>
              <a:rPr lang="en-US" altLang="zh-CN" sz="2400"/>
              <a:t>Thank WHW</a:t>
            </a:r>
            <a:r>
              <a:rPr lang="zh-CN" altLang="en-US" sz="2400"/>
              <a:t>。</a:t>
            </a:r>
            <a:endParaRPr lang="zh-CN" altLang="en-US" sz="2400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08330" y="1653540"/>
            <a:ext cx="11104880" cy="4105275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5720080" y="5758815"/>
            <a:ext cx="18103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/>
              <a:t>Du 2023</a:t>
            </a:r>
            <a:endParaRPr lang="en-US" altLang="zh-CN" sz="2800"/>
          </a:p>
        </p:txBody>
      </p:sp>
      <p:sp>
        <p:nvSpPr>
          <p:cNvPr id="3" name="文本框 2"/>
          <p:cNvSpPr txBox="1"/>
          <p:nvPr/>
        </p:nvSpPr>
        <p:spPr>
          <a:xfrm>
            <a:off x="1000125" y="1416050"/>
            <a:ext cx="108686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The younger Crab pulsar should have a stronger </a:t>
            </a:r>
            <a:r>
              <a:rPr lang="en-US" altLang="zh-CN">
                <a:uFillTx/>
                <a:sym typeface="+mn-ea"/>
              </a:rPr>
              <a:t>toroidal magnetic field and more magnetic free energy.</a:t>
            </a:r>
            <a:endParaRPr lang="en-US" altLang="zh-CN"/>
          </a:p>
        </p:txBody>
      </p:sp>
      <p:sp>
        <p:nvSpPr>
          <p:cNvPr id="10" name="文本框 9"/>
          <p:cNvSpPr txBox="1"/>
          <p:nvPr/>
        </p:nvSpPr>
        <p:spPr>
          <a:xfrm>
            <a:off x="10870565" y="5328920"/>
            <a:ext cx="10604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smaller</a:t>
            </a:r>
            <a:endParaRPr lang="en-US" altLang="zh-CN"/>
          </a:p>
        </p:txBody>
      </p:sp>
    </p:spTree>
    <p:custDataLst>
      <p:tags r:id="rId4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5" grpId="0"/>
      <p:bldP spid="5" grpId="1"/>
      <p:bldP spid="9" grpId="0"/>
      <p:bldP spid="9" grpId="1"/>
      <p:bldP spid="3" grpId="0"/>
      <p:bldP spid="3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31800" y="478155"/>
            <a:ext cx="11600815" cy="705485"/>
          </a:xfrm>
        </p:spPr>
        <p:txBody>
          <a:bodyPr>
            <a:normAutofit fontScale="90000"/>
          </a:bodyPr>
          <a:p>
            <a:r>
              <a:rPr lang="en-US" altLang="zh-CN"/>
              <a:t>Application (4): FRB-like events from a magnetar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8400" y="1431345"/>
            <a:ext cx="10969200" cy="4759200"/>
          </a:xfrm>
        </p:spPr>
        <p:txBody>
          <a:bodyPr>
            <a:normAutofit lnSpcReduction="10000"/>
          </a:bodyPr>
          <a:p>
            <a:r>
              <a:rPr lang="en-US" altLang="zh-CN" sz="2400" i="1">
                <a:solidFill>
                  <a:schemeClr val="tx1"/>
                </a:solidFill>
                <a:uFillTx/>
              </a:rPr>
              <a:t>A bright millisecond-duration radio burst from a Galactic magnetar</a:t>
            </a:r>
            <a:r>
              <a:rPr lang="en-US" altLang="zh-CN" sz="2400">
                <a:solidFill>
                  <a:schemeClr val="tx1"/>
                </a:solidFill>
                <a:uFillTx/>
              </a:rPr>
              <a:t> (CHIME/FRB Collaboration et al. 2020); </a:t>
            </a:r>
            <a:r>
              <a:rPr lang="en-US" altLang="zh-CN" sz="2400" i="1">
                <a:solidFill>
                  <a:schemeClr val="tx1"/>
                </a:solidFill>
                <a:uFillTx/>
              </a:rPr>
              <a:t>A fast radio burst associated with a Galactic magnetar</a:t>
            </a:r>
            <a:r>
              <a:rPr lang="en-US" altLang="zh-CN" sz="2400">
                <a:solidFill>
                  <a:schemeClr val="tx1"/>
                </a:solidFill>
                <a:uFillTx/>
              </a:rPr>
              <a:t> (Bochenek et al. 2020).</a:t>
            </a:r>
            <a:endParaRPr lang="en-US" altLang="zh-CN" sz="2400">
              <a:solidFill>
                <a:schemeClr val="tx1"/>
              </a:solidFill>
              <a:uFillTx/>
            </a:endParaRPr>
          </a:p>
          <a:p>
            <a:r>
              <a:rPr lang="en-US" altLang="zh-CN" sz="2400" i="1">
                <a:solidFill>
                  <a:schemeClr val="tx1"/>
                </a:solidFill>
                <a:uFillTx/>
              </a:rPr>
              <a:t>A giant glitch from the magnetar </a:t>
            </a:r>
            <a:r>
              <a:rPr lang="en-US" altLang="zh-CN" sz="2400" b="1" i="1">
                <a:solidFill>
                  <a:schemeClr val="tx1"/>
                </a:solidFill>
                <a:uFillTx/>
              </a:rPr>
              <a:t>SGR J1935+2154</a:t>
            </a:r>
            <a:r>
              <a:rPr lang="en-US" altLang="zh-CN" sz="2400" i="1">
                <a:solidFill>
                  <a:schemeClr val="tx1"/>
                </a:solidFill>
                <a:uFillTx/>
              </a:rPr>
              <a:t> before FRB 200428</a:t>
            </a:r>
            <a:r>
              <a:rPr lang="en-US" altLang="zh-CN" sz="2400">
                <a:solidFill>
                  <a:schemeClr val="tx1"/>
                </a:solidFill>
                <a:uFillTx/>
              </a:rPr>
              <a:t> (Ge et al. 2022).</a:t>
            </a:r>
            <a:endParaRPr lang="en-US" altLang="zh-CN" sz="2400">
              <a:solidFill>
                <a:schemeClr val="tx1"/>
              </a:solidFill>
              <a:uFillTx/>
            </a:endParaRPr>
          </a:p>
          <a:p>
            <a:r>
              <a:rPr lang="zh-CN" altLang="en-US" sz="2400" i="1">
                <a:solidFill>
                  <a:schemeClr val="tx1"/>
                </a:solidFill>
                <a:uFillTx/>
                <a:sym typeface="+mn-ea"/>
              </a:rPr>
              <a:t>Magnetar spin-down glitch clearing the way for FRB-like bursts</a:t>
            </a:r>
            <a:r>
              <a:rPr lang="en-US" altLang="zh-CN" sz="2400" i="1">
                <a:solidFill>
                  <a:schemeClr val="tx1"/>
                </a:solidFill>
                <a:uFillTx/>
                <a:sym typeface="+mn-ea"/>
              </a:rPr>
              <a:t> </a:t>
            </a:r>
            <a:r>
              <a:rPr lang="zh-CN" altLang="en-US" sz="2400" i="1">
                <a:solidFill>
                  <a:schemeClr val="tx1"/>
                </a:solidFill>
                <a:uFillTx/>
                <a:sym typeface="+mn-ea"/>
              </a:rPr>
              <a:t>and a pulsed radio episode</a:t>
            </a:r>
            <a:r>
              <a:rPr lang="en-US" altLang="zh-CN" sz="2400">
                <a:solidFill>
                  <a:schemeClr val="tx1"/>
                </a:solidFill>
                <a:uFillTx/>
                <a:sym typeface="+mn-ea"/>
              </a:rPr>
              <a:t> (Younes et al. 2023).</a:t>
            </a:r>
            <a:endParaRPr lang="en-US" altLang="zh-CN" sz="2400">
              <a:solidFill>
                <a:schemeClr val="tx1"/>
              </a:solidFill>
              <a:uFillTx/>
            </a:endParaRPr>
          </a:p>
          <a:p>
            <a:endParaRPr lang="en-US" altLang="zh-CN">
              <a:solidFill>
                <a:schemeClr val="tx1"/>
              </a:solidFill>
              <a:uFillTx/>
            </a:endParaRPr>
          </a:p>
          <a:p>
            <a:pPr marL="0" indent="0">
              <a:buNone/>
            </a:pPr>
            <a:endParaRPr lang="en-US" altLang="zh-CN" sz="2800" b="1">
              <a:solidFill>
                <a:schemeClr val="tx1"/>
              </a:solidFill>
              <a:uFillTx/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" name="文本框 9"/>
          <p:cNvSpPr txBox="1"/>
          <p:nvPr>
            <p:custDataLst>
              <p:tags r:id="rId1"/>
            </p:custDataLst>
          </p:nvPr>
        </p:nvSpPr>
        <p:spPr>
          <a:xfrm>
            <a:off x="7187565" y="5283200"/>
            <a:ext cx="759460" cy="100266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6600">
                <a:solidFill>
                  <a:srgbClr val="FFFF00"/>
                </a:solidFill>
                <a:uFillTx/>
                <a:latin typeface="微软雅黑" panose="020B0503020204020204" charset="-122"/>
                <a:ea typeface="微软雅黑" panose="020B0503020204020204" charset="-122"/>
              </a:rPr>
              <a:t>？</a:t>
            </a:r>
            <a:endParaRPr lang="zh-CN" altLang="en-US" sz="6600">
              <a:solidFill>
                <a:srgbClr val="FFFF00"/>
              </a:solidFill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1022350" y="5572125"/>
            <a:ext cx="893445" cy="657225"/>
            <a:chOff x="6898" y="7346"/>
            <a:chExt cx="1139" cy="881"/>
          </a:xfrm>
        </p:grpSpPr>
        <p:cxnSp>
          <p:nvCxnSpPr>
            <p:cNvPr id="16" name="直接连接符 15"/>
            <p:cNvCxnSpPr/>
            <p:nvPr>
              <p:custDataLst>
                <p:tags r:id="rId2"/>
              </p:custDataLst>
            </p:nvPr>
          </p:nvCxnSpPr>
          <p:spPr>
            <a:xfrm>
              <a:off x="6898" y="7668"/>
              <a:ext cx="286" cy="559"/>
            </a:xfrm>
            <a:prstGeom prst="line">
              <a:avLst/>
            </a:prstGeom>
            <a:ln w="34925" cmpd="sng">
              <a:solidFill>
                <a:srgbClr val="FF0000">
                  <a:alpha val="60000"/>
                </a:srgbClr>
              </a:solidFill>
              <a:prstDash val="soli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>
              <p:custDataLst>
                <p:tags r:id="rId3"/>
              </p:custDataLst>
            </p:nvPr>
          </p:nvCxnSpPr>
          <p:spPr>
            <a:xfrm flipH="1">
              <a:off x="7184" y="7346"/>
              <a:ext cx="853" cy="880"/>
            </a:xfrm>
            <a:prstGeom prst="line">
              <a:avLst/>
            </a:prstGeom>
            <a:ln w="34925" cmpd="sng">
              <a:solidFill>
                <a:srgbClr val="FF0000">
                  <a:alpha val="60000"/>
                </a:srgbClr>
              </a:solidFill>
              <a:prstDash val="soli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" name="组合 3"/>
          <p:cNvGrpSpPr/>
          <p:nvPr/>
        </p:nvGrpSpPr>
        <p:grpSpPr>
          <a:xfrm>
            <a:off x="2649220" y="5572760"/>
            <a:ext cx="893445" cy="657225"/>
            <a:chOff x="6898" y="7346"/>
            <a:chExt cx="1139" cy="881"/>
          </a:xfrm>
        </p:grpSpPr>
        <p:cxnSp>
          <p:nvCxnSpPr>
            <p:cNvPr id="5" name="直接连接符 4"/>
            <p:cNvCxnSpPr/>
            <p:nvPr>
              <p:custDataLst>
                <p:tags r:id="rId4"/>
              </p:custDataLst>
            </p:nvPr>
          </p:nvCxnSpPr>
          <p:spPr>
            <a:xfrm>
              <a:off x="6898" y="7668"/>
              <a:ext cx="286" cy="559"/>
            </a:xfrm>
            <a:prstGeom prst="line">
              <a:avLst/>
            </a:prstGeom>
            <a:ln w="34925" cmpd="sng">
              <a:solidFill>
                <a:srgbClr val="FF0000">
                  <a:alpha val="60000"/>
                </a:srgbClr>
              </a:solidFill>
              <a:prstDash val="soli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直接连接符 5"/>
            <p:cNvCxnSpPr/>
            <p:nvPr>
              <p:custDataLst>
                <p:tags r:id="rId5"/>
              </p:custDataLst>
            </p:nvPr>
          </p:nvCxnSpPr>
          <p:spPr>
            <a:xfrm flipH="1">
              <a:off x="7184" y="7346"/>
              <a:ext cx="853" cy="880"/>
            </a:xfrm>
            <a:prstGeom prst="line">
              <a:avLst/>
            </a:prstGeom>
            <a:ln w="34925" cmpd="sng">
              <a:solidFill>
                <a:srgbClr val="FF0000">
                  <a:alpha val="60000"/>
                </a:srgbClr>
              </a:solidFill>
              <a:prstDash val="soli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" name="组合 6"/>
          <p:cNvGrpSpPr/>
          <p:nvPr/>
        </p:nvGrpSpPr>
        <p:grpSpPr>
          <a:xfrm>
            <a:off x="5106035" y="5573395"/>
            <a:ext cx="893445" cy="657225"/>
            <a:chOff x="6898" y="7346"/>
            <a:chExt cx="1139" cy="881"/>
          </a:xfrm>
        </p:grpSpPr>
        <p:cxnSp>
          <p:nvCxnSpPr>
            <p:cNvPr id="8" name="直接连接符 7"/>
            <p:cNvCxnSpPr/>
            <p:nvPr>
              <p:custDataLst>
                <p:tags r:id="rId6"/>
              </p:custDataLst>
            </p:nvPr>
          </p:nvCxnSpPr>
          <p:spPr>
            <a:xfrm>
              <a:off x="6898" y="7668"/>
              <a:ext cx="286" cy="559"/>
            </a:xfrm>
            <a:prstGeom prst="line">
              <a:avLst/>
            </a:prstGeom>
            <a:ln w="34925" cmpd="sng">
              <a:solidFill>
                <a:srgbClr val="FF0000">
                  <a:alpha val="60000"/>
                </a:srgbClr>
              </a:solidFill>
              <a:prstDash val="soli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直接连接符 8"/>
            <p:cNvCxnSpPr/>
            <p:nvPr>
              <p:custDataLst>
                <p:tags r:id="rId7"/>
              </p:custDataLst>
            </p:nvPr>
          </p:nvCxnSpPr>
          <p:spPr>
            <a:xfrm flipH="1">
              <a:off x="7184" y="7346"/>
              <a:ext cx="853" cy="880"/>
            </a:xfrm>
            <a:prstGeom prst="line">
              <a:avLst/>
            </a:prstGeom>
            <a:ln w="34925" cmpd="sng">
              <a:solidFill>
                <a:srgbClr val="FF0000">
                  <a:alpha val="60000"/>
                </a:srgbClr>
              </a:solidFill>
              <a:prstDash val="soli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" name="文本框 10"/>
          <p:cNvSpPr txBox="1"/>
          <p:nvPr/>
        </p:nvSpPr>
        <p:spPr>
          <a:xfrm>
            <a:off x="969645" y="5589905"/>
            <a:ext cx="1055179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Energy; Charges; Electric field; coherent emission.</a:t>
            </a:r>
            <a:endParaRPr lang="en-US" altLang="zh-CN" sz="3200" b="1">
              <a:solidFill>
                <a:schemeClr val="tx1"/>
              </a:solidFill>
              <a:uFillTx/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altLang="zh-CN" sz="3200" b="1">
              <a:solidFill>
                <a:schemeClr val="tx1"/>
              </a:solidFill>
              <a:uFillTx/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12" name="内容占位符 11"/>
          <p:cNvPicPr>
            <a:picLocks noChangeAspect="1"/>
          </p:cNvPicPr>
          <p:nvPr>
            <p:ph idx="1"/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1172210" y="329565"/>
            <a:ext cx="4705350" cy="4714875"/>
          </a:xfrm>
          <a:prstGeom prst="rect">
            <a:avLst/>
          </a:prstGeom>
        </p:spPr>
      </p:pic>
      <p:sp>
        <p:nvSpPr>
          <p:cNvPr id="13" name="文本框 12"/>
          <p:cNvSpPr txBox="1"/>
          <p:nvPr>
            <p:custDataLst>
              <p:tags r:id="rId10"/>
            </p:custDataLst>
          </p:nvPr>
        </p:nvSpPr>
        <p:spPr>
          <a:xfrm>
            <a:off x="1387475" y="5044440"/>
            <a:ext cx="44100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Ruderman &amp; Sutherland 1975 </a:t>
            </a:r>
            <a:endParaRPr lang="en-US" altLang="zh-CN" sz="2400"/>
          </a:p>
        </p:txBody>
      </p:sp>
      <p:sp>
        <p:nvSpPr>
          <p:cNvPr id="14" name="任意多边形 13"/>
          <p:cNvSpPr/>
          <p:nvPr/>
        </p:nvSpPr>
        <p:spPr>
          <a:xfrm>
            <a:off x="3660140" y="3624580"/>
            <a:ext cx="1151255" cy="1093470"/>
          </a:xfrm>
          <a:custGeom>
            <a:avLst/>
            <a:gdLst>
              <a:gd name="connisteX0" fmla="*/ 0 w 1151119"/>
              <a:gd name="connsiteY0" fmla="*/ 444005 h 1093610"/>
              <a:gd name="connisteX1" fmla="*/ 1130300 w 1151119"/>
              <a:gd name="connsiteY1" fmla="*/ 23635 h 1093610"/>
              <a:gd name="connisteX2" fmla="*/ 690245 w 1151119"/>
              <a:gd name="connsiteY2" fmla="*/ 1093610 h 1093610"/>
              <a:gd name="connisteX3" fmla="*/ 1200150 w 1151119"/>
              <a:gd name="connsiteY3" fmla="*/ 313830 h 1093610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</a:cxnLst>
            <a:rect l="l" t="t" r="r" b="b"/>
            <a:pathLst>
              <a:path w="1151120" h="1093611">
                <a:moveTo>
                  <a:pt x="0" y="444006"/>
                </a:moveTo>
                <a:cubicBezTo>
                  <a:pt x="234950" y="338596"/>
                  <a:pt x="992505" y="-106539"/>
                  <a:pt x="1130300" y="23636"/>
                </a:cubicBezTo>
                <a:cubicBezTo>
                  <a:pt x="1268095" y="153811"/>
                  <a:pt x="676275" y="1035826"/>
                  <a:pt x="690245" y="1093611"/>
                </a:cubicBezTo>
              </a:path>
            </a:pathLst>
          </a:custGeom>
          <a:noFill/>
          <a:ln w="47625" cmpd="sng">
            <a:solidFill>
              <a:schemeClr val="accent4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18" name="图片 17"/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12"/>
          <a:stretch>
            <a:fillRect/>
          </a:stretch>
        </p:blipFill>
        <p:spPr>
          <a:xfrm>
            <a:off x="6346825" y="720725"/>
            <a:ext cx="3880485" cy="972185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>
            <p:custDataLst>
              <p:tags r:id="rId13"/>
            </p:custDataLst>
          </p:nvPr>
        </p:nvPicPr>
        <p:blipFill>
          <a:blip r:embed="rId14"/>
          <a:stretch>
            <a:fillRect/>
          </a:stretch>
        </p:blipFill>
        <p:spPr>
          <a:xfrm>
            <a:off x="6362065" y="2387600"/>
            <a:ext cx="4963160" cy="1041400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>
            <p:custDataLst>
              <p:tags r:id="rId15"/>
            </p:custDataLst>
          </p:nvPr>
        </p:nvPicPr>
        <p:blipFill>
          <a:blip r:embed="rId16"/>
          <a:stretch>
            <a:fillRect/>
          </a:stretch>
        </p:blipFill>
        <p:spPr>
          <a:xfrm>
            <a:off x="6656705" y="3694430"/>
            <a:ext cx="3569970" cy="545465"/>
          </a:xfrm>
          <a:prstGeom prst="rect">
            <a:avLst/>
          </a:prstGeom>
        </p:spPr>
      </p:pic>
      <p:sp>
        <p:nvSpPr>
          <p:cNvPr id="21" name="下箭头 20"/>
          <p:cNvSpPr/>
          <p:nvPr/>
        </p:nvSpPr>
        <p:spPr>
          <a:xfrm>
            <a:off x="6820535" y="1647825"/>
            <a:ext cx="480060" cy="6197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  <p:custDataLst>
      <p:tags r:id="rId17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Summary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 sz="2400">
                <a:solidFill>
                  <a:schemeClr val="tx1"/>
                </a:solidFill>
                <a:uFillTx/>
              </a:rPr>
              <a:t>Glitches may induce the variation of velocity fields in pulsars, as well as pulsars magnetic fields.</a:t>
            </a:r>
            <a:endParaRPr lang="en-US" altLang="zh-CN" sz="2400">
              <a:solidFill>
                <a:schemeClr val="tx1"/>
              </a:solidFill>
              <a:uFillTx/>
            </a:endParaRPr>
          </a:p>
          <a:p>
            <a:r>
              <a:rPr lang="en-US" altLang="zh-CN" sz="2400">
                <a:solidFill>
                  <a:schemeClr val="tx1"/>
                </a:solidFill>
                <a:uFillTx/>
              </a:rPr>
              <a:t>The increase of the spark freqency is the indicator of the variation of the magnetic field after a certain glitch.</a:t>
            </a:r>
            <a:endParaRPr lang="en-US" altLang="zh-CN" sz="2400">
              <a:solidFill>
                <a:schemeClr val="tx1"/>
              </a:solidFill>
              <a:uFillTx/>
            </a:endParaRPr>
          </a:p>
          <a:p>
            <a:r>
              <a:rPr lang="en-US" altLang="zh-CN" sz="2400">
                <a:solidFill>
                  <a:schemeClr val="tx1"/>
                </a:solidFill>
                <a:uFillTx/>
              </a:rPr>
              <a:t>Pulse nulling, rebrigtenning of radio-quiet magentars, differences between Crab pulsar and Vela pulsar after glitches and extragalactic-FRB-like events from SGR 1935+2154 are explained based on the</a:t>
            </a:r>
            <a:r>
              <a:rPr lang="en-US" altLang="zh-CN" sz="2400">
                <a:solidFill>
                  <a:schemeClr val="tx1"/>
                </a:solidFill>
                <a:uFillTx/>
                <a:sym typeface="+mn-ea"/>
              </a:rPr>
              <a:t> variation of pulsar magnetic fields induced by glitches.</a:t>
            </a:r>
            <a:endParaRPr lang="en-US" altLang="zh-CN" sz="2400">
              <a:solidFill>
                <a:schemeClr val="tx1"/>
              </a:solidFill>
              <a:uFillTx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696450" y="5998210"/>
            <a:ext cx="188087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/>
              <a:t>Thanks!</a:t>
            </a:r>
            <a:endParaRPr lang="en-US" altLang="zh-CN" sz="3200"/>
          </a:p>
        </p:txBody>
      </p:sp>
      <p:sp>
        <p:nvSpPr>
          <p:cNvPr id="5" name="文本框 4"/>
          <p:cNvSpPr txBox="1"/>
          <p:nvPr/>
        </p:nvSpPr>
        <p:spPr>
          <a:xfrm>
            <a:off x="1729740" y="5858510"/>
            <a:ext cx="83115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替副院长带个话</a:t>
            </a:r>
            <a:r>
              <a:rPr lang="en-US" altLang="zh-CN"/>
              <a:t>(∩_∩)</a:t>
            </a:r>
            <a:r>
              <a:rPr lang="zh-CN" altLang="en-US"/>
              <a:t>：欢迎找工作的同学考虑铜陵学院。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Content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 sz="2800">
                <a:solidFill>
                  <a:schemeClr val="tx1"/>
                </a:solidFill>
                <a:uFillTx/>
              </a:rPr>
              <a:t>Basic consideration: velocity fields &amp;</a:t>
            </a:r>
            <a:r>
              <a:rPr lang="en-US" altLang="zh-CN" sz="2800">
                <a:solidFill>
                  <a:schemeClr val="tx1"/>
                </a:solidFill>
                <a:uFillTx/>
              </a:rPr>
              <a:t> magnetic fields</a:t>
            </a:r>
            <a:endParaRPr lang="en-US" altLang="zh-CN" sz="2800">
              <a:solidFill>
                <a:schemeClr val="tx1"/>
              </a:solidFill>
              <a:uFillTx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</a:rPr>
              <a:t>The variation of pulsar magnetic fields</a:t>
            </a:r>
            <a:endParaRPr lang="en-US" altLang="zh-CN" sz="2800">
              <a:solidFill>
                <a:schemeClr val="tx1"/>
              </a:solidFill>
              <a:uFillTx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</a:rPr>
              <a:t>Indicator of the variation of the magnetic field</a:t>
            </a:r>
            <a:endParaRPr lang="en-US" altLang="zh-CN" sz="2800">
              <a:solidFill>
                <a:schemeClr val="tx1"/>
              </a:solidFill>
              <a:uFillTx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</a:rPr>
              <a:t>Possible applications</a:t>
            </a:r>
            <a:endParaRPr lang="en-US" altLang="zh-CN" sz="2800">
              <a:solidFill>
                <a:schemeClr val="tx1"/>
              </a:solidFill>
              <a:uFillTx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400" y="448380"/>
            <a:ext cx="10969200" cy="705600"/>
          </a:xfrm>
        </p:spPr>
        <p:txBody>
          <a:bodyPr/>
          <a:p>
            <a:r>
              <a:rPr lang="en-US" altLang="zh-CN"/>
              <a:t>Basic consideration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8330" y="1313180"/>
            <a:ext cx="10968990" cy="5255895"/>
          </a:xfrm>
        </p:spPr>
        <p:txBody>
          <a:bodyPr>
            <a:normAutofit lnSpcReduction="20000"/>
          </a:bodyPr>
          <a:p>
            <a:r>
              <a:rPr lang="en-US" altLang="zh-CN" sz="2800">
                <a:solidFill>
                  <a:schemeClr val="tx2"/>
                </a:solidFill>
                <a:uFillTx/>
              </a:rPr>
              <a:t>The kinetic energy of the fluid in a pulsar can be transformed into the magnetic energy (Thompson &amp; Duncan 1993).</a:t>
            </a:r>
            <a:endParaRPr lang="en-US" altLang="zh-CN" sz="2800">
              <a:solidFill>
                <a:schemeClr val="tx2"/>
              </a:solidFill>
              <a:uFillTx/>
            </a:endParaRPr>
          </a:p>
          <a:p>
            <a:r>
              <a:rPr lang="en-US" altLang="zh-CN" sz="2800">
                <a:solidFill>
                  <a:schemeClr val="tx2"/>
                </a:solidFill>
                <a:uFillTx/>
              </a:rPr>
              <a:t>Glitches and their recover stages are the consequences of  unpinning and repinning of neutron superfluid vortices in pulsar crusts (</a:t>
            </a:r>
            <a:r>
              <a:rPr lang="en-US" altLang="zh-CN" sz="2800">
                <a:solidFill>
                  <a:schemeClr val="tx2"/>
                </a:solidFill>
                <a:uFillTx/>
              </a:rPr>
              <a:t>e.g., Anderson &amp; Itoh 1975).</a:t>
            </a:r>
            <a:endParaRPr lang="en-US" altLang="zh-CN" sz="2800">
              <a:solidFill>
                <a:schemeClr val="tx2"/>
              </a:solidFill>
              <a:uFillTx/>
            </a:endParaRPr>
          </a:p>
          <a:p>
            <a:pPr marL="0" indent="0">
              <a:buNone/>
            </a:pPr>
            <a:endParaRPr lang="en-US" altLang="zh-CN" sz="2800" b="1" i="1">
              <a:solidFill>
                <a:schemeClr val="tx2"/>
              </a:solidFill>
              <a:uFillTx/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altLang="zh-CN" sz="2800" b="1" i="1">
                <a:solidFill>
                  <a:schemeClr val="tx2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Therefore, glitches may induce the variation of pulsar magnetic fields.</a:t>
            </a:r>
            <a:endParaRPr lang="en-US" altLang="zh-CN" sz="2800" b="1" i="1">
              <a:solidFill>
                <a:schemeClr val="tx2"/>
              </a:solidFill>
              <a:uFillTx/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altLang="zh-CN" sz="2800"/>
          </a:p>
          <a:p>
            <a:endParaRPr lang="en-US" altLang="zh-CN" sz="2800"/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The variation of the magnetic field 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 altLang="zh-CN" sz="2800">
                <a:solidFill>
                  <a:schemeClr val="tx1"/>
                </a:solidFill>
                <a:uFillTx/>
                <a:sym typeface="+mn-ea"/>
              </a:rPr>
              <a:t>The stable magnetic field </a:t>
            </a:r>
            <a:r>
              <a:rPr lang="en-US" altLang="zh-CN" sz="2800">
                <a:solidFill>
                  <a:schemeClr val="tx1"/>
                </a:solidFill>
                <a:uFillTx/>
                <a:sym typeface="+mn-ea"/>
              </a:rPr>
              <a:t>under the variation of the velocity field should satisfy </a:t>
            </a:r>
            <a:endParaRPr lang="en-US" altLang="zh-CN" sz="2800">
              <a:solidFill>
                <a:schemeClr val="tx1"/>
              </a:solidFill>
              <a:uFillTx/>
            </a:endParaRPr>
          </a:p>
          <a:p>
            <a:pPr marL="0" indent="0">
              <a:buNone/>
            </a:pPr>
            <a:r>
              <a:rPr lang="en-US" altLang="zh-CN"/>
              <a:t> </a:t>
            </a:r>
            <a:endParaRPr lang="en-US" altLang="zh-CN"/>
          </a:p>
        </p:txBody>
      </p:sp>
      <p:pic>
        <p:nvPicPr>
          <p:cNvPr id="12" name="图片 1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768350" y="4598670"/>
            <a:ext cx="7229475" cy="1085850"/>
          </a:xfrm>
          <a:prstGeom prst="rect">
            <a:avLst/>
          </a:prstGeom>
        </p:spPr>
      </p:pic>
      <p:grpSp>
        <p:nvGrpSpPr>
          <p:cNvPr id="4" name="组合 3"/>
          <p:cNvGrpSpPr/>
          <p:nvPr/>
        </p:nvGrpSpPr>
        <p:grpSpPr>
          <a:xfrm>
            <a:off x="608330" y="2855595"/>
            <a:ext cx="9838690" cy="1742440"/>
            <a:chOff x="958" y="6625"/>
            <a:chExt cx="15494" cy="2744"/>
          </a:xfrm>
        </p:grpSpPr>
        <p:pic>
          <p:nvPicPr>
            <p:cNvPr id="13" name="图片 12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>
            <a:blip r:embed="rId4"/>
            <a:stretch>
              <a:fillRect/>
            </a:stretch>
          </p:blipFill>
          <p:spPr>
            <a:xfrm>
              <a:off x="958" y="6625"/>
              <a:ext cx="12780" cy="2745"/>
            </a:xfrm>
            <a:prstGeom prst="rect">
              <a:avLst/>
            </a:prstGeom>
          </p:spPr>
        </p:pic>
        <p:pic>
          <p:nvPicPr>
            <p:cNvPr id="14" name="图片 13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6"/>
            <a:stretch>
              <a:fillRect/>
            </a:stretch>
          </p:blipFill>
          <p:spPr>
            <a:xfrm>
              <a:off x="13738" y="7502"/>
              <a:ext cx="2715" cy="990"/>
            </a:xfrm>
            <a:prstGeom prst="rect">
              <a:avLst/>
            </a:prstGeom>
          </p:spPr>
        </p:pic>
      </p:grpSp>
    </p:spTree>
    <p:custDataLst>
      <p:tags r:id="rId7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8400" y="1299900"/>
            <a:ext cx="10969200" cy="4759200"/>
          </a:xfrm>
        </p:spPr>
        <p:txBody>
          <a:bodyPr/>
          <a:p>
            <a:pPr marL="0" indent="0" algn="just">
              <a:buNone/>
            </a:pPr>
            <a:r>
              <a:rPr lang="en-US" altLang="zh-CN" sz="3200">
                <a:solidFill>
                  <a:schemeClr val="tx1"/>
                </a:solidFill>
                <a:uFillTx/>
              </a:rPr>
              <a:t>Expection</a:t>
            </a:r>
            <a:r>
              <a:rPr lang="zh-CN" altLang="en-US" sz="3200">
                <a:solidFill>
                  <a:schemeClr val="tx1"/>
                </a:solidFill>
                <a:uFillTx/>
              </a:rPr>
              <a:t>：</a:t>
            </a:r>
            <a:endParaRPr lang="en-US" altLang="zh-CN" sz="3200">
              <a:solidFill>
                <a:schemeClr val="tx1"/>
              </a:solidFill>
              <a:uFillTx/>
            </a:endParaRPr>
          </a:p>
          <a:p>
            <a:pPr marL="0" indent="0" algn="just">
              <a:buNone/>
            </a:pPr>
            <a:r>
              <a:rPr lang="en-US" altLang="zh-CN" sz="3200">
                <a:solidFill>
                  <a:schemeClr val="tx1"/>
                </a:solidFill>
                <a:uFillTx/>
              </a:rPr>
              <a:t>T</a:t>
            </a:r>
            <a:r>
              <a:rPr lang="zh-CN" altLang="en-US" sz="3200">
                <a:solidFill>
                  <a:schemeClr val="tx1"/>
                </a:solidFill>
                <a:uFillTx/>
              </a:rPr>
              <a:t>he</a:t>
            </a:r>
            <a:r>
              <a:rPr lang="en-US" altLang="zh-CN" sz="3200">
                <a:solidFill>
                  <a:schemeClr val="tx1"/>
                </a:solidFill>
                <a:uFillTx/>
              </a:rPr>
              <a:t> </a:t>
            </a:r>
            <a:r>
              <a:rPr lang="zh-CN" altLang="en-US" sz="3200">
                <a:solidFill>
                  <a:schemeClr val="tx1"/>
                </a:solidFill>
                <a:uFillTx/>
              </a:rPr>
              <a:t>usually invoked magnetic dipole field</a:t>
            </a:r>
            <a:r>
              <a:rPr lang="en-US" altLang="zh-CN" sz="3200">
                <a:solidFill>
                  <a:schemeClr val="tx1"/>
                </a:solidFill>
                <a:uFillTx/>
              </a:rPr>
              <a:t>s</a:t>
            </a:r>
            <a:r>
              <a:rPr lang="zh-CN" altLang="en-US" sz="3200">
                <a:solidFill>
                  <a:schemeClr val="tx1"/>
                </a:solidFill>
                <a:uFillTx/>
              </a:rPr>
              <a:t> cannot keep steady</a:t>
            </a:r>
            <a:r>
              <a:rPr lang="en-US" altLang="zh-CN" sz="3200">
                <a:solidFill>
                  <a:schemeClr val="tx1"/>
                </a:solidFill>
                <a:uFillTx/>
              </a:rPr>
              <a:t> even in the presece of a toroidal component</a:t>
            </a:r>
            <a:r>
              <a:rPr lang="zh-CN" altLang="en-US" sz="3200">
                <a:solidFill>
                  <a:schemeClr val="tx1"/>
                </a:solidFill>
                <a:uFillTx/>
              </a:rPr>
              <a:t>;</a:t>
            </a:r>
            <a:r>
              <a:rPr lang="en-US" altLang="zh-CN" sz="3200">
                <a:solidFill>
                  <a:schemeClr val="tx1"/>
                </a:solidFill>
                <a:uFillTx/>
              </a:rPr>
              <a:t> </a:t>
            </a:r>
            <a:r>
              <a:rPr lang="en-US" altLang="zh-CN" sz="3200" b="1" i="1">
                <a:solidFill>
                  <a:schemeClr val="tx1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The multipole component of the magnetic field should be produced/altered after a glitch.</a:t>
            </a:r>
            <a:endParaRPr lang="en-US" altLang="zh-CN" sz="3200" b="1" i="1">
              <a:solidFill>
                <a:schemeClr val="tx1"/>
              </a:solidFill>
              <a:uFillTx/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 algn="just">
              <a:buNone/>
            </a:pPr>
            <a:endParaRPr lang="en-US" altLang="zh-CN" sz="3200" b="1" i="1">
              <a:solidFill>
                <a:schemeClr val="tx1"/>
              </a:solidFill>
              <a:uFillTx/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Indicator of the variation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pPr marL="0" indent="0">
              <a:buNone/>
            </a:pPr>
            <a:r>
              <a:rPr lang="en-US" altLang="zh-CN" sz="2800">
                <a:solidFill>
                  <a:schemeClr val="tx1"/>
                </a:solidFill>
                <a:uFillTx/>
              </a:rPr>
              <a:t>T</a:t>
            </a:r>
            <a:r>
              <a:rPr lang="zh-CN" altLang="en-US" sz="2800">
                <a:solidFill>
                  <a:schemeClr val="tx1"/>
                </a:solidFill>
                <a:uFillTx/>
              </a:rPr>
              <a:t>he </a:t>
            </a:r>
            <a:r>
              <a:rPr lang="en-US" altLang="zh-CN" sz="2800">
                <a:solidFill>
                  <a:schemeClr val="tx1"/>
                </a:solidFill>
                <a:uFillTx/>
              </a:rPr>
              <a:t>properties</a:t>
            </a:r>
            <a:r>
              <a:rPr lang="zh-CN" altLang="en-US" sz="2800">
                <a:solidFill>
                  <a:schemeClr val="tx1"/>
                </a:solidFill>
                <a:uFillTx/>
              </a:rPr>
              <a:t> </a:t>
            </a:r>
            <a:r>
              <a:rPr lang="en-US" altLang="zh-CN" sz="2800">
                <a:solidFill>
                  <a:schemeClr val="tx1"/>
                </a:solidFill>
                <a:uFillTx/>
              </a:rPr>
              <a:t>of pulsar pulsed radio emissions should be</a:t>
            </a:r>
            <a:r>
              <a:rPr lang="zh-CN" altLang="en-US" sz="2800">
                <a:solidFill>
                  <a:schemeClr val="tx1"/>
                </a:solidFill>
                <a:uFillTx/>
              </a:rPr>
              <a:t> closely related to the</a:t>
            </a:r>
            <a:r>
              <a:rPr lang="en-US" altLang="zh-CN" sz="2800">
                <a:solidFill>
                  <a:schemeClr val="tx1"/>
                </a:solidFill>
                <a:uFillTx/>
              </a:rPr>
              <a:t> </a:t>
            </a:r>
            <a:r>
              <a:rPr lang="zh-CN" altLang="en-US" sz="2800">
                <a:solidFill>
                  <a:schemeClr val="tx1"/>
                </a:solidFill>
                <a:uFillTx/>
              </a:rPr>
              <a:t>structure of </a:t>
            </a:r>
            <a:r>
              <a:rPr lang="en-US" altLang="zh-CN" sz="2800">
                <a:solidFill>
                  <a:schemeClr val="tx1"/>
                </a:solidFill>
                <a:uFillTx/>
              </a:rPr>
              <a:t>pulsar</a:t>
            </a:r>
            <a:r>
              <a:rPr lang="zh-CN" altLang="en-US" sz="2800">
                <a:solidFill>
                  <a:schemeClr val="tx1"/>
                </a:solidFill>
                <a:uFillTx/>
              </a:rPr>
              <a:t> magnetosphere</a:t>
            </a:r>
            <a:r>
              <a:rPr lang="en-US" altLang="zh-CN" sz="2800">
                <a:solidFill>
                  <a:schemeClr val="tx1"/>
                </a:solidFill>
                <a:uFillTx/>
              </a:rPr>
              <a:t>s</a:t>
            </a:r>
            <a:r>
              <a:rPr lang="zh-CN" altLang="en-US" sz="2800">
                <a:solidFill>
                  <a:schemeClr val="tx1"/>
                </a:solidFill>
                <a:uFillTx/>
              </a:rPr>
              <a:t> (Ruderman &amp; Sutherland</a:t>
            </a:r>
            <a:r>
              <a:rPr lang="en-US" altLang="zh-CN" sz="2800">
                <a:solidFill>
                  <a:schemeClr val="tx1"/>
                </a:solidFill>
                <a:uFillTx/>
              </a:rPr>
              <a:t> </a:t>
            </a:r>
            <a:r>
              <a:rPr lang="zh-CN" altLang="en-US" sz="2800">
                <a:solidFill>
                  <a:schemeClr val="tx1"/>
                </a:solidFill>
                <a:uFillTx/>
              </a:rPr>
              <a:t>1975; Arons &amp; Scharlemann 1979; Usov 1987; </a:t>
            </a:r>
            <a:r>
              <a:rPr lang="en-US" altLang="zh-CN" sz="2800">
                <a:solidFill>
                  <a:schemeClr val="tx1"/>
                </a:solidFill>
                <a:uFillTx/>
              </a:rPr>
              <a:t>Qiao &amp; Lin 1998; </a:t>
            </a:r>
            <a:r>
              <a:rPr lang="zh-CN" altLang="en-US" sz="2800">
                <a:solidFill>
                  <a:schemeClr val="tx1"/>
                </a:solidFill>
                <a:uFillTx/>
              </a:rPr>
              <a:t>Beloborodov</a:t>
            </a:r>
            <a:r>
              <a:rPr lang="en-US" altLang="zh-CN" sz="2800">
                <a:solidFill>
                  <a:schemeClr val="tx1"/>
                </a:solidFill>
                <a:uFillTx/>
              </a:rPr>
              <a:t> </a:t>
            </a:r>
            <a:r>
              <a:rPr lang="zh-CN" altLang="en-US" sz="2800">
                <a:solidFill>
                  <a:schemeClr val="tx1"/>
                </a:solidFill>
                <a:uFillTx/>
              </a:rPr>
              <a:t>2008; Philippov et al. 2020).</a:t>
            </a:r>
            <a:endParaRPr lang="zh-CN" altLang="en-US" sz="2800">
              <a:solidFill>
                <a:schemeClr val="tx1"/>
              </a:solidFill>
              <a:uFillTx/>
            </a:endParaRPr>
          </a:p>
          <a:p>
            <a:endParaRPr lang="zh-CN" altLang="en-US" sz="2800">
              <a:solidFill>
                <a:schemeClr val="tx1"/>
              </a:solidFill>
              <a:uFillTx/>
            </a:endParaRPr>
          </a:p>
          <a:p>
            <a:pPr marL="0" indent="0">
              <a:buNone/>
            </a:pPr>
            <a:r>
              <a:rPr lang="en-US" altLang="zh-CN" sz="2800" b="1" i="1">
                <a:solidFill>
                  <a:schemeClr val="tx1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If t</a:t>
            </a:r>
            <a:r>
              <a:rPr lang="zh-CN" altLang="en-US" sz="2800" b="1" i="1">
                <a:solidFill>
                  <a:schemeClr val="tx1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he multipole component</a:t>
            </a:r>
            <a:r>
              <a:rPr lang="en-US" altLang="zh-CN" sz="2800" b="1" i="1">
                <a:solidFill>
                  <a:schemeClr val="tx1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 is altered after a glitch,</a:t>
            </a:r>
            <a:r>
              <a:rPr lang="zh-CN" altLang="en-US" sz="2800" b="1" i="1">
                <a:solidFill>
                  <a:schemeClr val="tx1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 the</a:t>
            </a:r>
            <a:r>
              <a:rPr lang="en-US" altLang="zh-CN" sz="2800" b="1" i="1">
                <a:solidFill>
                  <a:schemeClr val="tx1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800" b="1" i="1">
                <a:solidFill>
                  <a:schemeClr val="tx1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properties of the pulsed</a:t>
            </a:r>
            <a:r>
              <a:rPr lang="en-US" altLang="zh-CN" sz="2800" b="1" i="1">
                <a:solidFill>
                  <a:schemeClr val="tx1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800" b="1" i="1">
                <a:solidFill>
                  <a:schemeClr val="tx1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radio emission</a:t>
            </a:r>
            <a:r>
              <a:rPr lang="en-US" altLang="zh-CN" sz="2800" b="1" i="1">
                <a:solidFill>
                  <a:schemeClr val="tx1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 should be also changed</a:t>
            </a:r>
            <a:r>
              <a:rPr lang="zh-CN" altLang="en-US" sz="2800" b="1" i="1">
                <a:solidFill>
                  <a:schemeClr val="tx1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zh-CN" altLang="en-US" sz="2800" b="1" i="1">
              <a:solidFill>
                <a:schemeClr val="tx1"/>
              </a:solidFill>
              <a:uFillTx/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400" y="498545"/>
            <a:ext cx="10969200" cy="705600"/>
          </a:xfrm>
        </p:spPr>
        <p:txBody>
          <a:bodyPr/>
          <a:p>
            <a:r>
              <a:rPr lang="en-US" altLang="zh-CN"/>
              <a:t>How?--An equivalent </a:t>
            </a:r>
            <a:r>
              <a:rPr lang="en-US" altLang="zh-CN" i="1"/>
              <a:t>RC </a:t>
            </a:r>
            <a:r>
              <a:rPr lang="en-US" altLang="zh-CN"/>
              <a:t>circuit</a:t>
            </a:r>
            <a:endParaRPr lang="en-US" altLang="zh-CN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749300" y="1431925"/>
            <a:ext cx="4705350" cy="471487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964565" y="6146800"/>
            <a:ext cx="44100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Ruderman &amp; Sutherland 1975 </a:t>
            </a:r>
            <a:endParaRPr lang="en-US" altLang="zh-CN" sz="2400"/>
          </a:p>
        </p:txBody>
      </p:sp>
      <p:pic>
        <p:nvPicPr>
          <p:cNvPr id="6" name="图片 5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6473190" y="1431925"/>
            <a:ext cx="3343275" cy="8572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6473190" y="2517140"/>
            <a:ext cx="3873500" cy="55689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6473190" y="3363595"/>
            <a:ext cx="4817745" cy="850900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5880100" y="4388485"/>
            <a:ext cx="6031230" cy="18148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 i="1">
                <a:latin typeface="Times New Roman" panose="02020603050405020304" charset="0"/>
                <a:cs typeface="Times New Roman" panose="02020603050405020304" charset="0"/>
              </a:rPr>
              <a:t>The </a:t>
            </a:r>
            <a:r>
              <a:rPr lang="zh-CN" altLang="en-US" sz="2800" b="1" i="1">
                <a:latin typeface="Times New Roman" panose="02020603050405020304" charset="0"/>
                <a:cs typeface="Times New Roman" panose="02020603050405020304" charset="0"/>
              </a:rPr>
              <a:t>crooked</a:t>
            </a:r>
            <a:r>
              <a:rPr lang="en-US" altLang="zh-CN" sz="2800" b="1" i="1">
                <a:latin typeface="Times New Roman" panose="02020603050405020304" charset="0"/>
                <a:cs typeface="Times New Roman" panose="02020603050405020304" charset="0"/>
              </a:rPr>
              <a:t> magnetic field lines of the multipole component reduce the voltage needed to tragger a spark and increase the spark frequency.</a:t>
            </a:r>
            <a:endParaRPr lang="en-US" altLang="zh-CN" sz="2800" b="1" i="1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9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400" y="488385"/>
            <a:ext cx="10969200" cy="705600"/>
          </a:xfrm>
        </p:spPr>
        <p:txBody>
          <a:bodyPr/>
          <a:p>
            <a:r>
              <a:rPr lang="en-US" altLang="zh-CN"/>
              <a:t>V</a:t>
            </a:r>
            <a:r>
              <a:rPr lang="zh-CN" altLang="en-US"/>
              <a:t>erification</a:t>
            </a:r>
            <a:r>
              <a:rPr lang="en-US" altLang="zh-CN"/>
              <a:t>?</a:t>
            </a:r>
            <a:endParaRPr lang="en-US" altLang="zh-CN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207135" y="1400810"/>
            <a:ext cx="4889500" cy="408178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6258560" y="1594485"/>
            <a:ext cx="4861560" cy="41973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788670" y="2115820"/>
            <a:ext cx="352425" cy="24860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11245215" y="2586990"/>
            <a:ext cx="342900" cy="154305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1207770" y="5791835"/>
            <a:ext cx="991235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/>
              <a:t>sudden change </a:t>
            </a:r>
            <a:r>
              <a:rPr lang="en-US" altLang="zh-CN" sz="2800"/>
              <a:t>of the pulse shape coincident with a glitch</a:t>
            </a:r>
            <a:endParaRPr lang="en-US" altLang="zh-CN" sz="2800"/>
          </a:p>
          <a:p>
            <a:r>
              <a:rPr lang="en-US" altLang="zh-CN" sz="2800"/>
              <a:t>event of Vela pulsar (</a:t>
            </a:r>
            <a:r>
              <a:rPr lang="zh-CN" altLang="en-US" sz="2800"/>
              <a:t>Palfreyman et al. 2018</a:t>
            </a:r>
            <a:r>
              <a:rPr lang="en-US" altLang="zh-CN" sz="2800"/>
              <a:t>)</a:t>
            </a:r>
            <a:endParaRPr lang="en-US" altLang="zh-CN" sz="2800"/>
          </a:p>
        </p:txBody>
      </p:sp>
      <p:cxnSp>
        <p:nvCxnSpPr>
          <p:cNvPr id="9" name="直接箭头连接符 8"/>
          <p:cNvCxnSpPr/>
          <p:nvPr/>
        </p:nvCxnSpPr>
        <p:spPr>
          <a:xfrm flipV="1">
            <a:off x="1141095" y="5338445"/>
            <a:ext cx="770255" cy="680085"/>
          </a:xfrm>
          <a:prstGeom prst="straightConnector1">
            <a:avLst/>
          </a:prstGeom>
          <a:ln w="539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>
            <p:custDataLst>
              <p:tags r:id="rId9"/>
            </p:custDataLst>
          </p:nvPr>
        </p:nvCxnSpPr>
        <p:spPr>
          <a:xfrm flipV="1">
            <a:off x="6459220" y="2115820"/>
            <a:ext cx="770255" cy="680085"/>
          </a:xfrm>
          <a:prstGeom prst="straightConnector1">
            <a:avLst/>
          </a:prstGeom>
          <a:ln w="539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椭圆 10"/>
          <p:cNvSpPr/>
          <p:nvPr/>
        </p:nvSpPr>
        <p:spPr>
          <a:xfrm>
            <a:off x="1432560" y="3641090"/>
            <a:ext cx="4258945" cy="1059815"/>
          </a:xfrm>
          <a:prstGeom prst="ellipse">
            <a:avLst/>
          </a:prstGeom>
          <a:noFill/>
          <a:ln w="28575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  <p:custDataLst>
      <p:tags r:id="rId10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Application (1): pulse nulling</a:t>
            </a:r>
            <a:endParaRPr lang="en-US" altLang="zh-CN"/>
          </a:p>
        </p:txBody>
      </p:sp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7192645" y="2618105"/>
            <a:ext cx="3873500" cy="55689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6844665" y="3364230"/>
            <a:ext cx="4817745" cy="850900"/>
          </a:xfrm>
          <a:prstGeom prst="rect">
            <a:avLst/>
          </a:prstGeom>
        </p:spPr>
      </p:pic>
      <p:sp>
        <p:nvSpPr>
          <p:cNvPr id="16" name="矩形 15"/>
          <p:cNvSpPr/>
          <p:nvPr/>
        </p:nvSpPr>
        <p:spPr>
          <a:xfrm>
            <a:off x="1926590" y="2759075"/>
            <a:ext cx="1052830" cy="7048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" name="矩形 16"/>
          <p:cNvSpPr/>
          <p:nvPr>
            <p:custDataLst>
              <p:tags r:id="rId5"/>
            </p:custDataLst>
          </p:nvPr>
        </p:nvSpPr>
        <p:spPr>
          <a:xfrm>
            <a:off x="4641215" y="5226685"/>
            <a:ext cx="1052830" cy="7048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0" name="组合 29"/>
          <p:cNvGrpSpPr/>
          <p:nvPr/>
        </p:nvGrpSpPr>
        <p:grpSpPr>
          <a:xfrm>
            <a:off x="530225" y="1473200"/>
            <a:ext cx="7411085" cy="4484370"/>
            <a:chOff x="1871" y="2111"/>
            <a:chExt cx="11671" cy="7062"/>
          </a:xfrm>
        </p:grpSpPr>
        <p:grpSp>
          <p:nvGrpSpPr>
            <p:cNvPr id="3" name="组合 2"/>
            <p:cNvGrpSpPr/>
            <p:nvPr/>
          </p:nvGrpSpPr>
          <p:grpSpPr>
            <a:xfrm>
              <a:off x="2891" y="2338"/>
              <a:ext cx="8136" cy="6835"/>
              <a:chOff x="2891" y="2338"/>
              <a:chExt cx="8136" cy="6835"/>
            </a:xfrm>
          </p:grpSpPr>
          <p:cxnSp>
            <p:nvCxnSpPr>
              <p:cNvPr id="5" name="直接箭头连接符 4"/>
              <p:cNvCxnSpPr/>
              <p:nvPr>
                <p:custDataLst>
                  <p:tags r:id="rId6"/>
                </p:custDataLst>
              </p:nvPr>
            </p:nvCxnSpPr>
            <p:spPr>
              <a:xfrm>
                <a:off x="2891" y="5626"/>
                <a:ext cx="7994" cy="0"/>
              </a:xfrm>
              <a:prstGeom prst="straightConnector1">
                <a:avLst/>
              </a:prstGeom>
              <a:ln w="28575" cmpd="sng">
                <a:solidFill>
                  <a:schemeClr val="accent1">
                    <a:shade val="50000"/>
                  </a:schemeClr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接箭头连接符 17"/>
              <p:cNvCxnSpPr/>
              <p:nvPr>
                <p:custDataLst>
                  <p:tags r:id="rId7"/>
                </p:custDataLst>
              </p:nvPr>
            </p:nvCxnSpPr>
            <p:spPr>
              <a:xfrm flipH="1" flipV="1">
                <a:off x="6859" y="2338"/>
                <a:ext cx="14" cy="6835"/>
              </a:xfrm>
              <a:prstGeom prst="straightConnector1">
                <a:avLst/>
              </a:prstGeom>
              <a:ln w="28575" cmpd="sng">
                <a:solidFill>
                  <a:schemeClr val="accent1">
                    <a:shade val="50000"/>
                  </a:schemeClr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任意多边形 18"/>
              <p:cNvSpPr/>
              <p:nvPr>
                <p:custDataLst>
                  <p:tags r:id="rId8"/>
                </p:custDataLst>
              </p:nvPr>
            </p:nvSpPr>
            <p:spPr>
              <a:xfrm flipV="1">
                <a:off x="3117" y="4515"/>
                <a:ext cx="7767" cy="1769"/>
              </a:xfrm>
              <a:custGeom>
                <a:avLst/>
                <a:gdLst>
                  <a:gd name="connisteX0" fmla="*/ 0 w 4763135"/>
                  <a:gd name="connsiteY0" fmla="*/ 0 h 1194435"/>
                  <a:gd name="connisteX1" fmla="*/ 1759585 w 4763135"/>
                  <a:gd name="connsiteY1" fmla="*/ 163195 h 1194435"/>
                  <a:gd name="connisteX2" fmla="*/ 3052445 w 4763135"/>
                  <a:gd name="connsiteY2" fmla="*/ 973455 h 1194435"/>
                  <a:gd name="connisteX3" fmla="*/ 4763135 w 4763135"/>
                  <a:gd name="connsiteY3" fmla="*/ 1194435 h 1194435"/>
                  <a:gd name="connisteX4" fmla="*/ 4844415 w 4763135"/>
                  <a:gd name="connsiteY4" fmla="*/ 1391285 h 1194435"/>
                </a:gdLst>
                <a:ahLst/>
                <a:cxnLst>
                  <a:cxn ang="0">
                    <a:pos x="connisteX0" y="connsiteY0"/>
                  </a:cxn>
                  <a:cxn ang="0">
                    <a:pos x="connisteX1" y="connsiteY1"/>
                  </a:cxn>
                  <a:cxn ang="0">
                    <a:pos x="connisteX2" y="connsiteY2"/>
                  </a:cxn>
                  <a:cxn ang="0">
                    <a:pos x="connisteX3" y="connsiteY3"/>
                  </a:cxn>
                  <a:cxn ang="0">
                    <a:pos x="connisteX4" y="connsiteY4"/>
                  </a:cxn>
                </a:cxnLst>
                <a:rect l="l" t="t" r="r" b="b"/>
                <a:pathLst>
                  <a:path w="4763135" h="1194435">
                    <a:moveTo>
                      <a:pt x="0" y="0"/>
                    </a:moveTo>
                    <a:cubicBezTo>
                      <a:pt x="325755" y="16510"/>
                      <a:pt x="1149350" y="-31750"/>
                      <a:pt x="1759585" y="163195"/>
                    </a:cubicBezTo>
                    <a:cubicBezTo>
                      <a:pt x="2369820" y="358140"/>
                      <a:pt x="2451735" y="767080"/>
                      <a:pt x="3052445" y="973455"/>
                    </a:cubicBezTo>
                    <a:cubicBezTo>
                      <a:pt x="3653155" y="1179830"/>
                      <a:pt x="4404995" y="1110615"/>
                      <a:pt x="4763135" y="1194435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0" name="任意多边形 19"/>
              <p:cNvSpPr/>
              <p:nvPr>
                <p:custDataLst>
                  <p:tags r:id="rId9"/>
                </p:custDataLst>
              </p:nvPr>
            </p:nvSpPr>
            <p:spPr>
              <a:xfrm flipV="1">
                <a:off x="2891" y="3472"/>
                <a:ext cx="8023" cy="3694"/>
              </a:xfrm>
              <a:custGeom>
                <a:avLst/>
                <a:gdLst>
                  <a:gd name="connisteX0" fmla="*/ 0 w 4763135"/>
                  <a:gd name="connsiteY0" fmla="*/ 0 h 1194435"/>
                  <a:gd name="connisteX1" fmla="*/ 1759585 w 4763135"/>
                  <a:gd name="connsiteY1" fmla="*/ 163195 h 1194435"/>
                  <a:gd name="connisteX2" fmla="*/ 3052445 w 4763135"/>
                  <a:gd name="connsiteY2" fmla="*/ 973455 h 1194435"/>
                  <a:gd name="connisteX3" fmla="*/ 4763135 w 4763135"/>
                  <a:gd name="connsiteY3" fmla="*/ 1194435 h 1194435"/>
                  <a:gd name="connisteX4" fmla="*/ 4844415 w 4763135"/>
                  <a:gd name="connsiteY4" fmla="*/ 1391285 h 1194435"/>
                </a:gdLst>
                <a:ahLst/>
                <a:cxnLst>
                  <a:cxn ang="0">
                    <a:pos x="connisteX0" y="connsiteY0"/>
                  </a:cxn>
                  <a:cxn ang="0">
                    <a:pos x="connisteX1" y="connsiteY1"/>
                  </a:cxn>
                  <a:cxn ang="0">
                    <a:pos x="connisteX2" y="connsiteY2"/>
                  </a:cxn>
                  <a:cxn ang="0">
                    <a:pos x="connisteX3" y="connsiteY3"/>
                  </a:cxn>
                  <a:cxn ang="0">
                    <a:pos x="connisteX4" y="connsiteY4"/>
                  </a:cxn>
                </a:cxnLst>
                <a:rect l="l" t="t" r="r" b="b"/>
                <a:pathLst>
                  <a:path w="4763135" h="1194435">
                    <a:moveTo>
                      <a:pt x="0" y="0"/>
                    </a:moveTo>
                    <a:cubicBezTo>
                      <a:pt x="325755" y="16510"/>
                      <a:pt x="1149350" y="-31750"/>
                      <a:pt x="1759585" y="163195"/>
                    </a:cubicBezTo>
                    <a:cubicBezTo>
                      <a:pt x="2369820" y="358140"/>
                      <a:pt x="2451735" y="767080"/>
                      <a:pt x="3052445" y="973455"/>
                    </a:cubicBezTo>
                    <a:cubicBezTo>
                      <a:pt x="3653155" y="1179830"/>
                      <a:pt x="4404995" y="1110615"/>
                      <a:pt x="4763135" y="1194435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1" name="矩形 20"/>
              <p:cNvSpPr/>
              <p:nvPr>
                <p:custDataLst>
                  <p:tags r:id="rId10"/>
                </p:custDataLst>
              </p:nvPr>
            </p:nvSpPr>
            <p:spPr>
              <a:xfrm>
                <a:off x="10261" y="4492"/>
                <a:ext cx="766" cy="56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2" name="矩形 21"/>
              <p:cNvSpPr/>
              <p:nvPr>
                <p:custDataLst>
                  <p:tags r:id="rId11"/>
                </p:custDataLst>
              </p:nvPr>
            </p:nvSpPr>
            <p:spPr>
              <a:xfrm>
                <a:off x="10261" y="3245"/>
                <a:ext cx="766" cy="56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  <p:cxnSp>
          <p:nvCxnSpPr>
            <p:cNvPr id="23" name="直接连接符 22"/>
            <p:cNvCxnSpPr/>
            <p:nvPr>
              <p:custDataLst>
                <p:tags r:id="rId12"/>
              </p:custDataLst>
            </p:nvPr>
          </p:nvCxnSpPr>
          <p:spPr>
            <a:xfrm flipV="1">
              <a:off x="2891" y="4795"/>
              <a:ext cx="8247" cy="38"/>
            </a:xfrm>
            <a:prstGeom prst="line">
              <a:avLst/>
            </a:prstGeom>
            <a:ln w="28575" cmpd="sng">
              <a:solidFill>
                <a:schemeClr val="accent1">
                  <a:shade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文本框 23"/>
            <p:cNvSpPr txBox="1"/>
            <p:nvPr>
              <p:custDataLst>
                <p:tags r:id="rId13"/>
              </p:custDataLst>
            </p:nvPr>
          </p:nvSpPr>
          <p:spPr>
            <a:xfrm>
              <a:off x="10489" y="5739"/>
              <a:ext cx="1117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2800" i="1">
                  <a:latin typeface="Times New Roman" panose="02020603050405020304" charset="0"/>
                  <a:cs typeface="Times New Roman" panose="02020603050405020304" charset="0"/>
                </a:rPr>
                <a:t>t</a:t>
              </a:r>
              <a:endParaRPr lang="en-US" altLang="zh-CN" sz="2800" baseline="-25000">
                <a:latin typeface="Times New Roman" panose="02020603050405020304" charset="0"/>
                <a:cs typeface="Times New Roman" panose="02020603050405020304" charset="0"/>
              </a:endParaRPr>
            </a:p>
          </p:txBody>
        </p:sp>
        <p:sp>
          <p:nvSpPr>
            <p:cNvPr id="25" name="文本框 24"/>
            <p:cNvSpPr txBox="1"/>
            <p:nvPr>
              <p:custDataLst>
                <p:tags r:id="rId14"/>
              </p:custDataLst>
            </p:nvPr>
          </p:nvSpPr>
          <p:spPr>
            <a:xfrm>
              <a:off x="6859" y="2111"/>
              <a:ext cx="1464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2800" i="1">
                  <a:latin typeface="Times New Roman" panose="02020603050405020304" charset="0"/>
                  <a:cs typeface="Times New Roman" panose="02020603050405020304" charset="0"/>
                </a:rPr>
                <a:t>U</a:t>
              </a:r>
              <a:endParaRPr lang="en-US" altLang="zh-CN" sz="2800" baseline="-25000">
                <a:latin typeface="Times New Roman" panose="02020603050405020304" charset="0"/>
                <a:cs typeface="Times New Roman" panose="02020603050405020304" charset="0"/>
              </a:endParaRPr>
            </a:p>
          </p:txBody>
        </p:sp>
        <p:sp>
          <p:nvSpPr>
            <p:cNvPr id="26" name="文本框 25"/>
            <p:cNvSpPr txBox="1"/>
            <p:nvPr>
              <p:custDataLst>
                <p:tags r:id="rId15"/>
              </p:custDataLst>
            </p:nvPr>
          </p:nvSpPr>
          <p:spPr>
            <a:xfrm>
              <a:off x="1871" y="4364"/>
              <a:ext cx="1464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2800" i="1">
                  <a:latin typeface="Times New Roman" panose="02020603050405020304" charset="0"/>
                  <a:cs typeface="Times New Roman" panose="02020603050405020304" charset="0"/>
                </a:rPr>
                <a:t>U</a:t>
              </a:r>
              <a:r>
                <a:rPr lang="en-US" altLang="zh-CN" sz="2800" baseline="-25000">
                  <a:latin typeface="Times New Roman" panose="02020603050405020304" charset="0"/>
                  <a:cs typeface="Times New Roman" panose="02020603050405020304" charset="0"/>
                </a:rPr>
                <a:t>sp</a:t>
              </a:r>
              <a:endParaRPr lang="en-US" altLang="zh-CN" sz="2800" baseline="-25000">
                <a:latin typeface="Times New Roman" panose="02020603050405020304" charset="0"/>
                <a:cs typeface="Times New Roman" panose="02020603050405020304" charset="0"/>
              </a:endParaRPr>
            </a:p>
          </p:txBody>
        </p:sp>
        <p:sp>
          <p:nvSpPr>
            <p:cNvPr id="27" name="文本框 26"/>
            <p:cNvSpPr txBox="1"/>
            <p:nvPr>
              <p:custDataLst>
                <p:tags r:id="rId16"/>
              </p:custDataLst>
            </p:nvPr>
          </p:nvSpPr>
          <p:spPr>
            <a:xfrm>
              <a:off x="7540" y="6981"/>
              <a:ext cx="6002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2800" i="1">
                  <a:latin typeface="Times New Roman" panose="02020603050405020304" charset="0"/>
                  <a:cs typeface="Times New Roman" panose="02020603050405020304" charset="0"/>
                </a:rPr>
                <a:t>U</a:t>
              </a:r>
              <a:r>
                <a:rPr lang="en-US" altLang="zh-CN" sz="2800" baseline="-25000">
                  <a:latin typeface="Times New Roman" panose="02020603050405020304" charset="0"/>
                  <a:cs typeface="Times New Roman" panose="02020603050405020304" charset="0"/>
                </a:rPr>
                <a:t>sp</a:t>
              </a:r>
              <a:r>
                <a:rPr lang="en-US" altLang="zh-CN" sz="2800">
                  <a:latin typeface="Times New Roman" panose="02020603050405020304" charset="0"/>
                  <a:cs typeface="Times New Roman" panose="02020603050405020304" charset="0"/>
                </a:rPr>
                <a:t>~</a:t>
              </a:r>
              <a:r>
                <a:rPr lang="en-US" altLang="zh-CN" sz="2800" i="1">
                  <a:latin typeface="Times New Roman" panose="02020603050405020304" charset="0"/>
                  <a:cs typeface="Times New Roman" panose="02020603050405020304" charset="0"/>
                </a:rPr>
                <a:t>U</a:t>
              </a:r>
              <a:r>
                <a:rPr lang="en-US" altLang="zh-CN" sz="2800">
                  <a:latin typeface="Arial Unicode MS" panose="020B0604020202020204" charset="-122"/>
                  <a:ea typeface="Arial Unicode MS" panose="020B0604020202020204" charset="-122"/>
                  <a:cs typeface="Times New Roman" panose="02020603050405020304" charset="0"/>
                  <a:sym typeface="+mn-ea"/>
                </a:rPr>
                <a:t>’</a:t>
              </a:r>
              <a:r>
                <a:rPr lang="en-US" altLang="zh-CN" sz="2800" baseline="-25000">
                  <a:latin typeface="Times New Roman" panose="02020603050405020304" charset="0"/>
                  <a:cs typeface="Times New Roman" panose="02020603050405020304" charset="0"/>
                </a:rPr>
                <a:t>max</a:t>
              </a:r>
              <a:r>
                <a:rPr lang="en-US" altLang="zh-CN" sz="2800">
                  <a:latin typeface="Times New Roman" panose="02020603050405020304" charset="0"/>
                  <a:cs typeface="Times New Roman" panose="02020603050405020304" charset="0"/>
                </a:rPr>
                <a:t>, </a:t>
              </a:r>
              <a:r>
                <a:rPr lang="en-US" altLang="zh-CN" sz="2800">
                  <a:latin typeface="Times New Roman" panose="02020603050405020304" charset="0"/>
                  <a:ea typeface="微软雅黑" panose="020B0503020204020204" charset="-122"/>
                  <a:cs typeface="Times New Roman" panose="02020603050405020304" charset="0"/>
                </a:rPr>
                <a:t>τ</a:t>
              </a:r>
              <a:r>
                <a:rPr lang="en-US" altLang="zh-CN" sz="2800">
                  <a:latin typeface="Arial Unicode MS" panose="020B0604020202020204" charset="-122"/>
                  <a:ea typeface="Arial Unicode MS" panose="020B0604020202020204" charset="-122"/>
                  <a:cs typeface="Times New Roman" panose="02020603050405020304" charset="0"/>
                </a:rPr>
                <a:t>’</a:t>
              </a:r>
              <a:r>
                <a:rPr lang="en-US" altLang="zh-CN" sz="2800">
                  <a:latin typeface="Times New Roman" panose="02020603050405020304" charset="0"/>
                  <a:ea typeface="微软雅黑" panose="020B0503020204020204" charset="-122"/>
                  <a:cs typeface="Times New Roman" panose="02020603050405020304" charset="0"/>
                </a:rPr>
                <a:t>&gt;</a:t>
              </a:r>
              <a:r>
                <a:rPr lang="en-US" altLang="zh-CN" sz="2800" i="1">
                  <a:latin typeface="Times New Roman" panose="02020603050405020304" charset="0"/>
                  <a:ea typeface="微软雅黑" panose="020B0503020204020204" charset="-122"/>
                  <a:cs typeface="Times New Roman" panose="02020603050405020304" charset="0"/>
                </a:rPr>
                <a:t>P,</a:t>
              </a:r>
              <a:r>
                <a:rPr lang="en-US" altLang="zh-CN" sz="2800">
                  <a:latin typeface="Times New Roman" panose="02020603050405020304" charset="0"/>
                  <a:cs typeface="Times New Roman" panose="02020603050405020304" charset="0"/>
                </a:rPr>
                <a:t> </a:t>
              </a:r>
              <a:r>
                <a:rPr lang="en-US" altLang="zh-CN" sz="2800" b="1">
                  <a:latin typeface="Times New Roman" panose="02020603050405020304" charset="0"/>
                  <a:cs typeface="Times New Roman" panose="02020603050405020304" charset="0"/>
                </a:rPr>
                <a:t>nulling</a:t>
              </a:r>
              <a:endParaRPr lang="en-US" altLang="zh-CN" sz="2800" b="1">
                <a:latin typeface="Times New Roman" panose="02020603050405020304" charset="0"/>
                <a:cs typeface="Times New Roman" panose="02020603050405020304" charset="0"/>
              </a:endParaRPr>
            </a:p>
          </p:txBody>
        </p:sp>
        <p:sp>
          <p:nvSpPr>
            <p:cNvPr id="28" name="椭圆 27"/>
            <p:cNvSpPr/>
            <p:nvPr>
              <p:custDataLst>
                <p:tags r:id="rId17"/>
              </p:custDataLst>
            </p:nvPr>
          </p:nvSpPr>
          <p:spPr>
            <a:xfrm>
              <a:off x="8283" y="4765"/>
              <a:ext cx="119" cy="1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cxnSp>
          <p:nvCxnSpPr>
            <p:cNvPr id="29" name="直接箭头连接符 28"/>
            <p:cNvCxnSpPr>
              <a:stCxn id="28" idx="4"/>
            </p:cNvCxnSpPr>
            <p:nvPr>
              <p:custDataLst>
                <p:tags r:id="rId18"/>
              </p:custDataLst>
            </p:nvPr>
          </p:nvCxnSpPr>
          <p:spPr>
            <a:xfrm>
              <a:off x="8343" y="4884"/>
              <a:ext cx="734" cy="2007"/>
            </a:xfrm>
            <a:prstGeom prst="straightConnector1">
              <a:avLst/>
            </a:prstGeom>
            <a:ln w="28575" cmpd="sng">
              <a:solidFill>
                <a:schemeClr val="accent4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接连接符 30"/>
            <p:cNvCxnSpPr/>
            <p:nvPr>
              <p:custDataLst>
                <p:tags r:id="rId19"/>
              </p:custDataLst>
            </p:nvPr>
          </p:nvCxnSpPr>
          <p:spPr>
            <a:xfrm>
              <a:off x="8315" y="4765"/>
              <a:ext cx="0" cy="974"/>
            </a:xfrm>
            <a:prstGeom prst="line">
              <a:avLst/>
            </a:prstGeom>
            <a:ln w="28575" cmpd="sng">
              <a:solidFill>
                <a:schemeClr val="accent1">
                  <a:shade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文本框 31"/>
            <p:cNvSpPr txBox="1"/>
            <p:nvPr>
              <p:custDataLst>
                <p:tags r:id="rId20"/>
              </p:custDataLst>
            </p:nvPr>
          </p:nvSpPr>
          <p:spPr>
            <a:xfrm>
              <a:off x="8162" y="5522"/>
              <a:ext cx="913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2800">
                  <a:latin typeface="Times New Roman" panose="02020603050405020304" charset="0"/>
                  <a:ea typeface="微软雅黑" panose="020B0503020204020204" charset="-122"/>
                  <a:cs typeface="Times New Roman" panose="02020603050405020304" charset="0"/>
                  <a:sym typeface="+mn-ea"/>
                </a:rPr>
                <a:t>τ</a:t>
              </a:r>
              <a:r>
                <a:rPr lang="en-US" altLang="zh-CN" sz="2800">
                  <a:latin typeface="Arial Unicode MS" panose="020B0604020202020204" charset="-122"/>
                  <a:ea typeface="Arial Unicode MS" panose="020B0604020202020204" charset="-122"/>
                  <a:cs typeface="Times New Roman" panose="02020603050405020304" charset="0"/>
                  <a:sym typeface="+mn-ea"/>
                </a:rPr>
                <a:t>’</a:t>
              </a:r>
              <a:endParaRPr lang="en-US" altLang="zh-CN" sz="2800">
                <a:latin typeface="Arial Unicode MS" panose="020B0604020202020204" charset="-122"/>
                <a:ea typeface="Arial Unicode MS" panose="020B0604020202020204" charset="-122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33" name="椭圆 32"/>
            <p:cNvSpPr/>
            <p:nvPr>
              <p:custDataLst>
                <p:tags r:id="rId21"/>
              </p:custDataLst>
            </p:nvPr>
          </p:nvSpPr>
          <p:spPr>
            <a:xfrm>
              <a:off x="7314" y="4748"/>
              <a:ext cx="119" cy="1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4" name="文本框 33"/>
            <p:cNvSpPr txBox="1"/>
            <p:nvPr>
              <p:custDataLst>
                <p:tags r:id="rId22"/>
              </p:custDataLst>
            </p:nvPr>
          </p:nvSpPr>
          <p:spPr>
            <a:xfrm>
              <a:off x="2252" y="2451"/>
              <a:ext cx="9246" cy="12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2800" i="1">
                  <a:latin typeface="Times New Roman" panose="02020603050405020304" charset="0"/>
                  <a:cs typeface="Times New Roman" panose="02020603050405020304" charset="0"/>
                </a:rPr>
                <a:t>U</a:t>
              </a:r>
              <a:r>
                <a:rPr lang="en-US" altLang="zh-CN" sz="2800" baseline="-25000">
                  <a:latin typeface="Times New Roman" panose="02020603050405020304" charset="0"/>
                  <a:cs typeface="Times New Roman" panose="02020603050405020304" charset="0"/>
                </a:rPr>
                <a:t>sp</a:t>
              </a:r>
              <a:r>
                <a:rPr lang="en-US" altLang="zh-CN" sz="2800">
                  <a:latin typeface="Times New Roman" panose="02020603050405020304" charset="0"/>
                  <a:cs typeface="Times New Roman" panose="02020603050405020304" charset="0"/>
                </a:rPr>
                <a:t>&lt;</a:t>
              </a:r>
              <a:r>
                <a:rPr lang="en-US" altLang="zh-CN" sz="2800" i="1">
                  <a:latin typeface="Times New Roman" panose="02020603050405020304" charset="0"/>
                  <a:cs typeface="Times New Roman" panose="02020603050405020304" charset="0"/>
                </a:rPr>
                <a:t>U</a:t>
              </a:r>
              <a:r>
                <a:rPr lang="en-US" altLang="zh-CN" sz="2800" baseline="-25000">
                  <a:latin typeface="Times New Roman" panose="02020603050405020304" charset="0"/>
                  <a:cs typeface="Times New Roman" panose="02020603050405020304" charset="0"/>
                </a:rPr>
                <a:t>max</a:t>
              </a:r>
              <a:r>
                <a:rPr lang="en-US" altLang="zh-CN" sz="2800">
                  <a:latin typeface="Times New Roman" panose="02020603050405020304" charset="0"/>
                  <a:cs typeface="Times New Roman" panose="02020603050405020304" charset="0"/>
                  <a:sym typeface="+mn-ea"/>
                </a:rPr>
                <a:t>, </a:t>
              </a:r>
              <a:r>
                <a:rPr lang="en-US" altLang="zh-CN" sz="2800">
                  <a:latin typeface="Times New Roman" panose="02020603050405020304" charset="0"/>
                  <a:ea typeface="微软雅黑" panose="020B0503020204020204" charset="-122"/>
                  <a:cs typeface="Times New Roman" panose="02020603050405020304" charset="0"/>
                  <a:sym typeface="+mn-ea"/>
                </a:rPr>
                <a:t>τ&lt;</a:t>
              </a:r>
              <a:r>
                <a:rPr lang="en-US" altLang="zh-CN" sz="2800" i="1">
                  <a:latin typeface="Times New Roman" panose="02020603050405020304" charset="0"/>
                  <a:ea typeface="微软雅黑" panose="020B0503020204020204" charset="-122"/>
                  <a:cs typeface="Times New Roman" panose="02020603050405020304" charset="0"/>
                  <a:sym typeface="+mn-ea"/>
                </a:rPr>
                <a:t>P</a:t>
              </a:r>
              <a:r>
                <a:rPr lang="en-US" altLang="zh-CN" sz="2800">
                  <a:latin typeface="Times New Roman" panose="02020603050405020304" charset="0"/>
                  <a:ea typeface="微软雅黑" panose="020B0503020204020204" charset="-122"/>
                  <a:cs typeface="Times New Roman" panose="02020603050405020304" charset="0"/>
                  <a:sym typeface="+mn-ea"/>
                </a:rPr>
                <a:t>, </a:t>
              </a:r>
              <a:r>
                <a:rPr lang="en-US" altLang="zh-CN" sz="2800">
                  <a:solidFill>
                    <a:srgbClr val="FFFF00"/>
                  </a:solidFill>
                  <a:uFillTx/>
                  <a:latin typeface="Times New Roman" panose="02020603050405020304" charset="0"/>
                  <a:ea typeface="微软雅黑" panose="020B0503020204020204" charset="-122"/>
                  <a:cs typeface="Times New Roman" panose="02020603050405020304" charset="0"/>
                  <a:sym typeface="+mn-ea"/>
                </a:rPr>
                <a:t>normal radio pulsar</a:t>
              </a:r>
              <a:r>
                <a:rPr lang="en-US" altLang="zh-CN" sz="2800">
                  <a:sym typeface="+mn-ea"/>
                </a:rPr>
                <a:t> </a:t>
              </a:r>
              <a:endParaRPr lang="en-US" altLang="zh-CN" sz="2800"/>
            </a:p>
            <a:p>
              <a:endParaRPr lang="en-US" altLang="zh-CN" sz="2800" baseline="-25000"/>
            </a:p>
          </p:txBody>
        </p:sp>
        <p:cxnSp>
          <p:nvCxnSpPr>
            <p:cNvPr id="35" name="直接箭头连接符 34"/>
            <p:cNvCxnSpPr>
              <a:stCxn id="33" idx="1"/>
            </p:cNvCxnSpPr>
            <p:nvPr>
              <p:custDataLst>
                <p:tags r:id="rId23"/>
              </p:custDataLst>
            </p:nvPr>
          </p:nvCxnSpPr>
          <p:spPr>
            <a:xfrm flipH="1" flipV="1">
              <a:off x="4819" y="3341"/>
              <a:ext cx="2512" cy="1424"/>
            </a:xfrm>
            <a:prstGeom prst="straightConnector1">
              <a:avLst/>
            </a:prstGeom>
            <a:ln w="28575" cmpd="sng">
              <a:solidFill>
                <a:schemeClr val="accent4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连接符 35"/>
            <p:cNvCxnSpPr/>
            <p:nvPr>
              <p:custDataLst>
                <p:tags r:id="rId24"/>
              </p:custDataLst>
            </p:nvPr>
          </p:nvCxnSpPr>
          <p:spPr>
            <a:xfrm flipH="1">
              <a:off x="7314" y="4795"/>
              <a:ext cx="17" cy="944"/>
            </a:xfrm>
            <a:prstGeom prst="line">
              <a:avLst/>
            </a:prstGeom>
            <a:ln w="28575" cmpd="sng">
              <a:solidFill>
                <a:schemeClr val="accent1">
                  <a:shade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文本框 36"/>
            <p:cNvSpPr txBox="1"/>
            <p:nvPr>
              <p:custDataLst>
                <p:tags r:id="rId25"/>
              </p:custDataLst>
            </p:nvPr>
          </p:nvSpPr>
          <p:spPr>
            <a:xfrm>
              <a:off x="7087" y="5513"/>
              <a:ext cx="913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2800">
                  <a:latin typeface="Times New Roman" panose="02020603050405020304" charset="0"/>
                  <a:ea typeface="微软雅黑" panose="020B0503020204020204" charset="-122"/>
                  <a:cs typeface="Times New Roman" panose="02020603050405020304" charset="0"/>
                  <a:sym typeface="+mn-ea"/>
                </a:rPr>
                <a:t>τ</a:t>
              </a:r>
              <a:endParaRPr lang="en-US" altLang="zh-CN" sz="2800">
                <a:latin typeface="Arial Unicode MS" panose="020B0604020202020204" charset="-122"/>
                <a:ea typeface="Arial Unicode MS" panose="020B0604020202020204" charset="-122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38" name="文本框 37"/>
            <p:cNvSpPr txBox="1"/>
            <p:nvPr>
              <p:custDataLst>
                <p:tags r:id="rId26"/>
              </p:custDataLst>
            </p:nvPr>
          </p:nvSpPr>
          <p:spPr>
            <a:xfrm>
              <a:off x="10340" y="3092"/>
              <a:ext cx="1623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2800" i="1">
                  <a:latin typeface="Times New Roman" panose="02020603050405020304" charset="0"/>
                  <a:cs typeface="Times New Roman" panose="02020603050405020304" charset="0"/>
                  <a:sym typeface="+mn-ea"/>
                </a:rPr>
                <a:t>U</a:t>
              </a:r>
              <a:r>
                <a:rPr lang="en-US" altLang="zh-CN" sz="2800" baseline="-25000">
                  <a:latin typeface="Times New Roman" panose="02020603050405020304" charset="0"/>
                  <a:cs typeface="Times New Roman" panose="02020603050405020304" charset="0"/>
                  <a:sym typeface="+mn-ea"/>
                </a:rPr>
                <a:t>max</a:t>
              </a:r>
              <a:endParaRPr lang="en-US" altLang="zh-CN" sz="2800" baseline="-25000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39" name="文本框 38"/>
            <p:cNvSpPr txBox="1"/>
            <p:nvPr>
              <p:custDataLst>
                <p:tags r:id="rId27"/>
              </p:custDataLst>
            </p:nvPr>
          </p:nvSpPr>
          <p:spPr>
            <a:xfrm>
              <a:off x="10397" y="4039"/>
              <a:ext cx="1623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2800" i="1">
                  <a:latin typeface="Times New Roman" panose="02020603050405020304" charset="0"/>
                  <a:cs typeface="Times New Roman" panose="02020603050405020304" charset="0"/>
                  <a:sym typeface="+mn-ea"/>
                </a:rPr>
                <a:t>U</a:t>
              </a:r>
              <a:r>
                <a:rPr lang="en-US" altLang="zh-CN" sz="2800">
                  <a:latin typeface="Arial Unicode MS" panose="020B0604020202020204" charset="-122"/>
                  <a:ea typeface="Arial Unicode MS" panose="020B0604020202020204" charset="-122"/>
                  <a:cs typeface="Times New Roman" panose="02020603050405020304" charset="0"/>
                  <a:sym typeface="+mn-ea"/>
                </a:rPr>
                <a:t>’</a:t>
              </a:r>
              <a:r>
                <a:rPr lang="en-US" altLang="zh-CN" sz="2800" baseline="-25000">
                  <a:latin typeface="Times New Roman" panose="02020603050405020304" charset="0"/>
                  <a:cs typeface="Times New Roman" panose="02020603050405020304" charset="0"/>
                  <a:sym typeface="+mn-ea"/>
                </a:rPr>
                <a:t>max</a:t>
              </a:r>
              <a:endParaRPr lang="en-US" altLang="zh-CN" sz="2800" baseline="-25000"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</p:grpSp>
      <p:sp>
        <p:nvSpPr>
          <p:cNvPr id="4" name="椭圆 3"/>
          <p:cNvSpPr/>
          <p:nvPr/>
        </p:nvSpPr>
        <p:spPr>
          <a:xfrm>
            <a:off x="5783580" y="2386330"/>
            <a:ext cx="124460" cy="1041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椭圆 5"/>
          <p:cNvSpPr/>
          <p:nvPr>
            <p:custDataLst>
              <p:tags r:id="rId28"/>
            </p:custDataLst>
          </p:nvPr>
        </p:nvSpPr>
        <p:spPr>
          <a:xfrm>
            <a:off x="5815330" y="2980055"/>
            <a:ext cx="124460" cy="1041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  <p:custDataLst>
      <p:tags r:id="rId29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BEAUTIFY_FLAG" val=""/>
</p:tagLst>
</file>

<file path=ppt/tags/tag101.xml><?xml version="1.0" encoding="utf-8"?>
<p:tagLst xmlns:p="http://schemas.openxmlformats.org/presentationml/2006/main">
  <p:tag name="KSO_WM_BEAUTIFY_FLAG" val=""/>
</p:tagLst>
</file>

<file path=ppt/tags/tag102.xml><?xml version="1.0" encoding="utf-8"?>
<p:tagLst xmlns:p="http://schemas.openxmlformats.org/presentationml/2006/main">
  <p:tag name="KSO_WM_BEAUTIFY_FLAG" val=""/>
</p:tagLst>
</file>

<file path=ppt/tags/tag103.xml><?xml version="1.0" encoding="utf-8"?>
<p:tagLst xmlns:p="http://schemas.openxmlformats.org/presentationml/2006/main">
  <p:tag name="KSO_WM_BEAUTIFY_FLAG" val=""/>
</p:tagLst>
</file>

<file path=ppt/tags/tag104.xml><?xml version="1.0" encoding="utf-8"?>
<p:tagLst xmlns:p="http://schemas.openxmlformats.org/presentationml/2006/main">
  <p:tag name="KSO_WM_BEAUTIFY_FLAG" val=""/>
</p:tagLst>
</file>

<file path=ppt/tags/tag105.xml><?xml version="1.0" encoding="utf-8"?>
<p:tagLst xmlns:p="http://schemas.openxmlformats.org/presentationml/2006/main">
  <p:tag name="KSO_WM_BEAUTIFY_FLAG" val=""/>
</p:tagLst>
</file>

<file path=ppt/tags/tag106.xml><?xml version="1.0" encoding="utf-8"?>
<p:tagLst xmlns:p="http://schemas.openxmlformats.org/presentationml/2006/main">
  <p:tag name="KSO_WM_BEAUTIFY_FLAG" val=""/>
</p:tagLst>
</file>

<file path=ppt/tags/tag107.xml><?xml version="1.0" encoding="utf-8"?>
<p:tagLst xmlns:p="http://schemas.openxmlformats.org/presentationml/2006/main">
  <p:tag name="KSO_WM_BEAUTIFY_FLAG" val=""/>
</p:tagLst>
</file>

<file path=ppt/tags/tag108.xml><?xml version="1.0" encoding="utf-8"?>
<p:tagLst xmlns:p="http://schemas.openxmlformats.org/presentationml/2006/main">
  <p:tag name="KSO_WM_BEAUTIFY_FLAG" val=""/>
</p:tagLst>
</file>

<file path=ppt/tags/tag109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BEAUTIFY_FLAG" val=""/>
</p:tagLst>
</file>

<file path=ppt/tags/tag11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12.xml><?xml version="1.0" encoding="utf-8"?>
<p:tagLst xmlns:p="http://schemas.openxmlformats.org/presentationml/2006/main">
  <p:tag name="KSO_WM_BEAUTIFY_FLAG" val=""/>
</p:tagLst>
</file>

<file path=ppt/tags/tag11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1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1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16.xml><?xml version="1.0" encoding="utf-8"?>
<p:tagLst xmlns:p="http://schemas.openxmlformats.org/presentationml/2006/main">
  <p:tag name="KSO_WM_BEAUTIFY_FLAG" val=""/>
</p:tagLst>
</file>

<file path=ppt/tags/tag117.xml><?xml version="1.0" encoding="utf-8"?>
<p:tagLst xmlns:p="http://schemas.openxmlformats.org/presentationml/2006/main">
  <p:tag name="KSO_WM_BEAUTIFY_FLAG" val=""/>
</p:tagLst>
</file>

<file path=ppt/tags/tag118.xml><?xml version="1.0" encoding="utf-8"?>
<p:tagLst xmlns:p="http://schemas.openxmlformats.org/presentationml/2006/main">
  <p:tag name="KSO_WM_BEAUTIFY_FLAG" val=""/>
</p:tagLst>
</file>

<file path=ppt/tags/tag119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BEAUTIFY_FLAG" val=""/>
</p:tagLst>
</file>

<file path=ppt/tags/tag121.xml><?xml version="1.0" encoding="utf-8"?>
<p:tagLst xmlns:p="http://schemas.openxmlformats.org/presentationml/2006/main">
  <p:tag name="KSO_WM_BEAUTIFY_FLAG" val=""/>
</p:tagLst>
</file>

<file path=ppt/tags/tag122.xml><?xml version="1.0" encoding="utf-8"?>
<p:tagLst xmlns:p="http://schemas.openxmlformats.org/presentationml/2006/main">
  <p:tag name="KSO_WM_BEAUTIFY_FLAG" val=""/>
</p:tagLst>
</file>

<file path=ppt/tags/tag123.xml><?xml version="1.0" encoding="utf-8"?>
<p:tagLst xmlns:p="http://schemas.openxmlformats.org/presentationml/2006/main">
  <p:tag name="KSO_WM_BEAUTIFY_FLAG" val=""/>
  <p:tag name="KSO_WM_UNIT_PLACING_PICTURE_USER_VIEWPORT" val="{&quot;height&quot;:7425,&quot;width&quot;:7410}"/>
</p:tagLst>
</file>

<file path=ppt/tags/tag124.xml><?xml version="1.0" encoding="utf-8"?>
<p:tagLst xmlns:p="http://schemas.openxmlformats.org/presentationml/2006/main">
  <p:tag name="KSO_WM_BEAUTIFY_FLAG" val=""/>
</p:tagLst>
</file>

<file path=ppt/tags/tag125.xml><?xml version="1.0" encoding="utf-8"?>
<p:tagLst xmlns:p="http://schemas.openxmlformats.org/presentationml/2006/main">
  <p:tag name="KSO_WM_BEAUTIFY_FLAG" val=""/>
</p:tagLst>
</file>

<file path=ppt/tags/tag126.xml><?xml version="1.0" encoding="utf-8"?>
<p:tagLst xmlns:p="http://schemas.openxmlformats.org/presentationml/2006/main">
  <p:tag name="KSO_WM_BEAUTIFY_FLAG" val=""/>
</p:tagLst>
</file>

<file path=ppt/tags/tag127.xml><?xml version="1.0" encoding="utf-8"?>
<p:tagLst xmlns:p="http://schemas.openxmlformats.org/presentationml/2006/main">
  <p:tag name="KSO_WM_BEAUTIFY_FLAG" val=""/>
</p:tagLst>
</file>

<file path=ppt/tags/tag12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2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COMMONDATA" val="eyJoZGlkIjoiN2NkMzNhM2NmZDg1OTk1OGMxNzA5MzliMGJlOGIwNDMifQ=="/>
  <p:tag name="KSO_WPP_MARK_KEY" val="fe791eb1-5929-472f-a75b-e37002d16aa0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4.xml><?xml version="1.0" encoding="utf-8"?>
<p:tagLst xmlns:p="http://schemas.openxmlformats.org/presentationml/2006/main">
  <p:tag name="KSO_WM_BEAUTIFY_FLAG" val=""/>
  <p:tag name="KSO_WM_UNIT_PLACING_PICTURE_USER_VIEWPORT" val="{&quot;height&quot;:7425,&quot;width&quot;:7410}"/>
</p:tagLst>
</file>

<file path=ppt/tags/tag75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KSO_WM_BEAUTIFY_FLAG" val=""/>
</p:tagLst>
</file>

<file path=ppt/tags/tag77.xml><?xml version="1.0" encoding="utf-8"?>
<p:tagLst xmlns:p="http://schemas.openxmlformats.org/presentationml/2006/main">
  <p:tag name="KSO_WM_BEAUTIFY_FLAG" val=""/>
</p:tagLst>
</file>

<file path=ppt/tags/tag7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9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BEAUTIFY_FLAG" val=""/>
</p:tagLst>
</file>

<file path=ppt/tags/tag81.xml><?xml version="1.0" encoding="utf-8"?>
<p:tagLst xmlns:p="http://schemas.openxmlformats.org/presentationml/2006/main">
  <p:tag name="KSO_WM_BEAUTIFY_FLAG" val=""/>
</p:tagLst>
</file>

<file path=ppt/tags/tag82.xml><?xml version="1.0" encoding="utf-8"?>
<p:tagLst xmlns:p="http://schemas.openxmlformats.org/presentationml/2006/main">
  <p:tag name="KSO_WM_BEAUTIFY_FLAG" val=""/>
</p:tagLst>
</file>

<file path=ppt/tags/tag83.xml><?xml version="1.0" encoding="utf-8"?>
<p:tagLst xmlns:p="http://schemas.openxmlformats.org/presentationml/2006/main">
  <p:tag name="KSO_WM_BEAUTIFY_FLAG" val=""/>
</p:tagLst>
</file>

<file path=ppt/tags/tag8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5.xml><?xml version="1.0" encoding="utf-8"?>
<p:tagLst xmlns:p="http://schemas.openxmlformats.org/presentationml/2006/main">
  <p:tag name="KSO_WM_BEAUTIFY_FLAG" val=""/>
</p:tagLst>
</file>

<file path=ppt/tags/tag86.xml><?xml version="1.0" encoding="utf-8"?>
<p:tagLst xmlns:p="http://schemas.openxmlformats.org/presentationml/2006/main">
  <p:tag name="KSO_WM_BEAUTIFY_FLAG" val=""/>
</p:tagLst>
</file>

<file path=ppt/tags/tag87.xml><?xml version="1.0" encoding="utf-8"?>
<p:tagLst xmlns:p="http://schemas.openxmlformats.org/presentationml/2006/main">
  <p:tag name="KSO_WM_BEAUTIFY_FLAG" val=""/>
</p:tagLst>
</file>

<file path=ppt/tags/tag88.xml><?xml version="1.0" encoding="utf-8"?>
<p:tagLst xmlns:p="http://schemas.openxmlformats.org/presentationml/2006/main">
  <p:tag name="KSO_WM_BEAUTIFY_FLAG" val=""/>
</p:tagLst>
</file>

<file path=ppt/tags/tag89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BEAUTIFY_FLAG" val=""/>
</p:tagLst>
</file>

<file path=ppt/tags/tag91.xml><?xml version="1.0" encoding="utf-8"?>
<p:tagLst xmlns:p="http://schemas.openxmlformats.org/presentationml/2006/main">
  <p:tag name="KSO_WM_BEAUTIFY_FLAG" val=""/>
</p:tagLst>
</file>

<file path=ppt/tags/tag92.xml><?xml version="1.0" encoding="utf-8"?>
<p:tagLst xmlns:p="http://schemas.openxmlformats.org/presentationml/2006/main">
  <p:tag name="KSO_WM_BEAUTIFY_FLAG" val=""/>
</p:tagLst>
</file>

<file path=ppt/tags/tag93.xml><?xml version="1.0" encoding="utf-8"?>
<p:tagLst xmlns:p="http://schemas.openxmlformats.org/presentationml/2006/main">
  <p:tag name="KSO_WM_BEAUTIFY_FLAG" val=""/>
</p:tagLst>
</file>

<file path=ppt/tags/tag94.xml><?xml version="1.0" encoding="utf-8"?>
<p:tagLst xmlns:p="http://schemas.openxmlformats.org/presentationml/2006/main">
  <p:tag name="KSO_WM_BEAUTIFY_FLAG" val=""/>
</p:tagLst>
</file>

<file path=ppt/tags/tag95.xml><?xml version="1.0" encoding="utf-8"?>
<p:tagLst xmlns:p="http://schemas.openxmlformats.org/presentationml/2006/main">
  <p:tag name="KSO_WM_BEAUTIFY_FLAG" val=""/>
</p:tagLst>
</file>

<file path=ppt/tags/tag96.xml><?xml version="1.0" encoding="utf-8"?>
<p:tagLst xmlns:p="http://schemas.openxmlformats.org/presentationml/2006/main">
  <p:tag name="KSO_WM_BEAUTIFY_FLAG" val=""/>
</p:tagLst>
</file>

<file path=ppt/tags/tag97.xml><?xml version="1.0" encoding="utf-8"?>
<p:tagLst xmlns:p="http://schemas.openxmlformats.org/presentationml/2006/main">
  <p:tag name="KSO_WM_BEAUTIFY_FLAG" val=""/>
</p:tagLst>
</file>

<file path=ppt/tags/tag98.xml><?xml version="1.0" encoding="utf-8"?>
<p:tagLst xmlns:p="http://schemas.openxmlformats.org/presentationml/2006/main">
  <p:tag name="KSO_WM_BEAUTIFY_FLAG" val=""/>
</p:tagLst>
</file>

<file path=ppt/tags/tag9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3206</Words>
  <Application>WPS 演示</Application>
  <PresentationFormat>宽屏</PresentationFormat>
  <Paragraphs>113</Paragraphs>
  <Slides>14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3" baseType="lpstr">
      <vt:lpstr>Arial</vt:lpstr>
      <vt:lpstr>宋体</vt:lpstr>
      <vt:lpstr>Wingdings</vt:lpstr>
      <vt:lpstr>Wingdings</vt:lpstr>
      <vt:lpstr>Times New Roman</vt:lpstr>
      <vt:lpstr>Arial Unicode MS</vt:lpstr>
      <vt:lpstr>微软雅黑</vt:lpstr>
      <vt:lpstr>Calibri</vt:lpstr>
      <vt:lpstr>Office 主题​​</vt:lpstr>
      <vt:lpstr>On the effect of the variation of velocity fields in pulsars</vt:lpstr>
      <vt:lpstr>Content</vt:lpstr>
      <vt:lpstr>Basic consideration</vt:lpstr>
      <vt:lpstr>The variation of the magnetic field </vt:lpstr>
      <vt:lpstr>PowerPoint 演示文稿</vt:lpstr>
      <vt:lpstr>Indicator of the variation</vt:lpstr>
      <vt:lpstr>An equivalent RC circuit</vt:lpstr>
      <vt:lpstr>Verification?</vt:lpstr>
      <vt:lpstr>Application (1): pulse nulling</vt:lpstr>
      <vt:lpstr>Application (2): resurgences of magnetars</vt:lpstr>
      <vt:lpstr>Application (3): Crab pulsar and Vela pulsar</vt:lpstr>
      <vt:lpstr>Application (4): FRB-like events from a magnetar</vt:lpstr>
      <vt:lpstr>PowerPoint 演示文稿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小杜</cp:lastModifiedBy>
  <cp:revision>306</cp:revision>
  <dcterms:created xsi:type="dcterms:W3CDTF">2019-06-19T02:08:00Z</dcterms:created>
  <dcterms:modified xsi:type="dcterms:W3CDTF">2023-07-04T00:52:23Z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2714BC2042754196817988410A36725A</vt:lpwstr>
  </property>
</Properties>
</file>