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490" r:id="rId3"/>
    <p:sldId id="433" r:id="rId4"/>
    <p:sldId id="484" r:id="rId5"/>
    <p:sldId id="479" r:id="rId6"/>
    <p:sldId id="480" r:id="rId7"/>
    <p:sldId id="468" r:id="rId8"/>
    <p:sldId id="1068" r:id="rId9"/>
    <p:sldId id="492" r:id="rId10"/>
    <p:sldId id="536" r:id="rId11"/>
    <p:sldId id="489" r:id="rId12"/>
    <p:sldId id="443" r:id="rId13"/>
    <p:sldId id="482" r:id="rId14"/>
    <p:sldId id="537" r:id="rId15"/>
    <p:sldId id="458" r:id="rId16"/>
    <p:sldId id="450" r:id="rId17"/>
    <p:sldId id="495" r:id="rId18"/>
    <p:sldId id="505" r:id="rId19"/>
    <p:sldId id="1066" r:id="rId20"/>
    <p:sldId id="1065" r:id="rId21"/>
    <p:sldId id="539" r:id="rId22"/>
    <p:sldId id="1067" r:id="rId23"/>
    <p:sldId id="1055" r:id="rId24"/>
    <p:sldId id="319" r:id="rId25"/>
    <p:sldId id="1056" r:id="rId26"/>
    <p:sldId id="1064" r:id="rId27"/>
    <p:sldId id="467" r:id="rId28"/>
    <p:sldId id="483" r:id="rId29"/>
    <p:sldId id="488" r:id="rId30"/>
    <p:sldId id="421" r:id="rId31"/>
    <p:sldId id="449" r:id="rId32"/>
    <p:sldId id="542" r:id="rId33"/>
    <p:sldId id="470" r:id="rId34"/>
    <p:sldId id="538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909FD"/>
    <a:srgbClr val="03AD30"/>
    <a:srgbClr val="10A03D"/>
    <a:srgbClr val="ED13C3"/>
    <a:srgbClr val="5907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2" autoAdjust="0"/>
    <p:restoredTop sz="92593" autoAdjust="0"/>
  </p:normalViewPr>
  <p:slideViewPr>
    <p:cSldViewPr>
      <p:cViewPr varScale="1">
        <p:scale>
          <a:sx n="85" d="100"/>
          <a:sy n="85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A09D34-DD74-468F-9488-11546EA32212}" type="datetimeFigureOut">
              <a:rPr lang="zh-CN" altLang="en-US" smtClean="0"/>
              <a:pPr/>
              <a:t>2023/7/4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953B7-BA01-411D-B2CB-AD2156B80C7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13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953B7-BA01-411D-B2CB-AD2156B80C7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9748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高能所图标-单色.tif"/>
          <p:cNvPicPr>
            <a:picLocks noChangeAspect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58006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21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929438" y="0"/>
            <a:ext cx="2214562" cy="215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AF3E3D-AB09-4A7C-AB6C-0E46873B92DB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26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>
            <a:lvl1pPr>
              <a:buClr>
                <a:srgbClr val="E38700"/>
              </a:buClr>
              <a:buSzPct val="80000"/>
              <a:buFont typeface="Wingdings" pitchFamily="2" charset="2"/>
              <a:buChar char="n"/>
              <a:defRPr sz="28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7DFC63-4DD5-496A-B10A-A73724B74BE8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990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857375" y="6750050"/>
            <a:ext cx="7286625" cy="10795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938213"/>
            <a:ext cx="9144000" cy="1079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214313" cy="917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072494" cy="725470"/>
          </a:xfrm>
        </p:spPr>
        <p:txBody>
          <a:bodyPr>
            <a:normAutofit/>
          </a:bodyPr>
          <a:lstStyle>
            <a:lvl1pPr algn="ctr">
              <a:defRPr sz="4000" b="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3C6F4C-B65D-4BD1-8737-3FCB1C8C26A6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539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8C4123DC-1E79-4CCA-A7CD-FDA182C5F409}" type="datetime1">
              <a:rPr lang="zh-CN" altLang="en-US" smtClean="0"/>
              <a:t>2023/7/4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003087" y="648876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+mn-lt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US" altLang="zh-CN" sz="4800" b="0" i="0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Research progresses of young pulsars</a:t>
            </a:r>
            <a:endParaRPr lang="zh-CN" altLang="en-US" sz="199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5656" y="3356992"/>
            <a:ext cx="6512768" cy="2304256"/>
          </a:xfrm>
        </p:spPr>
        <p:txBody>
          <a:bodyPr/>
          <a:lstStyle/>
          <a:p>
            <a:r>
              <a:rPr lang="zh-CN" altLang="en-US" sz="2800" dirty="0"/>
              <a:t>葛明玉</a:t>
            </a:r>
            <a:endParaRPr lang="en-US" altLang="zh-CN" sz="2800" dirty="0"/>
          </a:p>
          <a:p>
            <a:pPr>
              <a:lnSpc>
                <a:spcPts val="2800"/>
              </a:lnSpc>
            </a:pP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合作者：</a:t>
            </a:r>
            <a:r>
              <a:rPr lang="zh-CN" altLang="en-US" sz="18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闫林丽、庹攸隶、叶文韬、卢方军、张双南、郑世界、李小波、郑金涛、</a:t>
            </a:r>
            <a:r>
              <a:rPr lang="zh-CN" altLang="zh-CN" sz="18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袁建平</a:t>
            </a:r>
            <a:r>
              <a:rPr lang="zh-CN" altLang="en-US" sz="18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周世奇</a:t>
            </a:r>
            <a:r>
              <a:rPr lang="zh-CN" altLang="en-US" sz="1800" kern="100" dirty="0"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zh-CN" sz="1800" kern="100" dirty="0">
                <a:effectLst/>
                <a:latin typeface="Calibri" panose="020F050202020403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仝号</a:t>
            </a:r>
            <a:endParaRPr lang="zh-CN" altLang="zh-CN" sz="1800" kern="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dirty="0"/>
              <a:t>中科院高能物理研究所</a:t>
            </a:r>
            <a:endParaRPr lang="en-US" altLang="zh-CN" sz="2400" dirty="0"/>
          </a:p>
          <a:p>
            <a:r>
              <a:rPr lang="zh-CN" altLang="en-US" sz="2400" dirty="0"/>
              <a:t>南阳，</a:t>
            </a:r>
            <a:r>
              <a:rPr lang="en-US" altLang="zh-CN" sz="2400" dirty="0"/>
              <a:t>2023-07-04</a:t>
            </a:r>
          </a:p>
          <a:p>
            <a:endParaRPr lang="en-US" altLang="zh-CN" sz="2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BCB7637-DF3F-4135-969B-1FE0CEC1E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A352D35-196C-15EB-E2B0-EBC28205AD8B}"/>
              </a:ext>
            </a:extLst>
          </p:cNvPr>
          <p:cNvSpPr txBox="1"/>
          <p:nvPr/>
        </p:nvSpPr>
        <p:spPr>
          <a:xfrm>
            <a:off x="179512" y="404664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SPSS2023 &amp; FPS 12</a:t>
            </a:r>
          </a:p>
        </p:txBody>
      </p:sp>
    </p:spTree>
    <p:extLst>
      <p:ext uri="{BB962C8B-B14F-4D97-AF65-F5344CB8AC3E}">
        <p14:creationId xmlns:p14="http://schemas.microsoft.com/office/powerpoint/2010/main" val="155744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36"/>
    </mc:Choice>
    <mc:Fallback xmlns="">
      <p:transition spd="slow" advTm="386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Crab pulsar</a:t>
            </a:r>
            <a:endParaRPr lang="zh-CN" altLang="en-US" dirty="0"/>
          </a:p>
        </p:txBody>
      </p:sp>
      <p:pic>
        <p:nvPicPr>
          <p:cNvPr id="7" name="内容占位符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021" y="1208370"/>
            <a:ext cx="4194810" cy="360437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8424" y="4881092"/>
            <a:ext cx="3950697" cy="431718"/>
          </a:xfrm>
          <a:prstGeom prst="rect">
            <a:avLst/>
          </a:prstGeom>
        </p:spPr>
      </p:pic>
      <p:pic>
        <p:nvPicPr>
          <p:cNvPr id="12" name="内容占位符 7">
            <a:extLst>
              <a:ext uri="{FF2B5EF4-FFF2-40B4-BE49-F238E27FC236}">
                <a16:creationId xmlns:a16="http://schemas.microsoft.com/office/drawing/2014/main" id="{42C292DF-5CF4-0613-CA06-55A01BD84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5582" y="1115269"/>
            <a:ext cx="3950699" cy="4607996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1264F3E-9EF6-153E-8ED4-05634C63EAC3}"/>
              </a:ext>
            </a:extLst>
          </p:cNvPr>
          <p:cNvSpPr txBox="1"/>
          <p:nvPr/>
        </p:nvSpPr>
        <p:spPr>
          <a:xfrm>
            <a:off x="4576160" y="5354186"/>
            <a:ext cx="230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Yan et al. 2022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4ACA84-BA0C-4537-B936-D585272BB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53F7304-4705-48EF-9C50-C68154CC038E}"/>
              </a:ext>
            </a:extLst>
          </p:cNvPr>
          <p:cNvSpPr txBox="1"/>
          <p:nvPr/>
        </p:nvSpPr>
        <p:spPr>
          <a:xfrm>
            <a:off x="1115616" y="5739379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Two broken PL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57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35753" y="188640"/>
            <a:ext cx="8072494" cy="725470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Crab pulsar</a:t>
            </a:r>
            <a:endParaRPr kumimoji="1" lang="zh-CN" altLang="en-US" dirty="0"/>
          </a:p>
        </p:txBody>
      </p:sp>
      <p:pic>
        <p:nvPicPr>
          <p:cNvPr id="10" name="图片 9" descr="屏幕快照 2018-11-14 下午10.05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85002"/>
            <a:ext cx="6480720" cy="436022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6588225" y="1052736"/>
            <a:ext cx="255577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G3(2011): 2</a:t>
            </a:r>
            <a:r>
              <a:rPr lang="en-US" altLang="zh-CN" sz="2400" baseline="30000" dirty="0"/>
              <a:t>nd</a:t>
            </a:r>
            <a:endParaRPr lang="en-US" altLang="zh-CN" sz="2400" dirty="0"/>
          </a:p>
          <a:p>
            <a:r>
              <a:rPr lang="en-US" altLang="zh-CN" sz="2400" dirty="0"/>
              <a:t>G4(2014): 5</a:t>
            </a:r>
            <a:r>
              <a:rPr lang="en-US" altLang="zh-CN" sz="2400" baseline="30000" dirty="0"/>
              <a:t>th</a:t>
            </a:r>
            <a:endParaRPr lang="en-US" altLang="zh-CN" sz="2400" dirty="0"/>
          </a:p>
          <a:p>
            <a:r>
              <a:rPr lang="en-US" altLang="zh-CN" sz="2400" dirty="0"/>
              <a:t>G5(2017): 1</a:t>
            </a:r>
            <a:r>
              <a:rPr lang="en-US" altLang="zh-CN" sz="2400" baseline="30000" dirty="0"/>
              <a:t>st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Only large glitches show spin-up process</a:t>
            </a:r>
          </a:p>
          <a:p>
            <a:endParaRPr lang="en-US" altLang="zh-CN" sz="2400" dirty="0"/>
          </a:p>
          <a:p>
            <a:r>
              <a:rPr lang="en-US" altLang="zh-CN" sz="2000" dirty="0"/>
              <a:t>Shaw et al. 2018</a:t>
            </a:r>
          </a:p>
          <a:p>
            <a:r>
              <a:rPr lang="en-US" altLang="zh-CN" sz="2000" dirty="0"/>
              <a:t>Zhang et al. 2018</a:t>
            </a:r>
          </a:p>
          <a:p>
            <a:r>
              <a:rPr lang="en-US" altLang="zh-CN" sz="2000" dirty="0"/>
              <a:t>Ge et al. 2020</a:t>
            </a:r>
          </a:p>
        </p:txBody>
      </p:sp>
      <p:sp>
        <p:nvSpPr>
          <p:cNvPr id="15" name="矩形 14"/>
          <p:cNvSpPr/>
          <p:nvPr/>
        </p:nvSpPr>
        <p:spPr>
          <a:xfrm>
            <a:off x="395536" y="5469031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The observations for part-timing results are obtained from Radio telescopes in China, RXTE, INTEGRAL, Fermi LAT/GBM, Insight-HXMT. Some results are from the ephemeris of </a:t>
            </a:r>
            <a:r>
              <a:rPr lang="en-US" altLang="zh-CN" dirty="0" err="1"/>
              <a:t>Jordell</a:t>
            </a:r>
            <a:r>
              <a:rPr lang="en-US" altLang="zh-CN" dirty="0"/>
              <a:t> Bank.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FDF602-AE7C-4054-8245-2EB2D908F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83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38"/>
    </mc:Choice>
    <mc:Fallback xmlns="">
      <p:transition spd="slow" advTm="5623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快照 2018-11-14 下午10.12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4067944" cy="336800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0" y="4868540"/>
            <a:ext cx="4465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The distribution of the five events; follow the same correlation between </a:t>
            </a:r>
            <a:r>
              <a:rPr kumimoji="1" lang="el-GR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Δν</a:t>
            </a:r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and </a:t>
            </a:r>
            <a:r>
              <a:rPr kumimoji="1" lang="el-GR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Δν</a:t>
            </a:r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 and suggests that the glitches with spin-up processes are actually normal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44008" y="4868540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The correlations between different  parameters of the five events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2267744" y="5607203"/>
                <a:ext cx="369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8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  <a:cs typeface="Arial" panose="020B0604020202020204" pitchFamily="34" charset="0"/>
                      </a:rPr>
                      <m:t>˙</m:t>
                    </m:r>
                  </m:oMath>
                </a14:m>
                <a:r>
                  <a:rPr lang="zh-CN" altLang="en-US" sz="2800" dirty="0">
                    <a:solidFill>
                      <a:srgbClr val="002060"/>
                    </a:solidFill>
                    <a:ea typeface="黑体" panose="02010609060101010101" pitchFamily="49" charset="-122"/>
                    <a:cs typeface="Arial" panose="020B0604020202020204" pitchFamily="34" charset="0"/>
                  </a:rPr>
                  <a:t> </a:t>
                </a:r>
                <a:endParaRPr lang="en-US" altLang="zh-CN" sz="2800" dirty="0">
                  <a:solidFill>
                    <a:srgbClr val="002060"/>
                  </a:solidFill>
                  <a:ea typeface="黑体" panose="02010609060101010101" pitchFamily="49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5607203"/>
                <a:ext cx="369012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5580112" y="6101346"/>
            <a:ext cx="1916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Ge et al. 2020</a:t>
            </a:r>
            <a:endParaRPr lang="zh-CN" altLang="en-US" sz="24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19662732">
            <a:off x="2480291" y="1825278"/>
            <a:ext cx="1054260" cy="41920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Crab pulsar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E2C99CA-5A0A-47A0-A4C2-532E3ABA2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6281" y="1412776"/>
            <a:ext cx="4296437" cy="3240360"/>
          </a:xfrm>
          <a:prstGeom prst="rect">
            <a:avLst/>
          </a:prstGeom>
        </p:spPr>
      </p:pic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767747-2D0E-42B6-94E1-6F613023C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586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167"/>
    </mc:Choice>
    <mc:Fallback xmlns="">
      <p:transition spd="slow" advTm="5316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78B27EA1-0B4C-4901-85FC-474A0E32A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30" y="1075860"/>
            <a:ext cx="4096234" cy="3234490"/>
          </a:xfrm>
          <a:prstGeom prst="rect">
            <a:avLst/>
          </a:prstGeom>
        </p:spPr>
      </p:pic>
      <p:pic>
        <p:nvPicPr>
          <p:cNvPr id="9" name="图片 8" descr="屏幕快照 2018-03-09 上午8.1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93" y="4403084"/>
            <a:ext cx="2926387" cy="231030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03857" y="170952"/>
            <a:ext cx="8389917" cy="725470"/>
          </a:xfrm>
        </p:spPr>
        <p:txBody>
          <a:bodyPr>
            <a:noAutofit/>
          </a:bodyPr>
          <a:lstStyle/>
          <a:p>
            <a:pPr algn="l"/>
            <a:r>
              <a:rPr lang="en-US" altLang="zh-CN" dirty="0"/>
              <a:t>Crab pulsar</a:t>
            </a:r>
            <a:endParaRPr kumimoji="1" lang="zh-CN" altLang="en-US" b="1" dirty="0"/>
          </a:p>
        </p:txBody>
      </p:sp>
      <p:pic>
        <p:nvPicPr>
          <p:cNvPr id="4" name="图片 3" descr="屏幕快照 2018-06-15 下午3.28.4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851919" cy="3039767"/>
          </a:xfrm>
          <a:prstGeom prst="rect">
            <a:avLst/>
          </a:prstGeom>
        </p:spPr>
      </p:pic>
      <p:pic>
        <p:nvPicPr>
          <p:cNvPr id="8" name="图片 7" descr="屏幕快照 2018-06-18 上午2.53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5" y="4923479"/>
            <a:ext cx="1199542" cy="266565"/>
          </a:xfrm>
          <a:prstGeom prst="rect">
            <a:avLst/>
          </a:prstGeom>
        </p:spPr>
      </p:pic>
      <p:pic>
        <p:nvPicPr>
          <p:cNvPr id="10" name="图片 9" descr="屏幕快照 2018-06-18 上午9.38.3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86" y="4201614"/>
            <a:ext cx="1297687" cy="265221"/>
          </a:xfrm>
          <a:prstGeom prst="rect">
            <a:avLst/>
          </a:prstGeom>
        </p:spPr>
      </p:pic>
      <p:pic>
        <p:nvPicPr>
          <p:cNvPr id="11" name="图片 10" descr="屏幕快照 2018-06-18 上午2.52.3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11" y="4575946"/>
            <a:ext cx="644973" cy="30351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38570" y="6021288"/>
            <a:ext cx="15533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Yan et al. 2018</a:t>
            </a:r>
            <a:endParaRPr lang="zh-CN" altLang="en-US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73929" y="4303895"/>
            <a:ext cx="5652120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During the glitch, only the rotation of the crust (instead of the whole pulsar body) becomes faster;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The  spin-down luminosity of the pulsar during the glitch (including the recovery) process can not be represented by the usually used equation;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The main force slowing down the rotation of the crust in the glitch recovery phase is not the magnetic dipolar emission.</a:t>
            </a:r>
            <a:endParaRPr lang="zh-CN" altLang="en-US" b="1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87347" y="521816"/>
            <a:ext cx="22527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CN" sz="1800" dirty="0"/>
              <a:t>Zhang, Y.H. et al. 2022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D9F6A52-AA87-45C6-B9F3-2A81A4728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39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39"/>
    </mc:Choice>
    <mc:Fallback xmlns="">
      <p:transition spd="slow" advTm="13923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03ABF8CA-48FA-4DC0-937B-0B92CE89F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Crab pulsar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FFA5839D-3EFD-4F56-9A5B-630A527A7F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054144"/>
            <a:ext cx="5904656" cy="2306962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A5FA783B-F12F-443A-BFEC-1C4438758D35}"/>
              </a:ext>
            </a:extLst>
          </p:cNvPr>
          <p:cNvSpPr/>
          <p:nvPr/>
        </p:nvSpPr>
        <p:spPr>
          <a:xfrm>
            <a:off x="1619672" y="1196752"/>
            <a:ext cx="688472" cy="18722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69B7860-D4FF-4C5D-B2C8-C9DF4E1B8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3" y="3429000"/>
            <a:ext cx="4223218" cy="31374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28BF8E6-E2CD-4B72-B418-BAA596441954}"/>
              </a:ext>
            </a:extLst>
          </p:cNvPr>
          <p:cNvSpPr txBox="1"/>
          <p:nvPr/>
        </p:nvSpPr>
        <p:spPr>
          <a:xfrm>
            <a:off x="4578613" y="3496859"/>
            <a:ext cx="42418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Polarization Variation post glitch?</a:t>
            </a:r>
          </a:p>
          <a:p>
            <a:r>
              <a:rPr lang="en-US" altLang="zh-CN" sz="2000" dirty="0"/>
              <a:t>Feng et al. 2020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EDD4859-C564-482E-9023-245274F638D0}"/>
              </a:ext>
            </a:extLst>
          </p:cNvPr>
          <p:cNvSpPr txBox="1"/>
          <p:nvPr/>
        </p:nvSpPr>
        <p:spPr>
          <a:xfrm>
            <a:off x="4536281" y="4649143"/>
            <a:ext cx="316835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X-ray pulse profile</a:t>
            </a:r>
          </a:p>
          <a:p>
            <a:r>
              <a:rPr lang="en-US" altLang="zh-CN" sz="2400" b="1" dirty="0"/>
              <a:t>No</a:t>
            </a:r>
            <a:r>
              <a:rPr lang="en-US" altLang="zh-CN" sz="2400" dirty="0"/>
              <a:t> variations!</a:t>
            </a:r>
          </a:p>
          <a:p>
            <a:endParaRPr lang="en-US" altLang="zh-CN" sz="2400" dirty="0"/>
          </a:p>
          <a:p>
            <a:r>
              <a:rPr lang="en-US" altLang="zh-CN" sz="2000" dirty="0"/>
              <a:t>Zhang, Y.H. et al. 2022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E40E1A6-BB1B-412D-9082-6F10FCAF34DA}"/>
              </a:ext>
            </a:extLst>
          </p:cNvPr>
          <p:cNvCxnSpPr/>
          <p:nvPr/>
        </p:nvCxnSpPr>
        <p:spPr>
          <a:xfrm>
            <a:off x="467544" y="1742996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3F9E8D5-B2DD-45BA-B17C-9A1800D10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E919DBAB-6359-366E-8EB3-BD3AEE83A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53974" y="1061276"/>
            <a:ext cx="2966497" cy="2321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074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dirty="0"/>
              <a:t>PSR B0540-69</a:t>
            </a:r>
            <a:endParaRPr lang="zh-CN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4734" y="1063020"/>
            <a:ext cx="4509704" cy="211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056"/>
            <a:ext cx="4712990" cy="1933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99" y="1052736"/>
            <a:ext cx="4157861" cy="281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57754" t="36440" r="8974" b="50000"/>
          <a:stretch>
            <a:fillRect/>
          </a:stretch>
        </p:blipFill>
        <p:spPr bwMode="auto">
          <a:xfrm>
            <a:off x="5234870" y="4249086"/>
            <a:ext cx="3707904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234870" y="3595351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n = 2.5</a:t>
            </a:r>
            <a:endParaRPr lang="zh-CN" altLang="en-US" sz="20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54099" y="5900633"/>
            <a:ext cx="5724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Spin-down rate transition</a:t>
            </a:r>
            <a:r>
              <a:rPr kumimoji="1" lang="zh-CN" altLang="en-US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（</a:t>
            </a:r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SRT</a:t>
            </a:r>
            <a:r>
              <a:rPr kumimoji="1" lang="zh-CN" altLang="en-US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）</a:t>
            </a:r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~</a:t>
            </a:r>
            <a:r>
              <a:rPr kumimoji="1" lang="en-US" altLang="zh-CN" sz="24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36%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48612" y="5069473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Marshall et al. 2015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B08149-E0AE-41EB-B219-6FB0A59A1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7DE1ADCA-9614-24F4-D900-37BBB5440D5B}"/>
              </a:ext>
            </a:extLst>
          </p:cNvPr>
          <p:cNvCxnSpPr/>
          <p:nvPr/>
        </p:nvCxnSpPr>
        <p:spPr>
          <a:xfrm>
            <a:off x="5292080" y="4537118"/>
            <a:ext cx="355235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0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325"/>
    </mc:Choice>
    <mc:Fallback xmlns="">
      <p:transition spd="slow" advTm="5832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46348" y="1146070"/>
            <a:ext cx="3466728" cy="1562850"/>
          </a:xfrm>
        </p:spPr>
        <p:txBody>
          <a:bodyPr/>
          <a:lstStyle/>
          <a:p>
            <a:r>
              <a:rPr kumimoji="1" lang="en-US" altLang="zh-CN" sz="2000" dirty="0"/>
              <a:t>The luminosity of pulsar and pulse shape do not change</a:t>
            </a:r>
          </a:p>
          <a:p>
            <a:r>
              <a:rPr kumimoji="1" lang="en-US" altLang="zh-CN" sz="2000" dirty="0"/>
              <a:t>PWN 32(8)%</a:t>
            </a:r>
            <a:endParaRPr kumimoji="1"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PSR B0540-69</a:t>
            </a:r>
            <a:endParaRPr kumimoji="1" lang="zh-CN" altLang="en-US" dirty="0"/>
          </a:p>
        </p:txBody>
      </p:sp>
      <p:pic>
        <p:nvPicPr>
          <p:cNvPr id="5" name="图片 4" descr="屏幕快照 2019-06-25 下午2.21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675" y="1147380"/>
            <a:ext cx="5011819" cy="5184576"/>
          </a:xfrm>
          <a:prstGeom prst="rect">
            <a:avLst/>
          </a:prstGeom>
        </p:spPr>
      </p:pic>
      <p:pic>
        <p:nvPicPr>
          <p:cNvPr id="6" name="图片 5" descr="屏幕快照 2019-06-25 下午2.24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196752"/>
            <a:ext cx="3240360" cy="373631"/>
          </a:xfrm>
          <a:prstGeom prst="rect">
            <a:avLst/>
          </a:prstGeom>
        </p:spPr>
      </p:pic>
      <p:pic>
        <p:nvPicPr>
          <p:cNvPr id="7" name="图片 6" descr="屏幕快照 2019-06-25 下午2.26.4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8994"/>
            <a:ext cx="3672408" cy="3003402"/>
          </a:xfrm>
          <a:prstGeom prst="rect">
            <a:avLst/>
          </a:prstGeom>
        </p:spPr>
      </p:pic>
      <p:pic>
        <p:nvPicPr>
          <p:cNvPr id="8" name="图片 7" descr="屏幕快照 2019-07-05 下午9.19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484" y="2847191"/>
            <a:ext cx="1549400" cy="3683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7504" y="2716922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Tau=400 day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85885A4A-BE8C-43FD-811B-266F0C151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8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83"/>
    </mc:Choice>
    <mc:Fallback xmlns="">
      <p:transition spd="slow" advTm="8968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8E3EA15C-FF13-4E01-39D9-EF84070C1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7846" y="2525043"/>
            <a:ext cx="3744416" cy="306593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PSR B0540-69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87" y="1084179"/>
            <a:ext cx="4990661" cy="36265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5536" y="48691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Wang et al. 2020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292080" y="1196752"/>
            <a:ext cx="37040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Braking index recovering</a:t>
            </a:r>
          </a:p>
          <a:p>
            <a:r>
              <a:rPr lang="en-US" altLang="zh-CN" sz="2000" dirty="0"/>
              <a:t>From ~0 to 1., then </a:t>
            </a:r>
            <a:r>
              <a:rPr lang="en-US" altLang="zh-CN" sz="2000" b="1" dirty="0"/>
              <a:t>stable~1.</a:t>
            </a:r>
            <a:r>
              <a:rPr lang="en-US" altLang="zh-CN" sz="2000" dirty="0"/>
              <a:t>?</a:t>
            </a:r>
          </a:p>
          <a:p>
            <a:endParaRPr lang="en-US" altLang="zh-CN" sz="2000" dirty="0"/>
          </a:p>
          <a:p>
            <a:r>
              <a:rPr lang="en-US" altLang="zh-CN" sz="2000" dirty="0"/>
              <a:t>HXMT+NICER + IXPE(2022-2023)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9FCF606-2A5C-4CC4-B295-73508A57D641}"/>
              </a:ext>
            </a:extLst>
          </p:cNvPr>
          <p:cNvSpPr/>
          <p:nvPr/>
        </p:nvSpPr>
        <p:spPr>
          <a:xfrm>
            <a:off x="4283968" y="2132856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F0B4DEB2-4DD0-4BAE-B218-D863B0F82A00}"/>
              </a:ext>
            </a:extLst>
          </p:cNvPr>
          <p:cNvCxnSpPr>
            <a:cxnSpLocks/>
          </p:cNvCxnSpPr>
          <p:nvPr/>
        </p:nvCxnSpPr>
        <p:spPr>
          <a:xfrm>
            <a:off x="4788024" y="2348880"/>
            <a:ext cx="936104" cy="6480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23316B12-5A28-4DF9-82BB-373487C35435}"/>
              </a:ext>
            </a:extLst>
          </p:cNvPr>
          <p:cNvSpPr txBox="1"/>
          <p:nvPr/>
        </p:nvSpPr>
        <p:spPr>
          <a:xfrm>
            <a:off x="5219874" y="5596660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By </a:t>
            </a:r>
            <a:r>
              <a:rPr lang="en-US" altLang="zh-CN" sz="2000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Y.L.Tuo</a:t>
            </a:r>
            <a:r>
              <a:rPr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and M.Y. Ge</a:t>
            </a:r>
          </a:p>
          <a:p>
            <a:r>
              <a:rPr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 preparation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5F7BC1-1AEB-4AF9-899A-BD2A3FCC5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48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图片 3">
            <a:extLst>
              <a:ext uri="{FF2B5EF4-FFF2-40B4-BE49-F238E27FC236}">
                <a16:creationId xmlns:a16="http://schemas.microsoft.com/office/drawing/2014/main" id="{8A438B13-809C-CFB6-9577-EA85D6792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3759200" cy="256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标题 2">
            <a:extLst>
              <a:ext uri="{FF2B5EF4-FFF2-40B4-BE49-F238E27FC236}">
                <a16:creationId xmlns:a16="http://schemas.microsoft.com/office/drawing/2014/main" id="{3DB8BA8E-8852-42B3-C759-F8A9020C0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/>
              <a:t>PSR J1124-5916</a:t>
            </a:r>
            <a:endParaRPr kumimoji="1" lang="zh-CN" altLang="en-US"/>
          </a:p>
        </p:txBody>
      </p:sp>
      <p:sp>
        <p:nvSpPr>
          <p:cNvPr id="50180" name="文本框 6">
            <a:extLst>
              <a:ext uri="{FF2B5EF4-FFF2-40B4-BE49-F238E27FC236}">
                <a16:creationId xmlns:a16="http://schemas.microsoft.com/office/drawing/2014/main" id="{C055FF3E-6C8E-5911-35A7-89569F37B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0613" y="4688244"/>
            <a:ext cx="30241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State transition</a:t>
            </a:r>
            <a:r>
              <a:rPr kumimoji="1" lang="zh-CN" altLang="en-US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0.4%</a:t>
            </a:r>
          </a:p>
          <a:p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Braking index</a:t>
            </a:r>
            <a:r>
              <a:rPr kumimoji="1" lang="zh-CN" altLang="en-US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~ 1.98</a:t>
            </a:r>
          </a:p>
          <a:p>
            <a:r>
              <a:rPr lang="en-US" altLang="zh-CN" sz="2000" dirty="0">
                <a:ea typeface="黑体" panose="02010609060101010101" pitchFamily="49" charset="-122"/>
                <a:cs typeface="Arial" panose="020B0604020202020204" pitchFamily="34" charset="0"/>
              </a:rPr>
              <a:t>Like PSR B0540-69</a:t>
            </a:r>
            <a:endParaRPr lang="zh-CN" altLang="en-US" sz="20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0181" name="矩形 10">
            <a:extLst>
              <a:ext uri="{FF2B5EF4-FFF2-40B4-BE49-F238E27FC236}">
                <a16:creationId xmlns:a16="http://schemas.microsoft.com/office/drawing/2014/main" id="{71D24880-ACF1-0992-0D76-57CE92F08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9563" y="2179638"/>
            <a:ext cx="607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/>
              <a:t>Low</a:t>
            </a:r>
            <a:endParaRPr lang="zh-CN" altLang="en-US" dirty="0"/>
          </a:p>
        </p:txBody>
      </p:sp>
      <p:sp>
        <p:nvSpPr>
          <p:cNvPr id="50182" name="矩形 11">
            <a:extLst>
              <a:ext uri="{FF2B5EF4-FFF2-40B4-BE49-F238E27FC236}">
                <a16:creationId xmlns:a16="http://schemas.microsoft.com/office/drawing/2014/main" id="{D6722464-BBB2-8DD1-915C-AAE136E8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7650" y="2547938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50183" name="矩形 1">
            <a:extLst>
              <a:ext uri="{FF2B5EF4-FFF2-40B4-BE49-F238E27FC236}">
                <a16:creationId xmlns:a16="http://schemas.microsoft.com/office/drawing/2014/main" id="{0A8022E2-FA41-BC76-A276-E0DFA4CD0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53" y="6246486"/>
            <a:ext cx="1484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Ge et al. 2020</a:t>
            </a:r>
          </a:p>
        </p:txBody>
      </p:sp>
      <p:pic>
        <p:nvPicPr>
          <p:cNvPr id="50184" name="图片 12" descr="屏幕快照 2020-03-19 下午4.44.56.png">
            <a:extLst>
              <a:ext uri="{FF2B5EF4-FFF2-40B4-BE49-F238E27FC236}">
                <a16:creationId xmlns:a16="http://schemas.microsoft.com/office/drawing/2014/main" id="{E0CAFD91-3B45-253D-ED13-9BE85BAB30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383" y="3564572"/>
            <a:ext cx="3543300" cy="273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5" name="矩形 5">
            <a:extLst>
              <a:ext uri="{FF2B5EF4-FFF2-40B4-BE49-F238E27FC236}">
                <a16:creationId xmlns:a16="http://schemas.microsoft.com/office/drawing/2014/main" id="{6CE14AB2-019B-3165-18D8-B6A8CEC81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7992" y="6153681"/>
            <a:ext cx="2710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Gamma-ray pulse profile</a:t>
            </a:r>
          </a:p>
        </p:txBody>
      </p:sp>
      <p:pic>
        <p:nvPicPr>
          <p:cNvPr id="50186" name="图片 9" descr="g292.jpg">
            <a:extLst>
              <a:ext uri="{FF2B5EF4-FFF2-40B4-BE49-F238E27FC236}">
                <a16:creationId xmlns:a16="http://schemas.microsoft.com/office/drawing/2014/main" id="{61201B5C-CEFC-5E0F-0B7C-07584BA3A1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250951"/>
            <a:ext cx="2936875" cy="333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7" name="矩形 13">
            <a:extLst>
              <a:ext uri="{FF2B5EF4-FFF2-40B4-BE49-F238E27FC236}">
                <a16:creationId xmlns:a16="http://schemas.microsoft.com/office/drawing/2014/main" id="{1353AFBC-FF6F-CDA0-796D-30C3B537F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3" y="4688244"/>
            <a:ext cx="2349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9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ea typeface="黑体" panose="02010609060101010101" pitchFamily="49" charset="-122"/>
              </a:rPr>
              <a:t>G292.0+1.8</a:t>
            </a:r>
          </a:p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ea typeface="黑体" panose="02010609060101010101" pitchFamily="49" charset="-122"/>
              </a:rPr>
              <a:t>2.9kyr, </a:t>
            </a:r>
          </a:p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ea typeface="黑体" panose="02010609060101010101" pitchFamily="49" charset="-122"/>
              </a:rPr>
              <a:t>F0=7.37Hz,</a:t>
            </a:r>
          </a:p>
          <a:p>
            <a:pPr eaLnBrk="1" hangingPunct="1"/>
            <a:r>
              <a:rPr lang="en-US" altLang="zh-CN" sz="2000" dirty="0">
                <a:solidFill>
                  <a:schemeClr val="tx1"/>
                </a:solidFill>
                <a:ea typeface="黑体" panose="02010609060101010101" pitchFamily="49" charset="-122"/>
              </a:rPr>
              <a:t> F1=-4.1E-11 Hzs</a:t>
            </a:r>
            <a:r>
              <a:rPr lang="en-US" altLang="zh-CN" sz="2000" baseline="30000" dirty="0">
                <a:solidFill>
                  <a:schemeClr val="tx1"/>
                </a:solidFill>
                <a:ea typeface="黑体" panose="02010609060101010101" pitchFamily="49" charset="-122"/>
              </a:rPr>
              <a:t>-1</a:t>
            </a:r>
            <a:endParaRPr lang="zh-CN" altLang="en-US" sz="2000" baseline="30000" dirty="0">
              <a:solidFill>
                <a:schemeClr val="tx1"/>
              </a:solidFill>
              <a:ea typeface="黑体" panose="02010609060101010101" pitchFamily="49" charset="-122"/>
            </a:endParaRPr>
          </a:p>
        </p:txBody>
      </p:sp>
      <p:pic>
        <p:nvPicPr>
          <p:cNvPr id="50188" name="图片 14" descr="屏幕快照 2020-03-19 下午1.52.01.png">
            <a:extLst>
              <a:ext uri="{FF2B5EF4-FFF2-40B4-BE49-F238E27FC236}">
                <a16:creationId xmlns:a16="http://schemas.microsoft.com/office/drawing/2014/main" id="{7C1EDC47-6317-59DD-8B73-9B77A846C5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1274763"/>
            <a:ext cx="2325688" cy="337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153006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7194E0D0-C0F6-80D4-5F40-383950F00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124744"/>
            <a:ext cx="5040560" cy="3747990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D4A3F40E-C6EF-903C-B38F-3C1C405E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PSR J0205+6449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FCFDCAE-237F-B11D-3AC4-C2068E8F30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DC7698-77B5-4ABB-76EF-03AD0804D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340767"/>
            <a:ext cx="3165504" cy="35319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FE11257-7394-70FE-4C1E-FB334763D382}"/>
              </a:ext>
            </a:extLst>
          </p:cNvPr>
          <p:cNvSpPr txBox="1"/>
          <p:nvPr/>
        </p:nvSpPr>
        <p:spPr>
          <a:xfrm>
            <a:off x="5580112" y="5041775"/>
            <a:ext cx="316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Possible flux variation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805DA49-65D7-E5F4-57D4-4E55088E6907}"/>
              </a:ext>
            </a:extLst>
          </p:cNvPr>
          <p:cNvSpPr txBox="1"/>
          <p:nvPr/>
        </p:nvSpPr>
        <p:spPr>
          <a:xfrm>
            <a:off x="243136" y="487273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Gamma-ray pulse profile:</a:t>
            </a:r>
          </a:p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Peak separation: -0.050(6)</a:t>
            </a:r>
          </a:p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Peak ratio: 1.2(2)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10C13AE-3FF0-15B5-AE2C-99E00B420DAD}"/>
              </a:ext>
            </a:extLst>
          </p:cNvPr>
          <p:cNvSpPr txBox="1"/>
          <p:nvPr/>
        </p:nvSpPr>
        <p:spPr>
          <a:xfrm>
            <a:off x="5508104" y="5672481"/>
            <a:ext cx="3165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From Ye </a:t>
            </a:r>
            <a:r>
              <a:rPr lang="en-US" altLang="zh-CN" sz="2400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Wento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716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285860"/>
            <a:ext cx="8507288" cy="53835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sz="2000" dirty="0"/>
              <a:t>Pulsars</a:t>
            </a:r>
            <a:endParaRPr kumimoji="1" lang="en-US" altLang="zh-CN" sz="2000" b="0" dirty="0"/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Crab pulsar: </a:t>
            </a:r>
            <a:r>
              <a:rPr kumimoji="1" lang="en-US" altLang="zh-CN" sz="2000" b="0" dirty="0"/>
              <a:t>glitches, spectra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PSR B0540-69</a:t>
            </a:r>
            <a:r>
              <a:rPr kumimoji="1" lang="zh-CN" altLang="en-US" sz="2000" b="0" dirty="0"/>
              <a:t>：</a:t>
            </a:r>
            <a:r>
              <a:rPr kumimoji="1" lang="en-US" altLang="zh-CN" sz="2000" b="0" dirty="0"/>
              <a:t> state transition and evolution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PSR J1124-5906</a:t>
            </a:r>
            <a:r>
              <a:rPr kumimoji="1" lang="zh-CN" altLang="en-US" sz="2000" b="0" dirty="0"/>
              <a:t>：</a:t>
            </a:r>
            <a:r>
              <a:rPr kumimoji="1" lang="en-US" altLang="zh-CN" sz="2000" b="0" dirty="0"/>
              <a:t>state transition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PSR J0205+6449</a:t>
            </a:r>
            <a:r>
              <a:rPr kumimoji="1" lang="zh-CN" altLang="en-US" sz="2000" b="0" dirty="0"/>
              <a:t>：</a:t>
            </a:r>
            <a:r>
              <a:rPr kumimoji="1" lang="en-US" altLang="zh-CN" sz="2000" b="0" dirty="0"/>
              <a:t>short variation triggered by glitch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PSR J1811-1925</a:t>
            </a:r>
            <a:r>
              <a:rPr kumimoji="1" lang="zh-CN" altLang="en-US" sz="2000" b="0" dirty="0"/>
              <a:t>：</a:t>
            </a:r>
            <a:r>
              <a:rPr kumimoji="1" lang="en-US" altLang="zh-CN" sz="2000" b="0" dirty="0"/>
              <a:t> Phase resolved spectra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Vela pulsar</a:t>
            </a:r>
            <a:r>
              <a:rPr kumimoji="1" lang="zh-CN" altLang="en-US" sz="2000" b="0" dirty="0"/>
              <a:t>：</a:t>
            </a:r>
            <a:r>
              <a:rPr kumimoji="1" lang="en-US" altLang="zh-CN" sz="2000" b="0" dirty="0"/>
              <a:t>Gamma-ray pulse profile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SGR J1935+2154: </a:t>
            </a:r>
            <a:r>
              <a:rPr kumimoji="1" lang="en-US" altLang="zh-CN" sz="2000" b="0" dirty="0"/>
              <a:t>glitch and X-ray burst property</a:t>
            </a:r>
          </a:p>
          <a:p>
            <a:pPr>
              <a:lnSpc>
                <a:spcPct val="150000"/>
              </a:lnSpc>
            </a:pPr>
            <a:r>
              <a:rPr kumimoji="1" lang="en-US" altLang="zh-CN" sz="2000" dirty="0"/>
              <a:t>Summary</a:t>
            </a:r>
            <a:endParaRPr kumimoji="1"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Outline</a:t>
            </a:r>
            <a:endParaRPr kumimoji="1"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D06B7F7-6312-4BD1-B0A1-D9AA0C23D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928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"/>
    </mc:Choice>
    <mc:Fallback xmlns="">
      <p:transition spd="slow" advTm="1439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FD1E2F9-D76D-4B37-F295-AF22EABB7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PSR J1811-1925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72E657E-9632-9F06-E165-43071DEDF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F33FA7D-AE02-8817-FE61-83A55D59B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020730"/>
            <a:ext cx="5048432" cy="23605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45722F-E460-9821-57BA-538D7ECFCC5E}"/>
                  </a:ext>
                </a:extLst>
              </p:cNvPr>
              <p:cNvSpPr txBox="1"/>
              <p:nvPr/>
            </p:nvSpPr>
            <p:spPr>
              <a:xfrm>
                <a:off x="26736" y="1176188"/>
                <a:ext cx="4809436" cy="25631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/>
                  <a:t>SNR</a:t>
                </a:r>
                <a:r>
                  <a:rPr lang="zh-CN" altLang="en-US" sz="2000" dirty="0"/>
                  <a:t>：</a:t>
                </a:r>
                <a:r>
                  <a:rPr lang="en-US" altLang="zh-CN" sz="2000" dirty="0"/>
                  <a:t>		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SNR G11.2-0.3</a:t>
                </a:r>
              </a:p>
              <a:p>
                <a:r>
                  <a:rPr lang="en-US" altLang="zh-CN" sz="2000" dirty="0"/>
                  <a:t>Dist.:		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~5 kpc</a:t>
                </a:r>
              </a:p>
              <a:p>
                <a:r>
                  <a:rPr lang="en-US" altLang="zh-CN" sz="2000" dirty="0"/>
                  <a:t>Period</a:t>
                </a:r>
                <a:r>
                  <a:rPr lang="zh-CN" altLang="en-US" sz="2000" dirty="0"/>
                  <a:t>：</a:t>
                </a:r>
                <a:r>
                  <a:rPr lang="en-US" altLang="zh-CN" sz="2000" dirty="0"/>
                  <a:t>               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~65 </a:t>
                </a:r>
                <a:r>
                  <a:rPr lang="en-US" altLang="zh-CN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ms</a:t>
                </a:r>
                <a:endParaRPr lang="en-US" altLang="zh-C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/>
                  <a:t>B</a:t>
                </a:r>
                <a:r>
                  <a:rPr lang="zh-CN" altLang="en-US" sz="2000" dirty="0"/>
                  <a:t>：</a:t>
                </a:r>
                <a:r>
                  <a:rPr lang="en-US" altLang="zh-CN" sz="2000" dirty="0"/>
                  <a:t>		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~10</a:t>
                </a:r>
                <a:r>
                  <a:rPr lang="en-US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altLang="zh-CN" sz="200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</m:acc>
                  </m:oMath>
                </a14:m>
                <a:r>
                  <a:rPr lang="el-GR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l-NL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</a:t>
                </a:r>
                <a:r>
                  <a:rPr lang="nl-NL" altLang="zh-CN" sz="2000" dirty="0"/>
                  <a:t>	                </a:t>
                </a:r>
                <a:r>
                  <a:rPr lang="nl-NL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6.5 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</a:t>
                </a:r>
                <a:r>
                  <a:rPr lang="nl-NL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r>
                  <a:rPr lang="nl-NL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nl-NL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erg s</a:t>
                </a:r>
                <a:r>
                  <a:rPr lang="nl-NL" altLang="zh-CN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−1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altLang="zh-CN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zh-CN" alt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</a:t>
                </a:r>
                <a:r>
                  <a:rPr lang="nl-NL" altLang="zh-CN" sz="2000" dirty="0"/>
                  <a:t>2.75 × 10</a:t>
                </a:r>
                <a:r>
                  <a:rPr lang="nl-NL" altLang="zh-CN" sz="2000" baseline="30000" dirty="0"/>
                  <a:t>33</a:t>
                </a:r>
                <a:r>
                  <a:rPr lang="nl-NL" altLang="zh-CN" sz="2000" dirty="0"/>
                  <a:t> erg s</a:t>
                </a:r>
                <a:r>
                  <a:rPr lang="nl-NL" altLang="zh-CN" sz="2000" baseline="30000" dirty="0"/>
                  <a:t>−1</a:t>
                </a:r>
                <a:endParaRPr lang="nl-NL" altLang="zh-CN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sz="2000" dirty="0"/>
                  <a:t>Photon index</a:t>
                </a:r>
                <a:r>
                  <a:rPr lang="zh-CN" altLang="en-US" sz="2000" dirty="0"/>
                  <a:t>：</a:t>
                </a:r>
                <a:r>
                  <a:rPr lang="en-US" altLang="zh-CN" sz="2000" dirty="0"/>
                  <a:t>	</a:t>
                </a:r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1.33</a:t>
                </a:r>
                <a:r>
                  <a:rPr lang="en-US" altLang="zh-CN" sz="2000" dirty="0"/>
                  <a:t>±0.06</a:t>
                </a:r>
              </a:p>
              <a:p>
                <a:r>
                  <a:rPr lang="nl-NL" altLang="zh-CN" sz="2000" dirty="0"/>
                  <a:t>Char. Age:              24kyr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045722F-E460-9821-57BA-538D7ECFC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6" y="1176188"/>
                <a:ext cx="4809436" cy="2563138"/>
              </a:xfrm>
              <a:prstGeom prst="rect">
                <a:avLst/>
              </a:prstGeom>
              <a:blipFill>
                <a:blip r:embed="rId3"/>
                <a:stretch>
                  <a:fillRect l="-1008" t="-1647" b="-258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58513FE1-3E26-F68A-B4E4-F737FDCF1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094" y="1096664"/>
            <a:ext cx="3134306" cy="26923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EEF37D1-B55F-D108-4474-3784294993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8095" y="4017382"/>
            <a:ext cx="3566354" cy="236059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5FCB408-3882-F611-C5AE-F516DC8B2618}"/>
              </a:ext>
            </a:extLst>
          </p:cNvPr>
          <p:cNvSpPr txBox="1"/>
          <p:nvPr/>
        </p:nvSpPr>
        <p:spPr>
          <a:xfrm>
            <a:off x="5292079" y="6377980"/>
            <a:ext cx="30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Zheng, J.T. et al. 2023</a:t>
            </a:r>
            <a:endParaRPr lang="zh-CN" altLang="en-US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3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Vela</a:t>
            </a:r>
            <a:r>
              <a:rPr lang="zh-CN" altLang="en-US" dirty="0"/>
              <a:t> </a:t>
            </a:r>
            <a:r>
              <a:rPr lang="en-US" altLang="zh-CN" dirty="0"/>
              <a:t>pulsar</a:t>
            </a:r>
            <a:endParaRPr lang="zh-CN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196" y="1303505"/>
            <a:ext cx="3222028" cy="205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24" y="1129617"/>
            <a:ext cx="2742862" cy="231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78" y="3429000"/>
            <a:ext cx="3024823" cy="279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549715"/>
            <a:ext cx="3079159" cy="274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85425" y="6361315"/>
            <a:ext cx="3293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Yan et al. 2022</a:t>
            </a:r>
            <a:r>
              <a:rPr lang="zh-CN" altLang="en-US" dirty="0"/>
              <a:t>，</a:t>
            </a:r>
            <a:r>
              <a:rPr lang="en-US" altLang="zh-CN" dirty="0"/>
              <a:t>RAA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D5AA06A-CEC1-4C0A-9AC8-C6B66611BE9D}"/>
              </a:ext>
            </a:extLst>
          </p:cNvPr>
          <p:cNvSpPr txBox="1"/>
          <p:nvPr/>
        </p:nvSpPr>
        <p:spPr>
          <a:xfrm>
            <a:off x="7380312" y="130350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Fermi-LAT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AB64E2-9017-4263-9980-C1C8E81D07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352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AF7F4EB-EE51-4E27-BF60-A65B1A9E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SGR J1935+2154</a:t>
            </a:r>
            <a:endParaRPr lang="zh-CN" altLang="en-US" dirty="0"/>
          </a:p>
        </p:txBody>
      </p:sp>
      <p:pic>
        <p:nvPicPr>
          <p:cNvPr id="5" name="内容占位符 7">
            <a:extLst>
              <a:ext uri="{FF2B5EF4-FFF2-40B4-BE49-F238E27FC236}">
                <a16:creationId xmlns:a16="http://schemas.microsoft.com/office/drawing/2014/main" id="{B35887A1-6B08-41AF-89B7-EF7B856BF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231934"/>
            <a:ext cx="4879571" cy="299464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1D7A4E-C5C9-4D6B-8030-0FE77A78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187" y="1093134"/>
            <a:ext cx="3574538" cy="269590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BE7E09F-E25A-4D02-A08B-44B66AF12E37}"/>
              </a:ext>
            </a:extLst>
          </p:cNvPr>
          <p:cNvSpPr/>
          <p:nvPr/>
        </p:nvSpPr>
        <p:spPr>
          <a:xfrm>
            <a:off x="251520" y="4293096"/>
            <a:ext cx="432048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Possible large glitch in Magnetar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Delayed spin-up component?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Ge</a:t>
            </a:r>
            <a:r>
              <a:rPr lang="zh-CN" altLang="en-US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 </a:t>
            </a: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M.Y. </a:t>
            </a:r>
            <a:r>
              <a:rPr lang="en-US" altLang="zh-CN" sz="2000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et al. 2022 submitted to </a:t>
            </a:r>
            <a:r>
              <a:rPr lang="en-US" altLang="zh-CN" sz="2000" dirty="0" err="1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ApJ</a:t>
            </a:r>
            <a:endParaRPr lang="en-US" altLang="zh-CN" sz="2000" dirty="0">
              <a:latin typeface="Calibri" pitchFamily="34" charset="0"/>
              <a:ea typeface="微软雅黑" panose="020B0503020204020204" pitchFamily="34" charset="-122"/>
              <a:cs typeface="Calibri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39F15AC-EC0C-44E4-A578-FC5AC285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26" y="3789040"/>
            <a:ext cx="3696140" cy="285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56D765-964C-4937-9205-D92C27D8C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344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68B7D017-91EB-D985-4D49-F202A89253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1" y="1290462"/>
            <a:ext cx="40671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72F7C272-F252-4AC0-87B6-1F068A76BDE8}"/>
              </a:ext>
            </a:extLst>
          </p:cNvPr>
          <p:cNvCxnSpPr/>
          <p:nvPr/>
        </p:nvCxnSpPr>
        <p:spPr>
          <a:xfrm flipH="1">
            <a:off x="2633690" y="2666961"/>
            <a:ext cx="585736" cy="818878"/>
          </a:xfrm>
          <a:prstGeom prst="straightConnector1">
            <a:avLst/>
          </a:prstGeom>
          <a:ln w="28575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798" y="1398923"/>
            <a:ext cx="4545551" cy="259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932040" y="1060369"/>
            <a:ext cx="3003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Li X.B., </a:t>
            </a:r>
            <a:r>
              <a:rPr lang="en-US" altLang="zh-CN" sz="1600" b="1" dirty="0" err="1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Ge</a:t>
            </a:r>
            <a:r>
              <a:rPr lang="zh-CN" altLang="en-US" sz="16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 </a:t>
            </a:r>
            <a:r>
              <a:rPr lang="en-US" altLang="zh-CN" sz="16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M.Y. </a:t>
            </a:r>
            <a:r>
              <a:rPr lang="en-US" altLang="zh-CN" sz="1600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et al. 2022 </a:t>
            </a:r>
            <a:r>
              <a:rPr lang="en-US" altLang="zh-CN" sz="1600" dirty="0" err="1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ApJ</a:t>
            </a:r>
            <a:endParaRPr lang="en-US" altLang="zh-CN" sz="1600" dirty="0">
              <a:latin typeface="Calibri" pitchFamily="34" charset="0"/>
              <a:ea typeface="微软雅黑" panose="020B0503020204020204" pitchFamily="34" charset="-122"/>
              <a:cs typeface="Calibri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2A70132-63D7-E8C2-5E13-DD85841DC1C4}"/>
              </a:ext>
            </a:extLst>
          </p:cNvPr>
          <p:cNvSpPr txBox="1"/>
          <p:nvPr/>
        </p:nvSpPr>
        <p:spPr>
          <a:xfrm>
            <a:off x="2795965" y="2101314"/>
            <a:ext cx="148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FRB200428</a:t>
            </a:r>
            <a:endParaRPr lang="zh-CN" altLang="en-US" dirty="0"/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95EF09A5-6B29-6371-551C-6C767D09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81" y="4862337"/>
            <a:ext cx="3964813" cy="1318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内容占位符 3">
            <a:extLst>
              <a:ext uri="{FF2B5EF4-FFF2-40B4-BE49-F238E27FC236}">
                <a16:creationId xmlns:a16="http://schemas.microsoft.com/office/drawing/2014/main" id="{0000868D-91B0-2EEA-B868-6B132ADCF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379" y="4021358"/>
            <a:ext cx="4558304" cy="2212532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070A6C67-43C6-40B8-AD6A-4C249C99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SGR J1935+2154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513A6BD-84EC-4821-A9DF-7283A5647C29}"/>
              </a:ext>
            </a:extLst>
          </p:cNvPr>
          <p:cNvSpPr/>
          <p:nvPr/>
        </p:nvSpPr>
        <p:spPr>
          <a:xfrm>
            <a:off x="537130" y="6309320"/>
            <a:ext cx="33147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Ge</a:t>
            </a:r>
            <a:r>
              <a:rPr lang="zh-CN" altLang="en-US" sz="16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 </a:t>
            </a:r>
            <a:r>
              <a:rPr lang="en-US" altLang="zh-CN" sz="16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M.Y. </a:t>
            </a:r>
            <a:r>
              <a:rPr lang="en-US" altLang="zh-CN" sz="1600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et al. 2023 </a:t>
            </a:r>
            <a:r>
              <a:rPr lang="en-US" altLang="zh-CN" sz="1600" dirty="0" err="1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ApJ</a:t>
            </a:r>
            <a:endParaRPr lang="en-US" altLang="zh-CN" sz="1600" dirty="0">
              <a:latin typeface="Calibri" pitchFamily="34" charset="0"/>
              <a:ea typeface="微软雅黑" panose="020B0503020204020204" pitchFamily="34" charset="-122"/>
              <a:cs typeface="Calibri" pitchFamily="34" charset="0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55BEF07-28CA-43BE-BDAA-CD8ABB95A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556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942"/>
    </mc:Choice>
    <mc:Fallback xmlns="">
      <p:transition spd="slow" advTm="5594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47352"/>
            <a:ext cx="8686800" cy="4951451"/>
          </a:xfrm>
        </p:spPr>
        <p:txBody>
          <a:bodyPr/>
          <a:lstStyle/>
          <a:p>
            <a:r>
              <a:rPr lang="en-US" altLang="zh-CN" sz="2000" dirty="0"/>
              <a:t>Crab pulsar: </a:t>
            </a:r>
            <a:endParaRPr lang="en-US" altLang="zh-CN" sz="1800" dirty="0"/>
          </a:p>
          <a:p>
            <a:pPr lvl="1"/>
            <a:r>
              <a:rPr lang="en-US" altLang="zh-CN" sz="1800" dirty="0"/>
              <a:t>Insight-HXMT detected the spin-up processes in the largest glitch; statistical studies show that the large glitches have detectable spin-up processes, and the spin-up processes of the smaller glitches are too short to be detected.  </a:t>
            </a:r>
          </a:p>
          <a:p>
            <a:pPr lvl="1"/>
            <a:r>
              <a:rPr lang="en-US" altLang="zh-CN" sz="1800" dirty="0"/>
              <a:t>Flux does not change (</a:t>
            </a:r>
            <a:r>
              <a:rPr kumimoji="1" lang="en-US" altLang="zh-CN" sz="1800" dirty="0"/>
              <a:t>0.1-0.2% </a:t>
            </a:r>
            <a:r>
              <a:rPr lang="en-US" altLang="zh-CN" sz="1800" dirty="0"/>
              <a:t>) during the largest glitch, which is inconsistent with              ; the pulsar profile does not show any significant change either</a:t>
            </a:r>
            <a:endParaRPr lang="en-US" altLang="zh-CN" sz="2000" dirty="0"/>
          </a:p>
          <a:p>
            <a:pPr lvl="1"/>
            <a:r>
              <a:rPr kumimoji="1" lang="en-US" altLang="zh-CN" sz="1800" dirty="0"/>
              <a:t>Phase resolved spectra in higher energy bands from HXMT</a:t>
            </a:r>
          </a:p>
          <a:p>
            <a:r>
              <a:rPr lang="en-US" altLang="zh-CN" sz="2000" dirty="0"/>
              <a:t>PSRs B0540-69 &amp; J1124-5916 &amp; J0205+6449: </a:t>
            </a:r>
            <a:r>
              <a:rPr lang="en-US" altLang="zh-CN" sz="2000" b="0" dirty="0"/>
              <a:t>state transition,</a:t>
            </a:r>
            <a:r>
              <a:rPr lang="zh-CN" altLang="en-US" sz="2000" b="0" dirty="0"/>
              <a:t> </a:t>
            </a:r>
            <a:r>
              <a:rPr lang="en-US" altLang="zh-CN" sz="2000" b="0" dirty="0"/>
              <a:t>variation in short</a:t>
            </a:r>
            <a:r>
              <a:rPr lang="zh-CN" altLang="en-US" sz="2000" b="0" dirty="0"/>
              <a:t> </a:t>
            </a:r>
            <a:r>
              <a:rPr lang="en-US" altLang="zh-CN" sz="2000" b="0" dirty="0"/>
              <a:t>time scale</a:t>
            </a:r>
          </a:p>
          <a:p>
            <a:r>
              <a:rPr kumimoji="1" lang="en-US" altLang="zh-CN" sz="2000" dirty="0"/>
              <a:t>PSR J1811-1925</a:t>
            </a:r>
            <a:r>
              <a:rPr kumimoji="1" lang="en-US" altLang="zh-CN" sz="2000" b="0" dirty="0"/>
              <a:t>: Photon index does not evolve with phase</a:t>
            </a:r>
            <a:endParaRPr lang="en-US" altLang="zh-CN" sz="2000" b="0" dirty="0"/>
          </a:p>
          <a:p>
            <a:r>
              <a:rPr kumimoji="1" lang="en-US" altLang="zh-CN" sz="2000" dirty="0"/>
              <a:t>Vela pulsar</a:t>
            </a:r>
            <a:r>
              <a:rPr kumimoji="1" lang="zh-CN" altLang="en-US" sz="2000" b="0" dirty="0"/>
              <a:t>：</a:t>
            </a:r>
            <a:r>
              <a:rPr kumimoji="1" lang="en-US" altLang="zh-CN" sz="2000" b="0" dirty="0"/>
              <a:t>Parameters of gamma-ray profile updated</a:t>
            </a:r>
          </a:p>
          <a:p>
            <a:r>
              <a:rPr kumimoji="1" lang="en-US" altLang="zh-CN" sz="2000" dirty="0"/>
              <a:t>SGR J1935+2154: </a:t>
            </a:r>
            <a:r>
              <a:rPr kumimoji="1" lang="en-US" altLang="zh-CN" sz="2000" b="0" dirty="0"/>
              <a:t>oscillation in X-ray burst associated to FRB 200428, time delay with radio peaks.</a:t>
            </a:r>
          </a:p>
          <a:p>
            <a:pPr marL="0" indent="0">
              <a:buNone/>
            </a:pPr>
            <a:endParaRPr kumimoji="1" lang="en-US" altLang="zh-CN" sz="2000" b="0" dirty="0"/>
          </a:p>
          <a:p>
            <a:pPr marL="0" indent="0">
              <a:buNone/>
            </a:pPr>
            <a:endParaRPr kumimoji="1" lang="en-US" altLang="zh-CN" sz="1800" b="0" dirty="0"/>
          </a:p>
          <a:p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616530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Thank you</a:t>
            </a:r>
            <a:endParaRPr lang="zh-CN" altLang="en-US" sz="3200" b="1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5" name="图片 4" descr="屏幕快照 2018-06-18 上午2.52.37.png">
            <a:extLst>
              <a:ext uri="{FF2B5EF4-FFF2-40B4-BE49-F238E27FC236}">
                <a16:creationId xmlns:a16="http://schemas.microsoft.com/office/drawing/2014/main" id="{C390A165-17BA-4DAE-9EB8-303E446F8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564904"/>
            <a:ext cx="792088" cy="372747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F461C7-A9EC-4605-BE3F-B6EB668F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95"/>
    </mc:Choice>
    <mc:Fallback xmlns="">
      <p:transition spd="slow" advTm="93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8AF7F4EB-EE51-4E27-BF60-A65B1A9E8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SGR J1935+2154</a:t>
            </a:r>
            <a:endParaRPr lang="zh-CN" altLang="en-US" dirty="0"/>
          </a:p>
        </p:txBody>
      </p:sp>
      <p:pic>
        <p:nvPicPr>
          <p:cNvPr id="5" name="内容占位符 7">
            <a:extLst>
              <a:ext uri="{FF2B5EF4-FFF2-40B4-BE49-F238E27FC236}">
                <a16:creationId xmlns:a16="http://schemas.microsoft.com/office/drawing/2014/main" id="{B35887A1-6B08-41AF-89B7-EF7B856BF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6" y="1231934"/>
            <a:ext cx="4879571" cy="299464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91D7A4E-C5C9-4D6B-8030-0FE77A783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26" y="868322"/>
            <a:ext cx="3819055" cy="288032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ABE7E09F-E25A-4D02-A08B-44B66AF12E37}"/>
              </a:ext>
            </a:extLst>
          </p:cNvPr>
          <p:cNvSpPr/>
          <p:nvPr/>
        </p:nvSpPr>
        <p:spPr>
          <a:xfrm>
            <a:off x="251520" y="4293096"/>
            <a:ext cx="4320480" cy="1429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Possible large glitch in Magnetar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Delayed spin-up component?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Ge</a:t>
            </a:r>
            <a:r>
              <a:rPr lang="zh-CN" altLang="en-US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 </a:t>
            </a:r>
            <a:r>
              <a:rPr lang="en-US" altLang="zh-CN" sz="2000" b="1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M.Y. </a:t>
            </a:r>
            <a:r>
              <a:rPr lang="en-US" altLang="zh-CN" sz="2000" dirty="0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et al. 2022 submitted to </a:t>
            </a:r>
            <a:r>
              <a:rPr lang="en-US" altLang="zh-CN" sz="2000" dirty="0" err="1">
                <a:latin typeface="Calibri" pitchFamily="34" charset="0"/>
                <a:ea typeface="微软雅黑" panose="020B0503020204020204" pitchFamily="34" charset="-122"/>
                <a:cs typeface="Calibri" pitchFamily="34" charset="0"/>
              </a:rPr>
              <a:t>ApJ</a:t>
            </a:r>
            <a:endParaRPr lang="en-US" altLang="zh-CN" sz="2000" dirty="0">
              <a:latin typeface="Calibri" pitchFamily="34" charset="0"/>
              <a:ea typeface="微软雅黑" panose="020B0503020204020204" pitchFamily="34" charset="-122"/>
              <a:cs typeface="Calibri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39F15AC-EC0C-44E4-A578-FC5AC2850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26" y="3789040"/>
            <a:ext cx="3696140" cy="285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456D765-964C-4937-9205-D92C27D8C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5138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26438860-CFAE-899B-51ED-78370F0FC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6348" y="1283149"/>
            <a:ext cx="4048473" cy="2484587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BE0087-F8A7-2B50-309E-A2F44BF7A6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348" y="3924727"/>
            <a:ext cx="3548688" cy="26764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57D93E1-165B-3899-1000-C9DE34CA0D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06" t="5400" r="8201"/>
          <a:stretch/>
        </p:blipFill>
        <p:spPr>
          <a:xfrm>
            <a:off x="5152812" y="1288213"/>
            <a:ext cx="3262196" cy="260082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F99A656-2196-1582-D438-AC78A1BCE06F}"/>
              </a:ext>
            </a:extLst>
          </p:cNvPr>
          <p:cNvSpPr txBox="1"/>
          <p:nvPr/>
        </p:nvSpPr>
        <p:spPr>
          <a:xfrm>
            <a:off x="7745100" y="13499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2022</a:t>
            </a:r>
            <a:endParaRPr lang="zh-CN" altLang="en-US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4758C9B-FC65-FAC7-3091-153BE3A34F5F}"/>
              </a:ext>
            </a:extLst>
          </p:cNvPr>
          <p:cNvSpPr txBox="1"/>
          <p:nvPr/>
        </p:nvSpPr>
        <p:spPr>
          <a:xfrm>
            <a:off x="4681853" y="4012192"/>
            <a:ext cx="38872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SGR J1935+2154 </a:t>
            </a:r>
            <a:r>
              <a:rPr lang="zh-CN" altLang="en-US" sz="2000" b="1" dirty="0"/>
              <a:t>（</a:t>
            </a:r>
            <a:r>
              <a:rPr lang="en-US" altLang="zh-CN" sz="2000" b="1" dirty="0"/>
              <a:t>FRB</a:t>
            </a:r>
            <a:r>
              <a:rPr lang="zh-CN" altLang="en-US" sz="2000" b="1" dirty="0"/>
              <a:t>）</a:t>
            </a:r>
            <a:r>
              <a:rPr lang="zh-CN" altLang="en-US" sz="2000" dirty="0"/>
              <a:t>：</a:t>
            </a:r>
            <a:endParaRPr lang="en-US" altLang="zh-CN" sz="2000" dirty="0"/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年暴发，周期跃变存在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延迟加速成分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（投稿</a:t>
            </a:r>
            <a:r>
              <a:rPr lang="en-US" altLang="zh-CN" sz="20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ApJ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年暴发，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直接探测到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延迟加速成分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11187964-9E8D-D682-081B-2C74E8FC11A1}"/>
              </a:ext>
            </a:extLst>
          </p:cNvPr>
          <p:cNvCxnSpPr>
            <a:cxnSpLocks/>
          </p:cNvCxnSpPr>
          <p:nvPr/>
        </p:nvCxnSpPr>
        <p:spPr>
          <a:xfrm flipV="1">
            <a:off x="5800884" y="1566647"/>
            <a:ext cx="378306" cy="40088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7C99E58E-E948-71C1-CC22-95635C93E9C8}"/>
              </a:ext>
            </a:extLst>
          </p:cNvPr>
          <p:cNvSpPr/>
          <p:nvPr/>
        </p:nvSpPr>
        <p:spPr>
          <a:xfrm>
            <a:off x="976349" y="1247457"/>
            <a:ext cx="7488832" cy="2641578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A919B27A-B6C6-F75D-A541-5B11687A3714}"/>
              </a:ext>
            </a:extLst>
          </p:cNvPr>
          <p:cNvSpPr txBox="1"/>
          <p:nvPr/>
        </p:nvSpPr>
        <p:spPr>
          <a:xfrm>
            <a:off x="1264380" y="1366243"/>
            <a:ext cx="9178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/>
              <a:t>2020</a:t>
            </a:r>
            <a:endParaRPr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159B121-8DAD-FCAA-6CAA-7A02A8E76818}"/>
              </a:ext>
            </a:extLst>
          </p:cNvPr>
          <p:cNvSpPr txBox="1"/>
          <p:nvPr/>
        </p:nvSpPr>
        <p:spPr>
          <a:xfrm>
            <a:off x="4970835" y="5673062"/>
            <a:ext cx="28433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8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进一步验证延迟加速时标与周期跃变幅度正相关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id="{B8295CA6-4C92-DE1F-DA97-243ACE56D0EB}"/>
              </a:ext>
            </a:extLst>
          </p:cNvPr>
          <p:cNvSpPr/>
          <p:nvPr/>
        </p:nvSpPr>
        <p:spPr>
          <a:xfrm rot="10800000">
            <a:off x="4572000" y="5874928"/>
            <a:ext cx="438717" cy="16806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A271A98-A0A5-AE20-781F-942107AEB532}"/>
              </a:ext>
            </a:extLst>
          </p:cNvPr>
          <p:cNvSpPr txBox="1"/>
          <p:nvPr/>
        </p:nvSpPr>
        <p:spPr>
          <a:xfrm>
            <a:off x="4571999" y="6388796"/>
            <a:ext cx="2402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Ge et al. 2022 (</a:t>
            </a:r>
            <a:r>
              <a:rPr lang="zh-CN" altLang="en-US" sz="1800" dirty="0"/>
              <a:t>投稿</a:t>
            </a:r>
            <a:r>
              <a:rPr lang="en-US" altLang="zh-CN" sz="1800" dirty="0"/>
              <a:t>)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4EC30C1-B62C-4679-936C-C2EA06980360}"/>
              </a:ext>
            </a:extLst>
          </p:cNvPr>
          <p:cNvSpPr txBox="1"/>
          <p:nvPr/>
        </p:nvSpPr>
        <p:spPr>
          <a:xfrm>
            <a:off x="438717" y="17099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200" dirty="0"/>
              <a:t>SGR J1935+2154</a:t>
            </a:r>
            <a:endParaRPr lang="zh-CN" altLang="en-US" sz="32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C6163D3-1A47-4F4A-8131-A67DE8D5D9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98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623"/>
    </mc:Choice>
    <mc:Fallback xmlns="">
      <p:transition spd="slow" advTm="4462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46856" y="1030334"/>
            <a:ext cx="8229600" cy="484030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Profile varies with time (</a:t>
            </a:r>
            <a:r>
              <a:rPr lang="en-US" altLang="zh-CN" sz="200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Lyne</a:t>
            </a:r>
            <a:r>
              <a:rPr lang="en-US" altLang="zh-CN" sz="20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et al. 2013, Ge et al. 2016)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latin typeface="+mj-lt"/>
                <a:ea typeface="+mj-ea"/>
                <a:cs typeface="+mj-cs"/>
              </a:rPr>
              <a:t>Inclination angle 0 .6</a:t>
            </a:r>
            <a:r>
              <a:rPr lang="en-US" altLang="zh-CN" dirty="0">
                <a:latin typeface="+mj-lt"/>
                <a:ea typeface="+mj-ea"/>
                <a:cs typeface="+mj-cs"/>
              </a:rPr>
              <a:t>°per century </a:t>
            </a:r>
            <a:r>
              <a:rPr lang="en-US" altLang="zh-CN" sz="14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altLang="zh-CN" sz="1600" dirty="0" err="1">
                <a:solidFill>
                  <a:srgbClr val="0000FF"/>
                </a:solidFill>
                <a:latin typeface="+mj-lt"/>
                <a:ea typeface="+mj-ea"/>
                <a:cs typeface="+mj-cs"/>
              </a:rPr>
              <a:t>Lyne</a:t>
            </a:r>
            <a:r>
              <a:rPr lang="en-US" altLang="zh-CN" sz="160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et al. 2013)</a:t>
            </a:r>
            <a:endParaRPr lang="zh-CN" altLang="en-US" sz="1400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Crab </a:t>
            </a:r>
            <a:r>
              <a:rPr lang="en-US" altLang="zh-CN"/>
              <a:t>pulsar changes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18839"/>
            <a:ext cx="2740157" cy="38904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492896"/>
            <a:ext cx="2649528" cy="37927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829894"/>
            <a:ext cx="3502430" cy="2785052"/>
          </a:xfrm>
          <a:prstGeom prst="rect">
            <a:avLst/>
          </a:prstGeom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7265132" y="5589240"/>
            <a:ext cx="11119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Ge</a:t>
            </a:r>
            <a:r>
              <a:rPr lang="zh-CN" altLang="en-US" sz="1200" dirty="0"/>
              <a:t> et al.(201</a:t>
            </a:r>
            <a:r>
              <a:rPr lang="en-US" altLang="zh-CN" sz="1200" dirty="0"/>
              <a:t>6</a:t>
            </a:r>
            <a:r>
              <a:rPr lang="zh-CN" altLang="en-US" sz="1200" dirty="0"/>
              <a:t>)</a:t>
            </a:r>
          </a:p>
        </p:txBody>
      </p:sp>
      <p:sp>
        <p:nvSpPr>
          <p:cNvPr id="10" name="矩形 9"/>
          <p:cNvSpPr/>
          <p:nvPr/>
        </p:nvSpPr>
        <p:spPr>
          <a:xfrm>
            <a:off x="2514792" y="6071706"/>
            <a:ext cx="12566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err="1"/>
              <a:t>Lyne</a:t>
            </a:r>
            <a:r>
              <a:rPr lang="en-US" altLang="zh-CN" sz="1200" dirty="0"/>
              <a:t> et al. (2013)</a:t>
            </a:r>
            <a:endParaRPr lang="zh-CN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2636912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Radio Phase separation</a:t>
            </a:r>
            <a:endParaRPr lang="zh-CN" altLang="en-US" sz="1600" b="1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16216" y="242088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X-ray pulse profile</a:t>
            </a:r>
            <a:endParaRPr lang="zh-CN" altLang="en-US" sz="20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3450486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Radio flux ratio</a:t>
            </a:r>
            <a:endParaRPr lang="zh-CN" altLang="en-US" sz="1600" b="1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A79D065-696C-4B60-AB39-710D168372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70019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/>
              <a:t>Crab pulsar</a:t>
            </a:r>
            <a:endParaRPr kumimoji="1" lang="zh-CN" altLang="en-US" sz="3200" dirty="0"/>
          </a:p>
        </p:txBody>
      </p:sp>
      <p:pic>
        <p:nvPicPr>
          <p:cNvPr id="5" name="图片 4" descr="屏幕快照 2019-05-20 下午1.44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96752"/>
            <a:ext cx="6264696" cy="484232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40152" y="1556792"/>
            <a:ext cx="32038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The evolution of phase resolved spectra from </a:t>
            </a:r>
            <a:r>
              <a:rPr kumimoji="1" lang="en-US" altLang="zh-CN" sz="2000" b="1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Insight-HXMT</a:t>
            </a:r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is consistent with </a:t>
            </a:r>
            <a:r>
              <a:rPr kumimoji="1" lang="en-US" altLang="zh-CN" sz="2000" b="1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RXTE</a:t>
            </a:r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, </a:t>
            </a:r>
            <a:r>
              <a:rPr kumimoji="1" lang="en-US" altLang="zh-CN" sz="2000" b="1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NuSTAR</a:t>
            </a:r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and other X –ray telescopes. </a:t>
            </a:r>
          </a:p>
          <a:p>
            <a:endParaRPr kumimoji="1" lang="en-US" altLang="zh-CN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kumimoji="1" lang="en-US" altLang="zh-CN" sz="2400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Tuo</a:t>
            </a:r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et al. 2019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7F183A4-1C32-4AFD-902B-6CF4F4AD70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0710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Crab pulsar</a:t>
            </a:r>
            <a:endParaRPr kumimoji="1" lang="zh-CN" altLang="en-US" dirty="0"/>
          </a:p>
        </p:txBody>
      </p:sp>
      <p:pic>
        <p:nvPicPr>
          <p:cNvPr id="4" name="图片 3" descr="屏幕快照 2018-03-09 上午8.13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" y="980728"/>
            <a:ext cx="4498580" cy="3600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67544" y="4509120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Yan et al. 2018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 descr="屏幕快照 2018-03-09 上午8.14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616" y="1052736"/>
            <a:ext cx="4613313" cy="364208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355976" y="2492896"/>
            <a:ext cx="792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="1" dirty="0">
                <a:solidFill>
                  <a:srgbClr val="0909F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</a:t>
            </a:r>
            <a:r>
              <a:rPr kumimoji="1" lang="en-US" altLang="zh-CN" sz="2800" b="1" baseline="-25000" dirty="0">
                <a:solidFill>
                  <a:srgbClr val="0909F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x</a:t>
            </a:r>
            <a:endParaRPr kumimoji="1" lang="zh-CN" altLang="en-US" sz="2400" b="1" baseline="-25000" dirty="0">
              <a:solidFill>
                <a:srgbClr val="0909F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588224" y="4221088"/>
            <a:ext cx="7920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err="1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</a:t>
            </a:r>
            <a:r>
              <a:rPr kumimoji="1" lang="en-US" altLang="zh-CN" sz="3200" b="1" baseline="-25000" dirty="0" err="1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sd</a:t>
            </a:r>
            <a:endParaRPr kumimoji="1" lang="zh-CN" altLang="en-US" sz="3200" b="1" baseline="-250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1" name="图片 10" descr="屏幕快照 2018-06-18 上午2.52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68760"/>
            <a:ext cx="1080120" cy="508292"/>
          </a:xfrm>
          <a:prstGeom prst="rect">
            <a:avLst/>
          </a:prstGeom>
        </p:spPr>
      </p:pic>
      <p:pic>
        <p:nvPicPr>
          <p:cNvPr id="12" name="图片 11" descr="屏幕快照 2018-06-18 上午2.53.5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28" y="3140968"/>
            <a:ext cx="1862487" cy="413886"/>
          </a:xfrm>
          <a:prstGeom prst="rect">
            <a:avLst/>
          </a:prstGeom>
        </p:spPr>
      </p:pic>
      <p:pic>
        <p:nvPicPr>
          <p:cNvPr id="5" name="图片 4" descr="屏幕快照 2018-06-18 上午9.28.4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725144"/>
            <a:ext cx="3400250" cy="210261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228184" y="5013176"/>
            <a:ext cx="2699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Statistical Results of young pulsars</a:t>
            </a:r>
          </a:p>
          <a:p>
            <a:r>
              <a:rPr lang="en-US" altLang="zh-CN" sz="2400" dirty="0" err="1"/>
              <a:t>Possenti</a:t>
            </a:r>
            <a:r>
              <a:rPr lang="en-US" altLang="zh-CN" sz="2400" dirty="0"/>
              <a:t> et </a:t>
            </a:r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al. 2002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屏幕快照 2018-06-18 上午9.31.3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89966"/>
            <a:ext cx="1061574" cy="363170"/>
          </a:xfrm>
          <a:prstGeom prst="rect">
            <a:avLst/>
          </a:prstGeom>
        </p:spPr>
      </p:pic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9B38F6C0-E447-4494-8F2F-29167D52F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293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91988" y="1106267"/>
            <a:ext cx="5915000" cy="2826790"/>
          </a:xfrm>
        </p:spPr>
        <p:txBody>
          <a:bodyPr/>
          <a:lstStyle/>
          <a:p>
            <a:r>
              <a:rPr kumimoji="1" lang="en-US" altLang="zh-CN" sz="2000" dirty="0"/>
              <a:t>Pulsars are highly magnetized fast rotating neutron stars </a:t>
            </a:r>
          </a:p>
          <a:p>
            <a:r>
              <a:rPr kumimoji="1" lang="en-US" altLang="zh-CN" sz="2000" dirty="0"/>
              <a:t>Emission model</a:t>
            </a:r>
          </a:p>
          <a:p>
            <a:pPr lvl="1"/>
            <a:r>
              <a:rPr kumimoji="1" lang="en-US" altLang="zh-CN" sz="1800" dirty="0"/>
              <a:t>Outer gap</a:t>
            </a:r>
          </a:p>
          <a:p>
            <a:pPr lvl="1"/>
            <a:r>
              <a:rPr kumimoji="1" lang="en-US" altLang="zh-CN" sz="1800" dirty="0"/>
              <a:t>Slot gap</a:t>
            </a:r>
          </a:p>
          <a:p>
            <a:pPr lvl="1"/>
            <a:r>
              <a:rPr kumimoji="1" lang="en-US" altLang="zh-CN" sz="1800" dirty="0"/>
              <a:t>Annular gap</a:t>
            </a:r>
          </a:p>
          <a:p>
            <a:pPr lvl="1"/>
            <a:r>
              <a:rPr kumimoji="1" lang="en-US" altLang="zh-CN" sz="1800" dirty="0"/>
              <a:t>…</a:t>
            </a:r>
          </a:p>
          <a:p>
            <a:r>
              <a:rPr kumimoji="1" lang="en-US" altLang="zh-CN" sz="2000" dirty="0"/>
              <a:t>Structure</a:t>
            </a:r>
            <a:endParaRPr kumimoji="1" lang="zh-CN" altLang="en-US" sz="2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dirty="0"/>
              <a:t>Pulsars</a:t>
            </a:r>
            <a:endParaRPr kumimoji="1" lang="zh-CN" altLang="en-US" dirty="0"/>
          </a:p>
        </p:txBody>
      </p:sp>
      <p:pic>
        <p:nvPicPr>
          <p:cNvPr id="5" name="图片 4" descr="屏幕快照 2018-03-08 下午4.23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 t="14269" r="41613" b="40447"/>
          <a:stretch/>
        </p:blipFill>
        <p:spPr>
          <a:xfrm>
            <a:off x="1602976" y="3861048"/>
            <a:ext cx="3047052" cy="2520280"/>
          </a:xfrm>
          <a:prstGeom prst="rect">
            <a:avLst/>
          </a:prstGeom>
        </p:spPr>
      </p:pic>
      <p:pic>
        <p:nvPicPr>
          <p:cNvPr id="6" name="图片 5" descr="屏幕快照 2018-06-20 下午1.49.4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540" y="3429000"/>
            <a:ext cx="2894968" cy="2826790"/>
          </a:xfrm>
          <a:prstGeom prst="rect">
            <a:avLst/>
          </a:prstGeom>
        </p:spPr>
      </p:pic>
      <p:pic>
        <p:nvPicPr>
          <p:cNvPr id="7" name="Picture 8" descr="rotati~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634" y="979220"/>
            <a:ext cx="2088232" cy="212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47F47FC4-9A6A-41F7-A264-D181130FDB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79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0"/>
    </mc:Choice>
    <mc:Fallback xmlns="">
      <p:transition spd="slow" advTm="414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29" y="1342728"/>
            <a:ext cx="3698971" cy="289017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kumimoji="1" lang="en-US" altLang="zh-CN" sz="36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PSR J1124-5916</a:t>
            </a:r>
            <a:r>
              <a:rPr kumimoji="1" lang="zh-CN" altLang="en-US" sz="36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状态转换</a:t>
            </a:r>
            <a:endParaRPr kumimoji="1" lang="en-US" altLang="zh-CN" sz="36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60327" y="1420102"/>
            <a:ext cx="3428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第二颗年轻脉冲星存在状态改变</a:t>
            </a:r>
            <a:endParaRPr kumimoji="1" lang="en-US" altLang="zh-CN" sz="18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kumimoji="1" lang="zh-CN" altLang="en-US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状态改变：</a:t>
            </a:r>
            <a:r>
              <a:rPr kumimoji="1" lang="en-US" altLang="zh-CN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0.4%</a:t>
            </a:r>
          </a:p>
          <a:p>
            <a:pPr algn="l"/>
            <a:r>
              <a:rPr kumimoji="1" lang="zh-CN" altLang="en-US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制动指数：</a:t>
            </a:r>
            <a:r>
              <a:rPr kumimoji="1" lang="en-US" altLang="zh-CN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~ 1.98</a:t>
            </a:r>
          </a:p>
          <a:p>
            <a:pPr algn="l"/>
            <a:endParaRPr kumimoji="1" lang="en-US" altLang="zh-CN" sz="18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r>
              <a:rPr kumimoji="1" lang="zh-CN" altLang="en-US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与</a:t>
            </a:r>
            <a:r>
              <a:rPr kumimoji="1" lang="en-US" altLang="zh-CN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B0540-69</a:t>
            </a:r>
            <a:r>
              <a:rPr kumimoji="1" lang="zh-CN" altLang="en-US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类似</a:t>
            </a:r>
            <a:endParaRPr kumimoji="1" lang="en-US" altLang="zh-CN" sz="18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algn="l"/>
            <a:endParaRPr kumimoji="1" lang="en-US" altLang="zh-CN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kumimoji="1" lang="en-US" altLang="zh-CN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Fermi-LAT</a:t>
            </a:r>
            <a:r>
              <a:rPr kumimoji="1" lang="zh-CN" altLang="en-US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数据</a:t>
            </a:r>
            <a:endParaRPr kumimoji="1" lang="en-US" altLang="zh-CN" sz="18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3" name="图片 12" descr="屏幕快照 2020-03-19 下午4.44.5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29" y="4294658"/>
            <a:ext cx="3707047" cy="244122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660327" y="4671575"/>
            <a:ext cx="2973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伽玛射线脉冲轮廓没有变化</a:t>
            </a:r>
            <a:endParaRPr kumimoji="1" lang="en-US" altLang="zh-CN" sz="18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64C37AD-AA70-E71E-A07E-99DFB79D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kern="12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E76037-3FE2-4346-AF6B-F5F6E4228D34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0DE31E-6893-0592-2F3C-BB398FCD5252}"/>
              </a:ext>
            </a:extLst>
          </p:cNvPr>
          <p:cNvSpPr txBox="1"/>
          <p:nvPr/>
        </p:nvSpPr>
        <p:spPr>
          <a:xfrm>
            <a:off x="4766620" y="5844244"/>
            <a:ext cx="20670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zh-CN" sz="18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Ge et al. 2020</a:t>
            </a:r>
          </a:p>
        </p:txBody>
      </p:sp>
    </p:spTree>
    <p:extLst>
      <p:ext uri="{BB962C8B-B14F-4D97-AF65-F5344CB8AC3E}">
        <p14:creationId xmlns:p14="http://schemas.microsoft.com/office/powerpoint/2010/main" val="363104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006"/>
    </mc:Choice>
    <mc:Fallback xmlns="">
      <p:transition spd="slow" advTm="153006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B0540-69</a:t>
            </a:r>
            <a:endParaRPr kumimoji="1" lang="zh-CN" altLang="en-US" dirty="0"/>
          </a:p>
        </p:txBody>
      </p:sp>
      <p:pic>
        <p:nvPicPr>
          <p:cNvPr id="4" name="图片 3" descr="屏幕快照 2019-06-25 下午2.21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020" y="1124744"/>
            <a:ext cx="5904343" cy="45365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635896" y="6381328"/>
            <a:ext cx="1296144" cy="47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0" y="1285860"/>
            <a:ext cx="3203848" cy="4840303"/>
          </a:xfrm>
        </p:spPr>
        <p:txBody>
          <a:bodyPr/>
          <a:lstStyle/>
          <a:p>
            <a:r>
              <a:rPr kumimoji="1" lang="en-US" altLang="zh-CN" sz="2400" b="0" dirty="0"/>
              <a:t>Observations from </a:t>
            </a:r>
            <a:r>
              <a:rPr kumimoji="1" lang="en-US" altLang="zh-CN" sz="2400" dirty="0"/>
              <a:t>XMM</a:t>
            </a:r>
            <a:r>
              <a:rPr kumimoji="1" lang="zh-CN" altLang="en-US" sz="2400" dirty="0"/>
              <a:t>－</a:t>
            </a:r>
            <a:r>
              <a:rPr kumimoji="1" lang="en-US" altLang="zh-CN" sz="2400" dirty="0"/>
              <a:t>Newton</a:t>
            </a:r>
            <a:r>
              <a:rPr kumimoji="1" lang="zh-CN" altLang="en-US" sz="2400" b="0" dirty="0"/>
              <a:t>、</a:t>
            </a:r>
            <a:r>
              <a:rPr kumimoji="1" lang="en-US" altLang="zh-CN" sz="2400" dirty="0"/>
              <a:t>Swift</a:t>
            </a:r>
            <a:r>
              <a:rPr kumimoji="1" lang="zh-CN" altLang="en-US" sz="2400" dirty="0"/>
              <a:t>／</a:t>
            </a:r>
            <a:r>
              <a:rPr kumimoji="1" lang="en-US" altLang="zh-CN" sz="2400" dirty="0"/>
              <a:t>XRT</a:t>
            </a:r>
            <a:r>
              <a:rPr kumimoji="1" lang="zh-CN" altLang="en-US" sz="2400" b="0" dirty="0"/>
              <a:t>、</a:t>
            </a:r>
            <a:r>
              <a:rPr kumimoji="1" lang="en-US" altLang="zh-CN" sz="2400" dirty="0" err="1"/>
              <a:t>NuSTAR</a:t>
            </a:r>
            <a:endParaRPr kumimoji="1" lang="en-US" altLang="zh-CN" sz="2400" dirty="0"/>
          </a:p>
          <a:p>
            <a:r>
              <a:rPr kumimoji="1" lang="en-US" altLang="zh-CN" sz="2400" b="0" dirty="0"/>
              <a:t>The luminosity of PSR+PWN enhances by 22%</a:t>
            </a:r>
          </a:p>
          <a:p>
            <a:endParaRPr kumimoji="1" lang="zh-CN" altLang="en-US" b="0" dirty="0"/>
          </a:p>
        </p:txBody>
      </p:sp>
      <p:sp>
        <p:nvSpPr>
          <p:cNvPr id="6" name="矩形 5"/>
          <p:cNvSpPr/>
          <p:nvPr/>
        </p:nvSpPr>
        <p:spPr>
          <a:xfrm>
            <a:off x="7380312" y="5805264"/>
            <a:ext cx="1483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Ge et al. 2020</a:t>
            </a: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E362718-DAFF-4F1D-96F2-71DA760D4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3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22"/>
    </mc:Choice>
    <mc:Fallback xmlns="">
      <p:transition spd="slow" advTm="25622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3BAD2752-1FD6-400B-9584-56459425C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196" r="2250"/>
          <a:stretch/>
        </p:blipFill>
        <p:spPr>
          <a:xfrm>
            <a:off x="395536" y="1127508"/>
            <a:ext cx="4032448" cy="3288075"/>
          </a:xfr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8BE19FB6-DE61-47D8-A9EF-2C4C40B6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PSR B1509-58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D795842-E179-473E-B911-2D5C17ACEF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805" r="1784"/>
          <a:stretch/>
        </p:blipFill>
        <p:spPr>
          <a:xfrm>
            <a:off x="4355976" y="1172141"/>
            <a:ext cx="4104456" cy="368749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959F369A-E79E-49FA-A1BC-B090F95B5CC9}"/>
              </a:ext>
            </a:extLst>
          </p:cNvPr>
          <p:cNvSpPr txBox="1"/>
          <p:nvPr/>
        </p:nvSpPr>
        <p:spPr>
          <a:xfrm>
            <a:off x="4914855" y="501317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By </a:t>
            </a:r>
            <a:r>
              <a:rPr lang="en-US" altLang="zh-CN" sz="2400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Wentao</a:t>
            </a:r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, Ye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D2B6644-A1AD-49D2-B161-4FBD2B615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2FBAE8B-FB39-E516-4157-416AFB74CF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1" y="4415583"/>
            <a:ext cx="3514941" cy="234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1764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604" y="1009471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faintes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 pulsar detected by Insight-HXMT</a:t>
            </a:r>
            <a:endParaRPr lang="en-US" altLang="zh-CN" sz="24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3639" r="2695"/>
          <a:stretch/>
        </p:blipFill>
        <p:spPr>
          <a:xfrm>
            <a:off x="4932040" y="4073410"/>
            <a:ext cx="3223145" cy="252394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508104" y="630002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Pink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LE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716016" y="367696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Pulse profiles for LE and HE</a:t>
            </a:r>
            <a:endParaRPr kumimoji="1" lang="zh-CN" altLang="en-US" sz="20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6" name="图片 5" descr="屏幕快照 2018-11-16 上午11.43.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412776"/>
            <a:ext cx="2952328" cy="2372314"/>
          </a:xfrm>
          <a:prstGeom prst="rect">
            <a:avLst/>
          </a:prstGeom>
        </p:spPr>
      </p:pic>
      <p:pic>
        <p:nvPicPr>
          <p:cNvPr id="14" name="图片 13" descr="屏幕快照 2019-06-25 下午2.26.3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17088"/>
            <a:ext cx="4176464" cy="2868296"/>
          </a:xfrm>
          <a:prstGeom prst="rect">
            <a:avLst/>
          </a:prstGeom>
        </p:spPr>
      </p:pic>
      <p:pic>
        <p:nvPicPr>
          <p:cNvPr id="15" name="图片 14" descr="屏幕快照 2018-12-15 下午3.09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735807" cy="2506216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27584" y="328498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10A03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XRT</a:t>
            </a:r>
            <a:endParaRPr kumimoji="1" lang="zh-CN" altLang="en-US" sz="2000" dirty="0">
              <a:solidFill>
                <a:srgbClr val="10A03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843808" y="342900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CCFFCC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HXMT/LE</a:t>
            </a:r>
            <a:endParaRPr kumimoji="1" lang="zh-CN" altLang="en-US" sz="2000" dirty="0">
              <a:solidFill>
                <a:srgbClr val="CCFFCC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87624" y="1628800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ED13C3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NICER</a:t>
            </a:r>
            <a:endParaRPr kumimoji="1" lang="zh-CN" altLang="en-US" sz="2000" dirty="0">
              <a:solidFill>
                <a:srgbClr val="ED13C3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:a16="http://schemas.microsoft.com/office/drawing/2014/main" id="{B7F52285-94DB-4751-A97E-F9F5B92E1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PSR B0540-69</a:t>
            </a:r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2380FB13-98A6-4ABD-A01D-7E75BC5CC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109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FF2F39D0-F78F-4B1E-8E9C-B334EF5FB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Crab pulsar</a:t>
            </a:r>
            <a:endParaRPr lang="zh-CN" altLang="en-US" dirty="0"/>
          </a:p>
        </p:txBody>
      </p:sp>
      <p:pic>
        <p:nvPicPr>
          <p:cNvPr id="5" name="内容占位符 3">
            <a:extLst>
              <a:ext uri="{FF2B5EF4-FFF2-40B4-BE49-F238E27FC236}">
                <a16:creationId xmlns:a16="http://schemas.microsoft.com/office/drawing/2014/main" id="{D25E07A8-6046-494E-A824-5A3B34C2B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185025"/>
            <a:ext cx="3816810" cy="4487950"/>
          </a:xfrm>
          <a:prstGeom prst="rect">
            <a:avLst/>
          </a:prstGeom>
        </p:spPr>
      </p:pic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57311B61-B4AC-451F-A597-D121192F17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1520" y="1124744"/>
            <a:ext cx="45529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71C30F6-C410-4598-8F0F-01D50E2EFC7E}"/>
              </a:ext>
            </a:extLst>
          </p:cNvPr>
          <p:cNvSpPr txBox="1"/>
          <p:nvPr/>
        </p:nvSpPr>
        <p:spPr>
          <a:xfrm>
            <a:off x="755576" y="5929808"/>
            <a:ext cx="2304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Yan et al. 2022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5C3067-9D4B-4C28-AFA4-426E8F618866}"/>
              </a:ext>
            </a:extLst>
          </p:cNvPr>
          <p:cNvSpPr txBox="1"/>
          <p:nvPr/>
        </p:nvSpPr>
        <p:spPr>
          <a:xfrm>
            <a:off x="5004048" y="5672975"/>
            <a:ext cx="230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HXMT + NICER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6CA9566-B429-4EB6-AC4D-A87E3D0606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80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Pulsars</a:t>
            </a:r>
            <a:endParaRPr lang="zh-CN" altLang="en-US" dirty="0"/>
          </a:p>
        </p:txBody>
      </p:sp>
      <p:pic>
        <p:nvPicPr>
          <p:cNvPr id="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86" y="1052736"/>
            <a:ext cx="8061050" cy="5311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6416D65-1206-4BD8-98A2-B6DEC55A91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84E7D207-5C7D-4495-869F-289BA08BD08B}"/>
              </a:ext>
            </a:extLst>
          </p:cNvPr>
          <p:cNvSpPr/>
          <p:nvPr/>
        </p:nvSpPr>
        <p:spPr>
          <a:xfrm rot="20650752">
            <a:off x="3011258" y="2451891"/>
            <a:ext cx="1872208" cy="4320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A11DA6F-6A5C-4BD1-AA49-0A14D4DB1F22}"/>
              </a:ext>
            </a:extLst>
          </p:cNvPr>
          <p:cNvSpPr/>
          <p:nvPr/>
        </p:nvSpPr>
        <p:spPr>
          <a:xfrm rot="20650752">
            <a:off x="5389913" y="1759600"/>
            <a:ext cx="1723356" cy="7020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0ABEBF6-FACD-41C1-BF2E-C67965753227}"/>
              </a:ext>
            </a:extLst>
          </p:cNvPr>
          <p:cNvSpPr txBox="1"/>
          <p:nvPr/>
        </p:nvSpPr>
        <p:spPr>
          <a:xfrm>
            <a:off x="2195736" y="1988840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Young  pulsar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B34346-C0FF-48B1-94B1-BC4CF32DF681}"/>
              </a:ext>
            </a:extLst>
          </p:cNvPr>
          <p:cNvSpPr txBox="1"/>
          <p:nvPr/>
        </p:nvSpPr>
        <p:spPr>
          <a:xfrm>
            <a:off x="7160303" y="153820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Magnetar</a:t>
            </a:r>
            <a:endParaRPr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75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0"/>
    </mc:Choice>
    <mc:Fallback xmlns="">
      <p:transition spd="slow" advTm="307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Young pulsars</a:t>
            </a:r>
            <a:endParaRPr kumimoji="1" lang="zh-CN" altLang="en-US" dirty="0"/>
          </a:p>
        </p:txBody>
      </p:sp>
      <p:pic>
        <p:nvPicPr>
          <p:cNvPr id="5" name="图片 4" descr="屏幕快照 2020-10-12 下午2.3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9" y="1012255"/>
            <a:ext cx="9144000" cy="3064817"/>
          </a:xfrm>
          <a:prstGeom prst="rect">
            <a:avLst/>
          </a:prstGeom>
        </p:spPr>
      </p:pic>
      <p:pic>
        <p:nvPicPr>
          <p:cNvPr id="7" name="图片 3" descr="屏幕快照 2018-06-20 下午2.14.5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14908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9" descr="屏幕快照 2018-06-20 下午2.12.2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2160240" cy="216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/>
          <p:cNvSpPr txBox="1"/>
          <p:nvPr/>
        </p:nvSpPr>
        <p:spPr>
          <a:xfrm>
            <a:off x="3203848" y="6309320"/>
            <a:ext cx="122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B1509-58</a:t>
            </a:r>
            <a:endParaRPr lang="zh-CN" altLang="en-US" sz="2000" b="1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5508104" y="6309320"/>
            <a:ext cx="1238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B0540-69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" y="4149080"/>
            <a:ext cx="2376264" cy="229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1"/>
          <p:cNvSpPr/>
          <p:nvPr/>
        </p:nvSpPr>
        <p:spPr>
          <a:xfrm>
            <a:off x="1547664" y="5877272"/>
            <a:ext cx="872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Crab</a:t>
            </a:r>
            <a:endParaRPr lang="zh-CN" altLang="en-US" sz="2400" dirty="0"/>
          </a:p>
        </p:txBody>
      </p:sp>
      <p:pic>
        <p:nvPicPr>
          <p:cNvPr id="13" name="图片 12" descr="g292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49080"/>
            <a:ext cx="2160240" cy="2160240"/>
          </a:xfrm>
          <a:prstGeom prst="rect">
            <a:avLst/>
          </a:prstGeom>
        </p:spPr>
      </p:pic>
      <p:sp>
        <p:nvSpPr>
          <p:cNvPr id="14" name="TextBox 11"/>
          <p:cNvSpPr txBox="1"/>
          <p:nvPr/>
        </p:nvSpPr>
        <p:spPr>
          <a:xfrm>
            <a:off x="6948264" y="63093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J1124-5916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8B5731A-D71C-406F-81F9-445221E5F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15BACE74-C6E6-89F7-6ED7-71E95E75049E}"/>
              </a:ext>
            </a:extLst>
          </p:cNvPr>
          <p:cNvCxnSpPr/>
          <p:nvPr/>
        </p:nvCxnSpPr>
        <p:spPr>
          <a:xfrm>
            <a:off x="244025" y="2450868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033E69E-379C-D094-06D2-60528C42C12E}"/>
              </a:ext>
            </a:extLst>
          </p:cNvPr>
          <p:cNvCxnSpPr/>
          <p:nvPr/>
        </p:nvCxnSpPr>
        <p:spPr>
          <a:xfrm>
            <a:off x="251520" y="2636912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41E7EA01-5650-2AFB-E823-B6A9781836B8}"/>
              </a:ext>
            </a:extLst>
          </p:cNvPr>
          <p:cNvCxnSpPr/>
          <p:nvPr/>
        </p:nvCxnSpPr>
        <p:spPr>
          <a:xfrm>
            <a:off x="251520" y="2852936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D9145AA8-2D08-ADF7-2439-295938D6C7DF}"/>
              </a:ext>
            </a:extLst>
          </p:cNvPr>
          <p:cNvCxnSpPr/>
          <p:nvPr/>
        </p:nvCxnSpPr>
        <p:spPr>
          <a:xfrm>
            <a:off x="244025" y="3068960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68060C5D-037D-8545-D607-B45CBFC44D9A}"/>
              </a:ext>
            </a:extLst>
          </p:cNvPr>
          <p:cNvCxnSpPr/>
          <p:nvPr/>
        </p:nvCxnSpPr>
        <p:spPr>
          <a:xfrm>
            <a:off x="251520" y="3284984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DC3689AB-4B2A-C11A-A6EB-688AC4697607}"/>
              </a:ext>
            </a:extLst>
          </p:cNvPr>
          <p:cNvCxnSpPr/>
          <p:nvPr/>
        </p:nvCxnSpPr>
        <p:spPr>
          <a:xfrm>
            <a:off x="244025" y="3717032"/>
            <a:ext cx="10081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64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36"/>
    </mc:Choice>
    <mc:Fallback xmlns="">
      <p:transition spd="slow" advTm="18736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57200" y="1052744"/>
            <a:ext cx="4474840" cy="780203"/>
          </a:xfrm>
        </p:spPr>
        <p:txBody>
          <a:bodyPr/>
          <a:lstStyle/>
          <a:p>
            <a:r>
              <a:rPr kumimoji="1" lang="en-US" altLang="zh-CN" sz="2400" dirty="0"/>
              <a:t>Change of magnetosphere</a:t>
            </a:r>
            <a:endParaRPr kumimoji="1" lang="zh-CN" altLang="en-US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State transition</a:t>
            </a:r>
            <a:endParaRPr kumimoji="1" lang="zh-CN" altLang="en-US" dirty="0"/>
          </a:p>
        </p:txBody>
      </p:sp>
      <p:pic>
        <p:nvPicPr>
          <p:cNvPr id="4" name="图片 3" descr="屏幕快照 2019-06-25 下午5.40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434" y="1597975"/>
            <a:ext cx="3462129" cy="2342867"/>
          </a:xfrm>
          <a:prstGeom prst="rect">
            <a:avLst/>
          </a:prstGeom>
        </p:spPr>
      </p:pic>
      <p:pic>
        <p:nvPicPr>
          <p:cNvPr id="5" name="图片 4" descr="屏幕快照 2019-06-25 下午5.4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822" y="3956713"/>
            <a:ext cx="2987124" cy="223568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8600" y="5727398"/>
            <a:ext cx="4932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zh-CN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r>
              <a:rPr kumimoji="1" lang="en-US" altLang="zh-CN" sz="2400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Lyne</a:t>
            </a:r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et al. 2010. tau_c~10^5-10^6 </a:t>
            </a:r>
            <a:r>
              <a:rPr kumimoji="1" lang="en-US" altLang="zh-CN" sz="2400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yrs</a:t>
            </a:r>
            <a:endParaRPr kumimoji="1" lang="zh-CN" altLang="en-US" sz="24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7" name="图片 6" descr="屏幕快照 2020-10-14 上午9.25.3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48" y="3983811"/>
            <a:ext cx="3456384" cy="2181493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658624" y="6139906"/>
            <a:ext cx="1849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Takata</a:t>
            </a:r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et al. 2020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6161051" y="4013769"/>
            <a:ext cx="1726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altLang="zh-CN" b="1" dirty="0"/>
              <a:t>PSR J2021+4026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549" y="1628963"/>
            <a:ext cx="3253537" cy="223746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307008" y="1597975"/>
            <a:ext cx="2082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B1931+24</a:t>
            </a:r>
          </a:p>
          <a:p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Kramer et al. 2006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1A39565E-BDCE-402C-B67E-F879CBCE1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8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92"/>
    </mc:Choice>
    <mc:Fallback xmlns="">
      <p:transition spd="slow" advTm="8489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kumimoji="1" lang="en-US" altLang="zh-CN" dirty="0"/>
              <a:t>Glitch</a:t>
            </a:r>
            <a:endParaRPr kumimoji="1" lang="zh-CN" altLang="en-US" dirty="0"/>
          </a:p>
        </p:txBody>
      </p:sp>
      <p:pic>
        <p:nvPicPr>
          <p:cNvPr id="5" name="图片 4" descr="屏幕快照 2018-01-11 下午6.25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64" y="1157947"/>
            <a:ext cx="3275856" cy="2741906"/>
          </a:xfrm>
          <a:prstGeom prst="rect">
            <a:avLst/>
          </a:prstGeom>
        </p:spPr>
      </p:pic>
      <p:pic>
        <p:nvPicPr>
          <p:cNvPr id="6" name="图片 5" descr="屏幕快照 2018-03-09 上午8.57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799482" cy="28083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63" y="1078257"/>
            <a:ext cx="206793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909FD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Typical glitches</a:t>
            </a:r>
            <a:endParaRPr kumimoji="1" lang="zh-CN" altLang="en-US" sz="2400" dirty="0">
              <a:solidFill>
                <a:srgbClr val="0909FD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424266" y="2364905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0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The first glitch event with spin-up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596336" y="11247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G1</a:t>
            </a:r>
            <a:endParaRPr kumimoji="1" lang="zh-CN" altLang="en-US" sz="2400" baseline="300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0" name="图片 9" descr="屏幕快照 2018-11-14 下午10.39.2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>
          <a:xfrm>
            <a:off x="4932040" y="3840769"/>
            <a:ext cx="3576741" cy="261256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884368" y="3789040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G2</a:t>
            </a:r>
            <a:endParaRPr kumimoji="1" lang="zh-CN" altLang="en-US" sz="2400" baseline="300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60232" y="3212976"/>
            <a:ext cx="1660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 err="1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Lyne</a:t>
            </a:r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et al. 1992</a:t>
            </a:r>
            <a:endParaRPr kumimoji="1" lang="zh-CN" altLang="en-US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6256" y="6309320"/>
            <a:ext cx="1780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dirty="0">
                <a:solidFill>
                  <a:srgbClr val="00206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Wong et al. 2003</a:t>
            </a:r>
            <a:endParaRPr kumimoji="1" lang="zh-CN" altLang="en-US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5" name="图片 14" descr="屏幕快照 2018-11-15 上午8.33.0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3365500" cy="4318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88032" y="4295046"/>
            <a:ext cx="4427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 Vela pulsar</a:t>
            </a:r>
            <a:r>
              <a:rPr lang="en-US" altLang="zh-CN" sz="2000" dirty="0"/>
              <a:t>: 4 components</a:t>
            </a:r>
          </a:p>
          <a:p>
            <a:r>
              <a:rPr lang="en-US" altLang="zh-CN" sz="2000" dirty="0"/>
              <a:t>None of them are spin-up processes</a:t>
            </a:r>
          </a:p>
          <a:p>
            <a:r>
              <a:rPr lang="en-US" altLang="zh-CN" sz="2000" dirty="0"/>
              <a:t>Dodson  et al. 2002,564,85</a:t>
            </a:r>
            <a:endParaRPr kumimoji="1" lang="zh-CN" altLang="en-US" sz="2000" dirty="0">
              <a:solidFill>
                <a:srgbClr val="00206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4076" y="544186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dirty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Slow glitch/Anti-glitch</a:t>
            </a:r>
            <a:endParaRPr kumimoji="1" lang="zh-CN" altLang="en-US" sz="2400" dirty="0">
              <a:solidFill>
                <a:srgbClr val="FF00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DB1D27A9-1D3A-404C-9B1C-8756CC7CE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7" name="标题 2">
            <a:extLst>
              <a:ext uri="{FF2B5EF4-FFF2-40B4-BE49-F238E27FC236}">
                <a16:creationId xmlns:a16="http://schemas.microsoft.com/office/drawing/2014/main" id="{9DA4C620-6AD5-B2B2-C519-D747E2A081D0}"/>
              </a:ext>
            </a:extLst>
          </p:cNvPr>
          <p:cNvSpPr txBox="1">
            <a:spLocks/>
          </p:cNvSpPr>
          <p:nvPr/>
        </p:nvSpPr>
        <p:spPr bwMode="auto">
          <a:xfrm>
            <a:off x="5397258" y="974915"/>
            <a:ext cx="3111523" cy="72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0" kern="1200">
                <a:solidFill>
                  <a:srgbClr val="FF0000"/>
                </a:solidFill>
                <a:effectLst/>
                <a:latin typeface="微软雅黑" pitchFamily="34" charset="-122"/>
                <a:ea typeface="微软雅黑" pitchFamily="34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l"/>
            <a:r>
              <a:rPr lang="en-US" altLang="zh-CN" sz="2800" dirty="0"/>
              <a:t>Crab pulsar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5197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"/>
    </mc:Choice>
    <mc:Fallback xmlns="">
      <p:transition spd="slow" advTm="16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6263DC0-F44B-8282-111C-872D34182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Crab pulsar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2CFE6A-AA8C-BEDA-6552-2A9E4AA2F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5" name="Picture 6" descr="https://gimg2.baidu.com/image_search/src=http%3A%2F%2Finews.gtimg.com%2Fnewsapp_bt%2F0%2F13786206407%2F1000.jpg&amp;refer=http%3A%2F%2Finews.gtimg.com&amp;app=2002&amp;size=f9999,10000&amp;q=a80&amp;n=0&amp;g=0n&amp;fmt=auto?sec=1661044301&amp;t=9766b6dc93e5c192416e58ce6e7fd236">
            <a:extLst>
              <a:ext uri="{FF2B5EF4-FFF2-40B4-BE49-F238E27FC236}">
                <a16:creationId xmlns:a16="http://schemas.microsoft.com/office/drawing/2014/main" id="{8E8A5E12-72B1-D6EA-D66F-F159EA82B7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r="8272"/>
          <a:stretch>
            <a:fillRect/>
          </a:stretch>
        </p:blipFill>
        <p:spPr bwMode="auto">
          <a:xfrm>
            <a:off x="179512" y="1164454"/>
            <a:ext cx="4248473" cy="3747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gimg2.baidu.com/image_search/src=http%3A%2F%2Fpic2.zhimg.com%2F80%2Fv2-9e201fb5154835200208aaaab82a68da_720w.jpg%3Fsource%3D1940ef5c&amp;refer=http%3A%2F%2Fpic2.zhimg.com&amp;app=2002&amp;size=f9999,10000&amp;q=a80&amp;n=0&amp;g=0n&amp;fmt=auto?sec=1661044178&amp;t=6794a4bd5d9d5e2ac5f81ac3517cb2ac">
            <a:extLst>
              <a:ext uri="{FF2B5EF4-FFF2-40B4-BE49-F238E27FC236}">
                <a16:creationId xmlns:a16="http://schemas.microsoft.com/office/drawing/2014/main" id="{0A275285-F221-E3E2-5E05-41332D91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1107748"/>
            <a:ext cx="27971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95CE9F3-FA98-D7E0-C3EC-F7331CC7CAFC}"/>
              </a:ext>
            </a:extLst>
          </p:cNvPr>
          <p:cNvSpPr/>
          <p:nvPr/>
        </p:nvSpPr>
        <p:spPr>
          <a:xfrm>
            <a:off x="35496" y="5010150"/>
            <a:ext cx="9128125" cy="1477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曾经担任过美国原子能委员会主席的麻省理工学院教授韦斯科夫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V·F·Weisskopf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:“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在人类历史上有两个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值得永远纪念。一个是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1776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日美利坚合众国的成立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一个是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中国天文学家纪录了金牛座超新星的爆发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这次爆发产生了蟹状星云。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1054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日相当于宋仁宗至和元年五月二十六日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中国古时用干支纪日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这一天的日名为“已丑”。（摘自席泽宗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蟹状星云与中国客星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427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4">
            <a:extLst>
              <a:ext uri="{FF2B5EF4-FFF2-40B4-BE49-F238E27FC236}">
                <a16:creationId xmlns:a16="http://schemas.microsoft.com/office/drawing/2014/main" id="{C5AD9679-DA95-9965-C198-526DA0D51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sz="3200" dirty="0"/>
              <a:t>Crab pulsar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7DB5C1-9826-8385-88D4-D03E85697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338" y="1046163"/>
            <a:ext cx="8118475" cy="510629"/>
          </a:xfrm>
        </p:spPr>
        <p:txBody>
          <a:bodyPr>
            <a:noAutofit/>
          </a:bodyPr>
          <a:lstStyle/>
          <a:p>
            <a:pPr marL="628650" lvl="1" indent="-285750">
              <a:lnSpc>
                <a:spcPct val="120000"/>
              </a:lnSpc>
              <a:spcBef>
                <a:spcPct val="0"/>
              </a:spcBef>
              <a:buClrTx/>
              <a:buFont typeface="Wingdings" pitchFamily="2" charset="2"/>
              <a:buChar char="n"/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Pulse profile: from radio to gamma</a:t>
            </a:r>
          </a:p>
        </p:txBody>
      </p:sp>
      <p:grpSp>
        <p:nvGrpSpPr>
          <p:cNvPr id="28676" name="组合 9">
            <a:extLst>
              <a:ext uri="{FF2B5EF4-FFF2-40B4-BE49-F238E27FC236}">
                <a16:creationId xmlns:a16="http://schemas.microsoft.com/office/drawing/2014/main" id="{74D695D4-4DF6-60F5-4811-E6024B650499}"/>
              </a:ext>
            </a:extLst>
          </p:cNvPr>
          <p:cNvGrpSpPr>
            <a:grpSpLocks/>
          </p:cNvGrpSpPr>
          <p:nvPr/>
        </p:nvGrpSpPr>
        <p:grpSpPr bwMode="auto">
          <a:xfrm>
            <a:off x="299518" y="1734633"/>
            <a:ext cx="8544964" cy="4464496"/>
            <a:chOff x="899592" y="2296528"/>
            <a:chExt cx="7739173" cy="3829094"/>
          </a:xfrm>
        </p:grpSpPr>
        <p:pic>
          <p:nvPicPr>
            <p:cNvPr id="28677" name="Picture 2">
              <a:extLst>
                <a:ext uri="{FF2B5EF4-FFF2-40B4-BE49-F238E27FC236}">
                  <a16:creationId xmlns:a16="http://schemas.microsoft.com/office/drawing/2014/main" id="{8A9AC7DB-8097-F667-9C0F-05C8EC18F7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984" y="2296528"/>
              <a:ext cx="4210781" cy="3508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矩形 7">
              <a:extLst>
                <a:ext uri="{FF2B5EF4-FFF2-40B4-BE49-F238E27FC236}">
                  <a16:creationId xmlns:a16="http://schemas.microsoft.com/office/drawing/2014/main" id="{02447281-26FE-EEA8-D47F-ED49BB2FFF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488" y="5848623"/>
              <a:ext cx="130195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99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1200"/>
                <a:t>Abdo et al. 2010</a:t>
              </a:r>
            </a:p>
          </p:txBody>
        </p:sp>
        <p:pic>
          <p:nvPicPr>
            <p:cNvPr id="28679" name="Picture 2">
              <a:extLst>
                <a:ext uri="{FF2B5EF4-FFF2-40B4-BE49-F238E27FC236}">
                  <a16:creationId xmlns:a16="http://schemas.microsoft.com/office/drawing/2014/main" id="{18BEA442-ADAE-C903-BD18-5AA1ED1D4A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396170"/>
              <a:ext cx="3484445" cy="3361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252DBB6-B5FD-35B2-538B-9C1918ADB77F}"/>
                </a:ext>
              </a:extLst>
            </p:cNvPr>
            <p:cNvCxnSpPr/>
            <p:nvPr/>
          </p:nvCxnSpPr>
          <p:spPr>
            <a:xfrm>
              <a:off x="2641104" y="4149162"/>
              <a:ext cx="2035204" cy="4318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2060"/>
            </a:solidFill>
            <a:ea typeface="黑体" panose="02010609060101010101" pitchFamily="49" charset="-122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高能所空间项目20160724.ppt [兼容模式]" id="{A77B5C91-A771-4FC8-9445-A39518BD705B}" vid="{9F34CAD3-344B-41C7-B613-61422CBA1BB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POLAR-脉导汇报-2017-01-03</Template>
  <TotalTime>18296</TotalTime>
  <Words>1278</Words>
  <Application>Microsoft Office PowerPoint</Application>
  <PresentationFormat>全屏显示(4:3)</PresentationFormat>
  <Paragraphs>244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等线</vt:lpstr>
      <vt:lpstr>黑体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Research progresses of young pulsars</vt:lpstr>
      <vt:lpstr>Outline</vt:lpstr>
      <vt:lpstr>Pulsars</vt:lpstr>
      <vt:lpstr>Pulsars</vt:lpstr>
      <vt:lpstr>Young pulsars</vt:lpstr>
      <vt:lpstr>State transition</vt:lpstr>
      <vt:lpstr>Glitch</vt:lpstr>
      <vt:lpstr>Crab pulsar</vt:lpstr>
      <vt:lpstr>Crab pulsar</vt:lpstr>
      <vt:lpstr>Crab pulsar</vt:lpstr>
      <vt:lpstr>Crab pulsar</vt:lpstr>
      <vt:lpstr>Crab pulsar</vt:lpstr>
      <vt:lpstr>Crab pulsar</vt:lpstr>
      <vt:lpstr>Crab pulsar</vt:lpstr>
      <vt:lpstr>PSR B0540-69</vt:lpstr>
      <vt:lpstr>PSR B0540-69</vt:lpstr>
      <vt:lpstr>PSR B0540-69</vt:lpstr>
      <vt:lpstr>PSR J1124-5916</vt:lpstr>
      <vt:lpstr>PSR J0205+6449</vt:lpstr>
      <vt:lpstr>PSR J1811-1925</vt:lpstr>
      <vt:lpstr>Vela pulsar</vt:lpstr>
      <vt:lpstr>SGR J1935+2154</vt:lpstr>
      <vt:lpstr>SGR J1935+2154</vt:lpstr>
      <vt:lpstr>Summary</vt:lpstr>
      <vt:lpstr>SGR J1935+2154</vt:lpstr>
      <vt:lpstr>PowerPoint 演示文稿</vt:lpstr>
      <vt:lpstr>The Crab pulsar changes</vt:lpstr>
      <vt:lpstr>Crab pulsar</vt:lpstr>
      <vt:lpstr>Crab pulsar</vt:lpstr>
      <vt:lpstr>PSR J1124-5916状态转换</vt:lpstr>
      <vt:lpstr>B0540-69</vt:lpstr>
      <vt:lpstr>PSR B1509-58</vt:lpstr>
      <vt:lpstr>PSR B0540-69</vt:lpstr>
      <vt:lpstr>Crab pulsar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wangyh</dc:creator>
  <cp:lastModifiedBy>mingyu ge</cp:lastModifiedBy>
  <cp:revision>1541</cp:revision>
  <dcterms:created xsi:type="dcterms:W3CDTF">2017-01-15T23:25:30Z</dcterms:created>
  <dcterms:modified xsi:type="dcterms:W3CDTF">2023-07-04T00:13:28Z</dcterms:modified>
</cp:coreProperties>
</file>