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94" r:id="rId3"/>
    <p:sldId id="467" r:id="rId4"/>
    <p:sldId id="420" r:id="rId5"/>
    <p:sldId id="392" r:id="rId6"/>
    <p:sldId id="396" r:id="rId7"/>
    <p:sldId id="469" r:id="rId8"/>
    <p:sldId id="472" r:id="rId9"/>
    <p:sldId id="471" r:id="rId10"/>
    <p:sldId id="470" r:id="rId11"/>
    <p:sldId id="468" r:id="rId12"/>
    <p:sldId id="473" r:id="rId13"/>
    <p:sldId id="475" r:id="rId14"/>
    <p:sldId id="476" r:id="rId15"/>
    <p:sldId id="477" r:id="rId16"/>
    <p:sldId id="411" r:id="rId17"/>
    <p:sldId id="456" r:id="rId18"/>
    <p:sldId id="421" r:id="rId19"/>
    <p:sldId id="478" r:id="rId20"/>
    <p:sldId id="479" r:id="rId21"/>
    <p:sldId id="441" r:id="rId22"/>
    <p:sldId id="424" r:id="rId23"/>
    <p:sldId id="425" r:id="rId24"/>
    <p:sldId id="408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79"/>
        <p:guide pos="285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376" y="-102"/>
      </p:cViewPr>
      <p:guideLst>
        <p:guide orient="horz" pos="2905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B2658-26E6-4A4F-8D49-547317A32E83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F3066-0C6E-48AB-A75D-E742A160C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1497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C0EED-0B7C-4733-A08C-BA9082663428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3FD36-2376-46FE-A59B-5124B856BC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237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AF281-EECA-47BE-8170-4D1B5716FD9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228600" y="1635125"/>
            <a:ext cx="2514600" cy="2514600"/>
          </a:xfrm>
          <a:prstGeom prst="ellipse">
            <a:avLst/>
          </a:prstGeom>
          <a:noFill/>
          <a:ln w="12700">
            <a:solidFill>
              <a:schemeClr val="accent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srgbClr val="292929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hidden">
          <a:xfrm>
            <a:off x="0" y="2397125"/>
            <a:ext cx="47244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zh-CN" sz="2400">
              <a:solidFill>
                <a:srgbClr val="292929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hidden">
          <a:xfrm>
            <a:off x="3962400" y="2397125"/>
            <a:ext cx="4724400" cy="1143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zh-CN" sz="2400">
              <a:solidFill>
                <a:srgbClr val="292929"/>
              </a:solidFill>
            </a:endParaRPr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6092825"/>
            <a:ext cx="9117012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11701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59113" y="4149725"/>
            <a:ext cx="5184775" cy="1336675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zh-CN" altLang="en-US" noProof="0" dirty="0"/>
              <a:t>单击此处编辑母版副标题样式</a:t>
            </a:r>
          </a:p>
        </p:txBody>
      </p:sp>
      <p:sp>
        <p:nvSpPr>
          <p:cNvPr id="18944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838200" y="2163763"/>
            <a:ext cx="7405688" cy="16002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84913"/>
            <a:ext cx="129381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38022-8712-4398-AC41-498382458859}" type="datetime1">
              <a:rPr lang="zh-CN" altLang="en-US">
                <a:solidFill>
                  <a:srgbClr val="292929"/>
                </a:solidFill>
              </a:rPr>
              <a:t>2023/7/3</a:t>
            </a:fld>
            <a:endParaRPr lang="en-US" altLang="zh-CN">
              <a:solidFill>
                <a:srgbClr val="292929"/>
              </a:solidFill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2195513" y="6202363"/>
            <a:ext cx="5113337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>
                <a:solidFill>
                  <a:srgbClr val="292929"/>
                </a:solidFill>
              </a:rPr>
              <a:t> 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>
                <a:solidFill>
                  <a:srgbClr val="292929"/>
                </a:solidFill>
              </a:rPr>
              <a:t>1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249AB9-8FD6-4837-8327-A609B6B9943C}" type="datetime1">
              <a:rPr lang="zh-CN" altLang="en-US" smtClean="0">
                <a:solidFill>
                  <a:srgbClr val="292929"/>
                </a:solidFill>
              </a:rPr>
              <a:t>2023/7/3</a:t>
            </a:fld>
            <a:endParaRPr lang="en-US" altLang="zh-CN">
              <a:solidFill>
                <a:srgbClr val="292929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srgbClr val="292929"/>
                </a:solidFill>
              </a:rPr>
              <a:t> 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46252D-85F6-4D5A-90BB-8D2C2323FAFF}" type="slidenum">
              <a:rPr lang="en-US" altLang="zh-CN" smtClean="0">
                <a:solidFill>
                  <a:srgbClr val="292929"/>
                </a:solidFill>
              </a:rPr>
              <a:t>‹#›</a:t>
            </a:fld>
            <a:endParaRPr lang="en-US" altLang="zh-CN">
              <a:solidFill>
                <a:srgbClr val="29292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DB6D22-A2FE-4D95-A099-F39C8803A1D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9784A-CAB5-4B65-8130-7346ACB3628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8C5E-5AAA-415A-B5DB-5864536041A5}" type="datetime1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2019-02-14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980728"/>
            <a:ext cx="2133600" cy="10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zh-CN" sz="2400">
              <a:solidFill>
                <a:srgbClr val="292929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47800" y="980728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zh-CN" sz="2400">
              <a:solidFill>
                <a:srgbClr val="292929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55776" y="365630"/>
            <a:ext cx="561657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340768"/>
            <a:ext cx="8142287" cy="453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1"/>
            <a:r>
              <a:rPr lang="zh-CN" altLang="en-US" dirty="0"/>
              <a:t>单击此处编辑母版文本样式</a:t>
            </a:r>
          </a:p>
          <a:p>
            <a:pPr lvl="2"/>
            <a:r>
              <a:rPr lang="zh-CN" altLang="en-US" dirty="0"/>
              <a:t>第二级</a:t>
            </a:r>
          </a:p>
          <a:p>
            <a:pPr lvl="3"/>
            <a:r>
              <a:rPr lang="zh-CN" altLang="en-US" dirty="0"/>
              <a:t>第三级</a:t>
            </a:r>
          </a:p>
          <a:p>
            <a:pPr lvl="4"/>
            <a:r>
              <a:rPr lang="zh-CN" altLang="en-US" dirty="0"/>
              <a:t>第四级</a:t>
            </a:r>
          </a:p>
          <a:p>
            <a:pPr lvl="5"/>
            <a:r>
              <a:rPr lang="zh-CN" altLang="en-US" dirty="0"/>
              <a:t>第五级</a:t>
            </a:r>
          </a:p>
        </p:txBody>
      </p:sp>
      <p:sp>
        <p:nvSpPr>
          <p:cNvPr id="18842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188" y="6284913"/>
            <a:ext cx="1293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6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249AB9-8FD6-4837-8327-A609B6B9943C}" type="datetime1">
              <a:rPr lang="zh-CN" altLang="en-US">
                <a:solidFill>
                  <a:srgbClr val="292929"/>
                </a:solidFill>
              </a:rPr>
              <a:t>2023/7/3</a:t>
            </a:fld>
            <a:endParaRPr lang="en-US" altLang="zh-CN" dirty="0">
              <a:solidFill>
                <a:srgbClr val="292929"/>
              </a:solidFill>
            </a:endParaRPr>
          </a:p>
        </p:txBody>
      </p:sp>
      <p:sp>
        <p:nvSpPr>
          <p:cNvPr id="1884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1050" y="6273626"/>
            <a:ext cx="52578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6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dirty="0">
              <a:solidFill>
                <a:srgbClr val="292929"/>
              </a:solidFill>
            </a:endParaRPr>
          </a:p>
        </p:txBody>
      </p:sp>
      <p:sp>
        <p:nvSpPr>
          <p:cNvPr id="18842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24750" y="6284913"/>
            <a:ext cx="933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6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srgbClr val="292929"/>
                </a:solidFill>
              </a:rPr>
              <a:t>1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6237312"/>
            <a:ext cx="9117012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4005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¡"/>
        <a:defRPr sz="2400">
          <a:solidFill>
            <a:schemeClr val="tx1"/>
          </a:solidFill>
          <a:latin typeface="+mn-lt"/>
          <a:ea typeface="+mn-ea"/>
        </a:defRPr>
      </a:lvl2pPr>
      <a:lvl3pPr marL="1294130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3pPr>
      <a:lvl4pPr marL="1681480" indent="-38608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¡"/>
        <a:defRPr>
          <a:solidFill>
            <a:schemeClr val="tx1"/>
          </a:solidFill>
          <a:latin typeface="+mn-lt"/>
          <a:ea typeface="+mn-ea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ASUS\AppData\Local\Temp\wps\INetCache\b9542209d0a73c96b12f204c9f60509e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5" Type="http://schemas.openxmlformats.org/officeDocument/2006/relationships/image" Target="file:///C:\Users\ASUS\AppData\Local\Temp\wps\INetCache\a821ae090e4a1f07f1221d0d32ec9c17" TargetMode="Externa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4" Type="http://schemas.openxmlformats.org/officeDocument/2006/relationships/image" Target="file:///C:\Users\ASUS\AppData\Local\Temp\wps\INetCache\fd44fb42efd0543126520d6116fd001e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771800" y="3861048"/>
            <a:ext cx="6631940" cy="2178685"/>
          </a:xfrm>
        </p:spPr>
        <p:txBody>
          <a:bodyPr/>
          <a:lstStyle/>
          <a:p>
            <a:r>
              <a:rPr lang="zh-CN" altLang="en-US" dirty="0"/>
              <a:t>   </a:t>
            </a:r>
            <a:r>
              <a:rPr lang="zh-CN" altLang="en-US" dirty="0">
                <a:latin typeface="+mj-ea"/>
                <a:ea typeface="+mj-ea"/>
                <a:cs typeface="+mj-ea"/>
              </a:rPr>
              <a:t>报告人：侯书进</a:t>
            </a:r>
            <a:endParaRPr lang="en-US" altLang="zh-CN" dirty="0">
              <a:latin typeface="+mj-ea"/>
              <a:ea typeface="+mj-ea"/>
              <a:cs typeface="+mj-ea"/>
            </a:endParaRPr>
          </a:p>
          <a:p>
            <a:r>
              <a:rPr lang="zh-CN" altLang="en-US" dirty="0">
                <a:latin typeface="+mj-ea"/>
                <a:ea typeface="+mj-ea"/>
                <a:cs typeface="+mj-ea"/>
              </a:rPr>
              <a:t>单位：南阳</a:t>
            </a:r>
            <a:r>
              <a:rPr lang="zh-CN" altLang="en-US" dirty="0" smtClean="0">
                <a:latin typeface="+mj-ea"/>
                <a:ea typeface="+mj-ea"/>
                <a:cs typeface="+mj-ea"/>
              </a:rPr>
              <a:t>师范学院</a:t>
            </a:r>
            <a:endParaRPr lang="en-US" altLang="zh-CN" dirty="0">
              <a:latin typeface="+mj-ea"/>
              <a:ea typeface="+mj-ea"/>
              <a:cs typeface="+mj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9512" y="2163763"/>
            <a:ext cx="8712968" cy="1600200"/>
          </a:xfrm>
        </p:spPr>
        <p:txBody>
          <a:bodyPr/>
          <a:lstStyle/>
          <a:p>
            <a:r>
              <a:rPr lang="zh-CN" altLang="en-US" dirty="0" smtClean="0"/>
              <a:t>利用</a:t>
            </a:r>
            <a:r>
              <a:rPr lang="en-US" altLang="zh-CN" dirty="0" smtClean="0"/>
              <a:t>SOC</a:t>
            </a:r>
            <a:r>
              <a:rPr lang="zh-CN" altLang="en-US" dirty="0" smtClean="0"/>
              <a:t>理论对</a:t>
            </a:r>
            <a:r>
              <a:rPr lang="en-US" altLang="zh-CN" dirty="0" smtClean="0"/>
              <a:t>GRB</a:t>
            </a:r>
            <a:r>
              <a:rPr lang="zh-CN" altLang="en-US" dirty="0" smtClean="0"/>
              <a:t>进行分类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68344" y="6389152"/>
            <a:ext cx="14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2014-05-13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638915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2023</a:t>
            </a:r>
            <a:r>
              <a:rPr lang="zh-CN" altLang="en-US" dirty="0" smtClean="0"/>
              <a:t>年</a:t>
            </a:r>
            <a:r>
              <a:rPr lang="en-US" altLang="zh-CN" dirty="0" smtClean="0"/>
              <a:t>07</a:t>
            </a:r>
            <a:r>
              <a:rPr lang="zh-CN" altLang="en-US" dirty="0" smtClean="0"/>
              <a:t>月</a:t>
            </a:r>
            <a:r>
              <a:rPr lang="en-US" altLang="zh-CN" dirty="0" smtClean="0"/>
              <a:t>04</a:t>
            </a:r>
            <a:r>
              <a:rPr lang="zh-CN" altLang="en-US" dirty="0" smtClean="0"/>
              <a:t>日 河南  南阳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5616575" cy="576262"/>
          </a:xfrm>
        </p:spPr>
        <p:txBody>
          <a:bodyPr/>
          <a:lstStyle/>
          <a:p>
            <a:r>
              <a:rPr lang="zh-CN" altLang="en-US" dirty="0" smtClean="0"/>
              <a:t>天文爆发现象与</a:t>
            </a:r>
            <a:r>
              <a:rPr lang="en-US" altLang="zh-CN" dirty="0" smtClean="0"/>
              <a:t>SOC</a:t>
            </a:r>
            <a:r>
              <a:rPr lang="zh-CN" altLang="en-US" dirty="0" smtClean="0"/>
              <a:t>理论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784A-CAB5-4B65-8130-7346ACB36289}" type="slidenum">
              <a:rPr lang="en-US" altLang="zh-CN" smtClean="0"/>
              <a:t>10</a:t>
            </a:fld>
            <a:endParaRPr lang="en-US" altLang="zh-CN"/>
          </a:p>
        </p:txBody>
      </p:sp>
      <p:sp>
        <p:nvSpPr>
          <p:cNvPr id="5" name="矩形 4"/>
          <p:cNvSpPr/>
          <p:nvPr/>
        </p:nvSpPr>
        <p:spPr>
          <a:xfrm>
            <a:off x="683568" y="1268760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自组织临界理论（</a:t>
            </a:r>
            <a:r>
              <a:rPr lang="en-US" altLang="zh-CN" dirty="0"/>
              <a:t>self-organized criticality</a:t>
            </a:r>
            <a:r>
              <a:rPr lang="zh-CN" altLang="en-US" dirty="0"/>
              <a:t>，简称</a:t>
            </a:r>
            <a:r>
              <a:rPr lang="en-US" altLang="zh-CN" dirty="0"/>
              <a:t>SOC</a:t>
            </a:r>
            <a:r>
              <a:rPr lang="zh-CN" altLang="en-US" dirty="0" smtClean="0"/>
              <a:t>），由</a:t>
            </a:r>
            <a:r>
              <a:rPr lang="zh-CN" altLang="en-US" dirty="0"/>
              <a:t>大量相互作用成分组成的系统会自然地向自组织临界态发展；当系统达到自组织临界态时，即使小的干扰事件也可引起系统发生一系列</a:t>
            </a:r>
            <a:r>
              <a:rPr lang="zh-CN" altLang="en-US" dirty="0" smtClean="0"/>
              <a:t>灾变。天文爆发现象好多都与</a:t>
            </a:r>
            <a:r>
              <a:rPr lang="en-US" altLang="zh-CN" dirty="0" smtClean="0"/>
              <a:t>SOC</a:t>
            </a:r>
            <a:r>
              <a:rPr lang="zh-CN" altLang="en-US" dirty="0" smtClean="0"/>
              <a:t>有关。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75856" y="5611887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33CC"/>
                </a:solidFill>
              </a:rPr>
              <a:t>3C </a:t>
            </a:r>
            <a:r>
              <a:rPr lang="en-US" altLang="zh-CN" sz="2800" dirty="0" smtClean="0">
                <a:solidFill>
                  <a:srgbClr val="0033CC"/>
                </a:solidFill>
              </a:rPr>
              <a:t>454.3 </a:t>
            </a:r>
            <a:r>
              <a:rPr lang="en-US" altLang="zh-CN" sz="2800" dirty="0" err="1" smtClean="0">
                <a:solidFill>
                  <a:srgbClr val="0033CC"/>
                </a:solidFill>
              </a:rPr>
              <a:t>GeV</a:t>
            </a:r>
            <a:r>
              <a:rPr lang="en-US" altLang="zh-CN" sz="2800" dirty="0" smtClean="0">
                <a:solidFill>
                  <a:srgbClr val="0033CC"/>
                </a:solidFill>
              </a:rPr>
              <a:t> </a:t>
            </a:r>
            <a:r>
              <a:rPr lang="zh-CN" altLang="en-US" sz="2800" dirty="0" smtClean="0">
                <a:solidFill>
                  <a:srgbClr val="0033CC"/>
                </a:solidFill>
              </a:rPr>
              <a:t>的爆发</a:t>
            </a:r>
            <a:endParaRPr lang="zh-CN" altLang="en-US" sz="2800" dirty="0">
              <a:solidFill>
                <a:srgbClr val="0033CC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63888" y="6381328"/>
            <a:ext cx="2480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/>
              <a:t>Peng</a:t>
            </a:r>
            <a:r>
              <a:rPr lang="en-US" altLang="zh-CN" dirty="0" smtClean="0"/>
              <a:t> , </a:t>
            </a:r>
            <a:r>
              <a:rPr lang="en-US" altLang="zh-CN" dirty="0" err="1" smtClean="0"/>
              <a:t>Hou</a:t>
            </a:r>
            <a:r>
              <a:rPr lang="en-US" altLang="zh-CN" dirty="0" smtClean="0"/>
              <a:t> et al. 2023</a:t>
            </a:r>
            <a:endParaRPr lang="zh-CN" altLang="en-US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128" y="2303294"/>
            <a:ext cx="5057473" cy="335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88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784A-CAB5-4B65-8130-7346ACB36289}" type="slidenum">
              <a:rPr lang="en-US" altLang="zh-CN" smtClean="0"/>
              <a:t>11</a:t>
            </a:fld>
            <a:endParaRPr lang="en-US" altLang="zh-C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352928" cy="4608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40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784A-CAB5-4B65-8130-7346ACB36289}" type="slidenum">
              <a:rPr lang="en-US" altLang="zh-CN" smtClean="0"/>
              <a:t>12</a:t>
            </a:fld>
            <a:endParaRPr lang="en-US" altLang="zh-C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84017"/>
            <a:ext cx="8388424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99792" y="558924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33CC"/>
                </a:solidFill>
              </a:rPr>
              <a:t>长短爆的持续时间微分分布</a:t>
            </a:r>
            <a:endParaRPr lang="zh-CN" altLang="en-US" dirty="0">
              <a:solidFill>
                <a:srgbClr val="0033CC"/>
              </a:solidFill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6804248" y="2037660"/>
            <a:ext cx="360040" cy="2520280"/>
          </a:xfrm>
          <a:prstGeom prst="rect">
            <a:avLst/>
          </a:prstGeom>
          <a:solidFill>
            <a:schemeClr val="bg2">
              <a:alpha val="63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0232" y="5220262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33CC"/>
                </a:solidFill>
              </a:rPr>
              <a:t>～ </a:t>
            </a:r>
            <a:r>
              <a:rPr lang="en-US" altLang="zh-CN" sz="2800" dirty="0" smtClean="0">
                <a:solidFill>
                  <a:srgbClr val="0033CC"/>
                </a:solidFill>
              </a:rPr>
              <a:t>100 s</a:t>
            </a:r>
            <a:endParaRPr lang="zh-CN" altLang="en-US" sz="28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68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784A-CAB5-4B65-8130-7346ACB36289}" type="slidenum">
              <a:rPr lang="en-US" altLang="zh-CN" smtClean="0"/>
              <a:t>13</a:t>
            </a:fld>
            <a:endParaRPr lang="en-US" altLang="zh-C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57350"/>
            <a:ext cx="781236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99792" y="558924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33CC"/>
                </a:solidFill>
              </a:rPr>
              <a:t>长短爆的各项同性能微分分布</a:t>
            </a:r>
            <a:endParaRPr lang="zh-CN" altLang="en-US" dirty="0">
              <a:solidFill>
                <a:srgbClr val="0033CC"/>
              </a:solidFill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876256" y="2015466"/>
            <a:ext cx="360040" cy="2520280"/>
          </a:xfrm>
          <a:prstGeom prst="rect">
            <a:avLst/>
          </a:prstGeom>
          <a:solidFill>
            <a:schemeClr val="bg2">
              <a:alpha val="63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0192" y="5220262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33CC"/>
                </a:solidFill>
              </a:rPr>
              <a:t>～ </a:t>
            </a:r>
            <a:r>
              <a:rPr lang="en-US" altLang="zh-CN" sz="2800" dirty="0" smtClean="0">
                <a:solidFill>
                  <a:srgbClr val="0033CC"/>
                </a:solidFill>
              </a:rPr>
              <a:t>10^52 erg s</a:t>
            </a:r>
            <a:endParaRPr lang="zh-CN" altLang="en-US" sz="28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66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328863"/>
            <a:ext cx="3571875" cy="4340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314284" y="404664"/>
            <a:ext cx="25154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b="1" kern="0" dirty="0" smtClean="0">
                <a:solidFill>
                  <a:srgbClr val="0000FF"/>
                </a:solidFill>
              </a:rPr>
              <a:t>磁星 </a:t>
            </a:r>
            <a:r>
              <a:rPr lang="en-US" altLang="zh-CN" b="1" kern="0" dirty="0" smtClean="0">
                <a:solidFill>
                  <a:srgbClr val="0000FF"/>
                </a:solidFill>
              </a:rPr>
              <a:t>vs </a:t>
            </a:r>
            <a:r>
              <a:rPr lang="zh-CN" altLang="en-US" b="1" kern="0" dirty="0" smtClean="0">
                <a:solidFill>
                  <a:srgbClr val="0000FF"/>
                </a:solidFill>
              </a:rPr>
              <a:t>黑洞</a:t>
            </a:r>
            <a:endParaRPr lang="en-US" altLang="zh-CN" b="1" kern="0" dirty="0" smtClean="0">
              <a:solidFill>
                <a:srgbClr val="0000FF"/>
              </a:solidFill>
            </a:endParaRPr>
          </a:p>
        </p:txBody>
      </p:sp>
      <p:pic>
        <p:nvPicPr>
          <p:cNvPr id="4813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2" y="1504535"/>
            <a:ext cx="402748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12" y="1619970"/>
            <a:ext cx="4467101" cy="70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2808288"/>
            <a:ext cx="3113088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23"/>
          <p:cNvSpPr>
            <a:spLocks noChangeShapeType="1"/>
          </p:cNvSpPr>
          <p:nvPr/>
        </p:nvSpPr>
        <p:spPr bwMode="auto">
          <a:xfrm flipH="1" flipV="1">
            <a:off x="1069975" y="2808288"/>
            <a:ext cx="909638" cy="827087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 flipH="1" flipV="1">
            <a:off x="684213" y="4416425"/>
            <a:ext cx="1079500" cy="11113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3" name="Line 23"/>
          <p:cNvSpPr>
            <a:spLocks noChangeShapeType="1"/>
          </p:cNvSpPr>
          <p:nvPr/>
        </p:nvSpPr>
        <p:spPr bwMode="auto">
          <a:xfrm flipV="1">
            <a:off x="3617913" y="2933700"/>
            <a:ext cx="954087" cy="7112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4" name="Line 23"/>
          <p:cNvSpPr>
            <a:spLocks noChangeShapeType="1"/>
          </p:cNvSpPr>
          <p:nvPr/>
        </p:nvSpPr>
        <p:spPr bwMode="auto">
          <a:xfrm>
            <a:off x="3546475" y="5084763"/>
            <a:ext cx="954088" cy="862012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auto">
          <a:xfrm flipH="1">
            <a:off x="1044575" y="5013325"/>
            <a:ext cx="1079500" cy="719138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auto">
          <a:xfrm flipH="1" flipV="1">
            <a:off x="2771775" y="2420938"/>
            <a:ext cx="0" cy="1127125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7" name="Line 23"/>
          <p:cNvSpPr>
            <a:spLocks noChangeShapeType="1"/>
          </p:cNvSpPr>
          <p:nvPr/>
        </p:nvSpPr>
        <p:spPr bwMode="auto">
          <a:xfrm flipV="1">
            <a:off x="3563938" y="4437063"/>
            <a:ext cx="1368425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 flipH="1">
            <a:off x="2771775" y="5300663"/>
            <a:ext cx="0" cy="1223962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000000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53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8C5E-5AAA-415A-B5DB-5864536041A5}" type="datetime1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81826"/>
            <a:ext cx="6770687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869" y="1700808"/>
            <a:ext cx="122413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314283" y="1052736"/>
            <a:ext cx="33121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b="1" kern="0" dirty="0" smtClean="0">
                <a:solidFill>
                  <a:srgbClr val="0000FF"/>
                </a:solidFill>
              </a:rPr>
              <a:t>磁星 </a:t>
            </a:r>
            <a:r>
              <a:rPr lang="en-US" altLang="zh-CN" b="1" kern="0" dirty="0" smtClean="0">
                <a:solidFill>
                  <a:srgbClr val="0000FF"/>
                </a:solidFill>
              </a:rPr>
              <a:t>            </a:t>
            </a:r>
            <a:r>
              <a:rPr lang="zh-CN" altLang="en-US" b="1" kern="0" dirty="0" smtClean="0">
                <a:solidFill>
                  <a:srgbClr val="0000FF"/>
                </a:solidFill>
              </a:rPr>
              <a:t>黑洞</a:t>
            </a:r>
            <a:endParaRPr lang="en-US" altLang="zh-CN" b="1" kern="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1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6D22-A2FE-4D95-A099-F39C8803A1DF}" type="slidenum">
              <a:rPr lang="en-US" altLang="zh-CN" smtClean="0"/>
              <a:t>16</a:t>
            </a:fld>
            <a:endParaRPr lang="en-US" altLang="zh-CN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64" y="1268760"/>
            <a:ext cx="5328592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017" y="3160753"/>
            <a:ext cx="1639966" cy="536494"/>
          </a:xfrm>
          <a:prstGeom prst="rect">
            <a:avLst/>
          </a:prstGeom>
        </p:spPr>
      </p:pic>
      <p:sp>
        <p:nvSpPr>
          <p:cNvPr id="10" name="矩形 8"/>
          <p:cNvSpPr>
            <a:spLocks noChangeArrowheads="1"/>
          </p:cNvSpPr>
          <p:nvPr/>
        </p:nvSpPr>
        <p:spPr bwMode="auto">
          <a:xfrm>
            <a:off x="960755" y="5157470"/>
            <a:ext cx="75552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 smtClean="0">
                <a:solidFill>
                  <a:srgbClr val="000000"/>
                </a:solidFill>
              </a:rPr>
              <a:t>Dai </a:t>
            </a:r>
            <a:r>
              <a:rPr lang="en-US" altLang="zh-CN" sz="1800" dirty="0">
                <a:solidFill>
                  <a:srgbClr val="000000"/>
                </a:solidFill>
              </a:rPr>
              <a:t>et </a:t>
            </a:r>
            <a:r>
              <a:rPr lang="en-US" altLang="zh-CN" sz="1800" dirty="0" smtClean="0">
                <a:solidFill>
                  <a:srgbClr val="000000"/>
                </a:solidFill>
              </a:rPr>
              <a:t>al., 2006</a:t>
            </a:r>
            <a:r>
              <a:rPr lang="zh-CN" altLang="en-US" sz="1800" dirty="0" smtClean="0">
                <a:solidFill>
                  <a:srgbClr val="000000"/>
                </a:solidFill>
              </a:rPr>
              <a:t>；</a:t>
            </a:r>
            <a:r>
              <a:rPr lang="en-US" altLang="zh-CN" sz="1800" dirty="0" err="1" smtClean="0">
                <a:solidFill>
                  <a:srgbClr val="000000"/>
                </a:solidFill>
              </a:rPr>
              <a:t>Troja</a:t>
            </a:r>
            <a:r>
              <a:rPr lang="en-US" altLang="zh-CN" sz="1800" dirty="0" smtClean="0">
                <a:solidFill>
                  <a:srgbClr val="000000"/>
                </a:solidFill>
              </a:rPr>
              <a:t> </a:t>
            </a:r>
            <a:r>
              <a:rPr lang="en-US" altLang="zh-CN" sz="1800" dirty="0">
                <a:solidFill>
                  <a:srgbClr val="000000"/>
                </a:solidFill>
              </a:rPr>
              <a:t>et al., 2007</a:t>
            </a:r>
            <a:r>
              <a:rPr lang="zh-CN" altLang="en-US" sz="1800" dirty="0">
                <a:solidFill>
                  <a:srgbClr val="000000"/>
                </a:solidFill>
              </a:rPr>
              <a:t>；</a:t>
            </a:r>
            <a:r>
              <a:rPr lang="en-US" altLang="zh-CN" sz="1800" dirty="0">
                <a:solidFill>
                  <a:srgbClr val="000000"/>
                </a:solidFill>
              </a:rPr>
              <a:t>Chen et al.,2017</a:t>
            </a:r>
            <a:r>
              <a:rPr lang="zh-CN" altLang="en-US" sz="1800" dirty="0">
                <a:solidFill>
                  <a:srgbClr val="000000"/>
                </a:solidFill>
              </a:rPr>
              <a:t>；</a:t>
            </a:r>
            <a:r>
              <a:rPr lang="en-US" altLang="zh-CN" sz="1800" dirty="0" err="1">
                <a:solidFill>
                  <a:srgbClr val="000000"/>
                </a:solidFill>
              </a:rPr>
              <a:t>Lv</a:t>
            </a:r>
            <a:r>
              <a:rPr lang="en-US" altLang="zh-CN" sz="1800" dirty="0">
                <a:solidFill>
                  <a:srgbClr val="000000"/>
                </a:solidFill>
              </a:rPr>
              <a:t> et al., 2014</a:t>
            </a:r>
            <a:r>
              <a:rPr lang="zh-CN" altLang="en-US" sz="1800" dirty="0">
                <a:solidFill>
                  <a:srgbClr val="000000"/>
                </a:solidFill>
              </a:rPr>
              <a:t>，</a:t>
            </a:r>
            <a:r>
              <a:rPr lang="en-US" altLang="zh-CN" sz="1800" dirty="0">
                <a:solidFill>
                  <a:srgbClr val="000000"/>
                </a:solidFill>
              </a:rPr>
              <a:t>2015</a:t>
            </a:r>
            <a:r>
              <a:rPr lang="zh-CN" altLang="en-US" sz="1800" dirty="0">
                <a:solidFill>
                  <a:srgbClr val="000000"/>
                </a:solidFill>
              </a:rPr>
              <a:t>，</a:t>
            </a:r>
            <a:r>
              <a:rPr lang="en-US" altLang="zh-CN" sz="1800" dirty="0">
                <a:solidFill>
                  <a:srgbClr val="000000"/>
                </a:solidFill>
              </a:rPr>
              <a:t>2017</a:t>
            </a:r>
            <a:r>
              <a:rPr lang="zh-CN" altLang="en-US" sz="1800" dirty="0" smtClean="0">
                <a:solidFill>
                  <a:srgbClr val="000000"/>
                </a:solidFill>
              </a:rPr>
              <a:t>；</a:t>
            </a:r>
            <a:r>
              <a:rPr lang="en-US" altLang="zh-CN" sz="1800" dirty="0" err="1" smtClean="0">
                <a:solidFill>
                  <a:srgbClr val="000000"/>
                </a:solidFill>
              </a:rPr>
              <a:t>Xie</a:t>
            </a:r>
            <a:r>
              <a:rPr lang="en-US" altLang="zh-CN" sz="1800" dirty="0" smtClean="0">
                <a:solidFill>
                  <a:srgbClr val="000000"/>
                </a:solidFill>
              </a:rPr>
              <a:t> </a:t>
            </a:r>
            <a:r>
              <a:rPr lang="en-US" altLang="zh-CN" sz="1800" dirty="0">
                <a:solidFill>
                  <a:srgbClr val="000000"/>
                </a:solidFill>
              </a:rPr>
              <a:t>et</a:t>
            </a:r>
            <a:r>
              <a:rPr lang="zh-CN" altLang="en-US" sz="1800" dirty="0">
                <a:solidFill>
                  <a:srgbClr val="000000"/>
                </a:solidFill>
              </a:rPr>
              <a:t> </a:t>
            </a:r>
            <a:r>
              <a:rPr lang="en-US" altLang="zh-CN" sz="1800" dirty="0">
                <a:solidFill>
                  <a:srgbClr val="000000"/>
                </a:solidFill>
              </a:rPr>
              <a:t>al.,</a:t>
            </a:r>
            <a:r>
              <a:rPr lang="zh-CN" altLang="en-US" sz="1800" dirty="0">
                <a:solidFill>
                  <a:srgbClr val="000000"/>
                </a:solidFill>
              </a:rPr>
              <a:t> </a:t>
            </a:r>
            <a:r>
              <a:rPr lang="en-US" altLang="zh-CN" sz="1800" dirty="0">
                <a:solidFill>
                  <a:srgbClr val="000000"/>
                </a:solidFill>
              </a:rPr>
              <a:t>2020</a:t>
            </a:r>
            <a:r>
              <a:rPr lang="zh-CN" altLang="en-US" sz="1800" dirty="0">
                <a:solidFill>
                  <a:srgbClr val="000000"/>
                </a:solidFill>
              </a:rPr>
              <a:t>；</a:t>
            </a:r>
            <a:r>
              <a:rPr lang="en-US" altLang="zh-CN" sz="1800" dirty="0">
                <a:solidFill>
                  <a:srgbClr val="000000"/>
                </a:solidFill>
              </a:rPr>
              <a:t>Du  2020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solidFill>
                <a:srgbClr val="00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873875" y="1268730"/>
            <a:ext cx="20910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越来越多人</a:t>
            </a:r>
            <a:r>
              <a:rPr lang="zh-CN" altLang="en-US" sz="3200" dirty="0" smtClean="0"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开始认为</a:t>
            </a:r>
            <a:r>
              <a:rPr lang="zh-CN" altLang="en-US" sz="3200" dirty="0"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磁星作为伽玛暴的中心引擎之一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79712" y="404664"/>
            <a:ext cx="5616575" cy="576262"/>
          </a:xfrm>
        </p:spPr>
        <p:txBody>
          <a:bodyPr/>
          <a:lstStyle/>
          <a:p>
            <a:r>
              <a:rPr lang="zh-CN" altLang="en-US" dirty="0" smtClean="0"/>
              <a:t>利用磁星的</a:t>
            </a:r>
            <a:r>
              <a:rPr lang="en-US" altLang="zh-CN" dirty="0" err="1" smtClean="0"/>
              <a:t>Spindown</a:t>
            </a:r>
            <a:r>
              <a:rPr lang="zh-CN" altLang="en-US" dirty="0" smtClean="0"/>
              <a:t>过程</a:t>
            </a:r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6D22-A2FE-4D95-A099-F39C8803A1DF}" type="slidenum">
              <a:rPr lang="en-US" altLang="zh-CN"/>
              <a:t>17</a:t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543402"/>
            <a:ext cx="2808312" cy="28465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3750273"/>
            <a:ext cx="2808311" cy="267046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6369" y="3824382"/>
            <a:ext cx="2829551" cy="2460595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494" y="1124744"/>
            <a:ext cx="5067651" cy="253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7864" y="642074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</a:t>
            </a:r>
            <a:r>
              <a:rPr lang="en-US" altLang="zh-CN" dirty="0" err="1" smtClean="0"/>
              <a:t>Hou</a:t>
            </a:r>
            <a:r>
              <a:rPr lang="en-US" altLang="zh-CN" dirty="0" smtClean="0"/>
              <a:t> et al., 2021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47396" y="476755"/>
            <a:ext cx="5616575" cy="576262"/>
          </a:xfrm>
        </p:spPr>
        <p:txBody>
          <a:bodyPr/>
          <a:lstStyle/>
          <a:p>
            <a:r>
              <a:rPr lang="zh-CN" altLang="en-US" dirty="0"/>
              <a:t>结论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6D22-A2FE-4D95-A099-F39C8803A1DF}" type="slidenum">
              <a:rPr lang="en-US" altLang="zh-CN" smtClean="0"/>
              <a:t>18</a:t>
            </a:fld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923925" y="1423035"/>
            <a:ext cx="74644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sz="3200" dirty="0"/>
              <a:t>长短</a:t>
            </a:r>
            <a:r>
              <a:rPr lang="zh-CN" altLang="en-US" sz="3200" dirty="0" smtClean="0"/>
              <a:t>爆的瞬时辐射持续时间和各项同性能微分分布指数不同，支持短暴与磁过程有关</a:t>
            </a:r>
            <a:endParaRPr lang="en-US" altLang="zh-CN" sz="3200" dirty="0" smtClean="0"/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sz="3200" dirty="0"/>
              <a:t>长</a:t>
            </a:r>
            <a:r>
              <a:rPr lang="zh-CN" altLang="en-US" sz="3200" dirty="0" smtClean="0"/>
              <a:t>暴的中心引擎也可能存在两类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6D22-A2FE-4D95-A099-F39C8803A1DF}" type="slidenum">
              <a:rPr lang="en-US" altLang="zh-CN" smtClean="0"/>
              <a:t>19</a:t>
            </a:fld>
            <a:endParaRPr lang="en-US" altLang="zh-CN"/>
          </a:p>
        </p:txBody>
      </p:sp>
      <p:sp>
        <p:nvSpPr>
          <p:cNvPr id="6" name="TextBox 5"/>
          <p:cNvSpPr txBox="1"/>
          <p:nvPr/>
        </p:nvSpPr>
        <p:spPr>
          <a:xfrm>
            <a:off x="3275856" y="2701273"/>
            <a:ext cx="4608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/>
              <a:t>谢谢！</a:t>
            </a:r>
            <a:endParaRPr lang="zh-CN" altLang="en-US" sz="8000" dirty="0"/>
          </a:p>
        </p:txBody>
      </p:sp>
    </p:spTree>
    <p:extLst>
      <p:ext uri="{BB962C8B-B14F-4D97-AF65-F5344CB8AC3E}">
        <p14:creationId xmlns:p14="http://schemas.microsoft.com/office/powerpoint/2010/main" val="113520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71600" y="404664"/>
            <a:ext cx="1512168" cy="576262"/>
          </a:xfrm>
        </p:spPr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南阳师范学院的天文现状</a:t>
            </a:r>
            <a:endParaRPr lang="en-US" altLang="zh-CN" dirty="0" smtClean="0"/>
          </a:p>
          <a:p>
            <a:r>
              <a:rPr lang="zh-CN" altLang="en-US" dirty="0" smtClean="0"/>
              <a:t>伽</a:t>
            </a:r>
            <a:r>
              <a:rPr lang="zh-CN" altLang="en-US" dirty="0"/>
              <a:t>玛</a:t>
            </a:r>
            <a:r>
              <a:rPr lang="zh-CN" altLang="en-US" dirty="0" smtClean="0"/>
              <a:t>暴背景知识</a:t>
            </a:r>
            <a:endParaRPr lang="en-US" altLang="zh-CN" dirty="0"/>
          </a:p>
          <a:p>
            <a:r>
              <a:rPr lang="zh-CN" altLang="en-US" dirty="0" smtClean="0"/>
              <a:t>天文爆发现象现象与</a:t>
            </a:r>
            <a:r>
              <a:rPr lang="en-US" altLang="zh-CN" dirty="0" smtClean="0"/>
              <a:t>SOC</a:t>
            </a:r>
            <a:r>
              <a:rPr lang="zh-CN" altLang="en-US" dirty="0" smtClean="0"/>
              <a:t>理论</a:t>
            </a:r>
            <a:endParaRPr lang="en-US" altLang="zh-CN" dirty="0"/>
          </a:p>
          <a:p>
            <a:r>
              <a:rPr lang="zh-CN" altLang="en-US" dirty="0" smtClean="0"/>
              <a:t>结论</a:t>
            </a: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100392" y="6356176"/>
            <a:ext cx="648072" cy="457200"/>
          </a:xfrm>
        </p:spPr>
        <p:txBody>
          <a:bodyPr/>
          <a:lstStyle/>
          <a:p>
            <a:fld id="{5EDB6D22-A2FE-4D95-A099-F39C8803A1DF}" type="slidenum">
              <a:rPr lang="en-US" altLang="zh-CN" smtClean="0"/>
              <a:t>2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6D22-A2FE-4D95-A099-F39C8803A1DF}" type="slidenum">
              <a:rPr lang="en-US" altLang="zh-CN" smtClean="0"/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275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6D22-A2FE-4D95-A099-F39C8803A1DF}" type="slidenum">
              <a:rPr lang="en-US" altLang="zh-CN"/>
              <a:t>21</a:t>
            </a:fld>
            <a:endParaRPr lang="en-US" altLang="zh-CN"/>
          </a:p>
        </p:txBody>
      </p:sp>
      <p:pic>
        <p:nvPicPr>
          <p:cNvPr id="100" name="图片 99"/>
          <p:cNvPicPr/>
          <p:nvPr/>
        </p:nvPicPr>
        <p:blipFill>
          <a:blip r:embed="rId2" r:link="rId3"/>
          <a:stretch>
            <a:fillRect/>
          </a:stretch>
        </p:blipFill>
        <p:spPr>
          <a:xfrm>
            <a:off x="323850" y="1124585"/>
            <a:ext cx="4064000" cy="2940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520065" y="4349115"/>
            <a:ext cx="28276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视察医圣祠</a:t>
            </a:r>
          </a:p>
        </p:txBody>
      </p:sp>
      <p:pic>
        <p:nvPicPr>
          <p:cNvPr id="101" name="图片 100"/>
          <p:cNvPicPr/>
          <p:nvPr/>
        </p:nvPicPr>
        <p:blipFill>
          <a:blip r:embed="rId4" r:link="rId5"/>
          <a:stretch>
            <a:fillRect/>
          </a:stretch>
        </p:blipFill>
        <p:spPr>
          <a:xfrm>
            <a:off x="4387850" y="1124585"/>
            <a:ext cx="4208780" cy="29603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4944745" y="4408805"/>
            <a:ext cx="35159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视察月季园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6D22-A2FE-4D95-A099-F39C8803A1DF}" type="slidenum">
              <a:rPr lang="en-US" altLang="zh-CN" smtClean="0"/>
              <a:t>22</a:t>
            </a:fld>
            <a:endParaRPr lang="en-US" altLang="zh-CN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245" y="929005"/>
            <a:ext cx="3769360" cy="535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2555776" y="156677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南水北调工程的水源地</a:t>
            </a:r>
          </a:p>
        </p:txBody>
      </p:sp>
      <p:pic>
        <p:nvPicPr>
          <p:cNvPr id="102" name="图片 101"/>
          <p:cNvPicPr/>
          <p:nvPr/>
        </p:nvPicPr>
        <p:blipFill>
          <a:blip r:embed="rId3" r:link="rId4"/>
          <a:stretch>
            <a:fillRect/>
          </a:stretch>
        </p:blipFill>
        <p:spPr>
          <a:xfrm>
            <a:off x="251460" y="908685"/>
            <a:ext cx="3958590" cy="53746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75656" y="334045"/>
            <a:ext cx="5616575" cy="576262"/>
          </a:xfrm>
        </p:spPr>
        <p:txBody>
          <a:bodyPr/>
          <a:lstStyle/>
          <a:p>
            <a:r>
              <a:rPr lang="zh-CN" altLang="en-US" dirty="0"/>
              <a:t>卧龙岗上的武侯祠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6D22-A2FE-4D95-A099-F39C8803A1DF}" type="slidenum">
              <a:rPr lang="en-US" altLang="zh-CN" smtClean="0"/>
              <a:t>23</a:t>
            </a:fld>
            <a:endParaRPr lang="en-US" altLang="zh-C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40719"/>
            <a:ext cx="4124662" cy="399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556792"/>
            <a:ext cx="4032448" cy="408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6D22-A2FE-4D95-A099-F39C8803A1DF}" type="slidenum">
              <a:rPr lang="en-US" altLang="zh-CN" smtClean="0"/>
              <a:t>24</a:t>
            </a:fld>
            <a:endParaRPr lang="en-US" altLang="zh-CN"/>
          </a:p>
        </p:txBody>
      </p:sp>
      <p:sp>
        <p:nvSpPr>
          <p:cNvPr id="6" name="TextBox 5"/>
          <p:cNvSpPr txBox="1"/>
          <p:nvPr/>
        </p:nvSpPr>
        <p:spPr>
          <a:xfrm>
            <a:off x="2987824" y="4365104"/>
            <a:ext cx="53285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谢谢！</a:t>
            </a:r>
            <a:endParaRPr lang="en-US" altLang="zh-CN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27584" y="2348880"/>
            <a:ext cx="784887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欢迎各位南阳师范学院指导工作！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03648" y="908720"/>
            <a:ext cx="5616575" cy="576262"/>
          </a:xfrm>
        </p:spPr>
        <p:txBody>
          <a:bodyPr/>
          <a:lstStyle/>
          <a:p>
            <a:r>
              <a:rPr lang="zh-CN" altLang="en-US" dirty="0"/>
              <a:t>南阳师范学院的天文现状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1268760"/>
            <a:ext cx="8142287" cy="4536157"/>
          </a:xfrm>
        </p:spPr>
        <p:txBody>
          <a:bodyPr/>
          <a:lstStyle/>
          <a:p>
            <a:r>
              <a:rPr lang="zh-CN" altLang="en-US" dirty="0"/>
              <a:t>李志</a:t>
            </a:r>
            <a:r>
              <a:rPr lang="zh-CN" altLang="en-US" dirty="0" smtClean="0"/>
              <a:t>刚 宇宙学</a:t>
            </a:r>
            <a:endParaRPr lang="en-US" altLang="zh-CN" dirty="0" smtClean="0"/>
          </a:p>
          <a:p>
            <a:r>
              <a:rPr lang="zh-CN" altLang="en-US" dirty="0" smtClean="0"/>
              <a:t>路晓宇 引力波</a:t>
            </a:r>
            <a:endParaRPr lang="en-US" altLang="zh-CN" dirty="0" smtClean="0"/>
          </a:p>
          <a:p>
            <a:r>
              <a:rPr lang="zh-CN" altLang="en-US" dirty="0"/>
              <a:t>侯书</a:t>
            </a:r>
            <a:r>
              <a:rPr lang="zh-CN" altLang="en-US" dirty="0" smtClean="0"/>
              <a:t>进 伽玛暴中心引擎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6D22-A2FE-4D95-A099-F39C8803A1DF}" type="slidenum">
              <a:rPr lang="en-US" altLang="zh-CN" smtClean="0"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5769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rb_animatio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28732" y="1412776"/>
            <a:ext cx="6595666" cy="457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195736" y="332656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kern="0" dirty="0">
                <a:solidFill>
                  <a:srgbClr val="292929"/>
                </a:solidFill>
                <a:cs typeface="+mj-cs"/>
              </a:rPr>
              <a:t>伽玛暴的分类基本背景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46"/>
    </mc:Choice>
    <mc:Fallback xmlns="">
      <p:transition spd="slow" advTm="884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3" descr="fb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556792"/>
            <a:ext cx="7988300" cy="40968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828" name="Picture 4" descr="grb990123_lightcurve"/>
          <p:cNvPicPr>
            <a:picLocks noChangeAspect="1" noChangeArrowheads="1"/>
          </p:cNvPicPr>
          <p:nvPr/>
        </p:nvPicPr>
        <p:blipFill>
          <a:blip r:embed="rId3">
            <a:lum bright="3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9080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67000"/>
            <a:ext cx="23622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830" name="AutoShape 6"/>
          <p:cNvSpPr>
            <a:spLocks noChangeArrowheads="1"/>
          </p:cNvSpPr>
          <p:nvPr/>
        </p:nvSpPr>
        <p:spPr bwMode="auto">
          <a:xfrm>
            <a:off x="5181600" y="2819400"/>
            <a:ext cx="914400" cy="2057400"/>
          </a:xfrm>
          <a:prstGeom prst="irregularSeal1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831" name="AutoShape 7"/>
          <p:cNvSpPr>
            <a:spLocks noChangeArrowheads="1"/>
          </p:cNvSpPr>
          <p:nvPr/>
        </p:nvSpPr>
        <p:spPr bwMode="auto">
          <a:xfrm>
            <a:off x="7086600" y="2819400"/>
            <a:ext cx="914400" cy="1447800"/>
          </a:xfrm>
          <a:prstGeom prst="irregularSeal1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100392" y="6356176"/>
            <a:ext cx="648072" cy="457200"/>
          </a:xfrm>
        </p:spPr>
        <p:txBody>
          <a:bodyPr/>
          <a:lstStyle/>
          <a:p>
            <a:fld id="{5EDB6D22-A2FE-4D95-A099-F39C8803A1DF}" type="slidenum">
              <a:rPr lang="en-US" altLang="zh-CN" smtClean="0"/>
              <a:t>5</a:t>
            </a:fld>
            <a:endParaRPr lang="en-US" altLang="zh-CN" dirty="0"/>
          </a:p>
        </p:txBody>
      </p:sp>
      <p:sp>
        <p:nvSpPr>
          <p:cNvPr id="12" name="Rectangle 2"/>
          <p:cNvSpPr txBox="1">
            <a:spLocks noRot="1" noChangeArrowheads="1"/>
          </p:cNvSpPr>
          <p:nvPr/>
        </p:nvSpPr>
        <p:spPr>
          <a:xfrm>
            <a:off x="1043608" y="341784"/>
            <a:ext cx="7097216" cy="71095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kern="0" dirty="0"/>
              <a:t>伽玛暴的火球模型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0" grpId="0" animBg="1"/>
      <p:bldP spid="77830" grpId="1" animBg="1"/>
      <p:bldP spid="77831" grpId="0" animBg="1"/>
      <p:bldP spid="7783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45819" y="332656"/>
            <a:ext cx="6840760" cy="715963"/>
          </a:xfrm>
        </p:spPr>
        <p:txBody>
          <a:bodyPr/>
          <a:lstStyle/>
          <a:p>
            <a:r>
              <a:rPr lang="zh-CN" altLang="en-US" dirty="0"/>
              <a:t>伽玛暴的分类基本背景</a:t>
            </a:r>
          </a:p>
        </p:txBody>
      </p:sp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59"/>
            <a:ext cx="6408712" cy="371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085080"/>
            <a:ext cx="2057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9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845" y="5118735"/>
            <a:ext cx="2057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9030" name="Rectangle 6"/>
          <p:cNvSpPr>
            <a:spLocks noChangeArrowheads="1"/>
          </p:cNvSpPr>
          <p:nvPr/>
        </p:nvSpPr>
        <p:spPr bwMode="auto">
          <a:xfrm>
            <a:off x="4114800" y="4572000"/>
            <a:ext cx="2819400" cy="381000"/>
          </a:xfrm>
          <a:prstGeom prst="rect">
            <a:avLst/>
          </a:prstGeom>
          <a:solidFill>
            <a:schemeClr val="folHlink">
              <a:alpha val="28999"/>
            </a:schemeClr>
          </a:solid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3333FF"/>
                </a:solidFill>
                <a:latin typeface="Times New Roman" panose="02020603050405020304" pitchFamily="18" charset="0"/>
              </a:rPr>
              <a:t>Kouveliotou et al. 1993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5616575" cy="576262"/>
          </a:xfrm>
        </p:spPr>
        <p:txBody>
          <a:bodyPr/>
          <a:lstStyle/>
          <a:p>
            <a:r>
              <a:rPr lang="zh-CN" altLang="en-US" dirty="0" smtClean="0"/>
              <a:t>天文爆发现象与</a:t>
            </a:r>
            <a:r>
              <a:rPr lang="en-US" altLang="zh-CN" dirty="0" smtClean="0"/>
              <a:t>SOC</a:t>
            </a:r>
            <a:r>
              <a:rPr lang="zh-CN" altLang="en-US" dirty="0" smtClean="0"/>
              <a:t>理论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784A-CAB5-4B65-8130-7346ACB36289}" type="slidenum">
              <a:rPr lang="en-US" altLang="zh-CN" smtClean="0"/>
              <a:t>7</a:t>
            </a:fld>
            <a:endParaRPr lang="en-US" altLang="zh-CN"/>
          </a:p>
        </p:txBody>
      </p:sp>
      <p:sp>
        <p:nvSpPr>
          <p:cNvPr id="5" name="矩形 4"/>
          <p:cNvSpPr/>
          <p:nvPr/>
        </p:nvSpPr>
        <p:spPr>
          <a:xfrm>
            <a:off x="683568" y="1268760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自组织临界理论（</a:t>
            </a:r>
            <a:r>
              <a:rPr lang="en-US" altLang="zh-CN" dirty="0"/>
              <a:t>self-organized criticality</a:t>
            </a:r>
            <a:r>
              <a:rPr lang="zh-CN" altLang="en-US" dirty="0"/>
              <a:t>，简称</a:t>
            </a:r>
            <a:r>
              <a:rPr lang="en-US" altLang="zh-CN" dirty="0"/>
              <a:t>SOC</a:t>
            </a:r>
            <a:r>
              <a:rPr lang="zh-CN" altLang="en-US" dirty="0" smtClean="0"/>
              <a:t>），由</a:t>
            </a:r>
            <a:r>
              <a:rPr lang="zh-CN" altLang="en-US" dirty="0"/>
              <a:t>大量相互作用成分组成的系统会自然地向自组织临界态发展；当系统达到自组织临界态时，即使小的干扰事件也可引起系统发生一系列</a:t>
            </a:r>
            <a:r>
              <a:rPr lang="zh-CN" altLang="en-US" dirty="0" smtClean="0"/>
              <a:t>灾变。天文爆发现象好多都与</a:t>
            </a:r>
            <a:r>
              <a:rPr lang="en-US" altLang="zh-CN" dirty="0" smtClean="0"/>
              <a:t>SOC</a:t>
            </a:r>
            <a:r>
              <a:rPr lang="zh-CN" altLang="en-US" dirty="0" smtClean="0"/>
              <a:t>有关。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9" y="2348880"/>
            <a:ext cx="3910011" cy="3726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886" y="2469089"/>
            <a:ext cx="3888433" cy="360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51920" y="566124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33CC"/>
                </a:solidFill>
              </a:rPr>
              <a:t>太阳耀发</a:t>
            </a:r>
            <a:endParaRPr lang="zh-CN" altLang="en-US" sz="2800" dirty="0">
              <a:solidFill>
                <a:srgbClr val="0033CC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63888" y="6381328"/>
            <a:ext cx="2429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Veronig</a:t>
            </a:r>
            <a:r>
              <a:rPr lang="en-US" altLang="zh-CN" dirty="0"/>
              <a:t> </a:t>
            </a:r>
            <a:r>
              <a:rPr lang="en-US" altLang="zh-CN" dirty="0" smtClean="0"/>
              <a:t>A et al., 2002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0164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5616575" cy="576262"/>
          </a:xfrm>
        </p:spPr>
        <p:txBody>
          <a:bodyPr/>
          <a:lstStyle/>
          <a:p>
            <a:r>
              <a:rPr lang="zh-CN" altLang="en-US" dirty="0" smtClean="0"/>
              <a:t>天文爆发现象与</a:t>
            </a:r>
            <a:r>
              <a:rPr lang="en-US" altLang="zh-CN" dirty="0" smtClean="0"/>
              <a:t>SOC</a:t>
            </a:r>
            <a:r>
              <a:rPr lang="zh-CN" altLang="en-US" dirty="0" smtClean="0"/>
              <a:t>理论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784A-CAB5-4B65-8130-7346ACB36289}" type="slidenum">
              <a:rPr lang="en-US" altLang="zh-CN" smtClean="0"/>
              <a:t>8</a:t>
            </a:fld>
            <a:endParaRPr lang="en-US" altLang="zh-CN"/>
          </a:p>
        </p:txBody>
      </p:sp>
      <p:sp>
        <p:nvSpPr>
          <p:cNvPr id="5" name="矩形 4"/>
          <p:cNvSpPr/>
          <p:nvPr/>
        </p:nvSpPr>
        <p:spPr>
          <a:xfrm>
            <a:off x="683568" y="1268760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自组织临界理论（</a:t>
            </a:r>
            <a:r>
              <a:rPr lang="en-US" altLang="zh-CN" dirty="0"/>
              <a:t>self-organized criticality</a:t>
            </a:r>
            <a:r>
              <a:rPr lang="zh-CN" altLang="en-US" dirty="0"/>
              <a:t>，简称</a:t>
            </a:r>
            <a:r>
              <a:rPr lang="en-US" altLang="zh-CN" dirty="0"/>
              <a:t>SOC</a:t>
            </a:r>
            <a:r>
              <a:rPr lang="zh-CN" altLang="en-US" dirty="0" smtClean="0"/>
              <a:t>），由</a:t>
            </a:r>
            <a:r>
              <a:rPr lang="zh-CN" altLang="en-US" dirty="0"/>
              <a:t>大量相互作用成分组成的系统会自然地向自组织临界态发展；当系统达到自组织临界态时，即使小的干扰事件也可引起系统发生一系列</a:t>
            </a:r>
            <a:r>
              <a:rPr lang="zh-CN" altLang="en-US" dirty="0" smtClean="0"/>
              <a:t>灾变。天文爆发现象好多都与</a:t>
            </a:r>
            <a:r>
              <a:rPr lang="en-US" altLang="zh-CN" dirty="0" smtClean="0"/>
              <a:t>SOC</a:t>
            </a:r>
            <a:r>
              <a:rPr lang="zh-CN" altLang="en-US" dirty="0" smtClean="0"/>
              <a:t>有关。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3563888" y="6381328"/>
            <a:ext cx="1984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Wang et al., 2013</a:t>
            </a:r>
            <a:endParaRPr lang="zh-CN" altLang="en-US" dirty="0"/>
          </a:p>
        </p:txBody>
      </p:sp>
      <p:pic>
        <p:nvPicPr>
          <p:cNvPr id="3074" name="Picture 2" descr="https://media.springernature.com/full/springer-static/image/art%3A10.1038%2Fnphys2670/MediaObjects/41567_2013_Article_BFnphys2670_Fig1_HTM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741" y="2564904"/>
            <a:ext cx="571728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51920" y="573325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33CC"/>
                </a:solidFill>
              </a:rPr>
              <a:t>GRB Flare</a:t>
            </a:r>
            <a:endParaRPr lang="zh-CN" altLang="en-US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43791" y="278092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∼</a:t>
            </a:r>
            <a:r>
              <a:rPr lang="en-US" altLang="zh-CN" dirty="0"/>
              <a:t>1.06±0.15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2988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5616575" cy="576262"/>
          </a:xfrm>
        </p:spPr>
        <p:txBody>
          <a:bodyPr/>
          <a:lstStyle/>
          <a:p>
            <a:r>
              <a:rPr lang="zh-CN" altLang="en-US" dirty="0" smtClean="0"/>
              <a:t>天文爆发现象与</a:t>
            </a:r>
            <a:r>
              <a:rPr lang="en-US" altLang="zh-CN" dirty="0" smtClean="0"/>
              <a:t>SOC</a:t>
            </a:r>
            <a:r>
              <a:rPr lang="zh-CN" altLang="en-US" dirty="0" smtClean="0"/>
              <a:t>理论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784A-CAB5-4B65-8130-7346ACB36289}" type="slidenum">
              <a:rPr lang="en-US" altLang="zh-CN" smtClean="0"/>
              <a:t>9</a:t>
            </a:fld>
            <a:endParaRPr lang="en-US" altLang="zh-CN"/>
          </a:p>
        </p:txBody>
      </p:sp>
      <p:sp>
        <p:nvSpPr>
          <p:cNvPr id="5" name="矩形 4"/>
          <p:cNvSpPr/>
          <p:nvPr/>
        </p:nvSpPr>
        <p:spPr>
          <a:xfrm>
            <a:off x="683568" y="1268760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自组织临界理论（</a:t>
            </a:r>
            <a:r>
              <a:rPr lang="en-US" altLang="zh-CN" dirty="0"/>
              <a:t>self-organized criticality</a:t>
            </a:r>
            <a:r>
              <a:rPr lang="zh-CN" altLang="en-US" dirty="0"/>
              <a:t>，简称</a:t>
            </a:r>
            <a:r>
              <a:rPr lang="en-US" altLang="zh-CN" dirty="0"/>
              <a:t>SOC</a:t>
            </a:r>
            <a:r>
              <a:rPr lang="zh-CN" altLang="en-US" dirty="0" smtClean="0"/>
              <a:t>），由</a:t>
            </a:r>
            <a:r>
              <a:rPr lang="zh-CN" altLang="en-US" dirty="0"/>
              <a:t>大量相互作用成分组成的系统会自然地向自组织临界态发展；当系统达到自组织临界态时，即使小的干扰事件也可引起系统发生一系列</a:t>
            </a:r>
            <a:r>
              <a:rPr lang="zh-CN" altLang="en-US" dirty="0" smtClean="0"/>
              <a:t>灾变。天文爆发现象好多都与</a:t>
            </a:r>
            <a:r>
              <a:rPr lang="en-US" altLang="zh-CN" dirty="0" smtClean="0"/>
              <a:t>SOC</a:t>
            </a:r>
            <a:r>
              <a:rPr lang="zh-CN" altLang="en-US" dirty="0" smtClean="0"/>
              <a:t>有关。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67944" y="5731537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33CC"/>
                </a:solidFill>
              </a:rPr>
              <a:t>FRB</a:t>
            </a:r>
            <a:endParaRPr lang="zh-CN" altLang="en-US" sz="2800" dirty="0">
              <a:solidFill>
                <a:srgbClr val="0033CC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63888" y="6381328"/>
            <a:ext cx="2112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Wang., et al., 2019</a:t>
            </a:r>
            <a:endParaRPr lang="zh-CN" altLang="en-U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629" y="2443194"/>
            <a:ext cx="7370460" cy="321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88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heme/theme1.xml><?xml version="1.0" encoding="utf-8"?>
<a:theme xmlns:a="http://schemas.openxmlformats.org/drawingml/2006/main" name="Axis">
  <a:themeElements>
    <a:clrScheme name="Axis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533</Words>
  <Application>Microsoft Office PowerPoint</Application>
  <PresentationFormat>全屏显示(4:3)</PresentationFormat>
  <Paragraphs>78</Paragraphs>
  <Slides>24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Axis</vt:lpstr>
      <vt:lpstr>利用SOC理论对GRB进行分类</vt:lpstr>
      <vt:lpstr>目录</vt:lpstr>
      <vt:lpstr>南阳师范学院的天文现状 </vt:lpstr>
      <vt:lpstr>PowerPoint 演示文稿</vt:lpstr>
      <vt:lpstr>PowerPoint 演示文稿</vt:lpstr>
      <vt:lpstr>伽玛暴的分类基本背景</vt:lpstr>
      <vt:lpstr>天文爆发现象与SOC理论</vt:lpstr>
      <vt:lpstr>天文爆发现象与SOC理论</vt:lpstr>
      <vt:lpstr>天文爆发现象与SOC理论</vt:lpstr>
      <vt:lpstr>天文爆发现象与SOC理论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利用磁星的Spindown过程</vt:lpstr>
      <vt:lpstr>结论</vt:lpstr>
      <vt:lpstr>PowerPoint 演示文稿</vt:lpstr>
      <vt:lpstr>PowerPoint 演示文稿</vt:lpstr>
      <vt:lpstr>PowerPoint 演示文稿</vt:lpstr>
      <vt:lpstr>PowerPoint 演示文稿</vt:lpstr>
      <vt:lpstr>卧龙岗上的武侯祠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houshujin</dc:creator>
  <cp:lastModifiedBy>侯书锦</cp:lastModifiedBy>
  <cp:revision>244</cp:revision>
  <dcterms:created xsi:type="dcterms:W3CDTF">2013-11-02T12:03:00Z</dcterms:created>
  <dcterms:modified xsi:type="dcterms:W3CDTF">2023-07-03T14:03:33Z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CC2438D3CD59420FA079602FC725162B</vt:lpwstr>
  </property>
  <property fmtid="{D5CDD505-2E9C-101B-9397-08002B2CF9AE}" pid="3" name="KSOProductBuildVer">
    <vt:lpwstr>2052-11.1.0.10495</vt:lpwstr>
  </property>
</Properties>
</file>