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6" r:id="rId3"/>
    <p:sldId id="347" r:id="rId4"/>
    <p:sldId id="315" r:id="rId5"/>
    <p:sldId id="314" r:id="rId6"/>
    <p:sldId id="335" r:id="rId7"/>
    <p:sldId id="336" r:id="rId8"/>
    <p:sldId id="339" r:id="rId9"/>
    <p:sldId id="337" r:id="rId10"/>
    <p:sldId id="338" r:id="rId11"/>
    <p:sldId id="340" r:id="rId12"/>
    <p:sldId id="346" r:id="rId13"/>
    <p:sldId id="341" r:id="rId14"/>
    <p:sldId id="348" r:id="rId15"/>
    <p:sldId id="273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BDF38-5D60-4648-B540-BA22CD559583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9512-A7BF-48D5-80F3-9D615FDF74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98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1D405-BD52-4A92-ABAC-51E739156FE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88D81-F6A1-4588-8591-E968A1DCD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8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35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76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55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23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6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66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62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3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22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1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58537-D74C-410B-8491-8A88A84B2EE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B49E-75CD-4D8F-A9FE-D2BDDB43E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46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68826" y="2207409"/>
            <a:ext cx="90063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b="1" kern="100" dirty="0" err="1"/>
              <a:t>LAconic</a:t>
            </a:r>
            <a:r>
              <a:rPr lang="en-US" altLang="zh-CN" sz="6000" b="1" kern="100" dirty="0"/>
              <a:t> Program Units for pulsar Data Analysis (LAPUDA)</a:t>
            </a:r>
            <a:endParaRPr lang="zh-CN" altLang="en-US" sz="1050" dirty="0"/>
          </a:p>
        </p:txBody>
      </p:sp>
      <p:sp>
        <p:nvSpPr>
          <p:cNvPr id="10" name="矩形 9"/>
          <p:cNvSpPr/>
          <p:nvPr/>
        </p:nvSpPr>
        <p:spPr>
          <a:xfrm>
            <a:off x="3646105" y="4644593"/>
            <a:ext cx="1851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20230704</a:t>
            </a:r>
            <a:endParaRPr lang="zh-CN" altLang="en-US" sz="3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88B11F-4E96-42DD-B78B-008DB2082366}"/>
              </a:ext>
            </a:extLst>
          </p:cNvPr>
          <p:cNvSpPr txBox="1"/>
          <p:nvPr/>
        </p:nvSpPr>
        <p:spPr>
          <a:xfrm>
            <a:off x="2285999" y="3868529"/>
            <a:ext cx="4572000" cy="58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仿宋" panose="02010609060101010101" pitchFamily="49" charset="-122"/>
                <a:cs typeface="Arial" panose="020B0604020202020204" pitchFamily="34" charset="0"/>
              </a:rPr>
              <a:t>Jiguang Lu</a:t>
            </a:r>
            <a:endParaRPr lang="zh-CN" altLang="zh-CN" sz="11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3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B62FA4D-BC66-D6BD-BF83-63A5E9AF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70" y="1686956"/>
            <a:ext cx="5358830" cy="407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Data correction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6EC3B918-48DC-38BF-1365-3E75FE939121}"/>
              </a:ext>
            </a:extLst>
          </p:cNvPr>
          <p:cNvSpPr/>
          <p:nvPr/>
        </p:nvSpPr>
        <p:spPr>
          <a:xfrm>
            <a:off x="201169" y="1098329"/>
            <a:ext cx="3690608" cy="56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Eliminating frequency-domain RFI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Zapping abnormal channel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33375" marR="0" lvl="0" indent="-3333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Other functions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Compressing the data to less channels, sub-integrations and phase bins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Converting data format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8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Pulsar timing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6EC3B918-48DC-38BF-1365-3E75FE939121}"/>
              </a:ext>
            </a:extLst>
          </p:cNvPr>
          <p:cNvSpPr/>
          <p:nvPr/>
        </p:nvSpPr>
        <p:spPr>
          <a:xfrm>
            <a:off x="201169" y="1098329"/>
            <a:ext cx="8821936" cy="189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Generating standard pulse profile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program can synthesize many profiles and extract the characteristics from them to generate pulse profile template.</a:t>
            </a:r>
          </a:p>
          <a:p>
            <a:pPr marL="723900" lvl="1" indent="-368300" defTabSz="914400">
              <a:lnSpc>
                <a:spcPct val="120000"/>
              </a:lnSpc>
              <a:buClr>
                <a:srgbClr val="C00000"/>
              </a:buClr>
              <a:buFont typeface="Wingdings 2" panose="05020102010507070707" pitchFamily="18" charset="2"/>
              <a:buChar char="©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Analyzing different components in pulse profiles.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CB9BA16-770E-EC61-7844-FF3F1242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" y="2994938"/>
            <a:ext cx="4375007" cy="33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0F0C083-D1A3-406E-244E-5109A1E1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844" y="2992488"/>
            <a:ext cx="4566156" cy="33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nao.cas.cn/images/logo_nao.png">
            <a:extLst>
              <a:ext uri="{FF2B5EF4-FFF2-40B4-BE49-F238E27FC236}">
                <a16:creationId xmlns:a16="http://schemas.microsoft.com/office/drawing/2014/main" id="{2BA481BA-4576-6C32-663A-0C24D8CC4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5EC2759-F5CC-ABBA-BB64-D4CBCFC22FD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Pulsar timing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27FE33F-903D-4E51-6AA8-5A6C5EE4E1EC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E1D0009B-6A37-1A12-C5FD-A893EAAE11CD}"/>
              </a:ext>
            </a:extLst>
          </p:cNvPr>
          <p:cNvSpPr/>
          <p:nvPr/>
        </p:nvSpPr>
        <p:spPr>
          <a:xfrm>
            <a:off x="201167" y="1098329"/>
            <a:ext cx="8631747" cy="32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 err="1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ToA</a:t>
            </a: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measurement</a:t>
            </a:r>
          </a:p>
          <a:p>
            <a:pPr marL="723900" lvl="1" indent="-368300" defTabSz="914400">
              <a:lnSpc>
                <a:spcPct val="120000"/>
              </a:lnSpc>
              <a:buClr>
                <a:srgbClr val="C00000"/>
              </a:buClr>
              <a:buSzPct val="92000"/>
              <a:buFont typeface="Wingdings 2" panose="05020102010507070707" pitchFamily="18" charset="2"/>
              <a:buChar char="©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Measuring the phase differences between observed profiles and template to obtain time of arrival</a:t>
            </a:r>
          </a:p>
          <a:p>
            <a:pPr marL="723900" lvl="1" indent="-368300" defTabSz="914400">
              <a:lnSpc>
                <a:spcPct val="120000"/>
              </a:lnSpc>
              <a:buClr>
                <a:srgbClr val="C00000"/>
              </a:buClr>
              <a:buSzPct val="92000"/>
              <a:buFont typeface="Wingdings 2" panose="05020102010507070707" pitchFamily="18" charset="2"/>
              <a:buChar char="©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Method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Fourier phase gradient,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sinc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interpolation of cross-correlation function, least-square method</a:t>
            </a:r>
          </a:p>
          <a:p>
            <a:pPr marL="723900" lvl="1" indent="-368300" defTabSz="914400">
              <a:lnSpc>
                <a:spcPct val="120000"/>
              </a:lnSpc>
              <a:buClr>
                <a:srgbClr val="C00000"/>
              </a:buClr>
              <a:buSzPct val="92000"/>
              <a:buFont typeface="Wingdings 2" panose="05020102010507070707" pitchFamily="18" charset="2"/>
              <a:buChar char="©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Multi-frequency template and data in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ToA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calculation</a:t>
            </a:r>
          </a:p>
          <a:p>
            <a:pPr marL="723900" lvl="1" indent="-368300" defTabSz="914400">
              <a:lnSpc>
                <a:spcPct val="120000"/>
              </a:lnSpc>
              <a:buClr>
                <a:srgbClr val="C00000"/>
              </a:buClr>
              <a:buSzPct val="92000"/>
              <a:buFont typeface="Wingdings 2" panose="05020102010507070707" pitchFamily="18" charset="2"/>
              <a:buChar char="©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Multi-component template to obtain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ToA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6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Pulsar timing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6EC3B918-48DC-38BF-1365-3E75FE939121}"/>
              </a:ext>
            </a:extLst>
          </p:cNvPr>
          <p:cNvSpPr/>
          <p:nvPr/>
        </p:nvSpPr>
        <p:spPr>
          <a:xfrm>
            <a:off x="1" y="1098329"/>
            <a:ext cx="9144000" cy="10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Pulsar parameter fitting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Fitting the pulsar parameters interactively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or non-interactively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3AC1987-5C74-2E40-F1D1-DF866700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66" y="2095430"/>
            <a:ext cx="6425465" cy="47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Data Simulation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C1C4355C-05F6-8D22-4CEA-6CD50B1CA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" y="1098329"/>
            <a:ext cx="8821937" cy="56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8E1F9-4CB7-CF65-CC15-FFF54FD91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8430" r="8325"/>
          <a:stretch/>
        </p:blipFill>
        <p:spPr>
          <a:xfrm>
            <a:off x="1" y="0"/>
            <a:ext cx="9144000" cy="6865184"/>
          </a:xfrm>
          <a:prstGeom prst="rect">
            <a:avLst/>
          </a:prstGeom>
        </p:spPr>
      </p:pic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256422" y="4084820"/>
            <a:ext cx="3291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0000"/>
                </a:solidFill>
              </a:rPr>
              <a:t>Thanks!</a:t>
            </a:r>
            <a:endParaRPr lang="zh-CN" altLang="en-US" sz="6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1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LAPUDA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CE5B728-7C14-4E31-BD3C-FB63C1A88DE6}"/>
              </a:ext>
            </a:extLst>
          </p:cNvPr>
          <p:cNvSpPr/>
          <p:nvPr/>
        </p:nvSpPr>
        <p:spPr>
          <a:xfrm>
            <a:off x="201167" y="1098329"/>
            <a:ext cx="8631747" cy="51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LAPUDA (</a:t>
            </a:r>
            <a:r>
              <a:rPr lang="zh-CN" altLang="en-US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拉普达，</a:t>
            </a:r>
            <a:r>
              <a:rPr lang="en-US" altLang="zh-CN" sz="2800" b="1" dirty="0" err="1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LAconic</a:t>
            </a: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Program Units for pulsar Data Analysis)</a:t>
            </a:r>
            <a:endParaRPr lang="zh-CN" altLang="en-US" sz="2800" b="1" dirty="0">
              <a:solidFill>
                <a:srgbClr val="00339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Function</a:t>
            </a:r>
            <a:endParaRPr lang="zh-CN" altLang="en-US" sz="2800" b="1" dirty="0">
              <a:solidFill>
                <a:srgbClr val="00339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Predicting the pulse phase based on the pulsar ephemeris and observation epoch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Folding,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dedispersing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and calibrating the search-mode PSRFITS data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Reading and updating the parameters of the fold-mode data visually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Generating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ToAs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and fitting timing-parameters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Simulating search-mode or fold-mode pulsar data</a:t>
            </a:r>
          </a:p>
        </p:txBody>
      </p:sp>
    </p:spTree>
    <p:extLst>
      <p:ext uri="{BB962C8B-B14F-4D97-AF65-F5344CB8AC3E}">
        <p14:creationId xmlns:p14="http://schemas.microsoft.com/office/powerpoint/2010/main" val="296017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LAPUDA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CE5B728-7C14-4E31-BD3C-FB63C1A88DE6}"/>
              </a:ext>
            </a:extLst>
          </p:cNvPr>
          <p:cNvSpPr/>
          <p:nvPr/>
        </p:nvSpPr>
        <p:spPr>
          <a:xfrm>
            <a:off x="201167" y="1098329"/>
            <a:ext cx="8631747" cy="499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Program characteristics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Coding in Python, laconic, flexible and extensible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Adopting new data structure, including high-precision class on time, coordinates and pulsar parameters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New data format LD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Laconic Data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</a:p>
          <a:p>
            <a:pPr marL="1181100" lvl="2" indent="-368300" defTabSz="9144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Head (file size and data shape) + Data + File information</a:t>
            </a:r>
          </a:p>
          <a:p>
            <a:pPr marL="1181100" lvl="2" indent="-368300" defTabSz="9144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Head: 24 bytes; file size as uint64 + 4 * data shape size as uint32</a:t>
            </a:r>
          </a:p>
          <a:p>
            <a:pPr marL="1181100" lvl="2" indent="-368300" defTabSz="9144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Data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4-D data as float64</a:t>
            </a:r>
          </a:p>
          <a:p>
            <a:pPr marL="1181100" lvl="2" indent="-368300" defTabSz="9144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File information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text in JSON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format</a:t>
            </a:r>
          </a:p>
        </p:txBody>
      </p:sp>
    </p:spTree>
    <p:extLst>
      <p:ext uri="{BB962C8B-B14F-4D97-AF65-F5344CB8AC3E}">
        <p14:creationId xmlns:p14="http://schemas.microsoft.com/office/powerpoint/2010/main" val="396083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DBFDBE49-DBBE-B794-4022-0068FA7CE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193" y="964079"/>
            <a:ext cx="6099427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"name": “</a:t>
            </a:r>
            <a:r>
              <a:rPr lang="en-US" altLang="zh-CN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China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"province": [{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"name": “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Heilongjiang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"cities": {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"city": [“</a:t>
            </a:r>
            <a:r>
              <a:rPr lang="en-US" altLang="zh-CN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Harbin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 “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Daqing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"]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}, {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"name": “</a:t>
            </a:r>
            <a:r>
              <a:rPr lang="en-US" altLang="zh-CN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Guangdong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"cities": {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"city": [“</a:t>
            </a:r>
            <a:r>
              <a:rPr lang="en-US" altLang="zh-CN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Guangzhou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 “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Shenzhen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 “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Zhuhai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"]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}, {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"name": “</a:t>
            </a:r>
            <a:r>
              <a:rPr lang="en-US" altLang="zh-CN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Taiwan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"cities": {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"city": [“</a:t>
            </a:r>
            <a:r>
              <a:rPr lang="en-US" altLang="zh-CN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Taibei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 “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Gaoxiong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"]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}, {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"name": “</a:t>
            </a:r>
            <a:r>
              <a:rPr lang="en-US" altLang="zh-CN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Xinjiang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"cities": {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"city": [“</a:t>
            </a:r>
            <a:r>
              <a:rPr lang="en-US" altLang="zh-CN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Urumqi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"]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}]</a:t>
            </a:r>
            <a:endParaRPr kumimoji="0" lang="zh-CN" altLang="zh-CN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zh-CN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FC9A38-B66B-6EA6-FE8F-8AE663B5BE8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JSON</a:t>
            </a:r>
            <a:r>
              <a:rPr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 </a:t>
            </a:r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format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6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Pulse phase prediction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CE5B728-7C14-4E31-BD3C-FB63C1A88DE6}"/>
              </a:ext>
            </a:extLst>
          </p:cNvPr>
          <p:cNvSpPr/>
          <p:nvPr/>
        </p:nvSpPr>
        <p:spPr>
          <a:xfrm>
            <a:off x="201168" y="1098329"/>
            <a:ext cx="8050734" cy="145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Time</a:t>
            </a:r>
            <a:r>
              <a:rPr lang="zh-CN" altLang="en-US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standard transformation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Converting UTC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local) to UTC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GPS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Converting UTC(GPS)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standard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UTC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77AEA7-29B2-5B53-A6CA-3BD680EC65F1}"/>
              </a:ext>
            </a:extLst>
          </p:cNvPr>
          <p:cNvSpPr txBox="1"/>
          <p:nvPr/>
        </p:nvSpPr>
        <p:spPr>
          <a:xfrm>
            <a:off x="201168" y="2551740"/>
            <a:ext cx="3679456" cy="40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Converting UTC to TT(TAI)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Converting TT(TAI) to TT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BIPM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Considering the effect of relativity and converting TT(BIPM) to TCB and TDB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4F2B28C-D666-38C9-6AAC-D5B5BB7A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93" y="2548898"/>
            <a:ext cx="471011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1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Pulse phase prediction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CE5B728-7C14-4E31-BD3C-FB63C1A88DE6}"/>
              </a:ext>
            </a:extLst>
          </p:cNvPr>
          <p:cNvSpPr/>
          <p:nvPr/>
        </p:nvSpPr>
        <p:spPr>
          <a:xfrm>
            <a:off x="201168" y="1098329"/>
            <a:ext cx="8664052" cy="551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 err="1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Genering</a:t>
            </a: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pulsar class instance with parameters</a:t>
            </a:r>
          </a:p>
          <a:p>
            <a:pPr marL="723900" lvl="1" indent="-368300" defTabSz="914400">
              <a:lnSpc>
                <a:spcPct val="120000"/>
              </a:lnSpc>
              <a:buClr>
                <a:srgbClr val="C00000"/>
              </a:buClr>
              <a:buFont typeface="Wingdings 2" panose="05020102010507070707" pitchFamily="18" charset="2"/>
              <a:buChar char="©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Parameters: pulsar location, rotation, orbiting and others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Transforming parameters between different time-standard and space-coordinates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Creating, reading, updating and deleting parameters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33375" marR="0" lvl="0" indent="-3333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Computing time delays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Delay in solar system: Roemer delay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Shapiro delay, troposphere delay, solar wind dispersion delay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Interstellar dispersion delay: dispersion,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romatic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noise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Binary model: BT, DD, ELL1, MSS</a:t>
            </a:r>
          </a:p>
          <a:p>
            <a:pPr marL="723900" lvl="1" indent="-368300" defTabSz="914400">
              <a:lnSpc>
                <a:spcPct val="120000"/>
              </a:lnSpc>
              <a:buClr>
                <a:srgbClr val="C00000"/>
              </a:buClr>
              <a:buFont typeface="Wingdings 2" panose="05020102010507070707" pitchFamily="18" charset="2"/>
              <a:buChar char="©"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Shklovskill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effect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Intrinsic rotation braking and glitch</a:t>
            </a:r>
          </a:p>
        </p:txBody>
      </p:sp>
    </p:spTree>
    <p:extLst>
      <p:ext uri="{BB962C8B-B14F-4D97-AF65-F5344CB8AC3E}">
        <p14:creationId xmlns:p14="http://schemas.microsoft.com/office/powerpoint/2010/main" val="210528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Pulsar data preprocess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CE5B728-7C14-4E31-BD3C-FB63C1A88DE6}"/>
              </a:ext>
            </a:extLst>
          </p:cNvPr>
          <p:cNvSpPr/>
          <p:nvPr/>
        </p:nvSpPr>
        <p:spPr>
          <a:xfrm>
            <a:off x="201168" y="1098329"/>
            <a:ext cx="8050734" cy="45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Preprocessing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search-mode PSRFITS data, the data are saved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 sub-integrations in the file, and each sub-integration is composed by several spectra in time order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The program would calculate the pulse phase of each data with Chebyshev fitting, and interpolate the data into the correct phase bins.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program can calibrate the data while folding and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dedispersing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output data are saved as LD format.</a:t>
            </a:r>
          </a:p>
        </p:txBody>
      </p:sp>
    </p:spTree>
    <p:extLst>
      <p:ext uri="{BB962C8B-B14F-4D97-AF65-F5344CB8AC3E}">
        <p14:creationId xmlns:p14="http://schemas.microsoft.com/office/powerpoint/2010/main" val="202812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Data visualization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CE5B728-7C14-4E31-BD3C-FB63C1A88DE6}"/>
              </a:ext>
            </a:extLst>
          </p:cNvPr>
          <p:cNvSpPr/>
          <p:nvPr/>
        </p:nvSpPr>
        <p:spPr>
          <a:xfrm>
            <a:off x="201168" y="1176387"/>
            <a:ext cx="8050734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Data visualization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6D5764F-4527-DBB9-3504-0EAF05E6C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/>
          <a:stretch/>
        </p:blipFill>
        <p:spPr bwMode="auto">
          <a:xfrm>
            <a:off x="400856" y="3566080"/>
            <a:ext cx="4341812" cy="32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30307D6-BCE2-F3CA-3AAB-563F2DD1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7" y="3893242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08D4099-0F32-CF69-867D-A048F590129E}"/>
              </a:ext>
            </a:extLst>
          </p:cNvPr>
          <p:cNvSpPr txBox="1"/>
          <p:nvPr/>
        </p:nvSpPr>
        <p:spPr>
          <a:xfrm>
            <a:off x="230187" y="1739618"/>
            <a:ext cx="4748020" cy="18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time-domain, frequency-domain and pulse profile of the pulsar data can be plotted.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4784F-B9C7-8969-9012-E135A7541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265" y="993458"/>
            <a:ext cx="3369942" cy="28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6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62"/>
          <a:stretch/>
        </p:blipFill>
        <p:spPr bwMode="auto">
          <a:xfrm>
            <a:off x="201168" y="113555"/>
            <a:ext cx="1307592" cy="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o.cas.cn/images/logo_n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-568"/>
          <a:stretch/>
        </p:blipFill>
        <p:spPr bwMode="auto">
          <a:xfrm>
            <a:off x="5762891" y="6126480"/>
            <a:ext cx="338110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5BC9C1-56DD-4A6F-AC1D-6BB36A15876F}"/>
              </a:ext>
            </a:extLst>
          </p:cNvPr>
          <p:cNvSpPr/>
          <p:nvPr/>
        </p:nvSpPr>
        <p:spPr>
          <a:xfrm>
            <a:off x="1618488" y="187901"/>
            <a:ext cx="74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Data correction</a:t>
            </a:r>
            <a:endParaRPr lang="zh-CN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E04369-3DDB-4227-8949-5DD166E84B05}"/>
              </a:ext>
            </a:extLst>
          </p:cNvPr>
          <p:cNvCxnSpPr/>
          <p:nvPr/>
        </p:nvCxnSpPr>
        <p:spPr>
          <a:xfrm>
            <a:off x="0" y="966280"/>
            <a:ext cx="9144000" cy="0"/>
          </a:xfrm>
          <a:prstGeom prst="line">
            <a:avLst/>
          </a:prstGeom>
          <a:ln w="41275" cap="rnd">
            <a:solidFill>
              <a:srgbClr val="C00000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CE5B728-7C14-4E31-BD3C-FB63C1A88DE6}"/>
              </a:ext>
            </a:extLst>
          </p:cNvPr>
          <p:cNvSpPr/>
          <p:nvPr/>
        </p:nvSpPr>
        <p:spPr>
          <a:xfrm>
            <a:off x="201168" y="1098329"/>
            <a:ext cx="3668305" cy="46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lvl="0" indent="-333375" defTabSz="914400">
              <a:lnSpc>
                <a:spcPct val="120000"/>
              </a:lnSpc>
              <a:buClr>
                <a:srgbClr val="003399"/>
              </a:buClr>
              <a:buSzPct val="92000"/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0033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Fitting the DM and RM of the data</a:t>
            </a:r>
          </a:p>
          <a:p>
            <a:pPr marL="723900" marR="0" lvl="1" indent="-368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©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Fitting the variation of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pulse phase or polarization angle along frequency with inverse-square law and a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ligning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pulse profile at different frequency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D4D7AC-1794-7A1D-98DF-24B2DAC8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90" y="1093566"/>
            <a:ext cx="5093941" cy="312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46559D7-1EA9-C82C-C49F-CB3C0073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89" y="4223293"/>
            <a:ext cx="5165479" cy="24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51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9980</TotalTime>
  <Words>666</Words>
  <Application>Microsoft Office PowerPoint</Application>
  <PresentationFormat>全屏显示(4:3)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华文细黑</vt:lpstr>
      <vt:lpstr>宋体</vt:lpstr>
      <vt:lpstr>Arial</vt:lpstr>
      <vt:lpstr>Calibri</vt:lpstr>
      <vt:lpstr>Calibri Light</vt:lpstr>
      <vt:lpstr>Consolas</vt:lpstr>
      <vt:lpstr>Times New Roman</vt:lpstr>
      <vt:lpstr>Wingdings</vt:lpstr>
      <vt:lpstr>Wingdings 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 Jiguang</dc:creator>
  <cp:lastModifiedBy>Lu Jiguang</cp:lastModifiedBy>
  <cp:revision>120</cp:revision>
  <dcterms:created xsi:type="dcterms:W3CDTF">2020-06-17T08:29:46Z</dcterms:created>
  <dcterms:modified xsi:type="dcterms:W3CDTF">2023-07-03T06:04:23Z</dcterms:modified>
</cp:coreProperties>
</file>