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5" r:id="rId2"/>
    <p:sldId id="345" r:id="rId3"/>
    <p:sldId id="356" r:id="rId4"/>
    <p:sldId id="422" r:id="rId5"/>
    <p:sldId id="421" r:id="rId6"/>
    <p:sldId id="358" r:id="rId7"/>
    <p:sldId id="417" r:id="rId8"/>
    <p:sldId id="418" r:id="rId9"/>
    <p:sldId id="256" r:id="rId10"/>
    <p:sldId id="419" r:id="rId11"/>
    <p:sldId id="420" r:id="rId12"/>
    <p:sldId id="399" r:id="rId13"/>
    <p:sldId id="267" r:id="rId14"/>
  </p:sldIdLst>
  <p:sldSz cx="9144000" cy="5143500" type="screen16x9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18"/>
    <p:restoredTop sz="92011"/>
  </p:normalViewPr>
  <p:slideViewPr>
    <p:cSldViewPr snapToGrid="0" snapToObjects="1">
      <p:cViewPr varScale="1">
        <p:scale>
          <a:sx n="122" d="100"/>
          <a:sy n="122" d="100"/>
        </p:scale>
        <p:origin x="216" y="8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2F25D-7006-0346-A50B-95DE401738F5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B8FA1-25A3-A244-85E0-75406AAC72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627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Wang et al. M13?</a:t>
            </a:r>
          </a:p>
          <a:p>
            <a:r>
              <a:rPr kumimoji="1" lang="en-US" altLang="zh-CN"/>
              <a:t>M3A?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8EC96-04F2-5940-8134-4D8B6CCFB8D2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7234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M71D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0312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 plot for all GC discoveries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535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 plot for all GC discoveries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95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M71D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89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23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3575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2949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1727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8FA1-25A3-A244-85E0-75406AAC72A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14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211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513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648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892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496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19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826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856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875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66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592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FF7D7-DC0A-7F49-8972-B48BD5394014}" type="datetimeFigureOut">
              <a:rPr kumimoji="1" lang="zh-CN" altLang="en-US" smtClean="0"/>
              <a:t>2023/6/29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E5B35-BF99-B042-9843-9A046D1854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955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5793" cy="58849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2" y="252480"/>
            <a:ext cx="9144001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/>
              <a:t>FAST Globular Cluster Pulsar Survey III.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789336" y="3989273"/>
            <a:ext cx="5354664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/>
              <a:t>潘之辰 钱磊</a:t>
            </a:r>
            <a:r>
              <a:rPr kumimoji="1" lang="en-US" altLang="zh-CN" sz="2000" b="1" dirty="0"/>
              <a:t>  </a:t>
            </a:r>
            <a:r>
              <a:rPr kumimoji="1" lang="zh-CN" altLang="en-US" sz="2000" b="1" dirty="0"/>
              <a:t>闫振</a:t>
            </a:r>
            <a:r>
              <a:rPr kumimoji="1" lang="en-US" altLang="zh-CN" sz="2000" b="1" dirty="0"/>
              <a:t>  </a:t>
            </a:r>
            <a:r>
              <a:rPr kumimoji="1" lang="zh-CN" altLang="en-US" sz="2000" b="1" dirty="0"/>
              <a:t>罗近涛</a:t>
            </a:r>
            <a:r>
              <a:rPr kumimoji="1" lang="en-US" altLang="zh-CN" sz="2000" b="1" dirty="0"/>
              <a:t>  </a:t>
            </a:r>
            <a:r>
              <a:rPr kumimoji="1" lang="en-US" altLang="zh-CN" sz="2000" b="1" dirty="0" err="1"/>
              <a:t>Kuo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Liu</a:t>
            </a:r>
            <a:r>
              <a:rPr kumimoji="1" lang="zh-CN" altLang="en-US" sz="2000" b="1" dirty="0"/>
              <a:t>，等等等等</a:t>
            </a:r>
            <a:endParaRPr kumimoji="1" lang="en-US" altLang="zh-CN" sz="2000" b="1" dirty="0"/>
          </a:p>
          <a:p>
            <a:pPr algn="ctr"/>
            <a:r>
              <a:rPr kumimoji="1" lang="en-US" altLang="zh-CN" sz="2000" b="1" dirty="0"/>
              <a:t>2023.7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1993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33174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700" b="1" dirty="0"/>
              <a:t>The Four New Pulsars at 17.9 kpc – M53B/C/D/E</a:t>
            </a:r>
            <a:endParaRPr kumimoji="1" lang="zh-CN" altLang="en-US" sz="27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E73267-181A-0F44-B8B3-242E3970A7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618" y="795130"/>
            <a:ext cx="4421628" cy="39428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EA5AF9-FFC2-B140-A383-F887FCC947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3800"/>
            <a:ext cx="5054621" cy="29959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13C5528-019B-9543-B308-A021480FE262}"/>
              </a:ext>
            </a:extLst>
          </p:cNvPr>
          <p:cNvSpPr txBox="1"/>
          <p:nvPr/>
        </p:nvSpPr>
        <p:spPr>
          <a:xfrm>
            <a:off x="847926" y="3994907"/>
            <a:ext cx="413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B: 6.24 </a:t>
            </a:r>
            <a:r>
              <a:rPr kumimoji="1" lang="en-US" altLang="zh-CN" sz="1600" dirty="0" err="1"/>
              <a:t>ms</a:t>
            </a:r>
            <a:r>
              <a:rPr kumimoji="1" lang="en-US" altLang="zh-CN" sz="1600" dirty="0"/>
              <a:t>, PB=47.7 days</a:t>
            </a:r>
          </a:p>
          <a:p>
            <a:r>
              <a:rPr kumimoji="1" lang="en-US" altLang="zh-CN" sz="1600" dirty="0"/>
              <a:t>C: 12.53 </a:t>
            </a:r>
            <a:r>
              <a:rPr kumimoji="1" lang="en-US" altLang="zh-CN" sz="1600" dirty="0" err="1"/>
              <a:t>ms</a:t>
            </a:r>
            <a:endParaRPr kumimoji="1" lang="en-US" altLang="zh-CN" sz="1600" dirty="0"/>
          </a:p>
          <a:p>
            <a:r>
              <a:rPr kumimoji="1" lang="en-US" altLang="zh-CN" sz="1600" dirty="0"/>
              <a:t>D: 6.07 </a:t>
            </a:r>
            <a:r>
              <a:rPr kumimoji="1" lang="en-US" altLang="zh-CN" sz="1600" dirty="0" err="1"/>
              <a:t>ms</a:t>
            </a:r>
            <a:r>
              <a:rPr kumimoji="1" lang="en-US" altLang="zh-CN" sz="1600" dirty="0"/>
              <a:t>, PB=5.75 days</a:t>
            </a:r>
          </a:p>
          <a:p>
            <a:r>
              <a:rPr kumimoji="1" lang="en-US" altLang="zh-CN" sz="1600" dirty="0"/>
              <a:t>E: 3.97 </a:t>
            </a:r>
            <a:r>
              <a:rPr kumimoji="1" lang="en-US" altLang="zh-CN" sz="1600" dirty="0" err="1"/>
              <a:t>ms</a:t>
            </a:r>
            <a:r>
              <a:rPr kumimoji="1" lang="en-US" altLang="zh-CN" sz="1600" dirty="0"/>
              <a:t>, PB=2.43 days       Lian et al. 2023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4076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33174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700" b="1" dirty="0"/>
              <a:t>NGC6517 &amp; M3</a:t>
            </a:r>
            <a:endParaRPr kumimoji="1" lang="zh-CN" altLang="en-US" sz="27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D9399A5-A671-D74A-B0D1-6FF6DD15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874"/>
            <a:ext cx="5267242" cy="31603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AA8D00-4092-6D41-8847-4412614813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923" y="856863"/>
            <a:ext cx="4371076" cy="304435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B7D81D4-AC39-CD4C-9AC1-0EC56B1295BF}"/>
              </a:ext>
            </a:extLst>
          </p:cNvPr>
          <p:cNvSpPr txBox="1"/>
          <p:nvPr/>
        </p:nvSpPr>
        <p:spPr>
          <a:xfrm>
            <a:off x="819715" y="3901219"/>
            <a:ext cx="2816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/>
              <a:t>Much higher detection rates for pulsars in M3. And scintillation of M3A/B/D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6EE2A2-7F3A-8945-B6A2-EF9D9705C222}"/>
              </a:ext>
            </a:extLst>
          </p:cNvPr>
          <p:cNvSpPr txBox="1"/>
          <p:nvPr/>
        </p:nvSpPr>
        <p:spPr>
          <a:xfrm>
            <a:off x="5401431" y="3971438"/>
            <a:ext cx="3269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/>
              <a:t>While much more faint MSPs discovered, is there a ring? (Yin et al. in prep)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B4F4790-21A6-3344-89B7-BC30802D3BB0}"/>
              </a:ext>
            </a:extLst>
          </p:cNvPr>
          <p:cNvSpPr/>
          <p:nvPr/>
        </p:nvSpPr>
        <p:spPr>
          <a:xfrm>
            <a:off x="6567777" y="1566407"/>
            <a:ext cx="675861" cy="675861"/>
          </a:xfrm>
          <a:prstGeom prst="ellipse">
            <a:avLst/>
          </a:prstGeom>
          <a:noFill/>
          <a:ln w="44450">
            <a:solidFill>
              <a:schemeClr val="accent1">
                <a:shade val="95000"/>
                <a:satMod val="105000"/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01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68BAD7F-D693-8040-B9ED-DE29515A2F5E}"/>
              </a:ext>
            </a:extLst>
          </p:cNvPr>
          <p:cNvSpPr txBox="1"/>
          <p:nvPr/>
        </p:nvSpPr>
        <p:spPr>
          <a:xfrm>
            <a:off x="321896" y="-18961"/>
            <a:ext cx="8305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b="1" dirty="0"/>
              <a:t>Conclusion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B5CA7DD-14D7-EB4D-8AC0-1E7A3D819CE2}"/>
              </a:ext>
            </a:extLst>
          </p:cNvPr>
          <p:cNvGrpSpPr/>
          <p:nvPr/>
        </p:nvGrpSpPr>
        <p:grpSpPr>
          <a:xfrm>
            <a:off x="6627073" y="2259051"/>
            <a:ext cx="1908681" cy="2185680"/>
            <a:chOff x="6817904" y="2738845"/>
            <a:chExt cx="1908681" cy="218568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912002C-BC08-4247-95B7-CE20258E9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904" y="2738845"/>
              <a:ext cx="1908681" cy="1908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5EDB049F-1F08-E942-B783-B317A0CC2016}"/>
                </a:ext>
              </a:extLst>
            </p:cNvPr>
            <p:cNvSpPr txBox="1"/>
            <p:nvPr/>
          </p:nvSpPr>
          <p:spPr>
            <a:xfrm>
              <a:off x="6893781" y="4647526"/>
              <a:ext cx="17413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dirty="0"/>
                <a:t>FAST GC Discovery Page</a:t>
              </a:r>
              <a:endParaRPr kumimoji="1" lang="zh-CN" altLang="en-US" sz="1200" dirty="0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9C99FB3-40C3-3544-93EB-17331B3F379A}"/>
              </a:ext>
            </a:extLst>
          </p:cNvPr>
          <p:cNvSpPr txBox="1"/>
          <p:nvPr/>
        </p:nvSpPr>
        <p:spPr>
          <a:xfrm>
            <a:off x="194778" y="781724"/>
            <a:ext cx="75815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dirty="0"/>
              <a:t>1, M71E, 53-minute binary, Pan et al. 2023;</a:t>
            </a:r>
          </a:p>
          <a:p>
            <a:pPr algn="just"/>
            <a:r>
              <a:rPr kumimoji="1" lang="en-US" altLang="zh-CN" dirty="0"/>
              <a:t>Multiband counterpart? Optical – Dong et al. submitted to </a:t>
            </a:r>
            <a:r>
              <a:rPr kumimoji="1" lang="en-US" altLang="zh-CN" dirty="0" err="1"/>
              <a:t>ApJL</a:t>
            </a:r>
            <a:r>
              <a:rPr kumimoji="1" lang="en-US" altLang="zh-CN" dirty="0"/>
              <a:t>, others?</a:t>
            </a:r>
          </a:p>
          <a:p>
            <a:pPr algn="just"/>
            <a:r>
              <a:rPr kumimoji="1" lang="en-US" altLang="zh-CN" dirty="0"/>
              <a:t>Relation to M71?</a:t>
            </a:r>
          </a:p>
          <a:p>
            <a:pPr algn="just"/>
            <a:endParaRPr kumimoji="1" lang="en-US" altLang="zh-CN" dirty="0"/>
          </a:p>
          <a:p>
            <a:pPr algn="just"/>
            <a:r>
              <a:rPr kumimoji="1" lang="en-US" altLang="zh-CN" dirty="0"/>
              <a:t>2, M53B to E, 4 new pulsars is 17.9 kpc, Lian et al. 2023;</a:t>
            </a:r>
          </a:p>
          <a:p>
            <a:pPr algn="just"/>
            <a:r>
              <a:rPr kumimoji="1" lang="en-US" altLang="zh-CN" dirty="0"/>
              <a:t>Post-Keplerian parameters for M53B? More pulsars?</a:t>
            </a:r>
          </a:p>
          <a:p>
            <a:pPr algn="just"/>
            <a:endParaRPr kumimoji="1" lang="en-US" altLang="zh-CN" dirty="0"/>
          </a:p>
          <a:p>
            <a:pPr algn="just"/>
            <a:r>
              <a:rPr kumimoji="1" lang="en-US" altLang="zh-CN" dirty="0"/>
              <a:t>3, NGC6517, M3, </a:t>
            </a:r>
            <a:r>
              <a:rPr kumimoji="1" lang="en-US" altLang="zh-CN" dirty="0" err="1"/>
              <a:t>etc</a:t>
            </a:r>
            <a:r>
              <a:rPr kumimoji="1" lang="en-US" altLang="zh-CN" dirty="0"/>
              <a:t>……</a:t>
            </a:r>
          </a:p>
          <a:p>
            <a:pPr algn="just"/>
            <a:r>
              <a:rPr kumimoji="1" lang="en-US" altLang="zh-CN" dirty="0"/>
              <a:t>Next year!</a:t>
            </a:r>
          </a:p>
          <a:p>
            <a:pPr algn="just"/>
            <a:endParaRPr kumimoji="1" lang="en-US" altLang="zh-CN" dirty="0"/>
          </a:p>
          <a:p>
            <a:pPr algn="just"/>
            <a:r>
              <a:rPr kumimoji="1" lang="en-US" altLang="zh-CN" dirty="0"/>
              <a:t>4, we are preparing the initial project description paper.</a:t>
            </a:r>
          </a:p>
          <a:p>
            <a:pPr algn="just"/>
            <a:r>
              <a:rPr kumimoji="1" lang="en-US" altLang="zh-CN" dirty="0"/>
              <a:t>Most of the data are public.</a:t>
            </a:r>
          </a:p>
        </p:txBody>
      </p:sp>
    </p:spTree>
    <p:extLst>
      <p:ext uri="{BB962C8B-B14F-4D97-AF65-F5344CB8AC3E}">
        <p14:creationId xmlns:p14="http://schemas.microsoft.com/office/powerpoint/2010/main" val="379415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2353"/>
            <a:ext cx="9144000" cy="45669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2099" y="2343977"/>
            <a:ext cx="7688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/>
              <a:t>Thank You!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127" y="4665569"/>
            <a:ext cx="3107677" cy="30777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/>
              <a:t>Photo Credit: Zach and Shana</a:t>
            </a:r>
            <a:endParaRPr kumimoji="1"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9D6C01A-50DD-544B-BD1A-759558D9EE6E}"/>
              </a:ext>
            </a:extLst>
          </p:cNvPr>
          <p:cNvSpPr txBox="1"/>
          <p:nvPr/>
        </p:nvSpPr>
        <p:spPr>
          <a:xfrm>
            <a:off x="-2" y="252480"/>
            <a:ext cx="9144001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/>
              <a:t>FAST Globular Cluster Pulsar Survey III.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85C8210-C642-954D-BF32-C76C3453A7E5}"/>
              </a:ext>
            </a:extLst>
          </p:cNvPr>
          <p:cNvSpPr txBox="1"/>
          <p:nvPr/>
        </p:nvSpPr>
        <p:spPr>
          <a:xfrm>
            <a:off x="3789336" y="3989273"/>
            <a:ext cx="5354664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/>
              <a:t>潘之辰 钱磊</a:t>
            </a:r>
            <a:r>
              <a:rPr kumimoji="1" lang="en-US" altLang="zh-CN" sz="2000" b="1" dirty="0"/>
              <a:t>  </a:t>
            </a:r>
            <a:r>
              <a:rPr kumimoji="1" lang="zh-CN" altLang="en-US" sz="2000" b="1" dirty="0"/>
              <a:t>闫振</a:t>
            </a:r>
            <a:r>
              <a:rPr kumimoji="1" lang="en-US" altLang="zh-CN" sz="2000" b="1" dirty="0"/>
              <a:t>  </a:t>
            </a:r>
            <a:r>
              <a:rPr kumimoji="1" lang="zh-CN" altLang="en-US" sz="2000" b="1" dirty="0"/>
              <a:t>罗近涛</a:t>
            </a:r>
            <a:r>
              <a:rPr kumimoji="1" lang="en-US" altLang="zh-CN" sz="2000" b="1" dirty="0"/>
              <a:t>  </a:t>
            </a:r>
            <a:r>
              <a:rPr kumimoji="1" lang="en-US" altLang="zh-CN" sz="2000" b="1" dirty="0" err="1"/>
              <a:t>Kuo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Liu</a:t>
            </a:r>
            <a:r>
              <a:rPr kumimoji="1" lang="zh-CN" altLang="en-US" sz="2000" b="1" dirty="0"/>
              <a:t>，等等等等</a:t>
            </a:r>
            <a:endParaRPr kumimoji="1" lang="en-US" altLang="zh-CN" sz="2000" b="1" dirty="0"/>
          </a:p>
          <a:p>
            <a:pPr algn="ctr"/>
            <a:r>
              <a:rPr kumimoji="1" lang="en-US" altLang="zh-CN" sz="2000" b="1" dirty="0"/>
              <a:t>2023.7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0889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57380" y="212782"/>
            <a:ext cx="6229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b="1" dirty="0"/>
              <a:t>What are GCs</a:t>
            </a:r>
            <a:endParaRPr kumimoji="1" lang="zh-CN" altLang="en-US" sz="3000" b="1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D3A6AF5-F2B0-1044-925C-158C56340AE5}"/>
              </a:ext>
            </a:extLst>
          </p:cNvPr>
          <p:cNvGrpSpPr/>
          <p:nvPr/>
        </p:nvGrpSpPr>
        <p:grpSpPr>
          <a:xfrm>
            <a:off x="137718" y="839823"/>
            <a:ext cx="6681519" cy="3773492"/>
            <a:chOff x="137718" y="839823"/>
            <a:chExt cx="6681519" cy="377349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8F571E-B0B7-114B-95FB-C3AECC83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037" y="839823"/>
              <a:ext cx="1618709" cy="139552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35ACE0A-66B9-D04F-B3BC-AE25EF33BBD2}"/>
                </a:ext>
              </a:extLst>
            </p:cNvPr>
            <p:cNvSpPr txBox="1"/>
            <p:nvPr/>
          </p:nvSpPr>
          <p:spPr>
            <a:xfrm>
              <a:off x="137718" y="2293040"/>
              <a:ext cx="22353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350" dirty="0"/>
                <a:t>M3 – 4</a:t>
              </a:r>
              <a:r>
                <a:rPr kumimoji="1" lang="en-US" altLang="zh-CN" sz="1350" dirty="0">
                  <a:solidFill>
                    <a:srgbClr val="FF0000"/>
                  </a:solidFill>
                </a:rPr>
                <a:t>+2</a:t>
              </a:r>
              <a:r>
                <a:rPr kumimoji="1" lang="en-US" altLang="zh-CN" sz="1350" dirty="0"/>
                <a:t> </a:t>
              </a:r>
              <a:r>
                <a:rPr kumimoji="1" lang="en-US" altLang="zh-CN" sz="1350" dirty="0" err="1"/>
                <a:t>psr</a:t>
              </a:r>
              <a:r>
                <a:rPr kumimoji="1" lang="en-US" altLang="zh-CN" sz="1350" dirty="0"/>
                <a:t> Li et al. in prep</a:t>
              </a:r>
              <a:endParaRPr kumimoji="1" lang="zh-CN" altLang="en-US" sz="1350" dirty="0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BAFAC2-6E34-B745-B1FC-314EB1A74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003" y="839823"/>
              <a:ext cx="1741103" cy="139552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D8A44E2-B881-514E-BBB9-70279FBA0D06}"/>
                </a:ext>
              </a:extLst>
            </p:cNvPr>
            <p:cNvSpPr txBox="1"/>
            <p:nvPr/>
          </p:nvSpPr>
          <p:spPr>
            <a:xfrm>
              <a:off x="2833741" y="2293040"/>
              <a:ext cx="13636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350" dirty="0"/>
                <a:t>M4 – 1 </a:t>
              </a:r>
              <a:r>
                <a:rPr kumimoji="1" lang="en-US" altLang="zh-CN" sz="1350" dirty="0" err="1"/>
                <a:t>psr</a:t>
              </a:r>
              <a:endParaRPr kumimoji="1" lang="zh-CN" altLang="en-US" sz="1350" dirty="0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C3DDE5-929C-504E-9DE6-221FE296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6851" y="839823"/>
              <a:ext cx="1807890" cy="139552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CDBF5D3-2CB4-1643-97F6-83927FB32C5C}"/>
                </a:ext>
              </a:extLst>
            </p:cNvPr>
            <p:cNvSpPr txBox="1"/>
            <p:nvPr/>
          </p:nvSpPr>
          <p:spPr>
            <a:xfrm>
              <a:off x="4197367" y="2271668"/>
              <a:ext cx="262187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350" dirty="0"/>
                <a:t>M5 – 5</a:t>
              </a:r>
              <a:r>
                <a:rPr kumimoji="1" lang="en-US" altLang="zh-CN" sz="1350" dirty="0">
                  <a:solidFill>
                    <a:srgbClr val="FF0000"/>
                  </a:solidFill>
                </a:rPr>
                <a:t>+2</a:t>
              </a:r>
              <a:r>
                <a:rPr kumimoji="1" lang="en-US" altLang="zh-CN" sz="1350" dirty="0"/>
                <a:t> </a:t>
              </a:r>
              <a:r>
                <a:rPr kumimoji="1" lang="en-US" altLang="zh-CN" sz="1350" dirty="0" err="1"/>
                <a:t>psr</a:t>
              </a:r>
              <a:r>
                <a:rPr kumimoji="1" lang="en-US" altLang="zh-CN" sz="1350" dirty="0"/>
                <a:t> Zhang et al. in prep</a:t>
              </a:r>
              <a:endParaRPr kumimoji="1" lang="zh-CN" altLang="en-US" sz="1350" dirty="0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F7B087B-EFC3-514E-8A4C-20D3F68FC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81" y="2615034"/>
              <a:ext cx="2007820" cy="139552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AB9314B-46CA-1244-92EE-96AC96EE3E8E}"/>
                </a:ext>
              </a:extLst>
            </p:cNvPr>
            <p:cNvSpPr txBox="1"/>
            <p:nvPr/>
          </p:nvSpPr>
          <p:spPr>
            <a:xfrm>
              <a:off x="573578" y="4105484"/>
              <a:ext cx="13636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350" dirty="0"/>
                <a:t>M13 – 6</a:t>
              </a:r>
              <a:r>
                <a:rPr kumimoji="1" lang="en-US" altLang="zh-CN" sz="1350" dirty="0">
                  <a:solidFill>
                    <a:srgbClr val="FF0000"/>
                  </a:solidFill>
                </a:rPr>
                <a:t>+1</a:t>
              </a:r>
              <a:r>
                <a:rPr kumimoji="1" lang="en-US" altLang="zh-CN" sz="1350" dirty="0"/>
                <a:t> </a:t>
              </a:r>
              <a:r>
                <a:rPr kumimoji="1" lang="en-US" altLang="zh-CN" sz="1350" dirty="0" err="1"/>
                <a:t>psr</a:t>
              </a:r>
              <a:endParaRPr kumimoji="1" lang="en-US" altLang="zh-CN" sz="1350" dirty="0"/>
            </a:p>
            <a:p>
              <a:pPr algn="ctr"/>
              <a:r>
                <a:rPr kumimoji="1" lang="en-US" altLang="zh-CN" sz="1350" dirty="0"/>
                <a:t>Wang et al. 2020</a:t>
              </a:r>
              <a:endParaRPr kumimoji="1" lang="zh-CN" altLang="en-US" sz="1350" dirty="0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11D65A7-8B6B-554D-A4F1-0B1468D2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1807" y="2620932"/>
              <a:ext cx="1717979" cy="135575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87886CD-DB6F-B240-B90A-1B5EF7680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2892" y="2634918"/>
              <a:ext cx="2125325" cy="135575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B83562F-B834-B648-B261-16CB4B480786}"/>
                </a:ext>
              </a:extLst>
            </p:cNvPr>
            <p:cNvSpPr txBox="1"/>
            <p:nvPr/>
          </p:nvSpPr>
          <p:spPr>
            <a:xfrm>
              <a:off x="2833741" y="4150464"/>
              <a:ext cx="13636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350" dirty="0"/>
                <a:t>M80 – 0 </a:t>
              </a:r>
              <a:r>
                <a:rPr kumimoji="1" lang="en-US" altLang="zh-CN" sz="1350" dirty="0" err="1"/>
                <a:t>psr</a:t>
              </a:r>
              <a:endParaRPr kumimoji="1" lang="zh-CN" altLang="en-US" sz="135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2FA9717-5A8D-2F41-AA00-360212410A09}"/>
                </a:ext>
              </a:extLst>
            </p:cNvPr>
            <p:cNvSpPr txBox="1"/>
            <p:nvPr/>
          </p:nvSpPr>
          <p:spPr>
            <a:xfrm>
              <a:off x="4948983" y="4105047"/>
              <a:ext cx="13636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350" dirty="0"/>
                <a:t>M107 – 0 </a:t>
              </a:r>
              <a:r>
                <a:rPr kumimoji="1" lang="en-US" altLang="zh-CN" sz="1350" dirty="0" err="1"/>
                <a:t>psr</a:t>
              </a:r>
              <a:endParaRPr kumimoji="1" lang="zh-CN" altLang="en-US" sz="1350" dirty="0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F457D640-1E2A-4B48-981B-5E32B2DA551D}"/>
              </a:ext>
            </a:extLst>
          </p:cNvPr>
          <p:cNvSpPr txBox="1"/>
          <p:nvPr/>
        </p:nvSpPr>
        <p:spPr>
          <a:xfrm>
            <a:off x="293688" y="4610338"/>
            <a:ext cx="624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FAST Site, 20200515  </a:t>
            </a:r>
            <a:r>
              <a:rPr kumimoji="1" lang="en-US" altLang="zh-CN" sz="750" dirty="0"/>
              <a:t>Credit: </a:t>
            </a:r>
            <a:r>
              <a:rPr kumimoji="1" lang="en-US" altLang="zh-CN" sz="750" dirty="0" err="1"/>
              <a:t>Zhichen</a:t>
            </a:r>
            <a:r>
              <a:rPr kumimoji="1" lang="en-US" altLang="zh-CN" sz="750" dirty="0"/>
              <a:t> Pan</a:t>
            </a:r>
            <a:endParaRPr kumimoji="1" lang="zh-CN" altLang="en-US" sz="24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4E5C9C5-54D9-DB4C-A455-92F5D8234567}"/>
              </a:ext>
            </a:extLst>
          </p:cNvPr>
          <p:cNvGrpSpPr/>
          <p:nvPr/>
        </p:nvGrpSpPr>
        <p:grpSpPr>
          <a:xfrm>
            <a:off x="6734548" y="1175367"/>
            <a:ext cx="2235346" cy="3030066"/>
            <a:chOff x="6734548" y="1175367"/>
            <a:chExt cx="2235346" cy="303006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C83FFE5-30B3-2043-9478-C0FD3E3DD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548" y="1175367"/>
              <a:ext cx="2235346" cy="223534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5C12277-20C1-1B4E-BA94-CBD74F2DD03C}"/>
                </a:ext>
              </a:extLst>
            </p:cNvPr>
            <p:cNvSpPr txBox="1"/>
            <p:nvPr/>
          </p:nvSpPr>
          <p:spPr>
            <a:xfrm>
              <a:off x="7088896" y="3466769"/>
              <a:ext cx="15266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/>
                <a:t>M3 11.8 </a:t>
              </a:r>
              <a:r>
                <a:rPr kumimoji="1" lang="en-US" altLang="zh-CN" dirty="0" err="1"/>
                <a:t>Gyr</a:t>
              </a:r>
              <a:endParaRPr kumimoji="1" lang="en-US" altLang="zh-CN" dirty="0"/>
            </a:p>
            <a:p>
              <a:pPr algn="ctr"/>
              <a:r>
                <a:rPr kumimoji="1" lang="en-US" altLang="zh-CN" sz="800" dirty="0"/>
                <a:t>https://</a:t>
              </a:r>
              <a:r>
                <a:rPr kumimoji="1" lang="en-US" altLang="zh-CN" sz="800" dirty="0" err="1"/>
                <a:t>people.smp.uq.edu.au</a:t>
              </a:r>
              <a:r>
                <a:rPr kumimoji="1" lang="en-US" altLang="zh-CN" sz="800" dirty="0"/>
                <a:t>/</a:t>
              </a:r>
              <a:r>
                <a:rPr kumimoji="1" lang="en-US" altLang="zh-CN" sz="800" dirty="0" err="1"/>
                <a:t>HolgerBaumgardt</a:t>
              </a:r>
              <a:r>
                <a:rPr kumimoji="1" lang="en-US" altLang="zh-CN" sz="800" dirty="0"/>
                <a:t>/globular/fits/phot/ngc5272_cmd.gif</a:t>
              </a:r>
              <a:endParaRPr kumimoji="1" lang="zh-CN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175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518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b="1" dirty="0"/>
              <a:t>GCs in FAST Sky and Previous GC Pulsars</a:t>
            </a:r>
            <a:endParaRPr kumimoji="1" lang="zh-CN" altLang="en-US" sz="30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44ABF9-944E-0244-BD39-B98C26F3D10D}"/>
              </a:ext>
            </a:extLst>
          </p:cNvPr>
          <p:cNvSpPr txBox="1"/>
          <p:nvPr/>
        </p:nvSpPr>
        <p:spPr>
          <a:xfrm>
            <a:off x="100385" y="782683"/>
            <a:ext cx="5984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45/160+ GCs in FAST sky, 10 GCs have 33/157+ PSRs (2019)</a:t>
            </a:r>
          </a:p>
          <a:p>
            <a:r>
              <a:rPr kumimoji="1" lang="en-US" altLang="zh-CN" b="1" dirty="0"/>
              <a:t>~20/45 GCs out of Arecibo sky, 2 have 5 PSRs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Closest: </a:t>
            </a:r>
          </a:p>
          <a:p>
            <a:r>
              <a:rPr kumimoji="1" lang="en-US" altLang="zh-CN" dirty="0"/>
              <a:t>    NGC6366, 3.5 kpc, no PSR</a:t>
            </a:r>
          </a:p>
          <a:p>
            <a:r>
              <a:rPr kumimoji="1" lang="en-US" altLang="zh-CN" dirty="0"/>
              <a:t>    M71, 4.0 kpc, </a:t>
            </a:r>
            <a:r>
              <a:rPr kumimoji="1" lang="en-US" altLang="zh-CN" b="1" dirty="0"/>
              <a:t>1</a:t>
            </a:r>
            <a:r>
              <a:rPr kumimoji="1" lang="en-US" altLang="zh-CN" b="1" dirty="0">
                <a:solidFill>
                  <a:srgbClr val="FF0000"/>
                </a:solidFill>
              </a:rPr>
              <a:t>+4</a:t>
            </a:r>
            <a:r>
              <a:rPr kumimoji="1" lang="en-US" altLang="zh-CN" b="1" dirty="0"/>
              <a:t> PSR (Pan et al. 2021, 2023)</a:t>
            </a:r>
          </a:p>
          <a:p>
            <a:r>
              <a:rPr kumimoji="1" lang="en-US" altLang="zh-CN" dirty="0"/>
              <a:t>Farthest: </a:t>
            </a:r>
          </a:p>
          <a:p>
            <a:r>
              <a:rPr kumimoji="1" lang="en-US" altLang="zh-CN" dirty="0"/>
              <a:t>    Palomar 4, 108.7 kpc, no PSR</a:t>
            </a:r>
          </a:p>
          <a:p>
            <a:r>
              <a:rPr kumimoji="1" lang="en-US" altLang="zh-CN" dirty="0"/>
              <a:t>    M53, 17.9 kpc, </a:t>
            </a:r>
            <a:r>
              <a:rPr kumimoji="1" lang="en-US" altLang="zh-CN" b="1" dirty="0"/>
              <a:t>1</a:t>
            </a:r>
            <a:r>
              <a:rPr kumimoji="1" lang="en-US" altLang="zh-CN" b="1" dirty="0">
                <a:solidFill>
                  <a:srgbClr val="FF0000"/>
                </a:solidFill>
              </a:rPr>
              <a:t>+4</a:t>
            </a:r>
            <a:r>
              <a:rPr kumimoji="1" lang="en-US" altLang="zh-CN" b="1" dirty="0"/>
              <a:t> PSR (Lian et al. 2023)</a:t>
            </a:r>
          </a:p>
          <a:p>
            <a:endParaRPr kumimoji="1" lang="en-US" altLang="zh-CN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11BB208-F878-F44F-A62D-C6A3D2D6F074}"/>
              </a:ext>
            </a:extLst>
          </p:cNvPr>
          <p:cNvGrpSpPr/>
          <p:nvPr/>
        </p:nvGrpSpPr>
        <p:grpSpPr>
          <a:xfrm>
            <a:off x="6035646" y="1085233"/>
            <a:ext cx="2878543" cy="3385542"/>
            <a:chOff x="5960049" y="782683"/>
            <a:chExt cx="2878543" cy="338554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3F7068A-3840-5D4D-8AE1-F655FFD67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0049" y="782683"/>
              <a:ext cx="2878543" cy="276606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678E091-4BDC-8F42-A502-9DD3B3FF1692}"/>
                </a:ext>
              </a:extLst>
            </p:cNvPr>
            <p:cNvSpPr txBox="1"/>
            <p:nvPr/>
          </p:nvSpPr>
          <p:spPr>
            <a:xfrm>
              <a:off x="5960049" y="3645005"/>
              <a:ext cx="28785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dirty="0"/>
                <a:t>M71 20230621</a:t>
              </a:r>
            </a:p>
            <a:p>
              <a:pPr algn="ctr"/>
              <a:r>
                <a:rPr kumimoji="1" lang="en-US" altLang="zh-CN" sz="1400" dirty="0"/>
                <a:t>Credit: </a:t>
              </a:r>
              <a:r>
                <a:rPr kumimoji="1" lang="en-US" altLang="zh-CN" sz="1400" dirty="0" err="1"/>
                <a:t>Xinming</a:t>
              </a:r>
              <a:r>
                <a:rPr kumimoji="1" lang="en-US" altLang="zh-CN" sz="1400" dirty="0"/>
                <a:t> </a:t>
              </a:r>
              <a:r>
                <a:rPr kumimoji="1" lang="en-US" altLang="zh-CN" sz="1400" dirty="0" err="1"/>
                <a:t>Obs</a:t>
              </a:r>
              <a:r>
                <a:rPr kumimoji="1" lang="en-US" altLang="zh-CN" sz="1400" dirty="0"/>
                <a:t> &amp; Mr. Xing Gao</a:t>
              </a:r>
              <a:endParaRPr kumimoji="1" lang="zh-CN" altLang="en-US" sz="1400" dirty="0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DF8C1A8-FFF3-024D-AA5C-D11616ADAECA}"/>
              </a:ext>
            </a:extLst>
          </p:cNvPr>
          <p:cNvGrpSpPr/>
          <p:nvPr/>
        </p:nvGrpSpPr>
        <p:grpSpPr>
          <a:xfrm>
            <a:off x="0" y="3450540"/>
            <a:ext cx="6234399" cy="1661196"/>
            <a:chOff x="104144" y="3561859"/>
            <a:chExt cx="6234399" cy="16611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B217BCC-7C2D-104B-AEB4-9CB0A4B8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6630" y="3578913"/>
              <a:ext cx="1956636" cy="138253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82987EC-9079-1C42-8A89-FEE9A411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955" y="3561859"/>
              <a:ext cx="1833300" cy="141664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E53F1A8-0EB2-FE43-AC2F-269781DE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329" y="3622486"/>
              <a:ext cx="1833301" cy="129538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8FB4A7C-3AC3-4840-AF6E-DDBF43B789E7}"/>
                </a:ext>
              </a:extLst>
            </p:cNvPr>
            <p:cNvSpPr txBox="1"/>
            <p:nvPr/>
          </p:nvSpPr>
          <p:spPr>
            <a:xfrm>
              <a:off x="104144" y="4961445"/>
              <a:ext cx="62343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100" dirty="0"/>
                <a:t>Left to Right: M92A (Pan et al. 2020), NGC6517N (Yin et al. in prep.), Glimpse C01 A (from Paulo’s catalog)</a:t>
              </a:r>
              <a:endParaRPr kumimoji="1" lang="zh-CN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587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2763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b="1" dirty="0"/>
              <a:t>GC Pulsar Discoveries</a:t>
            </a:r>
            <a:endParaRPr kumimoji="1" lang="zh-CN" altLang="en-US" sz="30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B0FF557-84E6-5F41-AA9A-6495E3A26B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54" y="809090"/>
            <a:ext cx="5775217" cy="3985547"/>
          </a:xfrm>
          <a:prstGeom prst="rect">
            <a:avLst/>
          </a:prstGeom>
          <a:effectLst/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E4D5E67-B58C-5E48-BBF5-7D83DB835D4A}"/>
              </a:ext>
            </a:extLst>
          </p:cNvPr>
          <p:cNvSpPr txBox="1"/>
          <p:nvPr/>
        </p:nvSpPr>
        <p:spPr>
          <a:xfrm>
            <a:off x="1301322" y="4827094"/>
            <a:ext cx="334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Till 2022.7, 257 pulsars in 36 GCs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61E03D-B883-CD4A-AE6D-9F0C9970DA95}"/>
              </a:ext>
            </a:extLst>
          </p:cNvPr>
          <p:cNvSpPr txBox="1"/>
          <p:nvPr/>
        </p:nvSpPr>
        <p:spPr>
          <a:xfrm>
            <a:off x="6112148" y="699530"/>
            <a:ext cx="2830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Parkes: 48 (47 </a:t>
            </a:r>
            <a:r>
              <a:rPr kumimoji="1" lang="en-US" altLang="zh-CN" dirty="0" err="1"/>
              <a:t>Tuc</a:t>
            </a:r>
            <a:r>
              <a:rPr kumimoji="1" lang="en-US" altLang="zh-CN" dirty="0"/>
              <a:t>: 25)</a:t>
            </a:r>
          </a:p>
          <a:p>
            <a:r>
              <a:rPr kumimoji="1" lang="en-US" altLang="zh-CN" dirty="0"/>
              <a:t>Arecibo: 28</a:t>
            </a:r>
          </a:p>
          <a:p>
            <a:r>
              <a:rPr kumimoji="1" lang="en-US" altLang="zh-CN" dirty="0"/>
              <a:t>GBT: 81 (</a:t>
            </a:r>
            <a:r>
              <a:rPr kumimoji="1" lang="en-US" altLang="zh-CN" dirty="0" err="1"/>
              <a:t>Terzan</a:t>
            </a:r>
            <a:r>
              <a:rPr kumimoji="1" lang="en-US" altLang="zh-CN" dirty="0"/>
              <a:t> 5: 38)</a:t>
            </a:r>
          </a:p>
          <a:p>
            <a:r>
              <a:rPr kumimoji="1" lang="en-US" altLang="zh-CN" dirty="0"/>
              <a:t>FAST: 39</a:t>
            </a:r>
          </a:p>
          <a:p>
            <a:r>
              <a:rPr kumimoji="1" lang="en-US" altLang="zh-CN" dirty="0" err="1"/>
              <a:t>MeerKAT</a:t>
            </a:r>
            <a:r>
              <a:rPr kumimoji="1" lang="en-US" altLang="zh-CN" dirty="0"/>
              <a:t>: 43</a:t>
            </a:r>
          </a:p>
          <a:p>
            <a:r>
              <a:rPr kumimoji="1" lang="en-US" altLang="zh-CN" dirty="0"/>
              <a:t>Others (GMRT + Lovell): 7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30A402-E8CA-FB47-869B-7130227F3567}"/>
              </a:ext>
            </a:extLst>
          </p:cNvPr>
          <p:cNvSpPr txBox="1"/>
          <p:nvPr/>
        </p:nvSpPr>
        <p:spPr>
          <a:xfrm>
            <a:off x="4359469" y="4517638"/>
            <a:ext cx="1937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/>
              <a:t>Yin et al. in prep</a:t>
            </a:r>
            <a:endParaRPr kumimoji="1" lang="zh-CN" altLang="en-US" sz="1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AFF45BD-0C01-0740-BE4C-C172EDE9BAE2}"/>
              </a:ext>
            </a:extLst>
          </p:cNvPr>
          <p:cNvSpPr txBox="1"/>
          <p:nvPr/>
        </p:nvSpPr>
        <p:spPr>
          <a:xfrm>
            <a:off x="6112148" y="2689645"/>
            <a:ext cx="2703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FAST: </a:t>
            </a:r>
          </a:p>
          <a:p>
            <a:r>
              <a:rPr kumimoji="1" lang="en-US" altLang="zh-CN" sz="1400" dirty="0"/>
              <a:t>Pan et al. 2020</a:t>
            </a:r>
          </a:p>
          <a:p>
            <a:r>
              <a:rPr kumimoji="1" lang="en-US" altLang="zh-CN" sz="1400" dirty="0"/>
              <a:t>Wang et al. 2020</a:t>
            </a:r>
          </a:p>
          <a:p>
            <a:r>
              <a:rPr kumimoji="1" lang="en-US" altLang="zh-CN" sz="1400" dirty="0"/>
              <a:t>Pan et al. </a:t>
            </a:r>
            <a:r>
              <a:rPr kumimoji="1" lang="en-US" altLang="zh-CN" sz="1400" dirty="0" err="1"/>
              <a:t>ApJL</a:t>
            </a:r>
            <a:r>
              <a:rPr kumimoji="1" lang="en-US" altLang="zh-CN" sz="1400" dirty="0"/>
              <a:t>, 2021</a:t>
            </a:r>
          </a:p>
          <a:p>
            <a:r>
              <a:rPr kumimoji="1" lang="en-US" altLang="zh-CN" sz="1400" dirty="0"/>
              <a:t>Yan et al. 2021</a:t>
            </a:r>
          </a:p>
          <a:p>
            <a:r>
              <a:rPr kumimoji="1" lang="en-US" altLang="zh-CN" sz="1400" dirty="0"/>
              <a:t>Pan et al. RAA, 2021</a:t>
            </a:r>
          </a:p>
          <a:p>
            <a:r>
              <a:rPr kumimoji="1" lang="en-US" altLang="zh-CN" sz="1400" dirty="0"/>
              <a:t>Qian &amp; Pan, 2021</a:t>
            </a:r>
          </a:p>
          <a:p>
            <a:r>
              <a:rPr kumimoji="1" lang="en-US" altLang="zh-CN" sz="1400" dirty="0" err="1"/>
              <a:t>etc</a:t>
            </a:r>
            <a:r>
              <a:rPr kumimoji="1" lang="en-US" altLang="zh-CN" sz="1400" dirty="0"/>
              <a:t>………….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7401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33B8299-D207-A54A-B072-A7E0D709E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84" y="764104"/>
            <a:ext cx="5817948" cy="400258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2763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b="1" dirty="0"/>
              <a:t>GC Pulsar Discoveries</a:t>
            </a:r>
            <a:endParaRPr kumimoji="1" lang="zh-CN" altLang="en-US" sz="3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E4D5E67-B58C-5E48-BBF5-7D83DB835D4A}"/>
              </a:ext>
            </a:extLst>
          </p:cNvPr>
          <p:cNvSpPr txBox="1"/>
          <p:nvPr/>
        </p:nvSpPr>
        <p:spPr>
          <a:xfrm>
            <a:off x="967652" y="4746530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Till 2022.7.1, 290 pulsars in 38 GCs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61E03D-B883-CD4A-AE6D-9F0C9970DA95}"/>
              </a:ext>
            </a:extLst>
          </p:cNvPr>
          <p:cNvSpPr txBox="1"/>
          <p:nvPr/>
        </p:nvSpPr>
        <p:spPr>
          <a:xfrm>
            <a:off x="6112148" y="699530"/>
            <a:ext cx="2830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Parkes: 50 (47 </a:t>
            </a:r>
            <a:r>
              <a:rPr kumimoji="1" lang="en-US" altLang="zh-CN" dirty="0" err="1"/>
              <a:t>Tuc</a:t>
            </a:r>
            <a:r>
              <a:rPr kumimoji="1" lang="en-US" altLang="zh-CN" dirty="0"/>
              <a:t>: 25)</a:t>
            </a:r>
          </a:p>
          <a:p>
            <a:r>
              <a:rPr kumimoji="1" lang="en-US" altLang="zh-CN" dirty="0"/>
              <a:t>Arecibo: 28</a:t>
            </a:r>
          </a:p>
          <a:p>
            <a:r>
              <a:rPr kumimoji="1" lang="en-US" altLang="zh-CN" dirty="0"/>
              <a:t>GBT: 83 (</a:t>
            </a:r>
            <a:r>
              <a:rPr kumimoji="1" lang="en-US" altLang="zh-CN" dirty="0" err="1"/>
              <a:t>Terzan</a:t>
            </a:r>
            <a:r>
              <a:rPr kumimoji="1" lang="en-US" altLang="zh-CN" dirty="0"/>
              <a:t> 5: 38)</a:t>
            </a:r>
          </a:p>
          <a:p>
            <a:r>
              <a:rPr kumimoji="1" lang="en-US" altLang="zh-CN" dirty="0"/>
              <a:t>FAST: 43</a:t>
            </a:r>
          </a:p>
          <a:p>
            <a:r>
              <a:rPr kumimoji="1" lang="en-US" altLang="zh-CN" dirty="0" err="1"/>
              <a:t>MeerKAT</a:t>
            </a:r>
            <a:r>
              <a:rPr kumimoji="1" lang="en-US" altLang="zh-CN" dirty="0"/>
              <a:t>: 79</a:t>
            </a:r>
          </a:p>
          <a:p>
            <a:r>
              <a:rPr kumimoji="1" lang="en-US" altLang="zh-CN" dirty="0"/>
              <a:t>Others (GMRT + Lovell): 7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30A402-E8CA-FB47-869B-7130227F3567}"/>
              </a:ext>
            </a:extLst>
          </p:cNvPr>
          <p:cNvSpPr txBox="1"/>
          <p:nvPr/>
        </p:nvSpPr>
        <p:spPr>
          <a:xfrm>
            <a:off x="3671097" y="4517288"/>
            <a:ext cx="2441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/>
              <a:t>Modified from Yin et al. 2022</a:t>
            </a:r>
            <a:endParaRPr kumimoji="1" lang="zh-CN" altLang="en-US" sz="1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AFF45BD-0C01-0740-BE4C-C172EDE9BAE2}"/>
              </a:ext>
            </a:extLst>
          </p:cNvPr>
          <p:cNvSpPr txBox="1"/>
          <p:nvPr/>
        </p:nvSpPr>
        <p:spPr>
          <a:xfrm>
            <a:off x="6112148" y="2571750"/>
            <a:ext cx="27034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FAST: </a:t>
            </a:r>
          </a:p>
          <a:p>
            <a:r>
              <a:rPr kumimoji="1" lang="en-US" altLang="zh-CN" sz="1400" dirty="0"/>
              <a:t>Pan et al. 2020</a:t>
            </a:r>
          </a:p>
          <a:p>
            <a:r>
              <a:rPr kumimoji="1" lang="en-US" altLang="zh-CN" sz="1400" dirty="0"/>
              <a:t>Wang et al. 2020</a:t>
            </a:r>
          </a:p>
          <a:p>
            <a:r>
              <a:rPr kumimoji="1" lang="en-US" altLang="zh-CN" sz="1400" dirty="0"/>
              <a:t>Pan et al. </a:t>
            </a:r>
            <a:r>
              <a:rPr kumimoji="1" lang="en-US" altLang="zh-CN" sz="1400" dirty="0" err="1"/>
              <a:t>ApJL</a:t>
            </a:r>
            <a:r>
              <a:rPr kumimoji="1" lang="en-US" altLang="zh-CN" sz="1400" dirty="0"/>
              <a:t>, 2021</a:t>
            </a:r>
          </a:p>
          <a:p>
            <a:r>
              <a:rPr kumimoji="1" lang="en-US" altLang="zh-CN" sz="1400" dirty="0"/>
              <a:t>Yan et al. 2021</a:t>
            </a:r>
          </a:p>
          <a:p>
            <a:r>
              <a:rPr kumimoji="1" lang="en-US" altLang="zh-CN" sz="1400" dirty="0"/>
              <a:t>Pan et al. RAA, 2021</a:t>
            </a:r>
          </a:p>
          <a:p>
            <a:r>
              <a:rPr kumimoji="1" lang="en-US" altLang="zh-CN" sz="1400" dirty="0"/>
              <a:t>Qian &amp; Pan, 2021</a:t>
            </a:r>
          </a:p>
          <a:p>
            <a:r>
              <a:rPr kumimoji="1" lang="en-US" altLang="zh-CN" sz="1400" b="1" dirty="0"/>
              <a:t>Yin et al. 2023</a:t>
            </a:r>
          </a:p>
          <a:p>
            <a:r>
              <a:rPr kumimoji="1" lang="en-US" altLang="zh-CN" sz="1400" b="1" dirty="0"/>
              <a:t>Pan et al. 2023</a:t>
            </a:r>
          </a:p>
          <a:p>
            <a:r>
              <a:rPr kumimoji="1" lang="en-US" altLang="zh-CN" sz="1400" dirty="0" err="1"/>
              <a:t>etc</a:t>
            </a:r>
            <a:r>
              <a:rPr kumimoji="1" lang="en-US" altLang="zh-CN" sz="1400" dirty="0"/>
              <a:t>………….</a:t>
            </a:r>
            <a:endParaRPr kumimoji="1" lang="zh-CN" altLang="en-US" sz="14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4403A8D-B0AE-F542-A241-CF7411554495}"/>
              </a:ext>
            </a:extLst>
          </p:cNvPr>
          <p:cNvSpPr txBox="1"/>
          <p:nvPr/>
        </p:nvSpPr>
        <p:spPr>
          <a:xfrm rot="20081027">
            <a:off x="3737113" y="3327741"/>
            <a:ext cx="993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solidFill>
                  <a:srgbClr val="FF0000"/>
                </a:solidFill>
              </a:rPr>
              <a:t>FPS1 2012.8</a:t>
            </a:r>
            <a:endParaRPr kumimoji="1" lang="zh-CN" alt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3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68BAD7F-D693-8040-B9ED-DE29515A2F5E}"/>
              </a:ext>
            </a:extLst>
          </p:cNvPr>
          <p:cNvSpPr txBox="1"/>
          <p:nvPr/>
        </p:nvSpPr>
        <p:spPr>
          <a:xfrm>
            <a:off x="321896" y="-18961"/>
            <a:ext cx="8305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b="1" dirty="0"/>
              <a:t>M71 – A GC Contains Many Interests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98F613-549F-7243-B693-FB1FA35360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416" y="872761"/>
            <a:ext cx="4786455" cy="37814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8655F89-6385-6842-9E45-DE8728B5621E}"/>
              </a:ext>
            </a:extLst>
          </p:cNvPr>
          <p:cNvSpPr txBox="1"/>
          <p:nvPr/>
        </p:nvSpPr>
        <p:spPr>
          <a:xfrm>
            <a:off x="7231733" y="4774168"/>
            <a:ext cx="193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Yin et al. in prep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B4041E-2523-A24F-902A-22C56992F5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28" y="839708"/>
            <a:ext cx="4037591" cy="393446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3BA74CFC-D69C-B248-BB13-E4BD8CA8BD25}"/>
              </a:ext>
            </a:extLst>
          </p:cNvPr>
          <p:cNvSpPr/>
          <p:nvPr/>
        </p:nvSpPr>
        <p:spPr>
          <a:xfrm>
            <a:off x="7437120" y="961628"/>
            <a:ext cx="71120" cy="7112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5433A13-4AAC-BE42-9B04-D8B12CE42330}"/>
              </a:ext>
            </a:extLst>
          </p:cNvPr>
          <p:cNvSpPr/>
          <p:nvPr/>
        </p:nvSpPr>
        <p:spPr>
          <a:xfrm>
            <a:off x="7589520" y="981948"/>
            <a:ext cx="71120" cy="7112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2060185-838F-A442-A95C-35825C10F2D6}"/>
              </a:ext>
            </a:extLst>
          </p:cNvPr>
          <p:cNvSpPr/>
          <p:nvPr/>
        </p:nvSpPr>
        <p:spPr>
          <a:xfrm flipH="1" flipV="1">
            <a:off x="8475570" y="2092960"/>
            <a:ext cx="84528" cy="8452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79E9845-2B04-D34F-80F8-A2571C3880DA}"/>
              </a:ext>
            </a:extLst>
          </p:cNvPr>
          <p:cNvSpPr/>
          <p:nvPr/>
        </p:nvSpPr>
        <p:spPr>
          <a:xfrm flipH="1" flipV="1">
            <a:off x="6447363" y="4052020"/>
            <a:ext cx="62779" cy="62779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BDD6BF-2775-CD41-BAB5-B3F85B8E0286}"/>
              </a:ext>
            </a:extLst>
          </p:cNvPr>
          <p:cNvSpPr txBox="1"/>
          <p:nvPr/>
        </p:nvSpPr>
        <p:spPr>
          <a:xfrm>
            <a:off x="7373643" y="734261"/>
            <a:ext cx="10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M71B/C</a:t>
            </a:r>
            <a:endParaRPr kumimoji="1" lang="zh-CN" altLang="en-US" sz="1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4943F90-5C63-D84E-8134-8C09B05A4711}"/>
              </a:ext>
            </a:extLst>
          </p:cNvPr>
          <p:cNvSpPr txBox="1"/>
          <p:nvPr/>
        </p:nvSpPr>
        <p:spPr>
          <a:xfrm>
            <a:off x="6456382" y="3904873"/>
            <a:ext cx="105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solidFill>
                  <a:srgbClr val="FF0000"/>
                </a:solidFill>
              </a:rPr>
              <a:t>M71E</a:t>
            </a:r>
            <a:endParaRPr kumimoji="1"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0F5BB7-9DD9-E94C-9B4A-76163111CA95}"/>
              </a:ext>
            </a:extLst>
          </p:cNvPr>
          <p:cNvSpPr txBox="1"/>
          <p:nvPr/>
        </p:nvSpPr>
        <p:spPr>
          <a:xfrm>
            <a:off x="8272957" y="1837174"/>
            <a:ext cx="574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M71D 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6414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C98A15D3-9723-2C47-A97B-2DA1FAEADBB9}"/>
              </a:ext>
            </a:extLst>
          </p:cNvPr>
          <p:cNvGrpSpPr/>
          <p:nvPr/>
        </p:nvGrpSpPr>
        <p:grpSpPr>
          <a:xfrm>
            <a:off x="154257" y="2012073"/>
            <a:ext cx="4323604" cy="2879477"/>
            <a:chOff x="91197" y="2232493"/>
            <a:chExt cx="4323604" cy="287947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20B8F66-BA2F-7B48-B493-7FB5E0F8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97" y="3024713"/>
              <a:ext cx="4323604" cy="20872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B983DE8-1E19-2743-BAB5-8C1D5DDD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57" y="2232493"/>
              <a:ext cx="3697784" cy="8763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9714D49-128B-8549-AC91-100367220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846" y="2732687"/>
              <a:ext cx="404867" cy="458573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53 minutes!</a:t>
            </a:r>
            <a:endParaRPr kumimoji="1" lang="zh-CN" alt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B382F5-CC50-614D-B9C8-9F07AF9CC390}"/>
              </a:ext>
            </a:extLst>
          </p:cNvPr>
          <p:cNvSpPr txBox="1"/>
          <p:nvPr/>
        </p:nvSpPr>
        <p:spPr>
          <a:xfrm>
            <a:off x="288942" y="987402"/>
            <a:ext cx="4188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PSR J1953+1844/M71E</a:t>
            </a:r>
          </a:p>
          <a:p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Near M71, 2.5’</a:t>
            </a:r>
          </a:p>
          <a:p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P0 = 4.44 </a:t>
            </a:r>
            <a:r>
              <a:rPr kumimoji="1" lang="en-US" altLang="zh-CN" sz="1600" dirty="0" err="1">
                <a:latin typeface="KaiTi" panose="02010609060101010101" pitchFamily="49" charset="-122"/>
                <a:ea typeface="KaiTi" panose="02010609060101010101" pitchFamily="49" charset="-122"/>
              </a:rPr>
              <a:t>ms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 (Han et al. 2021)</a:t>
            </a:r>
          </a:p>
          <a:p>
            <a:endParaRPr kumimoji="1" lang="en-US" altLang="zh-CN" sz="1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Seen with M71A to D simultaneously by FAST, orbital parameters are from archival FAST GC pulsar survey data.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786FEF-8838-014A-ABDF-40F6774B4324}"/>
              </a:ext>
            </a:extLst>
          </p:cNvPr>
          <p:cNvGrpSpPr/>
          <p:nvPr/>
        </p:nvGrpSpPr>
        <p:grpSpPr>
          <a:xfrm>
            <a:off x="4666141" y="1092505"/>
            <a:ext cx="4323604" cy="3991634"/>
            <a:chOff x="4729199" y="1148523"/>
            <a:chExt cx="4323604" cy="399163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21202FC-4354-4F4C-9D92-0031094FA737}"/>
                </a:ext>
              </a:extLst>
            </p:cNvPr>
            <p:cNvGrpSpPr/>
            <p:nvPr/>
          </p:nvGrpSpPr>
          <p:grpSpPr>
            <a:xfrm>
              <a:off x="4729199" y="1148523"/>
              <a:ext cx="4323604" cy="3720310"/>
              <a:chOff x="4519447" y="900782"/>
              <a:chExt cx="4323604" cy="3720310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76D3418F-502C-1844-BB09-7199AD418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19447" y="900782"/>
                <a:ext cx="4323604" cy="3720310"/>
              </a:xfrm>
              <a:prstGeom prst="rect">
                <a:avLst/>
              </a:prstGeom>
            </p:spPr>
          </p:pic>
          <p:cxnSp>
            <p:nvCxnSpPr>
              <p:cNvPr id="6" name="直线箭头连接符 5">
                <a:extLst>
                  <a:ext uri="{FF2B5EF4-FFF2-40B4-BE49-F238E27FC236}">
                    <a16:creationId xmlns:a16="http://schemas.microsoft.com/office/drawing/2014/main" id="{98098DC2-970A-F84E-B4B7-489F40FEF4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02273" y="2487670"/>
                <a:ext cx="357351" cy="420414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DADF823-22C3-8747-8ECC-DF2D72505764}"/>
                </a:ext>
              </a:extLst>
            </p:cNvPr>
            <p:cNvSpPr txBox="1"/>
            <p:nvPr/>
          </p:nvSpPr>
          <p:spPr>
            <a:xfrm>
              <a:off x="4780672" y="4863158"/>
              <a:ext cx="42627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KaiTi" panose="02010609060101010101" pitchFamily="49" charset="-122"/>
                  <a:ea typeface="KaiTi" panose="02010609060101010101" pitchFamily="49" charset="-122"/>
                </a:rPr>
                <a:t>Background Credit: </a:t>
              </a:r>
              <a:r>
                <a:rPr kumimoji="1" lang="en-US" altLang="zh-CN" sz="1200" dirty="0" err="1">
                  <a:latin typeface="KaiTi" panose="02010609060101010101" pitchFamily="49" charset="-122"/>
                  <a:ea typeface="KaiTi" panose="02010609060101010101" pitchFamily="49" charset="-122"/>
                </a:rPr>
                <a:t>Xingming</a:t>
              </a:r>
              <a:r>
                <a:rPr kumimoji="1" lang="en-US" altLang="zh-CN" sz="1200" dirty="0">
                  <a:latin typeface="KaiTi" panose="02010609060101010101" pitchFamily="49" charset="-122"/>
                  <a:ea typeface="KaiTi" panose="02010609060101010101" pitchFamily="49" charset="-122"/>
                </a:rPr>
                <a:t> Observatory, Mr. Xing Gao</a:t>
              </a:r>
              <a:endParaRPr kumimoji="1" lang="zh-CN" altLang="en-US" sz="1200" dirty="0"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3A558C2-1221-E34B-BFE2-33B2663439B2}"/>
              </a:ext>
            </a:extLst>
          </p:cNvPr>
          <p:cNvGrpSpPr/>
          <p:nvPr/>
        </p:nvGrpSpPr>
        <p:grpSpPr>
          <a:xfrm>
            <a:off x="74368" y="36570"/>
            <a:ext cx="1886174" cy="629158"/>
            <a:chOff x="74368" y="36570"/>
            <a:chExt cx="1886174" cy="629158"/>
          </a:xfrm>
        </p:grpSpPr>
        <p:pic>
          <p:nvPicPr>
            <p:cNvPr id="21" name="Picture 4" descr="fastlogo">
              <a:extLst>
                <a:ext uri="{FF2B5EF4-FFF2-40B4-BE49-F238E27FC236}">
                  <a16:creationId xmlns:a16="http://schemas.microsoft.com/office/drawing/2014/main" id="{C03858DC-70F6-2D48-AAF8-B5E025478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42" y="68374"/>
              <a:ext cx="914400" cy="54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www.nao.cas.cn/images/logo_nao.png">
              <a:extLst>
                <a:ext uri="{FF2B5EF4-FFF2-40B4-BE49-F238E27FC236}">
                  <a16:creationId xmlns:a16="http://schemas.microsoft.com/office/drawing/2014/main" id="{13A05CD7-24C1-624E-8299-71C7A80F43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68" y="36570"/>
              <a:ext cx="897406" cy="629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222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Its Companion</a:t>
            </a:r>
            <a:endParaRPr kumimoji="1" lang="zh-CN" alt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3A558C2-1221-E34B-BFE2-33B2663439B2}"/>
              </a:ext>
            </a:extLst>
          </p:cNvPr>
          <p:cNvGrpSpPr/>
          <p:nvPr/>
        </p:nvGrpSpPr>
        <p:grpSpPr>
          <a:xfrm>
            <a:off x="74368" y="36570"/>
            <a:ext cx="1886174" cy="629158"/>
            <a:chOff x="74368" y="36570"/>
            <a:chExt cx="1886174" cy="629158"/>
          </a:xfrm>
        </p:grpSpPr>
        <p:pic>
          <p:nvPicPr>
            <p:cNvPr id="21" name="Picture 4" descr="fastlogo">
              <a:extLst>
                <a:ext uri="{FF2B5EF4-FFF2-40B4-BE49-F238E27FC236}">
                  <a16:creationId xmlns:a16="http://schemas.microsoft.com/office/drawing/2014/main" id="{C03858DC-70F6-2D48-AAF8-B5E025478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42" y="68374"/>
              <a:ext cx="914400" cy="54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www.nao.cas.cn/images/logo_nao.png">
              <a:extLst>
                <a:ext uri="{FF2B5EF4-FFF2-40B4-BE49-F238E27FC236}">
                  <a16:creationId xmlns:a16="http://schemas.microsoft.com/office/drawing/2014/main" id="{13A05CD7-24C1-624E-8299-71C7A80F43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68" y="36570"/>
              <a:ext cx="897406" cy="629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1770101-8940-744A-9F81-7142556316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63" y="890546"/>
            <a:ext cx="4094869" cy="310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5F2846-7FAC-9547-8FD4-2FDCB25535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703" y="957137"/>
            <a:ext cx="3980310" cy="29727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FD2B29B-D884-A849-9020-6EFE9ED77FEA}"/>
              </a:ext>
            </a:extLst>
          </p:cNvPr>
          <p:cNvSpPr txBox="1"/>
          <p:nvPr/>
        </p:nvSpPr>
        <p:spPr>
          <a:xfrm>
            <a:off x="1503342" y="4134678"/>
            <a:ext cx="612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PB = 0.037 days, A1 = 0.006668 </a:t>
            </a:r>
            <a:r>
              <a:rPr kumimoji="1" lang="en-US" altLang="zh-CN" dirty="0" err="1"/>
              <a:t>lt</a:t>
            </a:r>
            <a:r>
              <a:rPr kumimoji="1" lang="en-US" altLang="zh-CN" dirty="0"/>
              <a:t>-s</a:t>
            </a:r>
          </a:p>
          <a:p>
            <a:pPr algn="ctr"/>
            <a:r>
              <a:rPr kumimoji="1" lang="en-US" altLang="zh-CN" dirty="0"/>
              <a:t>White dwarf or low mass star?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975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805B849-AD3D-C24E-83B8-37458F1B91E4}"/>
              </a:ext>
            </a:extLst>
          </p:cNvPr>
          <p:cNvGrpSpPr/>
          <p:nvPr/>
        </p:nvGrpSpPr>
        <p:grpSpPr>
          <a:xfrm>
            <a:off x="2228258" y="1870050"/>
            <a:ext cx="4309181" cy="3287607"/>
            <a:chOff x="2364689" y="2066249"/>
            <a:chExt cx="4094246" cy="312362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D2C9599-85BC-8245-B638-3428F4C065A3}"/>
                </a:ext>
              </a:extLst>
            </p:cNvPr>
            <p:cNvGrpSpPr/>
            <p:nvPr/>
          </p:nvGrpSpPr>
          <p:grpSpPr>
            <a:xfrm>
              <a:off x="2364689" y="2066249"/>
              <a:ext cx="4094246" cy="3123628"/>
              <a:chOff x="2364689" y="2066249"/>
              <a:chExt cx="4094246" cy="3123628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BA1697A1-439B-0C4D-8035-452A86E45F72}"/>
                  </a:ext>
                </a:extLst>
              </p:cNvPr>
              <p:cNvGrpSpPr/>
              <p:nvPr/>
            </p:nvGrpSpPr>
            <p:grpSpPr>
              <a:xfrm>
                <a:off x="2364689" y="2066249"/>
                <a:ext cx="4094246" cy="3123628"/>
                <a:chOff x="2221462" y="2066249"/>
                <a:chExt cx="4094246" cy="3123628"/>
              </a:xfrm>
            </p:grpSpPr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18E72DF8-5875-0546-91C9-814F00550F41}"/>
                    </a:ext>
                  </a:extLst>
                </p:cNvPr>
                <p:cNvGrpSpPr/>
                <p:nvPr/>
              </p:nvGrpSpPr>
              <p:grpSpPr>
                <a:xfrm>
                  <a:off x="2221462" y="2066249"/>
                  <a:ext cx="4094246" cy="3123628"/>
                  <a:chOff x="286484" y="768057"/>
                  <a:chExt cx="5279194" cy="4027661"/>
                </a:xfrm>
              </p:grpSpPr>
              <p:pic>
                <p:nvPicPr>
                  <p:cNvPr id="2" name="图片 1">
                    <a:extLst>
                      <a:ext uri="{FF2B5EF4-FFF2-40B4-BE49-F238E27FC236}">
                        <a16:creationId xmlns:a16="http://schemas.microsoft.com/office/drawing/2014/main" id="{E6E4910A-22D1-E74C-8A20-96A5E7B8B1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6484" y="768057"/>
                    <a:ext cx="5279194" cy="4027661"/>
                  </a:xfrm>
                  <a:prstGeom prst="rect">
                    <a:avLst/>
                  </a:prstGeom>
                </p:spPr>
              </p:pic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983DB534-9AC0-D243-A155-82D01D80AD07}"/>
                      </a:ext>
                    </a:extLst>
                  </p:cNvPr>
                  <p:cNvSpPr txBox="1"/>
                  <p:nvPr/>
                </p:nvSpPr>
                <p:spPr>
                  <a:xfrm>
                    <a:off x="3872048" y="3649410"/>
                    <a:ext cx="1049572" cy="352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900" dirty="0"/>
                      <a:t>53 min.</a:t>
                    </a:r>
                    <a:endParaRPr kumimoji="1" lang="zh-CN" altLang="en-US" sz="900" dirty="0"/>
                  </a:p>
                </p:txBody>
              </p:sp>
            </p:grp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F52694B9-3766-8749-B91A-5E1049AC3255}"/>
                    </a:ext>
                  </a:extLst>
                </p:cNvPr>
                <p:cNvSpPr/>
                <p:nvPr/>
              </p:nvSpPr>
              <p:spPr>
                <a:xfrm>
                  <a:off x="2981592" y="3147068"/>
                  <a:ext cx="1138993" cy="1280049"/>
                </a:xfrm>
                <a:prstGeom prst="rect">
                  <a:avLst/>
                </a:prstGeom>
                <a:solidFill>
                  <a:schemeClr val="tx1">
                    <a:alpha val="14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350"/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03A1E0D8-6629-9945-81C6-5D78B532B4CA}"/>
                    </a:ext>
                  </a:extLst>
                </p:cNvPr>
                <p:cNvSpPr/>
                <p:nvPr/>
              </p:nvSpPr>
              <p:spPr>
                <a:xfrm>
                  <a:off x="4311217" y="3048868"/>
                  <a:ext cx="1851187" cy="1280049"/>
                </a:xfrm>
                <a:prstGeom prst="rect">
                  <a:avLst/>
                </a:prstGeom>
                <a:solidFill>
                  <a:srgbClr val="FF0000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350"/>
                </a:p>
              </p:txBody>
            </p:sp>
            <p:cxnSp>
              <p:nvCxnSpPr>
                <p:cNvPr id="28" name="直线箭头连接符 27">
                  <a:extLst>
                    <a:ext uri="{FF2B5EF4-FFF2-40B4-BE49-F238E27FC236}">
                      <a16:creationId xmlns:a16="http://schemas.microsoft.com/office/drawing/2014/main" id="{13874061-6BC6-C64C-928D-78B4FF60E847}"/>
                    </a:ext>
                  </a:extLst>
                </p:cNvPr>
                <p:cNvCxnSpPr/>
                <p:nvPr/>
              </p:nvCxnSpPr>
              <p:spPr>
                <a:xfrm flipH="1">
                  <a:off x="4009116" y="3111090"/>
                  <a:ext cx="462987" cy="120746"/>
                </a:xfrm>
                <a:prstGeom prst="straightConnector1">
                  <a:avLst/>
                </a:prstGeom>
                <a:ln w="47625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31002B8-39E1-E748-ADA7-668E37B2974C}"/>
                  </a:ext>
                </a:extLst>
              </p:cNvPr>
              <p:cNvSpPr txBox="1"/>
              <p:nvPr/>
            </p:nvSpPr>
            <p:spPr>
              <a:xfrm>
                <a:off x="6026042" y="3090797"/>
                <a:ext cx="366493" cy="273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900" dirty="0">
                    <a:solidFill>
                      <a:srgbClr val="FF0000"/>
                    </a:solidFill>
                  </a:rPr>
                  <a:t>RB</a:t>
                </a:r>
                <a:endParaRPr kumimoji="1" lang="zh-CN" altLang="en-US" sz="9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C3CA08E-77AC-014C-A061-2D816E29094B}"/>
                </a:ext>
              </a:extLst>
            </p:cNvPr>
            <p:cNvSpPr txBox="1"/>
            <p:nvPr/>
          </p:nvSpPr>
          <p:spPr>
            <a:xfrm>
              <a:off x="3059750" y="3114841"/>
              <a:ext cx="413919" cy="273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900" dirty="0">
                  <a:solidFill>
                    <a:srgbClr val="FF0000"/>
                  </a:solidFill>
                </a:rPr>
                <a:t>BW</a:t>
              </a:r>
              <a:endParaRPr kumimoji="1" lang="zh-CN" altLang="en-US" sz="9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0" y="133174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700" b="1" dirty="0"/>
              <a:t>The Evolution Routine for Redbacks and Black Widows</a:t>
            </a:r>
            <a:endParaRPr kumimoji="1" lang="zh-CN" altLang="en-US" sz="2700" b="1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CFCC0C6E-D06E-A349-9EE6-10A7CFA72A3D}"/>
              </a:ext>
            </a:extLst>
          </p:cNvPr>
          <p:cNvCxnSpPr>
            <a:cxnSpLocks/>
          </p:cNvCxnSpPr>
          <p:nvPr/>
        </p:nvCxnSpPr>
        <p:spPr>
          <a:xfrm flipH="1">
            <a:off x="2705956" y="919908"/>
            <a:ext cx="3360889" cy="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4468442-4B41-B84D-9184-26F6FCDBE09A}"/>
              </a:ext>
            </a:extLst>
          </p:cNvPr>
          <p:cNvSpPr txBox="1"/>
          <p:nvPr/>
        </p:nvSpPr>
        <p:spPr>
          <a:xfrm>
            <a:off x="2878373" y="1116997"/>
            <a:ext cx="3151240" cy="27699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/>
              <a:t>No inter-state found in previous observations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26EF7C-7607-5348-AB89-D698912E3ADC}"/>
              </a:ext>
            </a:extLst>
          </p:cNvPr>
          <p:cNvSpPr txBox="1"/>
          <p:nvPr/>
        </p:nvSpPr>
        <p:spPr>
          <a:xfrm>
            <a:off x="6029613" y="4870258"/>
            <a:ext cx="17276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350" b="1" dirty="0"/>
              <a:t>Pan et al. 2023</a:t>
            </a:r>
            <a:endParaRPr kumimoji="1" lang="zh-CN" altLang="en-US" sz="1350" b="1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EFEF74B-9806-CA4E-AF8B-10A4D85D9A25}"/>
              </a:ext>
            </a:extLst>
          </p:cNvPr>
          <p:cNvGrpSpPr/>
          <p:nvPr/>
        </p:nvGrpSpPr>
        <p:grpSpPr>
          <a:xfrm>
            <a:off x="6777692" y="613466"/>
            <a:ext cx="2173757" cy="1889448"/>
            <a:chOff x="5735011" y="613466"/>
            <a:chExt cx="2173757" cy="1889448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9E0F531-CAFA-7D49-B7D0-F2993808DDD0}"/>
                </a:ext>
              </a:extLst>
            </p:cNvPr>
            <p:cNvSpPr txBox="1"/>
            <p:nvPr/>
          </p:nvSpPr>
          <p:spPr>
            <a:xfrm>
              <a:off x="5842432" y="1925833"/>
              <a:ext cx="195891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050" dirty="0"/>
                <a:t>Redbacks: accretion, circular orbit, eclipsing normally, </a:t>
              </a:r>
              <a:r>
                <a:rPr kumimoji="1" lang="en-US" altLang="zh-CN" sz="1050" dirty="0" err="1"/>
                <a:t>Mcomp</a:t>
              </a:r>
              <a:r>
                <a:rPr kumimoji="1" lang="en-US" altLang="zh-CN" sz="1050" dirty="0"/>
                <a:t> 0.1-0.4 </a:t>
              </a:r>
              <a:r>
                <a:rPr kumimoji="1" lang="en-US" altLang="zh-CN" sz="1050" dirty="0" err="1"/>
                <a:t>Ms</a:t>
              </a:r>
              <a:endParaRPr kumimoji="1" lang="en-US" altLang="zh-CN" sz="1050" dirty="0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F2CECF9-06AE-0041-9CEF-8F1C4004F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5011" y="613466"/>
              <a:ext cx="2173757" cy="1219872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40B9899-77C3-2C41-9A1E-E04DA15458B3}"/>
              </a:ext>
            </a:extLst>
          </p:cNvPr>
          <p:cNvGrpSpPr/>
          <p:nvPr/>
        </p:nvGrpSpPr>
        <p:grpSpPr>
          <a:xfrm>
            <a:off x="272503" y="613466"/>
            <a:ext cx="2096545" cy="1854192"/>
            <a:chOff x="1202066" y="648822"/>
            <a:chExt cx="2096545" cy="1854192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E40A2A7-4490-014C-8A47-288E110966ED}"/>
                </a:ext>
              </a:extLst>
            </p:cNvPr>
            <p:cNvSpPr txBox="1"/>
            <p:nvPr/>
          </p:nvSpPr>
          <p:spPr>
            <a:xfrm>
              <a:off x="1224169" y="1925933"/>
              <a:ext cx="200640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050" dirty="0"/>
                <a:t>Black Widows: circular orbit, several hours, </a:t>
              </a:r>
              <a:r>
                <a:rPr kumimoji="1" lang="en-US" altLang="zh-CN" sz="1050" dirty="0" err="1"/>
                <a:t>Mcomp</a:t>
              </a:r>
              <a:r>
                <a:rPr kumimoji="1" lang="en-US" altLang="zh-CN" sz="1050" dirty="0"/>
                <a:t> ~&lt;0.03 </a:t>
              </a:r>
              <a:r>
                <a:rPr kumimoji="1" lang="en-US" altLang="zh-CN" sz="1050" dirty="0" err="1"/>
                <a:t>Ms</a:t>
              </a:r>
              <a:r>
                <a:rPr kumimoji="1" lang="en-US" altLang="zh-CN" sz="1050" dirty="0"/>
                <a:t>, some </a:t>
              </a:r>
              <a:r>
                <a:rPr kumimoji="1" lang="en-US" altLang="zh-CN" sz="1050" dirty="0" err="1"/>
                <a:t>eclispe</a:t>
              </a:r>
              <a:endParaRPr kumimoji="1" lang="zh-CN" altLang="en-US" sz="1050" b="1" dirty="0"/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3220864-7193-E14F-BBE0-51482675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2066" y="648822"/>
              <a:ext cx="2096545" cy="1176542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AA9E2016-AE09-FB42-8EBC-CCB00D712906}"/>
              </a:ext>
            </a:extLst>
          </p:cNvPr>
          <p:cNvSpPr txBox="1"/>
          <p:nvPr/>
        </p:nvSpPr>
        <p:spPr>
          <a:xfrm>
            <a:off x="6757855" y="3767902"/>
            <a:ext cx="2006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200" dirty="0"/>
              <a:t>M71E: can be an He-rich companion and possibly evolved from a triple system?</a:t>
            </a:r>
          </a:p>
          <a:p>
            <a:pPr algn="just"/>
            <a:endParaRPr kumimoji="1" lang="en-US" altLang="zh-CN" sz="1200" dirty="0"/>
          </a:p>
          <a:p>
            <a:pPr algn="just"/>
            <a:r>
              <a:rPr kumimoji="1" lang="en-US" altLang="zh-CN" sz="1200" b="1" dirty="0">
                <a:solidFill>
                  <a:srgbClr val="FF0000"/>
                </a:solidFill>
              </a:rPr>
              <a:t>OR, CO white dwarf core?</a:t>
            </a:r>
            <a:endParaRPr kumimoji="1"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B30F87F-F5E5-A548-A73E-FA67D575AE12}"/>
              </a:ext>
            </a:extLst>
          </p:cNvPr>
          <p:cNvSpPr txBox="1"/>
          <p:nvPr/>
        </p:nvSpPr>
        <p:spPr>
          <a:xfrm>
            <a:off x="6611103" y="2548425"/>
            <a:ext cx="2315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Should be a new type of spider pulsars, more should be found in the future!</a:t>
            </a:r>
            <a:endParaRPr kumimoji="1" lang="zh-CN" altLang="en-US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C025B1A-6B01-5A4E-ADC9-E71C39C4D219}"/>
              </a:ext>
            </a:extLst>
          </p:cNvPr>
          <p:cNvGrpSpPr/>
          <p:nvPr/>
        </p:nvGrpSpPr>
        <p:grpSpPr>
          <a:xfrm>
            <a:off x="185947" y="2814056"/>
            <a:ext cx="2127048" cy="2056202"/>
            <a:chOff x="137417" y="2702462"/>
            <a:chExt cx="2127048" cy="205620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1E100AE-2A61-2443-9227-1602FA9C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17" y="2702462"/>
              <a:ext cx="2127048" cy="1827572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31DC974-1C5F-4E45-9EE4-0A51A012A5E8}"/>
                </a:ext>
              </a:extLst>
            </p:cNvPr>
            <p:cNvSpPr txBox="1"/>
            <p:nvPr/>
          </p:nvSpPr>
          <p:spPr>
            <a:xfrm>
              <a:off x="271039" y="4497054"/>
              <a:ext cx="18598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050" dirty="0"/>
                <a:t>Dong et al. submitted to </a:t>
              </a:r>
              <a:r>
                <a:rPr kumimoji="1" lang="en-US" altLang="zh-CN" sz="1050" dirty="0" err="1"/>
                <a:t>ApJL</a:t>
              </a:r>
              <a:endParaRPr kumimoji="1" lang="zh-CN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192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29803</TotalTime>
  <Words>859</Words>
  <Application>Microsoft Macintosh PowerPoint</Application>
  <PresentationFormat>全屏显示(16:9)</PresentationFormat>
  <Paragraphs>135</Paragraphs>
  <Slides>13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7" baseType="lpstr">
      <vt:lpstr>KaiTi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</dc:creator>
  <cp:lastModifiedBy>Microsoft Office User</cp:lastModifiedBy>
  <cp:revision>1021</cp:revision>
  <dcterms:created xsi:type="dcterms:W3CDTF">2018-10-09T02:50:35Z</dcterms:created>
  <dcterms:modified xsi:type="dcterms:W3CDTF">2023-07-02T17:01:45Z</dcterms:modified>
</cp:coreProperties>
</file>