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72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7" r:id="rId3"/>
    <p:sldId id="268" r:id="rId4"/>
    <p:sldId id="257" r:id="rId5"/>
    <p:sldId id="259" r:id="rId6"/>
    <p:sldId id="260" r:id="rId7"/>
    <p:sldId id="269" r:id="rId8"/>
    <p:sldId id="262" r:id="rId9"/>
    <p:sldId id="263" r:id="rId10"/>
    <p:sldId id="265" r:id="rId11"/>
    <p:sldId id="266" r:id="rId12"/>
    <p:sldId id="270" r:id="rId13"/>
    <p:sldId id="271" r:id="rId14"/>
    <p:sldId id="273" r:id="rId15"/>
    <p:sldId id="274" r:id="rId16"/>
    <p:sldId id="283" r:id="rId17"/>
    <p:sldId id="276" r:id="rId18"/>
    <p:sldId id="277" r:id="rId19"/>
    <p:sldId id="278" r:id="rId20"/>
    <p:sldId id="280" r:id="rId21"/>
    <p:sldId id="281"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8" d="100"/>
          <a:sy n="88" d="100"/>
        </p:scale>
        <p:origin x="306" y="57"/>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2023/7/3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6.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tags" Target="../tags/tag6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7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1.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14.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8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3.xml"/><Relationship Id="rId5" Type="http://schemas.openxmlformats.org/officeDocument/2006/relationships/image" Target="../media/image3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8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tags" Target="../tags/tag720.xml"/><Relationship Id="rId18" Type="http://schemas.openxmlformats.org/officeDocument/2006/relationships/image" Target="../media/image15.png"/><Relationship Id="rId3" Type="http://schemas.openxmlformats.org/officeDocument/2006/relationships/tags" Target="../tags/tag73.xml"/><Relationship Id="rId7" Type="http://schemas.openxmlformats.org/officeDocument/2006/relationships/slideLayout" Target="../slideLayouts/slideLayout7.xm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tags" Target="../tags/tag72.xml"/><Relationship Id="rId16" Type="http://schemas.openxmlformats.org/officeDocument/2006/relationships/image" Target="../media/image13.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9.png"/><Relationship Id="rId5" Type="http://schemas.openxmlformats.org/officeDocument/2006/relationships/tags" Target="../tags/tag75.xml"/><Relationship Id="rId1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tags" Target="../tags/tag74.xml"/><Relationship Id="rId9" Type="http://schemas.openxmlformats.org/officeDocument/2006/relationships/image" Target="../media/image1.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7.xml"/><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t>利用相位特征搜索脉冲星</a:t>
            </a:r>
          </a:p>
        </p:txBody>
      </p:sp>
      <p:sp>
        <p:nvSpPr>
          <p:cNvPr id="3" name="副标题 2"/>
          <p:cNvSpPr>
            <a:spLocks noGrp="1"/>
          </p:cNvSpPr>
          <p:nvPr>
            <p:ph type="subTitle" idx="1"/>
            <p:custDataLst>
              <p:tags r:id="rId3"/>
            </p:custDataLst>
          </p:nvPr>
        </p:nvSpPr>
        <p:spPr/>
        <p:txBody>
          <a:bodyPr/>
          <a:lstStyle/>
          <a:p>
            <a:r>
              <a:rPr lang="zh-CN" altLang="en-US"/>
              <a:t>西南科技大学</a:t>
            </a:r>
          </a:p>
          <a:p>
            <a:r>
              <a:rPr lang="zh-CN" altLang="en-US"/>
              <a:t>彭波</a:t>
            </a:r>
          </a:p>
        </p:txBody>
      </p:sp>
      <p:pic>
        <p:nvPicPr>
          <p:cNvPr id="18" name="图片 6"/>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175" y="0"/>
            <a:ext cx="1515110" cy="151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1"/>
          <p:cNvPicPr>
            <a:picLocks noChangeAspect="1"/>
          </p:cNvPicPr>
          <p:nvPr>
            <p:custDataLst>
              <p:tags r:id="rId5"/>
            </p:custDataLst>
          </p:nvPr>
        </p:nvPicPr>
        <p:blipFill>
          <a:blip r:embed="rId8"/>
          <a:stretch>
            <a:fillRect/>
          </a:stretch>
        </p:blipFill>
        <p:spPr>
          <a:xfrm>
            <a:off x="3175" y="3429000"/>
            <a:ext cx="12192000" cy="3456384"/>
          </a:xfrm>
          <a:prstGeom prst="rect">
            <a:avLst/>
          </a:prstGeom>
          <a:noFill/>
          <a:ln w="9525">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723549" cy="40011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defTabSz="342900">
              <a:defRPr/>
            </a:pPr>
            <a:r>
              <a:rPr lang="zh-CN" altLang="en-US" sz="2000" b="1" dirty="0">
                <a:solidFill>
                  <a:srgbClr val="1C50A2"/>
                </a:solidFill>
                <a:ea typeface="微软雅黑" panose="020B0503020204020204" charset="-122"/>
              </a:rPr>
              <a:t>信号相位特征</a:t>
            </a:r>
            <a:endPar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endParaRP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585" y="290830"/>
            <a:ext cx="7007044"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l">
              <a:buClrTx/>
              <a:buSzTx/>
              <a:buFontTx/>
            </a:pPr>
            <a:r>
              <a:rPr lang="zh-CN" altLang="en-US" sz="2800" b="1" dirty="0">
                <a:solidFill>
                  <a:srgbClr val="414455"/>
                </a:solidFill>
                <a:latin typeface="微软雅黑" panose="020B0503020204020204" charset="-122"/>
                <a:ea typeface="微软雅黑" panose="020B0503020204020204" charset="-122"/>
              </a:rPr>
              <a:t>相位特征</a:t>
            </a:r>
            <a:r>
              <a:rPr lang="en-US" altLang="zh-CN" sz="2800" b="1" dirty="0">
                <a:solidFill>
                  <a:srgbClr val="414455"/>
                </a:solidFill>
                <a:latin typeface="微软雅黑" panose="020B0503020204020204" charset="-122"/>
                <a:ea typeface="微软雅黑" panose="020B0503020204020204" charset="-122"/>
              </a:rPr>
              <a:t>1——</a:t>
            </a:r>
            <a:r>
              <a:rPr lang="zh-CN" altLang="en-US" sz="2800" b="1" dirty="0">
                <a:solidFill>
                  <a:srgbClr val="414455"/>
                </a:solidFill>
                <a:latin typeface="微软雅黑" panose="020B0503020204020204" charset="-122"/>
                <a:ea typeface="微软雅黑" panose="020B0503020204020204" charset="-122"/>
              </a:rPr>
              <a:t>复矢量和的模存在明显峰值</a:t>
            </a: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pic>
        <p:nvPicPr>
          <p:cNvPr id="8" name="图形 13"/>
          <p:cNvPicPr/>
          <p:nvPr/>
        </p:nvPicPr>
        <p:blipFill rotWithShape="1">
          <a:blip r:embed="rId5">
            <a:extLst>
              <a:ext uri="{96DAC541-7B7A-43D3-8B79-37D633B846F1}">
                <asvg:svgBlip xmlns:asvg="http://schemas.microsoft.com/office/drawing/2016/SVG/main" r:embed="rId6"/>
              </a:ext>
            </a:extLst>
          </a:blip>
          <a:srcRect t="8554" r="7616"/>
          <a:stretch>
            <a:fillRect/>
          </a:stretch>
        </p:blipFill>
        <p:spPr>
          <a:xfrm>
            <a:off x="323791" y="2811714"/>
            <a:ext cx="4169077" cy="3043963"/>
          </a:xfrm>
          <a:prstGeom prst="rect">
            <a:avLst/>
          </a:prstGeom>
        </p:spPr>
      </p:pic>
      <p:sp>
        <p:nvSpPr>
          <p:cNvPr id="10" name="矩形 9"/>
          <p:cNvSpPr/>
          <p:nvPr/>
        </p:nvSpPr>
        <p:spPr>
          <a:xfrm>
            <a:off x="86400" y="1155096"/>
            <a:ext cx="4942798" cy="1476375"/>
          </a:xfrm>
          <a:prstGeom prst="rect">
            <a:avLst/>
          </a:prstGeom>
        </p:spPr>
        <p:txBody>
          <a:bodyPr wrap="square">
            <a:spAutoFit/>
          </a:bodyPr>
          <a:lstStyle/>
          <a:p>
            <a:pPr marL="457200" indent="-457200" algn="just">
              <a:lnSpc>
                <a:spcPct val="150000"/>
              </a:lnSpc>
              <a:buFont typeface="Wingdings" panose="05000000000000000000" pitchFamily="2" charset="2"/>
              <a:buChar char="n"/>
            </a:pPr>
            <a:r>
              <a:rPr lang="zh-CN" altLang="en-US" sz="2000" dirty="0">
                <a:latin typeface="Times New Roman" panose="02020603050405020304" pitchFamily="18" charset="0"/>
                <a:ea typeface="微软雅黑" panose="020B0503020204020204" charset="-122"/>
                <a:cs typeface="Times New Roman" panose="02020603050405020304" pitchFamily="18" charset="0"/>
              </a:rPr>
              <a:t>为了更加清晰的显示相位特性，此处将一个色散段内的复矢量和的模绘制成为了曲线</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p:txBody>
      </p:sp>
      <p:cxnSp>
        <p:nvCxnSpPr>
          <p:cNvPr id="11" name="直接连接符 10"/>
          <p:cNvCxnSpPr/>
          <p:nvPr/>
        </p:nvCxnSpPr>
        <p:spPr>
          <a:xfrm flipV="1">
            <a:off x="5340431" y="1057578"/>
            <a:ext cx="0" cy="5656202"/>
          </a:xfrm>
          <a:prstGeom prst="line">
            <a:avLst/>
          </a:prstGeom>
          <a:ln w="63500"/>
        </p:spPr>
        <p:style>
          <a:lnRef idx="1">
            <a:schemeClr val="dk1"/>
          </a:lnRef>
          <a:fillRef idx="0">
            <a:schemeClr val="dk1"/>
          </a:fillRef>
          <a:effectRef idx="0">
            <a:schemeClr val="dk1"/>
          </a:effectRef>
          <a:fontRef idx="minor">
            <a:schemeClr val="tx1"/>
          </a:fontRef>
        </p:style>
      </p:cxnSp>
      <p:sp>
        <p:nvSpPr>
          <p:cNvPr id="13" name="矩形 12"/>
          <p:cNvSpPr/>
          <p:nvPr/>
        </p:nvSpPr>
        <p:spPr>
          <a:xfrm>
            <a:off x="324485" y="5939155"/>
            <a:ext cx="4225290" cy="337185"/>
          </a:xfrm>
          <a:prstGeom prst="rect">
            <a:avLst/>
          </a:prstGeom>
        </p:spPr>
        <p:txBody>
          <a:bodyPr wrap="square">
            <a:spAutoFit/>
          </a:bodyPr>
          <a:lstStyle/>
          <a:p>
            <a:pPr algn="ctr"/>
            <a:r>
              <a:rPr lang="en-US" altLang="zh-CN" sz="1600" dirty="0"/>
              <a:t>M15D</a:t>
            </a:r>
            <a:r>
              <a:rPr lang="zh-CN" altLang="en-US" sz="1600" dirty="0"/>
              <a:t>与</a:t>
            </a:r>
            <a:r>
              <a:rPr lang="en-US" altLang="zh-CN" sz="1600" dirty="0"/>
              <a:t>50Hz</a:t>
            </a:r>
            <a:r>
              <a:rPr lang="zh-CN" altLang="en-US" sz="1600" dirty="0"/>
              <a:t>谐波矢量和曲线</a:t>
            </a:r>
            <a:endParaRPr lang="en-US" altLang="zh-CN" sz="1600" dirty="0"/>
          </a:p>
        </p:txBody>
      </p:sp>
      <p:sp>
        <p:nvSpPr>
          <p:cNvPr id="15" name="矩形 14"/>
          <p:cNvSpPr/>
          <p:nvPr/>
        </p:nvSpPr>
        <p:spPr>
          <a:xfrm>
            <a:off x="5551122" y="1155096"/>
            <a:ext cx="6317087" cy="2399665"/>
          </a:xfrm>
          <a:prstGeom prst="rect">
            <a:avLst/>
          </a:prstGeom>
        </p:spPr>
        <p:txBody>
          <a:bodyPr wrap="square">
            <a:spAutoFit/>
          </a:bodyPr>
          <a:lstStyle/>
          <a:p>
            <a:pPr marL="457200" indent="-457200" algn="just">
              <a:lnSpc>
                <a:spcPct val="150000"/>
              </a:lnSpc>
              <a:buFont typeface="Wingdings" panose="05000000000000000000" pitchFamily="2" charset="2"/>
              <a:buChar char="n"/>
            </a:pPr>
            <a:r>
              <a:rPr lang="zh-CN" altLang="en-US" sz="2000" dirty="0">
                <a:latin typeface="Times New Roman" panose="02020603050405020304" pitchFamily="18" charset="0"/>
                <a:ea typeface="微软雅黑" panose="020B0503020204020204" charset="-122"/>
                <a:cs typeface="Times New Roman" panose="02020603050405020304" pitchFamily="18" charset="0"/>
              </a:rPr>
              <a:t>下图是</a:t>
            </a:r>
            <a:r>
              <a:rPr lang="en-US" altLang="zh-CN" sz="2000" dirty="0">
                <a:latin typeface="Times New Roman" panose="02020603050405020304" pitchFamily="18" charset="0"/>
                <a:ea typeface="微软雅黑" panose="020B0503020204020204" charset="-122"/>
                <a:cs typeface="Times New Roman" panose="02020603050405020304" pitchFamily="18" charset="0"/>
              </a:rPr>
              <a:t>M15</a:t>
            </a:r>
            <a:r>
              <a:rPr lang="zh-CN" altLang="en-US" sz="2000" dirty="0">
                <a:latin typeface="Times New Roman" panose="02020603050405020304" pitchFamily="18" charset="0"/>
                <a:ea typeface="微软雅黑" panose="020B0503020204020204" charset="-122"/>
                <a:cs typeface="Times New Roman" panose="02020603050405020304" pitchFamily="18" charset="0"/>
              </a:rPr>
              <a:t>的</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charset="-122"/>
                <a:cs typeface="Times New Roman" panose="02020603050405020304" pitchFamily="18" charset="0"/>
              </a:rPr>
              <a:t>频率</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charset="-122"/>
                <a:cs typeface="Times New Roman" panose="02020603050405020304" pitchFamily="18" charset="0"/>
              </a:rPr>
              <a:t>色散</a:t>
            </a:r>
            <a:r>
              <a:rPr lang="en-US" altLang="zh-CN" sz="2000" dirty="0">
                <a:latin typeface="Times New Roman" panose="02020603050405020304" pitchFamily="18" charset="0"/>
                <a:ea typeface="微软雅黑" panose="020B050302020402020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charset="-122"/>
                <a:cs typeface="Times New Roman" panose="02020603050405020304" pitchFamily="18" charset="0"/>
              </a:rPr>
              <a:t>图，横轴是频率，纵轴是色散，每个点的颜色代表在该频点按照对应色散值做复矢量叠加后和的模。为了方便展示，图片做了阈值截取和对比度增强，</a:t>
            </a:r>
            <a:r>
              <a:rPr lang="en-US" altLang="zh-CN" sz="2000" dirty="0">
                <a:latin typeface="Times New Roman" panose="02020603050405020304" pitchFamily="18" charset="0"/>
                <a:ea typeface="微软雅黑" panose="020B0503020204020204" charset="-122"/>
                <a:cs typeface="Times New Roman" panose="02020603050405020304" pitchFamily="18" charset="0"/>
              </a:rPr>
              <a:t>S1</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S2</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S3</a:t>
            </a:r>
            <a:r>
              <a:rPr lang="zh-CN" altLang="en-US" sz="2000" dirty="0">
                <a:latin typeface="Times New Roman" panose="02020603050405020304" pitchFamily="18" charset="0"/>
                <a:ea typeface="微软雅黑" panose="020B0503020204020204" charset="-122"/>
                <a:cs typeface="Times New Roman" panose="02020603050405020304" pitchFamily="18" charset="0"/>
              </a:rPr>
              <a:t>分别为</a:t>
            </a:r>
            <a:r>
              <a:rPr lang="en-US" altLang="zh-CN" sz="2000" dirty="0">
                <a:latin typeface="Times New Roman" panose="02020603050405020304" pitchFamily="18" charset="0"/>
                <a:ea typeface="微软雅黑" panose="020B0503020204020204" charset="-122"/>
                <a:cs typeface="Times New Roman" panose="02020603050405020304" pitchFamily="18" charset="0"/>
              </a:rPr>
              <a:t>M15A</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M15B</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charset="-122"/>
                <a:cs typeface="Times New Roman" panose="02020603050405020304" pitchFamily="18" charset="0"/>
              </a:rPr>
              <a:t>M15D</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p>
        </p:txBody>
      </p:sp>
      <p:pic>
        <p:nvPicPr>
          <p:cNvPr id="2" name="图片 1"/>
          <p:cNvPicPr>
            <a:picLocks noChangeAspect="1"/>
          </p:cNvPicPr>
          <p:nvPr>
            <p:custDataLst>
              <p:tags r:id="rId1"/>
            </p:custDataLst>
          </p:nvPr>
        </p:nvPicPr>
        <p:blipFill>
          <a:blip r:embed="rId7"/>
          <a:stretch>
            <a:fillRect/>
          </a:stretch>
        </p:blipFill>
        <p:spPr>
          <a:xfrm>
            <a:off x="5651500" y="3533775"/>
            <a:ext cx="6302375" cy="31800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723549" cy="40011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defTabSz="342900">
              <a:defRPr/>
            </a:pPr>
            <a:r>
              <a:rPr lang="zh-CN" altLang="en-US" sz="2000" b="1" dirty="0">
                <a:solidFill>
                  <a:srgbClr val="1C50A2"/>
                </a:solidFill>
                <a:ea typeface="微软雅黑" panose="020B0503020204020204" charset="-122"/>
              </a:rPr>
              <a:t>信号相位特征</a:t>
            </a:r>
            <a:endPar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endParaRP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585" y="290830"/>
            <a:ext cx="6104890"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sym typeface="+mn-ea"/>
              </a:rPr>
              <a:t>相位特征</a:t>
            </a:r>
            <a:r>
              <a:rPr lang="en-US" altLang="zh-CN" sz="2800" b="1" dirty="0">
                <a:solidFill>
                  <a:srgbClr val="414455"/>
                </a:solidFill>
                <a:latin typeface="微软雅黑" panose="020B0503020204020204" charset="-122"/>
                <a:ea typeface="微软雅黑" panose="020B0503020204020204" charset="-122"/>
                <a:sym typeface="+mn-ea"/>
              </a:rPr>
              <a:t>2——</a:t>
            </a:r>
            <a:r>
              <a:rPr lang="zh-CN" altLang="en-US" sz="2800" b="1" dirty="0">
                <a:solidFill>
                  <a:srgbClr val="414455"/>
                </a:solidFill>
                <a:latin typeface="微软雅黑" panose="020B0503020204020204" charset="-122"/>
                <a:ea typeface="微软雅黑" panose="020B0503020204020204" charset="-122"/>
                <a:sym typeface="+mn-ea"/>
              </a:rPr>
              <a:t>复矢量和的宽带特性</a:t>
            </a:r>
          </a:p>
        </p:txBody>
      </p: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pic>
        <p:nvPicPr>
          <p:cNvPr id="9" name="图片 8"/>
          <p:cNvPicPr/>
          <p:nvPr/>
        </p:nvPicPr>
        <p:blipFill rotWithShape="1">
          <a:blip r:embed="rId4" cstate="print">
            <a:extLst>
              <a:ext uri="{28A0092B-C50C-407E-A947-70E740481C1C}">
                <a14:useLocalDpi xmlns:a14="http://schemas.microsoft.com/office/drawing/2010/main" val="0"/>
              </a:ext>
            </a:extLst>
          </a:blip>
          <a:srcRect t="18243"/>
          <a:stretch>
            <a:fillRect/>
          </a:stretch>
        </p:blipFill>
        <p:spPr bwMode="auto">
          <a:xfrm>
            <a:off x="218440" y="3333750"/>
            <a:ext cx="7863205" cy="3497580"/>
          </a:xfrm>
          <a:prstGeom prst="rect">
            <a:avLst/>
          </a:prstGeom>
          <a:noFill/>
          <a:ln>
            <a:noFill/>
          </a:ln>
        </p:spPr>
      </p:pic>
      <p:sp>
        <p:nvSpPr>
          <p:cNvPr id="10" name="矩形 9"/>
          <p:cNvSpPr/>
          <p:nvPr/>
        </p:nvSpPr>
        <p:spPr>
          <a:xfrm>
            <a:off x="123190" y="1057275"/>
            <a:ext cx="11398250" cy="2276475"/>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脉冲星的宽带特性同样在频域中有所体现，可借助于分组叠加的方式对信号的宽带特性进行展示。</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spcBef>
                <a:spcPts val="1200"/>
              </a:spcBef>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对某一特定频率在不同色散量上进行相位校正，只有当色散量正确时，会在一个</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较宽</a:t>
            </a:r>
            <a:r>
              <a:rPr lang="zh-CN" altLang="en-US" sz="2200" dirty="0">
                <a:latin typeface="Times New Roman" panose="02020603050405020304" pitchFamily="18" charset="0"/>
                <a:ea typeface="微软雅黑" panose="020B0503020204020204" charset="-122"/>
                <a:cs typeface="Times New Roman" panose="02020603050405020304" pitchFamily="18" charset="0"/>
              </a:rPr>
              <a:t>的</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观测频段</a:t>
            </a:r>
            <a:r>
              <a:rPr lang="zh-CN" altLang="en-US" sz="2200" dirty="0">
                <a:latin typeface="Times New Roman" panose="02020603050405020304" pitchFamily="18" charset="0"/>
                <a:ea typeface="微软雅黑" panose="020B0503020204020204" charset="-122"/>
                <a:cs typeface="Times New Roman" panose="02020603050405020304" pitchFamily="18" charset="0"/>
              </a:rPr>
              <a:t>内展现出</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相位对齐</a:t>
            </a:r>
            <a:r>
              <a:rPr lang="zh-CN" altLang="en-US" sz="22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8081645" y="3528060"/>
            <a:ext cx="3975100" cy="398780"/>
          </a:xfrm>
          <a:prstGeom prst="rect">
            <a:avLst/>
          </a:prstGeom>
        </p:spPr>
        <p:txBody>
          <a:bodyPr wrap="square">
            <a:spAutoFit/>
          </a:bodyPr>
          <a:lstStyle/>
          <a:p>
            <a:pPr algn="ctr"/>
            <a:r>
              <a:rPr lang="en-US" altLang="zh-CN" sz="2000" dirty="0"/>
              <a:t>M15D</a:t>
            </a:r>
            <a:r>
              <a:rPr lang="zh-CN" altLang="en-US" sz="2000" dirty="0"/>
              <a:t>信号多通道相位对齐图像</a:t>
            </a:r>
            <a:endParaRPr lang="en-US" altLang="zh-CN" sz="2000" dirty="0"/>
          </a:p>
        </p:txBody>
      </p:sp>
      <p:sp>
        <p:nvSpPr>
          <p:cNvPr id="2" name="矩形 1"/>
          <p:cNvSpPr/>
          <p:nvPr/>
        </p:nvSpPr>
        <p:spPr>
          <a:xfrm>
            <a:off x="8282305" y="3987800"/>
            <a:ext cx="3588385" cy="1783715"/>
          </a:xfrm>
          <a:prstGeom prst="rect">
            <a:avLst/>
          </a:prstGeom>
        </p:spPr>
        <p:txBody>
          <a:bodyPr wrap="square">
            <a:spAutoFit/>
          </a:bodyPr>
          <a:lstStyle/>
          <a:p>
            <a:pPr marL="342900" indent="-342900">
              <a:buFont typeface="Wingdings" panose="05000000000000000000" pitchFamily="2" charset="2"/>
              <a:buChar char="p"/>
            </a:pPr>
            <a:r>
              <a:rPr lang="zh-CN" altLang="en-US" sz="2000" dirty="0">
                <a:latin typeface="Times New Roman" panose="02020603050405020304" pitchFamily="18" charset="0"/>
                <a:ea typeface="微软雅黑" panose="020B0503020204020204" charset="-122"/>
                <a:cs typeface="Times New Roman" panose="02020603050405020304" pitchFamily="18" charset="0"/>
              </a:rPr>
              <a:t>由于计算本质为对数据进行相位对齐操作，故这一图像数据被暂时称之为：</a:t>
            </a:r>
            <a:r>
              <a:rPr lang="zh-CN" altLang="en-US" sz="2000" dirty="0">
                <a:solidFill>
                  <a:schemeClr val="accent1"/>
                </a:solidFill>
              </a:rPr>
              <a:t>多通道相位对齐图像</a:t>
            </a:r>
            <a:endParaRPr lang="en-US" altLang="zh-CN" sz="2000" dirty="0">
              <a:solidFill>
                <a:schemeClr val="accent1"/>
              </a:solidFill>
            </a:endParaRPr>
          </a:p>
          <a:p>
            <a:pPr marL="457200" indent="-457200" algn="just">
              <a:lnSpc>
                <a:spcPct val="150000"/>
              </a:lnSpc>
              <a:buFont typeface="Wingdings" panose="05000000000000000000" pitchFamily="2" charset="2"/>
              <a:buChar char="p"/>
            </a:pP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05664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en-US" altLang="zh-CN"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Outline</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文本框 1"/>
          <p:cNvSpPr txBox="1"/>
          <p:nvPr/>
        </p:nvSpPr>
        <p:spPr>
          <a:xfrm>
            <a:off x="1007745" y="1546860"/>
            <a:ext cx="5288280" cy="4030980"/>
          </a:xfrm>
          <a:prstGeom prst="rect">
            <a:avLst/>
          </a:prstGeom>
          <a:noFill/>
        </p:spPr>
        <p:txBody>
          <a:bodyPr wrap="square" rtlCol="0">
            <a:spAutoFit/>
          </a:bodyPr>
          <a:lstStyle/>
          <a:p>
            <a:pPr marL="514350" indent="-514350">
              <a:lnSpc>
                <a:spcPct val="200000"/>
              </a:lnSpc>
              <a:buFont typeface="Wingdings" panose="05000000000000000000" charset="0"/>
              <a:buChar char="Ø"/>
            </a:pPr>
            <a:r>
              <a:rPr lang="zh-CN" altLang="en-US" sz="3200"/>
              <a:t>背景</a:t>
            </a:r>
          </a:p>
          <a:p>
            <a:pPr marL="514350" indent="-514350">
              <a:lnSpc>
                <a:spcPct val="200000"/>
              </a:lnSpc>
              <a:buFont typeface="Wingdings" panose="05000000000000000000" charset="0"/>
              <a:buChar char="Ø"/>
            </a:pPr>
            <a:r>
              <a:rPr lang="zh-CN" altLang="en-US" sz="3200"/>
              <a:t>信号相位特征</a:t>
            </a:r>
          </a:p>
          <a:p>
            <a:pPr marL="514350" indent="-514350">
              <a:lnSpc>
                <a:spcPct val="200000"/>
              </a:lnSpc>
              <a:buFont typeface="Wingdings" panose="05000000000000000000" charset="0"/>
              <a:buChar char="Ø"/>
            </a:pPr>
            <a:r>
              <a:rPr lang="zh-CN" altLang="en-US" sz="3200">
                <a:solidFill>
                  <a:srgbClr val="FF0000"/>
                </a:solidFill>
              </a:rPr>
              <a:t>利用相位特征的搜索方法</a:t>
            </a:r>
          </a:p>
          <a:p>
            <a:pPr marL="514350" indent="-514350">
              <a:lnSpc>
                <a:spcPct val="200000"/>
              </a:lnSpc>
              <a:buFont typeface="Wingdings" panose="05000000000000000000" charset="0"/>
              <a:buChar char="Ø"/>
            </a:pPr>
            <a:r>
              <a:rPr lang="zh-CN" altLang="en-US" sz="3200">
                <a:sym typeface="+mn-ea"/>
              </a:rPr>
              <a:t>小结</a:t>
            </a:r>
            <a:endParaRPr lang="zh-CN" altLang="en-US" sz="32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搜索算法模型设计</a:t>
            </a:r>
          </a:p>
        </p:txBody>
      </p: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305818" y="1715885"/>
            <a:ext cx="4863669" cy="3646170"/>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先前展示的特征均是在</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已知信号频率</a:t>
            </a:r>
            <a:r>
              <a:rPr lang="zh-CN" altLang="en-US" sz="2200" dirty="0">
                <a:latin typeface="Times New Roman" panose="02020603050405020304" pitchFamily="18" charset="0"/>
                <a:ea typeface="微软雅黑" panose="020B0503020204020204" charset="-122"/>
                <a:cs typeface="Times New Roman" panose="02020603050405020304" pitchFamily="18" charset="0"/>
              </a:rPr>
              <a:t>的情况下给出的。</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914400" lvl="1" indent="-457200" algn="just">
              <a:lnSpc>
                <a:spcPct val="150000"/>
              </a:lnSpc>
              <a:buFont typeface="Wingdings" panose="05000000000000000000" pitchFamily="2" charset="2"/>
              <a:buChar char="u"/>
            </a:pPr>
            <a:r>
              <a:rPr lang="zh-CN" altLang="en-US" sz="2200" dirty="0">
                <a:latin typeface="Times New Roman" panose="02020603050405020304" pitchFamily="18" charset="0"/>
                <a:ea typeface="微软雅黑" panose="020B0503020204020204" charset="-122"/>
                <a:cs typeface="Times New Roman" panose="02020603050405020304" pitchFamily="18" charset="0"/>
              </a:rPr>
              <a:t>如何利用相位特征开展脉冲星搜索？</a:t>
            </a:r>
          </a:p>
          <a:p>
            <a:pPr marL="914400" lvl="1" indent="-457200" algn="just">
              <a:lnSpc>
                <a:spcPct val="150000"/>
              </a:lnSpc>
              <a:buFont typeface="Wingdings" panose="05000000000000000000" pitchFamily="2" charset="2"/>
              <a:buChar char="u"/>
            </a:pPr>
            <a:r>
              <a:rPr lang="zh-CN" altLang="en-US" sz="2200" dirty="0">
                <a:latin typeface="Times New Roman" panose="02020603050405020304" pitchFamily="18" charset="0"/>
                <a:ea typeface="微软雅黑" panose="020B0503020204020204" charset="-122"/>
                <a:cs typeface="Times New Roman" panose="02020603050405020304" pitchFamily="18" charset="0"/>
              </a:rPr>
              <a:t>如何降低搜索中的计算复杂度？</a:t>
            </a:r>
            <a:endParaRPr lang="en-US" altLang="zh-CN"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charset="0"/>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解决方案：</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914400" lvl="1" indent="-457200" algn="just">
              <a:lnSpc>
                <a:spcPct val="150000"/>
              </a:lnSpc>
              <a:buFont typeface="Wingdings" panose="05000000000000000000" charset="0"/>
              <a:buChar char="u"/>
            </a:pPr>
            <a:r>
              <a:rPr lang="zh-CN" altLang="en-US" sz="2200" dirty="0">
                <a:latin typeface="Times New Roman" panose="02020603050405020304" pitchFamily="18" charset="0"/>
                <a:ea typeface="微软雅黑" panose="020B0503020204020204" charset="-122"/>
                <a:cs typeface="Times New Roman" panose="02020603050405020304" pitchFamily="18" charset="0"/>
              </a:rPr>
              <a:t>二次筛选搜索模型</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9" name="矩形: 圆角 8"/>
          <p:cNvSpPr/>
          <p:nvPr/>
        </p:nvSpPr>
        <p:spPr>
          <a:xfrm>
            <a:off x="6339558" y="1345815"/>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宋体" panose="02010600030101010101" pitchFamily="2" charset="-122"/>
                <a:ea typeface="宋体" panose="02010600030101010101" pitchFamily="2" charset="-122"/>
                <a:cs typeface="Times New Roman" panose="02020603050405020304" pitchFamily="18" charset="0"/>
              </a:rPr>
              <a:t>去</a:t>
            </a:r>
            <a:r>
              <a:rPr lang="en-US" altLang="zh-CN" sz="2400" dirty="0">
                <a:latin typeface="Times New Roman" panose="02020603050405020304" pitchFamily="18" charset="0"/>
                <a:cs typeface="Times New Roman" panose="02020603050405020304" pitchFamily="18" charset="0"/>
              </a:rPr>
              <a:t>RFIs</a:t>
            </a:r>
            <a:endParaRPr lang="zh-CN" altLang="en-US" sz="2400" dirty="0">
              <a:latin typeface="Times New Roman" panose="02020603050405020304" pitchFamily="18" charset="0"/>
              <a:cs typeface="Times New Roman" panose="02020603050405020304" pitchFamily="18" charset="0"/>
            </a:endParaRPr>
          </a:p>
        </p:txBody>
      </p:sp>
      <p:sp>
        <p:nvSpPr>
          <p:cNvPr id="10" name="矩形: 圆角 9"/>
          <p:cNvSpPr/>
          <p:nvPr/>
        </p:nvSpPr>
        <p:spPr>
          <a:xfrm>
            <a:off x="9183353" y="2213713"/>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数据预处理</a:t>
            </a:r>
            <a:endParaRPr lang="zh-CN" altLang="en-US" sz="2400" b="1" dirty="0"/>
          </a:p>
        </p:txBody>
      </p:sp>
      <p:sp>
        <p:nvSpPr>
          <p:cNvPr id="11" name="矩形: 圆角 10"/>
          <p:cNvSpPr/>
          <p:nvPr/>
        </p:nvSpPr>
        <p:spPr>
          <a:xfrm>
            <a:off x="6339557" y="3231258"/>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信号初筛</a:t>
            </a:r>
          </a:p>
        </p:txBody>
      </p:sp>
      <p:sp>
        <p:nvSpPr>
          <p:cNvPr id="13" name="矩形: 圆角 12"/>
          <p:cNvSpPr/>
          <p:nvPr/>
        </p:nvSpPr>
        <p:spPr>
          <a:xfrm>
            <a:off x="6339556" y="5116701"/>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候选体识别 </a:t>
            </a:r>
          </a:p>
        </p:txBody>
      </p:sp>
      <p:sp>
        <p:nvSpPr>
          <p:cNvPr id="2" name="箭头: 下 1"/>
          <p:cNvSpPr/>
          <p:nvPr/>
        </p:nvSpPr>
        <p:spPr>
          <a:xfrm>
            <a:off x="8735158" y="1345815"/>
            <a:ext cx="254977" cy="4385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9183353" y="4208690"/>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信号二次筛选 </a:t>
            </a:r>
          </a:p>
        </p:txBody>
      </p:sp>
      <p:sp>
        <p:nvSpPr>
          <p:cNvPr id="4" name="矩形 3"/>
          <p:cNvSpPr/>
          <p:nvPr/>
        </p:nvSpPr>
        <p:spPr>
          <a:xfrm>
            <a:off x="5852443" y="1160585"/>
            <a:ext cx="6025965" cy="5112277"/>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436137" y="6325683"/>
            <a:ext cx="1107996" cy="369332"/>
          </a:xfrm>
          <a:prstGeom prst="rect">
            <a:avLst/>
          </a:prstGeom>
        </p:spPr>
        <p:txBody>
          <a:bodyPr wrap="none">
            <a:spAutoFit/>
          </a:bodyPr>
          <a:lstStyle/>
          <a:p>
            <a:pPr algn="ctr"/>
            <a:r>
              <a:rPr lang="zh-CN" altLang="en-US" dirty="0"/>
              <a:t>搜索模型</a:t>
            </a:r>
            <a:endParaRPr lang="en-US" altLang="zh-CN" dirty="0"/>
          </a:p>
        </p:txBody>
      </p:sp>
      <p:sp>
        <p:nvSpPr>
          <p:cNvPr id="22" name="矩形 21"/>
          <p:cNvSpPr/>
          <p:nvPr/>
        </p:nvSpPr>
        <p:spPr>
          <a:xfrm>
            <a:off x="9025344" y="1502483"/>
            <a:ext cx="2809355" cy="369332"/>
          </a:xfrm>
          <a:prstGeom prst="rect">
            <a:avLst/>
          </a:prstGeom>
        </p:spPr>
        <p:txBody>
          <a:bodyPr wrap="square">
            <a:spAutoFit/>
          </a:bodyPr>
          <a:lstStyle/>
          <a:p>
            <a:r>
              <a:rPr lang="zh-CN" altLang="en-US" dirty="0">
                <a:solidFill>
                  <a:schemeClr val="bg1">
                    <a:lumMod val="50000"/>
                  </a:schemeClr>
                </a:solidFill>
              </a:rPr>
              <a:t>去除地面或人造干扰信号</a:t>
            </a:r>
            <a:endParaRPr lang="en-US" altLang="zh-CN" dirty="0">
              <a:solidFill>
                <a:schemeClr val="bg1">
                  <a:lumMod val="50000"/>
                </a:schemeClr>
              </a:solidFill>
            </a:endParaRPr>
          </a:p>
        </p:txBody>
      </p:sp>
      <p:sp>
        <p:nvSpPr>
          <p:cNvPr id="23" name="矩形 22"/>
          <p:cNvSpPr/>
          <p:nvPr/>
        </p:nvSpPr>
        <p:spPr>
          <a:xfrm>
            <a:off x="6268822" y="2377569"/>
            <a:ext cx="2340137" cy="369332"/>
          </a:xfrm>
          <a:prstGeom prst="rect">
            <a:avLst/>
          </a:prstGeom>
        </p:spPr>
        <p:txBody>
          <a:bodyPr wrap="square">
            <a:spAutoFit/>
          </a:bodyPr>
          <a:lstStyle/>
          <a:p>
            <a:r>
              <a:rPr lang="zh-CN" altLang="en-US" dirty="0">
                <a:solidFill>
                  <a:schemeClr val="bg1">
                    <a:lumMod val="50000"/>
                  </a:schemeClr>
                </a:solidFill>
              </a:rPr>
              <a:t>多通道数据频域变换</a:t>
            </a:r>
            <a:endParaRPr lang="en-US" altLang="zh-CN" dirty="0">
              <a:solidFill>
                <a:schemeClr val="bg1">
                  <a:lumMod val="50000"/>
                </a:schemeClr>
              </a:solidFill>
            </a:endParaRPr>
          </a:p>
        </p:txBody>
      </p:sp>
      <p:sp>
        <p:nvSpPr>
          <p:cNvPr id="24" name="矩形 23"/>
          <p:cNvSpPr/>
          <p:nvPr/>
        </p:nvSpPr>
        <p:spPr>
          <a:xfrm>
            <a:off x="9183353" y="3402003"/>
            <a:ext cx="2340137" cy="369332"/>
          </a:xfrm>
          <a:prstGeom prst="rect">
            <a:avLst/>
          </a:prstGeom>
        </p:spPr>
        <p:txBody>
          <a:bodyPr wrap="square">
            <a:spAutoFit/>
          </a:bodyPr>
          <a:lstStyle/>
          <a:p>
            <a:r>
              <a:rPr lang="zh-CN" altLang="en-US" dirty="0">
                <a:solidFill>
                  <a:schemeClr val="bg1">
                    <a:lumMod val="50000"/>
                  </a:schemeClr>
                </a:solidFill>
              </a:rPr>
              <a:t>缩小可疑频率范围</a:t>
            </a:r>
            <a:endParaRPr lang="en-US" altLang="zh-CN" dirty="0">
              <a:solidFill>
                <a:schemeClr val="bg1">
                  <a:lumMod val="50000"/>
                </a:schemeClr>
              </a:solidFill>
            </a:endParaRPr>
          </a:p>
        </p:txBody>
      </p:sp>
      <p:sp>
        <p:nvSpPr>
          <p:cNvPr id="25" name="矩形 24"/>
          <p:cNvSpPr/>
          <p:nvPr/>
        </p:nvSpPr>
        <p:spPr>
          <a:xfrm>
            <a:off x="6395021" y="4291673"/>
            <a:ext cx="2340137" cy="646331"/>
          </a:xfrm>
          <a:prstGeom prst="rect">
            <a:avLst/>
          </a:prstGeom>
        </p:spPr>
        <p:txBody>
          <a:bodyPr wrap="square">
            <a:spAutoFit/>
          </a:bodyPr>
          <a:lstStyle/>
          <a:p>
            <a:r>
              <a:rPr lang="zh-CN" altLang="en-US" dirty="0">
                <a:solidFill>
                  <a:schemeClr val="bg1">
                    <a:lumMod val="50000"/>
                  </a:schemeClr>
                </a:solidFill>
              </a:rPr>
              <a:t>进一步缩小范围，给出可能的频率</a:t>
            </a:r>
            <a:endParaRPr lang="en-US" altLang="zh-CN" dirty="0">
              <a:solidFill>
                <a:schemeClr val="bg1">
                  <a:lumMod val="50000"/>
                </a:schemeClr>
              </a:solidFill>
            </a:endParaRPr>
          </a:p>
        </p:txBody>
      </p:sp>
      <p:sp>
        <p:nvSpPr>
          <p:cNvPr id="26" name="矩形 25"/>
          <p:cNvSpPr/>
          <p:nvPr/>
        </p:nvSpPr>
        <p:spPr>
          <a:xfrm>
            <a:off x="9183353" y="5200336"/>
            <a:ext cx="2340137" cy="646331"/>
          </a:xfrm>
          <a:prstGeom prst="rect">
            <a:avLst/>
          </a:prstGeom>
        </p:spPr>
        <p:txBody>
          <a:bodyPr wrap="square">
            <a:spAutoFit/>
          </a:bodyPr>
          <a:lstStyle/>
          <a:p>
            <a:r>
              <a:rPr lang="zh-CN" altLang="en-US" dirty="0">
                <a:solidFill>
                  <a:schemeClr val="bg1">
                    <a:lumMod val="50000"/>
                  </a:schemeClr>
                </a:solidFill>
              </a:rPr>
              <a:t>绘制特征图像并进行识别判断</a:t>
            </a:r>
            <a:endParaRPr lang="en-US" altLang="zh-CN" dirty="0">
              <a:solidFill>
                <a:schemeClr val="bg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信号初筛</a:t>
            </a: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62451" y="4209267"/>
            <a:ext cx="7500602" cy="2499980"/>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cs typeface="Times New Roman" panose="02020603050405020304" pitchFamily="18" charset="0"/>
              </a:rPr>
              <a:t>传统搜索方式是对数据进行</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消色散处理后</a:t>
            </a:r>
            <a:r>
              <a:rPr lang="zh-CN" altLang="en-US" sz="2000" dirty="0">
                <a:latin typeface="Times New Roman" panose="02020603050405020304" pitchFamily="18" charset="0"/>
                <a:ea typeface="微软雅黑" panose="020B0503020204020204" charset="-122"/>
                <a:cs typeface="Times New Roman" panose="02020603050405020304" pitchFamily="18" charset="0"/>
              </a:rPr>
              <a:t>在频域搜索超过</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能量阈值</a:t>
            </a:r>
            <a:r>
              <a:rPr lang="en-US" altLang="zh-CN" sz="2000" dirty="0">
                <a:latin typeface="Times New Roman" panose="02020603050405020304" pitchFamily="18" charset="0"/>
                <a:ea typeface="微软雅黑" panose="020B0503020204020204" charset="-122"/>
                <a:cs typeface="Times New Roman" panose="02020603050405020304" pitchFamily="18" charset="0"/>
              </a:rPr>
              <a:t>(Cut Power)</a:t>
            </a:r>
            <a:r>
              <a:rPr lang="zh-CN" altLang="en-US" sz="2000" dirty="0">
                <a:latin typeface="Times New Roman" panose="02020603050405020304" pitchFamily="18" charset="0"/>
                <a:ea typeface="微软雅黑" panose="020B0503020204020204" charset="-122"/>
                <a:cs typeface="Times New Roman" panose="02020603050405020304" pitchFamily="18" charset="0"/>
              </a:rPr>
              <a:t>的信号。</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spcBef>
                <a:spcPts val="1200"/>
              </a:spcBef>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cs typeface="Times New Roman" panose="02020603050405020304" pitchFamily="18" charset="0"/>
              </a:rPr>
              <a:t>本方法使用</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模值叠加曲线</a:t>
            </a:r>
            <a:r>
              <a:rPr lang="zh-CN" altLang="en-US" sz="2000" dirty="0">
                <a:latin typeface="Times New Roman" panose="02020603050405020304" pitchFamily="18" charset="0"/>
                <a:ea typeface="微软雅黑" panose="020B0503020204020204" charset="-122"/>
                <a:cs typeface="Times New Roman" panose="02020603050405020304" pitchFamily="18" charset="0"/>
              </a:rPr>
              <a:t>，在</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绕开消色散</a:t>
            </a:r>
            <a:r>
              <a:rPr lang="zh-CN" altLang="en-US" sz="2000" dirty="0">
                <a:latin typeface="Times New Roman" panose="02020603050405020304" pitchFamily="18" charset="0"/>
                <a:ea typeface="微软雅黑" panose="020B0503020204020204" charset="-122"/>
                <a:cs typeface="Times New Roman" panose="02020603050405020304" pitchFamily="18" charset="0"/>
              </a:rPr>
              <a:t>处理的情况下</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搜索信号</a:t>
            </a:r>
            <a:r>
              <a:rPr lang="zh-CN" altLang="en-US" sz="2000" dirty="0">
                <a:latin typeface="Times New Roman" panose="02020603050405020304" pitchFamily="18" charset="0"/>
                <a:ea typeface="微软雅黑" panose="020B0503020204020204" charset="-122"/>
                <a:cs typeface="Times New Roman" panose="02020603050405020304" pitchFamily="18" charset="0"/>
              </a:rPr>
              <a:t>。在曲线上使用一个</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宽松阈值</a:t>
            </a:r>
            <a:r>
              <a:rPr lang="zh-CN" altLang="en-US" sz="2000" dirty="0">
                <a:latin typeface="Times New Roman" panose="02020603050405020304" pitchFamily="18" charset="0"/>
                <a:ea typeface="微软雅黑" panose="020B0503020204020204" charset="-122"/>
                <a:cs typeface="Times New Roman" panose="02020603050405020304" pitchFamily="18" charset="0"/>
              </a:rPr>
              <a:t>，过滤信号，此处阈值使用</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经验值（</a:t>
            </a:r>
            <a:r>
              <a:rPr lang="en-US" altLang="zh-CN"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1%</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10" name="图形 15"/>
          <p:cNvPicPr/>
          <p:nvPr/>
        </p:nvPicPr>
        <p:blipFill rotWithShape="1">
          <a:blip r:embed="rId5">
            <a:extLst>
              <a:ext uri="{96DAC541-7B7A-43D3-8B79-37D633B846F1}">
                <asvg:svgBlip xmlns:asvg="http://schemas.microsoft.com/office/drawing/2016/SVG/main" r:embed="rId6"/>
              </a:ext>
            </a:extLst>
          </a:blip>
          <a:srcRect l="2637" t="6982" r="6103"/>
          <a:stretch>
            <a:fillRect/>
          </a:stretch>
        </p:blipFill>
        <p:spPr bwMode="auto">
          <a:xfrm>
            <a:off x="7836071" y="3613015"/>
            <a:ext cx="4355929" cy="2954315"/>
          </a:xfrm>
          <a:prstGeom prst="rect">
            <a:avLst/>
          </a:prstGeom>
        </p:spPr>
      </p:pic>
      <p:pic>
        <p:nvPicPr>
          <p:cNvPr id="11" name="图形 16"/>
          <p:cNvPicPr/>
          <p:nvPr/>
        </p:nvPicPr>
        <p:blipFill rotWithShape="1">
          <a:blip r:embed="rId7">
            <a:extLst>
              <a:ext uri="{96DAC541-7B7A-43D3-8B79-37D633B846F1}">
                <asvg:svgBlip xmlns:asvg="http://schemas.microsoft.com/office/drawing/2016/SVG/main" r:embed="rId8"/>
              </a:ext>
            </a:extLst>
          </a:blip>
          <a:srcRect l="5482" t="6320" r="7608"/>
          <a:stretch>
            <a:fillRect/>
          </a:stretch>
        </p:blipFill>
        <p:spPr bwMode="auto">
          <a:xfrm>
            <a:off x="75202" y="1053850"/>
            <a:ext cx="3837258" cy="2954315"/>
          </a:xfrm>
          <a:prstGeom prst="rect">
            <a:avLst/>
          </a:prstGeom>
        </p:spPr>
      </p:pic>
      <p:pic>
        <p:nvPicPr>
          <p:cNvPr id="9" name="图形 11"/>
          <p:cNvPicPr/>
          <p:nvPr/>
        </p:nvPicPr>
        <p:blipFill rotWithShape="1">
          <a:blip r:embed="rId9">
            <a:extLst>
              <a:ext uri="{96DAC541-7B7A-43D3-8B79-37D633B846F1}">
                <asvg:svgBlip xmlns:asvg="http://schemas.microsoft.com/office/drawing/2016/SVG/main" r:embed="rId10"/>
              </a:ext>
            </a:extLst>
          </a:blip>
          <a:srcRect l="5975" t="6445" r="6486"/>
          <a:stretch>
            <a:fillRect/>
          </a:stretch>
        </p:blipFill>
        <p:spPr bwMode="auto">
          <a:xfrm>
            <a:off x="3838524" y="1043387"/>
            <a:ext cx="4329598" cy="2954315"/>
          </a:xfrm>
          <a:prstGeom prst="rect">
            <a:avLst/>
          </a:prstGeom>
        </p:spPr>
      </p:pic>
      <p:sp>
        <p:nvSpPr>
          <p:cNvPr id="13" name="矩形 12"/>
          <p:cNvSpPr/>
          <p:nvPr/>
        </p:nvSpPr>
        <p:spPr>
          <a:xfrm>
            <a:off x="284064" y="3918819"/>
            <a:ext cx="3535680" cy="368300"/>
          </a:xfrm>
          <a:prstGeom prst="rect">
            <a:avLst/>
          </a:prstGeom>
        </p:spPr>
        <p:txBody>
          <a:bodyPr wrap="none">
            <a:spAutoFit/>
          </a:bodyPr>
          <a:lstStyle/>
          <a:p>
            <a:pPr algn="ctr"/>
            <a:r>
              <a:rPr lang="zh-CN" altLang="en-US" dirty="0">
                <a:solidFill>
                  <a:schemeClr val="bg1">
                    <a:lumMod val="50000"/>
                  </a:schemeClr>
                </a:solidFill>
              </a:rPr>
              <a:t>按</a:t>
            </a:r>
            <a:r>
              <a:rPr lang="en-US" altLang="zh-CN" dirty="0">
                <a:solidFill>
                  <a:schemeClr val="bg1">
                    <a:lumMod val="50000"/>
                  </a:schemeClr>
                </a:solidFill>
              </a:rPr>
              <a:t>M15D</a:t>
            </a:r>
            <a:r>
              <a:rPr lang="zh-CN" altLang="en-US" dirty="0">
                <a:solidFill>
                  <a:schemeClr val="bg1">
                    <a:lumMod val="50000"/>
                  </a:schemeClr>
                </a:solidFill>
              </a:rPr>
              <a:t>色散值消色散后幅频曲线</a:t>
            </a:r>
            <a:endParaRPr lang="en-US" altLang="zh-CN" dirty="0">
              <a:solidFill>
                <a:schemeClr val="bg1">
                  <a:lumMod val="50000"/>
                </a:schemeClr>
              </a:solidFill>
            </a:endParaRPr>
          </a:p>
        </p:txBody>
      </p:sp>
      <p:sp>
        <p:nvSpPr>
          <p:cNvPr id="15" name="矩形 14"/>
          <p:cNvSpPr/>
          <p:nvPr/>
        </p:nvSpPr>
        <p:spPr>
          <a:xfrm>
            <a:off x="4034275" y="3912573"/>
            <a:ext cx="4031873" cy="369332"/>
          </a:xfrm>
          <a:prstGeom prst="rect">
            <a:avLst/>
          </a:prstGeom>
        </p:spPr>
        <p:txBody>
          <a:bodyPr wrap="none">
            <a:spAutoFit/>
          </a:bodyPr>
          <a:lstStyle/>
          <a:p>
            <a:pPr algn="ctr"/>
            <a:r>
              <a:rPr lang="en-US" altLang="zh-CN" dirty="0">
                <a:solidFill>
                  <a:schemeClr val="bg1">
                    <a:lumMod val="50000"/>
                  </a:schemeClr>
                </a:solidFill>
              </a:rPr>
              <a:t>M15D</a:t>
            </a:r>
            <a:r>
              <a:rPr lang="zh-CN" altLang="en-US" dirty="0">
                <a:solidFill>
                  <a:schemeClr val="bg1">
                    <a:lumMod val="50000"/>
                  </a:schemeClr>
                </a:solidFill>
              </a:rPr>
              <a:t>周边不同频点直接叠加取模曲线</a:t>
            </a:r>
            <a:endParaRPr lang="en-US" altLang="zh-CN" dirty="0">
              <a:solidFill>
                <a:schemeClr val="bg1">
                  <a:lumMod val="50000"/>
                </a:schemeClr>
              </a:solidFill>
            </a:endParaRPr>
          </a:p>
        </p:txBody>
      </p:sp>
      <p:sp>
        <p:nvSpPr>
          <p:cNvPr id="16" name="矩形 15"/>
          <p:cNvSpPr/>
          <p:nvPr/>
        </p:nvSpPr>
        <p:spPr>
          <a:xfrm>
            <a:off x="8313824" y="6488668"/>
            <a:ext cx="3570208" cy="369332"/>
          </a:xfrm>
          <a:prstGeom prst="rect">
            <a:avLst/>
          </a:prstGeom>
        </p:spPr>
        <p:txBody>
          <a:bodyPr wrap="none">
            <a:spAutoFit/>
          </a:bodyPr>
          <a:lstStyle/>
          <a:p>
            <a:pPr algn="ctr"/>
            <a:r>
              <a:rPr lang="en-US" altLang="zh-CN" dirty="0">
                <a:solidFill>
                  <a:schemeClr val="bg1">
                    <a:lumMod val="50000"/>
                  </a:schemeClr>
                </a:solidFill>
              </a:rPr>
              <a:t>M15D</a:t>
            </a:r>
            <a:r>
              <a:rPr lang="zh-CN" altLang="en-US" dirty="0">
                <a:solidFill>
                  <a:schemeClr val="bg1">
                    <a:lumMod val="50000"/>
                  </a:schemeClr>
                </a:solidFill>
              </a:rPr>
              <a:t>周边不同频点模值叠加曲线</a:t>
            </a:r>
            <a:endParaRPr lang="en-US" altLang="zh-CN" dirty="0">
              <a:solidFill>
                <a:schemeClr val="bg1">
                  <a:lumMod val="50000"/>
                </a:schemeClr>
              </a:solidFill>
            </a:endParaRPr>
          </a:p>
        </p:txBody>
      </p:sp>
      <mc:AlternateContent xmlns:mc="http://schemas.openxmlformats.org/markup-compatibility/2006" xmlns:a14="http://schemas.microsoft.com/office/drawing/2010/main">
        <mc:Choice Requires="a14">
          <p:sp>
            <p:nvSpPr>
              <p:cNvPr id="17" name="矩形 16"/>
              <p:cNvSpPr/>
              <p:nvPr/>
            </p:nvSpPr>
            <p:spPr>
              <a:xfrm>
                <a:off x="8115222" y="1705636"/>
                <a:ext cx="4128413" cy="874342"/>
              </a:xfrm>
              <a:prstGeom prst="rect">
                <a:avLst/>
              </a:prstGeom>
            </p:spPr>
            <p:txBody>
              <a:bodyPr wrap="square">
                <a:spAutoFit/>
              </a:bodyPr>
              <a:lstStyle/>
              <a:p>
                <a:pPr marL="285750" indent="-285750">
                  <a:lnSpc>
                    <a:spcPct val="150000"/>
                  </a:lnSpc>
                  <a:buFont typeface="Wingdings" panose="05000000000000000000" pitchFamily="2" charset="2"/>
                  <a:buChar char="u"/>
                </a:pPr>
                <a14:m>
                  <m:oMath xmlns:m="http://schemas.openxmlformats.org/officeDocument/2006/math">
                    <m:r>
                      <a:rPr lang="zh-CN" altLang="en-US" i="1" smtClean="0">
                        <a:solidFill>
                          <a:schemeClr val="tx1">
                            <a:lumMod val="65000"/>
                            <a:lumOff val="35000"/>
                          </a:schemeClr>
                        </a:solidFill>
                        <a:latin typeface="Cambria Math" panose="02040503050406030204" pitchFamily="18" charset="0"/>
                      </a:rPr>
                      <m:t>此处</m:t>
                    </m:r>
                  </m:oMath>
                </a14:m>
                <a:r>
                  <a:rPr lang="zh-CN" altLang="en-US"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以不同处理方式绘制了</a:t>
                </a:r>
                <a:r>
                  <a:rPr lang="en-US" altLang="zh-CN"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M15D</a:t>
                </a:r>
                <a:r>
                  <a:rPr lang="zh-CN" altLang="en-US"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信号左右</a:t>
                </a:r>
                <a:r>
                  <a:rPr lang="en-US" altLang="zh-CN"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50</a:t>
                </a:r>
                <a:r>
                  <a:rPr lang="zh-CN" altLang="en-US"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rPr>
                  <a:t>个频点数据</a:t>
                </a:r>
                <a:endParaRPr lang="en-US" altLang="zh-CN" dirty="0">
                  <a:solidFill>
                    <a:schemeClr val="tx1">
                      <a:lumMod val="65000"/>
                      <a:lumOff val="35000"/>
                    </a:schemeClr>
                  </a:solidFill>
                  <a:latin typeface="Times New Roman" panose="02020603050405020304" pitchFamily="18" charset="0"/>
                  <a:ea typeface="微软雅黑" panose="020B0503020204020204"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8115222" y="1705636"/>
                <a:ext cx="4128413" cy="874342"/>
              </a:xfrm>
              <a:prstGeom prst="rect">
                <a:avLst/>
              </a:prstGeom>
              <a:blipFill rotWithShape="1">
                <a:blip r:embed="rId11"/>
                <a:stretch>
                  <a:fillRect l="-13" t="-3" r="5" b="-16562"/>
                </a:stretch>
              </a:blipFill>
            </p:spPr>
            <p:txBody>
              <a:bodyPr/>
              <a:lstStyle/>
              <a:p>
                <a:r>
                  <a:rPr lang="zh-CN" altLang="en-US">
                    <a:noFill/>
                  </a:rPr>
                  <a:t> </a:t>
                </a:r>
              </a:p>
            </p:txBody>
          </p:sp>
        </mc:Fallback>
      </mc:AlternateContent>
      <p:sp>
        <p:nvSpPr>
          <p:cNvPr id="2" name="矩形 1"/>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信号二次筛选</a:t>
            </a: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166493" y="1091959"/>
            <a:ext cx="6650305" cy="2063642"/>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数据在经历初筛后候选频率数量缩小了很多。</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考虑到直接绘制多通道相位对齐图像</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计算量较大</a:t>
            </a:r>
            <a:r>
              <a:rPr lang="zh-CN" altLang="en-US" sz="2200" dirty="0">
                <a:latin typeface="Times New Roman" panose="02020603050405020304" pitchFamily="18" charset="0"/>
                <a:ea typeface="微软雅黑" panose="020B0503020204020204" charset="-122"/>
                <a:cs typeface="Times New Roman" panose="02020603050405020304" pitchFamily="18" charset="0"/>
              </a:rPr>
              <a:t>，此处选择使用</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复矢量和曲线</a:t>
            </a:r>
            <a:r>
              <a:rPr lang="zh-CN" altLang="en-US" sz="2200" dirty="0">
                <a:latin typeface="Times New Roman" panose="02020603050405020304" pitchFamily="18" charset="0"/>
                <a:ea typeface="微软雅黑" panose="020B0503020204020204" charset="-122"/>
                <a:cs typeface="Times New Roman" panose="02020603050405020304" pitchFamily="18" charset="0"/>
              </a:rPr>
              <a:t>来协助二次筛选，使用该曲线的</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峰值均值比作</a:t>
            </a:r>
            <a:r>
              <a:rPr lang="zh-CN" altLang="en-US" sz="2200" dirty="0">
                <a:latin typeface="Times New Roman" panose="02020603050405020304" pitchFamily="18" charset="0"/>
                <a:ea typeface="微软雅黑" panose="020B0503020204020204" charset="-122"/>
                <a:cs typeface="Times New Roman" panose="02020603050405020304" pitchFamily="18" charset="0"/>
              </a:rPr>
              <a:t>为判断条件。</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9" name="图片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561" y="1065072"/>
            <a:ext cx="4814715" cy="2363928"/>
          </a:xfrm>
          <a:prstGeom prst="rect">
            <a:avLst/>
          </a:prstGeom>
          <a:noFill/>
          <a:ln>
            <a:noFill/>
          </a:ln>
        </p:spPr>
      </p:pic>
      <p:pic>
        <p:nvPicPr>
          <p:cNvPr id="10" name="图片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5858" y="3758387"/>
            <a:ext cx="5056142" cy="2363928"/>
          </a:xfrm>
          <a:prstGeom prst="rect">
            <a:avLst/>
          </a:prstGeom>
          <a:noFill/>
          <a:ln>
            <a:noFill/>
          </a:ln>
        </p:spPr>
      </p:pic>
      <p:sp>
        <p:nvSpPr>
          <p:cNvPr id="11" name="文本框 10"/>
          <p:cNvSpPr txBox="1"/>
          <p:nvPr/>
        </p:nvSpPr>
        <p:spPr>
          <a:xfrm>
            <a:off x="8686239" y="3393639"/>
            <a:ext cx="2492990" cy="400110"/>
          </a:xfrm>
          <a:prstGeom prst="rect">
            <a:avLst/>
          </a:prstGeom>
          <a:noFill/>
        </p:spPr>
        <p:txBody>
          <a:bodyPr wrap="none" rtlCol="0">
            <a:spAutoFit/>
          </a:bodyPr>
          <a:lstStyle/>
          <a:p>
            <a:r>
              <a:rPr lang="zh-CN" altLang="en-US" sz="2000" dirty="0"/>
              <a:t>峰值均值比仿真模拟</a:t>
            </a:r>
          </a:p>
        </p:txBody>
      </p:sp>
      <p:sp>
        <p:nvSpPr>
          <p:cNvPr id="13" name="文本框 12"/>
          <p:cNvSpPr txBox="1"/>
          <p:nvPr/>
        </p:nvSpPr>
        <p:spPr>
          <a:xfrm>
            <a:off x="8429758" y="6122315"/>
            <a:ext cx="3005951" cy="400110"/>
          </a:xfrm>
          <a:prstGeom prst="rect">
            <a:avLst/>
          </a:prstGeom>
          <a:noFill/>
        </p:spPr>
        <p:txBody>
          <a:bodyPr wrap="none" rtlCol="0">
            <a:spAutoFit/>
          </a:bodyPr>
          <a:lstStyle/>
          <a:p>
            <a:r>
              <a:rPr lang="zh-CN" altLang="en-US" sz="2000" dirty="0"/>
              <a:t>噪声峰值均值比仿真模拟</a:t>
            </a:r>
          </a:p>
        </p:txBody>
      </p:sp>
      <p:pic>
        <p:nvPicPr>
          <p:cNvPr id="16" name="图形 23"/>
          <p:cNvPicPr/>
          <p:nvPr/>
        </p:nvPicPr>
        <p:blipFill>
          <a:blip r:embed="rId7">
            <a:extLst>
              <a:ext uri="{96DAC541-7B7A-43D3-8B79-37D633B846F1}">
                <asvg:svgBlip xmlns:asvg="http://schemas.microsoft.com/office/drawing/2016/SVG/main" r:embed="rId8"/>
              </a:ext>
            </a:extLst>
          </a:blip>
          <a:stretch>
            <a:fillRect/>
          </a:stretch>
        </p:blipFill>
        <p:spPr>
          <a:xfrm>
            <a:off x="310808" y="3999518"/>
            <a:ext cx="4718390" cy="2772081"/>
          </a:xfrm>
          <a:prstGeom prst="rect">
            <a:avLst/>
          </a:prstGeom>
        </p:spPr>
      </p:pic>
      <p:sp>
        <p:nvSpPr>
          <p:cNvPr id="17" name="矩形 16"/>
          <p:cNvSpPr/>
          <p:nvPr/>
        </p:nvSpPr>
        <p:spPr>
          <a:xfrm>
            <a:off x="619750" y="3155601"/>
            <a:ext cx="6516108" cy="874214"/>
          </a:xfrm>
          <a:prstGeom prst="rect">
            <a:avLst/>
          </a:prstGeom>
        </p:spPr>
        <p:txBody>
          <a:bodyPr wrap="square">
            <a:spAutoFit/>
          </a:bodyPr>
          <a:lstStyle/>
          <a:p>
            <a:pPr marL="285750" indent="-285750" algn="just">
              <a:lnSpc>
                <a:spcPct val="150000"/>
              </a:lnSpc>
              <a:buFont typeface="Wingdings" panose="05000000000000000000" pitchFamily="2" charset="2"/>
              <a:buChar char="u"/>
            </a:pP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rPr>
              <a:t>通过仿真可知，该比值在噪声中很少有超过</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rPr>
              <a:t>3.5</a:t>
            </a:r>
            <a:r>
              <a:rPr lang="zh-CN" altLang="en-US" dirty="0">
                <a:solidFill>
                  <a:schemeClr val="tx1"/>
                </a:solidFill>
                <a:latin typeface="Times New Roman" panose="02020603050405020304" pitchFamily="18" charset="0"/>
                <a:ea typeface="微软雅黑" panose="020B0503020204020204" charset="-122"/>
                <a:cs typeface="Times New Roman" panose="02020603050405020304" pitchFamily="18" charset="0"/>
              </a:rPr>
              <a:t>的，而在模拟信号中该比值几乎均能突破</a:t>
            </a:r>
            <a:r>
              <a:rPr lang="en-US" altLang="zh-CN" dirty="0">
                <a:solidFill>
                  <a:schemeClr val="tx1"/>
                </a:solidFill>
                <a:latin typeface="Times New Roman" panose="02020603050405020304" pitchFamily="18" charset="0"/>
                <a:ea typeface="微软雅黑" panose="020B0503020204020204" charset="-122"/>
                <a:cs typeface="Times New Roman" panose="02020603050405020304" pitchFamily="18" charset="0"/>
              </a:rPr>
              <a:t>10</a:t>
            </a:r>
          </a:p>
        </p:txBody>
      </p:sp>
      <p:sp>
        <p:nvSpPr>
          <p:cNvPr id="2" name="矩形 1"/>
          <p:cNvSpPr/>
          <p:nvPr/>
        </p:nvSpPr>
        <p:spPr>
          <a:xfrm>
            <a:off x="7278561" y="1119291"/>
            <a:ext cx="4854401" cy="5607391"/>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信号确认</a:t>
            </a:r>
          </a:p>
        </p:txBody>
      </p:sp>
      <p:pic>
        <p:nvPicPr>
          <p:cNvPr id="18" name="图片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86360" y="1139825"/>
            <a:ext cx="11563985" cy="1106805"/>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二次筛选后的信号，将画出其多通道相位对齐图像，供人工确认；</a:t>
            </a:r>
          </a:p>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也可采用机器学习的方法对其做自动确认，下图是我们目前构建的部分训练集截图。</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pic>
        <p:nvPicPr>
          <p:cNvPr id="3" name="图片 2"/>
          <p:cNvPicPr>
            <a:picLocks noChangeAspect="1"/>
          </p:cNvPicPr>
          <p:nvPr>
            <p:custDataLst>
              <p:tags r:id="rId2"/>
            </p:custDataLst>
          </p:nvPr>
        </p:nvPicPr>
        <p:blipFill>
          <a:blip r:embed="rId6"/>
          <a:stretch>
            <a:fillRect/>
          </a:stretch>
        </p:blipFill>
        <p:spPr>
          <a:xfrm>
            <a:off x="704850" y="2597785"/>
            <a:ext cx="10883900" cy="41243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算法测试</a:t>
            </a:r>
            <a:r>
              <a:rPr lang="en-US" altLang="zh-CN" sz="2800" b="1" dirty="0">
                <a:solidFill>
                  <a:srgbClr val="414455"/>
                </a:solidFill>
                <a:latin typeface="微软雅黑" panose="020B0503020204020204" charset="-122"/>
                <a:ea typeface="微软雅黑" panose="020B0503020204020204" charset="-122"/>
              </a:rPr>
              <a:t>-</a:t>
            </a:r>
            <a:r>
              <a:rPr lang="zh-CN" altLang="en-US" sz="2800" b="1" dirty="0">
                <a:solidFill>
                  <a:srgbClr val="414455"/>
                </a:solidFill>
                <a:latin typeface="微软雅黑" panose="020B0503020204020204" charset="-122"/>
                <a:ea typeface="微软雅黑" panose="020B0503020204020204" charset="-122"/>
              </a:rPr>
              <a:t>测试数据说明</a:t>
            </a: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nvGraphicFramePr>
            <p:xfrm>
              <a:off x="1585057" y="3913497"/>
              <a:ext cx="9021884" cy="2759837"/>
            </p:xfrm>
            <a:graphic>
              <a:graphicData uri="http://schemas.openxmlformats.org/drawingml/2006/table">
                <a:tbl>
                  <a:tblPr firstRow="1" firstCol="1" bandRow="1">
                    <a:tableStyleId>{5C22544A-7EE6-4342-B048-85BDC9FD1C3A}</a:tableStyleId>
                  </a:tblPr>
                  <a:tblGrid>
                    <a:gridCol w="1730180">
                      <a:extLst>
                        <a:ext uri="{9D8B030D-6E8A-4147-A177-3AD203B41FA5}">
                          <a16:colId xmlns:a16="http://schemas.microsoft.com/office/drawing/2014/main" val="20000"/>
                        </a:ext>
                      </a:extLst>
                    </a:gridCol>
                    <a:gridCol w="1870465">
                      <a:extLst>
                        <a:ext uri="{9D8B030D-6E8A-4147-A177-3AD203B41FA5}">
                          <a16:colId xmlns:a16="http://schemas.microsoft.com/office/drawing/2014/main" val="20001"/>
                        </a:ext>
                      </a:extLst>
                    </a:gridCol>
                    <a:gridCol w="1346735">
                      <a:extLst>
                        <a:ext uri="{9D8B030D-6E8A-4147-A177-3AD203B41FA5}">
                          <a16:colId xmlns:a16="http://schemas.microsoft.com/office/drawing/2014/main" val="20002"/>
                        </a:ext>
                      </a:extLst>
                    </a:gridCol>
                    <a:gridCol w="1178394">
                      <a:extLst>
                        <a:ext uri="{9D8B030D-6E8A-4147-A177-3AD203B41FA5}">
                          <a16:colId xmlns:a16="http://schemas.microsoft.com/office/drawing/2014/main" val="20003"/>
                        </a:ext>
                      </a:extLst>
                    </a:gridCol>
                    <a:gridCol w="1440257">
                      <a:extLst>
                        <a:ext uri="{9D8B030D-6E8A-4147-A177-3AD203B41FA5}">
                          <a16:colId xmlns:a16="http://schemas.microsoft.com/office/drawing/2014/main" val="20004"/>
                        </a:ext>
                      </a:extLst>
                    </a:gridCol>
                    <a:gridCol w="1455853">
                      <a:extLst>
                        <a:ext uri="{9D8B030D-6E8A-4147-A177-3AD203B41FA5}">
                          <a16:colId xmlns:a16="http://schemas.microsoft.com/office/drawing/2014/main" val="20005"/>
                        </a:ext>
                      </a:extLst>
                    </a:gridCol>
                  </a:tblGrid>
                  <a:tr h="552669">
                    <a:tc>
                      <a:txBody>
                        <a:bodyPr/>
                        <a:lstStyle/>
                        <a:p>
                          <a:pPr indent="304800" algn="ctr">
                            <a:lnSpc>
                              <a:spcPct val="120000"/>
                            </a:lnSpc>
                            <a:spcBef>
                              <a:spcPts val="600"/>
                            </a:spcBef>
                            <a:spcAft>
                              <a:spcPts val="0"/>
                            </a:spcAft>
                          </a:pPr>
                          <a:r>
                            <a:rPr lang="zh-CN" sz="1600" kern="100" dirty="0">
                              <a:effectLst/>
                            </a:rPr>
                            <a:t>观测文件</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a:effectLst/>
                            </a:rPr>
                            <a:t>观测中心频率</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观测带宽</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通道数</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采样间隔</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观测时长</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51792">
                    <a:tc>
                      <a:txBody>
                        <a:bodyPr/>
                        <a:lstStyle/>
                        <a:p>
                          <a:pPr indent="304800" algn="ctr">
                            <a:lnSpc>
                              <a:spcPct val="120000"/>
                            </a:lnSpc>
                            <a:spcBef>
                              <a:spcPts val="600"/>
                            </a:spcBef>
                            <a:spcAft>
                              <a:spcPts val="0"/>
                            </a:spcAft>
                          </a:pPr>
                          <a:r>
                            <a:rPr lang="en-US" sz="1600" kern="100" dirty="0">
                              <a:effectLst/>
                            </a:rPr>
                            <a:t>M15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1250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500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4096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98.304 </a:t>
                          </a:r>
                          <a14:m>
                            <m:oMath xmlns:m="http://schemas.openxmlformats.org/officeDocument/2006/math">
                              <m:r>
                                <m:rPr>
                                  <m:sty m:val="p"/>
                                </m:rPr>
                                <a:rPr lang="en-US" sz="1600" kern="100">
                                  <a:effectLst/>
                                  <a:latin typeface="Cambria Math" panose="02040503050406030204" pitchFamily="18" charset="0"/>
                                </a:rPr>
                                <m:t>μs</m:t>
                              </m:r>
                            </m:oMath>
                          </a14:m>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257.69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1792">
                    <a:tc>
                      <a:txBody>
                        <a:bodyPr/>
                        <a:lstStyle/>
                        <a:p>
                          <a:pPr indent="304800" algn="ctr">
                            <a:lnSpc>
                              <a:spcPct val="120000"/>
                            </a:lnSpc>
                            <a:spcBef>
                              <a:spcPts val="600"/>
                            </a:spcBef>
                            <a:spcAft>
                              <a:spcPts val="0"/>
                            </a:spcAft>
                          </a:pPr>
                          <a:r>
                            <a:rPr lang="en-US" sz="1600" kern="100">
                              <a:effectLst/>
                            </a:rPr>
                            <a:t>M71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1250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4096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49.152 </a:t>
                          </a:r>
                          <a14:m>
                            <m:oMath xmlns:m="http://schemas.openxmlformats.org/officeDocument/2006/math">
                              <m:r>
                                <m:rPr>
                                  <m:sty m:val="p"/>
                                </m:rPr>
                                <a:rPr lang="en-US" sz="1600" kern="100">
                                  <a:effectLst/>
                                  <a:latin typeface="Cambria Math" panose="02040503050406030204" pitchFamily="18" charset="0"/>
                                </a:rPr>
                                <m:t>μs</m:t>
                              </m:r>
                            </m:oMath>
                          </a14:m>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180.38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51792">
                    <a:tc>
                      <a:txBody>
                        <a:bodyPr/>
                        <a:lstStyle/>
                        <a:p>
                          <a:pPr indent="304800" algn="ctr">
                            <a:lnSpc>
                              <a:spcPct val="120000"/>
                            </a:lnSpc>
                            <a:spcBef>
                              <a:spcPts val="600"/>
                            </a:spcBef>
                            <a:spcAft>
                              <a:spcPts val="0"/>
                            </a:spcAft>
                          </a:pPr>
                          <a:r>
                            <a:rPr lang="en-US" sz="1600" kern="100">
                              <a:effectLst/>
                            </a:rPr>
                            <a:t>G38.02-1.36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1250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2048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49.152 </a:t>
                          </a:r>
                          <a14:m>
                            <m:oMath xmlns:m="http://schemas.openxmlformats.org/officeDocument/2006/math">
                              <m:r>
                                <m:rPr>
                                  <m:sty m:val="p"/>
                                </m:rPr>
                                <a:rPr lang="en-US" sz="1600" kern="100">
                                  <a:effectLst/>
                                  <a:latin typeface="Cambria Math" panose="02040503050406030204" pitchFamily="18" charset="0"/>
                                </a:rPr>
                                <m:t>μs</m:t>
                              </m:r>
                            </m:oMath>
                          </a14:m>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300 s</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1792">
                    <a:tc>
                      <a:txBody>
                        <a:bodyPr/>
                        <a:lstStyle/>
                        <a:p>
                          <a:pPr indent="304800" algn="ctr">
                            <a:lnSpc>
                              <a:spcPct val="120000"/>
                            </a:lnSpc>
                            <a:spcBef>
                              <a:spcPts val="600"/>
                            </a:spcBef>
                            <a:spcAft>
                              <a:spcPts val="0"/>
                            </a:spcAft>
                          </a:pPr>
                          <a:r>
                            <a:rPr lang="en-US" sz="1600" kern="100" dirty="0">
                              <a:effectLst/>
                            </a:rPr>
                            <a:t>G38.17+3.13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1250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2048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49.152 </a:t>
                          </a:r>
                          <a14:m>
                            <m:oMath xmlns:m="http://schemas.openxmlformats.org/officeDocument/2006/math">
                              <m:r>
                                <m:rPr>
                                  <m:sty m:val="p"/>
                                </m:rPr>
                                <a:rPr lang="en-US" sz="1600" kern="100">
                                  <a:effectLst/>
                                  <a:latin typeface="Cambria Math" panose="02040503050406030204" pitchFamily="18" charset="0"/>
                                </a:rPr>
                                <m:t>μs</m:t>
                              </m:r>
                            </m:oMath>
                          </a14:m>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300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2" name="表格 1"/>
              <p:cNvGraphicFramePr>
                <a:graphicFrameLocks noGrp="1"/>
              </p:cNvGraphicFramePr>
              <p:nvPr/>
            </p:nvGraphicFramePr>
            <p:xfrm>
              <a:off x="1585057" y="3913497"/>
              <a:ext cx="9021884" cy="2759837"/>
            </p:xfrm>
            <a:graphic>
              <a:graphicData uri="http://schemas.openxmlformats.org/drawingml/2006/table">
                <a:tbl>
                  <a:tblPr firstRow="1" firstCol="1" bandRow="1">
                    <a:tableStyleId>{5C22544A-7EE6-4342-B048-85BDC9FD1C3A}</a:tableStyleId>
                  </a:tblPr>
                  <a:tblGrid>
                    <a:gridCol w="1730180"/>
                    <a:gridCol w="1870465"/>
                    <a:gridCol w="1346735"/>
                    <a:gridCol w="1178394"/>
                    <a:gridCol w="1440257"/>
                    <a:gridCol w="1455853"/>
                  </a:tblGrid>
                  <a:tr h="552669">
                    <a:tc>
                      <a:txBody>
                        <a:bodyPr/>
                        <a:lstStyle/>
                        <a:p>
                          <a:pPr indent="304800" algn="ctr">
                            <a:lnSpc>
                              <a:spcPct val="120000"/>
                            </a:lnSpc>
                            <a:spcBef>
                              <a:spcPts val="600"/>
                            </a:spcBef>
                            <a:spcAft>
                              <a:spcPts val="0"/>
                            </a:spcAft>
                          </a:pPr>
                          <a:r>
                            <a:rPr lang="zh-CN" sz="1600" kern="100" dirty="0">
                              <a:effectLst/>
                            </a:rPr>
                            <a:t>观测文件</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a:effectLst/>
                            </a:rPr>
                            <a:t>观测中心频率</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观测带宽</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通道数</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采样间隔</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观测时长</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551815">
                    <a:tc>
                      <a:txBody>
                        <a:bodyPr/>
                        <a:lstStyle/>
                        <a:p>
                          <a:pPr indent="304800" algn="ctr">
                            <a:lnSpc>
                              <a:spcPct val="120000"/>
                            </a:lnSpc>
                            <a:spcBef>
                              <a:spcPts val="600"/>
                            </a:spcBef>
                            <a:spcAft>
                              <a:spcPts val="0"/>
                            </a:spcAft>
                          </a:pPr>
                          <a:r>
                            <a:rPr lang="en-US" sz="1600" kern="100" dirty="0">
                              <a:effectLst/>
                            </a:rPr>
                            <a:t>M15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1250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500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4096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5"/>
                        </a:blipFill>
                      </a:tcPr>
                    </a:tc>
                    <a:tc>
                      <a:txBody>
                        <a:bodyPr/>
                        <a:lstStyle/>
                        <a:p>
                          <a:pPr indent="304800" algn="ctr">
                            <a:lnSpc>
                              <a:spcPct val="120000"/>
                            </a:lnSpc>
                            <a:spcBef>
                              <a:spcPts val="600"/>
                            </a:spcBef>
                            <a:spcAft>
                              <a:spcPts val="0"/>
                            </a:spcAft>
                          </a:pPr>
                          <a:r>
                            <a:rPr lang="en-US" sz="1600" kern="100" dirty="0">
                              <a:effectLst/>
                            </a:rPr>
                            <a:t>257.69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551815">
                    <a:tc>
                      <a:txBody>
                        <a:bodyPr/>
                        <a:lstStyle/>
                        <a:p>
                          <a:pPr indent="304800" algn="ctr">
                            <a:lnSpc>
                              <a:spcPct val="120000"/>
                            </a:lnSpc>
                            <a:spcBef>
                              <a:spcPts val="600"/>
                            </a:spcBef>
                            <a:spcAft>
                              <a:spcPts val="0"/>
                            </a:spcAft>
                          </a:pPr>
                          <a:r>
                            <a:rPr lang="en-US" sz="1600" kern="100">
                              <a:effectLst/>
                            </a:rPr>
                            <a:t>M71</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1250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4096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5"/>
                        </a:blipFill>
                      </a:tcPr>
                    </a:tc>
                    <a:tc>
                      <a:txBody>
                        <a:bodyPr/>
                        <a:lstStyle/>
                        <a:p>
                          <a:pPr indent="304800" algn="ctr">
                            <a:lnSpc>
                              <a:spcPct val="120000"/>
                            </a:lnSpc>
                            <a:spcBef>
                              <a:spcPts val="600"/>
                            </a:spcBef>
                            <a:spcAft>
                              <a:spcPts val="0"/>
                            </a:spcAft>
                          </a:pPr>
                          <a:r>
                            <a:rPr lang="en-US" sz="1600" kern="100" dirty="0">
                              <a:effectLst/>
                            </a:rPr>
                            <a:t>180.38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551815">
                    <a:tc>
                      <a:txBody>
                        <a:bodyPr/>
                        <a:lstStyle/>
                        <a:p>
                          <a:pPr indent="304800" algn="ctr">
                            <a:lnSpc>
                              <a:spcPct val="120000"/>
                            </a:lnSpc>
                            <a:spcBef>
                              <a:spcPts val="600"/>
                            </a:spcBef>
                            <a:spcAft>
                              <a:spcPts val="0"/>
                            </a:spcAft>
                          </a:pPr>
                          <a:r>
                            <a:rPr lang="en-US" sz="1600" kern="100">
                              <a:effectLst/>
                            </a:rPr>
                            <a:t>G38.02-1.36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1250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2048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5"/>
                        </a:blipFill>
                      </a:tcPr>
                    </a:tc>
                    <a:tc>
                      <a:txBody>
                        <a:bodyPr/>
                        <a:lstStyle/>
                        <a:p>
                          <a:pPr indent="304800" algn="ctr">
                            <a:lnSpc>
                              <a:spcPct val="120000"/>
                            </a:lnSpc>
                            <a:spcBef>
                              <a:spcPts val="600"/>
                            </a:spcBef>
                            <a:spcAft>
                              <a:spcPts val="0"/>
                            </a:spcAft>
                          </a:pPr>
                          <a:r>
                            <a:rPr lang="en-US" sz="1600" kern="100">
                              <a:effectLst/>
                            </a:rPr>
                            <a:t>300 s</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r h="551815">
                    <a:tc>
                      <a:txBody>
                        <a:bodyPr/>
                        <a:lstStyle/>
                        <a:p>
                          <a:pPr indent="304800" algn="ctr">
                            <a:lnSpc>
                              <a:spcPct val="120000"/>
                            </a:lnSpc>
                            <a:spcBef>
                              <a:spcPts val="600"/>
                            </a:spcBef>
                            <a:spcAft>
                              <a:spcPts val="0"/>
                            </a:spcAft>
                          </a:pPr>
                          <a:r>
                            <a:rPr lang="en-US" sz="1600" kern="100" dirty="0">
                              <a:effectLst/>
                            </a:rPr>
                            <a:t>G38.17+3.13</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1250 MHz</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500 MHz</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2048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endParaRPr lang="zh-CN"/>
                        </a:p>
                      </a:txBody>
                      <a:tcPr marL="68580" marR="68580" marT="0" marB="0">
                        <a:blipFill>
                          <a:blip r:embed="rId5"/>
                        </a:blipFill>
                      </a:tcPr>
                    </a:tc>
                    <a:tc>
                      <a:txBody>
                        <a:bodyPr/>
                        <a:lstStyle/>
                        <a:p>
                          <a:pPr indent="304800" algn="ctr">
                            <a:lnSpc>
                              <a:spcPct val="120000"/>
                            </a:lnSpc>
                            <a:spcBef>
                              <a:spcPts val="600"/>
                            </a:spcBef>
                            <a:spcAft>
                              <a:spcPts val="0"/>
                            </a:spcAft>
                          </a:pPr>
                          <a:r>
                            <a:rPr lang="en-US" sz="1600" kern="100" dirty="0">
                              <a:effectLst/>
                            </a:rPr>
                            <a:t>300 s</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r>
                </a:tbl>
              </a:graphicData>
            </a:graphic>
          </p:graphicFrame>
        </mc:Fallback>
      </mc:AlternateContent>
      <p:sp>
        <p:nvSpPr>
          <p:cNvPr id="10" name="矩形 9"/>
          <p:cNvSpPr/>
          <p:nvPr/>
        </p:nvSpPr>
        <p:spPr>
          <a:xfrm>
            <a:off x="0" y="1266713"/>
            <a:ext cx="11280532" cy="2306955"/>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以两次</a:t>
            </a:r>
            <a:r>
              <a:rPr lang="en-US" altLang="zh-CN"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FAST</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球状星团观测数据</a:t>
            </a:r>
            <a:r>
              <a:rPr lang="zh-CN" altLang="en-US" sz="2400" dirty="0">
                <a:latin typeface="Times New Roman" panose="02020603050405020304" pitchFamily="18" charset="0"/>
                <a:ea typeface="微软雅黑" panose="020B0503020204020204" charset="-122"/>
                <a:cs typeface="Times New Roman" panose="02020603050405020304" pitchFamily="18" charset="0"/>
              </a:rPr>
              <a:t>和两次</a:t>
            </a:r>
            <a:r>
              <a:rPr lang="en-US" altLang="zh-CN"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GPPS</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观测数据</a:t>
            </a:r>
            <a:r>
              <a:rPr lang="zh-CN" altLang="en-US" sz="2400" dirty="0">
                <a:latin typeface="Times New Roman" panose="02020603050405020304" pitchFamily="18" charset="0"/>
                <a:ea typeface="微软雅黑" panose="020B0503020204020204" charset="-122"/>
                <a:cs typeface="Times New Roman" panose="02020603050405020304" pitchFamily="18" charset="0"/>
              </a:rPr>
              <a:t>作为搜索精度测试数据。</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zh-CN" altLang="en-US" sz="2400" dirty="0">
                <a:latin typeface="Times New Roman" panose="02020603050405020304" pitchFamily="18" charset="0"/>
                <a:ea typeface="微软雅黑" panose="020B0503020204020204" charset="-122"/>
                <a:cs typeface="Times New Roman" panose="02020603050405020304" pitchFamily="18" charset="0"/>
              </a:rPr>
              <a:t>球状星团数据为</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截取</a:t>
            </a:r>
            <a:r>
              <a:rPr lang="zh-CN" altLang="en-US" sz="2400" dirty="0">
                <a:latin typeface="Times New Roman" panose="02020603050405020304" pitchFamily="18" charset="0"/>
                <a:ea typeface="微软雅黑" panose="020B0503020204020204" charset="-122"/>
                <a:cs typeface="Times New Roman" panose="02020603050405020304" pitchFamily="18" charset="0"/>
              </a:rPr>
              <a:t>的</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较短观测时长</a:t>
            </a:r>
            <a:r>
              <a:rPr lang="zh-CN" altLang="en-US" sz="2400" dirty="0">
                <a:latin typeface="Times New Roman" panose="02020603050405020304" pitchFamily="18" charset="0"/>
                <a:ea typeface="微软雅黑" panose="020B0503020204020204" charset="-122"/>
                <a:cs typeface="Times New Roman" panose="02020603050405020304" pitchFamily="18" charset="0"/>
              </a:rPr>
              <a:t>的</a:t>
            </a:r>
            <a:r>
              <a:rPr lang="en-US" altLang="zh-CN" sz="2400" dirty="0">
                <a:latin typeface="Times New Roman" panose="02020603050405020304" pitchFamily="18" charset="0"/>
                <a:ea typeface="微软雅黑" panose="020B0503020204020204" charset="-122"/>
                <a:cs typeface="Times New Roman" panose="02020603050405020304" pitchFamily="18" charset="0"/>
              </a:rPr>
              <a:t>M15</a:t>
            </a:r>
            <a:r>
              <a:rPr lang="zh-CN" altLang="en-US" sz="2400" dirty="0">
                <a:latin typeface="Times New Roman" panose="02020603050405020304" pitchFamily="18" charset="0"/>
                <a:ea typeface="微软雅黑" panose="020B0503020204020204" charset="-122"/>
                <a:cs typeface="Times New Roman" panose="02020603050405020304" pitchFamily="18" charset="0"/>
              </a:rPr>
              <a:t>与</a:t>
            </a:r>
            <a:r>
              <a:rPr lang="en-US" altLang="zh-CN" sz="2400" dirty="0">
                <a:latin typeface="Times New Roman" panose="02020603050405020304" pitchFamily="18" charset="0"/>
                <a:ea typeface="微软雅黑" panose="020B0503020204020204" charset="-122"/>
                <a:cs typeface="Times New Roman" panose="02020603050405020304" pitchFamily="18" charset="0"/>
              </a:rPr>
              <a:t>M71</a:t>
            </a:r>
            <a:r>
              <a:rPr lang="zh-CN" altLang="en-US" sz="2400" dirty="0">
                <a:latin typeface="Times New Roman" panose="02020603050405020304" pitchFamily="18" charset="0"/>
                <a:ea typeface="微软雅黑" panose="020B0503020204020204" charset="-122"/>
                <a:cs typeface="Times New Roman" panose="02020603050405020304" pitchFamily="18" charset="0"/>
              </a:rPr>
              <a:t>数据。</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en-US" altLang="zh-CN" sz="2400" dirty="0">
                <a:latin typeface="Times New Roman" panose="02020603050405020304" pitchFamily="18" charset="0"/>
                <a:ea typeface="微软雅黑" panose="020B0503020204020204" charset="-122"/>
                <a:cs typeface="Times New Roman" panose="02020603050405020304" pitchFamily="18" charset="0"/>
              </a:rPr>
              <a:t>GPPS</a:t>
            </a:r>
            <a:r>
              <a:rPr lang="zh-CN" altLang="en-US" sz="2400" dirty="0">
                <a:latin typeface="Times New Roman" panose="02020603050405020304" pitchFamily="18" charset="0"/>
                <a:ea typeface="微软雅黑" panose="020B0503020204020204" charset="-122"/>
                <a:cs typeface="Times New Roman" panose="02020603050405020304" pitchFamily="18" charset="0"/>
              </a:rPr>
              <a:t>数据的两次观测数据为</a:t>
            </a:r>
            <a:r>
              <a:rPr lang="en-US" altLang="zh-CN" sz="2400" dirty="0">
                <a:latin typeface="Times New Roman" panose="02020603050405020304" pitchFamily="18" charset="0"/>
                <a:ea typeface="微软雅黑" panose="020B0503020204020204" charset="-122"/>
                <a:cs typeface="Times New Roman" panose="02020603050405020304" pitchFamily="18" charset="0"/>
              </a:rPr>
              <a:t>G38.02-1.36</a:t>
            </a:r>
            <a:r>
              <a:rPr lang="zh-CN" altLang="en-US" sz="2400" dirty="0">
                <a:latin typeface="Times New Roman" panose="02020603050405020304" pitchFamily="18" charset="0"/>
                <a:ea typeface="微软雅黑" panose="020B0503020204020204" charset="-122"/>
                <a:cs typeface="Times New Roman" panose="02020603050405020304" pitchFamily="18" charset="0"/>
              </a:rPr>
              <a:t>与</a:t>
            </a:r>
            <a:r>
              <a:rPr lang="en-US" altLang="zh-CN" sz="2400" dirty="0">
                <a:latin typeface="Times New Roman" panose="02020603050405020304" pitchFamily="18" charset="0"/>
                <a:ea typeface="微软雅黑" panose="020B0503020204020204" charset="-122"/>
                <a:cs typeface="Times New Roman" panose="02020603050405020304" pitchFamily="18" charset="0"/>
              </a:rPr>
              <a:t>G38.17+3.13</a:t>
            </a:r>
            <a:r>
              <a:rPr lang="zh-CN" altLang="en-US" sz="2400" dirty="0">
                <a:latin typeface="Times New Roman" panose="02020603050405020304" pitchFamily="18" charset="0"/>
                <a:ea typeface="微软雅黑" panose="020B0503020204020204" charset="-122"/>
                <a:cs typeface="Times New Roman" panose="02020603050405020304" pitchFamily="18" charset="0"/>
              </a:rPr>
              <a:t>，其</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每一次</a:t>
            </a:r>
            <a:r>
              <a:rPr lang="zh-CN" altLang="en-US" sz="2400" dirty="0">
                <a:latin typeface="Times New Roman" panose="02020603050405020304" pitchFamily="18" charset="0"/>
                <a:ea typeface="微软雅黑" panose="020B0503020204020204" charset="-122"/>
                <a:cs typeface="Times New Roman" panose="02020603050405020304" pitchFamily="18" charset="0"/>
              </a:rPr>
              <a:t>观测覆盖</a:t>
            </a:r>
            <a:r>
              <a:rPr lang="en-US" altLang="zh-CN" sz="2400" dirty="0">
                <a:latin typeface="Times New Roman" panose="02020603050405020304" pitchFamily="18" charset="0"/>
                <a:ea typeface="微软雅黑" panose="020B0503020204020204" charset="-122"/>
                <a:cs typeface="Times New Roman" panose="02020603050405020304" pitchFamily="18" charset="0"/>
              </a:rPr>
              <a:t>0.1575</a:t>
            </a:r>
            <a:r>
              <a:rPr lang="zh-CN" altLang="en-US" sz="2400" dirty="0">
                <a:latin typeface="Times New Roman" panose="02020603050405020304" pitchFamily="18" charset="0"/>
                <a:ea typeface="微软雅黑" panose="020B0503020204020204" charset="-122"/>
                <a:cs typeface="Times New Roman" panose="02020603050405020304" pitchFamily="18" charset="0"/>
              </a:rPr>
              <a:t>平方度，包含</a:t>
            </a:r>
            <a:r>
              <a:rPr lang="en-US" altLang="zh-CN"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76</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个</a:t>
            </a:r>
            <a:r>
              <a:rPr lang="zh-CN" altLang="en-US" sz="2400" dirty="0">
                <a:latin typeface="Times New Roman" panose="02020603050405020304" pitchFamily="18" charset="0"/>
                <a:ea typeface="微软雅黑" panose="020B0503020204020204" charset="-122"/>
                <a:cs typeface="Times New Roman" panose="02020603050405020304" pitchFamily="18" charset="0"/>
              </a:rPr>
              <a:t>相邻的</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观测点</a:t>
            </a:r>
            <a:r>
              <a:rPr lang="zh-CN" altLang="en-US" sz="24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4340289" y="3534040"/>
            <a:ext cx="3511421" cy="369332"/>
          </a:xfrm>
          <a:prstGeom prst="rect">
            <a:avLst/>
          </a:prstGeom>
        </p:spPr>
        <p:txBody>
          <a:bodyPr wrap="square">
            <a:spAutoFit/>
          </a:bodyPr>
          <a:lstStyle/>
          <a:p>
            <a:pPr algn="ctr"/>
            <a:r>
              <a:rPr lang="zh-CN" altLang="en-US" dirty="0"/>
              <a:t>测试数据信息表</a:t>
            </a:r>
            <a:endParaRPr lang="en-US" altLang="zh-CN" dirty="0"/>
          </a:p>
        </p:txBody>
      </p:sp>
      <p:sp>
        <p:nvSpPr>
          <p:cNvPr id="4" name="矩形 3"/>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算法测试</a:t>
            </a:r>
            <a:r>
              <a:rPr lang="en-US" altLang="zh-CN" sz="2800" b="1" dirty="0">
                <a:solidFill>
                  <a:srgbClr val="414455"/>
                </a:solidFill>
                <a:latin typeface="微软雅黑" panose="020B0503020204020204" charset="-122"/>
                <a:ea typeface="微软雅黑" panose="020B0503020204020204" charset="-122"/>
              </a:rPr>
              <a:t>-</a:t>
            </a:r>
            <a:r>
              <a:rPr lang="zh-CN" altLang="en-US" sz="2800" b="1" dirty="0">
                <a:solidFill>
                  <a:srgbClr val="414455"/>
                </a:solidFill>
                <a:latin typeface="微软雅黑" panose="020B0503020204020204" charset="-122"/>
                <a:ea typeface="微软雅黑" panose="020B0503020204020204" charset="-122"/>
              </a:rPr>
              <a:t>搜索精度测试</a:t>
            </a: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graphicFrame>
        <p:nvGraphicFramePr>
          <p:cNvPr id="10" name="表格 9"/>
          <p:cNvGraphicFramePr>
            <a:graphicFrameLocks noGrp="1"/>
          </p:cNvGraphicFramePr>
          <p:nvPr/>
        </p:nvGraphicFramePr>
        <p:xfrm>
          <a:off x="1124441" y="1479747"/>
          <a:ext cx="10106319" cy="3213462"/>
        </p:xfrm>
        <a:graphic>
          <a:graphicData uri="http://schemas.openxmlformats.org/drawingml/2006/table">
            <a:tbl>
              <a:tblPr firstRow="1" firstCol="1" bandRow="1">
                <a:tableStyleId>{5C22544A-7EE6-4342-B048-85BDC9FD1C3A}</a:tableStyleId>
              </a:tblPr>
              <a:tblGrid>
                <a:gridCol w="1647261">
                  <a:extLst>
                    <a:ext uri="{9D8B030D-6E8A-4147-A177-3AD203B41FA5}">
                      <a16:colId xmlns:a16="http://schemas.microsoft.com/office/drawing/2014/main" val="20000"/>
                    </a:ext>
                  </a:extLst>
                </a:gridCol>
                <a:gridCol w="2683049">
                  <a:extLst>
                    <a:ext uri="{9D8B030D-6E8A-4147-A177-3AD203B41FA5}">
                      <a16:colId xmlns:a16="http://schemas.microsoft.com/office/drawing/2014/main" val="20001"/>
                    </a:ext>
                  </a:extLst>
                </a:gridCol>
                <a:gridCol w="3281514">
                  <a:extLst>
                    <a:ext uri="{9D8B030D-6E8A-4147-A177-3AD203B41FA5}">
                      <a16:colId xmlns:a16="http://schemas.microsoft.com/office/drawing/2014/main" val="20002"/>
                    </a:ext>
                  </a:extLst>
                </a:gridCol>
                <a:gridCol w="2494495">
                  <a:extLst>
                    <a:ext uri="{9D8B030D-6E8A-4147-A177-3AD203B41FA5}">
                      <a16:colId xmlns:a16="http://schemas.microsoft.com/office/drawing/2014/main" val="20003"/>
                    </a:ext>
                  </a:extLst>
                </a:gridCol>
              </a:tblGrid>
              <a:tr h="643510">
                <a:tc>
                  <a:txBody>
                    <a:bodyPr/>
                    <a:lstStyle/>
                    <a:p>
                      <a:pPr indent="304800" algn="ctr">
                        <a:lnSpc>
                          <a:spcPct val="120000"/>
                        </a:lnSpc>
                        <a:spcBef>
                          <a:spcPts val="600"/>
                        </a:spcBef>
                        <a:spcAft>
                          <a:spcPts val="0"/>
                        </a:spcAft>
                      </a:pPr>
                      <a:r>
                        <a:rPr lang="zh-CN" sz="1600" kern="100" dirty="0">
                          <a:effectLst/>
                        </a:rPr>
                        <a:t>观测文件</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dirty="0">
                          <a:effectLst/>
                        </a:rPr>
                        <a:t>已知观测天区脉冲星</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PRESTO</a:t>
                      </a:r>
                      <a:r>
                        <a:rPr lang="zh-CN" sz="1600" kern="100" dirty="0">
                          <a:effectLst/>
                        </a:rPr>
                        <a:t>观测文件搜索结果</a:t>
                      </a:r>
                      <a:r>
                        <a:rPr lang="en-US" altLang="zh-CN" sz="1600" kern="100" baseline="30000" dirty="0">
                          <a:effectLst/>
                        </a:rPr>
                        <a:t>1</a:t>
                      </a:r>
                      <a:endParaRPr lang="zh-CN" sz="2000" kern="100" baseline="300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zh-CN" sz="1600" kern="100">
                          <a:effectLst/>
                        </a:rPr>
                        <a:t>相位特征搜索结果</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42488">
                <a:tc>
                  <a:txBody>
                    <a:bodyPr/>
                    <a:lstStyle/>
                    <a:p>
                      <a:pPr indent="304800" algn="ctr">
                        <a:lnSpc>
                          <a:spcPct val="120000"/>
                        </a:lnSpc>
                        <a:spcBef>
                          <a:spcPts val="600"/>
                        </a:spcBef>
                        <a:spcAft>
                          <a:spcPts val="0"/>
                        </a:spcAft>
                      </a:pPr>
                      <a:r>
                        <a:rPr lang="en-US" sz="1600" kern="100" dirty="0">
                          <a:effectLst/>
                        </a:rPr>
                        <a:t>M15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PSR J2129+1210A-I</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J2129+1210A, B, D</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J2129+1210A, B, D</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42488">
                <a:tc>
                  <a:txBody>
                    <a:bodyPr/>
                    <a:lstStyle/>
                    <a:p>
                      <a:pPr indent="304800" algn="ctr">
                        <a:lnSpc>
                          <a:spcPct val="120000"/>
                        </a:lnSpc>
                        <a:spcBef>
                          <a:spcPts val="600"/>
                        </a:spcBef>
                        <a:spcAft>
                          <a:spcPts val="0"/>
                        </a:spcAft>
                      </a:pPr>
                      <a:r>
                        <a:rPr lang="en-US" sz="1600" kern="100" dirty="0">
                          <a:effectLst/>
                        </a:rPr>
                        <a:t>M71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J1953+1846A-E</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J1953+1846A</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J1953+1846A</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42488">
                <a:tc>
                  <a:txBody>
                    <a:bodyPr/>
                    <a:lstStyle/>
                    <a:p>
                      <a:pPr indent="304800" algn="ctr">
                        <a:lnSpc>
                          <a:spcPct val="120000"/>
                        </a:lnSpc>
                        <a:spcBef>
                          <a:spcPts val="600"/>
                        </a:spcBef>
                        <a:spcAft>
                          <a:spcPts val="0"/>
                        </a:spcAft>
                      </a:pPr>
                      <a:r>
                        <a:rPr lang="en-US" sz="1600" kern="100">
                          <a:effectLst/>
                        </a:rPr>
                        <a:t>G38.17+3.13</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J1848+0604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PSR J1848+0604</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a:effectLst/>
                        </a:rPr>
                        <a:t>PSR J1848+0604</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42488">
                <a:tc>
                  <a:txBody>
                    <a:bodyPr/>
                    <a:lstStyle/>
                    <a:p>
                      <a:pPr indent="304800" algn="ctr">
                        <a:lnSpc>
                          <a:spcPct val="120000"/>
                        </a:lnSpc>
                        <a:spcBef>
                          <a:spcPts val="600"/>
                        </a:spcBef>
                        <a:spcAft>
                          <a:spcPts val="0"/>
                        </a:spcAft>
                      </a:pPr>
                      <a:r>
                        <a:rPr lang="en-US" sz="1600" kern="100">
                          <a:effectLst/>
                        </a:rPr>
                        <a:t>G38.02-1.36</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PSR J1905+0400</a:t>
                      </a:r>
                      <a:r>
                        <a:rPr lang="zh-CN" sz="1600" kern="100" dirty="0">
                          <a:effectLst/>
                        </a:rPr>
                        <a:t>、</a:t>
                      </a:r>
                      <a:r>
                        <a:rPr lang="en-US" sz="1600" kern="100" dirty="0">
                          <a:effectLst/>
                        </a:rPr>
                        <a:t>PSR J1906+0352g</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PSR J1905+0400</a:t>
                      </a:r>
                      <a:r>
                        <a:rPr lang="zh-CN" sz="1600" kern="100" dirty="0">
                          <a:effectLst/>
                        </a:rPr>
                        <a:t>、</a:t>
                      </a:r>
                      <a:r>
                        <a:rPr lang="en-US" sz="1600" kern="100" dirty="0">
                          <a:effectLst/>
                        </a:rPr>
                        <a:t>PSR J1906+0352g</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304800" algn="ctr">
                        <a:lnSpc>
                          <a:spcPct val="120000"/>
                        </a:lnSpc>
                        <a:spcBef>
                          <a:spcPts val="600"/>
                        </a:spcBef>
                        <a:spcAft>
                          <a:spcPts val="0"/>
                        </a:spcAft>
                      </a:pPr>
                      <a:r>
                        <a:rPr lang="en-US" sz="1600" kern="100" dirty="0">
                          <a:effectLst/>
                        </a:rPr>
                        <a:t>PSR J1905+0400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1" name="矩形 10"/>
          <p:cNvSpPr/>
          <p:nvPr/>
        </p:nvSpPr>
        <p:spPr>
          <a:xfrm>
            <a:off x="4421889" y="1119291"/>
            <a:ext cx="3511421" cy="369332"/>
          </a:xfrm>
          <a:prstGeom prst="rect">
            <a:avLst/>
          </a:prstGeom>
        </p:spPr>
        <p:txBody>
          <a:bodyPr wrap="square">
            <a:spAutoFit/>
          </a:bodyPr>
          <a:lstStyle/>
          <a:p>
            <a:pPr algn="ctr"/>
            <a:r>
              <a:rPr lang="zh-CN" altLang="en-US" dirty="0"/>
              <a:t>搜索结果</a:t>
            </a:r>
            <a:endParaRPr lang="en-US" altLang="zh-CN" dirty="0"/>
          </a:p>
        </p:txBody>
      </p:sp>
      <p:sp>
        <p:nvSpPr>
          <p:cNvPr id="13" name="矩形 12"/>
          <p:cNvSpPr/>
          <p:nvPr/>
        </p:nvSpPr>
        <p:spPr>
          <a:xfrm>
            <a:off x="0" y="6099634"/>
            <a:ext cx="11306909" cy="738664"/>
          </a:xfrm>
          <a:prstGeom prst="rect">
            <a:avLst/>
          </a:prstGeom>
        </p:spPr>
        <p:txBody>
          <a:bodyPr wrap="square">
            <a:spAutoFit/>
          </a:bodyPr>
          <a:lstStyle/>
          <a:p>
            <a:pPr marL="342900" indent="-342900" algn="just">
              <a:buAutoNum type="arabicPeriod"/>
            </a:pP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由于使用的数据相较发现</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M15I</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与</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M71E</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时的观测数据时长要短很多，使用的短观测时长数据中能够检测到的脉冲星数量也应当会远少于现已发现的数量。</a:t>
            </a:r>
            <a:endPar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endParaRPr>
          </a:p>
          <a:p>
            <a:pPr marL="342900" indent="-342900" algn="just">
              <a:buAutoNum type="arabicPeriod"/>
            </a:pP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PRESTO</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搜索时使用的消色散参数较其</a:t>
            </a:r>
            <a:r>
              <a:rPr lang="en-US" altLang="zh-CN" sz="1400" dirty="0" err="1">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DDplan</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制定的消色散计划更严格，同时搜索时去除了双星的搜索支持</a:t>
            </a:r>
            <a:endPar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矩形 1"/>
          <p:cNvSpPr/>
          <p:nvPr/>
        </p:nvSpPr>
        <p:spPr>
          <a:xfrm>
            <a:off x="6177600" y="4370125"/>
            <a:ext cx="4844562" cy="241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6400" y="4800975"/>
            <a:ext cx="11781691" cy="961097"/>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cs typeface="Times New Roman" panose="02020603050405020304" pitchFamily="18" charset="0"/>
              </a:rPr>
              <a:t>对</a:t>
            </a:r>
            <a:r>
              <a:rPr lang="en-US" altLang="zh-CN"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154</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条数据</a:t>
            </a:r>
            <a:r>
              <a:rPr lang="zh-CN" altLang="en-US" sz="2000" dirty="0">
                <a:latin typeface="Times New Roman" panose="02020603050405020304" pitchFamily="18" charset="0"/>
                <a:ea typeface="微软雅黑" panose="020B0503020204020204" charset="-122"/>
                <a:cs typeface="Times New Roman" panose="02020603050405020304" pitchFamily="18" charset="0"/>
              </a:rPr>
              <a:t>的处理结果可以看到除</a:t>
            </a:r>
            <a:r>
              <a:rPr lang="en-US" altLang="zh-CN"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PSR J1906+0352g</a:t>
            </a:r>
            <a:r>
              <a:rPr lang="zh-CN" altLang="en-US" sz="2000" dirty="0">
                <a:latin typeface="Times New Roman" panose="02020603050405020304" pitchFamily="18" charset="0"/>
                <a:ea typeface="微软雅黑" panose="020B0503020204020204" charset="-122"/>
                <a:cs typeface="Times New Roman" panose="02020603050405020304" pitchFamily="18" charset="0"/>
              </a:rPr>
              <a:t>外，相位特征搜索结果与</a:t>
            </a:r>
            <a:r>
              <a:rPr lang="en-US" altLang="zh-CN" sz="2000" dirty="0">
                <a:latin typeface="Times New Roman" panose="02020603050405020304" pitchFamily="18" charset="0"/>
                <a:ea typeface="微软雅黑" panose="020B0503020204020204" charset="-122"/>
                <a:cs typeface="Times New Roman" panose="02020603050405020304" pitchFamily="18" charset="0"/>
              </a:rPr>
              <a:t>PRESTO</a:t>
            </a:r>
            <a:r>
              <a:rPr lang="zh-CN" altLang="en-US" sz="2000" dirty="0">
                <a:latin typeface="Times New Roman" panose="02020603050405020304" pitchFamily="18" charset="0"/>
                <a:ea typeface="微软雅黑" panose="020B0503020204020204" charset="-122"/>
                <a:cs typeface="Times New Roman" panose="02020603050405020304" pitchFamily="18" charset="0"/>
              </a:rPr>
              <a:t>一致。</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r>
              <a:rPr lang="zh-CN" altLang="en-US" sz="2000" dirty="0">
                <a:latin typeface="Times New Roman" panose="02020603050405020304" pitchFamily="18" charset="0"/>
                <a:ea typeface="微软雅黑" panose="020B0503020204020204" charset="-122"/>
                <a:cs typeface="Times New Roman" panose="02020603050405020304" pitchFamily="18" charset="0"/>
              </a:rPr>
              <a:t>相位特征搜索算法虽未能直接检测到</a:t>
            </a:r>
            <a:r>
              <a:rPr lang="en-US" altLang="zh-CN" sz="2000" dirty="0">
                <a:latin typeface="Times New Roman" panose="02020603050405020304" pitchFamily="18" charset="0"/>
                <a:ea typeface="微软雅黑" panose="020B0503020204020204" charset="-122"/>
                <a:cs typeface="Times New Roman" panose="02020603050405020304" pitchFamily="18" charset="0"/>
              </a:rPr>
              <a:t>PSR J1906+0352g</a:t>
            </a:r>
            <a:r>
              <a:rPr lang="zh-CN" altLang="en-US" sz="2000" dirty="0">
                <a:latin typeface="Times New Roman" panose="02020603050405020304" pitchFamily="18" charset="0"/>
                <a:ea typeface="微软雅黑" panose="020B0503020204020204" charset="-122"/>
                <a:cs typeface="Times New Roman" panose="02020603050405020304" pitchFamily="18" charset="0"/>
              </a:rPr>
              <a:t>，但其</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四次谐波</a:t>
            </a:r>
            <a:r>
              <a:rPr lang="zh-CN" altLang="en-US" sz="2000" dirty="0">
                <a:latin typeface="Times New Roman" panose="02020603050405020304" pitchFamily="18" charset="0"/>
                <a:ea typeface="微软雅黑" panose="020B0503020204020204" charset="-122"/>
                <a:cs typeface="Times New Roman" panose="02020603050405020304" pitchFamily="18" charset="0"/>
              </a:rPr>
              <a:t>能够被</a:t>
            </a:r>
            <a:r>
              <a:rPr lang="zh-CN" altLang="en-US" sz="20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清晰检出</a:t>
            </a:r>
            <a:r>
              <a:rPr lang="zh-CN" altLang="en-US" sz="20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0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4" name="矩形 3"/>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04757"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算法测试</a:t>
            </a:r>
            <a:r>
              <a:rPr lang="en-US" altLang="zh-CN" sz="2800" b="1" dirty="0">
                <a:solidFill>
                  <a:srgbClr val="414455"/>
                </a:solidFill>
                <a:latin typeface="微软雅黑" panose="020B0503020204020204" charset="-122"/>
                <a:ea typeface="微软雅黑" panose="020B0503020204020204" charset="-122"/>
              </a:rPr>
              <a:t>-</a:t>
            </a:r>
            <a:r>
              <a:rPr lang="zh-CN" altLang="en-US" sz="2800" b="1" dirty="0">
                <a:solidFill>
                  <a:srgbClr val="414455"/>
                </a:solidFill>
                <a:latin typeface="微软雅黑" panose="020B0503020204020204" charset="-122"/>
                <a:ea typeface="微软雅黑" panose="020B0503020204020204" charset="-122"/>
              </a:rPr>
              <a:t>搜索速度测试</a:t>
            </a:r>
          </a:p>
        </p:txBody>
      </p:sp>
      <p:pic>
        <p:nvPicPr>
          <p:cNvPr id="18" name="图片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503556" y="1295569"/>
            <a:ext cx="5418660" cy="5264518"/>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相位特征搜索算法相较于典型脉冲星搜索软件</a:t>
            </a:r>
            <a:r>
              <a:rPr lang="en-US" altLang="zh-CN" sz="2200" dirty="0">
                <a:latin typeface="Times New Roman" panose="02020603050405020304" pitchFamily="18" charset="0"/>
                <a:ea typeface="微软雅黑" panose="020B0503020204020204" charset="-122"/>
                <a:cs typeface="Times New Roman" panose="02020603050405020304" pitchFamily="18" charset="0"/>
              </a:rPr>
              <a:t>PRESTO</a:t>
            </a:r>
            <a:r>
              <a:rPr lang="zh-CN" altLang="en-US" sz="2200" dirty="0">
                <a:latin typeface="Times New Roman" panose="02020603050405020304" pitchFamily="18" charset="0"/>
                <a:ea typeface="微软雅黑" panose="020B0503020204020204" charset="-122"/>
                <a:cs typeface="Times New Roman" panose="02020603050405020304" pitchFamily="18" charset="0"/>
              </a:rPr>
              <a:t>有着</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较大</a:t>
            </a:r>
            <a:r>
              <a:rPr lang="zh-CN" altLang="en-US" sz="2200" dirty="0">
                <a:latin typeface="Times New Roman" panose="02020603050405020304" pitchFamily="18" charset="0"/>
                <a:ea typeface="微软雅黑" panose="020B0503020204020204" charset="-122"/>
                <a:cs typeface="Times New Roman" panose="02020603050405020304" pitchFamily="18" charset="0"/>
              </a:rPr>
              <a:t>的</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速度优势</a:t>
            </a:r>
            <a:r>
              <a:rPr lang="zh-CN" altLang="en-US" sz="22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endParaRPr lang="en-US" altLang="zh-CN"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r>
              <a:rPr lang="en-US" altLang="zh-CN" sz="2200" dirty="0">
                <a:latin typeface="Times New Roman" panose="02020603050405020304" pitchFamily="18" charset="0"/>
                <a:ea typeface="微软雅黑" panose="020B0503020204020204" charset="-122"/>
                <a:cs typeface="Times New Roman" panose="02020603050405020304" pitchFamily="18" charset="0"/>
              </a:rPr>
              <a:t>PRESTO</a:t>
            </a:r>
            <a:r>
              <a:rPr lang="zh-CN" altLang="en-US" sz="2200" dirty="0">
                <a:latin typeface="Times New Roman" panose="02020603050405020304" pitchFamily="18" charset="0"/>
                <a:ea typeface="微软雅黑" panose="020B0503020204020204" charset="-122"/>
                <a:cs typeface="Times New Roman" panose="02020603050405020304" pitchFamily="18" charset="0"/>
              </a:rPr>
              <a:t>容易受</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观测时长</a:t>
            </a:r>
            <a:r>
              <a:rPr lang="en-US" altLang="zh-CN" sz="2200" dirty="0">
                <a:latin typeface="Times New Roman" panose="02020603050405020304" pitchFamily="18" charset="0"/>
                <a:ea typeface="微软雅黑" panose="020B0503020204020204" charset="-122"/>
                <a:cs typeface="Times New Roman" panose="02020603050405020304" pitchFamily="18" charset="0"/>
              </a:rPr>
              <a:t>(</a:t>
            </a:r>
            <a:r>
              <a:rPr lang="zh-CN" altLang="en-US" sz="2200" dirty="0">
                <a:latin typeface="Times New Roman" panose="02020603050405020304" pitchFamily="18" charset="0"/>
                <a:ea typeface="微软雅黑" panose="020B0503020204020204" charset="-122"/>
                <a:cs typeface="Times New Roman" panose="02020603050405020304" pitchFamily="18" charset="0"/>
              </a:rPr>
              <a:t>采样点数量</a:t>
            </a:r>
            <a:r>
              <a:rPr lang="en-US" altLang="zh-CN" sz="2200" dirty="0">
                <a:latin typeface="Times New Roman" panose="02020603050405020304" pitchFamily="18" charset="0"/>
                <a:ea typeface="微软雅黑" panose="020B0503020204020204" charset="-122"/>
                <a:cs typeface="Times New Roman" panose="02020603050405020304" pitchFamily="18" charset="0"/>
              </a:rPr>
              <a:t>)</a:t>
            </a:r>
            <a:r>
              <a:rPr lang="zh-CN" altLang="en-US" sz="2200" dirty="0">
                <a:latin typeface="Times New Roman" panose="02020603050405020304" pitchFamily="18" charset="0"/>
                <a:ea typeface="微软雅黑" panose="020B0503020204020204" charset="-122"/>
                <a:cs typeface="Times New Roman" panose="02020603050405020304" pitchFamily="18" charset="0"/>
              </a:rPr>
              <a:t>影响计算的处理速度，而相位特征搜索算法受观测数据</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通道数目</a:t>
            </a:r>
            <a:r>
              <a:rPr lang="zh-CN" altLang="en-US" sz="2200" dirty="0">
                <a:latin typeface="Times New Roman" panose="02020603050405020304" pitchFamily="18" charset="0"/>
                <a:ea typeface="微软雅黑" panose="020B0503020204020204" charset="-122"/>
                <a:cs typeface="Times New Roman" panose="02020603050405020304" pitchFamily="18" charset="0"/>
              </a:rPr>
              <a:t>影响较大。</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endParaRPr lang="en-US" altLang="zh-CN"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spcBef>
                <a:spcPts val="1200"/>
              </a:spcBef>
              <a:buFont typeface="Wingdings" panose="05000000000000000000" pitchFamily="2" charset="2"/>
              <a:buChar char="Ø"/>
            </a:pPr>
            <a:r>
              <a:rPr lang="zh-CN" altLang="en-US" sz="2200" dirty="0">
                <a:latin typeface="Times New Roman" panose="02020603050405020304" pitchFamily="18" charset="0"/>
                <a:ea typeface="微软雅黑" panose="020B0503020204020204" charset="-122"/>
                <a:cs typeface="Times New Roman" panose="02020603050405020304" pitchFamily="18" charset="0"/>
              </a:rPr>
              <a:t>使用</a:t>
            </a:r>
            <a:r>
              <a:rPr lang="en-US" altLang="zh-CN"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GPU</a:t>
            </a:r>
            <a:r>
              <a:rPr lang="zh-CN" altLang="en-US" sz="2200" dirty="0">
                <a:latin typeface="Times New Roman" panose="02020603050405020304" pitchFamily="18" charset="0"/>
                <a:ea typeface="微软雅黑" panose="020B0503020204020204" charset="-122"/>
                <a:cs typeface="Times New Roman" panose="02020603050405020304" pitchFamily="18" charset="0"/>
              </a:rPr>
              <a:t>参与计算，相较于</a:t>
            </a:r>
            <a:r>
              <a:rPr lang="en-US" altLang="zh-CN" sz="2200" dirty="0">
                <a:latin typeface="Times New Roman" panose="02020603050405020304" pitchFamily="18" charset="0"/>
                <a:ea typeface="微软雅黑" panose="020B0503020204020204" charset="-122"/>
                <a:cs typeface="Times New Roman" panose="02020603050405020304" pitchFamily="18" charset="0"/>
              </a:rPr>
              <a:t>CPU</a:t>
            </a:r>
            <a:r>
              <a:rPr lang="zh-CN" altLang="en-US" sz="2200" dirty="0">
                <a:latin typeface="Times New Roman" panose="02020603050405020304" pitchFamily="18" charset="0"/>
                <a:ea typeface="微软雅黑" panose="020B0503020204020204" charset="-122"/>
                <a:cs typeface="Times New Roman" panose="02020603050405020304" pitchFamily="18" charset="0"/>
              </a:rPr>
              <a:t>有着</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显著</a:t>
            </a:r>
            <a:r>
              <a:rPr lang="zh-CN" altLang="en-US" sz="2200" dirty="0">
                <a:latin typeface="Times New Roman" panose="02020603050405020304" pitchFamily="18" charset="0"/>
                <a:ea typeface="微软雅黑" panose="020B0503020204020204" charset="-122"/>
                <a:cs typeface="Times New Roman" panose="02020603050405020304" pitchFamily="18" charset="0"/>
              </a:rPr>
              <a:t>的速度</a:t>
            </a:r>
            <a:r>
              <a:rPr lang="zh-CN" altLang="en-US" sz="22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优势</a:t>
            </a:r>
            <a:r>
              <a:rPr lang="zh-CN" altLang="en-US" sz="2200" dirty="0">
                <a:latin typeface="Times New Roman" panose="02020603050405020304" pitchFamily="18" charset="0"/>
                <a:ea typeface="微软雅黑" panose="020B0503020204020204" charset="-122"/>
                <a:cs typeface="Times New Roman" panose="02020603050405020304" pitchFamily="18" charset="0"/>
              </a:rPr>
              <a:t>。相较传统搜索算法有着最高</a:t>
            </a:r>
            <a:r>
              <a:rPr lang="en-US" altLang="zh-CN" sz="2200" dirty="0">
                <a:latin typeface="Times New Roman" panose="02020603050405020304" pitchFamily="18" charset="0"/>
                <a:ea typeface="微软雅黑" panose="020B0503020204020204" charset="-122"/>
                <a:cs typeface="Times New Roman" panose="02020603050405020304" pitchFamily="18" charset="0"/>
              </a:rPr>
              <a:t>50</a:t>
            </a:r>
            <a:r>
              <a:rPr lang="zh-CN" altLang="en-US" sz="2200" dirty="0">
                <a:latin typeface="Times New Roman" panose="02020603050405020304" pitchFamily="18" charset="0"/>
                <a:ea typeface="微软雅黑" panose="020B0503020204020204" charset="-122"/>
                <a:cs typeface="Times New Roman" panose="02020603050405020304" pitchFamily="18" charset="0"/>
              </a:rPr>
              <a:t>倍的速度提升。</a:t>
            </a:r>
            <a:endParaRPr lang="en-US" altLang="zh-CN" sz="22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0" name="矩形 9"/>
          <p:cNvSpPr/>
          <p:nvPr/>
        </p:nvSpPr>
        <p:spPr>
          <a:xfrm>
            <a:off x="6567805" y="5194300"/>
            <a:ext cx="5561330" cy="368300"/>
          </a:xfrm>
          <a:prstGeom prst="rect">
            <a:avLst/>
          </a:prstGeom>
        </p:spPr>
        <p:txBody>
          <a:bodyPr wrap="square">
            <a:spAutoFit/>
          </a:bodyPr>
          <a:lstStyle/>
          <a:p>
            <a:pPr algn="ctr"/>
            <a:r>
              <a:rPr lang="zh-CN" altLang="en-US" dirty="0"/>
              <a:t>不同文件处理速度对比</a:t>
            </a:r>
            <a:endParaRPr lang="en-US" altLang="zh-CN" dirty="0"/>
          </a:p>
        </p:txBody>
      </p:sp>
      <p:sp>
        <p:nvSpPr>
          <p:cNvPr id="11" name="矩形 10"/>
          <p:cNvSpPr/>
          <p:nvPr/>
        </p:nvSpPr>
        <p:spPr>
          <a:xfrm>
            <a:off x="7692301" y="5562652"/>
            <a:ext cx="3937265" cy="954107"/>
          </a:xfrm>
          <a:prstGeom prst="rect">
            <a:avLst/>
          </a:prstGeom>
        </p:spPr>
        <p:txBody>
          <a:bodyPr wrap="square">
            <a:spAutoFit/>
          </a:bodyPr>
          <a:lstStyle/>
          <a:p>
            <a:pPr algn="just"/>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计算平台：</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NH55</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笔记本</a:t>
            </a:r>
            <a:endPar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endParaRPr>
          </a:p>
          <a:p>
            <a:pPr algn="just"/>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CPU</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3900X       RAM</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32G 3200Mhz</a:t>
            </a:r>
          </a:p>
          <a:p>
            <a:pPr algn="just"/>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GPU</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2070m        SSD</a:t>
            </a:r>
            <a:r>
              <a:rPr lang="zh-CN" altLang="en-US"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a:t>
            </a:r>
            <a:r>
              <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rPr>
              <a:t>PM981 512G PCIE 3.0*2</a:t>
            </a:r>
          </a:p>
          <a:p>
            <a:pPr algn="just"/>
            <a:endParaRPr lang="en-US" altLang="zh-CN" sz="1400" dirty="0">
              <a:solidFill>
                <a:schemeClr val="bg1">
                  <a:lumMod val="50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矩形 1"/>
          <p:cNvSpPr/>
          <p:nvPr>
            <p:custDataLst>
              <p:tags r:id="rId1"/>
            </p:custDataLst>
          </p:nvPr>
        </p:nvSpPr>
        <p:spPr>
          <a:xfrm>
            <a:off x="9932670" y="218440"/>
            <a:ext cx="2082165" cy="706755"/>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利用相位特征的搜索方法</a:t>
            </a:r>
          </a:p>
        </p:txBody>
      </p:sp>
      <p:pic>
        <p:nvPicPr>
          <p:cNvPr id="5" name="图片 4"/>
          <p:cNvPicPr>
            <a:picLocks noChangeAspect="1"/>
          </p:cNvPicPr>
          <p:nvPr>
            <p:custDataLst>
              <p:tags r:id="rId2"/>
            </p:custDataLst>
          </p:nvPr>
        </p:nvPicPr>
        <p:blipFill>
          <a:blip r:embed="rId6"/>
          <a:stretch>
            <a:fillRect/>
          </a:stretch>
        </p:blipFill>
        <p:spPr>
          <a:xfrm>
            <a:off x="6620510" y="1160780"/>
            <a:ext cx="5507990" cy="3930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05664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en-US" altLang="zh-CN"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Outline</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文本框 1"/>
          <p:cNvSpPr txBox="1"/>
          <p:nvPr/>
        </p:nvSpPr>
        <p:spPr>
          <a:xfrm>
            <a:off x="1007745" y="1546860"/>
            <a:ext cx="5288280" cy="4030980"/>
          </a:xfrm>
          <a:prstGeom prst="rect">
            <a:avLst/>
          </a:prstGeom>
          <a:noFill/>
        </p:spPr>
        <p:txBody>
          <a:bodyPr wrap="square" rtlCol="0">
            <a:spAutoFit/>
          </a:bodyPr>
          <a:lstStyle/>
          <a:p>
            <a:pPr marL="514350" indent="-514350">
              <a:lnSpc>
                <a:spcPct val="200000"/>
              </a:lnSpc>
              <a:buFont typeface="Wingdings" panose="05000000000000000000" charset="0"/>
              <a:buChar char="Ø"/>
            </a:pPr>
            <a:r>
              <a:rPr lang="zh-CN" altLang="en-US" sz="3200"/>
              <a:t>背景</a:t>
            </a:r>
          </a:p>
          <a:p>
            <a:pPr marL="514350" indent="-514350">
              <a:lnSpc>
                <a:spcPct val="200000"/>
              </a:lnSpc>
              <a:buFont typeface="Wingdings" panose="05000000000000000000" charset="0"/>
              <a:buChar char="Ø"/>
            </a:pPr>
            <a:r>
              <a:rPr lang="zh-CN" altLang="en-US" sz="3200"/>
              <a:t>信号相位特征</a:t>
            </a:r>
          </a:p>
          <a:p>
            <a:pPr marL="514350" indent="-514350">
              <a:lnSpc>
                <a:spcPct val="200000"/>
              </a:lnSpc>
              <a:buFont typeface="Wingdings" panose="05000000000000000000" charset="0"/>
              <a:buChar char="Ø"/>
            </a:pPr>
            <a:r>
              <a:rPr lang="zh-CN" altLang="en-US" sz="3200">
                <a:sym typeface="+mn-ea"/>
              </a:rPr>
              <a:t>利用相位特征的搜索方法</a:t>
            </a:r>
          </a:p>
          <a:p>
            <a:pPr marL="514350" indent="-514350">
              <a:lnSpc>
                <a:spcPct val="200000"/>
              </a:lnSpc>
              <a:buFont typeface="Wingdings" panose="05000000000000000000" charset="0"/>
              <a:buChar char="Ø"/>
            </a:pPr>
            <a:r>
              <a:rPr lang="zh-CN" altLang="en-US" sz="3200"/>
              <a:t>小结</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05664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en-US" altLang="zh-CN"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Outline</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文本框 1"/>
          <p:cNvSpPr txBox="1"/>
          <p:nvPr/>
        </p:nvSpPr>
        <p:spPr>
          <a:xfrm>
            <a:off x="1007745" y="1546860"/>
            <a:ext cx="5288280" cy="4030980"/>
          </a:xfrm>
          <a:prstGeom prst="rect">
            <a:avLst/>
          </a:prstGeom>
          <a:noFill/>
        </p:spPr>
        <p:txBody>
          <a:bodyPr wrap="square" rtlCol="0">
            <a:spAutoFit/>
          </a:bodyPr>
          <a:lstStyle/>
          <a:p>
            <a:pPr marL="514350" indent="-514350">
              <a:lnSpc>
                <a:spcPct val="200000"/>
              </a:lnSpc>
              <a:buFont typeface="Wingdings" panose="05000000000000000000" charset="0"/>
              <a:buChar char="Ø"/>
            </a:pPr>
            <a:r>
              <a:rPr lang="zh-CN" altLang="en-US" sz="3200"/>
              <a:t>背景</a:t>
            </a:r>
          </a:p>
          <a:p>
            <a:pPr marL="514350" indent="-514350">
              <a:lnSpc>
                <a:spcPct val="200000"/>
              </a:lnSpc>
              <a:buFont typeface="Wingdings" panose="05000000000000000000" charset="0"/>
              <a:buChar char="Ø"/>
            </a:pPr>
            <a:r>
              <a:rPr lang="zh-CN" altLang="en-US" sz="3200"/>
              <a:t>信号相位特征</a:t>
            </a:r>
          </a:p>
          <a:p>
            <a:pPr marL="514350" indent="-514350">
              <a:lnSpc>
                <a:spcPct val="200000"/>
              </a:lnSpc>
              <a:buFont typeface="Wingdings" panose="05000000000000000000" charset="0"/>
              <a:buChar char="Ø"/>
            </a:pPr>
            <a:r>
              <a:rPr lang="zh-CN" altLang="en-US" sz="3200">
                <a:solidFill>
                  <a:schemeClr val="tx1"/>
                </a:solidFill>
              </a:rPr>
              <a:t>利用相位特征的搜索方法</a:t>
            </a:r>
          </a:p>
          <a:p>
            <a:pPr marL="514350" indent="-514350">
              <a:lnSpc>
                <a:spcPct val="200000"/>
              </a:lnSpc>
              <a:buFont typeface="Wingdings" panose="05000000000000000000" charset="0"/>
              <a:buChar char="Ø"/>
            </a:pPr>
            <a:r>
              <a:rPr lang="zh-CN" altLang="en-US" sz="3200">
                <a:solidFill>
                  <a:srgbClr val="FF0000"/>
                </a:solidFill>
                <a:sym typeface="+mn-ea"/>
              </a:rPr>
              <a:t>小结</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9932734"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0" name="矩形 19"/>
          <p:cNvSpPr/>
          <p:nvPr/>
        </p:nvSpPr>
        <p:spPr>
          <a:xfrm>
            <a:off x="0" y="2651291"/>
            <a:ext cx="5418660" cy="579967"/>
          </a:xfrm>
          <a:prstGeom prst="rect">
            <a:avLst/>
          </a:prstGeom>
        </p:spPr>
        <p:txBody>
          <a:bodyPr wrap="square">
            <a:spAutoFit/>
          </a:bodyPr>
          <a:lstStyle/>
          <a:p>
            <a:pPr algn="just">
              <a:lnSpc>
                <a:spcPct val="15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p>
        </p:txBody>
      </p:sp>
      <p:sp>
        <p:nvSpPr>
          <p:cNvPr id="8" name="矩形 7"/>
          <p:cNvSpPr/>
          <p:nvPr/>
        </p:nvSpPr>
        <p:spPr>
          <a:xfrm>
            <a:off x="503555" y="1295400"/>
            <a:ext cx="10195560" cy="3938270"/>
          </a:xfrm>
          <a:prstGeom prst="rect">
            <a:avLst/>
          </a:prstGeom>
        </p:spPr>
        <p:txBody>
          <a:bodyPr wrap="square">
            <a:spAutoFit/>
          </a:bodyPr>
          <a:lstStyle/>
          <a:p>
            <a:pPr marL="457200" indent="-457200" algn="just">
              <a:lnSpc>
                <a:spcPct val="20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利用相位特征搜索脉冲星在单脉冲星的搜索中具有显著的速度优势；</a:t>
            </a:r>
          </a:p>
          <a:p>
            <a:pPr marL="457200" indent="-457200" algn="just">
              <a:lnSpc>
                <a:spcPct val="200000"/>
              </a:lnSpc>
              <a:buFont typeface="Wingdings" panose="05000000000000000000" pitchFamily="2" charset="2"/>
              <a:buChar char="Ø"/>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20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脉冲双星的搜索算法还待开发；</a:t>
            </a:r>
          </a:p>
          <a:p>
            <a:pPr marL="457200" indent="-457200" algn="just">
              <a:lnSpc>
                <a:spcPct val="200000"/>
              </a:lnSpc>
              <a:buFont typeface="Wingdings" panose="05000000000000000000" pitchFamily="2" charset="2"/>
              <a:buChar char="Ø"/>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200000"/>
              </a:lnSpc>
              <a:spcBef>
                <a:spcPts val="1200"/>
              </a:spcBef>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两步筛选方法目前还是经验方法，可能会有更好的筛选方法。</a:t>
            </a:r>
          </a:p>
        </p:txBody>
      </p:sp>
      <p:sp>
        <p:nvSpPr>
          <p:cNvPr id="2" name="矩形 1"/>
          <p:cNvSpPr/>
          <p:nvPr>
            <p:custDataLst>
              <p:tags r:id="rId1"/>
            </p:custDataLst>
          </p:nvPr>
        </p:nvSpPr>
        <p:spPr>
          <a:xfrm>
            <a:off x="9932670" y="391795"/>
            <a:ext cx="2082165" cy="398780"/>
          </a:xfrm>
          <a:prstGeom prst="rect">
            <a:avLst/>
          </a:prstGeom>
        </p:spPr>
        <p:txBody>
          <a:bodyPr wrap="squar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lang="zh-CN" altLang="en-US" sz="2000" b="1" dirty="0">
                <a:solidFill>
                  <a:srgbClr val="1C50A2"/>
                </a:solidFill>
                <a:ea typeface="微软雅黑" panose="020B0503020204020204" charset="-122"/>
              </a:rPr>
              <a:t>小结</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05664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en-US" altLang="zh-CN"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Outline</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文本框 1"/>
          <p:cNvSpPr txBox="1"/>
          <p:nvPr/>
        </p:nvSpPr>
        <p:spPr>
          <a:xfrm>
            <a:off x="1014730" y="1546860"/>
            <a:ext cx="5288280" cy="4030980"/>
          </a:xfrm>
          <a:prstGeom prst="rect">
            <a:avLst/>
          </a:prstGeom>
          <a:noFill/>
        </p:spPr>
        <p:txBody>
          <a:bodyPr wrap="square" rtlCol="0">
            <a:spAutoFit/>
          </a:bodyPr>
          <a:lstStyle/>
          <a:p>
            <a:pPr marL="514350" indent="-514350">
              <a:lnSpc>
                <a:spcPct val="200000"/>
              </a:lnSpc>
              <a:buFont typeface="Wingdings" panose="05000000000000000000" charset="0"/>
              <a:buChar char="Ø"/>
            </a:pPr>
            <a:r>
              <a:rPr lang="zh-CN" altLang="en-US" sz="3200">
                <a:solidFill>
                  <a:srgbClr val="FF0000"/>
                </a:solidFill>
              </a:rPr>
              <a:t>背景</a:t>
            </a:r>
          </a:p>
          <a:p>
            <a:pPr marL="514350" indent="-514350">
              <a:lnSpc>
                <a:spcPct val="200000"/>
              </a:lnSpc>
              <a:buFont typeface="Wingdings" panose="05000000000000000000" charset="0"/>
              <a:buChar char="Ø"/>
            </a:pPr>
            <a:r>
              <a:rPr lang="zh-CN" altLang="en-US" sz="3200"/>
              <a:t>信号相位特征</a:t>
            </a:r>
          </a:p>
          <a:p>
            <a:pPr marL="514350" indent="-514350">
              <a:lnSpc>
                <a:spcPct val="200000"/>
              </a:lnSpc>
              <a:buFont typeface="Wingdings" panose="05000000000000000000" charset="0"/>
              <a:buChar char="Ø"/>
            </a:pPr>
            <a:r>
              <a:rPr lang="zh-CN" altLang="en-US" sz="3200">
                <a:sym typeface="+mn-ea"/>
              </a:rPr>
              <a:t>利用相位特征的搜索方法</a:t>
            </a:r>
          </a:p>
          <a:p>
            <a:pPr marL="514350" indent="-514350">
              <a:lnSpc>
                <a:spcPct val="200000"/>
              </a:lnSpc>
              <a:buFont typeface="Wingdings" panose="05000000000000000000" charset="0"/>
              <a:buChar char="Ø"/>
            </a:pPr>
            <a:r>
              <a:rPr lang="zh-CN" altLang="en-US" sz="3200">
                <a:sym typeface="+mn-ea"/>
              </a:rPr>
              <a:t>小结</a:t>
            </a:r>
            <a:endParaRPr lang="zh-CN" alt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69088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背景</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1674738" cy="500117"/>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搜索算法</a:t>
            </a:r>
          </a:p>
        </p:txBody>
      </p: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170376" y="965823"/>
            <a:ext cx="7713992" cy="224196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n"/>
            </a:pPr>
            <a:r>
              <a:rPr lang="zh-CN" altLang="en-US" sz="2400" dirty="0">
                <a:latin typeface="Times New Roman" panose="02020603050405020304" pitchFamily="18" charset="0"/>
                <a:ea typeface="微软雅黑" panose="020B0503020204020204" charset="-122"/>
                <a:cs typeface="Times New Roman" panose="02020603050405020304" pitchFamily="18" charset="0"/>
              </a:rPr>
              <a:t>脉冲星搜索算法在历经多年的发展后，现已形成了一个较为</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固定的处理流程</a:t>
            </a:r>
            <a:endParaRPr lang="en-US" altLang="zh-CN" sz="2400"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n"/>
            </a:pPr>
            <a:r>
              <a:rPr lang="zh-CN" altLang="en-US" sz="2400" dirty="0">
                <a:latin typeface="Times New Roman" panose="02020603050405020304" pitchFamily="18" charset="0"/>
                <a:ea typeface="微软雅黑" panose="020B0503020204020204" charset="-122"/>
                <a:cs typeface="Times New Roman" panose="02020603050405020304" pitchFamily="18" charset="0"/>
              </a:rPr>
              <a:t>搜索流程中最为</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耗时</a:t>
            </a:r>
            <a:r>
              <a:rPr lang="zh-CN" altLang="en-US" sz="2400" dirty="0">
                <a:latin typeface="Times New Roman" panose="02020603050405020304" pitchFamily="18" charset="0"/>
                <a:ea typeface="微软雅黑" panose="020B0503020204020204" charset="-122"/>
                <a:cs typeface="Times New Roman" panose="02020603050405020304" pitchFamily="18" charset="0"/>
              </a:rPr>
              <a:t>的是</a:t>
            </a:r>
            <a:r>
              <a:rPr lang="zh-CN" altLang="en-US" sz="2400" b="1" dirty="0">
                <a:latin typeface="Times New Roman" panose="02020603050405020304" pitchFamily="18" charset="0"/>
                <a:ea typeface="微软雅黑" panose="020B0503020204020204" charset="-122"/>
                <a:cs typeface="Times New Roman" panose="02020603050405020304" pitchFamily="18" charset="0"/>
              </a:rPr>
              <a:t>消色散处理</a:t>
            </a:r>
            <a:r>
              <a:rPr lang="zh-CN" altLang="en-US" sz="2400" dirty="0">
                <a:latin typeface="Times New Roman" panose="02020603050405020304" pitchFamily="18" charset="0"/>
                <a:ea typeface="微软雅黑" panose="020B0503020204020204" charset="-122"/>
                <a:cs typeface="Times New Roman" panose="02020603050405020304" pitchFamily="18" charset="0"/>
              </a:rPr>
              <a:t>与</a:t>
            </a:r>
            <a:r>
              <a:rPr lang="zh-CN" altLang="en-US" sz="2400" b="1" dirty="0">
                <a:latin typeface="Times New Roman" panose="02020603050405020304" pitchFamily="18" charset="0"/>
                <a:ea typeface="微软雅黑" panose="020B0503020204020204" charset="-122"/>
                <a:cs typeface="Times New Roman" panose="02020603050405020304" pitchFamily="18" charset="0"/>
              </a:rPr>
              <a:t>周期信号搜索</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n"/>
            </a:pPr>
            <a:r>
              <a:rPr lang="zh-CN" altLang="en-US" sz="2400" dirty="0">
                <a:latin typeface="Times New Roman" panose="02020603050405020304" pitchFamily="18" charset="0"/>
                <a:ea typeface="微软雅黑" panose="020B0503020204020204" charset="-122"/>
                <a:cs typeface="Times New Roman" panose="02020603050405020304" pitchFamily="18" charset="0"/>
              </a:rPr>
              <a:t>其中周期信号搜索有多种处理方式</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矩形: 圆角 1"/>
          <p:cNvSpPr/>
          <p:nvPr/>
        </p:nvSpPr>
        <p:spPr>
          <a:xfrm>
            <a:off x="9100701" y="1223265"/>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cs typeface="Times New Roman" panose="02020603050405020304" pitchFamily="18" charset="0"/>
              </a:rPr>
              <a:t>去</a:t>
            </a:r>
            <a:r>
              <a:rPr lang="en-US" altLang="zh-CN" sz="2400" b="1" dirty="0">
                <a:latin typeface="Times New Roman" panose="02020603050405020304" pitchFamily="18" charset="0"/>
                <a:cs typeface="Times New Roman" panose="02020603050405020304" pitchFamily="18" charset="0"/>
              </a:rPr>
              <a:t>RFIs</a:t>
            </a:r>
            <a:endParaRPr lang="zh-CN" altLang="en-US" sz="2400" b="1" dirty="0">
              <a:latin typeface="Times New Roman" panose="02020603050405020304" pitchFamily="18" charset="0"/>
              <a:cs typeface="Times New Roman" panose="02020603050405020304" pitchFamily="18" charset="0"/>
            </a:endParaRPr>
          </a:p>
        </p:txBody>
      </p:sp>
      <p:sp>
        <p:nvSpPr>
          <p:cNvPr id="11" name="矩形: 圆角 10"/>
          <p:cNvSpPr/>
          <p:nvPr/>
        </p:nvSpPr>
        <p:spPr>
          <a:xfrm>
            <a:off x="9100701" y="2523330"/>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消色散处理</a:t>
            </a:r>
            <a:endParaRPr lang="zh-CN" altLang="en-US" sz="2400" b="1" dirty="0"/>
          </a:p>
        </p:txBody>
      </p:sp>
      <p:sp>
        <p:nvSpPr>
          <p:cNvPr id="13" name="矩形: 圆角 12"/>
          <p:cNvSpPr/>
          <p:nvPr/>
        </p:nvSpPr>
        <p:spPr>
          <a:xfrm>
            <a:off x="9100700" y="3823395"/>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周期信号搜索</a:t>
            </a:r>
            <a:endParaRPr lang="zh-CN" altLang="en-US" sz="2400" b="1" dirty="0"/>
          </a:p>
        </p:txBody>
      </p:sp>
      <p:sp>
        <p:nvSpPr>
          <p:cNvPr id="15" name="矩形: 圆角 14"/>
          <p:cNvSpPr/>
          <p:nvPr/>
        </p:nvSpPr>
        <p:spPr>
          <a:xfrm>
            <a:off x="9100700" y="5123460"/>
            <a:ext cx="2198671" cy="671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rPr>
              <a:t>候选体识别 </a:t>
            </a:r>
          </a:p>
        </p:txBody>
      </p:sp>
      <p:sp>
        <p:nvSpPr>
          <p:cNvPr id="4" name="箭头: 下 3"/>
          <p:cNvSpPr/>
          <p:nvPr/>
        </p:nvSpPr>
        <p:spPr>
          <a:xfrm>
            <a:off x="10050744" y="1947046"/>
            <a:ext cx="298579" cy="560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p:cNvSpPr/>
          <p:nvPr/>
        </p:nvSpPr>
        <p:spPr>
          <a:xfrm>
            <a:off x="10050745" y="3247111"/>
            <a:ext cx="298579" cy="560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p:cNvSpPr/>
          <p:nvPr/>
        </p:nvSpPr>
        <p:spPr>
          <a:xfrm>
            <a:off x="10050744" y="4538418"/>
            <a:ext cx="298579" cy="560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393772" y="5923482"/>
            <a:ext cx="1612522"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典型搜索流程</a:t>
            </a:r>
          </a:p>
        </p:txBody>
      </p:sp>
      <p:graphicFrame>
        <p:nvGraphicFramePr>
          <p:cNvPr id="8" name="表格 7"/>
          <p:cNvGraphicFramePr>
            <a:graphicFrameLocks noGrp="1"/>
          </p:cNvGraphicFramePr>
          <p:nvPr/>
        </p:nvGraphicFramePr>
        <p:xfrm>
          <a:off x="170376" y="3274886"/>
          <a:ext cx="8127891" cy="3501876"/>
        </p:xfrm>
        <a:graphic>
          <a:graphicData uri="http://schemas.openxmlformats.org/drawingml/2006/table">
            <a:tbl>
              <a:tblPr firstRow="1" bandRow="1">
                <a:tableStyleId>{5C22544A-7EE6-4342-B048-85BDC9FD1C3A}</a:tableStyleId>
              </a:tblPr>
              <a:tblGrid>
                <a:gridCol w="2670593">
                  <a:extLst>
                    <a:ext uri="{9D8B030D-6E8A-4147-A177-3AD203B41FA5}">
                      <a16:colId xmlns:a16="http://schemas.microsoft.com/office/drawing/2014/main" val="20000"/>
                    </a:ext>
                  </a:extLst>
                </a:gridCol>
                <a:gridCol w="2748001">
                  <a:extLst>
                    <a:ext uri="{9D8B030D-6E8A-4147-A177-3AD203B41FA5}">
                      <a16:colId xmlns:a16="http://schemas.microsoft.com/office/drawing/2014/main" val="20001"/>
                    </a:ext>
                  </a:extLst>
                </a:gridCol>
                <a:gridCol w="2709297">
                  <a:extLst>
                    <a:ext uri="{9D8B030D-6E8A-4147-A177-3AD203B41FA5}">
                      <a16:colId xmlns:a16="http://schemas.microsoft.com/office/drawing/2014/main" val="20002"/>
                    </a:ext>
                  </a:extLst>
                </a:gridCol>
              </a:tblGrid>
              <a:tr h="315089">
                <a:tc>
                  <a:txBody>
                    <a:bodyPr/>
                    <a:lstStyle/>
                    <a:p>
                      <a:pPr algn="ctr"/>
                      <a:r>
                        <a:rPr lang="zh-CN" altLang="en-US" sz="1600" dirty="0"/>
                        <a:t>算法名称</a:t>
                      </a:r>
                    </a:p>
                  </a:txBody>
                  <a:tcPr/>
                </a:tc>
                <a:tc>
                  <a:txBody>
                    <a:bodyPr/>
                    <a:lstStyle/>
                    <a:p>
                      <a:pPr algn="ctr"/>
                      <a:r>
                        <a:rPr lang="zh-CN" altLang="en-US" sz="1600" dirty="0"/>
                        <a:t>方法</a:t>
                      </a:r>
                    </a:p>
                  </a:txBody>
                  <a:tcPr/>
                </a:tc>
                <a:tc>
                  <a:txBody>
                    <a:bodyPr/>
                    <a:lstStyle/>
                    <a:p>
                      <a:pPr algn="ctr"/>
                      <a:r>
                        <a:rPr lang="zh-CN" altLang="en-US" sz="1600" dirty="0"/>
                        <a:t>适用对象</a:t>
                      </a:r>
                    </a:p>
                  </a:txBody>
                  <a:tcPr/>
                </a:tc>
                <a:extLst>
                  <a:ext uri="{0D108BD9-81ED-4DB2-BD59-A6C34878D82A}">
                    <a16:rowId xmlns:a16="http://schemas.microsoft.com/office/drawing/2014/main" val="10000"/>
                  </a:ext>
                </a:extLst>
              </a:tr>
              <a:tr h="655835">
                <a:tc>
                  <a:txBody>
                    <a:bodyPr/>
                    <a:lstStyle/>
                    <a:p>
                      <a:pPr algn="ctr"/>
                      <a:r>
                        <a:rPr lang="en-US" altLang="zh-CN" sz="1600" b="1" dirty="0"/>
                        <a:t>FFA</a:t>
                      </a:r>
                      <a:r>
                        <a:rPr lang="zh-CN" altLang="en-US" sz="1600" b="1" dirty="0"/>
                        <a:t>（快速折叠搜索算法）</a:t>
                      </a:r>
                    </a:p>
                  </a:txBody>
                  <a:tcPr/>
                </a:tc>
                <a:tc>
                  <a:txBody>
                    <a:bodyPr/>
                    <a:lstStyle/>
                    <a:p>
                      <a:pPr algn="ctr"/>
                      <a:r>
                        <a:rPr lang="zh-CN" altLang="en-US" sz="1600" dirty="0"/>
                        <a:t>通过类似蝶形计算的方式，折叠尝试不同的周期</a:t>
                      </a:r>
                    </a:p>
                  </a:txBody>
                  <a:tcPr/>
                </a:tc>
                <a:tc>
                  <a:txBody>
                    <a:bodyPr/>
                    <a:lstStyle/>
                    <a:p>
                      <a:pPr algn="ctr"/>
                      <a:r>
                        <a:rPr lang="zh-CN" altLang="en-US" sz="1600" dirty="0"/>
                        <a:t>周期较长，且在傅氏变换后容易被红噪声掩盖的脉冲星</a:t>
                      </a:r>
                    </a:p>
                  </a:txBody>
                  <a:tcPr/>
                </a:tc>
                <a:extLst>
                  <a:ext uri="{0D108BD9-81ED-4DB2-BD59-A6C34878D82A}">
                    <a16:rowId xmlns:a16="http://schemas.microsoft.com/office/drawing/2014/main" val="10001"/>
                  </a:ext>
                </a:extLst>
              </a:tr>
              <a:tr h="544245">
                <a:tc>
                  <a:txBody>
                    <a:bodyPr/>
                    <a:lstStyle/>
                    <a:p>
                      <a:pPr algn="ctr"/>
                      <a:r>
                        <a:rPr lang="zh-CN" altLang="en-US" sz="1600" b="1" dirty="0"/>
                        <a:t>时域加速度搜索</a:t>
                      </a:r>
                    </a:p>
                  </a:txBody>
                  <a:tcPr/>
                </a:tc>
                <a:tc>
                  <a:txBody>
                    <a:bodyPr/>
                    <a:lstStyle/>
                    <a:p>
                      <a:pPr algn="ctr"/>
                      <a:r>
                        <a:rPr lang="zh-CN" altLang="en-US" sz="1600" dirty="0"/>
                        <a:t>通过在时域数据尝试不同的加速度恢复信号</a:t>
                      </a:r>
                    </a:p>
                  </a:txBody>
                  <a:tcPr/>
                </a:tc>
                <a:tc>
                  <a:txBody>
                    <a:bodyPr/>
                    <a:lstStyle/>
                    <a:p>
                      <a:pPr algn="ctr"/>
                      <a:r>
                        <a:rPr lang="zh-CN" altLang="en-US" sz="1600" dirty="0"/>
                        <a:t>轨道周期较长的脉冲双星</a:t>
                      </a:r>
                    </a:p>
                  </a:txBody>
                  <a:tcPr/>
                </a:tc>
                <a:extLst>
                  <a:ext uri="{0D108BD9-81ED-4DB2-BD59-A6C34878D82A}">
                    <a16:rowId xmlns:a16="http://schemas.microsoft.com/office/drawing/2014/main" val="10002"/>
                  </a:ext>
                </a:extLst>
              </a:tr>
              <a:tr h="544245">
                <a:tc>
                  <a:txBody>
                    <a:bodyPr/>
                    <a:lstStyle/>
                    <a:p>
                      <a:pPr algn="ctr"/>
                      <a:r>
                        <a:rPr lang="zh-CN" altLang="en-US" sz="1600" b="1" dirty="0"/>
                        <a:t>频域加速度搜索</a:t>
                      </a:r>
                    </a:p>
                    <a:p>
                      <a:pPr algn="ctr"/>
                      <a:endParaRPr lang="zh-CN" alt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通过在频域数据进行匹配滤波恢复信号</a:t>
                      </a:r>
                    </a:p>
                  </a:txBody>
                  <a:tcPr/>
                </a:tc>
                <a:tc>
                  <a:txBody>
                    <a:bodyPr/>
                    <a:lstStyle/>
                    <a:p>
                      <a:pPr algn="ctr"/>
                      <a:r>
                        <a:rPr lang="zh-CN" altLang="en-US" sz="1600" dirty="0"/>
                        <a:t>轨道周期较长的脉冲双星</a:t>
                      </a:r>
                    </a:p>
                  </a:txBody>
                  <a:tcPr/>
                </a:tc>
                <a:extLst>
                  <a:ext uri="{0D108BD9-81ED-4DB2-BD59-A6C34878D82A}">
                    <a16:rowId xmlns:a16="http://schemas.microsoft.com/office/drawing/2014/main" val="10003"/>
                  </a:ext>
                </a:extLst>
              </a:tr>
              <a:tr h="773401">
                <a:tc>
                  <a:txBody>
                    <a:bodyPr/>
                    <a:lstStyle/>
                    <a:p>
                      <a:pPr algn="ctr"/>
                      <a:r>
                        <a:rPr lang="zh-CN" altLang="en-US" sz="1600" b="1" dirty="0"/>
                        <a:t>相位调制搜索</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对双星在频谱中的数据进行调制恢复</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轨道周期非常短的脉冲双星</a:t>
                      </a:r>
                    </a:p>
                    <a:p>
                      <a:pPr algn="ctr"/>
                      <a:endParaRPr lang="zh-CN" altLang="en-US" sz="1600" dirty="0"/>
                    </a:p>
                  </a:txBody>
                  <a:tcPr/>
                </a:tc>
                <a:extLst>
                  <a:ext uri="{0D108BD9-81ED-4DB2-BD59-A6C34878D82A}">
                    <a16:rowId xmlns:a16="http://schemas.microsoft.com/office/drawing/2014/main" val="10004"/>
                  </a:ext>
                </a:extLst>
              </a:tr>
              <a:tr h="544245">
                <a:tc>
                  <a:txBody>
                    <a:bodyPr/>
                    <a:lstStyle/>
                    <a:p>
                      <a:pPr algn="ctr"/>
                      <a:r>
                        <a:rPr lang="en-US" altLang="zh-CN" sz="1600" b="1" dirty="0"/>
                        <a:t>JERK</a:t>
                      </a:r>
                      <a:r>
                        <a:rPr lang="zh-CN" altLang="en-US" sz="1600" b="1" dirty="0"/>
                        <a:t>搜索</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a:t>通过在频域数据进行匹配滤波恢复信号</a:t>
                      </a:r>
                    </a:p>
                  </a:txBody>
                  <a:tcPr/>
                </a:tc>
                <a:tc>
                  <a:txBody>
                    <a:bodyPr/>
                    <a:lstStyle/>
                    <a:p>
                      <a:pPr algn="ctr"/>
                      <a:r>
                        <a:rPr lang="zh-CN" altLang="en-US" sz="1600" dirty="0"/>
                        <a:t>加速度均匀变化的脉冲星</a:t>
                      </a:r>
                    </a:p>
                  </a:txBody>
                  <a:tcPr/>
                </a:tc>
                <a:extLst>
                  <a:ext uri="{0D108BD9-81ED-4DB2-BD59-A6C34878D82A}">
                    <a16:rowId xmlns:a16="http://schemas.microsoft.com/office/drawing/2014/main" val="10005"/>
                  </a:ext>
                </a:extLst>
              </a:tr>
            </a:tbl>
          </a:graphicData>
        </a:graphic>
      </p:graphicFrame>
      <p:sp>
        <p:nvSpPr>
          <p:cNvPr id="21" name="矩形 20"/>
          <p:cNvSpPr/>
          <p:nvPr/>
        </p:nvSpPr>
        <p:spPr>
          <a:xfrm>
            <a:off x="8808098" y="1138335"/>
            <a:ext cx="2818807" cy="5215431"/>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69088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背景</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0" y="290670"/>
            <a:ext cx="5071079"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时域消色散</a:t>
            </a:r>
          </a:p>
        </p:txBody>
      </p: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5477070" y="1119291"/>
          <a:ext cx="6666368" cy="2452510"/>
        </p:xfrm>
        <a:graphic>
          <a:graphicData uri="http://schemas.openxmlformats.org/presentationml/2006/ole">
            <mc:AlternateContent xmlns:mc="http://schemas.openxmlformats.org/markup-compatibility/2006">
              <mc:Choice xmlns:v="urn:schemas-microsoft-com:vml" Requires="v">
                <p:oleObj name="Visio" r:id="rId4" imgW="11494135" imgH="4237990" progId="Visio.Drawing.15">
                  <p:embed/>
                </p:oleObj>
              </mc:Choice>
              <mc:Fallback>
                <p:oleObj name="Visio" r:id="rId4" imgW="11494135" imgH="4237990" progId="Visio.Drawing.15">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070" y="1119291"/>
                        <a:ext cx="6666368" cy="2452510"/>
                      </a:xfrm>
                      <a:prstGeom prst="rect">
                        <a:avLst/>
                      </a:prstGeom>
                      <a:noFill/>
                    </p:spPr>
                  </p:pic>
                </p:oleObj>
              </mc:Fallback>
            </mc:AlternateContent>
          </a:graphicData>
        </a:graphic>
      </p:graphicFrame>
      <p:sp>
        <p:nvSpPr>
          <p:cNvPr id="9" name="文本框 8"/>
          <p:cNvSpPr txBox="1"/>
          <p:nvPr/>
        </p:nvSpPr>
        <p:spPr>
          <a:xfrm>
            <a:off x="8118811" y="3244334"/>
            <a:ext cx="2036228"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非相干消色散示意</a:t>
            </a:r>
          </a:p>
        </p:txBody>
      </p:sp>
      <mc:AlternateContent xmlns:mc="http://schemas.openxmlformats.org/markup-compatibility/2006" xmlns:a14="http://schemas.microsoft.com/office/drawing/2010/main">
        <mc:Choice Requires="a14">
          <p:sp>
            <p:nvSpPr>
              <p:cNvPr id="10" name="矩形 9"/>
              <p:cNvSpPr/>
              <p:nvPr/>
            </p:nvSpPr>
            <p:spPr>
              <a:xfrm>
                <a:off x="448480" y="5384388"/>
                <a:ext cx="5095690" cy="8896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r>
                            <a:rPr lang="zh-CN" altLang="en-US" i="1">
                              <a:latin typeface="Cambria Math" panose="02040503050406030204" pitchFamily="18" charset="0"/>
                            </a:rPr>
                            <m:t>𝑑</m:t>
                          </m:r>
                        </m:num>
                        <m:den>
                          <m:r>
                            <a:rPr lang="zh-CN" altLang="en-US" i="1">
                              <a:latin typeface="Cambria Math" panose="02040503050406030204" pitchFamily="18" charset="0"/>
                            </a:rPr>
                            <m:t>𝜇</m:t>
                          </m:r>
                          <m:r>
                            <a:rPr lang="zh-CN" altLang="en-US" i="1">
                              <a:latin typeface="Cambria Math" panose="02040503050406030204" pitchFamily="18" charset="0"/>
                            </a:rPr>
                            <m:t>𝑠</m:t>
                          </m:r>
                        </m:den>
                      </m:f>
                      <m:r>
                        <a:rPr lang="zh-CN" altLang="en-US" i="0">
                          <a:latin typeface="Cambria Math" panose="02040503050406030204" pitchFamily="18" charset="0"/>
                        </a:rPr>
                        <m:t>=4.148×</m:t>
                      </m:r>
                      <m:sSup>
                        <m:sSupPr>
                          <m:ctrlPr>
                            <a:rPr lang="zh-CN" altLang="en-US" i="1">
                              <a:latin typeface="Cambria Math" panose="02040503050406030204" pitchFamily="18" charset="0"/>
                            </a:rPr>
                          </m:ctrlPr>
                        </m:sSupPr>
                        <m:e>
                          <m:r>
                            <a:rPr lang="zh-CN" altLang="en-US" i="0">
                              <a:latin typeface="Cambria Math" panose="02040503050406030204" pitchFamily="18" charset="0"/>
                            </a:rPr>
                            <m:t>10</m:t>
                          </m:r>
                        </m:e>
                        <m:sup>
                          <m:r>
                            <a:rPr lang="zh-CN" altLang="en-US" i="0">
                              <a:latin typeface="Cambria Math" panose="02040503050406030204" pitchFamily="18" charset="0"/>
                            </a:rPr>
                            <m:t>9</m:t>
                          </m:r>
                        </m:sup>
                      </m:sSup>
                      <m:d>
                        <m:dPr>
                          <m:begChr m:val="["/>
                          <m:endChr m:val="]"/>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1">
                                  <a:latin typeface="Cambria Math" panose="02040503050406030204" pitchFamily="18" charset="0"/>
                                </a:rPr>
                                <m:t>𝐷𝑀</m:t>
                              </m:r>
                            </m:num>
                            <m:den>
                              <m:sSup>
                                <m:sSupPr>
                                  <m:ctrlPr>
                                    <a:rPr lang="zh-CN" altLang="en-US" i="1">
                                      <a:latin typeface="Cambria Math" panose="02040503050406030204" pitchFamily="18" charset="0"/>
                                    </a:rPr>
                                  </m:ctrlPr>
                                </m:sSupPr>
                                <m:e>
                                  <m:r>
                                    <a:rPr lang="zh-CN" altLang="en-US" i="1">
                                      <a:latin typeface="Cambria Math" panose="02040503050406030204" pitchFamily="18" charset="0"/>
                                    </a:rPr>
                                    <m:t>𝑐𝑚</m:t>
                                  </m:r>
                                </m:e>
                                <m:sup>
                                  <m:r>
                                    <a:rPr lang="zh-CN" altLang="en-US" i="0">
                                      <a:latin typeface="Cambria Math" panose="02040503050406030204" pitchFamily="18" charset="0"/>
                                    </a:rPr>
                                    <m:t>−3</m:t>
                                  </m:r>
                                </m:sup>
                              </m:sSup>
                              <m:r>
                                <a:rPr lang="zh-CN" altLang="en-US" i="1">
                                  <a:latin typeface="Cambria Math" panose="02040503050406030204" pitchFamily="18" charset="0"/>
                                </a:rPr>
                                <m:t>𝑝𝑐</m:t>
                              </m:r>
                            </m:den>
                          </m:f>
                        </m:e>
                      </m:d>
                      <m:d>
                        <m:dPr>
                          <m:begChr m:val="["/>
                          <m:endChr m:val="]"/>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𝑣</m:t>
                                              </m:r>
                                            </m:e>
                                            <m:sub>
                                              <m:r>
                                                <a:rPr lang="zh-CN" altLang="en-US" i="0">
                                                  <a:latin typeface="Cambria Math" panose="02040503050406030204" pitchFamily="18" charset="0"/>
                                                </a:rPr>
                                                <m:t>1</m:t>
                                              </m:r>
                                            </m:sub>
                                          </m:sSub>
                                        </m:num>
                                        <m:den>
                                          <m:r>
                                            <a:rPr lang="zh-CN" altLang="en-US" i="1">
                                              <a:latin typeface="Cambria Math" panose="02040503050406030204" pitchFamily="18" charset="0"/>
                                            </a:rPr>
                                            <m:t>𝑀𝐻𝑧</m:t>
                                          </m:r>
                                        </m:den>
                                      </m:f>
                                    </m:e>
                                  </m:d>
                                </m:e>
                                <m:sup>
                                  <m:r>
                                    <a:rPr lang="zh-CN" altLang="en-US" i="0">
                                      <a:latin typeface="Cambria Math" panose="02040503050406030204" pitchFamily="18" charset="0"/>
                                    </a:rPr>
                                    <m:t>2</m:t>
                                  </m:r>
                                </m:sup>
                              </m:sSup>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𝑣</m:t>
                                              </m:r>
                                            </m:e>
                                            <m:sub>
                                              <m:r>
                                                <a:rPr lang="zh-CN" altLang="en-US" i="0">
                                                  <a:latin typeface="Cambria Math" panose="02040503050406030204" pitchFamily="18" charset="0"/>
                                                </a:rPr>
                                                <m:t>2</m:t>
                                              </m:r>
                                            </m:sub>
                                          </m:sSub>
                                        </m:num>
                                        <m:den>
                                          <m:r>
                                            <a:rPr lang="zh-CN" altLang="en-US" i="1">
                                              <a:latin typeface="Cambria Math" panose="02040503050406030204" pitchFamily="18" charset="0"/>
                                            </a:rPr>
                                            <m:t>𝑀𝐻𝑧</m:t>
                                          </m:r>
                                        </m:den>
                                      </m:f>
                                    </m:e>
                                  </m:d>
                                </m:e>
                                <m:sup>
                                  <m:r>
                                    <a:rPr lang="zh-CN" altLang="en-US" i="0">
                                      <a:latin typeface="Cambria Math" panose="02040503050406030204" pitchFamily="18" charset="0"/>
                                    </a:rPr>
                                    <m:t>2</m:t>
                                  </m:r>
                                </m:sup>
                              </m:sSup>
                            </m:den>
                          </m:f>
                        </m:e>
                      </m:d>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448480" y="5384388"/>
                <a:ext cx="5095690" cy="889667"/>
              </a:xfrm>
              <a:prstGeom prst="rect">
                <a:avLst/>
              </a:prstGeom>
              <a:blipFill rotWithShape="1">
                <a:blip r:embed="rId6"/>
                <a:stretch>
                  <a:fillRect l="-3" t="-25" r="12" b="-22240"/>
                </a:stretch>
              </a:blipFill>
            </p:spPr>
            <p:txBody>
              <a:bodyPr/>
              <a:lstStyle/>
              <a:p>
                <a:r>
                  <a:rPr lang="zh-CN" altLang="en-US">
                    <a:noFill/>
                  </a:rPr>
                  <a:t> </a:t>
                </a:r>
              </a:p>
            </p:txBody>
          </p:sp>
        </mc:Fallback>
      </mc:AlternateContent>
      <p:sp>
        <p:nvSpPr>
          <p:cNvPr id="11" name="文本框 10"/>
          <p:cNvSpPr txBox="1"/>
          <p:nvPr/>
        </p:nvSpPr>
        <p:spPr>
          <a:xfrm>
            <a:off x="170376" y="1119291"/>
            <a:ext cx="5306694" cy="3904852"/>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脉冲星所发出的</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宽带信号</a:t>
            </a:r>
            <a:r>
              <a:rPr lang="zh-CN" altLang="en-US" sz="2400" dirty="0">
                <a:latin typeface="Times New Roman" panose="02020603050405020304" pitchFamily="18" charset="0"/>
                <a:ea typeface="微软雅黑" panose="020B0503020204020204" charset="-122"/>
                <a:cs typeface="Times New Roman" panose="02020603050405020304" pitchFamily="18" charset="0"/>
              </a:rPr>
              <a:t>在星际中会穿过大量的</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星际介质</a:t>
            </a:r>
            <a:r>
              <a:rPr lang="zh-CN" altLang="en-US" sz="2400" dirty="0">
                <a:latin typeface="Times New Roman" panose="02020603050405020304" pitchFamily="18" charset="0"/>
                <a:ea typeface="微软雅黑" panose="020B0503020204020204" charset="-122"/>
                <a:cs typeface="Times New Roman" panose="02020603050405020304" pitchFamily="18" charset="0"/>
              </a:rPr>
              <a:t>，产生</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色散效应</a:t>
            </a:r>
            <a:r>
              <a:rPr lang="zh-CN" altLang="en-US" sz="2400" dirty="0">
                <a:latin typeface="Times New Roman" panose="02020603050405020304" pitchFamily="18" charset="0"/>
                <a:ea typeface="微软雅黑" panose="020B0503020204020204" charset="-122"/>
                <a:cs typeface="Times New Roman" panose="02020603050405020304" pitchFamily="18" charset="0"/>
              </a:rPr>
              <a:t>，使得观测波段中频率</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越低</a:t>
            </a:r>
            <a:r>
              <a:rPr lang="zh-CN" altLang="en-US" sz="2400" dirty="0">
                <a:latin typeface="Times New Roman" panose="02020603050405020304" pitchFamily="18" charset="0"/>
                <a:ea typeface="微软雅黑" panose="020B0503020204020204" charset="-122"/>
                <a:cs typeface="Times New Roman" panose="02020603050405020304" pitchFamily="18" charset="0"/>
              </a:rPr>
              <a:t>的到达地球的时间</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越晚</a:t>
            </a:r>
            <a:r>
              <a:rPr lang="zh-CN" altLang="en-US" sz="24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去除色散效应最简单的方式是，将</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不同接收通道</a:t>
            </a:r>
            <a:r>
              <a:rPr lang="zh-CN" altLang="en-US" sz="2400" dirty="0">
                <a:latin typeface="Times New Roman" panose="02020603050405020304" pitchFamily="18" charset="0"/>
                <a:ea typeface="微软雅黑" panose="020B0503020204020204" charset="-122"/>
                <a:cs typeface="Times New Roman" panose="02020603050405020304" pitchFamily="18" charset="0"/>
              </a:rPr>
              <a:t>中的接收数据依照</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通道间延时</a:t>
            </a:r>
            <a:r>
              <a:rPr lang="zh-CN" altLang="en-US" sz="2400" dirty="0">
                <a:latin typeface="Times New Roman" panose="02020603050405020304" pitchFamily="18" charset="0"/>
                <a:ea typeface="微软雅黑" panose="020B0503020204020204" charset="-122"/>
                <a:cs typeface="Times New Roman" panose="02020603050405020304" pitchFamily="18" charset="0"/>
              </a:rPr>
              <a:t>进行</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平移</a:t>
            </a:r>
            <a:r>
              <a:rPr lang="zh-CN" altLang="en-US" sz="24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p:cNvSpPr txBox="1"/>
              <p:nvPr/>
            </p:nvSpPr>
            <p:spPr>
              <a:xfrm>
                <a:off x="6095999" y="3508044"/>
                <a:ext cx="5837853" cy="2720873"/>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在未知信号</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色散量</a:t>
                </a:r>
                <a:r>
                  <a:rPr lang="en-US" altLang="zh-CN" sz="2400" dirty="0">
                    <a:latin typeface="Times New Roman" panose="02020603050405020304" pitchFamily="18" charset="0"/>
                    <a:ea typeface="微软雅黑" panose="020B0503020204020204" charset="-122"/>
                    <a:cs typeface="Times New Roman" panose="02020603050405020304" pitchFamily="18" charset="0"/>
                  </a:rPr>
                  <a:t>(DM)</a:t>
                </a:r>
                <a:r>
                  <a:rPr lang="zh-CN" altLang="en-US" sz="2400" dirty="0">
                    <a:latin typeface="Times New Roman" panose="02020603050405020304" pitchFamily="18" charset="0"/>
                    <a:ea typeface="微软雅黑" panose="020B0503020204020204" charset="-122"/>
                    <a:cs typeface="Times New Roman" panose="02020603050405020304" pitchFamily="18" charset="0"/>
                  </a:rPr>
                  <a:t>时，需要制定</a:t>
                </a:r>
                <a:r>
                  <a:rPr lang="zh-CN" altLang="en-US" sz="2400"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消色散计划</a:t>
                </a:r>
                <a:r>
                  <a:rPr lang="zh-CN" altLang="en-US" sz="2400" dirty="0">
                    <a:latin typeface="Times New Roman" panose="02020603050405020304" pitchFamily="18" charset="0"/>
                    <a:ea typeface="微软雅黑" panose="020B0503020204020204" charset="-122"/>
                    <a:cs typeface="Times New Roman" panose="02020603050405020304" pitchFamily="18" charset="0"/>
                  </a:rPr>
                  <a:t>，对大量色散量进行尝试。</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endParaRPr lang="en-US" altLang="zh-CN" sz="16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endParaRPr lang="en-US" altLang="zh-CN" sz="1600"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𝑣</m:t>
                        </m:r>
                      </m:e>
                      <m:sub>
                        <m:r>
                          <a:rPr lang="zh-CN" altLang="en-US">
                            <a:latin typeface="Cambria Math" panose="02040503050406030204" pitchFamily="18" charset="0"/>
                          </a:rPr>
                          <m:t>1</m:t>
                        </m:r>
                      </m:sub>
                    </m:sSub>
                  </m:oMath>
                </a14:m>
                <a:r>
                  <a:rPr lang="zh-CN" altLang="en-US" dirty="0">
                    <a:latin typeface="Times New Roman" panose="02020603050405020304" pitchFamily="18" charset="0"/>
                    <a:ea typeface="微软雅黑" panose="020B0503020204020204" charset="-122"/>
                    <a:cs typeface="Times New Roman" panose="02020603050405020304" pitchFamily="18" charset="0"/>
                  </a:rPr>
                  <a:t>：通道</a:t>
                </a:r>
                <a:r>
                  <a:rPr lang="en-US" altLang="zh-CN" dirty="0">
                    <a:latin typeface="Times New Roman" panose="02020603050405020304" pitchFamily="18" charset="0"/>
                    <a:ea typeface="微软雅黑" panose="020B0503020204020204" charset="-122"/>
                    <a:cs typeface="Times New Roman" panose="02020603050405020304" pitchFamily="18" charset="0"/>
                  </a:rPr>
                  <a:t>1</a:t>
                </a:r>
                <a:r>
                  <a:rPr lang="zh-CN" altLang="en-US" dirty="0">
                    <a:latin typeface="Times New Roman" panose="02020603050405020304" pitchFamily="18" charset="0"/>
                    <a:ea typeface="微软雅黑" panose="020B0503020204020204" charset="-122"/>
                    <a:cs typeface="Times New Roman" panose="02020603050405020304" pitchFamily="18" charset="0"/>
                  </a:rPr>
                  <a:t>中心频率         </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𝑣</m:t>
                        </m:r>
                      </m:e>
                      <m:sub>
                        <m:r>
                          <a:rPr lang="en-US" altLang="zh-CN" b="0" i="0" smtClean="0">
                            <a:latin typeface="Cambria Math" panose="02040503050406030204" pitchFamily="18" charset="0"/>
                          </a:rPr>
                          <m:t>2</m:t>
                        </m:r>
                      </m:sub>
                    </m:sSub>
                    <m:r>
                      <a:rPr lang="zh-CN" altLang="en-US" i="1">
                        <a:latin typeface="Cambria Math" panose="02040503050406030204" pitchFamily="18" charset="0"/>
                      </a:rPr>
                      <m:t>：</m:t>
                    </m:r>
                  </m:oMath>
                </a14:m>
                <a:r>
                  <a:rPr lang="zh-CN" altLang="en-US" dirty="0">
                    <a:latin typeface="Times New Roman" panose="02020603050405020304" pitchFamily="18" charset="0"/>
                    <a:ea typeface="微软雅黑" panose="020B0503020204020204" charset="-122"/>
                    <a:cs typeface="Times New Roman" panose="02020603050405020304" pitchFamily="18" charset="0"/>
                  </a:rPr>
                  <a:t>通道</a:t>
                </a:r>
                <a:r>
                  <a:rPr lang="en-US" altLang="zh-CN" dirty="0">
                    <a:latin typeface="Times New Roman" panose="02020603050405020304" pitchFamily="18" charset="0"/>
                    <a:ea typeface="微软雅黑" panose="020B0503020204020204" charset="-122"/>
                    <a:cs typeface="Times New Roman" panose="02020603050405020304" pitchFamily="18" charset="0"/>
                  </a:rPr>
                  <a:t>2</a:t>
                </a:r>
                <a:r>
                  <a:rPr lang="zh-CN" altLang="en-US" dirty="0">
                    <a:latin typeface="Times New Roman" panose="02020603050405020304" pitchFamily="18" charset="0"/>
                    <a:ea typeface="微软雅黑" panose="020B0503020204020204" charset="-122"/>
                    <a:cs typeface="Times New Roman" panose="02020603050405020304" pitchFamily="18" charset="0"/>
                  </a:rPr>
                  <a:t>中心频率</a:t>
                </a:r>
                <a:endParaRPr lang="en-US" altLang="zh-CN" dirty="0">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pPr>
                <a:r>
                  <a:rPr lang="en-US" altLang="zh-CN" dirty="0">
                    <a:latin typeface="Times New Roman" panose="02020603050405020304" pitchFamily="18" charset="0"/>
                    <a:ea typeface="微软雅黑" panose="020B0503020204020204" charset="-122"/>
                    <a:cs typeface="Times New Roman" panose="02020603050405020304" pitchFamily="18" charset="0"/>
                  </a:rPr>
                  <a:t>DM</a:t>
                </a:r>
                <a:r>
                  <a:rPr lang="zh-CN" altLang="en-US" dirty="0">
                    <a:latin typeface="Times New Roman" panose="02020603050405020304" pitchFamily="18" charset="0"/>
                    <a:ea typeface="微软雅黑" panose="020B0503020204020204" charset="-122"/>
                    <a:cs typeface="Times New Roman" panose="02020603050405020304" pitchFamily="18" charset="0"/>
                  </a:rPr>
                  <a:t>：为色散量           </a:t>
                </a:r>
                <a14:m>
                  <m:oMath xmlns:m="http://schemas.openxmlformats.org/officeDocument/2006/math">
                    <m:r>
                      <a:rPr lang="en-US" altLang="zh-CN" b="0" i="0" smtClean="0">
                        <a:latin typeface="Cambria Math" panose="02040503050406030204" pitchFamily="18" charset="0"/>
                      </a:rPr>
                      <m:t>         </m:t>
                    </m:r>
                    <m:r>
                      <a:rPr lang="zh-CN" altLang="en-US" i="1">
                        <a:latin typeface="Cambria Math" panose="02040503050406030204" pitchFamily="18" charset="0"/>
                      </a:rPr>
                      <m:t>𝑑</m:t>
                    </m:r>
                    <m:r>
                      <a:rPr lang="zh-CN" altLang="en-US" i="1" smtClean="0">
                        <a:latin typeface="Cambria Math" panose="02040503050406030204" pitchFamily="18" charset="0"/>
                      </a:rPr>
                      <m:t>：</m:t>
                    </m:r>
                  </m:oMath>
                </a14:m>
                <a:r>
                  <a:rPr lang="zh-CN" altLang="en-US" dirty="0">
                    <a:latin typeface="Times New Roman" panose="02020603050405020304" pitchFamily="18" charset="0"/>
                    <a:ea typeface="微软雅黑" panose="020B0503020204020204" charset="-122"/>
                    <a:cs typeface="Times New Roman" panose="02020603050405020304" pitchFamily="18" charset="0"/>
                  </a:rPr>
                  <a:t>两通道的信号时延</a:t>
                </a:r>
                <a:endParaRPr lang="en-US" altLang="zh-CN" dirty="0">
                  <a:latin typeface="Times New Roman" panose="02020603050405020304" pitchFamily="18" charset="0"/>
                  <a:ea typeface="微软雅黑" panose="020B0503020204020204" charset="-122"/>
                  <a:cs typeface="Times New Roman" panose="020206030504050203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6095999" y="3508044"/>
                <a:ext cx="5837853" cy="2720873"/>
              </a:xfrm>
              <a:prstGeom prst="rect">
                <a:avLst/>
              </a:prstGeom>
              <a:blipFill rotWithShape="1">
                <a:blip r:embed="rId7"/>
                <a:stretch>
                  <a:fillRect l="-11" t="-11" r="5" b="7"/>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936615" y="1775460"/>
            <a:ext cx="5619750" cy="2715260"/>
            <a:chOff x="9600" y="5859"/>
            <a:chExt cx="8850" cy="4276"/>
          </a:xfrm>
        </p:grpSpPr>
        <p:pic>
          <p:nvPicPr>
            <p:cNvPr id="6" name="图片 5"/>
            <p:cNvPicPr>
              <a:picLocks noChangeAspect="1"/>
            </p:cNvPicPr>
            <p:nvPr>
              <p:custDataLst>
                <p:tags r:id="rId1"/>
              </p:custDataLst>
            </p:nvPr>
          </p:nvPicPr>
          <p:blipFill>
            <a:blip r:embed="rId5">
              <a:clrChange>
                <a:clrFrom>
                  <a:srgbClr val="FFFFFF">
                    <a:alpha val="100000"/>
                  </a:srgbClr>
                </a:clrFrom>
                <a:clrTo>
                  <a:srgbClr val="FFFFFF">
                    <a:alpha val="100000"/>
                    <a:alpha val="0"/>
                  </a:srgbClr>
                </a:clrTo>
              </a:clrChange>
            </a:blip>
            <a:stretch>
              <a:fillRect/>
            </a:stretch>
          </p:blipFill>
          <p:spPr>
            <a:xfrm>
              <a:off x="9600" y="8051"/>
              <a:ext cx="8850" cy="2085"/>
            </a:xfrm>
            <a:prstGeom prst="rect">
              <a:avLst/>
            </a:prstGeom>
          </p:spPr>
        </p:pic>
        <p:pic>
          <p:nvPicPr>
            <p:cNvPr id="5" name="图片 4"/>
            <p:cNvPicPr>
              <a:picLocks noChangeAspect="1"/>
            </p:cNvPicPr>
            <p:nvPr>
              <p:custDataLst>
                <p:tags r:id="rId2"/>
              </p:custDataLst>
            </p:nvPr>
          </p:nvPicPr>
          <p:blipFill>
            <a:blip r:embed="rId6">
              <a:clrChange>
                <a:clrFrom>
                  <a:srgbClr val="FFFFFF">
                    <a:alpha val="100000"/>
                  </a:srgbClr>
                </a:clrFrom>
                <a:clrTo>
                  <a:srgbClr val="FFFFFF">
                    <a:alpha val="100000"/>
                    <a:alpha val="0"/>
                  </a:srgbClr>
                </a:clrTo>
              </a:clrChange>
            </a:blip>
            <a:stretch>
              <a:fillRect/>
            </a:stretch>
          </p:blipFill>
          <p:spPr>
            <a:xfrm>
              <a:off x="10912" y="5859"/>
              <a:ext cx="4782" cy="2407"/>
            </a:xfrm>
            <a:prstGeom prst="rect">
              <a:avLst/>
            </a:prstGeom>
          </p:spPr>
        </p:pic>
      </p:grpSp>
      <p:sp>
        <p:nvSpPr>
          <p:cNvPr id="3" name="矩形 2"/>
          <p:cNvSpPr/>
          <p:nvPr/>
        </p:nvSpPr>
        <p:spPr>
          <a:xfrm>
            <a:off x="10416317" y="389034"/>
            <a:ext cx="69088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背景</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42079"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频域消色散</a:t>
            </a:r>
          </a:p>
        </p:txBody>
      </p:sp>
      <p:pic>
        <p:nvPicPr>
          <p:cNvPr id="18" name="图片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矩形 1"/>
          <p:cNvSpPr/>
          <p:nvPr/>
        </p:nvSpPr>
        <p:spPr>
          <a:xfrm>
            <a:off x="-32954" y="1340776"/>
            <a:ext cx="5418660" cy="3415030"/>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400" dirty="0">
                <a:latin typeface="Times New Roman" panose="02020603050405020304" pitchFamily="18" charset="0"/>
                <a:ea typeface="微软雅黑" panose="020B0503020204020204" charset="-122"/>
                <a:cs typeface="Times New Roman" panose="02020603050405020304" pitchFamily="18" charset="0"/>
              </a:rPr>
              <a:t>时域消色散算法</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计算量低</a:t>
            </a:r>
            <a:r>
              <a:rPr lang="zh-CN" altLang="en-US" sz="2400" dirty="0">
                <a:latin typeface="Times New Roman" panose="02020603050405020304" pitchFamily="18" charset="0"/>
                <a:ea typeface="微软雅黑" panose="020B0503020204020204" charset="-122"/>
                <a:cs typeface="Times New Roman" panose="02020603050405020304" pitchFamily="18" charset="0"/>
              </a:rPr>
              <a:t>，数据</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复用性低</a:t>
            </a:r>
            <a:r>
              <a:rPr lang="zh-CN" altLang="en-US" sz="2400" dirty="0">
                <a:latin typeface="Times New Roman" panose="02020603050405020304" pitchFamily="18" charset="0"/>
                <a:ea typeface="微软雅黑" panose="020B0503020204020204" charset="-122"/>
                <a:cs typeface="Times New Roman" panose="02020603050405020304" pitchFamily="18" charset="0"/>
              </a:rPr>
              <a:t>，整体的计算性能</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受限于内存</a:t>
            </a:r>
            <a:r>
              <a:rPr lang="zh-CN" altLang="en-US" sz="2400" dirty="0">
                <a:latin typeface="Times New Roman" panose="02020603050405020304" pitchFamily="18" charset="0"/>
                <a:ea typeface="微软雅黑" panose="020B0503020204020204" charset="-122"/>
                <a:cs typeface="Times New Roman" panose="02020603050405020304" pitchFamily="18" charset="0"/>
              </a:rPr>
              <a: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57200" indent="-457200" algn="just">
              <a:lnSpc>
                <a:spcPct val="150000"/>
              </a:lnSpc>
              <a:buFont typeface="Wingdings" panose="05000000000000000000" pitchFamily="2" charset="2"/>
              <a:buChar char="Ø"/>
            </a:pPr>
            <a:r>
              <a:rPr lang="en-US" altLang="zh-CN" sz="2400" dirty="0" err="1">
                <a:latin typeface="Times New Roman" panose="02020603050405020304" pitchFamily="18" charset="0"/>
                <a:ea typeface="微软雅黑" panose="020B0503020204020204" charset="-122"/>
                <a:cs typeface="Times New Roman" panose="02020603050405020304" pitchFamily="18" charset="0"/>
              </a:rPr>
              <a:t>Bassa</a:t>
            </a:r>
            <a:r>
              <a:rPr lang="zh-CN" altLang="en-US" sz="2400" dirty="0" err="1">
                <a:latin typeface="Times New Roman" panose="02020603050405020304" pitchFamily="18" charset="0"/>
                <a:ea typeface="微软雅黑" panose="020B0503020204020204" charset="-122"/>
                <a:cs typeface="Times New Roman" panose="02020603050405020304" pitchFamily="18" charset="0"/>
              </a:rPr>
              <a:t>等</a:t>
            </a:r>
            <a:r>
              <a:rPr lang="zh-CN" altLang="en-US" sz="2400" dirty="0">
                <a:latin typeface="Times New Roman" panose="02020603050405020304" pitchFamily="18" charset="0"/>
                <a:ea typeface="微软雅黑" panose="020B0503020204020204" charset="-122"/>
                <a:cs typeface="Times New Roman" panose="02020603050405020304" pitchFamily="18" charset="0"/>
              </a:rPr>
              <a:t>据此开发了</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频域消色散算法</a:t>
            </a:r>
            <a:r>
              <a:rPr lang="en-US" altLang="zh-CN" sz="2400" dirty="0">
                <a:latin typeface="Times New Roman" panose="02020603050405020304" pitchFamily="18" charset="0"/>
                <a:ea typeface="微软雅黑" panose="020B0503020204020204" charset="-122"/>
                <a:cs typeface="Times New Roman" panose="02020603050405020304" pitchFamily="18" charset="0"/>
              </a:rPr>
              <a:t>(FDD)</a:t>
            </a:r>
            <a:r>
              <a:rPr lang="zh-CN" altLang="en-US" sz="2400" dirty="0">
                <a:latin typeface="Times New Roman" panose="02020603050405020304" pitchFamily="18" charset="0"/>
                <a:ea typeface="微软雅黑" panose="020B0503020204020204" charset="-122"/>
                <a:cs typeface="Times New Roman" panose="02020603050405020304" pitchFamily="18" charset="0"/>
              </a:rPr>
              <a:t>，使用</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频域</a:t>
            </a:r>
            <a:r>
              <a:rPr lang="zh-CN" altLang="en-US" sz="2400" dirty="0">
                <a:latin typeface="Times New Roman" panose="02020603050405020304" pitchFamily="18" charset="0"/>
                <a:ea typeface="微软雅黑" panose="020B0503020204020204" charset="-122"/>
                <a:cs typeface="Times New Roman" panose="02020603050405020304" pitchFamily="18" charset="0"/>
              </a:rPr>
              <a:t>进行消色散计算，有效的提高了数据重复使用次数。</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5760173" y="4953911"/>
                <a:ext cx="6232851" cy="1337945"/>
              </a:xfrm>
              <a:prstGeom prst="rect">
                <a:avLst/>
              </a:prstGeom>
            </p:spPr>
            <p:txBody>
              <a:bodyPr wrap="square">
                <a:spAutoFit/>
              </a:bodyPr>
              <a:lstStyle/>
              <a:p>
                <a:pPr algn="just">
                  <a:lnSpc>
                    <a:spcPct val="150000"/>
                  </a:lnSpc>
                </a:pPr>
                <a14:m>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𝑟</m:t>
                        </m:r>
                        <m:r>
                          <a:rPr lang="en-US" altLang="zh-CN" i="1">
                            <a:latin typeface="Cambria Math" panose="02040503050406030204" pitchFamily="18" charset="0"/>
                            <a:cs typeface="Cambria Math" panose="02040503050406030204" pitchFamily="18" charset="0"/>
                          </a:rPr>
                          <m:t>𝑎𝑤</m:t>
                        </m:r>
                      </m:sub>
                    </m:sSub>
                  </m:oMath>
                </a14:m>
                <a:r>
                  <a:rPr lang="zh-CN" altLang="en-US" dirty="0">
                    <a:latin typeface="Times New Roman" panose="02020603050405020304" pitchFamily="18" charset="0"/>
                    <a:ea typeface="微软雅黑" panose="020B0503020204020204" charset="-122"/>
                    <a:cs typeface="Times New Roman" panose="02020603050405020304" pitchFamily="18" charset="0"/>
                  </a:rPr>
                  <a:t>：接收的多通道数据 </a:t>
                </a:r>
              </a:p>
              <a:p>
                <a:pPr algn="just">
                  <a:lnSpc>
                    <a:spcPct val="150000"/>
                  </a:lnSpc>
                </a:pP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en-US" altLang="zh-CN" i="1">
                            <a:latin typeface="Cambria Math" panose="02040503050406030204" pitchFamily="18" charset="0"/>
                            <a:cs typeface="Cambria Math" panose="02040503050406030204" pitchFamily="18" charset="0"/>
                          </a:rPr>
                          <m:t>𝑁</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1">
                        <a:latin typeface="Cambria Math" panose="02040503050406030204" pitchFamily="18" charset="0"/>
                      </a:rPr>
                      <m:t> </m:t>
                    </m:r>
                  </m:oMath>
                </a14:m>
                <a:r>
                  <a:rPr lang="zh-CN" altLang="en-US" dirty="0">
                    <a:latin typeface="Times New Roman" panose="02020603050405020304" pitchFamily="18" charset="0"/>
                    <a:ea typeface="微软雅黑" panose="020B0503020204020204" charset="-122"/>
                    <a:cs typeface="Times New Roman" panose="02020603050405020304" pitchFamily="18" charset="0"/>
                  </a:rPr>
                  <a:t>：观测数据观测通道</a:t>
                </a:r>
                <a:r>
                  <a:rPr lang="en-US" altLang="zh-CN" i="1" dirty="0">
                    <a:latin typeface="Times New Roman" panose="02020603050405020304" pitchFamily="18" charset="0"/>
                    <a:ea typeface="微软雅黑" panose="020B0503020204020204" charset="-122"/>
                    <a:cs typeface="Times New Roman" panose="02020603050405020304" pitchFamily="18" charset="0"/>
                  </a:rPr>
                  <a:t>n</a:t>
                </a:r>
                <a:r>
                  <a:rPr lang="zh-CN" altLang="en-US" dirty="0">
                    <a:latin typeface="Times New Roman" panose="02020603050405020304" pitchFamily="18" charset="0"/>
                    <a:ea typeface="微软雅黑" panose="020B0503020204020204" charset="-122"/>
                    <a:cs typeface="Times New Roman" panose="02020603050405020304" pitchFamily="18" charset="0"/>
                  </a:rPr>
                  <a:t> 的数据</a:t>
                </a:r>
                <a:endParaRPr lang="en-US" altLang="zh-CN" i="1" dirty="0">
                  <a:latin typeface="Cambria Math" panose="02040503050406030204" pitchFamily="18" charset="0"/>
                </a:endParaRPr>
              </a:p>
              <a:p>
                <a:pPr algn="just">
                  <a:lnSpc>
                    <a:spcPct val="150000"/>
                  </a:lnSpc>
                </a:pP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en-US" altLang="zh-CN" i="1">
                            <a:latin typeface="Cambria Math" panose="02040503050406030204" pitchFamily="18" charset="0"/>
                          </a:rPr>
                          <m:t>𝑛</m:t>
                        </m:r>
                      </m:sub>
                    </m:sSub>
                    <m:r>
                      <a:rPr lang="zh-CN" altLang="en-US" i="1">
                        <a:latin typeface="Cambria Math" panose="02040503050406030204" pitchFamily="18" charset="0"/>
                      </a:rPr>
                      <m:t>：</m:t>
                    </m:r>
                  </m:oMath>
                </a14:m>
                <a:r>
                  <a:rPr lang="zh-CN" altLang="en-US" dirty="0">
                    <a:latin typeface="Times New Roman" panose="02020603050405020304" pitchFamily="18" charset="0"/>
                    <a:ea typeface="微软雅黑" panose="020B0503020204020204" charset="-122"/>
                    <a:cs typeface="Times New Roman" panose="02020603050405020304" pitchFamily="18" charset="0"/>
                  </a:rPr>
                  <a:t>通道的相对时延</a:t>
                </a:r>
              </a:p>
            </p:txBody>
          </p:sp>
        </mc:Choice>
        <mc:Fallback xmlns="">
          <p:sp>
            <p:nvSpPr>
              <p:cNvPr id="4" name="矩形 3"/>
              <p:cNvSpPr>
                <a:spLocks noRot="1" noChangeAspect="1" noMove="1" noResize="1" noEditPoints="1" noAdjustHandles="1" noChangeArrowheads="1" noChangeShapeType="1" noTextEdit="1"/>
              </p:cNvSpPr>
              <p:nvPr/>
            </p:nvSpPr>
            <p:spPr>
              <a:xfrm>
                <a:off x="5760173" y="4953911"/>
                <a:ext cx="6232851" cy="1337945"/>
              </a:xfrm>
              <a:prstGeom prst="rect">
                <a:avLst/>
              </a:prstGeom>
              <a:blipFill rotWithShape="1">
                <a:blip r:embed="rId8"/>
                <a:stretch>
                  <a:fillRect l="-1" t="-21" r="7" b="21"/>
                </a:stretch>
              </a:blipFill>
            </p:spPr>
            <p:txBody>
              <a:bodyPr/>
              <a:lstStyle/>
              <a:p>
                <a:r>
                  <a:rPr lang="zh-CN" altLang="en-US">
                    <a:noFill/>
                  </a:rPr>
                  <a:t> </a:t>
                </a:r>
              </a:p>
            </p:txBody>
          </p:sp>
        </mc:Fallback>
      </mc:AlternateContent>
      <p:cxnSp>
        <p:nvCxnSpPr>
          <p:cNvPr id="19" name="直接连接符 18"/>
          <p:cNvCxnSpPr/>
          <p:nvPr/>
        </p:nvCxnSpPr>
        <p:spPr>
          <a:xfrm flipV="1">
            <a:off x="5604200" y="1136484"/>
            <a:ext cx="0" cy="5656202"/>
          </a:xfrm>
          <a:prstGeom prst="line">
            <a:avLst/>
          </a:prstGeom>
          <a:ln w="63500"/>
        </p:spPr>
        <p:style>
          <a:lnRef idx="1">
            <a:schemeClr val="dk1"/>
          </a:lnRef>
          <a:fillRef idx="0">
            <a:schemeClr val="dk1"/>
          </a:fillRef>
          <a:effectRef idx="0">
            <a:schemeClr val="dk1"/>
          </a:effectRef>
          <a:fontRef idx="minor">
            <a:schemeClr val="tx1"/>
          </a:fontRef>
        </p:style>
      </p:cxnSp>
      <p:sp>
        <p:nvSpPr>
          <p:cNvPr id="21" name="矩形 20"/>
          <p:cNvSpPr/>
          <p:nvPr/>
        </p:nvSpPr>
        <p:spPr>
          <a:xfrm>
            <a:off x="8677275" y="1850390"/>
            <a:ext cx="1068705" cy="1379220"/>
          </a:xfrm>
          <a:prstGeom prst="rect">
            <a:avLst/>
          </a:prstGeom>
          <a:noFill/>
          <a:ln w="38100">
            <a:solidFill>
              <a:srgbClr val="1C5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2954" y="4892141"/>
            <a:ext cx="5418660" cy="1753235"/>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en-US" altLang="zh-CN" sz="2400" dirty="0">
                <a:latin typeface="Times New Roman" panose="02020603050405020304" pitchFamily="18" charset="0"/>
                <a:ea typeface="微软雅黑" panose="020B0503020204020204" charset="-122"/>
                <a:cs typeface="Times New Roman" panose="02020603050405020304" pitchFamily="18" charset="0"/>
                <a:sym typeface="+mn-ea"/>
              </a:rPr>
              <a:t>FDD</a:t>
            </a:r>
            <a:r>
              <a:rPr lang="zh-CN" altLang="en-US" sz="2400" dirty="0">
                <a:latin typeface="Times New Roman" panose="02020603050405020304" pitchFamily="18" charset="0"/>
                <a:ea typeface="微软雅黑" panose="020B0503020204020204" charset="-122"/>
                <a:cs typeface="Times New Roman" panose="02020603050405020304" pitchFamily="18" charset="0"/>
              </a:rPr>
              <a:t>在计算完成后，依旧需要</a:t>
            </a:r>
            <a:r>
              <a:rPr lang="zh-CN" altLang="en-US" sz="2400" dirty="0">
                <a:solidFill>
                  <a:srgbClr val="FF0000"/>
                </a:solidFill>
                <a:latin typeface="Times New Roman" panose="02020603050405020304" pitchFamily="18" charset="0"/>
                <a:ea typeface="微软雅黑" panose="020B0503020204020204" charset="-122"/>
                <a:cs typeface="Times New Roman" panose="02020603050405020304" pitchFamily="18" charset="0"/>
              </a:rPr>
              <a:t>逆傅里叶变换</a:t>
            </a:r>
            <a:r>
              <a:rPr lang="zh-CN" altLang="en-US" sz="2400" dirty="0">
                <a:latin typeface="Times New Roman" panose="02020603050405020304" pitchFamily="18" charset="0"/>
                <a:ea typeface="微软雅黑" panose="020B0503020204020204" charset="-122"/>
                <a:cs typeface="Times New Roman" panose="02020603050405020304" pitchFamily="18" charset="0"/>
              </a:rPr>
              <a:t>回到时域回到传统搜索算法中。</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05664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en-US" altLang="zh-CN"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Outline</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pic>
        <p:nvPicPr>
          <p:cNvPr id="18"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sp>
        <p:nvSpPr>
          <p:cNvPr id="2" name="文本框 1"/>
          <p:cNvSpPr txBox="1"/>
          <p:nvPr/>
        </p:nvSpPr>
        <p:spPr>
          <a:xfrm>
            <a:off x="1007745" y="1546860"/>
            <a:ext cx="5288280" cy="4030980"/>
          </a:xfrm>
          <a:prstGeom prst="rect">
            <a:avLst/>
          </a:prstGeom>
          <a:noFill/>
        </p:spPr>
        <p:txBody>
          <a:bodyPr wrap="square" rtlCol="0">
            <a:spAutoFit/>
          </a:bodyPr>
          <a:lstStyle/>
          <a:p>
            <a:pPr marL="514350" indent="-514350">
              <a:lnSpc>
                <a:spcPct val="200000"/>
              </a:lnSpc>
              <a:buFont typeface="Wingdings" panose="05000000000000000000" charset="0"/>
              <a:buChar char="Ø"/>
            </a:pPr>
            <a:r>
              <a:rPr lang="zh-CN" altLang="en-US" sz="3200"/>
              <a:t>背景</a:t>
            </a:r>
          </a:p>
          <a:p>
            <a:pPr marL="514350" indent="-514350">
              <a:lnSpc>
                <a:spcPct val="200000"/>
              </a:lnSpc>
              <a:buFont typeface="Wingdings" panose="05000000000000000000" charset="0"/>
              <a:buChar char="Ø"/>
            </a:pPr>
            <a:r>
              <a:rPr lang="zh-CN" altLang="en-US" sz="3200">
                <a:solidFill>
                  <a:srgbClr val="FF0000"/>
                </a:solidFill>
              </a:rPr>
              <a:t>信号相位特征</a:t>
            </a:r>
          </a:p>
          <a:p>
            <a:pPr marL="514350" indent="-514350">
              <a:lnSpc>
                <a:spcPct val="200000"/>
              </a:lnSpc>
              <a:buFont typeface="Wingdings" panose="05000000000000000000" charset="0"/>
              <a:buChar char="Ø"/>
            </a:pPr>
            <a:r>
              <a:rPr lang="zh-CN" altLang="en-US" sz="3200">
                <a:sym typeface="+mn-ea"/>
              </a:rPr>
              <a:t>利用相位特征的搜索方法</a:t>
            </a:r>
          </a:p>
          <a:p>
            <a:pPr marL="514350" indent="-514350">
              <a:lnSpc>
                <a:spcPct val="200000"/>
              </a:lnSpc>
              <a:buFont typeface="Wingdings" panose="05000000000000000000" charset="0"/>
              <a:buChar char="Ø"/>
            </a:pPr>
            <a:r>
              <a:rPr lang="zh-CN" altLang="en-US" sz="3200">
                <a:sym typeface="+mn-ea"/>
              </a:rPr>
              <a:t>小结</a:t>
            </a:r>
            <a:endParaRPr lang="zh-CN"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85725" y="1372870"/>
            <a:ext cx="4281170" cy="12585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矩形 2"/>
          <p:cNvSpPr/>
          <p:nvPr/>
        </p:nvSpPr>
        <p:spPr>
          <a:xfrm>
            <a:off x="10416317" y="389034"/>
            <a:ext cx="170688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信号相位特征</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42079"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rPr>
              <a:t>复矢量和</a:t>
            </a:r>
          </a:p>
        </p:txBody>
      </p:sp>
      <p:pic>
        <p:nvPicPr>
          <p:cNvPr id="18" name="图片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pic>
        <p:nvPicPr>
          <p:cNvPr id="8" name="图片 7"/>
          <p:cNvPicPr>
            <a:picLocks noChangeAspect="1"/>
          </p:cNvPicPr>
          <p:nvPr>
            <p:custDataLst>
              <p:tags r:id="rId1"/>
            </p:custDataLst>
          </p:nvPr>
        </p:nvPicPr>
        <p:blipFill>
          <a:blip r:embed="rId10">
            <a:clrChange>
              <a:clrFrom>
                <a:srgbClr val="FFFFFF">
                  <a:alpha val="100000"/>
                </a:srgbClr>
              </a:clrFrom>
              <a:clrTo>
                <a:srgbClr val="FFFFFF">
                  <a:alpha val="100000"/>
                  <a:alpha val="0"/>
                </a:srgbClr>
              </a:clrTo>
            </a:clrChange>
          </a:blip>
          <a:stretch>
            <a:fillRect/>
          </a:stretch>
        </p:blipFill>
        <p:spPr>
          <a:xfrm>
            <a:off x="-17145" y="1297305"/>
            <a:ext cx="5619750" cy="1323975"/>
          </a:xfrm>
          <a:prstGeom prst="rect">
            <a:avLst/>
          </a:prstGeom>
        </p:spPr>
      </p:pic>
      <mc:AlternateContent xmlns:mc="http://schemas.openxmlformats.org/markup-compatibility/2006" xmlns:a14="http://schemas.microsoft.com/office/drawing/2010/main">
        <mc:Choice Requires="a14">
          <p:sp>
            <p:nvSpPr>
              <p:cNvPr id="11" name="文本框 10"/>
              <p:cNvSpPr txBox="1"/>
              <p:nvPr/>
            </p:nvSpPr>
            <p:spPr>
              <a:xfrm>
                <a:off x="894016" y="3291459"/>
                <a:ext cx="3264535" cy="963930"/>
              </a:xfrm>
              <a:prstGeom prst="rect">
                <a:avLst/>
              </a:prstGeom>
              <a:noFill/>
            </p:spPr>
            <p:txBody>
              <a:bodyPr wrap="none" rtlCol="0" anchor="t">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𝑐</m:t>
                          </m:r>
                        </m:sub>
                      </m:sSub>
                      <m:r>
                        <a:rPr lang="en-US" altLang="zh-CN" sz="2000" i="1">
                          <a:latin typeface="Cambria Math" panose="02040503050406030204" pitchFamily="18" charset="0"/>
                          <a:ea typeface="MS Mincho" charset="0"/>
                          <a:cs typeface="Cambria Math" panose="02040503050406030204" pitchFamily="18" charset="0"/>
                        </a:rPr>
                        <m:t>(</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r>
                        <a:rPr lang="en-US" altLang="zh-CN" sz="2000" i="1">
                          <a:latin typeface="Cambria Math" panose="02040503050406030204" pitchFamily="18" charset="0"/>
                          <a:ea typeface="MS Mincho" charset="0"/>
                          <a:cs typeface="Cambria Math" panose="02040503050406030204" pitchFamily="18" charset="0"/>
                        </a:rPr>
                        <m:t>) = </m:t>
                      </m:r>
                      <m:nary>
                        <m:naryPr>
                          <m:chr m:val="∑"/>
                          <m:limLoc m:val="undOvr"/>
                          <m:ctrlPr>
                            <a:rPr lang="en-US" altLang="zh-CN" sz="2000" i="1">
                              <a:latin typeface="Cambria Math" panose="02040503050406030204" pitchFamily="18" charset="0"/>
                              <a:cs typeface="Cambria Math" panose="02040503050406030204" pitchFamily="18" charset="0"/>
                            </a:rPr>
                          </m:ctrlPr>
                        </m:naryPr>
                        <m:sub>
                          <m:r>
                            <a:rPr lang="en-US" altLang="zh-CN" sz="2000" i="1">
                              <a:latin typeface="Cambria Math" panose="02040503050406030204" pitchFamily="18" charset="0"/>
                              <a:cs typeface="Cambria Math" panose="02040503050406030204" pitchFamily="18" charset="0"/>
                            </a:rPr>
                            <m:t>𝑖</m:t>
                          </m:r>
                          <m:r>
                            <a:rPr lang="en-US" altLang="zh-CN" sz="2000" i="1">
                              <a:latin typeface="Cambria Math" panose="02040503050406030204" pitchFamily="18" charset="0"/>
                              <a:ea typeface="MS Mincho" charset="0"/>
                              <a:cs typeface="Cambria Math" panose="02040503050406030204" pitchFamily="18" charset="0"/>
                            </a:rPr>
                            <m:t>=1</m:t>
                          </m:r>
                        </m:sub>
                        <m:sup>
                          <m:r>
                            <a:rPr lang="en-US" altLang="zh-CN" sz="2000" i="1">
                              <a:latin typeface="Cambria Math" panose="02040503050406030204" pitchFamily="18" charset="0"/>
                              <a:cs typeface="Cambria Math" panose="02040503050406030204" pitchFamily="18" charset="0"/>
                            </a:rPr>
                            <m:t>𝑁</m:t>
                          </m:r>
                        </m:sup>
                        <m:e>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𝑖</m:t>
                              </m:r>
                            </m:sub>
                          </m:sSub>
                        </m:e>
                      </m:nary>
                      <m:r>
                        <a:rPr lang="en-US" altLang="zh-CN" sz="2000" i="1">
                          <a:latin typeface="Cambria Math" panose="02040503050406030204" pitchFamily="18" charset="0"/>
                          <a:ea typeface="MS Mincho" charset="0"/>
                          <a:cs typeface="Cambria Math" panose="02040503050406030204" pitchFamily="18" charset="0"/>
                        </a:rPr>
                        <m:t>(</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r>
                        <a:rPr lang="en-US" altLang="zh-CN" sz="2000" i="1">
                          <a:latin typeface="Cambria Math" panose="02040503050406030204" pitchFamily="18" charset="0"/>
                          <a:ea typeface="MS Mincho" charset="0"/>
                          <a:cs typeface="Cambria Math" panose="02040503050406030204" pitchFamily="18" charset="0"/>
                        </a:rPr>
                        <m:t>)</m:t>
                      </m:r>
                      <m:sSup>
                        <m:sSupPr>
                          <m:ctrlPr>
                            <a:rPr lang="en-US" altLang="zh-CN" sz="2000" i="1">
                              <a:latin typeface="Cambria Math" panose="02040503050406030204" pitchFamily="18" charset="0"/>
                              <a:cs typeface="Cambria Math" panose="02040503050406030204" pitchFamily="18" charset="0"/>
                            </a:rPr>
                          </m:ctrlPr>
                        </m:sSupPr>
                        <m:e>
                          <m:r>
                            <a:rPr lang="en-US" altLang="zh-CN" sz="2000" i="1">
                              <a:latin typeface="Cambria Math" panose="02040503050406030204" pitchFamily="18" charset="0"/>
                              <a:cs typeface="Cambria Math" panose="02040503050406030204" pitchFamily="18" charset="0"/>
                            </a:rPr>
                            <m:t>𝑒</m:t>
                          </m:r>
                        </m:e>
                        <m:sup>
                          <m:r>
                            <a:rPr lang="en-US" altLang="zh-CN" sz="2000" i="1">
                              <a:latin typeface="Cambria Math" panose="02040503050406030204" pitchFamily="18" charset="0"/>
                              <a:cs typeface="Cambria Math" panose="02040503050406030204" pitchFamily="18" charset="0"/>
                            </a:rPr>
                            <m:t>𝑗</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𝑑</m:t>
                              </m:r>
                            </m:e>
                            <m:sub>
                              <m:r>
                                <a:rPr lang="en-US" altLang="zh-CN" sz="2000" i="1">
                                  <a:latin typeface="Cambria Math" panose="02040503050406030204" pitchFamily="18" charset="0"/>
                                  <a:cs typeface="Cambria Math" panose="02040503050406030204" pitchFamily="18" charset="0"/>
                                </a:rPr>
                                <m:t>𝑖</m:t>
                              </m:r>
                            </m:sub>
                          </m:sSub>
                        </m:sup>
                      </m:sSup>
                    </m:oMath>
                  </m:oMathPara>
                </a14:m>
                <a:endParaRPr lang="en-US" altLang="zh-CN" sz="2000" i="1">
                  <a:latin typeface="Cambria Math" panose="02040503050406030204" pitchFamily="18" charset="0"/>
                  <a:cs typeface="Cambria Math" panose="020405030504060302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894016" y="3291459"/>
                <a:ext cx="3264535" cy="963930"/>
              </a:xfrm>
              <a:prstGeom prst="rect">
                <a:avLst/>
              </a:prstGeom>
              <a:blipFill rotWithShape="1">
                <a:blip r:embed="rId11"/>
                <a:stretch>
                  <a:fillRect l="-17" t="-26" r="17" b="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339090" y="4255135"/>
                <a:ext cx="5121275" cy="1978025"/>
              </a:xfrm>
              <a:prstGeom prst="rect">
                <a:avLst/>
              </a:prstGeom>
              <a:noFill/>
            </p:spPr>
            <p:txBody>
              <a:bodyPr wrap="square" rtlCol="0">
                <a:spAutoFit/>
              </a:bodyPr>
              <a:lstStyle/>
              <a:p>
                <a:pPr>
                  <a:lnSpc>
                    <a:spcPct val="150000"/>
                  </a:lnSpc>
                </a:pPr>
                <a:r>
                  <a:rPr lang="zh-CN" altLang="en-US" sz="2000"/>
                  <a:t>其中</a:t>
                </a:r>
                <a14:m>
                  <m:oMath xmlns:m="http://schemas.openxmlformats.org/officeDocument/2006/math">
                    <m:sSub>
                      <m:sSubPr>
                        <m:ctrlPr>
                          <a:rPr lang="zh-CN" altLang="en-US"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𝑖</m:t>
                        </m:r>
                      </m:sub>
                    </m:sSub>
                    <m:r>
                      <a:rPr lang="en-US" altLang="zh-CN" sz="2000" i="1">
                        <a:latin typeface="Cambria Math" panose="02040503050406030204" pitchFamily="18" charset="0"/>
                        <a:ea typeface="MS Mincho" charset="0"/>
                        <a:cs typeface="Cambria Math" panose="02040503050406030204" pitchFamily="18" charset="0"/>
                      </a:rPr>
                      <m:t>(</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r>
                      <a:rPr lang="en-US" altLang="zh-CN" sz="2000" i="1">
                        <a:latin typeface="Cambria Math" panose="02040503050406030204" pitchFamily="18" charset="0"/>
                        <a:ea typeface="MS Mincho" charset="0"/>
                        <a:cs typeface="Cambria Math" panose="02040503050406030204" pitchFamily="18" charset="0"/>
                      </a:rPr>
                      <m:t>)</m:t>
                    </m:r>
                  </m:oMath>
                </a14:m>
                <a:r>
                  <a:rPr lang="zh-CN" altLang="en-US" sz="2000">
                    <a:latin typeface="Cambria Math" panose="02040503050406030204" pitchFamily="18" charset="0"/>
                    <a:cs typeface="Cambria Math" panose="02040503050406030204" pitchFamily="18" charset="0"/>
                  </a:rPr>
                  <a:t>是第</a:t>
                </a:r>
                <a:r>
                  <a:rPr lang="en-US" altLang="zh-CN" sz="2000">
                    <a:latin typeface="Cambria Math" panose="02040503050406030204" pitchFamily="18" charset="0"/>
                    <a:cs typeface="Cambria Math" panose="02040503050406030204" pitchFamily="18" charset="0"/>
                  </a:rPr>
                  <a:t>i</a:t>
                </a:r>
                <a:r>
                  <a:rPr lang="zh-CN" altLang="en-US" sz="2000">
                    <a:latin typeface="Cambria Math" panose="02040503050406030204" pitchFamily="18" charset="0"/>
                    <a:cs typeface="Cambria Math" panose="02040503050406030204" pitchFamily="18" charset="0"/>
                  </a:rPr>
                  <a:t>个通道的时间序列信号</a:t>
                </a:r>
                <a14:m>
                  <m:oMath xmlns:m="http://schemas.openxmlformats.org/officeDocument/2006/math">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𝑆</m:t>
                        </m:r>
                      </m:e>
                      <m:sub>
                        <m:r>
                          <a:rPr lang="en-US" altLang="zh-CN" sz="2000" i="1">
                            <a:latin typeface="Cambria Math" panose="02040503050406030204" pitchFamily="18" charset="0"/>
                            <a:cs typeface="Cambria Math" panose="02040503050406030204" pitchFamily="18" charset="0"/>
                          </a:rPr>
                          <m:t>𝑖</m:t>
                        </m:r>
                      </m:sub>
                    </m:sSub>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cs typeface="Cambria Math" panose="02040503050406030204" pitchFamily="18" charset="0"/>
                      </a:rPr>
                      <m:t>𝑡</m:t>
                    </m:r>
                    <m:r>
                      <a:rPr lang="en-US" altLang="zh-CN" sz="2000" i="1">
                        <a:latin typeface="Cambria Math" panose="02040503050406030204" pitchFamily="18" charset="0"/>
                        <a:ea typeface="MS Mincho" charset="0"/>
                        <a:cs typeface="Cambria Math" panose="02040503050406030204" pitchFamily="18" charset="0"/>
                      </a:rPr>
                      <m:t>)</m:t>
                    </m:r>
                  </m:oMath>
                </a14:m>
                <a:r>
                  <a:rPr lang="zh-CN" altLang="en-US" sz="2000">
                    <a:latin typeface="Cambria Math" panose="02040503050406030204" pitchFamily="18" charset="0"/>
                    <a:cs typeface="Cambria Math" panose="02040503050406030204" pitchFamily="18" charset="0"/>
                  </a:rPr>
                  <a:t>经过傅里叶变换后的第</a:t>
                </a:r>
                <a:r>
                  <a:rPr lang="en-US" altLang="zh-CN" sz="2000">
                    <a:latin typeface="Cambria Math" panose="02040503050406030204" pitchFamily="18" charset="0"/>
                    <a:cs typeface="Cambria Math" panose="02040503050406030204" pitchFamily="18" charset="0"/>
                  </a:rPr>
                  <a:t>k</a:t>
                </a:r>
                <a:r>
                  <a:rPr lang="zh-CN" altLang="en-US" sz="2000">
                    <a:latin typeface="Cambria Math" panose="02040503050406030204" pitchFamily="18" charset="0"/>
                    <a:cs typeface="Cambria Math" panose="02040503050406030204" pitchFamily="18" charset="0"/>
                  </a:rPr>
                  <a:t>项，是一个复数；</a:t>
                </a:r>
                <a14:m>
                  <m:oMath xmlns:m="http://schemas.openxmlformats.org/officeDocument/2006/math">
                    <m:sSup>
                      <m:sSupPr>
                        <m:ctrlPr>
                          <a:rPr lang="en-US" altLang="zh-CN" sz="2000" i="1">
                            <a:latin typeface="Cambria Math" panose="02040503050406030204" pitchFamily="18" charset="0"/>
                            <a:cs typeface="Cambria Math" panose="02040503050406030204" pitchFamily="18" charset="0"/>
                          </a:rPr>
                        </m:ctrlPr>
                      </m:sSupPr>
                      <m:e>
                        <m:r>
                          <a:rPr lang="en-US" altLang="zh-CN" sz="2000" i="1">
                            <a:latin typeface="Cambria Math" panose="02040503050406030204" pitchFamily="18" charset="0"/>
                            <a:cs typeface="Cambria Math" panose="02040503050406030204" pitchFamily="18" charset="0"/>
                          </a:rPr>
                          <m:t>𝑒</m:t>
                        </m:r>
                      </m:e>
                      <m:sup>
                        <m:r>
                          <a:rPr lang="en-US" altLang="zh-CN" sz="2000" i="1">
                            <a:latin typeface="Cambria Math" panose="02040503050406030204" pitchFamily="18" charset="0"/>
                            <a:cs typeface="Cambria Math" panose="02040503050406030204" pitchFamily="18" charset="0"/>
                          </a:rPr>
                          <m:t>𝑗</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𝑑</m:t>
                            </m:r>
                          </m:e>
                          <m:sub>
                            <m:r>
                              <a:rPr lang="en-US" altLang="zh-CN" sz="2000" i="1">
                                <a:latin typeface="Cambria Math" panose="02040503050406030204" pitchFamily="18" charset="0"/>
                                <a:cs typeface="Cambria Math" panose="02040503050406030204" pitchFamily="18" charset="0"/>
                              </a:rPr>
                              <m:t>𝑖</m:t>
                            </m:r>
                          </m:sub>
                        </m:sSub>
                      </m:sup>
                    </m:sSup>
                  </m:oMath>
                </a14:m>
                <a:r>
                  <a:rPr lang="zh-CN" altLang="en-US" sz="2000">
                    <a:latin typeface="Cambria Math" panose="02040503050406030204" pitchFamily="18" charset="0"/>
                    <a:cs typeface="Cambria Math" panose="02040503050406030204" pitchFamily="18" charset="0"/>
                  </a:rPr>
                  <a:t>相当于在复平面上将</a:t>
                </a:r>
                <a14:m>
                  <m:oMath xmlns:m="http://schemas.openxmlformats.org/officeDocument/2006/math">
                    <m:sSub>
                      <m:sSubPr>
                        <m:ctrlPr>
                          <a:rPr lang="zh-CN" altLang="en-US"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𝑖</m:t>
                        </m:r>
                      </m:sub>
                    </m:sSub>
                    <m:r>
                      <a:rPr lang="en-US" altLang="zh-CN" sz="2000" i="1">
                        <a:latin typeface="Cambria Math" panose="02040503050406030204" pitchFamily="18" charset="0"/>
                        <a:ea typeface="MS Mincho" charset="0"/>
                        <a:cs typeface="Cambria Math" panose="02040503050406030204" pitchFamily="18" charset="0"/>
                      </a:rPr>
                      <m:t>(</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r>
                      <a:rPr lang="en-US" altLang="zh-CN" sz="2000" i="1">
                        <a:latin typeface="Cambria Math" panose="02040503050406030204" pitchFamily="18" charset="0"/>
                        <a:ea typeface="MS Mincho" charset="0"/>
                        <a:cs typeface="Cambria Math" panose="02040503050406030204" pitchFamily="18" charset="0"/>
                      </a:rPr>
                      <m:t>)</m:t>
                    </m:r>
                  </m:oMath>
                </a14:m>
                <a:r>
                  <a:rPr lang="zh-CN" altLang="en-US" sz="2000">
                    <a:latin typeface="Cambria Math" panose="02040503050406030204" pitchFamily="18" charset="0"/>
                    <a:cs typeface="Cambria Math" panose="02040503050406030204" pitchFamily="18" charset="0"/>
                  </a:rPr>
                  <a:t>旋转了一个角度。</a:t>
                </a:r>
              </a:p>
            </p:txBody>
          </p:sp>
        </mc:Choice>
        <mc:Fallback xmlns="">
          <p:sp>
            <p:nvSpPr>
              <p:cNvPr id="15" name="文本框 14"/>
              <p:cNvSpPr txBox="1">
                <a:spLocks noRot="1" noChangeAspect="1" noMove="1" noResize="1" noEditPoints="1" noAdjustHandles="1" noChangeArrowheads="1" noChangeShapeType="1" noTextEdit="1"/>
              </p:cNvSpPr>
              <p:nvPr/>
            </p:nvSpPr>
            <p:spPr>
              <a:xfrm>
                <a:off x="339090" y="4255135"/>
                <a:ext cx="5121275" cy="1978025"/>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custDataLst>
                  <p:tags r:id="rId2"/>
                </p:custDataLst>
              </p:nvPr>
            </p:nvSpPr>
            <p:spPr>
              <a:xfrm>
                <a:off x="339090" y="2835275"/>
                <a:ext cx="5121275" cy="398780"/>
              </a:xfrm>
              <a:prstGeom prst="rect">
                <a:avLst/>
              </a:prstGeom>
              <a:noFill/>
            </p:spPr>
            <p:txBody>
              <a:bodyPr wrap="square" rtlCol="0">
                <a:spAutoFit/>
              </a:bodyPr>
              <a:lstStyle/>
              <a:p>
                <a:r>
                  <a:rPr lang="zh-CN" altLang="en-US" sz="2000"/>
                  <a:t>红框中</a:t>
                </a:r>
                <a14:m>
                  <m:oMath xmlns:m="http://schemas.openxmlformats.org/officeDocument/2006/math">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𝑐</m:t>
                        </m:r>
                      </m:sub>
                    </m:sSub>
                    <m:r>
                      <a:rPr lang="en-US" altLang="zh-CN" sz="2000" i="1">
                        <a:latin typeface="Cambria Math" panose="02040503050406030204" pitchFamily="18" charset="0"/>
                        <a:ea typeface="MS Mincho" charset="0"/>
                        <a:cs typeface="Cambria Math" panose="02040503050406030204" pitchFamily="18" charset="0"/>
                      </a:rPr>
                      <m:t>(</m:t>
                    </m:r>
                    <m:r>
                      <a:rPr lang="en-US" altLang="zh-CN" sz="2000" i="1">
                        <a:latin typeface="Cambria Math" panose="02040503050406030204" pitchFamily="18" charset="0"/>
                        <a:ea typeface="MS Mincho" charset="0"/>
                        <a:cs typeface="Cambria Math" panose="02040503050406030204" pitchFamily="18" charset="0"/>
                      </a:rPr>
                      <m:t>𝜔</m:t>
                    </m:r>
                    <m:r>
                      <a:rPr lang="en-US" altLang="zh-CN" sz="2000" i="1">
                        <a:latin typeface="Cambria Math" panose="02040503050406030204" pitchFamily="18" charset="0"/>
                        <a:ea typeface="MS Mincho" charset="0"/>
                        <a:cs typeface="Cambria Math" panose="02040503050406030204" pitchFamily="18" charset="0"/>
                      </a:rPr>
                      <m:t>)</m:t>
                    </m:r>
                  </m:oMath>
                </a14:m>
                <a:r>
                  <a:rPr lang="zh-CN" altLang="en-US" sz="2000">
                    <a:latin typeface="Cambria Math" panose="02040503050406030204" pitchFamily="18" charset="0"/>
                    <a:cs typeface="Cambria Math" panose="02040503050406030204" pitchFamily="18" charset="0"/>
                  </a:rPr>
                  <a:t>的每一项</a:t>
                </a:r>
                <a14:m>
                  <m:oMath xmlns:m="http://schemas.openxmlformats.org/officeDocument/2006/math">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cs typeface="Cambria Math" panose="02040503050406030204" pitchFamily="18" charset="0"/>
                          </a:rPr>
                          <m:t>𝑋</m:t>
                        </m:r>
                      </m:e>
                      <m:sub>
                        <m:r>
                          <a:rPr lang="en-US" altLang="zh-CN" sz="2000" i="1">
                            <a:latin typeface="Cambria Math" panose="02040503050406030204" pitchFamily="18" charset="0"/>
                            <a:cs typeface="Cambria Math" panose="02040503050406030204" pitchFamily="18" charset="0"/>
                          </a:rPr>
                          <m:t>𝑐</m:t>
                        </m:r>
                      </m:sub>
                    </m:sSub>
                    <m:r>
                      <a:rPr lang="en-US" altLang="zh-CN" sz="2000" i="1">
                        <a:latin typeface="Cambria Math" panose="02040503050406030204" pitchFamily="18" charset="0"/>
                        <a:ea typeface="MS Mincho" charset="0"/>
                        <a:cs typeface="Cambria Math" panose="02040503050406030204" pitchFamily="18" charset="0"/>
                      </a:rPr>
                      <m:t>(</m:t>
                    </m:r>
                    <m:sSub>
                      <m:sSubPr>
                        <m:ctrlPr>
                          <a:rPr lang="en-US" altLang="zh-CN" sz="2000" i="1">
                            <a:latin typeface="Cambria Math" panose="02040503050406030204" pitchFamily="18" charset="0"/>
                            <a:cs typeface="Cambria Math" panose="02040503050406030204" pitchFamily="18" charset="0"/>
                          </a:rPr>
                        </m:ctrlPr>
                      </m:sSubPr>
                      <m:e>
                        <m:r>
                          <a:rPr lang="en-US" altLang="zh-CN" sz="2000" i="1">
                            <a:latin typeface="Cambria Math" panose="02040503050406030204" pitchFamily="18" charset="0"/>
                            <a:ea typeface="MS Mincho" charset="0"/>
                            <a:cs typeface="Cambria Math" panose="02040503050406030204" pitchFamily="18" charset="0"/>
                          </a:rPr>
                          <m:t>𝜔</m:t>
                        </m:r>
                      </m:e>
                      <m:sub>
                        <m:r>
                          <a:rPr lang="en-US" altLang="zh-CN" sz="2000" i="1">
                            <a:latin typeface="Cambria Math" panose="02040503050406030204" pitchFamily="18" charset="0"/>
                            <a:cs typeface="Cambria Math" panose="02040503050406030204" pitchFamily="18" charset="0"/>
                          </a:rPr>
                          <m:t>𝑘</m:t>
                        </m:r>
                      </m:sub>
                    </m:sSub>
                    <m:r>
                      <a:rPr lang="en-US" altLang="zh-CN" sz="2000" i="1">
                        <a:latin typeface="Cambria Math" panose="02040503050406030204" pitchFamily="18" charset="0"/>
                        <a:ea typeface="MS Mincho" charset="0"/>
                        <a:cs typeface="Cambria Math" panose="02040503050406030204" pitchFamily="18" charset="0"/>
                      </a:rPr>
                      <m:t>)</m:t>
                    </m:r>
                  </m:oMath>
                </a14:m>
                <a:r>
                  <a:rPr lang="zh-CN" altLang="en-US" sz="2000">
                    <a:latin typeface="Cambria Math" panose="02040503050406030204" pitchFamily="18" charset="0"/>
                    <a:cs typeface="Cambria Math" panose="02040503050406030204" pitchFamily="18" charset="0"/>
                  </a:rPr>
                  <a:t>可以表示为：</a:t>
                </a:r>
              </a:p>
            </p:txBody>
          </p:sp>
        </mc:Choice>
        <mc:Fallback xmlns="">
          <p:sp>
            <p:nvSpPr>
              <p:cNvPr id="16" name="文本框 15"/>
              <p:cNvSpPr txBox="1">
                <a:spLocks noRot="1" noChangeAspect="1" noMove="1" noResize="1" noEditPoints="1" noAdjustHandles="1" noChangeArrowheads="1" noChangeShapeType="1" noTextEdit="1"/>
              </p:cNvSpPr>
              <p:nvPr>
                <p:custDataLst>
                  <p:tags r:id="rId13"/>
                </p:custDataLst>
              </p:nvPr>
            </p:nvSpPr>
            <p:spPr>
              <a:xfrm>
                <a:off x="339090" y="2835275"/>
                <a:ext cx="5121275" cy="398780"/>
              </a:xfrm>
              <a:prstGeom prst="rect">
                <a:avLst/>
              </a:prstGeom>
              <a:blipFill rotWithShape="1">
                <a:blip r:embed="rId14"/>
                <a:stretch>
                  <a:fillRect/>
                </a:stretch>
              </a:blipFill>
            </p:spPr>
            <p:txBody>
              <a:bodyPr/>
              <a:lstStyle/>
              <a:p>
                <a:r>
                  <a:rPr lang="zh-CN" altLang="en-US">
                    <a:noFill/>
                  </a:rPr>
                  <a:t> </a:t>
                </a:r>
              </a:p>
            </p:txBody>
          </p:sp>
        </mc:Fallback>
      </mc:AlternateContent>
      <p:pic>
        <p:nvPicPr>
          <p:cNvPr id="27" name="图片 21" descr="60Hz_dm0"/>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a:xfrm>
            <a:off x="6087745" y="1650048"/>
            <a:ext cx="2496820" cy="1788795"/>
          </a:xfrm>
          <a:prstGeom prst="rect">
            <a:avLst/>
          </a:prstGeom>
          <a:noFill/>
          <a:ln>
            <a:noFill/>
          </a:ln>
        </p:spPr>
      </p:pic>
      <p:pic>
        <p:nvPicPr>
          <p:cNvPr id="28" name="图片 22" descr="60Hz_dm62"/>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a:xfrm>
            <a:off x="9069388" y="1650048"/>
            <a:ext cx="2393315" cy="1788795"/>
          </a:xfrm>
          <a:prstGeom prst="rect">
            <a:avLst/>
          </a:prstGeom>
          <a:noFill/>
          <a:ln>
            <a:noFill/>
          </a:ln>
        </p:spPr>
      </p:pic>
      <p:pic>
        <p:nvPicPr>
          <p:cNvPr id="29" name="图片 23" descr="216"/>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a:xfrm>
            <a:off x="6087745" y="3891598"/>
            <a:ext cx="2496820" cy="1868805"/>
          </a:xfrm>
          <a:prstGeom prst="rect">
            <a:avLst/>
          </a:prstGeom>
          <a:noFill/>
          <a:ln>
            <a:noFill/>
          </a:ln>
        </p:spPr>
      </p:pic>
      <p:pic>
        <p:nvPicPr>
          <p:cNvPr id="30" name="图片 1" descr="C:\Users\Bo\AppData\Local\Microsoft\Windows\INetCache\Content.Word\216.4Hz_dm62.png"/>
          <p:cNvPicPr>
            <a:picLocks noChangeAspect="1" noChangeArrowheads="1"/>
          </p:cNvPicPr>
          <p:nvPr>
            <p:custDataLst>
              <p:tags r:id="rId6"/>
            </p:custDataLst>
          </p:nvPr>
        </p:nvPicPr>
        <p:blipFill>
          <a:blip r:embed="rId18" cstate="print">
            <a:extLst>
              <a:ext uri="{28A0092B-C50C-407E-A947-70E740481C1C}">
                <a14:useLocalDpi xmlns:a14="http://schemas.microsoft.com/office/drawing/2010/main" val="0"/>
              </a:ext>
            </a:extLst>
          </a:blip>
          <a:srcRect/>
          <a:stretch>
            <a:fillRect/>
          </a:stretch>
        </p:blipFill>
        <p:spPr>
          <a:xfrm>
            <a:off x="9021763" y="3891915"/>
            <a:ext cx="2488565" cy="1860550"/>
          </a:xfrm>
          <a:prstGeom prst="rect">
            <a:avLst/>
          </a:prstGeom>
          <a:noFill/>
          <a:ln>
            <a:noFill/>
          </a:ln>
        </p:spPr>
      </p:pic>
      <p:sp>
        <p:nvSpPr>
          <p:cNvPr id="100" name="文本框 99"/>
          <p:cNvSpPr txBox="1"/>
          <p:nvPr/>
        </p:nvSpPr>
        <p:spPr>
          <a:xfrm>
            <a:off x="6087745" y="5995670"/>
            <a:ext cx="5527675" cy="645160"/>
          </a:xfrm>
          <a:prstGeom prst="rect">
            <a:avLst/>
          </a:prstGeom>
          <a:noFill/>
          <a:ln w="9525">
            <a:noFill/>
          </a:ln>
        </p:spPr>
        <p:txBody>
          <a:bodyPr wrap="square">
            <a:spAutoFit/>
          </a:bodyPr>
          <a:lstStyle/>
          <a:p>
            <a:pPr indent="0"/>
            <a:r>
              <a:rPr lang="zh-CN" b="0">
                <a:ea typeface="宋体" panose="02010600030101010101" pitchFamily="2" charset="-122"/>
              </a:rPr>
              <a:t>脉冲星</a:t>
            </a:r>
            <a:r>
              <a:rPr lang="en-US" b="0">
                <a:latin typeface="Times New Roman" panose="02020603050405020304" pitchFamily="18" charset="0"/>
                <a:ea typeface="宋体" panose="02010600030101010101" pitchFamily="2" charset="-122"/>
              </a:rPr>
              <a:t>J1643-1224, 216.3858Hz</a:t>
            </a:r>
            <a:r>
              <a:rPr lang="zh-CN" b="0">
                <a:ea typeface="宋体" panose="02010600030101010101" pitchFamily="2" charset="-122"/>
              </a:rPr>
              <a:t>，数据来源</a:t>
            </a:r>
            <a:r>
              <a:rPr lang="en-US" b="0">
                <a:latin typeface="Times New Roman" panose="02020603050405020304" pitchFamily="18" charset="0"/>
                <a:ea typeface="宋体" panose="02010600030101010101" pitchFamily="2" charset="-122"/>
              </a:rPr>
              <a:t>PRESTO</a:t>
            </a:r>
            <a:r>
              <a:rPr lang="zh-CN" b="0">
                <a:ea typeface="宋体" panose="02010600030101010101" pitchFamily="2" charset="-122"/>
              </a:rPr>
              <a:t>测试数据，由</a:t>
            </a:r>
            <a:r>
              <a:rPr lang="en-US" b="0">
                <a:latin typeface="Times New Roman" panose="02020603050405020304" pitchFamily="18" charset="0"/>
                <a:ea typeface="宋体" panose="02010600030101010101" pitchFamily="2" charset="-122"/>
              </a:rPr>
              <a:t>GBT</a:t>
            </a:r>
            <a:r>
              <a:rPr lang="zh-CN" b="0">
                <a:ea typeface="宋体" panose="02010600030101010101" pitchFamily="2" charset="-122"/>
              </a:rPr>
              <a:t>望远镜观测</a:t>
            </a:r>
            <a:endParaRPr lang="zh-CN" altLang="en-US" b="0">
              <a:ea typeface="宋体" panose="02010600030101010101" pitchFamily="2" charset="-122"/>
            </a:endParaRPr>
          </a:p>
        </p:txBody>
      </p:sp>
      <p:sp>
        <p:nvSpPr>
          <p:cNvPr id="31" name="文本框 30"/>
          <p:cNvSpPr txBox="1"/>
          <p:nvPr/>
        </p:nvSpPr>
        <p:spPr>
          <a:xfrm>
            <a:off x="6087745" y="1169670"/>
            <a:ext cx="2496820" cy="368300"/>
          </a:xfrm>
          <a:prstGeom prst="rect">
            <a:avLst/>
          </a:prstGeom>
          <a:noFill/>
          <a:ln w="9525">
            <a:noFill/>
          </a:ln>
        </p:spPr>
        <p:txBody>
          <a:bodyPr wrap="square">
            <a:spAutoFit/>
          </a:bodyPr>
          <a:lstStyle/>
          <a:p>
            <a:pPr indent="0" algn="ctr"/>
            <a:r>
              <a:rPr lang="en-US" b="0">
                <a:latin typeface="黑体" panose="02010609060101010101" charset="-122"/>
                <a:ea typeface="宋体" panose="02010600030101010101" pitchFamily="2" charset="-122"/>
                <a:cs typeface="Times New Roman" panose="02020603050405020304" pitchFamily="18" charset="0"/>
              </a:rPr>
              <a:t>f=60Hz,DM=0</a:t>
            </a:r>
            <a:endParaRPr lang="en-US" altLang="en-US" b="0">
              <a:latin typeface="黑体" panose="02010609060101010101" charset="-122"/>
              <a:ea typeface="宋体" panose="02010600030101010101" pitchFamily="2" charset="-122"/>
              <a:cs typeface="Times New Roman" panose="02020603050405020304" pitchFamily="18" charset="0"/>
            </a:endParaRPr>
          </a:p>
        </p:txBody>
      </p:sp>
      <p:sp>
        <p:nvSpPr>
          <p:cNvPr id="32" name="文本框 31"/>
          <p:cNvSpPr txBox="1"/>
          <p:nvPr/>
        </p:nvSpPr>
        <p:spPr>
          <a:xfrm>
            <a:off x="9035415" y="1169670"/>
            <a:ext cx="2440940" cy="368300"/>
          </a:xfrm>
          <a:prstGeom prst="rect">
            <a:avLst/>
          </a:prstGeom>
          <a:noFill/>
          <a:ln w="9525">
            <a:noFill/>
          </a:ln>
        </p:spPr>
        <p:txBody>
          <a:bodyPr wrap="square">
            <a:spAutoFit/>
          </a:bodyPr>
          <a:lstStyle/>
          <a:p>
            <a:pPr indent="0" algn="ctr"/>
            <a:r>
              <a:rPr lang="en-US" b="0">
                <a:latin typeface="黑体" panose="02010609060101010101" charset="-122"/>
                <a:ea typeface="宋体" panose="02010600030101010101" pitchFamily="2" charset="-122"/>
                <a:cs typeface="Times New Roman" panose="02020603050405020304" pitchFamily="18" charset="0"/>
              </a:rPr>
              <a:t>f=60Hz,DM=62</a:t>
            </a:r>
            <a:endParaRPr lang="en-US" altLang="en-US" b="0">
              <a:latin typeface="黑体" panose="02010609060101010101" charset="-122"/>
              <a:ea typeface="宋体" panose="02010600030101010101" pitchFamily="2" charset="-122"/>
              <a:cs typeface="Times New Roman" panose="02020603050405020304" pitchFamily="18" charset="0"/>
            </a:endParaRPr>
          </a:p>
        </p:txBody>
      </p:sp>
      <p:sp>
        <p:nvSpPr>
          <p:cNvPr id="33" name="文本框 32"/>
          <p:cNvSpPr txBox="1"/>
          <p:nvPr/>
        </p:nvSpPr>
        <p:spPr>
          <a:xfrm>
            <a:off x="6087745" y="3523615"/>
            <a:ext cx="2496820" cy="368300"/>
          </a:xfrm>
          <a:prstGeom prst="rect">
            <a:avLst/>
          </a:prstGeom>
          <a:noFill/>
          <a:ln w="9525">
            <a:noFill/>
          </a:ln>
        </p:spPr>
        <p:txBody>
          <a:bodyPr wrap="square">
            <a:spAutoFit/>
          </a:bodyPr>
          <a:lstStyle/>
          <a:p>
            <a:pPr indent="0" algn="ctr"/>
            <a:r>
              <a:rPr lang="en-US" b="0">
                <a:latin typeface="黑体" panose="02010609060101010101" charset="-122"/>
                <a:ea typeface="宋体" panose="02010600030101010101" pitchFamily="2" charset="-122"/>
                <a:cs typeface="Times New Roman" panose="02020603050405020304" pitchFamily="18" charset="0"/>
              </a:rPr>
              <a:t>f=216.4Hz,DM=0</a:t>
            </a:r>
            <a:endParaRPr lang="en-US" altLang="en-US" b="0">
              <a:latin typeface="黑体" panose="02010609060101010101" charset="-122"/>
              <a:ea typeface="宋体" panose="02010600030101010101" pitchFamily="2" charset="-122"/>
              <a:cs typeface="Times New Roman" panose="02020603050405020304" pitchFamily="18" charset="0"/>
            </a:endParaRPr>
          </a:p>
        </p:txBody>
      </p:sp>
      <p:sp>
        <p:nvSpPr>
          <p:cNvPr id="34" name="文本框 33"/>
          <p:cNvSpPr txBox="1"/>
          <p:nvPr/>
        </p:nvSpPr>
        <p:spPr>
          <a:xfrm>
            <a:off x="9022080" y="3524885"/>
            <a:ext cx="2441575" cy="368300"/>
          </a:xfrm>
          <a:prstGeom prst="rect">
            <a:avLst/>
          </a:prstGeom>
          <a:noFill/>
          <a:ln w="9525">
            <a:noFill/>
          </a:ln>
        </p:spPr>
        <p:txBody>
          <a:bodyPr wrap="square">
            <a:spAutoFit/>
          </a:bodyPr>
          <a:lstStyle/>
          <a:p>
            <a:pPr indent="0" algn="ctr"/>
            <a:r>
              <a:rPr lang="en-US" b="0">
                <a:latin typeface="黑体" panose="02010609060101010101" charset="-122"/>
                <a:ea typeface="宋体" panose="02010600030101010101" pitchFamily="2" charset="-122"/>
                <a:cs typeface="Times New Roman" panose="02020603050405020304" pitchFamily="18" charset="0"/>
              </a:rPr>
              <a:t>f=216.4Hz,DM=62</a:t>
            </a:r>
            <a:endParaRPr lang="en-US" altLang="en-US" b="0">
              <a:latin typeface="黑体" panose="02010609060101010101" charset="-122"/>
              <a:ea typeface="宋体" panose="02010600030101010101" pitchFamily="2"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6317" y="389034"/>
            <a:ext cx="1706880" cy="398780"/>
          </a:xfrm>
          <a:prstGeom prst="rect">
            <a:avLst/>
          </a:prstGeom>
        </p:spPr>
        <p:txBody>
          <a:bodyPr wrap="none">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lvl="0" algn="l" defTabSz="342900">
              <a:defRPr/>
            </a:pPr>
            <a:r>
              <a:rPr kumimoji="0" lang="zh-CN" altLang="en-US" sz="2000" b="1" i="0" u="none" strike="noStrike" kern="1200" cap="none" spc="0" normalizeH="0" baseline="0" noProof="0" dirty="0">
                <a:ln>
                  <a:noFill/>
                </a:ln>
                <a:solidFill>
                  <a:srgbClr val="1C50A2"/>
                </a:solidFill>
                <a:effectLst/>
                <a:uLnTx/>
                <a:uFillTx/>
                <a:latin typeface="Arial" panose="020B0604020202020204"/>
                <a:ea typeface="微软雅黑" panose="020B0503020204020204" charset="-122"/>
                <a:cs typeface="+mn-cs"/>
              </a:rPr>
              <a:t>信号相位特征</a:t>
            </a:r>
          </a:p>
        </p:txBody>
      </p:sp>
      <p:cxnSp>
        <p:nvCxnSpPr>
          <p:cNvPr id="7" name="直接连接符 6"/>
          <p:cNvCxnSpPr/>
          <p:nvPr/>
        </p:nvCxnSpPr>
        <p:spPr>
          <a:xfrm>
            <a:off x="10416317" y="290670"/>
            <a:ext cx="0" cy="572421"/>
          </a:xfrm>
          <a:prstGeom prst="line">
            <a:avLst/>
          </a:prstGeom>
          <a:ln w="12700">
            <a:solidFill>
              <a:srgbClr val="1C50A2"/>
            </a:solidFill>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1124441" y="290670"/>
            <a:ext cx="3942079" cy="497840"/>
          </a:xfrm>
          <a:prstGeom prst="rect">
            <a:avLst/>
          </a:prstGeom>
          <a:noFill/>
        </p:spPr>
        <p:txBody>
          <a:bodyPr wrap="square" lIns="68561" tIns="34280" rIns="68561" bIns="3428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zh-CN" altLang="en-US" sz="2800" b="1" dirty="0">
                <a:solidFill>
                  <a:srgbClr val="414455"/>
                </a:solidFill>
                <a:latin typeface="微软雅黑" panose="020B0503020204020204" charset="-122"/>
                <a:ea typeface="微软雅黑" panose="020B0503020204020204" charset="-122"/>
                <a:sym typeface="+mn-ea"/>
              </a:rPr>
              <a:t>复矢量和</a:t>
            </a:r>
            <a:endParaRPr lang="en-US" altLang="zh-CN" sz="2800" b="1" dirty="0">
              <a:solidFill>
                <a:srgbClr val="414455"/>
              </a:solidFill>
              <a:latin typeface="微软雅黑" panose="020B0503020204020204" charset="-122"/>
              <a:ea typeface="微软雅黑" panose="020B0503020204020204" charset="-122"/>
              <a:sym typeface="+mn-ea"/>
            </a:endParaRPr>
          </a:p>
        </p:txBody>
      </p:sp>
      <p:pic>
        <p:nvPicPr>
          <p:cNvPr id="18"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0" y="86400"/>
            <a:ext cx="880665" cy="8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flipV="1">
            <a:off x="0" y="1028778"/>
            <a:ext cx="12192000" cy="28800"/>
          </a:xfrm>
          <a:prstGeom prst="rect">
            <a:avLst/>
          </a:prstGeom>
          <a:solidFill>
            <a:schemeClr val="accent1"/>
          </a:solidFill>
          <a:ln>
            <a:noFill/>
          </a:ln>
          <a:effec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custDataLst>
              <p:tags r:id="rId1"/>
            </p:custDataLst>
          </p:nvPr>
        </p:nvPicPr>
        <p:blipFill>
          <a:blip r:embed="rId5"/>
          <a:stretch>
            <a:fillRect/>
          </a:stretch>
        </p:blipFill>
        <p:spPr>
          <a:xfrm>
            <a:off x="0" y="1858010"/>
            <a:ext cx="12221845" cy="425323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FiZDIzMjBhYjY3YjcwYmIxYWI1NjM4YzVmYjEyMDM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386.8740157480315,&quot;width&quot;:1386.8740157480315}"/>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1674</Words>
  <Application>Microsoft Office PowerPoint</Application>
  <PresentationFormat>宽屏</PresentationFormat>
  <Paragraphs>245</Paragraphs>
  <Slides>21</Slides>
  <Notes>20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1" baseType="lpstr">
      <vt:lpstr>黑体</vt:lpstr>
      <vt:lpstr>宋体</vt:lpstr>
      <vt:lpstr>微软雅黑</vt:lpstr>
      <vt:lpstr>Arial</vt:lpstr>
      <vt:lpstr>Calibri</vt:lpstr>
      <vt:lpstr>Cambria Math</vt:lpstr>
      <vt:lpstr>Times New Roman</vt:lpstr>
      <vt:lpstr>Wingdings</vt:lpstr>
      <vt:lpstr>Office 主题​​</vt:lpstr>
      <vt:lpstr>Visio</vt:lpstr>
      <vt:lpstr>利用相位特征搜索脉冲星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利用相位特征搜索脉冲星</dc:title>
  <dc:creator/>
  <cp:lastModifiedBy>luo bob</cp:lastModifiedBy>
  <cp:revision>186</cp:revision>
  <dcterms:created xsi:type="dcterms:W3CDTF">2019-06-19T02:08:00Z</dcterms:created>
  <dcterms:modified xsi:type="dcterms:W3CDTF">2023-07-02T18:21:09Z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6AB11EE4BFFB44DD83D8C615111E9AEB_11</vt:lpwstr>
  </property>
</Properties>
</file>