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55" r:id="rId3"/>
    <p:sldId id="316" r:id="rId4"/>
    <p:sldId id="500" r:id="rId5"/>
    <p:sldId id="504" r:id="rId6"/>
    <p:sldId id="507" r:id="rId7"/>
    <p:sldId id="508" r:id="rId8"/>
    <p:sldId id="505" r:id="rId9"/>
    <p:sldId id="337" r:id="rId10"/>
    <p:sldId id="339" r:id="rId11"/>
    <p:sldId id="338" r:id="rId12"/>
    <p:sldId id="350" r:id="rId13"/>
    <p:sldId id="501" r:id="rId14"/>
    <p:sldId id="502" r:id="rId15"/>
    <p:sldId id="464" r:id="rId16"/>
    <p:sldId id="343" r:id="rId17"/>
    <p:sldId id="344" r:id="rId18"/>
    <p:sldId id="492" r:id="rId19"/>
    <p:sldId id="493" r:id="rId20"/>
    <p:sldId id="530" r:id="rId21"/>
    <p:sldId id="531" r:id="rId22"/>
    <p:sldId id="360" r:id="rId23"/>
    <p:sldId id="328" r:id="rId24"/>
  </p:sldIdLst>
  <p:sldSz cx="9144000" cy="6858000" type="screen4x3"/>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563" autoAdjust="0"/>
  </p:normalViewPr>
  <p:slideViewPr>
    <p:cSldViewPr showGuides="1">
      <p:cViewPr varScale="1">
        <p:scale>
          <a:sx n="66" d="100"/>
          <a:sy n="66" d="100"/>
        </p:scale>
        <p:origin x="-1314" y="-114"/>
      </p:cViewPr>
      <p:guideLst>
        <p:guide orient="horz" pos="2160"/>
        <p:guide pos="29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6.wmf"/><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5" Type="http://schemas.openxmlformats.org/officeDocument/2006/relationships/image" Target="../media/image26.wmf"/><Relationship Id="rId4" Type="http://schemas.openxmlformats.org/officeDocument/2006/relationships/image" Target="../media/image25.wmf"/><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F1FEAE8-5926-432E-AD8A-724A162BA6D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FF03D89-98A1-4EAF-B479-F935CDFFF850}"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19BF2F5-4093-4909-8D06-64927CF8D99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E23923E-8039-493B-86EA-FF8F68145B61}"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555B68C-9788-4EFB-BC40-DCDA467B9AC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BB51D90-668E-4144-A18B-C8CFFBB79F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61E30C6-11A2-4479-B5BD-5C2E34D07C4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1F7198A-D5B2-404C-87CC-458DBA29E0CF}"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5F977A8E-ECE5-4077-922B-D290AD482E2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1E601EE-A5B6-464D-B6F9-3C1DFFC72635}"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BBE325-73F6-4441-8EC6-979F657C9D9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E448209-3B02-43C3-BD2B-92424CECBF13}"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D59F9D9-5FDB-420C-A76A-A6028EBDFA0C}"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03E8FFB-01D7-4A6B-A09D-43E72999D808}"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7A582F3-B457-4161-82D9-2694389A114E}"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D606467-F6E6-4CCD-A543-85CCDB4AF319}"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30A0DE4-1BB9-40F5-946B-24092F2BD252}"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11757DC-5B4F-4694-877C-BF1759F66820}"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2A212FC6-9368-435B-BFF8-0A149286E894}"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72C71EF-28AA-41F1-AC66-6A66ECC8BCB9}"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51FDAB70-B7F8-4E64-89EE-C2B84A06826D}"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3B8259A-DC2A-4B6B-95B0-44289603254A}"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2531"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37F576B-938C-41C1-B3A7-3AA8587C3CC5}" type="datetimeFigureOut">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C8EA3DB0-E82D-44B1-9492-9719ADCF073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mailto:qhpeng@nju.edu.cn" TargetMode="Externa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atnf.csiro.au/research/pulsar/psrca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21.wmf"/><Relationship Id="rId1"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3.bin"/><Relationship Id="rId8" Type="http://schemas.openxmlformats.org/officeDocument/2006/relationships/image" Target="../media/image25.wmf"/><Relationship Id="rId7" Type="http://schemas.openxmlformats.org/officeDocument/2006/relationships/oleObject" Target="../embeddings/oleObject12.bin"/><Relationship Id="rId6" Type="http://schemas.openxmlformats.org/officeDocument/2006/relationships/image" Target="../media/image24.wmf"/><Relationship Id="rId5" Type="http://schemas.openxmlformats.org/officeDocument/2006/relationships/oleObject" Target="../embeddings/oleObject11.bin"/><Relationship Id="rId4" Type="http://schemas.openxmlformats.org/officeDocument/2006/relationships/image" Target="../media/image23.wmf"/><Relationship Id="rId3" Type="http://schemas.openxmlformats.org/officeDocument/2006/relationships/oleObject" Target="../embeddings/oleObject10.bin"/><Relationship Id="rId2" Type="http://schemas.openxmlformats.org/officeDocument/2006/relationships/image" Target="../media/image22.wmf"/><Relationship Id="rId12" Type="http://schemas.openxmlformats.org/officeDocument/2006/relationships/vmlDrawing" Target="../drawings/vmlDrawing5.vml"/><Relationship Id="rId11" Type="http://schemas.openxmlformats.org/officeDocument/2006/relationships/slideLayout" Target="../slideLayouts/slideLayout2.xml"/><Relationship Id="rId10" Type="http://schemas.openxmlformats.org/officeDocument/2006/relationships/image" Target="../media/image26.wmf"/><Relationship Id="rId1"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18.bin"/><Relationship Id="rId8" Type="http://schemas.openxmlformats.org/officeDocument/2006/relationships/image" Target="../media/image30.wmf"/><Relationship Id="rId7" Type="http://schemas.openxmlformats.org/officeDocument/2006/relationships/oleObject" Target="../embeddings/oleObject17.bin"/><Relationship Id="rId6" Type="http://schemas.openxmlformats.org/officeDocument/2006/relationships/image" Target="../media/image29.wmf"/><Relationship Id="rId5" Type="http://schemas.openxmlformats.org/officeDocument/2006/relationships/oleObject" Target="../embeddings/oleObject16.bin"/><Relationship Id="rId4" Type="http://schemas.openxmlformats.org/officeDocument/2006/relationships/image" Target="../media/image28.wmf"/><Relationship Id="rId3" Type="http://schemas.openxmlformats.org/officeDocument/2006/relationships/oleObject" Target="../embeddings/oleObject15.bin"/><Relationship Id="rId2" Type="http://schemas.openxmlformats.org/officeDocument/2006/relationships/image" Target="../media/image27.wmf"/><Relationship Id="rId14" Type="http://schemas.openxmlformats.org/officeDocument/2006/relationships/vmlDrawing" Target="../drawings/vmlDrawing6.vml"/><Relationship Id="rId13" Type="http://schemas.openxmlformats.org/officeDocument/2006/relationships/slideLayout" Target="../slideLayouts/slideLayout7.xml"/><Relationship Id="rId12" Type="http://schemas.openxmlformats.org/officeDocument/2006/relationships/image" Target="../media/image32.wmf"/><Relationship Id="rId11" Type="http://schemas.openxmlformats.org/officeDocument/2006/relationships/oleObject" Target="../embeddings/oleObject19.bin"/><Relationship Id="rId10" Type="http://schemas.openxmlformats.org/officeDocument/2006/relationships/image" Target="../media/image31.wmf"/><Relationship Id="rId1"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slideLayout" Target="../slideLayouts/slideLayout2.xml"/><Relationship Id="rId4" Type="http://schemas.openxmlformats.org/officeDocument/2006/relationships/image" Target="../media/image34.wmf"/><Relationship Id="rId3" Type="http://schemas.openxmlformats.org/officeDocument/2006/relationships/oleObject" Target="../embeddings/oleObject20.bin"/><Relationship Id="rId2" Type="http://schemas.openxmlformats.org/officeDocument/2006/relationships/image" Target="../media/image33.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wmf"/><Relationship Id="rId1"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2.xml"/><Relationship Id="rId3" Type="http://schemas.openxmlformats.org/officeDocument/2006/relationships/image" Target="../media/image34.wmf"/><Relationship Id="rId2" Type="http://schemas.openxmlformats.org/officeDocument/2006/relationships/oleObject" Target="../embeddings/oleObject21.bin"/><Relationship Id="rId1"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wmf"/><Relationship Id="rId7" Type="http://schemas.openxmlformats.org/officeDocument/2006/relationships/oleObject" Target="../embeddings/oleObject5.bin"/><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 Id="rId3" Type="http://schemas.openxmlformats.org/officeDocument/2006/relationships/oleObject" Target="../embeddings/oleObject3.bin"/><Relationship Id="rId2" Type="http://schemas.openxmlformats.org/officeDocument/2006/relationships/image" Target="../media/image3.wmf"/><Relationship Id="rId10" Type="http://schemas.openxmlformats.org/officeDocument/2006/relationships/vmlDrawing" Target="../drawings/vmlDrawing2.vml"/><Relationship Id="rId1"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wmf"/><Relationship Id="rId7" Type="http://schemas.openxmlformats.org/officeDocument/2006/relationships/oleObject" Target="../embeddings/oleObject7.bin"/><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vmlDrawing" Target="../drawings/vmlDrawing3.v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hyperlink" Target="http://www.atnf.csiro.au/research/pulsar/psrcat/"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8596" y="0"/>
            <a:ext cx="8229600" cy="1143000"/>
          </a:xfrm>
        </p:spPr>
        <p:txBody>
          <a:bodyPr/>
          <a:lstStyle/>
          <a:p>
            <a:r>
              <a:rPr lang="en-US" altLang="zh-CN" sz="3600" b="1" dirty="0" err="1" smtClean="0">
                <a:latin typeface="楷体" panose="02010609060101010101" pitchFamily="49" charset="-122"/>
                <a:ea typeface="楷体" panose="02010609060101010101" pitchFamily="49" charset="-122"/>
              </a:rPr>
              <a:t>脉冲星自转减慢与</a:t>
            </a:r>
            <a:r>
              <a:rPr lang="zh-CN" altLang="en-US" sz="3600" b="1" dirty="0" smtClean="0">
                <a:latin typeface="楷体" panose="02010609060101010101" pitchFamily="49" charset="-122"/>
                <a:ea typeface="楷体" panose="02010609060101010101" pitchFamily="49" charset="-122"/>
              </a:rPr>
              <a:t>高速中子星</a:t>
            </a:r>
            <a:br>
              <a:rPr lang="en-US" altLang="zh-CN" sz="3600" b="1" dirty="0" smtClean="0">
                <a:latin typeface="楷体" panose="02010609060101010101" pitchFamily="49" charset="-122"/>
                <a:ea typeface="楷体" panose="02010609060101010101" pitchFamily="49" charset="-122"/>
              </a:rPr>
            </a:br>
            <a:r>
              <a:rPr lang="en-US" altLang="zh-CN" sz="36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中子超流涡旋体的中微子辐射的效应</a:t>
            </a:r>
            <a:endParaRPr lang="zh-CN" altLang="en-US" sz="2400" b="1" dirty="0" smtClean="0">
              <a:latin typeface="楷体" panose="02010609060101010101" pitchFamily="49" charset="-122"/>
              <a:ea typeface="楷体" panose="02010609060101010101" pitchFamily="49" charset="-122"/>
            </a:endParaRPr>
          </a:p>
        </p:txBody>
      </p:sp>
      <p:sp>
        <p:nvSpPr>
          <p:cNvPr id="24579" name="Rectangle 4"/>
          <p:cNvSpPr>
            <a:spLocks noChangeArrowheads="1"/>
          </p:cNvSpPr>
          <p:nvPr/>
        </p:nvSpPr>
        <p:spPr bwMode="auto">
          <a:xfrm>
            <a:off x="35560" y="50165"/>
            <a:ext cx="9144000" cy="1251585"/>
          </a:xfrm>
          <a:prstGeom prst="rect">
            <a:avLst/>
          </a:prstGeom>
          <a:noFill/>
          <a:ln w="9525">
            <a:noFill/>
            <a:miter lim="800000"/>
          </a:ln>
        </p:spPr>
        <p:txBody>
          <a:bodyPr anchor="ctr"/>
          <a:lstStyle/>
          <a:p>
            <a:pPr algn="ctr"/>
            <a:endParaRPr lang="zh-CN" altLang="zh-CN" sz="4000" b="1">
              <a:solidFill>
                <a:srgbClr val="FF3300"/>
              </a:solidFill>
            </a:endParaRPr>
          </a:p>
        </p:txBody>
      </p:sp>
      <p:pic>
        <p:nvPicPr>
          <p:cNvPr id="24580" name="Picture 6" descr="D:\CHAISSON\BG313\IMAGES\BG13FG03.JPG"/>
          <p:cNvPicPr>
            <a:picLocks noChangeAspect="1" noChangeArrowheads="1"/>
          </p:cNvPicPr>
          <p:nvPr/>
        </p:nvPicPr>
        <p:blipFill>
          <a:blip r:embed="rId1" cstate="print"/>
          <a:srcRect/>
          <a:stretch>
            <a:fillRect/>
          </a:stretch>
        </p:blipFill>
        <p:spPr bwMode="auto">
          <a:xfrm>
            <a:off x="0" y="4114800"/>
            <a:ext cx="2635250" cy="2743200"/>
          </a:xfrm>
          <a:prstGeom prst="rect">
            <a:avLst/>
          </a:prstGeom>
          <a:noFill/>
          <a:ln w="9525">
            <a:noFill/>
            <a:miter lim="800000"/>
            <a:headEnd/>
            <a:tailEnd/>
          </a:ln>
        </p:spPr>
      </p:pic>
      <p:sp>
        <p:nvSpPr>
          <p:cNvPr id="24581" name="Rectangle 7"/>
          <p:cNvSpPr>
            <a:spLocks noChangeArrowheads="1"/>
          </p:cNvSpPr>
          <p:nvPr/>
        </p:nvSpPr>
        <p:spPr bwMode="auto">
          <a:xfrm>
            <a:off x="3962400" y="5181600"/>
            <a:ext cx="4724400" cy="762000"/>
          </a:xfrm>
          <a:prstGeom prst="rect">
            <a:avLst/>
          </a:prstGeom>
          <a:noFill/>
          <a:ln w="9525">
            <a:noFill/>
            <a:miter lim="800000"/>
          </a:ln>
        </p:spPr>
        <p:txBody>
          <a:bodyPr lIns="92075" tIns="46038" rIns="92075" bIns="46038"/>
          <a:lstStyle/>
          <a:p>
            <a:pPr marL="342900" indent="-342900">
              <a:spcBef>
                <a:spcPct val="20000"/>
              </a:spcBef>
            </a:pPr>
            <a:r>
              <a:rPr lang="zh-CN" altLang="en-US" sz="3200"/>
              <a:t>涡丝核心</a:t>
            </a:r>
            <a:r>
              <a:rPr lang="en-US" altLang="zh-CN" sz="3200"/>
              <a:t>(</a:t>
            </a:r>
            <a:r>
              <a:rPr lang="zh-CN" altLang="en-US" sz="3200"/>
              <a:t>正常中子流体</a:t>
            </a:r>
            <a:r>
              <a:rPr lang="en-US" altLang="zh-CN" sz="3200"/>
              <a:t>)</a:t>
            </a:r>
            <a:endParaRPr lang="en-US" altLang="zh-CN" sz="3200"/>
          </a:p>
        </p:txBody>
      </p:sp>
      <p:sp>
        <p:nvSpPr>
          <p:cNvPr id="24582" name="AutoShape 8"/>
          <p:cNvSpPr>
            <a:spLocks noChangeArrowheads="1"/>
          </p:cNvSpPr>
          <p:nvPr/>
        </p:nvSpPr>
        <p:spPr bwMode="auto">
          <a:xfrm>
            <a:off x="2819400" y="1268760"/>
            <a:ext cx="6324600" cy="4953000"/>
          </a:xfrm>
          <a:prstGeom prst="can">
            <a:avLst>
              <a:gd name="adj" fmla="val 25000"/>
            </a:avLst>
          </a:prstGeom>
          <a:solidFill>
            <a:schemeClr val="hlink">
              <a:alpha val="50195"/>
            </a:schemeClr>
          </a:solidFill>
          <a:ln w="9525" cap="rnd">
            <a:solidFill>
              <a:srgbClr val="FFFF00"/>
            </a:solidFill>
            <a:prstDash val="sysDot"/>
            <a:miter lim="800000"/>
          </a:ln>
        </p:spPr>
        <p:txBody>
          <a:bodyPr wrap="none" anchor="ctr"/>
          <a:lstStyle/>
          <a:p>
            <a:pPr algn="ctr"/>
            <a:endParaRPr lang="zh-CN" altLang="zh-CN">
              <a:solidFill>
                <a:schemeClr val="accent2"/>
              </a:solidFill>
            </a:endParaRPr>
          </a:p>
        </p:txBody>
      </p:sp>
      <p:sp>
        <p:nvSpPr>
          <p:cNvPr id="24583" name="AutoShape 9"/>
          <p:cNvSpPr>
            <a:spLocks noChangeArrowheads="1"/>
          </p:cNvSpPr>
          <p:nvPr/>
        </p:nvSpPr>
        <p:spPr bwMode="auto">
          <a:xfrm>
            <a:off x="5562600" y="1752600"/>
            <a:ext cx="762000" cy="914400"/>
          </a:xfrm>
          <a:prstGeom prst="curvedRightArrow">
            <a:avLst>
              <a:gd name="adj1" fmla="val 24000"/>
              <a:gd name="adj2" fmla="val 48000"/>
              <a:gd name="adj3" fmla="val 33333"/>
            </a:avLst>
          </a:prstGeom>
          <a:solidFill>
            <a:schemeClr val="accent1"/>
          </a:solidFill>
          <a:ln w="9525">
            <a:solidFill>
              <a:schemeClr val="tx1"/>
            </a:solidFill>
            <a:miter lim="800000"/>
          </a:ln>
        </p:spPr>
        <p:txBody>
          <a:bodyPr wrap="none" anchor="ctr"/>
          <a:lstStyle/>
          <a:p>
            <a:pPr algn="ctr"/>
            <a:endParaRPr lang="zh-CN" altLang="zh-CN"/>
          </a:p>
        </p:txBody>
      </p:sp>
      <p:sp>
        <p:nvSpPr>
          <p:cNvPr id="24584" name="AutoShape 10"/>
          <p:cNvSpPr>
            <a:spLocks noChangeArrowheads="1"/>
          </p:cNvSpPr>
          <p:nvPr/>
        </p:nvSpPr>
        <p:spPr bwMode="auto">
          <a:xfrm>
            <a:off x="4724400" y="3657600"/>
            <a:ext cx="10668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07" y="10800"/>
                </a:moveTo>
                <a:cubicBezTo>
                  <a:pt x="9707" y="11404"/>
                  <a:pt x="10196" y="11893"/>
                  <a:pt x="10800" y="11893"/>
                </a:cubicBezTo>
                <a:cubicBezTo>
                  <a:pt x="11404" y="11893"/>
                  <a:pt x="11893" y="11404"/>
                  <a:pt x="11893" y="10800"/>
                </a:cubicBezTo>
                <a:cubicBezTo>
                  <a:pt x="11893" y="10196"/>
                  <a:pt x="11404" y="9707"/>
                  <a:pt x="10800" y="9707"/>
                </a:cubicBezTo>
                <a:cubicBezTo>
                  <a:pt x="10196" y="9707"/>
                  <a:pt x="9707" y="10196"/>
                  <a:pt x="9707" y="10800"/>
                </a:cubicBezTo>
                <a:close/>
              </a:path>
            </a:pathLst>
          </a:custGeom>
          <a:solidFill>
            <a:srgbClr val="FFCC66"/>
          </a:solidFill>
          <a:ln w="9525">
            <a:solidFill>
              <a:schemeClr val="tx1"/>
            </a:solidFill>
            <a:miter lim="800000"/>
          </a:ln>
        </p:spPr>
        <p:txBody>
          <a:bodyPr wrap="none" anchor="ctr"/>
          <a:lstStyle/>
          <a:p>
            <a:endParaRPr lang="zh-CN" altLang="en-US"/>
          </a:p>
        </p:txBody>
      </p:sp>
      <p:sp>
        <p:nvSpPr>
          <p:cNvPr id="24585" name="Oval 11"/>
          <p:cNvSpPr>
            <a:spLocks noChangeArrowheads="1"/>
          </p:cNvSpPr>
          <p:nvPr/>
        </p:nvSpPr>
        <p:spPr bwMode="auto">
          <a:xfrm>
            <a:off x="2771800" y="2743200"/>
            <a:ext cx="6372200" cy="2209800"/>
          </a:xfrm>
          <a:prstGeom prst="ellipse">
            <a:avLst/>
          </a:prstGeom>
          <a:solidFill>
            <a:schemeClr val="accent1"/>
          </a:solidFill>
          <a:ln w="9525">
            <a:solidFill>
              <a:schemeClr val="tx1"/>
            </a:solidFill>
            <a:miter lim="800000"/>
          </a:ln>
        </p:spPr>
        <p:txBody>
          <a:bodyPr wrap="none" anchor="ctr"/>
          <a:lstStyle/>
          <a:p>
            <a:endParaRPr lang="zh-CN" altLang="en-US"/>
          </a:p>
        </p:txBody>
      </p:sp>
      <p:sp>
        <p:nvSpPr>
          <p:cNvPr id="24586" name="AutoShape 12"/>
          <p:cNvSpPr>
            <a:spLocks noChangeArrowheads="1"/>
          </p:cNvSpPr>
          <p:nvPr/>
        </p:nvSpPr>
        <p:spPr bwMode="auto">
          <a:xfrm>
            <a:off x="4800600" y="3657600"/>
            <a:ext cx="11430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20" y="10800"/>
                </a:moveTo>
                <a:cubicBezTo>
                  <a:pt x="9720" y="11396"/>
                  <a:pt x="10204" y="11880"/>
                  <a:pt x="10800" y="11880"/>
                </a:cubicBezTo>
                <a:cubicBezTo>
                  <a:pt x="11396" y="11880"/>
                  <a:pt x="11880" y="11396"/>
                  <a:pt x="11880" y="10800"/>
                </a:cubicBezTo>
                <a:cubicBezTo>
                  <a:pt x="11880" y="10204"/>
                  <a:pt x="11396" y="9720"/>
                  <a:pt x="10800" y="9720"/>
                </a:cubicBezTo>
                <a:cubicBezTo>
                  <a:pt x="10204" y="9720"/>
                  <a:pt x="9720" y="10204"/>
                  <a:pt x="9720" y="10800"/>
                </a:cubicBezTo>
                <a:close/>
              </a:path>
            </a:pathLst>
          </a:custGeom>
          <a:solidFill>
            <a:srgbClr val="FFCC66"/>
          </a:solidFill>
          <a:ln w="9525">
            <a:solidFill>
              <a:schemeClr val="tx1"/>
            </a:solidFill>
            <a:miter lim="800000"/>
          </a:ln>
        </p:spPr>
        <p:txBody>
          <a:bodyPr wrap="none" anchor="ctr"/>
          <a:lstStyle/>
          <a:p>
            <a:endParaRPr lang="zh-CN" altLang="en-US"/>
          </a:p>
        </p:txBody>
      </p:sp>
      <p:sp>
        <p:nvSpPr>
          <p:cNvPr id="24587" name="AutoShape 13"/>
          <p:cNvSpPr>
            <a:spLocks noChangeArrowheads="1"/>
          </p:cNvSpPr>
          <p:nvPr/>
        </p:nvSpPr>
        <p:spPr bwMode="auto">
          <a:xfrm>
            <a:off x="6588224" y="3573016"/>
            <a:ext cx="10668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07" y="10800"/>
                </a:moveTo>
                <a:cubicBezTo>
                  <a:pt x="9707" y="11404"/>
                  <a:pt x="10196" y="11893"/>
                  <a:pt x="10800" y="11893"/>
                </a:cubicBezTo>
                <a:cubicBezTo>
                  <a:pt x="11404" y="11893"/>
                  <a:pt x="11893" y="11404"/>
                  <a:pt x="11893" y="10800"/>
                </a:cubicBezTo>
                <a:cubicBezTo>
                  <a:pt x="11893" y="10196"/>
                  <a:pt x="11404" y="9707"/>
                  <a:pt x="10800" y="9707"/>
                </a:cubicBezTo>
                <a:cubicBezTo>
                  <a:pt x="10196" y="9707"/>
                  <a:pt x="9707" y="10196"/>
                  <a:pt x="9707" y="10800"/>
                </a:cubicBezTo>
                <a:close/>
              </a:path>
            </a:pathLst>
          </a:custGeom>
          <a:solidFill>
            <a:srgbClr val="FFCC66"/>
          </a:solidFill>
          <a:ln w="9525">
            <a:solidFill>
              <a:schemeClr val="tx1"/>
            </a:solidFill>
            <a:miter lim="800000"/>
          </a:ln>
        </p:spPr>
        <p:txBody>
          <a:bodyPr wrap="none" anchor="ctr"/>
          <a:lstStyle/>
          <a:p>
            <a:endParaRPr lang="zh-CN" altLang="en-US"/>
          </a:p>
        </p:txBody>
      </p:sp>
      <p:sp>
        <p:nvSpPr>
          <p:cNvPr id="24588" name="AutoShape 14"/>
          <p:cNvSpPr>
            <a:spLocks noChangeArrowheads="1"/>
          </p:cNvSpPr>
          <p:nvPr/>
        </p:nvSpPr>
        <p:spPr bwMode="auto">
          <a:xfrm>
            <a:off x="5486400" y="4038600"/>
            <a:ext cx="15240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07" y="10800"/>
                </a:moveTo>
                <a:cubicBezTo>
                  <a:pt x="9707" y="11404"/>
                  <a:pt x="10196" y="11893"/>
                  <a:pt x="10800" y="11893"/>
                </a:cubicBezTo>
                <a:cubicBezTo>
                  <a:pt x="11404" y="11893"/>
                  <a:pt x="11893" y="11404"/>
                  <a:pt x="11893" y="10800"/>
                </a:cubicBezTo>
                <a:cubicBezTo>
                  <a:pt x="11893" y="10196"/>
                  <a:pt x="11404" y="9707"/>
                  <a:pt x="10800" y="9707"/>
                </a:cubicBezTo>
                <a:cubicBezTo>
                  <a:pt x="10196" y="9707"/>
                  <a:pt x="9707" y="10196"/>
                  <a:pt x="9707" y="10800"/>
                </a:cubicBezTo>
                <a:close/>
              </a:path>
            </a:pathLst>
          </a:custGeom>
          <a:solidFill>
            <a:srgbClr val="FFCC66"/>
          </a:solidFill>
          <a:ln w="9525">
            <a:solidFill>
              <a:schemeClr val="tx1"/>
            </a:solidFill>
            <a:miter lim="800000"/>
          </a:ln>
        </p:spPr>
        <p:txBody>
          <a:bodyPr wrap="none" anchor="ctr"/>
          <a:lstStyle/>
          <a:p>
            <a:endParaRPr lang="zh-CN" altLang="en-US"/>
          </a:p>
        </p:txBody>
      </p:sp>
      <p:sp>
        <p:nvSpPr>
          <p:cNvPr id="24589" name="AutoShape 15"/>
          <p:cNvSpPr>
            <a:spLocks noChangeArrowheads="1"/>
          </p:cNvSpPr>
          <p:nvPr/>
        </p:nvSpPr>
        <p:spPr bwMode="auto">
          <a:xfrm>
            <a:off x="3124200" y="3657600"/>
            <a:ext cx="11430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07" y="10800"/>
                </a:moveTo>
                <a:cubicBezTo>
                  <a:pt x="9707" y="11404"/>
                  <a:pt x="10196" y="11893"/>
                  <a:pt x="10800" y="11893"/>
                </a:cubicBezTo>
                <a:cubicBezTo>
                  <a:pt x="11404" y="11893"/>
                  <a:pt x="11893" y="11404"/>
                  <a:pt x="11893" y="10800"/>
                </a:cubicBezTo>
                <a:cubicBezTo>
                  <a:pt x="11893" y="10196"/>
                  <a:pt x="11404" y="9707"/>
                  <a:pt x="10800" y="9707"/>
                </a:cubicBezTo>
                <a:cubicBezTo>
                  <a:pt x="10196" y="9707"/>
                  <a:pt x="9707" y="10196"/>
                  <a:pt x="9707" y="10800"/>
                </a:cubicBezTo>
                <a:close/>
              </a:path>
            </a:pathLst>
          </a:custGeom>
          <a:solidFill>
            <a:srgbClr val="FFCC66"/>
          </a:solidFill>
          <a:ln w="9525">
            <a:solidFill>
              <a:schemeClr val="tx1"/>
            </a:solidFill>
            <a:miter lim="800000"/>
          </a:ln>
        </p:spPr>
        <p:txBody>
          <a:bodyPr wrap="none" anchor="ctr"/>
          <a:lstStyle/>
          <a:p>
            <a:endParaRPr lang="zh-CN" altLang="en-US"/>
          </a:p>
        </p:txBody>
      </p:sp>
      <p:sp>
        <p:nvSpPr>
          <p:cNvPr id="24590" name="AutoShape 16"/>
          <p:cNvSpPr>
            <a:spLocks noChangeArrowheads="1"/>
          </p:cNvSpPr>
          <p:nvPr/>
        </p:nvSpPr>
        <p:spPr bwMode="auto">
          <a:xfrm>
            <a:off x="6400800" y="2895600"/>
            <a:ext cx="10668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07" y="10800"/>
                </a:moveTo>
                <a:cubicBezTo>
                  <a:pt x="9707" y="11404"/>
                  <a:pt x="10196" y="11893"/>
                  <a:pt x="10800" y="11893"/>
                </a:cubicBezTo>
                <a:cubicBezTo>
                  <a:pt x="11404" y="11893"/>
                  <a:pt x="11893" y="11404"/>
                  <a:pt x="11893" y="10800"/>
                </a:cubicBezTo>
                <a:cubicBezTo>
                  <a:pt x="11893" y="10196"/>
                  <a:pt x="11404" y="9707"/>
                  <a:pt x="10800" y="9707"/>
                </a:cubicBezTo>
                <a:cubicBezTo>
                  <a:pt x="10196" y="9707"/>
                  <a:pt x="9707" y="10196"/>
                  <a:pt x="9707" y="10800"/>
                </a:cubicBezTo>
                <a:close/>
              </a:path>
            </a:pathLst>
          </a:custGeom>
          <a:solidFill>
            <a:srgbClr val="FFCC66"/>
          </a:solidFill>
          <a:ln w="9525">
            <a:solidFill>
              <a:schemeClr val="tx1"/>
            </a:solidFill>
            <a:miter lim="800000"/>
          </a:ln>
        </p:spPr>
        <p:txBody>
          <a:bodyPr wrap="none" anchor="ctr"/>
          <a:lstStyle/>
          <a:p>
            <a:endParaRPr lang="zh-CN" altLang="en-US"/>
          </a:p>
        </p:txBody>
      </p:sp>
      <p:sp>
        <p:nvSpPr>
          <p:cNvPr id="24591" name="AutoShape 17"/>
          <p:cNvSpPr>
            <a:spLocks noChangeArrowheads="1"/>
          </p:cNvSpPr>
          <p:nvPr/>
        </p:nvSpPr>
        <p:spPr bwMode="auto">
          <a:xfrm>
            <a:off x="4267200" y="4114800"/>
            <a:ext cx="11430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07" y="10800"/>
                </a:moveTo>
                <a:cubicBezTo>
                  <a:pt x="9707" y="11404"/>
                  <a:pt x="10196" y="11893"/>
                  <a:pt x="10800" y="11893"/>
                </a:cubicBezTo>
                <a:cubicBezTo>
                  <a:pt x="11404" y="11893"/>
                  <a:pt x="11893" y="11404"/>
                  <a:pt x="11893" y="10800"/>
                </a:cubicBezTo>
                <a:cubicBezTo>
                  <a:pt x="11893" y="10196"/>
                  <a:pt x="11404" y="9707"/>
                  <a:pt x="10800" y="9707"/>
                </a:cubicBezTo>
                <a:cubicBezTo>
                  <a:pt x="10196" y="9707"/>
                  <a:pt x="9707" y="10196"/>
                  <a:pt x="9707" y="10800"/>
                </a:cubicBezTo>
                <a:close/>
              </a:path>
            </a:pathLst>
          </a:custGeom>
          <a:solidFill>
            <a:srgbClr val="FFCC66"/>
          </a:solidFill>
          <a:ln w="9525">
            <a:solidFill>
              <a:schemeClr val="tx1"/>
            </a:solidFill>
            <a:miter lim="800000"/>
          </a:ln>
        </p:spPr>
        <p:txBody>
          <a:bodyPr wrap="none" anchor="ctr"/>
          <a:lstStyle/>
          <a:p>
            <a:endParaRPr lang="zh-CN" altLang="en-US"/>
          </a:p>
        </p:txBody>
      </p:sp>
      <p:sp>
        <p:nvSpPr>
          <p:cNvPr id="24592" name="AutoShape 18"/>
          <p:cNvSpPr>
            <a:spLocks noChangeArrowheads="1"/>
          </p:cNvSpPr>
          <p:nvPr/>
        </p:nvSpPr>
        <p:spPr bwMode="auto">
          <a:xfrm>
            <a:off x="3962400" y="3200400"/>
            <a:ext cx="11430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07" y="10800"/>
                </a:moveTo>
                <a:cubicBezTo>
                  <a:pt x="9707" y="11404"/>
                  <a:pt x="10196" y="11893"/>
                  <a:pt x="10800" y="11893"/>
                </a:cubicBezTo>
                <a:cubicBezTo>
                  <a:pt x="11404" y="11893"/>
                  <a:pt x="11893" y="11404"/>
                  <a:pt x="11893" y="10800"/>
                </a:cubicBezTo>
                <a:cubicBezTo>
                  <a:pt x="11893" y="10196"/>
                  <a:pt x="11404" y="9707"/>
                  <a:pt x="10800" y="9707"/>
                </a:cubicBezTo>
                <a:cubicBezTo>
                  <a:pt x="10196" y="9707"/>
                  <a:pt x="9707" y="10196"/>
                  <a:pt x="9707" y="10800"/>
                </a:cubicBezTo>
                <a:close/>
              </a:path>
            </a:pathLst>
          </a:custGeom>
          <a:solidFill>
            <a:srgbClr val="FFCC66"/>
          </a:solidFill>
          <a:ln w="9525">
            <a:solidFill>
              <a:schemeClr val="tx1"/>
            </a:solidFill>
            <a:miter lim="800000"/>
          </a:ln>
        </p:spPr>
        <p:txBody>
          <a:bodyPr wrap="none" anchor="ctr"/>
          <a:lstStyle/>
          <a:p>
            <a:endParaRPr lang="zh-CN" altLang="en-US"/>
          </a:p>
        </p:txBody>
      </p:sp>
      <p:sp>
        <p:nvSpPr>
          <p:cNvPr id="24593" name="AutoShape 19"/>
          <p:cNvSpPr>
            <a:spLocks noChangeArrowheads="1"/>
          </p:cNvSpPr>
          <p:nvPr/>
        </p:nvSpPr>
        <p:spPr bwMode="auto">
          <a:xfrm>
            <a:off x="8001000" y="3717032"/>
            <a:ext cx="11430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07" y="10800"/>
                </a:moveTo>
                <a:cubicBezTo>
                  <a:pt x="9707" y="11404"/>
                  <a:pt x="10196" y="11893"/>
                  <a:pt x="10800" y="11893"/>
                </a:cubicBezTo>
                <a:cubicBezTo>
                  <a:pt x="11404" y="11893"/>
                  <a:pt x="11893" y="11404"/>
                  <a:pt x="11893" y="10800"/>
                </a:cubicBezTo>
                <a:cubicBezTo>
                  <a:pt x="11893" y="10196"/>
                  <a:pt x="11404" y="9707"/>
                  <a:pt x="10800" y="9707"/>
                </a:cubicBezTo>
                <a:cubicBezTo>
                  <a:pt x="10196" y="9707"/>
                  <a:pt x="9707" y="10196"/>
                  <a:pt x="9707" y="10800"/>
                </a:cubicBezTo>
                <a:close/>
              </a:path>
            </a:pathLst>
          </a:custGeom>
          <a:solidFill>
            <a:srgbClr val="FFCC66"/>
          </a:solidFill>
          <a:ln w="9525">
            <a:solidFill>
              <a:schemeClr val="tx1"/>
            </a:solidFill>
            <a:miter lim="800000"/>
          </a:ln>
        </p:spPr>
        <p:txBody>
          <a:bodyPr wrap="none" anchor="ctr"/>
          <a:lstStyle/>
          <a:p>
            <a:endParaRPr lang="zh-CN" altLang="en-US"/>
          </a:p>
        </p:txBody>
      </p:sp>
      <p:sp>
        <p:nvSpPr>
          <p:cNvPr id="24594" name="AutoShape 20"/>
          <p:cNvSpPr>
            <a:spLocks noChangeArrowheads="1"/>
          </p:cNvSpPr>
          <p:nvPr/>
        </p:nvSpPr>
        <p:spPr bwMode="auto">
          <a:xfrm>
            <a:off x="7543800" y="3124200"/>
            <a:ext cx="11430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07" y="10800"/>
                </a:moveTo>
                <a:cubicBezTo>
                  <a:pt x="9707" y="11404"/>
                  <a:pt x="10196" y="11893"/>
                  <a:pt x="10800" y="11893"/>
                </a:cubicBezTo>
                <a:cubicBezTo>
                  <a:pt x="11404" y="11893"/>
                  <a:pt x="11893" y="11404"/>
                  <a:pt x="11893" y="10800"/>
                </a:cubicBezTo>
                <a:cubicBezTo>
                  <a:pt x="11893" y="10196"/>
                  <a:pt x="11404" y="9707"/>
                  <a:pt x="10800" y="9707"/>
                </a:cubicBezTo>
                <a:cubicBezTo>
                  <a:pt x="10196" y="9707"/>
                  <a:pt x="9707" y="10196"/>
                  <a:pt x="9707" y="10800"/>
                </a:cubicBezTo>
                <a:close/>
              </a:path>
            </a:pathLst>
          </a:custGeom>
          <a:solidFill>
            <a:srgbClr val="FFCC66"/>
          </a:solidFill>
          <a:ln w="9525">
            <a:solidFill>
              <a:schemeClr val="tx1"/>
            </a:solidFill>
            <a:miter lim="800000"/>
          </a:ln>
        </p:spPr>
        <p:txBody>
          <a:bodyPr wrap="none" anchor="ctr"/>
          <a:lstStyle/>
          <a:p>
            <a:endParaRPr lang="zh-CN" altLang="en-US"/>
          </a:p>
        </p:txBody>
      </p:sp>
      <p:sp>
        <p:nvSpPr>
          <p:cNvPr id="24595" name="AutoShape 21"/>
          <p:cNvSpPr>
            <a:spLocks noChangeArrowheads="1"/>
          </p:cNvSpPr>
          <p:nvPr/>
        </p:nvSpPr>
        <p:spPr bwMode="auto">
          <a:xfrm>
            <a:off x="6858000" y="4191000"/>
            <a:ext cx="11430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07" y="10800"/>
                </a:moveTo>
                <a:cubicBezTo>
                  <a:pt x="9707" y="11404"/>
                  <a:pt x="10196" y="11893"/>
                  <a:pt x="10800" y="11893"/>
                </a:cubicBezTo>
                <a:cubicBezTo>
                  <a:pt x="11404" y="11893"/>
                  <a:pt x="11893" y="11404"/>
                  <a:pt x="11893" y="10800"/>
                </a:cubicBezTo>
                <a:cubicBezTo>
                  <a:pt x="11893" y="10196"/>
                  <a:pt x="11404" y="9707"/>
                  <a:pt x="10800" y="9707"/>
                </a:cubicBezTo>
                <a:cubicBezTo>
                  <a:pt x="10196" y="9707"/>
                  <a:pt x="9707" y="10196"/>
                  <a:pt x="9707" y="10800"/>
                </a:cubicBezTo>
                <a:close/>
              </a:path>
            </a:pathLst>
          </a:custGeom>
          <a:solidFill>
            <a:srgbClr val="FFCC66"/>
          </a:solidFill>
          <a:ln w="9525">
            <a:solidFill>
              <a:schemeClr val="tx1"/>
            </a:solidFill>
            <a:miter lim="800000"/>
          </a:ln>
        </p:spPr>
        <p:txBody>
          <a:bodyPr wrap="none" anchor="ctr"/>
          <a:lstStyle/>
          <a:p>
            <a:endParaRPr lang="zh-CN" altLang="en-US"/>
          </a:p>
        </p:txBody>
      </p:sp>
      <p:sp>
        <p:nvSpPr>
          <p:cNvPr id="24596" name="AutoShape 22"/>
          <p:cNvSpPr>
            <a:spLocks noChangeArrowheads="1"/>
          </p:cNvSpPr>
          <p:nvPr/>
        </p:nvSpPr>
        <p:spPr bwMode="auto">
          <a:xfrm>
            <a:off x="5029200" y="2971800"/>
            <a:ext cx="11430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07" y="10800"/>
                </a:moveTo>
                <a:cubicBezTo>
                  <a:pt x="9707" y="11404"/>
                  <a:pt x="10196" y="11893"/>
                  <a:pt x="10800" y="11893"/>
                </a:cubicBezTo>
                <a:cubicBezTo>
                  <a:pt x="11404" y="11893"/>
                  <a:pt x="11893" y="11404"/>
                  <a:pt x="11893" y="10800"/>
                </a:cubicBezTo>
                <a:cubicBezTo>
                  <a:pt x="11893" y="10196"/>
                  <a:pt x="11404" y="9707"/>
                  <a:pt x="10800" y="9707"/>
                </a:cubicBezTo>
                <a:cubicBezTo>
                  <a:pt x="10196" y="9707"/>
                  <a:pt x="9707" y="10196"/>
                  <a:pt x="9707" y="10800"/>
                </a:cubicBezTo>
                <a:close/>
              </a:path>
            </a:pathLst>
          </a:custGeom>
          <a:solidFill>
            <a:srgbClr val="FFCC66"/>
          </a:solidFill>
          <a:ln w="9525">
            <a:solidFill>
              <a:schemeClr val="tx1"/>
            </a:solidFill>
            <a:miter lim="800000"/>
          </a:ln>
        </p:spPr>
        <p:txBody>
          <a:bodyPr wrap="none" anchor="ctr"/>
          <a:lstStyle/>
          <a:p>
            <a:endParaRPr lang="zh-CN" altLang="en-US"/>
          </a:p>
        </p:txBody>
      </p:sp>
      <p:sp>
        <p:nvSpPr>
          <p:cNvPr id="24597" name="Arc 23"/>
          <p:cNvSpPr/>
          <p:nvPr/>
        </p:nvSpPr>
        <p:spPr bwMode="auto">
          <a:xfrm>
            <a:off x="6948264" y="3645024"/>
            <a:ext cx="457200" cy="304800"/>
          </a:xfrm>
          <a:custGeom>
            <a:avLst/>
            <a:gdLst>
              <a:gd name="T0" fmla="*/ 0 w 38544"/>
              <a:gd name="T1" fmla="*/ 2147483647 h 43200"/>
              <a:gd name="T2" fmla="*/ 2147483647 w 38544"/>
              <a:gd name="T3" fmla="*/ 2147483647 h 43200"/>
              <a:gd name="T4" fmla="*/ 2147483647 w 38544"/>
              <a:gd name="T5" fmla="*/ 2147483647 h 43200"/>
              <a:gd name="T6" fmla="*/ 0 60000 65536"/>
              <a:gd name="T7" fmla="*/ 0 60000 65536"/>
              <a:gd name="T8" fmla="*/ 0 60000 65536"/>
              <a:gd name="T9" fmla="*/ 0 w 38544"/>
              <a:gd name="T10" fmla="*/ 0 h 43200"/>
              <a:gd name="T11" fmla="*/ 38544 w 38544"/>
              <a:gd name="T12" fmla="*/ 43200 h 43200"/>
            </a:gdLst>
            <a:ahLst/>
            <a:cxnLst>
              <a:cxn ang="T6">
                <a:pos x="T0" y="T1"/>
              </a:cxn>
              <a:cxn ang="T7">
                <a:pos x="T2" y="T3"/>
              </a:cxn>
              <a:cxn ang="T8">
                <a:pos x="T4" y="T5"/>
              </a:cxn>
            </a:cxnLst>
            <a:rect l="T9" t="T10" r="T11" b="T12"/>
            <a:pathLst>
              <a:path w="38544" h="43200" fill="none"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path>
              <a:path w="38544" h="43200" stroke="0"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lnTo>
                  <a:pt x="16944" y="21600"/>
                </a:lnTo>
                <a:lnTo>
                  <a:pt x="-1" y="8203"/>
                </a:lnTo>
                <a:close/>
              </a:path>
            </a:pathLst>
          </a:custGeom>
          <a:noFill/>
          <a:ln w="9525">
            <a:solidFill>
              <a:srgbClr val="FF00FF"/>
            </a:solidFill>
            <a:miter lim="800000"/>
            <a:headEnd type="arrow" w="med" len="med"/>
          </a:ln>
        </p:spPr>
        <p:txBody>
          <a:bodyPr wrap="none" anchor="ctr"/>
          <a:lstStyle/>
          <a:p>
            <a:endParaRPr lang="zh-CN" altLang="en-US"/>
          </a:p>
        </p:txBody>
      </p:sp>
      <p:sp>
        <p:nvSpPr>
          <p:cNvPr id="24598" name="Arc 24"/>
          <p:cNvSpPr/>
          <p:nvPr/>
        </p:nvSpPr>
        <p:spPr bwMode="auto">
          <a:xfrm flipH="1">
            <a:off x="6096000" y="4343400"/>
            <a:ext cx="207963" cy="920750"/>
          </a:xfrm>
          <a:custGeom>
            <a:avLst/>
            <a:gdLst>
              <a:gd name="T0" fmla="*/ 2147483647 w 21600"/>
              <a:gd name="T1" fmla="*/ 0 h 19980"/>
              <a:gd name="T2" fmla="*/ 2147483647 w 21600"/>
              <a:gd name="T3" fmla="*/ 2147483647 h 19980"/>
              <a:gd name="T4" fmla="*/ 0 w 21600"/>
              <a:gd name="T5" fmla="*/ 2147483647 h 19980"/>
              <a:gd name="T6" fmla="*/ 0 60000 65536"/>
              <a:gd name="T7" fmla="*/ 0 60000 65536"/>
              <a:gd name="T8" fmla="*/ 0 60000 65536"/>
              <a:gd name="T9" fmla="*/ 0 w 21600"/>
              <a:gd name="T10" fmla="*/ 0 h 19980"/>
              <a:gd name="T11" fmla="*/ 21600 w 21600"/>
              <a:gd name="T12" fmla="*/ 19980 h 19980"/>
            </a:gdLst>
            <a:ahLst/>
            <a:cxnLst>
              <a:cxn ang="T6">
                <a:pos x="T0" y="T1"/>
              </a:cxn>
              <a:cxn ang="T7">
                <a:pos x="T2" y="T3"/>
              </a:cxn>
              <a:cxn ang="T8">
                <a:pos x="T4" y="T5"/>
              </a:cxn>
            </a:cxnLst>
            <a:rect l="T9" t="T10" r="T11" b="T12"/>
            <a:pathLst>
              <a:path w="21600" h="19980" fill="none" extrusionOk="0">
                <a:moveTo>
                  <a:pt x="8739" y="-1"/>
                </a:moveTo>
                <a:cubicBezTo>
                  <a:pt x="16557" y="3458"/>
                  <a:pt x="21600" y="11203"/>
                  <a:pt x="21600" y="19753"/>
                </a:cubicBezTo>
                <a:cubicBezTo>
                  <a:pt x="21600" y="19828"/>
                  <a:pt x="21599" y="19904"/>
                  <a:pt x="21598" y="19979"/>
                </a:cubicBezTo>
              </a:path>
              <a:path w="21600" h="19980" stroke="0" extrusionOk="0">
                <a:moveTo>
                  <a:pt x="8739" y="-1"/>
                </a:moveTo>
                <a:cubicBezTo>
                  <a:pt x="16557" y="3458"/>
                  <a:pt x="21600" y="11203"/>
                  <a:pt x="21600" y="19753"/>
                </a:cubicBezTo>
                <a:cubicBezTo>
                  <a:pt x="21600" y="19828"/>
                  <a:pt x="21599" y="19904"/>
                  <a:pt x="21598" y="19979"/>
                </a:cubicBezTo>
                <a:lnTo>
                  <a:pt x="0" y="19753"/>
                </a:lnTo>
                <a:lnTo>
                  <a:pt x="8739" y="-1"/>
                </a:lnTo>
                <a:close/>
              </a:path>
            </a:pathLst>
          </a:custGeom>
          <a:noFill/>
          <a:ln w="9525">
            <a:solidFill>
              <a:srgbClr val="FF0000"/>
            </a:solidFill>
            <a:miter lim="800000"/>
            <a:headEnd type="arrow" w="med" len="med"/>
          </a:ln>
        </p:spPr>
        <p:txBody>
          <a:bodyPr wrap="none" anchor="ctr"/>
          <a:lstStyle/>
          <a:p>
            <a:endParaRPr lang="zh-CN" altLang="en-US"/>
          </a:p>
        </p:txBody>
      </p:sp>
      <p:sp>
        <p:nvSpPr>
          <p:cNvPr id="24599" name="Arc 25"/>
          <p:cNvSpPr/>
          <p:nvPr/>
        </p:nvSpPr>
        <p:spPr bwMode="auto">
          <a:xfrm>
            <a:off x="4724400" y="4267200"/>
            <a:ext cx="381000" cy="152400"/>
          </a:xfrm>
          <a:custGeom>
            <a:avLst/>
            <a:gdLst>
              <a:gd name="T0" fmla="*/ 0 w 38544"/>
              <a:gd name="T1" fmla="*/ 2147483647 h 43200"/>
              <a:gd name="T2" fmla="*/ 2147483647 w 38544"/>
              <a:gd name="T3" fmla="*/ 2147483647 h 43200"/>
              <a:gd name="T4" fmla="*/ 2147483647 w 38544"/>
              <a:gd name="T5" fmla="*/ 2147483647 h 43200"/>
              <a:gd name="T6" fmla="*/ 0 60000 65536"/>
              <a:gd name="T7" fmla="*/ 0 60000 65536"/>
              <a:gd name="T8" fmla="*/ 0 60000 65536"/>
              <a:gd name="T9" fmla="*/ 0 w 38544"/>
              <a:gd name="T10" fmla="*/ 0 h 43200"/>
              <a:gd name="T11" fmla="*/ 38544 w 38544"/>
              <a:gd name="T12" fmla="*/ 43200 h 43200"/>
            </a:gdLst>
            <a:ahLst/>
            <a:cxnLst>
              <a:cxn ang="T6">
                <a:pos x="T0" y="T1"/>
              </a:cxn>
              <a:cxn ang="T7">
                <a:pos x="T2" y="T3"/>
              </a:cxn>
              <a:cxn ang="T8">
                <a:pos x="T4" y="T5"/>
              </a:cxn>
            </a:cxnLst>
            <a:rect l="T9" t="T10" r="T11" b="T12"/>
            <a:pathLst>
              <a:path w="38544" h="43200" fill="none"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path>
              <a:path w="38544" h="43200" stroke="0"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lnTo>
                  <a:pt x="16944" y="21600"/>
                </a:lnTo>
                <a:lnTo>
                  <a:pt x="-1" y="8203"/>
                </a:lnTo>
                <a:close/>
              </a:path>
            </a:pathLst>
          </a:custGeom>
          <a:noFill/>
          <a:ln w="9525">
            <a:solidFill>
              <a:srgbClr val="000000"/>
            </a:solidFill>
            <a:miter lim="800000"/>
            <a:headEnd type="arrow" w="med" len="med"/>
          </a:ln>
        </p:spPr>
        <p:txBody>
          <a:bodyPr wrap="none" anchor="ctr"/>
          <a:lstStyle/>
          <a:p>
            <a:endParaRPr lang="zh-CN" altLang="en-US"/>
          </a:p>
        </p:txBody>
      </p:sp>
      <p:sp>
        <p:nvSpPr>
          <p:cNvPr id="24600" name="Arc 26"/>
          <p:cNvSpPr/>
          <p:nvPr/>
        </p:nvSpPr>
        <p:spPr bwMode="auto">
          <a:xfrm>
            <a:off x="5181600" y="3657600"/>
            <a:ext cx="533400" cy="379413"/>
          </a:xfrm>
          <a:custGeom>
            <a:avLst/>
            <a:gdLst>
              <a:gd name="T0" fmla="*/ 0 w 38544"/>
              <a:gd name="T1" fmla="*/ 2147483647 h 43200"/>
              <a:gd name="T2" fmla="*/ 2147483647 w 38544"/>
              <a:gd name="T3" fmla="*/ 2147483647 h 43200"/>
              <a:gd name="T4" fmla="*/ 2147483647 w 38544"/>
              <a:gd name="T5" fmla="*/ 2147483647 h 43200"/>
              <a:gd name="T6" fmla="*/ 0 60000 65536"/>
              <a:gd name="T7" fmla="*/ 0 60000 65536"/>
              <a:gd name="T8" fmla="*/ 0 60000 65536"/>
              <a:gd name="T9" fmla="*/ 0 w 38544"/>
              <a:gd name="T10" fmla="*/ 0 h 43200"/>
              <a:gd name="T11" fmla="*/ 38544 w 38544"/>
              <a:gd name="T12" fmla="*/ 43200 h 43200"/>
            </a:gdLst>
            <a:ahLst/>
            <a:cxnLst>
              <a:cxn ang="T6">
                <a:pos x="T0" y="T1"/>
              </a:cxn>
              <a:cxn ang="T7">
                <a:pos x="T2" y="T3"/>
              </a:cxn>
              <a:cxn ang="T8">
                <a:pos x="T4" y="T5"/>
              </a:cxn>
            </a:cxnLst>
            <a:rect l="T9" t="T10" r="T11" b="T12"/>
            <a:pathLst>
              <a:path w="38544" h="43200" fill="none"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path>
              <a:path w="38544" h="43200" stroke="0"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lnTo>
                  <a:pt x="16944" y="21600"/>
                </a:lnTo>
                <a:lnTo>
                  <a:pt x="-1" y="8203"/>
                </a:lnTo>
                <a:close/>
              </a:path>
            </a:pathLst>
          </a:custGeom>
          <a:noFill/>
          <a:ln w="9525">
            <a:solidFill>
              <a:srgbClr val="FF00FF"/>
            </a:solidFill>
            <a:miter lim="800000"/>
            <a:headEnd type="arrow" w="med" len="med"/>
          </a:ln>
        </p:spPr>
        <p:txBody>
          <a:bodyPr wrap="none" anchor="ctr"/>
          <a:lstStyle/>
          <a:p>
            <a:endParaRPr lang="zh-CN" altLang="en-US"/>
          </a:p>
        </p:txBody>
      </p:sp>
      <p:sp>
        <p:nvSpPr>
          <p:cNvPr id="24601" name="Arc 27"/>
          <p:cNvSpPr/>
          <p:nvPr/>
        </p:nvSpPr>
        <p:spPr bwMode="auto">
          <a:xfrm>
            <a:off x="7315200" y="4419600"/>
            <a:ext cx="533400" cy="379413"/>
          </a:xfrm>
          <a:custGeom>
            <a:avLst/>
            <a:gdLst>
              <a:gd name="T0" fmla="*/ 0 w 38544"/>
              <a:gd name="T1" fmla="*/ 2147483647 h 43200"/>
              <a:gd name="T2" fmla="*/ 2147483647 w 38544"/>
              <a:gd name="T3" fmla="*/ 2147483647 h 43200"/>
              <a:gd name="T4" fmla="*/ 2147483647 w 38544"/>
              <a:gd name="T5" fmla="*/ 2147483647 h 43200"/>
              <a:gd name="T6" fmla="*/ 0 60000 65536"/>
              <a:gd name="T7" fmla="*/ 0 60000 65536"/>
              <a:gd name="T8" fmla="*/ 0 60000 65536"/>
              <a:gd name="T9" fmla="*/ 0 w 38544"/>
              <a:gd name="T10" fmla="*/ 0 h 43200"/>
              <a:gd name="T11" fmla="*/ 38544 w 38544"/>
              <a:gd name="T12" fmla="*/ 43200 h 43200"/>
            </a:gdLst>
            <a:ahLst/>
            <a:cxnLst>
              <a:cxn ang="T6">
                <a:pos x="T0" y="T1"/>
              </a:cxn>
              <a:cxn ang="T7">
                <a:pos x="T2" y="T3"/>
              </a:cxn>
              <a:cxn ang="T8">
                <a:pos x="T4" y="T5"/>
              </a:cxn>
            </a:cxnLst>
            <a:rect l="T9" t="T10" r="T11" b="T12"/>
            <a:pathLst>
              <a:path w="38544" h="43200" fill="none"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path>
              <a:path w="38544" h="43200" stroke="0"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lnTo>
                  <a:pt x="16944" y="21600"/>
                </a:lnTo>
                <a:lnTo>
                  <a:pt x="-1" y="8203"/>
                </a:lnTo>
                <a:close/>
              </a:path>
            </a:pathLst>
          </a:custGeom>
          <a:noFill/>
          <a:ln w="9525">
            <a:solidFill>
              <a:srgbClr val="FF00FF"/>
            </a:solidFill>
            <a:miter lim="800000"/>
            <a:headEnd type="arrow" w="med" len="med"/>
          </a:ln>
        </p:spPr>
        <p:txBody>
          <a:bodyPr wrap="none" anchor="ctr"/>
          <a:lstStyle/>
          <a:p>
            <a:endParaRPr lang="zh-CN" altLang="en-US"/>
          </a:p>
        </p:txBody>
      </p:sp>
      <p:sp>
        <p:nvSpPr>
          <p:cNvPr id="24602" name="Arc 28"/>
          <p:cNvSpPr/>
          <p:nvPr/>
        </p:nvSpPr>
        <p:spPr bwMode="auto">
          <a:xfrm>
            <a:off x="3505200" y="4495800"/>
            <a:ext cx="674688" cy="152400"/>
          </a:xfrm>
          <a:custGeom>
            <a:avLst/>
            <a:gdLst>
              <a:gd name="T0" fmla="*/ 2147483647 w 25613"/>
              <a:gd name="T1" fmla="*/ 2147483647 h 21600"/>
              <a:gd name="T2" fmla="*/ 0 w 25613"/>
              <a:gd name="T3" fmla="*/ 2147483647 h 21600"/>
              <a:gd name="T4" fmla="*/ 2147483647 w 25613"/>
              <a:gd name="T5" fmla="*/ 0 h 21600"/>
              <a:gd name="T6" fmla="*/ 0 60000 65536"/>
              <a:gd name="T7" fmla="*/ 0 60000 65536"/>
              <a:gd name="T8" fmla="*/ 0 60000 65536"/>
              <a:gd name="T9" fmla="*/ 0 w 25613"/>
              <a:gd name="T10" fmla="*/ 0 h 21600"/>
              <a:gd name="T11" fmla="*/ 25613 w 25613"/>
              <a:gd name="T12" fmla="*/ 21600 h 21600"/>
            </a:gdLst>
            <a:ahLst/>
            <a:cxnLst>
              <a:cxn ang="T6">
                <a:pos x="T0" y="T1"/>
              </a:cxn>
              <a:cxn ang="T7">
                <a:pos x="T2" y="T3"/>
              </a:cxn>
              <a:cxn ang="T8">
                <a:pos x="T4" y="T5"/>
              </a:cxn>
            </a:cxnLst>
            <a:rect l="T9" t="T10" r="T11" b="T12"/>
            <a:pathLst>
              <a:path w="25613" h="21600" fill="none" extrusionOk="0">
                <a:moveTo>
                  <a:pt x="25612" y="21041"/>
                </a:moveTo>
                <a:cubicBezTo>
                  <a:pt x="24013" y="21412"/>
                  <a:pt x="22376" y="21599"/>
                  <a:pt x="20735" y="21600"/>
                </a:cubicBezTo>
                <a:cubicBezTo>
                  <a:pt x="11136" y="21600"/>
                  <a:pt x="2690" y="15266"/>
                  <a:pt x="0" y="6052"/>
                </a:cubicBezTo>
              </a:path>
              <a:path w="25613" h="21600" stroke="0" extrusionOk="0">
                <a:moveTo>
                  <a:pt x="25612" y="21041"/>
                </a:moveTo>
                <a:cubicBezTo>
                  <a:pt x="24013" y="21412"/>
                  <a:pt x="22376" y="21599"/>
                  <a:pt x="20735" y="21600"/>
                </a:cubicBezTo>
                <a:cubicBezTo>
                  <a:pt x="11136" y="21600"/>
                  <a:pt x="2690" y="15266"/>
                  <a:pt x="0" y="6052"/>
                </a:cubicBezTo>
                <a:lnTo>
                  <a:pt x="20735" y="0"/>
                </a:lnTo>
                <a:lnTo>
                  <a:pt x="25612" y="21041"/>
                </a:lnTo>
                <a:close/>
              </a:path>
            </a:pathLst>
          </a:custGeom>
          <a:noFill/>
          <a:ln w="9525">
            <a:solidFill>
              <a:srgbClr val="FF00FF"/>
            </a:solidFill>
            <a:miter lim="800000"/>
            <a:headEnd type="arrow" w="med" len="med"/>
          </a:ln>
        </p:spPr>
        <p:txBody>
          <a:bodyPr wrap="none" anchor="ctr"/>
          <a:lstStyle/>
          <a:p>
            <a:endParaRPr lang="zh-CN" altLang="en-US"/>
          </a:p>
        </p:txBody>
      </p:sp>
      <p:sp>
        <p:nvSpPr>
          <p:cNvPr id="24603" name="Arc 29"/>
          <p:cNvSpPr/>
          <p:nvPr/>
        </p:nvSpPr>
        <p:spPr bwMode="auto">
          <a:xfrm>
            <a:off x="3505200" y="3733800"/>
            <a:ext cx="533400" cy="304800"/>
          </a:xfrm>
          <a:custGeom>
            <a:avLst/>
            <a:gdLst>
              <a:gd name="T0" fmla="*/ 0 w 38544"/>
              <a:gd name="T1" fmla="*/ 2147483647 h 43200"/>
              <a:gd name="T2" fmla="*/ 2147483647 w 38544"/>
              <a:gd name="T3" fmla="*/ 2147483647 h 43200"/>
              <a:gd name="T4" fmla="*/ 2147483647 w 38544"/>
              <a:gd name="T5" fmla="*/ 2147483647 h 43200"/>
              <a:gd name="T6" fmla="*/ 0 60000 65536"/>
              <a:gd name="T7" fmla="*/ 0 60000 65536"/>
              <a:gd name="T8" fmla="*/ 0 60000 65536"/>
              <a:gd name="T9" fmla="*/ 0 w 38544"/>
              <a:gd name="T10" fmla="*/ 0 h 43200"/>
              <a:gd name="T11" fmla="*/ 38544 w 38544"/>
              <a:gd name="T12" fmla="*/ 43200 h 43200"/>
            </a:gdLst>
            <a:ahLst/>
            <a:cxnLst>
              <a:cxn ang="T6">
                <a:pos x="T0" y="T1"/>
              </a:cxn>
              <a:cxn ang="T7">
                <a:pos x="T2" y="T3"/>
              </a:cxn>
              <a:cxn ang="T8">
                <a:pos x="T4" y="T5"/>
              </a:cxn>
            </a:cxnLst>
            <a:rect l="T9" t="T10" r="T11" b="T12"/>
            <a:pathLst>
              <a:path w="38544" h="43200" fill="none"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path>
              <a:path w="38544" h="43200" stroke="0"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lnTo>
                  <a:pt x="16944" y="21600"/>
                </a:lnTo>
                <a:lnTo>
                  <a:pt x="-1" y="8203"/>
                </a:lnTo>
                <a:close/>
              </a:path>
            </a:pathLst>
          </a:custGeom>
          <a:noFill/>
          <a:ln w="9525">
            <a:solidFill>
              <a:srgbClr val="FF00FF"/>
            </a:solidFill>
            <a:miter lim="800000"/>
            <a:headEnd type="arrow" w="med" len="med"/>
          </a:ln>
        </p:spPr>
        <p:txBody>
          <a:bodyPr wrap="none" anchor="ctr"/>
          <a:lstStyle/>
          <a:p>
            <a:endParaRPr lang="zh-CN" altLang="en-US"/>
          </a:p>
        </p:txBody>
      </p:sp>
      <p:sp>
        <p:nvSpPr>
          <p:cNvPr id="24604" name="Arc 30"/>
          <p:cNvSpPr/>
          <p:nvPr/>
        </p:nvSpPr>
        <p:spPr bwMode="auto">
          <a:xfrm>
            <a:off x="4419600" y="3276600"/>
            <a:ext cx="533400" cy="379413"/>
          </a:xfrm>
          <a:custGeom>
            <a:avLst/>
            <a:gdLst>
              <a:gd name="T0" fmla="*/ 0 w 38544"/>
              <a:gd name="T1" fmla="*/ 2147483647 h 43200"/>
              <a:gd name="T2" fmla="*/ 2147483647 w 38544"/>
              <a:gd name="T3" fmla="*/ 2147483647 h 43200"/>
              <a:gd name="T4" fmla="*/ 2147483647 w 38544"/>
              <a:gd name="T5" fmla="*/ 2147483647 h 43200"/>
              <a:gd name="T6" fmla="*/ 0 60000 65536"/>
              <a:gd name="T7" fmla="*/ 0 60000 65536"/>
              <a:gd name="T8" fmla="*/ 0 60000 65536"/>
              <a:gd name="T9" fmla="*/ 0 w 38544"/>
              <a:gd name="T10" fmla="*/ 0 h 43200"/>
              <a:gd name="T11" fmla="*/ 38544 w 38544"/>
              <a:gd name="T12" fmla="*/ 43200 h 43200"/>
            </a:gdLst>
            <a:ahLst/>
            <a:cxnLst>
              <a:cxn ang="T6">
                <a:pos x="T0" y="T1"/>
              </a:cxn>
              <a:cxn ang="T7">
                <a:pos x="T2" y="T3"/>
              </a:cxn>
              <a:cxn ang="T8">
                <a:pos x="T4" y="T5"/>
              </a:cxn>
            </a:cxnLst>
            <a:rect l="T9" t="T10" r="T11" b="T12"/>
            <a:pathLst>
              <a:path w="38544" h="43200" fill="none"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path>
              <a:path w="38544" h="43200" stroke="0"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lnTo>
                  <a:pt x="16944" y="21600"/>
                </a:lnTo>
                <a:lnTo>
                  <a:pt x="-1" y="8203"/>
                </a:lnTo>
                <a:close/>
              </a:path>
            </a:pathLst>
          </a:custGeom>
          <a:noFill/>
          <a:ln w="9525">
            <a:solidFill>
              <a:srgbClr val="FF00FF"/>
            </a:solidFill>
            <a:miter lim="800000"/>
            <a:headEnd type="arrow" w="med" len="med"/>
          </a:ln>
        </p:spPr>
        <p:txBody>
          <a:bodyPr wrap="none" anchor="ctr"/>
          <a:lstStyle/>
          <a:p>
            <a:endParaRPr lang="zh-CN" altLang="en-US"/>
          </a:p>
        </p:txBody>
      </p:sp>
      <p:sp>
        <p:nvSpPr>
          <p:cNvPr id="24605" name="Arc 31"/>
          <p:cNvSpPr/>
          <p:nvPr/>
        </p:nvSpPr>
        <p:spPr bwMode="auto">
          <a:xfrm>
            <a:off x="5257800" y="2971800"/>
            <a:ext cx="533400" cy="304800"/>
          </a:xfrm>
          <a:custGeom>
            <a:avLst/>
            <a:gdLst>
              <a:gd name="T0" fmla="*/ 0 w 38544"/>
              <a:gd name="T1" fmla="*/ 2147483647 h 43200"/>
              <a:gd name="T2" fmla="*/ 2147483647 w 38544"/>
              <a:gd name="T3" fmla="*/ 2147483647 h 43200"/>
              <a:gd name="T4" fmla="*/ 2147483647 w 38544"/>
              <a:gd name="T5" fmla="*/ 2147483647 h 43200"/>
              <a:gd name="T6" fmla="*/ 0 60000 65536"/>
              <a:gd name="T7" fmla="*/ 0 60000 65536"/>
              <a:gd name="T8" fmla="*/ 0 60000 65536"/>
              <a:gd name="T9" fmla="*/ 0 w 38544"/>
              <a:gd name="T10" fmla="*/ 0 h 43200"/>
              <a:gd name="T11" fmla="*/ 38544 w 38544"/>
              <a:gd name="T12" fmla="*/ 43200 h 43200"/>
            </a:gdLst>
            <a:ahLst/>
            <a:cxnLst>
              <a:cxn ang="T6">
                <a:pos x="T0" y="T1"/>
              </a:cxn>
              <a:cxn ang="T7">
                <a:pos x="T2" y="T3"/>
              </a:cxn>
              <a:cxn ang="T8">
                <a:pos x="T4" y="T5"/>
              </a:cxn>
            </a:cxnLst>
            <a:rect l="T9" t="T10" r="T11" b="T12"/>
            <a:pathLst>
              <a:path w="38544" h="43200" fill="none"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6280" y="43200"/>
                  <a:pt x="15616" y="43169"/>
                  <a:pt x="14955" y="43108"/>
                </a:cubicBezTo>
              </a:path>
              <a:path w="38544" h="43200" stroke="0"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6280" y="43200"/>
                  <a:pt x="15616" y="43169"/>
                  <a:pt x="14955" y="43108"/>
                </a:cubicBezTo>
                <a:lnTo>
                  <a:pt x="16944" y="21600"/>
                </a:lnTo>
                <a:lnTo>
                  <a:pt x="-1" y="8203"/>
                </a:lnTo>
                <a:close/>
              </a:path>
            </a:pathLst>
          </a:custGeom>
          <a:noFill/>
          <a:ln w="9525">
            <a:solidFill>
              <a:srgbClr val="FF00FF"/>
            </a:solidFill>
            <a:miter lim="800000"/>
            <a:headEnd type="arrow" w="med" len="med"/>
          </a:ln>
        </p:spPr>
        <p:txBody>
          <a:bodyPr wrap="none" anchor="ctr"/>
          <a:lstStyle/>
          <a:p>
            <a:endParaRPr lang="zh-CN" altLang="en-US"/>
          </a:p>
        </p:txBody>
      </p:sp>
      <p:sp>
        <p:nvSpPr>
          <p:cNvPr id="24606" name="Arc 32"/>
          <p:cNvSpPr/>
          <p:nvPr/>
        </p:nvSpPr>
        <p:spPr bwMode="auto">
          <a:xfrm>
            <a:off x="7924800" y="3200400"/>
            <a:ext cx="533400" cy="304800"/>
          </a:xfrm>
          <a:custGeom>
            <a:avLst/>
            <a:gdLst>
              <a:gd name="T0" fmla="*/ 0 w 38544"/>
              <a:gd name="T1" fmla="*/ 2147483647 h 43200"/>
              <a:gd name="T2" fmla="*/ 2147483647 w 38544"/>
              <a:gd name="T3" fmla="*/ 2147483647 h 43200"/>
              <a:gd name="T4" fmla="*/ 2147483647 w 38544"/>
              <a:gd name="T5" fmla="*/ 2147483647 h 43200"/>
              <a:gd name="T6" fmla="*/ 0 60000 65536"/>
              <a:gd name="T7" fmla="*/ 0 60000 65536"/>
              <a:gd name="T8" fmla="*/ 0 60000 65536"/>
              <a:gd name="T9" fmla="*/ 0 w 38544"/>
              <a:gd name="T10" fmla="*/ 0 h 43200"/>
              <a:gd name="T11" fmla="*/ 38544 w 38544"/>
              <a:gd name="T12" fmla="*/ 43200 h 43200"/>
            </a:gdLst>
            <a:ahLst/>
            <a:cxnLst>
              <a:cxn ang="T6">
                <a:pos x="T0" y="T1"/>
              </a:cxn>
              <a:cxn ang="T7">
                <a:pos x="T2" y="T3"/>
              </a:cxn>
              <a:cxn ang="T8">
                <a:pos x="T4" y="T5"/>
              </a:cxn>
            </a:cxnLst>
            <a:rect l="T9" t="T10" r="T11" b="T12"/>
            <a:pathLst>
              <a:path w="38544" h="43200" fill="none"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path>
              <a:path w="38544" h="43200" stroke="0"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lnTo>
                  <a:pt x="16944" y="21600"/>
                </a:lnTo>
                <a:lnTo>
                  <a:pt x="-1" y="8203"/>
                </a:lnTo>
                <a:close/>
              </a:path>
            </a:pathLst>
          </a:custGeom>
          <a:noFill/>
          <a:ln w="9525">
            <a:solidFill>
              <a:srgbClr val="FF00FF"/>
            </a:solidFill>
            <a:miter lim="800000"/>
            <a:headEnd type="arrow" w="med" len="med"/>
          </a:ln>
        </p:spPr>
        <p:txBody>
          <a:bodyPr wrap="none" anchor="ctr"/>
          <a:lstStyle/>
          <a:p>
            <a:endParaRPr lang="zh-CN" altLang="en-US"/>
          </a:p>
        </p:txBody>
      </p:sp>
      <p:sp>
        <p:nvSpPr>
          <p:cNvPr id="24607" name="Arc 33"/>
          <p:cNvSpPr/>
          <p:nvPr/>
        </p:nvSpPr>
        <p:spPr bwMode="auto">
          <a:xfrm>
            <a:off x="8388424" y="3789040"/>
            <a:ext cx="533400" cy="379413"/>
          </a:xfrm>
          <a:custGeom>
            <a:avLst/>
            <a:gdLst>
              <a:gd name="T0" fmla="*/ 0 w 38544"/>
              <a:gd name="T1" fmla="*/ 2147483647 h 43200"/>
              <a:gd name="T2" fmla="*/ 2147483647 w 38544"/>
              <a:gd name="T3" fmla="*/ 2147483647 h 43200"/>
              <a:gd name="T4" fmla="*/ 2147483647 w 38544"/>
              <a:gd name="T5" fmla="*/ 2147483647 h 43200"/>
              <a:gd name="T6" fmla="*/ 0 60000 65536"/>
              <a:gd name="T7" fmla="*/ 0 60000 65536"/>
              <a:gd name="T8" fmla="*/ 0 60000 65536"/>
              <a:gd name="T9" fmla="*/ 0 w 38544"/>
              <a:gd name="T10" fmla="*/ 0 h 43200"/>
              <a:gd name="T11" fmla="*/ 38544 w 38544"/>
              <a:gd name="T12" fmla="*/ 43200 h 43200"/>
            </a:gdLst>
            <a:ahLst/>
            <a:cxnLst>
              <a:cxn ang="T6">
                <a:pos x="T0" y="T1"/>
              </a:cxn>
              <a:cxn ang="T7">
                <a:pos x="T2" y="T3"/>
              </a:cxn>
              <a:cxn ang="T8">
                <a:pos x="T4" y="T5"/>
              </a:cxn>
            </a:cxnLst>
            <a:rect l="T9" t="T10" r="T11" b="T12"/>
            <a:pathLst>
              <a:path w="38544" h="43200" fill="none"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path>
              <a:path w="38544" h="43200" stroke="0"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lnTo>
                  <a:pt x="16944" y="21600"/>
                </a:lnTo>
                <a:lnTo>
                  <a:pt x="-1" y="8203"/>
                </a:lnTo>
                <a:close/>
              </a:path>
            </a:pathLst>
          </a:custGeom>
          <a:noFill/>
          <a:ln w="9525">
            <a:solidFill>
              <a:srgbClr val="FF00FF"/>
            </a:solidFill>
            <a:miter lim="800000"/>
            <a:headEnd type="arrow" w="med" len="med"/>
          </a:ln>
        </p:spPr>
        <p:txBody>
          <a:bodyPr wrap="none" anchor="ctr"/>
          <a:lstStyle/>
          <a:p>
            <a:endParaRPr lang="zh-CN" altLang="en-US"/>
          </a:p>
        </p:txBody>
      </p:sp>
      <p:sp>
        <p:nvSpPr>
          <p:cNvPr id="24608" name="Arc 34"/>
          <p:cNvSpPr/>
          <p:nvPr/>
        </p:nvSpPr>
        <p:spPr bwMode="auto">
          <a:xfrm>
            <a:off x="6858000" y="2971800"/>
            <a:ext cx="533400" cy="304800"/>
          </a:xfrm>
          <a:custGeom>
            <a:avLst/>
            <a:gdLst>
              <a:gd name="T0" fmla="*/ 0 w 38544"/>
              <a:gd name="T1" fmla="*/ 2147483647 h 43200"/>
              <a:gd name="T2" fmla="*/ 2147483647 w 38544"/>
              <a:gd name="T3" fmla="*/ 2147483647 h 43200"/>
              <a:gd name="T4" fmla="*/ 2147483647 w 38544"/>
              <a:gd name="T5" fmla="*/ 2147483647 h 43200"/>
              <a:gd name="T6" fmla="*/ 0 60000 65536"/>
              <a:gd name="T7" fmla="*/ 0 60000 65536"/>
              <a:gd name="T8" fmla="*/ 0 60000 65536"/>
              <a:gd name="T9" fmla="*/ 0 w 38544"/>
              <a:gd name="T10" fmla="*/ 0 h 43200"/>
              <a:gd name="T11" fmla="*/ 38544 w 38544"/>
              <a:gd name="T12" fmla="*/ 43200 h 43200"/>
            </a:gdLst>
            <a:ahLst/>
            <a:cxnLst>
              <a:cxn ang="T6">
                <a:pos x="T0" y="T1"/>
              </a:cxn>
              <a:cxn ang="T7">
                <a:pos x="T2" y="T3"/>
              </a:cxn>
              <a:cxn ang="T8">
                <a:pos x="T4" y="T5"/>
              </a:cxn>
            </a:cxnLst>
            <a:rect l="T9" t="T10" r="T11" b="T12"/>
            <a:pathLst>
              <a:path w="38544" h="43200" fill="none"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path>
              <a:path w="38544" h="43200" stroke="0"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lnTo>
                  <a:pt x="16944" y="21600"/>
                </a:lnTo>
                <a:lnTo>
                  <a:pt x="-1" y="8203"/>
                </a:lnTo>
                <a:close/>
              </a:path>
            </a:pathLst>
          </a:custGeom>
          <a:noFill/>
          <a:ln w="9525">
            <a:solidFill>
              <a:srgbClr val="FF00FF"/>
            </a:solidFill>
            <a:miter lim="800000"/>
            <a:headEnd type="arrow" w="med" len="med"/>
          </a:ln>
        </p:spPr>
        <p:txBody>
          <a:bodyPr wrap="none" anchor="ctr"/>
          <a:lstStyle/>
          <a:p>
            <a:endParaRPr lang="zh-CN" altLang="en-US"/>
          </a:p>
        </p:txBody>
      </p:sp>
      <p:sp>
        <p:nvSpPr>
          <p:cNvPr id="24609" name="Arc 35"/>
          <p:cNvSpPr/>
          <p:nvPr/>
        </p:nvSpPr>
        <p:spPr bwMode="auto">
          <a:xfrm>
            <a:off x="6172200" y="4191000"/>
            <a:ext cx="381000" cy="228600"/>
          </a:xfrm>
          <a:custGeom>
            <a:avLst/>
            <a:gdLst>
              <a:gd name="T0" fmla="*/ 0 w 38544"/>
              <a:gd name="T1" fmla="*/ 2147483647 h 43200"/>
              <a:gd name="T2" fmla="*/ 2147483647 w 38544"/>
              <a:gd name="T3" fmla="*/ 2147483647 h 43200"/>
              <a:gd name="T4" fmla="*/ 2147483647 w 38544"/>
              <a:gd name="T5" fmla="*/ 2147483647 h 43200"/>
              <a:gd name="T6" fmla="*/ 0 60000 65536"/>
              <a:gd name="T7" fmla="*/ 0 60000 65536"/>
              <a:gd name="T8" fmla="*/ 0 60000 65536"/>
              <a:gd name="T9" fmla="*/ 0 w 38544"/>
              <a:gd name="T10" fmla="*/ 0 h 43200"/>
              <a:gd name="T11" fmla="*/ 38544 w 38544"/>
              <a:gd name="T12" fmla="*/ 43200 h 43200"/>
            </a:gdLst>
            <a:ahLst/>
            <a:cxnLst>
              <a:cxn ang="T6">
                <a:pos x="T0" y="T1"/>
              </a:cxn>
              <a:cxn ang="T7">
                <a:pos x="T2" y="T3"/>
              </a:cxn>
              <a:cxn ang="T8">
                <a:pos x="T4" y="T5"/>
              </a:cxn>
            </a:cxnLst>
            <a:rect l="T9" t="T10" r="T11" b="T12"/>
            <a:pathLst>
              <a:path w="38544" h="43200" fill="none"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path>
              <a:path w="38544" h="43200" stroke="0"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1490" y="43200"/>
                  <a:pt x="6238" y="41137"/>
                  <a:pt x="2242" y="37425"/>
                </a:cubicBezTo>
                <a:lnTo>
                  <a:pt x="16944" y="21600"/>
                </a:lnTo>
                <a:lnTo>
                  <a:pt x="-1" y="8203"/>
                </a:lnTo>
                <a:close/>
              </a:path>
            </a:pathLst>
          </a:custGeom>
          <a:noFill/>
          <a:ln w="9525">
            <a:solidFill>
              <a:srgbClr val="000000"/>
            </a:solidFill>
            <a:miter lim="800000"/>
            <a:headEnd type="arrow" w="med" len="med"/>
          </a:ln>
        </p:spPr>
        <p:txBody>
          <a:bodyPr wrap="none" anchor="ctr"/>
          <a:lstStyle/>
          <a:p>
            <a:endParaRPr lang="zh-CN" altLang="en-US"/>
          </a:p>
        </p:txBody>
      </p:sp>
      <p:sp>
        <p:nvSpPr>
          <p:cNvPr id="24610" name="Arc 36"/>
          <p:cNvSpPr/>
          <p:nvPr/>
        </p:nvSpPr>
        <p:spPr bwMode="auto">
          <a:xfrm flipH="1">
            <a:off x="4724400" y="4267200"/>
            <a:ext cx="207963" cy="920750"/>
          </a:xfrm>
          <a:custGeom>
            <a:avLst/>
            <a:gdLst>
              <a:gd name="T0" fmla="*/ 2147483647 w 21600"/>
              <a:gd name="T1" fmla="*/ 0 h 19980"/>
              <a:gd name="T2" fmla="*/ 2147483647 w 21600"/>
              <a:gd name="T3" fmla="*/ 2147483647 h 19980"/>
              <a:gd name="T4" fmla="*/ 0 w 21600"/>
              <a:gd name="T5" fmla="*/ 2147483647 h 19980"/>
              <a:gd name="T6" fmla="*/ 0 60000 65536"/>
              <a:gd name="T7" fmla="*/ 0 60000 65536"/>
              <a:gd name="T8" fmla="*/ 0 60000 65536"/>
              <a:gd name="T9" fmla="*/ 0 w 21600"/>
              <a:gd name="T10" fmla="*/ 0 h 19980"/>
              <a:gd name="T11" fmla="*/ 21600 w 21600"/>
              <a:gd name="T12" fmla="*/ 19980 h 19980"/>
            </a:gdLst>
            <a:ahLst/>
            <a:cxnLst>
              <a:cxn ang="T6">
                <a:pos x="T0" y="T1"/>
              </a:cxn>
              <a:cxn ang="T7">
                <a:pos x="T2" y="T3"/>
              </a:cxn>
              <a:cxn ang="T8">
                <a:pos x="T4" y="T5"/>
              </a:cxn>
            </a:cxnLst>
            <a:rect l="T9" t="T10" r="T11" b="T12"/>
            <a:pathLst>
              <a:path w="21600" h="19980" fill="none" extrusionOk="0">
                <a:moveTo>
                  <a:pt x="8739" y="-1"/>
                </a:moveTo>
                <a:cubicBezTo>
                  <a:pt x="16557" y="3458"/>
                  <a:pt x="21600" y="11203"/>
                  <a:pt x="21600" y="19753"/>
                </a:cubicBezTo>
                <a:cubicBezTo>
                  <a:pt x="21600" y="19828"/>
                  <a:pt x="21599" y="19904"/>
                  <a:pt x="21598" y="19979"/>
                </a:cubicBezTo>
              </a:path>
              <a:path w="21600" h="19980" stroke="0" extrusionOk="0">
                <a:moveTo>
                  <a:pt x="8739" y="-1"/>
                </a:moveTo>
                <a:cubicBezTo>
                  <a:pt x="16557" y="3458"/>
                  <a:pt x="21600" y="11203"/>
                  <a:pt x="21600" y="19753"/>
                </a:cubicBezTo>
                <a:cubicBezTo>
                  <a:pt x="21600" y="19828"/>
                  <a:pt x="21599" y="19904"/>
                  <a:pt x="21598" y="19979"/>
                </a:cubicBezTo>
                <a:lnTo>
                  <a:pt x="0" y="19753"/>
                </a:lnTo>
                <a:lnTo>
                  <a:pt x="8739" y="-1"/>
                </a:lnTo>
                <a:close/>
              </a:path>
            </a:pathLst>
          </a:custGeom>
          <a:noFill/>
          <a:ln w="9525">
            <a:solidFill>
              <a:srgbClr val="FF0000"/>
            </a:solidFill>
            <a:miter lim="800000"/>
            <a:headEnd type="arrow" w="med" len="med"/>
          </a:ln>
        </p:spPr>
        <p:txBody>
          <a:bodyPr wrap="none" anchor="ctr"/>
          <a:lstStyle/>
          <a:p>
            <a:endParaRPr lang="zh-CN" altLang="en-US"/>
          </a:p>
        </p:txBody>
      </p:sp>
      <p:sp>
        <p:nvSpPr>
          <p:cNvPr id="24611" name="Arc 37"/>
          <p:cNvSpPr/>
          <p:nvPr/>
        </p:nvSpPr>
        <p:spPr bwMode="auto">
          <a:xfrm flipH="1">
            <a:off x="7315200" y="4495800"/>
            <a:ext cx="207963" cy="936625"/>
          </a:xfrm>
          <a:custGeom>
            <a:avLst/>
            <a:gdLst>
              <a:gd name="T0" fmla="*/ 2147483647 w 21600"/>
              <a:gd name="T1" fmla="*/ 0 h 20325"/>
              <a:gd name="T2" fmla="*/ 2147483647 w 21600"/>
              <a:gd name="T3" fmla="*/ 2147483647 h 20325"/>
              <a:gd name="T4" fmla="*/ 0 w 21600"/>
              <a:gd name="T5" fmla="*/ 2147483647 h 20325"/>
              <a:gd name="T6" fmla="*/ 0 60000 65536"/>
              <a:gd name="T7" fmla="*/ 0 60000 65536"/>
              <a:gd name="T8" fmla="*/ 0 60000 65536"/>
              <a:gd name="T9" fmla="*/ 0 w 21600"/>
              <a:gd name="T10" fmla="*/ 0 h 20325"/>
              <a:gd name="T11" fmla="*/ 21600 w 21600"/>
              <a:gd name="T12" fmla="*/ 20325 h 20325"/>
            </a:gdLst>
            <a:ahLst/>
            <a:cxnLst>
              <a:cxn ang="T6">
                <a:pos x="T0" y="T1"/>
              </a:cxn>
              <a:cxn ang="T7">
                <a:pos x="T2" y="T3"/>
              </a:cxn>
              <a:cxn ang="T8">
                <a:pos x="T4" y="T5"/>
              </a:cxn>
            </a:cxnLst>
            <a:rect l="T9" t="T10" r="T11" b="T12"/>
            <a:pathLst>
              <a:path w="21600" h="20325" fill="none" extrusionOk="0">
                <a:moveTo>
                  <a:pt x="8739" y="-1"/>
                </a:moveTo>
                <a:cubicBezTo>
                  <a:pt x="16557" y="3458"/>
                  <a:pt x="21600" y="11203"/>
                  <a:pt x="21600" y="19753"/>
                </a:cubicBezTo>
                <a:cubicBezTo>
                  <a:pt x="21600" y="19943"/>
                  <a:pt x="21597" y="20134"/>
                  <a:pt x="21592" y="20325"/>
                </a:cubicBezTo>
              </a:path>
              <a:path w="21600" h="20325" stroke="0" extrusionOk="0">
                <a:moveTo>
                  <a:pt x="8739" y="-1"/>
                </a:moveTo>
                <a:cubicBezTo>
                  <a:pt x="16557" y="3458"/>
                  <a:pt x="21600" y="11203"/>
                  <a:pt x="21600" y="19753"/>
                </a:cubicBezTo>
                <a:cubicBezTo>
                  <a:pt x="21600" y="19943"/>
                  <a:pt x="21597" y="20134"/>
                  <a:pt x="21592" y="20325"/>
                </a:cubicBezTo>
                <a:lnTo>
                  <a:pt x="0" y="19753"/>
                </a:lnTo>
                <a:lnTo>
                  <a:pt x="8739" y="-1"/>
                </a:lnTo>
                <a:close/>
              </a:path>
            </a:pathLst>
          </a:custGeom>
          <a:noFill/>
          <a:ln w="9525">
            <a:solidFill>
              <a:srgbClr val="FF0000"/>
            </a:solidFill>
            <a:miter lim="800000"/>
            <a:headEnd type="arrow" w="med" len="med"/>
          </a:ln>
        </p:spPr>
        <p:txBody>
          <a:bodyPr wrap="none" anchor="ctr"/>
          <a:lstStyle/>
          <a:p>
            <a:endParaRPr lang="zh-CN" altLang="en-US"/>
          </a:p>
        </p:txBody>
      </p:sp>
      <p:sp>
        <p:nvSpPr>
          <p:cNvPr id="24612" name="AutoShape 38"/>
          <p:cNvSpPr>
            <a:spLocks noChangeArrowheads="1"/>
          </p:cNvSpPr>
          <p:nvPr/>
        </p:nvSpPr>
        <p:spPr bwMode="auto">
          <a:xfrm>
            <a:off x="6248400" y="609600"/>
            <a:ext cx="76200" cy="3200400"/>
          </a:xfrm>
          <a:prstGeom prst="upArrow">
            <a:avLst>
              <a:gd name="adj1" fmla="val 50000"/>
              <a:gd name="adj2" fmla="val 1050000"/>
            </a:avLst>
          </a:prstGeom>
          <a:solidFill>
            <a:srgbClr val="FF0000"/>
          </a:solidFill>
          <a:ln w="9525">
            <a:solidFill>
              <a:schemeClr val="tx1"/>
            </a:solidFill>
            <a:miter lim="800000"/>
          </a:ln>
        </p:spPr>
        <p:txBody>
          <a:bodyPr wrap="none" anchor="ctr"/>
          <a:lstStyle/>
          <a:p>
            <a:endParaRPr lang="zh-CN" altLang="en-US"/>
          </a:p>
        </p:txBody>
      </p:sp>
      <p:sp>
        <p:nvSpPr>
          <p:cNvPr id="24613" name="Rectangle 39"/>
          <p:cNvSpPr>
            <a:spLocks noChangeArrowheads="1"/>
          </p:cNvSpPr>
          <p:nvPr/>
        </p:nvSpPr>
        <p:spPr bwMode="auto">
          <a:xfrm>
            <a:off x="2667000" y="4648200"/>
            <a:ext cx="1600200" cy="304800"/>
          </a:xfrm>
          <a:prstGeom prst="rect">
            <a:avLst/>
          </a:prstGeom>
          <a:noFill/>
          <a:ln w="9525">
            <a:noFill/>
            <a:miter lim="800000"/>
          </a:ln>
        </p:spPr>
        <p:txBody>
          <a:bodyPr lIns="92075" tIns="46038" rIns="92075" bIns="46038"/>
          <a:lstStyle/>
          <a:p>
            <a:pPr marL="342900" indent="-342900">
              <a:spcBef>
                <a:spcPct val="20000"/>
              </a:spcBef>
            </a:pPr>
            <a:r>
              <a:rPr lang="zh-CN" altLang="en-US" sz="2000" b="1"/>
              <a:t>中子超流体</a:t>
            </a:r>
            <a:endParaRPr lang="zh-CN" altLang="en-US" sz="2000" b="1"/>
          </a:p>
        </p:txBody>
      </p:sp>
      <p:sp>
        <p:nvSpPr>
          <p:cNvPr id="24614" name="Arc 40"/>
          <p:cNvSpPr/>
          <p:nvPr/>
        </p:nvSpPr>
        <p:spPr bwMode="auto">
          <a:xfrm flipH="1">
            <a:off x="3200400" y="3886200"/>
            <a:ext cx="207963" cy="920750"/>
          </a:xfrm>
          <a:custGeom>
            <a:avLst/>
            <a:gdLst>
              <a:gd name="T0" fmla="*/ 2147483647 w 21600"/>
              <a:gd name="T1" fmla="*/ 0 h 19980"/>
              <a:gd name="T2" fmla="*/ 2147483647 w 21600"/>
              <a:gd name="T3" fmla="*/ 2147483647 h 19980"/>
              <a:gd name="T4" fmla="*/ 0 w 21600"/>
              <a:gd name="T5" fmla="*/ 2147483647 h 19980"/>
              <a:gd name="T6" fmla="*/ 0 60000 65536"/>
              <a:gd name="T7" fmla="*/ 0 60000 65536"/>
              <a:gd name="T8" fmla="*/ 0 60000 65536"/>
              <a:gd name="T9" fmla="*/ 0 w 21600"/>
              <a:gd name="T10" fmla="*/ 0 h 19980"/>
              <a:gd name="T11" fmla="*/ 21600 w 21600"/>
              <a:gd name="T12" fmla="*/ 19980 h 19980"/>
            </a:gdLst>
            <a:ahLst/>
            <a:cxnLst>
              <a:cxn ang="T6">
                <a:pos x="T0" y="T1"/>
              </a:cxn>
              <a:cxn ang="T7">
                <a:pos x="T2" y="T3"/>
              </a:cxn>
              <a:cxn ang="T8">
                <a:pos x="T4" y="T5"/>
              </a:cxn>
            </a:cxnLst>
            <a:rect l="T9" t="T10" r="T11" b="T12"/>
            <a:pathLst>
              <a:path w="21600" h="19980" fill="none" extrusionOk="0">
                <a:moveTo>
                  <a:pt x="8739" y="-1"/>
                </a:moveTo>
                <a:cubicBezTo>
                  <a:pt x="16557" y="3458"/>
                  <a:pt x="21600" y="11203"/>
                  <a:pt x="21600" y="19753"/>
                </a:cubicBezTo>
                <a:cubicBezTo>
                  <a:pt x="21600" y="19828"/>
                  <a:pt x="21599" y="19904"/>
                  <a:pt x="21598" y="19979"/>
                </a:cubicBezTo>
              </a:path>
              <a:path w="21600" h="19980" stroke="0" extrusionOk="0">
                <a:moveTo>
                  <a:pt x="8739" y="-1"/>
                </a:moveTo>
                <a:cubicBezTo>
                  <a:pt x="16557" y="3458"/>
                  <a:pt x="21600" y="11203"/>
                  <a:pt x="21600" y="19753"/>
                </a:cubicBezTo>
                <a:cubicBezTo>
                  <a:pt x="21600" y="19828"/>
                  <a:pt x="21599" y="19904"/>
                  <a:pt x="21598" y="19979"/>
                </a:cubicBezTo>
                <a:lnTo>
                  <a:pt x="0" y="19753"/>
                </a:lnTo>
                <a:lnTo>
                  <a:pt x="8739" y="-1"/>
                </a:lnTo>
                <a:close/>
              </a:path>
            </a:pathLst>
          </a:custGeom>
          <a:noFill/>
          <a:ln w="9525">
            <a:solidFill>
              <a:srgbClr val="FF0000"/>
            </a:solidFill>
            <a:miter lim="800000"/>
            <a:headEnd type="arrow" w="med" len="med"/>
          </a:ln>
        </p:spPr>
        <p:txBody>
          <a:bodyPr wrap="none" anchor="ctr"/>
          <a:lstStyle/>
          <a:p>
            <a:endParaRPr lang="zh-CN" altLang="en-US"/>
          </a:p>
        </p:txBody>
      </p:sp>
      <p:sp>
        <p:nvSpPr>
          <p:cNvPr id="24615" name="Rectangle 41"/>
          <p:cNvSpPr>
            <a:spLocks noChangeArrowheads="1"/>
          </p:cNvSpPr>
          <p:nvPr/>
        </p:nvSpPr>
        <p:spPr bwMode="auto">
          <a:xfrm>
            <a:off x="0" y="1196752"/>
            <a:ext cx="2700338" cy="1152525"/>
          </a:xfrm>
          <a:prstGeom prst="rect">
            <a:avLst/>
          </a:prstGeom>
          <a:noFill/>
          <a:ln w="9525">
            <a:noFill/>
            <a:miter lim="800000"/>
          </a:ln>
        </p:spPr>
        <p:txBody>
          <a:bodyPr lIns="92075" tIns="46038" rIns="92075" bIns="46038"/>
          <a:lstStyle/>
          <a:p>
            <a:pPr marL="342900" indent="-342900">
              <a:spcBef>
                <a:spcPct val="20000"/>
              </a:spcBef>
            </a:pPr>
            <a:r>
              <a:rPr lang="en-US" altLang="zh-CN" b="1" dirty="0"/>
              <a:t>        </a:t>
            </a:r>
            <a:r>
              <a:rPr lang="zh-CN" altLang="en-US" b="1" dirty="0">
                <a:latin typeface="楷体" panose="02010609060101010101" pitchFamily="49" charset="-122"/>
                <a:ea typeface="楷体" panose="02010609060101010101" pitchFamily="49" charset="-122"/>
              </a:rPr>
              <a:t>彭秋和</a:t>
            </a:r>
            <a:endParaRPr lang="zh-CN" altLang="en-US" b="1" dirty="0">
              <a:latin typeface="楷体" panose="02010609060101010101" pitchFamily="49" charset="-122"/>
              <a:ea typeface="楷体" panose="02010609060101010101" pitchFamily="49" charset="-122"/>
            </a:endParaRPr>
          </a:p>
          <a:p>
            <a:pPr marL="342900" indent="-342900">
              <a:spcBef>
                <a:spcPct val="20000"/>
              </a:spcBef>
            </a:pP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南京大学天文系</a:t>
            </a:r>
            <a:r>
              <a:rPr lang="en-US" altLang="zh-CN" b="1" dirty="0">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a:p>
            <a:pPr marL="342900" indent="-342900">
              <a:spcBef>
                <a:spcPct val="20000"/>
              </a:spcBef>
            </a:pPr>
            <a:r>
              <a:rPr lang="en-US" altLang="zh-CN" dirty="0">
                <a:latin typeface="Times New Roman" panose="02020603050405020304" pitchFamily="18" charset="0"/>
                <a:ea typeface="楷体" panose="02010609060101010101" pitchFamily="49" charset="-122"/>
                <a:cs typeface="Times New Roman" panose="02020603050405020304" pitchFamily="18" charset="0"/>
                <a:hlinkClick r:id="rId2"/>
              </a:rPr>
              <a:t>qhpeng@nju.edu.cn</a:t>
            </a:r>
            <a:endParaRPr lang="en-US" altLang="zh-CN"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23850" y="0"/>
            <a:ext cx="8382000" cy="609600"/>
          </a:xfrm>
        </p:spPr>
        <p:txBody>
          <a:bodyPr/>
          <a:lstStyle/>
          <a:p>
            <a:r>
              <a:rPr lang="zh-CN" altLang="en-US" b="1" smtClean="0">
                <a:latin typeface="楷体" panose="02010609060101010101" pitchFamily="49" charset="-122"/>
                <a:ea typeface="楷体" panose="02010609060101010101" pitchFamily="49" charset="-122"/>
              </a:rPr>
              <a:t>高速脉冲星的直接观测证据</a:t>
            </a:r>
            <a:endParaRPr lang="zh-CN" altLang="en-US" b="1" smtClean="0">
              <a:latin typeface="楷体" panose="02010609060101010101" pitchFamily="49" charset="-122"/>
              <a:ea typeface="楷体" panose="02010609060101010101" pitchFamily="49" charset="-122"/>
            </a:endParaRPr>
          </a:p>
        </p:txBody>
      </p:sp>
      <p:sp>
        <p:nvSpPr>
          <p:cNvPr id="221187" name="Rectangle 3"/>
          <p:cNvSpPr>
            <a:spLocks noChangeArrowheads="1"/>
          </p:cNvSpPr>
          <p:nvPr/>
        </p:nvSpPr>
        <p:spPr bwMode="auto">
          <a:xfrm>
            <a:off x="228600" y="2133600"/>
            <a:ext cx="4495800" cy="3810000"/>
          </a:xfrm>
          <a:prstGeom prst="rect">
            <a:avLst/>
          </a:prstGeom>
          <a:noFill/>
          <a:ln w="9525">
            <a:noFill/>
            <a:miter lim="800000"/>
          </a:ln>
        </p:spPr>
        <p:txBody>
          <a:bodyPr/>
          <a:lstStyle/>
          <a:p>
            <a:pPr marL="342900" indent="-342900">
              <a:lnSpc>
                <a:spcPct val="90000"/>
              </a:lnSpc>
              <a:spcBef>
                <a:spcPct val="20000"/>
              </a:spcBef>
            </a:pPr>
            <a:r>
              <a:rPr lang="zh-CN" altLang="en-US" sz="3200" b="1">
                <a:latin typeface="Times New Roman" panose="02020603050405020304" pitchFamily="18" charset="0"/>
                <a:ea typeface="楷体" panose="02010609060101010101" pitchFamily="49" charset="-122"/>
                <a:cs typeface="Times New Roman" panose="02020603050405020304" pitchFamily="18" charset="0"/>
              </a:rPr>
              <a:t>由于脉冲星相对于</a:t>
            </a:r>
            <a:r>
              <a:rPr lang="en-US" altLang="zh-CN" sz="3200" b="1">
                <a:latin typeface="Times New Roman" panose="02020603050405020304" pitchFamily="18" charset="0"/>
                <a:ea typeface="楷体" panose="02010609060101010101" pitchFamily="49" charset="-122"/>
                <a:cs typeface="Times New Roman" panose="02020603050405020304" pitchFamily="18" charset="0"/>
              </a:rPr>
              <a:t>Guitar</a:t>
            </a:r>
            <a:r>
              <a:rPr lang="zh-CN" altLang="en-US" sz="3200" b="1">
                <a:latin typeface="Times New Roman" panose="02020603050405020304" pitchFamily="18" charset="0"/>
                <a:ea typeface="楷体" panose="02010609060101010101" pitchFamily="49" charset="-122"/>
                <a:cs typeface="Times New Roman" panose="02020603050405020304" pitchFamily="18" charset="0"/>
              </a:rPr>
              <a:t>星云</a:t>
            </a:r>
            <a:endParaRPr lang="zh-CN" altLang="en-US" sz="32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90000"/>
              </a:lnSpc>
              <a:spcBef>
                <a:spcPct val="20000"/>
              </a:spcBef>
            </a:pPr>
            <a:r>
              <a:rPr lang="en-US" altLang="zh-CN" sz="32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3200" b="1">
                <a:latin typeface="Times New Roman" panose="02020603050405020304" pitchFamily="18" charset="0"/>
                <a:ea typeface="楷体" panose="02010609060101010101" pitchFamily="49" charset="-122"/>
                <a:cs typeface="Times New Roman" panose="02020603050405020304" pitchFamily="18" charset="0"/>
              </a:rPr>
              <a:t>超音速</a:t>
            </a:r>
            <a:r>
              <a:rPr lang="en-US" altLang="zh-CN" sz="32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3200" b="1">
                <a:latin typeface="Times New Roman" panose="02020603050405020304" pitchFamily="18" charset="0"/>
                <a:ea typeface="楷体" panose="02010609060101010101" pitchFamily="49" charset="-122"/>
                <a:cs typeface="Times New Roman" panose="02020603050405020304" pitchFamily="18" charset="0"/>
              </a:rPr>
              <a:t>运动</a:t>
            </a:r>
            <a:endParaRPr lang="zh-CN" altLang="en-US" sz="32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90000"/>
              </a:lnSpc>
              <a:spcBef>
                <a:spcPct val="20000"/>
              </a:spcBef>
            </a:pPr>
            <a:r>
              <a:rPr lang="zh-CN" altLang="en-US" sz="3200" b="1">
                <a:latin typeface="Times New Roman" panose="02020603050405020304" pitchFamily="18" charset="0"/>
                <a:ea typeface="楷体" panose="02010609060101010101" pitchFamily="49" charset="-122"/>
                <a:cs typeface="Times New Roman" panose="02020603050405020304" pitchFamily="18" charset="0"/>
              </a:rPr>
              <a:t>而形成的弓形激波</a:t>
            </a:r>
            <a:endParaRPr lang="zh-CN" altLang="en-US" sz="32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90000"/>
              </a:lnSpc>
              <a:spcBef>
                <a:spcPct val="20000"/>
              </a:spcBef>
            </a:pPr>
            <a:r>
              <a:rPr lang="zh-CN" altLang="en-US" sz="3200" b="1">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latin typeface="Times New Roman" panose="02020603050405020304" pitchFamily="18" charset="0"/>
                <a:ea typeface="楷体" panose="02010609060101010101" pitchFamily="49" charset="-122"/>
                <a:cs typeface="Times New Roman" panose="02020603050405020304" pitchFamily="18" charset="0"/>
              </a:rPr>
              <a:t>V &gt; 1000  km/sec</a:t>
            </a:r>
            <a:endParaRPr lang="en-US" altLang="zh-CN" sz="32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90000"/>
              </a:lnSpc>
              <a:spcBef>
                <a:spcPct val="20000"/>
              </a:spcBef>
            </a:pPr>
            <a:r>
              <a:rPr lang="en-US" altLang="zh-CN" sz="3200" b="1">
                <a:latin typeface="Times New Roman" panose="02020603050405020304" pitchFamily="18" charset="0"/>
                <a:ea typeface="楷体" panose="02010609060101010101" pitchFamily="49" charset="-122"/>
                <a:cs typeface="Times New Roman" panose="02020603050405020304" pitchFamily="18" charset="0"/>
              </a:rPr>
              <a:t>  </a:t>
            </a:r>
            <a:r>
              <a:rPr lang="en-US" altLang="zh-CN" b="1">
                <a:latin typeface="Times New Roman" panose="02020603050405020304" pitchFamily="18" charset="0"/>
                <a:ea typeface="楷体" panose="02010609060101010101" pitchFamily="49" charset="-122"/>
                <a:cs typeface="Times New Roman" panose="02020603050405020304" pitchFamily="18" charset="0"/>
              </a:rPr>
              <a:t>(Cordes, Romani and Lundgren 1993)</a:t>
            </a:r>
            <a:r>
              <a:rPr lang="en-US" altLang="zh-CN" sz="2800" b="1">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80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21188" name="Picture 4" descr="GN1995all"/>
          <p:cNvPicPr>
            <a:picLocks noChangeAspect="1" noChangeArrowheads="1"/>
          </p:cNvPicPr>
          <p:nvPr/>
        </p:nvPicPr>
        <p:blipFill>
          <a:blip r:embed="rId1" cstate="print"/>
          <a:srcRect/>
          <a:stretch>
            <a:fillRect/>
          </a:stretch>
        </p:blipFill>
        <p:spPr bwMode="auto">
          <a:xfrm>
            <a:off x="4343400" y="1371600"/>
            <a:ext cx="4800600" cy="4781550"/>
          </a:xfrm>
          <a:prstGeom prst="rect">
            <a:avLst/>
          </a:prstGeom>
          <a:noFill/>
          <a:ln w="9525">
            <a:solidFill>
              <a:schemeClr val="accent1"/>
            </a:solidFill>
            <a:miter lim="800000"/>
            <a:headEnd/>
            <a:tailEnd/>
          </a:ln>
        </p:spPr>
      </p:pic>
      <p:sp>
        <p:nvSpPr>
          <p:cNvPr id="221189" name="Rectangle 5"/>
          <p:cNvSpPr>
            <a:spLocks noChangeArrowheads="1"/>
          </p:cNvSpPr>
          <p:nvPr/>
        </p:nvSpPr>
        <p:spPr bwMode="auto">
          <a:xfrm>
            <a:off x="5562600" y="6248400"/>
            <a:ext cx="3167063" cy="396875"/>
          </a:xfrm>
          <a:prstGeom prst="rect">
            <a:avLst/>
          </a:prstGeom>
          <a:noFill/>
          <a:ln w="9525">
            <a:noFill/>
            <a:miter lim="800000"/>
          </a:ln>
        </p:spPr>
        <p:txBody>
          <a:bodyPr wrap="none">
            <a:spAutoFit/>
          </a:bodyPr>
          <a:lstStyle/>
          <a:p>
            <a:r>
              <a:rPr lang="en-US" altLang="zh-TW" sz="2000">
                <a:solidFill>
                  <a:schemeClr val="hlink"/>
                </a:solidFill>
                <a:latin typeface="Palatino" pitchFamily="18" charset="0"/>
                <a:ea typeface="PMingLiU" panose="02020500000000000000" pitchFamily="18" charset="-120"/>
              </a:rPr>
              <a:t>Guitar Nebula </a:t>
            </a:r>
            <a:r>
              <a:rPr lang="en-US" altLang="zh-TW" sz="1200">
                <a:solidFill>
                  <a:schemeClr val="hlink"/>
                </a:solidFill>
                <a:latin typeface="Palatino" pitchFamily="18" charset="0"/>
                <a:ea typeface="PMingLiU" panose="02020500000000000000" pitchFamily="18" charset="-120"/>
              </a:rPr>
              <a:t>– copyright J.M. Cordes</a:t>
            </a:r>
            <a:endParaRPr lang="en-US" altLang="zh-TW" sz="1200">
              <a:solidFill>
                <a:schemeClr val="hlink"/>
              </a:solidFill>
              <a:latin typeface="Palatino" pitchFamily="18" charset="0"/>
              <a:ea typeface="PMingLiU" panose="02020500000000000000" pitchFamily="18" charset="-120"/>
            </a:endParaRPr>
          </a:p>
        </p:txBody>
      </p:sp>
      <p:sp>
        <p:nvSpPr>
          <p:cNvPr id="221190" name="Rectangle 6"/>
          <p:cNvSpPr>
            <a:spLocks noChangeArrowheads="1"/>
          </p:cNvSpPr>
          <p:nvPr/>
        </p:nvSpPr>
        <p:spPr bwMode="auto">
          <a:xfrm>
            <a:off x="0" y="1341438"/>
            <a:ext cx="4953000" cy="534987"/>
          </a:xfrm>
          <a:prstGeom prst="rect">
            <a:avLst/>
          </a:prstGeom>
          <a:noFill/>
          <a:ln>
            <a:noFill/>
          </a:ln>
          <a:effectLst/>
        </p:spPr>
        <p:txBody>
          <a:bodyPr>
            <a:spAutoFit/>
          </a:bodyPr>
          <a:lstStyle/>
          <a:p>
            <a:pPr fontAlgn="auto">
              <a:lnSpc>
                <a:spcPct val="90000"/>
              </a:lnSpc>
              <a:spcBef>
                <a:spcPct val="50000"/>
              </a:spcBef>
              <a:spcAft>
                <a:spcPts val="0"/>
              </a:spcAft>
              <a:buClr>
                <a:schemeClr val="tx2"/>
              </a:buClr>
              <a:buSzPct val="75000"/>
              <a:buFont typeface="Wingdings" panose="05000000000000000000" pitchFamily="2" charset="2"/>
              <a:buNone/>
              <a:defRPr/>
            </a:pPr>
            <a:r>
              <a:rPr lang="en-US" altLang="zh-CN" sz="3200" b="1" dirty="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Guitar PSR B2224+65</a:t>
            </a:r>
            <a:endParaRPr lang="en-US" altLang="zh-CN" sz="3200" b="1" dirty="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1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1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1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1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11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21188"/>
                                        </p:tgtEl>
                                        <p:attrNameLst>
                                          <p:attrName>style.visibility</p:attrName>
                                        </p:attrNameLst>
                                      </p:cBhvr>
                                      <p:to>
                                        <p:strVal val="visible"/>
                                      </p:to>
                                    </p:set>
                                    <p:anim calcmode="lin" valueType="num">
                                      <p:cBhvr additive="base">
                                        <p:cTn id="27" dur="500" fill="hold"/>
                                        <p:tgtEl>
                                          <p:spTgt spid="221188"/>
                                        </p:tgtEl>
                                        <p:attrNameLst>
                                          <p:attrName>ppt_x</p:attrName>
                                        </p:attrNameLst>
                                      </p:cBhvr>
                                      <p:tavLst>
                                        <p:tav tm="0">
                                          <p:val>
                                            <p:strVal val="1+#ppt_w/2"/>
                                          </p:val>
                                        </p:tav>
                                        <p:tav tm="100000">
                                          <p:val>
                                            <p:strVal val="#ppt_x"/>
                                          </p:val>
                                        </p:tav>
                                      </p:tavLst>
                                    </p:anim>
                                    <p:anim calcmode="lin" valueType="num">
                                      <p:cBhvr additive="base">
                                        <p:cTn id="28" dur="500" fill="hold"/>
                                        <p:tgtEl>
                                          <p:spTgt spid="22118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21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autoUpdateAnimBg="0" build="p"/>
      <p:bldP spid="22118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381000" y="228600"/>
            <a:ext cx="8763000" cy="1143000"/>
          </a:xfrm>
        </p:spPr>
        <p:txBody>
          <a:bodyPr/>
          <a:lstStyle/>
          <a:p>
            <a:pPr eaLnBrk="1" hangingPunct="1"/>
            <a:r>
              <a:rPr lang="zh-CN" altLang="en-US" sz="2800" b="1" smtClean="0">
                <a:latin typeface="楷体" panose="02010609060101010101" pitchFamily="49" charset="-122"/>
                <a:ea typeface="楷体" panose="02010609060101010101" pitchFamily="49" charset="-122"/>
              </a:rPr>
              <a:t>脉冲星空间速度方向同它的旋转轴共线</a:t>
            </a:r>
            <a:br>
              <a:rPr lang="en-US" altLang="zh-CN" sz="2800" smtClean="0"/>
            </a:br>
            <a:r>
              <a:rPr lang="en-US" altLang="zh-CN" sz="2400" b="1" smtClean="0">
                <a:latin typeface="宋体" panose="02010600030101010101" pitchFamily="2" charset="-122"/>
              </a:rPr>
              <a:t>(Lai</a:t>
            </a:r>
            <a:r>
              <a:rPr lang="en-US" altLang="zh-CN" sz="2400" smtClean="0"/>
              <a:t>, Chernoff </a:t>
            </a:r>
            <a:r>
              <a:rPr lang="en-US" altLang="zh-CN" sz="2400" smtClean="0">
                <a:solidFill>
                  <a:srgbClr val="FFFFFF"/>
                </a:solidFill>
              </a:rPr>
              <a:t>a</a:t>
            </a:r>
            <a:r>
              <a:rPr lang="en-US" altLang="zh-CN" sz="2400" smtClean="0"/>
              <a:t>nd Cordes</a:t>
            </a:r>
            <a:r>
              <a:rPr lang="en-US" altLang="zh-CN" sz="2400" b="1" smtClean="0">
                <a:latin typeface="宋体" panose="02010600030101010101" pitchFamily="2" charset="-122"/>
              </a:rPr>
              <a:t>(2001))</a:t>
            </a:r>
            <a:endParaRPr lang="en-US" altLang="zh-CN" sz="2400" b="1" smtClean="0">
              <a:latin typeface="宋体" panose="02010600030101010101" pitchFamily="2" charset="-122"/>
            </a:endParaRPr>
          </a:p>
        </p:txBody>
      </p:sp>
      <p:sp>
        <p:nvSpPr>
          <p:cNvPr id="259075" name="Rectangle 3"/>
          <p:cNvSpPr>
            <a:spLocks noGrp="1" noChangeArrowheads="1"/>
          </p:cNvSpPr>
          <p:nvPr>
            <p:ph type="subTitle" idx="1"/>
          </p:nvPr>
        </p:nvSpPr>
        <p:spPr>
          <a:xfrm>
            <a:off x="5410200" y="2057400"/>
            <a:ext cx="2971800" cy="533400"/>
          </a:xfrm>
        </p:spPr>
        <p:txBody>
          <a:bodyPr rtlCol="0">
            <a:normAutofit lnSpcReduction="10000"/>
          </a:bodyPr>
          <a:lstStyle/>
          <a:p>
            <a:pPr eaLnBrk="1" fontAlgn="auto" hangingPunct="1">
              <a:spcAft>
                <a:spcPts val="0"/>
              </a:spcAft>
              <a:buFont typeface="Arial" panose="020B0604020202020204" pitchFamily="34" charset="0"/>
              <a:buNone/>
              <a:defRPr/>
            </a:pPr>
            <a:endParaRPr lang="zh-CN" altLang="zh-CN" smtClean="0"/>
          </a:p>
        </p:txBody>
      </p:sp>
      <p:pic>
        <p:nvPicPr>
          <p:cNvPr id="40964" name="Picture 4"/>
          <p:cNvPicPr>
            <a:picLocks noChangeAspect="1" noChangeArrowheads="1"/>
          </p:cNvPicPr>
          <p:nvPr/>
        </p:nvPicPr>
        <p:blipFill>
          <a:blip r:embed="rId1" cstate="print"/>
          <a:srcRect/>
          <a:stretch>
            <a:fillRect/>
          </a:stretch>
        </p:blipFill>
        <p:spPr bwMode="auto">
          <a:xfrm>
            <a:off x="0" y="1495425"/>
            <a:ext cx="9144000" cy="5187950"/>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60350"/>
            <a:ext cx="8929370" cy="533400"/>
          </a:xfrm>
        </p:spPr>
        <p:txBody>
          <a:bodyPr/>
          <a:lstStyle/>
          <a:p>
            <a:r>
              <a:rPr lang="zh-CN" altLang="zh-TW" b="1" smtClean="0">
                <a:latin typeface="Times New Roman" panose="02020603050405020304" pitchFamily="18" charset="0"/>
                <a:ea typeface="楷体" panose="02010609060101010101" pitchFamily="49" charset="-122"/>
                <a:cs typeface="Times New Roman" panose="02020603050405020304" pitchFamily="18" charset="0"/>
              </a:rPr>
              <a:t>国际上已提出的</a:t>
            </a:r>
            <a:r>
              <a:rPr lang="zh-TW" altLang="en-US" b="1" smtClean="0">
                <a:latin typeface="Times New Roman" panose="02020603050405020304" pitchFamily="18" charset="0"/>
                <a:ea typeface="楷体" panose="02010609060101010101" pitchFamily="49" charset="-122"/>
                <a:cs typeface="Times New Roman" panose="02020603050405020304" pitchFamily="18" charset="0"/>
              </a:rPr>
              <a:t>四类 </a:t>
            </a:r>
            <a:r>
              <a:rPr lang="en-US" altLang="zh-TW" b="1" smtClean="0">
                <a:latin typeface="Times New Roman" panose="02020603050405020304" pitchFamily="18" charset="0"/>
                <a:ea typeface="楷体" panose="02010609060101010101" pitchFamily="49" charset="-122"/>
                <a:cs typeface="Times New Roman" panose="02020603050405020304" pitchFamily="18" charset="0"/>
              </a:rPr>
              <a:t>Kick</a:t>
            </a:r>
            <a:r>
              <a:rPr lang="zh-TW" altLang="en-US" b="1" smtClean="0">
                <a:latin typeface="Times New Roman" panose="02020603050405020304" pitchFamily="18" charset="0"/>
                <a:ea typeface="楷体" panose="02010609060101010101" pitchFamily="49" charset="-122"/>
                <a:cs typeface="Times New Roman" panose="02020603050405020304" pitchFamily="18" charset="0"/>
              </a:rPr>
              <a:t>机制</a:t>
            </a:r>
            <a:endParaRPr lang="zh-CN" altLang="en-US" b="1" smtClean="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1987" name="Rectangle 3"/>
          <p:cNvSpPr>
            <a:spLocks noChangeArrowheads="1"/>
          </p:cNvSpPr>
          <p:nvPr/>
        </p:nvSpPr>
        <p:spPr bwMode="auto">
          <a:xfrm>
            <a:off x="2286000" y="0"/>
            <a:ext cx="4648200" cy="857250"/>
          </a:xfrm>
          <a:prstGeom prst="rect">
            <a:avLst/>
          </a:prstGeom>
          <a:noFill/>
          <a:ln w="9525">
            <a:noFill/>
            <a:miter lim="800000"/>
          </a:ln>
        </p:spPr>
        <p:txBody>
          <a:bodyPr anchor="ctr"/>
          <a:lstStyle/>
          <a:p>
            <a:pPr algn="ctr"/>
            <a:r>
              <a:rPr lang="en-US" altLang="zh-TW" sz="4000">
                <a:solidFill>
                  <a:schemeClr val="tx2"/>
                </a:solidFill>
                <a:latin typeface="Calibri" panose="020F0502020204030204" pitchFamily="34" charset="0"/>
                <a:ea typeface="PMingLiU" panose="02020500000000000000" pitchFamily="18" charset="-120"/>
                <a:cs typeface="Times New Roman" panose="02020603050405020304" pitchFamily="18" charset="0"/>
              </a:rPr>
              <a:t>  </a:t>
            </a:r>
            <a:endParaRPr lang="en-US" altLang="zh-CN" sz="4400" b="1">
              <a:solidFill>
                <a:schemeClr val="accent2"/>
              </a:solidFill>
              <a:latin typeface="Calibri" panose="020F0502020204030204" pitchFamily="34" charset="0"/>
              <a:ea typeface="PMingLiU" panose="02020500000000000000" pitchFamily="18" charset="-120"/>
              <a:cs typeface="Times New Roman" panose="02020603050405020304" pitchFamily="18" charset="0"/>
            </a:endParaRPr>
          </a:p>
        </p:txBody>
      </p:sp>
      <p:sp>
        <p:nvSpPr>
          <p:cNvPr id="224260" name="Rectangle 4"/>
          <p:cNvSpPr>
            <a:spLocks noGrp="1" noChangeArrowheads="1"/>
          </p:cNvSpPr>
          <p:nvPr>
            <p:ph type="body" idx="1"/>
          </p:nvPr>
        </p:nvSpPr>
        <p:spPr>
          <a:xfrm>
            <a:off x="0" y="980729"/>
            <a:ext cx="9144000" cy="1944216"/>
          </a:xfrm>
          <a:noFill/>
        </p:spPr>
        <p:txBody>
          <a:bodyPr/>
          <a:lstStyle/>
          <a:p>
            <a:pPr>
              <a:buFontTx/>
              <a:buNone/>
            </a:pPr>
            <a:r>
              <a:rPr lang="en-US" altLang="zh-TW" sz="2400" dirty="0" smtClean="0">
                <a:latin typeface="楷体" panose="02010609060101010101" pitchFamily="49" charset="-122"/>
                <a:ea typeface="楷体" panose="02010609060101010101" pitchFamily="49" charset="-122"/>
              </a:rPr>
              <a:t>1) </a:t>
            </a:r>
            <a:r>
              <a:rPr lang="zh-TW" altLang="en-US" sz="2400" b="1" dirty="0" smtClean="0">
                <a:latin typeface="楷体" panose="02010609060101010101" pitchFamily="49" charset="-122"/>
                <a:ea typeface="楷体" panose="02010609060101010101" pitchFamily="49" charset="-122"/>
              </a:rPr>
              <a:t>超新星爆发过程中具有空间不对称的流体动力学不稳定性模型</a:t>
            </a:r>
            <a:endParaRPr lang="en-US" altLang="zh-TW" sz="2400" b="1" dirty="0" smtClean="0">
              <a:latin typeface="楷体" panose="02010609060101010101" pitchFamily="49" charset="-122"/>
              <a:ea typeface="楷体" panose="02010609060101010101" pitchFamily="49" charset="-122"/>
            </a:endParaRPr>
          </a:p>
          <a:p>
            <a:pPr>
              <a:buFontTx/>
              <a:buNone/>
            </a:pPr>
            <a:r>
              <a:rPr lang="en-US" altLang="zh-TW" sz="2400" dirty="0" smtClean="0">
                <a:latin typeface="楷体" panose="02010609060101010101" pitchFamily="49" charset="-122"/>
                <a:ea typeface="楷体" panose="02010609060101010101" pitchFamily="49" charset="-122"/>
              </a:rPr>
              <a:t>2)</a:t>
            </a:r>
            <a:r>
              <a:rPr lang="zh-TW" altLang="en-US" sz="2400" b="1" dirty="0" smtClean="0">
                <a:latin typeface="楷体" panose="02010609060101010101" pitchFamily="49" charset="-122"/>
                <a:ea typeface="楷体" panose="02010609060101010101" pitchFamily="49" charset="-122"/>
              </a:rPr>
              <a:t>超强磁场下中微子同粒子散射模型</a:t>
            </a:r>
            <a:endParaRPr lang="en-US" altLang="zh-TW" sz="2400" b="1" dirty="0" smtClean="0">
              <a:latin typeface="楷体" panose="02010609060101010101" pitchFamily="49" charset="-122"/>
              <a:ea typeface="楷体" panose="02010609060101010101" pitchFamily="49" charset="-122"/>
            </a:endParaRPr>
          </a:p>
          <a:p>
            <a:pPr>
              <a:buFontTx/>
              <a:buNone/>
            </a:pPr>
            <a:r>
              <a:rPr lang="en-US" altLang="zh-TW" sz="2400" b="1" dirty="0" smtClean="0">
                <a:latin typeface="楷体" panose="02010609060101010101" pitchFamily="49" charset="-122"/>
                <a:ea typeface="楷体" panose="02010609060101010101" pitchFamily="49" charset="-122"/>
              </a:rPr>
              <a:t>3)</a:t>
            </a:r>
            <a:r>
              <a:rPr lang="zh-TW" altLang="en-US" sz="2400" b="1" dirty="0" smtClean="0">
                <a:latin typeface="楷体" panose="02010609060101010101" pitchFamily="49" charset="-122"/>
                <a:ea typeface="楷体" panose="02010609060101010101" pitchFamily="49" charset="-122"/>
              </a:rPr>
              <a:t>超强磁场下中微子振荡模型</a:t>
            </a:r>
            <a:endParaRPr lang="zh-TW" altLang="en-US" sz="2400" b="1" dirty="0" smtClean="0">
              <a:latin typeface="楷体" panose="02010609060101010101" pitchFamily="49" charset="-122"/>
              <a:ea typeface="楷体" panose="02010609060101010101" pitchFamily="49" charset="-122"/>
            </a:endParaRPr>
          </a:p>
          <a:p>
            <a:pPr>
              <a:buFontTx/>
              <a:buNone/>
            </a:pPr>
            <a:r>
              <a:rPr lang="en-US" altLang="zh-TW" sz="2400" b="1" dirty="0" smtClean="0">
                <a:latin typeface="楷体" panose="02010609060101010101" pitchFamily="49" charset="-122"/>
                <a:ea typeface="楷体" panose="02010609060101010101" pitchFamily="49" charset="-122"/>
              </a:rPr>
              <a:t>4)</a:t>
            </a:r>
            <a:r>
              <a:rPr lang="zh-TW" altLang="en-US" sz="2400" b="1" dirty="0" smtClean="0">
                <a:latin typeface="楷体" panose="02010609060101010101" pitchFamily="49" charset="-122"/>
                <a:ea typeface="楷体" panose="02010609060101010101" pitchFamily="49" charset="-122"/>
              </a:rPr>
              <a:t> 斜的偏心磁转子的电磁辐射火箭模型</a:t>
            </a:r>
            <a:endParaRPr lang="en-US" altLang="zh-TW" sz="2400" b="1" dirty="0" smtClean="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4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4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4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42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autoUpdateAnimBg="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2362200" y="0"/>
            <a:ext cx="4724400" cy="533400"/>
          </a:xfrm>
        </p:spPr>
        <p:txBody>
          <a:bodyPr/>
          <a:lstStyle/>
          <a:p>
            <a:r>
              <a:rPr lang="zh-CN" altLang="en-US" sz="4000" b="1" smtClean="0">
                <a:latin typeface="楷体" panose="02010609060101010101" pitchFamily="49" charset="-122"/>
                <a:ea typeface="楷体" panose="02010609060101010101" pitchFamily="49" charset="-122"/>
              </a:rPr>
              <a:t>共同特征与困难</a:t>
            </a:r>
            <a:endParaRPr lang="zh-CN" altLang="en-US" sz="4000" b="1" smtClean="0">
              <a:latin typeface="楷体" panose="02010609060101010101" pitchFamily="49" charset="-122"/>
              <a:ea typeface="楷体" panose="02010609060101010101" pitchFamily="49" charset="-122"/>
            </a:endParaRPr>
          </a:p>
        </p:txBody>
      </p:sp>
      <p:sp>
        <p:nvSpPr>
          <p:cNvPr id="43011" name="Rectangle 1027"/>
          <p:cNvSpPr>
            <a:spLocks noChangeArrowheads="1"/>
          </p:cNvSpPr>
          <p:nvPr/>
        </p:nvSpPr>
        <p:spPr bwMode="auto">
          <a:xfrm>
            <a:off x="762000" y="0"/>
            <a:ext cx="4724400" cy="457200"/>
          </a:xfrm>
          <a:prstGeom prst="rect">
            <a:avLst/>
          </a:prstGeom>
          <a:noFill/>
          <a:ln w="9525">
            <a:noFill/>
            <a:miter lim="800000"/>
          </a:ln>
        </p:spPr>
        <p:txBody>
          <a:bodyPr anchor="ctr"/>
          <a:lstStyle/>
          <a:p>
            <a:pPr algn="ctr"/>
            <a:endParaRPr lang="zh-CN" altLang="zh-CN" sz="4000" b="1">
              <a:solidFill>
                <a:schemeClr val="accent2"/>
              </a:solidFill>
              <a:latin typeface="Calibri" panose="020F0502020204030204" pitchFamily="34" charset="0"/>
            </a:endParaRPr>
          </a:p>
        </p:txBody>
      </p:sp>
      <p:sp>
        <p:nvSpPr>
          <p:cNvPr id="225284" name="Rectangle 1028"/>
          <p:cNvSpPr>
            <a:spLocks noChangeArrowheads="1"/>
          </p:cNvSpPr>
          <p:nvPr/>
        </p:nvSpPr>
        <p:spPr bwMode="auto">
          <a:xfrm>
            <a:off x="0" y="1022350"/>
            <a:ext cx="9144000" cy="4894263"/>
          </a:xfrm>
          <a:prstGeom prst="rect">
            <a:avLst/>
          </a:prstGeom>
          <a:noFill/>
          <a:ln>
            <a:noFill/>
          </a:ln>
          <a:effectLst/>
        </p:spPr>
        <p:txBody>
          <a:bodyPr>
            <a:spAutoFit/>
          </a:bodyPr>
          <a:lstStyle/>
          <a:p>
            <a:pPr>
              <a:spcBef>
                <a:spcPct val="50000"/>
              </a:spcBef>
              <a:buClr>
                <a:schemeClr val="tx2"/>
              </a:buClr>
              <a:buSzPct val="75000"/>
            </a:pPr>
            <a:r>
              <a:rPr lang="zh-TW" altLang="en-US" sz="2400" b="1" dirty="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前三种模型都建立在 </a:t>
            </a:r>
            <a:r>
              <a:rPr lang="en-US" altLang="zh-TW" sz="2400" b="1" dirty="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SN </a:t>
            </a:r>
            <a:r>
              <a:rPr lang="zh-TW" altLang="en-US" sz="2400" b="1" dirty="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爆发的非常短时间内空间上不对称物理因素或不对称动力学过程基础上。</a:t>
            </a:r>
            <a:endParaRPr lang="zh-TW" altLang="en-US" sz="2400" b="1" dirty="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a:p>
            <a:pPr>
              <a:spcBef>
                <a:spcPct val="50000"/>
              </a:spcBef>
              <a:buClr>
                <a:schemeClr val="tx2"/>
              </a:buClr>
              <a:buSzPct val="75000"/>
            </a:pPr>
            <a:r>
              <a:rPr lang="zh-TW" altLang="en-US" sz="2400" b="1" dirty="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sym typeface="Math1" pitchFamily="2" charset="2"/>
              </a:rPr>
              <a:t>在</a:t>
            </a:r>
            <a:r>
              <a:rPr lang="zh-TW" altLang="en-US" sz="2400" b="1" dirty="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前三种模型中,在 </a:t>
            </a:r>
            <a:r>
              <a:rPr lang="en-US" altLang="zh-TW" sz="2400" b="1" dirty="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SN</a:t>
            </a:r>
            <a:r>
              <a:rPr lang="zh-TW" altLang="en-US" sz="2400" b="1" dirty="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爆发的0.1-10秒内, </a:t>
            </a:r>
            <a:endParaRPr lang="zh-TW" altLang="en-US" sz="2400" b="1" dirty="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a:p>
            <a:pPr>
              <a:spcBef>
                <a:spcPct val="50000"/>
              </a:spcBef>
              <a:buClr>
                <a:schemeClr val="tx2"/>
              </a:buClr>
              <a:buSzPct val="75000"/>
              <a:buFont typeface="Math1" pitchFamily="2" charset="2"/>
              <a:buNone/>
            </a:pPr>
            <a:r>
              <a:rPr lang="zh-TW" altLang="en-US" sz="2400" b="1" dirty="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sym typeface="Math1" pitchFamily="2" charset="2"/>
              </a:rPr>
              <a:t>  新生中子星可以获得</a:t>
            </a:r>
            <a:r>
              <a:rPr lang="zh-TW" altLang="en-US" sz="2400" b="1" dirty="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高达</a:t>
            </a:r>
            <a:r>
              <a:rPr lang="en-US" altLang="zh-TW" sz="2400" b="1" dirty="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 (300-1000) km/s </a:t>
            </a:r>
            <a:r>
              <a:rPr lang="zh-TW" altLang="en-US" sz="2400" b="1" dirty="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的速度</a:t>
            </a:r>
            <a:endParaRPr lang="zh-TW" altLang="en-US" sz="2400" b="1" dirty="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a:p>
            <a:pPr>
              <a:spcBef>
                <a:spcPct val="20000"/>
              </a:spcBef>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条件</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a:spcBef>
                <a:spcPct val="20000"/>
              </a:spcBef>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或者假定爆前星体具有特殊的难以实现的不对称性。</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a:p>
            <a:pPr>
              <a:spcBef>
                <a:spcPct val="20000"/>
              </a:spcBef>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大多数模型需要超强磁场</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B∼ 10</a:t>
            </a:r>
            <a:r>
              <a:rPr lang="en-US" altLang="zh-CN" sz="2400" b="1" baseline="30000" dirty="0">
                <a:latin typeface="Times New Roman" panose="02020603050405020304" pitchFamily="18" charset="0"/>
                <a:ea typeface="楷体" panose="02010609060101010101" pitchFamily="49" charset="-122"/>
                <a:cs typeface="Times New Roman" panose="02020603050405020304" pitchFamily="18" charset="0"/>
              </a:rPr>
              <a:t>15</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-10</a:t>
            </a:r>
            <a:r>
              <a:rPr lang="en-US" altLang="zh-CN" sz="2400" b="1" baseline="30000" dirty="0">
                <a:latin typeface="Times New Roman" panose="02020603050405020304" pitchFamily="18" charset="0"/>
                <a:ea typeface="楷体" panose="02010609060101010101" pitchFamily="49" charset="-122"/>
                <a:cs typeface="Times New Roman" panose="02020603050405020304" pitchFamily="18" charset="0"/>
              </a:rPr>
              <a:t>16</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rPr>
              <a:t>Guass</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a:spcBef>
                <a:spcPct val="20000"/>
              </a:spcBef>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  ——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这至少同绝大多数脉冲星的观测不符合。</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a:p>
            <a:pPr>
              <a:spcBef>
                <a:spcPct val="20000"/>
              </a:spcBef>
            </a:pPr>
            <a:r>
              <a:rPr lang="zh-TW" altLang="en-US" sz="2400" b="1" dirty="0">
                <a:latin typeface="Times New Roman" panose="02020603050405020304" pitchFamily="18" charset="0"/>
                <a:ea typeface="楷体" panose="02010609060101010101" pitchFamily="49" charset="-122"/>
                <a:cs typeface="Times New Roman" panose="02020603050405020304" pitchFamily="18" charset="0"/>
              </a:rPr>
              <a:t>由于具有斜的偏心磁转子的中子星具有更为强大的引力辐射，它使斜的偏心磁转子电磁辐射火箭模型不能成为有效的加速机制。</a:t>
            </a:r>
            <a:endParaRPr lang="zh-CN" altLang="en-US" sz="2400" dirty="0">
              <a:solidFill>
                <a:srgbClr val="FFCC66"/>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3013" name="Rectangle 1029"/>
          <p:cNvSpPr>
            <a:spLocks noChangeArrowheads="1"/>
          </p:cNvSpPr>
          <p:nvPr/>
        </p:nvSpPr>
        <p:spPr bwMode="auto">
          <a:xfrm>
            <a:off x="685800" y="2971800"/>
            <a:ext cx="2438400" cy="620713"/>
          </a:xfrm>
          <a:prstGeom prst="rect">
            <a:avLst/>
          </a:prstGeom>
          <a:noFill/>
          <a:ln w="9525">
            <a:noFill/>
            <a:miter lim="800000"/>
          </a:ln>
        </p:spPr>
        <p:txBody>
          <a:bodyPr anchor="ctr"/>
          <a:lstStyle/>
          <a:p>
            <a:pPr algn="ctr"/>
            <a:endParaRPr lang="zh-CN" altLang="zh-CN" sz="3600" b="1">
              <a:solidFill>
                <a:schemeClr val="accent2"/>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284">
                                            <p:txEl>
                                              <p:pRg st="0" end="0"/>
                                            </p:txEl>
                                          </p:spTgt>
                                        </p:tgtEl>
                                        <p:attrNameLst>
                                          <p:attrName>style.visibility</p:attrName>
                                        </p:attrNameLst>
                                      </p:cBhvr>
                                      <p:to>
                                        <p:strVal val="visible"/>
                                      </p:to>
                                    </p:set>
                                    <p:anim calcmode="lin" valueType="num">
                                      <p:cBhvr additive="base">
                                        <p:cTn id="7" dur="500" fill="hold"/>
                                        <p:tgtEl>
                                          <p:spTgt spid="2252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2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284">
                                            <p:txEl>
                                              <p:pRg st="1" end="1"/>
                                            </p:txEl>
                                          </p:spTgt>
                                        </p:tgtEl>
                                        <p:attrNameLst>
                                          <p:attrName>style.visibility</p:attrName>
                                        </p:attrNameLst>
                                      </p:cBhvr>
                                      <p:to>
                                        <p:strVal val="visible"/>
                                      </p:to>
                                    </p:set>
                                    <p:anim calcmode="lin" valueType="num">
                                      <p:cBhvr additive="base">
                                        <p:cTn id="13" dur="500" fill="hold"/>
                                        <p:tgtEl>
                                          <p:spTgt spid="22528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2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284">
                                            <p:txEl>
                                              <p:pRg st="2" end="2"/>
                                            </p:txEl>
                                          </p:spTgt>
                                        </p:tgtEl>
                                        <p:attrNameLst>
                                          <p:attrName>style.visibility</p:attrName>
                                        </p:attrNameLst>
                                      </p:cBhvr>
                                      <p:to>
                                        <p:strVal val="visible"/>
                                      </p:to>
                                    </p:set>
                                    <p:anim calcmode="lin" valueType="num">
                                      <p:cBhvr additive="base">
                                        <p:cTn id="19" dur="500" fill="hold"/>
                                        <p:tgtEl>
                                          <p:spTgt spid="22528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2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284">
                                            <p:txEl>
                                              <p:pRg st="3" end="3"/>
                                            </p:txEl>
                                          </p:spTgt>
                                        </p:tgtEl>
                                        <p:attrNameLst>
                                          <p:attrName>style.visibility</p:attrName>
                                        </p:attrNameLst>
                                      </p:cBhvr>
                                      <p:to>
                                        <p:strVal val="visible"/>
                                      </p:to>
                                    </p:set>
                                    <p:anim calcmode="lin" valueType="num">
                                      <p:cBhvr additive="base">
                                        <p:cTn id="25" dur="500" fill="hold"/>
                                        <p:tgtEl>
                                          <p:spTgt spid="22528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2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284">
                                            <p:txEl>
                                              <p:pRg st="4" end="4"/>
                                            </p:txEl>
                                          </p:spTgt>
                                        </p:tgtEl>
                                        <p:attrNameLst>
                                          <p:attrName>style.visibility</p:attrName>
                                        </p:attrNameLst>
                                      </p:cBhvr>
                                      <p:to>
                                        <p:strVal val="visible"/>
                                      </p:to>
                                    </p:set>
                                    <p:anim calcmode="lin" valueType="num">
                                      <p:cBhvr additive="base">
                                        <p:cTn id="31" dur="500" fill="hold"/>
                                        <p:tgtEl>
                                          <p:spTgt spid="22528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2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5284">
                                            <p:txEl>
                                              <p:pRg st="5" end="5"/>
                                            </p:txEl>
                                          </p:spTgt>
                                        </p:tgtEl>
                                        <p:attrNameLst>
                                          <p:attrName>style.visibility</p:attrName>
                                        </p:attrNameLst>
                                      </p:cBhvr>
                                      <p:to>
                                        <p:strVal val="visible"/>
                                      </p:to>
                                    </p:set>
                                    <p:anim calcmode="lin" valueType="num">
                                      <p:cBhvr additive="base">
                                        <p:cTn id="37" dur="500" fill="hold"/>
                                        <p:tgtEl>
                                          <p:spTgt spid="22528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28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5284">
                                            <p:txEl>
                                              <p:pRg st="6" end="6"/>
                                            </p:txEl>
                                          </p:spTgt>
                                        </p:tgtEl>
                                        <p:attrNameLst>
                                          <p:attrName>style.visibility</p:attrName>
                                        </p:attrNameLst>
                                      </p:cBhvr>
                                      <p:to>
                                        <p:strVal val="visible"/>
                                      </p:to>
                                    </p:set>
                                    <p:anim calcmode="lin" valueType="num">
                                      <p:cBhvr additive="base">
                                        <p:cTn id="43" dur="500" fill="hold"/>
                                        <p:tgtEl>
                                          <p:spTgt spid="22528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28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25284">
                                            <p:txEl>
                                              <p:pRg st="7" end="7"/>
                                            </p:txEl>
                                          </p:spTgt>
                                        </p:tgtEl>
                                        <p:attrNameLst>
                                          <p:attrName>style.visibility</p:attrName>
                                        </p:attrNameLst>
                                      </p:cBhvr>
                                      <p:to>
                                        <p:strVal val="visible"/>
                                      </p:to>
                                    </p:set>
                                    <p:anim calcmode="lin" valueType="num">
                                      <p:cBhvr additive="base">
                                        <p:cTn id="49" dur="500" fill="hold"/>
                                        <p:tgtEl>
                                          <p:spTgt spid="22528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28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autoUpdateAnimBg="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8892480" cy="1143000"/>
          </a:xfrm>
        </p:spPr>
        <p:txBody>
          <a:bodyPr/>
          <a:lstStyle/>
          <a:p>
            <a:r>
              <a:rPr lang="zh-CN" altLang="en-US" sz="3600" b="1" dirty="0">
                <a:latin typeface="楷体" panose="02010609060101010101" pitchFamily="49" charset="-122"/>
                <a:ea typeface="楷体" panose="02010609060101010101" pitchFamily="49" charset="-122"/>
                <a:cs typeface="楷体" panose="02010609060101010101" pitchFamily="49" charset="-122"/>
                <a:sym typeface="+mn-ea"/>
              </a:rPr>
              <a:t>脉冲星的空间运动速度</a:t>
            </a:r>
            <a:r>
              <a:rPr lang="en-US" altLang="zh-CN" sz="36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3600" b="1" dirty="0">
                <a:latin typeface="楷体" panose="02010609060101010101" pitchFamily="49" charset="-122"/>
                <a:ea typeface="楷体" panose="02010609060101010101" pitchFamily="49" charset="-122"/>
                <a:cs typeface="楷体" panose="02010609060101010101" pitchFamily="49" charset="-122"/>
                <a:sym typeface="+mn-ea"/>
              </a:rPr>
              <a:t>周期</a:t>
            </a:r>
            <a:r>
              <a:rPr lang="en-US" altLang="zh-CN" sz="36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3600" b="1" dirty="0">
                <a:latin typeface="楷体" panose="02010609060101010101" pitchFamily="49" charset="-122"/>
                <a:ea typeface="楷体" panose="02010609060101010101" pitchFamily="49" charset="-122"/>
                <a:cs typeface="楷体" panose="02010609060101010101" pitchFamily="49" charset="-122"/>
                <a:sym typeface="+mn-ea"/>
              </a:rPr>
              <a:t>星数</a:t>
            </a:r>
            <a:r>
              <a:rPr lang="zh-CN" altLang="en-US" sz="3600" b="1" dirty="0" smtClean="0">
                <a:latin typeface="楷体" panose="02010609060101010101" pitchFamily="49" charset="-122"/>
                <a:ea typeface="楷体" panose="02010609060101010101" pitchFamily="49" charset="-122"/>
                <a:cs typeface="楷体" panose="02010609060101010101" pitchFamily="49" charset="-122"/>
                <a:sym typeface="+mn-ea"/>
              </a:rPr>
              <a:t>统计表</a:t>
            </a:r>
            <a:br>
              <a:rPr lang="en-US" altLang="zh-CN" sz="3600" b="1" dirty="0" smtClean="0">
                <a:latin typeface="楷体" panose="02010609060101010101" pitchFamily="49" charset="-122"/>
                <a:ea typeface="楷体" panose="02010609060101010101" pitchFamily="49" charset="-122"/>
                <a:cs typeface="楷体" panose="02010609060101010101" pitchFamily="49" charset="-122"/>
                <a:sym typeface="+mn-ea"/>
              </a:rPr>
            </a:br>
            <a:r>
              <a:rPr lang="en-US" altLang="zh-CN" sz="2400" b="1" dirty="0" smtClean="0">
                <a:latin typeface="Times New Roman" panose="02020603050405020304" pitchFamily="18" charset="0"/>
                <a:cs typeface="Times New Roman" panose="02020603050405020304" pitchFamily="18" charset="0"/>
                <a:sym typeface="+mn-ea"/>
              </a:rPr>
              <a:t>( </a:t>
            </a:r>
            <a:r>
              <a:rPr lang="en-US" altLang="zh-CN" sz="2400" b="1" dirty="0">
                <a:latin typeface="Times New Roman" panose="02020603050405020304" pitchFamily="18" charset="0"/>
                <a:cs typeface="Times New Roman" panose="02020603050405020304" pitchFamily="18" charset="0"/>
                <a:sym typeface="+mn-ea"/>
              </a:rPr>
              <a:t>ATNF Pulsar Catalogue, 2016 )</a:t>
            </a:r>
            <a:endParaRPr lang="en-US" altLang="zh-CN" sz="2400" b="1" dirty="0">
              <a:latin typeface="Times New Roman" panose="02020603050405020304" pitchFamily="18" charset="0"/>
              <a:cs typeface="Times New Roman" panose="02020603050405020304" pitchFamily="18" charset="0"/>
              <a:sym typeface="+mn-ea"/>
            </a:endParaRPr>
          </a:p>
          <a:p>
            <a:endParaRPr lang="zh-CN" altLang="en-US" sz="3600" dirty="0"/>
          </a:p>
        </p:txBody>
      </p:sp>
      <p:sp>
        <p:nvSpPr>
          <p:cNvPr id="3" name="内容占位符 2"/>
          <p:cNvSpPr>
            <a:spLocks noGrp="1"/>
          </p:cNvSpPr>
          <p:nvPr>
            <p:ph idx="1"/>
          </p:nvPr>
        </p:nvSpPr>
        <p:spPr>
          <a:xfrm>
            <a:off x="-15240" y="1125855"/>
            <a:ext cx="9175750" cy="5000625"/>
          </a:xfrm>
        </p:spPr>
        <p:txBody>
          <a:bodyPr/>
          <a:lstStyle/>
          <a:p>
            <a:pPr>
              <a:buNone/>
            </a:pPr>
            <a:r>
              <a:rPr lang="en-US" altLang="zh-CN" sz="2400" b="1" u="sng" dirty="0" smtClean="0">
                <a:hlinkClick r:id="rId1"/>
              </a:rPr>
              <a:t>http://www.atnf.csiro.au/research/pulsar/psrcat/</a:t>
            </a:r>
            <a:r>
              <a:rPr lang="en-US" altLang="zh-CN" sz="2400" b="1" dirty="0" smtClean="0"/>
              <a:t> </a:t>
            </a:r>
            <a:endParaRPr lang="zh-CN" altLang="zh-CN" sz="2400" dirty="0" smtClean="0"/>
          </a:p>
          <a:p>
            <a:pPr>
              <a:buNone/>
            </a:pPr>
            <a:r>
              <a:rPr lang="zh-CN" altLang="zh-CN" sz="2000" b="1" dirty="0" smtClean="0">
                <a:latin typeface="楷体" panose="02010609060101010101" pitchFamily="49" charset="-122"/>
                <a:ea typeface="楷体" panose="02010609060101010101" pitchFamily="49" charset="-122"/>
              </a:rPr>
              <a:t>（不考虑误差棒太大的脉冲星） </a:t>
            </a:r>
            <a:endParaRPr lang="zh-CN" altLang="zh-CN" sz="2000" dirty="0" smtClean="0">
              <a:latin typeface="楷体" panose="02010609060101010101" pitchFamily="49" charset="-122"/>
              <a:ea typeface="楷体" panose="02010609060101010101" pitchFamily="49" charset="-122"/>
            </a:endParaRPr>
          </a:p>
          <a:p>
            <a:pPr marL="0" indent="0">
              <a:buNone/>
            </a:pPr>
            <a:endParaRPr lang="zh-CN" altLang="en-US" dirty="0"/>
          </a:p>
        </p:txBody>
      </p:sp>
      <p:sp>
        <p:nvSpPr>
          <p:cNvPr id="100" name="文本框 99"/>
          <p:cNvSpPr txBox="1"/>
          <p:nvPr/>
        </p:nvSpPr>
        <p:spPr>
          <a:xfrm>
            <a:off x="539552" y="908720"/>
            <a:ext cx="9176385" cy="338554"/>
          </a:xfrm>
          <a:prstGeom prst="rect">
            <a:avLst/>
          </a:prstGeom>
          <a:noFill/>
          <a:ln w="9525">
            <a:noFill/>
          </a:ln>
        </p:spPr>
        <p:txBody>
          <a:bodyPr wrap="square">
            <a:spAutoFit/>
          </a:bodyPr>
          <a:lstStyle/>
          <a:p>
            <a:pPr marL="0" indent="0"/>
            <a:r>
              <a:rPr lang="en-US" altLang="zh-CN" sz="1600" b="1" dirty="0">
                <a:latin typeface="宋体" panose="02010600030101010101" pitchFamily="2" charset="-122"/>
                <a:ea typeface="宋体" panose="02010600030101010101" pitchFamily="2" charset="-122"/>
                <a:cs typeface="宋体" panose="02010600030101010101" pitchFamily="2" charset="-122"/>
              </a:rPr>
              <a:t> </a:t>
            </a:r>
            <a:endParaRPr lang="zh-CN" altLang="en-US" dirty="0"/>
          </a:p>
        </p:txBody>
      </p:sp>
      <p:graphicFrame>
        <p:nvGraphicFramePr>
          <p:cNvPr id="4" name="表格 3"/>
          <p:cNvGraphicFramePr/>
          <p:nvPr/>
        </p:nvGraphicFramePr>
        <p:xfrm>
          <a:off x="3" y="2204864"/>
          <a:ext cx="9143998" cy="4028440"/>
        </p:xfrm>
        <a:graphic>
          <a:graphicData uri="http://schemas.openxmlformats.org/drawingml/2006/table">
            <a:tbl>
              <a:tblPr firstRow="1" bandRow="1">
                <a:tableStyleId>{5940675A-B579-460E-94D1-54222C63F5DA}</a:tableStyleId>
              </a:tblPr>
              <a:tblGrid>
                <a:gridCol w="1137133"/>
                <a:gridCol w="1332845"/>
                <a:gridCol w="1336763"/>
                <a:gridCol w="1335457"/>
                <a:gridCol w="1332845"/>
                <a:gridCol w="1336110"/>
                <a:gridCol w="1332845"/>
              </a:tblGrid>
              <a:tr h="491490">
                <a:tc>
                  <a:txBody>
                    <a:bodyPr/>
                    <a:lstStyle/>
                    <a:p>
                      <a:pPr indent="0">
                        <a:buNone/>
                      </a:pPr>
                      <a:r>
                        <a:rPr lang="en-US" altLang="zh-CN" sz="2000" b="1" dirty="0">
                          <a:latin typeface="Times New Roman" panose="02020603050405020304" pitchFamily="18" charset="0"/>
                          <a:ea typeface="楷体" panose="02010609060101010101" pitchFamily="49" charset="-122"/>
                          <a:cs typeface="宋体" panose="02010600030101010101" pitchFamily="2" charset="-122"/>
                        </a:rPr>
                        <a:t>   P</a:t>
                      </a:r>
                      <a:r>
                        <a:rPr lang="en-US" altLang="zh-CN" sz="2000" b="0" dirty="0">
                          <a:latin typeface="Times New Roman" panose="02020603050405020304" pitchFamily="18" charset="0"/>
                          <a:ea typeface="楷体" panose="02010609060101010101" pitchFamily="49" charset="-122"/>
                          <a:cs typeface="宋体" panose="02010600030101010101" pitchFamily="2" charset="-122"/>
                        </a:rPr>
                        <a:t>(s)</a:t>
                      </a:r>
                      <a:r>
                        <a:rPr lang="en-US" altLang="zh-CN" sz="2000" b="1" dirty="0">
                          <a:latin typeface="Times New Roman" panose="02020603050405020304" pitchFamily="18" charset="0"/>
                          <a:ea typeface="楷体" panose="02010609060101010101" pitchFamily="49" charset="-122"/>
                          <a:cs typeface="宋体" panose="02010600030101010101" pitchFamily="2" charset="-122"/>
                          <a:sym typeface="+mn-ea"/>
                        </a:rPr>
                        <a:t> </a:t>
                      </a:r>
                      <a:endParaRPr lang="en-US" altLang="zh-CN" sz="2000" b="1" dirty="0">
                        <a:latin typeface="Times New Roman" panose="02020603050405020304" pitchFamily="18" charset="0"/>
                        <a:ea typeface="楷体" panose="02010609060101010101" pitchFamily="49" charset="-122"/>
                        <a:cs typeface="宋体" panose="02010600030101010101" pitchFamily="2" charset="-122"/>
                        <a:sym typeface="+mn-ea"/>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&lt;  0.1</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0.1- 0.3</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0.3 -0.5</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0.5 - 1.0 </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&gt; 1.0</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zh-CN" altLang="en-US" sz="2000" b="1">
                          <a:latin typeface="Times New Roman" panose="02020603050405020304" pitchFamily="18" charset="0"/>
                          <a:ea typeface="楷体" panose="02010609060101010101" pitchFamily="49" charset="-122"/>
                          <a:cs typeface="楷体" panose="02010609060101010101" pitchFamily="49" charset="-122"/>
                        </a:rPr>
                        <a:t>总星数</a:t>
                      </a:r>
                      <a:endParaRPr lang="zh-CN" altLang="en-US" sz="2000" b="1">
                        <a:latin typeface="Times New Roman" panose="02020603050405020304" pitchFamily="18" charset="0"/>
                        <a:ea typeface="楷体" panose="02010609060101010101" pitchFamily="49" charset="-122"/>
                        <a:cs typeface="楷体" panose="02010609060101010101" pitchFamily="49"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9585">
                <a:tc>
                  <a:txBody>
                    <a:bodyPr/>
                    <a:lstStyle/>
                    <a:p>
                      <a:pPr indent="0">
                        <a:buNone/>
                      </a:pPr>
                      <a:r>
                        <a:rPr lang="en-US" altLang="zh-CN" sz="2000" b="1" dirty="0">
                          <a:latin typeface="Times New Roman" panose="02020603050405020304" pitchFamily="18" charset="0"/>
                          <a:ea typeface="楷体" panose="02010609060101010101" pitchFamily="49" charset="-122"/>
                          <a:cs typeface="宋体" panose="02010600030101010101" pitchFamily="2" charset="-122"/>
                        </a:rPr>
                        <a:t>V</a:t>
                      </a:r>
                      <a:r>
                        <a:rPr lang="en-US" altLang="zh-CN" sz="2000" b="0" dirty="0">
                          <a:latin typeface="Times New Roman" panose="02020603050405020304" pitchFamily="18" charset="0"/>
                          <a:ea typeface="楷体" panose="02010609060101010101" pitchFamily="49" charset="-122"/>
                          <a:cs typeface="宋体" panose="02010600030101010101" pitchFamily="2" charset="-122"/>
                        </a:rPr>
                        <a:t>(km/s)</a:t>
                      </a:r>
                      <a:endParaRPr lang="en-US" altLang="zh-CN" sz="2000" b="1" dirty="0">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80000"/>
                      </a:solidFill>
                      <a:prstDash val="solid"/>
                      <a:headEnd type="none" w="med" len="med"/>
                      <a:tailEnd type="none" w="med" len="med"/>
                    </a:lnB>
                  </a:tcPr>
                </a:tc>
              </a:tr>
              <a:tr h="492125">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&lt; 100</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13</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9</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3</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8</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2</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35</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0540">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100 - 300</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7</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7</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10</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4</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16</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44</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0540">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300 -500</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1</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5</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3</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5</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7</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21</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1175">
                <a:tc>
                  <a:txBody>
                    <a:bodyPr/>
                    <a:lstStyle/>
                    <a:p>
                      <a:pPr indent="0">
                        <a:buNone/>
                      </a:pPr>
                      <a:r>
                        <a:rPr lang="en-US" altLang="zh-CN" sz="2000" b="1" dirty="0" smtClean="0">
                          <a:latin typeface="Times New Roman" panose="02020603050405020304" pitchFamily="18" charset="0"/>
                          <a:ea typeface="楷体" panose="02010609060101010101" pitchFamily="49" charset="-122"/>
                          <a:cs typeface="宋体" panose="02010600030101010101" pitchFamily="2" charset="-122"/>
                        </a:rPr>
                        <a:t>500 </a:t>
                      </a:r>
                      <a:r>
                        <a:rPr lang="en-US" altLang="zh-CN" sz="2000" b="1" dirty="0">
                          <a:latin typeface="Times New Roman" panose="02020603050405020304" pitchFamily="18" charset="0"/>
                          <a:ea typeface="楷体" panose="02010609060101010101" pitchFamily="49" charset="-122"/>
                          <a:cs typeface="宋体" panose="02010600030101010101" pitchFamily="2" charset="-122"/>
                        </a:rPr>
                        <a:t>-1000</a:t>
                      </a:r>
                      <a:endParaRPr lang="en-US" altLang="zh-CN" sz="2000" b="1" dirty="0">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0</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0</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4</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3</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4</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11</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1810">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&gt; 1000</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1</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3</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1</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1</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0</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6</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1175">
                <a:tc>
                  <a:txBody>
                    <a:bodyPr/>
                    <a:lstStyle/>
                    <a:p>
                      <a:pPr indent="0">
                        <a:buNone/>
                      </a:pPr>
                      <a:r>
                        <a:rPr lang="zh-CN" altLang="en-US" sz="2000" b="1" dirty="0">
                          <a:latin typeface="Times New Roman" panose="02020603050405020304" pitchFamily="18" charset="0"/>
                          <a:ea typeface="楷体" panose="02010609060101010101" pitchFamily="49" charset="-122"/>
                          <a:cs typeface="楷体" panose="02010609060101010101" pitchFamily="49" charset="-122"/>
                        </a:rPr>
                        <a:t>总星数</a:t>
                      </a:r>
                      <a:endParaRPr lang="zh-CN" altLang="en-US" sz="2000" b="1" dirty="0">
                        <a:latin typeface="Times New Roman" panose="02020603050405020304" pitchFamily="18" charset="0"/>
                        <a:ea typeface="楷体" panose="02010609060101010101" pitchFamily="49" charset="-122"/>
                        <a:cs typeface="楷体" panose="02010609060101010101" pitchFamily="49"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22</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24</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21</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21</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a:latin typeface="Times New Roman" panose="02020603050405020304" pitchFamily="18" charset="0"/>
                          <a:ea typeface="楷体" panose="02010609060101010101" pitchFamily="49" charset="-122"/>
                          <a:cs typeface="宋体" panose="02010600030101010101" pitchFamily="2" charset="-122"/>
                        </a:rPr>
                        <a:t>   29</a:t>
                      </a:r>
                      <a:endParaRPr lang="en-US" altLang="zh-CN" sz="2000" b="1">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000" b="1" dirty="0">
                          <a:latin typeface="Times New Roman" panose="02020603050405020304" pitchFamily="18" charset="0"/>
                          <a:ea typeface="楷体" panose="02010609060101010101" pitchFamily="49" charset="-122"/>
                          <a:cs typeface="宋体" panose="02010600030101010101" pitchFamily="2" charset="-122"/>
                        </a:rPr>
                        <a:t>  117</a:t>
                      </a:r>
                      <a:endParaRPr lang="en-US" altLang="zh-CN" sz="2000" b="1" dirty="0">
                        <a:latin typeface="Times New Roman" panose="02020603050405020304" pitchFamily="18" charset="0"/>
                        <a:ea typeface="楷体" panose="02010609060101010101" pitchFamily="49"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50"/>
          <p:cNvSpPr>
            <a:spLocks noGrp="1" noChangeArrowheads="1"/>
          </p:cNvSpPr>
          <p:nvPr>
            <p:ph type="title"/>
          </p:nvPr>
        </p:nvSpPr>
        <p:spPr>
          <a:xfrm>
            <a:off x="0" y="0"/>
            <a:ext cx="9144000" cy="685800"/>
          </a:xfrm>
        </p:spPr>
        <p:txBody>
          <a:bodyPr/>
          <a:lstStyle/>
          <a:p>
            <a:r>
              <a:rPr lang="zh-CN" altLang="en-US" sz="3600" b="1" smtClean="0">
                <a:latin typeface="楷体" panose="02010609060101010101" pitchFamily="49" charset="-122"/>
                <a:ea typeface="楷体" panose="02010609060101010101" pitchFamily="49" charset="-122"/>
              </a:rPr>
              <a:t>我们的高速中子星的中微子火箭喷流模型</a:t>
            </a:r>
            <a:endParaRPr lang="zh-CN" altLang="en-US" sz="3600" b="1" smtClean="0">
              <a:latin typeface="楷体" panose="02010609060101010101" pitchFamily="49" charset="-122"/>
              <a:ea typeface="楷体" panose="02010609060101010101" pitchFamily="49" charset="-122"/>
            </a:endParaRPr>
          </a:p>
        </p:txBody>
      </p:sp>
      <p:sp>
        <p:nvSpPr>
          <p:cNvPr id="44035" name="Rectangle 2051"/>
          <p:cNvSpPr>
            <a:spLocks noGrp="1" noChangeArrowheads="1"/>
          </p:cNvSpPr>
          <p:nvPr>
            <p:ph type="body" idx="1"/>
          </p:nvPr>
        </p:nvSpPr>
        <p:spPr>
          <a:xfrm>
            <a:off x="0" y="762000"/>
            <a:ext cx="9144000" cy="6096000"/>
          </a:xfrm>
        </p:spPr>
        <p:txBody>
          <a:bodyPr/>
          <a:lstStyle/>
          <a:p>
            <a:pPr>
              <a:lnSpc>
                <a:spcPct val="90000"/>
              </a:lnSpc>
              <a:buFont typeface="Arial" panose="020B0604020202020204" pitchFamily="34" charset="0"/>
              <a:buNone/>
            </a:pP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从我们</a:t>
            </a:r>
            <a:r>
              <a:rPr lang="en-US" altLang="zh-CN" sz="2400" b="1" smtClean="0">
                <a:latin typeface="Times New Roman" panose="02020603050405020304" pitchFamily="18" charset="0"/>
                <a:ea typeface="楷体" panose="02010609060101010101" pitchFamily="49" charset="-122"/>
                <a:cs typeface="Times New Roman" panose="02020603050405020304" pitchFamily="18" charset="0"/>
              </a:rPr>
              <a:t>(1982)</a:t>
            </a: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提出的中子超流涡旋的中微子回旋辐射出</a:t>
            </a:r>
            <a:endParaRPr lang="en-US" altLang="zh-CN" sz="2400" b="1"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90000"/>
              </a:lnSpc>
              <a:buFont typeface="Arial" panose="020B0604020202020204" pitchFamily="34" charset="0"/>
              <a:buNone/>
            </a:pP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发，利用左旋中微子和右旋反中微子的宇称不守恒性</a:t>
            </a:r>
            <a:endParaRPr lang="en-US" altLang="zh-CN" sz="2400" b="1"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90000"/>
              </a:lnSpc>
              <a:buFont typeface="Arial" panose="020B0604020202020204" pitchFamily="34" charset="0"/>
              <a:buNone/>
            </a:pP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质，具有方向的明显不对称性。当中子星沿着自转轴线</a:t>
            </a:r>
            <a:endParaRPr lang="en-US" altLang="zh-CN" sz="2400" b="1"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90000"/>
              </a:lnSpc>
              <a:buFont typeface="Arial" panose="020B0604020202020204" pitchFamily="34" charset="0"/>
              <a:buNone/>
            </a:pPr>
            <a:r>
              <a:rPr lang="en-US" altLang="zh-CN" sz="2400" b="1"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同自转矢量方向相反</a:t>
            </a:r>
            <a:r>
              <a:rPr lang="en-US" altLang="zh-CN" sz="2400" b="1"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喷射中微子流的同时，中子星本</a:t>
            </a:r>
            <a:endParaRPr lang="en-US" altLang="zh-CN" sz="2400" b="1"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90000"/>
              </a:lnSpc>
              <a:buFont typeface="Arial" panose="020B0604020202020204" pitchFamily="34" charset="0"/>
              <a:buNone/>
            </a:pP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身沿着自转轴正向获得一个反冲速度。</a:t>
            </a:r>
            <a:endParaRPr lang="zh-CN" altLang="en-US" sz="2400" b="1"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90000"/>
              </a:lnSpc>
              <a:buFont typeface="Arial" panose="020B0604020202020204" pitchFamily="34" charset="0"/>
              <a:buNone/>
            </a:pP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正是由于中子星不断喷射中微子流，中子星沿着自转</a:t>
            </a:r>
            <a:endParaRPr lang="en-US" altLang="zh-CN" sz="2400" b="1"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90000"/>
              </a:lnSpc>
              <a:buFont typeface="Arial" panose="020B0604020202020204" pitchFamily="34" charset="0"/>
              <a:buNone/>
            </a:pP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轴正向不断获得加速。在一定的时标内，它可能达到</a:t>
            </a:r>
            <a:endParaRPr lang="en-US" altLang="zh-CN" sz="2400" b="1"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90000"/>
              </a:lnSpc>
              <a:buFont typeface="Arial" panose="020B0604020202020204" pitchFamily="34" charset="0"/>
              <a:buNone/>
            </a:pP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很高的速度。</a:t>
            </a:r>
            <a:endParaRPr lang="zh-CN" altLang="en-US" sz="2400" b="1"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90000"/>
              </a:lnSpc>
              <a:buFont typeface="Arial" panose="020B0604020202020204" pitchFamily="34" charset="0"/>
              <a:buNone/>
            </a:pP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中子星的中微子辐射的能量是消耗中子星整体旋转能。</a:t>
            </a:r>
            <a:endParaRPr lang="en-US" altLang="zh-CN" sz="2400" b="1"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90000"/>
              </a:lnSpc>
              <a:buFont typeface="Arial" panose="020B0604020202020204" pitchFamily="34" charset="0"/>
              <a:buNone/>
            </a:pP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而中子星空间加速是由发射的中微子流的反冲造的。</a:t>
            </a:r>
            <a:endParaRPr lang="en-US" altLang="zh-CN" sz="2400" b="1"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90000"/>
              </a:lnSpc>
              <a:buFont typeface="Arial" panose="020B0604020202020204" pitchFamily="34" charset="0"/>
              <a:buNone/>
            </a:pP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即导致中子星空间速度加速的能量是由中子星转动</a:t>
            </a:r>
            <a:endParaRPr lang="en-US" altLang="zh-CN" sz="2400" b="1"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90000"/>
              </a:lnSpc>
              <a:buFont typeface="Arial" panose="020B0604020202020204" pitchFamily="34" charset="0"/>
              <a:buNone/>
            </a:pPr>
            <a:r>
              <a:rPr lang="zh-CN" altLang="en-US" sz="2400" b="1" smtClean="0">
                <a:latin typeface="Times New Roman" panose="02020603050405020304" pitchFamily="18" charset="0"/>
                <a:ea typeface="楷体" panose="02010609060101010101" pitchFamily="49" charset="-122"/>
                <a:cs typeface="Times New Roman" panose="02020603050405020304" pitchFamily="18" charset="0"/>
              </a:rPr>
              <a:t>能量的减少转化的。</a:t>
            </a:r>
            <a:endParaRPr lang="en-US" altLang="zh-CN" sz="2400" b="1"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Tx/>
              <a:buNone/>
            </a:pPr>
            <a:endParaRPr lang="en-US" altLang="zh-CN" sz="2400" b="1"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90000"/>
              </a:lnSpc>
              <a:buFont typeface="Arial" panose="020B0604020202020204" pitchFamily="34" charset="0"/>
              <a:buNone/>
            </a:pPr>
            <a:r>
              <a:rPr lang="zh-CN" altLang="en-US" sz="2800" b="1" smtClean="0">
                <a:latin typeface="Times New Roman" panose="02020603050405020304" pitchFamily="18" charset="0"/>
                <a:ea typeface="楷体" panose="02010609060101010101" pitchFamily="49" charset="-122"/>
                <a:cs typeface="Times New Roman" panose="02020603050405020304" pitchFamily="18" charset="0"/>
              </a:rPr>
              <a:t>宇称不守衡的宏观效应</a:t>
            </a:r>
            <a:endParaRPr lang="zh-CN" altLang="en-US" sz="2800" b="1" smtClean="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Oval 1026"/>
          <p:cNvSpPr>
            <a:spLocks noChangeArrowheads="1"/>
          </p:cNvSpPr>
          <p:nvPr/>
        </p:nvSpPr>
        <p:spPr bwMode="auto">
          <a:xfrm rot="-176340">
            <a:off x="1295400" y="3733800"/>
            <a:ext cx="3124200" cy="1987550"/>
          </a:xfrm>
          <a:prstGeom prst="ellipse">
            <a:avLst/>
          </a:prstGeom>
          <a:noFill/>
          <a:ln w="9525">
            <a:solidFill>
              <a:srgbClr val="FF9900"/>
            </a:solidFill>
            <a:miter lim="800000"/>
          </a:ln>
        </p:spPr>
        <p:txBody>
          <a:bodyPr wrap="none" anchor="ctr"/>
          <a:lstStyle/>
          <a:p>
            <a:pPr algn="ctr"/>
            <a:endParaRPr lang="zh-TW" altLang="en-US">
              <a:latin typeface="Calibri" panose="020F0502020204030204" pitchFamily="34" charset="0"/>
              <a:ea typeface="PMingLiU" panose="02020500000000000000" pitchFamily="18" charset="-120"/>
            </a:endParaRPr>
          </a:p>
        </p:txBody>
      </p:sp>
      <p:sp>
        <p:nvSpPr>
          <p:cNvPr id="17412" name="Line 1027"/>
          <p:cNvSpPr>
            <a:spLocks noChangeShapeType="1"/>
          </p:cNvSpPr>
          <p:nvPr/>
        </p:nvSpPr>
        <p:spPr bwMode="auto">
          <a:xfrm flipV="1">
            <a:off x="2895600" y="1905000"/>
            <a:ext cx="0" cy="2590800"/>
          </a:xfrm>
          <a:prstGeom prst="line">
            <a:avLst/>
          </a:prstGeom>
          <a:noFill/>
          <a:ln w="9525">
            <a:solidFill>
              <a:srgbClr val="FF0000"/>
            </a:solidFill>
            <a:miter lim="800000"/>
            <a:tailEnd type="triangle" w="med" len="med"/>
          </a:ln>
        </p:spPr>
        <p:txBody>
          <a:bodyPr wrap="none"/>
          <a:lstStyle/>
          <a:p>
            <a:endParaRPr lang="zh-CN" altLang="en-US"/>
          </a:p>
        </p:txBody>
      </p:sp>
      <p:sp>
        <p:nvSpPr>
          <p:cNvPr id="227332" name="Oval 1028"/>
          <p:cNvSpPr>
            <a:spLocks noChangeArrowheads="1"/>
          </p:cNvSpPr>
          <p:nvPr/>
        </p:nvSpPr>
        <p:spPr bwMode="auto">
          <a:xfrm rot="-176340">
            <a:off x="4800600" y="1828800"/>
            <a:ext cx="3817938" cy="1676400"/>
          </a:xfrm>
          <a:prstGeom prst="ellipse">
            <a:avLst/>
          </a:prstGeom>
          <a:noFill/>
          <a:ln w="9525">
            <a:solidFill>
              <a:srgbClr val="FF9900"/>
            </a:solidFill>
            <a:miter lim="800000"/>
          </a:ln>
        </p:spPr>
        <p:txBody>
          <a:bodyPr wrap="none" anchor="ctr"/>
          <a:lstStyle/>
          <a:p>
            <a:pPr algn="ctr"/>
            <a:endParaRPr lang="zh-TW" altLang="en-US">
              <a:latin typeface="Calibri" panose="020F0502020204030204" pitchFamily="34" charset="0"/>
              <a:ea typeface="PMingLiU" panose="02020500000000000000" pitchFamily="18" charset="-120"/>
            </a:endParaRPr>
          </a:p>
        </p:txBody>
      </p:sp>
      <p:sp>
        <p:nvSpPr>
          <p:cNvPr id="227333" name="Line 1029"/>
          <p:cNvSpPr>
            <a:spLocks noChangeShapeType="1"/>
          </p:cNvSpPr>
          <p:nvPr/>
        </p:nvSpPr>
        <p:spPr bwMode="auto">
          <a:xfrm flipV="1">
            <a:off x="6705600" y="1371600"/>
            <a:ext cx="76200" cy="1219200"/>
          </a:xfrm>
          <a:prstGeom prst="line">
            <a:avLst/>
          </a:prstGeom>
          <a:noFill/>
          <a:ln w="9525">
            <a:solidFill>
              <a:srgbClr val="FF0000"/>
            </a:solidFill>
            <a:miter lim="800000"/>
            <a:tailEnd type="triangle" w="med" len="med"/>
          </a:ln>
        </p:spPr>
        <p:txBody>
          <a:bodyPr wrap="none"/>
          <a:lstStyle/>
          <a:p>
            <a:endParaRPr lang="zh-CN" altLang="en-US"/>
          </a:p>
        </p:txBody>
      </p:sp>
      <p:sp>
        <p:nvSpPr>
          <p:cNvPr id="17415" name="Arc 1030"/>
          <p:cNvSpPr/>
          <p:nvPr/>
        </p:nvSpPr>
        <p:spPr bwMode="auto">
          <a:xfrm rot="5400000">
            <a:off x="2705100" y="2247900"/>
            <a:ext cx="304800" cy="685800"/>
          </a:xfrm>
          <a:custGeom>
            <a:avLst/>
            <a:gdLst>
              <a:gd name="T0" fmla="*/ 0 w 22055"/>
              <a:gd name="T1" fmla="*/ 79827606 h 43184"/>
              <a:gd name="T2" fmla="*/ 2147483647 w 22055"/>
              <a:gd name="T3" fmla="*/ 2147483647 h 43184"/>
              <a:gd name="T4" fmla="*/ 2147483647 w 22055"/>
              <a:gd name="T5" fmla="*/ 2147483647 h 43184"/>
              <a:gd name="T6" fmla="*/ 0 60000 65536"/>
              <a:gd name="T7" fmla="*/ 0 60000 65536"/>
              <a:gd name="T8" fmla="*/ 0 60000 65536"/>
              <a:gd name="T9" fmla="*/ 0 w 22055"/>
              <a:gd name="T10" fmla="*/ 0 h 43184"/>
              <a:gd name="T11" fmla="*/ 22055 w 22055"/>
              <a:gd name="T12" fmla="*/ 43184 h 43184"/>
            </a:gdLst>
            <a:ahLst/>
            <a:cxnLst>
              <a:cxn ang="T6">
                <a:pos x="T0" y="T1"/>
              </a:cxn>
              <a:cxn ang="T7">
                <a:pos x="T2" y="T3"/>
              </a:cxn>
              <a:cxn ang="T8">
                <a:pos x="T4" y="T5"/>
              </a:cxn>
            </a:cxnLst>
            <a:rect l="T9" t="T10" r="T11" b="T12"/>
            <a:pathLst>
              <a:path w="22055" h="43184" fill="none" extrusionOk="0">
                <a:moveTo>
                  <a:pt x="-1" y="4"/>
                </a:moveTo>
                <a:cubicBezTo>
                  <a:pt x="151" y="1"/>
                  <a:pt x="303" y="-1"/>
                  <a:pt x="455" y="0"/>
                </a:cubicBezTo>
                <a:cubicBezTo>
                  <a:pt x="12384" y="0"/>
                  <a:pt x="22055" y="9670"/>
                  <a:pt x="22055" y="21600"/>
                </a:cubicBezTo>
                <a:cubicBezTo>
                  <a:pt x="22055" y="33206"/>
                  <a:pt x="12883" y="42737"/>
                  <a:pt x="1286" y="43184"/>
                </a:cubicBezTo>
              </a:path>
              <a:path w="22055" h="43184" stroke="0" extrusionOk="0">
                <a:moveTo>
                  <a:pt x="-1" y="4"/>
                </a:moveTo>
                <a:cubicBezTo>
                  <a:pt x="151" y="1"/>
                  <a:pt x="303" y="-1"/>
                  <a:pt x="455" y="0"/>
                </a:cubicBezTo>
                <a:cubicBezTo>
                  <a:pt x="12384" y="0"/>
                  <a:pt x="22055" y="9670"/>
                  <a:pt x="22055" y="21600"/>
                </a:cubicBezTo>
                <a:cubicBezTo>
                  <a:pt x="22055" y="33206"/>
                  <a:pt x="12883" y="42737"/>
                  <a:pt x="1286" y="43184"/>
                </a:cubicBezTo>
                <a:lnTo>
                  <a:pt x="455" y="21600"/>
                </a:lnTo>
                <a:lnTo>
                  <a:pt x="-1" y="4"/>
                </a:lnTo>
                <a:close/>
              </a:path>
            </a:pathLst>
          </a:custGeom>
          <a:noFill/>
          <a:ln w="9525">
            <a:solidFill>
              <a:srgbClr val="FFCC66"/>
            </a:solidFill>
            <a:miter lim="800000"/>
            <a:headEnd type="arrow" w="med" len="med"/>
          </a:ln>
        </p:spPr>
        <p:txBody>
          <a:bodyPr rot="10800000" vert="eaVert" wrap="none" anchor="ctr"/>
          <a:lstStyle/>
          <a:p>
            <a:endParaRPr lang="zh-CN" altLang="en-US"/>
          </a:p>
        </p:txBody>
      </p:sp>
      <p:sp>
        <p:nvSpPr>
          <p:cNvPr id="227335" name="Arc 1031"/>
          <p:cNvSpPr/>
          <p:nvPr/>
        </p:nvSpPr>
        <p:spPr bwMode="auto">
          <a:xfrm rot="5400000">
            <a:off x="6591300" y="1409700"/>
            <a:ext cx="304800" cy="685800"/>
          </a:xfrm>
          <a:custGeom>
            <a:avLst/>
            <a:gdLst>
              <a:gd name="T0" fmla="*/ 0 w 22055"/>
              <a:gd name="T1" fmla="*/ 79827606 h 43184"/>
              <a:gd name="T2" fmla="*/ 2147483647 w 22055"/>
              <a:gd name="T3" fmla="*/ 2147483647 h 43184"/>
              <a:gd name="T4" fmla="*/ 2147483647 w 22055"/>
              <a:gd name="T5" fmla="*/ 2147483647 h 43184"/>
              <a:gd name="T6" fmla="*/ 0 60000 65536"/>
              <a:gd name="T7" fmla="*/ 0 60000 65536"/>
              <a:gd name="T8" fmla="*/ 0 60000 65536"/>
              <a:gd name="T9" fmla="*/ 0 w 22055"/>
              <a:gd name="T10" fmla="*/ 0 h 43184"/>
              <a:gd name="T11" fmla="*/ 22055 w 22055"/>
              <a:gd name="T12" fmla="*/ 43184 h 43184"/>
            </a:gdLst>
            <a:ahLst/>
            <a:cxnLst>
              <a:cxn ang="T6">
                <a:pos x="T0" y="T1"/>
              </a:cxn>
              <a:cxn ang="T7">
                <a:pos x="T2" y="T3"/>
              </a:cxn>
              <a:cxn ang="T8">
                <a:pos x="T4" y="T5"/>
              </a:cxn>
            </a:cxnLst>
            <a:rect l="T9" t="T10" r="T11" b="T12"/>
            <a:pathLst>
              <a:path w="22055" h="43184" fill="none" extrusionOk="0">
                <a:moveTo>
                  <a:pt x="-1" y="4"/>
                </a:moveTo>
                <a:cubicBezTo>
                  <a:pt x="151" y="1"/>
                  <a:pt x="303" y="-1"/>
                  <a:pt x="455" y="0"/>
                </a:cubicBezTo>
                <a:cubicBezTo>
                  <a:pt x="12384" y="0"/>
                  <a:pt x="22055" y="9670"/>
                  <a:pt x="22055" y="21600"/>
                </a:cubicBezTo>
                <a:cubicBezTo>
                  <a:pt x="22055" y="33206"/>
                  <a:pt x="12883" y="42737"/>
                  <a:pt x="1286" y="43184"/>
                </a:cubicBezTo>
              </a:path>
              <a:path w="22055" h="43184" stroke="0" extrusionOk="0">
                <a:moveTo>
                  <a:pt x="-1" y="4"/>
                </a:moveTo>
                <a:cubicBezTo>
                  <a:pt x="151" y="1"/>
                  <a:pt x="303" y="-1"/>
                  <a:pt x="455" y="0"/>
                </a:cubicBezTo>
                <a:cubicBezTo>
                  <a:pt x="12384" y="0"/>
                  <a:pt x="22055" y="9670"/>
                  <a:pt x="22055" y="21600"/>
                </a:cubicBezTo>
                <a:cubicBezTo>
                  <a:pt x="22055" y="33206"/>
                  <a:pt x="12883" y="42737"/>
                  <a:pt x="1286" y="43184"/>
                </a:cubicBezTo>
                <a:lnTo>
                  <a:pt x="455" y="21600"/>
                </a:lnTo>
                <a:lnTo>
                  <a:pt x="-1" y="4"/>
                </a:lnTo>
                <a:close/>
              </a:path>
            </a:pathLst>
          </a:custGeom>
          <a:noFill/>
          <a:ln w="9525">
            <a:solidFill>
              <a:srgbClr val="FFCC66"/>
            </a:solidFill>
            <a:miter lim="800000"/>
            <a:headEnd type="arrow" w="med" len="med"/>
          </a:ln>
        </p:spPr>
        <p:txBody>
          <a:bodyPr rot="10800000" vert="eaVert" wrap="none" anchor="ctr"/>
          <a:lstStyle/>
          <a:p>
            <a:endParaRPr lang="zh-CN" altLang="en-US"/>
          </a:p>
        </p:txBody>
      </p:sp>
      <p:sp>
        <p:nvSpPr>
          <p:cNvPr id="17417" name="Arc 1032"/>
          <p:cNvSpPr/>
          <p:nvPr/>
        </p:nvSpPr>
        <p:spPr bwMode="auto">
          <a:xfrm rot="5400000">
            <a:off x="2628900" y="4991100"/>
            <a:ext cx="152400" cy="1752600"/>
          </a:xfrm>
          <a:custGeom>
            <a:avLst/>
            <a:gdLst>
              <a:gd name="T0" fmla="*/ 0 w 22055"/>
              <a:gd name="T1" fmla="*/ 2147483647 h 43184"/>
              <a:gd name="T2" fmla="*/ 139989042 w 22055"/>
              <a:gd name="T3" fmla="*/ 2147483647 h 43184"/>
              <a:gd name="T4" fmla="*/ 49530445 w 22055"/>
              <a:gd name="T5" fmla="*/ 2147483647 h 43184"/>
              <a:gd name="T6" fmla="*/ 0 60000 65536"/>
              <a:gd name="T7" fmla="*/ 0 60000 65536"/>
              <a:gd name="T8" fmla="*/ 0 60000 65536"/>
              <a:gd name="T9" fmla="*/ 0 w 22055"/>
              <a:gd name="T10" fmla="*/ 0 h 43184"/>
              <a:gd name="T11" fmla="*/ 22055 w 22055"/>
              <a:gd name="T12" fmla="*/ 43184 h 43184"/>
            </a:gdLst>
            <a:ahLst/>
            <a:cxnLst>
              <a:cxn ang="T6">
                <a:pos x="T0" y="T1"/>
              </a:cxn>
              <a:cxn ang="T7">
                <a:pos x="T2" y="T3"/>
              </a:cxn>
              <a:cxn ang="T8">
                <a:pos x="T4" y="T5"/>
              </a:cxn>
            </a:cxnLst>
            <a:rect l="T9" t="T10" r="T11" b="T12"/>
            <a:pathLst>
              <a:path w="22055" h="43184" fill="none" extrusionOk="0">
                <a:moveTo>
                  <a:pt x="-1" y="4"/>
                </a:moveTo>
                <a:cubicBezTo>
                  <a:pt x="151" y="1"/>
                  <a:pt x="303" y="-1"/>
                  <a:pt x="455" y="0"/>
                </a:cubicBezTo>
                <a:cubicBezTo>
                  <a:pt x="12384" y="0"/>
                  <a:pt x="22055" y="9670"/>
                  <a:pt x="22055" y="21600"/>
                </a:cubicBezTo>
                <a:cubicBezTo>
                  <a:pt x="22055" y="33206"/>
                  <a:pt x="12883" y="42737"/>
                  <a:pt x="1286" y="43184"/>
                </a:cubicBezTo>
              </a:path>
              <a:path w="22055" h="43184" stroke="0" extrusionOk="0">
                <a:moveTo>
                  <a:pt x="-1" y="4"/>
                </a:moveTo>
                <a:cubicBezTo>
                  <a:pt x="151" y="1"/>
                  <a:pt x="303" y="-1"/>
                  <a:pt x="455" y="0"/>
                </a:cubicBezTo>
                <a:cubicBezTo>
                  <a:pt x="12384" y="0"/>
                  <a:pt x="22055" y="9670"/>
                  <a:pt x="22055" y="21600"/>
                </a:cubicBezTo>
                <a:cubicBezTo>
                  <a:pt x="22055" y="33206"/>
                  <a:pt x="12883" y="42737"/>
                  <a:pt x="1286" y="43184"/>
                </a:cubicBezTo>
                <a:lnTo>
                  <a:pt x="455" y="21600"/>
                </a:lnTo>
                <a:lnTo>
                  <a:pt x="-1" y="4"/>
                </a:lnTo>
                <a:close/>
              </a:path>
            </a:pathLst>
          </a:custGeom>
          <a:noFill/>
          <a:ln w="9525">
            <a:solidFill>
              <a:srgbClr val="FFCC66"/>
            </a:solidFill>
            <a:miter lim="800000"/>
            <a:headEnd type="arrow" w="med" len="med"/>
          </a:ln>
        </p:spPr>
        <p:txBody>
          <a:bodyPr rot="10800000" vert="eaVert" wrap="none" anchor="ctr"/>
          <a:lstStyle/>
          <a:p>
            <a:endParaRPr lang="zh-CN" altLang="en-US"/>
          </a:p>
        </p:txBody>
      </p:sp>
      <p:sp>
        <p:nvSpPr>
          <p:cNvPr id="227337" name="Line 1033"/>
          <p:cNvSpPr>
            <a:spLocks noChangeShapeType="1"/>
          </p:cNvSpPr>
          <p:nvPr/>
        </p:nvSpPr>
        <p:spPr bwMode="auto">
          <a:xfrm flipH="1" flipV="1">
            <a:off x="4724400" y="762000"/>
            <a:ext cx="0" cy="1143000"/>
          </a:xfrm>
          <a:prstGeom prst="line">
            <a:avLst/>
          </a:prstGeom>
          <a:noFill/>
          <a:ln w="9525">
            <a:solidFill>
              <a:srgbClr val="FF0000"/>
            </a:solidFill>
            <a:miter lim="800000"/>
            <a:tailEnd type="triangle" w="med" len="med"/>
          </a:ln>
        </p:spPr>
        <p:txBody>
          <a:bodyPr wrap="none"/>
          <a:lstStyle/>
          <a:p>
            <a:endParaRPr lang="zh-CN" altLang="en-US"/>
          </a:p>
        </p:txBody>
      </p:sp>
      <p:sp>
        <p:nvSpPr>
          <p:cNvPr id="227338" name="Arc 1034"/>
          <p:cNvSpPr/>
          <p:nvPr/>
        </p:nvSpPr>
        <p:spPr bwMode="auto">
          <a:xfrm rot="5400000">
            <a:off x="4533900" y="1181100"/>
            <a:ext cx="304800" cy="685800"/>
          </a:xfrm>
          <a:custGeom>
            <a:avLst/>
            <a:gdLst>
              <a:gd name="T0" fmla="*/ 0 w 22055"/>
              <a:gd name="T1" fmla="*/ 79827606 h 43184"/>
              <a:gd name="T2" fmla="*/ 2147483647 w 22055"/>
              <a:gd name="T3" fmla="*/ 2147483647 h 43184"/>
              <a:gd name="T4" fmla="*/ 2147483647 w 22055"/>
              <a:gd name="T5" fmla="*/ 2147483647 h 43184"/>
              <a:gd name="T6" fmla="*/ 0 60000 65536"/>
              <a:gd name="T7" fmla="*/ 0 60000 65536"/>
              <a:gd name="T8" fmla="*/ 0 60000 65536"/>
              <a:gd name="T9" fmla="*/ 0 w 22055"/>
              <a:gd name="T10" fmla="*/ 0 h 43184"/>
              <a:gd name="T11" fmla="*/ 22055 w 22055"/>
              <a:gd name="T12" fmla="*/ 43184 h 43184"/>
            </a:gdLst>
            <a:ahLst/>
            <a:cxnLst>
              <a:cxn ang="T6">
                <a:pos x="T0" y="T1"/>
              </a:cxn>
              <a:cxn ang="T7">
                <a:pos x="T2" y="T3"/>
              </a:cxn>
              <a:cxn ang="T8">
                <a:pos x="T4" y="T5"/>
              </a:cxn>
            </a:cxnLst>
            <a:rect l="T9" t="T10" r="T11" b="T12"/>
            <a:pathLst>
              <a:path w="22055" h="43184" fill="none" extrusionOk="0">
                <a:moveTo>
                  <a:pt x="-1" y="4"/>
                </a:moveTo>
                <a:cubicBezTo>
                  <a:pt x="151" y="1"/>
                  <a:pt x="303" y="-1"/>
                  <a:pt x="455" y="0"/>
                </a:cubicBezTo>
                <a:cubicBezTo>
                  <a:pt x="12384" y="0"/>
                  <a:pt x="22055" y="9670"/>
                  <a:pt x="22055" y="21600"/>
                </a:cubicBezTo>
                <a:cubicBezTo>
                  <a:pt x="22055" y="33206"/>
                  <a:pt x="12883" y="42737"/>
                  <a:pt x="1286" y="43184"/>
                </a:cubicBezTo>
              </a:path>
              <a:path w="22055" h="43184" stroke="0" extrusionOk="0">
                <a:moveTo>
                  <a:pt x="-1" y="4"/>
                </a:moveTo>
                <a:cubicBezTo>
                  <a:pt x="151" y="1"/>
                  <a:pt x="303" y="-1"/>
                  <a:pt x="455" y="0"/>
                </a:cubicBezTo>
                <a:cubicBezTo>
                  <a:pt x="12384" y="0"/>
                  <a:pt x="22055" y="9670"/>
                  <a:pt x="22055" y="21600"/>
                </a:cubicBezTo>
                <a:cubicBezTo>
                  <a:pt x="22055" y="33206"/>
                  <a:pt x="12883" y="42737"/>
                  <a:pt x="1286" y="43184"/>
                </a:cubicBezTo>
                <a:lnTo>
                  <a:pt x="455" y="21600"/>
                </a:lnTo>
                <a:lnTo>
                  <a:pt x="-1" y="4"/>
                </a:lnTo>
                <a:close/>
              </a:path>
            </a:pathLst>
          </a:custGeom>
          <a:noFill/>
          <a:ln w="9525">
            <a:solidFill>
              <a:srgbClr val="FFCC66"/>
            </a:solidFill>
            <a:miter lim="800000"/>
            <a:headEnd type="arrow" w="med" len="med"/>
          </a:ln>
        </p:spPr>
        <p:txBody>
          <a:bodyPr rot="10800000" vert="eaVert" wrap="none" anchor="ctr"/>
          <a:lstStyle/>
          <a:p>
            <a:endParaRPr lang="zh-CN" altLang="en-US"/>
          </a:p>
        </p:txBody>
      </p:sp>
      <p:sp>
        <p:nvSpPr>
          <p:cNvPr id="227339" name="Rectangle 1035"/>
          <p:cNvSpPr>
            <a:spLocks noChangeArrowheads="1"/>
          </p:cNvSpPr>
          <p:nvPr/>
        </p:nvSpPr>
        <p:spPr bwMode="auto">
          <a:xfrm>
            <a:off x="4343400" y="1524000"/>
            <a:ext cx="166688" cy="579438"/>
          </a:xfrm>
          <a:prstGeom prst="rect">
            <a:avLst/>
          </a:prstGeom>
          <a:noFill/>
          <a:ln w="9525">
            <a:noFill/>
            <a:miter lim="800000"/>
          </a:ln>
        </p:spPr>
        <p:txBody>
          <a:bodyPr>
            <a:spAutoFit/>
          </a:bodyPr>
          <a:lstStyle/>
          <a:p>
            <a:r>
              <a:rPr lang="en-US" altLang="zh-TW" sz="3200">
                <a:solidFill>
                  <a:schemeClr val="tx2"/>
                </a:solidFill>
                <a:latin typeface="Calibri" panose="020F0502020204030204" pitchFamily="34" charset="0"/>
                <a:ea typeface="PMingLiU" panose="02020500000000000000" pitchFamily="18" charset="-120"/>
                <a:sym typeface="Symbol" panose="05050102010706020507" pitchFamily="18" charset="2"/>
              </a:rPr>
              <a:t></a:t>
            </a:r>
            <a:endParaRPr lang="zh-TW" altLang="en-US" sz="3200" baseline="-25000">
              <a:solidFill>
                <a:schemeClr val="tx2"/>
              </a:solidFill>
              <a:latin typeface="Calibri" panose="020F0502020204030204" pitchFamily="34" charset="0"/>
              <a:ea typeface="PMingLiU" panose="02020500000000000000" pitchFamily="18" charset="-120"/>
              <a:sym typeface="Symbol" panose="05050102010706020507" pitchFamily="18" charset="2"/>
            </a:endParaRPr>
          </a:p>
        </p:txBody>
      </p:sp>
      <p:sp>
        <p:nvSpPr>
          <p:cNvPr id="17421" name="Rectangle 1036"/>
          <p:cNvSpPr>
            <a:spLocks noChangeArrowheads="1"/>
          </p:cNvSpPr>
          <p:nvPr/>
        </p:nvSpPr>
        <p:spPr bwMode="auto">
          <a:xfrm>
            <a:off x="1676400" y="5410200"/>
            <a:ext cx="269875" cy="579438"/>
          </a:xfrm>
          <a:prstGeom prst="rect">
            <a:avLst/>
          </a:prstGeom>
          <a:noFill/>
          <a:ln w="9525">
            <a:noFill/>
            <a:miter lim="800000"/>
          </a:ln>
        </p:spPr>
        <p:txBody>
          <a:bodyPr>
            <a:spAutoFit/>
          </a:bodyPr>
          <a:lstStyle/>
          <a:p>
            <a:r>
              <a:rPr lang="en-US" altLang="zh-TW" sz="3200">
                <a:solidFill>
                  <a:schemeClr val="tx2"/>
                </a:solidFill>
                <a:latin typeface="Calibri" panose="020F0502020204030204" pitchFamily="34" charset="0"/>
                <a:ea typeface="PMingLiU" panose="02020500000000000000" pitchFamily="18" charset="-120"/>
              </a:rPr>
              <a:t>n</a:t>
            </a:r>
            <a:endParaRPr lang="zh-TW" altLang="en-US" sz="3200">
              <a:solidFill>
                <a:schemeClr val="tx2"/>
              </a:solidFill>
              <a:latin typeface="Calibri" panose="020F0502020204030204" pitchFamily="34" charset="0"/>
              <a:ea typeface="PMingLiU" panose="02020500000000000000" pitchFamily="18" charset="-120"/>
            </a:endParaRPr>
          </a:p>
        </p:txBody>
      </p:sp>
      <p:sp>
        <p:nvSpPr>
          <p:cNvPr id="227341" name="Rectangle 1037"/>
          <p:cNvSpPr>
            <a:spLocks noChangeArrowheads="1"/>
          </p:cNvSpPr>
          <p:nvPr/>
        </p:nvSpPr>
        <p:spPr bwMode="auto">
          <a:xfrm>
            <a:off x="5181600" y="3200400"/>
            <a:ext cx="346075" cy="579438"/>
          </a:xfrm>
          <a:prstGeom prst="rect">
            <a:avLst/>
          </a:prstGeom>
          <a:noFill/>
          <a:ln w="9525">
            <a:noFill/>
            <a:miter lim="800000"/>
          </a:ln>
        </p:spPr>
        <p:txBody>
          <a:bodyPr>
            <a:spAutoFit/>
          </a:bodyPr>
          <a:lstStyle/>
          <a:p>
            <a:r>
              <a:rPr lang="en-US" altLang="zh-TW" sz="3200">
                <a:solidFill>
                  <a:schemeClr val="tx2"/>
                </a:solidFill>
                <a:latin typeface="Times New Roman" panose="02020603050405020304" pitchFamily="18" charset="0"/>
                <a:ea typeface="PMingLiU" panose="02020500000000000000" pitchFamily="18" charset="-120"/>
                <a:cs typeface="Times New Roman" panose="02020603050405020304" pitchFamily="18" charset="0"/>
              </a:rPr>
              <a:t>n</a:t>
            </a:r>
            <a:endParaRPr lang="zh-TW" altLang="en-US" sz="3200">
              <a:solidFill>
                <a:schemeClr val="tx2"/>
              </a:solidFill>
              <a:latin typeface="Times New Roman" panose="02020603050405020304" pitchFamily="18" charset="0"/>
              <a:ea typeface="PMingLiU" panose="02020500000000000000" pitchFamily="18" charset="-120"/>
              <a:cs typeface="Times New Roman" panose="02020603050405020304" pitchFamily="18" charset="0"/>
            </a:endParaRPr>
          </a:p>
        </p:txBody>
      </p:sp>
      <p:sp>
        <p:nvSpPr>
          <p:cNvPr id="227342" name="Arc 1038"/>
          <p:cNvSpPr/>
          <p:nvPr/>
        </p:nvSpPr>
        <p:spPr bwMode="auto">
          <a:xfrm rot="5400000">
            <a:off x="6362700" y="2781300"/>
            <a:ext cx="152400" cy="1752600"/>
          </a:xfrm>
          <a:custGeom>
            <a:avLst/>
            <a:gdLst>
              <a:gd name="T0" fmla="*/ 0 w 22055"/>
              <a:gd name="T1" fmla="*/ 2147483647 h 43184"/>
              <a:gd name="T2" fmla="*/ 139989042 w 22055"/>
              <a:gd name="T3" fmla="*/ 2147483647 h 43184"/>
              <a:gd name="T4" fmla="*/ 49530445 w 22055"/>
              <a:gd name="T5" fmla="*/ 2147483647 h 43184"/>
              <a:gd name="T6" fmla="*/ 0 60000 65536"/>
              <a:gd name="T7" fmla="*/ 0 60000 65536"/>
              <a:gd name="T8" fmla="*/ 0 60000 65536"/>
              <a:gd name="T9" fmla="*/ 0 w 22055"/>
              <a:gd name="T10" fmla="*/ 0 h 43184"/>
              <a:gd name="T11" fmla="*/ 22055 w 22055"/>
              <a:gd name="T12" fmla="*/ 43184 h 43184"/>
            </a:gdLst>
            <a:ahLst/>
            <a:cxnLst>
              <a:cxn ang="T6">
                <a:pos x="T0" y="T1"/>
              </a:cxn>
              <a:cxn ang="T7">
                <a:pos x="T2" y="T3"/>
              </a:cxn>
              <a:cxn ang="T8">
                <a:pos x="T4" y="T5"/>
              </a:cxn>
            </a:cxnLst>
            <a:rect l="T9" t="T10" r="T11" b="T12"/>
            <a:pathLst>
              <a:path w="22055" h="43184" fill="none" extrusionOk="0">
                <a:moveTo>
                  <a:pt x="-1" y="4"/>
                </a:moveTo>
                <a:cubicBezTo>
                  <a:pt x="151" y="1"/>
                  <a:pt x="303" y="-1"/>
                  <a:pt x="455" y="0"/>
                </a:cubicBezTo>
                <a:cubicBezTo>
                  <a:pt x="12384" y="0"/>
                  <a:pt x="22055" y="9670"/>
                  <a:pt x="22055" y="21600"/>
                </a:cubicBezTo>
                <a:cubicBezTo>
                  <a:pt x="22055" y="33206"/>
                  <a:pt x="12883" y="42737"/>
                  <a:pt x="1286" y="43184"/>
                </a:cubicBezTo>
              </a:path>
              <a:path w="22055" h="43184" stroke="0" extrusionOk="0">
                <a:moveTo>
                  <a:pt x="-1" y="4"/>
                </a:moveTo>
                <a:cubicBezTo>
                  <a:pt x="151" y="1"/>
                  <a:pt x="303" y="-1"/>
                  <a:pt x="455" y="0"/>
                </a:cubicBezTo>
                <a:cubicBezTo>
                  <a:pt x="12384" y="0"/>
                  <a:pt x="22055" y="9670"/>
                  <a:pt x="22055" y="21600"/>
                </a:cubicBezTo>
                <a:cubicBezTo>
                  <a:pt x="22055" y="33206"/>
                  <a:pt x="12883" y="42737"/>
                  <a:pt x="1286" y="43184"/>
                </a:cubicBezTo>
                <a:lnTo>
                  <a:pt x="455" y="21600"/>
                </a:lnTo>
                <a:lnTo>
                  <a:pt x="-1" y="4"/>
                </a:lnTo>
                <a:close/>
              </a:path>
            </a:pathLst>
          </a:custGeom>
          <a:noFill/>
          <a:ln w="9525">
            <a:solidFill>
              <a:srgbClr val="FFCC66"/>
            </a:solidFill>
            <a:miter lim="800000"/>
            <a:headEnd type="arrow" w="med" len="med"/>
          </a:ln>
        </p:spPr>
        <p:txBody>
          <a:bodyPr rot="10800000" vert="eaVert" wrap="none" anchor="ctr"/>
          <a:lstStyle/>
          <a:p>
            <a:endParaRPr lang="zh-CN" altLang="en-US"/>
          </a:p>
        </p:txBody>
      </p:sp>
      <p:sp>
        <p:nvSpPr>
          <p:cNvPr id="17424" name="Rectangle 1039"/>
          <p:cNvSpPr>
            <a:spLocks noChangeArrowheads="1"/>
          </p:cNvSpPr>
          <p:nvPr/>
        </p:nvSpPr>
        <p:spPr bwMode="auto">
          <a:xfrm>
            <a:off x="2362200" y="1600200"/>
            <a:ext cx="417513" cy="579438"/>
          </a:xfrm>
          <a:prstGeom prst="rect">
            <a:avLst/>
          </a:prstGeom>
          <a:noFill/>
          <a:ln w="9525">
            <a:noFill/>
            <a:miter lim="800000"/>
          </a:ln>
        </p:spPr>
        <p:txBody>
          <a:bodyPr wrap="none">
            <a:spAutoFit/>
          </a:bodyPr>
          <a:lstStyle/>
          <a:p>
            <a:r>
              <a:rPr lang="en-US" altLang="zh-TW" sz="3200">
                <a:solidFill>
                  <a:schemeClr val="tx2"/>
                </a:solidFill>
                <a:latin typeface="Calibri" panose="020F0502020204030204" pitchFamily="34" charset="0"/>
                <a:ea typeface="PMingLiU" panose="02020500000000000000" pitchFamily="18" charset="-120"/>
              </a:rPr>
              <a:t>J</a:t>
            </a:r>
            <a:r>
              <a:rPr lang="en-US" altLang="zh-TW" sz="3200" baseline="-25000">
                <a:solidFill>
                  <a:schemeClr val="tx2"/>
                </a:solidFill>
                <a:latin typeface="Calibri" panose="020F0502020204030204" pitchFamily="34" charset="0"/>
                <a:ea typeface="PMingLiU" panose="02020500000000000000" pitchFamily="18" charset="-120"/>
              </a:rPr>
              <a:t>i</a:t>
            </a:r>
            <a:endParaRPr lang="zh-TW" altLang="en-US" sz="3200" baseline="-25000">
              <a:solidFill>
                <a:schemeClr val="tx2"/>
              </a:solidFill>
              <a:latin typeface="Calibri" panose="020F0502020204030204" pitchFamily="34" charset="0"/>
              <a:ea typeface="PMingLiU" panose="02020500000000000000" pitchFamily="18" charset="-120"/>
            </a:endParaRPr>
          </a:p>
        </p:txBody>
      </p:sp>
      <p:sp>
        <p:nvSpPr>
          <p:cNvPr id="227344" name="Rectangle 1040"/>
          <p:cNvSpPr>
            <a:spLocks noChangeArrowheads="1"/>
          </p:cNvSpPr>
          <p:nvPr/>
        </p:nvSpPr>
        <p:spPr bwMode="auto">
          <a:xfrm>
            <a:off x="6858000" y="762000"/>
            <a:ext cx="431800" cy="579438"/>
          </a:xfrm>
          <a:prstGeom prst="rect">
            <a:avLst/>
          </a:prstGeom>
          <a:noFill/>
          <a:ln w="9525">
            <a:noFill/>
            <a:miter lim="800000"/>
          </a:ln>
        </p:spPr>
        <p:txBody>
          <a:bodyPr wrap="none">
            <a:spAutoFit/>
          </a:bodyPr>
          <a:lstStyle/>
          <a:p>
            <a:r>
              <a:rPr lang="en-US" altLang="zh-TW" sz="3200">
                <a:solidFill>
                  <a:schemeClr val="tx2"/>
                </a:solidFill>
                <a:latin typeface="Calibri" panose="020F0502020204030204" pitchFamily="34" charset="0"/>
                <a:ea typeface="PMingLiU" panose="02020500000000000000" pitchFamily="18" charset="-120"/>
              </a:rPr>
              <a:t>J</a:t>
            </a:r>
            <a:r>
              <a:rPr lang="en-US" altLang="zh-TW" sz="3200" baseline="-25000">
                <a:solidFill>
                  <a:schemeClr val="tx2"/>
                </a:solidFill>
                <a:latin typeface="Calibri" panose="020F0502020204030204" pitchFamily="34" charset="0"/>
                <a:ea typeface="PMingLiU" panose="02020500000000000000" pitchFamily="18" charset="-120"/>
              </a:rPr>
              <a:t>f</a:t>
            </a:r>
            <a:endParaRPr lang="zh-TW" altLang="en-US" sz="3200" baseline="-25000">
              <a:solidFill>
                <a:schemeClr val="tx2"/>
              </a:solidFill>
              <a:latin typeface="Calibri" panose="020F0502020204030204" pitchFamily="34" charset="0"/>
              <a:ea typeface="PMingLiU" panose="02020500000000000000" pitchFamily="18" charset="-120"/>
            </a:endParaRPr>
          </a:p>
        </p:txBody>
      </p:sp>
      <p:sp>
        <p:nvSpPr>
          <p:cNvPr id="227345" name="Line 1041"/>
          <p:cNvSpPr>
            <a:spLocks noChangeShapeType="1"/>
          </p:cNvSpPr>
          <p:nvPr/>
        </p:nvSpPr>
        <p:spPr bwMode="auto">
          <a:xfrm flipH="1">
            <a:off x="4724400" y="1752600"/>
            <a:ext cx="0" cy="1143000"/>
          </a:xfrm>
          <a:prstGeom prst="line">
            <a:avLst/>
          </a:prstGeom>
          <a:noFill/>
          <a:ln w="9525">
            <a:solidFill>
              <a:schemeClr val="tx1"/>
            </a:solidFill>
            <a:miter lim="800000"/>
            <a:tailEnd type="triangle" w="med" len="med"/>
          </a:ln>
        </p:spPr>
        <p:txBody>
          <a:bodyPr wrap="none"/>
          <a:lstStyle/>
          <a:p>
            <a:endParaRPr lang="zh-CN" altLang="en-US"/>
          </a:p>
        </p:txBody>
      </p:sp>
      <p:sp>
        <p:nvSpPr>
          <p:cNvPr id="227346" name="Rectangle 1042"/>
          <p:cNvSpPr>
            <a:spLocks noChangeArrowheads="1"/>
          </p:cNvSpPr>
          <p:nvPr/>
        </p:nvSpPr>
        <p:spPr bwMode="auto">
          <a:xfrm>
            <a:off x="4800600" y="609600"/>
            <a:ext cx="482600" cy="579438"/>
          </a:xfrm>
          <a:prstGeom prst="rect">
            <a:avLst/>
          </a:prstGeom>
          <a:noFill/>
          <a:ln w="9525">
            <a:noFill/>
            <a:miter lim="800000"/>
          </a:ln>
        </p:spPr>
        <p:txBody>
          <a:bodyPr wrap="none">
            <a:spAutoFit/>
          </a:bodyPr>
          <a:lstStyle/>
          <a:p>
            <a:r>
              <a:rPr lang="en-US" altLang="zh-TW" sz="3200">
                <a:solidFill>
                  <a:schemeClr val="tx2"/>
                </a:solidFill>
                <a:latin typeface="Calibri" panose="020F0502020204030204" pitchFamily="34" charset="0"/>
                <a:ea typeface="PMingLiU" panose="02020500000000000000" pitchFamily="18" charset="-120"/>
              </a:rPr>
              <a:t>J</a:t>
            </a:r>
            <a:r>
              <a:rPr lang="en-US" altLang="zh-TW" sz="3200" baseline="-25000">
                <a:solidFill>
                  <a:schemeClr val="tx2"/>
                </a:solidFill>
                <a:latin typeface="Calibri" panose="020F0502020204030204" pitchFamily="34" charset="0"/>
                <a:ea typeface="PMingLiU" panose="02020500000000000000" pitchFamily="18" charset="-120"/>
                <a:sym typeface="Symbol" panose="05050102010706020507" pitchFamily="18" charset="2"/>
              </a:rPr>
              <a:t></a:t>
            </a:r>
            <a:endParaRPr lang="zh-TW" altLang="en-US" sz="3200" baseline="-25000">
              <a:solidFill>
                <a:schemeClr val="tx2"/>
              </a:solidFill>
              <a:latin typeface="Calibri" panose="020F0502020204030204" pitchFamily="34" charset="0"/>
              <a:ea typeface="PMingLiU" panose="02020500000000000000" pitchFamily="18" charset="-120"/>
              <a:sym typeface="Symbol" panose="05050102010706020507" pitchFamily="18" charset="2"/>
            </a:endParaRPr>
          </a:p>
        </p:txBody>
      </p:sp>
      <p:sp>
        <p:nvSpPr>
          <p:cNvPr id="227347" name="Rectangle 1043"/>
          <p:cNvSpPr>
            <a:spLocks noChangeArrowheads="1"/>
          </p:cNvSpPr>
          <p:nvPr/>
        </p:nvSpPr>
        <p:spPr bwMode="auto">
          <a:xfrm>
            <a:off x="4114800" y="2514600"/>
            <a:ext cx="527050" cy="584200"/>
          </a:xfrm>
          <a:prstGeom prst="rect">
            <a:avLst/>
          </a:prstGeom>
          <a:noFill/>
          <a:ln w="9525">
            <a:noFill/>
            <a:miter lim="800000"/>
          </a:ln>
        </p:spPr>
        <p:txBody>
          <a:bodyPr>
            <a:spAutoFit/>
          </a:bodyPr>
          <a:lstStyle/>
          <a:p>
            <a:r>
              <a:rPr lang="en-US" altLang="zh-TW" sz="3200">
                <a:solidFill>
                  <a:schemeClr val="tx2"/>
                </a:solidFill>
                <a:latin typeface="Times New Roman" panose="02020603050405020304" pitchFamily="18" charset="0"/>
                <a:ea typeface="PMingLiU" panose="02020500000000000000" pitchFamily="18" charset="-120"/>
                <a:cs typeface="Times New Roman" panose="02020603050405020304" pitchFamily="18" charset="0"/>
              </a:rPr>
              <a:t>p</a:t>
            </a:r>
            <a:r>
              <a:rPr lang="en-US" altLang="zh-TW" sz="3200" baseline="-25000">
                <a:solidFill>
                  <a:schemeClr val="tx2"/>
                </a:solidFill>
                <a:latin typeface="Times New Roman" panose="02020603050405020304" pitchFamily="18" charset="0"/>
                <a:ea typeface="PMingLiU" panose="02020500000000000000" pitchFamily="18" charset="-120"/>
                <a:cs typeface="Times New Roman" panose="02020603050405020304" pitchFamily="18" charset="0"/>
                <a:sym typeface="Symbol" panose="05050102010706020507" pitchFamily="18" charset="2"/>
              </a:rPr>
              <a:t>ν</a:t>
            </a:r>
            <a:endParaRPr lang="zh-TW" altLang="en-US" sz="3200" baseline="-25000">
              <a:solidFill>
                <a:schemeClr val="tx2"/>
              </a:solidFill>
              <a:latin typeface="Times New Roman" panose="02020603050405020304" pitchFamily="18" charset="0"/>
              <a:ea typeface="PMingLiU" panose="02020500000000000000" pitchFamily="18" charset="-120"/>
              <a:cs typeface="Times New Roman" panose="02020603050405020304" pitchFamily="18" charset="0"/>
              <a:sym typeface="Symbol" panose="05050102010706020507" pitchFamily="18" charset="2"/>
            </a:endParaRPr>
          </a:p>
        </p:txBody>
      </p:sp>
      <p:graphicFrame>
        <p:nvGraphicFramePr>
          <p:cNvPr id="227348" name="Object 1044"/>
          <p:cNvGraphicFramePr>
            <a:graphicFrameLocks noChangeAspect="1"/>
          </p:cNvGraphicFramePr>
          <p:nvPr/>
        </p:nvGraphicFramePr>
        <p:xfrm>
          <a:off x="5105400" y="4419600"/>
          <a:ext cx="2514600" cy="892175"/>
        </p:xfrm>
        <a:graphic>
          <a:graphicData uri="http://schemas.openxmlformats.org/presentationml/2006/ole">
            <mc:AlternateContent xmlns:mc="http://schemas.openxmlformats.org/markup-compatibility/2006">
              <mc:Choice xmlns:v="urn:schemas-microsoft-com:vml" Requires="v">
                <p:oleObj spid="_x0000_s4097" name="Equation" r:id="rId1" imgW="18897600" imgH="6705600" progId="Equation.3">
                  <p:embed/>
                </p:oleObj>
              </mc:Choice>
              <mc:Fallback>
                <p:oleObj name="Equation" r:id="rId1" imgW="18897600" imgH="6705600" progId="Equation.3">
                  <p:embed/>
                  <p:pic>
                    <p:nvPicPr>
                      <p:cNvPr id="0" name="Object 1044" descr="image88"/>
                      <p:cNvPicPr>
                        <a:picLocks noChangeAspect="1"/>
                      </p:cNvPicPr>
                      <p:nvPr/>
                    </p:nvPicPr>
                    <p:blipFill>
                      <a:blip r:embed="rId2"/>
                      <a:stretch>
                        <a:fillRect/>
                      </a:stretch>
                    </p:blipFill>
                    <p:spPr>
                      <a:xfrm>
                        <a:off x="5105400" y="4419600"/>
                        <a:ext cx="2514600" cy="892175"/>
                      </a:xfrm>
                      <a:prstGeom prst="rect">
                        <a:avLst/>
                      </a:prstGeom>
                      <a:solidFill>
                        <a:srgbClr val="FFFFFF"/>
                      </a:solidFill>
                      <a:ln w="9525">
                        <a:noFill/>
                      </a:ln>
                    </p:spPr>
                  </p:pic>
                </p:oleObj>
              </mc:Fallback>
            </mc:AlternateContent>
          </a:graphicData>
        </a:graphic>
      </p:graphicFrame>
      <p:sp>
        <p:nvSpPr>
          <p:cNvPr id="17429" name="Rectangle 1045"/>
          <p:cNvSpPr>
            <a:spLocks noGrp="1" noChangeArrowheads="1"/>
          </p:cNvSpPr>
          <p:nvPr>
            <p:ph type="title"/>
          </p:nvPr>
        </p:nvSpPr>
        <p:spPr>
          <a:xfrm>
            <a:off x="533400" y="0"/>
            <a:ext cx="7239000" cy="609600"/>
          </a:xfrm>
          <a:noFill/>
        </p:spPr>
        <p:txBody>
          <a:bodyPr/>
          <a:lstStyle/>
          <a:p>
            <a:r>
              <a:rPr lang="zh-TW" altLang="en-US" sz="3200" b="1" dirty="0" smtClean="0"/>
              <a:t>中微子左右不对称导致中子星的反冲</a:t>
            </a:r>
            <a:endParaRPr lang="zh-TW" altLang="en-US" sz="3200" b="1" dirty="0" smtClean="0"/>
          </a:p>
        </p:txBody>
      </p:sp>
      <p:sp>
        <p:nvSpPr>
          <p:cNvPr id="22" name="矩形 21"/>
          <p:cNvSpPr/>
          <p:nvPr/>
        </p:nvSpPr>
        <p:spPr>
          <a:xfrm>
            <a:off x="3347864" y="2204864"/>
            <a:ext cx="1338828" cy="369332"/>
          </a:xfrm>
          <a:prstGeom prst="rect">
            <a:avLst/>
          </a:prstGeom>
        </p:spPr>
        <p:txBody>
          <a:bodyPr wrap="none">
            <a:spAutoFit/>
          </a:bodyPr>
          <a:lstStyle/>
          <a:p>
            <a:r>
              <a:rPr lang="zh-TW" altLang="en-US" b="1" dirty="0" smtClean="0"/>
              <a:t>左旋中微子</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7341"/>
                                        </p:tgtEl>
                                        <p:attrNameLst>
                                          <p:attrName>style.visibility</p:attrName>
                                        </p:attrNameLst>
                                      </p:cBhvr>
                                      <p:to>
                                        <p:strVal val="visible"/>
                                      </p:to>
                                    </p:set>
                                    <p:anim calcmode="lin" valueType="num">
                                      <p:cBhvr additive="base">
                                        <p:cTn id="7" dur="500" fill="hold"/>
                                        <p:tgtEl>
                                          <p:spTgt spid="227341"/>
                                        </p:tgtEl>
                                        <p:attrNameLst>
                                          <p:attrName>ppt_x</p:attrName>
                                        </p:attrNameLst>
                                      </p:cBhvr>
                                      <p:tavLst>
                                        <p:tav tm="0">
                                          <p:val>
                                            <p:strVal val="0-#ppt_w/2"/>
                                          </p:val>
                                        </p:tav>
                                        <p:tav tm="100000">
                                          <p:val>
                                            <p:strVal val="#ppt_x"/>
                                          </p:val>
                                        </p:tav>
                                      </p:tavLst>
                                    </p:anim>
                                    <p:anim calcmode="lin" valueType="num">
                                      <p:cBhvr additive="base">
                                        <p:cTn id="8" dur="500" fill="hold"/>
                                        <p:tgtEl>
                                          <p:spTgt spid="2273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273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27342"/>
                                        </p:tgtEl>
                                        <p:attrNameLst>
                                          <p:attrName>style.visibility</p:attrName>
                                        </p:attrNameLst>
                                      </p:cBhvr>
                                      <p:to>
                                        <p:strVal val="visible"/>
                                      </p:to>
                                    </p:set>
                                    <p:anim calcmode="lin" valueType="num">
                                      <p:cBhvr additive="base">
                                        <p:cTn id="17" dur="500" fill="hold"/>
                                        <p:tgtEl>
                                          <p:spTgt spid="227342"/>
                                        </p:tgtEl>
                                        <p:attrNameLst>
                                          <p:attrName>ppt_x</p:attrName>
                                        </p:attrNameLst>
                                      </p:cBhvr>
                                      <p:tavLst>
                                        <p:tav tm="0">
                                          <p:val>
                                            <p:strVal val="0-#ppt_w/2"/>
                                          </p:val>
                                        </p:tav>
                                        <p:tav tm="100000">
                                          <p:val>
                                            <p:strVal val="#ppt_x"/>
                                          </p:val>
                                        </p:tav>
                                      </p:tavLst>
                                    </p:anim>
                                    <p:anim calcmode="lin" valueType="num">
                                      <p:cBhvr additive="base">
                                        <p:cTn id="18" dur="500" fill="hold"/>
                                        <p:tgtEl>
                                          <p:spTgt spid="22734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73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27335"/>
                                        </p:tgtEl>
                                        <p:attrNameLst>
                                          <p:attrName>style.visibility</p:attrName>
                                        </p:attrNameLst>
                                      </p:cBhvr>
                                      <p:to>
                                        <p:strVal val="visible"/>
                                      </p:to>
                                    </p:set>
                                    <p:anim calcmode="lin" valueType="num">
                                      <p:cBhvr additive="base">
                                        <p:cTn id="27" dur="500" fill="hold"/>
                                        <p:tgtEl>
                                          <p:spTgt spid="227335"/>
                                        </p:tgtEl>
                                        <p:attrNameLst>
                                          <p:attrName>ppt_x</p:attrName>
                                        </p:attrNameLst>
                                      </p:cBhvr>
                                      <p:tavLst>
                                        <p:tav tm="0">
                                          <p:val>
                                            <p:strVal val="#ppt_x"/>
                                          </p:val>
                                        </p:tav>
                                        <p:tav tm="100000">
                                          <p:val>
                                            <p:strVal val="#ppt_x"/>
                                          </p:val>
                                        </p:tav>
                                      </p:tavLst>
                                    </p:anim>
                                    <p:anim calcmode="lin" valueType="num">
                                      <p:cBhvr additive="base">
                                        <p:cTn id="28" dur="500" fill="hold"/>
                                        <p:tgtEl>
                                          <p:spTgt spid="22733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27344"/>
                                        </p:tgtEl>
                                        <p:attrNameLst>
                                          <p:attrName>style.visibility</p:attrName>
                                        </p:attrNameLst>
                                      </p:cBhvr>
                                      <p:to>
                                        <p:strVal val="visible"/>
                                      </p:to>
                                    </p:set>
                                    <p:anim calcmode="lin" valueType="num">
                                      <p:cBhvr additive="base">
                                        <p:cTn id="33" dur="500" fill="hold"/>
                                        <p:tgtEl>
                                          <p:spTgt spid="227344"/>
                                        </p:tgtEl>
                                        <p:attrNameLst>
                                          <p:attrName>ppt_x</p:attrName>
                                        </p:attrNameLst>
                                      </p:cBhvr>
                                      <p:tavLst>
                                        <p:tav tm="0">
                                          <p:val>
                                            <p:strVal val="0-#ppt_w/2"/>
                                          </p:val>
                                        </p:tav>
                                        <p:tav tm="100000">
                                          <p:val>
                                            <p:strVal val="#ppt_x"/>
                                          </p:val>
                                        </p:tav>
                                      </p:tavLst>
                                    </p:anim>
                                    <p:anim calcmode="lin" valueType="num">
                                      <p:cBhvr additive="base">
                                        <p:cTn id="34" dur="500" fill="hold"/>
                                        <p:tgtEl>
                                          <p:spTgt spid="22734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27339"/>
                                        </p:tgtEl>
                                        <p:attrNameLst>
                                          <p:attrName>style.visibility</p:attrName>
                                        </p:attrNameLst>
                                      </p:cBhvr>
                                      <p:to>
                                        <p:strVal val="visible"/>
                                      </p:to>
                                    </p:set>
                                    <p:anim calcmode="lin" valueType="num">
                                      <p:cBhvr additive="base">
                                        <p:cTn id="39" dur="500" fill="hold"/>
                                        <p:tgtEl>
                                          <p:spTgt spid="227339"/>
                                        </p:tgtEl>
                                        <p:attrNameLst>
                                          <p:attrName>ppt_x</p:attrName>
                                        </p:attrNameLst>
                                      </p:cBhvr>
                                      <p:tavLst>
                                        <p:tav tm="0">
                                          <p:val>
                                            <p:strVal val="0-#ppt_w/2"/>
                                          </p:val>
                                        </p:tav>
                                        <p:tav tm="100000">
                                          <p:val>
                                            <p:strVal val="#ppt_x"/>
                                          </p:val>
                                        </p:tav>
                                      </p:tavLst>
                                    </p:anim>
                                    <p:anim calcmode="lin" valueType="num">
                                      <p:cBhvr additive="base">
                                        <p:cTn id="40" dur="500" fill="hold"/>
                                        <p:tgtEl>
                                          <p:spTgt spid="22733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27337"/>
                                        </p:tgtEl>
                                        <p:attrNameLst>
                                          <p:attrName>style.visibility</p:attrName>
                                        </p:attrNameLst>
                                      </p:cBhvr>
                                      <p:to>
                                        <p:strVal val="visible"/>
                                      </p:to>
                                    </p:set>
                                    <p:anim calcmode="lin" valueType="num">
                                      <p:cBhvr additive="base">
                                        <p:cTn id="45" dur="500" fill="hold"/>
                                        <p:tgtEl>
                                          <p:spTgt spid="227337"/>
                                        </p:tgtEl>
                                        <p:attrNameLst>
                                          <p:attrName>ppt_x</p:attrName>
                                        </p:attrNameLst>
                                      </p:cBhvr>
                                      <p:tavLst>
                                        <p:tav tm="0">
                                          <p:val>
                                            <p:strVal val="0-#ppt_w/2"/>
                                          </p:val>
                                        </p:tav>
                                        <p:tav tm="100000">
                                          <p:val>
                                            <p:strVal val="#ppt_x"/>
                                          </p:val>
                                        </p:tav>
                                      </p:tavLst>
                                    </p:anim>
                                    <p:anim calcmode="lin" valueType="num">
                                      <p:cBhvr additive="base">
                                        <p:cTn id="46" dur="500" fill="hold"/>
                                        <p:tgtEl>
                                          <p:spTgt spid="22733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27338"/>
                                        </p:tgtEl>
                                        <p:attrNameLst>
                                          <p:attrName>style.visibility</p:attrName>
                                        </p:attrNameLst>
                                      </p:cBhvr>
                                      <p:to>
                                        <p:strVal val="visible"/>
                                      </p:to>
                                    </p:set>
                                    <p:anim calcmode="lin" valueType="num">
                                      <p:cBhvr additive="base">
                                        <p:cTn id="51" dur="500" fill="hold"/>
                                        <p:tgtEl>
                                          <p:spTgt spid="227338"/>
                                        </p:tgtEl>
                                        <p:attrNameLst>
                                          <p:attrName>ppt_x</p:attrName>
                                        </p:attrNameLst>
                                      </p:cBhvr>
                                      <p:tavLst>
                                        <p:tav tm="0">
                                          <p:val>
                                            <p:strVal val="0-#ppt_w/2"/>
                                          </p:val>
                                        </p:tav>
                                        <p:tav tm="100000">
                                          <p:val>
                                            <p:strVal val="#ppt_x"/>
                                          </p:val>
                                        </p:tav>
                                      </p:tavLst>
                                    </p:anim>
                                    <p:anim calcmode="lin" valueType="num">
                                      <p:cBhvr additive="base">
                                        <p:cTn id="52" dur="500" fill="hold"/>
                                        <p:tgtEl>
                                          <p:spTgt spid="22733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27346"/>
                                        </p:tgtEl>
                                        <p:attrNameLst>
                                          <p:attrName>style.visibility</p:attrName>
                                        </p:attrNameLst>
                                      </p:cBhvr>
                                      <p:to>
                                        <p:strVal val="visible"/>
                                      </p:to>
                                    </p:set>
                                    <p:anim calcmode="lin" valueType="num">
                                      <p:cBhvr additive="base">
                                        <p:cTn id="57" dur="500" fill="hold"/>
                                        <p:tgtEl>
                                          <p:spTgt spid="227346"/>
                                        </p:tgtEl>
                                        <p:attrNameLst>
                                          <p:attrName>ppt_x</p:attrName>
                                        </p:attrNameLst>
                                      </p:cBhvr>
                                      <p:tavLst>
                                        <p:tav tm="0">
                                          <p:val>
                                            <p:strVal val="0-#ppt_w/2"/>
                                          </p:val>
                                        </p:tav>
                                        <p:tav tm="100000">
                                          <p:val>
                                            <p:strVal val="#ppt_x"/>
                                          </p:val>
                                        </p:tav>
                                      </p:tavLst>
                                    </p:anim>
                                    <p:anim calcmode="lin" valueType="num">
                                      <p:cBhvr additive="base">
                                        <p:cTn id="58" dur="500" fill="hold"/>
                                        <p:tgtEl>
                                          <p:spTgt spid="227346"/>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27345"/>
                                        </p:tgtEl>
                                        <p:attrNameLst>
                                          <p:attrName>style.visibility</p:attrName>
                                        </p:attrNameLst>
                                      </p:cBhvr>
                                      <p:to>
                                        <p:strVal val="visible"/>
                                      </p:to>
                                    </p:set>
                                    <p:anim calcmode="lin" valueType="num">
                                      <p:cBhvr additive="base">
                                        <p:cTn id="63" dur="500" fill="hold"/>
                                        <p:tgtEl>
                                          <p:spTgt spid="227345"/>
                                        </p:tgtEl>
                                        <p:attrNameLst>
                                          <p:attrName>ppt_x</p:attrName>
                                        </p:attrNameLst>
                                      </p:cBhvr>
                                      <p:tavLst>
                                        <p:tav tm="0">
                                          <p:val>
                                            <p:strVal val="0-#ppt_w/2"/>
                                          </p:val>
                                        </p:tav>
                                        <p:tav tm="100000">
                                          <p:val>
                                            <p:strVal val="#ppt_x"/>
                                          </p:val>
                                        </p:tav>
                                      </p:tavLst>
                                    </p:anim>
                                    <p:anim calcmode="lin" valueType="num">
                                      <p:cBhvr additive="base">
                                        <p:cTn id="64" dur="500" fill="hold"/>
                                        <p:tgtEl>
                                          <p:spTgt spid="22734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27347"/>
                                        </p:tgtEl>
                                        <p:attrNameLst>
                                          <p:attrName>style.visibility</p:attrName>
                                        </p:attrNameLst>
                                      </p:cBhvr>
                                      <p:to>
                                        <p:strVal val="visible"/>
                                      </p:to>
                                    </p:set>
                                    <p:anim calcmode="lin" valueType="num">
                                      <p:cBhvr additive="base">
                                        <p:cTn id="69" dur="500" fill="hold"/>
                                        <p:tgtEl>
                                          <p:spTgt spid="227347"/>
                                        </p:tgtEl>
                                        <p:attrNameLst>
                                          <p:attrName>ppt_x</p:attrName>
                                        </p:attrNameLst>
                                      </p:cBhvr>
                                      <p:tavLst>
                                        <p:tav tm="0">
                                          <p:val>
                                            <p:strVal val="0-#ppt_w/2"/>
                                          </p:val>
                                        </p:tav>
                                        <p:tav tm="100000">
                                          <p:val>
                                            <p:strVal val="#ppt_x"/>
                                          </p:val>
                                        </p:tav>
                                      </p:tavLst>
                                    </p:anim>
                                    <p:anim calcmode="lin" valueType="num">
                                      <p:cBhvr additive="base">
                                        <p:cTn id="70" dur="500" fill="hold"/>
                                        <p:tgtEl>
                                          <p:spTgt spid="22734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227348"/>
                                        </p:tgtEl>
                                        <p:attrNameLst>
                                          <p:attrName>style.visibility</p:attrName>
                                        </p:attrNameLst>
                                      </p:cBhvr>
                                      <p:to>
                                        <p:strVal val="visible"/>
                                      </p:to>
                                    </p:set>
                                    <p:anim calcmode="lin" valueType="num">
                                      <p:cBhvr additive="base">
                                        <p:cTn id="75" dur="500" fill="hold"/>
                                        <p:tgtEl>
                                          <p:spTgt spid="227348"/>
                                        </p:tgtEl>
                                        <p:attrNameLst>
                                          <p:attrName>ppt_x</p:attrName>
                                        </p:attrNameLst>
                                      </p:cBhvr>
                                      <p:tavLst>
                                        <p:tav tm="0">
                                          <p:val>
                                            <p:strVal val="0-#ppt_w/2"/>
                                          </p:val>
                                        </p:tav>
                                        <p:tav tm="100000">
                                          <p:val>
                                            <p:strVal val="#ppt_x"/>
                                          </p:val>
                                        </p:tav>
                                      </p:tavLst>
                                    </p:anim>
                                    <p:anim calcmode="lin" valueType="num">
                                      <p:cBhvr additive="base">
                                        <p:cTn id="76"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2" grpId="0" animBg="1" autoUpdateAnimBg="0"/>
      <p:bldP spid="227333" grpId="0" animBg="1"/>
      <p:bldP spid="227335" grpId="0" animBg="1"/>
      <p:bldP spid="227337" grpId="0" animBg="1"/>
      <p:bldP spid="227338" grpId="0" animBg="1"/>
      <p:bldP spid="227339" grpId="0" autoUpdateAnimBg="0"/>
      <p:bldP spid="227341" grpId="0" autoUpdateAnimBg="0"/>
      <p:bldP spid="227342" grpId="0" animBg="1"/>
      <p:bldP spid="227344" grpId="0" autoUpdateAnimBg="0"/>
      <p:bldP spid="227345" grpId="0" animBg="1"/>
      <p:bldP spid="227346" grpId="0" autoUpdateAnimBg="0"/>
      <p:bldP spid="22734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0"/>
            <a:ext cx="8229600" cy="764704"/>
          </a:xfrm>
        </p:spPr>
        <p:txBody>
          <a:bodyPr/>
          <a:lstStyle/>
          <a:p>
            <a:r>
              <a:rPr lang="zh-CN" altLang="en-US" b="1" dirty="0" smtClean="0">
                <a:latin typeface="楷体" panose="02010609060101010101" pitchFamily="49" charset="-122"/>
                <a:ea typeface="楷体" panose="02010609060101010101" pitchFamily="49" charset="-122"/>
              </a:rPr>
              <a:t>累积的脉冲星反弹速度</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0" y="692696"/>
            <a:ext cx="9144000" cy="576064"/>
          </a:xfrm>
        </p:spPr>
        <p:txBody>
          <a:bodyPr/>
          <a:lstStyle/>
          <a:p>
            <a:pPr>
              <a:buNone/>
            </a:pPr>
            <a:r>
              <a:rPr lang="en-US" altLang="zh-CN" sz="2400" dirty="0" err="1" smtClean="0">
                <a:latin typeface="Times New Roman" panose="02020603050405020304" pitchFamily="18" charset="0"/>
                <a:cs typeface="Times New Roman" panose="02020603050405020304" pitchFamily="18" charset="0"/>
              </a:rPr>
              <a:t>从超流涡丝辐射的中微子带走的动量</a:t>
            </a:r>
            <a:endParaRPr lang="en-US" altLang="zh-CN" sz="2400" dirty="0" smtClean="0">
              <a:latin typeface="Times New Roman" panose="02020603050405020304" pitchFamily="18" charset="0"/>
              <a:cs typeface="Times New Roman" panose="02020603050405020304" pitchFamily="18" charset="0"/>
            </a:endParaRPr>
          </a:p>
          <a:p>
            <a:pPr>
              <a:buNone/>
            </a:pPr>
            <a:endParaRPr lang="zh-CN" altLang="en-US" sz="2400" dirty="0">
              <a:latin typeface="Times New Roman" panose="02020603050405020304" pitchFamily="18" charset="0"/>
              <a:cs typeface="Times New Roman" panose="02020603050405020304" pitchFamily="18"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52225" name="Object 1"/>
          <p:cNvGraphicFramePr>
            <a:graphicFrameLocks noChangeAspect="1"/>
          </p:cNvGraphicFramePr>
          <p:nvPr/>
        </p:nvGraphicFramePr>
        <p:xfrm>
          <a:off x="2123728" y="1340768"/>
          <a:ext cx="1440160" cy="931868"/>
        </p:xfrm>
        <a:graphic>
          <a:graphicData uri="http://schemas.openxmlformats.org/presentationml/2006/ole">
            <mc:AlternateContent xmlns:mc="http://schemas.openxmlformats.org/markup-compatibility/2006">
              <mc:Choice xmlns:v="urn:schemas-microsoft-com:vml" Requires="v">
                <p:oleObj spid="_x0000_s7169" name="公式" r:id="rId1" imgW="15544800" imgH="10058400" progId="Equation.3">
                  <p:embed/>
                </p:oleObj>
              </mc:Choice>
              <mc:Fallback>
                <p:oleObj name="公式" r:id="rId1" imgW="15544800" imgH="10058400" progId="Equation.3">
                  <p:embed/>
                  <p:pic>
                    <p:nvPicPr>
                      <p:cNvPr id="0" name="图片 7168"/>
                      <p:cNvPicPr>
                        <a:picLocks noChangeAspect="1"/>
                      </p:cNvPicPr>
                      <p:nvPr/>
                    </p:nvPicPr>
                    <p:blipFill>
                      <a:blip r:embed="rId2"/>
                      <a:stretch>
                        <a:fillRect/>
                      </a:stretch>
                    </p:blipFill>
                    <p:spPr>
                      <a:xfrm>
                        <a:off x="2123728" y="1340768"/>
                        <a:ext cx="1440160" cy="931868"/>
                      </a:xfrm>
                      <a:prstGeom prst="rect">
                        <a:avLst/>
                      </a:prstGeom>
                      <a:noFill/>
                      <a:ln w="9525">
                        <a:noFill/>
                      </a:ln>
                    </p:spPr>
                  </p:pic>
                </p:oleObj>
              </mc:Fallback>
            </mc:AlternateContent>
          </a:graphicData>
        </a:graphic>
      </p:graphicFrame>
      <p:sp>
        <p:nvSpPr>
          <p:cNvPr id="52228" name="Rectangle 4"/>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52227" name="Object 3"/>
          <p:cNvGraphicFramePr>
            <a:graphicFrameLocks noChangeAspect="1"/>
          </p:cNvGraphicFramePr>
          <p:nvPr/>
        </p:nvGraphicFramePr>
        <p:xfrm>
          <a:off x="0" y="2996952"/>
          <a:ext cx="2880320" cy="776928"/>
        </p:xfrm>
        <a:graphic>
          <a:graphicData uri="http://schemas.openxmlformats.org/presentationml/2006/ole">
            <mc:AlternateContent xmlns:mc="http://schemas.openxmlformats.org/markup-compatibility/2006">
              <mc:Choice xmlns:v="urn:schemas-microsoft-com:vml" Requires="v">
                <p:oleObj spid="_x0000_s7170" name="公式" r:id="rId3" imgW="34747200" imgH="9448800" progId="Equation.3">
                  <p:embed/>
                </p:oleObj>
              </mc:Choice>
              <mc:Fallback>
                <p:oleObj name="公式" r:id="rId3" imgW="34747200" imgH="9448800" progId="Equation.3">
                  <p:embed/>
                  <p:pic>
                    <p:nvPicPr>
                      <p:cNvPr id="0" name="图片 7169"/>
                      <p:cNvPicPr>
                        <a:picLocks noChangeAspect="1"/>
                      </p:cNvPicPr>
                      <p:nvPr/>
                    </p:nvPicPr>
                    <p:blipFill>
                      <a:blip r:embed="rId4"/>
                      <a:stretch>
                        <a:fillRect/>
                      </a:stretch>
                    </p:blipFill>
                    <p:spPr>
                      <a:xfrm>
                        <a:off x="0" y="2996952"/>
                        <a:ext cx="2880320" cy="776928"/>
                      </a:xfrm>
                      <a:prstGeom prst="rect">
                        <a:avLst/>
                      </a:prstGeom>
                      <a:noFill/>
                      <a:ln w="9525">
                        <a:noFill/>
                      </a:ln>
                    </p:spPr>
                  </p:pic>
                </p:oleObj>
              </mc:Fallback>
            </mc:AlternateContent>
          </a:graphicData>
        </a:graphic>
      </p:graphicFrame>
      <p:sp>
        <p:nvSpPr>
          <p:cNvPr id="52230" name="Rectangle 6"/>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52229" name="Object 5"/>
          <p:cNvGraphicFramePr>
            <a:graphicFrameLocks noChangeAspect="1"/>
          </p:cNvGraphicFramePr>
          <p:nvPr/>
        </p:nvGraphicFramePr>
        <p:xfrm>
          <a:off x="5580112" y="3645024"/>
          <a:ext cx="1944216" cy="905828"/>
        </p:xfrm>
        <a:graphic>
          <a:graphicData uri="http://schemas.openxmlformats.org/presentationml/2006/ole">
            <mc:AlternateContent xmlns:mc="http://schemas.openxmlformats.org/markup-compatibility/2006">
              <mc:Choice xmlns:v="urn:schemas-microsoft-com:vml" Requires="v">
                <p:oleObj spid="_x0000_s7171" name="公式" r:id="rId5" imgW="20116800" imgH="9448800" progId="Equation.3">
                  <p:embed/>
                </p:oleObj>
              </mc:Choice>
              <mc:Fallback>
                <p:oleObj name="公式" r:id="rId5" imgW="20116800" imgH="9448800" progId="Equation.3">
                  <p:embed/>
                  <p:pic>
                    <p:nvPicPr>
                      <p:cNvPr id="0" name="图片 7170"/>
                      <p:cNvPicPr>
                        <a:picLocks noChangeAspect="1"/>
                      </p:cNvPicPr>
                      <p:nvPr/>
                    </p:nvPicPr>
                    <p:blipFill>
                      <a:blip r:embed="rId6"/>
                      <a:stretch>
                        <a:fillRect/>
                      </a:stretch>
                    </p:blipFill>
                    <p:spPr>
                      <a:xfrm>
                        <a:off x="5580112" y="3645024"/>
                        <a:ext cx="1944216" cy="905828"/>
                      </a:xfrm>
                      <a:prstGeom prst="rect">
                        <a:avLst/>
                      </a:prstGeom>
                      <a:noFill/>
                      <a:ln w="9525">
                        <a:noFill/>
                      </a:ln>
                    </p:spPr>
                  </p:pic>
                </p:oleObj>
              </mc:Fallback>
            </mc:AlternateContent>
          </a:graphicData>
        </a:graphic>
      </p:graphicFrame>
      <p:sp>
        <p:nvSpPr>
          <p:cNvPr id="52232" name="Rectangle 8"/>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52231" name="Object 7"/>
          <p:cNvGraphicFramePr>
            <a:graphicFrameLocks noChangeAspect="1"/>
          </p:cNvGraphicFramePr>
          <p:nvPr/>
        </p:nvGraphicFramePr>
        <p:xfrm>
          <a:off x="251520" y="4941168"/>
          <a:ext cx="8532440" cy="1677709"/>
        </p:xfrm>
        <a:graphic>
          <a:graphicData uri="http://schemas.openxmlformats.org/presentationml/2006/ole">
            <mc:AlternateContent xmlns:mc="http://schemas.openxmlformats.org/markup-compatibility/2006">
              <mc:Choice xmlns:v="urn:schemas-microsoft-com:vml" Requires="v">
                <p:oleObj spid="_x0000_s7172" name="公式" r:id="rId7" imgW="105460800" imgH="22555200" progId="Equation.3">
                  <p:embed/>
                </p:oleObj>
              </mc:Choice>
              <mc:Fallback>
                <p:oleObj name="公式" r:id="rId7" imgW="105460800" imgH="22555200" progId="Equation.3">
                  <p:embed/>
                  <p:pic>
                    <p:nvPicPr>
                      <p:cNvPr id="0" name="图片 7171"/>
                      <p:cNvPicPr>
                        <a:picLocks noChangeAspect="1"/>
                      </p:cNvPicPr>
                      <p:nvPr/>
                    </p:nvPicPr>
                    <p:blipFill>
                      <a:blip r:embed="rId8"/>
                      <a:stretch>
                        <a:fillRect/>
                      </a:stretch>
                    </p:blipFill>
                    <p:spPr>
                      <a:xfrm>
                        <a:off x="251520" y="4941168"/>
                        <a:ext cx="8532440" cy="1677709"/>
                      </a:xfrm>
                      <a:prstGeom prst="rect">
                        <a:avLst/>
                      </a:prstGeom>
                      <a:noFill/>
                      <a:ln w="9525">
                        <a:noFill/>
                      </a:ln>
                    </p:spPr>
                  </p:pic>
                </p:oleObj>
              </mc:Fallback>
            </mc:AlternateContent>
          </a:graphicData>
        </a:graphic>
      </p:graphicFrame>
      <p:sp>
        <p:nvSpPr>
          <p:cNvPr id="12" name="矩形 11"/>
          <p:cNvSpPr/>
          <p:nvPr/>
        </p:nvSpPr>
        <p:spPr>
          <a:xfrm>
            <a:off x="0" y="2348880"/>
            <a:ext cx="3347864" cy="461665"/>
          </a:xfrm>
          <a:prstGeom prst="rect">
            <a:avLst/>
          </a:prstGeom>
        </p:spPr>
        <p:txBody>
          <a:bodyPr wrap="square">
            <a:spAutoFit/>
          </a:bodyPr>
          <a:lstStyle/>
          <a:p>
            <a:r>
              <a:rPr lang="en-US" altLang="zh-CN" sz="2400" dirty="0" err="1" smtClean="0">
                <a:latin typeface="Times New Roman" panose="02020603050405020304" pitchFamily="18" charset="0"/>
                <a:cs typeface="Times New Roman" panose="02020603050405020304" pitchFamily="18" charset="0"/>
              </a:rPr>
              <a:t>中子星获得的反弹动量</a:t>
            </a:r>
            <a:endParaRPr lang="en-US" altLang="zh-CN" sz="4000" dirty="0">
              <a:latin typeface="Times New Roman" panose="02020603050405020304" pitchFamily="18" charset="0"/>
              <a:cs typeface="Times New Roman" panose="02020603050405020304" pitchFamily="18" charset="0"/>
            </a:endParaRPr>
          </a:p>
        </p:txBody>
      </p:sp>
      <p:graphicFrame>
        <p:nvGraphicFramePr>
          <p:cNvPr id="52233" name="Object 1" descr="ppt/media/image46.wmf"/>
          <p:cNvGraphicFramePr>
            <a:graphicFrameLocks noChangeAspect="1"/>
          </p:cNvGraphicFramePr>
          <p:nvPr/>
        </p:nvGraphicFramePr>
        <p:xfrm>
          <a:off x="0" y="3861048"/>
          <a:ext cx="3455987" cy="674687"/>
        </p:xfrm>
        <a:graphic>
          <a:graphicData uri="http://schemas.openxmlformats.org/presentationml/2006/ole">
            <mc:AlternateContent xmlns:mc="http://schemas.openxmlformats.org/markup-compatibility/2006">
              <mc:Choice xmlns:v="urn:schemas-microsoft-com:vml" Requires="v">
                <p:oleObj spid="_x0000_s7173" name="" r:id="rId9" imgW="1562100" imgH="304800" progId="Equation.3">
                  <p:embed/>
                </p:oleObj>
              </mc:Choice>
              <mc:Fallback>
                <p:oleObj name="" r:id="rId9" imgW="1562100" imgH="304800" progId="Equation.3">
                  <p:embed/>
                  <p:pic>
                    <p:nvPicPr>
                      <p:cNvPr id="0" name="Object 1" descr="image46"/>
                      <p:cNvPicPr>
                        <a:picLocks noChangeAspect="1"/>
                      </p:cNvPicPr>
                      <p:nvPr/>
                    </p:nvPicPr>
                    <p:blipFill>
                      <a:blip r:embed="rId10"/>
                      <a:stretch>
                        <a:fillRect/>
                      </a:stretch>
                    </p:blipFill>
                    <p:spPr>
                      <a:xfrm>
                        <a:off x="0" y="3861048"/>
                        <a:ext cx="3455987" cy="674687"/>
                      </a:xfrm>
                      <a:prstGeom prst="rect">
                        <a:avLst/>
                      </a:prstGeom>
                      <a:noFill/>
                      <a:ln w="9525">
                        <a:noFill/>
                      </a:ln>
                    </p:spPr>
                  </p:pic>
                </p:oleObj>
              </mc:Fallback>
            </mc:AlternateContent>
          </a:graphicData>
        </a:graphic>
      </p:graphicFrame>
      <p:sp>
        <p:nvSpPr>
          <p:cNvPr id="14" name="矩形 13"/>
          <p:cNvSpPr/>
          <p:nvPr/>
        </p:nvSpPr>
        <p:spPr>
          <a:xfrm>
            <a:off x="4067944" y="3861048"/>
            <a:ext cx="697627" cy="707886"/>
          </a:xfrm>
          <a:prstGeom prst="rect">
            <a:avLst/>
          </a:prstGeom>
        </p:spPr>
        <p:txBody>
          <a:bodyPr wrap="none">
            <a:spAutoFit/>
          </a:bodyPr>
          <a:lstStyle/>
          <a:p>
            <a:r>
              <a:rPr lang="en-US" altLang="zh-CN" sz="4000" dirty="0" smtClean="0">
                <a:latin typeface="Times New Roman" panose="02020603050405020304" pitchFamily="18" charset="0"/>
                <a:cs typeface="Times New Roman" panose="02020603050405020304" pitchFamily="18" charset="0"/>
              </a:rPr>
              <a:t>→</a:t>
            </a:r>
            <a:endParaRPr lang="en-US" altLang="zh-CN"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58369" name="Object 1"/>
          <p:cNvGraphicFramePr>
            <a:graphicFrameLocks noChangeAspect="1"/>
          </p:cNvGraphicFramePr>
          <p:nvPr/>
        </p:nvGraphicFramePr>
        <p:xfrm>
          <a:off x="251520" y="220942"/>
          <a:ext cx="2736304" cy="929985"/>
        </p:xfrm>
        <a:graphic>
          <a:graphicData uri="http://schemas.openxmlformats.org/presentationml/2006/ole">
            <mc:AlternateContent xmlns:mc="http://schemas.openxmlformats.org/markup-compatibility/2006">
              <mc:Choice xmlns:v="urn:schemas-microsoft-com:vml" Requires="v">
                <p:oleObj spid="_x0000_s8193" name="公式" r:id="rId1" imgW="35052000" imgH="11887200" progId="Equation.3">
                  <p:embed/>
                </p:oleObj>
              </mc:Choice>
              <mc:Fallback>
                <p:oleObj name="公式" r:id="rId1" imgW="35052000" imgH="11887200" progId="Equation.3">
                  <p:embed/>
                  <p:pic>
                    <p:nvPicPr>
                      <p:cNvPr id="0" name="图片 8192"/>
                      <p:cNvPicPr>
                        <a:picLocks noChangeAspect="1"/>
                      </p:cNvPicPr>
                      <p:nvPr/>
                    </p:nvPicPr>
                    <p:blipFill>
                      <a:blip r:embed="rId2"/>
                      <a:stretch>
                        <a:fillRect/>
                      </a:stretch>
                    </p:blipFill>
                    <p:spPr>
                      <a:xfrm>
                        <a:off x="251520" y="220942"/>
                        <a:ext cx="2736304" cy="929985"/>
                      </a:xfrm>
                      <a:prstGeom prst="rect">
                        <a:avLst/>
                      </a:prstGeom>
                      <a:noFill/>
                      <a:ln w="9525">
                        <a:noFill/>
                      </a:ln>
                    </p:spPr>
                  </p:pic>
                </p:oleObj>
              </mc:Fallback>
            </mc:AlternateContent>
          </a:graphicData>
        </a:graphic>
      </p:graphicFrame>
      <p:sp>
        <p:nvSpPr>
          <p:cNvPr id="58372" name="Rectangle 4"/>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58371" name="Object 3"/>
          <p:cNvGraphicFramePr>
            <a:graphicFrameLocks noChangeAspect="1"/>
          </p:cNvGraphicFramePr>
          <p:nvPr/>
        </p:nvGraphicFramePr>
        <p:xfrm>
          <a:off x="323528" y="1916831"/>
          <a:ext cx="3024336" cy="805297"/>
        </p:xfrm>
        <a:graphic>
          <a:graphicData uri="http://schemas.openxmlformats.org/presentationml/2006/ole">
            <mc:AlternateContent xmlns:mc="http://schemas.openxmlformats.org/markup-compatibility/2006">
              <mc:Choice xmlns:v="urn:schemas-microsoft-com:vml" Requires="v">
                <p:oleObj spid="_x0000_s8194" name="公式" r:id="rId3" imgW="38709600" imgH="10363200" progId="Equation.3">
                  <p:embed/>
                </p:oleObj>
              </mc:Choice>
              <mc:Fallback>
                <p:oleObj name="公式" r:id="rId3" imgW="38709600" imgH="10363200" progId="Equation.3">
                  <p:embed/>
                  <p:pic>
                    <p:nvPicPr>
                      <p:cNvPr id="0" name="图片 8193"/>
                      <p:cNvPicPr>
                        <a:picLocks noChangeAspect="1"/>
                      </p:cNvPicPr>
                      <p:nvPr/>
                    </p:nvPicPr>
                    <p:blipFill>
                      <a:blip r:embed="rId4"/>
                      <a:stretch>
                        <a:fillRect/>
                      </a:stretch>
                    </p:blipFill>
                    <p:spPr>
                      <a:xfrm>
                        <a:off x="323528" y="1916831"/>
                        <a:ext cx="3024336" cy="805297"/>
                      </a:xfrm>
                      <a:prstGeom prst="rect">
                        <a:avLst/>
                      </a:prstGeom>
                      <a:noFill/>
                      <a:ln w="9525">
                        <a:noFill/>
                      </a:ln>
                    </p:spPr>
                  </p:pic>
                </p:oleObj>
              </mc:Fallback>
            </mc:AlternateContent>
          </a:graphicData>
        </a:graphic>
      </p:graphicFrame>
      <p:sp>
        <p:nvSpPr>
          <p:cNvPr id="6" name="矩形 5"/>
          <p:cNvSpPr/>
          <p:nvPr/>
        </p:nvSpPr>
        <p:spPr>
          <a:xfrm>
            <a:off x="395536" y="1268760"/>
            <a:ext cx="832279" cy="400110"/>
          </a:xfrm>
          <a:prstGeom prst="rect">
            <a:avLst/>
          </a:prstGeom>
        </p:spPr>
        <p:txBody>
          <a:bodyPr wrap="none">
            <a:spAutoFit/>
          </a:bodyPr>
          <a:lstStyle/>
          <a:p>
            <a:r>
              <a:rPr lang="zh-CN" altLang="en-US" sz="2000" dirty="0" smtClean="0">
                <a:latin typeface="Times New Roman" panose="02020603050405020304" pitchFamily="18" charset="0"/>
                <a:cs typeface="Times New Roman" panose="02020603050405020304" pitchFamily="18" charset="0"/>
              </a:rPr>
              <a:t>假设</a:t>
            </a:r>
            <a:r>
              <a:rPr lang="en-US" altLang="zh-CN" sz="2000" dirty="0" smtClean="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
        <p:nvSpPr>
          <p:cNvPr id="58374" name="Rectangle 6"/>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58373" name="Object 5"/>
          <p:cNvGraphicFramePr>
            <a:graphicFrameLocks noChangeAspect="1"/>
          </p:cNvGraphicFramePr>
          <p:nvPr/>
        </p:nvGraphicFramePr>
        <p:xfrm>
          <a:off x="467543" y="2996952"/>
          <a:ext cx="1866447" cy="432048"/>
        </p:xfrm>
        <a:graphic>
          <a:graphicData uri="http://schemas.openxmlformats.org/presentationml/2006/ole">
            <mc:AlternateContent xmlns:mc="http://schemas.openxmlformats.org/markup-compatibility/2006">
              <mc:Choice xmlns:v="urn:schemas-microsoft-com:vml" Requires="v">
                <p:oleObj spid="_x0000_s8195" name="公式" r:id="rId5" imgW="24688800" imgH="5791200" progId="Equation.3">
                  <p:embed/>
                </p:oleObj>
              </mc:Choice>
              <mc:Fallback>
                <p:oleObj name="公式" r:id="rId5" imgW="24688800" imgH="5791200" progId="Equation.3">
                  <p:embed/>
                  <p:pic>
                    <p:nvPicPr>
                      <p:cNvPr id="0" name="图片 8194"/>
                      <p:cNvPicPr>
                        <a:picLocks noChangeAspect="1"/>
                      </p:cNvPicPr>
                      <p:nvPr/>
                    </p:nvPicPr>
                    <p:blipFill>
                      <a:blip r:embed="rId6"/>
                      <a:stretch>
                        <a:fillRect/>
                      </a:stretch>
                    </p:blipFill>
                    <p:spPr>
                      <a:xfrm>
                        <a:off x="467543" y="2996952"/>
                        <a:ext cx="1866447" cy="432048"/>
                      </a:xfrm>
                      <a:prstGeom prst="rect">
                        <a:avLst/>
                      </a:prstGeom>
                      <a:noFill/>
                      <a:ln w="9525">
                        <a:noFill/>
                      </a:ln>
                    </p:spPr>
                  </p:pic>
                </p:oleObj>
              </mc:Fallback>
            </mc:AlternateContent>
          </a:graphicData>
        </a:graphic>
      </p:graphicFrame>
      <p:sp>
        <p:nvSpPr>
          <p:cNvPr id="9" name="矩形 8"/>
          <p:cNvSpPr/>
          <p:nvPr/>
        </p:nvSpPr>
        <p:spPr>
          <a:xfrm>
            <a:off x="2915816" y="2996952"/>
            <a:ext cx="2406428" cy="400110"/>
          </a:xfrm>
          <a:prstGeom prst="rect">
            <a:avLst/>
          </a:prstGeom>
        </p:spPr>
        <p:txBody>
          <a:bodyPr wrap="none">
            <a:spAutoFit/>
          </a:bodyPr>
          <a:lstStyle/>
          <a:p>
            <a:r>
              <a:rPr lang="en-US" altLang="zh-CN" sz="2000" dirty="0" smtClean="0">
                <a:latin typeface="Times New Roman" panose="02020603050405020304" pitchFamily="18" charset="0"/>
                <a:cs typeface="Times New Roman" panose="02020603050405020304" pitchFamily="18" charset="0"/>
              </a:rPr>
              <a:t>(</a:t>
            </a:r>
            <a:r>
              <a:rPr lang="en-US" altLang="zh-CN" sz="2000" dirty="0" err="1" smtClean="0">
                <a:latin typeface="Times New Roman" panose="02020603050405020304" pitchFamily="18" charset="0"/>
                <a:cs typeface="Times New Roman" panose="02020603050405020304" pitchFamily="18" charset="0"/>
              </a:rPr>
              <a:t>脉冲星的初始周期</a:t>
            </a:r>
            <a:r>
              <a:rPr lang="en-US" altLang="zh-CN" sz="2000" dirty="0" smtClean="0">
                <a:latin typeface="Times New Roman" panose="02020603050405020304" pitchFamily="18" charset="0"/>
                <a:cs typeface="Times New Roman" panose="02020603050405020304" pitchFamily="18" charset="0"/>
              </a:rPr>
              <a:t>)</a:t>
            </a:r>
            <a:endParaRPr lang="zh-CN" altLang="en-US" sz="2000" dirty="0"/>
          </a:p>
        </p:txBody>
      </p:sp>
      <p:graphicFrame>
        <p:nvGraphicFramePr>
          <p:cNvPr id="10" name="对象 9"/>
          <p:cNvGraphicFramePr>
            <a:graphicFrameLocks noChangeAspect="1"/>
          </p:cNvGraphicFramePr>
          <p:nvPr/>
        </p:nvGraphicFramePr>
        <p:xfrm>
          <a:off x="3923928" y="2132856"/>
          <a:ext cx="1134126" cy="504056"/>
        </p:xfrm>
        <a:graphic>
          <a:graphicData uri="http://schemas.openxmlformats.org/presentationml/2006/ole">
            <mc:AlternateContent xmlns:mc="http://schemas.openxmlformats.org/markup-compatibility/2006">
              <mc:Choice xmlns:v="urn:schemas-microsoft-com:vml" Requires="v">
                <p:oleObj spid="_x0000_s8196" name="公式" r:id="rId7" imgW="10972800" imgH="4876800" progId="Equation.KSEE3">
                  <p:embed/>
                </p:oleObj>
              </mc:Choice>
              <mc:Fallback>
                <p:oleObj name="公式" r:id="rId7" imgW="10972800" imgH="4876800" progId="Equation.KSEE3">
                  <p:embed/>
                  <p:pic>
                    <p:nvPicPr>
                      <p:cNvPr id="0" name="图片 8195"/>
                      <p:cNvPicPr>
                        <a:picLocks noChangeAspect="1"/>
                      </p:cNvPicPr>
                      <p:nvPr/>
                    </p:nvPicPr>
                    <p:blipFill>
                      <a:blip r:embed="rId8"/>
                      <a:stretch>
                        <a:fillRect/>
                      </a:stretch>
                    </p:blipFill>
                    <p:spPr>
                      <a:xfrm>
                        <a:off x="3923928" y="2132856"/>
                        <a:ext cx="1134126" cy="504056"/>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539552" y="3789040"/>
          <a:ext cx="2464274" cy="576064"/>
        </p:xfrm>
        <a:graphic>
          <a:graphicData uri="http://schemas.openxmlformats.org/presentationml/2006/ole">
            <mc:AlternateContent xmlns:mc="http://schemas.openxmlformats.org/markup-compatibility/2006">
              <mc:Choice xmlns:v="urn:schemas-microsoft-com:vml" Requires="v">
                <p:oleObj spid="_x0000_s8197" name="公式" r:id="rId9" imgW="23469600" imgH="5486400" progId="Equation.KSEE3">
                  <p:embed/>
                </p:oleObj>
              </mc:Choice>
              <mc:Fallback>
                <p:oleObj name="公式" r:id="rId9" imgW="23469600" imgH="5486400" progId="Equation.KSEE3">
                  <p:embed/>
                  <p:pic>
                    <p:nvPicPr>
                      <p:cNvPr id="0" name="图片 8196"/>
                      <p:cNvPicPr>
                        <a:picLocks noChangeAspect="1"/>
                      </p:cNvPicPr>
                      <p:nvPr/>
                    </p:nvPicPr>
                    <p:blipFill>
                      <a:blip r:embed="rId10"/>
                      <a:stretch>
                        <a:fillRect/>
                      </a:stretch>
                    </p:blipFill>
                    <p:spPr>
                      <a:xfrm>
                        <a:off x="539552" y="3789040"/>
                        <a:ext cx="2464274" cy="576064"/>
                      </a:xfrm>
                      <a:prstGeom prst="rect">
                        <a:avLst/>
                      </a:prstGeom>
                      <a:noFill/>
                      <a:ln w="9525">
                        <a:noFill/>
                      </a:ln>
                    </p:spPr>
                  </p:pic>
                </p:oleObj>
              </mc:Fallback>
            </mc:AlternateContent>
          </a:graphicData>
        </a:graphic>
      </p:graphicFrame>
      <p:sp>
        <p:nvSpPr>
          <p:cNvPr id="58378" name="Rectangle 10"/>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58377" name="Object 9"/>
          <p:cNvGraphicFramePr>
            <a:graphicFrameLocks noChangeAspect="1"/>
          </p:cNvGraphicFramePr>
          <p:nvPr/>
        </p:nvGraphicFramePr>
        <p:xfrm>
          <a:off x="323528" y="4634917"/>
          <a:ext cx="5400600" cy="954323"/>
        </p:xfrm>
        <a:graphic>
          <a:graphicData uri="http://schemas.openxmlformats.org/presentationml/2006/ole">
            <mc:AlternateContent xmlns:mc="http://schemas.openxmlformats.org/markup-compatibility/2006">
              <mc:Choice xmlns:v="urn:schemas-microsoft-com:vml" Requires="v">
                <p:oleObj spid="_x0000_s8198" name="公式" r:id="rId11" imgW="56997600" imgH="10058400" progId="Equation.3">
                  <p:embed/>
                </p:oleObj>
              </mc:Choice>
              <mc:Fallback>
                <p:oleObj name="公式" r:id="rId11" imgW="56997600" imgH="10058400" progId="Equation.3">
                  <p:embed/>
                  <p:pic>
                    <p:nvPicPr>
                      <p:cNvPr id="0" name="图片 8197"/>
                      <p:cNvPicPr>
                        <a:picLocks noChangeAspect="1"/>
                      </p:cNvPicPr>
                      <p:nvPr/>
                    </p:nvPicPr>
                    <p:blipFill>
                      <a:blip r:embed="rId12"/>
                      <a:stretch>
                        <a:fillRect/>
                      </a:stretch>
                    </p:blipFill>
                    <p:spPr>
                      <a:xfrm>
                        <a:off x="323528" y="4634917"/>
                        <a:ext cx="5400600" cy="954323"/>
                      </a:xfrm>
                      <a:prstGeom prst="rect">
                        <a:avLst/>
                      </a:prstGeom>
                      <a:noFill/>
                      <a:ln w="9525">
                        <a:noFill/>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custDataLst>
              <p:tags r:id="rId1"/>
            </p:custDataLst>
          </p:nvPr>
        </p:nvPicPr>
        <p:blipFill>
          <a:blip r:embed="rId2"/>
          <a:stretch>
            <a:fillRect/>
          </a:stretch>
        </p:blipFill>
        <p:spPr>
          <a:xfrm>
            <a:off x="-36195" y="-243205"/>
            <a:ext cx="8986520" cy="7451090"/>
          </a:xfrm>
          <a:prstGeom prst="rect">
            <a:avLst/>
          </a:prstGeom>
        </p:spPr>
      </p:pic>
      <p:graphicFrame>
        <p:nvGraphicFramePr>
          <p:cNvPr id="57345" name="Object 1"/>
          <p:cNvGraphicFramePr>
            <a:graphicFrameLocks noChangeAspect="1"/>
          </p:cNvGraphicFramePr>
          <p:nvPr/>
        </p:nvGraphicFramePr>
        <p:xfrm>
          <a:off x="5148168" y="-99273"/>
          <a:ext cx="1685866" cy="444624"/>
        </p:xfrm>
        <a:graphic>
          <a:graphicData uri="http://schemas.openxmlformats.org/presentationml/2006/ole">
            <mc:AlternateContent xmlns:mc="http://schemas.openxmlformats.org/markup-compatibility/2006">
              <mc:Choice xmlns:v="urn:schemas-microsoft-com:vml" Requires="v">
                <p:oleObj spid="_x0000_s9217" name="公式" r:id="rId3" imgW="20726400" imgH="5486400" progId="Equation.3">
                  <p:embed/>
                </p:oleObj>
              </mc:Choice>
              <mc:Fallback>
                <p:oleObj name="公式" r:id="rId3" imgW="20726400" imgH="5486400" progId="Equation.3">
                  <p:embed/>
                  <p:pic>
                    <p:nvPicPr>
                      <p:cNvPr id="0" name="图片 9216"/>
                      <p:cNvPicPr>
                        <a:picLocks noChangeAspect="1"/>
                      </p:cNvPicPr>
                      <p:nvPr/>
                    </p:nvPicPr>
                    <p:blipFill>
                      <a:blip r:embed="rId4"/>
                      <a:stretch>
                        <a:fillRect/>
                      </a:stretch>
                    </p:blipFill>
                    <p:spPr>
                      <a:xfrm>
                        <a:off x="5148168" y="-99273"/>
                        <a:ext cx="1685866" cy="444624"/>
                      </a:xfrm>
                      <a:prstGeom prst="rect">
                        <a:avLst/>
                      </a:prstGeom>
                      <a:noFill/>
                      <a:ln w="9525">
                        <a:noFill/>
                      </a:ln>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内容占位符 2"/>
          <p:cNvSpPr>
            <a:spLocks noGrp="1"/>
          </p:cNvSpPr>
          <p:nvPr>
            <p:ph idx="1"/>
          </p:nvPr>
        </p:nvSpPr>
        <p:spPr>
          <a:xfrm>
            <a:off x="0" y="0"/>
            <a:ext cx="9144000" cy="6887845"/>
          </a:xfrm>
        </p:spPr>
        <p:txBody>
          <a:bodyPr/>
          <a:lstStyle/>
          <a:p>
            <a:pPr eaLnBrk="1" hangingPunct="1">
              <a:buNone/>
            </a:pPr>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rPr>
              <a:t>I.</a:t>
            </a:r>
            <a:r>
              <a:rPr lang="zh-CN" altLang="zh-CN" b="1" dirty="0" smtClean="0">
                <a:latin typeface="Times New Roman" panose="02020603050405020304" pitchFamily="18" charset="0"/>
                <a:ea typeface="楷体" panose="02010609060101010101" pitchFamily="49" charset="-122"/>
                <a:cs typeface="Times New Roman" panose="02020603050405020304" pitchFamily="18" charset="0"/>
              </a:rPr>
              <a:t>中子星内中子超流涡旋运</a:t>
            </a:r>
            <a:r>
              <a:rPr lang="zh-CN" altLang="en-US" b="1" dirty="0" smtClean="0">
                <a:latin typeface="Times New Roman" panose="02020603050405020304" pitchFamily="18" charset="0"/>
                <a:ea typeface="楷体" panose="02010609060101010101" pitchFamily="49" charset="-122"/>
                <a:cs typeface="Times New Roman" panose="02020603050405020304" pitchFamily="18" charset="0"/>
              </a:rPr>
              <a:t>动的</a:t>
            </a:r>
            <a:r>
              <a:rPr lang="zh-CN" altLang="en-US" b="1" dirty="0" smtClean="0">
                <a:effectLst>
                  <a:outerShdw blurRad="38100" dist="38100" dir="2700000" algn="tl">
                    <a:srgbClr val="C0C0C0"/>
                  </a:outerShdw>
                </a:effectLst>
                <a:latin typeface="Calibri" panose="020F0502020204030204" pitchFamily="34" charset="0"/>
                <a:ea typeface="楷体" panose="02010609060101010101" pitchFamily="49" charset="-122"/>
              </a:rPr>
              <a:t>中微子回旋辐射</a:t>
            </a:r>
            <a:endParaRPr lang="zh-CN" altLang="zh-CN" b="1"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1982</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年，我们</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提出了中子星内中子超流涡旋运动发出的中微子回旋</a:t>
            </a:r>
            <a:endPar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辐射作为脉冲星自转减慢的一种新的可能机制。</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80000"/>
              </a:lnSpc>
              <a:spcBef>
                <a:spcPct val="50000"/>
              </a:spcBef>
              <a:buClr>
                <a:schemeClr val="tx2"/>
              </a:buClr>
              <a:buSzPct val="75000"/>
              <a:buNone/>
            </a:pPr>
            <a:r>
              <a:rPr lang="zh-CN" altLang="en-US" sz="2400" b="1" dirty="0" smtClean="0">
                <a:effectLst>
                  <a:outerShdw blurRad="38100" dist="38100" dir="2700000" algn="tl">
                    <a:srgbClr val="C0C0C0"/>
                  </a:outerShdw>
                </a:effectLst>
                <a:latin typeface="Calibri" panose="020F0502020204030204" pitchFamily="34" charset="0"/>
                <a:ea typeface="楷体" panose="02010609060101010101" pitchFamily="49" charset="-122"/>
              </a:rPr>
              <a:t>中微子回旋辐射</a:t>
            </a:r>
            <a:r>
              <a:rPr lang="zh-TW" altLang="en-US" sz="2400" b="1" dirty="0" smtClean="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原理:</a:t>
            </a:r>
            <a:endParaRPr lang="en-US" altLang="zh-TW" sz="2400" b="1" dirty="0" smtClean="0">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80000"/>
              </a:lnSpc>
              <a:spcBef>
                <a:spcPct val="50000"/>
              </a:spcBef>
              <a:buClr>
                <a:schemeClr val="tx2"/>
              </a:buClr>
              <a:buSzPct val="75000"/>
              <a:buNone/>
            </a:pPr>
            <a:r>
              <a:rPr lang="zh-CN" altLang="en-US" sz="2400" b="1" dirty="0"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按照粒子物理学中</a:t>
            </a:r>
            <a:r>
              <a:rPr lang="en-US" altLang="zh-TW" sz="2400" b="1" dirty="0" err="1"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Wenberg</a:t>
            </a:r>
            <a:r>
              <a:rPr lang="en-US" altLang="zh-TW" sz="2400" b="1" dirty="0"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 – Salam </a:t>
            </a:r>
            <a:r>
              <a:rPr lang="zh-TW" altLang="en-US" sz="2400" b="1" dirty="0"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弱电统一理论,</a:t>
            </a:r>
            <a:endParaRPr lang="zh-TW" altLang="en-US" sz="2400" b="1" dirty="0"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80000"/>
              </a:lnSpc>
              <a:spcBef>
                <a:spcPct val="50000"/>
              </a:spcBef>
              <a:buClr>
                <a:schemeClr val="tx2"/>
              </a:buClr>
              <a:buSzPct val="75000"/>
              <a:buFont typeface="Wingdings" panose="05000000000000000000" pitchFamily="2" charset="2"/>
              <a:buNone/>
            </a:pPr>
            <a:r>
              <a:rPr lang="zh-TW" altLang="en-US" sz="2400" b="1" dirty="0"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作回旋运动的中子会辐射中微子-反中微子对</a:t>
            </a:r>
            <a:endParaRPr lang="zh-TW" altLang="en-US" sz="2400" b="1" dirty="0"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80000"/>
              </a:lnSpc>
              <a:spcBef>
                <a:spcPct val="50000"/>
              </a:spcBef>
              <a:buClr>
                <a:schemeClr val="tx2"/>
              </a:buClr>
              <a:buSzPct val="75000"/>
              <a:buFont typeface="Wingdings" panose="05000000000000000000" pitchFamily="2" charset="2"/>
              <a:buNone/>
            </a:pPr>
            <a:r>
              <a:rPr lang="en-US" altLang="zh-CN" sz="2400" b="1" dirty="0"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类似于</a:t>
            </a:r>
            <a:r>
              <a:rPr lang="zh-TW" altLang="en-US" sz="2400" b="1" dirty="0"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作回旋运动的电子会辐射一对光子)</a:t>
            </a:r>
            <a:endParaRPr lang="zh-TW" altLang="en-US" sz="2400" b="1" dirty="0"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80000"/>
              </a:lnSpc>
              <a:spcBef>
                <a:spcPct val="50000"/>
              </a:spcBef>
              <a:buClr>
                <a:schemeClr val="tx2"/>
              </a:buClr>
              <a:buSzPct val="75000"/>
              <a:buFont typeface="Wingdings" panose="05000000000000000000" pitchFamily="2" charset="2"/>
              <a:buNone/>
            </a:pPr>
            <a:r>
              <a:rPr lang="zh-TW" altLang="en-US" sz="2400" b="1" dirty="0"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出射的中微子直接逃逸出中子星,消耗中子星转动能，带走角动量</a:t>
            </a:r>
            <a:endParaRPr lang="en-US" altLang="zh-TW" sz="2400" b="1" dirty="0"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80000"/>
              </a:lnSpc>
              <a:spcBef>
                <a:spcPct val="50000"/>
              </a:spcBef>
              <a:buClr>
                <a:schemeClr val="tx2"/>
              </a:buClr>
              <a:buSzPct val="75000"/>
              <a:buFont typeface="Wingdings" panose="05000000000000000000" pitchFamily="2" charset="2"/>
              <a:buNone/>
            </a:pPr>
            <a:r>
              <a:rPr lang="zh-TW" altLang="en-US" sz="2400" b="1" dirty="0"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rPr>
              <a:t>使脉冲星自转减慢。</a:t>
            </a:r>
            <a:endParaRPr lang="zh-CN" altLang="en-US" sz="2400" b="1" dirty="0" smtClean="0">
              <a:solidFill>
                <a:schemeClr val="tx2"/>
              </a:solidFill>
              <a:effectLst>
                <a:outerShdw blurRad="38100" dist="38100" dir="2700000" algn="tl">
                  <a:srgbClr val="C0C0C0"/>
                </a:outerShdw>
              </a:effectLst>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endPar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106497" name="Object 2" descr="image44"/>
          <p:cNvGraphicFramePr>
            <a:graphicFrameLocks noChangeAspect="1"/>
          </p:cNvGraphicFramePr>
          <p:nvPr/>
        </p:nvGraphicFramePr>
        <p:xfrm>
          <a:off x="323910" y="4436849"/>
          <a:ext cx="5251450" cy="593725"/>
        </p:xfrm>
        <a:graphic>
          <a:graphicData uri="http://schemas.openxmlformats.org/presentationml/2006/ole">
            <mc:AlternateContent xmlns:mc="http://schemas.openxmlformats.org/markup-compatibility/2006">
              <mc:Choice xmlns:v="urn:schemas-microsoft-com:vml" Requires="v">
                <p:oleObj spid="_x0000_s1025" name="Equation" r:id="rId1" imgW="2132965" imgH="241300" progId="Equation.KSEE3">
                  <p:embed/>
                </p:oleObj>
              </mc:Choice>
              <mc:Fallback>
                <p:oleObj name="Equation" r:id="rId1" imgW="2132965" imgH="241300" progId="Equation.KSEE3">
                  <p:embed/>
                  <p:pic>
                    <p:nvPicPr>
                      <p:cNvPr id="0" name="Object 2" descr="image44"/>
                      <p:cNvPicPr>
                        <a:picLocks noChangeAspect="1"/>
                      </p:cNvPicPr>
                      <p:nvPr/>
                    </p:nvPicPr>
                    <p:blipFill>
                      <a:blip r:embed="rId2"/>
                      <a:stretch>
                        <a:fillRect/>
                      </a:stretch>
                    </p:blipFill>
                    <p:spPr>
                      <a:xfrm>
                        <a:off x="323910" y="4436849"/>
                        <a:ext cx="5251450" cy="593725"/>
                      </a:xfrm>
                      <a:prstGeom prst="rect">
                        <a:avLst/>
                      </a:prstGeom>
                      <a:noFill/>
                      <a:ln w="9525">
                        <a:noFill/>
                      </a:ln>
                    </p:spPr>
                  </p:pic>
                </p:oleObj>
              </mc:Fallback>
            </mc:AlternateContent>
          </a:graphicData>
        </a:graphic>
      </p:graphicFrame>
      <p:sp>
        <p:nvSpPr>
          <p:cNvPr id="2" name="文本框 1"/>
          <p:cNvSpPr txBox="1"/>
          <p:nvPr/>
        </p:nvSpPr>
        <p:spPr>
          <a:xfrm>
            <a:off x="50165" y="5373370"/>
            <a:ext cx="8479155" cy="1014730"/>
          </a:xfrm>
          <a:prstGeom prst="rect">
            <a:avLst/>
          </a:prstGeom>
          <a:noFill/>
        </p:spPr>
        <p:txBody>
          <a:bodyPr wrap="square" rtlCol="0" anchor="t">
            <a:spAutoFit/>
          </a:bodyPr>
          <a:p>
            <a:pPr eaLnBrk="1" hangingPunct="1">
              <a:buFont typeface="Arial" panose="020B0604020202020204" pitchFamily="34" charset="0"/>
              <a:buNone/>
            </a:pP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sym typeface="+mn-ea"/>
              </a:rPr>
              <a:t>" Neutrino Cyclotron Radiation from </a:t>
            </a:r>
            <a:r>
              <a:rPr lang="en-US" altLang="zh-CN" sz="2000" dirty="0" err="1" smtClean="0">
                <a:latin typeface="Times New Roman" panose="02020603050405020304" pitchFamily="18" charset="0"/>
                <a:ea typeface="楷体" panose="02010609060101010101" pitchFamily="49" charset="-122"/>
                <a:cs typeface="Times New Roman" panose="02020603050405020304" pitchFamily="18" charset="0"/>
                <a:sym typeface="+mn-ea"/>
              </a:rPr>
              <a:t>Superfluid</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2000" dirty="0" err="1" smtClean="0">
                <a:latin typeface="Times New Roman" panose="02020603050405020304" pitchFamily="18" charset="0"/>
                <a:ea typeface="楷体" panose="02010609060101010101" pitchFamily="49" charset="-122"/>
                <a:cs typeface="Times New Roman" panose="02020603050405020304" pitchFamily="18" charset="0"/>
                <a:sym typeface="+mn-ea"/>
              </a:rPr>
              <a:t>Votexes</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sym typeface="+mn-ea"/>
              </a:rPr>
              <a:t> in Neutron Stars : A New Mechanism For Pulsar Spin Down "</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eaLnBrk="1" hangingPunct="1">
              <a:buFont typeface="Arial" panose="020B0604020202020204" pitchFamily="34" charset="0"/>
              <a:buNone/>
            </a:pP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2000" dirty="0" err="1" smtClean="0">
                <a:latin typeface="Times New Roman" panose="02020603050405020304" pitchFamily="18" charset="0"/>
                <a:ea typeface="楷体" panose="02010609060101010101" pitchFamily="49" charset="-122"/>
                <a:cs typeface="Times New Roman" panose="02020603050405020304" pitchFamily="18" charset="0"/>
                <a:sym typeface="+mn-ea"/>
              </a:rPr>
              <a:t>Peng</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sym typeface="+mn-ea"/>
              </a:rPr>
              <a:t> et al. 1982</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sym typeface="+mn-ea"/>
              </a:rPr>
              <a:t>，</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sym typeface="+mn-ea"/>
              </a:rPr>
              <a:t> Astron. </a:t>
            </a:r>
            <a:r>
              <a:rPr lang="en-US" altLang="zh-CN" sz="2000" dirty="0" err="1" smtClean="0">
                <a:latin typeface="Times New Roman" panose="02020603050405020304" pitchFamily="18" charset="0"/>
                <a:ea typeface="楷体" panose="02010609060101010101" pitchFamily="49" charset="-122"/>
                <a:cs typeface="Times New Roman" panose="02020603050405020304" pitchFamily="18" charset="0"/>
                <a:sym typeface="+mn-ea"/>
              </a:rPr>
              <a:t>Astrophys</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sym typeface="+mn-ea"/>
              </a:rPr>
              <a:t>. 107, 258-266).</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0" y="0"/>
            <a:ext cx="9975850" cy="7393940"/>
          </a:xfrm>
          <a:prstGeom prst="rect">
            <a:avLst/>
          </a:prstGeom>
        </p:spPr>
      </p:pic>
      <p:graphicFrame>
        <p:nvGraphicFramePr>
          <p:cNvPr id="57345" name="Object 1"/>
          <p:cNvGraphicFramePr>
            <a:graphicFrameLocks noChangeAspect="1"/>
          </p:cNvGraphicFramePr>
          <p:nvPr/>
        </p:nvGraphicFramePr>
        <p:xfrm>
          <a:off x="4716368" y="116627"/>
          <a:ext cx="1685866" cy="444624"/>
        </p:xfrm>
        <a:graphic>
          <a:graphicData uri="http://schemas.openxmlformats.org/presentationml/2006/ole">
            <mc:AlternateContent xmlns:mc="http://schemas.openxmlformats.org/markup-compatibility/2006">
              <mc:Choice xmlns:v="urn:schemas-microsoft-com:vml" Requires="v">
                <p:oleObj spid="_x0000_s9217" name="公式" r:id="rId2" imgW="20726400" imgH="5486400" progId="Equation.3">
                  <p:embed/>
                </p:oleObj>
              </mc:Choice>
              <mc:Fallback>
                <p:oleObj name="公式" r:id="rId2" imgW="20726400" imgH="5486400" progId="Equation.3">
                  <p:embed/>
                  <p:pic>
                    <p:nvPicPr>
                      <p:cNvPr id="0" name="图片 9216"/>
                      <p:cNvPicPr>
                        <a:picLocks noChangeAspect="1"/>
                      </p:cNvPicPr>
                      <p:nvPr/>
                    </p:nvPicPr>
                    <p:blipFill>
                      <a:blip r:embed="rId3"/>
                      <a:stretch>
                        <a:fillRect/>
                      </a:stretch>
                    </p:blipFill>
                    <p:spPr>
                      <a:xfrm>
                        <a:off x="4716368" y="116627"/>
                        <a:ext cx="1685866" cy="444624"/>
                      </a:xfrm>
                      <a:prstGeom prst="rect">
                        <a:avLst/>
                      </a:prstGeom>
                      <a:noFill/>
                      <a:ln w="9525">
                        <a:noFill/>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xfrm>
            <a:off x="468313" y="0"/>
            <a:ext cx="8229600" cy="633413"/>
          </a:xfrm>
        </p:spPr>
        <p:txBody>
          <a:bodyPr/>
          <a:lstStyle/>
          <a:p>
            <a:r>
              <a:rPr lang="zh-CN" altLang="en-US" b="1" dirty="0" smtClean="0">
                <a:latin typeface="楷体" panose="02010609060101010101" pitchFamily="49" charset="-122"/>
                <a:ea typeface="楷体" panose="02010609060101010101" pitchFamily="49" charset="-122"/>
              </a:rPr>
              <a:t>结论</a:t>
            </a:r>
            <a:endParaRPr lang="zh-CN" altLang="en-US" b="1" dirty="0" smtClean="0">
              <a:latin typeface="楷体" panose="02010609060101010101" pitchFamily="49" charset="-122"/>
              <a:ea typeface="楷体" panose="02010609060101010101" pitchFamily="49" charset="-122"/>
            </a:endParaRPr>
          </a:p>
        </p:txBody>
      </p:sp>
      <p:sp>
        <p:nvSpPr>
          <p:cNvPr id="47107" name="内容占位符 2"/>
          <p:cNvSpPr>
            <a:spLocks noGrp="1"/>
          </p:cNvSpPr>
          <p:nvPr>
            <p:ph idx="1"/>
          </p:nvPr>
        </p:nvSpPr>
        <p:spPr>
          <a:xfrm>
            <a:off x="-27305" y="908050"/>
            <a:ext cx="9171305" cy="6044565"/>
          </a:xfrm>
        </p:spPr>
        <p:txBody>
          <a:bodyPr/>
          <a:lstStyle/>
          <a:p>
            <a:pPr>
              <a:buFont typeface="Arial" panose="020B0604020202020204" pitchFamily="34" charset="0"/>
              <a:buNone/>
            </a:pP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从上述脉冲星速度</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脉冲周期的粗糙的统计关系分析可能</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buFont typeface="Arial" panose="020B0604020202020204" pitchFamily="34" charset="0"/>
              <a:buNone/>
            </a:pP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表明一种趋势</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虽然在脉冲星诞生初期，它们可能会获</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buFont typeface="Arial" panose="020B0604020202020204" pitchFamily="34" charset="0"/>
              <a:buNone/>
            </a:pP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得</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100km/sec(</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或更低</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的</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kick</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速度，但是它们很难获得更高</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buFont typeface="Arial" panose="020B0604020202020204" pitchFamily="34" charset="0"/>
              <a:buNone/>
            </a:pP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的速度。那些速度达到</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500-1000 km/sec(</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或更高值</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的脉冲</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buFont typeface="Arial" panose="020B0604020202020204" pitchFamily="34" charset="0"/>
              <a:buNone/>
            </a:pP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星的周期都大于</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0.3s</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，即使那些速度高于</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300km/s</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的脉冲星</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buFont typeface="Arial" panose="020B0604020202020204" pitchFamily="34" charset="0"/>
              <a:buNone/>
            </a:pP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的脉冲周周期都长于</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 0.1 s </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。它们都不会是很年轻的脉冲</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buFont typeface="Arial" panose="020B0604020202020204" pitchFamily="34" charset="0"/>
              <a:buNone/>
            </a:pP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星。这表明了脉冲星的高速度不大可能完全在它们刚诞</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buFont typeface="Arial" panose="020B0604020202020204" pitchFamily="34" charset="0"/>
              <a:buNone/>
            </a:pP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生不久的短暂时间</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例如</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短于</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1</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内获得的</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很可能是在</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buFont typeface="Arial" panose="020B0604020202020204" pitchFamily="34" charset="0"/>
              <a:buNone/>
            </a:pPr>
            <a:r>
              <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rPr>
              <a:t>中子星诞生以后的漫长岁月中逐渐加速获得的。</a:t>
            </a:r>
            <a:endPar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buFont typeface="Arial" panose="020B0604020202020204" pitchFamily="34" charset="0"/>
              <a:buNone/>
            </a:pPr>
            <a:endParaRPr lang="zh-CN"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buFont typeface="Arial" panose="020B0604020202020204" pitchFamily="34" charset="0"/>
              <a:buNone/>
            </a:pP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The Astrophysical Journal, 931:123 (8pp), 2022</a:t>
            </a:r>
            <a:endPar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a:buFont typeface="Arial" panose="020B0604020202020204" pitchFamily="34" charset="0"/>
              <a:buNone/>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Li,  Peng et.al.)</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a:buFont typeface="Arial" panose="020B0604020202020204" pitchFamily="34" charset="0"/>
              <a:buNone/>
            </a:pPr>
            <a:endParaRPr lang="zh-CN" altLang="en-US" dirty="0" smtClean="0">
              <a:ea typeface="楷体" panose="02010609060101010101" pitchFamily="49"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ctrTitle"/>
          </p:nvPr>
        </p:nvSpPr>
        <p:spPr/>
        <p:txBody>
          <a:bodyPr/>
          <a:lstStyle/>
          <a:p>
            <a:r>
              <a:rPr lang="zh-CN" altLang="en-US" b="1" smtClean="0">
                <a:latin typeface="楷体" panose="02010609060101010101" pitchFamily="49" charset="-122"/>
                <a:ea typeface="楷体" panose="02010609060101010101" pitchFamily="49" charset="-122"/>
              </a:rPr>
              <a:t>谢谢</a:t>
            </a:r>
            <a:endParaRPr lang="zh-CN" altLang="en-US" b="1" smtClean="0">
              <a:latin typeface="楷体" panose="02010609060101010101" pitchFamily="49" charset="-122"/>
              <a:ea typeface="楷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0" y="0"/>
            <a:ext cx="8458200" cy="533400"/>
          </a:xfrm>
        </p:spPr>
        <p:txBody>
          <a:bodyPr/>
          <a:lstStyle/>
          <a:p>
            <a:pPr eaLnBrk="1" hangingPunct="1"/>
            <a:r>
              <a:rPr lang="en-US" altLang="zh-CN" sz="3200" b="1" dirty="0" err="1" smtClean="0"/>
              <a:t>中子星内部中子超流涡旋运动</a:t>
            </a:r>
            <a:endParaRPr lang="en-US" altLang="zh-CN" sz="3200" b="1" dirty="0" smtClean="0"/>
          </a:p>
        </p:txBody>
      </p:sp>
      <p:sp>
        <p:nvSpPr>
          <p:cNvPr id="710662" name="Rectangle 6"/>
          <p:cNvSpPr>
            <a:spLocks noChangeArrowheads="1"/>
          </p:cNvSpPr>
          <p:nvPr/>
        </p:nvSpPr>
        <p:spPr bwMode="auto">
          <a:xfrm>
            <a:off x="1600200" y="6019800"/>
            <a:ext cx="2438400" cy="579438"/>
          </a:xfrm>
          <a:prstGeom prst="rect">
            <a:avLst/>
          </a:prstGeom>
          <a:noFill/>
          <a:ln w="9525">
            <a:noFill/>
            <a:miter lim="800000"/>
          </a:ln>
        </p:spPr>
        <p:txBody>
          <a:bodyPr>
            <a:spAutoFit/>
          </a:bodyPr>
          <a:lstStyle/>
          <a:p>
            <a:r>
              <a:rPr lang="en-US" altLang="zh-CN" sz="3200">
                <a:solidFill>
                  <a:schemeClr val="tx2"/>
                </a:solidFill>
                <a:ea typeface="楷体" panose="02010609060101010101" pitchFamily="49" charset="-122"/>
              </a:rPr>
              <a:t>n: </a:t>
            </a:r>
            <a:r>
              <a:rPr lang="zh-CN" altLang="en-US" sz="2400" b="1">
                <a:solidFill>
                  <a:schemeClr val="tx2"/>
                </a:solidFill>
                <a:ea typeface="楷体" panose="02010609060101010101" pitchFamily="49" charset="-122"/>
              </a:rPr>
              <a:t>涡旋量子数</a:t>
            </a:r>
            <a:endParaRPr lang="zh-CN" altLang="en-US" sz="2400" b="1">
              <a:solidFill>
                <a:schemeClr val="tx2"/>
              </a:solidFill>
              <a:ea typeface="楷体" panose="02010609060101010101" pitchFamily="49" charset="-122"/>
            </a:endParaRPr>
          </a:p>
        </p:txBody>
      </p:sp>
      <p:sp>
        <p:nvSpPr>
          <p:cNvPr id="710663" name="AutoShape 7"/>
          <p:cNvSpPr>
            <a:spLocks noChangeArrowheads="1"/>
          </p:cNvSpPr>
          <p:nvPr/>
        </p:nvSpPr>
        <p:spPr bwMode="auto">
          <a:xfrm>
            <a:off x="5257800" y="2819400"/>
            <a:ext cx="3048000" cy="2590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707" y="10800"/>
                </a:moveTo>
                <a:cubicBezTo>
                  <a:pt x="9707" y="11404"/>
                  <a:pt x="10196" y="11893"/>
                  <a:pt x="10800" y="11893"/>
                </a:cubicBezTo>
                <a:cubicBezTo>
                  <a:pt x="11404" y="11893"/>
                  <a:pt x="11893" y="11404"/>
                  <a:pt x="11893" y="10800"/>
                </a:cubicBezTo>
                <a:cubicBezTo>
                  <a:pt x="11893" y="10196"/>
                  <a:pt x="11404" y="9707"/>
                  <a:pt x="10800" y="9707"/>
                </a:cubicBezTo>
                <a:cubicBezTo>
                  <a:pt x="10196" y="9707"/>
                  <a:pt x="9707" y="10196"/>
                  <a:pt x="9707" y="10800"/>
                </a:cubicBezTo>
                <a:close/>
              </a:path>
            </a:pathLst>
          </a:custGeom>
          <a:solidFill>
            <a:srgbClr val="FFCC66"/>
          </a:solidFill>
          <a:ln w="9525">
            <a:solidFill>
              <a:schemeClr val="tx1"/>
            </a:solidFill>
            <a:miter lim="800000"/>
          </a:ln>
        </p:spPr>
        <p:txBody>
          <a:bodyPr wrap="none" anchor="ctr"/>
          <a:lstStyle/>
          <a:p>
            <a:endParaRPr lang="zh-CN" altLang="en-US"/>
          </a:p>
        </p:txBody>
      </p:sp>
      <p:sp>
        <p:nvSpPr>
          <p:cNvPr id="710664" name="Arc 8"/>
          <p:cNvSpPr/>
          <p:nvPr/>
        </p:nvSpPr>
        <p:spPr bwMode="auto">
          <a:xfrm>
            <a:off x="6248400" y="3276600"/>
            <a:ext cx="1295400" cy="1536700"/>
          </a:xfrm>
          <a:custGeom>
            <a:avLst/>
            <a:gdLst>
              <a:gd name="T0" fmla="*/ 0 w 38544"/>
              <a:gd name="T1" fmla="*/ 2147483647 h 43200"/>
              <a:gd name="T2" fmla="*/ 2147483647 w 38544"/>
              <a:gd name="T3" fmla="*/ 2147483647 h 43200"/>
              <a:gd name="T4" fmla="*/ 2147483647 w 38544"/>
              <a:gd name="T5" fmla="*/ 2147483647 h 43200"/>
              <a:gd name="T6" fmla="*/ 0 60000 65536"/>
              <a:gd name="T7" fmla="*/ 0 60000 65536"/>
              <a:gd name="T8" fmla="*/ 0 60000 65536"/>
              <a:gd name="T9" fmla="*/ 0 w 38544"/>
              <a:gd name="T10" fmla="*/ 0 h 43200"/>
              <a:gd name="T11" fmla="*/ 38544 w 38544"/>
              <a:gd name="T12" fmla="*/ 43200 h 43200"/>
            </a:gdLst>
            <a:ahLst/>
            <a:cxnLst>
              <a:cxn ang="T6">
                <a:pos x="T0" y="T1"/>
              </a:cxn>
              <a:cxn ang="T7">
                <a:pos x="T2" y="T3"/>
              </a:cxn>
              <a:cxn ang="T8">
                <a:pos x="T4" y="T5"/>
              </a:cxn>
            </a:cxnLst>
            <a:rect l="T9" t="T10" r="T11" b="T12"/>
            <a:pathLst>
              <a:path w="38544" h="43200" fill="none"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3358" y="43200"/>
                  <a:pt x="9829" y="42307"/>
                  <a:pt x="6675" y="40602"/>
                </a:cubicBezTo>
              </a:path>
              <a:path w="38544" h="43200" stroke="0" extrusionOk="0">
                <a:moveTo>
                  <a:pt x="-1" y="8203"/>
                </a:moveTo>
                <a:cubicBezTo>
                  <a:pt x="4096" y="3022"/>
                  <a:pt x="10338" y="-1"/>
                  <a:pt x="16944" y="0"/>
                </a:cubicBezTo>
                <a:cubicBezTo>
                  <a:pt x="28873" y="0"/>
                  <a:pt x="38544" y="9670"/>
                  <a:pt x="38544" y="21600"/>
                </a:cubicBezTo>
                <a:cubicBezTo>
                  <a:pt x="38544" y="33529"/>
                  <a:pt x="28873" y="43200"/>
                  <a:pt x="16944" y="43200"/>
                </a:cubicBezTo>
                <a:cubicBezTo>
                  <a:pt x="13358" y="43200"/>
                  <a:pt x="9829" y="42307"/>
                  <a:pt x="6675" y="40602"/>
                </a:cubicBezTo>
                <a:lnTo>
                  <a:pt x="16944" y="21600"/>
                </a:lnTo>
                <a:lnTo>
                  <a:pt x="-1" y="8203"/>
                </a:lnTo>
                <a:close/>
              </a:path>
            </a:pathLst>
          </a:custGeom>
          <a:noFill/>
          <a:ln w="9525">
            <a:solidFill>
              <a:srgbClr val="000000"/>
            </a:solidFill>
            <a:miter lim="800000"/>
            <a:headEnd type="arrow" w="med" len="med"/>
          </a:ln>
        </p:spPr>
        <p:txBody>
          <a:bodyPr wrap="none" anchor="ctr"/>
          <a:lstStyle/>
          <a:p>
            <a:endParaRPr lang="zh-CN" altLang="en-US"/>
          </a:p>
        </p:txBody>
      </p:sp>
      <p:sp>
        <p:nvSpPr>
          <p:cNvPr id="710665" name="Arc 9"/>
          <p:cNvSpPr/>
          <p:nvPr/>
        </p:nvSpPr>
        <p:spPr bwMode="auto">
          <a:xfrm flipH="1">
            <a:off x="6705600" y="4114800"/>
            <a:ext cx="207963" cy="1431925"/>
          </a:xfrm>
          <a:custGeom>
            <a:avLst/>
            <a:gdLst>
              <a:gd name="T0" fmla="*/ 2147483647 w 21600"/>
              <a:gd name="T1" fmla="*/ 0 h 31087"/>
              <a:gd name="T2" fmla="*/ 2147483647 w 21600"/>
              <a:gd name="T3" fmla="*/ 2147483647 h 31087"/>
              <a:gd name="T4" fmla="*/ 0 w 21600"/>
              <a:gd name="T5" fmla="*/ 2147483647 h 31087"/>
              <a:gd name="T6" fmla="*/ 0 60000 65536"/>
              <a:gd name="T7" fmla="*/ 0 60000 65536"/>
              <a:gd name="T8" fmla="*/ 0 60000 65536"/>
              <a:gd name="T9" fmla="*/ 0 w 21600"/>
              <a:gd name="T10" fmla="*/ 0 h 31087"/>
              <a:gd name="T11" fmla="*/ 21600 w 21600"/>
              <a:gd name="T12" fmla="*/ 31087 h 31087"/>
            </a:gdLst>
            <a:ahLst/>
            <a:cxnLst>
              <a:cxn ang="T6">
                <a:pos x="T0" y="T1"/>
              </a:cxn>
              <a:cxn ang="T7">
                <a:pos x="T2" y="T3"/>
              </a:cxn>
              <a:cxn ang="T8">
                <a:pos x="T4" y="T5"/>
              </a:cxn>
            </a:cxnLst>
            <a:rect l="T9" t="T10" r="T11" b="T12"/>
            <a:pathLst>
              <a:path w="21600" h="31087" fill="none" extrusionOk="0">
                <a:moveTo>
                  <a:pt x="8739" y="-1"/>
                </a:moveTo>
                <a:cubicBezTo>
                  <a:pt x="16557" y="3458"/>
                  <a:pt x="21600" y="11203"/>
                  <a:pt x="21600" y="19753"/>
                </a:cubicBezTo>
                <a:cubicBezTo>
                  <a:pt x="21600" y="23755"/>
                  <a:pt x="20487" y="27679"/>
                  <a:pt x="18387" y="31087"/>
                </a:cubicBezTo>
              </a:path>
              <a:path w="21600" h="31087" stroke="0" extrusionOk="0">
                <a:moveTo>
                  <a:pt x="8739" y="-1"/>
                </a:moveTo>
                <a:cubicBezTo>
                  <a:pt x="16557" y="3458"/>
                  <a:pt x="21600" y="11203"/>
                  <a:pt x="21600" y="19753"/>
                </a:cubicBezTo>
                <a:cubicBezTo>
                  <a:pt x="21600" y="23755"/>
                  <a:pt x="20487" y="27679"/>
                  <a:pt x="18387" y="31087"/>
                </a:cubicBezTo>
                <a:lnTo>
                  <a:pt x="0" y="19753"/>
                </a:lnTo>
                <a:lnTo>
                  <a:pt x="8739" y="-1"/>
                </a:lnTo>
                <a:close/>
              </a:path>
            </a:pathLst>
          </a:custGeom>
          <a:noFill/>
          <a:ln w="9525">
            <a:solidFill>
              <a:srgbClr val="FF0000"/>
            </a:solidFill>
            <a:miter lim="800000"/>
            <a:headEnd type="arrow" w="med" len="med"/>
          </a:ln>
        </p:spPr>
        <p:txBody>
          <a:bodyPr wrap="none" anchor="ctr"/>
          <a:lstStyle/>
          <a:p>
            <a:endParaRPr lang="zh-CN" altLang="en-US"/>
          </a:p>
        </p:txBody>
      </p:sp>
      <p:sp>
        <p:nvSpPr>
          <p:cNvPr id="710666" name="Rectangle 10"/>
          <p:cNvSpPr>
            <a:spLocks noChangeArrowheads="1"/>
          </p:cNvSpPr>
          <p:nvPr/>
        </p:nvSpPr>
        <p:spPr bwMode="auto">
          <a:xfrm>
            <a:off x="4876800" y="5410200"/>
            <a:ext cx="3886200" cy="457200"/>
          </a:xfrm>
          <a:prstGeom prst="rect">
            <a:avLst/>
          </a:prstGeom>
          <a:noFill/>
          <a:ln>
            <a:noFill/>
          </a:ln>
          <a:effectLst/>
        </p:spPr>
        <p:txBody>
          <a:bodyPr>
            <a:spAutoFit/>
          </a:bodyPr>
          <a:lstStyle/>
          <a:p>
            <a:pPr>
              <a:spcBef>
                <a:spcPct val="50000"/>
              </a:spcBef>
              <a:buClr>
                <a:schemeClr val="tx2"/>
              </a:buClr>
              <a:buSzPct val="75000"/>
              <a:buFont typeface="Wingdings" panose="05000000000000000000" pitchFamily="2" charset="2"/>
              <a:buNone/>
            </a:pPr>
            <a:r>
              <a:rPr lang="zh-CN" altLang="en-US" sz="2400" b="1" dirty="0">
                <a:effectLst>
                  <a:outerShdw blurRad="38100" dist="38100" dir="2700000" algn="tl">
                    <a:srgbClr val="C0C0C0"/>
                  </a:outerShdw>
                </a:effectLst>
                <a:latin typeface="楷体" panose="02010609060101010101" pitchFamily="49" charset="-122"/>
                <a:ea typeface="楷体" panose="02010609060101010101" pitchFamily="49" charset="-122"/>
              </a:rPr>
              <a:t>涡旋管核心</a:t>
            </a:r>
            <a:r>
              <a:rPr lang="en-US" altLang="zh-CN" sz="2400" b="1" dirty="0">
                <a:effectLst>
                  <a:outerShdw blurRad="38100" dist="38100" dir="2700000" algn="tl">
                    <a:srgbClr val="C0C0C0"/>
                  </a:outerShdw>
                </a:effectLst>
                <a:latin typeface="楷体" panose="02010609060101010101" pitchFamily="49" charset="-122"/>
                <a:ea typeface="楷体" panose="02010609060101010101" pitchFamily="49" charset="-122"/>
              </a:rPr>
              <a:t>(</a:t>
            </a:r>
            <a:r>
              <a:rPr lang="zh-CN" altLang="en-US" sz="2400" b="1" dirty="0">
                <a:effectLst>
                  <a:outerShdw blurRad="38100" dist="38100" dir="2700000" algn="tl">
                    <a:srgbClr val="C0C0C0"/>
                  </a:outerShdw>
                </a:effectLst>
                <a:latin typeface="楷体" panose="02010609060101010101" pitchFamily="49" charset="-122"/>
                <a:ea typeface="楷体" panose="02010609060101010101" pitchFamily="49" charset="-122"/>
              </a:rPr>
              <a:t>正常中子状态</a:t>
            </a:r>
            <a:r>
              <a:rPr lang="en-US" altLang="zh-CN" sz="2400" b="1" dirty="0">
                <a:effectLst>
                  <a:outerShdw blurRad="38100" dist="38100" dir="2700000" algn="tl">
                    <a:srgbClr val="C0C0C0"/>
                  </a:outerShdw>
                </a:effectLst>
                <a:latin typeface="楷体" panose="02010609060101010101" pitchFamily="49" charset="-122"/>
                <a:ea typeface="楷体" panose="02010609060101010101" pitchFamily="49" charset="-122"/>
              </a:rPr>
              <a:t>)</a:t>
            </a:r>
            <a:endParaRPr lang="zh-CN" altLang="en-US" sz="2400" b="1"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
        <p:nvSpPr>
          <p:cNvPr id="710667" name="Rectangle 11"/>
          <p:cNvSpPr>
            <a:spLocks noChangeArrowheads="1"/>
          </p:cNvSpPr>
          <p:nvPr/>
        </p:nvSpPr>
        <p:spPr bwMode="auto">
          <a:xfrm>
            <a:off x="7239000" y="1981200"/>
            <a:ext cx="1600200" cy="457200"/>
          </a:xfrm>
          <a:prstGeom prst="rect">
            <a:avLst/>
          </a:prstGeom>
          <a:noFill/>
          <a:ln w="9525">
            <a:noFill/>
            <a:miter lim="800000"/>
          </a:ln>
        </p:spPr>
        <p:txBody>
          <a:bodyPr>
            <a:spAutoFit/>
          </a:bodyPr>
          <a:lstStyle/>
          <a:p>
            <a:r>
              <a:rPr lang="zh-CN" altLang="en-US" sz="2400" b="1">
                <a:latin typeface="楷体" panose="02010609060101010101" pitchFamily="49" charset="-122"/>
                <a:ea typeface="楷体" panose="02010609060101010101" pitchFamily="49" charset="-122"/>
              </a:rPr>
              <a:t>超流体</a:t>
            </a:r>
            <a:endParaRPr lang="zh-CN" altLang="en-US" sz="2400" b="1">
              <a:latin typeface="楷体" panose="02010609060101010101" pitchFamily="49" charset="-122"/>
              <a:ea typeface="楷体" panose="02010609060101010101" pitchFamily="49" charset="-122"/>
            </a:endParaRPr>
          </a:p>
        </p:txBody>
      </p:sp>
      <p:sp>
        <p:nvSpPr>
          <p:cNvPr id="710668" name="Arc 12"/>
          <p:cNvSpPr/>
          <p:nvPr/>
        </p:nvSpPr>
        <p:spPr bwMode="auto">
          <a:xfrm flipV="1">
            <a:off x="7848600" y="2514600"/>
            <a:ext cx="207963" cy="1431925"/>
          </a:xfrm>
          <a:custGeom>
            <a:avLst/>
            <a:gdLst>
              <a:gd name="T0" fmla="*/ 2147483647 w 21600"/>
              <a:gd name="T1" fmla="*/ 0 h 31087"/>
              <a:gd name="T2" fmla="*/ 2147483647 w 21600"/>
              <a:gd name="T3" fmla="*/ 2147483647 h 31087"/>
              <a:gd name="T4" fmla="*/ 0 w 21600"/>
              <a:gd name="T5" fmla="*/ 2147483647 h 31087"/>
              <a:gd name="T6" fmla="*/ 0 60000 65536"/>
              <a:gd name="T7" fmla="*/ 0 60000 65536"/>
              <a:gd name="T8" fmla="*/ 0 60000 65536"/>
              <a:gd name="T9" fmla="*/ 0 w 21600"/>
              <a:gd name="T10" fmla="*/ 0 h 31087"/>
              <a:gd name="T11" fmla="*/ 21600 w 21600"/>
              <a:gd name="T12" fmla="*/ 31087 h 31087"/>
            </a:gdLst>
            <a:ahLst/>
            <a:cxnLst>
              <a:cxn ang="T6">
                <a:pos x="T0" y="T1"/>
              </a:cxn>
              <a:cxn ang="T7">
                <a:pos x="T2" y="T3"/>
              </a:cxn>
              <a:cxn ang="T8">
                <a:pos x="T4" y="T5"/>
              </a:cxn>
            </a:cxnLst>
            <a:rect l="T9" t="T10" r="T11" b="T12"/>
            <a:pathLst>
              <a:path w="21600" h="31087" fill="none" extrusionOk="0">
                <a:moveTo>
                  <a:pt x="8739" y="-1"/>
                </a:moveTo>
                <a:cubicBezTo>
                  <a:pt x="16557" y="3458"/>
                  <a:pt x="21600" y="11203"/>
                  <a:pt x="21600" y="19753"/>
                </a:cubicBezTo>
                <a:cubicBezTo>
                  <a:pt x="21600" y="23755"/>
                  <a:pt x="20487" y="27679"/>
                  <a:pt x="18387" y="31087"/>
                </a:cubicBezTo>
              </a:path>
              <a:path w="21600" h="31087" stroke="0" extrusionOk="0">
                <a:moveTo>
                  <a:pt x="8739" y="-1"/>
                </a:moveTo>
                <a:cubicBezTo>
                  <a:pt x="16557" y="3458"/>
                  <a:pt x="21600" y="11203"/>
                  <a:pt x="21600" y="19753"/>
                </a:cubicBezTo>
                <a:cubicBezTo>
                  <a:pt x="21600" y="23755"/>
                  <a:pt x="20487" y="27679"/>
                  <a:pt x="18387" y="31087"/>
                </a:cubicBezTo>
                <a:lnTo>
                  <a:pt x="0" y="19753"/>
                </a:lnTo>
                <a:lnTo>
                  <a:pt x="8739" y="-1"/>
                </a:lnTo>
                <a:close/>
              </a:path>
            </a:pathLst>
          </a:custGeom>
          <a:noFill/>
          <a:ln w="9525">
            <a:solidFill>
              <a:srgbClr val="FF0000"/>
            </a:solidFill>
            <a:miter lim="800000"/>
            <a:headEnd type="arrow" w="med" len="med"/>
          </a:ln>
        </p:spPr>
        <p:txBody>
          <a:bodyPr wrap="none" anchor="ctr"/>
          <a:lstStyle/>
          <a:p>
            <a:endParaRPr lang="zh-CN" altLang="en-US"/>
          </a:p>
        </p:txBody>
      </p:sp>
      <p:graphicFrame>
        <p:nvGraphicFramePr>
          <p:cNvPr id="4100" name="Object 14"/>
          <p:cNvGraphicFramePr>
            <a:graphicFrameLocks noChangeAspect="1"/>
          </p:cNvGraphicFramePr>
          <p:nvPr/>
        </p:nvGraphicFramePr>
        <p:xfrm>
          <a:off x="1295400" y="1752600"/>
          <a:ext cx="3744913" cy="1008063"/>
        </p:xfrm>
        <a:graphic>
          <a:graphicData uri="http://schemas.openxmlformats.org/presentationml/2006/ole">
            <mc:AlternateContent xmlns:mc="http://schemas.openxmlformats.org/markup-compatibility/2006">
              <mc:Choice xmlns:v="urn:schemas-microsoft-com:vml" Requires="v">
                <p:oleObj spid="_x0000_s2049" name="方程式" r:id="rId1" imgW="28041600" imgH="10363200" progId="Equation.3">
                  <p:embed/>
                </p:oleObj>
              </mc:Choice>
              <mc:Fallback>
                <p:oleObj name="方程式" r:id="rId1" imgW="28041600" imgH="10363200" progId="Equation.3">
                  <p:embed/>
                  <p:pic>
                    <p:nvPicPr>
                      <p:cNvPr id="0" name="Object 14" descr="image14"/>
                      <p:cNvPicPr>
                        <a:picLocks noChangeAspect="1"/>
                      </p:cNvPicPr>
                      <p:nvPr/>
                    </p:nvPicPr>
                    <p:blipFill>
                      <a:blip r:embed="rId2"/>
                      <a:stretch>
                        <a:fillRect/>
                      </a:stretch>
                    </p:blipFill>
                    <p:spPr>
                      <a:xfrm>
                        <a:off x="1295400" y="1752600"/>
                        <a:ext cx="3744913" cy="1008063"/>
                      </a:xfrm>
                      <a:prstGeom prst="rect">
                        <a:avLst/>
                      </a:prstGeom>
                      <a:solidFill>
                        <a:srgbClr val="FFFFFF"/>
                      </a:solidFill>
                      <a:ln w="9525" cap="flat" cmpd="sng">
                        <a:solidFill>
                          <a:srgbClr val="FFFFFF"/>
                        </a:solidFill>
                        <a:prstDash val="solid"/>
                        <a:miter/>
                        <a:headEnd type="none" w="med" len="med"/>
                        <a:tailEnd type="none" w="med" len="med"/>
                      </a:ln>
                    </p:spPr>
                  </p:pic>
                </p:oleObj>
              </mc:Fallback>
            </mc:AlternateContent>
          </a:graphicData>
        </a:graphic>
      </p:graphicFrame>
      <p:sp>
        <p:nvSpPr>
          <p:cNvPr id="4109" name="Rectangle 15"/>
          <p:cNvSpPr>
            <a:spLocks noChangeArrowheads="1"/>
          </p:cNvSpPr>
          <p:nvPr/>
        </p:nvSpPr>
        <p:spPr bwMode="auto">
          <a:xfrm>
            <a:off x="1476375" y="1125538"/>
            <a:ext cx="5000625" cy="461962"/>
          </a:xfrm>
          <a:prstGeom prst="rect">
            <a:avLst/>
          </a:prstGeom>
          <a:noFill/>
          <a:ln w="9525">
            <a:noFill/>
            <a:miter lim="800000"/>
          </a:ln>
        </p:spPr>
        <p:txBody>
          <a:bodyPr>
            <a:spAutoFit/>
          </a:bodyPr>
          <a:lstStyle/>
          <a:p>
            <a:r>
              <a:rPr lang="zh-TW" altLang="en-US" sz="2400" b="1">
                <a:solidFill>
                  <a:schemeClr val="tx2"/>
                </a:solidFill>
                <a:latin typeface="楷体" panose="02010609060101010101" pitchFamily="49" charset="-122"/>
                <a:ea typeface="楷体" panose="02010609060101010101" pitchFamily="49" charset="-122"/>
              </a:rPr>
              <a:t>量子化环量( 涡旋强度</a:t>
            </a:r>
            <a:r>
              <a:rPr lang="en-US" altLang="zh-TW" sz="2400" b="1">
                <a:solidFill>
                  <a:schemeClr val="tx2"/>
                </a:solidFill>
                <a:latin typeface="楷体" panose="02010609060101010101" pitchFamily="49" charset="-122"/>
                <a:ea typeface="楷体" panose="02010609060101010101" pitchFamily="49" charset="-122"/>
              </a:rPr>
              <a:t>):</a:t>
            </a:r>
            <a:endParaRPr lang="zh-TW" altLang="en-US" sz="2400" b="1">
              <a:solidFill>
                <a:schemeClr val="tx2"/>
              </a:solidFill>
              <a:latin typeface="楷体" panose="02010609060101010101" pitchFamily="49" charset="-122"/>
              <a:ea typeface="楷体" panose="02010609060101010101" pitchFamily="49" charset="-122"/>
            </a:endParaRPr>
          </a:p>
        </p:txBody>
      </p:sp>
      <p:graphicFrame>
        <p:nvGraphicFramePr>
          <p:cNvPr id="3" name="对象 2">
            <a:hlinkClick r:id="" action="ppaction://ole?verb=0"/>
          </p:cNvPr>
          <p:cNvGraphicFramePr/>
          <p:nvPr/>
        </p:nvGraphicFramePr>
        <p:xfrm>
          <a:off x="1562100" y="2760980"/>
          <a:ext cx="2233930" cy="1186815"/>
        </p:xfrm>
        <a:graphic>
          <a:graphicData uri="http://schemas.openxmlformats.org/presentationml/2006/ole">
            <mc:AlternateContent xmlns:mc="http://schemas.openxmlformats.org/markup-compatibility/2006">
              <mc:Choice xmlns:v="urn:schemas-microsoft-com:vml" Requires="v">
                <p:oleObj spid="_x0000_s2050" name="" r:id="rId3" imgW="19507200" imgH="10363200" progId="Equation.3">
                  <p:embed/>
                </p:oleObj>
              </mc:Choice>
              <mc:Fallback>
                <p:oleObj name="" r:id="rId3" imgW="19507200" imgH="10363200" progId="Equation.3">
                  <p:embed/>
                  <p:pic>
                    <p:nvPicPr>
                      <p:cNvPr id="0" name="图片 2049" descr="image15"/>
                      <p:cNvPicPr/>
                      <p:nvPr/>
                    </p:nvPicPr>
                    <p:blipFill>
                      <a:blip r:embed="rId4"/>
                      <a:stretch>
                        <a:fillRect/>
                      </a:stretch>
                    </p:blipFill>
                    <p:spPr>
                      <a:xfrm>
                        <a:off x="1562100" y="2760980"/>
                        <a:ext cx="2233930" cy="1186815"/>
                      </a:xfrm>
                      <a:prstGeom prst="rect">
                        <a:avLst/>
                      </a:prstGeom>
                      <a:noFill/>
                      <a:ln w="9525">
                        <a:noFill/>
                      </a:ln>
                    </p:spPr>
                  </p:pic>
                </p:oleObj>
              </mc:Fallback>
            </mc:AlternateContent>
          </a:graphicData>
        </a:graphic>
      </p:graphicFrame>
      <p:graphicFrame>
        <p:nvGraphicFramePr>
          <p:cNvPr id="4" name="对象 3">
            <a:hlinkClick r:id="" action="ppaction://ole?verb=0"/>
          </p:cNvPr>
          <p:cNvGraphicFramePr/>
          <p:nvPr/>
        </p:nvGraphicFramePr>
        <p:xfrm>
          <a:off x="1477010" y="4228465"/>
          <a:ext cx="2599690" cy="1263015"/>
        </p:xfrm>
        <a:graphic>
          <a:graphicData uri="http://schemas.openxmlformats.org/presentationml/2006/ole">
            <mc:AlternateContent xmlns:mc="http://schemas.openxmlformats.org/markup-compatibility/2006">
              <mc:Choice xmlns:v="urn:schemas-microsoft-com:vml" Requires="v">
                <p:oleObj spid="_x0000_s2051" name="" r:id="rId5" imgW="21336000" imgH="10363200" progId="Equation.3">
                  <p:embed/>
                </p:oleObj>
              </mc:Choice>
              <mc:Fallback>
                <p:oleObj name="" r:id="rId5" imgW="21336000" imgH="10363200" progId="Equation.3">
                  <p:embed/>
                  <p:pic>
                    <p:nvPicPr>
                      <p:cNvPr id="0" name="图片 2050" descr="image16"/>
                      <p:cNvPicPr/>
                      <p:nvPr/>
                    </p:nvPicPr>
                    <p:blipFill>
                      <a:blip r:embed="rId6"/>
                      <a:stretch>
                        <a:fillRect/>
                      </a:stretch>
                    </p:blipFill>
                    <p:spPr>
                      <a:xfrm>
                        <a:off x="1477010" y="4228465"/>
                        <a:ext cx="2599690" cy="1263015"/>
                      </a:xfrm>
                      <a:prstGeom prst="rect">
                        <a:avLst/>
                      </a:prstGeom>
                      <a:noFill/>
                      <a:ln w="9525">
                        <a:noFill/>
                      </a:ln>
                    </p:spPr>
                  </p:pic>
                </p:oleObj>
              </mc:Fallback>
            </mc:AlternateContent>
          </a:graphicData>
        </a:graphic>
      </p:graphicFrame>
      <p:graphicFrame>
        <p:nvGraphicFramePr>
          <p:cNvPr id="118790" name="Object 5" descr="image41"/>
          <p:cNvGraphicFramePr>
            <a:graphicFrameLocks noChangeAspect="1"/>
          </p:cNvGraphicFramePr>
          <p:nvPr/>
        </p:nvGraphicFramePr>
        <p:xfrm>
          <a:off x="6300788" y="5876925"/>
          <a:ext cx="2087562" cy="792163"/>
        </p:xfrm>
        <a:graphic>
          <a:graphicData uri="http://schemas.openxmlformats.org/presentationml/2006/ole">
            <mc:AlternateContent xmlns:mc="http://schemas.openxmlformats.org/markup-compatibility/2006">
              <mc:Choice xmlns:v="urn:schemas-microsoft-com:vml" Requires="v">
                <p:oleObj spid="_x0000_s2052" name="Equation" r:id="rId7" imgW="1295400" imgH="457200" progId="Equation.3">
                  <p:embed/>
                </p:oleObj>
              </mc:Choice>
              <mc:Fallback>
                <p:oleObj name="Equation" r:id="rId7" imgW="1295400" imgH="457200" progId="Equation.3">
                  <p:embed/>
                  <p:pic>
                    <p:nvPicPr>
                      <p:cNvPr id="0" name="Object 5" descr="image41"/>
                      <p:cNvPicPr>
                        <a:picLocks noChangeAspect="1"/>
                      </p:cNvPicPr>
                      <p:nvPr/>
                    </p:nvPicPr>
                    <p:blipFill>
                      <a:blip r:embed="rId8"/>
                      <a:stretch>
                        <a:fillRect/>
                      </a:stretch>
                    </p:blipFill>
                    <p:spPr>
                      <a:xfrm>
                        <a:off x="6300788" y="5876925"/>
                        <a:ext cx="2087562" cy="792163"/>
                      </a:xfrm>
                      <a:prstGeom prst="rect">
                        <a:avLst/>
                      </a:prstGeom>
                      <a:solidFill>
                        <a:srgbClr val="FFFFFF"/>
                      </a:solid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0663"/>
                                        </p:tgtEl>
                                        <p:attrNameLst>
                                          <p:attrName>style.visibility</p:attrName>
                                        </p:attrNameLst>
                                      </p:cBhvr>
                                      <p:to>
                                        <p:strVal val="visible"/>
                                      </p:to>
                                    </p:set>
                                    <p:anim calcmode="lin" valueType="num">
                                      <p:cBhvr additive="base">
                                        <p:cTn id="7" dur="500" fill="hold"/>
                                        <p:tgtEl>
                                          <p:spTgt spid="710663"/>
                                        </p:tgtEl>
                                        <p:attrNameLst>
                                          <p:attrName>ppt_x</p:attrName>
                                        </p:attrNameLst>
                                      </p:cBhvr>
                                      <p:tavLst>
                                        <p:tav tm="0">
                                          <p:val>
                                            <p:strVal val="0-#ppt_w/2"/>
                                          </p:val>
                                        </p:tav>
                                        <p:tav tm="100000">
                                          <p:val>
                                            <p:strVal val="#ppt_x"/>
                                          </p:val>
                                        </p:tav>
                                      </p:tavLst>
                                    </p:anim>
                                    <p:anim calcmode="lin" valueType="num">
                                      <p:cBhvr additive="base">
                                        <p:cTn id="8" dur="500" fill="hold"/>
                                        <p:tgtEl>
                                          <p:spTgt spid="7106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0664"/>
                                        </p:tgtEl>
                                        <p:attrNameLst>
                                          <p:attrName>style.visibility</p:attrName>
                                        </p:attrNameLst>
                                      </p:cBhvr>
                                      <p:to>
                                        <p:strVal val="visible"/>
                                      </p:to>
                                    </p:set>
                                    <p:anim calcmode="lin" valueType="num">
                                      <p:cBhvr additive="base">
                                        <p:cTn id="13" dur="500" fill="hold"/>
                                        <p:tgtEl>
                                          <p:spTgt spid="710664"/>
                                        </p:tgtEl>
                                        <p:attrNameLst>
                                          <p:attrName>ppt_x</p:attrName>
                                        </p:attrNameLst>
                                      </p:cBhvr>
                                      <p:tavLst>
                                        <p:tav tm="0">
                                          <p:val>
                                            <p:strVal val="0-#ppt_w/2"/>
                                          </p:val>
                                        </p:tav>
                                        <p:tav tm="100000">
                                          <p:val>
                                            <p:strVal val="#ppt_x"/>
                                          </p:val>
                                        </p:tav>
                                      </p:tavLst>
                                    </p:anim>
                                    <p:anim calcmode="lin" valueType="num">
                                      <p:cBhvr additive="base">
                                        <p:cTn id="14" dur="500" fill="hold"/>
                                        <p:tgtEl>
                                          <p:spTgt spid="71066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0667"/>
                                        </p:tgtEl>
                                        <p:attrNameLst>
                                          <p:attrName>style.visibility</p:attrName>
                                        </p:attrNameLst>
                                      </p:cBhvr>
                                      <p:to>
                                        <p:strVal val="visible"/>
                                      </p:to>
                                    </p:set>
                                    <p:anim calcmode="lin" valueType="num">
                                      <p:cBhvr additive="base">
                                        <p:cTn id="19" dur="500" fill="hold"/>
                                        <p:tgtEl>
                                          <p:spTgt spid="710667"/>
                                        </p:tgtEl>
                                        <p:attrNameLst>
                                          <p:attrName>ppt_x</p:attrName>
                                        </p:attrNameLst>
                                      </p:cBhvr>
                                      <p:tavLst>
                                        <p:tav tm="0">
                                          <p:val>
                                            <p:strVal val="0-#ppt_w/2"/>
                                          </p:val>
                                        </p:tav>
                                        <p:tav tm="100000">
                                          <p:val>
                                            <p:strVal val="#ppt_x"/>
                                          </p:val>
                                        </p:tav>
                                      </p:tavLst>
                                    </p:anim>
                                    <p:anim calcmode="lin" valueType="num">
                                      <p:cBhvr additive="base">
                                        <p:cTn id="20" dur="500" fill="hold"/>
                                        <p:tgtEl>
                                          <p:spTgt spid="71066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0668"/>
                                        </p:tgtEl>
                                        <p:attrNameLst>
                                          <p:attrName>style.visibility</p:attrName>
                                        </p:attrNameLst>
                                      </p:cBhvr>
                                      <p:to>
                                        <p:strVal val="visible"/>
                                      </p:to>
                                    </p:set>
                                    <p:anim calcmode="lin" valueType="num">
                                      <p:cBhvr additive="base">
                                        <p:cTn id="25" dur="500" fill="hold"/>
                                        <p:tgtEl>
                                          <p:spTgt spid="710668"/>
                                        </p:tgtEl>
                                        <p:attrNameLst>
                                          <p:attrName>ppt_x</p:attrName>
                                        </p:attrNameLst>
                                      </p:cBhvr>
                                      <p:tavLst>
                                        <p:tav tm="0">
                                          <p:val>
                                            <p:strVal val="0-#ppt_w/2"/>
                                          </p:val>
                                        </p:tav>
                                        <p:tav tm="100000">
                                          <p:val>
                                            <p:strVal val="#ppt_x"/>
                                          </p:val>
                                        </p:tav>
                                      </p:tavLst>
                                    </p:anim>
                                    <p:anim calcmode="lin" valueType="num">
                                      <p:cBhvr additive="base">
                                        <p:cTn id="26" dur="500" fill="hold"/>
                                        <p:tgtEl>
                                          <p:spTgt spid="71066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0666"/>
                                        </p:tgtEl>
                                        <p:attrNameLst>
                                          <p:attrName>style.visibility</p:attrName>
                                        </p:attrNameLst>
                                      </p:cBhvr>
                                      <p:to>
                                        <p:strVal val="visible"/>
                                      </p:to>
                                    </p:set>
                                    <p:anim calcmode="lin" valueType="num">
                                      <p:cBhvr additive="base">
                                        <p:cTn id="31" dur="500" fill="hold"/>
                                        <p:tgtEl>
                                          <p:spTgt spid="710666"/>
                                        </p:tgtEl>
                                        <p:attrNameLst>
                                          <p:attrName>ppt_x</p:attrName>
                                        </p:attrNameLst>
                                      </p:cBhvr>
                                      <p:tavLst>
                                        <p:tav tm="0">
                                          <p:val>
                                            <p:strVal val="0-#ppt_w/2"/>
                                          </p:val>
                                        </p:tav>
                                        <p:tav tm="100000">
                                          <p:val>
                                            <p:strVal val="#ppt_x"/>
                                          </p:val>
                                        </p:tav>
                                      </p:tavLst>
                                    </p:anim>
                                    <p:anim calcmode="lin" valueType="num">
                                      <p:cBhvr additive="base">
                                        <p:cTn id="32" dur="500" fill="hold"/>
                                        <p:tgtEl>
                                          <p:spTgt spid="71066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0665"/>
                                        </p:tgtEl>
                                        <p:attrNameLst>
                                          <p:attrName>style.visibility</p:attrName>
                                        </p:attrNameLst>
                                      </p:cBhvr>
                                      <p:to>
                                        <p:strVal val="visible"/>
                                      </p:to>
                                    </p:set>
                                    <p:anim calcmode="lin" valueType="num">
                                      <p:cBhvr additive="base">
                                        <p:cTn id="37" dur="500" fill="hold"/>
                                        <p:tgtEl>
                                          <p:spTgt spid="710665"/>
                                        </p:tgtEl>
                                        <p:attrNameLst>
                                          <p:attrName>ppt_x</p:attrName>
                                        </p:attrNameLst>
                                      </p:cBhvr>
                                      <p:tavLst>
                                        <p:tav tm="0">
                                          <p:val>
                                            <p:strVal val="0-#ppt_w/2"/>
                                          </p:val>
                                        </p:tav>
                                        <p:tav tm="100000">
                                          <p:val>
                                            <p:strVal val="#ppt_x"/>
                                          </p:val>
                                        </p:tav>
                                      </p:tavLst>
                                    </p:anim>
                                    <p:anim calcmode="lin" valueType="num">
                                      <p:cBhvr additive="base">
                                        <p:cTn id="38" dur="500" fill="hold"/>
                                        <p:tgtEl>
                                          <p:spTgt spid="71066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0662"/>
                                        </p:tgtEl>
                                        <p:attrNameLst>
                                          <p:attrName>style.visibility</p:attrName>
                                        </p:attrNameLst>
                                      </p:cBhvr>
                                      <p:to>
                                        <p:strVal val="visible"/>
                                      </p:to>
                                    </p:set>
                                    <p:anim calcmode="lin" valueType="num">
                                      <p:cBhvr additive="base">
                                        <p:cTn id="43" dur="500" fill="hold"/>
                                        <p:tgtEl>
                                          <p:spTgt spid="710662"/>
                                        </p:tgtEl>
                                        <p:attrNameLst>
                                          <p:attrName>ppt_x</p:attrName>
                                        </p:attrNameLst>
                                      </p:cBhvr>
                                      <p:tavLst>
                                        <p:tav tm="0">
                                          <p:val>
                                            <p:strVal val="0-#ppt_w/2"/>
                                          </p:val>
                                        </p:tav>
                                        <p:tav tm="100000">
                                          <p:val>
                                            <p:strVal val="#ppt_x"/>
                                          </p:val>
                                        </p:tav>
                                      </p:tavLst>
                                    </p:anim>
                                    <p:anim calcmode="lin" valueType="num">
                                      <p:cBhvr additive="base">
                                        <p:cTn id="44" dur="500" fill="hold"/>
                                        <p:tgtEl>
                                          <p:spTgt spid="7106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2" grpId="0" autoUpdateAnimBg="0"/>
      <p:bldP spid="710663" grpId="0" animBg="1"/>
      <p:bldP spid="710664" grpId="0" animBg="1"/>
      <p:bldP spid="710665" grpId="0" animBg="1"/>
      <p:bldP spid="710666" grpId="0" autoUpdateAnimBg="0"/>
      <p:bldP spid="710667" grpId="0" autoUpdateAnimBg="0"/>
      <p:bldP spid="7106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533400" y="0"/>
            <a:ext cx="7772400" cy="836712"/>
          </a:xfrm>
        </p:spPr>
        <p:txBody>
          <a:bodyPr>
            <a:normAutofit fontScale="90000"/>
          </a:bodyPr>
          <a:lstStyle/>
          <a:p>
            <a:pPr eaLnBrk="1" hangingPunct="1"/>
            <a:r>
              <a:rPr lang="en-US" altLang="zh-CN" sz="3200" b="1" dirty="0" smtClean="0">
                <a:ea typeface="楷体" panose="02010609060101010101" pitchFamily="49" charset="-122"/>
              </a:rPr>
              <a:t> </a:t>
            </a:r>
            <a:r>
              <a:rPr lang="zh-CN" altLang="en-US" sz="3200" b="1" dirty="0" smtClean="0">
                <a:ea typeface="楷体" panose="02010609060101010101" pitchFamily="49" charset="-122"/>
              </a:rPr>
              <a:t>脉冲星</a:t>
            </a:r>
            <a:r>
              <a:rPr lang="en-US" altLang="zh-CN" sz="3200" b="1" dirty="0" smtClean="0">
                <a:ea typeface="楷体" panose="02010609060101010101" pitchFamily="49" charset="-122"/>
              </a:rPr>
              <a:t>(</a:t>
            </a:r>
            <a:r>
              <a:rPr lang="zh-CN" altLang="en-US" sz="3200" b="1" dirty="0" smtClean="0">
                <a:ea typeface="楷体" panose="02010609060101010101" pitchFamily="49" charset="-122"/>
              </a:rPr>
              <a:t>自转减慢</a:t>
            </a:r>
            <a:r>
              <a:rPr lang="en-US" altLang="zh-CN" sz="3200" b="1" dirty="0" smtClean="0">
                <a:ea typeface="楷体" panose="02010609060101010101" pitchFamily="49" charset="-122"/>
              </a:rPr>
              <a:t>)</a:t>
            </a:r>
            <a:r>
              <a:rPr lang="zh-CN" altLang="en-US" sz="3200" b="1" dirty="0" smtClean="0">
                <a:ea typeface="楷体" panose="02010609060101010101" pitchFamily="49" charset="-122"/>
              </a:rPr>
              <a:t>混杂</a:t>
            </a:r>
            <a:r>
              <a:rPr lang="en-US" altLang="zh-CN" sz="3200" b="1" dirty="0" smtClean="0">
                <a:latin typeface="Times New Roman" panose="02020603050405020304" pitchFamily="18" charset="0"/>
                <a:ea typeface="楷体" panose="02010609060101010101" pitchFamily="49" charset="-122"/>
                <a:cs typeface="Times New Roman" panose="02020603050405020304" pitchFamily="18" charset="0"/>
              </a:rPr>
              <a:t>(Hybrid)</a:t>
            </a:r>
            <a:r>
              <a:rPr lang="zh-CN" altLang="en-US" sz="3200" b="1" dirty="0" smtClean="0">
                <a:ea typeface="楷体" panose="02010609060101010101" pitchFamily="49" charset="-122"/>
              </a:rPr>
              <a:t>模型</a:t>
            </a:r>
            <a:br>
              <a:rPr lang="en-US" altLang="zh-CN" sz="3200" b="1" dirty="0" smtClean="0">
                <a:ea typeface="楷体" panose="02010609060101010101" pitchFamily="49" charset="-122"/>
              </a:rPr>
            </a:br>
            <a:r>
              <a:rPr lang="en-US" altLang="zh-CN" sz="3200" b="1"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3200" b="1" dirty="0" err="1" smtClean="0">
                <a:latin typeface="Times New Roman" panose="02020603050405020304" pitchFamily="18" charset="0"/>
                <a:ea typeface="楷体" panose="02010609060101010101" pitchFamily="49" charset="-122"/>
                <a:cs typeface="Times New Roman" panose="02020603050405020304" pitchFamily="18" charset="0"/>
              </a:rPr>
              <a:t>Peng</a:t>
            </a:r>
            <a:r>
              <a:rPr lang="en-US" altLang="zh-CN" sz="3200" b="1" dirty="0" smtClean="0">
                <a:latin typeface="Times New Roman" panose="02020603050405020304" pitchFamily="18" charset="0"/>
                <a:ea typeface="楷体" panose="02010609060101010101" pitchFamily="49" charset="-122"/>
                <a:cs typeface="Times New Roman" panose="02020603050405020304" pitchFamily="18" charset="0"/>
              </a:rPr>
              <a:t> et al. 1982</a:t>
            </a:r>
            <a:r>
              <a:rPr lang="en-US" altLang="zh-CN" sz="3200" b="1" dirty="0" smtClean="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3200" b="1" dirty="0" smtClean="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16803" name="Rectangle 3"/>
          <p:cNvSpPr>
            <a:spLocks noChangeArrowheads="1"/>
          </p:cNvSpPr>
          <p:nvPr/>
        </p:nvSpPr>
        <p:spPr bwMode="auto">
          <a:xfrm>
            <a:off x="755576" y="1052736"/>
            <a:ext cx="7848600" cy="3657600"/>
          </a:xfrm>
          <a:prstGeom prst="rect">
            <a:avLst/>
          </a:prstGeom>
          <a:noFill/>
          <a:ln>
            <a:noFill/>
          </a:ln>
          <a:effectLst/>
        </p:spPr>
        <p:txBody>
          <a:bodyPr/>
          <a:lstStyle/>
          <a:p>
            <a:pPr>
              <a:spcBef>
                <a:spcPct val="20000"/>
              </a:spcBef>
              <a:buClr>
                <a:schemeClr val="tx2"/>
              </a:buClr>
              <a:buSzPct val="75000"/>
            </a:pPr>
            <a:r>
              <a:rPr lang="zh-CN" altLang="en-US" sz="2400" dirty="0">
                <a:effectLst>
                  <a:outerShdw blurRad="38100" dist="38100" dir="2700000" algn="tl">
                    <a:srgbClr val="C0C0C0"/>
                  </a:outerShdw>
                </a:effectLst>
                <a:latin typeface="楷体" panose="02010609060101010101" pitchFamily="49" charset="-122"/>
                <a:ea typeface="楷体" panose="02010609060101010101" pitchFamily="49" charset="-122"/>
              </a:rPr>
              <a:t>脉冲星转动动能损失率</a:t>
            </a:r>
            <a:endParaRPr lang="zh-CN" altLang="en-US" sz="2400"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a:spcBef>
                <a:spcPct val="20000"/>
              </a:spcBef>
              <a:buClr>
                <a:schemeClr val="tx2"/>
              </a:buClr>
              <a:buSzPct val="75000"/>
            </a:pPr>
            <a:r>
              <a:rPr lang="zh-CN" altLang="en-US" sz="2400" dirty="0">
                <a:effectLst>
                  <a:outerShdw blurRad="38100" dist="38100" dir="2700000" algn="tl">
                    <a:srgbClr val="C0C0C0"/>
                  </a:outerShdw>
                </a:effectLst>
                <a:latin typeface="楷体" panose="02010609060101010101" pitchFamily="49" charset="-122"/>
                <a:ea typeface="楷体" panose="02010609060101010101" pitchFamily="49" charset="-122"/>
              </a:rPr>
              <a:t> </a:t>
            </a:r>
            <a:endParaRPr lang="zh-CN" altLang="en-US" sz="2400"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a:spcBef>
                <a:spcPct val="20000"/>
              </a:spcBef>
              <a:buClr>
                <a:schemeClr val="tx2"/>
              </a:buClr>
              <a:buSzPct val="75000"/>
            </a:pPr>
            <a:r>
              <a:rPr lang="zh-CN" altLang="en-US" sz="2400" dirty="0">
                <a:effectLst>
                  <a:outerShdw blurRad="38100" dist="38100" dir="2700000" algn="tl">
                    <a:srgbClr val="C0C0C0"/>
                  </a:outerShdw>
                </a:effectLst>
                <a:latin typeface="楷体" panose="02010609060101010101" pitchFamily="49" charset="-122"/>
                <a:ea typeface="楷体" panose="02010609060101010101" pitchFamily="49" charset="-122"/>
              </a:rPr>
              <a:t>周期增长率</a:t>
            </a:r>
            <a:endParaRPr lang="zh-CN" altLang="en-US" sz="2400"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a:spcBef>
                <a:spcPct val="20000"/>
              </a:spcBef>
              <a:buClr>
                <a:schemeClr val="tx2"/>
              </a:buClr>
              <a:buSzPct val="75000"/>
              <a:buFont typeface="Wingdings" panose="05000000000000000000" pitchFamily="2" charset="2"/>
              <a:buChar char="n"/>
            </a:pPr>
            <a:endParaRPr lang="zh-CN" altLang="en-US" sz="2400"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a:spcBef>
                <a:spcPct val="20000"/>
              </a:spcBef>
              <a:buClr>
                <a:schemeClr val="tx2"/>
              </a:buClr>
              <a:buSzPct val="75000"/>
              <a:buFont typeface="Wingdings" panose="05000000000000000000" pitchFamily="2" charset="2"/>
              <a:buChar char="n"/>
            </a:pPr>
            <a:endParaRPr lang="zh-CN" altLang="en-US" sz="2400"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a:spcBef>
                <a:spcPct val="20000"/>
              </a:spcBef>
              <a:buClr>
                <a:schemeClr val="tx2"/>
              </a:buClr>
              <a:buSzPct val="75000"/>
              <a:buFont typeface="Wingdings" panose="05000000000000000000" pitchFamily="2" charset="2"/>
              <a:buChar char="n"/>
            </a:pPr>
            <a:endParaRPr lang="zh-CN" altLang="en-US" sz="2400" u="sng"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pic>
        <p:nvPicPr>
          <p:cNvPr id="11270" name="Picture 4"/>
          <p:cNvPicPr>
            <a:picLocks noChangeAspect="1" noChangeArrowheads="1"/>
          </p:cNvPicPr>
          <p:nvPr/>
        </p:nvPicPr>
        <p:blipFill>
          <a:blip r:embed="rId1" cstate="print"/>
          <a:srcRect/>
          <a:stretch>
            <a:fillRect/>
          </a:stretch>
        </p:blipFill>
        <p:spPr bwMode="auto">
          <a:xfrm>
            <a:off x="3635375" y="1412875"/>
            <a:ext cx="3200400" cy="427038"/>
          </a:xfrm>
          <a:prstGeom prst="rect">
            <a:avLst/>
          </a:prstGeom>
          <a:noFill/>
          <a:ln w="9525">
            <a:noFill/>
            <a:miter lim="800000"/>
            <a:headEnd/>
            <a:tailEnd/>
          </a:ln>
        </p:spPr>
      </p:pic>
      <p:pic>
        <p:nvPicPr>
          <p:cNvPr id="11271" name="Picture 5"/>
          <p:cNvPicPr>
            <a:picLocks noChangeAspect="1" noChangeArrowheads="1"/>
          </p:cNvPicPr>
          <p:nvPr/>
        </p:nvPicPr>
        <p:blipFill>
          <a:blip r:embed="rId2" cstate="print"/>
          <a:srcRect/>
          <a:stretch>
            <a:fillRect/>
          </a:stretch>
        </p:blipFill>
        <p:spPr bwMode="auto">
          <a:xfrm>
            <a:off x="2124075" y="2349500"/>
            <a:ext cx="3733800" cy="758825"/>
          </a:xfrm>
          <a:prstGeom prst="rect">
            <a:avLst/>
          </a:prstGeom>
          <a:noFill/>
          <a:ln w="9525">
            <a:noFill/>
            <a:miter lim="800000"/>
            <a:headEnd/>
            <a:tailEnd/>
          </a:ln>
        </p:spPr>
      </p:pic>
      <p:pic>
        <p:nvPicPr>
          <p:cNvPr id="11272" name="Picture 6"/>
          <p:cNvPicPr>
            <a:picLocks noChangeAspect="1" noChangeArrowheads="1"/>
          </p:cNvPicPr>
          <p:nvPr/>
        </p:nvPicPr>
        <p:blipFill>
          <a:blip r:embed="rId3" cstate="print"/>
          <a:srcRect/>
          <a:stretch>
            <a:fillRect/>
          </a:stretch>
        </p:blipFill>
        <p:spPr bwMode="auto">
          <a:xfrm>
            <a:off x="4284663" y="4221163"/>
            <a:ext cx="4114800" cy="533400"/>
          </a:xfrm>
          <a:prstGeom prst="rect">
            <a:avLst/>
          </a:prstGeom>
          <a:noFill/>
          <a:ln w="9525">
            <a:noFill/>
            <a:miter lim="800000"/>
            <a:headEnd/>
            <a:tailEnd/>
          </a:ln>
        </p:spPr>
      </p:pic>
      <p:pic>
        <p:nvPicPr>
          <p:cNvPr id="11273" name="Picture 7"/>
          <p:cNvPicPr>
            <a:picLocks noChangeAspect="1" noChangeArrowheads="1"/>
          </p:cNvPicPr>
          <p:nvPr/>
        </p:nvPicPr>
        <p:blipFill>
          <a:blip r:embed="rId4" cstate="print"/>
          <a:srcRect/>
          <a:stretch>
            <a:fillRect/>
          </a:stretch>
        </p:blipFill>
        <p:spPr bwMode="auto">
          <a:xfrm>
            <a:off x="1258888" y="5300663"/>
            <a:ext cx="6019800" cy="914400"/>
          </a:xfrm>
          <a:prstGeom prst="rect">
            <a:avLst/>
          </a:prstGeom>
          <a:noFill/>
          <a:ln w="9525">
            <a:noFill/>
            <a:miter lim="800000"/>
            <a:headEnd/>
            <a:tailEnd/>
          </a:ln>
        </p:spPr>
      </p:pic>
      <p:sp>
        <p:nvSpPr>
          <p:cNvPr id="11274" name="Rectangle 8"/>
          <p:cNvSpPr>
            <a:spLocks noChangeArrowheads="1"/>
          </p:cNvSpPr>
          <p:nvPr/>
        </p:nvSpPr>
        <p:spPr bwMode="auto">
          <a:xfrm>
            <a:off x="3833813" y="3309938"/>
            <a:ext cx="9144000" cy="0"/>
          </a:xfrm>
          <a:prstGeom prst="rect">
            <a:avLst/>
          </a:prstGeom>
          <a:noFill/>
          <a:ln w="9525">
            <a:noFill/>
            <a:miter lim="800000"/>
          </a:ln>
        </p:spPr>
        <p:txBody>
          <a:bodyPr>
            <a:spAutoFit/>
          </a:bodyPr>
          <a:lstStyle/>
          <a:p>
            <a:endParaRPr lang="zh-CN" altLang="en-US">
              <a:latin typeface="Calibri" panose="020F0502020204030204" pitchFamily="34" charset="0"/>
            </a:endParaRPr>
          </a:p>
        </p:txBody>
      </p:sp>
      <p:graphicFrame>
        <p:nvGraphicFramePr>
          <p:cNvPr id="11266" name="Object 9"/>
          <p:cNvGraphicFramePr>
            <a:graphicFrameLocks noChangeAspect="1"/>
          </p:cNvGraphicFramePr>
          <p:nvPr/>
        </p:nvGraphicFramePr>
        <p:xfrm>
          <a:off x="1331913" y="3284538"/>
          <a:ext cx="2819400" cy="455612"/>
        </p:xfrm>
        <a:graphic>
          <a:graphicData uri="http://schemas.openxmlformats.org/presentationml/2006/ole">
            <mc:AlternateContent xmlns:mc="http://schemas.openxmlformats.org/markup-compatibility/2006">
              <mc:Choice xmlns:v="urn:schemas-microsoft-com:vml" Requires="v">
                <p:oleObj spid="_x0000_s3073" name="" r:id="rId5" imgW="1473200" imgH="241300" progId="Equation.3">
                  <p:embed/>
                </p:oleObj>
              </mc:Choice>
              <mc:Fallback>
                <p:oleObj name="" r:id="rId5" imgW="1473200" imgH="241300" progId="Equation.3">
                  <p:embed/>
                  <p:pic>
                    <p:nvPicPr>
                      <p:cNvPr id="0" name="Object 9" descr="image58"/>
                      <p:cNvPicPr>
                        <a:picLocks noChangeAspect="1"/>
                      </p:cNvPicPr>
                      <p:nvPr/>
                    </p:nvPicPr>
                    <p:blipFill>
                      <a:blip r:embed="rId6"/>
                      <a:stretch>
                        <a:fillRect/>
                      </a:stretch>
                    </p:blipFill>
                    <p:spPr>
                      <a:xfrm>
                        <a:off x="1331913" y="3284538"/>
                        <a:ext cx="2819400" cy="455612"/>
                      </a:xfrm>
                      <a:prstGeom prst="rect">
                        <a:avLst/>
                      </a:prstGeom>
                      <a:solidFill>
                        <a:srgbClr val="FFFFFF"/>
                      </a:solidFill>
                      <a:ln w="9525">
                        <a:noFill/>
                      </a:ln>
                    </p:spPr>
                  </p:pic>
                </p:oleObj>
              </mc:Fallback>
            </mc:AlternateContent>
          </a:graphicData>
        </a:graphic>
      </p:graphicFrame>
      <p:sp>
        <p:nvSpPr>
          <p:cNvPr id="11275" name="Rectangle 10"/>
          <p:cNvSpPr>
            <a:spLocks noChangeArrowheads="1"/>
          </p:cNvSpPr>
          <p:nvPr/>
        </p:nvSpPr>
        <p:spPr bwMode="auto">
          <a:xfrm>
            <a:off x="3843338" y="3309938"/>
            <a:ext cx="9144000" cy="0"/>
          </a:xfrm>
          <a:prstGeom prst="rect">
            <a:avLst/>
          </a:prstGeom>
          <a:noFill/>
          <a:ln w="9525">
            <a:noFill/>
            <a:miter lim="800000"/>
          </a:ln>
        </p:spPr>
        <p:txBody>
          <a:bodyPr>
            <a:spAutoFit/>
          </a:bodyPr>
          <a:lstStyle/>
          <a:p>
            <a:endParaRPr lang="zh-CN" altLang="en-US">
              <a:latin typeface="Calibri" panose="020F0502020204030204" pitchFamily="34" charset="0"/>
            </a:endParaRPr>
          </a:p>
        </p:txBody>
      </p:sp>
      <p:graphicFrame>
        <p:nvGraphicFramePr>
          <p:cNvPr id="11267" name="Object 11"/>
          <p:cNvGraphicFramePr>
            <a:graphicFrameLocks noChangeAspect="1"/>
          </p:cNvGraphicFramePr>
          <p:nvPr/>
        </p:nvGraphicFramePr>
        <p:xfrm>
          <a:off x="4572000" y="3213100"/>
          <a:ext cx="2819400" cy="476250"/>
        </p:xfrm>
        <a:graphic>
          <a:graphicData uri="http://schemas.openxmlformats.org/presentationml/2006/ole">
            <mc:AlternateContent xmlns:mc="http://schemas.openxmlformats.org/markup-compatibility/2006">
              <mc:Choice xmlns:v="urn:schemas-microsoft-com:vml" Requires="v">
                <p:oleObj spid="_x0000_s3074" name="Equation" r:id="rId7" imgW="1409065" imgH="241300" progId="Equation.3">
                  <p:embed/>
                </p:oleObj>
              </mc:Choice>
              <mc:Fallback>
                <p:oleObj name="Equation" r:id="rId7" imgW="1409065" imgH="241300" progId="Equation.3">
                  <p:embed/>
                  <p:pic>
                    <p:nvPicPr>
                      <p:cNvPr id="0" name="Object 11" descr="image59"/>
                      <p:cNvPicPr>
                        <a:picLocks noChangeAspect="1"/>
                      </p:cNvPicPr>
                      <p:nvPr/>
                    </p:nvPicPr>
                    <p:blipFill>
                      <a:blip r:embed="rId8"/>
                      <a:stretch>
                        <a:fillRect/>
                      </a:stretch>
                    </p:blipFill>
                    <p:spPr>
                      <a:xfrm>
                        <a:off x="4572000" y="3213100"/>
                        <a:ext cx="2819400" cy="476250"/>
                      </a:xfrm>
                      <a:prstGeom prst="rect">
                        <a:avLst/>
                      </a:prstGeom>
                      <a:solidFill>
                        <a:srgbClr val="FFFFFF"/>
                      </a:solidFill>
                      <a:ln w="9525">
                        <a:noFill/>
                      </a:ln>
                    </p:spPr>
                  </p:pic>
                </p:oleObj>
              </mc:Fallback>
            </mc:AlternateContent>
          </a:graphicData>
        </a:graphic>
      </p:graphicFrame>
      <p:sp>
        <p:nvSpPr>
          <p:cNvPr id="12" name="矩形 11"/>
          <p:cNvSpPr/>
          <p:nvPr/>
        </p:nvSpPr>
        <p:spPr>
          <a:xfrm>
            <a:off x="684213" y="4149725"/>
            <a:ext cx="3262312" cy="460375"/>
          </a:xfrm>
          <a:prstGeom prst="rect">
            <a:avLst/>
          </a:prstGeom>
        </p:spPr>
        <p:txBody>
          <a:bodyPr wrap="none">
            <a:spAutoFit/>
          </a:bodyPr>
          <a:lstStyle/>
          <a:p>
            <a:pPr>
              <a:spcBef>
                <a:spcPct val="20000"/>
              </a:spcBef>
              <a:buClr>
                <a:schemeClr val="tx2"/>
              </a:buClr>
              <a:buSzPct val="75000"/>
            </a:pPr>
            <a:r>
              <a:rPr lang="zh-CN" altLang="en-US" sz="2400" b="1">
                <a:effectLst>
                  <a:outerShdw blurRad="38100" dist="38100" dir="2700000" algn="tl">
                    <a:srgbClr val="C0C0C0"/>
                  </a:outerShdw>
                </a:effectLst>
                <a:latin typeface="楷体" panose="02010609060101010101" pitchFamily="49" charset="-122"/>
                <a:ea typeface="楷体" panose="02010609060101010101" pitchFamily="49" charset="-122"/>
              </a:rPr>
              <a:t>超流涡旋的演化</a:t>
            </a:r>
            <a:r>
              <a:rPr lang="en-US" altLang="zh-CN" sz="2400" b="1">
                <a:effectLst>
                  <a:outerShdw blurRad="38100" dist="38100" dir="2700000" algn="tl">
                    <a:srgbClr val="C0C0C0"/>
                  </a:outerShdw>
                </a:effectLst>
                <a:latin typeface="楷体" panose="02010609060101010101" pitchFamily="49" charset="-122"/>
                <a:ea typeface="楷体" panose="02010609060101010101" pitchFamily="49" charset="-122"/>
              </a:rPr>
              <a:t>(</a:t>
            </a:r>
            <a:r>
              <a:rPr lang="zh-CN" altLang="en-US" sz="2400" b="1">
                <a:effectLst>
                  <a:outerShdw blurRad="38100" dist="38100" dir="2700000" algn="tl">
                    <a:srgbClr val="C0C0C0"/>
                  </a:outerShdw>
                </a:effectLst>
                <a:latin typeface="楷体" panose="02010609060101010101" pitchFamily="49" charset="-122"/>
                <a:ea typeface="楷体" panose="02010609060101010101" pitchFamily="49" charset="-122"/>
              </a:rPr>
              <a:t>假设</a:t>
            </a:r>
            <a:r>
              <a:rPr lang="en-US" altLang="zh-CN" sz="2400" b="1">
                <a:effectLst>
                  <a:outerShdw blurRad="38100" dist="38100" dir="2700000" algn="tl">
                    <a:srgbClr val="C0C0C0"/>
                  </a:outerShdw>
                </a:effectLst>
                <a:latin typeface="楷体" panose="02010609060101010101" pitchFamily="49" charset="-122"/>
                <a:ea typeface="楷体" panose="02010609060101010101" pitchFamily="49" charset="-122"/>
              </a:rPr>
              <a:t>)</a:t>
            </a:r>
            <a:endParaRPr lang="en-US" altLang="zh-CN" sz="2400" b="1">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标题 1"/>
          <p:cNvSpPr>
            <a:spLocks noGrp="1"/>
          </p:cNvSpPr>
          <p:nvPr>
            <p:ph type="title"/>
          </p:nvPr>
        </p:nvSpPr>
        <p:spPr>
          <a:xfrm>
            <a:off x="468313" y="0"/>
            <a:ext cx="8229600" cy="777875"/>
          </a:xfrm>
        </p:spPr>
        <p:txBody>
          <a:bodyPr/>
          <a:lstStyle/>
          <a:p>
            <a:pPr eaLnBrk="1" hangingPunct="1"/>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rPr>
              <a:t> </a:t>
            </a:r>
            <a:r>
              <a:rPr lang="zh-CN"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rPr>
              <a:t>脉冲星</a:t>
            </a:r>
            <a:r>
              <a:rPr lang="zh-CN" altLang="en-US" b="1" dirty="0" smtClean="0">
                <a:latin typeface="Times New Roman" panose="02020603050405020304" pitchFamily="18" charset="0"/>
                <a:ea typeface="楷体" panose="02010609060101010101" pitchFamily="49" charset="-122"/>
                <a:cs typeface="Times New Roman" panose="02020603050405020304" pitchFamily="18" charset="0"/>
                <a:sym typeface="+mn-ea"/>
              </a:rPr>
              <a:t>观测</a:t>
            </a:r>
            <a:r>
              <a:rPr lang="zh-CN"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rPr>
              <a:t>资料：       图</a:t>
            </a:r>
            <a:endParaRPr lang="zh-CN" altLang="en-US" b="1" dirty="0" smtClean="0"/>
          </a:p>
        </p:txBody>
      </p:sp>
      <p:sp>
        <p:nvSpPr>
          <p:cNvPr id="3079" name="内容占位符 2"/>
          <p:cNvSpPr>
            <a:spLocks noGrp="1"/>
          </p:cNvSpPr>
          <p:nvPr>
            <p:ph idx="1"/>
          </p:nvPr>
        </p:nvSpPr>
        <p:spPr>
          <a:xfrm>
            <a:off x="0" y="892175"/>
            <a:ext cx="9144000" cy="5921375"/>
          </a:xfrm>
        </p:spPr>
        <p:txBody>
          <a:bodyPr/>
          <a:lstStyle/>
          <a:p>
            <a:pPr eaLnBrk="1" hangingPunct="1">
              <a:buFont typeface="Arial" panose="020B0604020202020204" pitchFamily="34" charset="0"/>
              <a:buNone/>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1985</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年以前发现的脉冲星数量很少</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绝大多数都是短周期</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(P&lt;0.5 sec)</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的脉冲星。周期长于</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1sec</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的脉冲星非常少。从当时的观测资料来看</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除了毫秒脉冲星之外</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似乎正常脉冲星在</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图</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横坐标为</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log(P),</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纵坐标为</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log(         )</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上的分布大致是斜率为</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(-1)</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的直线</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对应</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从</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2018</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年的脉冲星的</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图所显示的</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观测</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资料</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ATNF Pulsar Catalogue, </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2016 )  </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hlinkClick r:id="rId1"/>
              </a:rPr>
              <a:t>http://www.atnf.csiro.au/research/pulsar/psrcat/</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现在已经发现了近</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3千颗脉冲星</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可以发现，情形发生了很大的变化。</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周期长于</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0.5sec </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的脉冲星数目也相当多</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甚至有</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P&gt;10 sec</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的脉冲星</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如果只看</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图的</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P&gt;0.5 sec</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的右半边</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它明显地显示出周期较</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长的脉冲星分布是斜率为</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(+2)</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的直线</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即</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。这</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完全不同于脉冲星自转减慢的</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标准模型</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的预言</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None/>
            </a:pP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正好是</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1982</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年我们的模型所预言的结果。</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None/>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Peng</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et al.,1982, </a:t>
            </a:r>
            <a:r>
              <a:rPr lang="en-US" altLang="zh-CN" sz="2400" dirty="0" err="1" smtClean="0">
                <a:latin typeface="Times New Roman" panose="02020603050405020304" pitchFamily="18" charset="0"/>
                <a:ea typeface="楷体" panose="02010609060101010101" pitchFamily="49" charset="-122"/>
                <a:cs typeface="Times New Roman" panose="02020603050405020304" pitchFamily="18" charset="0"/>
              </a:rPr>
              <a:t>A.Ap</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 typeface="Arial" panose="020B0604020202020204" pitchFamily="34" charset="0"/>
              <a:buNone/>
            </a:pPr>
            <a:endPar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3432" name="Rectangle 8"/>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103431"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12160" y="0"/>
            <a:ext cx="1098809" cy="699242"/>
          </a:xfrm>
          <a:prstGeom prst="rect">
            <a:avLst/>
          </a:prstGeom>
          <a:noFill/>
        </p:spPr>
      </p:pic>
      <p:pic>
        <p:nvPicPr>
          <p:cNvPr id="11"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52120" y="1766270"/>
            <a:ext cx="689219" cy="438594"/>
          </a:xfrm>
          <a:prstGeom prst="rect">
            <a:avLst/>
          </a:prstGeom>
          <a:noFill/>
        </p:spPr>
      </p:pic>
      <p:pic>
        <p:nvPicPr>
          <p:cNvPr id="103433"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1720" y="2204864"/>
            <a:ext cx="216024" cy="567063"/>
          </a:xfrm>
          <a:prstGeom prst="rect">
            <a:avLst/>
          </a:prstGeom>
          <a:noFill/>
        </p:spPr>
      </p:pic>
      <p:pic>
        <p:nvPicPr>
          <p:cNvPr id="103435"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84368" y="2276872"/>
            <a:ext cx="867456" cy="379512"/>
          </a:xfrm>
          <a:prstGeom prst="rect">
            <a:avLst/>
          </a:prstGeom>
          <a:noFill/>
        </p:spPr>
      </p:pic>
      <p:pic>
        <p:nvPicPr>
          <p:cNvPr id="103437"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52120" y="4941168"/>
            <a:ext cx="722880" cy="37951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1" cstate="print"/>
          <a:srcRect/>
          <a:stretch>
            <a:fillRect/>
          </a:stretch>
        </p:blipFill>
        <p:spPr bwMode="auto">
          <a:xfrm>
            <a:off x="179388" y="-82550"/>
            <a:ext cx="9217025" cy="69405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stretch>
            <a:fillRect/>
          </a:stretch>
        </p:blipFill>
        <p:spPr>
          <a:xfrm>
            <a:off x="-1932305" y="-227965"/>
            <a:ext cx="13009245" cy="73145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304800"/>
            <a:ext cx="4724400" cy="914400"/>
          </a:xfrm>
        </p:spPr>
        <p:txBody>
          <a:bodyPr/>
          <a:lstStyle/>
          <a:p>
            <a:r>
              <a:rPr lang="en-US" altLang="zh-TW" b="1" dirty="0" smtClean="0">
                <a:latin typeface="Times New Roman" panose="02020603050405020304" pitchFamily="18" charset="0"/>
                <a:ea typeface="楷体" panose="02010609060101010101" pitchFamily="49" charset="-122"/>
                <a:cs typeface="Times New Roman" panose="02020603050405020304" pitchFamily="18" charset="0"/>
              </a:rPr>
              <a:t>II.</a:t>
            </a:r>
            <a:r>
              <a:rPr lang="zh-TW" altLang="en-US" b="1" dirty="0" smtClean="0">
                <a:latin typeface="Times New Roman" panose="02020603050405020304" pitchFamily="18" charset="0"/>
                <a:ea typeface="楷体" panose="02010609060101010101" pitchFamily="49" charset="-122"/>
                <a:cs typeface="Times New Roman" panose="02020603050405020304" pitchFamily="18" charset="0"/>
              </a:rPr>
              <a:t>高速中子星</a:t>
            </a:r>
            <a:endParaRPr lang="zh-CN" altLang="en-US" b="1" dirty="0" smtClean="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20163" name="Rectangle 3"/>
          <p:cNvSpPr>
            <a:spLocks noChangeArrowheads="1"/>
          </p:cNvSpPr>
          <p:nvPr/>
        </p:nvSpPr>
        <p:spPr bwMode="auto">
          <a:xfrm>
            <a:off x="609600" y="1828800"/>
            <a:ext cx="8229600" cy="4648200"/>
          </a:xfrm>
          <a:prstGeom prst="rect">
            <a:avLst/>
          </a:prstGeom>
          <a:noFill/>
          <a:ln w="9525">
            <a:noFill/>
            <a:miter lim="800000"/>
          </a:ln>
        </p:spPr>
        <p:txBody>
          <a:bodyPr/>
          <a:lstStyle/>
          <a:p>
            <a:pPr marL="342900" indent="-342900">
              <a:spcBef>
                <a:spcPct val="20000"/>
              </a:spcBef>
            </a:pPr>
            <a:r>
              <a:rPr lang="zh-TW" altLang="en-US" sz="2400" b="1">
                <a:latin typeface="Times New Roman" panose="02020603050405020304" pitchFamily="18" charset="0"/>
                <a:ea typeface="楷体" panose="02010609060101010101" pitchFamily="49" charset="-122"/>
                <a:cs typeface="Times New Roman" panose="02020603050405020304" pitchFamily="18" charset="0"/>
              </a:rPr>
              <a:t>脉冲星诞生于超新星爆发的中心</a:t>
            </a:r>
            <a:endParaRPr lang="zh-TW" altLang="en-US" sz="24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pPr>
            <a:r>
              <a:rPr lang="zh-TW" altLang="en-US" sz="2400" b="1">
                <a:latin typeface="Times New Roman" panose="02020603050405020304" pitchFamily="18" charset="0"/>
                <a:ea typeface="楷体" panose="02010609060101010101" pitchFamily="49" charset="-122"/>
                <a:cs typeface="Times New Roman" panose="02020603050405020304" pitchFamily="18" charset="0"/>
              </a:rPr>
              <a:t>高速脉冲星</a:t>
            </a:r>
            <a:endParaRPr lang="zh-TW" altLang="en-US" sz="24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pPr>
            <a:r>
              <a:rPr lang="en-US" altLang="zh-TW" sz="2400" b="1">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TW" sz="2400" b="1">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v = 800 – 1000 km/s!</a:t>
            </a:r>
            <a:endParaRPr lang="en-US" altLang="zh-TW" sz="2400" b="1">
              <a:solidFill>
                <a:schemeClr val="accent2"/>
              </a:solidFill>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pPr>
            <a:r>
              <a:rPr lang="zh-TW" altLang="en-US" sz="2400" b="1">
                <a:latin typeface="Times New Roman" panose="02020603050405020304" pitchFamily="18" charset="0"/>
                <a:ea typeface="楷体" panose="02010609060101010101" pitchFamily="49" charset="-122"/>
                <a:cs typeface="Times New Roman" panose="02020603050405020304" pitchFamily="18" charset="0"/>
              </a:rPr>
              <a:t>前身星(大质量主序星): </a:t>
            </a:r>
            <a:r>
              <a:rPr lang="en-US" altLang="zh-TW" sz="2400" b="1">
                <a:latin typeface="Times New Roman" panose="02020603050405020304" pitchFamily="18" charset="0"/>
                <a:ea typeface="楷体" panose="02010609060101010101" pitchFamily="49" charset="-122"/>
                <a:cs typeface="Times New Roman" panose="02020603050405020304" pitchFamily="18" charset="0"/>
              </a:rPr>
              <a:t>v ~ (20 – 50) km/s </a:t>
            </a:r>
            <a:endParaRPr lang="en-US" altLang="zh-TW" sz="2400" b="1">
              <a:solidFill>
                <a:srgbClr val="FF9900"/>
              </a:solidFill>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pPr>
            <a:r>
              <a:rPr lang="zh-TW" altLang="en-US" sz="2400" b="1">
                <a:latin typeface="Times New Roman" panose="02020603050405020304" pitchFamily="18" charset="0"/>
                <a:ea typeface="楷体" panose="02010609060101010101" pitchFamily="49" charset="-122"/>
                <a:cs typeface="Times New Roman" panose="02020603050405020304" pitchFamily="18" charset="0"/>
              </a:rPr>
              <a:t>为什么?</a:t>
            </a:r>
            <a:endParaRPr lang="zh-TW" altLang="en-US" sz="24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pPr>
            <a:r>
              <a:rPr lang="zh-TW" altLang="en-US" sz="2400" b="1">
                <a:latin typeface="Times New Roman" panose="02020603050405020304" pitchFamily="18" charset="0"/>
                <a:ea typeface="楷体" panose="02010609060101010101" pitchFamily="49" charset="-122"/>
                <a:cs typeface="Times New Roman" panose="02020603050405020304" pitchFamily="18" charset="0"/>
              </a:rPr>
              <a:t>不对称的爆发或发射(辐射或中微子)导致非常巨大的</a:t>
            </a:r>
            <a:r>
              <a:rPr lang="en-US" altLang="zh-TW" sz="2400" b="1">
                <a:latin typeface="Times New Roman" panose="02020603050405020304" pitchFamily="18" charset="0"/>
                <a:ea typeface="楷体" panose="02010609060101010101" pitchFamily="49" charset="-122"/>
                <a:cs typeface="Times New Roman" panose="02020603050405020304" pitchFamily="18" charset="0"/>
              </a:rPr>
              <a:t>  “kick.”</a:t>
            </a:r>
            <a:endParaRPr lang="zh-TW" altLang="en-US" sz="2400" b="1">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 calcmode="lin" valueType="num">
                                      <p:cBhvr additive="base">
                                        <p:cTn id="7" dur="500" fill="hold"/>
                                        <p:tgtEl>
                                          <p:spTgt spid="220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0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0163">
                                            <p:txEl>
                                              <p:pRg st="1" end="1"/>
                                            </p:txEl>
                                          </p:spTgt>
                                        </p:tgtEl>
                                        <p:attrNameLst>
                                          <p:attrName>style.visibility</p:attrName>
                                        </p:attrNameLst>
                                      </p:cBhvr>
                                      <p:to>
                                        <p:strVal val="visible"/>
                                      </p:to>
                                    </p:set>
                                    <p:anim calcmode="lin" valueType="num">
                                      <p:cBhvr additive="base">
                                        <p:cTn id="13" dur="500" fill="hold"/>
                                        <p:tgtEl>
                                          <p:spTgt spid="2201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0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0163">
                                            <p:txEl>
                                              <p:pRg st="2" end="2"/>
                                            </p:txEl>
                                          </p:spTgt>
                                        </p:tgtEl>
                                        <p:attrNameLst>
                                          <p:attrName>style.visibility</p:attrName>
                                        </p:attrNameLst>
                                      </p:cBhvr>
                                      <p:to>
                                        <p:strVal val="visible"/>
                                      </p:to>
                                    </p:set>
                                    <p:anim calcmode="lin" valueType="num">
                                      <p:cBhvr additive="base">
                                        <p:cTn id="19" dur="500" fill="hold"/>
                                        <p:tgtEl>
                                          <p:spTgt spid="2201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0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0163">
                                            <p:txEl>
                                              <p:pRg st="3" end="3"/>
                                            </p:txEl>
                                          </p:spTgt>
                                        </p:tgtEl>
                                        <p:attrNameLst>
                                          <p:attrName>style.visibility</p:attrName>
                                        </p:attrNameLst>
                                      </p:cBhvr>
                                      <p:to>
                                        <p:strVal val="visible"/>
                                      </p:to>
                                    </p:set>
                                    <p:anim calcmode="lin" valueType="num">
                                      <p:cBhvr additive="base">
                                        <p:cTn id="25" dur="500" fill="hold"/>
                                        <p:tgtEl>
                                          <p:spTgt spid="2201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01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0163">
                                            <p:txEl>
                                              <p:pRg st="4" end="4"/>
                                            </p:txEl>
                                          </p:spTgt>
                                        </p:tgtEl>
                                        <p:attrNameLst>
                                          <p:attrName>style.visibility</p:attrName>
                                        </p:attrNameLst>
                                      </p:cBhvr>
                                      <p:to>
                                        <p:strVal val="visible"/>
                                      </p:to>
                                    </p:set>
                                    <p:anim calcmode="lin" valueType="num">
                                      <p:cBhvr additive="base">
                                        <p:cTn id="31" dur="500" fill="hold"/>
                                        <p:tgtEl>
                                          <p:spTgt spid="2201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01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0163">
                                            <p:txEl>
                                              <p:pRg st="5" end="5"/>
                                            </p:txEl>
                                          </p:spTgt>
                                        </p:tgtEl>
                                        <p:attrNameLst>
                                          <p:attrName>style.visibility</p:attrName>
                                        </p:attrNameLst>
                                      </p:cBhvr>
                                      <p:to>
                                        <p:strVal val="visible"/>
                                      </p:to>
                                    </p:set>
                                    <p:anim calcmode="lin" valueType="num">
                                      <p:cBhvr additive="base">
                                        <p:cTn id="37" dur="500" fill="hold"/>
                                        <p:tgtEl>
                                          <p:spTgt spid="2201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01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autoUpdateAnimBg="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0825" y="0"/>
            <a:ext cx="8054975" cy="838200"/>
          </a:xfrm>
        </p:spPr>
        <p:txBody>
          <a:bodyPr/>
          <a:lstStyle/>
          <a:p>
            <a:r>
              <a:rPr lang="en-US" altLang="zh-CN" b="1" smtClean="0">
                <a:latin typeface="Times New Roman" panose="02020603050405020304" pitchFamily="18" charset="0"/>
                <a:ea typeface="楷体" panose="02010609060101010101" pitchFamily="49" charset="-122"/>
                <a:cs typeface="Times New Roman" panose="02020603050405020304" pitchFamily="18" charset="0"/>
              </a:rPr>
              <a:t>94</a:t>
            </a:r>
            <a:r>
              <a:rPr lang="zh-CN" altLang="en-US" b="1" smtClean="0">
                <a:latin typeface="Times New Roman" panose="02020603050405020304" pitchFamily="18" charset="0"/>
                <a:ea typeface="楷体" panose="02010609060101010101" pitchFamily="49" charset="-122"/>
                <a:cs typeface="Times New Roman" panose="02020603050405020304" pitchFamily="18" charset="0"/>
              </a:rPr>
              <a:t>颗脉冲</a:t>
            </a:r>
            <a:r>
              <a:rPr lang="en-US" altLang="zh-CN" b="1"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b="1" smtClean="0">
                <a:latin typeface="Times New Roman" panose="02020603050405020304" pitchFamily="18" charset="0"/>
                <a:ea typeface="楷体" panose="02010609060101010101" pitchFamily="49" charset="-122"/>
                <a:cs typeface="Times New Roman" panose="02020603050405020304" pitchFamily="18" charset="0"/>
              </a:rPr>
              <a:t>单</a:t>
            </a:r>
            <a:r>
              <a:rPr lang="en-US" altLang="zh-CN" b="1"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b="1" smtClean="0">
                <a:latin typeface="Times New Roman" panose="02020603050405020304" pitchFamily="18" charset="0"/>
                <a:ea typeface="楷体" panose="02010609060101010101" pitchFamily="49" charset="-122"/>
                <a:cs typeface="Times New Roman" panose="02020603050405020304" pitchFamily="18" charset="0"/>
              </a:rPr>
              <a:t>星的空间速度</a:t>
            </a:r>
            <a:endParaRPr lang="zh-CN" altLang="en-US" b="1" smtClean="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8915" name="Rectangle 3"/>
          <p:cNvSpPr>
            <a:spLocks noChangeArrowheads="1"/>
          </p:cNvSpPr>
          <p:nvPr/>
        </p:nvSpPr>
        <p:spPr bwMode="auto">
          <a:xfrm>
            <a:off x="2438400" y="762000"/>
            <a:ext cx="7772400" cy="685800"/>
          </a:xfrm>
          <a:prstGeom prst="rect">
            <a:avLst/>
          </a:prstGeom>
          <a:noFill/>
          <a:ln w="9525">
            <a:noFill/>
            <a:miter lim="800000"/>
          </a:ln>
        </p:spPr>
        <p:txBody>
          <a:bodyPr anchor="ctr"/>
          <a:lstStyle/>
          <a:p>
            <a:pPr algn="ctr"/>
            <a:endParaRPr lang="zh-CN" altLang="zh-CN" sz="4400" b="1">
              <a:solidFill>
                <a:schemeClr val="accent2"/>
              </a:solidFill>
              <a:latin typeface="Calibri" panose="020F0502020204030204" pitchFamily="34" charset="0"/>
            </a:endParaRPr>
          </a:p>
        </p:txBody>
      </p:sp>
      <p:sp>
        <p:nvSpPr>
          <p:cNvPr id="38916" name="Rectangle 4"/>
          <p:cNvSpPr>
            <a:spLocks noChangeArrowheads="1"/>
          </p:cNvSpPr>
          <p:nvPr/>
        </p:nvSpPr>
        <p:spPr bwMode="auto">
          <a:xfrm>
            <a:off x="4572000" y="533400"/>
            <a:ext cx="7772400" cy="1143000"/>
          </a:xfrm>
          <a:prstGeom prst="rect">
            <a:avLst/>
          </a:prstGeom>
          <a:noFill/>
          <a:ln w="9525">
            <a:noFill/>
            <a:miter lim="800000"/>
          </a:ln>
        </p:spPr>
        <p:txBody>
          <a:bodyPr anchor="ctr"/>
          <a:lstStyle/>
          <a:p>
            <a:pPr algn="ctr"/>
            <a:endParaRPr lang="zh-CN" altLang="zh-CN" sz="4400">
              <a:solidFill>
                <a:schemeClr val="tx2"/>
              </a:solidFill>
              <a:latin typeface="Calibri" panose="020F0502020204030204" pitchFamily="34" charset="0"/>
            </a:endParaRPr>
          </a:p>
        </p:txBody>
      </p:sp>
      <p:sp>
        <p:nvSpPr>
          <p:cNvPr id="38917" name="Rectangle 5"/>
          <p:cNvSpPr>
            <a:spLocks noChangeArrowheads="1"/>
          </p:cNvSpPr>
          <p:nvPr/>
        </p:nvSpPr>
        <p:spPr bwMode="auto">
          <a:xfrm>
            <a:off x="0" y="1371600"/>
            <a:ext cx="8843963" cy="5486400"/>
          </a:xfrm>
          <a:prstGeom prst="rect">
            <a:avLst/>
          </a:prstGeom>
          <a:noFill/>
          <a:ln w="9525">
            <a:noFill/>
            <a:miter lim="800000"/>
          </a:ln>
        </p:spPr>
        <p:txBody>
          <a:bodyPr/>
          <a:lstStyle/>
          <a:p>
            <a:pPr marL="342900" indent="-342900" algn="just">
              <a:spcBef>
                <a:spcPct val="20000"/>
              </a:spcBef>
            </a:pPr>
            <a:r>
              <a:rPr lang="en-US" altLang="zh-CN" sz="3200" b="1">
                <a:latin typeface="Times New Roman" panose="02020603050405020304" pitchFamily="18" charset="0"/>
                <a:ea typeface="楷体" panose="02010609060101010101" pitchFamily="49" charset="-122"/>
                <a:cs typeface="Times New Roman" panose="02020603050405020304" pitchFamily="18" charset="0"/>
              </a:rPr>
              <a:t>V (km/s)                </a:t>
            </a:r>
            <a:r>
              <a:rPr lang="zh-CN" altLang="en-US" sz="3200" b="1">
                <a:latin typeface="Times New Roman" panose="02020603050405020304" pitchFamily="18" charset="0"/>
                <a:ea typeface="楷体" panose="02010609060101010101" pitchFamily="49" charset="-122"/>
                <a:cs typeface="Times New Roman" panose="02020603050405020304" pitchFamily="18" charset="0"/>
              </a:rPr>
              <a:t>脉冲星数      所占百分比</a:t>
            </a:r>
            <a:endParaRPr lang="zh-CN" altLang="en-US" sz="32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pPr>
            <a:r>
              <a:rPr lang="zh-CN" altLang="en-US" sz="3200" b="1">
                <a:latin typeface="Calibri" panose="020F0502020204030204" pitchFamily="34" charset="0"/>
                <a:ea typeface="楷体" panose="02010609060101010101" pitchFamily="49" charset="-122"/>
                <a:cs typeface="Times New Roman" panose="02020603050405020304" pitchFamily="18" charset="0"/>
              </a:rPr>
              <a:t>     </a:t>
            </a:r>
            <a:endParaRPr lang="zh-CN" altLang="en-US" sz="3200" b="1">
              <a:latin typeface="Calibri" panose="020F0502020204030204" pitchFamily="34" charset="0"/>
              <a:ea typeface="楷体" panose="02010609060101010101" pitchFamily="49" charset="-122"/>
              <a:cs typeface="Times New Roman" panose="02020603050405020304" pitchFamily="18" charset="0"/>
            </a:endParaRPr>
          </a:p>
          <a:p>
            <a:pPr marL="342900" indent="-342900">
              <a:spcBef>
                <a:spcPct val="20000"/>
              </a:spcBef>
            </a:pPr>
            <a:r>
              <a:rPr lang="zh-CN" altLang="en-US" sz="3200" b="1">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a:latin typeface="Times New Roman" panose="02020603050405020304" pitchFamily="18" charset="0"/>
                <a:ea typeface="楷体" panose="02010609060101010101" pitchFamily="49" charset="-122"/>
                <a:cs typeface="Times New Roman" panose="02020603050405020304" pitchFamily="18" charset="0"/>
                <a:sym typeface="Math1" pitchFamily="2" charset="2"/>
              </a:rPr>
              <a:t> </a:t>
            </a:r>
            <a:r>
              <a:rPr lang="en-US" altLang="zh-CN" sz="3200" b="1">
                <a:latin typeface="Times New Roman" panose="02020603050405020304" pitchFamily="18" charset="0"/>
                <a:ea typeface="楷体" panose="02010609060101010101" pitchFamily="49" charset="-122"/>
                <a:cs typeface="Times New Roman" panose="02020603050405020304" pitchFamily="18" charset="0"/>
                <a:sym typeface="Math1" pitchFamily="2" charset="2"/>
              </a:rPr>
              <a:t>&gt;</a:t>
            </a:r>
            <a:r>
              <a:rPr lang="en-US" altLang="zh-CN" sz="3200" b="1">
                <a:latin typeface="Times New Roman" panose="02020603050405020304" pitchFamily="18" charset="0"/>
                <a:ea typeface="楷体" panose="02010609060101010101" pitchFamily="49" charset="-122"/>
                <a:cs typeface="Times New Roman" panose="02020603050405020304" pitchFamily="18" charset="0"/>
              </a:rPr>
              <a:t>     100                  71                    3/4</a:t>
            </a:r>
            <a:endParaRPr lang="en-US" altLang="zh-CN" sz="32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pPr>
            <a:r>
              <a:rPr lang="en-US" altLang="zh-CN" sz="3200" b="1">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latin typeface="Times New Roman" panose="02020603050405020304" pitchFamily="18" charset="0"/>
                <a:ea typeface="楷体" panose="02010609060101010101" pitchFamily="49" charset="-122"/>
                <a:cs typeface="Times New Roman" panose="02020603050405020304" pitchFamily="18" charset="0"/>
                <a:sym typeface="Math1" pitchFamily="2" charset="2"/>
              </a:rPr>
              <a:t>&gt;</a:t>
            </a:r>
            <a:r>
              <a:rPr lang="en-US" altLang="zh-CN" sz="3200" b="1">
                <a:latin typeface="Times New Roman" panose="02020603050405020304" pitchFamily="18" charset="0"/>
                <a:ea typeface="楷体" panose="02010609060101010101" pitchFamily="49" charset="-122"/>
                <a:cs typeface="Times New Roman" panose="02020603050405020304" pitchFamily="18" charset="0"/>
              </a:rPr>
              <a:t>     300                  36                    38%</a:t>
            </a:r>
            <a:endParaRPr lang="en-US" altLang="zh-CN" sz="32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pPr>
            <a:r>
              <a:rPr lang="en-US" altLang="zh-CN" sz="3200" b="1">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latin typeface="Times New Roman" panose="02020603050405020304" pitchFamily="18" charset="0"/>
                <a:ea typeface="楷体" panose="02010609060101010101" pitchFamily="49" charset="-122"/>
                <a:cs typeface="Times New Roman" panose="02020603050405020304" pitchFamily="18" charset="0"/>
                <a:sym typeface="Math1" pitchFamily="2" charset="2"/>
              </a:rPr>
              <a:t>&gt;</a:t>
            </a:r>
            <a:r>
              <a:rPr lang="en-US" altLang="zh-CN" sz="3200" b="1">
                <a:latin typeface="Times New Roman" panose="02020603050405020304" pitchFamily="18" charset="0"/>
                <a:ea typeface="楷体" panose="02010609060101010101" pitchFamily="49" charset="-122"/>
                <a:cs typeface="Times New Roman" panose="02020603050405020304" pitchFamily="18" charset="0"/>
              </a:rPr>
              <a:t>     500                  14                    15%</a:t>
            </a:r>
            <a:endParaRPr lang="en-US" altLang="zh-CN" sz="32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pPr>
            <a:r>
              <a:rPr lang="en-US" altLang="zh-CN" sz="3200" b="1">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latin typeface="Times New Roman" panose="02020603050405020304" pitchFamily="18" charset="0"/>
                <a:ea typeface="楷体" panose="02010609060101010101" pitchFamily="49" charset="-122"/>
                <a:cs typeface="Times New Roman" panose="02020603050405020304" pitchFamily="18" charset="0"/>
                <a:sym typeface="Math1" pitchFamily="2" charset="2"/>
              </a:rPr>
              <a:t>&gt;</a:t>
            </a:r>
            <a:r>
              <a:rPr lang="en-US" altLang="zh-CN" sz="3200" b="1">
                <a:latin typeface="Times New Roman" panose="02020603050405020304" pitchFamily="18" charset="0"/>
                <a:ea typeface="楷体" panose="02010609060101010101" pitchFamily="49" charset="-122"/>
                <a:cs typeface="Times New Roman" panose="02020603050405020304" pitchFamily="18" charset="0"/>
              </a:rPr>
              <a:t>   1000                    5                      5%</a:t>
            </a:r>
            <a:endParaRPr lang="en-US" altLang="zh-CN" sz="32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spcBef>
                <a:spcPct val="20000"/>
              </a:spcBef>
            </a:pPr>
            <a:endParaRPr lang="en-US" altLang="zh-CN" sz="3200">
              <a:latin typeface="Calibri" panose="020F0502020204030204" pitchFamily="34" charset="0"/>
              <a:ea typeface="楷体" panose="02010609060101010101" pitchFamily="49" charset="-122"/>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M_UNIT_PLACING_PICTURE_USER_VIEWPORT" val="{&quot;height&quot;:7128,&quot;width&quot;:9503}"/>
</p:tagLst>
</file>

<file path=ppt/tags/tag2.xml><?xml version="1.0" encoding="utf-8"?>
<p:tagLst xmlns:p="http://schemas.openxmlformats.org/presentationml/2006/main">
  <p:tag name="COMMONDATA" val="eyJoZGlkIjoiODViY2JkMjU3NGYzZTEwMzZmMGFkZWViYmNkYWU3NDIifQ=="/>
  <p:tag name="KSO_WPP_MARK_KEY" val="dbf8ef51-3355-47ce-aefc-98fc59727d0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3120</Words>
  <Application>WPS 演示</Application>
  <PresentationFormat>全屏显示(4:3)</PresentationFormat>
  <Paragraphs>303</Paragraphs>
  <Slides>22</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21</vt:i4>
      </vt:variant>
      <vt:variant>
        <vt:lpstr>幻灯片标题</vt:lpstr>
      </vt:variant>
      <vt:variant>
        <vt:i4>22</vt:i4>
      </vt:variant>
    </vt:vector>
  </HeadingPairs>
  <TitlesOfParts>
    <vt:vector size="60" baseType="lpstr">
      <vt:lpstr>Arial</vt:lpstr>
      <vt:lpstr>宋体</vt:lpstr>
      <vt:lpstr>Wingdings</vt:lpstr>
      <vt:lpstr>Calibri</vt:lpstr>
      <vt:lpstr>楷体</vt:lpstr>
      <vt:lpstr>Times New Roman</vt:lpstr>
      <vt:lpstr>Math1</vt:lpstr>
      <vt:lpstr>Segoe Print</vt:lpstr>
      <vt:lpstr>Palatino</vt:lpstr>
      <vt:lpstr>Palatino Linotype</vt:lpstr>
      <vt:lpstr>PMingLiU</vt:lpstr>
      <vt:lpstr>微软雅黑</vt:lpstr>
      <vt:lpstr>Arial Unicode MS</vt:lpstr>
      <vt:lpstr>PMingLiU-ExtB</vt:lpstr>
      <vt:lpstr>Symbol</vt:lpstr>
      <vt:lpstr>PMingLiU</vt:lpstr>
      <vt:lpstr>Office 主题</vt:lpstr>
      <vt:lpstr>Equation.KSEE3</vt:lpstr>
      <vt:lpstr>Equation.3</vt:lpstr>
      <vt:lpstr>Equation.3</vt:lpstr>
      <vt:lpstr>Equation.3</vt:lpstr>
      <vt:lpstr>Equation.3</vt:lpstr>
      <vt:lpstr>Equation.3</vt:lpstr>
      <vt:lpstr>Equation.3</vt:lpstr>
      <vt:lpstr>Equation.3</vt:lpstr>
      <vt:lpstr>Equation.KSEE3</vt:lpstr>
      <vt:lpstr>Equation.KSEE3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脉冲星自转减慢与高速中子星 —中子超流涡旋体的中微子辐射的效应</vt:lpstr>
      <vt:lpstr>PowerPoint 演示文稿</vt:lpstr>
      <vt:lpstr>中子星内部中子超流涡旋运动</vt:lpstr>
      <vt:lpstr> 脉冲星(自转减慢)混杂(Hybrid)模型 (Peng et al. 1982)</vt:lpstr>
      <vt:lpstr> 脉冲星观测资料：       图</vt:lpstr>
      <vt:lpstr>PowerPoint 演示文稿</vt:lpstr>
      <vt:lpstr>PowerPoint 演示文稿</vt:lpstr>
      <vt:lpstr>II.高速中子星</vt:lpstr>
      <vt:lpstr>94颗脉冲(单)星的空间速度</vt:lpstr>
      <vt:lpstr>高速脉冲星的直接观测证据</vt:lpstr>
      <vt:lpstr>脉冲星空间速度方向同它的旋转轴共线 (Lai, Chernoff and Cordes(2001))</vt:lpstr>
      <vt:lpstr>国际上已提出的四类 Kick机制</vt:lpstr>
      <vt:lpstr>共同特征与困难</vt:lpstr>
      <vt:lpstr>脉冲星的空间运动速度-周期-星数统计表 ( ATNF Pulsar Catalogue, 2016 )</vt:lpstr>
      <vt:lpstr>我们的高速中子星的中微子火箭喷流模型</vt:lpstr>
      <vt:lpstr>中微子左右不对称导致中子星的反冲</vt:lpstr>
      <vt:lpstr>累积的脉冲星反弹速度</vt:lpstr>
      <vt:lpstr>PowerPoint 演示文稿</vt:lpstr>
      <vt:lpstr>PowerPoint 演示文稿</vt:lpstr>
      <vt:lpstr>PowerPoint 演示文稿</vt:lpstr>
      <vt:lpstr>结论</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秋克</cp:lastModifiedBy>
  <cp:revision>88</cp:revision>
  <dcterms:created xsi:type="dcterms:W3CDTF">2017-11-18T03:03:00Z</dcterms:created>
  <dcterms:modified xsi:type="dcterms:W3CDTF">2023-07-03T22:22:32Z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8E8C190A306E4735A60AE7F7C758896E_13</vt:lpwstr>
  </property>
</Properties>
</file>