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25"/>
  </p:notesMasterIdLst>
  <p:sldIdLst>
    <p:sldId id="867" r:id="rId3"/>
    <p:sldId id="378" r:id="rId4"/>
    <p:sldId id="332" r:id="rId5"/>
    <p:sldId id="365" r:id="rId6"/>
    <p:sldId id="1055" r:id="rId7"/>
    <p:sldId id="868" r:id="rId8"/>
    <p:sldId id="951" r:id="rId9"/>
    <p:sldId id="543" r:id="rId10"/>
    <p:sldId id="1142" r:id="rId11"/>
    <p:sldId id="955" r:id="rId12"/>
    <p:sldId id="1140" r:id="rId13"/>
    <p:sldId id="1139" r:id="rId14"/>
    <p:sldId id="911" r:id="rId15"/>
    <p:sldId id="949" r:id="rId16"/>
    <p:sldId id="952" r:id="rId17"/>
    <p:sldId id="1432" r:id="rId18"/>
    <p:sldId id="1086" r:id="rId19"/>
    <p:sldId id="1433" r:id="rId20"/>
    <p:sldId id="925" r:id="rId21"/>
    <p:sldId id="1431" r:id="rId22"/>
    <p:sldId id="953" r:id="rId23"/>
    <p:sldId id="6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CC08"/>
    <a:srgbClr val="E2DFCE"/>
    <a:srgbClr val="EF00FF"/>
    <a:srgbClr val="0066FF"/>
    <a:srgbClr val="F500B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13" autoAdjust="0"/>
    <p:restoredTop sz="94660"/>
  </p:normalViewPr>
  <p:slideViewPr>
    <p:cSldViewPr>
      <p:cViewPr>
        <p:scale>
          <a:sx n="90" d="100"/>
          <a:sy n="90" d="100"/>
        </p:scale>
        <p:origin x="376" y="37"/>
      </p:cViewPr>
      <p:guideLst>
        <p:guide orient="horz" pos="2177"/>
        <p:guide pos="2900"/>
      </p:guideLst>
    </p:cSldViewPr>
  </p:slideViewPr>
  <p:outlineViewPr>
    <p:cViewPr>
      <p:scale>
        <a:sx n="33" d="100"/>
        <a:sy n="33" d="100"/>
      </p:scale>
      <p:origin x="84" y="215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C0392BA0-CFA9-044A-9E6A-07467B48D579}" type="datetimeFigureOut">
              <a:rPr lang="zh-CN" altLang="en-US"/>
              <a:t>2023/7/2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9868B89-F901-E344-B4AF-7A775081134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0" lang="zh-CN" altLang="en-US">
              <a:ea typeface="宋体" panose="02010600030101010101" pitchFamily="2" charset="-122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9pPr>
          </a:lstStyle>
          <a:p>
            <a:fld id="{942E9F04-A790-C84E-8EEF-C68191BCD4D3}" type="slidenum">
              <a:rPr kumimoji="0" lang="en-US" altLang="zh-CN" sz="1200">
                <a:latin typeface="Arial" panose="020B0604020202020204" pitchFamily="34" charset="0"/>
              </a:rPr>
              <a:t>1</a:t>
            </a:fld>
            <a:endParaRPr kumimoji="0"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CAE6FB-6EE3-5043-BE0D-49B8EBE70F0F}" type="slidenum">
              <a:rPr kumimoji="0" lang="en-AU" altLang="zh-CN" sz="1200" baseline="0"/>
              <a:t>21</a:t>
            </a:fld>
            <a:endParaRPr kumimoji="0" lang="en-AU" altLang="zh-CN" sz="1200" baseline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43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010-B45B-4939-810C-7FCCB909158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8B89-F901-E344-B4AF-7A775081134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0" lang="zh-CN" altLang="en-US">
              <a:ea typeface="宋体" panose="02010600030101010101" pitchFamily="2" charset="-122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9pPr>
          </a:lstStyle>
          <a:p>
            <a:fld id="{903BF71C-D595-6949-B91B-2F717F142A5B}" type="slidenum">
              <a:rPr kumimoji="0" lang="en-US" altLang="zh-CN" sz="1200">
                <a:latin typeface="Arial" panose="020B0604020202020204" pitchFamily="34" charset="0"/>
              </a:rPr>
              <a:t>7</a:t>
            </a:fld>
            <a:endParaRPr kumimoji="0"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3E697-5510-4F40-8E5D-DEB177BE5D70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CAE6FB-6EE3-5043-BE0D-49B8EBE70F0F}" type="slidenum">
              <a:rPr kumimoji="0" lang="en-AU" altLang="zh-CN" sz="1200" baseline="0"/>
              <a:t>15</a:t>
            </a:fld>
            <a:endParaRPr kumimoji="0" lang="en-AU" altLang="zh-CN" sz="1200" baseline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CAE6FB-6EE3-5043-BE0D-49B8EBE70F0F}" type="slidenum">
              <a:rPr kumimoji="0" lang="en-AU" altLang="zh-CN" sz="1200" baseline="0"/>
              <a:t>16</a:t>
            </a:fld>
            <a:endParaRPr kumimoji="0" lang="en-AU" altLang="zh-CN" sz="1200" baseline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187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CAE6FB-6EE3-5043-BE0D-49B8EBE70F0F}" type="slidenum">
              <a:rPr kumimoji="0" lang="en-AU" altLang="zh-CN" sz="1200" baseline="0"/>
              <a:t>17</a:t>
            </a:fld>
            <a:endParaRPr kumimoji="0" lang="en-AU" altLang="zh-CN" sz="1200" baseline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CAE6FB-6EE3-5043-BE0D-49B8EBE70F0F}" type="slidenum">
              <a:rPr kumimoji="0" lang="en-AU" altLang="zh-CN" sz="1200" baseline="0"/>
              <a:t>18</a:t>
            </a:fld>
            <a:endParaRPr kumimoji="0" lang="en-AU" altLang="zh-CN" sz="1200" baseline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52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933D2-9C11-4E5D-A4EE-0AD270C24A52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46A2F-FEB3-9448-8E1B-CF32187E0CA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29E82-308F-4478-936A-9A24881E6494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E4E3D-22C0-4FBF-BE80-C09D300287EC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ED946-E5EF-4340-8F9E-A5112EF83587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7C1A-CBD4-49C4-BA42-1D971ED98ABD}" type="datetime1">
              <a:rPr lang="zh-CN" altLang="en-US" smtClean="0"/>
              <a:t>2023/7/2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18D9-E310-8148-BF11-CE630A08BEA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D4E9-E32E-4763-A244-C81189104607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5776-2C7D-214A-AD15-AD330E1F83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E8AE2-3513-411D-898D-81BCF2A9B9AD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46A2F-FEB3-9448-8E1B-CF32187E0CA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094FDCF-79DD-4967-BAAE-3DB3BF47E8EE}" type="datetime1">
              <a:rPr lang="zh-CN" altLang="en-US" smtClean="0"/>
              <a:pPr>
                <a:defRPr/>
              </a:pPr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BBCFAE90-9B22-0E47-8FA0-A9DAADD5483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F9FDD-C303-4A99-9456-C22E9E557B06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9617-9891-1942-93D4-82EB6892941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FD2E8-5A8D-4985-AA19-33A8B4FBC632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CD009-64F7-405C-899C-F54E10CF6428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330B9-06ED-43CF-9E25-E7DF18E9E3A1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DB6B2-B068-4AA7-BE09-EDA17721DDC0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2C3C6-CB57-874B-BA60-46FA61EB03F0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7A07B-C3D3-4ABC-8AFE-7C18129FDEAD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0E365-4E9B-4547-B3F0-2D380C070D5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03765-4595-4149-8652-CF88C9580819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9F1EB-92C3-4692-B6C0-6DFE8F4302A2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9DECB-E371-4729-9599-5E9F2946CCD1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B50E2-D105-4B02-AD4B-B3CA807673F4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8FC4-62CC-4D75-AC0B-003CC244B0DD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D727-CCD1-480A-98BF-99EDCB8CC929}" type="datetime1">
              <a:rPr lang="zh-CN" altLang="en-US" smtClean="0"/>
              <a:t>2023/7/2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18D9-E310-8148-BF11-CE630A08BEA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BD6B-9820-4552-B7F6-908F52CEA06A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5776-2C7D-214A-AD15-AD330E1F83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61A0B-F5C9-42A2-953F-EADAEA3B9184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9617-9891-1942-93D4-82EB6892941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6942D-5C59-4359-9AA6-0E06E2D2F283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BAF5C-C2A7-4320-9AF8-C8C4EFB9F35B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960EB-1AEB-4903-B1B5-69428FEC725C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2C3C6-CB57-874B-BA60-46FA61EB03F0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09372-3ECC-4502-93BB-0949369182B4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0E365-4E9B-4547-B3F0-2D380C070D5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CABF5-D731-4F22-94CE-5E40649C424F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EB849-C077-48FD-BB88-23C75AE23E85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F0FDE79F-C488-45F2-A2BE-F37F4DAA1891}" type="datetime1">
              <a:rPr lang="zh-CN" altLang="en-US" smtClean="0"/>
              <a:pPr>
                <a:defRPr/>
              </a:pPr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FAE90-9B22-0E47-8FA0-A9DAADD5483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79F22FB-1ACA-4F79-B52D-CA5CCE364404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FAE90-9B22-0E47-8FA0-A9DAADD548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628900"/>
            <a:ext cx="7010400" cy="1485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008000"/>
                </a:solidFill>
                <a:latin typeface="Maiandra GD" charset="0"/>
                <a:ea typeface="隶书" charset="0"/>
              </a:rPr>
              <a:t>Application of pulsar time in time-keeping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1885" y="4563745"/>
            <a:ext cx="6736715" cy="1608455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/>
                </a:solidFill>
                <a:latin typeface="Cambria" panose="02040503050406030204" charset="0"/>
                <a:ea typeface="华文楷体" panose="02010600040101010101" charset="-122"/>
              </a:rPr>
              <a:t>童明雷</a:t>
            </a:r>
            <a:r>
              <a:rPr lang="en-US" altLang="zh-CN" sz="3600" dirty="0">
                <a:solidFill>
                  <a:schemeClr val="tx1"/>
                </a:solidFill>
                <a:latin typeface="Cambria" panose="02040503050406030204" charset="0"/>
                <a:ea typeface="华文楷体" panose="02010600040101010101" charset="-122"/>
              </a:rPr>
              <a:t>(Minglei Tong)</a:t>
            </a:r>
            <a:endParaRPr lang="en-US" altLang="zh-CN" sz="2800" dirty="0">
              <a:solidFill>
                <a:schemeClr val="tx1"/>
              </a:solidFill>
              <a:latin typeface="Cambria" panose="02040503050406030204" charset="0"/>
              <a:ea typeface="华文楷体" panose="02010600040101010101" charset="-122"/>
            </a:endParaRPr>
          </a:p>
          <a:p>
            <a:pPr>
              <a:defRPr/>
            </a:pPr>
            <a:endParaRPr lang="en-US" altLang="zh-CN" sz="2800" dirty="0">
              <a:solidFill>
                <a:schemeClr val="tx1"/>
              </a:solidFill>
              <a:latin typeface="Cambria" panose="02040503050406030204" charset="0"/>
              <a:ea typeface="华文楷体" panose="02010600040101010101" charset="-122"/>
            </a:endParaRPr>
          </a:p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中科院国家授时中心</a:t>
            </a:r>
            <a:r>
              <a:rPr lang="en-US" altLang="zh-CN" sz="28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(NTSC)</a:t>
            </a:r>
            <a:endParaRPr lang="zh-CN" altLang="en-US" sz="28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2023-07-03</a:t>
            </a:r>
          </a:p>
          <a:p>
            <a:pPr>
              <a:defRPr/>
            </a:pPr>
            <a:endParaRPr lang="en-US" altLang="zh-CN" sz="2400" dirty="0">
              <a:solidFill>
                <a:srgbClr val="B11DA7"/>
              </a:solidFill>
              <a:latin typeface="Cambria" panose="02040503050406030204" charset="0"/>
              <a:ea typeface="华文楷体" panose="02010600040101010101" charset="-122"/>
            </a:endParaRPr>
          </a:p>
        </p:txBody>
      </p:sp>
      <p:pic>
        <p:nvPicPr>
          <p:cNvPr id="4" name="图片 3" descr="u=3147228423,2269063452&amp;fm=27&amp;gp=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/>
                    </a14:imgEffect>
                    <a14:imgEffect>
                      <a14:saturation sat="101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"/>
            <a:ext cx="1828800" cy="1795548"/>
          </a:xfrm>
          <a:prstGeom prst="rect">
            <a:avLst/>
          </a:prstGeom>
        </p:spPr>
      </p:pic>
      <p:pic>
        <p:nvPicPr>
          <p:cNvPr id="5" name="图片 4" descr="timg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399"/>
            <a:ext cx="1701801" cy="17018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Ensemble pulsar timescale constructed by IPTAdr2 10</a:t>
            </a:r>
            <a:r>
              <a:rPr lang="zh-CN" altLang="en-US" dirty="0"/>
              <a:t> </a:t>
            </a:r>
            <a:r>
              <a:rPr lang="en-US" altLang="zh-CN" dirty="0"/>
              <a:t>pulsars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1C4FC-46FD-48BE-8C25-7D906210DD46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10</a:t>
            </a:fld>
            <a:endParaRPr lang="en-US" altLang="zh-CN"/>
          </a:p>
        </p:txBody>
      </p:sp>
      <p:pic>
        <p:nvPicPr>
          <p:cNvPr id="12" name="图片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1785" y="1310640"/>
            <a:ext cx="3340735" cy="2463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图片 -21474819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70" y="4262755"/>
            <a:ext cx="3206750" cy="236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屏幕快照 2022-06-01 下午5.15.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5" y="1730375"/>
            <a:ext cx="4365625" cy="4177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830" y="6057265"/>
            <a:ext cx="434086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</a:rPr>
              <a:t>TG Yang</a:t>
            </a:r>
            <a:r>
              <a:rPr lang="zh-CN" altLang="en-US" sz="1350" dirty="0">
                <a:solidFill>
                  <a:srgbClr val="0070C0"/>
                </a:solidFill>
              </a:rPr>
              <a:t>，</a:t>
            </a:r>
            <a:r>
              <a:rPr lang="en-US" altLang="zh-CN" sz="1350" dirty="0">
                <a:solidFill>
                  <a:srgbClr val="0070C0"/>
                </a:solidFill>
              </a:rPr>
              <a:t>ML Tong</a:t>
            </a:r>
            <a:r>
              <a:rPr lang="zh-CN" altLang="en-US" sz="1350" dirty="0">
                <a:solidFill>
                  <a:srgbClr val="0070C0"/>
                </a:solidFill>
              </a:rPr>
              <a:t>，</a:t>
            </a:r>
            <a:r>
              <a:rPr lang="en-US" altLang="zh-CN" sz="1350" dirty="0">
                <a:solidFill>
                  <a:srgbClr val="0070C0"/>
                </a:solidFill>
              </a:rPr>
              <a:t>YP Gao</a:t>
            </a:r>
            <a:r>
              <a:rPr lang="zh-CN" altLang="en-US" sz="1350" dirty="0">
                <a:solidFill>
                  <a:srgbClr val="0070C0"/>
                </a:solidFill>
              </a:rPr>
              <a:t>，</a:t>
            </a:r>
            <a:r>
              <a:rPr lang="en-US" altLang="zh-CN" sz="1350" dirty="0">
                <a:solidFill>
                  <a:srgbClr val="0070C0"/>
                </a:solidFill>
              </a:rPr>
              <a:t>RAA</a:t>
            </a:r>
            <a:r>
              <a:rPr lang="zh-CN" altLang="en-US" sz="1350" dirty="0">
                <a:solidFill>
                  <a:srgbClr val="0070C0"/>
                </a:solidFill>
              </a:rPr>
              <a:t>，</a:t>
            </a:r>
            <a:r>
              <a:rPr lang="en-US" altLang="zh-CN" sz="1350" dirty="0">
                <a:solidFill>
                  <a:srgbClr val="0070C0"/>
                </a:solidFill>
              </a:rPr>
              <a:t> 2022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06970" y="3774227"/>
            <a:ext cx="3168502" cy="460375"/>
          </a:xfrm>
          <a:prstGeom prst="rect">
            <a:avLst/>
          </a:prstGeom>
          <a:noFill/>
          <a:ln>
            <a:solidFill>
              <a:srgbClr val="4EB4B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综合脉冲星检测到了国际原子时（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）相对于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TT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BIPM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）的波动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97281"/>
          <p:cNvSpPr>
            <a:spLocks noGrp="1" noRot="1" noChangeArrowheads="1"/>
          </p:cNvSpPr>
          <p:nvPr/>
        </p:nvSpPr>
        <p:spPr>
          <a:xfrm>
            <a:off x="140970" y="36830"/>
            <a:ext cx="8540115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Ensemble pulsar time-scale: method II 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533400" y="986155"/>
            <a:ext cx="7886700" cy="662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70C0"/>
                </a:solidFill>
                <a:latin typeface="Calibri Bold" panose="020F0502020204030204" charset="0"/>
                <a:cs typeface="Calibri Bold" panose="020F0502020204030204" charset="0"/>
              </a:rPr>
              <a:t>Wiener filtration algorithm based on filtration constraint PSD</a:t>
            </a:r>
            <a:r>
              <a:rPr lang="en-US" altLang="zh-CN" sz="2000" b="1" dirty="0">
                <a:solidFill>
                  <a:srgbClr val="0070C0"/>
                </a:solidFill>
                <a:latin typeface="Calibri Bold" panose="020F0502020204030204" charset="0"/>
                <a:cs typeface="Calibri Bold" panose="020F0502020204030204" charset="0"/>
                <a:sym typeface="+mn-ea"/>
              </a:rPr>
              <a:t>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2" r="8027"/>
          <a:stretch>
            <a:fillRect/>
          </a:stretch>
        </p:blipFill>
        <p:spPr>
          <a:xfrm>
            <a:off x="2729230" y="1752600"/>
            <a:ext cx="3697605" cy="2525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"/>
          <a:stretch>
            <a:fillRect/>
          </a:stretch>
        </p:blipFill>
        <p:spPr>
          <a:xfrm>
            <a:off x="76200" y="1756410"/>
            <a:ext cx="3293745" cy="2521585"/>
          </a:xfrm>
          <a:prstGeom prst="rect">
            <a:avLst/>
          </a:prstGeom>
        </p:spPr>
      </p:pic>
      <p:pic>
        <p:nvPicPr>
          <p:cNvPr id="12" name="图片 11" descr="屏幕快照 2023-06-30 下午5.33.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25" y="1828800"/>
            <a:ext cx="2512060" cy="4473575"/>
          </a:xfrm>
          <a:prstGeom prst="rect">
            <a:avLst/>
          </a:prstGeom>
        </p:spPr>
      </p:pic>
      <p:pic>
        <p:nvPicPr>
          <p:cNvPr id="14" name="图片 13" descr="屏幕快照 2023-06-30 下午5.33.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95800"/>
            <a:ext cx="5626735" cy="205359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BED7E-02CD-E11C-13C2-09AD56B6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2C3C6-CB57-874B-BA60-46FA61EB03F0}" type="slidenum">
              <a:rPr lang="en-US" altLang="zh-CN" sz="1600" smtClean="0"/>
              <a:t>11</a:t>
            </a:fld>
            <a:endParaRPr lang="en-US" altLang="zh-CN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03" y="2667000"/>
            <a:ext cx="5258107" cy="36728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1000" y="2610594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Data: 7 MSPs from PTA dr2</a:t>
            </a:r>
          </a:p>
          <a:p>
            <a:endParaRPr lang="en-US" altLang="zh-CN" sz="2200" dirty="0"/>
          </a:p>
          <a:p>
            <a:r>
              <a:rPr lang="en-US" altLang="zh-CN" sz="2200" dirty="0"/>
              <a:t>J0437-4715</a:t>
            </a:r>
          </a:p>
          <a:p>
            <a:r>
              <a:rPr lang="en-US" altLang="zh-CN" sz="2200" dirty="0"/>
              <a:t>J1024-0719</a:t>
            </a:r>
          </a:p>
          <a:p>
            <a:r>
              <a:rPr lang="en-US" altLang="zh-CN" sz="2200" dirty="0"/>
              <a:t>J1603-7202</a:t>
            </a:r>
          </a:p>
          <a:p>
            <a:r>
              <a:rPr lang="en-US" altLang="zh-CN" sz="2200" dirty="0"/>
              <a:t>J1713+0747</a:t>
            </a:r>
          </a:p>
          <a:p>
            <a:r>
              <a:rPr lang="en-US" altLang="zh-CN" sz="2200" dirty="0"/>
              <a:t>J1730-2304</a:t>
            </a:r>
          </a:p>
          <a:p>
            <a:r>
              <a:rPr lang="en-US" altLang="zh-CN" sz="2200" dirty="0"/>
              <a:t>J1744-1134</a:t>
            </a:r>
          </a:p>
          <a:p>
            <a:r>
              <a:rPr lang="en-US" altLang="zh-CN" sz="2200" dirty="0"/>
              <a:t>J2145-0750</a:t>
            </a:r>
            <a:endParaRPr lang="zh-CN" altLang="en-US" sz="2200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774E993-5551-ECE1-9DFC-46DAC0369F78}"/>
              </a:ext>
            </a:extLst>
          </p:cNvPr>
          <p:cNvSpPr txBox="1">
            <a:spLocks/>
          </p:cNvSpPr>
          <p:nvPr/>
        </p:nvSpPr>
        <p:spPr>
          <a:xfrm>
            <a:off x="786245" y="5181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Detect the fluctuations of TA(NTSC)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F3800E-0290-6867-A043-054926F38549}"/>
              </a:ext>
            </a:extLst>
          </p:cNvPr>
          <p:cNvSpPr txBox="1"/>
          <p:nvPr/>
        </p:nvSpPr>
        <p:spPr>
          <a:xfrm>
            <a:off x="535256" y="1676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TA(NTSC): </a:t>
            </a:r>
            <a:r>
              <a:rPr lang="en-US" altLang="zh-CN" sz="2400" dirty="0"/>
              <a:t>atomic timescale maintained independently by NTSC</a:t>
            </a:r>
            <a:endParaRPr lang="zh-CN" altLang="en-US" sz="240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DC8B2E-B3A1-241E-F5EA-5ED973EB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2C1F0-B58F-4300-8955-4B87BF5A8B7E}" type="datetime1">
              <a:rPr lang="zh-CN" altLang="en-US" sz="1600" smtClean="0"/>
              <a:t>2023/7/2</a:t>
            </a:fld>
            <a:endParaRPr lang="en-US" altLang="zh-CN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D4E4A2-BF88-3E20-D685-E76A3AC0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356351"/>
            <a:ext cx="2057400" cy="365125"/>
          </a:xfrm>
        </p:spPr>
        <p:txBody>
          <a:bodyPr/>
          <a:lstStyle/>
          <a:p>
            <a:pPr>
              <a:defRPr/>
            </a:pPr>
            <a:fld id="{3252C3C6-CB57-874B-BA60-46FA61EB03F0}" type="slidenum">
              <a:rPr lang="en-US" altLang="zh-CN" sz="1600" smtClean="0"/>
              <a:t>12</a:t>
            </a:fld>
            <a:endParaRPr lang="en-US" altLang="zh-CN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7313613" cy="868363"/>
          </a:xfrm>
        </p:spPr>
        <p:txBody>
          <a:bodyPr>
            <a:normAutofit fontScale="90000"/>
          </a:bodyPr>
          <a:lstStyle/>
          <a:p>
            <a:r>
              <a:rPr lang="en-US" altLang="zh-CN" sz="8000" dirty="0">
                <a:latin typeface="华文中宋" panose="02010600040101010101" pitchFamily="2" charset="-122"/>
                <a:ea typeface="华文中宋" panose="02010600040101010101" pitchFamily="2" charset="-122"/>
                <a:cs typeface="华文行楷" panose="02010800040101010101" charset="-122"/>
              </a:rPr>
              <a:t>Applications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13</a:t>
            </a:fld>
            <a:endParaRPr lang="en-US" altLang="zh-CN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E3EF52-8798-C51C-BB1A-A664833E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DC46C-E9AF-42EE-8478-18BE5BDC54B8}" type="datetime1">
              <a:rPr lang="zh-CN" altLang="en-US" smtClean="0"/>
              <a:t>2023/7/2</a:t>
            </a:fld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Pultron</a:t>
            </a:r>
            <a:r>
              <a: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：</a:t>
            </a:r>
            <a:r>
              <a:rPr lang="en-US" altLang="zh-CN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application of PT based on EPTA</a:t>
            </a:r>
            <a:endParaRPr lang="zh-CN" altLang="en-US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2F41B-C716-46FD-94D3-1331F22E8A6F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14</a:t>
            </a:fld>
            <a:endParaRPr lang="en-US" altLang="zh-CN"/>
          </a:p>
        </p:txBody>
      </p:sp>
      <p:pic>
        <p:nvPicPr>
          <p:cNvPr id="26" name="图片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0" y="1828800"/>
            <a:ext cx="6376670" cy="43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983" y="4191000"/>
            <a:ext cx="3614417" cy="25971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983" y="1485974"/>
            <a:ext cx="3538217" cy="26336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5800" y="1872505"/>
            <a:ext cx="3590925" cy="232204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Simulated data: white noise with rms 10ns</a:t>
            </a:r>
            <a:r>
              <a:rPr lang="zh-CN" altLang="en-US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、</a:t>
            </a: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100ns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Correcting period</a:t>
            </a:r>
            <a:r>
              <a:rPr lang="zh-CN" altLang="en-US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仿宋_GB2312" charset="0"/>
                <a:cs typeface="仿宋_GB2312" charset="0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仿宋_GB2312" charset="0"/>
                <a:cs typeface="仿宋_GB2312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仿宋_GB2312" charset="0"/>
                <a:cs typeface="仿宋_GB2312" charset="0"/>
              </a:rPr>
              <a:t>yr</a:t>
            </a:r>
            <a:endParaRPr lang="zh-CN" altLang="en-US" sz="2400" b="0" dirty="0">
              <a:solidFill>
                <a:srgbClr val="FF0000"/>
              </a:solidFill>
              <a:latin typeface="仿宋_GB2312" charset="0"/>
              <a:cs typeface="仿宋_GB2312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735B9DF-7428-B93E-6E7C-7BECC629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en-US" altLang="zh-CN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Correct the frequency deviation of a cesium clock using PT</a:t>
            </a:r>
            <a:endParaRPr lang="zh-CN" altLang="en-US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1A46FE-1F4C-0979-7DE1-627A66128B07}"/>
                  </a:ext>
                </a:extLst>
              </p:cNvPr>
              <p:cNvSpPr txBox="1"/>
              <p:nvPr/>
            </p:nvSpPr>
            <p:spPr>
              <a:xfrm>
                <a:off x="1447800" y="4876800"/>
                <a:ext cx="1889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𝐴𝑇𝑐𝑠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𝐵𝐼𝑃𝑀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1A46FE-1F4C-0979-7DE1-627A66128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876800"/>
                <a:ext cx="1889363" cy="276999"/>
              </a:xfrm>
              <a:prstGeom prst="rect">
                <a:avLst/>
              </a:prstGeom>
              <a:blipFill>
                <a:blip r:embed="rId5"/>
                <a:stretch>
                  <a:fillRect l="-2589" t="-2222" r="-420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AC69F7A-D467-CEF4-1355-82D7BAD22120}"/>
                  </a:ext>
                </a:extLst>
              </p:cNvPr>
              <p:cNvSpPr txBox="1"/>
              <p:nvPr/>
            </p:nvSpPr>
            <p:spPr>
              <a:xfrm>
                <a:off x="1066800" y="5351084"/>
                <a:ext cx="19655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𝐴𝑇𝑐𝑠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𝑇𝐴𝐼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AC69F7A-D467-CEF4-1355-82D7BAD22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51084"/>
                <a:ext cx="1965563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000A5C-152B-4C48-1AF8-DA6819EB2BAF}"/>
                  </a:ext>
                </a:extLst>
              </p:cNvPr>
              <p:cNvSpPr txBox="1"/>
              <p:nvPr/>
            </p:nvSpPr>
            <p:spPr>
              <a:xfrm>
                <a:off x="1066014" y="5825368"/>
                <a:ext cx="19655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𝐴𝑇𝑐𝑠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000A5C-152B-4C48-1AF8-DA6819EB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14" y="5825368"/>
                <a:ext cx="1965563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B268D09-D748-77C3-803A-4E3B1917275E}"/>
              </a:ext>
            </a:extLst>
          </p:cNvPr>
          <p:cNvSpPr txBox="1"/>
          <p:nvPr/>
        </p:nvSpPr>
        <p:spPr>
          <a:xfrm>
            <a:off x="609600" y="4385551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Clock differences: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913371B-94CA-FB48-9AE8-D75A82D465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C125776-2C7D-214A-AD15-AD330E1F83FE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54527" y="1828800"/>
            <a:ext cx="3917473" cy="239899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O</a:t>
            </a: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bservation data:  IPTA dr1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Pulsars: J1714+0747, J1909-3744</a:t>
            </a:r>
            <a:endParaRPr lang="en-US" altLang="zh-CN" sz="2400" b="0" dirty="0">
              <a:solidFill>
                <a:srgbClr val="0000FF"/>
              </a:solidFill>
              <a:latin typeface="仿宋_GB2312" charset="0"/>
              <a:cs typeface="仿宋_GB2312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Correcting period</a:t>
            </a:r>
            <a:r>
              <a:rPr lang="zh-CN" altLang="en-US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仿宋_GB2312" charset="0"/>
                <a:cs typeface="仿宋_GB2312" charset="0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仿宋_GB2312" charset="0"/>
                <a:cs typeface="仿宋_GB2312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仿宋_GB2312" charset="0"/>
                <a:cs typeface="仿宋_GB2312" charset="0"/>
              </a:rPr>
              <a:t>yr</a:t>
            </a:r>
            <a:endParaRPr lang="zh-CN" altLang="en-US" sz="2400" b="0" dirty="0">
              <a:solidFill>
                <a:srgbClr val="FF0000"/>
              </a:solidFill>
              <a:latin typeface="仿宋_GB2312" charset="0"/>
              <a:cs typeface="仿宋_GB2312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735B9DF-7428-B93E-6E7C-7BECC629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en-US" altLang="zh-CN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Correct the frequency deviation of a cesium clock using PT</a:t>
            </a:r>
            <a:endParaRPr lang="zh-CN" altLang="en-US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B7798C-1327-99EE-E735-A31E4564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264" y="1709390"/>
            <a:ext cx="3917472" cy="27407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59120D-CEAA-0ABE-1BCC-5315387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2" y="4544644"/>
            <a:ext cx="4210397" cy="1913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AF569-C6FB-0F01-1B67-B7707C34A7E5}"/>
                  </a:ext>
                </a:extLst>
              </p:cNvPr>
              <p:cNvSpPr txBox="1"/>
              <p:nvPr/>
            </p:nvSpPr>
            <p:spPr>
              <a:xfrm>
                <a:off x="1463437" y="5022833"/>
                <a:ext cx="1889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𝐴𝑇𝑐𝑠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𝐵𝐼𝑃𝑀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AF569-C6FB-0F01-1B67-B7707C34A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37" y="5022833"/>
                <a:ext cx="1889363" cy="276999"/>
              </a:xfrm>
              <a:prstGeom prst="rect">
                <a:avLst/>
              </a:prstGeom>
              <a:blipFill>
                <a:blip r:embed="rId5"/>
                <a:stretch>
                  <a:fillRect l="-2258" t="-2222" r="-419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7F48DC3-CBAA-DCB2-0EAE-E6DC7BECADAA}"/>
                  </a:ext>
                </a:extLst>
              </p:cNvPr>
              <p:cNvSpPr txBox="1"/>
              <p:nvPr/>
            </p:nvSpPr>
            <p:spPr>
              <a:xfrm>
                <a:off x="1082437" y="5497117"/>
                <a:ext cx="19655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𝐴𝑇𝑐𝑠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𝑇𝐴𝐼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7F48DC3-CBAA-DCB2-0EAE-E6DC7BE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37" y="5497117"/>
                <a:ext cx="1965563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2E8CEF3-3CB2-88A3-3CBA-8A3A71746E75}"/>
                  </a:ext>
                </a:extLst>
              </p:cNvPr>
              <p:cNvSpPr txBox="1"/>
              <p:nvPr/>
            </p:nvSpPr>
            <p:spPr>
              <a:xfrm>
                <a:off x="1081651" y="5971401"/>
                <a:ext cx="19655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𝐴𝑇𝑐𝑠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2E8CEF3-3CB2-88A3-3CBA-8A3A7174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51" y="5971401"/>
                <a:ext cx="1965563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17C6AED-89FD-F065-CDD1-68080B45F9D2}"/>
              </a:ext>
            </a:extLst>
          </p:cNvPr>
          <p:cNvSpPr txBox="1"/>
          <p:nvPr/>
        </p:nvSpPr>
        <p:spPr>
          <a:xfrm>
            <a:off x="625237" y="4531584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Clock differences: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6B78A-A60F-2546-328A-C1CA31C565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63145" y="6477000"/>
            <a:ext cx="2057400" cy="365125"/>
          </a:xfrm>
        </p:spPr>
        <p:txBody>
          <a:bodyPr/>
          <a:lstStyle/>
          <a:p>
            <a:pPr>
              <a:defRPr/>
            </a:pPr>
            <a:fld id="{9C125776-2C7D-214A-AD15-AD330E1F83FE}" type="slidenum">
              <a:rPr lang="en-US" altLang="zh-CN" sz="1600" smtClean="0"/>
              <a:t>16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9695780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620" smtClean="0"/>
              <a:t>17</a:t>
            </a:fld>
            <a:endParaRPr lang="zh-CN" altLang="en-US" sz="62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C286A32-922C-E23B-1A11-578BBCA01D4C}"/>
              </a:ext>
            </a:extLst>
          </p:cNvPr>
          <p:cNvSpPr txBox="1"/>
          <p:nvPr/>
        </p:nvSpPr>
        <p:spPr>
          <a:xfrm>
            <a:off x="459000" y="381000"/>
            <a:ext cx="8456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Correct the frequency deviation of a cesium clock using PT</a:t>
            </a:r>
            <a:endParaRPr lang="zh-CN" altLang="en-US" sz="32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AED1305-0B9E-423B-E2E8-A1149175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6" y="1675286"/>
            <a:ext cx="5181600" cy="25338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D0EA583-9764-7682-F7A3-A3853B8B9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816" y="1675285"/>
            <a:ext cx="2803916" cy="253385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F563F56-9FAA-BD1F-CFF4-C2A89BE5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39" y="4343400"/>
            <a:ext cx="8787922" cy="2429085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198473-727F-E069-A393-9063C94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0BA69-C2BC-4C7F-B9E9-1941B9A82F42}" type="datetime1">
              <a:rPr lang="zh-CN" altLang="en-US" smtClean="0"/>
              <a:t>2023/7/2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C286A32-922C-E23B-1A11-578BBCA01D4C}"/>
              </a:ext>
            </a:extLst>
          </p:cNvPr>
          <p:cNvSpPr txBox="1"/>
          <p:nvPr/>
        </p:nvSpPr>
        <p:spPr>
          <a:xfrm>
            <a:off x="459000" y="381000"/>
            <a:ext cx="8456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Correct the frequency deviation of a cesium clock using PT</a:t>
            </a:r>
            <a:endParaRPr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BE393D-8836-550E-92C1-47885863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9" y="2057399"/>
            <a:ext cx="5059262" cy="2467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2525E6-1BBE-854A-54C6-439904D6C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057400"/>
            <a:ext cx="2846477" cy="24676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0029B53-0643-924F-7C6A-78554F02AC3F}"/>
              </a:ext>
            </a:extLst>
          </p:cNvPr>
          <p:cNvSpPr txBox="1"/>
          <p:nvPr/>
        </p:nvSpPr>
        <p:spPr>
          <a:xfrm>
            <a:off x="762000" y="507666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The stability of the atomic clock would be worse after the steering by PT!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61A2C3-C65F-7641-4298-2BA911764780}"/>
              </a:ext>
            </a:extLst>
          </p:cNvPr>
          <p:cNvSpPr txBox="1"/>
          <p:nvPr/>
        </p:nvSpPr>
        <p:spPr>
          <a:xfrm>
            <a:off x="2819400" y="6013295"/>
            <a:ext cx="495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We need work harder 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4E9868-1C7D-885B-30F3-931804C5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5096E-5CB2-4751-A9FE-838AF3FF6DAF}" type="datetime1">
              <a:rPr lang="zh-CN" altLang="en-US" smtClean="0"/>
              <a:t>2023/7/2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539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洛南</a:t>
            </a:r>
            <a:r>
              <a:rPr kumimoji="1" lang="en-US" altLang="zh-CN" dirty="0"/>
              <a:t>40</a:t>
            </a:r>
            <a:r>
              <a:rPr kumimoji="1" lang="zh-CN" altLang="en-US" dirty="0"/>
              <a:t>米天线对</a:t>
            </a:r>
            <a:r>
              <a:rPr kumimoji="1" lang="en-US" altLang="zh-CN" dirty="0"/>
              <a:t>PSR</a:t>
            </a:r>
            <a:r>
              <a:rPr kumimoji="1" lang="zh-CN" altLang="en-US" dirty="0"/>
              <a:t> </a:t>
            </a:r>
            <a:r>
              <a:rPr kumimoji="1" lang="en-US" altLang="zh-CN" dirty="0"/>
              <a:t>J0437-4715</a:t>
            </a:r>
            <a:r>
              <a:rPr kumimoji="1" lang="zh-CN" altLang="en-US" dirty="0"/>
              <a:t>的观测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5020710" cy="387963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900AE-7F05-49AE-9F28-F077B5DBD569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19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93" y="2185534"/>
            <a:ext cx="4906841" cy="37564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8763000" cy="2209800"/>
          </a:xfrm>
        </p:spPr>
        <p:txBody>
          <a:bodyPr>
            <a:noAutofit/>
          </a:bodyPr>
          <a:lstStyle/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课题三：脉冲星时间标准建立及应用</a:t>
            </a:r>
            <a:b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2020SKA0120103</a:t>
            </a:r>
            <a:b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zh-CN" sz="2400" b="1" i="0" u="none" strike="noStrike" kern="1200" dirty="0">
                <a:solidFill>
                  <a:srgbClr val="4EB3C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课题负责人：童明雷</a:t>
            </a:r>
            <a:br>
              <a:rPr lang="zh-CN" altLang="zh-CN" sz="2400" b="0" i="0" u="none" strike="noStrike" dirty="0">
                <a:effectLst/>
                <a:latin typeface="Arial" panose="020B0604020202020204" pitchFamily="34" charset="0"/>
              </a:rPr>
            </a:br>
            <a:r>
              <a:rPr lang="zh-CN" altLang="zh-CN" sz="2400" b="1" i="0" u="none" strike="noStrike" kern="1200" dirty="0">
                <a:solidFill>
                  <a:srgbClr val="4EB3C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承担单位：中科院国家授时中心</a:t>
            </a:r>
            <a:br>
              <a:rPr lang="zh-CN" altLang="zh-CN" sz="1800" b="0" i="0" u="none" strike="noStrike" dirty="0">
                <a:effectLst/>
                <a:latin typeface="Arial" panose="020B0604020202020204" pitchFamily="34" charset="0"/>
              </a:rPr>
            </a:br>
            <a:endParaRPr lang="zh-CN" altLang="en-US" sz="18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685800" y="1004667"/>
            <a:ext cx="8153400" cy="1119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SKA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专项项目：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脉冲星测时和检验引力理论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项目负责人：李柯伽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527"/>
            <a:ext cx="7772400" cy="1609344"/>
          </a:xfrm>
        </p:spPr>
        <p:txBody>
          <a:bodyPr>
            <a:normAutofit/>
          </a:bodyPr>
          <a:lstStyle/>
          <a:p>
            <a:r>
              <a:rPr lang="en-US" altLang="zh-CN" sz="3000" dirty="0"/>
              <a:t>NTSC</a:t>
            </a:r>
            <a:r>
              <a:rPr lang="zh-CN" altLang="en-US" sz="3000" dirty="0"/>
              <a:t>脉冲星时物理实验系统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12222" r="11113" b="5439"/>
          <a:stretch>
            <a:fillRect/>
          </a:stretch>
        </p:blipFill>
        <p:spPr>
          <a:xfrm>
            <a:off x="5867399" y="1524000"/>
            <a:ext cx="2757805" cy="385612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96000" y="5638800"/>
            <a:ext cx="2419350" cy="337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</a:rPr>
              <a:t>NTSC</a:t>
            </a:r>
            <a:r>
              <a:rPr lang="zh-CN" altLang="en-US" sz="1600" b="1" dirty="0">
                <a:solidFill>
                  <a:srgbClr val="0000FF"/>
                </a:solidFill>
              </a:rPr>
              <a:t>脉冲星时实验系统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0418" r="9168"/>
          <a:stretch>
            <a:fillRect/>
          </a:stretch>
        </p:blipFill>
        <p:spPr>
          <a:xfrm>
            <a:off x="457200" y="1524000"/>
            <a:ext cx="5120024" cy="21904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0888" r="9170"/>
          <a:stretch>
            <a:fillRect/>
          </a:stretch>
        </p:blipFill>
        <p:spPr>
          <a:xfrm>
            <a:off x="457200" y="3810000"/>
            <a:ext cx="5087726" cy="23895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3A45292-551C-CE76-A12D-FB645817A56B}"/>
              </a:ext>
            </a:extLst>
          </p:cNvPr>
          <p:cNvSpPr txBox="1"/>
          <p:nvPr/>
        </p:nvSpPr>
        <p:spPr>
          <a:xfrm flipH="1">
            <a:off x="2165930" y="6324600"/>
            <a:ext cx="492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洛南</a:t>
            </a:r>
            <a:r>
              <a:rPr lang="en-US" altLang="zh-CN" sz="2400" b="1" dirty="0"/>
              <a:t>-NTSC</a:t>
            </a:r>
            <a:r>
              <a:rPr lang="zh-CN" altLang="en-US" sz="2400" b="1" dirty="0"/>
              <a:t>远程驾驭系统正在搭建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29F0B78-332D-B7AE-BDDB-DF816BCE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50FF1-3AAA-4410-A4F7-1DCEAD7B6FC6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D4A6EC-8E46-1225-5943-2E332397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000" y="1413609"/>
            <a:ext cx="4095115" cy="28733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Data</a:t>
            </a:r>
            <a:r>
              <a:rPr lang="zh-CN" altLang="en-US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：</a:t>
            </a: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15 MSPs from IPTA dr1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FF0000"/>
                </a:solidFill>
                <a:latin typeface="仿宋_GB2312" charset="0"/>
                <a:cs typeface="仿宋_GB2312" charset="0"/>
              </a:rPr>
              <a:t>APT</a:t>
            </a:r>
            <a:r>
              <a:rPr lang="en-US" altLang="zh-CN" sz="2400" b="0" dirty="0">
                <a:solidFill>
                  <a:srgbClr val="0000FF"/>
                </a:solidFill>
                <a:latin typeface="仿宋_GB2312" charset="0"/>
                <a:cs typeface="仿宋_GB2312" charset="0"/>
              </a:rPr>
              <a:t>: the  time scale formed by the fusion of EPT and EAT</a:t>
            </a:r>
            <a:endParaRPr lang="en-US" altLang="zh-CN" sz="2400" dirty="0">
              <a:solidFill>
                <a:srgbClr val="0000FF"/>
              </a:solidFill>
              <a:latin typeface="仿宋_GB2312" charset="0"/>
              <a:cs typeface="仿宋_GB2312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2000" b="0" dirty="0">
              <a:solidFill>
                <a:srgbClr val="FF0000"/>
              </a:solidFill>
              <a:latin typeface="仿宋_GB2312" charset="0"/>
              <a:cs typeface="仿宋_GB231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D1BED3-2169-A7E4-37DA-39F9F5DC3B42}"/>
              </a:ext>
            </a:extLst>
          </p:cNvPr>
          <p:cNvSpPr txBox="1"/>
          <p:nvPr/>
        </p:nvSpPr>
        <p:spPr>
          <a:xfrm>
            <a:off x="459000" y="381000"/>
            <a:ext cx="845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Fusion of PT and AT</a:t>
            </a:r>
            <a:endParaRPr lang="zh-CN" altLang="en-US" sz="3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A1E6C5-56CB-184E-276B-1BDC08AF517D}"/>
              </a:ext>
            </a:extLst>
          </p:cNvPr>
          <p:cNvSpPr txBox="1"/>
          <p:nvPr/>
        </p:nvSpPr>
        <p:spPr>
          <a:xfrm>
            <a:off x="6172200" y="41151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stability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BFB89A-ABC7-BDAE-F2FE-691C6CDD8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78821"/>
            <a:ext cx="4019550" cy="282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86109C-295C-4726-27BB-228ABC582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r="7112"/>
          <a:stretch/>
        </p:blipFill>
        <p:spPr bwMode="auto">
          <a:xfrm>
            <a:off x="459000" y="4708542"/>
            <a:ext cx="83802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800E2C-AEAD-5D05-FCA0-6B2CE0C5BA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A01BE6-6BF3-4176-BC67-D8BA756D75AD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57391C-5E39-05B1-3730-B07D8237C2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C125776-2C7D-214A-AD15-AD330E1F83FE}" type="slidenum">
              <a:rPr lang="en-US" altLang="zh-CN" smtClean="0"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60299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419600"/>
          </a:xfrm>
        </p:spPr>
        <p:txBody>
          <a:bodyPr/>
          <a:lstStyle/>
          <a:p>
            <a:pPr eaLnBrk="1" hangingPunct="1"/>
            <a:br>
              <a:rPr kumimoji="0" lang="en-US" altLang="zh-CN" sz="8000" dirty="0">
                <a:latin typeface="Goudy Old Style" panose="02020502050305020303" charset="0"/>
                <a:ea typeface="宋体" panose="02010600030101010101" pitchFamily="2" charset="-122"/>
              </a:rPr>
            </a:br>
            <a:r>
              <a:rPr kumimoji="0" lang="en-US" altLang="zh-CN" sz="8000" dirty="0">
                <a:latin typeface="Goudy Old Style" panose="02020502050305020303" charset="0"/>
                <a:ea typeface="宋体" panose="02010600030101010101" pitchFamily="2" charset="-122"/>
              </a:rPr>
              <a:t>         </a:t>
            </a:r>
            <a:r>
              <a:rPr kumimoji="0" lang="en-US" altLang="zh-CN" sz="8000" dirty="0">
                <a:solidFill>
                  <a:srgbClr val="3366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Thanks</a:t>
            </a:r>
            <a:r>
              <a:rPr kumimoji="0" lang="zh-CN" altLang="en-US" sz="8000" dirty="0">
                <a:solidFill>
                  <a:srgbClr val="3366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！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685332" y="76200"/>
            <a:ext cx="7773338" cy="1596177"/>
          </a:xfrm>
        </p:spPr>
        <p:txBody>
          <a:bodyPr/>
          <a:lstStyle/>
          <a:p>
            <a:pPr eaLnBrk="1" hangingPunct="1"/>
            <a:r>
              <a:rPr lang="en-US" altLang="zh-CN" sz="6600" dirty="0">
                <a:latin typeface="华文中宋" panose="02010600040101010101" pitchFamily="2" charset="-122"/>
                <a:ea typeface="华文中宋" panose="02010600040101010101" pitchFamily="2" charset="-122"/>
                <a:cs typeface="华文隶书" panose="02010800040101010101" charset="-122"/>
              </a:rPr>
              <a:t>Outline</a:t>
            </a:r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162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F500B9"/>
              </a:buClr>
              <a:buSzPct val="120000"/>
              <a:buFont typeface="Arial" panose="020B0604020202020204"/>
              <a:buChar char="•"/>
            </a:pPr>
            <a:r>
              <a:rPr lang="en-US" sz="4000" dirty="0">
                <a:solidFill>
                  <a:srgbClr val="3366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Time-keeping in laboratories</a:t>
            </a:r>
          </a:p>
          <a:p>
            <a:pPr eaLnBrk="1" hangingPunct="1">
              <a:lnSpc>
                <a:spcPct val="150000"/>
              </a:lnSpc>
              <a:buClr>
                <a:srgbClr val="F500B9"/>
              </a:buClr>
              <a:buSzPct val="120000"/>
              <a:buFont typeface="Arial" panose="020B0604020202020204"/>
              <a:buChar char="•"/>
            </a:pPr>
            <a:r>
              <a:rPr lang="en-US" sz="4000" dirty="0">
                <a:solidFill>
                  <a:srgbClr val="3366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Pulsar time scale</a:t>
            </a:r>
            <a:endParaRPr lang="en-US" altLang="zh-CN" sz="4000" dirty="0">
              <a:solidFill>
                <a:srgbClr val="3366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eaLnBrk="1" hangingPunct="1">
              <a:lnSpc>
                <a:spcPct val="150000"/>
              </a:lnSpc>
              <a:buClr>
                <a:srgbClr val="F500B9"/>
              </a:buClr>
              <a:buSzPct val="120000"/>
              <a:buFont typeface="Arial" panose="020B0604020202020204"/>
              <a:buChar char="•"/>
            </a:pPr>
            <a:r>
              <a:rPr lang="en-US" altLang="zh-CN" sz="4000" dirty="0">
                <a:solidFill>
                  <a:srgbClr val="3366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Applications</a:t>
            </a:r>
          </a:p>
          <a:p>
            <a:pPr eaLnBrk="1" hangingPunct="1">
              <a:lnSpc>
                <a:spcPct val="80000"/>
              </a:lnSpc>
              <a:buClr>
                <a:srgbClr val="F500B9"/>
              </a:buClr>
              <a:buSzPct val="120000"/>
              <a:buFont typeface="Arial" panose="020B0604020202020204"/>
              <a:buChar char="•"/>
            </a:pPr>
            <a:endParaRPr lang="en-US" altLang="zh-CN" sz="4000" dirty="0">
              <a:solidFill>
                <a:srgbClr val="3366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eaLnBrk="1" hangingPunct="1">
              <a:lnSpc>
                <a:spcPct val="80000"/>
              </a:lnSpc>
              <a:buClr>
                <a:srgbClr val="F500B9"/>
              </a:buClr>
              <a:buSzPct val="120000"/>
              <a:buFont typeface="Arial" panose="020B0604020202020204"/>
              <a:buChar char="•"/>
            </a:pPr>
            <a:endParaRPr lang="en-US" altLang="zh-CN" sz="4000" dirty="0">
              <a:solidFill>
                <a:srgbClr val="3366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3</a:t>
            </a:fld>
            <a:endParaRPr lang="en-US" altLang="zh-CN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AF5873-7722-5643-13EC-682DBD41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24601"/>
            <a:ext cx="2152650" cy="396876"/>
          </a:xfrm>
        </p:spPr>
        <p:txBody>
          <a:bodyPr/>
          <a:lstStyle/>
          <a:p>
            <a:pPr>
              <a:defRPr/>
            </a:pPr>
            <a:fld id="{FEBA22DF-12ED-4EF4-A3BC-177F1FE29116}" type="datetime1">
              <a:rPr lang="zh-CN" altLang="en-US" smtClean="0"/>
              <a:t>2023/7/2</a:t>
            </a:fld>
            <a:endParaRPr lang="en-US" altLang="zh-CN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646" y="105508"/>
            <a:ext cx="7291754" cy="80553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/>
              <a:t>国家授时中心的守时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36270" y="3930552"/>
            <a:ext cx="3609975" cy="431800"/>
          </a:xfrm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/>
              <a:t>国家标准时间产生</a:t>
            </a:r>
          </a:p>
        </p:txBody>
      </p:sp>
      <p:pic>
        <p:nvPicPr>
          <p:cNvPr id="32771" name="Picture 4" descr="zf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" y="1024255"/>
            <a:ext cx="3594100" cy="279336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78" y="1024076"/>
            <a:ext cx="3575050" cy="241776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221163"/>
            <a:ext cx="3600450" cy="2090737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5000625" y="3505835"/>
            <a:ext cx="3609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铯原子钟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5003800" y="6308725"/>
            <a:ext cx="3609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氢原子钟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DF394-96B1-4CB2-9D81-A8E4D5B108A2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4</a:t>
            </a:fld>
            <a:endParaRPr lang="en-US" altLang="zh-CN"/>
          </a:p>
        </p:txBody>
      </p:sp>
      <p:pic>
        <p:nvPicPr>
          <p:cNvPr id="5" name="图片 4" descr="权重20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" y="4430395"/>
            <a:ext cx="2205355" cy="1925955"/>
          </a:xfrm>
          <a:prstGeom prst="rect">
            <a:avLst/>
          </a:prstGeom>
        </p:spPr>
      </p:pic>
      <p:pic>
        <p:nvPicPr>
          <p:cNvPr id="6" name="图片 5" descr="权重20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035" y="4429760"/>
            <a:ext cx="2451100" cy="1938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11960" y="4475480"/>
            <a:ext cx="6362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91000" y="4495800"/>
            <a:ext cx="6362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82703" y="1704706"/>
            <a:ext cx="7080409" cy="3978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90500" indent="-508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245100" algn="l"/>
                <a:tab pos="5905500" algn="l"/>
                <a:tab pos="6197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defRPr>
            </a:lvl9pPr>
          </a:lstStyle>
          <a:p>
            <a:pPr marL="3810" indent="-381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sz="1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上世纪80年代，开始建设国家标准时间产生系统</a:t>
            </a:r>
            <a:r>
              <a:rPr lang="zh-CN" altLang="en-US" sz="1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，原子时产生技术尚未自主可控</a:t>
            </a:r>
            <a:endParaRPr sz="1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71446" y="2509412"/>
            <a:ext cx="4515550" cy="2853599"/>
            <a:chOff x="589040" y="2286181"/>
            <a:chExt cx="7218746" cy="3804798"/>
          </a:xfrm>
        </p:grpSpPr>
        <p:cxnSp>
          <p:nvCxnSpPr>
            <p:cNvPr id="38" name="直接箭头连接符 37"/>
            <p:cNvCxnSpPr>
              <a:stCxn id="42" idx="3"/>
            </p:cNvCxnSpPr>
            <p:nvPr/>
          </p:nvCxnSpPr>
          <p:spPr>
            <a:xfrm>
              <a:off x="1953385" y="3421582"/>
              <a:ext cx="3862326" cy="757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39" name="文本框 15"/>
            <p:cNvSpPr txBox="1"/>
            <p:nvPr/>
          </p:nvSpPr>
          <p:spPr>
            <a:xfrm>
              <a:off x="6753065" y="2441317"/>
              <a:ext cx="409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稳</a:t>
              </a:r>
            </a:p>
          </p:txBody>
        </p:sp>
        <p:sp>
          <p:nvSpPr>
            <p:cNvPr id="40" name="文本框 16"/>
            <p:cNvSpPr txBox="1"/>
            <p:nvPr/>
          </p:nvSpPr>
          <p:spPr>
            <a:xfrm>
              <a:off x="6750975" y="3682887"/>
              <a:ext cx="8795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稳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秒准</a:t>
              </a:r>
            </a:p>
          </p:txBody>
        </p:sp>
        <p:cxnSp>
          <p:nvCxnSpPr>
            <p:cNvPr id="41" name="直接箭头连接符 40"/>
            <p:cNvCxnSpPr>
              <a:stCxn id="43" idx="3"/>
            </p:cNvCxnSpPr>
            <p:nvPr/>
          </p:nvCxnSpPr>
          <p:spPr>
            <a:xfrm>
              <a:off x="1992975" y="4546785"/>
              <a:ext cx="3802007" cy="11671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42" name="圆角矩形 56"/>
            <p:cNvSpPr/>
            <p:nvPr/>
          </p:nvSpPr>
          <p:spPr>
            <a:xfrm>
              <a:off x="589040" y="3049241"/>
              <a:ext cx="1364345" cy="744681"/>
            </a:xfrm>
            <a:prstGeom prst="roundRect">
              <a:avLst>
                <a:gd name="adj" fmla="val 27137"/>
              </a:avLst>
            </a:prstGeom>
            <a:solidFill>
              <a:srgbClr val="269CBF">
                <a:alpha val="6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kern="0" dirty="0">
                  <a:solidFill>
                    <a:srgbClr val="3333FF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T</a:t>
              </a:r>
              <a:r>
                <a:rPr lang="zh-CN" altLang="en-US" sz="1200" b="1" kern="0" dirty="0">
                  <a:solidFill>
                    <a:srgbClr val="3333FF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公报</a:t>
              </a:r>
              <a:endParaRPr lang="en-US" altLang="zh-CN" sz="1200" b="1" kern="0" dirty="0">
                <a:solidFill>
                  <a:srgbClr val="3333FF"/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基准钟</a:t>
              </a:r>
            </a:p>
          </p:txBody>
        </p:sp>
        <p:sp>
          <p:nvSpPr>
            <p:cNvPr id="43" name="圆角矩形 57"/>
            <p:cNvSpPr/>
            <p:nvPr/>
          </p:nvSpPr>
          <p:spPr>
            <a:xfrm>
              <a:off x="589040" y="4272147"/>
              <a:ext cx="1403935" cy="549275"/>
            </a:xfrm>
            <a:prstGeom prst="roundRect">
              <a:avLst>
                <a:gd name="adj" fmla="val 27137"/>
              </a:avLst>
            </a:prstGeom>
            <a:solidFill>
              <a:srgbClr val="00B0F0">
                <a:alpha val="6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kern="0" dirty="0">
                  <a:solidFill>
                    <a:srgbClr val="3333FF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IERS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kern="0" dirty="0">
                  <a:solidFill>
                    <a:srgbClr val="3333FF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USNO</a:t>
              </a:r>
              <a:endParaRPr lang="zh-CN" altLang="en-US" sz="1200" b="1" kern="0" dirty="0">
                <a:solidFill>
                  <a:srgbClr val="3333FF"/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4" name="直接箭头连接符 43"/>
            <p:cNvCxnSpPr>
              <a:stCxn id="50" idx="3"/>
              <a:endCxn id="48" idx="1"/>
            </p:cNvCxnSpPr>
            <p:nvPr/>
          </p:nvCxnSpPr>
          <p:spPr>
            <a:xfrm>
              <a:off x="3744992" y="2593958"/>
              <a:ext cx="1091910" cy="327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45" name="圆角矩形 59"/>
            <p:cNvSpPr/>
            <p:nvPr/>
          </p:nvSpPr>
          <p:spPr>
            <a:xfrm>
              <a:off x="4836901" y="3715760"/>
              <a:ext cx="1916163" cy="549275"/>
            </a:xfrm>
            <a:prstGeom prst="roundRect">
              <a:avLst>
                <a:gd name="adj" fmla="val 27137"/>
              </a:avLst>
            </a:prstGeom>
            <a:solidFill>
              <a:srgbClr val="FFD653">
                <a:alpha val="62745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原子时</a:t>
              </a:r>
            </a:p>
          </p:txBody>
        </p:sp>
        <p:cxnSp>
          <p:nvCxnSpPr>
            <p:cNvPr id="46" name="直接箭头连接符 45"/>
            <p:cNvCxnSpPr>
              <a:stCxn id="48" idx="2"/>
              <a:endCxn id="45" idx="0"/>
            </p:cNvCxnSpPr>
            <p:nvPr/>
          </p:nvCxnSpPr>
          <p:spPr>
            <a:xfrm>
              <a:off x="5794983" y="2868922"/>
              <a:ext cx="0" cy="846838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47" name="圆角矩形 62"/>
            <p:cNvSpPr/>
            <p:nvPr/>
          </p:nvSpPr>
          <p:spPr>
            <a:xfrm>
              <a:off x="589040" y="2321742"/>
              <a:ext cx="1364345" cy="549275"/>
            </a:xfrm>
            <a:prstGeom prst="roundRect">
              <a:avLst>
                <a:gd name="adj" fmla="val 27137"/>
              </a:avLst>
            </a:prstGeom>
            <a:solidFill>
              <a:srgbClr val="269CBF">
                <a:alpha val="6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守时钟组</a:t>
              </a:r>
            </a:p>
          </p:txBody>
        </p:sp>
        <p:sp>
          <p:nvSpPr>
            <p:cNvPr id="48" name="圆角矩形 68"/>
            <p:cNvSpPr/>
            <p:nvPr/>
          </p:nvSpPr>
          <p:spPr>
            <a:xfrm>
              <a:off x="4836902" y="2319647"/>
              <a:ext cx="1916161" cy="549275"/>
            </a:xfrm>
            <a:prstGeom prst="roundRect">
              <a:avLst>
                <a:gd name="adj" fmla="val 27137"/>
              </a:avLst>
            </a:prstGeom>
            <a:solidFill>
              <a:srgbClr val="EADFB0">
                <a:alpha val="62353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自由原子时</a:t>
              </a:r>
            </a:p>
          </p:txBody>
        </p:sp>
        <p:cxnSp>
          <p:nvCxnSpPr>
            <p:cNvPr id="49" name="直接箭头连接符 48"/>
            <p:cNvCxnSpPr>
              <a:stCxn id="45" idx="2"/>
              <a:endCxn id="51" idx="0"/>
            </p:cNvCxnSpPr>
            <p:nvPr/>
          </p:nvCxnSpPr>
          <p:spPr>
            <a:xfrm>
              <a:off x="5794983" y="4265035"/>
              <a:ext cx="1" cy="618643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50" name="圆角矩形 70"/>
            <p:cNvSpPr/>
            <p:nvPr/>
          </p:nvSpPr>
          <p:spPr>
            <a:xfrm>
              <a:off x="2361841" y="2319320"/>
              <a:ext cx="1383152" cy="549275"/>
            </a:xfrm>
            <a:prstGeom prst="roundRect">
              <a:avLst>
                <a:gd name="adj" fmla="val 27137"/>
              </a:avLst>
            </a:prstGeom>
            <a:solidFill>
              <a:srgbClr val="ED7D31">
                <a:lumMod val="60000"/>
                <a:lumOff val="40000"/>
                <a:alpha val="6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测量比对</a:t>
              </a:r>
            </a:p>
          </p:txBody>
        </p:sp>
        <p:sp>
          <p:nvSpPr>
            <p:cNvPr id="51" name="圆角矩形 71"/>
            <p:cNvSpPr/>
            <p:nvPr/>
          </p:nvSpPr>
          <p:spPr>
            <a:xfrm>
              <a:off x="4836902" y="4883678"/>
              <a:ext cx="1916163" cy="549275"/>
            </a:xfrm>
            <a:prstGeom prst="roundRect">
              <a:avLst>
                <a:gd name="adj" fmla="val 27137"/>
              </a:avLst>
            </a:prstGeom>
            <a:solidFill>
              <a:srgbClr val="FFC000">
                <a:alpha val="6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Times New Roman" panose="02020603050405020304"/>
                  <a:ea typeface="微软雅黑" panose="020B0503020204020204" pitchFamily="34" charset="-122"/>
                  <a:sym typeface="+mn-ea"/>
                </a:rPr>
                <a:t>国家标准时间</a:t>
              </a:r>
            </a:p>
          </p:txBody>
        </p:sp>
        <p:cxnSp>
          <p:nvCxnSpPr>
            <p:cNvPr id="52" name="直接箭头连接符 51"/>
            <p:cNvCxnSpPr>
              <a:stCxn id="47" idx="3"/>
              <a:endCxn id="50" idx="1"/>
            </p:cNvCxnSpPr>
            <p:nvPr/>
          </p:nvCxnSpPr>
          <p:spPr>
            <a:xfrm flipV="1">
              <a:off x="1953385" y="2593958"/>
              <a:ext cx="408456" cy="2422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53" name="文本框 55"/>
            <p:cNvSpPr txBox="1"/>
            <p:nvPr/>
          </p:nvSpPr>
          <p:spPr>
            <a:xfrm>
              <a:off x="6750975" y="4757088"/>
              <a:ext cx="105681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稳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秒准</a:t>
              </a:r>
              <a:endParaRPr lang="en-US" altLang="zh-CN" sz="12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时刻准</a:t>
              </a:r>
            </a:p>
          </p:txBody>
        </p:sp>
        <p:sp>
          <p:nvSpPr>
            <p:cNvPr id="54" name="文本框 59"/>
            <p:cNvSpPr txBox="1"/>
            <p:nvPr/>
          </p:nvSpPr>
          <p:spPr>
            <a:xfrm>
              <a:off x="3604876" y="2286181"/>
              <a:ext cx="137214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算法</a:t>
              </a:r>
            </a:p>
          </p:txBody>
        </p:sp>
        <p:sp>
          <p:nvSpPr>
            <p:cNvPr id="55" name="文本框 60"/>
            <p:cNvSpPr txBox="1"/>
            <p:nvPr/>
          </p:nvSpPr>
          <p:spPr>
            <a:xfrm>
              <a:off x="3473197" y="3044478"/>
              <a:ext cx="1635500" cy="81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3333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国际比对</a:t>
              </a:r>
              <a:endParaRPr lang="en-US" altLang="zh-CN" sz="1200" b="1" kern="0" dirty="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自主校准</a:t>
              </a:r>
            </a:p>
          </p:txBody>
        </p:sp>
        <p:sp>
          <p:nvSpPr>
            <p:cNvPr id="56" name="文本框 61"/>
            <p:cNvSpPr txBox="1"/>
            <p:nvPr/>
          </p:nvSpPr>
          <p:spPr>
            <a:xfrm>
              <a:off x="3856598" y="4202760"/>
              <a:ext cx="102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kern="0" dirty="0">
                  <a:solidFill>
                    <a:srgbClr val="3333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闰秒</a:t>
              </a:r>
            </a:p>
          </p:txBody>
        </p:sp>
        <p:sp>
          <p:nvSpPr>
            <p:cNvPr id="57" name="文本框 15"/>
            <p:cNvSpPr txBox="1"/>
            <p:nvPr/>
          </p:nvSpPr>
          <p:spPr>
            <a:xfrm>
              <a:off x="1788870" y="5660092"/>
              <a:ext cx="38896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0" dirty="0">
                  <a:solidFill>
                    <a:srgbClr val="2E75B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国家标准时间产生系统</a:t>
              </a:r>
            </a:p>
          </p:txBody>
        </p:sp>
      </p:grpSp>
      <p:sp>
        <p:nvSpPr>
          <p:cNvPr id="58" name="圆角矩形 80"/>
          <p:cNvSpPr/>
          <p:nvPr/>
        </p:nvSpPr>
        <p:spPr>
          <a:xfrm>
            <a:off x="655148" y="2412337"/>
            <a:ext cx="4752528" cy="2970330"/>
          </a:xfrm>
          <a:prstGeom prst="roundRect">
            <a:avLst>
              <a:gd name="adj" fmla="val 3348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ker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59" name="右箭头 14"/>
          <p:cNvSpPr/>
          <p:nvPr/>
        </p:nvSpPr>
        <p:spPr>
          <a:xfrm>
            <a:off x="5542024" y="3553474"/>
            <a:ext cx="432048" cy="46789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ker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60" name="圆角矩形 46"/>
          <p:cNvSpPr/>
          <p:nvPr/>
        </p:nvSpPr>
        <p:spPr>
          <a:xfrm>
            <a:off x="6052224" y="2392811"/>
            <a:ext cx="706487" cy="2970330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ker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61" name="文本框 15"/>
          <p:cNvSpPr txBox="1"/>
          <p:nvPr/>
        </p:nvSpPr>
        <p:spPr>
          <a:xfrm>
            <a:off x="6174974" y="2525605"/>
            <a:ext cx="489749" cy="26924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国家标准时间传递与授时系统</a:t>
            </a:r>
          </a:p>
        </p:txBody>
      </p:sp>
      <p:pic>
        <p:nvPicPr>
          <p:cNvPr id="62" name="图片 61" descr="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69" y="3154031"/>
            <a:ext cx="237649" cy="237649"/>
          </a:xfrm>
          <a:prstGeom prst="rect">
            <a:avLst/>
          </a:prstGeom>
        </p:spPr>
      </p:pic>
      <p:pic>
        <p:nvPicPr>
          <p:cNvPr id="63" name="图片 62" descr="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99" y="3118742"/>
            <a:ext cx="237649" cy="237649"/>
          </a:xfrm>
          <a:prstGeom prst="rect">
            <a:avLst/>
          </a:prstGeom>
        </p:spPr>
      </p:pic>
      <p:pic>
        <p:nvPicPr>
          <p:cNvPr id="64" name="图片 63" descr="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14" y="4061034"/>
            <a:ext cx="237649" cy="237649"/>
          </a:xfrm>
          <a:prstGeom prst="rect">
            <a:avLst/>
          </a:prstGeom>
        </p:spPr>
      </p:pic>
      <p:pic>
        <p:nvPicPr>
          <p:cNvPr id="65" name="图片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93" y="2412337"/>
            <a:ext cx="1281137" cy="880929"/>
          </a:xfrm>
          <a:prstGeom prst="rect">
            <a:avLst/>
          </a:prstGeom>
          <a:solidFill>
            <a:sysClr val="windowText" lastClr="000000">
              <a:lumMod val="85000"/>
              <a:lumOff val="15000"/>
              <a:alpha val="58000"/>
            </a:sysClr>
          </a:solidFill>
          <a:ln>
            <a:solidFill>
              <a:srgbClr val="F0A22E"/>
            </a:solidFill>
          </a:ln>
        </p:spPr>
      </p:pic>
      <p:pic>
        <p:nvPicPr>
          <p:cNvPr id="66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93" y="4457534"/>
            <a:ext cx="1281137" cy="880929"/>
          </a:xfrm>
          <a:prstGeom prst="rect">
            <a:avLst/>
          </a:prstGeom>
          <a:solidFill>
            <a:sysClr val="windowText" lastClr="000000">
              <a:lumMod val="85000"/>
              <a:lumOff val="15000"/>
              <a:alpha val="58000"/>
            </a:sysClr>
          </a:solidFill>
          <a:ln>
            <a:solidFill>
              <a:srgbClr val="F0A22E"/>
            </a:solidFill>
          </a:ln>
        </p:spPr>
      </p:pic>
      <p:pic>
        <p:nvPicPr>
          <p:cNvPr id="67" name="图片 4"/>
          <p:cNvPicPr>
            <a:picLocks noChangeAspect="1"/>
          </p:cNvPicPr>
          <p:nvPr/>
        </p:nvPicPr>
        <p:blipFill>
          <a:blip r:embed="rId5"/>
          <a:srcRect l="12520" t="13602" r="1962" b="8000"/>
          <a:stretch>
            <a:fillRect/>
          </a:stretch>
        </p:blipFill>
        <p:spPr>
          <a:xfrm>
            <a:off x="7151893" y="3490984"/>
            <a:ext cx="1281137" cy="761690"/>
          </a:xfrm>
          <a:prstGeom prst="rect">
            <a:avLst/>
          </a:prstGeom>
          <a:solidFill>
            <a:sysClr val="windowText" lastClr="000000">
              <a:lumMod val="85000"/>
              <a:lumOff val="15000"/>
              <a:alpha val="58000"/>
            </a:sysClr>
          </a:solidFill>
          <a:ln>
            <a:solidFill>
              <a:srgbClr val="F0A22E"/>
            </a:solidFill>
          </a:ln>
        </p:spPr>
      </p:pic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542926" y="1021081"/>
            <a:ext cx="5913596" cy="5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charset="-122"/>
              </a:defRPr>
            </a:lvl9pPr>
          </a:lstStyle>
          <a:p>
            <a:pPr algn="l" fontAlgn="base">
              <a:lnSpc>
                <a:spcPct val="130000"/>
              </a:lnSpc>
              <a:spcAft>
                <a:spcPct val="0"/>
              </a:spcAft>
              <a:buClr>
                <a:srgbClr val="A5644E"/>
              </a:buClr>
              <a:buSzTx/>
              <a:buNone/>
            </a:pP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国家标准时间的产生</a:t>
            </a:r>
          </a:p>
        </p:txBody>
      </p:sp>
      <p:pic>
        <p:nvPicPr>
          <p:cNvPr id="69" name="图片 68" descr="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29" y="3945512"/>
            <a:ext cx="237649" cy="237649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F7261F-6C5B-4E19-CDDC-8B1101A0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76068-2309-45B9-96EE-D6FC432EC656}" type="datetime1">
              <a:rPr lang="zh-CN" altLang="en-US" smtClean="0"/>
              <a:t>2023/7/2</a:t>
            </a:fld>
            <a:endParaRPr lang="en-US" altLang="zh-CN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355919D-4076-43F1-CF75-7826688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5</a:t>
            </a:fld>
            <a:endParaRPr lang="en-US" alt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106811-9805-6107-10E5-9A799826DA51}"/>
              </a:ext>
            </a:extLst>
          </p:cNvPr>
          <p:cNvSpPr txBox="1"/>
          <p:nvPr/>
        </p:nvSpPr>
        <p:spPr>
          <a:xfrm>
            <a:off x="2421649" y="3090446"/>
            <a:ext cx="626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TAI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7313613" cy="868363"/>
          </a:xfrm>
        </p:spPr>
        <p:txBody>
          <a:bodyPr>
            <a:normAutofit fontScale="90000"/>
          </a:bodyPr>
          <a:lstStyle/>
          <a:p>
            <a:r>
              <a:rPr lang="en-US" altLang="zh-CN" sz="8000" dirty="0">
                <a:latin typeface="华文仿宋" panose="02010600040101010101" charset="-122"/>
                <a:ea typeface="华文仿宋" panose="02010600040101010101" charset="-122"/>
                <a:cs typeface="华文行楷" panose="02010800040101010101" charset="-122"/>
              </a:rPr>
              <a:t>Pulsar timescale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6</a:t>
            </a:fld>
            <a:endParaRPr lang="en-US" altLang="zh-CN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CC3055-C505-1D07-31AB-4F8C736A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BD5B5-A5E5-42F1-BE15-BAE626EC8BE2}" type="datetime1">
              <a:rPr lang="zh-CN" altLang="en-US" smtClean="0"/>
              <a:t>2023/7/2</a:t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95300" y="1295400"/>
            <a:ext cx="8305800" cy="4953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 2" panose="05020102010507070707" pitchFamily="18" charset="2"/>
              <a:buNone/>
              <a:defRPr/>
            </a:pPr>
            <a:endParaRPr lang="en-US" altLang="zh-CN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 2" panose="05020102010507070707" pitchFamily="18" charset="2"/>
              <a:buNone/>
              <a:defRPr/>
            </a:pPr>
            <a:endParaRPr lang="en-US" altLang="zh-CN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 2" panose="05020102010507070707" pitchFamily="18" charset="2"/>
              <a:buNone/>
              <a:defRPr/>
            </a:pPr>
            <a:endParaRPr lang="zh-CN" alt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628" name="Rectangle 3"/>
          <p:cNvSpPr txBox="1">
            <a:spLocks noRot="1" noChangeArrowheads="1"/>
          </p:cNvSpPr>
          <p:nvPr/>
        </p:nvSpPr>
        <p:spPr bwMode="auto">
          <a:xfrm>
            <a:off x="571500" y="592455"/>
            <a:ext cx="8077200" cy="51010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28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kumimoji="0" lang="en-US" altLang="zh-CN" sz="2600" dirty="0"/>
              <a:t>Prediction of pulsar time</a:t>
            </a:r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r>
              <a:rPr kumimoji="0" lang="en-US" altLang="zh-CN" sz="2600" dirty="0"/>
              <a:t>Time transfer</a:t>
            </a:r>
            <a:r>
              <a:rPr kumimoji="0" lang="zh-CN" altLang="en-US" sz="2600" dirty="0"/>
              <a:t>（</a:t>
            </a:r>
            <a:r>
              <a:rPr kumimoji="0" lang="zh-CN" altLang="en-US" sz="2600" dirty="0">
                <a:solidFill>
                  <a:srgbClr val="FF0000"/>
                </a:solidFill>
              </a:rPr>
              <a:t>统一到坐标时</a:t>
            </a:r>
            <a:r>
              <a:rPr kumimoji="0" lang="en-US" altLang="zh-CN" sz="2600" dirty="0">
                <a:solidFill>
                  <a:srgbClr val="FF0000"/>
                </a:solidFill>
              </a:rPr>
              <a:t>TCB</a:t>
            </a:r>
            <a:r>
              <a:rPr kumimoji="0" lang="zh-CN" altLang="en-US" sz="2600" dirty="0"/>
              <a:t>）：</a:t>
            </a:r>
            <a:endParaRPr kumimoji="0" lang="en-US" altLang="zh-CN" sz="2600" dirty="0"/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endParaRPr kumimoji="0" lang="en-US" altLang="zh-CN" sz="24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kumimoji="0" lang="en-US" altLang="zh-CN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Timing residuals</a:t>
            </a:r>
            <a:r>
              <a:rPr kumimoji="0"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：</a:t>
            </a:r>
            <a:r>
              <a:rPr kumimoji="0"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measured TOA - predicted TOA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kumimoji="0"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</a:t>
            </a:r>
            <a:endParaRPr kumimoji="0"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</a:pPr>
            <a:endParaRPr kumimoji="0"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43685" y="2215515"/>
          <a:ext cx="57642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3100070" imgH="384175" progId="Equation.3">
                  <p:embed/>
                </p:oleObj>
              </mc:Choice>
              <mc:Fallback>
                <p:oleObj name="公式" r:id="rId3" imgW="3100070" imgH="3841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685" y="2215515"/>
                        <a:ext cx="57642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/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400" dirty="0">
                <a:solidFill>
                  <a:schemeClr val="tx2"/>
                </a:solidFill>
                <a:latin typeface="Georgia" panose="02040502050405020303" charset="0"/>
                <a:ea typeface="隶书" charset="0"/>
                <a:cs typeface="隶书" charset="0"/>
              </a:rPr>
              <a:t>Pulsar time model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B5A69-9BF0-478A-A6F3-A9AF0A709702}" type="datetime1">
              <a:rPr lang="zh-CN" altLang="en-US" sz="1600" smtClean="0"/>
              <a:t>2023/7/2</a:t>
            </a:fld>
            <a:endParaRPr lang="en-US" altLang="zh-CN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z="1600" smtClean="0"/>
              <a:t>7</a:t>
            </a:fld>
            <a:endParaRPr lang="en-US" altLang="zh-C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"/>
              <p:cNvSpPr txBox="1"/>
              <p:nvPr/>
            </p:nvSpPr>
            <p:spPr bwMode="auto">
              <a:xfrm>
                <a:off x="2142490" y="5777548"/>
                <a:ext cx="5495290" cy="772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𝐴𝑇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𝑃𝑇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charset="-122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SimSun" panose="02010600030101010101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490" y="5777548"/>
                <a:ext cx="5495290" cy="772160"/>
              </a:xfrm>
              <a:prstGeom prst="rect">
                <a:avLst/>
              </a:prstGeom>
              <a:blipFill rotWithShape="1">
                <a:blip r:embed="rId5"/>
                <a:stretch>
                  <a:fillRect t="-41" b="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105401" y="580143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66FF"/>
                </a:solidFill>
              </a:rPr>
              <a:t>AT</a:t>
            </a:r>
            <a:r>
              <a:rPr lang="zh-CN" altLang="en-US" dirty="0">
                <a:solidFill>
                  <a:srgbClr val="0066FF"/>
                </a:solidFill>
              </a:rPr>
              <a:t>：</a:t>
            </a:r>
            <a:r>
              <a:rPr lang="en-US" altLang="zh-CN" dirty="0">
                <a:solidFill>
                  <a:srgbClr val="0066FF"/>
                </a:solidFill>
              </a:rPr>
              <a:t>atomic time which records TOA</a:t>
            </a:r>
            <a:endParaRPr lang="zh-CN" altLang="en-US" dirty="0">
              <a:solidFill>
                <a:srgbClr val="0066FF"/>
              </a:solidFill>
            </a:endParaRPr>
          </a:p>
          <a:p>
            <a:r>
              <a:rPr lang="en-US" altLang="zh-CN" dirty="0">
                <a:solidFill>
                  <a:srgbClr val="EF00FF"/>
                </a:solidFill>
              </a:rPr>
              <a:t>PT</a:t>
            </a:r>
            <a:r>
              <a:rPr lang="zh-CN" altLang="en-US" dirty="0">
                <a:solidFill>
                  <a:srgbClr val="EF00FF"/>
                </a:solidFill>
              </a:rPr>
              <a:t>：</a:t>
            </a:r>
            <a:r>
              <a:rPr lang="en-US" altLang="zh-CN" dirty="0">
                <a:solidFill>
                  <a:srgbClr val="EF00FF"/>
                </a:solidFill>
              </a:rPr>
              <a:t>pulsar time</a:t>
            </a:r>
            <a:endParaRPr lang="zh-CN" altLang="en-US" dirty="0">
              <a:solidFill>
                <a:srgbClr val="E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/>
              <p:cNvSpPr txBox="1"/>
              <p:nvPr/>
            </p:nvSpPr>
            <p:spPr bwMode="auto">
              <a:xfrm>
                <a:off x="1082675" y="1528445"/>
                <a:ext cx="7054850" cy="11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400" i="1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(t)</a:t>
                </a:r>
                <a:r>
                  <a:rPr lang="en-US" altLang="zh-CN" sz="2400" i="1">
                    <a:solidFill>
                      <a:srgbClr val="000000"/>
                    </a:solidFill>
                    <a:latin typeface="Calibri" panose="020F0502020204030204" charset="0"/>
                    <a:ea typeface="SimSun" panose="02010600030101010101" charset="-122"/>
                    <a:cs typeface="Calibri" panose="020F0502020204030204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charset="-122"/>
                            <a:cs typeface="Calibri" panose="020F0502020204030204" charset="0"/>
                            <a:sym typeface="+mn-ea"/>
                          </a:rPr>
                          <m:t>𝜈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400" i="1" dirty="0">
                  <a:solidFill>
                    <a:srgbClr val="000000"/>
                  </a:solidFill>
                  <a:latin typeface="Calibri" panose="020F0502020204030204" charset="0"/>
                  <a:ea typeface="SimSun" panose="02010600030101010101" charset="-122"/>
                  <a:cs typeface="Calibri" panose="020F0502020204030204" charset="0"/>
                </a:endParaRPr>
              </a:p>
            </p:txBody>
          </p:sp>
        </mc:Choice>
        <mc:Fallback xmlns="">
          <p:sp>
            <p:nvSpPr>
              <p:cNvPr id="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675" y="1528445"/>
                <a:ext cx="7054850" cy="11811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/>
              <p:cNvSpPr txBox="1"/>
              <p:nvPr/>
            </p:nvSpPr>
            <p:spPr bwMode="auto">
              <a:xfrm>
                <a:off x="638024" y="3412490"/>
                <a:ext cx="9307830" cy="11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𝐷𝑀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br>
                  <a:rPr lang="zh-CN" alt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zh-CN" altLang="en-US" sz="2400" dirty="0"/>
              </a:p>
            </p:txBody>
          </p:sp>
        </mc:Choice>
        <mc:Fallback xmlns="">
          <p:sp>
            <p:nvSpPr>
              <p:cNvPr id="1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24" y="3412490"/>
                <a:ext cx="9307830" cy="1181100"/>
              </a:xfrm>
              <a:prstGeom prst="rect">
                <a:avLst/>
              </a:prstGeom>
              <a:blipFill rotWithShape="1">
                <a:blip r:embed="rId7"/>
                <a:stretch>
                  <a:fillRect l="-5" r="5" b="-24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97281"/>
          <p:cNvSpPr>
            <a:spLocks noGrp="1" noRot="1" noChangeArrowheads="1"/>
          </p:cNvSpPr>
          <p:nvPr>
            <p:ph type="title"/>
          </p:nvPr>
        </p:nvSpPr>
        <p:spPr>
          <a:xfrm>
            <a:off x="313690" y="-152400"/>
            <a:ext cx="8528685" cy="1057275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Pulsar time-scale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AE90-9B22-0E47-8FA0-A9DAADD54836}" type="slidenum">
              <a:rPr lang="en-US" altLang="zh-CN" smtClean="0"/>
              <a:t>8</a:t>
            </a:fld>
            <a:endParaRPr lang="en-US" altLang="zh-CN"/>
          </a:p>
        </p:txBody>
      </p:sp>
      <p:sp>
        <p:nvSpPr>
          <p:cNvPr id="6147" name="内容占位符 2"/>
          <p:cNvSpPr>
            <a:spLocks noGrp="1" noChangeArrowheads="1"/>
          </p:cNvSpPr>
          <p:nvPr/>
        </p:nvSpPr>
        <p:spPr bwMode="auto">
          <a:xfrm>
            <a:off x="99060" y="2461260"/>
            <a:ext cx="4309745" cy="3799836"/>
          </a:xfrm>
          <a:prstGeom prst="rect">
            <a:avLst/>
          </a:prstGeom>
          <a:solidFill>
            <a:srgbClr val="CCFFFF"/>
          </a:solidFill>
          <a:ln w="28575" cmpd="dbl">
            <a:solidFill>
              <a:srgbClr val="FFFF00"/>
            </a:solidFill>
            <a:miter lim="800000"/>
          </a:ln>
        </p:spPr>
        <p:txBody>
          <a:bodyPr/>
          <a:lstStyle/>
          <a:p>
            <a:pPr marL="342900" indent="-342900"/>
            <a:r>
              <a:rPr lang="zh-CN" altLang="en-US" sz="2400" b="1" dirty="0">
                <a:solidFill>
                  <a:srgbClr val="CC0000"/>
                </a:solidFill>
              </a:rPr>
              <a:t>脉冲星时特点：</a:t>
            </a:r>
          </a:p>
          <a:p>
            <a:pPr indent="-342900">
              <a:lnSpc>
                <a:spcPct val="155000"/>
              </a:lnSpc>
              <a:spcBef>
                <a:spcPct val="15000"/>
              </a:spcBef>
              <a:buClr>
                <a:schemeClr val="hlink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本质上独立于原子钟，但</a:t>
            </a:r>
            <a:r>
              <a:rPr lang="en-US" altLang="zh-CN" sz="2000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TOA</a:t>
            </a:r>
            <a:r>
              <a:rPr lang="zh-CN" altLang="en-US" sz="2000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的测量依赖高精度原子钟</a:t>
            </a:r>
          </a:p>
          <a:p>
            <a:pPr indent="-342900">
              <a:lnSpc>
                <a:spcPct val="155000"/>
              </a:lnSpc>
              <a:spcBef>
                <a:spcPct val="15000"/>
              </a:spcBef>
              <a:buClr>
                <a:schemeClr val="hlink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长期稳定度高</a:t>
            </a:r>
            <a:endParaRPr lang="en-US" altLang="zh-CN" sz="2000" dirty="0">
              <a:solidFill>
                <a:srgbClr val="3333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-342900">
              <a:lnSpc>
                <a:spcPct val="155000"/>
              </a:lnSpc>
              <a:spcBef>
                <a:spcPct val="15000"/>
              </a:spcBef>
              <a:buClr>
                <a:schemeClr val="hlink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有独立的噪声特征</a:t>
            </a:r>
          </a:p>
          <a:p>
            <a:pPr indent="-342900">
              <a:lnSpc>
                <a:spcPct val="155000"/>
              </a:lnSpc>
              <a:spcBef>
                <a:spcPct val="15000"/>
              </a:spcBef>
              <a:buClr>
                <a:schemeClr val="hlink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自然天体，安全，寿命无限长</a:t>
            </a:r>
          </a:p>
          <a:p>
            <a:pPr indent="-342900">
              <a:lnSpc>
                <a:spcPct val="155000"/>
              </a:lnSpc>
              <a:spcBef>
                <a:spcPct val="15000"/>
              </a:spcBef>
              <a:buClr>
                <a:schemeClr val="hlink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广域可见</a:t>
            </a:r>
          </a:p>
        </p:txBody>
      </p:sp>
      <p:grpSp>
        <p:nvGrpSpPr>
          <p:cNvPr id="6150" name="组合 97295"/>
          <p:cNvGrpSpPr/>
          <p:nvPr/>
        </p:nvGrpSpPr>
        <p:grpSpPr bwMode="auto">
          <a:xfrm>
            <a:off x="228909" y="914403"/>
            <a:ext cx="6983421" cy="1033463"/>
            <a:chOff x="-288" y="1038"/>
            <a:chExt cx="4399" cy="651"/>
          </a:xfrm>
        </p:grpSpPr>
        <p:sp>
          <p:nvSpPr>
            <p:cNvPr id="6151" name="矩形 97292"/>
            <p:cNvSpPr>
              <a:spLocks noChangeArrowheads="1"/>
            </p:cNvSpPr>
            <p:nvPr/>
          </p:nvSpPr>
          <p:spPr bwMode="auto">
            <a:xfrm>
              <a:off x="2087" y="1248"/>
              <a:ext cx="2024" cy="29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FF"/>
                  </a:solidFill>
                  <a:sym typeface="Wingdings" panose="05000000000000000000" charset="0"/>
                </a:rPr>
                <a:t> </a:t>
              </a:r>
              <a:r>
                <a:rPr lang="zh-CN" altLang="en-US" sz="2400" b="1" dirty="0">
                  <a:solidFill>
                    <a:srgbClr val="0000FF"/>
                  </a:solidFill>
                  <a:sym typeface="Wingdings" panose="05000000000000000000" charset="0"/>
                </a:rPr>
                <a:t>在</a:t>
              </a:r>
              <a:r>
                <a:rPr lang="en-US" altLang="zh-CN" sz="2400" b="1" dirty="0">
                  <a:solidFill>
                    <a:srgbClr val="0000FF"/>
                  </a:solidFill>
                  <a:sym typeface="Wingdings" panose="05000000000000000000" charset="0"/>
                </a:rPr>
                <a:t>SSB</a:t>
              </a:r>
              <a:r>
                <a:rPr lang="zh-CN" altLang="en-US" sz="2400" b="1" dirty="0">
                  <a:solidFill>
                    <a:srgbClr val="0000FF"/>
                  </a:solidFill>
                  <a:sym typeface="Wingdings" panose="05000000000000000000" charset="0"/>
                </a:rPr>
                <a:t>处预报</a:t>
              </a:r>
              <a:r>
                <a:rPr lang="en-US" altLang="zh-CN" sz="2400" b="1" dirty="0">
                  <a:solidFill>
                    <a:srgbClr val="0000FF"/>
                  </a:solidFill>
                  <a:sym typeface="Wingdings" panose="05000000000000000000" charset="0"/>
                </a:rPr>
                <a:t> TOAs</a:t>
              </a:r>
              <a:endParaRPr lang="zh-CN" altLang="en-US" sz="2400" b="1" dirty="0">
                <a:solidFill>
                  <a:srgbClr val="0000FF"/>
                </a:solidFill>
                <a:sym typeface="Wingdings" panose="05000000000000000000" charset="0"/>
              </a:endParaRPr>
            </a:p>
          </p:txBody>
        </p:sp>
        <p:grpSp>
          <p:nvGrpSpPr>
            <p:cNvPr id="6152" name="组合 97294"/>
            <p:cNvGrpSpPr/>
            <p:nvPr/>
          </p:nvGrpSpPr>
          <p:grpSpPr bwMode="auto">
            <a:xfrm>
              <a:off x="-288" y="1038"/>
              <a:ext cx="2400" cy="651"/>
              <a:chOff x="-288" y="1038"/>
              <a:chExt cx="2400" cy="651"/>
            </a:xfrm>
          </p:grpSpPr>
          <p:sp>
            <p:nvSpPr>
              <p:cNvPr id="6153" name="矩形 97291"/>
              <p:cNvSpPr>
                <a:spLocks noChangeArrowheads="1"/>
              </p:cNvSpPr>
              <p:nvPr/>
            </p:nvSpPr>
            <p:spPr bwMode="auto">
              <a:xfrm>
                <a:off x="-288" y="1038"/>
                <a:ext cx="2160" cy="65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5000"/>
                  </a:lnSpc>
                  <a:spcBef>
                    <a:spcPct val="15000"/>
                  </a:spcBef>
                  <a:buClr>
                    <a:schemeClr val="hlink"/>
                  </a:buClr>
                  <a:buSzPct val="70000"/>
                  <a:buFont typeface="Wingdings" panose="05000000000000000000" charset="0"/>
                  <a:buChar char="u"/>
                </a:pPr>
                <a:r>
                  <a:rPr lang="zh-CN" altLang="en-US" sz="2000" dirty="0">
                    <a:solidFill>
                      <a:srgbClr val="3333FF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自转参数</a:t>
                </a:r>
                <a:r>
                  <a:rPr lang="x-none" altLang="zh-CN" sz="2000" dirty="0">
                    <a:solidFill>
                      <a:srgbClr val="3333FF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 </a:t>
                </a:r>
                <a:endParaRPr lang="en-US" altLang="zh-CN" sz="2000" dirty="0">
                  <a:solidFill>
                    <a:srgbClr val="3333FF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>
                  <a:lnSpc>
                    <a:spcPct val="155000"/>
                  </a:lnSpc>
                  <a:spcBef>
                    <a:spcPct val="15000"/>
                  </a:spcBef>
                  <a:buClr>
                    <a:schemeClr val="hlink"/>
                  </a:buClr>
                  <a:buSzPct val="70000"/>
                  <a:buFont typeface="Wingdings" panose="05000000000000000000" charset="0"/>
                  <a:buChar char="u"/>
                </a:pPr>
                <a:r>
                  <a:rPr lang="zh-CN" altLang="en-US" sz="2000" dirty="0">
                    <a:solidFill>
                      <a:srgbClr val="3333FF"/>
                    </a:solidFill>
                    <a:latin typeface="仿宋" panose="02010609060101010101" pitchFamily="49" charset="-122"/>
                    <a:ea typeface="仿宋" panose="02010609060101010101" pitchFamily="49" charset="-122"/>
                    <a:sym typeface="宋体" panose="02010600030101010101" pitchFamily="2" charset="-122"/>
                  </a:rPr>
                  <a:t>位置、自行、视差等参数</a:t>
                </a:r>
              </a:p>
            </p:txBody>
          </p:sp>
          <p:sp>
            <p:nvSpPr>
              <p:cNvPr id="6154" name="右大括号 97293"/>
              <p:cNvSpPr/>
              <p:nvPr/>
            </p:nvSpPr>
            <p:spPr bwMode="auto">
              <a:xfrm>
                <a:off x="1872" y="1056"/>
                <a:ext cx="240" cy="624"/>
              </a:xfrm>
              <a:prstGeom prst="rightBrace">
                <a:avLst>
                  <a:gd name="adj1" fmla="val 21534"/>
                  <a:gd name="adj2" fmla="val 50000"/>
                </a:avLst>
              </a:prstGeom>
              <a:noFill/>
              <a:ln w="254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05" y="2461260"/>
            <a:ext cx="47402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C804CF-269C-B122-7487-4E0C63D5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623C6-1384-4AA2-ABB8-993193DDB95C}" type="datetime1">
              <a:rPr lang="zh-CN" altLang="en-US" smtClean="0"/>
              <a:t>2023/7/2</a:t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33400" y="960755"/>
            <a:ext cx="7886700" cy="66294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Calibri Bold" panose="020F0502020204030204" charset="0"/>
                <a:cs typeface="Calibri Bold" panose="020F0502020204030204" charset="0"/>
              </a:rPr>
              <a:t>Wiener filtration algorithm based on power-law model of PSD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3400" y="1766664"/>
            <a:ext cx="562622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Power law model of PSD of pulsar timing residuals and clock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37870" y="2133600"/>
                <a:ext cx="2536190" cy="429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05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𝑎𝑢𝑡𝑜</m:t>
                          </m:r>
                        </m:sub>
                      </m:sSub>
                      <m:d>
                        <m:dPr>
                          <m:ctrlPr>
                            <a:rPr lang="zh-CN" alt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zh-CN" altLang="en-US" sz="105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105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𝑎𝑢𝑡𝑜</m:t>
                          </m:r>
                        </m:sub>
                      </m:sSub>
                      <m:sSup>
                        <m:sSupPr>
                          <m:ctrlPr>
                            <a:rPr lang="zh-CN" altLang="en-US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105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zh-CN" altLang="en-US" sz="105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zh-CN" altLang="en-US" sz="105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05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zh-CN" altLang="en-US" sz="105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𝑎𝑢𝑡𝑜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" y="2133600"/>
                <a:ext cx="2536190" cy="4298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274258" y="2133368"/>
                <a:ext cx="2235509" cy="429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05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𝑐𝑙𝑘</m:t>
                          </m:r>
                        </m:sub>
                      </m:sSub>
                      <m:d>
                        <m:dPr>
                          <m:ctrlPr>
                            <a:rPr lang="zh-CN" alt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zh-CN" altLang="en-US" sz="105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105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𝑐𝑙𝑘</m:t>
                          </m:r>
                        </m:sub>
                      </m:sSub>
                      <m:sSup>
                        <m:sSupPr>
                          <m:ctrlPr>
                            <a:rPr lang="zh-CN" altLang="en-US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105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zh-CN" altLang="en-US" sz="105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zh-CN" altLang="en-US" sz="105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05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zh-CN" altLang="en-US" sz="105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𝑐𝑙𝑘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58" y="2133368"/>
                <a:ext cx="2235509" cy="429895"/>
              </a:xfrm>
              <a:prstGeom prst="rect">
                <a:avLst/>
              </a:prstGeom>
              <a:blipFill rotWithShape="1">
                <a:blip r:embed="rId3"/>
                <a:stretch>
                  <a:fillRect l="-9" t="-94" r="23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>
          <a:xfrm>
            <a:off x="334781" y="4528682"/>
            <a:ext cx="5409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7242" y="4191164"/>
            <a:ext cx="346229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fit</a:t>
            </a:r>
            <a:endParaRPr lang="zh-CN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803471" y="4273691"/>
                <a:ext cx="982091" cy="48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35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sz="135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zh-CN" altLang="en-US" sz="1350" i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𝑎𝑢𝑡𝑜</m:t>
                                </m:r>
                              </m:sub>
                            </m:sSub>
                            <m:r>
                              <a:rPr lang="zh-CN" altLang="en-US" sz="135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135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𝑎𝑢𝑡𝑜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sz="135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zh-CN" altLang="en-US" sz="1350" i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𝑐𝑙𝑘</m:t>
                                </m:r>
                              </m:sub>
                            </m:sSub>
                            <m:r>
                              <a:rPr lang="zh-CN" altLang="en-US" sz="135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135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zh-CN" altLang="en-US" sz="1350" i="1">
                                    <a:latin typeface="Cambria Math" panose="02040503050406030204" pitchFamily="18" charset="0"/>
                                  </a:rPr>
                                  <m:t>𝑐𝑙𝑘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1" y="4273691"/>
                <a:ext cx="982091" cy="488950"/>
              </a:xfrm>
              <a:prstGeom prst="rect">
                <a:avLst/>
              </a:prstGeom>
              <a:blipFill rotWithShape="1">
                <a:blip r:embed="rId4"/>
                <a:stretch>
                  <a:fillRect l="-20" t="-29" r="5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标题 97281"/>
          <p:cNvSpPr>
            <a:spLocks noGrp="1" noRot="1" noChangeArrowheads="1"/>
          </p:cNvSpPr>
          <p:nvPr/>
        </p:nvSpPr>
        <p:spPr>
          <a:xfrm>
            <a:off x="140970" y="36830"/>
            <a:ext cx="8540115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Ensemble pulsar time-scale: method I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834235" y="2754992"/>
            <a:ext cx="2724172" cy="2007625"/>
            <a:chOff x="3240" y="4320"/>
            <a:chExt cx="4290" cy="3162"/>
          </a:xfrm>
        </p:grpSpPr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3240" y="4320"/>
            <a:ext cx="4290" cy="3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DF" r:id="rId5" imgW="4000500" imgH="2952750" progId="FoxitReader.Document">
                    <p:embed/>
                  </p:oleObj>
                </mc:Choice>
                <mc:Fallback>
                  <p:oleObj name="PDF" r:id="rId5" imgW="4000500" imgH="2952750" progId="FoxitReader.Document">
                    <p:embed/>
                    <p:pic>
                      <p:nvPicPr>
                        <p:cNvPr id="0" name="图片 205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40" y="4320"/>
                          <a:ext cx="4290" cy="3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文本框 1"/>
            <p:cNvSpPr txBox="1"/>
            <p:nvPr/>
          </p:nvSpPr>
          <p:spPr>
            <a:xfrm>
              <a:off x="4680" y="4618"/>
              <a:ext cx="202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solidFill>
                    <a:schemeClr val="accent3"/>
                  </a:solidFill>
                </a:rPr>
                <a:t>J0437-4715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28800" y="4762500"/>
            <a:ext cx="2729230" cy="2011680"/>
            <a:chOff x="3231" y="7481"/>
            <a:chExt cx="4298" cy="3168"/>
          </a:xfrm>
        </p:grpSpPr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3231" y="7481"/>
            <a:ext cx="4299" cy="3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DF" r:id="rId7" imgW="4000500" imgH="2952750" progId="FoxitReader.Document">
                    <p:embed/>
                  </p:oleObj>
                </mc:Choice>
                <mc:Fallback>
                  <p:oleObj name="PDF" r:id="rId7" imgW="4000500" imgH="2952750" progId="FoxitReader.Document">
                    <p:embed/>
                    <p:pic>
                      <p:nvPicPr>
                        <p:cNvPr id="0" name="图片 206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31" y="7481"/>
                          <a:ext cx="4299" cy="31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本框 4"/>
            <p:cNvSpPr txBox="1"/>
            <p:nvPr/>
          </p:nvSpPr>
          <p:spPr>
            <a:xfrm>
              <a:off x="4680" y="7919"/>
              <a:ext cx="202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solidFill>
                    <a:schemeClr val="accent3"/>
                  </a:solidFill>
                </a:rPr>
                <a:t>J0751+1807</a:t>
              </a: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4724400" y="4572000"/>
            <a:ext cx="785495" cy="1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635634" y="4114613"/>
            <a:ext cx="1309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inverse Fourier transform</a:t>
            </a:r>
          </a:p>
        </p:txBody>
      </p:sp>
      <p:pic>
        <p:nvPicPr>
          <p:cNvPr id="13" name="图片 12" descr="屏幕快照 2023-06-30 下午5.08.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3352800"/>
            <a:ext cx="3240405" cy="24650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467600" y="5105400"/>
            <a:ext cx="1288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accent3"/>
                </a:solidFill>
              </a:rPr>
              <a:t>J1713+0747</a:t>
            </a: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2A9E2A61-6E48-1669-4BDC-F6A15149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07FD4-08A7-4636-B27C-09DE0BBB0B61}" type="datetime1">
              <a:rPr lang="zh-CN" altLang="en-US" sz="1600" smtClean="0"/>
              <a:t>2023/7/2</a:t>
            </a:fld>
            <a:endParaRPr lang="en-US" altLang="zh-CN" sz="1600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4D22D761-A8FE-B3EA-A4E1-271A83EB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2C3C6-CB57-874B-BA60-46FA61EB03F0}" type="slidenum">
              <a:rPr lang="en-US" altLang="zh-CN" sz="1600" smtClean="0"/>
              <a:t>9</a:t>
            </a:fld>
            <a:endParaRPr lang="en-US" altLang="zh-CN" sz="1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1136</TotalTime>
  <Words>684</Words>
  <Application>Microsoft Office PowerPoint</Application>
  <PresentationFormat>全屏显示(4:3)</PresentationFormat>
  <Paragraphs>176</Paragraphs>
  <Slides>22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9" baseType="lpstr">
      <vt:lpstr>方正粗黑宋简体</vt:lpstr>
      <vt:lpstr>仿宋</vt:lpstr>
      <vt:lpstr>仿宋_GB2312</vt:lpstr>
      <vt:lpstr>华文仿宋</vt:lpstr>
      <vt:lpstr>华文细黑</vt:lpstr>
      <vt:lpstr>华文新魏</vt:lpstr>
      <vt:lpstr>华文行楷</vt:lpstr>
      <vt:lpstr>华文中宋</vt:lpstr>
      <vt:lpstr>微软雅黑</vt:lpstr>
      <vt:lpstr>微软雅黑 Light</vt:lpstr>
      <vt:lpstr>Arial</vt:lpstr>
      <vt:lpstr>Calibri</vt:lpstr>
      <vt:lpstr>Calibri Bold</vt:lpstr>
      <vt:lpstr>Calibri Light</vt:lpstr>
      <vt:lpstr>Cambria</vt:lpstr>
      <vt:lpstr>Cambria Math</vt:lpstr>
      <vt:lpstr>Georgia</vt:lpstr>
      <vt:lpstr>Goudy Old Style</vt:lpstr>
      <vt:lpstr>Maiandra GD</vt:lpstr>
      <vt:lpstr>Times New Roman</vt:lpstr>
      <vt:lpstr>Verdana</vt:lpstr>
      <vt:lpstr>Wingdings</vt:lpstr>
      <vt:lpstr>Wingdings 2</vt:lpstr>
      <vt:lpstr>HDOfficeLightV0</vt:lpstr>
      <vt:lpstr>1_HDOfficeLightV0</vt:lpstr>
      <vt:lpstr>公式</vt:lpstr>
      <vt:lpstr>PDF</vt:lpstr>
      <vt:lpstr>Application of pulsar time in time-keeping</vt:lpstr>
      <vt:lpstr>课题三：脉冲星时间标准建立及应用 2020SKA0120103 课题负责人：童明雷 承担单位：中科院国家授时中心 </vt:lpstr>
      <vt:lpstr>Outline</vt:lpstr>
      <vt:lpstr>国家授时中心的守时</vt:lpstr>
      <vt:lpstr>PowerPoint 演示文稿</vt:lpstr>
      <vt:lpstr>Pulsar timescale</vt:lpstr>
      <vt:lpstr>PowerPoint 演示文稿</vt:lpstr>
      <vt:lpstr>Pulsar time-scale</vt:lpstr>
      <vt:lpstr>Wiener filtration algorithm based on power-law model of PSD</vt:lpstr>
      <vt:lpstr>Ensemble pulsar timescale constructed by IPTAdr2 10 pulsars</vt:lpstr>
      <vt:lpstr>PowerPoint 演示文稿</vt:lpstr>
      <vt:lpstr>PowerPoint 演示文稿</vt:lpstr>
      <vt:lpstr>Applications</vt:lpstr>
      <vt:lpstr>Pultron：application of PT based on EPTA</vt:lpstr>
      <vt:lpstr>Correct the frequency deviation of a cesium clock using PT</vt:lpstr>
      <vt:lpstr>Correct the frequency deviation of a cesium clock using PT</vt:lpstr>
      <vt:lpstr>PowerPoint 演示文稿</vt:lpstr>
      <vt:lpstr>PowerPoint 演示文稿</vt:lpstr>
      <vt:lpstr>洛南40米天线对PSR J0437-4715的观测</vt:lpstr>
      <vt:lpstr>NTSC脉冲星时物理实验系统</vt:lpstr>
      <vt:lpstr>PowerPoint 演示文稿</vt:lpstr>
      <vt:lpstr>          Thanks！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mltong</dc:creator>
  <cp:lastModifiedBy>Tong Minglei</cp:lastModifiedBy>
  <cp:revision>1037</cp:revision>
  <cp:lastPrinted>2023-06-30T09:38:02Z</cp:lastPrinted>
  <dcterms:created xsi:type="dcterms:W3CDTF">2023-06-30T09:38:02Z</dcterms:created>
  <dcterms:modified xsi:type="dcterms:W3CDTF">2023-07-02T23:32:40Z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0</vt:i4>
  </property>
  <property fmtid="{D5CDD505-2E9C-101B-9397-08002B2CF9AE}" pid="3" name="KSOProductBuildVer">
    <vt:lpwstr>2052-4.6.1.7451</vt:lpwstr>
  </property>
  <property fmtid="{D5CDD505-2E9C-101B-9397-08002B2CF9AE}" pid="4" name="ICV">
    <vt:lpwstr>72FA87E41DD3E79167899A64FFED6A80</vt:lpwstr>
  </property>
</Properties>
</file>