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744" r:id="rId3"/>
    <p:sldMasterId id="2147483853" r:id="rId4"/>
    <p:sldMasterId id="2147483865" r:id="rId5"/>
    <p:sldMasterId id="2147483889" r:id="rId6"/>
    <p:sldMasterId id="2147483913" r:id="rId7"/>
    <p:sldMasterId id="2147483937" r:id="rId8"/>
  </p:sldMasterIdLst>
  <p:notesMasterIdLst>
    <p:notesMasterId r:id="rId39"/>
  </p:notesMasterIdLst>
  <p:sldIdLst>
    <p:sldId id="1067" r:id="rId9"/>
    <p:sldId id="1791" r:id="rId10"/>
    <p:sldId id="1068" r:id="rId11"/>
    <p:sldId id="1790" r:id="rId12"/>
    <p:sldId id="1767" r:id="rId13"/>
    <p:sldId id="485" r:id="rId14"/>
    <p:sldId id="1787" r:id="rId15"/>
    <p:sldId id="1066" r:id="rId16"/>
    <p:sldId id="1788" r:id="rId17"/>
    <p:sldId id="1769" r:id="rId18"/>
    <p:sldId id="489" r:id="rId19"/>
    <p:sldId id="1771" r:id="rId20"/>
    <p:sldId id="1772" r:id="rId21"/>
    <p:sldId id="1773" r:id="rId22"/>
    <p:sldId id="1785" r:id="rId23"/>
    <p:sldId id="1789" r:id="rId24"/>
    <p:sldId id="1775" r:id="rId25"/>
    <p:sldId id="1776" r:id="rId26"/>
    <p:sldId id="1779" r:id="rId27"/>
    <p:sldId id="1780" r:id="rId28"/>
    <p:sldId id="426" r:id="rId29"/>
    <p:sldId id="479" r:id="rId30"/>
    <p:sldId id="493" r:id="rId31"/>
    <p:sldId id="1064" r:id="rId32"/>
    <p:sldId id="501" r:id="rId33"/>
    <p:sldId id="517" r:id="rId34"/>
    <p:sldId id="518" r:id="rId35"/>
    <p:sldId id="519" r:id="rId36"/>
    <p:sldId id="351" r:id="rId37"/>
    <p:sldId id="1792" r:id="rId3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fy" initials="w" lastIdx="2" clrIdx="0">
    <p:extLst>
      <p:ext uri="{19B8F6BF-5375-455C-9EA6-DF929625EA0E}">
        <p15:presenceInfo xmlns:p15="http://schemas.microsoft.com/office/powerpoint/2012/main" userId="wf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99"/>
    <a:srgbClr val="99CCFF"/>
    <a:srgbClr val="FFFFFF"/>
    <a:srgbClr val="FF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0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FD44-3CF6-467F-997F-78433FC8287D}" type="datetimeFigureOut">
              <a:rPr lang="zh-CN" altLang="en-US" smtClean="0"/>
              <a:pPr/>
              <a:t>2023/7/3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CF2-91AA-4A74-949D-1F059EFBCD3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2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B2CF2-91AA-4A74-949D-1F059EFBC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204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CF2-91AA-4A74-949D-1F059EFBCD3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63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9B2CF2-91AA-4A74-949D-1F059EFBC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08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B737C-6136-0745-9ADF-69C8A4446F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49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B737C-6136-0745-9ADF-69C8A4446F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164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B737C-6136-0745-9ADF-69C8A4446F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6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哈勃常数表征宇宙膨胀的速度，但宇宙早期观测与晚期观测得到的哈勃常数不一致，偏差达到了</a:t>
            </a:r>
            <a:r>
              <a:rPr lang="en-US" altLang="zh-CN" dirty="0"/>
              <a:t>4</a:t>
            </a:r>
            <a:r>
              <a:rPr lang="zh-CN" altLang="en-US" dirty="0"/>
              <a:t>个</a:t>
            </a:r>
            <a:r>
              <a:rPr lang="en-US" altLang="zh-CN" dirty="0"/>
              <a:t>sigma</a:t>
            </a:r>
            <a:r>
              <a:rPr lang="zh-CN" altLang="en-US" dirty="0"/>
              <a:t>，称为哈勃危机，是当前宇宙学面临的重大挑战。诺奖得主</a:t>
            </a:r>
            <a:r>
              <a:rPr lang="en-US" altLang="zh-CN" dirty="0" err="1"/>
              <a:t>Riess</a:t>
            </a:r>
            <a:r>
              <a:rPr lang="zh-CN" altLang="en-US" dirty="0"/>
              <a:t>教授在</a:t>
            </a:r>
            <a:r>
              <a:rPr lang="en-US" altLang="zh-CN" dirty="0"/>
              <a:t>Nature</a:t>
            </a:r>
            <a:r>
              <a:rPr lang="zh-CN" altLang="en-US" dirty="0"/>
              <a:t>发表综述讨论这个课题。该危机可能预示着存在新物理，或是由测量误差导致。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E7886-5984-4D92-9658-53EAFBDE5FB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08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6861-41FF-4916-BEFA-F259E6996DFB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FF6B-3A1B-41F6-966E-EEABA3A51ADB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0E03-3BD1-4F00-9709-43602D003C61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3F19-16B1-475E-93C6-99C9C61D06F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05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46672-3468-447F-ABA1-8767856094D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35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97BE-7A9B-4B45-AF2C-7F025CFFB6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48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E827-EFE2-4A58-A5FF-04F79FAEA36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381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38386-DF1C-4CC2-8E55-DCCF81A2046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2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5CF44-EF8C-4925-869E-ED0F449D926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11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B873-EFC2-4143-A3B7-C22869D93C8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9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BABD-E876-41B3-81A1-FA12E7294F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7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08DA-C836-4C05-A70A-ED721B3CAF1B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79FB-F810-4A2A-BFD7-6633BC169F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1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97816-4237-4671-AC39-330646E609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46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380A-ED59-4BD9-8412-7CE56AA38B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D8BAF-CFC3-46C5-A559-16578676EDF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15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87929-8B31-4191-9D02-375CD63A8A7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2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B88EC-2F8A-4C84-88C7-BEBDC85FC7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01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1586-9454-4F35-B993-14193D4DBC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06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6B8A9-13BC-4B0C-B452-82E099E5CB5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1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C60C-3260-43AB-B623-5E4C68972F6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58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609B3-8330-4EDD-97B1-8987370CED8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65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36BA-09D0-4294-BA7E-81A2B743D81E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0691E-691F-4EF0-B70F-996EE2CB2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436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4C29A-E2BC-4C7A-BCDC-4DB66F3A708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56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A2C16-5923-4694-B418-877CE891BE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75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2B2B-4D93-428C-B09D-4903ADF4C2F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722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68440-10BF-43DA-A9D3-A1BDCB97C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BBEB19-0FBD-4243-945E-184C3A77B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FA0832-EF3F-4ECC-AFEE-44B17035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9794D-9ACA-44C9-B492-18FEA599B44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DC5841-2F63-45C2-83AF-32D8D2DC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5CF9DD-3916-4C7E-9FE9-D6F365DBE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75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3FC33-067D-4934-B44D-5EB19976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CBA61-6E37-4E6F-A04B-512A6CE93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1E43BF-0055-4357-A3AD-B33A40284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CE621-E7F3-479E-9827-66AF148254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F8B0BF-4548-4904-9591-D17C8571B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FE8A76-67DF-46A6-A7BB-2C098DACA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21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E49DC0-9E74-48DB-8DB6-9A5410B70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1373C6-7ED3-46DC-A8AC-73853D645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B7FADA-463F-4926-95F1-B2951BDA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1F46F-3BA1-4C6C-ACF5-125CEA89C0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146E14-4400-4087-9C89-22D3DAC59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24D0EC-214C-4ACB-A861-B8B379A5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6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2ED47-EADA-4051-9BBF-B0113091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788C33-0B1D-47EF-BAF2-344749C8C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6DB6E0-873A-451B-AE55-214EE63FC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4155CB-6201-4497-A9E9-CD4E13565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A190-F4C9-4B3B-97E3-773F1CF9FF0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DF0F9E-BC85-4DD1-8A3E-A5CA6F47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81260-D4C1-4BA0-81FC-10F7C6A9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20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82FCFA-2952-4F89-B809-03B16594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B3018D-71A3-4499-8165-79C352734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70B328-3B00-466B-9314-F029D9F13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3CC66BD-5725-4045-811D-CD434FC25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8D3F1A8-184E-438E-861D-B824987F54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EC55EF8-A7FF-4C02-A766-BBD6CF6E8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DAEDB-E764-4D1F-958C-563FDB00F8E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1E0E651-8226-47AB-939C-F418FECB5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8DC1EB-FBCA-447E-BA8B-56FBADAC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75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01328D-4E8A-451C-ACDE-D8E9A4A5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63F697-F429-4580-ABC5-E48F70933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8FE35-BECA-4440-A087-730EA2AE17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5C5356A-FDAA-4669-ABBE-4942D623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351157-F4F5-440D-9142-1EC00EA16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0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1CAD-3904-4B90-BF38-8ECB75AD6C59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6470E1-E025-4A62-89F1-35613100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636C-E0F1-42B2-8245-CA74847A345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E568E9-5E7C-41F4-80B9-517A481C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9677E7-0C17-4A38-BC4B-6B4DB737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85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AF0298-21BF-4F61-99C0-8BAE6399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4BA4DB-9837-490B-8FAA-3F8CAE9EE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A8F806-56C7-45C2-9A78-11BE21232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2CB80F-CAA7-4098-ACFB-7E809C3B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ABEE2-7486-4CAD-B92A-7DF7BACD64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4D3B3F-58E3-4759-A8C7-C4D85B456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CE1868-6458-4A64-B16E-A0BE6165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283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1A1A0E-635E-420E-B72C-1057F013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72F2B6-A30D-44AD-9D79-EA34BF1C5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7CE24A-C58F-41B3-A727-9DFBED54F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147034-4BC8-440C-A5D8-A4692C295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7760-09DD-4487-AFD9-05E688E4FC3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194B27-5D2A-4FFC-B2A8-96304AF3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5280B0-2521-4AFD-9F32-66E5CFD7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506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9A558-5DD7-45A2-98E8-3809C51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649D03-CC5E-4AC7-96E9-CD4400389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30B840-9AB2-4330-8E33-D4EC4191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F83A-4857-45CF-8292-7C2487D55FB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2F203F-2EA0-4E1E-ADB4-A374D9BA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39CA61-FC04-4F33-841F-FD9804D9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1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26D6735-FEAC-4565-9500-913B4788E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9DADC7-FAA7-42B3-8B0A-AF91D07AB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9E8F6A-BAB4-48C3-B7B7-D0165364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B4BFD-A5B5-4C0F-8EBC-323160D94F4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5CFBD2-801B-4D0F-935B-61C70FEEF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C2EC4-2846-4926-AE78-3B9C990F6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02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9D6B-22D3-4D04-8B64-3317D1AFFDB4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732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8014F-1FE9-4E61-8947-BCB43059DC35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548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D212-226E-4FB3-A630-7420096BE9A9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16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912AE-A0D6-4924-BF05-11AEB37F4B10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51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D6A6-666A-43B4-B9C6-B0A69E78452C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DDCD-9EE3-4010-A889-51D6EF8B4B75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B76B3-976A-4959-B473-A8EBEEA82D66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821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741C2-1B5B-4870-8F85-45B5731CEE51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586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62598-5546-41EE-939F-52E2D8D9E0B9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841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0CBC-39FF-48A5-A83F-A3581A3655BB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898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6350-A105-407A-AEE1-5C149B3D13E0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728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39C4-9A0D-4482-87A4-4268BADFB58E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5650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D3E75-400B-1C4D-B1CA-42CDE54CE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FC48665-634D-6443-B101-188541B103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B36706-C132-454A-97FE-73E2FB6C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BD6C2-AF2C-418E-BE59-24374CF17CA2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CBBDFA-CEB8-D94A-BC6F-788D04FB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4980A-5743-3C42-8A44-EA32F4A65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076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F2580-66B8-2A4F-9281-A407F913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6063C4-4C2A-FE4D-858B-A3160FB02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4DCDB3-0EB0-D24E-9567-E6A16FDA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DABAA-5021-494F-B22A-78ADBD24525A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3C1857-CDA6-C54A-B1E3-3584070B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31A36-2DB5-5C42-B83A-A11A7EDCD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4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5D37B6-58B9-4440-8F55-A79840F0D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90F6E6-AD77-B14B-90AD-A7501CE39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776FD8-0A1C-CF4F-888A-5C060E2DF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17A20-C4F7-4620-8046-BFC1A579F109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C55722-70B3-CA4A-A17A-6234FF72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AC5A0A-FA1A-7F40-B42D-329CD192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075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F6E63D-E4DB-4841-8F63-93D759C7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AC38B9-7ED9-8D46-9BCA-52C61F3C6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E31C9F-9D6C-1440-87B8-302719C561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5E55AC-B1D5-3145-BB6E-1AA7E10B5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1701-C335-484E-BCB9-1B8343995CA8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AD552E-5175-A444-9AAF-CF800B62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8DA5F0-DD0D-4C4D-B267-33A3D8C5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5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6947-8F12-4FFA-98F5-B27937009BBD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E1D4DE-3C4D-524D-B3DF-7C4BE6C0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159E26-47F2-674C-A72A-51FAD315E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8B5374-955F-F447-84CB-1A6AE74A0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7F4FF32-C956-8048-8CF9-395565A035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90183FF-527A-EC4F-9D0C-E2174639BB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5CDB1BE-81A8-9F4E-B40C-604412E4E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A3105-E059-4F63-ACE5-2CB65B91AA5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C026AE5-4949-964C-87DF-E0FC7D8D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D158BBA-6919-1640-86A4-6E84F8C6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66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81AEE-7F86-4E42-970F-82ADEF0B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CCEE5CE-C3E1-5542-AF7D-7E887174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5A234-A8A6-40E1-9529-56F094BB479B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ED298A5-649F-8F49-B6E2-B7588929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BA0DA43-5FAB-7649-8DDC-9C4DA582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3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C9FBE3-1758-E848-A0E5-34BA24187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94B7-15A9-41F1-8820-84614B8DA84F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CD3E59-E9A6-D348-A843-EDC9D80C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875CE-AE07-8745-AB92-752BE47AB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264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3A716-D8C8-F54F-88BA-4C5F9BB2D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8DCD6-B913-AA40-8645-410045430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C29E72-E318-BE49-9A28-B214F4417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19EEDA-9F59-4A4A-AF60-8578A80C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633AF-94F1-4FBD-9670-0BADBAAC0471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7AF06D-ADCD-B741-A2B3-7C2E16D2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98C2FB-2B44-EF46-A167-8308AB286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01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2A94F0-D699-8A4A-8F78-81D3182DA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902560-7D32-A94A-8C88-5A6AC6423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F8BB91-7B4B-5449-AE17-453C68F39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F321D8-661F-9D43-83F8-8A2EE8F09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2475-1DDF-4F35-AD95-36679B0BCFE3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2F3F2E-64C3-A24F-AEF8-BC3882A1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A3443C-1CA3-BA43-834B-7B2065AC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93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5A5534-7F5C-274A-B9D1-142518F8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0B818C4-A801-AE47-96F5-D372862B2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28575A-02DE-0A4F-BD67-6CBEEC602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66FE2-65C3-494B-AF89-30393738A98D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11CCE6-51DB-6740-B046-3C15CB34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77A31-6CCA-224D-B12B-2BC6B066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33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F045C2-9247-E442-9643-0F35AEED8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A3A666-4EA9-0849-8727-BD58937C27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90C1F6-DCE2-944F-9356-F941B37F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DA4D-D885-4BAB-AD17-B528B35A478D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31BE27-D15C-E242-841E-B6B095E06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0A640-1AA0-4541-9D51-4C7EEE5A8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04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686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921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2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D70-0008-44DD-B619-49CFF29A67E4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08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712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426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24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170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977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75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8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E6861-41FF-4916-BEFA-F259E6996DF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7741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08DA-C836-4C05-A70A-ED721B3CAF1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5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2D00-6C3E-44CF-ACB7-5BEBD891DA9A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536BA-09D0-4294-BA7E-81A2B743D81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42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1CAD-3904-4B90-BF38-8ECB75AD6C59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877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6DDCD-9EE3-4010-A889-51D6EF8B4B7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46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6947-8F12-4FFA-98F5-B27937009BB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19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FCD70-0008-44DD-B619-49CFF29A67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668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E2D00-6C3E-44CF-ACB7-5BEBD891DA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19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DCF9-2404-4F2C-BD2D-D034AC32981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17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FF6B-3A1B-41F6-966E-EEABA3A51AD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57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20E03-3BD1-4F00-9709-43602D003C6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6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DCF9-2404-4F2C-BD2D-D034AC32981F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D6756-60A0-4C08-83F1-FFD43C26AF53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F170-7015-41CB-9A8C-DBBC2628220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6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76B17-0AE6-4084-99C1-C535C072502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3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E23956-6A6A-474A-8B10-0828C3A3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388CFE-E68B-4A3B-9809-92D3FF45A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09326-B8F2-400C-B94E-13DF4E91C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E6CC6-3C37-4597-A738-3FB25032165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69C837-0E82-4445-892D-D4670E271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693807-D876-47BD-9A50-A92E4DD1D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2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5C84A-B41F-4E35-8EDA-8BABA8B4B75D}" type="datetime1">
              <a:rPr lang="zh-CN" altLang="en-US" smtClean="0"/>
              <a:t>2023/7/3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EFAC-9431-48A6-A0EE-5511A498B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41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6F979F2-38B6-BD4E-81AF-E84A17EF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22B64-BE74-6149-937C-3713370A6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E71FC0-43E0-E64F-B577-A3A09321C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FE6C5-6877-4B3B-8DA9-41F2CBDCD5E4}" type="datetime1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t>2023/7/3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04AF4D-676C-0D4D-9C7C-EF1840CCC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D8D60-CA25-D044-B5CC-07EFB3EEF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3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4F82-A7C2-4872-A171-C7C10CD3B0C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EFAC-9431-48A6-A0EE-5511A498B6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9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D6756-60A0-4C08-83F1-FFD43C26AF5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2023/7/3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14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9512" y="357505"/>
            <a:ext cx="8858280" cy="1102519"/>
          </a:xfrm>
          <a:noFill/>
        </p:spPr>
        <p:txBody>
          <a:bodyPr>
            <a:noAutofit/>
          </a:bodyPr>
          <a:lstStyle/>
          <a:p>
            <a:r>
              <a:rPr lang="zh-CN" altLang="en-US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快速射电暴的研究进展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67544" y="1437624"/>
            <a:ext cx="8356536" cy="3654406"/>
          </a:xfrm>
        </p:spPr>
        <p:txBody>
          <a:bodyPr>
            <a:normAutofit fontScale="62500" lnSpcReduction="20000"/>
          </a:bodyPr>
          <a:lstStyle/>
          <a:p>
            <a:endParaRPr lang="en-US" altLang="zh-CN" sz="4000" b="1" dirty="0">
              <a:solidFill>
                <a:srgbClr val="FFFF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r>
              <a:rPr lang="zh-CN" altLang="en-US" sz="4800" b="1" dirty="0">
                <a:solidFill>
                  <a:srgbClr val="0000FF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王发印</a:t>
            </a:r>
            <a:endParaRPr lang="en-US" altLang="zh-CN" sz="4800" b="1" dirty="0">
              <a:solidFill>
                <a:srgbClr val="0000FF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  <a:p>
            <a:endParaRPr lang="en-US" altLang="zh-CN" sz="3600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r>
              <a:rPr lang="zh-CN" altLang="en-US" sz="3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南京大学</a:t>
            </a:r>
            <a:endParaRPr lang="en-US" altLang="zh-CN" sz="3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  <a:p>
            <a:endParaRPr lang="en-US" altLang="zh-CN" sz="36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zh-CN" altLang="en-US" sz="3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合作者：赵臻胤、吴沁、张国强、李翘楚、王培、杨元培、戴子高、张冰、郑广生等</a:t>
            </a:r>
            <a:endParaRPr lang="en-US" altLang="zh-CN" sz="38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33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SPSS&amp;FPS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2023. 7. 2-6 @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河南南阳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32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C4168C2-534F-4A79-873B-BF945F078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27" y="1740951"/>
            <a:ext cx="2795102" cy="233160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568" y="2067694"/>
            <a:ext cx="2832258" cy="1815735"/>
          </a:xfrm>
          <a:prstGeom prst="rect">
            <a:avLst/>
          </a:prstGeom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79512" y="845017"/>
            <a:ext cx="8435280" cy="895934"/>
          </a:xfrm>
        </p:spPr>
        <p:txBody>
          <a:bodyPr>
            <a:no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121102: 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色散量上升、法拉第旋转量下降</a:t>
            </a:r>
            <a:b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周围介质引起</a:t>
            </a:r>
          </a:p>
        </p:txBody>
      </p:sp>
      <p:sp>
        <p:nvSpPr>
          <p:cNvPr id="3" name="矩形 2"/>
          <p:cNvSpPr/>
          <p:nvPr/>
        </p:nvSpPr>
        <p:spPr>
          <a:xfrm>
            <a:off x="1043608" y="4505259"/>
            <a:ext cx="848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Li+ 2021</a:t>
            </a:r>
          </a:p>
        </p:txBody>
      </p:sp>
      <p:sp>
        <p:nvSpPr>
          <p:cNvPr id="8" name="矩形 7"/>
          <p:cNvSpPr/>
          <p:nvPr/>
        </p:nvSpPr>
        <p:spPr>
          <a:xfrm>
            <a:off x="323528" y="4119953"/>
            <a:ext cx="279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色散量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每年增加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pc/cm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442" y="1686101"/>
            <a:ext cx="2412002" cy="23316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181179" y="4455823"/>
            <a:ext cx="28776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Piro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2016; Yang &amp; Zhang</a:t>
            </a:r>
            <a:r>
              <a:rPr kumimoji="0" lang="en-US" altLang="zh-CN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2017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426FC343-7B5C-4EC4-81A9-F0B448704399}"/>
              </a:ext>
            </a:extLst>
          </p:cNvPr>
          <p:cNvSpPr txBox="1">
            <a:spLocks/>
          </p:cNvSpPr>
          <p:nvPr/>
        </p:nvSpPr>
        <p:spPr>
          <a:xfrm>
            <a:off x="395536" y="95919"/>
            <a:ext cx="8142455" cy="780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周围环境对中心能源的启示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4F938A2-E393-48EA-9DF0-5E4A3E900703}"/>
              </a:ext>
            </a:extLst>
          </p:cNvPr>
          <p:cNvSpPr/>
          <p:nvPr/>
        </p:nvSpPr>
        <p:spPr>
          <a:xfrm>
            <a:off x="3732732" y="4489285"/>
            <a:ext cx="15183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Hilmarsson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+ 2020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0AF97D2-1EE4-45D6-9B33-43A7A3B9CF6B}"/>
              </a:ext>
            </a:extLst>
          </p:cNvPr>
          <p:cNvSpPr/>
          <p:nvPr/>
        </p:nvSpPr>
        <p:spPr>
          <a:xfrm>
            <a:off x="3693393" y="409463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法拉第旋转量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487370C-6F73-4CCC-8947-98DCA3D19BAD}"/>
              </a:ext>
            </a:extLst>
          </p:cNvPr>
          <p:cNvSpPr/>
          <p:nvPr/>
        </p:nvSpPr>
        <p:spPr>
          <a:xfrm>
            <a:off x="6230802" y="4111548"/>
            <a:ext cx="28280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位于超新星遗迹中不符</a:t>
            </a:r>
          </a:p>
        </p:txBody>
      </p:sp>
    </p:spTree>
    <p:extLst>
      <p:ext uri="{BB962C8B-B14F-4D97-AF65-F5344CB8AC3E}">
        <p14:creationId xmlns:p14="http://schemas.microsoft.com/office/powerpoint/2010/main" val="446088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26036"/>
            <a:ext cx="3384376" cy="3403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286" y="263944"/>
            <a:ext cx="3096344" cy="23842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48864"/>
            <a:ext cx="2736304" cy="24157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625" y="627534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双中子星并合（产生磁星）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的抛出物导致色散量下降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5976" y="3441571"/>
            <a:ext cx="3537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ej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=0.01 solar mass,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=10^51 erg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191763" y="3922785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要求年轻磁星。</a:t>
            </a:r>
          </a:p>
        </p:txBody>
      </p:sp>
      <p:sp>
        <p:nvSpPr>
          <p:cNvPr id="10" name="矩形 9"/>
          <p:cNvSpPr/>
          <p:nvPr/>
        </p:nvSpPr>
        <p:spPr>
          <a:xfrm>
            <a:off x="4139952" y="2789739"/>
            <a:ext cx="40478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Zhao, Zhang, Wang,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Tu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Wang FY*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2021,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821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08" y="2931790"/>
            <a:ext cx="1766522" cy="153045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6EEC30F-18A0-488C-9B16-DDC21D952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46" y="62967"/>
            <a:ext cx="8142455" cy="780591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演化：磁星统一模型</a:t>
            </a:r>
          </a:p>
        </p:txBody>
      </p:sp>
      <p:sp>
        <p:nvSpPr>
          <p:cNvPr id="13" name="文本框 7"/>
          <p:cNvSpPr txBox="1">
            <a:spLocks noChangeArrowheads="1"/>
          </p:cNvSpPr>
          <p:nvPr/>
        </p:nvSpPr>
        <p:spPr bwMode="auto">
          <a:xfrm>
            <a:off x="747347" y="4457601"/>
            <a:ext cx="25362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王发印*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等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, </a:t>
            </a: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ApJ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 (2020)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赵臻胤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, …,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王发印*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, </a:t>
            </a: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ApJ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 (2020)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charset="0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49D98BD4-EC46-7D4B-85B6-547E8AA7F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47" y="975941"/>
            <a:ext cx="4868109" cy="27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FRB 121102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DM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上升，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RM~10^5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下降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，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charset="2"/>
            </a:endParaRPr>
          </a:p>
          <a:p>
            <a:pPr marL="0" marR="0" lvl="0" indent="0" algn="l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明亮的持续射电辐射源（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PRS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(Li+ 2021)</a:t>
            </a:r>
          </a:p>
          <a:p>
            <a:pPr marL="0" marR="0" lvl="0" indent="0" algn="just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altLang="zh-CN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双中子星并和产生磁星，抛出物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~0.05M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⊙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新诞生磁星风星云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(MWN)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，同步加速辐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just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射产生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PRS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zh-CN" altLang="en-US" sz="16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marR="0" lvl="0" indent="0" algn="l" defTabSz="685800" rtl="0" eaLnBrk="0" fontAlgn="base" latinLnBrk="0" hangingPunct="0">
              <a:lnSpc>
                <a:spcPts val="2625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zh-CN" altLang="en-US" sz="16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8" name="灯片编号占位符 19">
            <a:extLst>
              <a:ext uri="{FF2B5EF4-FFF2-40B4-BE49-F238E27FC236}">
                <a16:creationId xmlns:a16="http://schemas.microsoft.com/office/drawing/2014/main" id="{A4D164D3-7B50-4EC1-B65F-B22DDE134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69657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13C2B2E9-F2F7-44F8-8C67-027FC3A48D9D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12</a:t>
            </a:fld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4770" y="937152"/>
            <a:ext cx="46135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FRB 190520B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DM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下降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RM~10^4 rad m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-2</a:t>
            </a:r>
          </a:p>
          <a:p>
            <a:pPr marL="0" marR="0" lvl="0" indent="0" algn="l" defTabSz="6858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PRS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，宿主星系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DM~900 pc cm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-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3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(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Niu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+ 2021)</a:t>
            </a:r>
            <a:endParaRPr kumimoji="0" lang="zh-CN" altLang="en-US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charset="2"/>
            </a:endParaRPr>
          </a:p>
          <a:p>
            <a:pPr marL="0" marR="0" lvl="0" indent="0" algn="l" defTabSz="6858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charset="2"/>
            </a:endParaRPr>
          </a:p>
          <a:p>
            <a:pPr marL="0" marR="0" lvl="0" indent="0" algn="l" defTabSz="6858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大质量恒星产生磁星，抛出物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(2-10M</a:t>
            </a:r>
            <a:r>
              <a:rPr kumimoji="0" lang="en-US" altLang="zh-CN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⊙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与周围介质相互作用产生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SNR(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贡献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DM)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，磁星风星云，同步加速辐射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PRS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Symbol" charset="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66228" y="4545291"/>
            <a:ext cx="24929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赵臻胤、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王发印*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 </a:t>
            </a: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ApJL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charset="0"/>
              </a:rPr>
              <a:t> (2021)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charset="0"/>
            </a:endParaRPr>
          </a:p>
        </p:txBody>
      </p:sp>
      <p:sp>
        <p:nvSpPr>
          <p:cNvPr id="12" name="流程图: 联系 11"/>
          <p:cNvSpPr/>
          <p:nvPr/>
        </p:nvSpPr>
        <p:spPr>
          <a:xfrm>
            <a:off x="1360198" y="3176276"/>
            <a:ext cx="990476" cy="983944"/>
          </a:xfrm>
          <a:prstGeom prst="flowChartConnector">
            <a:avLst/>
          </a:prstGeom>
          <a:solidFill>
            <a:srgbClr val="5B9BD5">
              <a:lumMod val="60000"/>
              <a:lumOff val="40000"/>
            </a:srgbClr>
          </a:solidFill>
          <a:ln w="31750" cap="flat" cmpd="sng" algn="ctr">
            <a:solidFill>
              <a:srgbClr val="2E0ED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1771909" y="3580324"/>
            <a:ext cx="167054" cy="175847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68039" y="3766484"/>
            <a:ext cx="66556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1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MWN</a:t>
            </a:r>
            <a:endParaRPr kumimoji="0" lang="zh-CN" altLang="en-US" sz="1500" b="1" i="0" u="none" strike="noStrike" kern="1200" cap="none" spc="0" normalizeH="0" baseline="0" noProof="0" dirty="0">
              <a:ln>
                <a:noFill/>
              </a:ln>
              <a:solidFill>
                <a:srgbClr val="2E0ED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26991" y="3198665"/>
            <a:ext cx="2421791" cy="1092607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年轻磁星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+</a:t>
            </a: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磁星风星云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+(</a:t>
            </a: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超新星遗迹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)</a:t>
            </a: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可同时解释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DM</a:t>
            </a: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演化和</a:t>
            </a:r>
            <a:r>
              <a:rPr kumimoji="0" lang="en-US" altLang="zh-CN" sz="16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charset="-122"/>
                <a:cs typeface="Times New Roman" panose="02020603050405020304" pitchFamily="18" charset="0"/>
              </a:rPr>
              <a:t>PRS</a:t>
            </a:r>
            <a:r>
              <a:rPr kumimoji="0" lang="zh-CN" alt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左箭头 4"/>
          <p:cNvSpPr/>
          <p:nvPr/>
        </p:nvSpPr>
        <p:spPr>
          <a:xfrm>
            <a:off x="2395279" y="3624513"/>
            <a:ext cx="756995" cy="186928"/>
          </a:xfrm>
          <a:prstGeom prst="lef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5690937" y="3610405"/>
            <a:ext cx="537371" cy="255662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35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8182" y="218765"/>
            <a:ext cx="7886700" cy="795381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FRB 201124A: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来自双星系统？</a:t>
            </a:r>
            <a:endParaRPr lang="zh-CN" altLang="en-US" sz="4050" b="1" dirty="0">
              <a:solidFill>
                <a:srgbClr val="0000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75606"/>
            <a:ext cx="8804736" cy="1157296"/>
          </a:xfrm>
          <a:prstGeom prst="rect">
            <a:avLst/>
          </a:prstGeom>
        </p:spPr>
      </p:pic>
      <p:sp>
        <p:nvSpPr>
          <p:cNvPr id="6" name="下箭头 5"/>
          <p:cNvSpPr/>
          <p:nvPr/>
        </p:nvSpPr>
        <p:spPr>
          <a:xfrm>
            <a:off x="2298140" y="2361823"/>
            <a:ext cx="283191" cy="616321"/>
          </a:xfrm>
          <a:prstGeom prst="downArrow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261212" y="1395555"/>
            <a:ext cx="1924334" cy="788087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57834" y="2975949"/>
            <a:ext cx="13244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振荡变化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6156176" y="2286406"/>
            <a:ext cx="283191" cy="616321"/>
          </a:xfrm>
          <a:prstGeom prst="downArrow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76056" y="2930121"/>
            <a:ext cx="297228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为常数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RM</a:t>
            </a:r>
            <a:r>
              <a:rPr kumimoji="0" lang="en-US" altLang="zh-CN" sz="1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other</a:t>
            </a: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RM</a:t>
            </a:r>
            <a:r>
              <a:rPr kumimoji="0" lang="en-US" altLang="zh-CN" sz="1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total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-RM</a:t>
            </a:r>
            <a:r>
              <a:rPr kumimoji="0" lang="en-US" altLang="zh-CN" sz="15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local</a:t>
            </a:r>
            <a:endParaRPr kumimoji="0" lang="zh-CN" altLang="en-US" sz="15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42730" y="3488482"/>
            <a:ext cx="6767807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周围介质的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变号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，需要磁场变号。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第一个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变号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690A98B-7E88-45D4-9A4D-532859EA4D96}"/>
              </a:ext>
            </a:extLst>
          </p:cNvPr>
          <p:cNvCxnSpPr/>
          <p:nvPr/>
        </p:nvCxnSpPr>
        <p:spPr>
          <a:xfrm flipH="1">
            <a:off x="899592" y="1789598"/>
            <a:ext cx="43924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6CCEEB0D-174D-46F3-8733-EB68FF1D1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724" y="2449462"/>
            <a:ext cx="2570058" cy="52648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8C1696F-45BD-4943-B435-793F7329E0CF}"/>
              </a:ext>
            </a:extLst>
          </p:cNvPr>
          <p:cNvSpPr/>
          <p:nvPr/>
        </p:nvSpPr>
        <p:spPr>
          <a:xfrm>
            <a:off x="7486650" y="1771794"/>
            <a:ext cx="909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Xu+ 2022</a:t>
            </a:r>
            <a:endParaRPr kumimoji="0" lang="zh-CN" altLang="en-US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5905792-5AE6-44B6-8471-E0BDFB258457}"/>
              </a:ext>
            </a:extLst>
          </p:cNvPr>
          <p:cNvSpPr/>
          <p:nvPr/>
        </p:nvSpPr>
        <p:spPr>
          <a:xfrm>
            <a:off x="1196910" y="4181508"/>
            <a:ext cx="7154178" cy="455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其它特点：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第一个具有圆偏振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法拉第转化的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重复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38A5CB36-D023-437C-A459-EDCFC79614FF}"/>
              </a:ext>
            </a:extLst>
          </p:cNvPr>
          <p:cNvSpPr/>
          <p:nvPr/>
        </p:nvSpPr>
        <p:spPr>
          <a:xfrm>
            <a:off x="827584" y="3383386"/>
            <a:ext cx="7704856" cy="1636636"/>
          </a:xfrm>
          <a:prstGeom prst="roundRect">
            <a:avLst/>
          </a:prstGeom>
          <a:noFill/>
          <a:ln w="2222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13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49AA91C5-5A05-498F-BBD2-8DFF42DE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82" y="218765"/>
            <a:ext cx="7886700" cy="795381"/>
          </a:xfrm>
        </p:spPr>
        <p:txBody>
          <a:bodyPr>
            <a:normAutofit/>
          </a:bodyPr>
          <a:lstStyle/>
          <a:p>
            <a:pPr lvl="0" algn="ctr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双星模型</a:t>
            </a:r>
            <a:endParaRPr lang="zh-CN" altLang="en-US" sz="18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032A4FC-D4A3-47CF-8C76-C58DCD18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438790"/>
            <a:ext cx="4665597" cy="185009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13D70A4-132A-4D75-BC13-7EA77EFD14B1}"/>
              </a:ext>
            </a:extLst>
          </p:cNvPr>
          <p:cNvSpPr/>
          <p:nvPr/>
        </p:nvSpPr>
        <p:spPr>
          <a:xfrm>
            <a:off x="2385897" y="4767263"/>
            <a:ext cx="48146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Wang FY*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Zhang GQ, Dai ZG, Cheng KS,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2022, Nature Communications</a:t>
            </a: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id="{96D5D039-FCE5-4BB3-943D-2CB9019AA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850523"/>
            <a:ext cx="8640960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利用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FAST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望远镜的观测发现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charset="2"/>
              </a:rPr>
              <a:t>FRB 201124A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法拉第旋转量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转变符号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，表明周围介质的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磁场方向翻转，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与银河系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双星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PSR B1259-63/LS 2883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相似，并建立了磁星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/Be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双星模型，解释了观测（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演化，消偏振</a:t>
            </a:r>
            <a:r>
              <a:rPr lang="zh-CN" altLang="en-US" sz="20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圆偏振等）。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Tx/>
              <a:buNone/>
              <a:tabLst/>
              <a:defRPr/>
            </a:pP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95F12D8-784F-4147-8079-5523788CC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104719"/>
            <a:ext cx="1990361" cy="4435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B650B7-FFD4-4A6A-925F-57998E31C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822" y="4176966"/>
            <a:ext cx="1394181" cy="395682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026" name="Picture 2" descr="https://www.nasa.gov/images/content/563679main_B1259-63_diagram_new_no_labels.jpg">
            <a:extLst>
              <a:ext uri="{FF2B5EF4-FFF2-40B4-BE49-F238E27FC236}">
                <a16:creationId xmlns:a16="http://schemas.microsoft.com/office/drawing/2014/main" id="{71E3DAB1-173A-43D6-B923-760C0A28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41" y="2540065"/>
            <a:ext cx="3316172" cy="198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4C3F15C-F08E-43C3-8914-F3652792D154}"/>
              </a:ext>
            </a:extLst>
          </p:cNvPr>
          <p:cNvSpPr/>
          <p:nvPr/>
        </p:nvSpPr>
        <p:spPr>
          <a:xfrm>
            <a:off x="7948245" y="4138478"/>
            <a:ext cx="740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FFFF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NASA</a:t>
            </a:r>
            <a:endParaRPr lang="zh-CN" altLang="en-US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57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13527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 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演化和变号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FA947D9-9F10-4456-BE34-102BB5BAB52A}"/>
              </a:ext>
            </a:extLst>
          </p:cNvPr>
          <p:cNvSpPr/>
          <p:nvPr/>
        </p:nvSpPr>
        <p:spPr>
          <a:xfrm>
            <a:off x="4788024" y="1152820"/>
            <a:ext cx="4107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盘内的环向磁场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615D4E-EA51-4F34-A895-6199FF381A9E}"/>
              </a:ext>
            </a:extLst>
          </p:cNvPr>
          <p:cNvSpPr/>
          <p:nvPr/>
        </p:nvSpPr>
        <p:spPr>
          <a:xfrm>
            <a:off x="4788024" y="3147814"/>
            <a:ext cx="40324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toroidal magnetic field, the RM contributed by the disk to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 sign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when the magnetar passes in front of the Be star.</a:t>
            </a:r>
          </a:p>
          <a:p>
            <a:pPr lvl="0" algn="just">
              <a:defRPr/>
            </a:pP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在该模型中，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演化具有周期性。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EEFAC-9431-48A6-A0EE-5511A498B6B8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D5C37E5-6EBA-4D89-9A66-0E0F4C1C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15766"/>
            <a:ext cx="2716748" cy="19103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4CEDE06-A1C4-4E02-A151-A06F21CD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591619"/>
            <a:ext cx="1820914" cy="54938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30A86C-37C7-44D5-8547-C93D16E7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597" y="2141003"/>
            <a:ext cx="3388188" cy="7416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94730" y="4767263"/>
            <a:ext cx="48146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Wang FY*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Zhang GQ, Dai ZG, Cheng KS, 2022, Nature Communications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73B0D6-7396-4633-A6EE-FF9552FDFF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25633"/>
            <a:ext cx="2464543" cy="18195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75656" y="2139702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PSR B1259-63/LS 2883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4397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52" y="1059582"/>
            <a:ext cx="4107767" cy="14819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0518" y="167885"/>
            <a:ext cx="7886700" cy="613527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消偏振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41325" y="1659580"/>
            <a:ext cx="2274491" cy="7681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1480813" y="2409560"/>
            <a:ext cx="162847" cy="390665"/>
          </a:xfrm>
          <a:prstGeom prst="downArrow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987824" y="1150901"/>
            <a:ext cx="1002073" cy="649663"/>
          </a:xfrm>
          <a:prstGeom prst="round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478" y="2721084"/>
            <a:ext cx="24226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1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Depolarization in the period of RM variations</a:t>
            </a:r>
            <a:endParaRPr lang="zh-CN" altLang="en-US" sz="1050" dirty="0">
              <a:solidFill>
                <a:srgbClr val="FF0000"/>
              </a:solidFill>
            </a:endParaRPr>
          </a:p>
        </p:txBody>
      </p:sp>
      <p:sp>
        <p:nvSpPr>
          <p:cNvPr id="9" name="下箭头 8"/>
          <p:cNvSpPr/>
          <p:nvPr/>
        </p:nvSpPr>
        <p:spPr>
          <a:xfrm>
            <a:off x="3407436" y="1852840"/>
            <a:ext cx="162847" cy="885880"/>
          </a:xfrm>
          <a:prstGeom prst="downArrow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55776" y="2681893"/>
            <a:ext cx="19453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depolarization for </a:t>
            </a:r>
          </a:p>
          <a:p>
            <a:pPr algn="ctr" defTabSz="685800"/>
            <a:r>
              <a:rPr lang="en-US" altLang="zh-CN" sz="1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 RM</a:t>
            </a:r>
            <a:endParaRPr lang="zh-CN" altLang="en-US" sz="1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579090-7396-4E17-B098-6CD06EF99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32" y="2250841"/>
            <a:ext cx="2829469" cy="54938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FA947D9-9F10-4456-BE34-102BB5BAB52A}"/>
              </a:ext>
            </a:extLst>
          </p:cNvPr>
          <p:cNvSpPr/>
          <p:nvPr/>
        </p:nvSpPr>
        <p:spPr>
          <a:xfrm>
            <a:off x="4743139" y="830567"/>
            <a:ext cx="41077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observed pulse depolarization is attributed to 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fluctuations in B and/or electron density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disk/wind, which cause differential Faraday rotation along different paths of the light rays.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内容占位符 5">
            <a:extLst>
              <a:ext uri="{FF2B5EF4-FFF2-40B4-BE49-F238E27FC236}">
                <a16:creationId xmlns:a16="http://schemas.microsoft.com/office/drawing/2014/main" id="{2D5A4CFC-9AD2-42A1-87B6-A3A47BAF6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87901"/>
            <a:ext cx="3745123" cy="95200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B59A0D4-ECD0-44C3-A1C0-577656F07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108" y="3939902"/>
            <a:ext cx="3962304" cy="10110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39240" y="3689222"/>
            <a:ext cx="313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kern="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scatter of RM follows the variation of RM in daily scale.</a:t>
            </a:r>
            <a:endParaRPr lang="zh-CN" altLang="en-US" sz="1400" kern="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41D1DD-F095-4648-B9AE-396BB78C6424}"/>
              </a:ext>
            </a:extLst>
          </p:cNvPr>
          <p:cNvSpPr txBox="1"/>
          <p:nvPr/>
        </p:nvSpPr>
        <p:spPr>
          <a:xfrm>
            <a:off x="829275" y="4637061"/>
            <a:ext cx="3457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Lu, Zhao &amp; Wang FY*, to be submitted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47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138547"/>
            <a:ext cx="7886700" cy="746905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圆偏振：法拉第转化</a:t>
            </a:r>
            <a:endParaRPr lang="zh-CN" altLang="en-US" sz="4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18736" y="1275606"/>
            <a:ext cx="47380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Early bursts (179th, 926th) show Faraday Conversion (FC), later bursts no FC (1472nd).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relativistic plasma for FC, too large Lorentz factor for termination shock, gamma&gt;10^5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impossible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;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we use the magnetic field quasi-perpendicular to the wave vector to explain the origin of circular polarization.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required magnetic field B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┴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is about 7 Gauss for GHz wave, which is the same order of the B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//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(~10 G).</a:t>
            </a:r>
            <a:endParaRPr kumimoji="0" lang="zh-CN" alt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6FEBC2-3567-4424-8D5F-BB098DCB2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59" y="1371412"/>
            <a:ext cx="3775039" cy="237626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88A5C3A-3FA5-41F0-A10A-36894FADAFAA}"/>
              </a:ext>
            </a:extLst>
          </p:cNvPr>
          <p:cNvSpPr/>
          <p:nvPr/>
        </p:nvSpPr>
        <p:spPr>
          <a:xfrm>
            <a:off x="2555776" y="4725097"/>
            <a:ext cx="48146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zh-CN" sz="12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Wang FY*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Zhang GQ, Dai ZG, Cheng KS, 2022, Nature Communications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EFAC-9431-48A6-A0EE-5511A498B6B8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2A71AD-B602-450D-9C6B-44869CAC87DF}"/>
              </a:ext>
            </a:extLst>
          </p:cNvPr>
          <p:cNvSpPr/>
          <p:nvPr/>
        </p:nvSpPr>
        <p:spPr>
          <a:xfrm>
            <a:off x="6356233" y="95991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法拉第转化效率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094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D14D1871-A5C8-4D0A-8EF0-D2F229B29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749" y="1128540"/>
            <a:ext cx="3347111" cy="240938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B8CDF59-0A1B-450B-9AA6-4BFBA0D2C6B4}"/>
              </a:ext>
            </a:extLst>
          </p:cNvPr>
          <p:cNvSpPr/>
          <p:nvPr/>
        </p:nvSpPr>
        <p:spPr>
          <a:xfrm>
            <a:off x="755576" y="4136267"/>
            <a:ext cx="775977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随后的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观测发现更多快速射电暴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演化，甚至改变符号，如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190520B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180916B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180301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220529A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defTabSz="685800">
              <a:lnSpc>
                <a:spcPts val="2100"/>
              </a:lnSpc>
              <a:defRPr/>
            </a:pP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双星模型可以自然地解释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的法拉第旋转量演化。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4373E8EA-4094-4DBD-9C54-7E266B7EB9B5}"/>
              </a:ext>
            </a:extLst>
          </p:cNvPr>
          <p:cNvSpPr txBox="1">
            <a:spLocks/>
          </p:cNvSpPr>
          <p:nvPr/>
        </p:nvSpPr>
        <p:spPr>
          <a:xfrm>
            <a:off x="307270" y="214174"/>
            <a:ext cx="8326281" cy="7149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在其它重复暴中应用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21485066-C671-4AF7-B8A6-40B0EDC17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97" y="1105298"/>
            <a:ext cx="3577345" cy="252841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7E25399-1D5C-4120-94B3-0075384B4D89}"/>
              </a:ext>
            </a:extLst>
          </p:cNvPr>
          <p:cNvSpPr/>
          <p:nvPr/>
        </p:nvSpPr>
        <p:spPr>
          <a:xfrm>
            <a:off x="971600" y="3634481"/>
            <a:ext cx="3292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王发印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等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2022, Nature Communications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7488C4A-611B-462F-834B-B3D2D0170B94}"/>
              </a:ext>
            </a:extLst>
          </p:cNvPr>
          <p:cNvSpPr/>
          <p:nvPr/>
        </p:nvSpPr>
        <p:spPr>
          <a:xfrm>
            <a:off x="4879513" y="3634481"/>
            <a:ext cx="3954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赵臻胤，张国强，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王发印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，戴子高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, 2023,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ApJ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D24FD9D-8056-49D2-A7AC-835FF9E5F1A8}"/>
              </a:ext>
            </a:extLst>
          </p:cNvPr>
          <p:cNvSpPr/>
          <p:nvPr/>
        </p:nvSpPr>
        <p:spPr>
          <a:xfrm>
            <a:off x="1463968" y="2736777"/>
            <a:ext cx="12330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FRB 190520B </a:t>
            </a:r>
            <a:endParaRPr kumimoji="0" lang="zh-CN" alt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9BE5AD8-DD88-4ED2-96D8-CD7D28218E4C}"/>
              </a:ext>
            </a:extLst>
          </p:cNvPr>
          <p:cNvSpPr/>
          <p:nvPr/>
        </p:nvSpPr>
        <p:spPr>
          <a:xfrm>
            <a:off x="5841435" y="2737974"/>
            <a:ext cx="12330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FRB 180916B </a:t>
            </a:r>
            <a:endParaRPr kumimoji="0" lang="zh-CN" altLang="en-US" sz="78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733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B8CDF59-0A1B-450B-9AA6-4BFBA0D2C6B4}"/>
              </a:ext>
            </a:extLst>
          </p:cNvPr>
          <p:cNvSpPr/>
          <p:nvPr/>
        </p:nvSpPr>
        <p:spPr>
          <a:xfrm>
            <a:off x="784705" y="4038789"/>
            <a:ext cx="7771447" cy="33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BD3B5F-2A5A-4F9C-B78D-54F82B835D0B}"/>
              </a:ext>
            </a:extLst>
          </p:cNvPr>
          <p:cNvSpPr/>
          <p:nvPr/>
        </p:nvSpPr>
        <p:spPr>
          <a:xfrm>
            <a:off x="528395" y="649920"/>
            <a:ext cx="8136904" cy="269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6858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宇宙中一半以上的恒星处于双星系统中，</a:t>
            </a:r>
            <a:r>
              <a:rPr lang="zh-CN" altLang="en-US" noProof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观测发现一部分</a:t>
            </a:r>
            <a:r>
              <a:rPr lang="en-US" altLang="zh-CN" noProof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noProof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处于复杂环境中。优势：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lvl="0" indent="-342900" algn="just" defTabSz="685800">
              <a:lnSpc>
                <a:spcPts val="2900"/>
              </a:lnSpc>
              <a:buFont typeface="+mj-lt"/>
              <a:buAutoNum type="arabicPeriod"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磁离子环境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：大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，演化、变号的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，法拉第转化，退偏振；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演化的多样性：轨道参数、伴星性质、星周盘的性质和倾角等；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活跃周期；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需要更多证据：河内及近邻星系的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搜寻，例如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LS I+61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（新疆台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米和授时中心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米等）；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演化的周期性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833DC98-08B7-4A55-A09D-4625CF24E15B}"/>
              </a:ext>
            </a:extLst>
          </p:cNvPr>
          <p:cNvSpPr txBox="1">
            <a:spLocks/>
          </p:cNvSpPr>
          <p:nvPr/>
        </p:nvSpPr>
        <p:spPr>
          <a:xfrm>
            <a:off x="289354" y="122386"/>
            <a:ext cx="8326281" cy="57715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双星中的快速射电暴？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66E228-21B9-4EAB-B86F-F4D72D359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171" y="3035585"/>
            <a:ext cx="3979438" cy="15371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AD7F83A-7763-4D06-8450-88EE99A82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95" y="3316425"/>
            <a:ext cx="2574125" cy="165736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F53DCAB-C9DF-4B32-9B45-A2D2F0ED0304}"/>
              </a:ext>
            </a:extLst>
          </p:cNvPr>
          <p:cNvSpPr txBox="1"/>
          <p:nvPr/>
        </p:nvSpPr>
        <p:spPr>
          <a:xfrm>
            <a:off x="5715946" y="4059257"/>
            <a:ext cx="807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磁倾角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AD50329-5A9A-4ED3-BBBF-0A3CB9487853}"/>
              </a:ext>
            </a:extLst>
          </p:cNvPr>
          <p:cNvSpPr txBox="1"/>
          <p:nvPr/>
        </p:nvSpPr>
        <p:spPr>
          <a:xfrm>
            <a:off x="8104145" y="3999230"/>
            <a:ext cx="817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盘倾角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3F437B0-296A-47C8-ACD6-4A13AF05B50B}"/>
              </a:ext>
            </a:extLst>
          </p:cNvPr>
          <p:cNvSpPr/>
          <p:nvPr/>
        </p:nvSpPr>
        <p:spPr>
          <a:xfrm>
            <a:off x="2439053" y="4673711"/>
            <a:ext cx="365683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赵臻胤，张国强，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王发印</a:t>
            </a: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2E0ED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，戴子高</a:t>
            </a:r>
            <a:r>
              <a:rPr kumimoji="0" lang="en-US" altLang="zh-C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2023, </a:t>
            </a:r>
            <a:r>
              <a:rPr kumimoji="0" lang="en-US" altLang="zh-CN" sz="13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ApJ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DEC-E3D5-43C5-BA18-F19C6E611D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40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192" y="6040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Outline</a:t>
            </a:r>
            <a:endParaRPr lang="zh-CN" alt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5576" y="1131590"/>
            <a:ext cx="7416824" cy="358584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简介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统计性质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周围环境</a:t>
            </a: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研究展望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4728" y="144081"/>
            <a:ext cx="8229600" cy="696503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快速射电暴宇宙学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4729" y="916698"/>
            <a:ext cx="8685752" cy="4367869"/>
          </a:xfrm>
        </p:spPr>
        <p:txBody>
          <a:bodyPr>
            <a:normAutofit/>
          </a:bodyPr>
          <a:lstStyle/>
          <a:p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同时测量红移和星系际介质色散量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lang="en-US" altLang="zh-CN" sz="20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IGM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– FRB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作为宇宙学探针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Baryon density (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Macquart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+ 20; Li+19; Yang, Wu &amp;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22; Lin+ 22; Wang &amp; Wei 23…)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Dark energy (Zhou+ 14; Gao+ 14; Deng+ 14; Yang+ 16; Walters+ 18…)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Test Einstein’s Equivalent Principle (Wei+ 15;…)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Large scale structure (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McQuinn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14; Masui &amp; 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Sigurdson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 15; </a:t>
            </a:r>
            <a:r>
              <a:rPr lang="en-US" altLang="zh-CN" sz="1600" dirty="0" err="1">
                <a:latin typeface="Times New Roman" pitchFamily="18" charset="0"/>
                <a:cs typeface="Times New Roman" pitchFamily="18" charset="0"/>
              </a:rPr>
              <a:t>Rafiei-Ravandi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+ 22;…)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Measure cosmic proper distance (Yu &amp;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17; Kumar &amp; Linder 19)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Measure Hubble parameter H(z) (Wu, Yu &amp;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20)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Dark matter (Munoz et al. 16; Wang &amp;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18; Zhou+ 2022; Connor+ 23;…)</a:t>
            </a:r>
          </a:p>
          <a:p>
            <a:pPr marL="457189" indent="-457189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Hubble constant (Li et al. 18; Wu, Zhang &amp; </a:t>
            </a:r>
            <a:r>
              <a:rPr lang="en-US" altLang="zh-CN" sz="1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22; Hagstotz+22; James+ 22)</a:t>
            </a:r>
          </a:p>
          <a:p>
            <a:endParaRPr lang="en-US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75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47"/>
            <a:ext cx="8928992" cy="2821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23528" y="5147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FRB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5576" y="6995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宿主星系</a:t>
            </a:r>
          </a:p>
        </p:txBody>
      </p:sp>
      <p:sp>
        <p:nvSpPr>
          <p:cNvPr id="11" name="文本框 10"/>
          <p:cNvSpPr txBox="1"/>
          <p:nvPr/>
        </p:nvSpPr>
        <p:spPr>
          <a:xfrm rot="772367">
            <a:off x="3523626" y="67737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星系际介质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64288" y="1635646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银河系</a:t>
            </a:r>
          </a:p>
        </p:txBody>
      </p:sp>
      <p:sp>
        <p:nvSpPr>
          <p:cNvPr id="13" name="文本框 12"/>
          <p:cNvSpPr txBox="1"/>
          <p:nvPr/>
        </p:nvSpPr>
        <p:spPr>
          <a:xfrm rot="845712">
            <a:off x="2970057" y="1278935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Line of sight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361892" y="2035756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银晕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30E4E02-2696-4029-80AE-53E819016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34" y="3041904"/>
            <a:ext cx="4886563" cy="65182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9C86EBD-CEF1-4CA7-8D69-76F415FFB2B6}"/>
              </a:ext>
            </a:extLst>
          </p:cNvPr>
          <p:cNvSpPr/>
          <p:nvPr/>
        </p:nvSpPr>
        <p:spPr>
          <a:xfrm>
            <a:off x="576841" y="4197714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well known from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Galactic pulsar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C5747A2-E6CA-4C87-82C8-9225B7EAD79F}"/>
              </a:ext>
            </a:extLst>
          </p:cNvPr>
          <p:cNvSpPr/>
          <p:nvPr/>
        </p:nvSpPr>
        <p:spPr>
          <a:xfrm>
            <a:off x="1187624" y="3075806"/>
            <a:ext cx="864096" cy="44528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AC401B32-0C19-470D-BBA8-08D4F5F3FD2A}"/>
              </a:ext>
            </a:extLst>
          </p:cNvPr>
          <p:cNvSpPr/>
          <p:nvPr/>
        </p:nvSpPr>
        <p:spPr>
          <a:xfrm>
            <a:off x="1403648" y="3578151"/>
            <a:ext cx="216024" cy="576064"/>
          </a:xfrm>
          <a:prstGeom prst="down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1063B1-3650-42EF-B4AC-AB8E43FCF52A}"/>
              </a:ext>
            </a:extLst>
          </p:cNvPr>
          <p:cNvSpPr/>
          <p:nvPr/>
        </p:nvSpPr>
        <p:spPr>
          <a:xfrm>
            <a:off x="2324735" y="3075806"/>
            <a:ext cx="807105" cy="44528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24699CC3-D1B0-4A3C-839A-B5F42F03D8AE}"/>
              </a:ext>
            </a:extLst>
          </p:cNvPr>
          <p:cNvSpPr/>
          <p:nvPr/>
        </p:nvSpPr>
        <p:spPr>
          <a:xfrm>
            <a:off x="2592857" y="3621650"/>
            <a:ext cx="216024" cy="576064"/>
          </a:xfrm>
          <a:prstGeom prst="down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81FCD87-D608-46DA-A0A1-A405350CFA3C}"/>
              </a:ext>
            </a:extLst>
          </p:cNvPr>
          <p:cNvSpPr/>
          <p:nvPr/>
        </p:nvSpPr>
        <p:spPr>
          <a:xfrm>
            <a:off x="2145879" y="4320824"/>
            <a:ext cx="13260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50-80 pc cm</a:t>
            </a: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-3</a:t>
            </a:r>
            <a:endParaRPr kumimoji="0" lang="zh-CN" altLang="en-US" sz="16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15627B0-A637-4AE0-8ECA-51D3FBBDE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980" y="102392"/>
            <a:ext cx="3801492" cy="630162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B67924E3-A70F-4877-B709-F62C17D77A3F}"/>
              </a:ext>
            </a:extLst>
          </p:cNvPr>
          <p:cNvSpPr/>
          <p:nvPr/>
        </p:nvSpPr>
        <p:spPr>
          <a:xfrm>
            <a:off x="3825868" y="4314813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宇宙信息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D8AEA3D-1842-42E7-AEBB-4217D1AF2F56}"/>
              </a:ext>
            </a:extLst>
          </p:cNvPr>
          <p:cNvCxnSpPr/>
          <p:nvPr/>
        </p:nvCxnSpPr>
        <p:spPr>
          <a:xfrm>
            <a:off x="3941012" y="3481484"/>
            <a:ext cx="504056" cy="88497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0CE92364-3562-484D-AD3F-30C398C5645B}"/>
              </a:ext>
            </a:extLst>
          </p:cNvPr>
          <p:cNvSpPr/>
          <p:nvPr/>
        </p:nvSpPr>
        <p:spPr>
          <a:xfrm>
            <a:off x="5361175" y="3096649"/>
            <a:ext cx="3628138" cy="1701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观测时星系际介质色散量和宿主星系色散量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简并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在一起。大部分工作假设</a:t>
            </a:r>
            <a:r>
              <a:rPr kumimoji="0" lang="en-US" altLang="zh-CN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kumimoji="0" lang="en-US" altLang="zh-CN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host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是常数或者高斯分布，这是不合理的，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会引入系统误差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9055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46" y="339502"/>
            <a:ext cx="6192688" cy="115066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157" y="195486"/>
            <a:ext cx="2670008" cy="177729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24D7E33-C73D-494D-B677-6D5DD816866F}"/>
              </a:ext>
            </a:extLst>
          </p:cNvPr>
          <p:cNvSpPr/>
          <p:nvPr/>
        </p:nvSpPr>
        <p:spPr>
          <a:xfrm>
            <a:off x="539552" y="383724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IllustrisTNG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宇宙学数值模拟，我们研究了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IGM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(Zhang ZJ…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2021)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和研究了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host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(Zhang GQ, …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，发现它们为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对数正态分布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。研究宇宙学时，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考虑它们的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概率分布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639BFF-CCC1-404C-A63E-CB30E2636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85" y="2078882"/>
            <a:ext cx="6012160" cy="114569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D76476-118F-421D-9912-E5C9CF149A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26" b="51466"/>
          <a:stretch/>
        </p:blipFill>
        <p:spPr>
          <a:xfrm>
            <a:off x="6553200" y="2171496"/>
            <a:ext cx="2434667" cy="16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98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637579"/>
          </a:xfrm>
        </p:spPr>
        <p:txBody>
          <a:bodyPr>
            <a:noAutofit/>
          </a:bodyPr>
          <a:lstStyle/>
          <a:p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altLang="zh-CN" sz="36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IGM</a:t>
            </a:r>
            <a:r>
              <a:rPr lang="en-US" altLang="zh-C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-z relation</a:t>
            </a:r>
            <a:endParaRPr lang="zh-CN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9582"/>
            <a:ext cx="4816798" cy="344802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99592" y="4659982"/>
            <a:ext cx="415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Wu Q, Zhang GQ,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FY*,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2022, MNRASL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1F71706-84E5-4041-9414-D04D4153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075806"/>
            <a:ext cx="3888738" cy="6772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70359" y="1275606"/>
            <a:ext cx="326967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kumimoji="1" lang="en-US" altLang="zh-CN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Shade region from </a:t>
            </a:r>
            <a:r>
              <a:rPr kumimoji="1" lang="en-US" altLang="zh-CN" kern="0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IllustrisTNG</a:t>
            </a:r>
            <a:endParaRPr kumimoji="1" lang="en-US" altLang="zh-CN" kern="0" dirty="0">
              <a:solidFill>
                <a:prstClr val="black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lvl="0"/>
            <a:r>
              <a:rPr kumimoji="1" lang="en-US" altLang="zh-CN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cosmological simulation </a:t>
            </a:r>
          </a:p>
          <a:p>
            <a:pPr lvl="0"/>
            <a:r>
              <a:rPr kumimoji="1" lang="en-US" altLang="zh-CN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Zhang …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*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2021,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ApJ</a:t>
            </a:r>
            <a:r>
              <a:rPr kumimoji="1" lang="en-US" altLang="zh-CN" b="1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).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F409174-F539-40B5-A5FD-9ED119B9E3D0}"/>
              </a:ext>
            </a:extLst>
          </p:cNvPr>
          <p:cNvSpPr/>
          <p:nvPr/>
        </p:nvSpPr>
        <p:spPr>
          <a:xfrm>
            <a:off x="2987824" y="3767565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" altLang="zh-CN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18 </a:t>
            </a:r>
            <a:r>
              <a:rPr kumimoji="1" lang="en-US" altLang="zh-CN" kern="0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localized FRBs</a:t>
            </a:r>
          </a:p>
        </p:txBody>
      </p:sp>
    </p:spTree>
    <p:extLst>
      <p:ext uri="{BB962C8B-B14F-4D97-AF65-F5344CB8AC3E}">
        <p14:creationId xmlns:p14="http://schemas.microsoft.com/office/powerpoint/2010/main" val="1770087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46150"/>
            <a:ext cx="3587750" cy="26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DAD72-F092-4F0F-828A-5F4CF2CAF3E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3528" y="155669"/>
            <a:ext cx="7799294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哈勃常数危机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42043" y="665943"/>
            <a:ext cx="8144757" cy="128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discrepancy (5</a:t>
            </a:r>
            <a:r>
              <a:rPr kumimoji="0" lang="el-GR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σ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between the Hubble constant 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derived from the local distance ladder and from the cosmic microwave background is one of the most crucial issues in cosmology, as it possibly indicates unknown systematics or new physics.</a:t>
            </a:r>
          </a:p>
        </p:txBody>
      </p:sp>
      <p:sp>
        <p:nvSpPr>
          <p:cNvPr id="3" name="矩形 2"/>
          <p:cNvSpPr/>
          <p:nvPr/>
        </p:nvSpPr>
        <p:spPr>
          <a:xfrm>
            <a:off x="3565700" y="4276088"/>
            <a:ext cx="156851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宇宙早期观测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24424" y="2683058"/>
            <a:ext cx="154305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宇宙晚期观测</a:t>
            </a:r>
            <a:endParaRPr kumimoji="0" lang="en-US" altLang="zh-CN" sz="13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734834" y="3543397"/>
            <a:ext cx="1205707" cy="1332609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606974" y="1917524"/>
            <a:ext cx="1416619" cy="14035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570CC5E-AF5B-4830-8F48-7285A71660D1}"/>
              </a:ext>
            </a:extLst>
          </p:cNvPr>
          <p:cNvSpPr txBox="1"/>
          <p:nvPr/>
        </p:nvSpPr>
        <p:spPr>
          <a:xfrm>
            <a:off x="5220072" y="2494545"/>
            <a:ext cx="3692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=73.04±1.04 km/s/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Riess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+, 2022)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7C4C07-C4F4-4E28-9A1C-D27AFA9AF5E6}"/>
              </a:ext>
            </a:extLst>
          </p:cNvPr>
          <p:cNvSpPr txBox="1"/>
          <p:nvPr/>
        </p:nvSpPr>
        <p:spPr>
          <a:xfrm>
            <a:off x="5275494" y="3937534"/>
            <a:ext cx="3433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=67.4±0.5 km/s/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Mpc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(Planck 2020)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8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2"/>
    </mc:Choice>
    <mc:Fallback xmlns="">
      <p:transition spd="slow" advTm="2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  <p:bldP spid="9" grpId="0" animBg="1"/>
      <p:bldP spid="10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8DC6607E-0C2D-E947-A81F-9767E8139CE9}"/>
              </a:ext>
            </a:extLst>
          </p:cNvPr>
          <p:cNvSpPr txBox="1"/>
          <p:nvPr/>
        </p:nvSpPr>
        <p:spPr>
          <a:xfrm>
            <a:off x="1835696" y="64230"/>
            <a:ext cx="598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利用快速射电暴测量哈勃常数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D4E5E43-6292-4649-BC1D-13580F0C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528" y="1077412"/>
            <a:ext cx="3616960" cy="46766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8E77B58-FBCD-FA4C-9DAD-F52E8D00A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905"/>
          <a:stretch/>
        </p:blipFill>
        <p:spPr>
          <a:xfrm>
            <a:off x="1441004" y="2512642"/>
            <a:ext cx="1546819" cy="54685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6EC773FF-59D2-E64D-B153-DC8E28A34F92}"/>
              </a:ext>
            </a:extLst>
          </p:cNvPr>
          <p:cNvSpPr/>
          <p:nvPr/>
        </p:nvSpPr>
        <p:spPr>
          <a:xfrm>
            <a:off x="1322681" y="699542"/>
            <a:ext cx="28892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Likelihood function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BB64002-37BB-6246-AA20-19A7A61DF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111" y="1761903"/>
            <a:ext cx="3616960" cy="513921"/>
          </a:xfrm>
          <a:prstGeom prst="rect">
            <a:avLst/>
          </a:prstGeom>
        </p:spPr>
      </p:pic>
      <p:sp>
        <p:nvSpPr>
          <p:cNvPr id="24" name="左大括号 23">
            <a:extLst>
              <a:ext uri="{FF2B5EF4-FFF2-40B4-BE49-F238E27FC236}">
                <a16:creationId xmlns:a16="http://schemas.microsoft.com/office/drawing/2014/main" id="{02E7C14E-5FB7-7846-B37F-EA3602F7789D}"/>
              </a:ext>
            </a:extLst>
          </p:cNvPr>
          <p:cNvSpPr/>
          <p:nvPr/>
        </p:nvSpPr>
        <p:spPr>
          <a:xfrm>
            <a:off x="1377171" y="1386248"/>
            <a:ext cx="164588" cy="534844"/>
          </a:xfrm>
          <a:prstGeom prst="lef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4E3E66A-52C8-F849-ACF0-2F2202829872}"/>
              </a:ext>
            </a:extLst>
          </p:cNvPr>
          <p:cNvSpPr txBox="1"/>
          <p:nvPr/>
        </p:nvSpPr>
        <p:spPr>
          <a:xfrm>
            <a:off x="5800005" y="350785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18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localized FRBs, </a:t>
            </a:r>
            <a:r>
              <a:rPr kumimoji="1" lang="en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Precision 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&lt; 10%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A80DAC1C-31A9-C946-9847-A92F956D5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5"/>
          <a:stretch/>
        </p:blipFill>
        <p:spPr>
          <a:xfrm>
            <a:off x="3059832" y="2467675"/>
            <a:ext cx="4536504" cy="59679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51276" y="4443679"/>
            <a:ext cx="3756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Wu Q, Zhang GQ &amp;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FY*,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2022, MNRASL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18C93D-1D55-4614-AF5A-006423FE9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580" y="3214685"/>
            <a:ext cx="4536504" cy="170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76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899592" y="4011910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被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Nature Astronomy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选为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研究亮点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，编辑指出“该研究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利用从宇宙学模拟中得到的概率分布来描述色散量，以避免不受控制的系统误差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49E7BB6-308F-47C2-9F2E-220BAD2F9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95486"/>
            <a:ext cx="5454996" cy="3509656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610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1B313D9D-6823-467B-B14A-56F6F135D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1059582"/>
            <a:ext cx="3002062" cy="20162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71312DC-E209-4520-B9F8-779F76F5A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4940"/>
            <a:ext cx="7886700" cy="713730"/>
          </a:xfrm>
        </p:spPr>
        <p:txBody>
          <a:bodyPr>
            <a:normAutofit/>
          </a:bodyPr>
          <a:lstStyle/>
          <a:p>
            <a:pPr algn="ctr"/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寻找“丢失重子”</a:t>
            </a:r>
          </a:p>
        </p:txBody>
      </p:sp>
      <p:pic>
        <p:nvPicPr>
          <p:cNvPr id="1026" name="Picture 2" descr="Full-sky image derived from Planck spacecraft data">
            <a:extLst>
              <a:ext uri="{FF2B5EF4-FFF2-40B4-BE49-F238E27FC236}">
                <a16:creationId xmlns:a16="http://schemas.microsoft.com/office/drawing/2014/main" id="{6622F562-A1B9-4A0A-85E1-423740E8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2589054" cy="129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E3596D-D8A5-4A7E-8A13-3C1F7AE3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816" y="1219001"/>
            <a:ext cx="1943385" cy="13431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927CBBA-07A6-4FC8-9C76-FBA968510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728" y="2620204"/>
            <a:ext cx="2858699" cy="3467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9B5431-E27E-44D3-B801-5964043BD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98" y="2974558"/>
            <a:ext cx="2619026" cy="213970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995BFAB-5FD1-43DF-97C2-073DBD61EB55}"/>
              </a:ext>
            </a:extLst>
          </p:cNvPr>
          <p:cNvSpPr/>
          <p:nvPr/>
        </p:nvSpPr>
        <p:spPr>
          <a:xfrm>
            <a:off x="4059633" y="3557724"/>
            <a:ext cx="4519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目前探测到宇宙中的重子数量，大约只有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亿年前宇宙中的重子数量的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70%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，另外的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30%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重子失踪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了。一般认为存在于弥散的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传统方法很难探测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4B6EDC89-5BEE-4F53-AD43-DF95861D544D}"/>
              </a:ext>
            </a:extLst>
          </p:cNvPr>
          <p:cNvSpPr/>
          <p:nvPr/>
        </p:nvSpPr>
        <p:spPr>
          <a:xfrm>
            <a:off x="1619672" y="3291830"/>
            <a:ext cx="576064" cy="50405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A1F6BCB-955B-4D5E-B25F-07E6095047AE}"/>
              </a:ext>
            </a:extLst>
          </p:cNvPr>
          <p:cNvSpPr/>
          <p:nvPr/>
        </p:nvSpPr>
        <p:spPr>
          <a:xfrm>
            <a:off x="2195736" y="2388643"/>
            <a:ext cx="950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Planck 2020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E2A6545-6CFA-451A-9928-3E34D2EAC8B1}"/>
              </a:ext>
            </a:extLst>
          </p:cNvPr>
          <p:cNvSpPr/>
          <p:nvPr/>
        </p:nvSpPr>
        <p:spPr>
          <a:xfrm>
            <a:off x="7225159" y="2475243"/>
            <a:ext cx="11657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Macquar</a:t>
            </a:r>
            <a:r>
              <a:rPr lang="en-US" altLang="zh-CN" sz="1200" kern="0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+ 2020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9CE553F-9D26-4669-BC2F-91521AC84DB5}"/>
              </a:ext>
            </a:extLst>
          </p:cNvPr>
          <p:cNvSpPr/>
          <p:nvPr/>
        </p:nvSpPr>
        <p:spPr>
          <a:xfrm>
            <a:off x="827584" y="4864336"/>
            <a:ext cx="11961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Shull et al. 2012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80D47A4-AFA8-4519-950D-15675F809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095" y="3118279"/>
            <a:ext cx="1368152" cy="2694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A40CD99-55D7-4924-B133-BD3ADDE67448}"/>
              </a:ext>
            </a:extLst>
          </p:cNvPr>
          <p:cNvSpPr/>
          <p:nvPr/>
        </p:nvSpPr>
        <p:spPr>
          <a:xfrm>
            <a:off x="5940152" y="757254"/>
            <a:ext cx="2755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Wei+ 2019; Li+ 2020; Zhou+ 2022 </a:t>
            </a:r>
            <a:endParaRPr lang="zh-CN" altLang="en-US" sz="1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AA5A83C-330B-4602-B48E-4D843C5AB774}"/>
              </a:ext>
            </a:extLst>
          </p:cNvPr>
          <p:cNvSpPr/>
          <p:nvPr/>
        </p:nvSpPr>
        <p:spPr>
          <a:xfrm>
            <a:off x="8144641" y="3068355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40%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9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0B1684-519E-4C3C-9A9A-F3EABB0B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979" y="234303"/>
            <a:ext cx="3484762" cy="31040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B3F87B2-ACC3-4C03-8AFC-A15AF9D719EF}"/>
              </a:ext>
            </a:extLst>
          </p:cNvPr>
          <p:cNvSpPr/>
          <p:nvPr/>
        </p:nvSpPr>
        <p:spPr>
          <a:xfrm>
            <a:off x="179512" y="339502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的光子与传播路径上的每一个自由电子作用（对应重子），可以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计数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中所有的重子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65A2179-A944-4439-80DA-17231F4F1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75" y="1255226"/>
            <a:ext cx="4313697" cy="7513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647A0A-3F5D-45B8-90C0-B610411C4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275929"/>
            <a:ext cx="3459672" cy="23815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EC6CCC-4149-4548-B21D-AA366F1DB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962" y="4709241"/>
            <a:ext cx="2166852" cy="28561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92CBB1B-B9BC-49A1-BFAF-E5767B3A0A32}"/>
              </a:ext>
            </a:extLst>
          </p:cNvPr>
          <p:cNvSpPr/>
          <p:nvPr/>
        </p:nvSpPr>
        <p:spPr>
          <a:xfrm>
            <a:off x="2650175" y="2478205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23 FRBs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8571E83-979D-4D61-8F7F-B62447784A6F}"/>
              </a:ext>
            </a:extLst>
          </p:cNvPr>
          <p:cNvSpPr/>
          <p:nvPr/>
        </p:nvSpPr>
        <p:spPr>
          <a:xfrm>
            <a:off x="4932040" y="4709241"/>
            <a:ext cx="37371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Yang KB, Wu Q &amp;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Wang FY*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2022,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ApJL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254DCD9-E48D-49D5-9E7A-184DCDEC895D}"/>
              </a:ext>
            </a:extLst>
          </p:cNvPr>
          <p:cNvSpPr/>
          <p:nvPr/>
        </p:nvSpPr>
        <p:spPr>
          <a:xfrm>
            <a:off x="5427675" y="3579862"/>
            <a:ext cx="3102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missing baryons are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found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through FRBs in diffuse IGM.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87657-8265-814A-8EA4-5144BB1B2703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926D41D-4273-4AB3-B99F-97DF636F72C8}"/>
              </a:ext>
            </a:extLst>
          </p:cNvPr>
          <p:cNvSpPr/>
          <p:nvPr/>
        </p:nvSpPr>
        <p:spPr>
          <a:xfrm>
            <a:off x="3352814" y="4644173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8%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8613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4416"/>
            <a:ext cx="8229600" cy="635126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展望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20788"/>
            <a:ext cx="8229600" cy="36552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是否所有的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都是重复的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? </a:t>
            </a: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如何分类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相干机制是什么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除磁星外，是否还有别的中心能源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多波段电磁对应体（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180916B?</a:t>
            </a: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）；快速射电暴、伽玛暴和引力波成协（</a:t>
            </a:r>
            <a:r>
              <a:rPr lang="en-US" altLang="zh-CN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GW190425/ FRB 190425A?</a:t>
            </a: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河内和近邻星系的快速射电暴</a:t>
            </a:r>
            <a:endParaRPr lang="en-US" altLang="zh-CN" sz="2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快速射电暴宇宙学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7200" y="659609"/>
            <a:ext cx="3433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未解决的重要科学问题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: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05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half" idx="2"/>
          </p:nvPr>
        </p:nvSpPr>
        <p:spPr>
          <a:xfrm>
            <a:off x="107504" y="1075220"/>
            <a:ext cx="4896544" cy="171255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2007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Lorimer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等人首次在脉冲星巡天数据中发现快速射电暴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(FRB)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；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2013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年，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Thornton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等人发现了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例快速射电暴，确认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为一类新的天文现象。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altLang="zh-CN" sz="2000" dirty="0"/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zh-CN" altLang="en-US" sz="2000" b="1" dirty="0"/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508104" y="3899269"/>
            <a:ext cx="32403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Lorimer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et al. 2007, Science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4367154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DM: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色散量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3992" y="110710"/>
            <a:ext cx="8229600" cy="675758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28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 快速射电暴</a:t>
            </a:r>
            <a:r>
              <a:rPr kumimoji="1"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kumimoji="1"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1" lang="zh-CN" alt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01" y="3691579"/>
            <a:ext cx="5026858" cy="6236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76835"/>
            <a:ext cx="1885032" cy="73775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006" y="1131590"/>
            <a:ext cx="3473859" cy="2520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076526"/>
            <a:ext cx="1810285" cy="5272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3528" y="2747638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dispersion relation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583091" y="2747638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velocity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3076526"/>
            <a:ext cx="2559728" cy="56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85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F962CA-5806-4C70-BC67-03DF7311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9367BFF-2641-4F1E-9676-2EC07704B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5341"/>
            <a:ext cx="8290345" cy="152743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08035D1-1813-411F-A5F4-2D6F1CBA4673}"/>
              </a:ext>
            </a:extLst>
          </p:cNvPr>
          <p:cNvSpPr/>
          <p:nvPr/>
        </p:nvSpPr>
        <p:spPr>
          <a:xfrm>
            <a:off x="3635896" y="276947"/>
            <a:ext cx="20922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ESI top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1%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cited paper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2" descr="https://3iom3142cnb81rlnt6w4mtlr-wpengine.netdna-ssl.com/wp-content/uploads/2021/03/M81-FRB-fig-1.png">
            <a:extLst>
              <a:ext uri="{FF2B5EF4-FFF2-40B4-BE49-F238E27FC236}">
                <a16:creationId xmlns:a16="http://schemas.microsoft.com/office/drawing/2014/main" id="{A9AC277E-5DD8-437C-97F0-59A08C314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59" b="1610"/>
          <a:stretch/>
        </p:blipFill>
        <p:spPr bwMode="auto">
          <a:xfrm>
            <a:off x="605301" y="2045073"/>
            <a:ext cx="2722181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CEEEE6-D3A9-4BB6-8EFA-96C1FF51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5881" y="2195613"/>
            <a:ext cx="2472268" cy="21209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28E8C56-A39B-4C49-A6AF-2020B3F69666}"/>
              </a:ext>
            </a:extLst>
          </p:cNvPr>
          <p:cNvSpPr/>
          <p:nvPr/>
        </p:nvSpPr>
        <p:spPr>
          <a:xfrm>
            <a:off x="356429" y="4427912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球状星团由年老天体构成，该发现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支持快速射电暴来自双致密星并合产生的磁星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77FE168-C9C8-410A-9256-A4F7A49D5A44}"/>
              </a:ext>
            </a:extLst>
          </p:cNvPr>
          <p:cNvSpPr/>
          <p:nvPr/>
        </p:nvSpPr>
        <p:spPr>
          <a:xfrm>
            <a:off x="6213544" y="2963728"/>
            <a:ext cx="2366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Kirsten et al. 2021, Nature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CA4A948-E4A9-42B1-BF57-9AD5EDE7F87D}"/>
              </a:ext>
            </a:extLst>
          </p:cNvPr>
          <p:cNvSpPr/>
          <p:nvPr/>
        </p:nvSpPr>
        <p:spPr>
          <a:xfrm>
            <a:off x="6553200" y="3440322"/>
            <a:ext cx="13660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M81: 3.6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Mpc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943F7D8-172D-4542-8A36-BF0747C6FD39}"/>
              </a:ext>
            </a:extLst>
          </p:cNvPr>
          <p:cNvSpPr/>
          <p:nvPr/>
        </p:nvSpPr>
        <p:spPr>
          <a:xfrm>
            <a:off x="6516216" y="2393943"/>
            <a:ext cx="1661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FRB 200120E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50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AFAE90-42BF-4FF9-8B8A-13DB7A35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914378"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0790A60D-0ECA-4DB5-8827-9E86E3972903}"/>
              </a:ext>
            </a:extLst>
          </p:cNvPr>
          <p:cNvSpPr/>
          <p:nvPr/>
        </p:nvSpPr>
        <p:spPr>
          <a:xfrm>
            <a:off x="179513" y="2405918"/>
            <a:ext cx="8784976" cy="216024"/>
          </a:xfrm>
          <a:prstGeom prst="rightArrow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内容占位符 6" descr="Lorimer.jpg">
            <a:extLst>
              <a:ext uri="{FF2B5EF4-FFF2-40B4-BE49-F238E27FC236}">
                <a16:creationId xmlns:a16="http://schemas.microsoft.com/office/drawing/2014/main" id="{A236534F-577A-435E-80AC-0F8C6B30C8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244"/>
          <a:stretch/>
        </p:blipFill>
        <p:spPr>
          <a:xfrm>
            <a:off x="72355" y="1207306"/>
            <a:ext cx="1588754" cy="855367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0DBC53D-07A7-4EFF-AEB8-A0C1CE933D0B}"/>
              </a:ext>
            </a:extLst>
          </p:cNvPr>
          <p:cNvSpPr/>
          <p:nvPr/>
        </p:nvSpPr>
        <p:spPr>
          <a:xfrm>
            <a:off x="424182" y="874074"/>
            <a:ext cx="9845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3BA022-EDF4-4D5D-9CB6-A94D75174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80" y="2974032"/>
            <a:ext cx="954835" cy="123132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C803A51-CC4D-415C-B577-D043576782BF}"/>
              </a:ext>
            </a:extLst>
          </p:cNvPr>
          <p:cNvSpPr/>
          <p:nvPr/>
        </p:nvSpPr>
        <p:spPr>
          <a:xfrm>
            <a:off x="805452" y="4262632"/>
            <a:ext cx="8370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confirm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D6A3A58-98AC-43DC-A646-39E1E79A6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683" y="1244744"/>
            <a:ext cx="1150928" cy="9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4065ECCB-DA61-465A-B34A-F33A0702BF38}"/>
              </a:ext>
            </a:extLst>
          </p:cNvPr>
          <p:cNvSpPr/>
          <p:nvPr/>
        </p:nvSpPr>
        <p:spPr>
          <a:xfrm>
            <a:off x="2042830" y="878899"/>
            <a:ext cx="8483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repeater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D441DAD-9EDA-45A8-8A67-4948F7C47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818" y="2997839"/>
            <a:ext cx="1369388" cy="120751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574FC7C-F1EE-42B4-B305-67975A822425}"/>
              </a:ext>
            </a:extLst>
          </p:cNvPr>
          <p:cNvSpPr/>
          <p:nvPr/>
        </p:nvSpPr>
        <p:spPr>
          <a:xfrm>
            <a:off x="2463124" y="4265844"/>
            <a:ext cx="1146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localization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5E06C76-CDD2-487F-8536-5AEEDE117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575" y="1231304"/>
            <a:ext cx="1293170" cy="88129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52CE5B-267E-4805-BF76-F9BDEA9CCFFC}"/>
              </a:ext>
            </a:extLst>
          </p:cNvPr>
          <p:cNvSpPr/>
          <p:nvPr/>
        </p:nvSpPr>
        <p:spPr>
          <a:xfrm>
            <a:off x="3392345" y="882873"/>
            <a:ext cx="1362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extreme RM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BBACA52D-EAB0-4108-8606-6B0C38A4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93" y="3076662"/>
            <a:ext cx="1674324" cy="10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B5E0730-BF13-4F92-8B9F-737C5C31E4C4}"/>
              </a:ext>
            </a:extLst>
          </p:cNvPr>
          <p:cNvSpPr/>
          <p:nvPr/>
        </p:nvSpPr>
        <p:spPr>
          <a:xfrm>
            <a:off x="3839872" y="4264698"/>
            <a:ext cx="146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ED3FDB-EDE9-465B-ACEB-23C0A87FE9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6879" y="1207306"/>
            <a:ext cx="1484332" cy="8762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3EE0CFB-C81D-41BE-A559-74006ED649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2282" y="2971392"/>
            <a:ext cx="1457857" cy="101912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C977882-162C-401E-8124-10D880FE68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3376" y="1226613"/>
            <a:ext cx="999557" cy="870779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166936" y="2149372"/>
            <a:ext cx="12827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Lorimer+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553857" y="2627023"/>
            <a:ext cx="13565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Thornton+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1782542" y="2158357"/>
            <a:ext cx="11769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Spitler</a:t>
            </a: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2243850" y="2598884"/>
            <a:ext cx="142699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Chatterjee+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3381444" y="2127873"/>
            <a:ext cx="127310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Michilli</a:t>
            </a: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4065045" y="2607844"/>
            <a:ext cx="113204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CHIME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4740441" y="2127732"/>
            <a:ext cx="20313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CHIME &amp; STERA2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652CE5B-267E-4805-BF76-F9BDEA9CCFFC}"/>
              </a:ext>
            </a:extLst>
          </p:cNvPr>
          <p:cNvSpPr/>
          <p:nvPr/>
        </p:nvSpPr>
        <p:spPr>
          <a:xfrm>
            <a:off x="4958814" y="862193"/>
            <a:ext cx="148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8"/>
            <a:r>
              <a:rPr lang="en-US" altLang="zh-CN" sz="1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magnetar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origin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5869042" y="2573294"/>
            <a:ext cx="95090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</a:t>
            </a: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B5E0730-BF13-4F92-8B9F-737C5C31E4C4}"/>
              </a:ext>
            </a:extLst>
          </p:cNvPr>
          <p:cNvSpPr/>
          <p:nvPr/>
        </p:nvSpPr>
        <p:spPr>
          <a:xfrm>
            <a:off x="5579044" y="4262969"/>
            <a:ext cx="14642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diverse PA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652CE5B-267E-4805-BF76-F9BDEA9CCFFC}"/>
              </a:ext>
            </a:extLst>
          </p:cNvPr>
          <p:cNvSpPr/>
          <p:nvPr/>
        </p:nvSpPr>
        <p:spPr>
          <a:xfrm>
            <a:off x="6553201" y="863031"/>
            <a:ext cx="14128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sample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6872208" y="2131473"/>
            <a:ext cx="8691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0A56780-73DC-4430-84F3-F2C618822B34}"/>
              </a:ext>
            </a:extLst>
          </p:cNvPr>
          <p:cNvSpPr/>
          <p:nvPr/>
        </p:nvSpPr>
        <p:spPr>
          <a:xfrm>
            <a:off x="7219534" y="2571750"/>
            <a:ext cx="1858842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en-US" altLang="zh-CN" sz="13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Wang+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914378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Anna-Thomas+,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B5E0730-BF13-4F92-8B9F-737C5C31E4C4}"/>
              </a:ext>
            </a:extLst>
          </p:cNvPr>
          <p:cNvSpPr/>
          <p:nvPr/>
        </p:nvSpPr>
        <p:spPr>
          <a:xfrm>
            <a:off x="7318216" y="4147215"/>
            <a:ext cx="1490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/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RM variation, change sign</a:t>
            </a:r>
          </a:p>
        </p:txBody>
      </p:sp>
      <p:sp>
        <p:nvSpPr>
          <p:cNvPr id="40" name="标题 1"/>
          <p:cNvSpPr txBox="1">
            <a:spLocks/>
          </p:cNvSpPr>
          <p:nvPr/>
        </p:nvSpPr>
        <p:spPr>
          <a:xfrm>
            <a:off x="27788" y="138494"/>
            <a:ext cx="9088423" cy="47382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observational progress of FRBs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304CC345-37AC-4E13-B84E-145140418E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4850" y="3036615"/>
            <a:ext cx="1320377" cy="95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8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653"/>
            <a:ext cx="8229600" cy="675758"/>
          </a:xfrm>
        </p:spPr>
        <p:txBody>
          <a:bodyPr>
            <a:normAutofit/>
          </a:bodyPr>
          <a:lstStyle/>
          <a:p>
            <a:r>
              <a:rPr kumimoji="1"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</a:t>
            </a:r>
            <a:r>
              <a:rPr kumimoji="1"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的观测性质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799" y="708410"/>
            <a:ext cx="8424936" cy="41259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发现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5000+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快速射电暴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重复暴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50+,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精确定位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20+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持续时间：几毫秒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色散量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: 100-2600 pc cm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-3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kumimoji="1" lang="zh-CN" altLang="en-US" sz="1800" b="1" dirty="0">
                <a:latin typeface="Times New Roman" pitchFamily="18" charset="0"/>
                <a:cs typeface="Times New Roman" pitchFamily="18" charset="0"/>
              </a:rPr>
              <a:t>观测频率</a:t>
            </a:r>
            <a:r>
              <a:rPr kumimoji="1" lang="en-US" altLang="zh-CN" sz="1800" b="1" dirty="0">
                <a:latin typeface="Times New Roman" pitchFamily="18" charset="0"/>
                <a:cs typeface="Times New Roman" pitchFamily="18" charset="0"/>
              </a:rPr>
              <a:t>:  110 MHz - 7 GHz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亮温度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:  ~10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37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K  (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相干辐射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能量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: 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34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 - 10</a:t>
            </a:r>
            <a:r>
              <a:rPr lang="en-US" altLang="zh-CN" sz="1800" b="1" baseline="30000" dirty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erg        </a:t>
            </a: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偏振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大部分线偏振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可达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100%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，一部分圆偏振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爆发率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几千个</a:t>
            </a:r>
            <a:r>
              <a:rPr lang="en-US" altLang="zh-CN" sz="1800" b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zh-CN" altLang="en-US" sz="1800" b="1" dirty="0">
                <a:latin typeface="Times New Roman" pitchFamily="18" charset="0"/>
                <a:cs typeface="Times New Roman" pitchFamily="18" charset="0"/>
              </a:rPr>
              <a:t>每天</a:t>
            </a:r>
            <a:endParaRPr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kumimoji="1" lang="en-US" altLang="zh-CN" sz="18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kumimoji="1" lang="zh-CN" alt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DBC7E1-9B42-6640-9AA0-D9D7565B955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4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557213" indent="-214313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8572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5430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1C2DA624-3071-476F-8D4C-4EE381976B6F}" type="slidenum">
              <a:rPr lang="en-US" altLang="zh-CN" sz="900">
                <a:solidFill>
                  <a:srgbClr val="898989"/>
                </a:solidFill>
              </a:rPr>
              <a:pPr/>
              <a:t>6</a:t>
            </a:fld>
            <a:endParaRPr lang="en-US" altLang="zh-CN" sz="900">
              <a:solidFill>
                <a:srgbClr val="898989"/>
              </a:solidFill>
            </a:endParaRPr>
          </a:p>
        </p:txBody>
      </p:sp>
      <p:sp>
        <p:nvSpPr>
          <p:cNvPr id="34821" name="AutoShape 5" descr="Artist's conception an X-ray binary system"/>
          <p:cNvSpPr>
            <a:spLocks noChangeAspect="1" noChangeArrowheads="1"/>
          </p:cNvSpPr>
          <p:nvPr/>
        </p:nvSpPr>
        <p:spPr bwMode="auto">
          <a:xfrm>
            <a:off x="1275160" y="-771525"/>
            <a:ext cx="17859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34826" name="矩形 13"/>
          <p:cNvSpPr>
            <a:spLocks noChangeArrowheads="1"/>
          </p:cNvSpPr>
          <p:nvPr/>
        </p:nvSpPr>
        <p:spPr bwMode="auto">
          <a:xfrm>
            <a:off x="4203841" y="1068705"/>
            <a:ext cx="447975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发现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FRB121102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的能量，持续时间和等待时间的分布，与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磁星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X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射线暴相似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，可以用自组织临界理论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(SOC)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解释。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/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利用不同望远镜不同频率的观测，发现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121102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能量分布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dE~E</a:t>
            </a:r>
            <a:r>
              <a:rPr lang="en-US" altLang="zh-CN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-(1.6-1.8)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 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&amp; Zhang GQ 2019)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FAST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观测的大样本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(Li+, 2021)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的能量分布一致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(Zhang GQ+ 2021; Aggarwal 2021)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。</a:t>
            </a:r>
          </a:p>
          <a:p>
            <a:pPr algn="just"/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发现等待时间分布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偏离泊松分布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，即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burst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产生不是随机的，符合非平稳泊松过程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827" name="矩形 6"/>
          <p:cNvSpPr>
            <a:spLocks noChangeArrowheads="1"/>
          </p:cNvSpPr>
          <p:nvPr/>
        </p:nvSpPr>
        <p:spPr bwMode="auto">
          <a:xfrm>
            <a:off x="4644009" y="4678099"/>
            <a:ext cx="33843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Wang, FY*</a:t>
            </a:r>
            <a:r>
              <a:rPr lang="en-US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&amp; Yu, H. 2017, 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JCAP</a:t>
            </a:r>
            <a:r>
              <a:rPr lang="en-US" altLang="zh-CN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03, 023</a:t>
            </a:r>
            <a:endParaRPr lang="zh-CN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843558"/>
            <a:ext cx="2753189" cy="208823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331640" y="2053286"/>
            <a:ext cx="1422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dN</a:t>
            </a:r>
            <a:r>
              <a:rPr lang="en-US" altLang="zh-C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/dE~E</a:t>
            </a:r>
            <a:r>
              <a:rPr lang="en-US" altLang="zh-CN" sz="20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-1.8</a:t>
            </a:r>
            <a:endParaRPr lang="zh-CN" altLang="en-US" sz="2000" baseline="30000" dirty="0">
              <a:solidFill>
                <a:srgbClr val="0000FF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E1880B8-0498-42BD-B53A-04CE0391E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723014"/>
            <a:ext cx="2626538" cy="19431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70D46DE-1BED-4368-BD7E-7B2AF90E9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631352"/>
            <a:ext cx="2808312" cy="2936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21E8CA3-4CF1-4440-8DCF-032B80F6B2F0}"/>
              </a:ext>
            </a:extLst>
          </p:cNvPr>
          <p:cNvSpPr/>
          <p:nvPr/>
        </p:nvSpPr>
        <p:spPr>
          <a:xfrm>
            <a:off x="1403648" y="3942545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等待时间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标题 1"/>
          <p:cNvSpPr txBox="1">
            <a:spLocks/>
          </p:cNvSpPr>
          <p:nvPr/>
        </p:nvSpPr>
        <p:spPr>
          <a:xfrm>
            <a:off x="453992" y="110710"/>
            <a:ext cx="8229600" cy="67575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kumimoji="1"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C896B101-93A0-403C-8485-E0037684FECC}"/>
              </a:ext>
            </a:extLst>
          </p:cNvPr>
          <p:cNvSpPr txBox="1">
            <a:spLocks/>
          </p:cNvSpPr>
          <p:nvPr/>
        </p:nvSpPr>
        <p:spPr>
          <a:xfrm>
            <a:off x="395536" y="102393"/>
            <a:ext cx="8142455" cy="77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统计性质</a:t>
            </a:r>
          </a:p>
        </p:txBody>
      </p:sp>
    </p:spTree>
    <p:extLst>
      <p:ext uri="{BB962C8B-B14F-4D97-AF65-F5344CB8AC3E}">
        <p14:creationId xmlns:p14="http://schemas.microsoft.com/office/powerpoint/2010/main" val="1667944891"/>
      </p:ext>
    </p:extLst>
  </p:cSld>
  <p:clrMapOvr>
    <a:masterClrMapping/>
  </p:clrMapOvr>
  <p:transition advTm="9675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557213" indent="-214313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8572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2001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1543050" indent="-171450"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sz="18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DA624-3071-476F-8D4C-4EE381976B6F}" type="slidenum">
              <a:rPr kumimoji="0" lang="en-US" altLang="zh-CN" sz="900" b="1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9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34821" name="AutoShape 5" descr="Artist's conception an X-ray binary system"/>
          <p:cNvSpPr>
            <a:spLocks noChangeAspect="1" noChangeArrowheads="1"/>
          </p:cNvSpPr>
          <p:nvPr/>
        </p:nvSpPr>
        <p:spPr bwMode="auto">
          <a:xfrm>
            <a:off x="1275160" y="-771525"/>
            <a:ext cx="17859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826" name="矩形 13"/>
          <p:cNvSpPr>
            <a:spLocks noChangeArrowheads="1"/>
          </p:cNvSpPr>
          <p:nvPr/>
        </p:nvSpPr>
        <p:spPr bwMode="auto">
          <a:xfrm>
            <a:off x="279521" y="958587"/>
            <a:ext cx="4292479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just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如果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burst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是随机产生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爆发率</a:t>
            </a:r>
            <a:r>
              <a:rPr lang="el-GR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λ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，等待时间分布为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/>
            <a:endParaRPr lang="en-US" altLang="zh-CN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/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 algn="just"/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观测为幂律分布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，符合非平稳泊松过程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non-stationary Poisson processes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即</a:t>
            </a:r>
            <a:r>
              <a:rPr lang="el-GR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λ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随时间变化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(FAST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发现爆发率变化很大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为泊松分布的一般化形式，另一种形式为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Weibull distribution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4BD582A4-33AE-48E6-B279-48C97F1B682D}"/>
              </a:ext>
            </a:extLst>
          </p:cNvPr>
          <p:cNvSpPr txBox="1">
            <a:spLocks/>
          </p:cNvSpPr>
          <p:nvPr/>
        </p:nvSpPr>
        <p:spPr>
          <a:xfrm>
            <a:off x="395536" y="102393"/>
            <a:ext cx="8142455" cy="774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等待时间：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non-stationary Poisson Process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DA8ABE1-D9D9-4C45-872C-B2E2E64FC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79" y="1491630"/>
            <a:ext cx="1602013" cy="5801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4A8F38E-F7A0-4996-96F0-2A50714C96F0}"/>
              </a:ext>
            </a:extLst>
          </p:cNvPr>
          <p:cNvSpPr/>
          <p:nvPr/>
        </p:nvSpPr>
        <p:spPr>
          <a:xfrm>
            <a:off x="395536" y="4733330"/>
            <a:ext cx="18683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Wang FY &amp; Yu H 2017</a:t>
            </a:r>
            <a:endParaRPr lang="zh-CN" altLang="en-US" sz="1400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AB8C9B0-A4D3-4FFF-8400-51CD1C2AA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592571"/>
            <a:ext cx="2530624" cy="11254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474CA4-E73B-49DF-AEFE-FE4E91845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631" y="809836"/>
            <a:ext cx="3187360" cy="163041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24415D3-E1B4-4F68-9198-B2FCAA6010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831" y="2604700"/>
            <a:ext cx="2664296" cy="1976097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D7A08F5C-718D-474D-A4BB-421852A1B738}"/>
              </a:ext>
            </a:extLst>
          </p:cNvPr>
          <p:cNvSpPr/>
          <p:nvPr/>
        </p:nvSpPr>
        <p:spPr>
          <a:xfrm>
            <a:off x="6012160" y="4797335"/>
            <a:ext cx="19316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Zhang GQ+ 2021,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ApJL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425CF55-54A7-4FED-8A6E-3206FFE9D81C}"/>
              </a:ext>
            </a:extLst>
          </p:cNvPr>
          <p:cNvSpPr/>
          <p:nvPr/>
        </p:nvSpPr>
        <p:spPr>
          <a:xfrm>
            <a:off x="5724128" y="4564012"/>
            <a:ext cx="30457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Times New Roman" pitchFamily="18" charset="0"/>
                <a:cs typeface="Times New Roman" pitchFamily="18" charset="0"/>
              </a:rPr>
              <a:t>1635 bursts of FRB 121102 (Li+ 2021)</a:t>
            </a:r>
            <a:endParaRPr lang="zh-CN" altLang="en-US" sz="1400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43E223-5935-4BF4-AF17-C397B376C27F}"/>
              </a:ext>
            </a:extLst>
          </p:cNvPr>
          <p:cNvSpPr/>
          <p:nvPr/>
        </p:nvSpPr>
        <p:spPr>
          <a:xfrm>
            <a:off x="6046137" y="2345549"/>
            <a:ext cx="1620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非平稳泊松过程</a:t>
            </a:r>
            <a:endParaRPr lang="zh-CN" altLang="en-US" sz="1600" dirty="0">
              <a:solidFill>
                <a:srgbClr val="0000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1FAE1B5-2772-45EF-825B-2A63EDFB3C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753" y="3966915"/>
            <a:ext cx="2556138" cy="52727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D1854FF-8085-49B2-9756-8749FEF2B67C}"/>
              </a:ext>
            </a:extLst>
          </p:cNvPr>
          <p:cNvSpPr/>
          <p:nvPr/>
        </p:nvSpPr>
        <p:spPr>
          <a:xfrm>
            <a:off x="3275856" y="3582318"/>
            <a:ext cx="2032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Weibull distribution</a:t>
            </a:r>
            <a:endParaRPr lang="zh-CN" altLang="en-US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AE9EDA-0CE2-42B3-8C6E-031E62BCF505}"/>
              </a:ext>
            </a:extLst>
          </p:cNvPr>
          <p:cNvSpPr/>
          <p:nvPr/>
        </p:nvSpPr>
        <p:spPr>
          <a:xfrm>
            <a:off x="107504" y="3592748"/>
            <a:ext cx="2597751" cy="1494447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AEAEC25-2952-4695-89A5-34925B759C57}"/>
              </a:ext>
            </a:extLst>
          </p:cNvPr>
          <p:cNvSpPr/>
          <p:nvPr/>
        </p:nvSpPr>
        <p:spPr>
          <a:xfrm>
            <a:off x="2899638" y="3597583"/>
            <a:ext cx="2597751" cy="1494447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235677C-AF05-46D1-BED5-8EE428EF6747}"/>
              </a:ext>
            </a:extLst>
          </p:cNvPr>
          <p:cNvSpPr/>
          <p:nvPr/>
        </p:nvSpPr>
        <p:spPr>
          <a:xfrm>
            <a:off x="3523103" y="4733330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Oppermann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+ 2018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05024941"/>
      </p:ext>
    </p:extLst>
  </p:cSld>
  <p:clrMapOvr>
    <a:masterClrMapping/>
  </p:clrMapOvr>
  <p:transition advTm="967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AC555B1-9CF6-4867-8E6A-0049DA8D4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9E469A5-166C-4F58-B6DC-6658C0BCA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75622"/>
            <a:ext cx="5086985" cy="280831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46C3CD7-092F-418D-97C5-714DB4D250AE}"/>
              </a:ext>
            </a:extLst>
          </p:cNvPr>
          <p:cNvSpPr/>
          <p:nvPr/>
        </p:nvSpPr>
        <p:spPr>
          <a:xfrm>
            <a:off x="683568" y="3083934"/>
            <a:ext cx="79399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Beysian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Block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方法（每个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block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中爆发率为常数），发现非平稳泊松过程可以描述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121102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FRB 201124A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的等待时间分布。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/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0"/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在自组织临界理论中，如果子暴之间的爆发不相关，随机产生，则等待时间为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指数分布。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9E03D13-6E78-43D5-AD2C-E48F9F1E9400}"/>
              </a:ext>
            </a:extLst>
          </p:cNvPr>
          <p:cNvSpPr/>
          <p:nvPr/>
        </p:nvSpPr>
        <p:spPr>
          <a:xfrm>
            <a:off x="2483768" y="4632325"/>
            <a:ext cx="4550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FY*, </a:t>
            </a:r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Wu Q, 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&amp; Dai ZG, 2023, </a:t>
            </a:r>
            <a:r>
              <a:rPr lang="en-US" altLang="zh-CN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ApJL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949, L33</a:t>
            </a:r>
            <a:endParaRPr lang="zh-CN" altLang="en-US" sz="1600" baseline="30000" dirty="0">
              <a:solidFill>
                <a:prstClr val="black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10347-AA5F-4D4B-91CE-CA0A25FF9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696" y="1319739"/>
            <a:ext cx="2138775" cy="3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57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C93A78-291B-4C7C-9A65-0B3266D1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6E08E2-2F3C-462B-B50C-D8B2F2F93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85" y="2707401"/>
            <a:ext cx="4708807" cy="183131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9D20D7-AFA0-4632-AD70-4EAFECEDC0E7}"/>
              </a:ext>
            </a:extLst>
          </p:cNvPr>
          <p:cNvSpPr/>
          <p:nvPr/>
        </p:nvSpPr>
        <p:spPr>
          <a:xfrm>
            <a:off x="251520" y="396409"/>
            <a:ext cx="39167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利用元胞自动机模拟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(cellular automaton simulations)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，我们发现如果暴发之间的触发是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相关的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（如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random walk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），等待时间为</a:t>
            </a:r>
            <a:r>
              <a:rPr lang="zh-CN" altLang="en-US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幂律分布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支持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crust failure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模型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(Suvorov &amp; </a:t>
            </a:r>
            <a:r>
              <a:rPr lang="en-US" altLang="zh-CN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Kokkotas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2019; Lu+ 2020; Li QC+ 2022)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25238DE-1897-4638-ADB2-FF9149C64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309" y="154307"/>
            <a:ext cx="4492783" cy="2324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E0BCD3A-90E4-4F92-A32D-486343FDF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772" y="2427734"/>
            <a:ext cx="1607355" cy="195978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B39F581-E341-4A4D-AF5A-FC33D10BD7AF}"/>
              </a:ext>
            </a:extLst>
          </p:cNvPr>
          <p:cNvSpPr/>
          <p:nvPr/>
        </p:nvSpPr>
        <p:spPr>
          <a:xfrm>
            <a:off x="4661994" y="4613375"/>
            <a:ext cx="4127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Wang FY*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, Wu Q, &amp; Dai ZG, 2023, </a:t>
            </a:r>
            <a:r>
              <a:rPr lang="en-US" altLang="zh-CN" sz="1400" b="1" dirty="0" err="1">
                <a:latin typeface="Times New Roman" pitchFamily="18" charset="0"/>
                <a:cs typeface="Times New Roman" pitchFamily="18" charset="0"/>
              </a:rPr>
              <a:t>ApJL</a:t>
            </a:r>
            <a:r>
              <a:rPr lang="en-US" altLang="zh-CN" sz="1400" b="1" dirty="0">
                <a:latin typeface="Times New Roman" pitchFamily="18" charset="0"/>
                <a:cs typeface="Times New Roman" pitchFamily="18" charset="0"/>
              </a:rPr>
              <a:t>, 949, L33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9AF939-5452-40DB-84CB-FF7BE1917305}"/>
              </a:ext>
            </a:extLst>
          </p:cNvPr>
          <p:cNvSpPr/>
          <p:nvPr/>
        </p:nvSpPr>
        <p:spPr>
          <a:xfrm>
            <a:off x="891078" y="4459059"/>
            <a:ext cx="2146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Li QC+</a:t>
            </a:r>
            <a:r>
              <a:rPr lang="en-US" altLang="zh-CN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2022, MNRAS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3723878"/>
            <a:ext cx="1082851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046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5|4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7756</TotalTime>
  <Words>2240</Words>
  <Application>Microsoft Office PowerPoint</Application>
  <PresentationFormat>全屏显示(16:9)</PresentationFormat>
  <Paragraphs>258</Paragraphs>
  <Slides>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30</vt:i4>
      </vt:variant>
    </vt:vector>
  </HeadingPairs>
  <TitlesOfParts>
    <vt:vector size="51" baseType="lpstr">
      <vt:lpstr>MS PGothic</vt:lpstr>
      <vt:lpstr>等线</vt:lpstr>
      <vt:lpstr>等线 Light</vt:lpstr>
      <vt:lpstr>黑体</vt:lpstr>
      <vt:lpstr>宋体</vt:lpstr>
      <vt:lpstr>微软雅黑</vt:lpstr>
      <vt:lpstr>微软雅黑</vt:lpstr>
      <vt:lpstr>Arial</vt:lpstr>
      <vt:lpstr>Calibri</vt:lpstr>
      <vt:lpstr>Calibri Light</vt:lpstr>
      <vt:lpstr>Symbol</vt:lpstr>
      <vt:lpstr>Times New Roman</vt:lpstr>
      <vt:lpstr>Wingdings</vt:lpstr>
      <vt:lpstr>Office 主题</vt:lpstr>
      <vt:lpstr>2_Office 主题</vt:lpstr>
      <vt:lpstr>8_Office 主题</vt:lpstr>
      <vt:lpstr>2_Office 主题​​</vt:lpstr>
      <vt:lpstr>1_Office 主题</vt:lpstr>
      <vt:lpstr>Office 主题​​</vt:lpstr>
      <vt:lpstr>3_Office 主题</vt:lpstr>
      <vt:lpstr>5_Office 主题</vt:lpstr>
      <vt:lpstr>快速射电暴的研究进展</vt:lpstr>
      <vt:lpstr>Outline</vt:lpstr>
      <vt:lpstr> 快速射电暴（FRB）</vt:lpstr>
      <vt:lpstr>PowerPoint 演示文稿</vt:lpstr>
      <vt:lpstr>FRB的观测性质</vt:lpstr>
      <vt:lpstr>PowerPoint 演示文稿</vt:lpstr>
      <vt:lpstr>PowerPoint 演示文稿</vt:lpstr>
      <vt:lpstr>PowerPoint 演示文稿</vt:lpstr>
      <vt:lpstr>PowerPoint 演示文稿</vt:lpstr>
      <vt:lpstr>FRB 121102: 色散量上升、法拉第旋转量下降 周围介质引起</vt:lpstr>
      <vt:lpstr>PowerPoint 演示文稿</vt:lpstr>
      <vt:lpstr>DM和RM演化：磁星统一模型</vt:lpstr>
      <vt:lpstr>FRB 201124A: 来自双星系统？</vt:lpstr>
      <vt:lpstr>双星模型</vt:lpstr>
      <vt:lpstr>RM 演化和变号</vt:lpstr>
      <vt:lpstr>消偏振</vt:lpstr>
      <vt:lpstr>圆偏振：法拉第转化</vt:lpstr>
      <vt:lpstr>PowerPoint 演示文稿</vt:lpstr>
      <vt:lpstr>PowerPoint 演示文稿</vt:lpstr>
      <vt:lpstr>快速射电暴宇宙学</vt:lpstr>
      <vt:lpstr>PowerPoint 演示文稿</vt:lpstr>
      <vt:lpstr>PowerPoint 演示文稿</vt:lpstr>
      <vt:lpstr>DMIGM-z relation</vt:lpstr>
      <vt:lpstr>PowerPoint 演示文稿</vt:lpstr>
      <vt:lpstr>PowerPoint 演示文稿</vt:lpstr>
      <vt:lpstr>PowerPoint 演示文稿</vt:lpstr>
      <vt:lpstr>寻找“丢失重子”</vt:lpstr>
      <vt:lpstr>PowerPoint 演示文稿</vt:lpstr>
      <vt:lpstr>展望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 distance</dc:title>
  <dc:creator>ibm</dc:creator>
  <cp:lastModifiedBy>fayin</cp:lastModifiedBy>
  <cp:revision>995</cp:revision>
  <dcterms:created xsi:type="dcterms:W3CDTF">2016-04-21T12:03:57Z</dcterms:created>
  <dcterms:modified xsi:type="dcterms:W3CDTF">2023-07-03T01:45:19Z</dcterms:modified>
</cp:coreProperties>
</file>