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9.jpg" ContentType="image/jpeg"/>
  <Override PartName="/ppt/media/image50.jpg" ContentType="image/jpeg"/>
  <Override PartName="/ppt/media/image51.jpg" ContentType="image/jpeg"/>
  <Override PartName="/ppt/media/image54.jpg" ContentType="image/jpeg"/>
  <Override PartName="/ppt/media/image6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1778" r:id="rId2"/>
    <p:sldId id="1738" r:id="rId3"/>
    <p:sldId id="1780" r:id="rId4"/>
    <p:sldId id="1796" r:id="rId5"/>
    <p:sldId id="1776" r:id="rId6"/>
    <p:sldId id="1805" r:id="rId7"/>
    <p:sldId id="1740" r:id="rId8"/>
    <p:sldId id="1779" r:id="rId9"/>
    <p:sldId id="1807" r:id="rId10"/>
    <p:sldId id="1810" r:id="rId11"/>
    <p:sldId id="1797" r:id="rId12"/>
    <p:sldId id="1815" r:id="rId13"/>
    <p:sldId id="1812" r:id="rId14"/>
    <p:sldId id="1798" r:id="rId15"/>
    <p:sldId id="1799" r:id="rId16"/>
    <p:sldId id="1789" r:id="rId17"/>
    <p:sldId id="348" r:id="rId18"/>
    <p:sldId id="1791" r:id="rId19"/>
    <p:sldId id="1811" r:id="rId20"/>
    <p:sldId id="1788" r:id="rId21"/>
    <p:sldId id="1786" r:id="rId22"/>
    <p:sldId id="1785" r:id="rId23"/>
    <p:sldId id="1808" r:id="rId24"/>
    <p:sldId id="1787" r:id="rId25"/>
    <p:sldId id="1813" r:id="rId26"/>
    <p:sldId id="1814" r:id="rId2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E6E6E6"/>
    <a:srgbClr val="000099"/>
    <a:srgbClr val="FFFF00"/>
    <a:srgbClr val="CC9900"/>
    <a:srgbClr val="CC6600"/>
    <a:srgbClr val="8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188" autoAdjust="0"/>
  </p:normalViewPr>
  <p:slideViewPr>
    <p:cSldViewPr>
      <p:cViewPr varScale="1">
        <p:scale>
          <a:sx n="63" d="100"/>
          <a:sy n="63" d="100"/>
        </p:scale>
        <p:origin x="6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C80C86A-3B58-4415-8D6E-9E816F1FF6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401D3A7-28A8-432D-ACD4-1BCB99FAD0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641EDE47-75A6-4039-87CE-4AA4B2D4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A234097E-BE5D-4034-9D52-F8F92BCF62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25736F-FEE3-4C5D-8ACD-D9EFC9F745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A7336A-217A-47FC-B7A0-A73C0C3B76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GB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2A36B7-1AF6-411E-8081-4FBD044075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FF6D94D9-984A-4C86-A643-3D5DB2075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1B39DA4-E0FE-424F-9D79-DC30F7A726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/>
              <a:t>Cliquez pour modifier les styles du texte du masque</a:t>
            </a:r>
          </a:p>
          <a:p>
            <a:pPr lvl="1"/>
            <a:r>
              <a:rPr lang="en-GB" altLang="zh-CN" noProof="0"/>
              <a:t>Deuxième niveau</a:t>
            </a:r>
          </a:p>
          <a:p>
            <a:pPr lvl="2"/>
            <a:r>
              <a:rPr lang="en-GB" altLang="zh-CN" noProof="0"/>
              <a:t>Troisième niveau</a:t>
            </a:r>
          </a:p>
          <a:p>
            <a:pPr lvl="3"/>
            <a:r>
              <a:rPr lang="en-GB" altLang="zh-CN" noProof="0"/>
              <a:t>Quatrième niveau</a:t>
            </a:r>
          </a:p>
          <a:p>
            <a:pPr lvl="4"/>
            <a:r>
              <a:rPr lang="en-GB" altLang="zh-CN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9720EF-C171-4F30-9200-C7D7BA671F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238A25B-A7CC-42FD-9AF3-E146DA32E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3D6D15-685F-47AC-85BF-E046BAC7DF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07FCA-C6EF-4D80-85D9-AD9C54D5D8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0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235743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238520" y="4143376"/>
            <a:ext cx="5715000" cy="714385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1046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71F2-C8C0-4817-9F89-589AEC61C87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CFD-DB01-4098-A5C4-35F2344AF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0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400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551739" y="1044358"/>
            <a:ext cx="11068800" cy="5313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274557-FF8B-4C71-B351-EAD23B40EC5B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017C-64C8-4718-894F-A50259BB4D5A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5DAF13F-4AC3-4F37-AB0A-077F692DC928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5E599B-F964-48ED-A58A-C44ADE98E16C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xfrm>
            <a:off x="11620500" y="6597650"/>
            <a:ext cx="576263" cy="2603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B5123CE-ABA5-4372-8906-05728BF573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970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27051" y="1052514"/>
            <a:ext cx="11040533" cy="2162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ts val="600"/>
              </a:spcBef>
              <a:spcAft>
                <a:spcPts val="0"/>
              </a:spcAft>
              <a:defRPr/>
            </a:lvl1pPr>
            <a:lvl2pPr marL="809625" indent="-277813">
              <a:defRPr/>
            </a:lvl2pPr>
            <a:lvl3pPr marL="1343025" indent="-266700">
              <a:defRPr/>
            </a:lvl3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476211" y="3286124"/>
            <a:ext cx="5334037" cy="27860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1619219" y="6143644"/>
            <a:ext cx="323002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图片占位符 2"/>
          <p:cNvSpPr>
            <a:spLocks noGrp="1"/>
          </p:cNvSpPr>
          <p:nvPr>
            <p:ph type="pic" idx="14"/>
          </p:nvPr>
        </p:nvSpPr>
        <p:spPr>
          <a:xfrm>
            <a:off x="6191251" y="3286124"/>
            <a:ext cx="5334037" cy="27860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334259" y="6143644"/>
            <a:ext cx="323002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67811" cy="582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BE5BC9C-A9AC-410B-9970-93A266FF798B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E0A3-FE82-4021-886A-24C8163B6581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95DCC-4E6C-481E-BBB4-4C24A154E937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004B39-E041-4DE8-938D-36602167B5F0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2CE7-536F-4EC9-822F-12B63DC0C3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4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27051" y="1052514"/>
            <a:ext cx="5568949" cy="5376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ts val="600"/>
              </a:spcBef>
              <a:spcAft>
                <a:spcPts val="0"/>
              </a:spcAft>
              <a:defRPr/>
            </a:lvl1pPr>
            <a:lvl2pPr marL="809625" indent="-277813">
              <a:defRPr/>
            </a:lvl2pPr>
            <a:lvl3pPr marL="1343025" indent="-266700">
              <a:defRPr/>
            </a:lvl3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11" name="图片占位符 2"/>
          <p:cNvSpPr>
            <a:spLocks noGrp="1"/>
          </p:cNvSpPr>
          <p:nvPr>
            <p:ph type="pic" idx="14"/>
          </p:nvPr>
        </p:nvSpPr>
        <p:spPr>
          <a:xfrm>
            <a:off x="6191251" y="1071546"/>
            <a:ext cx="5619789" cy="50006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334259" y="6143644"/>
            <a:ext cx="323002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67811" cy="582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81D078-4638-40E0-8058-5476B828F2F7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0F7A-5958-4646-933D-C4E248C25566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9D72A2F-9EBA-4E8B-8EDB-ABBB963E6BED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AE28A48-0E78-46F5-A582-4FEB4E99B619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1C32-5325-466C-8584-6A22379508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35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27051" y="1052514"/>
            <a:ext cx="5568949" cy="5376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ts val="600"/>
              </a:spcBef>
              <a:spcAft>
                <a:spcPts val="0"/>
              </a:spcAft>
              <a:defRPr/>
            </a:lvl1pPr>
            <a:lvl2pPr marL="809625" indent="-277813">
              <a:defRPr/>
            </a:lvl2pPr>
            <a:lvl3pPr marL="1343025" indent="-266700">
              <a:defRPr/>
            </a:lvl3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3"/>
          </p:nvPr>
        </p:nvSpPr>
        <p:spPr bwMode="auto">
          <a:xfrm>
            <a:off x="6286502" y="1052514"/>
            <a:ext cx="5568949" cy="5376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ts val="600"/>
              </a:spcBef>
              <a:spcAft>
                <a:spcPts val="0"/>
              </a:spcAft>
              <a:defRPr/>
            </a:lvl1pPr>
            <a:lvl2pPr marL="809625" indent="-277813">
              <a:defRPr/>
            </a:lvl2pPr>
            <a:lvl3pPr marL="1343025" indent="-266700">
              <a:defRPr/>
            </a:lvl3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10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67811" cy="582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C5D4D3F-8A99-4244-A2DB-5D7242302EE3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A21F-CBBB-44C0-9094-023C2F968256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7135703-100A-4EFA-B215-2588CE206969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91CFF56-D107-4F3E-8A29-99F226425E10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2552-2662-4F08-BF71-FA110DF88F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013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>
            <a:spLocks noGrp="1"/>
          </p:cNvSpPr>
          <p:nvPr>
            <p:ph type="pic" idx="14"/>
          </p:nvPr>
        </p:nvSpPr>
        <p:spPr>
          <a:xfrm>
            <a:off x="6191251" y="1071546"/>
            <a:ext cx="5619789" cy="50006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334259" y="6143644"/>
            <a:ext cx="323002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图片占位符 2"/>
          <p:cNvSpPr>
            <a:spLocks noGrp="1"/>
          </p:cNvSpPr>
          <p:nvPr>
            <p:ph type="pic" idx="16"/>
          </p:nvPr>
        </p:nvSpPr>
        <p:spPr>
          <a:xfrm>
            <a:off x="285710" y="1071546"/>
            <a:ext cx="5619789" cy="50006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7"/>
          </p:nvPr>
        </p:nvSpPr>
        <p:spPr>
          <a:xfrm>
            <a:off x="1428718" y="6143644"/>
            <a:ext cx="323002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67811" cy="582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34FB4AD-2829-458F-81E0-FD246CA14656}"/>
              </a:ext>
            </a:extLst>
          </p:cNvPr>
          <p:cNvSpPr>
            <a:spLocks noGrp="1" noChangeArrowheads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2F68-149A-44CF-8D1C-4A3F7FDBDB56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9591279-05EF-476E-AD18-93218DAD23B7}"/>
              </a:ext>
            </a:extLst>
          </p:cNvPr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102D9-2D27-47EF-BC6E-518F98153980}"/>
              </a:ext>
            </a:extLst>
          </p:cNvPr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48AB-C9E7-4E21-B421-E928DBDFB8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95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983648EA-A23D-44F9-9269-8D3EF6075F3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500313"/>
          <a:ext cx="11460163" cy="3886200"/>
        </p:xfrm>
        <a:graphic>
          <a:graphicData uri="http://schemas.openxmlformats.org/drawingml/2006/table">
            <a:tbl>
              <a:tblPr/>
              <a:tblGrid>
                <a:gridCol w="190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宋体" pitchFamily="2" charset="-122"/>
                      </a:endParaRPr>
                    </a:p>
                  </a:txBody>
                  <a:tcPr marL="121926" marR="12192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27051" y="1052514"/>
            <a:ext cx="10426733" cy="1304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ts val="600"/>
              </a:spcBef>
              <a:spcAft>
                <a:spcPts val="0"/>
              </a:spcAft>
              <a:defRPr/>
            </a:lvl1pPr>
            <a:lvl2pPr marL="809625" indent="-277813">
              <a:defRPr/>
            </a:lvl2pPr>
            <a:lvl3pPr marL="1343025" indent="-266700">
              <a:defRPr/>
            </a:lvl3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</p:txBody>
      </p:sp>
      <p:sp>
        <p:nvSpPr>
          <p:cNvPr id="8" name="标题 11"/>
          <p:cNvSpPr>
            <a:spLocks noGrp="1"/>
          </p:cNvSpPr>
          <p:nvPr>
            <p:ph type="title"/>
          </p:nvPr>
        </p:nvSpPr>
        <p:spPr>
          <a:xfrm>
            <a:off x="2000221" y="142852"/>
            <a:ext cx="8667811" cy="582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154C88F-E3C7-4128-9DBC-C2799BCE2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9F5-A179-4EFB-98EE-A13D8510209D}" type="datetime1">
              <a:rPr lang="zh-CN" altLang="en-US"/>
              <a:pPr>
                <a:defRPr/>
              </a:pPr>
              <a:t>2023/7/4</a:t>
            </a:fld>
            <a:endParaRPr lang="en-US" altLang="zh-CN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BC7C315-06B7-4A8C-8DAC-3B563F4AB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B532C6B-D206-42C3-BFD5-4F4D0BE38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B51A-E511-4B39-A2F2-DF9500644E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43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024DF-3D1E-4BD8-9056-22E49EAF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74092B-2555-4009-9B83-AE8E92257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11865-B356-449A-860F-1CEE19B3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9E15-DC0C-42ED-9DE0-20C56B42CFAA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E67F9A-F55B-4441-84BC-F22709CA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0A0F-2007-4AA3-84BF-7D96F9FE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78C-7F15-4D9B-8663-FFAB86531B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17E664F-D46D-4ED1-BE50-1B41C484F991}" type="datetimeFigureOut">
              <a:rPr lang="zh-CN" altLang="en-US" smtClean="0"/>
              <a:t>2023/7/4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04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Milky%20Way%20Panorama_1.jpg">
            <a:extLst>
              <a:ext uri="{FF2B5EF4-FFF2-40B4-BE49-F238E27FC236}">
                <a16:creationId xmlns:a16="http://schemas.microsoft.com/office/drawing/2014/main" id="{83A130F1-4EDD-4239-8AB6-0FBB7270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3" y="-1"/>
            <a:ext cx="12192043" cy="862645"/>
          </a:xfrm>
          <a:prstGeom prst="rect">
            <a:avLst/>
          </a:prstGeom>
          <a:noFill/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F1E70DAC-B42A-4D37-B5F3-264D68BB8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50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071D85D9-8940-49D8-8D7B-7BCB227CFF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526213"/>
            <a:ext cx="14859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solidFill>
                  <a:srgbClr val="0000CC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0ABB3E0-CF0D-4763-A0A7-DDEB7B6721F8}" type="datetime1">
              <a:rPr lang="zh-CN" altLang="en-US"/>
              <a:pPr>
                <a:defRPr/>
              </a:pPr>
              <a:t>2023/7/4</a:t>
            </a:fld>
            <a:endParaRPr lang="en-US" altLang="zh-CN" dirty="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06B4738C-940A-4E8E-B06E-D5E2FFB94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26213"/>
            <a:ext cx="3860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solidFill>
                  <a:srgbClr val="0000CC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9711AE77-D6A1-43B7-B644-DB37C6DE14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0500" y="6500813"/>
            <a:ext cx="476250" cy="31273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38B5FA0-AF97-4BA5-B1EF-D4DD4437FE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5">
            <a:extLst>
              <a:ext uri="{FF2B5EF4-FFF2-40B4-BE49-F238E27FC236}">
                <a16:creationId xmlns:a16="http://schemas.microsoft.com/office/drawing/2014/main" id="{5896DF61-CC03-48EE-8B32-6C5A9686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2650"/>
            <a:ext cx="9599613" cy="4603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bg1">
                  <a:alpha val="99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2" name="Rectangle 15">
            <a:extLst>
              <a:ext uri="{FF2B5EF4-FFF2-40B4-BE49-F238E27FC236}">
                <a16:creationId xmlns:a16="http://schemas.microsoft.com/office/drawing/2014/main" id="{2319076E-B2C9-415B-9621-4CD679E75B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2088" y="6454775"/>
            <a:ext cx="11999912" cy="4603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bg1">
                  <a:alpha val="99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占位符 8">
            <a:extLst>
              <a:ext uri="{FF2B5EF4-FFF2-40B4-BE49-F238E27FC236}">
                <a16:creationId xmlns:a16="http://schemas.microsoft.com/office/drawing/2014/main" id="{B654C7C2-2690-47F4-AB00-0294B475DF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00250" y="142875"/>
            <a:ext cx="86375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文本占位符 9">
            <a:extLst>
              <a:ext uri="{FF2B5EF4-FFF2-40B4-BE49-F238E27FC236}">
                <a16:creationId xmlns:a16="http://schemas.microsoft.com/office/drawing/2014/main" id="{4BC5E0EB-1A58-4583-A904-2B3145EF1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2450" y="1046163"/>
            <a:ext cx="110680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9" r:id="rId8"/>
    <p:sldLayoutId id="2147484490" r:id="rId9"/>
    <p:sldLayoutId id="2147484491" r:id="rId10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</a:defRPr>
      </a:lvl9pPr>
    </p:titleStyle>
    <p:bodyStyle>
      <a:lvl1pPr marL="271463" indent="-271463" algn="l" defTabSz="762000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ñ"/>
        <a:defRPr sz="2400">
          <a:solidFill>
            <a:srgbClr val="000099"/>
          </a:solidFill>
          <a:latin typeface="宋体" pitchFamily="2" charset="-122"/>
          <a:ea typeface="宋体" pitchFamily="2" charset="-122"/>
          <a:cs typeface="+mn-cs"/>
        </a:defRPr>
      </a:lvl1pPr>
      <a:lvl2pPr marL="804863" indent="-271463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ò"/>
        <a:defRPr sz="2000">
          <a:solidFill>
            <a:srgbClr val="000099"/>
          </a:solidFill>
          <a:latin typeface="+mn-lt"/>
          <a:ea typeface="宋体" pitchFamily="2" charset="-122"/>
        </a:defRPr>
      </a:lvl2pPr>
      <a:lvl3pPr marL="1252538" indent="-261938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ó"/>
        <a:defRPr sz="2000">
          <a:solidFill>
            <a:srgbClr val="000099"/>
          </a:solidFill>
          <a:latin typeface="+mn-lt"/>
          <a:ea typeface="宋体" pitchFamily="2" charset="-122"/>
        </a:defRPr>
      </a:lvl3pPr>
      <a:lvl4pPr marL="18161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ô"/>
        <a:defRPr sz="2000">
          <a:solidFill>
            <a:srgbClr val="000099"/>
          </a:solidFill>
          <a:latin typeface="Times New Roman" pitchFamily="18" charset="0"/>
          <a:ea typeface="宋体" pitchFamily="2" charset="-122"/>
        </a:defRPr>
      </a:lvl4pPr>
      <a:lvl5pPr marL="23241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F"/>
        <a:defRPr sz="2000">
          <a:solidFill>
            <a:srgbClr val="000099"/>
          </a:solidFill>
          <a:latin typeface="Times New Roman" pitchFamily="18" charset="0"/>
          <a:ea typeface="宋体" pitchFamily="2" charset="-122"/>
        </a:defRPr>
      </a:lvl5pPr>
      <a:lvl6pPr marL="2781300" indent="-22860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Times New Roman" pitchFamily="18" charset="0"/>
        </a:defRPr>
      </a:lvl6pPr>
      <a:lvl7pPr marL="3238500" indent="-22860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Times New Roman" pitchFamily="18" charset="0"/>
        </a:defRPr>
      </a:lvl7pPr>
      <a:lvl8pPr marL="3695700" indent="-22860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Times New Roman" pitchFamily="18" charset="0"/>
        </a:defRPr>
      </a:lvl8pPr>
      <a:lvl9pPr marL="4152900" indent="-22860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wmf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w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B7155C4C-88C9-4D39-BCA8-A594ED040B95}"/>
              </a:ext>
            </a:extLst>
          </p:cNvPr>
          <p:cNvSpPr txBox="1"/>
          <p:nvPr/>
        </p:nvSpPr>
        <p:spPr>
          <a:xfrm>
            <a:off x="4820568" y="5526377"/>
            <a:ext cx="255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报告人单位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A301F4-2AE1-43A9-8B31-65D12172A94A}"/>
              </a:ext>
            </a:extLst>
          </p:cNvPr>
          <p:cNvSpPr txBox="1"/>
          <p:nvPr/>
        </p:nvSpPr>
        <p:spPr>
          <a:xfrm>
            <a:off x="443372" y="1196752"/>
            <a:ext cx="11305256" cy="18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timing Results of the MSP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NICER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7B0081-95CF-4244-B5A0-1498C47B640D}"/>
              </a:ext>
            </a:extLst>
          </p:cNvPr>
          <p:cNvSpPr txBox="1"/>
          <p:nvPr/>
        </p:nvSpPr>
        <p:spPr>
          <a:xfrm>
            <a:off x="2927648" y="3645024"/>
            <a:ext cx="6336704" cy="259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ZHENG </a:t>
            </a: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Shijie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Institute of High Energy Physics, CAS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China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Nanyang, 2023.7.4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5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BCC51E-3248-436A-B35E-B3F301C1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300218"/>
            <a:ext cx="4905375" cy="47434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47F34D-D547-44CB-B679-DF77FEB1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108781"/>
            <a:ext cx="4608513" cy="512632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A0C7F4-8BF4-44AA-A639-0BA19AA35650}"/>
              </a:ext>
            </a:extLst>
          </p:cNvPr>
          <p:cNvSpPr/>
          <p:nvPr/>
        </p:nvSpPr>
        <p:spPr>
          <a:xfrm>
            <a:off x="7392144" y="6069308"/>
            <a:ext cx="373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Image from Jason W. Mitchell’s ppt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83C869-75E2-4CD9-A0E8-A931AB3F085F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from NICER on ISS</a:t>
            </a:r>
          </a:p>
        </p:txBody>
      </p:sp>
    </p:spTree>
    <p:extLst>
      <p:ext uri="{BB962C8B-B14F-4D97-AF65-F5344CB8AC3E}">
        <p14:creationId xmlns:p14="http://schemas.microsoft.com/office/powerpoint/2010/main" val="9533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C111245-9F56-4019-8594-D2B99793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05087"/>
              </p:ext>
            </p:extLst>
          </p:nvPr>
        </p:nvGraphicFramePr>
        <p:xfrm>
          <a:off x="428463" y="1834798"/>
          <a:ext cx="4653954" cy="3800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736">
                  <a:extLst>
                    <a:ext uri="{9D8B030D-6E8A-4147-A177-3AD203B41FA5}">
                      <a16:colId xmlns:a16="http://schemas.microsoft.com/office/drawing/2014/main" val="2686205646"/>
                    </a:ext>
                  </a:extLst>
                </a:gridCol>
                <a:gridCol w="2407218">
                  <a:extLst>
                    <a:ext uri="{9D8B030D-6E8A-4147-A177-3AD203B41FA5}">
                      <a16:colId xmlns:a16="http://schemas.microsoft.com/office/drawing/2014/main" val="972929865"/>
                    </a:ext>
                  </a:extLst>
                </a:gridCol>
              </a:tblGrid>
              <a:tr h="4847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Pulsar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Period</a:t>
                      </a:r>
                      <a:r>
                        <a:rPr lang="zh-CN" sz="2000" kern="100" dirty="0">
                          <a:effectLst/>
                        </a:rPr>
                        <a:t>（</a:t>
                      </a:r>
                      <a:r>
                        <a:rPr lang="en-US" sz="2000" kern="100" dirty="0" err="1">
                          <a:effectLst/>
                        </a:rPr>
                        <a:t>ms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94492373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B1821-24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3.0540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638004509"/>
                  </a:ext>
                </a:extLst>
              </a:tr>
              <a:tr h="5662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B1937+21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1.5580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76495322"/>
                  </a:ext>
                </a:extLst>
              </a:tr>
              <a:tr h="5662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J0218+4232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2.3231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549290704"/>
                  </a:ext>
                </a:extLst>
              </a:tr>
              <a:tr h="5662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J0030+0451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4.8654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2898319526"/>
                  </a:ext>
                </a:extLst>
              </a:tr>
              <a:tr h="5662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J0437-4715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5.7570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4205089230"/>
                  </a:ext>
                </a:extLst>
              </a:tr>
              <a:tr h="5662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J2124-3358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4.9311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790518150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3D34AF5-1F92-48F6-9B11-F67F99030D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4" y="1484784"/>
            <a:ext cx="5616624" cy="43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9E88B4D-4EB5-4AD5-866C-0C54F415B400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Pulsar candidate</a:t>
            </a:r>
          </a:p>
        </p:txBody>
      </p:sp>
    </p:spTree>
    <p:extLst>
      <p:ext uri="{BB962C8B-B14F-4D97-AF65-F5344CB8AC3E}">
        <p14:creationId xmlns:p14="http://schemas.microsoft.com/office/powerpoint/2010/main" val="48818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7A35107-2CBE-4C49-B76F-CA8FF6350154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NICER observations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892D67-928F-4974-8902-F478710258DB}"/>
              </a:ext>
            </a:extLst>
          </p:cNvPr>
          <p:cNvSpPr/>
          <p:nvPr/>
        </p:nvSpPr>
        <p:spPr>
          <a:xfrm>
            <a:off x="263352" y="1043515"/>
            <a:ext cx="3672408" cy="134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Book Antiqua" panose="02040602050305030304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 NICER observations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Book Antiqua" panose="02040602050305030304" pitchFamily="18" charset="0"/>
                <a:ea typeface="Meiryo" panose="020B0604030504040204" pitchFamily="34" charset="-128"/>
              </a:rPr>
              <a:t>   Time span:  ~5.5 years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Book Antiqua" panose="02040602050305030304" pitchFamily="18" charset="0"/>
                <a:ea typeface="Meiryo" panose="020B0604030504040204" pitchFamily="34" charset="-128"/>
              </a:rPr>
              <a:t>   Exposure duration (</a:t>
            </a:r>
            <a:r>
              <a:rPr lang="en-US" altLang="zh-CN" b="1" dirty="0" err="1">
                <a:latin typeface="Book Antiqua" panose="02040602050305030304" pitchFamily="18" charset="0"/>
                <a:ea typeface="Meiryo" panose="020B0604030504040204" pitchFamily="34" charset="-128"/>
              </a:rPr>
              <a:t>Ms</a:t>
            </a:r>
            <a:r>
              <a:rPr lang="en-US" altLang="zh-CN" b="1" dirty="0">
                <a:latin typeface="Book Antiqua" panose="02040602050305030304" pitchFamily="18" charset="0"/>
                <a:ea typeface="Meiryo" panose="020B0604030504040204" pitchFamily="34" charset="-128"/>
              </a:rPr>
              <a:t>)</a:t>
            </a:r>
            <a:endParaRPr lang="en-US" altLang="zh-CN" sz="1600" b="1" dirty="0">
              <a:latin typeface="Book Antiqua" panose="02040602050305030304" pitchFamily="18" charset="0"/>
              <a:ea typeface="Meiryo" panose="020B0604030504040204" pitchFamily="34" charset="-128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E59F227-9251-4FCD-8A35-121AE6385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4621"/>
              </p:ext>
            </p:extLst>
          </p:nvPr>
        </p:nvGraphicFramePr>
        <p:xfrm>
          <a:off x="3503712" y="1196752"/>
          <a:ext cx="8331832" cy="103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530">
                  <a:extLst>
                    <a:ext uri="{9D8B030D-6E8A-4147-A177-3AD203B41FA5}">
                      <a16:colId xmlns:a16="http://schemas.microsoft.com/office/drawing/2014/main" val="3731988029"/>
                    </a:ext>
                  </a:extLst>
                </a:gridCol>
                <a:gridCol w="1360432">
                  <a:extLst>
                    <a:ext uri="{9D8B030D-6E8A-4147-A177-3AD203B41FA5}">
                      <a16:colId xmlns:a16="http://schemas.microsoft.com/office/drawing/2014/main" val="1191621899"/>
                    </a:ext>
                  </a:extLst>
                </a:gridCol>
                <a:gridCol w="1343923">
                  <a:extLst>
                    <a:ext uri="{9D8B030D-6E8A-4147-A177-3AD203B41FA5}">
                      <a16:colId xmlns:a16="http://schemas.microsoft.com/office/drawing/2014/main" val="1467833141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val="920406023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val="1568396402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val="3150847785"/>
                    </a:ext>
                  </a:extLst>
                </a:gridCol>
              </a:tblGrid>
              <a:tr h="626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B1937+21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B1821-24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J0218+4232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J0437-4715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J0030+0451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PSR 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等线" panose="02010600030101010101" pitchFamily="2" charset="-122"/>
                        </a:rPr>
                        <a:t>J2124-3358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274069"/>
                  </a:ext>
                </a:extLst>
              </a:tr>
              <a:tr h="410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1.40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0.98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0.78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1.78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2.82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1.41</a:t>
                      </a:r>
                      <a:endParaRPr lang="zh-CN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33153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F3D10236-8027-4347-B7D4-A864FFC6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258775"/>
            <a:ext cx="6408712" cy="43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A2351F3-A103-4DB3-916C-38CD0776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5" y="1231438"/>
            <a:ext cx="3205530" cy="26445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80B55AA-3537-4387-A9B9-B59BCBF3C29C}"/>
              </a:ext>
            </a:extLst>
          </p:cNvPr>
          <p:cNvSpPr txBox="1"/>
          <p:nvPr/>
        </p:nvSpPr>
        <p:spPr>
          <a:xfrm>
            <a:off x="848139" y="1434686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B1937+21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A3E633E-C006-4395-AEEF-45AB6B6F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628" y="1231438"/>
            <a:ext cx="3270375" cy="26445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795E659-41C6-4E7D-9EF0-891973FB5883}"/>
              </a:ext>
            </a:extLst>
          </p:cNvPr>
          <p:cNvSpPr txBox="1"/>
          <p:nvPr/>
        </p:nvSpPr>
        <p:spPr>
          <a:xfrm>
            <a:off x="4389122" y="1401683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B1821-24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D57D72F-547B-4249-9D99-19F9714F0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185" y="1229018"/>
            <a:ext cx="3205530" cy="2672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5796E6F-57F3-48C2-B41C-1DBF7A23CE7E}"/>
              </a:ext>
            </a:extLst>
          </p:cNvPr>
          <p:cNvSpPr txBox="1"/>
          <p:nvPr/>
        </p:nvSpPr>
        <p:spPr>
          <a:xfrm>
            <a:off x="8086344" y="1401683"/>
            <a:ext cx="35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J0218+4232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48AF00-D4D6-43B0-927E-CF326FD6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5" y="4085122"/>
            <a:ext cx="3205530" cy="267574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ABC786D-0FD1-4C5E-BF20-34BAA36D2169}"/>
              </a:ext>
            </a:extLst>
          </p:cNvPr>
          <p:cNvSpPr txBox="1"/>
          <p:nvPr/>
        </p:nvSpPr>
        <p:spPr>
          <a:xfrm>
            <a:off x="855282" y="4332728"/>
            <a:ext cx="35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J0437-4715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9EEC8B4-D479-4D47-BDE0-B599D7CFF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627" y="4070558"/>
            <a:ext cx="3270376" cy="270487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04C7957-E0D7-4B11-8F27-0CE5FEA52B2C}"/>
              </a:ext>
            </a:extLst>
          </p:cNvPr>
          <p:cNvSpPr txBox="1"/>
          <p:nvPr/>
        </p:nvSpPr>
        <p:spPr>
          <a:xfrm>
            <a:off x="4448273" y="4289850"/>
            <a:ext cx="35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J0030+0451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C0BE628-EF34-4AE1-9F19-A66A59A16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185" y="4054819"/>
            <a:ext cx="3270376" cy="270604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3B7778F-0AAD-4580-9021-30EBB64BE826}"/>
              </a:ext>
            </a:extLst>
          </p:cNvPr>
          <p:cNvSpPr txBox="1"/>
          <p:nvPr/>
        </p:nvSpPr>
        <p:spPr>
          <a:xfrm>
            <a:off x="8184232" y="4252366"/>
            <a:ext cx="35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PSR J2124-3358</a:t>
            </a:r>
          </a:p>
        </p:txBody>
      </p:sp>
    </p:spTree>
    <p:extLst>
      <p:ext uri="{BB962C8B-B14F-4D97-AF65-F5344CB8AC3E}">
        <p14:creationId xmlns:p14="http://schemas.microsoft.com/office/powerpoint/2010/main" val="26497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24039E-2AB9-4752-BD81-02A5DF09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3" y="980728"/>
            <a:ext cx="3632058" cy="25605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BBE323-CF25-454D-BC82-B8959D608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3" y="3541259"/>
            <a:ext cx="3632057" cy="30639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EDEB62-6554-4561-AB49-590CB1DB53DE}"/>
              </a:ext>
            </a:extLst>
          </p:cNvPr>
          <p:cNvSpPr txBox="1"/>
          <p:nvPr/>
        </p:nvSpPr>
        <p:spPr>
          <a:xfrm>
            <a:off x="3683732" y="404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PSR B1937+21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A3980C-46B2-4FF4-8118-2D89CE9FDB55}"/>
              </a:ext>
            </a:extLst>
          </p:cNvPr>
          <p:cNvGrpSpPr/>
          <p:nvPr/>
        </p:nvGrpSpPr>
        <p:grpSpPr>
          <a:xfrm>
            <a:off x="5159896" y="2636912"/>
            <a:ext cx="6594064" cy="3856889"/>
            <a:chOff x="5159896" y="2636912"/>
            <a:chExt cx="6594064" cy="385688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543604C-41F6-4C0D-BBF7-8DE6822E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9896" y="2636912"/>
              <a:ext cx="4805305" cy="3856889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89C6712-96CE-4EC4-8A95-2A9CA89A8C5E}"/>
                </a:ext>
              </a:extLst>
            </p:cNvPr>
            <p:cNvSpPr/>
            <p:nvPr/>
          </p:nvSpPr>
          <p:spPr>
            <a:xfrm>
              <a:off x="10272464" y="5661248"/>
              <a:ext cx="1481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σ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z</a:t>
              </a:r>
              <a:r>
                <a:rPr lang="en-US" altLang="zh-CN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~10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-14</a:t>
              </a:r>
              <a:endParaRPr lang="zh-CN" altLang="en-US" sz="2400" dirty="0">
                <a:latin typeface="Verdana" panose="020B0604030504040204" pitchFamily="34" charset="0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8E8F683-B354-4388-BB03-A7ADA6F9F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35120"/>
            <a:ext cx="4968552" cy="1789824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5E63364E-1588-46C4-B9E3-98E015A626C9}"/>
              </a:ext>
            </a:extLst>
          </p:cNvPr>
          <p:cNvSpPr/>
          <p:nvPr/>
        </p:nvSpPr>
        <p:spPr>
          <a:xfrm>
            <a:off x="9192344" y="2044776"/>
            <a:ext cx="288032" cy="462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0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B438B2-EE28-4FC3-AA00-33EB28EE88F9}"/>
              </a:ext>
            </a:extLst>
          </p:cNvPr>
          <p:cNvSpPr txBox="1"/>
          <p:nvPr/>
        </p:nvSpPr>
        <p:spPr>
          <a:xfrm>
            <a:off x="1919536" y="11663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Stability of other pulsars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FA8D20-EF82-4544-9D88-AF1195A9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5" y="968723"/>
            <a:ext cx="3888432" cy="31642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A1A128-CF68-431D-AB64-EF580FCB6EC5}"/>
              </a:ext>
            </a:extLst>
          </p:cNvPr>
          <p:cNvSpPr txBox="1"/>
          <p:nvPr/>
        </p:nvSpPr>
        <p:spPr>
          <a:xfrm>
            <a:off x="947428" y="322894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 B1821-24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64385E-F5B4-4870-84DB-1ED5FF2D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76" y="978166"/>
            <a:ext cx="4060726" cy="31642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5E2B87-B306-4E71-B4AF-55A1728E0FC7}"/>
              </a:ext>
            </a:extLst>
          </p:cNvPr>
          <p:cNvSpPr txBox="1"/>
          <p:nvPr/>
        </p:nvSpPr>
        <p:spPr>
          <a:xfrm>
            <a:off x="8661503" y="322894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 J0437-4715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CEA726-5C18-47C1-B2EA-7B11D47D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23" y="958443"/>
            <a:ext cx="3955253" cy="31642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AD5917-E796-4A0D-A8A9-D51008C118BE}"/>
              </a:ext>
            </a:extLst>
          </p:cNvPr>
          <p:cNvSpPr txBox="1"/>
          <p:nvPr/>
        </p:nvSpPr>
        <p:spPr>
          <a:xfrm>
            <a:off x="4804902" y="322894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 J0218+4232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26940-A278-477D-9A43-D7507F655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568" y="4100305"/>
            <a:ext cx="3284399" cy="26410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B83FEC-7316-4597-B60D-A7003EBB0D1F}"/>
              </a:ext>
            </a:extLst>
          </p:cNvPr>
          <p:cNvSpPr txBox="1"/>
          <p:nvPr/>
        </p:nvSpPr>
        <p:spPr>
          <a:xfrm>
            <a:off x="4943291" y="616445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 J2124-3358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79A55D-79AC-42A0-9FA0-E987ED4EC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29" y="4100305"/>
            <a:ext cx="3461421" cy="27791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55413B-9E7F-4381-BA0A-FA18951EDA2B}"/>
              </a:ext>
            </a:extLst>
          </p:cNvPr>
          <p:cNvSpPr txBox="1"/>
          <p:nvPr/>
        </p:nvSpPr>
        <p:spPr>
          <a:xfrm>
            <a:off x="1437995" y="619309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 J0030+0431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7EE7D7-AC40-4F08-98CF-3392B7CB8B69}"/>
              </a:ext>
            </a:extLst>
          </p:cNvPr>
          <p:cNvSpPr/>
          <p:nvPr/>
        </p:nvSpPr>
        <p:spPr>
          <a:xfrm>
            <a:off x="8961049" y="5259237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</a:t>
            </a:r>
            <a:r>
              <a:rPr lang="en-US" altLang="zh-CN" sz="28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</a:t>
            </a:r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~10</a:t>
            </a:r>
            <a:r>
              <a:rPr lang="en-US" altLang="zh-CN" sz="28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-14</a:t>
            </a:r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-10</a:t>
            </a:r>
            <a:r>
              <a:rPr lang="en-US" altLang="zh-CN" sz="28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-13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7701F2-46BA-4511-B11B-FF42C08AADE8}"/>
              </a:ext>
            </a:extLst>
          </p:cNvPr>
          <p:cNvSpPr/>
          <p:nvPr/>
        </p:nvSpPr>
        <p:spPr>
          <a:xfrm rot="20749199">
            <a:off x="4303382" y="3781670"/>
            <a:ext cx="4062331" cy="646331"/>
          </a:xfrm>
          <a:prstGeom prst="rect">
            <a:avLst/>
          </a:prstGeom>
          <a:noFill/>
          <a:ln>
            <a:solidFill>
              <a:srgbClr val="000000">
                <a:alpha val="23922"/>
              </a:srgb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D1D5D4"/>
                </a:solidFill>
              </a:rPr>
              <a:t>preliminary results</a:t>
            </a:r>
            <a:endParaRPr lang="zh-CN" altLang="en-US" sz="3600" b="1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D1D5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50A340-4752-41DA-9FC9-076677457A7D}"/>
              </a:ext>
            </a:extLst>
          </p:cNvPr>
          <p:cNvSpPr/>
          <p:nvPr/>
        </p:nvSpPr>
        <p:spPr>
          <a:xfrm>
            <a:off x="2063553" y="11232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</a:rPr>
              <a:t>Extended NICER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</a:rPr>
              <a:t>？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kyandtelescope.org/wp-content/uploads/NICER.jpg">
            <a:extLst>
              <a:ext uri="{FF2B5EF4-FFF2-40B4-BE49-F238E27FC236}">
                <a16:creationId xmlns:a16="http://schemas.microsoft.com/office/drawing/2014/main" id="{1AB68013-2C57-4692-B6CE-FE0FFF8D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1" y="1376510"/>
            <a:ext cx="6315665" cy="46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7C79B4-9C5E-428B-8257-A62EED6FF5A5}"/>
              </a:ext>
            </a:extLst>
          </p:cNvPr>
          <p:cNvSpPr/>
          <p:nvPr/>
        </p:nvSpPr>
        <p:spPr>
          <a:xfrm>
            <a:off x="6816080" y="3905819"/>
            <a:ext cx="5569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LyonText-Regular"/>
              </a:rPr>
              <a:t>“NICER is roughly </a:t>
            </a:r>
            <a:r>
              <a:rPr lang="en-US" altLang="zh-CN" sz="2800" dirty="0">
                <a:solidFill>
                  <a:srgbClr val="FF0000"/>
                </a:solidFill>
                <a:latin typeface="LyonText-Regular"/>
              </a:rPr>
              <a:t>the size of a washing-machine</a:t>
            </a:r>
            <a:r>
              <a:rPr lang="en-US" altLang="zh-CN" sz="2800" dirty="0">
                <a:solidFill>
                  <a:srgbClr val="000000"/>
                </a:solidFill>
                <a:latin typeface="LyonText-Regular"/>
              </a:rPr>
              <a:t>” Jason Mitchell (SEXTANT Project Manager)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A85B76-241E-4544-B5B2-9F4F80FF2860}"/>
              </a:ext>
            </a:extLst>
          </p:cNvPr>
          <p:cNvSpPr txBox="1"/>
          <p:nvPr/>
        </p:nvSpPr>
        <p:spPr>
          <a:xfrm>
            <a:off x="6417076" y="1372736"/>
            <a:ext cx="559493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Miniaturization and light weight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8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790"/>
              </p:ext>
            </p:extLst>
          </p:nvPr>
        </p:nvGraphicFramePr>
        <p:xfrm>
          <a:off x="21951" y="1124744"/>
          <a:ext cx="9073007" cy="5112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9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909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理论估计值（</a:t>
                      </a:r>
                      <a:r>
                        <a:rPr lang="en-US" sz="1400" kern="10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cnts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/s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60435" marR="60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实际观测结果（</a:t>
                      </a:r>
                      <a:r>
                        <a:rPr lang="en-US" sz="1400" kern="100" dirty="0" err="1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cnts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/s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60435" marR="60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仪器本底计数率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CXB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源的直流部分计数率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非脉冲计数率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脉冲计数率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非脉冲计数率</a:t>
                      </a: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脉冲计数率</a:t>
                      </a: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5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Crab </a:t>
                      </a:r>
                      <a:r>
                        <a:rPr lang="en-US" alt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pulsar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13860.0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13860.2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660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11009.0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10348.8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660.2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B1937+21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0.24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0.029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0.946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0.920</a:t>
                      </a:r>
                      <a:endParaRPr lang="zh-CN" sz="1400" kern="10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0.026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B1821-24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0.22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0.093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1.403</a:t>
                      </a:r>
                      <a:endParaRPr lang="zh-CN" sz="1400" kern="10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1.333</a:t>
                      </a:r>
                      <a:endParaRPr lang="zh-CN" sz="1400" kern="10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0.070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J0218+4232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0.082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J0030+0451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0.193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1.398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1.227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0.171</a:t>
                      </a:r>
                      <a:endParaRPr lang="zh-CN" sz="1400" kern="10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J1012+5307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0.046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J0437-4715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0.42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0.62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0.283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2.313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1.997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0.316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J2124-3358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0.074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J0751+1807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0.025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J1024-0719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J2214+3000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0.06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0.26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0.029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0435" marR="60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5AAEF80-57F8-4750-B6DF-D9FB8F708411}"/>
              </a:ext>
            </a:extLst>
          </p:cNvPr>
          <p:cNvSpPr/>
          <p:nvPr/>
        </p:nvSpPr>
        <p:spPr>
          <a:xfrm>
            <a:off x="9094958" y="1124744"/>
            <a:ext cx="3097042" cy="389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BACKGROUND</a:t>
            </a:r>
            <a:r>
              <a:rPr lang="zh-CN" altLang="en-US" sz="20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en-US" altLang="zh-CN" sz="2000" kern="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FF0000"/>
                </a:solidFill>
                <a:latin typeface="黑体" panose="02010609060101010101" pitchFamily="49" charset="-122"/>
              </a:rPr>
              <a:t>Focusing and imaging</a:t>
            </a:r>
            <a:endParaRPr lang="en-US" altLang="zh-CN"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CXB:1’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(N/(30*56) NICER)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err="1">
                <a:solidFill>
                  <a:srgbClr val="0070C0"/>
                </a:solidFill>
                <a:latin typeface="黑体" panose="02010609060101010101" pitchFamily="49" charset="-122"/>
              </a:rPr>
              <a:t>Detbkg</a:t>
            </a:r>
            <a:r>
              <a:rPr lang="en-US" altLang="zh-CN" sz="2000" kern="100" dirty="0">
                <a:solidFill>
                  <a:srgbClr val="0070C0"/>
                </a:solidFill>
                <a:latin typeface="黑体" panose="02010609060101010101" pitchFamily="49" charset="-122"/>
              </a:rPr>
              <a:t>: 1mm</a:t>
            </a:r>
            <a:r>
              <a:rPr lang="en-US" altLang="zh-CN" sz="2000" kern="100" baseline="30000" dirty="0">
                <a:solidFill>
                  <a:srgbClr val="0070C0"/>
                </a:solidFill>
                <a:latin typeface="黑体" panose="02010609060101010101" pitchFamily="49" charset="-122"/>
              </a:rPr>
              <a:t>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70C0"/>
                </a:solidFill>
                <a:latin typeface="黑体" panose="02010609060101010101" pitchFamily="49" charset="-122"/>
              </a:rPr>
              <a:t>(N/1400 NICER)</a:t>
            </a:r>
            <a:endParaRPr lang="zh-CN" altLang="zh-CN" sz="2000" kern="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15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img.mp.sohu.com/upload/20170710/0a876d0b6b664da1847e2799b0c50e78.png">
            <a:extLst>
              <a:ext uri="{FF2B5EF4-FFF2-40B4-BE49-F238E27FC236}">
                <a16:creationId xmlns:a16="http://schemas.microsoft.com/office/drawing/2014/main" id="{A0F1E494-843D-4BC7-A57F-3C9D02B78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6664" b="4576"/>
          <a:stretch/>
        </p:blipFill>
        <p:spPr bwMode="auto">
          <a:xfrm>
            <a:off x="6430447" y="1386475"/>
            <a:ext cx="2785054" cy="19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BB894F8-9534-4ED5-93CB-97D0DD6F265F}"/>
              </a:ext>
            </a:extLst>
          </p:cNvPr>
          <p:cNvSpPr/>
          <p:nvPr/>
        </p:nvSpPr>
        <p:spPr>
          <a:xfrm>
            <a:off x="183082" y="908720"/>
            <a:ext cx="6344966" cy="517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As a cosmic beacon &amp; clock, pulsars are expected to play a key role in providing PNT services in deep space.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Feasibility </a:t>
            </a:r>
            <a:r>
              <a:rPr lang="en-US" altLang="zh-CN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demonsted</a:t>
            </a:r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, further optimization and test in real scenario are needed for future practical applications.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14D8EC-BB7D-4CD4-AA20-BBACE5CB5A7D}"/>
              </a:ext>
            </a:extLst>
          </p:cNvPr>
          <p:cNvSpPr/>
          <p:nvPr/>
        </p:nvSpPr>
        <p:spPr>
          <a:xfrm>
            <a:off x="3215680" y="-94173"/>
            <a:ext cx="5325497" cy="811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&amp; outlook</a:t>
            </a:r>
          </a:p>
        </p:txBody>
      </p:sp>
      <p:pic>
        <p:nvPicPr>
          <p:cNvPr id="20" name="Picture 6" descr="http://lsu.csu.cas.cn/kxyylyjz/kjwlykjhj/201703/W020170302644349853890.png">
            <a:extLst>
              <a:ext uri="{FF2B5EF4-FFF2-40B4-BE49-F238E27FC236}">
                <a16:creationId xmlns:a16="http://schemas.microsoft.com/office/drawing/2014/main" id="{FEF1C6EE-E174-4646-B7B1-E29393E94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5"/>
          <a:stretch/>
        </p:blipFill>
        <p:spPr bwMode="auto">
          <a:xfrm>
            <a:off x="9194331" y="1407433"/>
            <a:ext cx="2878333" cy="18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B690D4-F097-4691-B273-F6EB968AE3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58" y="3348229"/>
            <a:ext cx="2702975" cy="178352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B227B8A-2A87-4F83-BBC0-38ACB118E7AC}"/>
              </a:ext>
            </a:extLst>
          </p:cNvPr>
          <p:cNvSpPr txBox="1"/>
          <p:nvPr/>
        </p:nvSpPr>
        <p:spPr>
          <a:xfrm>
            <a:off x="9194330" y="3346653"/>
            <a:ext cx="2878333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A dedicated mission?</a:t>
            </a:r>
          </a:p>
          <a:p>
            <a:pPr algn="ctr"/>
            <a:endParaRPr lang="en-US" altLang="zh-CN" sz="1600" dirty="0"/>
          </a:p>
          <a:p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5DE9F0-BDCB-4713-A918-F6764D2B69B7}"/>
              </a:ext>
            </a:extLst>
          </p:cNvPr>
          <p:cNvSpPr txBox="1"/>
          <p:nvPr/>
        </p:nvSpPr>
        <p:spPr>
          <a:xfrm>
            <a:off x="9003658" y="5336969"/>
            <a:ext cx="308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1171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C7EDA8-6757-4555-ABED-20FED7310D1F}"/>
              </a:ext>
            </a:extLst>
          </p:cNvPr>
          <p:cNvSpPr txBox="1"/>
          <p:nvPr/>
        </p:nvSpPr>
        <p:spPr>
          <a:xfrm>
            <a:off x="2135560" y="321297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backup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935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>
            <a:extLst>
              <a:ext uri="{FF2B5EF4-FFF2-40B4-BE49-F238E27FC236}">
                <a16:creationId xmlns:a16="http://schemas.microsoft.com/office/drawing/2014/main" id="{15551ACA-871C-4575-9E36-DC5790B918D2}"/>
              </a:ext>
            </a:extLst>
          </p:cNvPr>
          <p:cNvSpPr txBox="1">
            <a:spLocks/>
          </p:cNvSpPr>
          <p:nvPr/>
        </p:nvSpPr>
        <p:spPr>
          <a:xfrm>
            <a:off x="8328248" y="1124744"/>
            <a:ext cx="2628292" cy="7254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Outline</a:t>
            </a:r>
            <a:endParaRPr lang="zh-CN" altLang="en-US" sz="4000" b="1" dirty="0">
              <a:solidFill>
                <a:srgbClr val="0000CC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A674ACE-5BD0-4B26-ADD7-99E1C1A62D7C}"/>
              </a:ext>
            </a:extLst>
          </p:cNvPr>
          <p:cNvSpPr txBox="1">
            <a:spLocks/>
          </p:cNvSpPr>
          <p:nvPr/>
        </p:nvSpPr>
        <p:spPr>
          <a:xfrm>
            <a:off x="7320137" y="1850215"/>
            <a:ext cx="4838862" cy="43436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  <a:p>
            <a:pPr marL="446088" indent="-44608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华文细黑" panose="02010600040101010101" charset="-122"/>
              </a:rPr>
              <a:t>The new results</a:t>
            </a:r>
          </a:p>
          <a:p>
            <a:pPr marL="446088" indent="-446088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&amp; outlook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F15142-7E2F-4016-B084-6514A16EE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" y="1124744"/>
            <a:ext cx="7215127" cy="51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50A340-4752-41DA-9FC9-076677457A7D}"/>
              </a:ext>
            </a:extLst>
          </p:cNvPr>
          <p:cNvSpPr/>
          <p:nvPr/>
        </p:nvSpPr>
        <p:spPr>
          <a:xfrm>
            <a:off x="144508" y="983071"/>
            <a:ext cx="764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脉冲星观测数据积累及特性研究</a:t>
            </a:r>
            <a:endParaRPr lang="zh-CN" altLang="en-US" sz="28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F2832E1-BF99-48D0-AE38-BBE16C30000F}"/>
              </a:ext>
            </a:extLst>
          </p:cNvPr>
          <p:cNvGrpSpPr/>
          <p:nvPr/>
        </p:nvGrpSpPr>
        <p:grpSpPr>
          <a:xfrm>
            <a:off x="276034" y="1573465"/>
            <a:ext cx="3625803" cy="4389130"/>
            <a:chOff x="297928" y="1700069"/>
            <a:chExt cx="3625803" cy="438913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7D94DFB-AF89-4B42-91E8-0363EFBF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928" y="1700069"/>
              <a:ext cx="3625803" cy="438913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849265A-1F98-4AB5-B9B1-F71706E47609}"/>
                </a:ext>
              </a:extLst>
            </p:cNvPr>
            <p:cNvCxnSpPr/>
            <p:nvPr/>
          </p:nvCxnSpPr>
          <p:spPr>
            <a:xfrm>
              <a:off x="429904" y="2920620"/>
              <a:ext cx="8052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C3E1A5-E43A-4898-998B-FA402D8B9FBC}"/>
                </a:ext>
              </a:extLst>
            </p:cNvPr>
            <p:cNvCxnSpPr/>
            <p:nvPr/>
          </p:nvCxnSpPr>
          <p:spPr>
            <a:xfrm>
              <a:off x="429904" y="3025254"/>
              <a:ext cx="8052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9B32991-7B3C-4E6E-851B-BD551655047F}"/>
                </a:ext>
              </a:extLst>
            </p:cNvPr>
            <p:cNvCxnSpPr/>
            <p:nvPr/>
          </p:nvCxnSpPr>
          <p:spPr>
            <a:xfrm>
              <a:off x="429904" y="2358788"/>
              <a:ext cx="8052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7DEC72C-FDD8-4BF0-923B-AF3101AEB381}"/>
                </a:ext>
              </a:extLst>
            </p:cNvPr>
            <p:cNvCxnSpPr/>
            <p:nvPr/>
          </p:nvCxnSpPr>
          <p:spPr>
            <a:xfrm>
              <a:off x="429904" y="3451747"/>
              <a:ext cx="8052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0B5A5E6-133A-42C5-AE8F-CA2F17BD5D4D}"/>
                </a:ext>
              </a:extLst>
            </p:cNvPr>
            <p:cNvCxnSpPr/>
            <p:nvPr/>
          </p:nvCxnSpPr>
          <p:spPr>
            <a:xfrm>
              <a:off x="429904" y="2806890"/>
              <a:ext cx="8052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BA05DA7-1F55-4DAB-8897-9CCF8FFF1251}"/>
              </a:ext>
            </a:extLst>
          </p:cNvPr>
          <p:cNvSpPr txBox="1"/>
          <p:nvPr/>
        </p:nvSpPr>
        <p:spPr>
          <a:xfrm>
            <a:off x="276034" y="5820260"/>
            <a:ext cx="409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Dolch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2018, JPHCS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91B75E-1FEA-4A5A-80A9-1A68989B7CC9}"/>
              </a:ext>
            </a:extLst>
          </p:cNvPr>
          <p:cNvSpPr txBox="1"/>
          <p:nvPr/>
        </p:nvSpPr>
        <p:spPr>
          <a:xfrm>
            <a:off x="4223792" y="1975167"/>
            <a:ext cx="7645791" cy="179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对毫秒脉冲星：红噪声仍然制约着脉冲星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ToA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的测量精度；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对年轻脉冲星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(Crab) ~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潜在的重要的导航脉冲星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57188" indent="-87313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流量大、便于较小的探测器短时间可获得较大的测量精度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57188" indent="-87313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时间噪声大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0F3230-E5A5-483A-A289-EC55B59D3523}"/>
              </a:ext>
            </a:extLst>
          </p:cNvPr>
          <p:cNvSpPr txBox="1"/>
          <p:nvPr/>
        </p:nvSpPr>
        <p:spPr>
          <a:xfrm>
            <a:off x="4151784" y="1532797"/>
            <a:ext cx="69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）开展脉冲星时间噪声的研究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39552A-E38D-4116-A49E-A37FC9B1993A}"/>
              </a:ext>
            </a:extLst>
          </p:cNvPr>
          <p:cNvSpPr/>
          <p:nvPr/>
        </p:nvSpPr>
        <p:spPr>
          <a:xfrm>
            <a:off x="4511824" y="3806659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Gao, Xu-Dong; Zhang, Shuang-Nan,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2016, MNRAS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EAA1AD1-7081-40E2-8531-45B5CD3830CF}"/>
              </a:ext>
            </a:extLst>
          </p:cNvPr>
          <p:cNvSpPr/>
          <p:nvPr/>
        </p:nvSpPr>
        <p:spPr>
          <a:xfrm>
            <a:off x="4527279" y="4210400"/>
            <a:ext cx="7172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Parthasarathy, et al,2019, MNRAS</a:t>
            </a:r>
          </a:p>
          <a:p>
            <a:pPr marL="342900" indent="-342900">
              <a:buAutoNum type="alphaUcPeriod" startAt="13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Lower, et al, 2020, MNRAS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。。。。。。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685D21A-819D-4AE4-B37C-AD4652FB32C3}"/>
              </a:ext>
            </a:extLst>
          </p:cNvPr>
          <p:cNvSpPr txBox="1">
            <a:spLocks/>
          </p:cNvSpPr>
          <p:nvPr/>
        </p:nvSpPr>
        <p:spPr>
          <a:xfrm>
            <a:off x="-73783" y="1320717"/>
            <a:ext cx="984738" cy="45991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脉冲星导航算法</a:t>
            </a:r>
          </a:p>
        </p:txBody>
      </p:sp>
      <p:sp>
        <p:nvSpPr>
          <p:cNvPr id="6" name="内容占位符 6">
            <a:extLst>
              <a:ext uri="{FF2B5EF4-FFF2-40B4-BE49-F238E27FC236}">
                <a16:creationId xmlns:a16="http://schemas.microsoft.com/office/drawing/2014/main" id="{F0EDB6A3-9483-40C9-83C5-B67719A51720}"/>
              </a:ext>
            </a:extLst>
          </p:cNvPr>
          <p:cNvSpPr txBox="1">
            <a:spLocks/>
          </p:cNvSpPr>
          <p:nvPr/>
        </p:nvSpPr>
        <p:spPr bwMode="auto">
          <a:xfrm>
            <a:off x="6033420" y="914873"/>
            <a:ext cx="6034774" cy="2928180"/>
          </a:xfrm>
          <a:prstGeom prst="rect">
            <a:avLst/>
          </a:prstGeom>
          <a:solidFill>
            <a:srgbClr val="DBD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理想的脉冲星发出周期稳定的脉冲信号。由于太阳系质心与脉冲星之间的相对运动速度恒定不变，因此每一个脉冲达到太阳系质心的间隔都是恒定的。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航天器处于太阳系质心坐标系中不同位置时， 同一个脉冲达到航天器和到达太阳系质心的时间会不一样；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31E23A6-48E6-45E8-A3E0-4489DFB2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0" y="1161168"/>
            <a:ext cx="4856692" cy="24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C41CEEC-DE9B-4C23-9A4C-10AA84462999}"/>
              </a:ext>
            </a:extLst>
          </p:cNvPr>
          <p:cNvSpPr/>
          <p:nvPr/>
        </p:nvSpPr>
        <p:spPr>
          <a:xfrm>
            <a:off x="797762" y="3843053"/>
            <a:ext cx="11270432" cy="2308302"/>
          </a:xfrm>
          <a:prstGeom prst="rect">
            <a:avLst/>
          </a:prstGeom>
          <a:solidFill>
            <a:srgbClr val="DBD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1778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通过分析航天器接收到的（不同方向）脉冲星脉冲信号的特点，就可以得到航天器在太阳系质心坐标系之中的三维位置（或运动轨道）。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57188" indent="-1778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由于脉冲星的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射线脉冲信号非常弱，不可能像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GPS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或者北斗一样实现瞬时的导航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57188" indent="-1778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需要观测很长时间（如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秒），才能得到一个有足够高信噪比的脉冲轮廓，因此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脉冲星导航需要结合航天器的轨道模型，才能进行导航（定轨）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8719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5A8E3F5-C7F9-47D5-A5F5-577F7F965A63}"/>
              </a:ext>
            </a:extLst>
          </p:cNvPr>
          <p:cNvSpPr txBox="1">
            <a:spLocks/>
          </p:cNvSpPr>
          <p:nvPr/>
        </p:nvSpPr>
        <p:spPr>
          <a:xfrm>
            <a:off x="1775520" y="116632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4572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b="0" kern="0" dirty="0">
                <a:solidFill>
                  <a:srgbClr val="FF0000"/>
                </a:solidFill>
                <a:latin typeface="黑体" panose="02010609060101010101" pitchFamily="49" charset="-122"/>
              </a:rPr>
              <a:t>1</a:t>
            </a:r>
            <a:r>
              <a:rPr lang="zh-CN" altLang="en-US" b="0" kern="0" dirty="0">
                <a:solidFill>
                  <a:srgbClr val="FF0000"/>
                </a:solidFill>
                <a:latin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85A6E6-6F6B-47E0-8BF8-26B7FD304E92}"/>
              </a:ext>
            </a:extLst>
          </p:cNvPr>
          <p:cNvSpPr txBox="1"/>
          <p:nvPr/>
        </p:nvSpPr>
        <p:spPr>
          <a:xfrm>
            <a:off x="1089764" y="833794"/>
            <a:ext cx="5845280" cy="297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扩展卡尔曼滤波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(EKF)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NASA SEXTANT Mission Operations Architecture,</a:t>
            </a:r>
            <a:r>
              <a:rPr lang="en-US" altLang="zh-CN" sz="2000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AcAau.176. 531(2020)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刘江凯，博士论文“地月空间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DRO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航天器自主导航仿真研究”等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AD2051-AE17-45CF-BD90-80D5DFE2ED37}"/>
              </a:ext>
            </a:extLst>
          </p:cNvPr>
          <p:cNvSpPr/>
          <p:nvPr/>
        </p:nvSpPr>
        <p:spPr>
          <a:xfrm>
            <a:off x="1089764" y="3449093"/>
            <a:ext cx="618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粒子卡尔曼滤波（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PKF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EDD937-3331-4364-8FA7-A9C0FA4215DF}"/>
              </a:ext>
            </a:extLst>
          </p:cNvPr>
          <p:cNvSpPr/>
          <p:nvPr/>
        </p:nvSpPr>
        <p:spPr>
          <a:xfrm>
            <a:off x="1010723" y="4135979"/>
            <a:ext cx="4997782" cy="143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Aspects of Pulsar Navigation for Deep Space Mission Applications”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Po-Ting Chen,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2020JAnSc..67..704C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A3C29B-8EF4-4413-8EBA-DEDB0375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28" y="880447"/>
            <a:ext cx="3019559" cy="1637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96F13B-5DE1-4800-A6EB-BAD581331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611" y="2609035"/>
            <a:ext cx="2835465" cy="1506960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77C4D05F-5365-4E2A-9550-CF709DE0A53C}"/>
              </a:ext>
            </a:extLst>
          </p:cNvPr>
          <p:cNvSpPr/>
          <p:nvPr/>
        </p:nvSpPr>
        <p:spPr>
          <a:xfrm>
            <a:off x="7564373" y="848458"/>
            <a:ext cx="290421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5AFFED96-FA1B-49F0-9BE2-FE54C7BE4790}"/>
              </a:ext>
            </a:extLst>
          </p:cNvPr>
          <p:cNvSpPr/>
          <p:nvPr/>
        </p:nvSpPr>
        <p:spPr>
          <a:xfrm>
            <a:off x="9649444" y="2239703"/>
            <a:ext cx="290421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9497EA-A974-4EDD-8715-EB6321991E35}"/>
              </a:ext>
            </a:extLst>
          </p:cNvPr>
          <p:cNvSpPr txBox="1"/>
          <p:nvPr/>
        </p:nvSpPr>
        <p:spPr>
          <a:xfrm>
            <a:off x="6166745" y="3764686"/>
            <a:ext cx="6025255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主要特点：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成熟度高，易于实现；轨道非线性问题；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步长不易太长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D441CA-FB4D-4BC8-9CBD-B5E26DA595A7}"/>
              </a:ext>
            </a:extLst>
          </p:cNvPr>
          <p:cNvSpPr txBox="1"/>
          <p:nvPr/>
        </p:nvSpPr>
        <p:spPr>
          <a:xfrm>
            <a:off x="158240" y="759254"/>
            <a:ext cx="677108" cy="5623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</a:rPr>
              <a:t>基于卡尔曼滤波的导航算法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0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3892F498-F7FF-4E3E-AE07-3AB599ED09B7}"/>
              </a:ext>
            </a:extLst>
          </p:cNvPr>
          <p:cNvSpPr txBox="1">
            <a:spLocks/>
          </p:cNvSpPr>
          <p:nvPr/>
        </p:nvSpPr>
        <p:spPr>
          <a:xfrm>
            <a:off x="11620500" y="6500813"/>
            <a:ext cx="476250" cy="31273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CDE099-2311-4ECA-937B-DED2D6888647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2497366-5A46-47D4-990A-1CF4FF6E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413" y="1274891"/>
            <a:ext cx="1823928" cy="6555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B334AA-BA33-4672-BF5D-788BE2BFA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9" y="983623"/>
            <a:ext cx="3215681" cy="241319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24CF586-3AD0-4A2C-8D4B-B4634D041AF3}"/>
              </a:ext>
            </a:extLst>
          </p:cNvPr>
          <p:cNvSpPr/>
          <p:nvPr/>
        </p:nvSpPr>
        <p:spPr>
          <a:xfrm>
            <a:off x="4285572" y="2221740"/>
            <a:ext cx="2030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轨道发生偏移后，</a:t>
            </a:r>
            <a:r>
              <a:rPr lang="el-GR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Χ</a:t>
            </a:r>
            <a:r>
              <a:rPr lang="en-US" altLang="zh-CN" sz="200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下降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0F4ED2D-7539-47F7-9A41-F1287024B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13" y="2198641"/>
            <a:ext cx="1825241" cy="13705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F0ED8C-7338-48F8-8136-086920E7F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30" y="2188565"/>
            <a:ext cx="1819116" cy="13659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F374A6E-6764-4D41-BF85-D36A6DF03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073" y="872822"/>
            <a:ext cx="1783397" cy="133914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84A514E-A335-4E49-BFD0-221C930C4617}"/>
              </a:ext>
            </a:extLst>
          </p:cNvPr>
          <p:cNvSpPr txBox="1"/>
          <p:nvPr/>
        </p:nvSpPr>
        <p:spPr>
          <a:xfrm>
            <a:off x="6155375" y="3596893"/>
            <a:ext cx="579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蓝线：脉冲轮廓的Χ</a:t>
            </a:r>
            <a:r>
              <a:rPr lang="en-US" altLang="zh-CN" sz="1600" baseline="30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量随轨道根数的变化  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红线：最优值拟合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E2BD324-A929-4654-876F-259E94C706E1}"/>
              </a:ext>
            </a:extLst>
          </p:cNvPr>
          <p:cNvGrpSpPr/>
          <p:nvPr/>
        </p:nvGrpSpPr>
        <p:grpSpPr>
          <a:xfrm>
            <a:off x="6435723" y="822041"/>
            <a:ext cx="1748830" cy="1260015"/>
            <a:chOff x="4478271" y="2016608"/>
            <a:chExt cx="1948820" cy="147318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16E9A78-535C-4341-9A78-2895FF97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271" y="2016608"/>
              <a:ext cx="1948820" cy="147318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F8073D-9EAC-4C3E-9DC4-DC6E8B35AD97}"/>
                </a:ext>
              </a:extLst>
            </p:cNvPr>
            <p:cNvSpPr txBox="1"/>
            <p:nvPr/>
          </p:nvSpPr>
          <p:spPr>
            <a:xfrm>
              <a:off x="5091442" y="2858832"/>
              <a:ext cx="1177146" cy="39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半长轴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9527903-A24A-4478-AFE7-C25AE8B2D63F}"/>
              </a:ext>
            </a:extLst>
          </p:cNvPr>
          <p:cNvGrpSpPr/>
          <p:nvPr/>
        </p:nvGrpSpPr>
        <p:grpSpPr>
          <a:xfrm>
            <a:off x="8181601" y="827379"/>
            <a:ext cx="1745945" cy="1330355"/>
            <a:chOff x="2242002" y="3640391"/>
            <a:chExt cx="1745945" cy="133035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71CFCA4-169C-477B-B035-F848D2B5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02" y="3640391"/>
              <a:ext cx="1745945" cy="1330355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86A998B-931A-4E47-88B5-C8E1AA592CFE}"/>
                </a:ext>
              </a:extLst>
            </p:cNvPr>
            <p:cNvSpPr txBox="1"/>
            <p:nvPr/>
          </p:nvSpPr>
          <p:spPr>
            <a:xfrm>
              <a:off x="2515034" y="4327703"/>
              <a:ext cx="116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偏心率</a:t>
              </a:r>
              <a:endPara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D741096-00C3-4530-A9BB-97413513A239}"/>
              </a:ext>
            </a:extLst>
          </p:cNvPr>
          <p:cNvSpPr txBox="1"/>
          <p:nvPr/>
        </p:nvSpPr>
        <p:spPr>
          <a:xfrm>
            <a:off x="10497309" y="1593660"/>
            <a:ext cx="94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倾角</a:t>
            </a:r>
            <a:endParaRPr lang="zh-CN" altLang="en-US" sz="1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D08303B-1A97-4061-BE11-015D8754F41E}"/>
              </a:ext>
            </a:extLst>
          </p:cNvPr>
          <p:cNvGrpSpPr/>
          <p:nvPr/>
        </p:nvGrpSpPr>
        <p:grpSpPr>
          <a:xfrm>
            <a:off x="6375022" y="2147658"/>
            <a:ext cx="1823928" cy="1487328"/>
            <a:chOff x="4221964" y="4150592"/>
            <a:chExt cx="2180069" cy="160911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02BD502-8CAD-4789-8E5D-73CC127BA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964" y="4150592"/>
              <a:ext cx="2145488" cy="160911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333EB8D-4905-451C-BE58-9B687C1D1E63}"/>
                </a:ext>
              </a:extLst>
            </p:cNvPr>
            <p:cNvSpPr txBox="1"/>
            <p:nvPr/>
          </p:nvSpPr>
          <p:spPr>
            <a:xfrm>
              <a:off x="4687998" y="5034040"/>
              <a:ext cx="1714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升交点赤径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FE3646B1-DE55-4087-B8C5-31FEE1DAE456}"/>
              </a:ext>
            </a:extLst>
          </p:cNvPr>
          <p:cNvSpPr txBox="1"/>
          <p:nvPr/>
        </p:nvSpPr>
        <p:spPr>
          <a:xfrm>
            <a:off x="8454633" y="29434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近地点幅角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3669F93-E7EE-4D25-B2F5-0F97AE1129B7}"/>
              </a:ext>
            </a:extLst>
          </p:cNvPr>
          <p:cNvSpPr txBox="1"/>
          <p:nvPr/>
        </p:nvSpPr>
        <p:spPr>
          <a:xfrm>
            <a:off x="10182825" y="2936288"/>
            <a:ext cx="181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平近地点角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9E6175-DC55-4A34-802A-9A291C859387}"/>
              </a:ext>
            </a:extLst>
          </p:cNvPr>
          <p:cNvSpPr txBox="1"/>
          <p:nvPr/>
        </p:nvSpPr>
        <p:spPr>
          <a:xfrm>
            <a:off x="922384" y="3325348"/>
            <a:ext cx="10905276" cy="2799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主要特点：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实现“单脉冲星”导航；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“脉冲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ToA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不作为测量量，不再依赖 “标准轮廓”，不受仪器效应影响；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适合窄视场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大视场、积分时间长等情况；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计算量大，需做在轨优化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78B12BB-932F-4498-B2B7-AB61FCE5D635}"/>
              </a:ext>
            </a:extLst>
          </p:cNvPr>
          <p:cNvSpPr txBox="1"/>
          <p:nvPr/>
        </p:nvSpPr>
        <p:spPr>
          <a:xfrm>
            <a:off x="-171141" y="901874"/>
            <a:ext cx="954107" cy="5377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脉冲轮廓显著性关联分析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69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7DB43D32-30CE-4928-A173-31E8A96FFD7A}"/>
              </a:ext>
            </a:extLst>
          </p:cNvPr>
          <p:cNvSpPr txBox="1"/>
          <p:nvPr/>
        </p:nvSpPr>
        <p:spPr>
          <a:xfrm>
            <a:off x="1212180" y="1277739"/>
            <a:ext cx="258294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SzPct val="80000"/>
            </a:pPr>
            <a:r>
              <a:rPr lang="zh-CN" altLang="en-US" sz="2400" b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光子到达时间记</a:t>
            </a:r>
            <a:endParaRPr lang="en-US" altLang="zh-CN" sz="2400" b="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3F3B11C-0B18-4351-864F-1542018B3A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12514" y="3405361"/>
          <a:ext cx="3293826" cy="40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" imgW="54864000" imgH="6705600" progId="Equation.DSMT4">
                  <p:embed/>
                </p:oleObj>
              </mc:Choice>
              <mc:Fallback>
                <p:oleObj name="Equation" r:id="rId3" imgW="54864000" imgH="670560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13F3B11C-0B18-4351-864F-1542018B3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514" y="3405361"/>
                        <a:ext cx="3293826" cy="40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5DC7184-9B14-4B05-B08F-D4AF224B88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2180" y="2696593"/>
          <a:ext cx="2763044" cy="55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5" imgW="55778400" imgH="11277600" progId="Equation.DSMT4">
                  <p:embed/>
                </p:oleObj>
              </mc:Choice>
              <mc:Fallback>
                <p:oleObj name="Equation" r:id="rId5" imgW="55778400" imgH="112776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55DC7184-9B14-4B05-B08F-D4AF224B8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2180" y="2696593"/>
                        <a:ext cx="2763044" cy="55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610F2BAD-21A8-4B8D-8860-73416FDB02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2306" y="2062357"/>
          <a:ext cx="6094575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7" imgW="110032800" imgH="9448800" progId="Equation.DSMT4">
                  <p:embed/>
                </p:oleObj>
              </mc:Choice>
              <mc:Fallback>
                <p:oleObj name="Equation" r:id="rId7" imgW="110032800" imgH="94488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610F2BAD-21A8-4B8D-8860-73416FDB0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306" y="2062357"/>
                        <a:ext cx="6094575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52C84F3-E5BF-4146-9B1B-1797701C383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88444" y="1167502"/>
          <a:ext cx="876809" cy="66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9" imgW="8839200" imgH="6705600" progId="Equation.DSMT4">
                  <p:embed/>
                </p:oleObj>
              </mc:Choice>
              <mc:Fallback>
                <p:oleObj name="Equation" r:id="rId9" imgW="8839200" imgH="67056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52C84F3-E5BF-4146-9B1B-1797701C38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8444" y="1167502"/>
                        <a:ext cx="876809" cy="665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ABC40CCC-8B27-4625-987E-333086B5C34E}"/>
              </a:ext>
            </a:extLst>
          </p:cNvPr>
          <p:cNvSpPr/>
          <p:nvPr/>
        </p:nvSpPr>
        <p:spPr>
          <a:xfrm>
            <a:off x="1234084" y="3366458"/>
            <a:ext cx="3456384" cy="523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CD0033-2054-46D0-9577-1C25EBE8088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722" t="20124" r="21805" b="9012"/>
          <a:stretch>
            <a:fillRect/>
          </a:stretch>
        </p:blipFill>
        <p:spPr>
          <a:xfrm>
            <a:off x="7104112" y="1100594"/>
            <a:ext cx="4363844" cy="400135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509203-C401-44F7-A58E-8C392D15C70E}"/>
              </a:ext>
            </a:extLst>
          </p:cNvPr>
          <p:cNvSpPr/>
          <p:nvPr/>
        </p:nvSpPr>
        <p:spPr>
          <a:xfrm>
            <a:off x="7951857" y="498921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Wang,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YD,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F6FE4C-D020-42DA-A057-FF2048CCD113}"/>
              </a:ext>
            </a:extLst>
          </p:cNvPr>
          <p:cNvSpPr txBox="1"/>
          <p:nvPr/>
        </p:nvSpPr>
        <p:spPr>
          <a:xfrm>
            <a:off x="316855" y="754694"/>
            <a:ext cx="615553" cy="5348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）基于脉冲星在轨计时的算法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7CAAB1-E643-42BD-AF77-F411DBF2BC33}"/>
              </a:ext>
            </a:extLst>
          </p:cNvPr>
          <p:cNvSpPr txBox="1"/>
          <p:nvPr/>
        </p:nvSpPr>
        <p:spPr>
          <a:xfrm>
            <a:off x="1212180" y="4046574"/>
            <a:ext cx="6379045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主要特点：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借鉴了传统脉冲星计时特性；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计算复杂度低，节约资源</a:t>
            </a:r>
          </a:p>
        </p:txBody>
      </p:sp>
    </p:spTree>
    <p:extLst>
      <p:ext uri="{BB962C8B-B14F-4D97-AF65-F5344CB8AC3E}">
        <p14:creationId xmlns:p14="http://schemas.microsoft.com/office/powerpoint/2010/main" val="277583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3057A70-1A04-4AC7-A6C3-F1BF988D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085" y="980728"/>
            <a:ext cx="3699547" cy="2886611"/>
          </a:xfrm>
          <a:prstGeom prst="rect">
            <a:avLst/>
          </a:prstGeom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DE5C7B-38A7-47B2-AE8F-F87E63A13D81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Scenario II:  time-keeping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100AF7-D491-4819-954C-476F0F4A247D}"/>
              </a:ext>
            </a:extLst>
          </p:cNvPr>
          <p:cNvSpPr/>
          <p:nvPr/>
        </p:nvSpPr>
        <p:spPr>
          <a:xfrm>
            <a:off x="407368" y="1201652"/>
            <a:ext cx="8114404" cy="167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High precision timing millisecond pulsars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-&gt;Gravitational-wave signal detection (PPTA)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-&gt;an ensemble pulsar time scale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D64B0D-E9D0-4472-9DEC-F8C9581B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67" y="3675810"/>
            <a:ext cx="3877762" cy="27484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C18678-76B9-4DAF-A2D2-720D112B596A}"/>
              </a:ext>
            </a:extLst>
          </p:cNvPr>
          <p:cNvSpPr/>
          <p:nvPr/>
        </p:nvSpPr>
        <p:spPr>
          <a:xfrm>
            <a:off x="395151" y="3304289"/>
            <a:ext cx="7767063" cy="3341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Based on the ground radio observations: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Joint timekeeping of pulsars and atomic clocks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   Yang </a:t>
            </a:r>
            <a:r>
              <a:rPr lang="en-US" altLang="zh-CN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liu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, et al 2023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Verdana" panose="020B0604030504040204" pitchFamily="34" charset="0"/>
              </a:rPr>
              <a:t>Measuring clock jumps using pulsar timing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</a:rPr>
              <a:t>    </a:t>
            </a:r>
            <a:r>
              <a:rPr lang="en-US" altLang="zh-CN" sz="2400" dirty="0" err="1">
                <a:latin typeface="Verdana" panose="020B0604030504040204" pitchFamily="34" charset="0"/>
              </a:rPr>
              <a:t>Zhixuan</a:t>
            </a:r>
            <a:r>
              <a:rPr lang="en-US" altLang="zh-CN" sz="2400" dirty="0">
                <a:latin typeface="Verdana" panose="020B0604030504040204" pitchFamily="34" charset="0"/>
              </a:rPr>
              <a:t> Li, et al 2020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</a:rPr>
              <a:t>……</a:t>
            </a:r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934EF4-EBFF-4681-9111-329EA440B5C1}"/>
              </a:ext>
            </a:extLst>
          </p:cNvPr>
          <p:cNvSpPr/>
          <p:nvPr/>
        </p:nvSpPr>
        <p:spPr>
          <a:xfrm>
            <a:off x="8997480" y="2969721"/>
            <a:ext cx="244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Yang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liu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, et al 2023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E37D6D-82BC-4334-99C5-04D51B5819C4}"/>
              </a:ext>
            </a:extLst>
          </p:cNvPr>
          <p:cNvSpPr/>
          <p:nvPr/>
        </p:nvSpPr>
        <p:spPr>
          <a:xfrm>
            <a:off x="9053790" y="609269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Verdana" panose="020B0604030504040204" pitchFamily="34" charset="0"/>
              </a:rPr>
              <a:t>Zhixuan</a:t>
            </a:r>
            <a:r>
              <a:rPr lang="en-US" altLang="zh-CN" dirty="0">
                <a:latin typeface="Verdana" panose="020B0604030504040204" pitchFamily="34" charset="0"/>
              </a:rPr>
              <a:t> Li, et al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94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FD023E-FB54-4D21-84FE-A22210E6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24744"/>
            <a:ext cx="6947925" cy="52109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DA8D98D-22D8-46E1-BF80-5CFC1A9F2932}"/>
              </a:ext>
            </a:extLst>
          </p:cNvPr>
          <p:cNvSpPr/>
          <p:nvPr/>
        </p:nvSpPr>
        <p:spPr>
          <a:xfrm>
            <a:off x="7104112" y="4581128"/>
            <a:ext cx="3557897" cy="571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Results of 5 detectors</a:t>
            </a:r>
          </a:p>
        </p:txBody>
      </p:sp>
    </p:spTree>
    <p:extLst>
      <p:ext uri="{BB962C8B-B14F-4D97-AF65-F5344CB8AC3E}">
        <p14:creationId xmlns:p14="http://schemas.microsoft.com/office/powerpoint/2010/main" val="216314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7D9E36-72CE-40AD-B128-6A0221DE36D4}"/>
              </a:ext>
            </a:extLst>
          </p:cNvPr>
          <p:cNvSpPr/>
          <p:nvPr/>
        </p:nvSpPr>
        <p:spPr>
          <a:xfrm>
            <a:off x="4943872" y="4987512"/>
            <a:ext cx="6183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Global </a:t>
            </a:r>
            <a:r>
              <a:rPr lang="en-US" altLang="zh-CN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positioning system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-&gt; Galactic </a:t>
            </a:r>
            <a:r>
              <a:rPr lang="en-US" altLang="zh-CN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positioning system</a:t>
            </a:r>
            <a:endParaRPr lang="en-US" altLang="zh-CN" sz="3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CA06AAF-B3E7-4979-BDAD-F80BEA01D799}"/>
              </a:ext>
            </a:extLst>
          </p:cNvPr>
          <p:cNvGrpSpPr/>
          <p:nvPr/>
        </p:nvGrpSpPr>
        <p:grpSpPr>
          <a:xfrm>
            <a:off x="132278" y="640271"/>
            <a:ext cx="4462574" cy="2972275"/>
            <a:chOff x="142048" y="223569"/>
            <a:chExt cx="4892821" cy="344443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0EB551-6DD1-4EF0-9A4E-7FAF2684B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244"/>
            <a:stretch/>
          </p:blipFill>
          <p:spPr>
            <a:xfrm>
              <a:off x="142048" y="904344"/>
              <a:ext cx="4892821" cy="2763659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66B0781-F347-4D52-9176-F98E4721299A}"/>
                </a:ext>
              </a:extLst>
            </p:cNvPr>
            <p:cNvSpPr/>
            <p:nvPr/>
          </p:nvSpPr>
          <p:spPr>
            <a:xfrm>
              <a:off x="711882" y="223569"/>
              <a:ext cx="447995" cy="294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30A5FCC-6666-4368-B502-34A80551CEA1}"/>
              </a:ext>
            </a:extLst>
          </p:cNvPr>
          <p:cNvSpPr txBox="1"/>
          <p:nvPr/>
        </p:nvSpPr>
        <p:spPr>
          <a:xfrm>
            <a:off x="1352655" y="6008663"/>
            <a:ext cx="324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黑体" panose="02010609060101010101" pitchFamily="49" charset="-122"/>
              </a:rPr>
              <a:t>Pictures from the Internet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64EEED4-723A-41EA-9FF3-46C6194C3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6" y="3707081"/>
            <a:ext cx="4425376" cy="22281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DB9A1E-EDA4-4C61-A9E3-288DC6853694}"/>
              </a:ext>
            </a:extLst>
          </p:cNvPr>
          <p:cNvSpPr/>
          <p:nvPr/>
        </p:nvSpPr>
        <p:spPr>
          <a:xfrm>
            <a:off x="4678245" y="1127373"/>
            <a:ext cx="6900197" cy="22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Humans need SPACE-TIME services at any time and place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National PNT systems are in the plan (ground + space)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BF5932-5C2C-4CFD-8858-974854DDFC5A}"/>
              </a:ext>
            </a:extLst>
          </p:cNvPr>
          <p:cNvSpPr txBox="1"/>
          <p:nvPr/>
        </p:nvSpPr>
        <p:spPr>
          <a:xfrm>
            <a:off x="3396894" y="88889"/>
            <a:ext cx="442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Introduction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A61AF3-1092-42FF-AF8C-019739CE8135}"/>
              </a:ext>
            </a:extLst>
          </p:cNvPr>
          <p:cNvSpPr/>
          <p:nvPr/>
        </p:nvSpPr>
        <p:spPr>
          <a:xfrm>
            <a:off x="5231904" y="3497003"/>
            <a:ext cx="4429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ositioning</a:t>
            </a:r>
            <a:r>
              <a:rPr lang="zh-CN" alt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：定位</a:t>
            </a:r>
            <a:r>
              <a:rPr lang="en-US" altLang="zh-CN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avigation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导航</a:t>
            </a:r>
            <a:r>
              <a:rPr lang="en-US" altLang="zh-CN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iming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：守时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授时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6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32983C1-FD58-409A-83E8-A47303AE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2" y="1985560"/>
            <a:ext cx="3960440" cy="350213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06904C0-EA8A-46BA-950C-A1FE9E5643C8}"/>
              </a:ext>
            </a:extLst>
          </p:cNvPr>
          <p:cNvSpPr/>
          <p:nvPr/>
        </p:nvSpPr>
        <p:spPr>
          <a:xfrm>
            <a:off x="695400" y="5435909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Taylor, proceedings of the IEEE, 79, 1054, 1991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C97D60-6B23-4019-AACD-765EC126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14" y="2276872"/>
            <a:ext cx="4154577" cy="3064516"/>
          </a:xfrm>
          <a:prstGeom prst="rect">
            <a:avLst/>
          </a:prstGeom>
        </p:spPr>
      </p:pic>
      <p:pic>
        <p:nvPicPr>
          <p:cNvPr id="14" name="Picture 2" descr="http://www.cdstm.cn/theme/khsj/khzx/khqw/201810/W020181018540064639697.gif">
            <a:extLst>
              <a:ext uri="{FF2B5EF4-FFF2-40B4-BE49-F238E27FC236}">
                <a16:creationId xmlns:a16="http://schemas.microsoft.com/office/drawing/2014/main" id="{7F247484-FED4-4D05-8188-66B12A295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276872"/>
            <a:ext cx="3892684" cy="29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CBE6F1C-219A-4369-A5DB-49275B32F7CE}"/>
              </a:ext>
            </a:extLst>
          </p:cNvPr>
          <p:cNvSpPr txBox="1"/>
          <p:nvPr/>
        </p:nvSpPr>
        <p:spPr>
          <a:xfrm>
            <a:off x="367299" y="1124437"/>
            <a:ext cx="11561349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long-term stability: nature's most stable clocks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EA03E0-BA72-4D86-A947-D009B59C0A95}"/>
              </a:ext>
            </a:extLst>
          </p:cNvPr>
          <p:cNvSpPr/>
          <p:nvPr/>
        </p:nvSpPr>
        <p:spPr>
          <a:xfrm>
            <a:off x="8234379" y="5419356"/>
            <a:ext cx="3918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J. S. </a:t>
            </a:r>
            <a:r>
              <a:rPr lang="en-US" altLang="zh-CN" dirty="0" err="1"/>
              <a:t>Deneva</a:t>
            </a:r>
            <a:r>
              <a:rPr lang="en-US" altLang="zh-CN" dirty="0"/>
              <a:t>, et al  APJ, 874, 160, 2019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F44609-428F-4EC1-8007-2AC414E5581F}"/>
              </a:ext>
            </a:extLst>
          </p:cNvPr>
          <p:cNvSpPr txBox="1"/>
          <p:nvPr/>
        </p:nvSpPr>
        <p:spPr>
          <a:xfrm>
            <a:off x="1192807" y="159087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Pulsars as Cosmic Lighthouse &amp; Clocks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E03B93-B69B-46DE-8ED1-DD6FDF66B2C1}"/>
              </a:ext>
            </a:extLst>
          </p:cNvPr>
          <p:cNvSpPr txBox="1"/>
          <p:nvPr/>
        </p:nvSpPr>
        <p:spPr>
          <a:xfrm>
            <a:off x="1971509" y="5800631"/>
            <a:ext cx="8352928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Navigation &amp; time-keeping</a:t>
            </a:r>
          </a:p>
        </p:txBody>
      </p:sp>
    </p:spTree>
    <p:extLst>
      <p:ext uri="{BB962C8B-B14F-4D97-AF65-F5344CB8AC3E}">
        <p14:creationId xmlns:p14="http://schemas.microsoft.com/office/powerpoint/2010/main" val="19156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08928D-77D2-437A-AFBD-5E27E73EA106}"/>
              </a:ext>
            </a:extLst>
          </p:cNvPr>
          <p:cNvSpPr txBox="1"/>
          <p:nvPr/>
        </p:nvSpPr>
        <p:spPr>
          <a:xfrm>
            <a:off x="10128448" y="3404727"/>
            <a:ext cx="184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Image from the web</a:t>
            </a:r>
            <a:endParaRPr lang="zh-CN" altLang="en-US" sz="20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内容占位符 6">
            <a:extLst>
              <a:ext uri="{FF2B5EF4-FFF2-40B4-BE49-F238E27FC236}">
                <a16:creationId xmlns:a16="http://schemas.microsoft.com/office/drawing/2014/main" id="{D81433CC-5A98-4CF8-9C64-578A73EED17F}"/>
              </a:ext>
            </a:extLst>
          </p:cNvPr>
          <p:cNvSpPr txBox="1">
            <a:spLocks/>
          </p:cNvSpPr>
          <p:nvPr/>
        </p:nvSpPr>
        <p:spPr bwMode="auto">
          <a:xfrm>
            <a:off x="479376" y="4198202"/>
            <a:ext cx="5550379" cy="211111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Key advantages of pulsar navigation: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independent &amp; good observability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"space-time" achieved simultaneous</a:t>
            </a:r>
            <a:endParaRPr lang="en-US" altLang="zh-CN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内容占位符 6">
            <a:extLst>
              <a:ext uri="{FF2B5EF4-FFF2-40B4-BE49-F238E27FC236}">
                <a16:creationId xmlns:a16="http://schemas.microsoft.com/office/drawing/2014/main" id="{9A5B9764-8A7C-41AC-8F24-B9E555C9FC63}"/>
              </a:ext>
            </a:extLst>
          </p:cNvPr>
          <p:cNvSpPr txBox="1">
            <a:spLocks/>
          </p:cNvSpPr>
          <p:nvPr/>
        </p:nvSpPr>
        <p:spPr bwMode="auto">
          <a:xfrm>
            <a:off x="6027515" y="4198203"/>
            <a:ext cx="5757117" cy="211111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Possible usage: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Space "anchor points" and time reference for deep space vehicles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Complementary/backup</a:t>
            </a:r>
          </a:p>
        </p:txBody>
      </p:sp>
      <p:pic>
        <p:nvPicPr>
          <p:cNvPr id="56322" name="Picture 2" descr="https://img0.baidu.com/it/u=2690631913,2170155102&amp;fm=253&amp;fmt=auto&amp;app=138&amp;f=JPEG?w=550&amp;h=435">
            <a:extLst>
              <a:ext uri="{FF2B5EF4-FFF2-40B4-BE49-F238E27FC236}">
                <a16:creationId xmlns:a16="http://schemas.microsoft.com/office/drawing/2014/main" id="{AF472A3A-2C4F-4759-B78A-6072DC66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57" y="908721"/>
            <a:ext cx="4159112" cy="32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img.ws.126.net/?url=https://dingyue.ws.126.net/2019/1123/44d9f69ej00q1elab001yc200k000f1g00k000f1.jpg&amp;thumbnail=650x2147483647&amp;quality=80&amp;type=jpg">
            <a:extLst>
              <a:ext uri="{FF2B5EF4-FFF2-40B4-BE49-F238E27FC236}">
                <a16:creationId xmlns:a16="http://schemas.microsoft.com/office/drawing/2014/main" id="{0D263327-D72B-4580-B0F4-1ACD1512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95" y="908720"/>
            <a:ext cx="4372520" cy="32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194F9F-E045-4A53-836C-71CC12D63EE3}"/>
              </a:ext>
            </a:extLst>
          </p:cNvPr>
          <p:cNvSpPr txBox="1"/>
          <p:nvPr/>
        </p:nvSpPr>
        <p:spPr>
          <a:xfrm>
            <a:off x="2347229" y="174545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18826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4078C2-E023-4B36-994B-453D219FE361}"/>
              </a:ext>
            </a:extLst>
          </p:cNvPr>
          <p:cNvSpPr/>
          <p:nvPr/>
        </p:nvSpPr>
        <p:spPr>
          <a:xfrm>
            <a:off x="263353" y="1612831"/>
            <a:ext cx="11809312" cy="499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USA experiments on ARGOS satellites (1999)</a:t>
            </a:r>
          </a:p>
          <a:p>
            <a:pPr indent="177800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use of variable celestial x-ray sources for spacecraft navigation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” PhD Thesis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2003)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TG-2 space experiment (2016)</a:t>
            </a:r>
          </a:p>
          <a:p>
            <a:pPr indent="177800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</a:rPr>
              <a:t>Test of pulsar navigation with POLAR on TG-2 space station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SCMPA, 2017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XPNAV-01 space experiment (2016)</a:t>
            </a:r>
          </a:p>
          <a:p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 “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Pulsar-based navigation results: data processing …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J.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Astron.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Telesc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Instrum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Syst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  <a:endParaRPr lang="en-US" altLang="zh-C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NICER/SEXTANT:</a:t>
            </a:r>
            <a:r>
              <a:rPr lang="zh-CN" altLang="en-US" sz="2400" dirty="0">
                <a:latin typeface="Verdan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In-orbit real-time verification (2017)</a:t>
            </a:r>
          </a:p>
          <a:p>
            <a:pPr indent="177800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NASA SEXTANT Mission Operations Architecture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AcAau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.(2020)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Insight-HXMT in-orbit demonstration (2017)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“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In-orbit demonstration of X-ray pulsar navigation with the Insight-HXMT satellite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APJS (2019)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GECAM</a:t>
            </a:r>
            <a:r>
              <a:rPr lang="zh-CN" altLang="en-US" sz="2400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the feasibility of large field-of-view detector (2020)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“</a:t>
            </a:r>
            <a:r>
              <a:rPr lang="en-US" altLang="zh-CN" dirty="0">
                <a:latin typeface="Verdana" panose="020B0604030504040204" pitchFamily="34" charset="0"/>
              </a:rPr>
              <a:t>Test of pulsar navigation with POLAR on TG-2 space station</a:t>
            </a:r>
            <a:r>
              <a:rPr lang="zh-CN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”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</a:rPr>
              <a:t>Acta AAS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zh-CN" altLang="en-US" dirty="0">
              <a:solidFill>
                <a:schemeClr val="tx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324D99-42FC-400B-9BBC-F0722703C7DA}"/>
              </a:ext>
            </a:extLst>
          </p:cNvPr>
          <p:cNvSpPr/>
          <p:nvPr/>
        </p:nvSpPr>
        <p:spPr>
          <a:xfrm>
            <a:off x="293846" y="963762"/>
            <a:ext cx="8952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In-orbit test:</a:t>
            </a:r>
            <a:r>
              <a:rPr lang="zh-CN" altLang="en-US" sz="3200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feasibility validation   </a:t>
            </a:r>
            <a:r>
              <a:rPr lang="en-US" altLang="zh-CN" sz="3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 √</a:t>
            </a:r>
            <a:endParaRPr lang="zh-CN" altLang="en-US" sz="320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5908B8-8648-401C-AB3D-33DA1613ED88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Scenario I: pulsar navigation</a:t>
            </a:r>
          </a:p>
        </p:txBody>
      </p:sp>
    </p:spTree>
    <p:extLst>
      <p:ext uri="{BB962C8B-B14F-4D97-AF65-F5344CB8AC3E}">
        <p14:creationId xmlns:p14="http://schemas.microsoft.com/office/powerpoint/2010/main" val="294645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4361ADED-CA66-4908-80AB-DAB29AB3C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5026" y="1168962"/>
            <a:ext cx="2332999" cy="1737999"/>
          </a:xfrm>
          <a:prstGeom prst="rect">
            <a:avLst/>
          </a:prstGeom>
        </p:spPr>
      </p:pic>
      <p:pic>
        <p:nvPicPr>
          <p:cNvPr id="20" name="Picture 4" descr="http://img.mp.sohu.com/upload/20170710/0a876d0b6b664da1847e2799b0c50e78.png">
            <a:extLst>
              <a:ext uri="{FF2B5EF4-FFF2-40B4-BE49-F238E27FC236}">
                <a16:creationId xmlns:a16="http://schemas.microsoft.com/office/drawing/2014/main" id="{BEED4857-09AD-4DB1-8467-7E4AAA2E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5" y="1023473"/>
            <a:ext cx="343337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105EE5D-37C1-43C7-BE0D-07029B69D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658" y="1176409"/>
            <a:ext cx="2964558" cy="1723107"/>
          </a:xfrm>
          <a:prstGeom prst="rect">
            <a:avLst/>
          </a:prstGeom>
        </p:spPr>
      </p:pic>
      <p:pic>
        <p:nvPicPr>
          <p:cNvPr id="29" name="图片 28" descr="G:\笔记本资料备份\personal\照片\工作\欧方\FM\OBOX实物\OBOX2.png">
            <a:extLst>
              <a:ext uri="{FF2B5EF4-FFF2-40B4-BE49-F238E27FC236}">
                <a16:creationId xmlns:a16="http://schemas.microsoft.com/office/drawing/2014/main" id="{3E202561-4091-49FF-A7A2-2561DA3F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2" y="1176409"/>
            <a:ext cx="2222056" cy="17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lsu.csu.cas.cn/kxyylyjz/kjwlykjhj/201703/W020170302644349853890.png">
            <a:extLst>
              <a:ext uri="{FF2B5EF4-FFF2-40B4-BE49-F238E27FC236}">
                <a16:creationId xmlns:a16="http://schemas.microsoft.com/office/drawing/2014/main" id="{D886AFCF-43DB-4FC2-B419-DA1DA4F4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7" y="3585255"/>
            <a:ext cx="3448521" cy="19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4A29688-DAC4-4C78-9488-D5F19E56C95F}"/>
              </a:ext>
            </a:extLst>
          </p:cNvPr>
          <p:cNvSpPr txBox="1"/>
          <p:nvPr/>
        </p:nvSpPr>
        <p:spPr>
          <a:xfrm>
            <a:off x="87729" y="2938924"/>
            <a:ext cx="391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Argos/USA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USA 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1999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8A390A-CC0C-451E-BC8E-4BC79367A4AD}"/>
              </a:ext>
            </a:extLst>
          </p:cNvPr>
          <p:cNvSpPr txBox="1"/>
          <p:nvPr/>
        </p:nvSpPr>
        <p:spPr>
          <a:xfrm>
            <a:off x="4691716" y="2938923"/>
            <a:ext cx="437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TG-2/POLAR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China 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4EBD9A0-78AE-4A66-8D13-38F6547FD526}"/>
              </a:ext>
            </a:extLst>
          </p:cNvPr>
          <p:cNvSpPr txBox="1"/>
          <p:nvPr/>
        </p:nvSpPr>
        <p:spPr>
          <a:xfrm>
            <a:off x="9591231" y="2938923"/>
            <a:ext cx="233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XPNAV-1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China 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0D2BF0D-D7A6-406A-BD2D-24B3B47A488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3585254"/>
            <a:ext cx="3143750" cy="198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CCB5D5C-794C-4B90-88B5-F4991B3356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95" y="3562367"/>
            <a:ext cx="2649441" cy="198556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6363B12-27EF-4DC8-BE26-2EA8D932BFCA}"/>
              </a:ext>
            </a:extLst>
          </p:cNvPr>
          <p:cNvSpPr txBox="1"/>
          <p:nvPr/>
        </p:nvSpPr>
        <p:spPr>
          <a:xfrm>
            <a:off x="8074716" y="5570821"/>
            <a:ext cx="233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GECAM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CCA7E35-E950-4EE4-9099-428B1445E62B}"/>
              </a:ext>
            </a:extLst>
          </p:cNvPr>
          <p:cNvSpPr txBox="1"/>
          <p:nvPr/>
        </p:nvSpPr>
        <p:spPr>
          <a:xfrm>
            <a:off x="376914" y="5528937"/>
            <a:ext cx="332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ISS/SEXTANT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USA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98C95EA-652C-43E7-94DB-CCF5302F1ECB}"/>
              </a:ext>
            </a:extLst>
          </p:cNvPr>
          <p:cNvSpPr txBox="1"/>
          <p:nvPr/>
        </p:nvSpPr>
        <p:spPr>
          <a:xfrm>
            <a:off x="4517626" y="5570821"/>
            <a:ext cx="247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Insight-HXMT</a:t>
            </a:r>
          </a:p>
          <a:p>
            <a:pPr algn="ctr"/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China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  <a:r>
              <a:rPr lang="zh-CN" altLang="en-US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E05BA0-4D7E-4045-A23E-907D13573DF7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Scenario I: pulsar navigation</a:t>
            </a:r>
          </a:p>
        </p:txBody>
      </p:sp>
    </p:spTree>
    <p:extLst>
      <p:ext uri="{BB962C8B-B14F-4D97-AF65-F5344CB8AC3E}">
        <p14:creationId xmlns:p14="http://schemas.microsoft.com/office/powerpoint/2010/main" val="87809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D3661D-154C-4F86-8003-EB605B14B0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DE5C7B-38A7-47B2-AE8F-F87E63A13D81}"/>
              </a:ext>
            </a:extLst>
          </p:cNvPr>
          <p:cNvSpPr txBox="1"/>
          <p:nvPr/>
        </p:nvSpPr>
        <p:spPr>
          <a:xfrm>
            <a:off x="2347229" y="174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Scenario II:  time-keeping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100AF7-D491-4819-954C-476F0F4A247D}"/>
              </a:ext>
            </a:extLst>
          </p:cNvPr>
          <p:cNvSpPr/>
          <p:nvPr/>
        </p:nvSpPr>
        <p:spPr>
          <a:xfrm>
            <a:off x="571677" y="1047748"/>
            <a:ext cx="8114404" cy="167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High precision timing millisecond pulsars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-&gt;Gravitational-wave signal detection (PTA)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-&gt;an ensemble pulsar time scale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69DE3F-536E-46C9-B8EC-EBC83840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77" y="2754791"/>
            <a:ext cx="3874856" cy="342689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D78E46F-80F9-401D-A4C8-D89584266E31}"/>
              </a:ext>
            </a:extLst>
          </p:cNvPr>
          <p:cNvSpPr/>
          <p:nvPr/>
        </p:nvSpPr>
        <p:spPr>
          <a:xfrm>
            <a:off x="4799856" y="4221088"/>
            <a:ext cx="6264696" cy="141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Clock1: High-performance ground crystal oscillator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7030A0"/>
                </a:solidFill>
              </a:rPr>
              <a:t>Clock2</a:t>
            </a:r>
            <a:r>
              <a:rPr lang="zh-CN" altLang="en-US" sz="2000" dirty="0">
                <a:solidFill>
                  <a:srgbClr val="7030A0"/>
                </a:solidFill>
              </a:rPr>
              <a:t>：</a:t>
            </a:r>
            <a:r>
              <a:rPr lang="en-US" altLang="zh-CN" sz="2000" dirty="0">
                <a:solidFill>
                  <a:srgbClr val="7030A0"/>
                </a:solidFill>
              </a:rPr>
              <a:t>Space Ultra-Stable Crystal Oscillator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C000"/>
                </a:solidFill>
              </a:rPr>
              <a:t>Clock3</a:t>
            </a:r>
            <a:r>
              <a:rPr lang="zh-CN" altLang="en-US" sz="2000" dirty="0">
                <a:solidFill>
                  <a:srgbClr val="FFC000"/>
                </a:solidFill>
              </a:rPr>
              <a:t>：</a:t>
            </a:r>
            <a:r>
              <a:rPr lang="en-US" altLang="zh-CN" sz="2000" dirty="0">
                <a:solidFill>
                  <a:srgbClr val="FFC000"/>
                </a:solidFill>
              </a:rPr>
              <a:t> Space common-used Crystal Oscillator</a:t>
            </a:r>
          </a:p>
        </p:txBody>
      </p:sp>
    </p:spTree>
    <p:extLst>
      <p:ext uri="{BB962C8B-B14F-4D97-AF65-F5344CB8AC3E}">
        <p14:creationId xmlns:p14="http://schemas.microsoft.com/office/powerpoint/2010/main" val="29329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CC969A0-BAE7-40C6-81B8-C4A5CF6FDE2D}"/>
              </a:ext>
            </a:extLst>
          </p:cNvPr>
          <p:cNvSpPr txBox="1"/>
          <p:nvPr/>
        </p:nvSpPr>
        <p:spPr>
          <a:xfrm>
            <a:off x="623392" y="4140744"/>
            <a:ext cx="6031969" cy="23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Scientific objectives: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Pulsar navigation experiments in deep space;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Study of the lunar crust and mantle by lunar fluorescence lines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B45792B-2E6F-410F-83D2-0C972D5CD853}"/>
              </a:ext>
            </a:extLst>
          </p:cNvPr>
          <p:cNvSpPr txBox="1">
            <a:spLocks/>
          </p:cNvSpPr>
          <p:nvPr/>
        </p:nvSpPr>
        <p:spPr>
          <a:xfrm>
            <a:off x="1037633" y="3768924"/>
            <a:ext cx="4411402" cy="4055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CubeX</a:t>
            </a:r>
            <a:r>
              <a:rPr lang="zh-CN" altLang="en-US" sz="2000" b="1" dirty="0">
                <a:latin typeface="Verdan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USA</a:t>
            </a:r>
            <a:r>
              <a:rPr lang="zh-CN" altLang="en-US" sz="2000" b="1" dirty="0"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2023-2027</a:t>
            </a:r>
            <a:r>
              <a:rPr lang="zh-CN" altLang="en-US" sz="2000" b="1" dirty="0">
                <a:latin typeface="Verdana" panose="020B0604030504040204" pitchFamily="34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3AAB0B-C029-47AF-A157-16FEA381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69" y="959186"/>
            <a:ext cx="5556756" cy="26858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D570F4-AD59-4289-A64D-EA54021405A6}"/>
              </a:ext>
            </a:extLst>
          </p:cNvPr>
          <p:cNvSpPr txBox="1"/>
          <p:nvPr/>
        </p:nvSpPr>
        <p:spPr>
          <a:xfrm>
            <a:off x="6655361" y="4287762"/>
            <a:ext cx="5476999" cy="141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Lunar Space Reference and even Mars Space-Time Reference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 (USA + Europe +Japan)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DDC933-5BC7-4BF5-A102-93581ECE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95" y="959186"/>
            <a:ext cx="5255440" cy="29567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1310091-D43E-482A-9808-3999855DE1FA}"/>
              </a:ext>
            </a:extLst>
          </p:cNvPr>
          <p:cNvSpPr/>
          <p:nvPr/>
        </p:nvSpPr>
        <p:spPr>
          <a:xfrm>
            <a:off x="8430016" y="3006247"/>
            <a:ext cx="475989" cy="80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8EA464-2CE7-4F69-A362-46F0EDA5EF8A}"/>
              </a:ext>
            </a:extLst>
          </p:cNvPr>
          <p:cNvSpPr txBox="1"/>
          <p:nvPr/>
        </p:nvSpPr>
        <p:spPr>
          <a:xfrm>
            <a:off x="2567608" y="97412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experiments</a:t>
            </a:r>
          </a:p>
          <a:p>
            <a:endParaRPr lang="zh-CN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2164"/>
      </p:ext>
    </p:extLst>
  </p:cSld>
  <p:clrMapOvr>
    <a:masterClrMapping/>
  </p:clrMapOvr>
</p:sld>
</file>

<file path=ppt/theme/theme1.xml><?xml version="1.0" encoding="utf-8"?>
<a:theme xmlns:a="http://schemas.openxmlformats.org/drawingml/2006/main" name="ppt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31042</TotalTime>
  <Words>1367</Words>
  <Application>Microsoft Office PowerPoint</Application>
  <PresentationFormat>宽屏</PresentationFormat>
  <Paragraphs>321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LyonText-Regular</vt:lpstr>
      <vt:lpstr>Meiryo</vt:lpstr>
      <vt:lpstr>等线</vt:lpstr>
      <vt:lpstr>黑体</vt:lpstr>
      <vt:lpstr>华文细黑</vt:lpstr>
      <vt:lpstr>宋体</vt:lpstr>
      <vt:lpstr>微软雅黑</vt:lpstr>
      <vt:lpstr>Arial</vt:lpstr>
      <vt:lpstr>Book Antiqua</vt:lpstr>
      <vt:lpstr>Cambria</vt:lpstr>
      <vt:lpstr>Times New Roman</vt:lpstr>
      <vt:lpstr>Verdana</vt:lpstr>
      <vt:lpstr>Wingdings</vt:lpstr>
      <vt:lpstr>Wingdings 2</vt:lpstr>
      <vt:lpstr>pptTEMPLATE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westung</dc:creator>
  <cp:lastModifiedBy>zhengsj</cp:lastModifiedBy>
  <cp:revision>1132</cp:revision>
  <dcterms:created xsi:type="dcterms:W3CDTF">2012-03-29T04:51:36Z</dcterms:created>
  <dcterms:modified xsi:type="dcterms:W3CDTF">2023-07-04T01:55:45Z</dcterms:modified>
</cp:coreProperties>
</file>