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363" autoAdjust="0"/>
  </p:normalViewPr>
  <p:slideViewPr>
    <p:cSldViewPr snapToGrid="0">
      <p:cViewPr varScale="1">
        <p:scale>
          <a:sx n="70" d="100"/>
          <a:sy n="70" d="100"/>
        </p:scale>
        <p:origin x="53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4AA4D-D937-F440-3EB4-595D6AF2B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8BB6F2-C6F8-DA06-DAB7-A59861081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AC5829-46CC-8FF7-8B17-FCA9B10E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C963FF-59CF-90A7-D0BC-E37E40F0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B696AD-6CB7-C9DB-997E-42740792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9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03083-9181-D7C7-FDA6-837AC8F4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A4A11A-462B-7A9D-4246-829E21125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3F9D5A-1139-AE11-5A3D-E05521DF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CD115-592E-0916-212A-A460FAE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058E0B-60DB-6BDA-5FB9-A5872495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38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0108AA-1003-F85A-870F-F9BFF08B7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2505E1-B76F-94C2-00BE-EA74CEA68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E6C6C3-61D9-0119-762B-BB4C8BA3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DFBBB0-4CD9-CE08-7333-7571D5D7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5F60FD-71B6-2216-823E-C2BA9D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04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4A3C8-7E88-9E54-86F3-1463052C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E5CC95-5874-7009-115E-58872CDC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4A878D-3398-6480-A7BD-0716BE01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0D065-2C68-AE0E-F8B0-23A5FD2F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311592-9302-4090-3648-A11043A9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968A3E-08E5-2259-5F3B-9C084BEF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4E19CE-0469-512E-3F73-FB566AA40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B64EE8-D676-C991-7F35-396FCD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E66BB6-1653-4BD0-2EE3-5B44815A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B661E-FA8D-E008-11C0-60248D8A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5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AF0D26-715B-6106-23BB-CC04ABE4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989F9A-31FD-EA1A-D5C8-225A305EB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2E0815-A265-96FC-F5CF-6ACF6775C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D54D99-5D54-D21E-A1F2-A6AF9259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EED678-5455-EDEE-2DB5-CA8C88CC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38F94-842F-8B55-0206-295554B3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75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EC0F2-D42F-9DD0-7B38-9A1D9732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A01C99-C3FE-745D-C3E1-C6E33340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9A13A7-6C62-F19A-B494-A4B2AA4FC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15BD9C-89E8-FBCA-09A8-46E578CCB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18EAB6-B898-4265-A281-9AD58424C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263D8D-E2BE-A937-B764-8298478E7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B896308-0666-E23D-EB4F-8BF6F588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2CC4CD-4694-0902-8DAD-4F03ADBB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59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B3352-5704-F99A-8399-CA35AA0D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96DDBD-5919-C1EF-AA05-9B20CE92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7066C8-6A46-5029-A895-FEB7ABD0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9FD826-A339-0A41-D928-97FF4DC8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9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50C20C-064B-F0BF-FC97-81AE7214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71AED62-6D6B-584A-6B4F-23637CD5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EDC06F-6A87-89CC-D76F-3E1EA07F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56C38-315D-10BD-BA37-124E7209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67AAE-6AD2-C54E-41E5-96A552E3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054B57-9288-1B64-2169-D21A0117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98B76C-CACC-0955-DA26-E2EA3883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3CA1E6-4022-CD1C-A4B7-EE9223C5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617CF8-5D6B-9E86-F65D-60FCEB13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9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4AECD7-F56B-3FDF-0CFC-E2B84023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59FCDB-AB4F-D329-0A57-E2CE735DD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320C6E-C538-FEBF-D8EE-917C9709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A2AFCF-3251-693B-740F-CEAF40EE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A918FE-06DE-53E9-570F-DEA98D62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A3F2DB-54D5-52A8-3F88-907F5EF0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8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BAE32A3-D4B3-10BD-02A6-3DA4294D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9BD3C3-6F34-BA52-5FEE-858CE9AAC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EAE754-1394-7A66-E032-55908FE02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B540-381B-4CFB-B9A2-BD9ECCE5AAC1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0B4103-3429-28AD-E7E2-98E8B9277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674FCF-5C16-07A5-5AE5-BFF976C10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D177-BBA3-4D3A-828E-E93672D9F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41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09517-7A6F-0093-772C-FC4D59F34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Glitch</a:t>
            </a:r>
            <a:r>
              <a:rPr lang="zh-CN" altLang="en-US" b="1" dirty="0">
                <a:solidFill>
                  <a:srgbClr val="FF0000"/>
                </a:solidFill>
              </a:rPr>
              <a:t>触发磁星</a:t>
            </a:r>
            <a:r>
              <a:rPr lang="en-US" altLang="zh-CN" b="1" dirty="0">
                <a:solidFill>
                  <a:srgbClr val="FF0000"/>
                </a:solidFill>
              </a:rPr>
              <a:t>FRB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6DED48-FF90-234B-7F7A-9112928C8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郑小平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华中师范大学、华中科技大学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>
                <a:solidFill>
                  <a:srgbClr val="002060"/>
                </a:solidFill>
              </a:rPr>
              <a:t>2023@</a:t>
            </a:r>
            <a:r>
              <a:rPr lang="zh-CN" altLang="en-US" dirty="0">
                <a:solidFill>
                  <a:srgbClr val="002060"/>
                </a:solidFill>
              </a:rPr>
              <a:t>南阳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合作者：王卫华，谢嘉辰</a:t>
            </a:r>
          </a:p>
        </p:txBody>
      </p:sp>
    </p:spTree>
    <p:extLst>
      <p:ext uri="{BB962C8B-B14F-4D97-AF65-F5344CB8AC3E}">
        <p14:creationId xmlns:p14="http://schemas.microsoft.com/office/powerpoint/2010/main" val="341062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7CFD1-93B9-FF63-520D-E97496AC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激发磁星</a:t>
            </a:r>
            <a:r>
              <a:rPr lang="en-US" altLang="zh-CN" b="1" dirty="0">
                <a:solidFill>
                  <a:srgbClr val="002060"/>
                </a:solidFill>
              </a:rPr>
              <a:t>FRB</a:t>
            </a:r>
            <a:r>
              <a:rPr lang="zh-CN" altLang="en-US" b="1" dirty="0">
                <a:solidFill>
                  <a:srgbClr val="002060"/>
                </a:solidFill>
              </a:rPr>
              <a:t>的可能图像</a:t>
            </a:r>
            <a:endParaRPr lang="zh-CN" alt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BACD4D3-E76B-4B8D-FFDD-2303CFF4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600" y="2543733"/>
            <a:ext cx="3349912" cy="78447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D3A801-8351-ED5F-281B-5D8ECC4A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6040" y="2615741"/>
            <a:ext cx="3456384" cy="703695"/>
          </a:xfrm>
          <a:prstGeom prst="rect">
            <a:avLst/>
          </a:prstGeo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43A4564-F690-412C-0C68-ABC8CF13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3832" y="3839877"/>
            <a:ext cx="3024336" cy="363830"/>
          </a:xfrm>
          <a:prstGeom prst="rect">
            <a:avLst/>
          </a:prstGeom>
          <a:noFill/>
        </p:spPr>
      </p:pic>
      <p:sp>
        <p:nvSpPr>
          <p:cNvPr id="6" name="右箭头 9">
            <a:extLst>
              <a:ext uri="{FF2B5EF4-FFF2-40B4-BE49-F238E27FC236}">
                <a16:creationId xmlns:a16="http://schemas.microsoft.com/office/drawing/2014/main" id="{AB959D91-EF87-CB74-5A6D-1791656FEF8F}"/>
              </a:ext>
            </a:extLst>
          </p:cNvPr>
          <p:cNvSpPr/>
          <p:nvPr/>
        </p:nvSpPr>
        <p:spPr>
          <a:xfrm>
            <a:off x="5879976" y="2831764"/>
            <a:ext cx="432048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加号 6">
            <a:extLst>
              <a:ext uri="{FF2B5EF4-FFF2-40B4-BE49-F238E27FC236}">
                <a16:creationId xmlns:a16="http://schemas.microsoft.com/office/drawing/2014/main" id="{A4630EB9-A0D2-A96C-7388-A3D4724B4141}"/>
              </a:ext>
            </a:extLst>
          </p:cNvPr>
          <p:cNvSpPr/>
          <p:nvPr/>
        </p:nvSpPr>
        <p:spPr>
          <a:xfrm>
            <a:off x="5807968" y="3335820"/>
            <a:ext cx="432048" cy="504056"/>
          </a:xfrm>
          <a:prstGeom prst="mathPl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12">
            <a:extLst>
              <a:ext uri="{FF2B5EF4-FFF2-40B4-BE49-F238E27FC236}">
                <a16:creationId xmlns:a16="http://schemas.microsoft.com/office/drawing/2014/main" id="{CE548A9E-823E-1CF5-EBF1-3C3429132348}"/>
              </a:ext>
            </a:extLst>
          </p:cNvPr>
          <p:cNvSpPr/>
          <p:nvPr/>
        </p:nvSpPr>
        <p:spPr>
          <a:xfrm>
            <a:off x="5807968" y="4415940"/>
            <a:ext cx="360040" cy="72008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158A697-BED8-8B72-3F28-08AB0881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1767" y="5496060"/>
            <a:ext cx="4704523" cy="1152128"/>
          </a:xfrm>
          <a:prstGeom prst="rect">
            <a:avLst/>
          </a:prstGeom>
          <a:noFill/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0E5F68B9-297B-9709-4C87-84CBAA64875E}"/>
              </a:ext>
            </a:extLst>
          </p:cNvPr>
          <p:cNvSpPr/>
          <p:nvPr/>
        </p:nvSpPr>
        <p:spPr>
          <a:xfrm>
            <a:off x="8040216" y="5856100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888EF800-8246-95DC-C911-891C4E8F5D55}"/>
              </a:ext>
            </a:extLst>
          </p:cNvPr>
          <p:cNvSpPr txBox="1"/>
          <p:nvPr/>
        </p:nvSpPr>
        <p:spPr>
          <a:xfrm>
            <a:off x="8904312" y="5496060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总是小于</a:t>
            </a:r>
            <a:r>
              <a:rPr lang="en-US" altLang="zh-CN" sz="2000" b="1" dirty="0">
                <a:solidFill>
                  <a:srgbClr val="FF0000"/>
                </a:solidFill>
              </a:rPr>
              <a:t>0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3EA106-B211-A377-8A05-5DD8570819BE}"/>
              </a:ext>
            </a:extLst>
          </p:cNvPr>
          <p:cNvSpPr txBox="1"/>
          <p:nvPr/>
        </p:nvSpPr>
        <p:spPr>
          <a:xfrm>
            <a:off x="4709466" y="1602008"/>
            <a:ext cx="1627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统一模型</a:t>
            </a:r>
          </a:p>
        </p:txBody>
      </p:sp>
    </p:spTree>
    <p:extLst>
      <p:ext uri="{BB962C8B-B14F-4D97-AF65-F5344CB8AC3E}">
        <p14:creationId xmlns:p14="http://schemas.microsoft.com/office/powerpoint/2010/main" val="38289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11F54-BBC7-92A9-9E74-762175E2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激发磁星</a:t>
            </a:r>
            <a:r>
              <a:rPr lang="en-US" altLang="zh-CN" b="1" dirty="0">
                <a:solidFill>
                  <a:srgbClr val="002060"/>
                </a:solidFill>
              </a:rPr>
              <a:t>FRB</a:t>
            </a:r>
            <a:r>
              <a:rPr lang="zh-CN" altLang="en-US" b="1" dirty="0">
                <a:solidFill>
                  <a:srgbClr val="002060"/>
                </a:solidFill>
              </a:rPr>
              <a:t>的可能图像</a:t>
            </a:r>
            <a:endParaRPr lang="zh-CN" altLang="en-US" dirty="0"/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FB974AB3-096F-7BB8-D583-C05E5C438078}"/>
              </a:ext>
            </a:extLst>
          </p:cNvPr>
          <p:cNvSpPr txBox="1"/>
          <p:nvPr/>
        </p:nvSpPr>
        <p:spPr>
          <a:xfrm>
            <a:off x="4367809" y="1912960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</a:rPr>
              <a:t>几种典型</a:t>
            </a:r>
            <a:r>
              <a:rPr lang="en-US" altLang="zh-CN" sz="2800" b="1" dirty="0">
                <a:solidFill>
                  <a:srgbClr val="00B050"/>
                </a:solidFill>
              </a:rPr>
              <a:t>glitch</a:t>
            </a:r>
            <a:r>
              <a:rPr lang="zh-CN" altLang="en-US" sz="2800" b="1" dirty="0">
                <a:solidFill>
                  <a:srgbClr val="00B050"/>
                </a:solidFill>
              </a:rPr>
              <a:t>图像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476C6C06-E918-562E-1155-FD718BE1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2705049"/>
            <a:ext cx="5455400" cy="31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F57E1D86-911A-0C04-B6D8-90574DEADC42}"/>
              </a:ext>
            </a:extLst>
          </p:cNvPr>
          <p:cNvSpPr/>
          <p:nvPr/>
        </p:nvSpPr>
        <p:spPr>
          <a:xfrm>
            <a:off x="7752861" y="4337541"/>
            <a:ext cx="187569" cy="109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A241E20-1B12-CFE6-5513-8E6EAEB3E2E0}"/>
              </a:ext>
            </a:extLst>
          </p:cNvPr>
          <p:cNvSpPr/>
          <p:nvPr/>
        </p:nvSpPr>
        <p:spPr>
          <a:xfrm>
            <a:off x="5035374" y="4267199"/>
            <a:ext cx="150136" cy="179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CCC6F9-D6EF-E62F-F25B-94BED4D7F40E}"/>
              </a:ext>
            </a:extLst>
          </p:cNvPr>
          <p:cNvSpPr txBox="1"/>
          <p:nvPr/>
        </p:nvSpPr>
        <p:spPr>
          <a:xfrm>
            <a:off x="6192870" y="4157788"/>
            <a:ext cx="402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C8882BB-A274-0865-678A-89B44E5732D2}"/>
                  </a:ext>
                </a:extLst>
              </p:cNvPr>
              <p:cNvSpPr txBox="1"/>
              <p:nvPr/>
            </p:nvSpPr>
            <p:spPr>
              <a:xfrm>
                <a:off x="3391878" y="4204675"/>
                <a:ext cx="773723" cy="369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C8882BB-A274-0865-678A-89B44E573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78" y="4204675"/>
                <a:ext cx="773723" cy="369331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椭圆 8">
            <a:extLst>
              <a:ext uri="{FF2B5EF4-FFF2-40B4-BE49-F238E27FC236}">
                <a16:creationId xmlns:a16="http://schemas.microsoft.com/office/drawing/2014/main" id="{946045CA-F492-762A-A4F9-D73533166416}"/>
              </a:ext>
            </a:extLst>
          </p:cNvPr>
          <p:cNvSpPr/>
          <p:nvPr/>
        </p:nvSpPr>
        <p:spPr>
          <a:xfrm>
            <a:off x="3391877" y="5983754"/>
            <a:ext cx="156307" cy="109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C95958-8F3A-0A50-D784-266158401BB1}"/>
              </a:ext>
            </a:extLst>
          </p:cNvPr>
          <p:cNvSpPr txBox="1"/>
          <p:nvPr/>
        </p:nvSpPr>
        <p:spPr>
          <a:xfrm>
            <a:off x="3688862" y="5891506"/>
            <a:ext cx="300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指可能造成足够大的扰动</a:t>
            </a:r>
          </a:p>
        </p:txBody>
      </p:sp>
    </p:spTree>
    <p:extLst>
      <p:ext uri="{BB962C8B-B14F-4D97-AF65-F5344CB8AC3E}">
        <p14:creationId xmlns:p14="http://schemas.microsoft.com/office/powerpoint/2010/main" val="266562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91A513-DA81-A5C0-4EB9-29D1560C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61" y="171734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激发磁星</a:t>
            </a:r>
            <a:r>
              <a:rPr lang="en-US" altLang="zh-CN" b="1" dirty="0">
                <a:solidFill>
                  <a:srgbClr val="002060"/>
                </a:solidFill>
              </a:rPr>
              <a:t>FRB</a:t>
            </a:r>
            <a:r>
              <a:rPr lang="zh-CN" altLang="en-US" b="1" dirty="0">
                <a:solidFill>
                  <a:srgbClr val="002060"/>
                </a:solidFill>
              </a:rPr>
              <a:t>的可能图像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217CCF-C0C3-6268-2F43-583CF474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369" y="2172678"/>
            <a:ext cx="3439882" cy="31880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66F5716-02B1-FBBA-FD04-8A58AD18AB55}"/>
              </a:ext>
            </a:extLst>
          </p:cNvPr>
          <p:cNvSpPr txBox="1"/>
          <p:nvPr/>
        </p:nvSpPr>
        <p:spPr>
          <a:xfrm>
            <a:off x="2046388" y="1781908"/>
            <a:ext cx="492443" cy="45407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/>
              <a:t>星风外流触发</a:t>
            </a:r>
            <a:r>
              <a:rPr lang="en-US" altLang="zh-CN" sz="2000" b="1" dirty="0"/>
              <a:t>spin-down</a:t>
            </a:r>
            <a:r>
              <a:rPr lang="zh-CN" altLang="en-US" sz="2000" b="1" dirty="0"/>
              <a:t>和电子对产生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E279E2-C6C7-D5F7-7CE4-473F9D2C4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77" y="2328985"/>
            <a:ext cx="4119571" cy="29971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93B0D38-4B0E-8463-2A8F-B98F2C7E1492}"/>
              </a:ext>
            </a:extLst>
          </p:cNvPr>
          <p:cNvSpPr txBox="1"/>
          <p:nvPr/>
        </p:nvSpPr>
        <p:spPr>
          <a:xfrm>
            <a:off x="2672861" y="5571715"/>
            <a:ext cx="353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Youngs  et al  2022, Nat. Astron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DB0ECA-91CE-91FA-7FFD-883F5AE28DF5}"/>
              </a:ext>
            </a:extLst>
          </p:cNvPr>
          <p:cNvSpPr txBox="1"/>
          <p:nvPr/>
        </p:nvSpPr>
        <p:spPr>
          <a:xfrm>
            <a:off x="7100279" y="5528735"/>
            <a:ext cx="3259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Zhu et al    2023,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37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6101-638F-3074-CC6C-EBBB5678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232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激发磁星</a:t>
            </a:r>
            <a:r>
              <a:rPr lang="en-US" altLang="zh-CN" b="1" dirty="0">
                <a:solidFill>
                  <a:srgbClr val="002060"/>
                </a:solidFill>
              </a:rPr>
              <a:t>FRB</a:t>
            </a:r>
            <a:r>
              <a:rPr lang="zh-CN" altLang="en-US" b="1" dirty="0">
                <a:solidFill>
                  <a:srgbClr val="002060"/>
                </a:solidFill>
              </a:rPr>
              <a:t>的可能图像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7ECB83-039A-BFCE-B4E1-2E0D339A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58" y="2132013"/>
            <a:ext cx="6096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E01026C-4006-04F8-A1AA-F37A2063DFDA}"/>
              </a:ext>
            </a:extLst>
          </p:cNvPr>
          <p:cNvSpPr/>
          <p:nvPr/>
        </p:nvSpPr>
        <p:spPr>
          <a:xfrm>
            <a:off x="6525846" y="221798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73A6BDD-2703-FB88-898F-062BA9108BD5}"/>
              </a:ext>
            </a:extLst>
          </p:cNvPr>
          <p:cNvSpPr/>
          <p:nvPr/>
        </p:nvSpPr>
        <p:spPr>
          <a:xfrm>
            <a:off x="7582097" y="1771528"/>
            <a:ext cx="3945596" cy="415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D084ECD-93B7-DC07-E608-6DD239E87BDF}"/>
              </a:ext>
            </a:extLst>
          </p:cNvPr>
          <p:cNvSpPr txBox="1"/>
          <p:nvPr/>
        </p:nvSpPr>
        <p:spPr>
          <a:xfrm>
            <a:off x="1963614" y="5828132"/>
            <a:ext cx="885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Glitch </a:t>
            </a:r>
            <a:r>
              <a:rPr lang="zh-CN" altLang="en-US" sz="2400" b="1" dirty="0">
                <a:solidFill>
                  <a:srgbClr val="00B050"/>
                </a:solidFill>
              </a:rPr>
              <a:t>造成两成分物质转换             扰动磁场            触发</a:t>
            </a:r>
            <a:r>
              <a:rPr lang="en-US" altLang="zh-CN" sz="2400" b="1" dirty="0">
                <a:solidFill>
                  <a:srgbClr val="00B050"/>
                </a:solidFill>
              </a:rPr>
              <a:t>FRB</a:t>
            </a:r>
            <a:r>
              <a:rPr lang="zh-CN" altLang="en-US" sz="2400" b="1" dirty="0">
                <a:solidFill>
                  <a:srgbClr val="00B050"/>
                </a:solidFill>
              </a:rPr>
              <a:t>        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6F57469-BD5D-9AF0-E592-6C6383EDF44D}"/>
              </a:ext>
            </a:extLst>
          </p:cNvPr>
          <p:cNvCxnSpPr>
            <a:cxnSpLocks/>
          </p:cNvCxnSpPr>
          <p:nvPr/>
        </p:nvCxnSpPr>
        <p:spPr>
          <a:xfrm>
            <a:off x="5955326" y="6056922"/>
            <a:ext cx="44547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3FA18BD-1BC4-B3D0-7D7A-C61FE235146B}"/>
              </a:ext>
            </a:extLst>
          </p:cNvPr>
          <p:cNvCxnSpPr/>
          <p:nvPr/>
        </p:nvCxnSpPr>
        <p:spPr>
          <a:xfrm>
            <a:off x="8335108" y="6056922"/>
            <a:ext cx="41421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9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CB22E4-6F87-8ACD-6031-825DF69D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67" y="1306378"/>
            <a:ext cx="4066162" cy="31979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FA2D7C-872C-1187-B0E9-BA0FC0F5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64" y="4307344"/>
            <a:ext cx="3414065" cy="2488555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ED01DFB8-97BC-A93D-DC98-DE1C3AAA73BE}"/>
              </a:ext>
            </a:extLst>
          </p:cNvPr>
          <p:cNvSpPr txBox="1">
            <a:spLocks/>
          </p:cNvSpPr>
          <p:nvPr/>
        </p:nvSpPr>
        <p:spPr>
          <a:xfrm>
            <a:off x="838200" y="3338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</a:rPr>
              <a:t>电子火山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Picture 2" descr="https://p1.ssl.qhimg.com/t010dec2b8679c3aab2.jpg">
            <a:extLst>
              <a:ext uri="{FF2B5EF4-FFF2-40B4-BE49-F238E27FC236}">
                <a16:creationId xmlns:a16="http://schemas.microsoft.com/office/drawing/2014/main" id="{59FE8A59-A9A2-EB80-0F90-F8DED729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5712" y="2111465"/>
            <a:ext cx="3999728" cy="2999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7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75D07-DE8C-13DC-E6DF-6F480978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63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总结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F6B386-A67E-1AEB-50E6-F8CA1FB9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Cooper</a:t>
            </a:r>
            <a:r>
              <a:rPr lang="zh-CN" altLang="en-US" sz="3600" b="1" dirty="0">
                <a:solidFill>
                  <a:srgbClr val="0070C0"/>
                </a:solidFill>
              </a:rPr>
              <a:t>对形成与破裂可以造成不同的</a:t>
            </a:r>
            <a:r>
              <a:rPr lang="en-US" altLang="zh-CN" sz="3600" b="1" dirty="0">
                <a:solidFill>
                  <a:srgbClr val="0070C0"/>
                </a:solidFill>
              </a:rPr>
              <a:t>glitch</a:t>
            </a:r>
            <a:r>
              <a:rPr lang="zh-CN" altLang="en-US" sz="3600" b="1" dirty="0">
                <a:solidFill>
                  <a:srgbClr val="0070C0"/>
                </a:solidFill>
              </a:rPr>
              <a:t>形态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r>
              <a:rPr lang="zh-CN" altLang="en-US" sz="3600" b="1" dirty="0">
                <a:solidFill>
                  <a:srgbClr val="0070C0"/>
                </a:solidFill>
              </a:rPr>
              <a:t>正常与超流物质转换扰动中子星磁场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r>
              <a:rPr lang="zh-CN" altLang="en-US" sz="3600" b="1" dirty="0">
                <a:solidFill>
                  <a:srgbClr val="0070C0"/>
                </a:solidFill>
              </a:rPr>
              <a:t>强磁场扰动可能导致磁重联</a:t>
            </a:r>
            <a:endParaRPr lang="en-US" altLang="zh-CN" sz="3600" b="1" dirty="0">
              <a:solidFill>
                <a:srgbClr val="0070C0"/>
              </a:solidFill>
            </a:endParaRPr>
          </a:p>
          <a:p>
            <a:r>
              <a:rPr lang="zh-CN" altLang="en-US" sz="3600" b="1" dirty="0">
                <a:solidFill>
                  <a:srgbClr val="0070C0"/>
                </a:solidFill>
              </a:rPr>
              <a:t>强电场区域激发        形成电子火山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13253E-11C0-1C5F-CF54-9E2568C0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07" y="3618430"/>
            <a:ext cx="914399" cy="6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59EFF-802B-30BB-63F0-8EE7CC32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5B93BA-093C-7359-F7D1-04171844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Crab</a:t>
            </a:r>
            <a:r>
              <a:rPr lang="zh-CN" altLang="en-US" b="1" dirty="0">
                <a:solidFill>
                  <a:srgbClr val="002060"/>
                </a:solidFill>
              </a:rPr>
              <a:t>脉冲星</a:t>
            </a:r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启示</a:t>
            </a:r>
            <a:endParaRPr lang="en-US" altLang="zh-CN" b="1" dirty="0">
              <a:solidFill>
                <a:srgbClr val="002060"/>
              </a:solidFill>
            </a:endParaRPr>
          </a:p>
          <a:p>
            <a:r>
              <a:rPr lang="en-US" altLang="zh-CN" b="1" dirty="0">
                <a:solidFill>
                  <a:srgbClr val="002060"/>
                </a:solidFill>
              </a:rPr>
              <a:t>SGR J1935+2154</a:t>
            </a:r>
          </a:p>
          <a:p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激发磁星</a:t>
            </a:r>
            <a:r>
              <a:rPr lang="en-US" altLang="zh-CN" b="1" dirty="0">
                <a:solidFill>
                  <a:srgbClr val="002060"/>
                </a:solidFill>
              </a:rPr>
              <a:t>FRB</a:t>
            </a:r>
            <a:r>
              <a:rPr lang="zh-CN" altLang="en-US" b="1" dirty="0">
                <a:solidFill>
                  <a:srgbClr val="002060"/>
                </a:solidFill>
              </a:rPr>
              <a:t>的可能图像</a:t>
            </a:r>
            <a:endParaRPr lang="en-US" altLang="zh-CN" b="1" dirty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16237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2A1FC-F70D-9E8E-F6F0-7BE9BFED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254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Crab</a:t>
            </a:r>
            <a:r>
              <a:rPr lang="zh-CN" altLang="en-US" b="1" dirty="0">
                <a:solidFill>
                  <a:srgbClr val="002060"/>
                </a:solidFill>
              </a:rPr>
              <a:t>脉冲星</a:t>
            </a:r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启示</a:t>
            </a:r>
            <a:endParaRPr lang="zh-CN" alt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68E9E39-4FFF-EC8C-F817-EBA19A75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252" y="1536007"/>
            <a:ext cx="3210272" cy="22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4FB6BEC9-71A1-CD31-7AF6-C5A406A15A2B}"/>
              </a:ext>
            </a:extLst>
          </p:cNvPr>
          <p:cNvSpPr txBox="1"/>
          <p:nvPr/>
        </p:nvSpPr>
        <p:spPr>
          <a:xfrm>
            <a:off x="3750903" y="1968055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ApJL390</a:t>
            </a:r>
            <a:r>
              <a:rPr lang="en-US" altLang="zh-CN" b="1" dirty="0"/>
              <a:t>, L21 (19925)</a:t>
            </a:r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EC58DE-A5B6-54FB-FFFC-7F9A50E7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430" y="3710097"/>
            <a:ext cx="3071094" cy="256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2C7E597-BCB2-4048-EE29-3FEF5100F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136" y="4393272"/>
            <a:ext cx="778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1975</a:t>
            </a:r>
            <a:endParaRPr lang="zh-CN" altLang="en-US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24DC902-B584-6249-FCDB-EC48A6EE3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877" y="4777712"/>
            <a:ext cx="1186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Crab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54BB0C4-8482-40ED-75EA-F139848CB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30" y="1400252"/>
            <a:ext cx="34528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E997853-D07A-356A-D90E-F6ACDE35BF4A}"/>
              </a:ext>
            </a:extLst>
          </p:cNvPr>
          <p:cNvSpPr txBox="1"/>
          <p:nvPr/>
        </p:nvSpPr>
        <p:spPr>
          <a:xfrm>
            <a:off x="5899355" y="5597014"/>
            <a:ext cx="121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恢复</a:t>
            </a:r>
          </a:p>
        </p:txBody>
      </p:sp>
    </p:spTree>
    <p:extLst>
      <p:ext uri="{BB962C8B-B14F-4D97-AF65-F5344CB8AC3E}">
        <p14:creationId xmlns:p14="http://schemas.microsoft.com/office/powerpoint/2010/main" val="260764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98843-2D6D-1712-550D-32A327B0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Crab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脉冲星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glitch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启示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18B466-3113-7E71-FB76-36D9F759FF1F}"/>
              </a:ext>
            </a:extLst>
          </p:cNvPr>
          <p:cNvSpPr txBox="1"/>
          <p:nvPr/>
        </p:nvSpPr>
        <p:spPr>
          <a:xfrm>
            <a:off x="5505902" y="5338917"/>
            <a:ext cx="118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结构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4A42A2-FD87-5ED7-6FE9-51321F90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200" y="1613218"/>
            <a:ext cx="3487594" cy="260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1FB1D3A-BC40-ACD4-ED41-D87C384DF70E}"/>
              </a:ext>
            </a:extLst>
          </p:cNvPr>
          <p:cNvSpPr txBox="1"/>
          <p:nvPr/>
        </p:nvSpPr>
        <p:spPr>
          <a:xfrm>
            <a:off x="11010494" y="1902539"/>
            <a:ext cx="492443" cy="1259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/>
              <a:t>Crab2017</a:t>
            </a:r>
            <a:endParaRPr lang="zh-CN" altLang="en-US" sz="20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A35549-5F33-9718-4E48-AA79ECD2F67F}"/>
              </a:ext>
            </a:extLst>
          </p:cNvPr>
          <p:cNvSpPr/>
          <p:nvPr/>
        </p:nvSpPr>
        <p:spPr>
          <a:xfrm>
            <a:off x="7904015" y="4283294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MNRAS </a:t>
            </a:r>
            <a:r>
              <a:rPr lang="en-US" altLang="zh-CN" b="1" dirty="0"/>
              <a:t>478, 3832–3840 (2018)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897117-B286-340A-6443-EC837B0B48F5}"/>
              </a:ext>
            </a:extLst>
          </p:cNvPr>
          <p:cNvSpPr txBox="1"/>
          <p:nvPr/>
        </p:nvSpPr>
        <p:spPr>
          <a:xfrm>
            <a:off x="1216741" y="5235677"/>
            <a:ext cx="269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Ge et al  </a:t>
            </a:r>
            <a:r>
              <a:rPr lang="en-US" altLang="zh-CN" b="1" dirty="0" err="1"/>
              <a:t>ApJ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8D21251-F52C-2952-5B53-A717B5CD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47" y="2542807"/>
            <a:ext cx="6926094" cy="25835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040EB8A-10F7-457D-FCA1-371B6EDBD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568" y="4586528"/>
            <a:ext cx="4610232" cy="22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3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913CB-4AF6-9284-0FF4-E845C40E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383"/>
            <a:ext cx="10515600" cy="1325563"/>
          </a:xfrm>
        </p:spPr>
        <p:txBody>
          <a:bodyPr/>
          <a:lstStyle/>
          <a:p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Crab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脉冲星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glitch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 Light" panose="020F0302020204030204"/>
                <a:ea typeface="等线 Light" panose="02010600030101010101" pitchFamily="2" charset="-122"/>
                <a:cs typeface="+mj-cs"/>
              </a:rPr>
              <a:t>启示</a:t>
            </a:r>
            <a:endParaRPr lang="zh-CN" altLang="en-US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5B477928-7BE9-4FA3-715F-58B56FBE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32" y="1937058"/>
            <a:ext cx="4628826" cy="101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BA21D6-4377-41B9-1BF9-AF1DEEDF843E}"/>
                  </a:ext>
                </a:extLst>
              </p:cNvPr>
              <p:cNvSpPr txBox="1"/>
              <p:nvPr/>
            </p:nvSpPr>
            <p:spPr>
              <a:xfrm>
                <a:off x="2193439" y="3193687"/>
                <a:ext cx="2164171" cy="798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BA21D6-4377-41B9-1BF9-AF1DEEDF8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39" y="3193687"/>
                <a:ext cx="2164171" cy="798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6B36EE-7A17-B21D-6ED2-1DA3C7DDD047}"/>
                  </a:ext>
                </a:extLst>
              </p:cNvPr>
              <p:cNvSpPr txBox="1"/>
              <p:nvPr/>
            </p:nvSpPr>
            <p:spPr>
              <a:xfrm>
                <a:off x="1408471" y="4564627"/>
                <a:ext cx="4063180" cy="8511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l-GR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6B36EE-7A17-B21D-6ED2-1DA3C7DDD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471" y="4564627"/>
                <a:ext cx="4063180" cy="8511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C:\Users\ZHENG\Documents\Tencent Files\1592802104\Image\C2C\RJCGQ71~KKRF$IX7I]BVW9P.png">
            <a:extLst>
              <a:ext uri="{FF2B5EF4-FFF2-40B4-BE49-F238E27FC236}">
                <a16:creationId xmlns:a16="http://schemas.microsoft.com/office/drawing/2014/main" id="{817BBFB0-BDB8-F3AC-8731-0DDC5A66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22" y="2290297"/>
            <a:ext cx="413861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854FB0A-6159-ECFF-B2E2-12DA47AD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42" y="2762248"/>
            <a:ext cx="1908483" cy="6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3264AB-B13F-83D7-3452-DF71312BE958}"/>
                  </a:ext>
                </a:extLst>
              </p:cNvPr>
              <p:cNvSpPr txBox="1"/>
              <p:nvPr/>
            </p:nvSpPr>
            <p:spPr>
              <a:xfrm>
                <a:off x="2641829" y="5735701"/>
                <a:ext cx="1596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~10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3264AB-B13F-83D7-3452-DF71312BE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829" y="5735701"/>
                <a:ext cx="1596463" cy="369332"/>
              </a:xfrm>
              <a:prstGeom prst="rect">
                <a:avLst/>
              </a:prstGeom>
              <a:blipFill>
                <a:blip r:embed="rId7"/>
                <a:stretch>
                  <a:fillRect l="-3435" r="-763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E4E62E79-CF52-56AC-10CE-EFDED4C8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89" y="4244183"/>
            <a:ext cx="2196434" cy="2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9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019C1-7725-A27D-1316-CCCA10FA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254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Crab</a:t>
            </a:r>
            <a:r>
              <a:rPr lang="zh-CN" altLang="en-US" b="1" dirty="0">
                <a:solidFill>
                  <a:srgbClr val="002060"/>
                </a:solidFill>
              </a:rPr>
              <a:t>脉冲星</a:t>
            </a:r>
            <a:r>
              <a:rPr lang="en-US" altLang="zh-CN" b="1" dirty="0">
                <a:solidFill>
                  <a:srgbClr val="002060"/>
                </a:solidFill>
              </a:rPr>
              <a:t>glitch</a:t>
            </a:r>
            <a:r>
              <a:rPr lang="zh-CN" altLang="en-US" b="1" dirty="0">
                <a:solidFill>
                  <a:srgbClr val="002060"/>
                </a:solidFill>
              </a:rPr>
              <a:t>启示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157EE-7881-C0FB-8FC4-A8C215F5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062" y="2161795"/>
            <a:ext cx="4163111" cy="27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A33F90B0-0FBE-105A-693F-82413D4613C2}"/>
              </a:ext>
            </a:extLst>
          </p:cNvPr>
          <p:cNvSpPr txBox="1"/>
          <p:nvPr/>
        </p:nvSpPr>
        <p:spPr>
          <a:xfrm>
            <a:off x="2898332" y="5164771"/>
            <a:ext cx="325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+mj-lt"/>
              </a:rPr>
              <a:t>Phys.Rev.Lett</a:t>
            </a:r>
            <a:r>
              <a:rPr lang="en-US" altLang="zh-CN" b="1" dirty="0">
                <a:latin typeface="+mj-lt"/>
              </a:rPr>
              <a:t>. 17,3362</a:t>
            </a:r>
            <a:r>
              <a:rPr lang="zh-CN" altLang="en-US" b="1" dirty="0">
                <a:latin typeface="+mj-lt"/>
              </a:rPr>
              <a:t>（</a:t>
            </a:r>
            <a:r>
              <a:rPr lang="en-US" altLang="zh-CN" b="1" dirty="0">
                <a:latin typeface="+mj-lt"/>
              </a:rPr>
              <a:t>1999</a:t>
            </a:r>
            <a:r>
              <a:rPr lang="zh-CN" altLang="en-US" b="1" dirty="0">
                <a:latin typeface="+mj-lt"/>
              </a:rPr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70E360-FC0D-94A0-2A6E-D39AFB2169BF}"/>
              </a:ext>
            </a:extLst>
          </p:cNvPr>
          <p:cNvSpPr txBox="1"/>
          <p:nvPr/>
        </p:nvSpPr>
        <p:spPr>
          <a:xfrm>
            <a:off x="8377084" y="2374491"/>
            <a:ext cx="118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活跃度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6ADD7B4-5A61-D76F-0D86-2A13FA87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20" y="2905542"/>
            <a:ext cx="2563449" cy="8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F494474-1A0B-07CB-6D9A-030CA419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49" y="2952024"/>
            <a:ext cx="502614" cy="78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71B9E9D-97D3-5B8E-071E-1564A50D4F3D}"/>
                  </a:ext>
                </a:extLst>
              </p:cNvPr>
              <p:cNvSpPr txBox="1"/>
              <p:nvPr/>
            </p:nvSpPr>
            <p:spPr>
              <a:xfrm>
                <a:off x="8789910" y="3731524"/>
                <a:ext cx="730906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71B9E9D-97D3-5B8E-071E-1564A50D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910" y="3731524"/>
                <a:ext cx="730906" cy="373500"/>
              </a:xfrm>
              <a:prstGeom prst="rect">
                <a:avLst/>
              </a:prstGeom>
              <a:blipFill>
                <a:blip r:embed="rId5"/>
                <a:stretch>
                  <a:fillRect l="-9167" r="-2500"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3094-54E6-AB1F-4428-28CF3253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SGR J1935+2154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FCDDB-267E-C77D-0CA3-25C9F956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27" y="1635200"/>
            <a:ext cx="4454972" cy="350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A3E9BC-370E-2E2E-CB06-9D1CD9C4F308}"/>
              </a:ext>
            </a:extLst>
          </p:cNvPr>
          <p:cNvSpPr txBox="1"/>
          <p:nvPr/>
        </p:nvSpPr>
        <p:spPr>
          <a:xfrm>
            <a:off x="1513363" y="559526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周世奇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17306987-36D7-D349-B41A-B21A522251E4}"/>
              </a:ext>
            </a:extLst>
          </p:cNvPr>
          <p:cNvSpPr txBox="1"/>
          <p:nvPr/>
        </p:nvSpPr>
        <p:spPr>
          <a:xfrm>
            <a:off x="3853635" y="564527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TEMPO2 </a:t>
            </a:r>
            <a:r>
              <a:rPr lang="zh-CN" altLang="en-US" dirty="0">
                <a:solidFill>
                  <a:srgbClr val="FF0000"/>
                </a:solidFill>
              </a:rPr>
              <a:t>相干计时结果（只用</a:t>
            </a:r>
            <a:r>
              <a:rPr lang="en-US" altLang="zh-CN" dirty="0">
                <a:solidFill>
                  <a:srgbClr val="FF0000"/>
                </a:solidFill>
              </a:rPr>
              <a:t>2017</a:t>
            </a:r>
            <a:r>
              <a:rPr lang="zh-CN" altLang="en-US" dirty="0">
                <a:solidFill>
                  <a:srgbClr val="FF0000"/>
                </a:solidFill>
              </a:rPr>
              <a:t>年和</a:t>
            </a:r>
            <a:r>
              <a:rPr lang="en-US" altLang="zh-CN" dirty="0">
                <a:solidFill>
                  <a:srgbClr val="FF0000"/>
                </a:solidFill>
              </a:rPr>
              <a:t>2020</a:t>
            </a:r>
            <a:r>
              <a:rPr lang="zh-CN" altLang="en-US" dirty="0">
                <a:solidFill>
                  <a:srgbClr val="FF0000"/>
                </a:solidFill>
              </a:rPr>
              <a:t>年观测数据）：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拟合的跃变发生时间是在</a:t>
            </a:r>
            <a:r>
              <a:rPr lang="en-US" altLang="zh-CN" dirty="0">
                <a:solidFill>
                  <a:srgbClr val="FF0000"/>
                </a:solidFill>
              </a:rPr>
              <a:t>burst forest</a:t>
            </a:r>
            <a:r>
              <a:rPr lang="zh-CN" altLang="en-US" dirty="0">
                <a:solidFill>
                  <a:srgbClr val="FF0000"/>
                </a:solidFill>
              </a:rPr>
              <a:t>之前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58966.77 (GBM)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58967.03 (NICER)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77BBF7-D80F-3155-443E-117DFD865D1A}"/>
              </a:ext>
            </a:extLst>
          </p:cNvPr>
          <p:cNvSpPr/>
          <p:nvPr/>
        </p:nvSpPr>
        <p:spPr>
          <a:xfrm>
            <a:off x="8639872" y="2476794"/>
            <a:ext cx="940694" cy="308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5C69BD-0C93-AE48-2A78-CE2FD3039B03}"/>
              </a:ext>
            </a:extLst>
          </p:cNvPr>
          <p:cNvCxnSpPr/>
          <p:nvPr/>
        </p:nvCxnSpPr>
        <p:spPr>
          <a:xfrm>
            <a:off x="9254235" y="2790876"/>
            <a:ext cx="249733" cy="228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E88F33D5-3BAC-378A-9325-F402FA095D9F}"/>
              </a:ext>
            </a:extLst>
          </p:cNvPr>
          <p:cNvSpPr txBox="1"/>
          <p:nvPr/>
        </p:nvSpPr>
        <p:spPr>
          <a:xfrm>
            <a:off x="1477371" y="592258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假设：</a:t>
            </a:r>
            <a:r>
              <a:rPr lang="en-US" altLang="zh-CN" dirty="0"/>
              <a:t>MJD 58100-58900</a:t>
            </a:r>
            <a:r>
              <a:rPr lang="zh-CN" altLang="en-US" dirty="0"/>
              <a:t>的自转演化与</a:t>
            </a:r>
            <a:r>
              <a:rPr lang="en-US" altLang="zh-CN" dirty="0"/>
              <a:t>58100</a:t>
            </a:r>
            <a:r>
              <a:rPr lang="zh-CN" altLang="en-US" dirty="0"/>
              <a:t>的演化一致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491436-3FAF-01F3-53CC-04336137ABD4}"/>
              </a:ext>
            </a:extLst>
          </p:cNvPr>
          <p:cNvSpPr/>
          <p:nvPr/>
        </p:nvSpPr>
        <p:spPr>
          <a:xfrm>
            <a:off x="5799377" y="6251413"/>
            <a:ext cx="4713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Burst</a:t>
            </a:r>
            <a:r>
              <a:rPr lang="zh-CN" altLang="en-US" dirty="0"/>
              <a:t>（</a:t>
            </a:r>
            <a:r>
              <a:rPr lang="en-US" altLang="zh-CN" dirty="0"/>
              <a:t>2020 April 22</a:t>
            </a:r>
            <a:r>
              <a:rPr lang="zh-CN" altLang="en-US" dirty="0"/>
              <a:t>）：</a:t>
            </a:r>
            <a:endParaRPr lang="en-US" altLang="zh-CN" dirty="0"/>
          </a:p>
          <a:p>
            <a:r>
              <a:rPr lang="en-US" altLang="zh-CN" dirty="0"/>
              <a:t>https://gcn.gsfc.nasa.gov/gcn/gcn3/27631.gcn3</a:t>
            </a:r>
            <a:endParaRPr lang="zh-CN" alt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032FE3A-13F6-D84E-A189-F9B32778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99" y="1303458"/>
            <a:ext cx="4119525" cy="422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B1273F0-0822-6C21-2CBA-49FA34C75AD6}"/>
              </a:ext>
            </a:extLst>
          </p:cNvPr>
          <p:cNvSpPr txBox="1"/>
          <p:nvPr/>
        </p:nvSpPr>
        <p:spPr>
          <a:xfrm>
            <a:off x="9893177" y="2389762"/>
            <a:ext cx="461665" cy="1223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/>
              <a:t>GE   PPT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462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3AF8C-2DD3-5C73-C195-3D7D065C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SGR J1935+2154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56884B-DA5A-8499-2494-25571E80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70" y="4481046"/>
            <a:ext cx="2985477" cy="4182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B74174-D66C-85E4-F7E5-2EF64F7A6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06" y="4494534"/>
            <a:ext cx="3496717" cy="4347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ED1037-2CC7-09BC-1FFF-3355E5321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368" y="2109830"/>
            <a:ext cx="7855927" cy="2087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E2159D-E57D-E1BB-3421-4699F3AD23AF}"/>
                  </a:ext>
                </a:extLst>
              </p:cNvPr>
              <p:cNvSpPr txBox="1"/>
              <p:nvPr/>
            </p:nvSpPr>
            <p:spPr>
              <a:xfrm>
                <a:off x="4466492" y="5226983"/>
                <a:ext cx="2395416" cy="694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̇"/>
                              <m:ctrlP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num>
                        <m:den>
                          <m:r>
                            <a:rPr lang="zh-CN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=−4.4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±0.7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E2159D-E57D-E1BB-3421-4699F3AD2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92" y="5226983"/>
                <a:ext cx="2395416" cy="6942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61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4678B-BE47-DF10-CD97-EDB0CF3F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601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002060"/>
                </a:solidFill>
              </a:rPr>
              <a:t>SGR J1935+2154</a:t>
            </a:r>
            <a:endParaRPr lang="zh-CN" alt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79B868-9D2B-D4FA-0375-5605217D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67" y="1985998"/>
            <a:ext cx="3805056" cy="460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9D2C3D-B697-C19B-7393-0EE5C9D513E7}"/>
                  </a:ext>
                </a:extLst>
              </p:cNvPr>
              <p:cNvSpPr txBox="1"/>
              <p:nvPr/>
            </p:nvSpPr>
            <p:spPr>
              <a:xfrm>
                <a:off x="2082800" y="2645507"/>
                <a:ext cx="16132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±2.5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𝑑𝑎𝑦𝑠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9D2C3D-B697-C19B-7393-0EE5C9D51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2645507"/>
                <a:ext cx="1613262" cy="307777"/>
              </a:xfrm>
              <a:prstGeom prst="rect">
                <a:avLst/>
              </a:prstGeom>
              <a:blipFill>
                <a:blip r:embed="rId3"/>
                <a:stretch>
                  <a:fillRect l="-3030" r="-4545" b="-3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83305960-C02F-E3B0-CA5C-1BB38D553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53" y="2028738"/>
            <a:ext cx="4041279" cy="4357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76D57A-AC24-84DF-317F-DECD9B3B67D4}"/>
                  </a:ext>
                </a:extLst>
              </p:cNvPr>
              <p:cNvSpPr txBox="1"/>
              <p:nvPr/>
            </p:nvSpPr>
            <p:spPr>
              <a:xfrm>
                <a:off x="7252682" y="2368063"/>
                <a:ext cx="105507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2000" b="0" dirty="0">
                    <a:solidFill>
                      <a:srgbClr val="FF0000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𝑑𝑎𝑦𝑠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76D57A-AC24-84DF-317F-DECD9B3B6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82" y="2368063"/>
                <a:ext cx="1055072" cy="307777"/>
              </a:xfrm>
              <a:prstGeom prst="rect">
                <a:avLst/>
              </a:prstGeom>
              <a:blipFill>
                <a:blip r:embed="rId5"/>
                <a:stretch>
                  <a:fillRect l="-15029" t="-25490" b="-49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BA6404A-E021-83D4-7C12-C5381B6B54E2}"/>
              </a:ext>
            </a:extLst>
          </p:cNvPr>
          <p:cNvSpPr txBox="1"/>
          <p:nvPr/>
        </p:nvSpPr>
        <p:spPr>
          <a:xfrm>
            <a:off x="6940060" y="1508369"/>
            <a:ext cx="275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FRB-like201008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A5EC77E-C0E6-0B16-4FF6-B61BECA10A21}"/>
              </a:ext>
            </a:extLst>
          </p:cNvPr>
          <p:cNvSpPr txBox="1"/>
          <p:nvPr/>
        </p:nvSpPr>
        <p:spPr>
          <a:xfrm>
            <a:off x="2098426" y="1512278"/>
            <a:ext cx="19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FRB200428</a:t>
            </a:r>
            <a:endParaRPr lang="zh-CN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76D17A-EA65-267E-8168-D6462A164269}"/>
              </a:ext>
            </a:extLst>
          </p:cNvPr>
          <p:cNvSpPr txBox="1"/>
          <p:nvPr/>
        </p:nvSpPr>
        <p:spPr>
          <a:xfrm>
            <a:off x="5103444" y="5970600"/>
            <a:ext cx="231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Ge PPT;</a:t>
            </a:r>
          </a:p>
          <a:p>
            <a:r>
              <a:rPr lang="en-US" altLang="zh-CN" sz="2400" b="1" dirty="0"/>
              <a:t>Younes Nat. 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65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309</Words>
  <Application>Microsoft Office PowerPoint</Application>
  <PresentationFormat>宽屏</PresentationFormat>
  <Paragraphs>66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宋体</vt:lpstr>
      <vt:lpstr>Arial</vt:lpstr>
      <vt:lpstr>Cambria Math</vt:lpstr>
      <vt:lpstr>Office 主题​​</vt:lpstr>
      <vt:lpstr>Glitch触发磁星FRB</vt:lpstr>
      <vt:lpstr>PowerPoint 演示文稿</vt:lpstr>
      <vt:lpstr>Crab脉冲星glitch启示</vt:lpstr>
      <vt:lpstr>Crab脉冲星glitch启示</vt:lpstr>
      <vt:lpstr>Crab脉冲星glitch启示</vt:lpstr>
      <vt:lpstr>Crab脉冲星glitch启示</vt:lpstr>
      <vt:lpstr>SGR J1935+2154</vt:lpstr>
      <vt:lpstr>SGR J1935+2154</vt:lpstr>
      <vt:lpstr>SGR J1935+2154</vt:lpstr>
      <vt:lpstr>Glitch激发磁星FRB的可能图像</vt:lpstr>
      <vt:lpstr>Glitch激发磁星FRB的可能图像</vt:lpstr>
      <vt:lpstr>Glitch激发磁星FRB的可能图像</vt:lpstr>
      <vt:lpstr>Glitch激发磁星FRB的可能图像</vt:lpstr>
      <vt:lpstr>PowerPoint 演示文稿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Glitch触发磁星FRB</dc:title>
  <dc:creator>zheng xp</dc:creator>
  <cp:lastModifiedBy>zheng xp</cp:lastModifiedBy>
  <cp:revision>39</cp:revision>
  <dcterms:created xsi:type="dcterms:W3CDTF">2023-06-02T00:22:19Z</dcterms:created>
  <dcterms:modified xsi:type="dcterms:W3CDTF">2023-07-03T04:51:05Z</dcterms:modified>
</cp:coreProperties>
</file>