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60" r:id="rId6"/>
    <p:sldId id="263" r:id="rId7"/>
    <p:sldId id="264" r:id="rId8"/>
    <p:sldId id="265" r:id="rId9"/>
    <p:sldId id="273" r:id="rId10"/>
    <p:sldId id="275" r:id="rId11"/>
    <p:sldId id="274" r:id="rId12"/>
    <p:sldId id="276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50E79-9BE3-4420-98CB-91C1F5413C57}" v="3" dt="2023-05-21T19:17:14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62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67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22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07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3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16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52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12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25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BAA7-39AF-478C-AA58-AC78D7E93C4B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323A-228A-427A-9285-F78277D1C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11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ADC9-D971-7597-CD7B-8F48CF129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46263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latin typeface="Gill Sans MT" panose="020B0502020104020203" pitchFamily="34" charset="0"/>
              </a:rPr>
              <a:t>A tide-induced starquake model for GRB211211A</a:t>
            </a:r>
            <a:endParaRPr lang="zh-CN" altLang="en-US" sz="5400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1861E-147F-C55E-3152-16303B362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41838"/>
            <a:ext cx="6858000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altLang="zh-CN" b="1" dirty="0"/>
              <a:t>Enping Zhou</a:t>
            </a:r>
          </a:p>
          <a:p>
            <a:pPr>
              <a:lnSpc>
                <a:spcPct val="70000"/>
              </a:lnSpc>
            </a:pPr>
            <a:endParaRPr lang="en-US" altLang="zh-CN" b="1" dirty="0"/>
          </a:p>
          <a:p>
            <a:pPr>
              <a:lnSpc>
                <a:spcPct val="70000"/>
              </a:lnSpc>
            </a:pPr>
            <a:r>
              <a:rPr lang="en-US" altLang="zh-CN" sz="1600" dirty="0"/>
              <a:t>July 3</a:t>
            </a:r>
            <a:r>
              <a:rPr lang="en-US" altLang="zh-CN" sz="1600" baseline="30000" dirty="0"/>
              <a:t>rd</a:t>
            </a:r>
            <a:r>
              <a:rPr lang="en-US" altLang="zh-CN" sz="1600" dirty="0"/>
              <a:t> 2023  SPSS &amp; FPS12 @ </a:t>
            </a:r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南阳</a:t>
            </a:r>
            <a:endParaRPr lang="en-US" altLang="zh-CN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Arxiv:2305.10682</a:t>
            </a:r>
          </a:p>
          <a:p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Also majorly contributed by: Yong Gao, </a:t>
            </a:r>
            <a:r>
              <a:rPr lang="en-US" altLang="zh-CN" sz="14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Yurui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Zhou, Garvin Yim ..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32C945-7582-24C7-E713-32B165119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660400"/>
            <a:ext cx="5676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334D3-615A-D74E-AEAC-E172D912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Hints of a sequential starquake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B9F9BD9-210C-C5E2-7717-C955F6A17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72" y="1782082"/>
            <a:ext cx="2898818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64C090-2C17-5410-17B9-73CE62C757C0}"/>
              </a:ext>
            </a:extLst>
          </p:cNvPr>
          <p:cNvSpPr txBox="1"/>
          <p:nvPr/>
        </p:nvSpPr>
        <p:spPr>
          <a:xfrm>
            <a:off x="3899065" y="2723407"/>
            <a:ext cx="4263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Hints: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Time-sequential components with declining amplitudes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Tidal force is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 on the surface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weaker in the center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a given binary separation.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681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05D661-8B85-D4D1-C5B1-CFC32D6D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54D9B-6531-7B4A-97AD-72F275A78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CDFA5F-68F9-4F1E-23FD-DED7F0D0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6" y="1825625"/>
            <a:ext cx="5261225" cy="39446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1431A76-CEE8-9333-4468-2E89E016B139}"/>
              </a:ext>
            </a:extLst>
          </p:cNvPr>
          <p:cNvSpPr txBox="1"/>
          <p:nvPr/>
        </p:nvSpPr>
        <p:spPr>
          <a:xfrm>
            <a:off x="5989122" y="2723408"/>
            <a:ext cx="22879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Black: Fraction of elastic energy released according to observation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Green: Fraction of elastic energy released during the sequential quakes.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7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05D661-8B85-D4D1-C5B1-CFC32D6D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54D9B-6531-7B4A-97AD-72F275A78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431A76-CEE8-9333-4468-2E89E016B139}"/>
              </a:ext>
            </a:extLst>
          </p:cNvPr>
          <p:cNvSpPr txBox="1"/>
          <p:nvPr/>
        </p:nvSpPr>
        <p:spPr>
          <a:xfrm>
            <a:off x="5989122" y="2723408"/>
            <a:ext cx="2287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Black: Fraction of elastic energy released according to observation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Colored: Fraction of elastic energy released during the sequential quakes by assuming different BH spin.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30A4E3-2333-5BD7-341A-2C1FDE7B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19" y="1783156"/>
            <a:ext cx="5175165" cy="38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2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3861-06B8-76E6-5D9A-17A08B27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41FE-F452-D128-1631-608D22731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Other origin of QPOs?</a:t>
            </a:r>
            <a:endParaRPr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1881A-52EA-434D-C516-A9B71FFC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94" y="3757506"/>
            <a:ext cx="3382632" cy="6541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39FA1E-E8DE-1281-806E-8D043093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6" y="2531813"/>
            <a:ext cx="3029588" cy="11736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A2E7CF-79EA-8D57-97EE-9D701637D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736" y="2361600"/>
            <a:ext cx="5097093" cy="3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1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C744-00CC-144C-5E92-0D3D4AD0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prospects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2BEE-BC82-342C-4A58-3BE2478FF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rates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quakes in a sequence?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conversion mechanism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1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4BA4-E2F6-5FE0-AEBA-487FBD95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GRB211211A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9D1CF-ABE9-21B6-6C24-99B4049AD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96A75-B92E-D6C8-5517-1151C3C4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81094"/>
            <a:ext cx="3123627" cy="4565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C42622-4951-88DD-E42A-51ADA8101E25}"/>
              </a:ext>
            </a:extLst>
          </p:cNvPr>
          <p:cNvSpPr txBox="1"/>
          <p:nvPr/>
        </p:nvSpPr>
        <p:spPr>
          <a:xfrm>
            <a:off x="3953436" y="2471084"/>
            <a:ext cx="3944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long main burst   ~8s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 1s prior to the main burst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 lasts ~ 0.2 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 energy 7.7E+48 erg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QPO in precursor ~ 22 Hz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76344-6FB4-0FCD-91C6-D31B57FE181F}"/>
              </a:ext>
            </a:extLst>
          </p:cNvPr>
          <p:cNvSpPr txBox="1"/>
          <p:nvPr/>
        </p:nvSpPr>
        <p:spPr>
          <a:xfrm>
            <a:off x="628650" y="6308208"/>
            <a:ext cx="289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Xiao et al., 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796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56CF-8C5D-C054-8444-8B83974C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35637-307E-EB03-3014-16773C335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65BFC-F11E-567F-1C37-62698633B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076"/>
            <a:ext cx="5692633" cy="3779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CC6BB-2E9B-6DB7-6966-E9EBEB23BC49}"/>
              </a:ext>
            </a:extLst>
          </p:cNvPr>
          <p:cNvSpPr txBox="1"/>
          <p:nvPr/>
        </p:nvSpPr>
        <p:spPr>
          <a:xfrm>
            <a:off x="824753" y="5269194"/>
            <a:ext cx="2501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Xiao et al., 2022</a:t>
            </a:r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3072C-3FC3-B287-6397-D1E7B7CE4D96}"/>
              </a:ext>
            </a:extLst>
          </p:cNvPr>
          <p:cNvSpPr txBox="1"/>
          <p:nvPr/>
        </p:nvSpPr>
        <p:spPr>
          <a:xfrm>
            <a:off x="5307107" y="2205318"/>
            <a:ext cx="3558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optical excludes Type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consistent with KN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Merger (involving NS) origin event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</a:t>
            </a:r>
          </a:p>
        </p:txBody>
      </p:sp>
    </p:spTree>
    <p:extLst>
      <p:ext uri="{BB962C8B-B14F-4D97-AF65-F5344CB8AC3E}">
        <p14:creationId xmlns:p14="http://schemas.microsoft.com/office/powerpoint/2010/main" val="64285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30A46-B8D1-0FBE-730F-41CAAFCB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models for the precursor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61A652-8A23-5B3C-C059-D9FA8F37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Poynting flux of an orbiting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magnetized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Flares of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magnetars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merger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shattering of 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spinning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 crust during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CBA003-0446-4A68-5848-AEB84A6F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456" y="1422400"/>
            <a:ext cx="2503761" cy="42587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312DD7D-ECC1-CC75-8642-A7EFC9011A18}"/>
              </a:ext>
            </a:extLst>
          </p:cNvPr>
          <p:cNvSpPr txBox="1"/>
          <p:nvPr/>
        </p:nvSpPr>
        <p:spPr>
          <a:xfrm>
            <a:off x="6129867" y="5947833"/>
            <a:ext cx="266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Carrasco &amp; Shibata 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59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FAE1-F176-A460-4C71-6659D51C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3F1A-E534-8F4A-8DBB-6A448BF68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2AB8478C-E6A4-8804-68C5-D6B2DACA9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59" y="1362445"/>
            <a:ext cx="5650333" cy="2245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091A5-4E55-FF5E-9A41-8E1627DCF95F}"/>
              </a:ext>
            </a:extLst>
          </p:cNvPr>
          <p:cNvSpPr txBox="1"/>
          <p:nvPr/>
        </p:nvSpPr>
        <p:spPr>
          <a:xfrm>
            <a:off x="1250631" y="3608294"/>
            <a:ext cx="3074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 dipole)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Ellipticity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energy accumulated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Starquake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Glitch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Pines 1971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74617-8EA5-F804-2A97-64652092C758}"/>
              </a:ext>
            </a:extLst>
          </p:cNvPr>
          <p:cNvSpPr txBox="1"/>
          <p:nvPr/>
        </p:nvSpPr>
        <p:spPr>
          <a:xfrm>
            <a:off x="4333479" y="3591640"/>
            <a:ext cx="3074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tidal field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(GW quad)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Ellipticity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energy accumulated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Starquake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 et al., 2023</a:t>
            </a:r>
          </a:p>
        </p:txBody>
      </p:sp>
    </p:spTree>
    <p:extLst>
      <p:ext uri="{BB962C8B-B14F-4D97-AF65-F5344CB8AC3E}">
        <p14:creationId xmlns:p14="http://schemas.microsoft.com/office/powerpoint/2010/main" val="18695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E83D-D51F-83F4-B4AF-A82D704F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8C90-65CB-6309-2277-2504B508E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E01E0-B8B3-244D-4D38-588D455E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94" y="1825625"/>
            <a:ext cx="6218459" cy="685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81E57-4B46-529C-01E8-2D2850917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83" y="2800703"/>
            <a:ext cx="4480816" cy="3620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8D6A90-7B3B-9B58-5800-D438D934F8F7}"/>
              </a:ext>
            </a:extLst>
          </p:cNvPr>
          <p:cNvSpPr txBox="1"/>
          <p:nvPr/>
        </p:nvSpPr>
        <p:spPr>
          <a:xfrm>
            <a:off x="5386460" y="3334871"/>
            <a:ext cx="2977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separation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&lt; ~100 km for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t_merger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-1 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EOB calculation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7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D4CC-DEA0-5810-39C6-DF2C8203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2880-CA8F-FA4A-0353-679EF01F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BNS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BA3B4-E62F-1302-4E67-31B9251AC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02" y="1493721"/>
            <a:ext cx="6515665" cy="4999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51BD96-EBE6-D39E-75CB-845325BE6F2F}"/>
              </a:ext>
            </a:extLst>
          </p:cNvPr>
          <p:cNvSpPr txBox="1"/>
          <p:nvPr/>
        </p:nvSpPr>
        <p:spPr>
          <a:xfrm>
            <a:off x="256333" y="2770094"/>
            <a:ext cx="2630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Tense parameter space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major elastic energy release &amp; conversion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5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DEC4-66AA-7D80-792F-2CA879CB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7A95-47D9-76D0-E845-D94CDA0E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BH-NS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F0AB2-BD89-45CB-A95D-6D1B42F10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80" y="1867133"/>
            <a:ext cx="5768840" cy="4625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23114-E126-C3F9-5019-EB306900A23B}"/>
              </a:ext>
            </a:extLst>
          </p:cNvPr>
          <p:cNvSpPr txBox="1"/>
          <p:nvPr/>
        </p:nvSpPr>
        <p:spPr>
          <a:xfrm>
            <a:off x="161365" y="2393576"/>
            <a:ext cx="2563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parameter space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for 10% (even 1%) energy release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consistent with event rates (future study)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KN observation as well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7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D291D9-9E76-63AE-D958-1EAB2FB7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2B0F54-6719-3185-C2D2-30E1CC04E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reality, the elastic energy could be released in a sequence of starquakes.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5D9494-CF62-F9C1-19D9-8AD092B3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22" y="2717923"/>
            <a:ext cx="6242371" cy="36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3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459</TotalTime>
  <Words>362</Words>
  <Application>Microsoft Office PowerPoint</Application>
  <PresentationFormat>全屏显示(4:3)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隶书</vt:lpstr>
      <vt:lpstr>Microsoft YaHei</vt:lpstr>
      <vt:lpstr>Arial</vt:lpstr>
      <vt:lpstr>Calibri</vt:lpstr>
      <vt:lpstr>Calibri Light</vt:lpstr>
      <vt:lpstr>Gill Sans MT</vt:lpstr>
      <vt:lpstr>Times New Roman</vt:lpstr>
      <vt:lpstr>Office Theme</vt:lpstr>
      <vt:lpstr>A tide-induced starquake model for GRB211211A</vt:lpstr>
      <vt:lpstr>The observation: GRB211211A</vt:lpstr>
      <vt:lpstr>The observation</vt:lpstr>
      <vt:lpstr>Previous models for the precursor</vt:lpstr>
      <vt:lpstr>Our model</vt:lpstr>
      <vt:lpstr>Our model</vt:lpstr>
      <vt:lpstr>Our model</vt:lpstr>
      <vt:lpstr>Our model</vt:lpstr>
      <vt:lpstr>Our model</vt:lpstr>
      <vt:lpstr>Hints of a sequential starquake model</vt:lpstr>
      <vt:lpstr>Our model</vt:lpstr>
      <vt:lpstr>Our model</vt:lpstr>
      <vt:lpstr>Our model</vt:lpstr>
      <vt:lpstr>Future prospects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tide-induced starquake model for GRB211211A</dc:title>
  <dc:creator>Enping Zhou</dc:creator>
  <cp:lastModifiedBy>Enping Zhou</cp:lastModifiedBy>
  <cp:revision>7</cp:revision>
  <dcterms:created xsi:type="dcterms:W3CDTF">2023-02-19T05:37:09Z</dcterms:created>
  <dcterms:modified xsi:type="dcterms:W3CDTF">2023-07-03T04:54:15Z</dcterms:modified>
</cp:coreProperties>
</file>