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97" r:id="rId2"/>
    <p:sldId id="3335" r:id="rId3"/>
    <p:sldId id="3336" r:id="rId4"/>
    <p:sldId id="3277" r:id="rId5"/>
    <p:sldId id="545" r:id="rId6"/>
    <p:sldId id="3314" r:id="rId7"/>
    <p:sldId id="3261" r:id="rId8"/>
    <p:sldId id="3321" r:id="rId9"/>
    <p:sldId id="3278" r:id="rId10"/>
    <p:sldId id="3223" r:id="rId11"/>
    <p:sldId id="3276" r:id="rId12"/>
    <p:sldId id="3338" r:id="rId13"/>
    <p:sldId id="3300" r:id="rId14"/>
    <p:sldId id="3301" r:id="rId15"/>
    <p:sldId id="3302" r:id="rId16"/>
    <p:sldId id="3303" r:id="rId17"/>
    <p:sldId id="3304" r:id="rId18"/>
    <p:sldId id="3305" r:id="rId19"/>
    <p:sldId id="3306" r:id="rId20"/>
    <p:sldId id="3308" r:id="rId21"/>
    <p:sldId id="3311" r:id="rId22"/>
    <p:sldId id="3322" r:id="rId23"/>
    <p:sldId id="3317" r:id="rId24"/>
    <p:sldId id="3339" r:id="rId25"/>
    <p:sldId id="3323" r:id="rId26"/>
    <p:sldId id="3324" r:id="rId27"/>
    <p:sldId id="3318" r:id="rId28"/>
    <p:sldId id="3319" r:id="rId29"/>
    <p:sldId id="3337" r:id="rId30"/>
    <p:sldId id="3313" r:id="rId31"/>
    <p:sldId id="3289" r:id="rId32"/>
    <p:sldId id="329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licup" initials="g" lastIdx="1" clrIdx="0">
    <p:extLst>
      <p:ext uri="{19B8F6BF-5375-455C-9EA6-DF929625EA0E}">
        <p15:presenceInfo xmlns:p15="http://schemas.microsoft.com/office/powerpoint/2012/main" userId="garli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96"/>
    <a:srgbClr val="E4E0FB"/>
    <a:srgbClr val="FFFFFF"/>
    <a:srgbClr val="5D5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7" autoAdjust="0"/>
    <p:restoredTop sz="78981" autoAdjust="0"/>
  </p:normalViewPr>
  <p:slideViewPr>
    <p:cSldViewPr snapToGrid="0">
      <p:cViewPr varScale="1">
        <p:scale>
          <a:sx n="71" d="100"/>
          <a:sy n="71" d="100"/>
        </p:scale>
        <p:origin x="619"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zh-CN" altLang="en-US" sz="1600" b="1" dirty="0">
                <a:solidFill>
                  <a:schemeClr val="tx1"/>
                </a:solidFill>
                <a:latin typeface="微软雅黑" panose="020B0503020204020204" pitchFamily="34" charset="-122"/>
                <a:ea typeface="微软雅黑" panose="020B0503020204020204" pitchFamily="34" charset="-122"/>
              </a:rPr>
              <a:t>系统损耗统计对比</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内核处理中断次数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1KB</c:v>
                </c:pt>
                <c:pt idx="1">
                  <c:v>2KB</c:v>
                </c:pt>
                <c:pt idx="2">
                  <c:v>4KB</c:v>
                </c:pt>
              </c:strCache>
            </c:strRef>
          </c:cat>
          <c:val>
            <c:numRef>
              <c:f>Sheet1!$B$2:$B$4</c:f>
              <c:numCache>
                <c:formatCode>General</c:formatCode>
                <c:ptCount val="3"/>
                <c:pt idx="0">
                  <c:v>29692</c:v>
                </c:pt>
                <c:pt idx="1">
                  <c:v>15266</c:v>
                </c:pt>
                <c:pt idx="2">
                  <c:v>8320</c:v>
                </c:pt>
              </c:numCache>
            </c:numRef>
          </c:val>
          <c:extLst>
            <c:ext xmlns:c16="http://schemas.microsoft.com/office/drawing/2014/chart" uri="{C3380CC4-5D6E-409C-BE32-E72D297353CC}">
              <c16:uniqueId val="{00000000-F536-41C2-BEA7-36101612CE0C}"/>
            </c:ext>
          </c:extLst>
        </c:ser>
        <c:ser>
          <c:idx val="1"/>
          <c:order val="1"/>
          <c:tx>
            <c:strRef>
              <c:f>Sheet1!$C$1</c:f>
              <c:strCache>
                <c:ptCount val="1"/>
                <c:pt idx="0">
                  <c:v>本文方法中断次数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1KB</c:v>
                </c:pt>
                <c:pt idx="1">
                  <c:v>2KB</c:v>
                </c:pt>
                <c:pt idx="2">
                  <c:v>4KB</c:v>
                </c:pt>
              </c:strCache>
            </c:strRef>
          </c:cat>
          <c:val>
            <c:numRef>
              <c:f>Sheet1!$C$2:$C$4</c:f>
              <c:numCache>
                <c:formatCode>General</c:formatCode>
                <c:ptCount val="3"/>
                <c:pt idx="0">
                  <c:v>568</c:v>
                </c:pt>
                <c:pt idx="1">
                  <c:v>511</c:v>
                </c:pt>
                <c:pt idx="2">
                  <c:v>395</c:v>
                </c:pt>
              </c:numCache>
            </c:numRef>
          </c:val>
          <c:extLst>
            <c:ext xmlns:c16="http://schemas.microsoft.com/office/drawing/2014/chart" uri="{C3380CC4-5D6E-409C-BE32-E72D297353CC}">
              <c16:uniqueId val="{00000001-F536-41C2-BEA7-36101612CE0C}"/>
            </c:ext>
          </c:extLst>
        </c:ser>
        <c:ser>
          <c:idx val="2"/>
          <c:order val="2"/>
          <c:tx>
            <c:strRef>
              <c:f>Sheet1!$D$1</c:f>
              <c:strCache>
                <c:ptCount val="1"/>
                <c:pt idx="0">
                  <c:v>内核处理上下文切换次数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1KB</c:v>
                </c:pt>
                <c:pt idx="1">
                  <c:v>2KB</c:v>
                </c:pt>
                <c:pt idx="2">
                  <c:v>4KB</c:v>
                </c:pt>
              </c:strCache>
            </c:strRef>
          </c:cat>
          <c:val>
            <c:numRef>
              <c:f>Sheet1!$D$2:$D$4</c:f>
              <c:numCache>
                <c:formatCode>General</c:formatCode>
                <c:ptCount val="3"/>
                <c:pt idx="0">
                  <c:v>23878</c:v>
                </c:pt>
                <c:pt idx="1">
                  <c:v>17316</c:v>
                </c:pt>
                <c:pt idx="2">
                  <c:v>11913</c:v>
                </c:pt>
              </c:numCache>
            </c:numRef>
          </c:val>
          <c:extLst>
            <c:ext xmlns:c16="http://schemas.microsoft.com/office/drawing/2014/chart" uri="{C3380CC4-5D6E-409C-BE32-E72D297353CC}">
              <c16:uniqueId val="{00000002-F536-41C2-BEA7-36101612CE0C}"/>
            </c:ext>
          </c:extLst>
        </c:ser>
        <c:ser>
          <c:idx val="3"/>
          <c:order val="3"/>
          <c:tx>
            <c:strRef>
              <c:f>Sheet1!$E$1</c:f>
              <c:strCache>
                <c:ptCount val="1"/>
                <c:pt idx="0">
                  <c:v>本文方法上下文切换次数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1KB</c:v>
                </c:pt>
                <c:pt idx="1">
                  <c:v>2KB</c:v>
                </c:pt>
                <c:pt idx="2">
                  <c:v>4KB</c:v>
                </c:pt>
              </c:strCache>
            </c:strRef>
          </c:cat>
          <c:val>
            <c:numRef>
              <c:f>Sheet1!$E$2:$E$4</c:f>
              <c:numCache>
                <c:formatCode>General</c:formatCode>
                <c:ptCount val="3"/>
                <c:pt idx="0">
                  <c:v>55</c:v>
                </c:pt>
                <c:pt idx="1">
                  <c:v>24</c:v>
                </c:pt>
                <c:pt idx="2">
                  <c:v>20</c:v>
                </c:pt>
              </c:numCache>
            </c:numRef>
          </c:val>
          <c:extLst>
            <c:ext xmlns:c16="http://schemas.microsoft.com/office/drawing/2014/chart" uri="{C3380CC4-5D6E-409C-BE32-E72D297353CC}">
              <c16:uniqueId val="{00000003-F536-41C2-BEA7-36101612CE0C}"/>
            </c:ext>
          </c:extLst>
        </c:ser>
        <c:dLbls>
          <c:showLegendKey val="0"/>
          <c:showVal val="1"/>
          <c:showCatName val="0"/>
          <c:showSerName val="0"/>
          <c:showPercent val="0"/>
          <c:showBubbleSize val="0"/>
        </c:dLbls>
        <c:gapWidth val="150"/>
        <c:overlap val="-25"/>
        <c:axId val="1853180320"/>
        <c:axId val="1853177408"/>
      </c:barChart>
      <c:catAx>
        <c:axId val="1853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853177408"/>
        <c:crosses val="autoZero"/>
        <c:auto val="1"/>
        <c:lblAlgn val="ctr"/>
        <c:lblOffset val="100"/>
        <c:noMultiLvlLbl val="0"/>
      </c:catAx>
      <c:valAx>
        <c:axId val="1853177408"/>
        <c:scaling>
          <c:orientation val="minMax"/>
        </c:scaling>
        <c:delete val="1"/>
        <c:axPos val="b"/>
        <c:numFmt formatCode="General" sourceLinked="1"/>
        <c:majorTickMark val="none"/>
        <c:minorTickMark val="none"/>
        <c:tickLblPos val="nextTo"/>
        <c:crossAx val="185318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13D9F-09E0-490D-B1CC-8B395F9346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3738258-FEE3-4876-94ED-D05A4239C663}">
      <dgm:prSet custT="1"/>
      <dgm:spPr/>
      <dgm:t>
        <a:bodyPr/>
        <a:lstStyle/>
        <a:p>
          <a:r>
            <a:rPr lang="zh-CN" altLang="en-US" sz="2800" b="1" dirty="0"/>
            <a:t>近</a:t>
          </a:r>
          <a:r>
            <a:rPr lang="en-US" altLang="zh-CN" sz="2800" b="1" dirty="0"/>
            <a:t>0</a:t>
          </a:r>
          <a:r>
            <a:rPr lang="zh-CN" altLang="en-US" sz="2800" b="1" dirty="0"/>
            <a:t>丢包率</a:t>
          </a:r>
          <a:r>
            <a:rPr lang="en-US" altLang="zh-CN" sz="2800" b="1" dirty="0"/>
            <a:t>UDP</a:t>
          </a:r>
          <a:r>
            <a:rPr lang="zh-CN" altLang="en-US" sz="2800" b="1" dirty="0"/>
            <a:t>数据流传输</a:t>
          </a:r>
          <a:endParaRPr lang="zh-CN" sz="2800" dirty="0"/>
        </a:p>
      </dgm:t>
    </dgm:pt>
    <dgm:pt modelId="{436C475E-66A1-4EAB-9FE1-8A17BD31DFD8}" type="parTrans" cxnId="{48087C4C-FCC3-47BB-B67C-BCE0C5A29F7C}">
      <dgm:prSet/>
      <dgm:spPr/>
      <dgm:t>
        <a:bodyPr/>
        <a:lstStyle/>
        <a:p>
          <a:endParaRPr lang="zh-CN" altLang="en-US"/>
        </a:p>
      </dgm:t>
    </dgm:pt>
    <dgm:pt modelId="{AA29C5DC-5429-475C-BA77-3ED8BBD921E8}" type="sibTrans" cxnId="{48087C4C-FCC3-47BB-B67C-BCE0C5A29F7C}">
      <dgm:prSet/>
      <dgm:spPr/>
      <dgm:t>
        <a:bodyPr/>
        <a:lstStyle/>
        <a:p>
          <a:endParaRPr lang="zh-CN" altLang="en-US"/>
        </a:p>
      </dgm:t>
    </dgm:pt>
    <dgm:pt modelId="{B093B07C-2CEF-4B59-BE91-50F7CBBD88F5}">
      <dgm:prSet custT="1"/>
      <dgm:spPr/>
      <dgm:t>
        <a:bodyPr/>
        <a:lstStyle/>
        <a:p>
          <a:r>
            <a:rPr lang="zh-CN" altLang="en-US" sz="1800" b="0" dirty="0">
              <a:latin typeface="微软雅黑" panose="020B0503020204020204" pitchFamily="34" charset="-122"/>
              <a:ea typeface="微软雅黑" panose="020B0503020204020204" pitchFamily="34" charset="-122"/>
            </a:rPr>
            <a:t>大容量混合内存 </a:t>
          </a:r>
          <a:r>
            <a:rPr lang="zh-CN" altLang="en-US" sz="1800" b="0" i="0" dirty="0">
              <a:latin typeface="微软雅黑" panose="020B0503020204020204" pitchFamily="34" charset="-122"/>
              <a:ea typeface="微软雅黑" panose="020B0503020204020204" pitchFamily="34" charset="-122"/>
            </a:rPr>
            <a:t>通过</a:t>
          </a:r>
          <a:r>
            <a:rPr lang="en-US" altLang="zh-CN" sz="1800" b="0" i="0" dirty="0">
              <a:latin typeface="微软雅黑" panose="020B0503020204020204" pitchFamily="34" charset="-122"/>
              <a:ea typeface="微软雅黑" panose="020B0503020204020204" pitchFamily="34" charset="-122"/>
            </a:rPr>
            <a:t>PSRDADA</a:t>
          </a:r>
          <a:r>
            <a:rPr lang="zh-CN" altLang="en-US" sz="1800" b="0" i="0" dirty="0">
              <a:latin typeface="微软雅黑" panose="020B0503020204020204" pitchFamily="34" charset="-122"/>
              <a:ea typeface="微软雅黑" panose="020B0503020204020204" pitchFamily="34" charset="-122"/>
            </a:rPr>
            <a:t>传递数据</a:t>
          </a:r>
          <a:endParaRPr lang="zh-CN" altLang="en-US" sz="1800" b="0" dirty="0">
            <a:latin typeface="微软雅黑" panose="020B0503020204020204" pitchFamily="34" charset="-122"/>
            <a:ea typeface="微软雅黑" panose="020B0503020204020204" pitchFamily="34" charset="-122"/>
          </a:endParaRPr>
        </a:p>
      </dgm:t>
    </dgm:pt>
    <dgm:pt modelId="{AB4C6A25-0741-4263-BEF1-1FD1D645C156}" type="parTrans" cxnId="{0105CB66-DE14-4A3D-99C6-281D1D7C350D}">
      <dgm:prSet/>
      <dgm:spPr/>
      <dgm:t>
        <a:bodyPr/>
        <a:lstStyle/>
        <a:p>
          <a:endParaRPr lang="zh-CN" altLang="en-US"/>
        </a:p>
      </dgm:t>
    </dgm:pt>
    <dgm:pt modelId="{26BD1430-26D0-4476-AC73-7729C47D3909}" type="sibTrans" cxnId="{0105CB66-DE14-4A3D-99C6-281D1D7C350D}">
      <dgm:prSet/>
      <dgm:spPr/>
      <dgm:t>
        <a:bodyPr/>
        <a:lstStyle/>
        <a:p>
          <a:endParaRPr lang="zh-CN" altLang="en-US"/>
        </a:p>
      </dgm:t>
    </dgm:pt>
    <dgm:pt modelId="{6094E974-F0EB-45D1-8C4A-2FA31EDF46C1}">
      <dgm:prSet custT="1"/>
      <dgm:spPr/>
      <dgm:t>
        <a:bodyPr/>
        <a:lstStyle/>
        <a:p>
          <a:r>
            <a:rPr lang="zh-CN" altLang="en-US" sz="1800" b="0" i="0" dirty="0">
              <a:latin typeface="微软雅黑" panose="020B0503020204020204" pitchFamily="34" charset="-122"/>
              <a:ea typeface="微软雅黑" panose="020B0503020204020204" pitchFamily="34" charset="-122"/>
            </a:rPr>
            <a:t>满足</a:t>
          </a:r>
          <a:r>
            <a:rPr lang="en-US" altLang="zh-CN" sz="1800" b="0" i="0" dirty="0">
              <a:latin typeface="微软雅黑" panose="020B0503020204020204" pitchFamily="34" charset="-122"/>
              <a:ea typeface="微软雅黑" panose="020B0503020204020204" pitchFamily="34" charset="-122"/>
            </a:rPr>
            <a:t>FAST</a:t>
          </a:r>
          <a:r>
            <a:rPr lang="zh-CN" altLang="en-US" sz="1800" b="0" i="0" dirty="0">
              <a:latin typeface="微软雅黑" panose="020B0503020204020204" pitchFamily="34" charset="-122"/>
              <a:ea typeface="微软雅黑" panose="020B0503020204020204" pitchFamily="34" charset="-122"/>
            </a:rPr>
            <a:t>数据采集需求</a:t>
          </a:r>
          <a:endParaRPr lang="zh-CN" sz="1800" b="0" dirty="0">
            <a:latin typeface="微软雅黑" panose="020B0503020204020204" pitchFamily="34" charset="-122"/>
            <a:ea typeface="微软雅黑" panose="020B0503020204020204" pitchFamily="34" charset="-122"/>
          </a:endParaRPr>
        </a:p>
      </dgm:t>
    </dgm:pt>
    <dgm:pt modelId="{FF742DF7-B1DB-4601-B859-31B3CB995790}" type="parTrans" cxnId="{0A483144-DDE7-48E9-8BBB-957C92CDC518}">
      <dgm:prSet/>
      <dgm:spPr/>
      <dgm:t>
        <a:bodyPr/>
        <a:lstStyle/>
        <a:p>
          <a:endParaRPr lang="zh-CN" altLang="en-US"/>
        </a:p>
      </dgm:t>
    </dgm:pt>
    <dgm:pt modelId="{E0E41E59-358A-4D4B-8467-5AF0D5E28462}" type="sibTrans" cxnId="{0A483144-DDE7-48E9-8BBB-957C92CDC518}">
      <dgm:prSet/>
      <dgm:spPr/>
      <dgm:t>
        <a:bodyPr/>
        <a:lstStyle/>
        <a:p>
          <a:endParaRPr lang="zh-CN" altLang="en-US"/>
        </a:p>
      </dgm:t>
    </dgm:pt>
    <dgm:pt modelId="{64D21A09-7B44-402F-B26D-C1B50C188709}">
      <dgm:prSet custT="1"/>
      <dgm:spPr/>
      <dgm:t>
        <a:bodyPr/>
        <a:lstStyle/>
        <a:p>
          <a:r>
            <a:rPr lang="zh-CN" altLang="en-US" sz="2800" b="1" dirty="0"/>
            <a:t>消色散算法的并行加速</a:t>
          </a:r>
          <a:endParaRPr lang="zh-CN" altLang="en-US" sz="2800" dirty="0"/>
        </a:p>
      </dgm:t>
    </dgm:pt>
    <dgm:pt modelId="{07EC46BC-3B75-49B2-B05D-A400EBC89B35}" type="parTrans" cxnId="{9EA9012D-1BF6-4F16-AEE4-F2729A789BAC}">
      <dgm:prSet/>
      <dgm:spPr/>
      <dgm:t>
        <a:bodyPr/>
        <a:lstStyle/>
        <a:p>
          <a:endParaRPr lang="zh-CN" altLang="en-US"/>
        </a:p>
      </dgm:t>
    </dgm:pt>
    <dgm:pt modelId="{3A2FC1D6-939E-4B81-ACCC-AE9F7B7E1A5E}" type="sibTrans" cxnId="{9EA9012D-1BF6-4F16-AEE4-F2729A789BAC}">
      <dgm:prSet/>
      <dgm:spPr/>
      <dgm:t>
        <a:bodyPr/>
        <a:lstStyle/>
        <a:p>
          <a:endParaRPr lang="zh-CN" altLang="en-US"/>
        </a:p>
      </dgm:t>
    </dgm:pt>
    <dgm:pt modelId="{6F06D4B3-5EAE-4D7E-A7E5-3030BEA5E07B}">
      <dgm:prSet custT="1"/>
      <dgm:spPr/>
      <dgm:t>
        <a:bodyPr/>
        <a:lstStyle/>
        <a:p>
          <a:r>
            <a:rPr lang="en-US" altLang="zh-CN" sz="1800" b="0" dirty="0">
              <a:latin typeface="微软雅黑" panose="020B0503020204020204" pitchFamily="34" charset="-122"/>
              <a:ea typeface="微软雅黑" panose="020B0503020204020204" pitchFamily="34" charset="-122"/>
            </a:rPr>
            <a:t>GPU</a:t>
          </a:r>
          <a:r>
            <a:rPr lang="zh-CN" altLang="en-US" sz="1800" b="0" dirty="0">
              <a:latin typeface="微软雅黑" panose="020B0503020204020204" pitchFamily="34" charset="-122"/>
              <a:ea typeface="微软雅黑" panose="020B0503020204020204" pitchFamily="34" charset="-122"/>
            </a:rPr>
            <a:t>并行加速</a:t>
          </a:r>
          <a:endParaRPr lang="zh-CN" sz="1800" b="0" dirty="0">
            <a:latin typeface="微软雅黑" panose="020B0503020204020204" pitchFamily="34" charset="-122"/>
            <a:ea typeface="微软雅黑" panose="020B0503020204020204" pitchFamily="34" charset="-122"/>
          </a:endParaRPr>
        </a:p>
      </dgm:t>
    </dgm:pt>
    <dgm:pt modelId="{693B2F6D-8C19-4FDF-9C92-B8EC5A01DBF6}" type="parTrans" cxnId="{866173AA-C969-44A4-9799-8136D07D2B90}">
      <dgm:prSet/>
      <dgm:spPr/>
      <dgm:t>
        <a:bodyPr/>
        <a:lstStyle/>
        <a:p>
          <a:endParaRPr lang="zh-CN" altLang="en-US"/>
        </a:p>
      </dgm:t>
    </dgm:pt>
    <dgm:pt modelId="{D9F7E5ED-1399-43B5-955F-4F4A69AE99C6}" type="sibTrans" cxnId="{866173AA-C969-44A4-9799-8136D07D2B90}">
      <dgm:prSet/>
      <dgm:spPr/>
      <dgm:t>
        <a:bodyPr/>
        <a:lstStyle/>
        <a:p>
          <a:endParaRPr lang="zh-CN" altLang="en-US"/>
        </a:p>
      </dgm:t>
    </dgm:pt>
    <dgm:pt modelId="{11098C3B-CF5D-4278-80A0-C1C548A962CF}">
      <dgm:prSet custT="1"/>
      <dgm:spPr/>
      <dgm:t>
        <a:bodyPr/>
        <a:lstStyle/>
        <a:p>
          <a:r>
            <a:rPr lang="zh-CN" altLang="en-US" sz="1800" b="0" i="0" dirty="0">
              <a:latin typeface="微软雅黑" panose="020B0503020204020204" pitchFamily="34" charset="-122"/>
              <a:ea typeface="微软雅黑" panose="020B0503020204020204" pitchFamily="34" charset="-122"/>
            </a:rPr>
            <a:t>真实测试数据验证</a:t>
          </a:r>
          <a:endParaRPr lang="zh-CN" altLang="en-US" sz="1800" b="0" dirty="0">
            <a:latin typeface="微软雅黑" panose="020B0503020204020204" pitchFamily="34" charset="-122"/>
            <a:ea typeface="微软雅黑" panose="020B0503020204020204" pitchFamily="34" charset="-122"/>
          </a:endParaRPr>
        </a:p>
      </dgm:t>
    </dgm:pt>
    <dgm:pt modelId="{373F7514-6CDB-4CBC-8A74-9B5BFAEA79D4}" type="parTrans" cxnId="{BFC3E538-185B-4FC9-AA85-D2859695C732}">
      <dgm:prSet/>
      <dgm:spPr/>
      <dgm:t>
        <a:bodyPr/>
        <a:lstStyle/>
        <a:p>
          <a:endParaRPr lang="zh-CN" altLang="en-US"/>
        </a:p>
      </dgm:t>
    </dgm:pt>
    <dgm:pt modelId="{16C81959-8483-468D-A97A-986A0A7C0D80}" type="sibTrans" cxnId="{BFC3E538-185B-4FC9-AA85-D2859695C732}">
      <dgm:prSet/>
      <dgm:spPr/>
      <dgm:t>
        <a:bodyPr/>
        <a:lstStyle/>
        <a:p>
          <a:endParaRPr lang="zh-CN" altLang="en-US"/>
        </a:p>
      </dgm:t>
    </dgm:pt>
    <dgm:pt modelId="{BD219FD1-761F-4E19-9278-BB98DE65145A}">
      <dgm:prSet custT="1"/>
      <dgm:spPr/>
      <dgm:t>
        <a:bodyPr/>
        <a:lstStyle/>
        <a:p>
          <a:r>
            <a:rPr lang="zh-CN" altLang="en-US" sz="1800" b="0" i="0" dirty="0">
              <a:latin typeface="微软雅黑" panose="020B0503020204020204" pitchFamily="34" charset="-122"/>
              <a:ea typeface="微软雅黑" panose="020B0503020204020204" pitchFamily="34" charset="-122"/>
            </a:rPr>
            <a:t>模拟测试数据验证</a:t>
          </a:r>
          <a:endParaRPr lang="zh-CN" altLang="en-US" sz="1800" b="0" dirty="0">
            <a:latin typeface="微软雅黑" panose="020B0503020204020204" pitchFamily="34" charset="-122"/>
            <a:ea typeface="微软雅黑" panose="020B0503020204020204" pitchFamily="34" charset="-122"/>
          </a:endParaRPr>
        </a:p>
      </dgm:t>
    </dgm:pt>
    <dgm:pt modelId="{441AEE2B-2FDD-4CE5-9313-C9472EDF8B68}" type="parTrans" cxnId="{1FFE60A3-3EDE-4525-BC97-5B8CEE154374}">
      <dgm:prSet/>
      <dgm:spPr/>
      <dgm:t>
        <a:bodyPr/>
        <a:lstStyle/>
        <a:p>
          <a:endParaRPr lang="zh-CN" altLang="en-US"/>
        </a:p>
      </dgm:t>
    </dgm:pt>
    <dgm:pt modelId="{3A98E9C7-CBC0-4CD6-B821-DEA39FA26457}" type="sibTrans" cxnId="{1FFE60A3-3EDE-4525-BC97-5B8CEE154374}">
      <dgm:prSet/>
      <dgm:spPr/>
      <dgm:t>
        <a:bodyPr/>
        <a:lstStyle/>
        <a:p>
          <a:endParaRPr lang="zh-CN" altLang="en-US"/>
        </a:p>
      </dgm:t>
    </dgm:pt>
    <dgm:pt modelId="{3EFD8EBA-56D7-4E49-AC09-69F9062E94B2}">
      <dgm:prSet custT="1"/>
      <dgm:spPr/>
      <dgm:t>
        <a:bodyPr/>
        <a:lstStyle/>
        <a:p>
          <a:r>
            <a:rPr lang="zh-CN" altLang="en-US" sz="1800" b="0" i="0" dirty="0">
              <a:latin typeface="微软雅黑" panose="020B0503020204020204" pitchFamily="34" charset="-122"/>
              <a:ea typeface="微软雅黑" panose="020B0503020204020204" pitchFamily="34" charset="-122"/>
            </a:rPr>
            <a:t>基于旁路内核的自定义用户空间网络栈</a:t>
          </a:r>
          <a:r>
            <a:rPr lang="en-US" altLang="zh-CN" sz="1800" b="0" i="0" dirty="0">
              <a:latin typeface="微软雅黑" panose="020B0503020204020204" pitchFamily="34" charset="-122"/>
              <a:ea typeface="微软雅黑" panose="020B0503020204020204" pitchFamily="34" charset="-122"/>
            </a:rPr>
            <a:t>, </a:t>
          </a:r>
          <a:r>
            <a:rPr lang="zh-CN" altLang="en-US" sz="1800" b="0" dirty="0">
              <a:latin typeface="微软雅黑" panose="020B0503020204020204" pitchFamily="34" charset="-122"/>
              <a:ea typeface="微软雅黑" panose="020B0503020204020204" pitchFamily="34" charset="-122"/>
            </a:rPr>
            <a:t>实现</a:t>
          </a:r>
          <a:r>
            <a:rPr lang="en-US" altLang="zh-CN" sz="1800" b="0" dirty="0">
              <a:latin typeface="微软雅黑" panose="020B0503020204020204" pitchFamily="34" charset="-122"/>
              <a:ea typeface="微软雅黑" panose="020B0503020204020204" pitchFamily="34" charset="-122"/>
            </a:rPr>
            <a:t>0</a:t>
          </a:r>
          <a:r>
            <a:rPr lang="zh-CN" altLang="en-US" sz="1800" b="0" dirty="0">
              <a:latin typeface="微软雅黑" panose="020B0503020204020204" pitchFamily="34" charset="-122"/>
              <a:ea typeface="微软雅黑" panose="020B0503020204020204" pitchFamily="34" charset="-122"/>
            </a:rPr>
            <a:t>丢包率</a:t>
          </a:r>
        </a:p>
      </dgm:t>
    </dgm:pt>
    <dgm:pt modelId="{75636910-08DC-4972-BBC2-5B3E4E0FAE78}" type="parTrans" cxnId="{373875DC-C041-4033-B60C-47A087FC5A1F}">
      <dgm:prSet/>
      <dgm:spPr/>
      <dgm:t>
        <a:bodyPr/>
        <a:lstStyle/>
        <a:p>
          <a:endParaRPr lang="zh-CN" altLang="en-US"/>
        </a:p>
      </dgm:t>
    </dgm:pt>
    <dgm:pt modelId="{35867E62-C7C2-4531-8ED6-18E55C8FF41F}" type="sibTrans" cxnId="{373875DC-C041-4033-B60C-47A087FC5A1F}">
      <dgm:prSet/>
      <dgm:spPr/>
      <dgm:t>
        <a:bodyPr/>
        <a:lstStyle/>
        <a:p>
          <a:endParaRPr lang="zh-CN" altLang="en-US"/>
        </a:p>
      </dgm:t>
    </dgm:pt>
    <dgm:pt modelId="{E9528494-A082-4059-9E38-C9B01C3717C4}">
      <dgm:prSet custT="1"/>
      <dgm:spPr/>
      <dgm:t>
        <a:bodyPr/>
        <a:lstStyle/>
        <a:p>
          <a:r>
            <a:rPr lang="zh-CN" altLang="en-US" sz="2800" b="0" dirty="0">
              <a:latin typeface="微软雅黑" panose="020B0503020204020204" pitchFamily="34" charset="-122"/>
              <a:ea typeface="微软雅黑" panose="020B0503020204020204" pitchFamily="34" charset="-122"/>
            </a:rPr>
            <a:t>建议和展望</a:t>
          </a:r>
          <a:endParaRPr lang="zh-CN" sz="2800" b="0" dirty="0">
            <a:latin typeface="微软雅黑" panose="020B0503020204020204" pitchFamily="34" charset="-122"/>
            <a:ea typeface="微软雅黑" panose="020B0503020204020204" pitchFamily="34" charset="-122"/>
          </a:endParaRPr>
        </a:p>
      </dgm:t>
    </dgm:pt>
    <dgm:pt modelId="{E8CFC7E9-13D0-4B88-A782-4D48EC1B4670}" type="parTrans" cxnId="{521A48C9-7605-491B-AAF6-05364B2AC1B3}">
      <dgm:prSet/>
      <dgm:spPr/>
      <dgm:t>
        <a:bodyPr/>
        <a:lstStyle/>
        <a:p>
          <a:endParaRPr lang="zh-CN" altLang="en-US"/>
        </a:p>
      </dgm:t>
    </dgm:pt>
    <dgm:pt modelId="{9D5848CF-AB10-4C4A-A772-435E13E2AD26}" type="sibTrans" cxnId="{521A48C9-7605-491B-AAF6-05364B2AC1B3}">
      <dgm:prSet/>
      <dgm:spPr/>
      <dgm:t>
        <a:bodyPr/>
        <a:lstStyle/>
        <a:p>
          <a:endParaRPr lang="zh-CN" altLang="en-US"/>
        </a:p>
      </dgm:t>
    </dgm:pt>
    <dgm:pt modelId="{5F309570-8999-4672-814E-28A81D2585D0}">
      <dgm:prSet custT="1"/>
      <dgm:spPr/>
      <dgm:t>
        <a:bodyPr/>
        <a:lstStyle/>
        <a:p>
          <a:r>
            <a:rPr lang="en-US" altLang="zh-CN" sz="1800" b="0" dirty="0">
              <a:latin typeface="微软雅黑" panose="020B0503020204020204" pitchFamily="34" charset="-122"/>
              <a:ea typeface="微软雅黑" panose="020B0503020204020204" pitchFamily="34" charset="-122"/>
            </a:rPr>
            <a:t>FAST</a:t>
          </a:r>
          <a:r>
            <a:rPr lang="zh-CN" altLang="en-US" sz="1800" b="0" dirty="0">
              <a:latin typeface="微软雅黑" panose="020B0503020204020204" pitchFamily="34" charset="-122"/>
              <a:ea typeface="微软雅黑" panose="020B0503020204020204" pitchFamily="34" charset="-122"/>
            </a:rPr>
            <a:t>部署</a:t>
          </a:r>
          <a:endParaRPr lang="zh-CN" sz="1800" b="0" dirty="0">
            <a:latin typeface="微软雅黑" panose="020B0503020204020204" pitchFamily="34" charset="-122"/>
            <a:ea typeface="微软雅黑" panose="020B0503020204020204" pitchFamily="34" charset="-122"/>
          </a:endParaRPr>
        </a:p>
      </dgm:t>
    </dgm:pt>
    <dgm:pt modelId="{58B73CCC-7C5D-4900-9A36-243F22451B01}" type="parTrans" cxnId="{24005113-0ED4-4EFD-9AC9-7A7F7FB4A456}">
      <dgm:prSet/>
      <dgm:spPr/>
      <dgm:t>
        <a:bodyPr/>
        <a:lstStyle/>
        <a:p>
          <a:endParaRPr lang="zh-CN" altLang="en-US"/>
        </a:p>
      </dgm:t>
    </dgm:pt>
    <dgm:pt modelId="{42EC7B8C-8A6A-4C0D-826B-2F78C13FCF75}" type="sibTrans" cxnId="{24005113-0ED4-4EFD-9AC9-7A7F7FB4A456}">
      <dgm:prSet/>
      <dgm:spPr/>
      <dgm:t>
        <a:bodyPr/>
        <a:lstStyle/>
        <a:p>
          <a:endParaRPr lang="zh-CN" altLang="en-US"/>
        </a:p>
      </dgm:t>
    </dgm:pt>
    <dgm:pt modelId="{E263D421-CFBB-4396-BBC8-DA23253DA5E3}">
      <dgm:prSet custT="1"/>
      <dgm:spPr/>
      <dgm:t>
        <a:bodyPr/>
        <a:lstStyle/>
        <a:p>
          <a:r>
            <a:rPr lang="en-US" altLang="zh-CN" sz="1800" b="0" dirty="0">
              <a:latin typeface="微软雅黑" panose="020B0503020204020204" pitchFamily="34" charset="-122"/>
              <a:ea typeface="微软雅黑" panose="020B0503020204020204" pitchFamily="34" charset="-122"/>
            </a:rPr>
            <a:t>21CMA</a:t>
          </a:r>
          <a:r>
            <a:rPr lang="zh-CN" altLang="en-US" sz="1800" b="0" dirty="0">
              <a:latin typeface="微软雅黑" panose="020B0503020204020204" pitchFamily="34" charset="-122"/>
              <a:ea typeface="微软雅黑" panose="020B0503020204020204" pitchFamily="34" charset="-122"/>
            </a:rPr>
            <a:t>等其它阵列应用</a:t>
          </a:r>
          <a:endParaRPr lang="zh-CN" sz="1800" b="0" dirty="0">
            <a:latin typeface="微软雅黑" panose="020B0503020204020204" pitchFamily="34" charset="-122"/>
            <a:ea typeface="微软雅黑" panose="020B0503020204020204" pitchFamily="34" charset="-122"/>
          </a:endParaRPr>
        </a:p>
      </dgm:t>
    </dgm:pt>
    <dgm:pt modelId="{25DCF791-336E-4850-A598-1E7998A92675}" type="parTrans" cxnId="{79A683A3-CABE-4761-BAA3-A7B60A5BBB02}">
      <dgm:prSet/>
      <dgm:spPr/>
      <dgm:t>
        <a:bodyPr/>
        <a:lstStyle/>
        <a:p>
          <a:endParaRPr lang="zh-CN" altLang="en-US"/>
        </a:p>
      </dgm:t>
    </dgm:pt>
    <dgm:pt modelId="{552E4FF4-305F-4859-929E-7BC9B35FD7FC}" type="sibTrans" cxnId="{79A683A3-CABE-4761-BAA3-A7B60A5BBB02}">
      <dgm:prSet/>
      <dgm:spPr/>
      <dgm:t>
        <a:bodyPr/>
        <a:lstStyle/>
        <a:p>
          <a:endParaRPr lang="zh-CN" altLang="en-US"/>
        </a:p>
      </dgm:t>
    </dgm:pt>
    <dgm:pt modelId="{03D15995-764B-4D43-87BF-3C3621E6FFF5}" type="pres">
      <dgm:prSet presAssocID="{F4B13D9F-09E0-490D-B1CC-8B395F9346B8}" presName="linear" presStyleCnt="0">
        <dgm:presLayoutVars>
          <dgm:animLvl val="lvl"/>
          <dgm:resizeHandles val="exact"/>
        </dgm:presLayoutVars>
      </dgm:prSet>
      <dgm:spPr/>
    </dgm:pt>
    <dgm:pt modelId="{C90BD52A-8B92-4F2B-8B66-84D3A3FD3A6E}" type="pres">
      <dgm:prSet presAssocID="{63738258-FEE3-4876-94ED-D05A4239C663}" presName="parentText" presStyleLbl="node1" presStyleIdx="0" presStyleCnt="3">
        <dgm:presLayoutVars>
          <dgm:chMax val="0"/>
          <dgm:bulletEnabled val="1"/>
        </dgm:presLayoutVars>
      </dgm:prSet>
      <dgm:spPr/>
    </dgm:pt>
    <dgm:pt modelId="{9B8C2049-A893-448F-906E-3C4722C86272}" type="pres">
      <dgm:prSet presAssocID="{63738258-FEE3-4876-94ED-D05A4239C663}" presName="childText" presStyleLbl="revTx" presStyleIdx="0" presStyleCnt="3">
        <dgm:presLayoutVars>
          <dgm:bulletEnabled val="1"/>
        </dgm:presLayoutVars>
      </dgm:prSet>
      <dgm:spPr/>
    </dgm:pt>
    <dgm:pt modelId="{3095C335-74CA-4CBB-9E34-0D8D912F6CDC}" type="pres">
      <dgm:prSet presAssocID="{64D21A09-7B44-402F-B26D-C1B50C188709}" presName="parentText" presStyleLbl="node1" presStyleIdx="1" presStyleCnt="3" custLinFactNeighborY="3869">
        <dgm:presLayoutVars>
          <dgm:chMax val="0"/>
          <dgm:bulletEnabled val="1"/>
        </dgm:presLayoutVars>
      </dgm:prSet>
      <dgm:spPr/>
    </dgm:pt>
    <dgm:pt modelId="{C44D327F-866A-4FB0-A0AA-6FA39963FA1D}" type="pres">
      <dgm:prSet presAssocID="{64D21A09-7B44-402F-B26D-C1B50C188709}" presName="childText" presStyleLbl="revTx" presStyleIdx="1" presStyleCnt="3">
        <dgm:presLayoutVars>
          <dgm:bulletEnabled val="1"/>
        </dgm:presLayoutVars>
      </dgm:prSet>
      <dgm:spPr/>
    </dgm:pt>
    <dgm:pt modelId="{36C5D1AD-0351-45B8-AF95-B461987DEAB3}" type="pres">
      <dgm:prSet presAssocID="{E9528494-A082-4059-9E38-C9B01C3717C4}" presName="parentText" presStyleLbl="node1" presStyleIdx="2" presStyleCnt="3">
        <dgm:presLayoutVars>
          <dgm:chMax val="0"/>
          <dgm:bulletEnabled val="1"/>
        </dgm:presLayoutVars>
      </dgm:prSet>
      <dgm:spPr/>
    </dgm:pt>
    <dgm:pt modelId="{EA78C065-A049-4E45-878A-844EE40B5EAE}" type="pres">
      <dgm:prSet presAssocID="{E9528494-A082-4059-9E38-C9B01C3717C4}" presName="childText" presStyleLbl="revTx" presStyleIdx="2" presStyleCnt="3">
        <dgm:presLayoutVars>
          <dgm:bulletEnabled val="1"/>
        </dgm:presLayoutVars>
      </dgm:prSet>
      <dgm:spPr/>
    </dgm:pt>
  </dgm:ptLst>
  <dgm:cxnLst>
    <dgm:cxn modelId="{24005113-0ED4-4EFD-9AC9-7A7F7FB4A456}" srcId="{E9528494-A082-4059-9E38-C9B01C3717C4}" destId="{5F309570-8999-4672-814E-28A81D2585D0}" srcOrd="0" destOrd="0" parTransId="{58B73CCC-7C5D-4900-9A36-243F22451B01}" sibTransId="{42EC7B8C-8A6A-4C0D-826B-2F78C13FCF75}"/>
    <dgm:cxn modelId="{48CFD923-0D9D-41C0-B62E-7A5F081C695D}" type="presOf" srcId="{11098C3B-CF5D-4278-80A0-C1C548A962CF}" destId="{C44D327F-866A-4FB0-A0AA-6FA39963FA1D}" srcOrd="0" destOrd="1" presId="urn:microsoft.com/office/officeart/2005/8/layout/vList2"/>
    <dgm:cxn modelId="{9EA9012D-1BF6-4F16-AEE4-F2729A789BAC}" srcId="{F4B13D9F-09E0-490D-B1CC-8B395F9346B8}" destId="{64D21A09-7B44-402F-B26D-C1B50C188709}" srcOrd="1" destOrd="0" parTransId="{07EC46BC-3B75-49B2-B05D-A400EBC89B35}" sibTransId="{3A2FC1D6-939E-4B81-ACCC-AE9F7B7E1A5E}"/>
    <dgm:cxn modelId="{AE3A0936-865A-4E52-A835-6B78AA0FCB88}" type="presOf" srcId="{6F06D4B3-5EAE-4D7E-A7E5-3030BEA5E07B}" destId="{C44D327F-866A-4FB0-A0AA-6FA39963FA1D}" srcOrd="0" destOrd="2" presId="urn:microsoft.com/office/officeart/2005/8/layout/vList2"/>
    <dgm:cxn modelId="{BFC3E538-185B-4FC9-AA85-D2859695C732}" srcId="{64D21A09-7B44-402F-B26D-C1B50C188709}" destId="{11098C3B-CF5D-4278-80A0-C1C548A962CF}" srcOrd="1" destOrd="0" parTransId="{373F7514-6CDB-4CBC-8A74-9B5BFAEA79D4}" sibTransId="{16C81959-8483-468D-A97A-986A0A7C0D80}"/>
    <dgm:cxn modelId="{0A483144-DDE7-48E9-8BBB-957C92CDC518}" srcId="{63738258-FEE3-4876-94ED-D05A4239C663}" destId="{6094E974-F0EB-45D1-8C4A-2FA31EDF46C1}" srcOrd="2" destOrd="0" parTransId="{FF742DF7-B1DB-4601-B859-31B3CB995790}" sibTransId="{E0E41E59-358A-4D4B-8467-5AF0D5E28462}"/>
    <dgm:cxn modelId="{686FC846-FBD9-40F5-87D1-D904995DC0B6}" type="presOf" srcId="{5F309570-8999-4672-814E-28A81D2585D0}" destId="{EA78C065-A049-4E45-878A-844EE40B5EAE}" srcOrd="0" destOrd="0" presId="urn:microsoft.com/office/officeart/2005/8/layout/vList2"/>
    <dgm:cxn modelId="{0105CB66-DE14-4A3D-99C6-281D1D7C350D}" srcId="{63738258-FEE3-4876-94ED-D05A4239C663}" destId="{B093B07C-2CEF-4B59-BE91-50F7CBBD88F5}" srcOrd="1" destOrd="0" parTransId="{AB4C6A25-0741-4263-BEF1-1FD1D645C156}" sibTransId="{26BD1430-26D0-4476-AC73-7729C47D3909}"/>
    <dgm:cxn modelId="{03DA0949-E05F-4315-B885-CA5BCD35D499}" type="presOf" srcId="{F4B13D9F-09E0-490D-B1CC-8B395F9346B8}" destId="{03D15995-764B-4D43-87BF-3C3621E6FFF5}" srcOrd="0" destOrd="0" presId="urn:microsoft.com/office/officeart/2005/8/layout/vList2"/>
    <dgm:cxn modelId="{48087C4C-FCC3-47BB-B67C-BCE0C5A29F7C}" srcId="{F4B13D9F-09E0-490D-B1CC-8B395F9346B8}" destId="{63738258-FEE3-4876-94ED-D05A4239C663}" srcOrd="0" destOrd="0" parTransId="{436C475E-66A1-4EAB-9FE1-8A17BD31DFD8}" sibTransId="{AA29C5DC-5429-475C-BA77-3ED8BBD921E8}"/>
    <dgm:cxn modelId="{CA98FA4D-7C87-426C-8C23-71AB0625F622}" type="presOf" srcId="{B093B07C-2CEF-4B59-BE91-50F7CBBD88F5}" destId="{9B8C2049-A893-448F-906E-3C4722C86272}" srcOrd="0" destOrd="1" presId="urn:microsoft.com/office/officeart/2005/8/layout/vList2"/>
    <dgm:cxn modelId="{344ED450-DBC1-46FB-8502-2F6BC63D5474}" type="presOf" srcId="{E263D421-CFBB-4396-BBC8-DA23253DA5E3}" destId="{EA78C065-A049-4E45-878A-844EE40B5EAE}" srcOrd="0" destOrd="1" presId="urn:microsoft.com/office/officeart/2005/8/layout/vList2"/>
    <dgm:cxn modelId="{F653B18E-8594-4439-8279-F3C92EC5BC5E}" type="presOf" srcId="{BD219FD1-761F-4E19-9278-BB98DE65145A}" destId="{C44D327F-866A-4FB0-A0AA-6FA39963FA1D}" srcOrd="0" destOrd="0" presId="urn:microsoft.com/office/officeart/2005/8/layout/vList2"/>
    <dgm:cxn modelId="{1396B99D-8E92-4BA8-8228-8638B34E9F4B}" type="presOf" srcId="{E9528494-A082-4059-9E38-C9B01C3717C4}" destId="{36C5D1AD-0351-45B8-AF95-B461987DEAB3}" srcOrd="0" destOrd="0" presId="urn:microsoft.com/office/officeart/2005/8/layout/vList2"/>
    <dgm:cxn modelId="{1FFE60A3-3EDE-4525-BC97-5B8CEE154374}" srcId="{64D21A09-7B44-402F-B26D-C1B50C188709}" destId="{BD219FD1-761F-4E19-9278-BB98DE65145A}" srcOrd="0" destOrd="0" parTransId="{441AEE2B-2FDD-4CE5-9313-C9472EDF8B68}" sibTransId="{3A98E9C7-CBC0-4CD6-B821-DEA39FA26457}"/>
    <dgm:cxn modelId="{79A683A3-CABE-4761-BAA3-A7B60A5BBB02}" srcId="{E9528494-A082-4059-9E38-C9B01C3717C4}" destId="{E263D421-CFBB-4396-BBC8-DA23253DA5E3}" srcOrd="1" destOrd="0" parTransId="{25DCF791-336E-4850-A598-1E7998A92675}" sibTransId="{552E4FF4-305F-4859-929E-7BC9B35FD7FC}"/>
    <dgm:cxn modelId="{866173AA-C969-44A4-9799-8136D07D2B90}" srcId="{64D21A09-7B44-402F-B26D-C1B50C188709}" destId="{6F06D4B3-5EAE-4D7E-A7E5-3030BEA5E07B}" srcOrd="2" destOrd="0" parTransId="{693B2F6D-8C19-4FDF-9C92-B8EC5A01DBF6}" sibTransId="{D9F7E5ED-1399-43B5-955F-4F4A69AE99C6}"/>
    <dgm:cxn modelId="{400284BB-4482-49F1-A00A-8AC9AE10D7F8}" type="presOf" srcId="{63738258-FEE3-4876-94ED-D05A4239C663}" destId="{C90BD52A-8B92-4F2B-8B66-84D3A3FD3A6E}" srcOrd="0" destOrd="0" presId="urn:microsoft.com/office/officeart/2005/8/layout/vList2"/>
    <dgm:cxn modelId="{521A48C9-7605-491B-AAF6-05364B2AC1B3}" srcId="{F4B13D9F-09E0-490D-B1CC-8B395F9346B8}" destId="{E9528494-A082-4059-9E38-C9B01C3717C4}" srcOrd="2" destOrd="0" parTransId="{E8CFC7E9-13D0-4B88-A782-4D48EC1B4670}" sibTransId="{9D5848CF-AB10-4C4A-A772-435E13E2AD26}"/>
    <dgm:cxn modelId="{453C7DCA-911D-4E69-B1C4-D616E1BEB25F}" type="presOf" srcId="{6094E974-F0EB-45D1-8C4A-2FA31EDF46C1}" destId="{9B8C2049-A893-448F-906E-3C4722C86272}" srcOrd="0" destOrd="2" presId="urn:microsoft.com/office/officeart/2005/8/layout/vList2"/>
    <dgm:cxn modelId="{373875DC-C041-4033-B60C-47A087FC5A1F}" srcId="{63738258-FEE3-4876-94ED-D05A4239C663}" destId="{3EFD8EBA-56D7-4E49-AC09-69F9062E94B2}" srcOrd="0" destOrd="0" parTransId="{75636910-08DC-4972-BBC2-5B3E4E0FAE78}" sibTransId="{35867E62-C7C2-4531-8ED6-18E55C8FF41F}"/>
    <dgm:cxn modelId="{278F91ED-686E-4459-B75F-9F27B34B9891}" type="presOf" srcId="{3EFD8EBA-56D7-4E49-AC09-69F9062E94B2}" destId="{9B8C2049-A893-448F-906E-3C4722C86272}" srcOrd="0" destOrd="0" presId="urn:microsoft.com/office/officeart/2005/8/layout/vList2"/>
    <dgm:cxn modelId="{C8E1B1FE-CD39-44B1-9F80-3B3FFAA18AB1}" type="presOf" srcId="{64D21A09-7B44-402F-B26D-C1B50C188709}" destId="{3095C335-74CA-4CBB-9E34-0D8D912F6CDC}" srcOrd="0" destOrd="0" presId="urn:microsoft.com/office/officeart/2005/8/layout/vList2"/>
    <dgm:cxn modelId="{22E4D5DF-0984-4967-B752-573A8D168E40}" type="presParOf" srcId="{03D15995-764B-4D43-87BF-3C3621E6FFF5}" destId="{C90BD52A-8B92-4F2B-8B66-84D3A3FD3A6E}" srcOrd="0" destOrd="0" presId="urn:microsoft.com/office/officeart/2005/8/layout/vList2"/>
    <dgm:cxn modelId="{4C6253EF-0368-44AB-B650-1C97841972F7}" type="presParOf" srcId="{03D15995-764B-4D43-87BF-3C3621E6FFF5}" destId="{9B8C2049-A893-448F-906E-3C4722C86272}" srcOrd="1" destOrd="0" presId="urn:microsoft.com/office/officeart/2005/8/layout/vList2"/>
    <dgm:cxn modelId="{FF1599CB-627F-42FF-AF66-8C30EF60C846}" type="presParOf" srcId="{03D15995-764B-4D43-87BF-3C3621E6FFF5}" destId="{3095C335-74CA-4CBB-9E34-0D8D912F6CDC}" srcOrd="2" destOrd="0" presId="urn:microsoft.com/office/officeart/2005/8/layout/vList2"/>
    <dgm:cxn modelId="{2B14EDE3-B1D5-486B-B941-866BF4DFC301}" type="presParOf" srcId="{03D15995-764B-4D43-87BF-3C3621E6FFF5}" destId="{C44D327F-866A-4FB0-A0AA-6FA39963FA1D}" srcOrd="3" destOrd="0" presId="urn:microsoft.com/office/officeart/2005/8/layout/vList2"/>
    <dgm:cxn modelId="{A9330753-A0B7-4B0A-BABC-20F1C863158F}" type="presParOf" srcId="{03D15995-764B-4D43-87BF-3C3621E6FFF5}" destId="{36C5D1AD-0351-45B8-AF95-B461987DEAB3}" srcOrd="4" destOrd="0" presId="urn:microsoft.com/office/officeart/2005/8/layout/vList2"/>
    <dgm:cxn modelId="{19986A7B-FA58-4D83-989D-BA14FA7DDA4D}" type="presParOf" srcId="{03D15995-764B-4D43-87BF-3C3621E6FFF5}" destId="{EA78C065-A049-4E45-878A-844EE40B5EA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BD52A-8B92-4F2B-8B66-84D3A3FD3A6E}">
      <dsp:nvSpPr>
        <dsp:cNvPr id="0" name=""/>
        <dsp:cNvSpPr/>
      </dsp:nvSpPr>
      <dsp:spPr>
        <a:xfrm>
          <a:off x="0" y="4875"/>
          <a:ext cx="9995338" cy="806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t>近</a:t>
          </a:r>
          <a:r>
            <a:rPr lang="en-US" altLang="zh-CN" sz="2800" b="1" kern="1200" dirty="0"/>
            <a:t>0</a:t>
          </a:r>
          <a:r>
            <a:rPr lang="zh-CN" altLang="en-US" sz="2800" b="1" kern="1200" dirty="0"/>
            <a:t>丢包率</a:t>
          </a:r>
          <a:r>
            <a:rPr lang="en-US" altLang="zh-CN" sz="2800" b="1" kern="1200" dirty="0"/>
            <a:t>UDP</a:t>
          </a:r>
          <a:r>
            <a:rPr lang="zh-CN" altLang="en-US" sz="2800" b="1" kern="1200" dirty="0"/>
            <a:t>数据流传输</a:t>
          </a:r>
          <a:endParaRPr lang="zh-CN" sz="2800" kern="1200" dirty="0"/>
        </a:p>
      </dsp:txBody>
      <dsp:txXfrm>
        <a:off x="39348" y="44223"/>
        <a:ext cx="9916642" cy="727348"/>
      </dsp:txXfrm>
    </dsp:sp>
    <dsp:sp modelId="{9B8C2049-A893-448F-906E-3C4722C86272}">
      <dsp:nvSpPr>
        <dsp:cNvPr id="0" name=""/>
        <dsp:cNvSpPr/>
      </dsp:nvSpPr>
      <dsp:spPr>
        <a:xfrm>
          <a:off x="0" y="810919"/>
          <a:ext cx="9995338" cy="11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5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0" i="0" kern="1200" dirty="0">
              <a:latin typeface="微软雅黑" panose="020B0503020204020204" pitchFamily="34" charset="-122"/>
              <a:ea typeface="微软雅黑" panose="020B0503020204020204" pitchFamily="34" charset="-122"/>
            </a:rPr>
            <a:t>基于旁路内核的自定义用户空间网络栈</a:t>
          </a:r>
          <a:r>
            <a:rPr lang="en-US" altLang="zh-CN" sz="1800" b="0" i="0" kern="1200" dirty="0">
              <a:latin typeface="微软雅黑" panose="020B0503020204020204" pitchFamily="34" charset="-122"/>
              <a:ea typeface="微软雅黑" panose="020B0503020204020204" pitchFamily="34" charset="-122"/>
            </a:rPr>
            <a:t>, </a:t>
          </a:r>
          <a:r>
            <a:rPr lang="zh-CN" altLang="en-US" sz="1800" b="0" kern="1200" dirty="0">
              <a:latin typeface="微软雅黑" panose="020B0503020204020204" pitchFamily="34" charset="-122"/>
              <a:ea typeface="微软雅黑" panose="020B0503020204020204" pitchFamily="34" charset="-122"/>
            </a:rPr>
            <a:t>实现</a:t>
          </a:r>
          <a:r>
            <a:rPr lang="en-US" altLang="zh-CN" sz="1800" b="0" kern="1200" dirty="0">
              <a:latin typeface="微软雅黑" panose="020B0503020204020204" pitchFamily="34" charset="-122"/>
              <a:ea typeface="微软雅黑" panose="020B0503020204020204" pitchFamily="34" charset="-122"/>
            </a:rPr>
            <a:t>0</a:t>
          </a:r>
          <a:r>
            <a:rPr lang="zh-CN" altLang="en-US" sz="1800" b="0" kern="1200" dirty="0">
              <a:latin typeface="微软雅黑" panose="020B0503020204020204" pitchFamily="34" charset="-122"/>
              <a:ea typeface="微软雅黑" panose="020B0503020204020204" pitchFamily="34" charset="-122"/>
            </a:rPr>
            <a:t>丢包率</a:t>
          </a:r>
        </a:p>
        <a:p>
          <a:pPr marL="171450" lvl="1" indent="-171450" algn="l" defTabSz="800100">
            <a:lnSpc>
              <a:spcPct val="90000"/>
            </a:lnSpc>
            <a:spcBef>
              <a:spcPct val="0"/>
            </a:spcBef>
            <a:spcAft>
              <a:spcPct val="20000"/>
            </a:spcAft>
            <a:buChar char="•"/>
          </a:pPr>
          <a:r>
            <a:rPr lang="zh-CN" altLang="en-US" sz="1800" b="0" kern="1200" dirty="0">
              <a:latin typeface="微软雅黑" panose="020B0503020204020204" pitchFamily="34" charset="-122"/>
              <a:ea typeface="微软雅黑" panose="020B0503020204020204" pitchFamily="34" charset="-122"/>
            </a:rPr>
            <a:t>大容量混合内存 </a:t>
          </a:r>
          <a:r>
            <a:rPr lang="zh-CN" altLang="en-US" sz="1800" b="0" i="0" kern="1200" dirty="0">
              <a:latin typeface="微软雅黑" panose="020B0503020204020204" pitchFamily="34" charset="-122"/>
              <a:ea typeface="微软雅黑" panose="020B0503020204020204" pitchFamily="34" charset="-122"/>
            </a:rPr>
            <a:t>通过</a:t>
          </a:r>
          <a:r>
            <a:rPr lang="en-US" altLang="zh-CN" sz="1800" b="0" i="0" kern="1200" dirty="0">
              <a:latin typeface="微软雅黑" panose="020B0503020204020204" pitchFamily="34" charset="-122"/>
              <a:ea typeface="微软雅黑" panose="020B0503020204020204" pitchFamily="34" charset="-122"/>
            </a:rPr>
            <a:t>PSRDADA</a:t>
          </a:r>
          <a:r>
            <a:rPr lang="zh-CN" altLang="en-US" sz="1800" b="0" i="0" kern="1200" dirty="0">
              <a:latin typeface="微软雅黑" panose="020B0503020204020204" pitchFamily="34" charset="-122"/>
              <a:ea typeface="微软雅黑" panose="020B0503020204020204" pitchFamily="34" charset="-122"/>
            </a:rPr>
            <a:t>传递数据</a:t>
          </a:r>
          <a:endParaRPr lang="zh-CN" altLang="en-US" sz="1800" b="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20000"/>
            </a:spcAft>
            <a:buChar char="•"/>
          </a:pPr>
          <a:r>
            <a:rPr lang="zh-CN" altLang="en-US" sz="1800" b="0" i="0" kern="1200" dirty="0">
              <a:latin typeface="微软雅黑" panose="020B0503020204020204" pitchFamily="34" charset="-122"/>
              <a:ea typeface="微软雅黑" panose="020B0503020204020204" pitchFamily="34" charset="-122"/>
            </a:rPr>
            <a:t>满足</a:t>
          </a:r>
          <a:r>
            <a:rPr lang="en-US" altLang="zh-CN" sz="1800" b="0" i="0" kern="1200" dirty="0">
              <a:latin typeface="微软雅黑" panose="020B0503020204020204" pitchFamily="34" charset="-122"/>
              <a:ea typeface="微软雅黑" panose="020B0503020204020204" pitchFamily="34" charset="-122"/>
            </a:rPr>
            <a:t>FAST</a:t>
          </a:r>
          <a:r>
            <a:rPr lang="zh-CN" altLang="en-US" sz="1800" b="0" i="0" kern="1200" dirty="0">
              <a:latin typeface="微软雅黑" panose="020B0503020204020204" pitchFamily="34" charset="-122"/>
              <a:ea typeface="微软雅黑" panose="020B0503020204020204" pitchFamily="34" charset="-122"/>
            </a:rPr>
            <a:t>数据采集需求</a:t>
          </a:r>
          <a:endParaRPr lang="zh-CN" sz="1800" b="0" kern="1200" dirty="0">
            <a:latin typeface="微软雅黑" panose="020B0503020204020204" pitchFamily="34" charset="-122"/>
            <a:ea typeface="微软雅黑" panose="020B0503020204020204" pitchFamily="34" charset="-122"/>
          </a:endParaRPr>
        </a:p>
      </dsp:txBody>
      <dsp:txXfrm>
        <a:off x="0" y="810919"/>
        <a:ext cx="9995338" cy="1199508"/>
      </dsp:txXfrm>
    </dsp:sp>
    <dsp:sp modelId="{3095C335-74CA-4CBB-9E34-0D8D912F6CDC}">
      <dsp:nvSpPr>
        <dsp:cNvPr id="0" name=""/>
        <dsp:cNvSpPr/>
      </dsp:nvSpPr>
      <dsp:spPr>
        <a:xfrm>
          <a:off x="0" y="2056837"/>
          <a:ext cx="9995338" cy="806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t>消色散算法的并行加速</a:t>
          </a:r>
          <a:endParaRPr lang="zh-CN" altLang="en-US" sz="2800" kern="1200" dirty="0"/>
        </a:p>
      </dsp:txBody>
      <dsp:txXfrm>
        <a:off x="39348" y="2096185"/>
        <a:ext cx="9916642" cy="727348"/>
      </dsp:txXfrm>
    </dsp:sp>
    <dsp:sp modelId="{C44D327F-866A-4FB0-A0AA-6FA39963FA1D}">
      <dsp:nvSpPr>
        <dsp:cNvPr id="0" name=""/>
        <dsp:cNvSpPr/>
      </dsp:nvSpPr>
      <dsp:spPr>
        <a:xfrm>
          <a:off x="0" y="2816472"/>
          <a:ext cx="9995338" cy="11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5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0" i="0" kern="1200" dirty="0">
              <a:latin typeface="微软雅黑" panose="020B0503020204020204" pitchFamily="34" charset="-122"/>
              <a:ea typeface="微软雅黑" panose="020B0503020204020204" pitchFamily="34" charset="-122"/>
            </a:rPr>
            <a:t>模拟测试数据验证</a:t>
          </a:r>
          <a:endParaRPr lang="zh-CN" altLang="en-US" sz="1800" b="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20000"/>
            </a:spcAft>
            <a:buChar char="•"/>
          </a:pPr>
          <a:r>
            <a:rPr lang="zh-CN" altLang="en-US" sz="1800" b="0" i="0" kern="1200" dirty="0">
              <a:latin typeface="微软雅黑" panose="020B0503020204020204" pitchFamily="34" charset="-122"/>
              <a:ea typeface="微软雅黑" panose="020B0503020204020204" pitchFamily="34" charset="-122"/>
            </a:rPr>
            <a:t>真实测试数据验证</a:t>
          </a:r>
          <a:endParaRPr lang="zh-CN" altLang="en-US" sz="1800" b="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20000"/>
            </a:spcAft>
            <a:buChar char="•"/>
          </a:pPr>
          <a:r>
            <a:rPr lang="en-US" altLang="zh-CN" sz="1800" b="0" kern="1200" dirty="0">
              <a:latin typeface="微软雅黑" panose="020B0503020204020204" pitchFamily="34" charset="-122"/>
              <a:ea typeface="微软雅黑" panose="020B0503020204020204" pitchFamily="34" charset="-122"/>
            </a:rPr>
            <a:t>GPU</a:t>
          </a:r>
          <a:r>
            <a:rPr lang="zh-CN" altLang="en-US" sz="1800" b="0" kern="1200" dirty="0">
              <a:latin typeface="微软雅黑" panose="020B0503020204020204" pitchFamily="34" charset="-122"/>
              <a:ea typeface="微软雅黑" panose="020B0503020204020204" pitchFamily="34" charset="-122"/>
            </a:rPr>
            <a:t>并行加速</a:t>
          </a:r>
          <a:endParaRPr lang="zh-CN" sz="1800" b="0" kern="1200" dirty="0">
            <a:latin typeface="微软雅黑" panose="020B0503020204020204" pitchFamily="34" charset="-122"/>
            <a:ea typeface="微软雅黑" panose="020B0503020204020204" pitchFamily="34" charset="-122"/>
          </a:endParaRPr>
        </a:p>
      </dsp:txBody>
      <dsp:txXfrm>
        <a:off x="0" y="2816472"/>
        <a:ext cx="9995338" cy="1199508"/>
      </dsp:txXfrm>
    </dsp:sp>
    <dsp:sp modelId="{36C5D1AD-0351-45B8-AF95-B461987DEAB3}">
      <dsp:nvSpPr>
        <dsp:cNvPr id="0" name=""/>
        <dsp:cNvSpPr/>
      </dsp:nvSpPr>
      <dsp:spPr>
        <a:xfrm>
          <a:off x="0" y="4015980"/>
          <a:ext cx="9995338" cy="806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b="0" kern="1200" dirty="0">
              <a:latin typeface="微软雅黑" panose="020B0503020204020204" pitchFamily="34" charset="-122"/>
              <a:ea typeface="微软雅黑" panose="020B0503020204020204" pitchFamily="34" charset="-122"/>
            </a:rPr>
            <a:t>建议和展望</a:t>
          </a:r>
        </a:p>
      </dsp:txBody>
      <dsp:txXfrm>
        <a:off x="39348" y="4055328"/>
        <a:ext cx="9916642" cy="727348"/>
      </dsp:txXfrm>
    </dsp:sp>
    <dsp:sp modelId="{EA78C065-A049-4E45-878A-844EE40B5EAE}">
      <dsp:nvSpPr>
        <dsp:cNvPr id="0" name=""/>
        <dsp:cNvSpPr/>
      </dsp:nvSpPr>
      <dsp:spPr>
        <a:xfrm>
          <a:off x="0" y="4822025"/>
          <a:ext cx="9995338" cy="79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5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zh-CN" sz="1800" b="0" kern="1200" dirty="0">
              <a:latin typeface="微软雅黑" panose="020B0503020204020204" pitchFamily="34" charset="-122"/>
              <a:ea typeface="微软雅黑" panose="020B0503020204020204" pitchFamily="34" charset="-122"/>
            </a:rPr>
            <a:t>FAST</a:t>
          </a:r>
          <a:r>
            <a:rPr lang="zh-CN" altLang="en-US" sz="1800" b="0" kern="1200" dirty="0">
              <a:latin typeface="微软雅黑" panose="020B0503020204020204" pitchFamily="34" charset="-122"/>
              <a:ea typeface="微软雅黑" panose="020B0503020204020204" pitchFamily="34" charset="-122"/>
            </a:rPr>
            <a:t>部署</a:t>
          </a:r>
          <a:endParaRPr lang="zh-CN" sz="1800" b="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20000"/>
            </a:spcAft>
            <a:buChar char="•"/>
          </a:pPr>
          <a:r>
            <a:rPr lang="en-US" altLang="zh-CN" sz="1800" b="0" kern="1200" dirty="0">
              <a:latin typeface="微软雅黑" panose="020B0503020204020204" pitchFamily="34" charset="-122"/>
              <a:ea typeface="微软雅黑" panose="020B0503020204020204" pitchFamily="34" charset="-122"/>
            </a:rPr>
            <a:t>21CMA</a:t>
          </a:r>
          <a:r>
            <a:rPr lang="zh-CN" altLang="en-US" sz="1800" b="0" kern="1200" dirty="0">
              <a:latin typeface="微软雅黑" panose="020B0503020204020204" pitchFamily="34" charset="-122"/>
              <a:ea typeface="微软雅黑" panose="020B0503020204020204" pitchFamily="34" charset="-122"/>
            </a:rPr>
            <a:t>等其它阵列应用</a:t>
          </a:r>
          <a:endParaRPr lang="zh-CN" sz="1800" b="0" kern="1200" dirty="0">
            <a:latin typeface="微软雅黑" panose="020B0503020204020204" pitchFamily="34" charset="-122"/>
            <a:ea typeface="微软雅黑" panose="020B0503020204020204" pitchFamily="34" charset="-122"/>
          </a:endParaRPr>
        </a:p>
      </dsp:txBody>
      <dsp:txXfrm>
        <a:off x="0" y="4822025"/>
        <a:ext cx="9995338" cy="793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E2BB2-8B8E-4B30-9B98-D77EC3A08DD3}" type="datetimeFigureOut">
              <a:rPr lang="zh-CN" altLang="en-US" smtClean="0"/>
              <a:t>2023/7/3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1D59B-B59F-43D0-8AF5-B4AD7A51B67C}" type="slidenum">
              <a:rPr lang="zh-CN" altLang="en-US" smtClean="0"/>
              <a:t>‹#›</a:t>
            </a:fld>
            <a:endParaRPr lang="zh-CN" altLang="en-US"/>
          </a:p>
        </p:txBody>
      </p:sp>
    </p:spTree>
    <p:extLst>
      <p:ext uri="{BB962C8B-B14F-4D97-AF65-F5344CB8AC3E}">
        <p14:creationId xmlns:p14="http://schemas.microsoft.com/office/powerpoint/2010/main" val="17624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各位领导、老师、同学大家好，我汇报的题目是</a:t>
            </a:r>
            <a:r>
              <a:rPr lang="zh-CN" altLang="en-US" sz="1200" b="1" dirty="0">
                <a:solidFill>
                  <a:schemeClr val="bg1"/>
                </a:solidFill>
                <a:latin typeface="微软雅黑" panose="020B0503020204020204" pitchFamily="34" charset="-122"/>
                <a:ea typeface="微软雅黑" panose="020B0503020204020204" pitchFamily="34" charset="-122"/>
              </a:rPr>
              <a:t>面向 </a:t>
            </a:r>
            <a:r>
              <a:rPr lang="en-US" altLang="zh-CN" sz="1200" b="1" dirty="0">
                <a:solidFill>
                  <a:schemeClr val="bg1"/>
                </a:solidFill>
                <a:latin typeface="微软雅黑" panose="020B0503020204020204" pitchFamily="34" charset="-122"/>
                <a:ea typeface="微软雅黑" panose="020B0503020204020204" pitchFamily="34" charset="-122"/>
              </a:rPr>
              <a:t>SKA-mid </a:t>
            </a:r>
            <a:r>
              <a:rPr lang="zh-CN" altLang="en-US" sz="1200" b="1" dirty="0">
                <a:solidFill>
                  <a:schemeClr val="bg1"/>
                </a:solidFill>
                <a:latin typeface="微软雅黑" panose="020B0503020204020204" pitchFamily="34" charset="-122"/>
                <a:ea typeface="微软雅黑" panose="020B0503020204020204" pitchFamily="34" charset="-122"/>
              </a:rPr>
              <a:t>频段脉冲星相干消色散搜寻的研究进展</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5EF1D59B-B59F-43D0-8AF5-B4AD7A51B67C}" type="slidenum">
              <a:rPr lang="zh-CN" altLang="en-US" smtClean="0"/>
              <a:t>1</a:t>
            </a:fld>
            <a:endParaRPr lang="zh-CN" altLang="en-US"/>
          </a:p>
        </p:txBody>
      </p:sp>
    </p:spTree>
    <p:extLst>
      <p:ext uri="{BB962C8B-B14F-4D97-AF65-F5344CB8AC3E}">
        <p14:creationId xmlns:p14="http://schemas.microsoft.com/office/powerpoint/2010/main" val="66503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首先是我们的第一个工作，基于</a:t>
            </a:r>
            <a:r>
              <a:rPr lang="en-US" altLang="zh-CN" dirty="0"/>
              <a:t>DPDK</a:t>
            </a:r>
            <a:r>
              <a:rPr lang="zh-CN" altLang="en-US" dirty="0"/>
              <a:t>的超低丢包率数据捕获</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74151"/>
                </a:solidFill>
                <a:effectLst/>
                <a:latin typeface="Söhne"/>
              </a:rPr>
              <a:t>在</a:t>
            </a:r>
            <a:r>
              <a:rPr lang="en-US" altLang="zh-CN" b="0" i="0" dirty="0">
                <a:solidFill>
                  <a:srgbClr val="374151"/>
                </a:solidFill>
                <a:effectLst/>
                <a:latin typeface="Söhne"/>
              </a:rPr>
              <a:t>Linux</a:t>
            </a:r>
            <a:r>
              <a:rPr lang="zh-CN" altLang="en-US" b="0" i="0" dirty="0">
                <a:solidFill>
                  <a:srgbClr val="374151"/>
                </a:solidFill>
                <a:effectLst/>
                <a:latin typeface="Söhne"/>
              </a:rPr>
              <a:t>中处理数据包的主要阶段中，存在一些导致性能瓶颈的因素。</a:t>
            </a:r>
            <a:r>
              <a:rPr lang="zh-CN" altLang="en-US" dirty="0"/>
              <a:t>具体地讲就是在内核处理数据的过程中，存在着包括上下文切换、</a:t>
            </a:r>
            <a:r>
              <a:rPr lang="en-US" altLang="zh-CN" dirty="0"/>
              <a:t>cache</a:t>
            </a:r>
            <a:r>
              <a:rPr lang="zh-CN" altLang="en-US" dirty="0"/>
              <a:t>未命中等方面引入的延迟，这些瓶颈降低了单个数据包解析时间，从而产生丢包。一个优化思路思路是，采用</a:t>
            </a:r>
            <a:r>
              <a:rPr lang="zh-CN" altLang="en-US"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通信优化策略和用户态网络栈定制化技术。</a:t>
            </a:r>
            <a:endParaRPr lang="zh-CN" altLang="en-US" sz="1600" b="1" dirty="0">
              <a:solidFill>
                <a:srgbClr val="FF0000"/>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11</a:t>
            </a:fld>
            <a:endParaRPr lang="zh-CN" altLang="en-US"/>
          </a:p>
        </p:txBody>
      </p:sp>
    </p:spTree>
    <p:extLst>
      <p:ext uri="{BB962C8B-B14F-4D97-AF65-F5344CB8AC3E}">
        <p14:creationId xmlns:p14="http://schemas.microsoft.com/office/powerpoint/2010/main" val="393249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74151"/>
                </a:solidFill>
                <a:effectLst/>
                <a:latin typeface="Söhne"/>
              </a:rPr>
              <a:t>我们是基于</a:t>
            </a:r>
            <a:r>
              <a:rPr lang="en-US" altLang="zh-CN" b="0" i="0" dirty="0">
                <a:solidFill>
                  <a:srgbClr val="374151"/>
                </a:solidFill>
                <a:effectLst/>
                <a:latin typeface="Söhne"/>
              </a:rPr>
              <a:t>DPDK</a:t>
            </a:r>
            <a:r>
              <a:rPr lang="zh-CN" altLang="en-US" b="0" i="0" dirty="0">
                <a:solidFill>
                  <a:srgbClr val="374151"/>
                </a:solidFill>
                <a:effectLst/>
                <a:latin typeface="Söhne"/>
              </a:rPr>
              <a:t>提供的高性能数据平面处理套件，来实现数据包加速处理和内核旁路策略，目的是实现超低丢包率的数据流捕获。</a:t>
            </a:r>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12</a:t>
            </a:fld>
            <a:endParaRPr lang="zh-CN" altLang="en-US"/>
          </a:p>
        </p:txBody>
      </p:sp>
    </p:spTree>
    <p:extLst>
      <p:ext uri="{BB962C8B-B14F-4D97-AF65-F5344CB8AC3E}">
        <p14:creationId xmlns:p14="http://schemas.microsoft.com/office/powerpoint/2010/main" val="119132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我们对</a:t>
            </a:r>
            <a:r>
              <a:rPr lang="en-US" altLang="zh-CN" dirty="0"/>
              <a:t>Linux</a:t>
            </a:r>
            <a:r>
              <a:rPr lang="zh-CN" altLang="en-US" dirty="0"/>
              <a:t>内核做了很多优化，包括网络链路，内核空间和用户空间，在</a:t>
            </a:r>
            <a:r>
              <a:rPr lang="en-US" altLang="zh-CN" dirty="0"/>
              <a:t>FAST</a:t>
            </a:r>
            <a:r>
              <a:rPr lang="zh-CN" altLang="en-US" dirty="0"/>
              <a:t>模拟环境的实验下丢包率下降到了</a:t>
            </a:r>
            <a:r>
              <a:rPr lang="en-US" altLang="zh-CN" dirty="0"/>
              <a:t>E-8</a:t>
            </a:r>
            <a:r>
              <a:rPr lang="zh-CN" altLang="en-US" dirty="0"/>
              <a:t>，提升了</a:t>
            </a:r>
            <a:r>
              <a:rPr lang="en-US" altLang="zh-CN" dirty="0"/>
              <a:t>2-3</a:t>
            </a:r>
            <a:r>
              <a:rPr lang="zh-CN" altLang="en-US" dirty="0"/>
              <a:t>个数量级。但是我们还不满意这个丢包率</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13</a:t>
            </a:fld>
            <a:endParaRPr lang="zh-CN" altLang="en-US"/>
          </a:p>
        </p:txBody>
      </p:sp>
    </p:spTree>
    <p:extLst>
      <p:ext uri="{BB962C8B-B14F-4D97-AF65-F5344CB8AC3E}">
        <p14:creationId xmlns:p14="http://schemas.microsoft.com/office/powerpoint/2010/main" val="56856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因此我们进一步做瓶颈分析，结果显示现有的网络栈方法在不同网卡上性能表现有差异，需要自定义用户空间网络栈来替换现有方案。</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14</a:t>
            </a:fld>
            <a:endParaRPr lang="zh-CN" altLang="en-US"/>
          </a:p>
        </p:txBody>
      </p:sp>
    </p:spTree>
    <p:extLst>
      <p:ext uri="{BB962C8B-B14F-4D97-AF65-F5344CB8AC3E}">
        <p14:creationId xmlns:p14="http://schemas.microsoft.com/office/powerpoint/2010/main" val="107055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左边这个图是整体软件架构在用户空间我们自定义了网络协议栈，整个方法框架分为两个部分，第一部分为右上角的数据捕获模块，主要通过轮询、巨页、内存池以及数据队列与线程绑定等机制完成数据在操作系统用户空间的完整接入。第二部分为右下角的根据天文观测传输所需要的协议定制化搭建的用户态协议栈，负责完成数据包的解析。</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15</a:t>
            </a:fld>
            <a:endParaRPr lang="zh-CN" altLang="en-US"/>
          </a:p>
        </p:txBody>
      </p:sp>
    </p:spTree>
    <p:extLst>
      <p:ext uri="{BB962C8B-B14F-4D97-AF65-F5344CB8AC3E}">
        <p14:creationId xmlns:p14="http://schemas.microsoft.com/office/powerpoint/2010/main" val="242147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实验结果可以看出，本文的方法在中断次数和上下文切换次数上均远低于常规内核处理的结果，受益于较低的系统开销，我们的数据接收丢包率能进一步降得很低。</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16</a:t>
            </a:fld>
            <a:endParaRPr lang="zh-CN" altLang="en-US"/>
          </a:p>
        </p:txBody>
      </p:sp>
    </p:spTree>
    <p:extLst>
      <p:ext uri="{BB962C8B-B14F-4D97-AF65-F5344CB8AC3E}">
        <p14:creationId xmlns:p14="http://schemas.microsoft.com/office/powerpoint/2010/main" val="425535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这是我们在实验室环境和国台</a:t>
            </a:r>
            <a:r>
              <a:rPr lang="en-US" altLang="zh-CN" dirty="0"/>
              <a:t>FAST</a:t>
            </a:r>
            <a:r>
              <a:rPr lang="zh-CN" altLang="en-US" dirty="0"/>
              <a:t>模拟环境中做的数据接收实验，能实现</a:t>
            </a:r>
            <a:r>
              <a:rPr lang="en-US" altLang="zh-CN" dirty="0"/>
              <a:t>100Mpps</a:t>
            </a:r>
            <a:r>
              <a:rPr lang="zh-CN" altLang="en-US" dirty="0"/>
              <a:t>数据接收</a:t>
            </a:r>
            <a:r>
              <a:rPr lang="en-US" altLang="zh-CN" dirty="0"/>
              <a:t>0</a:t>
            </a:r>
            <a:r>
              <a:rPr lang="zh-CN" altLang="en-US" dirty="0"/>
              <a:t>丢包。</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17</a:t>
            </a:fld>
            <a:endParaRPr lang="zh-CN" altLang="en-US"/>
          </a:p>
        </p:txBody>
      </p:sp>
    </p:spTree>
    <p:extLst>
      <p:ext uri="{BB962C8B-B14F-4D97-AF65-F5344CB8AC3E}">
        <p14:creationId xmlns:p14="http://schemas.microsoft.com/office/powerpoint/2010/main" val="385694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接下来我们还做了探究基于混合超大内存的数据包存储工作</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1608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首先基于前面提出的方法，我们与天文数据软件</a:t>
            </a:r>
            <a:r>
              <a:rPr lang="en-US" altLang="zh-CN" dirty="0"/>
              <a:t>PSRDADA</a:t>
            </a:r>
            <a:r>
              <a:rPr lang="zh-CN" altLang="en-US" dirty="0"/>
              <a:t>连起来，构建完整的数据包处理、传输和</a:t>
            </a:r>
            <a:r>
              <a:rPr lang="en-US" altLang="zh-CN" dirty="0"/>
              <a:t>DDR</a:t>
            </a:r>
            <a:r>
              <a:rPr lang="zh-CN" altLang="en-US" dirty="0"/>
              <a:t>内存存入工具链。实现结果显示我们可以看出，接收和存储这两个在内核至少需要两个以上的</a:t>
            </a:r>
            <a:r>
              <a:rPr lang="en-US" altLang="zh-CN" dirty="0"/>
              <a:t>CPU</a:t>
            </a:r>
            <a:r>
              <a:rPr lang="zh-CN" altLang="en-US" dirty="0"/>
              <a:t>核才能完成的工作，在我们的方法下仅需要一个核就可以完成。其次，我们的方法在</a:t>
            </a:r>
            <a:r>
              <a:rPr lang="en-US" altLang="zh-CN" dirty="0"/>
              <a:t>8Gb</a:t>
            </a:r>
            <a:r>
              <a:rPr lang="zh-CN" altLang="en-US" dirty="0"/>
              <a:t>的带宽下，完全可以满足天文观测的使用需求。</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19</a:t>
            </a:fld>
            <a:endParaRPr lang="zh-CN" altLang="en-US"/>
          </a:p>
        </p:txBody>
      </p:sp>
    </p:spTree>
    <p:extLst>
      <p:ext uri="{BB962C8B-B14F-4D97-AF65-F5344CB8AC3E}">
        <p14:creationId xmlns:p14="http://schemas.microsoft.com/office/powerpoint/2010/main" val="219878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这次报告的内容是面向大数据流接入和消色散过程的瓶颈分析和性能优化，因此我将从以下</a:t>
            </a:r>
            <a:r>
              <a:rPr lang="en-US" altLang="zh-CN" dirty="0"/>
              <a:t>5</a:t>
            </a:r>
            <a:r>
              <a:rPr lang="zh-CN" altLang="en-US" dirty="0"/>
              <a:t>方面进行报告。</a:t>
            </a:r>
            <a:endParaRPr lang="en-US" altLang="zh-CN" dirty="0"/>
          </a:p>
        </p:txBody>
      </p:sp>
      <p:sp>
        <p:nvSpPr>
          <p:cNvPr id="4" name="灯片编号占位符 3"/>
          <p:cNvSpPr>
            <a:spLocks noGrp="1"/>
          </p:cNvSpPr>
          <p:nvPr>
            <p:ph type="sldNum" sz="quarter" idx="5"/>
          </p:nvPr>
        </p:nvSpPr>
        <p:spPr/>
        <p:txBody>
          <a:bodyPr/>
          <a:lstStyle/>
          <a:p>
            <a:fld id="{B65BF1D2-5EBC-4D9B-B727-31AA7B8B0323}" type="slidenum">
              <a:rPr lang="zh-CN" altLang="en-US" smtClean="0"/>
              <a:t>2</a:t>
            </a:fld>
            <a:endParaRPr lang="zh-CN" altLang="en-US"/>
          </a:p>
        </p:txBody>
      </p:sp>
    </p:spTree>
    <p:extLst>
      <p:ext uri="{BB962C8B-B14F-4D97-AF65-F5344CB8AC3E}">
        <p14:creationId xmlns:p14="http://schemas.microsoft.com/office/powerpoint/2010/main" val="628724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然后是我们希望通过</a:t>
            </a:r>
            <a:r>
              <a:rPr lang="en-US" altLang="zh-CN" dirty="0"/>
              <a:t>intel</a:t>
            </a:r>
            <a:r>
              <a:rPr lang="zh-CN" altLang="en-US" dirty="0"/>
              <a:t>傲腾持久内存来追求一个平衡点，这是因为</a:t>
            </a:r>
            <a:r>
              <a:rPr lang="en-US" altLang="zh-CN" dirty="0"/>
              <a:t>DDR</a:t>
            </a:r>
            <a:r>
              <a:rPr lang="zh-CN" altLang="en-US" dirty="0"/>
              <a:t>内存和普通硬盘在性能、容量、成本上的表现完全相反，无法在这三个方面取得一个平衡，而持久内存作为介于二者之间的一种新型存储介质，速度可观、容量大、成本适中，适合存储大量的数据</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20</a:t>
            </a:fld>
            <a:endParaRPr lang="zh-CN" altLang="en-US"/>
          </a:p>
        </p:txBody>
      </p:sp>
    </p:spTree>
    <p:extLst>
      <p:ext uri="{BB962C8B-B14F-4D97-AF65-F5344CB8AC3E}">
        <p14:creationId xmlns:p14="http://schemas.microsoft.com/office/powerpoint/2010/main" val="133511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我们对傲腾内存不同的模式进行了探索和测试，</a:t>
            </a:r>
            <a:r>
              <a:rPr lang="zh-CN" altLang="en-US" sz="1200" b="1" dirty="0">
                <a:solidFill>
                  <a:sysClr val="windowText" lastClr="000000"/>
                </a:solidFill>
                <a:latin typeface="Arial" panose="020B0604020202020204"/>
                <a:ea typeface="微软雅黑" panose="020B0503020204020204" pitchFamily="34" charset="-122"/>
              </a:rPr>
              <a:t>基于</a:t>
            </a:r>
            <a:r>
              <a:rPr lang="en-US" altLang="zh-CN" sz="1200" b="1" dirty="0">
                <a:solidFill>
                  <a:sysClr val="windowText" lastClr="000000"/>
                </a:solidFill>
                <a:latin typeface="Arial" panose="020B0604020202020204"/>
                <a:ea typeface="微软雅黑" panose="020B0503020204020204" pitchFamily="34" charset="-122"/>
              </a:rPr>
              <a:t>PSRDADA</a:t>
            </a:r>
            <a:r>
              <a:rPr lang="zh-CN" altLang="en-US" sz="1200" b="1" dirty="0">
                <a:solidFill>
                  <a:sysClr val="windowText" lastClr="000000"/>
                </a:solidFill>
                <a:latin typeface="Arial" panose="020B0604020202020204"/>
                <a:ea typeface="微软雅黑" panose="020B0503020204020204" pitchFamily="34" charset="-122"/>
              </a:rPr>
              <a:t>的傲腾内存写入</a:t>
            </a:r>
            <a:r>
              <a:rPr lang="zh-CN" altLang="en-US" dirty="0"/>
              <a:t>。实验结果显示，傲腾内存写入速度接近</a:t>
            </a:r>
            <a:r>
              <a:rPr lang="en-US" altLang="zh-CN" dirty="0"/>
              <a:t>DDR</a:t>
            </a:r>
            <a:r>
              <a:rPr lang="zh-CN" altLang="en-US" dirty="0"/>
              <a:t>内存的同时，也能实现更大存储容量的数据持久化操作。因此，内存模式下的傲腾内存可以满足天文观测的需求，</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21</a:t>
            </a:fld>
            <a:endParaRPr lang="zh-CN" altLang="en-US"/>
          </a:p>
        </p:txBody>
      </p:sp>
    </p:spTree>
    <p:extLst>
      <p:ext uri="{BB962C8B-B14F-4D97-AF65-F5344CB8AC3E}">
        <p14:creationId xmlns:p14="http://schemas.microsoft.com/office/powerpoint/2010/main" val="75493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最后，我们借助脉冲星消色散场景，数据接入后实现基带数据的相干消色散并行加速处理。</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3133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这是消色散搜寻流程，我们主要负责数据准备里的基带数据去色散过程，采用的方法是相干消色散算法。</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23</a:t>
            </a:fld>
            <a:endParaRPr lang="zh-CN" altLang="en-US"/>
          </a:p>
        </p:txBody>
      </p:sp>
    </p:spTree>
    <p:extLst>
      <p:ext uri="{BB962C8B-B14F-4D97-AF65-F5344CB8AC3E}">
        <p14:creationId xmlns:p14="http://schemas.microsoft.com/office/powerpoint/2010/main" val="1794281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这个算法流程，难点主要包括三点：</a:t>
            </a:r>
            <a:r>
              <a:rPr lang="en-US" altLang="zh-CN" dirty="0"/>
              <a:t>FFT</a:t>
            </a:r>
            <a:r>
              <a:rPr lang="zh-CN" altLang="en-US" dirty="0"/>
              <a:t>计算，算法的并行设计和数据传输瓶颈。这也是我们算法加速的方向。</a:t>
            </a:r>
            <a:endParaRPr lang="en-US" altLang="zh-CN"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24</a:t>
            </a:fld>
            <a:endParaRPr lang="zh-CN" altLang="en-US"/>
          </a:p>
        </p:txBody>
      </p:sp>
    </p:spTree>
    <p:extLst>
      <p:ext uri="{BB962C8B-B14F-4D97-AF65-F5344CB8AC3E}">
        <p14:creationId xmlns:p14="http://schemas.microsoft.com/office/powerpoint/2010/main" val="266288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首先我们初步构建了相干消色散算法的</a:t>
            </a:r>
            <a:r>
              <a:rPr lang="en-US" altLang="zh-CN" dirty="0"/>
              <a:t>CPU-GPU</a:t>
            </a:r>
            <a:r>
              <a:rPr lang="zh-CN" altLang="en-US" dirty="0"/>
              <a:t>异构系统，尝试解决单一硬件计算资源不足问题。针对消色散算法中的</a:t>
            </a:r>
            <a:r>
              <a:rPr lang="en-US" altLang="zh-CN" dirty="0"/>
              <a:t>FFT</a:t>
            </a:r>
            <a:r>
              <a:rPr lang="zh-CN" altLang="en-US" dirty="0"/>
              <a:t>频繁问题，我们结合</a:t>
            </a:r>
            <a:r>
              <a:rPr lang="en-US" altLang="zh-CN" dirty="0"/>
              <a:t>GPU</a:t>
            </a:r>
            <a:r>
              <a:rPr lang="zh-CN" altLang="en-US" dirty="0"/>
              <a:t>的内存层次，采用数据复用的策略提升</a:t>
            </a:r>
            <a:r>
              <a:rPr lang="en-US" altLang="zh-CN" dirty="0"/>
              <a:t>FFT</a:t>
            </a:r>
            <a:r>
              <a:rPr lang="zh-CN" altLang="en-US" dirty="0"/>
              <a:t>的计算效率。与先进方法相比，我们能获得</a:t>
            </a:r>
            <a:r>
              <a:rPr lang="en-US" altLang="zh-CN" dirty="0"/>
              <a:t>2</a:t>
            </a:r>
            <a:r>
              <a:rPr lang="zh-CN" altLang="en-US" dirty="0"/>
              <a:t>倍的计算加速。</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25</a:t>
            </a:fld>
            <a:endParaRPr lang="zh-CN" altLang="en-US"/>
          </a:p>
        </p:txBody>
      </p:sp>
    </p:spTree>
    <p:extLst>
      <p:ext uri="{BB962C8B-B14F-4D97-AF65-F5344CB8AC3E}">
        <p14:creationId xmlns:p14="http://schemas.microsoft.com/office/powerpoint/2010/main" val="247299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针对异构系统的数据传输效率，我们采用包括内存传输优化和多线程磁盘</a:t>
            </a:r>
            <a:r>
              <a:rPr lang="en-US" altLang="zh-CN" dirty="0"/>
              <a:t>IO</a:t>
            </a:r>
            <a:r>
              <a:rPr lang="zh-CN" altLang="en-US" dirty="0"/>
              <a:t>等方法，进一步提升消色散处理效率。所以结果显示，我们的方法在计算效率上有</a:t>
            </a:r>
            <a:r>
              <a:rPr lang="en-US" altLang="zh-CN" dirty="0"/>
              <a:t>5-6</a:t>
            </a:r>
            <a:r>
              <a:rPr lang="zh-CN" altLang="en-US" dirty="0"/>
              <a:t>倍的计算加速，磁盘</a:t>
            </a:r>
            <a:r>
              <a:rPr lang="en-US" altLang="zh-CN" dirty="0"/>
              <a:t>IO</a:t>
            </a:r>
            <a:r>
              <a:rPr lang="zh-CN" altLang="en-US" dirty="0"/>
              <a:t>吞吐率得到了</a:t>
            </a:r>
            <a:r>
              <a:rPr lang="en-US" altLang="zh-CN" dirty="0"/>
              <a:t>4.65</a:t>
            </a:r>
            <a:r>
              <a:rPr lang="zh-CN" altLang="en-US" dirty="0"/>
              <a:t>倍的提升。</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26</a:t>
            </a:fld>
            <a:endParaRPr lang="zh-CN" altLang="en-US"/>
          </a:p>
        </p:txBody>
      </p:sp>
    </p:spTree>
    <p:extLst>
      <p:ext uri="{BB962C8B-B14F-4D97-AF65-F5344CB8AC3E}">
        <p14:creationId xmlns:p14="http://schemas.microsoft.com/office/powerpoint/2010/main" val="83406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这是我们方法在模拟数据上的结果</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27</a:t>
            </a:fld>
            <a:endParaRPr lang="zh-CN" altLang="en-US"/>
          </a:p>
        </p:txBody>
      </p:sp>
    </p:spTree>
    <p:extLst>
      <p:ext uri="{BB962C8B-B14F-4D97-AF65-F5344CB8AC3E}">
        <p14:creationId xmlns:p14="http://schemas.microsoft.com/office/powerpoint/2010/main" val="1954139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这是在真实数据上的结果，验证了我们算法加速市西的正确性</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28</a:t>
            </a:fld>
            <a:endParaRPr lang="zh-CN" altLang="en-US"/>
          </a:p>
        </p:txBody>
      </p:sp>
    </p:spTree>
    <p:extLst>
      <p:ext uri="{BB962C8B-B14F-4D97-AF65-F5344CB8AC3E}">
        <p14:creationId xmlns:p14="http://schemas.microsoft.com/office/powerpoint/2010/main" val="224181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最后我们做一个总结</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8901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首先是我们项目的研究背景和目标</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27876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30</a:t>
            </a:fld>
            <a:endParaRPr lang="zh-CN" altLang="en-US"/>
          </a:p>
        </p:txBody>
      </p:sp>
    </p:spTree>
    <p:extLst>
      <p:ext uri="{BB962C8B-B14F-4D97-AF65-F5344CB8AC3E}">
        <p14:creationId xmlns:p14="http://schemas.microsoft.com/office/powerpoint/2010/main" val="2138665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31</a:t>
            </a:fld>
            <a:endParaRPr lang="zh-CN" altLang="en-US"/>
          </a:p>
        </p:txBody>
      </p:sp>
    </p:spTree>
    <p:extLst>
      <p:ext uri="{BB962C8B-B14F-4D97-AF65-F5344CB8AC3E}">
        <p14:creationId xmlns:p14="http://schemas.microsoft.com/office/powerpoint/2010/main" val="2829257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谢谢各位</a:t>
            </a:r>
          </a:p>
        </p:txBody>
      </p:sp>
      <p:sp>
        <p:nvSpPr>
          <p:cNvPr id="4" name="灯片编号占位符 3"/>
          <p:cNvSpPr>
            <a:spLocks noGrp="1"/>
          </p:cNvSpPr>
          <p:nvPr>
            <p:ph type="sldNum" sz="quarter" idx="5"/>
          </p:nvPr>
        </p:nvSpPr>
        <p:spPr/>
        <p:txBody>
          <a:bodyPr/>
          <a:lstStyle/>
          <a:p>
            <a:fld id="{5EF1D59B-B59F-43D0-8AF5-B4AD7A51B67C}" type="slidenum">
              <a:rPr lang="zh-CN" altLang="en-US" smtClean="0"/>
              <a:t>32</a:t>
            </a:fld>
            <a:endParaRPr lang="zh-CN" altLang="en-US"/>
          </a:p>
        </p:txBody>
      </p:sp>
    </p:spTree>
    <p:extLst>
      <p:ext uri="{BB962C8B-B14F-4D97-AF65-F5344CB8AC3E}">
        <p14:creationId xmlns:p14="http://schemas.microsoft.com/office/powerpoint/2010/main" val="225781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整个项目由多家单位参与，主导单位包括国家天文台和上海高等研究院。我们来自中国科学院上海高等研究院，主要负责子课题数据和计算研发任务。</a:t>
            </a:r>
          </a:p>
        </p:txBody>
      </p:sp>
      <p:sp>
        <p:nvSpPr>
          <p:cNvPr id="4" name="灯片编号占位符 3"/>
          <p:cNvSpPr>
            <a:spLocks noGrp="1"/>
          </p:cNvSpPr>
          <p:nvPr>
            <p:ph type="sldNum" sz="quarter" idx="5"/>
          </p:nvPr>
        </p:nvSpPr>
        <p:spPr/>
        <p:txBody>
          <a:bodyPr/>
          <a:lstStyle/>
          <a:p>
            <a:fld id="{BB933A62-8780-4CAA-8D19-25292B7F5684}" type="slidenum">
              <a:rPr lang="zh-CN" altLang="en-US" smtClean="0"/>
              <a:t>4</a:t>
            </a:fld>
            <a:endParaRPr lang="zh-CN" altLang="en-US"/>
          </a:p>
        </p:txBody>
      </p:sp>
    </p:spTree>
    <p:extLst>
      <p:ext uri="{BB962C8B-B14F-4D97-AF65-F5344CB8AC3E}">
        <p14:creationId xmlns:p14="http://schemas.microsoft.com/office/powerpoint/2010/main" val="39364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我们是面向</a:t>
            </a:r>
            <a:r>
              <a:rPr lang="en-US" altLang="zh-CN" dirty="0"/>
              <a:t>FAST</a:t>
            </a:r>
            <a:r>
              <a:rPr lang="zh-CN" altLang="en-US" dirty="0"/>
              <a:t>射电天文望远镜的大规模数据流处理</a:t>
            </a:r>
            <a:r>
              <a:rPr lang="zh-CN" altLang="en-US" b="1" dirty="0">
                <a:latin typeface="微软雅黑" panose="020B0503020204020204" pitchFamily="34" charset="-122"/>
                <a:ea typeface="微软雅黑" panose="020B0503020204020204" pitchFamily="34" charset="-122"/>
              </a:rPr>
              <a:t>，</a:t>
            </a:r>
            <a:r>
              <a:rPr lang="zh-CN" altLang="en-US" sz="1200" dirty="0"/>
              <a:t>作为</a:t>
            </a:r>
            <a:r>
              <a:rPr lang="en-US" altLang="zh-CN" sz="1200" dirty="0"/>
              <a:t>SKA</a:t>
            </a:r>
            <a:r>
              <a:rPr lang="zh-CN" altLang="en-US" sz="1200" dirty="0"/>
              <a:t>先导设备，</a:t>
            </a:r>
            <a:r>
              <a:rPr lang="en-US" altLang="zh-CN" sz="1200" dirty="0"/>
              <a:t>FAST</a:t>
            </a:r>
            <a:r>
              <a:rPr lang="zh-CN" altLang="en-US" sz="1200" dirty="0">
                <a:solidFill>
                  <a:prstClr val="black"/>
                </a:solidFill>
                <a:latin typeface="微软雅黑" panose="020B0503020204020204" pitchFamily="34" charset="-122"/>
                <a:ea typeface="微软雅黑" panose="020B0503020204020204" pitchFamily="34" charset="-122"/>
              </a:rPr>
              <a:t>是世界上最大、最灵敏的射电天文望远镜。正因为它的大和灵敏，在数据处理时会遇到两个问题，一个是数据处理规模特别大，</a:t>
            </a:r>
            <a:r>
              <a:rPr lang="en-US" altLang="zh-CN" sz="1200" dirty="0">
                <a:solidFill>
                  <a:prstClr val="black"/>
                </a:solidFill>
                <a:latin typeface="微软雅黑" panose="020B0503020204020204" pitchFamily="34" charset="-122"/>
                <a:ea typeface="微软雅黑" panose="020B0503020204020204" pitchFamily="34" charset="-122"/>
              </a:rPr>
              <a:t>1</a:t>
            </a:r>
            <a:r>
              <a:rPr lang="zh-CN" altLang="en-US" sz="1200" dirty="0">
                <a:solidFill>
                  <a:prstClr val="black"/>
                </a:solidFill>
                <a:latin typeface="微软雅黑" panose="020B0503020204020204" pitchFamily="34" charset="-122"/>
                <a:ea typeface="微软雅黑" panose="020B0503020204020204" pitchFamily="34" charset="-122"/>
              </a:rPr>
              <a:t>秒要接收</a:t>
            </a:r>
            <a:r>
              <a:rPr lang="en-US" altLang="zh-CN" sz="1200" dirty="0">
                <a:solidFill>
                  <a:prstClr val="black"/>
                </a:solidFill>
                <a:latin typeface="微软雅黑" panose="020B0503020204020204" pitchFamily="34" charset="-122"/>
                <a:ea typeface="微软雅黑" panose="020B0503020204020204" pitchFamily="34" charset="-122"/>
              </a:rPr>
              <a:t>38GB</a:t>
            </a:r>
            <a:r>
              <a:rPr lang="zh-CN" altLang="en-US" sz="1200" dirty="0">
                <a:solidFill>
                  <a:prstClr val="black"/>
                </a:solidFill>
                <a:latin typeface="微软雅黑" panose="020B0503020204020204" pitchFamily="34" charset="-122"/>
                <a:ea typeface="微软雅黑" panose="020B0503020204020204" pitchFamily="34" charset="-122"/>
              </a:rPr>
              <a:t>的数据；另一个是算法类型丰富，我们集中在脉冲星搜寻领域。因此对于实时处理来说是个挑战！</a:t>
            </a:r>
            <a:endParaRPr lang="en-US" altLang="zh-CN" dirty="0"/>
          </a:p>
        </p:txBody>
      </p:sp>
      <p:sp>
        <p:nvSpPr>
          <p:cNvPr id="4" name="灯片编号占位符 3"/>
          <p:cNvSpPr>
            <a:spLocks noGrp="1"/>
          </p:cNvSpPr>
          <p:nvPr>
            <p:ph type="sldNum" sz="quarter" idx="5"/>
          </p:nvPr>
        </p:nvSpPr>
        <p:spPr/>
        <p:txBody>
          <a:bodyPr/>
          <a:lstStyle/>
          <a:p>
            <a:fld id="{B65BF1D2-5EBC-4D9B-B727-31AA7B8B0323}" type="slidenum">
              <a:rPr lang="zh-CN" altLang="en-US" smtClean="0"/>
              <a:t>5</a:t>
            </a:fld>
            <a:endParaRPr lang="zh-CN" altLang="en-US"/>
          </a:p>
        </p:txBody>
      </p:sp>
    </p:spTree>
    <p:extLst>
      <p:ext uri="{BB962C8B-B14F-4D97-AF65-F5344CB8AC3E}">
        <p14:creationId xmlns:p14="http://schemas.microsoft.com/office/powerpoint/2010/main" val="32367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374151"/>
                </a:solidFill>
                <a:effectLst/>
                <a:latin typeface="Söhne"/>
              </a:rPr>
              <a:t>目前在</a:t>
            </a:r>
            <a:r>
              <a:rPr lang="en-US" altLang="zh-CN" b="0" i="0" dirty="0">
                <a:solidFill>
                  <a:srgbClr val="374151"/>
                </a:solidFill>
                <a:effectLst/>
                <a:latin typeface="Söhne"/>
              </a:rPr>
              <a:t>FAST</a:t>
            </a:r>
            <a:r>
              <a:rPr lang="zh-CN" altLang="en-US" b="0" i="0" dirty="0">
                <a:solidFill>
                  <a:srgbClr val="374151"/>
                </a:solidFill>
                <a:effectLst/>
                <a:latin typeface="Söhne"/>
              </a:rPr>
              <a:t>和</a:t>
            </a:r>
            <a:r>
              <a:rPr lang="en-US" altLang="zh-CN" b="0" i="0" dirty="0">
                <a:solidFill>
                  <a:srgbClr val="374151"/>
                </a:solidFill>
                <a:effectLst/>
                <a:latin typeface="Söhne"/>
              </a:rPr>
              <a:t>SKA</a:t>
            </a:r>
            <a:r>
              <a:rPr lang="zh-CN" altLang="en-US" b="0" i="0" dirty="0">
                <a:solidFill>
                  <a:srgbClr val="374151"/>
                </a:solidFill>
                <a:effectLst/>
                <a:latin typeface="Söhne"/>
              </a:rPr>
              <a:t>面临的数据处理遇到一些挑战，比如</a:t>
            </a:r>
          </a:p>
          <a:p>
            <a:pPr algn="l">
              <a:buFont typeface="+mj-lt"/>
              <a:buAutoNum type="arabicPeriod"/>
            </a:pPr>
            <a:r>
              <a:rPr lang="en-US" altLang="zh-CN" b="0" i="0" dirty="0">
                <a:solidFill>
                  <a:srgbClr val="374151"/>
                </a:solidFill>
                <a:effectLst/>
                <a:latin typeface="Söhne"/>
              </a:rPr>
              <a:t>FAST</a:t>
            </a:r>
            <a:r>
              <a:rPr lang="zh-CN" altLang="en-US" b="0" i="0" dirty="0">
                <a:solidFill>
                  <a:srgbClr val="374151"/>
                </a:solidFill>
                <a:effectLst/>
                <a:latin typeface="Söhne"/>
              </a:rPr>
              <a:t>和</a:t>
            </a:r>
            <a:r>
              <a:rPr lang="en-US" altLang="zh-CN" b="0" i="0" dirty="0">
                <a:solidFill>
                  <a:srgbClr val="374151"/>
                </a:solidFill>
                <a:effectLst/>
                <a:latin typeface="Söhne"/>
              </a:rPr>
              <a:t>SKA</a:t>
            </a:r>
            <a:r>
              <a:rPr lang="zh-CN" altLang="en-US" b="0" i="0" dirty="0">
                <a:solidFill>
                  <a:srgbClr val="374151"/>
                </a:solidFill>
                <a:effectLst/>
                <a:latin typeface="Söhne"/>
              </a:rPr>
              <a:t>产生的数据速率非常高，需要处理大量的数据流。</a:t>
            </a:r>
          </a:p>
          <a:p>
            <a:pPr algn="l">
              <a:buFont typeface="+mj-lt"/>
              <a:buAutoNum type="arabicPeriod"/>
            </a:pPr>
            <a:r>
              <a:rPr lang="zh-CN" altLang="en-US" b="0" i="0" dirty="0">
                <a:solidFill>
                  <a:srgbClr val="374151"/>
                </a:solidFill>
                <a:effectLst/>
                <a:latin typeface="Söhne"/>
              </a:rPr>
              <a:t>由于数据量巨大，服务器端可能会面临数据丢失的问题，导致部分数据无法完整保存。</a:t>
            </a:r>
          </a:p>
          <a:p>
            <a:pPr algn="l">
              <a:buFont typeface="+mj-lt"/>
              <a:buAutoNum type="arabicPeriod"/>
            </a:pPr>
            <a:r>
              <a:rPr lang="zh-CN" altLang="en-US" b="0" i="0" dirty="0">
                <a:solidFill>
                  <a:srgbClr val="374151"/>
                </a:solidFill>
                <a:effectLst/>
                <a:latin typeface="Söhne"/>
              </a:rPr>
              <a:t>数据的容量非常大，可能无法完全存储在</a:t>
            </a:r>
            <a:r>
              <a:rPr lang="en-US" altLang="zh-CN" b="0" i="0" dirty="0">
                <a:solidFill>
                  <a:srgbClr val="374151"/>
                </a:solidFill>
                <a:effectLst/>
                <a:latin typeface="Söhne"/>
              </a:rPr>
              <a:t>DDR</a:t>
            </a:r>
            <a:r>
              <a:rPr lang="zh-CN" altLang="en-US" b="0" i="0" dirty="0">
                <a:solidFill>
                  <a:srgbClr val="374151"/>
                </a:solidFill>
                <a:effectLst/>
                <a:latin typeface="Söhne"/>
              </a:rPr>
              <a:t>中，因此需要寻找其他解决方案。</a:t>
            </a:r>
          </a:p>
          <a:p>
            <a:pPr algn="l">
              <a:buFont typeface="+mj-lt"/>
              <a:buAutoNum type="arabicPeriod"/>
            </a:pPr>
            <a:r>
              <a:rPr lang="en-US" altLang="zh-CN" b="0" i="0" dirty="0">
                <a:solidFill>
                  <a:srgbClr val="374151"/>
                </a:solidFill>
                <a:effectLst/>
                <a:latin typeface="Söhne"/>
              </a:rPr>
              <a:t>FAST</a:t>
            </a:r>
            <a:r>
              <a:rPr lang="zh-CN" altLang="en-US" b="0" i="0" dirty="0">
                <a:solidFill>
                  <a:srgbClr val="374151"/>
                </a:solidFill>
                <a:effectLst/>
                <a:latin typeface="Söhne"/>
              </a:rPr>
              <a:t>和</a:t>
            </a:r>
            <a:r>
              <a:rPr lang="en-US" altLang="zh-CN" b="0" i="0" dirty="0">
                <a:solidFill>
                  <a:srgbClr val="374151"/>
                </a:solidFill>
                <a:effectLst/>
                <a:latin typeface="Söhne"/>
              </a:rPr>
              <a:t>SKA</a:t>
            </a:r>
            <a:r>
              <a:rPr lang="zh-CN" altLang="en-US" b="0" i="0" dirty="0">
                <a:solidFill>
                  <a:srgbClr val="374151"/>
                </a:solidFill>
                <a:effectLst/>
                <a:latin typeface="Söhne"/>
              </a:rPr>
              <a:t>可能缺乏与</a:t>
            </a:r>
            <a:r>
              <a:rPr lang="en-US" altLang="zh-CN" b="0" i="0" dirty="0">
                <a:solidFill>
                  <a:srgbClr val="374151"/>
                </a:solidFill>
                <a:effectLst/>
                <a:latin typeface="Söhne"/>
              </a:rPr>
              <a:t>PSRDADA</a:t>
            </a:r>
            <a:r>
              <a:rPr lang="zh-CN" altLang="en-US" b="0" i="0" dirty="0">
                <a:solidFill>
                  <a:srgbClr val="374151"/>
                </a:solidFill>
                <a:effectLst/>
                <a:latin typeface="Söhne"/>
              </a:rPr>
              <a:t>（高速数据获取和处理架构）的集成，这可能会对数据处理和分析造成一定的困扰。</a:t>
            </a:r>
          </a:p>
          <a:p>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6</a:t>
            </a:fld>
            <a:endParaRPr lang="zh-CN" altLang="en-US"/>
          </a:p>
        </p:txBody>
      </p:sp>
    </p:spTree>
    <p:extLst>
      <p:ext uri="{BB962C8B-B14F-4D97-AF65-F5344CB8AC3E}">
        <p14:creationId xmlns:p14="http://schemas.microsoft.com/office/powerpoint/2010/main" val="117743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UDP</a:t>
            </a:r>
            <a:r>
              <a:rPr lang="zh-CN" altLang="en-US" b="0" i="0" dirty="0">
                <a:solidFill>
                  <a:srgbClr val="374151"/>
                </a:solidFill>
                <a:effectLst/>
                <a:latin typeface="Söhne"/>
              </a:rPr>
              <a:t>（用户数据报协议）是一种无连接的传输协议，它在数据传输过程中不提供可靠性保证。在数据传输接收过程中，会出现数据包在服务器丢失情况。我们对丢包情况进行分析，发现主要原因在于单个</a:t>
            </a:r>
            <a:r>
              <a:rPr lang="en-US" altLang="zh-CN" b="0" i="0" dirty="0">
                <a:solidFill>
                  <a:srgbClr val="374151"/>
                </a:solidFill>
                <a:effectLst/>
                <a:latin typeface="Söhne"/>
              </a:rPr>
              <a:t>CPU</a:t>
            </a:r>
            <a:r>
              <a:rPr lang="zh-CN" altLang="en-US" b="0" i="0" dirty="0">
                <a:solidFill>
                  <a:srgbClr val="374151"/>
                </a:solidFill>
                <a:effectLst/>
                <a:latin typeface="Söhne"/>
              </a:rPr>
              <a:t>核心和以太网之间的能力不匹配。进一步，我们发现造成瓶颈的原因在于</a:t>
            </a:r>
            <a:r>
              <a:rPr lang="en-US" altLang="zh-CN" b="0" i="0" dirty="0">
                <a:solidFill>
                  <a:srgbClr val="374151"/>
                </a:solidFill>
                <a:effectLst/>
                <a:latin typeface="Söhne"/>
              </a:rPr>
              <a:t>Linux</a:t>
            </a:r>
            <a:r>
              <a:rPr lang="zh-CN" altLang="en-US" b="0" i="0" dirty="0">
                <a:solidFill>
                  <a:srgbClr val="374151"/>
                </a:solidFill>
                <a:effectLst/>
                <a:latin typeface="Söhne"/>
              </a:rPr>
              <a:t>内核本身。为了解决这个问题，可能需要对</a:t>
            </a:r>
            <a:r>
              <a:rPr lang="en-US" altLang="zh-CN" b="0" i="0" dirty="0">
                <a:solidFill>
                  <a:srgbClr val="374151"/>
                </a:solidFill>
                <a:effectLst/>
                <a:latin typeface="Söhne"/>
              </a:rPr>
              <a:t>Linux</a:t>
            </a:r>
            <a:r>
              <a:rPr lang="zh-CN" altLang="en-US" b="0" i="0" dirty="0">
                <a:solidFill>
                  <a:srgbClr val="374151"/>
                </a:solidFill>
                <a:effectLst/>
                <a:latin typeface="Söhne"/>
              </a:rPr>
              <a:t>内核进行优化和改进，以提高处理速度和数据吞吐量，以更好地适应高速以太网的发展。</a:t>
            </a:r>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7</a:t>
            </a:fld>
            <a:endParaRPr lang="zh-CN" altLang="en-US"/>
          </a:p>
        </p:txBody>
      </p:sp>
    </p:spTree>
    <p:extLst>
      <p:ext uri="{BB962C8B-B14F-4D97-AF65-F5344CB8AC3E}">
        <p14:creationId xmlns:p14="http://schemas.microsoft.com/office/powerpoint/2010/main" val="366691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我们项目是为了解决以上的挑战，</a:t>
            </a:r>
            <a:r>
              <a:rPr lang="zh-CN" altLang="en-US" dirty="0">
                <a:latin typeface="微软雅黑" panose="020B0503020204020204" pitchFamily="34" charset="-122"/>
                <a:ea typeface="微软雅黑" panose="020B0503020204020204" pitchFamily="34" charset="-122"/>
              </a:rPr>
              <a:t>针对脉冲星搜寻过程，从数据的接收到处理，进行底层技术研发，开发</a:t>
            </a:r>
            <a:r>
              <a:rPr lang="zh-CN" altLang="en-US" dirty="0">
                <a:solidFill>
                  <a:srgbClr val="C00000"/>
                </a:solidFill>
                <a:latin typeface="微软雅黑" panose="020B0503020204020204" pitchFamily="34" charset="-122"/>
                <a:ea typeface="微软雅黑" panose="020B0503020204020204" pitchFamily="34" charset="-122"/>
              </a:rPr>
              <a:t>大数据流传输技术和并行异构计算系统</a:t>
            </a:r>
            <a:r>
              <a:rPr lang="zh-CN" altLang="en-US" dirty="0">
                <a:latin typeface="微软雅黑" panose="020B0503020204020204" pitchFamily="34" charset="-122"/>
                <a:ea typeface="微软雅黑" panose="020B0503020204020204" pitchFamily="34" charset="-122"/>
              </a:rPr>
              <a:t>，研制</a:t>
            </a:r>
            <a:r>
              <a:rPr lang="en-US" altLang="zh-CN" dirty="0">
                <a:latin typeface="微软雅黑" panose="020B0503020204020204" pitchFamily="34" charset="-122"/>
                <a:ea typeface="微软雅黑" panose="020B0503020204020204" pitchFamily="34" charset="-122"/>
              </a:rPr>
              <a:t>SKA-mid</a:t>
            </a:r>
            <a:r>
              <a:rPr lang="zh-CN" altLang="en-US" dirty="0">
                <a:latin typeface="微软雅黑" panose="020B0503020204020204" pitchFamily="34" charset="-122"/>
                <a:ea typeface="微软雅黑" panose="020B0503020204020204" pitchFamily="34" charset="-122"/>
              </a:rPr>
              <a:t>脉冲星相干消色散终端。</a:t>
            </a:r>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8</a:t>
            </a:fld>
            <a:endParaRPr lang="zh-CN" altLang="en-US"/>
          </a:p>
        </p:txBody>
      </p:sp>
    </p:spTree>
    <p:extLst>
      <p:ext uri="{BB962C8B-B14F-4D97-AF65-F5344CB8AC3E}">
        <p14:creationId xmlns:p14="http://schemas.microsoft.com/office/powerpoint/2010/main" val="224914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整个项目分为两部分，在把数据完整接收方面，我们希望实现</a:t>
            </a:r>
            <a:r>
              <a:rPr lang="zh-CN" altLang="en-US" b="1" dirty="0">
                <a:latin typeface="微软雅黑" panose="020B0503020204020204" pitchFamily="34" charset="-122"/>
                <a:ea typeface="微软雅黑" panose="020B0503020204020204" pitchFamily="34" charset="-122"/>
              </a:rPr>
              <a:t>接近</a:t>
            </a:r>
            <a:r>
              <a:rPr lang="en-US" altLang="zh-CN" b="1" dirty="0">
                <a:latin typeface="微软雅黑" panose="020B0503020204020204" pitchFamily="34" charset="-122"/>
                <a:ea typeface="微软雅黑" panose="020B0503020204020204" pitchFamily="34" charset="-122"/>
              </a:rPr>
              <a:t>0</a:t>
            </a:r>
            <a:r>
              <a:rPr lang="zh-CN" altLang="en-US" b="1" dirty="0">
                <a:latin typeface="微软雅黑" panose="020B0503020204020204" pitchFamily="34" charset="-122"/>
                <a:ea typeface="微软雅黑" panose="020B0503020204020204" pitchFamily="34" charset="-122"/>
              </a:rPr>
              <a:t>丢包率的目标。也就是说每个可能产生重大科研成果的数据都被存下来了。在算法计算加速方面，我们目标是</a:t>
            </a:r>
            <a:r>
              <a:rPr lang="zh-CN" altLang="en-US" sz="1200" b="1" dirty="0">
                <a:latin typeface="微软雅黑" panose="020B0503020204020204" pitchFamily="34" charset="-122"/>
                <a:ea typeface="微软雅黑" panose="020B0503020204020204" pitchFamily="34" charset="-122"/>
              </a:rPr>
              <a:t>相比国际先进方法，</a:t>
            </a:r>
            <a:r>
              <a:rPr lang="zh-CN" altLang="en-US" b="1" dirty="0">
                <a:latin typeface="微软雅黑" panose="020B0503020204020204" pitchFamily="34" charset="-122"/>
                <a:ea typeface="微软雅黑" panose="020B0503020204020204" pitchFamily="34" charset="-122"/>
              </a:rPr>
              <a:t>计算速度和磁盘吞吐率明显提升。</a:t>
            </a:r>
          </a:p>
          <a:p>
            <a:endParaRPr lang="zh-CN" altLang="en-US" dirty="0"/>
          </a:p>
        </p:txBody>
      </p:sp>
      <p:sp>
        <p:nvSpPr>
          <p:cNvPr id="4" name="灯片编号占位符 3"/>
          <p:cNvSpPr>
            <a:spLocks noGrp="1"/>
          </p:cNvSpPr>
          <p:nvPr>
            <p:ph type="sldNum" sz="quarter" idx="5"/>
          </p:nvPr>
        </p:nvSpPr>
        <p:spPr/>
        <p:txBody>
          <a:bodyPr/>
          <a:lstStyle/>
          <a:p>
            <a:fld id="{BB933A62-8780-4CAA-8D19-25292B7F5684}" type="slidenum">
              <a:rPr lang="zh-CN" altLang="en-US" smtClean="0"/>
              <a:t>9</a:t>
            </a:fld>
            <a:endParaRPr lang="zh-CN" altLang="en-US"/>
          </a:p>
        </p:txBody>
      </p:sp>
    </p:spTree>
    <p:extLst>
      <p:ext uri="{BB962C8B-B14F-4D97-AF65-F5344CB8AC3E}">
        <p14:creationId xmlns:p14="http://schemas.microsoft.com/office/powerpoint/2010/main" val="142910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34E4DE-2D25-4334-A09C-779104EA2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CA6EC3-A0C0-489B-8B87-104FD4F897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A9C0234-B733-404A-9CD9-E3A67A69CF45}"/>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9AE5ADD8-6B6A-4F9E-858C-F5589E2EE3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A6AAF5C-162E-46F1-BC42-4AB24DD71BEC}"/>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409272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F659A9-E988-446C-A990-8D4D6F4A6C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9F5B0FA-59FE-4575-B0EC-8414D880043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970553-FD4D-47AE-8AE8-12E0C6205995}"/>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E2B5C208-F139-4FF2-B38A-78636FB336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C1B48DB-5E67-416D-AB89-8B94144DCA5E}"/>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416457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68DA71-D9A9-4644-999D-4B7B2FD977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BFF2633-BFED-484B-885A-14F1F4D21C2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FC6235-3758-4D12-8408-A16D4543E062}"/>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4D630E1B-9435-4550-8CB8-45E9C81CFE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D5D587-F2DD-4E1A-9888-2CF23861E486}"/>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280521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1134DD63-67E5-F096-0180-9E3B6097A16A}"/>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445582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13" name="灯片编号占位符 5">
            <a:extLst>
              <a:ext uri="{FF2B5EF4-FFF2-40B4-BE49-F238E27FC236}">
                <a16:creationId xmlns:a16="http://schemas.microsoft.com/office/drawing/2014/main" id="{F1C7E863-F42B-6B85-A1ED-863BD110B3AA}"/>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378990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CCE1A-8C1D-4A24-8128-C56767A5079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DC7EB99-EFC1-47BA-9F8F-A6F33094B4A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F4C2AC-A7B5-46EA-972F-5AFC24567B3E}"/>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B1EDC7E8-E0AF-44D9-A995-AC269F0342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F6F0EB-CB9A-4CFB-8990-4B1ED7310BC3}"/>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296455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8BEAB2-6362-423B-A1EC-6DC760A9B9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95B013C-87B4-4B3A-9246-F34C4999F57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C987255-95BF-406A-BAA5-D2ED596185D7}"/>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58CE649D-A255-4F34-A4F5-465F80D414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132193-5ED6-4202-90DB-5C941FC4D0C4}"/>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263779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D67BA-3E03-499F-ABEC-3CFF117F300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1EF8F6D-8945-4725-BFCC-59AD84B971D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333A25-2162-45E9-BEB4-DE47FD801202}"/>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9C2D7F2-E176-4AB2-BB15-D18BC779B82B}"/>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a:extLst>
              <a:ext uri="{FF2B5EF4-FFF2-40B4-BE49-F238E27FC236}">
                <a16:creationId xmlns:a16="http://schemas.microsoft.com/office/drawing/2014/main" id="{780EEFD7-630F-4797-B8BA-C63737201D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CE20750-2C1E-4804-A594-6D3CE48BC7F2}"/>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36560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98EDD5-F38A-4ABA-BAA7-790F7683FD2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32F7E19-7AA8-48BE-AF22-CC818583C3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4FB52F-515B-4007-B6FA-8B7B715518A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EFCFC2-A360-464D-A2BE-5FCBD517AD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AF583CA-588C-4197-B993-A76CFDFFEC3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E4E28CC-89B1-43EC-91AB-E42549DFB07E}"/>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8" name="页脚占位符 7">
            <a:extLst>
              <a:ext uri="{FF2B5EF4-FFF2-40B4-BE49-F238E27FC236}">
                <a16:creationId xmlns:a16="http://schemas.microsoft.com/office/drawing/2014/main" id="{49B617C8-6204-40E7-898B-85502F1FA4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99A91B6-5654-46BB-AF7C-9732BE9B1F40}"/>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378810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DB25F-97FE-4103-827E-508CEC9C15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AE5F36-A0CC-405B-9B46-ECD6878FB853}"/>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2E3BFB7C-AF54-43AE-91A5-6FF7AEACB4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7BF20A2-E518-4A03-9F86-20033BC64611}"/>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29757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A73611-4587-47BA-AFA7-CB23319E90F2}"/>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3" name="页脚占位符 2">
            <a:extLst>
              <a:ext uri="{FF2B5EF4-FFF2-40B4-BE49-F238E27FC236}">
                <a16:creationId xmlns:a16="http://schemas.microsoft.com/office/drawing/2014/main" id="{E52DD66A-B361-4E5B-970E-5563524F0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704C68E-6A54-41AF-8339-BF4DEC9FF2A0}"/>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1866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35C24-B351-4EC3-A550-34C085CE4D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0D3739-04EF-4F18-8014-DBE36D1982F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96DB5A-632A-4461-A42E-6E00925D75A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358738-B73F-453A-BDEB-11B4BD442D82}"/>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a:extLst>
              <a:ext uri="{FF2B5EF4-FFF2-40B4-BE49-F238E27FC236}">
                <a16:creationId xmlns:a16="http://schemas.microsoft.com/office/drawing/2014/main" id="{F09AC834-FA91-485A-8602-C073C1FCDF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3ABEFA-066D-4527-A94C-DDCE3AC45795}"/>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40801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1F087-A5B8-46A7-A572-3980FD8CEB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71C5788-29E5-4844-81EA-D0AB75247D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D76484-12F3-4E52-8CE5-5DEE064111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103A8A-5165-4B97-929A-1AC582B48DC6}"/>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a:extLst>
              <a:ext uri="{FF2B5EF4-FFF2-40B4-BE49-F238E27FC236}">
                <a16:creationId xmlns:a16="http://schemas.microsoft.com/office/drawing/2014/main" id="{BF84C525-C394-44BB-9FE1-1FCBDADB7A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E6F7BC2-443C-4A39-A62A-02FFFD60C5B5}"/>
              </a:ext>
            </a:extLst>
          </p:cNvPr>
          <p:cNvSpPr>
            <a:spLocks noGrp="1"/>
          </p:cNvSpPr>
          <p:nvPr>
            <p:ph type="sldNum" sz="quarter" idx="12"/>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43285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2253D28D-AEB0-4B52-A852-3799DB7F74E1}"/>
              </a:ext>
            </a:extLst>
          </p:cNvPr>
          <p:cNvSpPr>
            <a:spLocks noGrp="1"/>
          </p:cNvSpPr>
          <p:nvPr>
            <p:ph type="sldNum" sz="quarter" idx="4"/>
          </p:nvPr>
        </p:nvSpPr>
        <p:spPr>
          <a:xfrm>
            <a:off x="8610600" y="6356350"/>
            <a:ext cx="2743200" cy="365125"/>
          </a:xfrm>
          <a:prstGeom prst="rect">
            <a:avLst/>
          </a:prstGeom>
        </p:spPr>
        <p:txBody>
          <a:bodyPr/>
          <a:lstStyle/>
          <a:p>
            <a:fld id="{B5A21CC4-E65A-47F3-81DC-59A73DA8A03B}" type="slidenum">
              <a:rPr lang="zh-CN" altLang="en-US" smtClean="0"/>
              <a:t>‹#›</a:t>
            </a:fld>
            <a:endParaRPr lang="zh-CN" altLang="en-US"/>
          </a:p>
        </p:txBody>
      </p:sp>
    </p:spTree>
    <p:extLst>
      <p:ext uri="{BB962C8B-B14F-4D97-AF65-F5344CB8AC3E}">
        <p14:creationId xmlns:p14="http://schemas.microsoft.com/office/powerpoint/2010/main" val="96636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Visio_Drawing.vsdx"/><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Visio_Drawing2.vsdx"/><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Microsoft_Visio_Drawing1.vsdx"/><Relationship Id="rId4" Type="http://schemas.openxmlformats.org/officeDocument/2006/relationships/image" Target="../media/image1.jpeg"/><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5.xml"/><Relationship Id="rId7" Type="http://schemas.openxmlformats.org/officeDocument/2006/relationships/package" Target="../embeddings/Microsoft_Visio_Drawing4.vsdx"/><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package" Target="../embeddings/Microsoft_Visio_Drawing3.vsdx"/><Relationship Id="rId4" Type="http://schemas.openxmlformats.org/officeDocument/2006/relationships/image" Target="../media/image1.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22.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54.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jpeg"/><Relationship Id="rId5" Type="http://schemas.openxmlformats.org/officeDocument/2006/relationships/notesSlide" Target="../notesSlides/notesSlide29.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jp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9" y="2034537"/>
            <a:ext cx="12191331" cy="1838567"/>
          </a:xfrm>
          <a:prstGeom prst="rect">
            <a:avLst/>
          </a:prstGeom>
          <a:solidFill>
            <a:srgbClr val="0F4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dirty="0">
              <a:solidFill>
                <a:srgbClr val="0F49A0"/>
              </a:solidFill>
              <a:latin typeface="Calibri" panose="020F0502020204030204"/>
              <a:ea typeface="等线" panose="02010600030101010101" pitchFamily="2" charset="-122"/>
            </a:endParaRPr>
          </a:p>
        </p:txBody>
      </p:sp>
      <p:sp>
        <p:nvSpPr>
          <p:cNvPr id="16" name="文本占位符 56"/>
          <p:cNvSpPr txBox="1"/>
          <p:nvPr/>
        </p:nvSpPr>
        <p:spPr>
          <a:xfrm>
            <a:off x="2062367" y="4296554"/>
            <a:ext cx="8067266" cy="1301578"/>
          </a:xfrm>
          <a:custGeom>
            <a:avLst/>
            <a:gdLst>
              <a:gd name="connsiteX0" fmla="*/ 0 w 1747925"/>
              <a:gd name="connsiteY0" fmla="*/ 176559 h 353120"/>
              <a:gd name="connsiteX1" fmla="*/ 0 w 1747925"/>
              <a:gd name="connsiteY1" fmla="*/ 176560 h 353120"/>
              <a:gd name="connsiteX2" fmla="*/ 0 w 1747925"/>
              <a:gd name="connsiteY2" fmla="*/ 176560 h 353120"/>
              <a:gd name="connsiteX3" fmla="*/ 176560 w 1747925"/>
              <a:gd name="connsiteY3" fmla="*/ 0 h 353120"/>
              <a:gd name="connsiteX4" fmla="*/ 1571365 w 1747925"/>
              <a:gd name="connsiteY4" fmla="*/ 0 h 353120"/>
              <a:gd name="connsiteX5" fmla="*/ 1747925 w 1747925"/>
              <a:gd name="connsiteY5" fmla="*/ 176560 h 353120"/>
              <a:gd name="connsiteX6" fmla="*/ 1747924 w 1747925"/>
              <a:gd name="connsiteY6" fmla="*/ 176560 h 353120"/>
              <a:gd name="connsiteX7" fmla="*/ 1571364 w 1747925"/>
              <a:gd name="connsiteY7" fmla="*/ 353120 h 353120"/>
              <a:gd name="connsiteX8" fmla="*/ 176560 w 1747925"/>
              <a:gd name="connsiteY8" fmla="*/ 353119 h 353120"/>
              <a:gd name="connsiteX9" fmla="*/ 13875 w 1747925"/>
              <a:gd name="connsiteY9" fmla="*/ 245284 h 353120"/>
              <a:gd name="connsiteX10" fmla="*/ 0 w 1747925"/>
              <a:gd name="connsiteY10" fmla="*/ 176560 h 353120"/>
              <a:gd name="connsiteX11" fmla="*/ 13875 w 1747925"/>
              <a:gd name="connsiteY11" fmla="*/ 107835 h 353120"/>
              <a:gd name="connsiteX12" fmla="*/ 176560 w 1747925"/>
              <a:gd name="connsiteY12" fmla="*/ 0 h 35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7925" h="353120">
                <a:moveTo>
                  <a:pt x="0" y="176559"/>
                </a:moveTo>
                <a:lnTo>
                  <a:pt x="0" y="176560"/>
                </a:lnTo>
                <a:lnTo>
                  <a:pt x="0" y="176560"/>
                </a:lnTo>
                <a:close/>
                <a:moveTo>
                  <a:pt x="176560" y="0"/>
                </a:moveTo>
                <a:lnTo>
                  <a:pt x="1571365" y="0"/>
                </a:lnTo>
                <a:cubicBezTo>
                  <a:pt x="1668876" y="0"/>
                  <a:pt x="1747925" y="79049"/>
                  <a:pt x="1747925" y="176560"/>
                </a:cubicBezTo>
                <a:lnTo>
                  <a:pt x="1747924" y="176560"/>
                </a:lnTo>
                <a:cubicBezTo>
                  <a:pt x="1747924" y="274071"/>
                  <a:pt x="1668875" y="353120"/>
                  <a:pt x="1571364" y="353120"/>
                </a:cubicBezTo>
                <a:lnTo>
                  <a:pt x="176560" y="353119"/>
                </a:lnTo>
                <a:cubicBezTo>
                  <a:pt x="103427" y="353119"/>
                  <a:pt x="40679" y="308654"/>
                  <a:pt x="13875" y="245284"/>
                </a:cubicBezTo>
                <a:lnTo>
                  <a:pt x="0" y="176560"/>
                </a:lnTo>
                <a:lnTo>
                  <a:pt x="13875" y="107835"/>
                </a:lnTo>
                <a:cubicBezTo>
                  <a:pt x="40679" y="44465"/>
                  <a:pt x="103427" y="0"/>
                  <a:pt x="176560" y="0"/>
                </a:cubicBezTo>
                <a:close/>
              </a:path>
            </a:pathLst>
          </a:custGeom>
          <a:noFill/>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Tx/>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2000" dirty="0">
                <a:solidFill>
                  <a:schemeClr val="tx1"/>
                </a:solidFill>
                <a:latin typeface="微软雅黑" panose="020B0503020204020204" pitchFamily="34" charset="-122"/>
                <a:ea typeface="微软雅黑" panose="020B0503020204020204" pitchFamily="34" charset="-122"/>
              </a:rPr>
              <a:t>孔祥聪</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郑小盈</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朱炜玮</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祝永新</a:t>
            </a:r>
            <a:r>
              <a:rPr lang="en-US" altLang="zh-CN" sz="2000" b="1" baseline="30000" dirty="0">
                <a:solidFill>
                  <a:schemeClr val="tx1"/>
                </a:solidFill>
                <a:latin typeface="微软雅黑" panose="020B0503020204020204" pitchFamily="34" charset="-122"/>
                <a:ea typeface="微软雅黑" panose="020B0503020204020204" pitchFamily="34" charset="-122"/>
              </a:rPr>
              <a:t>*</a:t>
            </a:r>
          </a:p>
          <a:p>
            <a:pPr>
              <a:defRPr/>
            </a:pPr>
            <a:r>
              <a:rPr lang="en-US" altLang="zh-CN" sz="2000" b="1" dirty="0">
                <a:solidFill>
                  <a:schemeClr val="tx1"/>
                </a:solidFill>
                <a:latin typeface="微软雅黑" panose="020B0503020204020204" pitchFamily="34" charset="-122"/>
                <a:ea typeface="微软雅黑" panose="020B0503020204020204" pitchFamily="34" charset="-122"/>
              </a:rPr>
              <a:t>*zhuyongxin@sari.ac.cn</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7" name="文本占位符 13"/>
          <p:cNvSpPr txBox="1"/>
          <p:nvPr/>
        </p:nvSpPr>
        <p:spPr>
          <a:xfrm>
            <a:off x="2915432" y="5984240"/>
            <a:ext cx="6228333" cy="82472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2400" b="1" dirty="0">
                <a:solidFill>
                  <a:schemeClr val="accent1">
                    <a:lumMod val="75000"/>
                  </a:schemeClr>
                </a:solidFill>
              </a:rPr>
              <a:t>SKA Pulsar Science Symposium (SPSS) 2023</a:t>
            </a:r>
          </a:p>
        </p:txBody>
      </p:sp>
      <p:pic>
        <p:nvPicPr>
          <p:cNvPr id="10" name="图片 7" descr="sarilogo.jpg">
            <a:extLst>
              <a:ext uri="{FF2B5EF4-FFF2-40B4-BE49-F238E27FC236}">
                <a16:creationId xmlns:a16="http://schemas.microsoft.com/office/drawing/2014/main" id="{17C1AF50-98A7-46B4-8DC2-1C787B7EA74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 10">
            <a:extLst>
              <a:ext uri="{FF2B5EF4-FFF2-40B4-BE49-F238E27FC236}">
                <a16:creationId xmlns:a16="http://schemas.microsoft.com/office/drawing/2014/main" id="{D363D874-4707-4081-B6F9-CF52D18D68D8}"/>
              </a:ext>
            </a:extLst>
          </p:cNvPr>
          <p:cNvSpPr/>
          <p:nvPr/>
        </p:nvSpPr>
        <p:spPr>
          <a:xfrm>
            <a:off x="913542" y="1693821"/>
            <a:ext cx="2520000" cy="252000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prstClr val="white"/>
              </a:solidFill>
              <a:latin typeface="Calibri" panose="020F0502020204030204"/>
              <a:ea typeface="等线" panose="02010600030101010101" pitchFamily="2" charset="-122"/>
            </a:endParaRPr>
          </a:p>
        </p:txBody>
      </p:sp>
      <p:pic>
        <p:nvPicPr>
          <p:cNvPr id="3" name="图片 2">
            <a:extLst>
              <a:ext uri="{FF2B5EF4-FFF2-40B4-BE49-F238E27FC236}">
                <a16:creationId xmlns:a16="http://schemas.microsoft.com/office/drawing/2014/main" id="{0A4171C1-B32B-4E27-BABA-851B5CB75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41" y="1769781"/>
            <a:ext cx="2368078" cy="2368078"/>
          </a:xfrm>
          <a:prstGeom prst="rect">
            <a:avLst/>
          </a:prstGeom>
        </p:spPr>
      </p:pic>
      <p:sp>
        <p:nvSpPr>
          <p:cNvPr id="12" name="文本框 11">
            <a:extLst>
              <a:ext uri="{FF2B5EF4-FFF2-40B4-BE49-F238E27FC236}">
                <a16:creationId xmlns:a16="http://schemas.microsoft.com/office/drawing/2014/main" id="{9BA44B46-3311-47FF-BCB5-AFF1B16B6434}"/>
              </a:ext>
            </a:extLst>
          </p:cNvPr>
          <p:cNvSpPr txBox="1"/>
          <p:nvPr/>
        </p:nvSpPr>
        <p:spPr>
          <a:xfrm>
            <a:off x="3506741" y="1905506"/>
            <a:ext cx="8104813" cy="2062103"/>
          </a:xfrm>
          <a:prstGeom prst="rect">
            <a:avLst/>
          </a:prstGeom>
          <a:noFill/>
        </p:spPr>
        <p:txBody>
          <a:bodyPr wrap="square" rtlCol="0">
            <a:spAutoFit/>
          </a:bodyPr>
          <a:lstStyle/>
          <a:p>
            <a:pPr algn="ctr" defTabSz="913765">
              <a:defRPr/>
            </a:pPr>
            <a:r>
              <a:rPr lang="sv-SE" altLang="zh-CN" sz="3200" b="1" dirty="0">
                <a:solidFill>
                  <a:schemeClr val="bg1"/>
                </a:solidFill>
                <a:latin typeface="微软雅黑" panose="020B0503020204020204" pitchFamily="34" charset="-122"/>
                <a:ea typeface="微软雅黑" panose="020B0503020204020204" pitchFamily="34" charset="-122"/>
              </a:rPr>
              <a:t>Prototyping coherent de-dispersion pulsar search system in SKA mid band</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defTabSz="913765">
              <a:defRPr/>
            </a:pPr>
            <a:r>
              <a:rPr lang="zh-CN" altLang="en-US" sz="3200" b="1" dirty="0">
                <a:solidFill>
                  <a:schemeClr val="bg1"/>
                </a:solidFill>
                <a:latin typeface="微软雅黑" panose="020B0503020204020204" pitchFamily="34" charset="-122"/>
                <a:ea typeface="微软雅黑" panose="020B0503020204020204" pitchFamily="34" charset="-122"/>
              </a:rPr>
              <a:t>面向</a:t>
            </a:r>
            <a:r>
              <a:rPr lang="en-US" altLang="zh-CN" sz="3200" b="1" dirty="0">
                <a:solidFill>
                  <a:schemeClr val="bg1"/>
                </a:solidFill>
                <a:latin typeface="微软雅黑" panose="020B0503020204020204" pitchFamily="34" charset="-122"/>
                <a:ea typeface="微软雅黑" panose="020B0503020204020204" pitchFamily="34" charset="-122"/>
              </a:rPr>
              <a:t>SKA-mid </a:t>
            </a:r>
            <a:r>
              <a:rPr lang="zh-CN" altLang="en-US" sz="3200" b="1" dirty="0">
                <a:solidFill>
                  <a:schemeClr val="bg1"/>
                </a:solidFill>
                <a:latin typeface="微软雅黑" panose="020B0503020204020204" pitchFamily="34" charset="-122"/>
                <a:ea typeface="微软雅黑" panose="020B0503020204020204" pitchFamily="34" charset="-122"/>
              </a:rPr>
              <a:t>频段脉冲星相干消色散</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defTabSz="913765">
              <a:defRPr/>
            </a:pPr>
            <a:r>
              <a:rPr lang="zh-CN" altLang="en-US" sz="3200" b="1" dirty="0">
                <a:solidFill>
                  <a:schemeClr val="bg1"/>
                </a:solidFill>
                <a:latin typeface="微软雅黑" panose="020B0503020204020204" pitchFamily="34" charset="-122"/>
                <a:ea typeface="微软雅黑" panose="020B0503020204020204" pitchFamily="34" charset="-122"/>
              </a:rPr>
              <a:t>搜寻原型机研究</a:t>
            </a:r>
            <a:endParaRPr lang="zh-CN" altLang="en-US" sz="3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a:extLst>
              <a:ext uri="{FF2B5EF4-FFF2-40B4-BE49-F238E27FC236}">
                <a16:creationId xmlns:a16="http://schemas.microsoft.com/office/drawing/2014/main" id="{31485041-29C8-4DFC-829E-001872F08096}"/>
              </a:ext>
            </a:extLst>
          </p:cNvPr>
          <p:cNvSpPr txBox="1"/>
          <p:nvPr/>
        </p:nvSpPr>
        <p:spPr>
          <a:xfrm>
            <a:off x="167340" y="280894"/>
            <a:ext cx="408192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SKA</a:t>
            </a:r>
            <a:r>
              <a:rPr lang="zh-CN" altLang="en-US" dirty="0">
                <a:latin typeface="微软雅黑" panose="020B0503020204020204" pitchFamily="34" charset="-122"/>
                <a:ea typeface="微软雅黑" panose="020B0503020204020204" pitchFamily="34" charset="-122"/>
              </a:rPr>
              <a:t>专项“</a:t>
            </a:r>
            <a:r>
              <a:rPr lang="en-US" altLang="zh-CN" dirty="0">
                <a:latin typeface="微软雅黑" panose="020B0503020204020204" pitchFamily="34" charset="-122"/>
                <a:ea typeface="微软雅黑" panose="020B0503020204020204" pitchFamily="34" charset="-122"/>
              </a:rPr>
              <a:t>SKA</a:t>
            </a:r>
            <a:r>
              <a:rPr lang="zh-CN" altLang="en-US" dirty="0">
                <a:latin typeface="微软雅黑" panose="020B0503020204020204" pitchFamily="34" charset="-122"/>
                <a:ea typeface="微软雅黑" panose="020B0503020204020204" pitchFamily="34" charset="-122"/>
              </a:rPr>
              <a:t>脉冲星搜寻预研”</a:t>
            </a:r>
            <a:endParaRPr lang="en-US" altLang="zh-CN" dirty="0">
              <a:latin typeface="微软雅黑" panose="020B0503020204020204" pitchFamily="34" charset="-122"/>
              <a:ea typeface="微软雅黑" panose="020B0503020204020204" pitchFamily="34" charset="-122"/>
            </a:endParaRPr>
          </a:p>
        </p:txBody>
      </p:sp>
      <p:sp>
        <p:nvSpPr>
          <p:cNvPr id="6" name="灯片编号占位符 5">
            <a:extLst>
              <a:ext uri="{FF2B5EF4-FFF2-40B4-BE49-F238E27FC236}">
                <a16:creationId xmlns:a16="http://schemas.microsoft.com/office/drawing/2014/main" id="{5ED42420-EBEE-A817-1D5C-EFA7C4E2CE9A}"/>
              </a:ext>
            </a:extLst>
          </p:cNvPr>
          <p:cNvSpPr>
            <a:spLocks noGrp="1"/>
          </p:cNvSpPr>
          <p:nvPr>
            <p:ph type="sldNum" sz="quarter" idx="12"/>
          </p:nvPr>
        </p:nvSpPr>
        <p:spPr>
          <a:xfrm>
            <a:off x="11436607" y="6425267"/>
            <a:ext cx="431800" cy="365125"/>
          </a:xfrm>
        </p:spPr>
        <p:txBody>
          <a:bodyPr/>
          <a:lstStyle/>
          <a:p>
            <a:fld id="{B5A21CC4-E65A-47F3-81DC-59A73DA8A03B}" type="slidenum">
              <a:rPr lang="zh-CN" altLang="en-US" sz="2000" b="1" smtClean="0"/>
              <a:t>1</a:t>
            </a:fld>
            <a:endParaRPr lang="zh-CN" alt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D5D26D3-CF34-4411-BD54-A11904678626}"/>
              </a:ext>
            </a:extLst>
          </p:cNvPr>
          <p:cNvSpPr/>
          <p:nvPr/>
        </p:nvSpPr>
        <p:spPr>
          <a:xfrm>
            <a:off x="0" y="4026"/>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2" name="图片 7">
            <a:extLst>
              <a:ext uri="{FF2B5EF4-FFF2-40B4-BE49-F238E27FC236}">
                <a16:creationId xmlns:a16="http://schemas.microsoft.com/office/drawing/2014/main" id="{B01EEE1B-0AFA-47F0-B3D2-C6C3CA72EB5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p:nvPr/>
        </p:nvSpPr>
        <p:spPr>
          <a:xfrm>
            <a:off x="4375697" y="2210598"/>
            <a:ext cx="5419399" cy="825419"/>
          </a:xfrm>
          <a:prstGeom prst="rect">
            <a:avLst/>
          </a:prstGeom>
          <a:noFill/>
        </p:spPr>
        <p:txBody>
          <a:bodyPr wrap="square" rtlCol="0">
            <a:spAutoFit/>
          </a:bodyPr>
          <a:lstStyle/>
          <a:p>
            <a:pPr marL="0" lvl="1" indent="-173355" defTabSz="866775" fontAlgn="base">
              <a:lnSpc>
                <a:spcPct val="150000"/>
              </a:lnSpc>
              <a:spcBef>
                <a:spcPct val="0"/>
              </a:spcBef>
              <a:spcAft>
                <a:spcPct val="0"/>
              </a:spcAft>
              <a:defRPr/>
            </a:pPr>
            <a:r>
              <a:rPr lang="zh-CN" altLang="en-US" sz="3600" b="1" dirty="0">
                <a:solidFill>
                  <a:srgbClr val="1C6299"/>
                </a:solidFill>
                <a:latin typeface="微软雅黑" panose="020B0503020204020204" pitchFamily="34" charset="-122"/>
                <a:ea typeface="微软雅黑" panose="020B0503020204020204" pitchFamily="34" charset="-122"/>
              </a:rPr>
              <a:t>超低丢包率数据捕获</a:t>
            </a:r>
          </a:p>
        </p:txBody>
      </p:sp>
      <p:grpSp>
        <p:nvGrpSpPr>
          <p:cNvPr id="18" name="组合 17"/>
          <p:cNvGrpSpPr/>
          <p:nvPr/>
        </p:nvGrpSpPr>
        <p:grpSpPr>
          <a:xfrm>
            <a:off x="1947151" y="2128381"/>
            <a:ext cx="1729880" cy="140007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grpSp>
      <p:sp>
        <p:nvSpPr>
          <p:cNvPr id="23" name="TextBox 13"/>
          <p:cNvSpPr txBox="1"/>
          <p:nvPr/>
        </p:nvSpPr>
        <p:spPr>
          <a:xfrm>
            <a:off x="2396903" y="2315650"/>
            <a:ext cx="1203431" cy="1025537"/>
          </a:xfrm>
          <a:prstGeom prst="rect">
            <a:avLst/>
          </a:prstGeom>
          <a:noFill/>
        </p:spPr>
        <p:txBody>
          <a:bodyPr wrap="square" lIns="0" tIns="0" rIns="0" bIns="0" rtlCol="0">
            <a:spAutoFit/>
          </a:bodyPr>
          <a:lstStyle/>
          <a:p>
            <a:pPr defTabSz="866775" fontAlgn="base">
              <a:spcBef>
                <a:spcPct val="0"/>
              </a:spcBef>
              <a:spcAft>
                <a:spcPct val="0"/>
              </a:spcAft>
              <a:defRPr/>
            </a:pPr>
            <a:r>
              <a:rPr lang="en-US" altLang="zh-CN" sz="6665" b="1" dirty="0">
                <a:solidFill>
                  <a:srgbClr val="1C6299"/>
                </a:solidFill>
                <a:latin typeface="Arial" panose="020B0604020202020204" pitchFamily="34" charset="0"/>
                <a:ea typeface="宋体" panose="02010600030101010101" pitchFamily="2" charset="-122"/>
                <a:cs typeface="Arial" panose="020B0604020202020204" pitchFamily="34" charset="0"/>
              </a:rPr>
              <a:t>02</a:t>
            </a:r>
            <a:endParaRPr lang="zh-CN" altLang="en-US" sz="6665" b="1" dirty="0">
              <a:solidFill>
                <a:srgbClr val="1C6299"/>
              </a:solidFill>
              <a:latin typeface="Arial" panose="020B0604020202020204" pitchFamily="34" charset="0"/>
              <a:ea typeface="宋体" panose="02010600030101010101" pitchFamily="2" charset="-122"/>
              <a:cs typeface="Arial" panose="020B0604020202020204" pitchFamily="34" charset="0"/>
            </a:endParaRPr>
          </a:p>
        </p:txBody>
      </p:sp>
      <p:cxnSp>
        <p:nvCxnSpPr>
          <p:cNvPr id="11" name="直接连接符 10">
            <a:extLst>
              <a:ext uri="{FF2B5EF4-FFF2-40B4-BE49-F238E27FC236}">
                <a16:creationId xmlns:a16="http://schemas.microsoft.com/office/drawing/2014/main" id="{69B4B8F0-6913-47DF-91FE-FC2365DE5DBE}"/>
              </a:ext>
            </a:extLst>
          </p:cNvPr>
          <p:cNvCxnSpPr>
            <a:cxnSpLocks/>
          </p:cNvCxnSpPr>
          <p:nvPr>
            <p:custDataLst>
              <p:tags r:id="rId1"/>
            </p:custDataLst>
          </p:nvPr>
        </p:nvCxnSpPr>
        <p:spPr>
          <a:xfrm>
            <a:off x="4099520" y="3040063"/>
            <a:ext cx="8092480" cy="9526"/>
          </a:xfrm>
          <a:prstGeom prst="line">
            <a:avLst/>
          </a:prstGeom>
          <a:noFill/>
          <a:ln w="19050" cap="flat" cmpd="sng" algn="ctr">
            <a:solidFill>
              <a:srgbClr val="5A5A96"/>
            </a:solidFill>
            <a:prstDash val="solid"/>
            <a:miter lim="800000"/>
          </a:ln>
          <a:effectLst/>
        </p:spPr>
      </p:cxnSp>
      <p:sp>
        <p:nvSpPr>
          <p:cNvPr id="12" name="任意多边形 15">
            <a:extLst>
              <a:ext uri="{FF2B5EF4-FFF2-40B4-BE49-F238E27FC236}">
                <a16:creationId xmlns:a16="http://schemas.microsoft.com/office/drawing/2014/main" id="{3662FC23-2216-4E46-AEB3-4D872EA02EC4}"/>
              </a:ext>
            </a:extLst>
          </p:cNvPr>
          <p:cNvSpPr/>
          <p:nvPr>
            <p:custDataLst>
              <p:tags r:id="rId2"/>
            </p:custDataLst>
          </p:nvPr>
        </p:nvSpPr>
        <p:spPr>
          <a:xfrm>
            <a:off x="1507862" y="3040063"/>
            <a:ext cx="2591659" cy="868991"/>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lgn="ctr">
            <a:solidFill>
              <a:srgbClr val="5A5A9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3" name="直接连接符 12">
            <a:extLst>
              <a:ext uri="{FF2B5EF4-FFF2-40B4-BE49-F238E27FC236}">
                <a16:creationId xmlns:a16="http://schemas.microsoft.com/office/drawing/2014/main" id="{A07466EC-75CE-4627-BD71-66561392DF7B}"/>
              </a:ext>
            </a:extLst>
          </p:cNvPr>
          <p:cNvCxnSpPr/>
          <p:nvPr>
            <p:custDataLst>
              <p:tags r:id="rId3"/>
            </p:custDataLst>
          </p:nvPr>
        </p:nvCxnSpPr>
        <p:spPr>
          <a:xfrm flipV="1">
            <a:off x="11248" y="3040063"/>
            <a:ext cx="1513415" cy="9526"/>
          </a:xfrm>
          <a:prstGeom prst="line">
            <a:avLst/>
          </a:prstGeom>
          <a:noFill/>
          <a:ln w="19050" cap="flat" cmpd="sng" algn="ctr">
            <a:solidFill>
              <a:srgbClr val="5A5A96"/>
            </a:solidFill>
            <a:prstDash val="solid"/>
            <a:miter lim="800000"/>
          </a:ln>
          <a:effectLst/>
        </p:spPr>
      </p:cxnSp>
      <p:grpSp>
        <p:nvGrpSpPr>
          <p:cNvPr id="24" name="组合 23">
            <a:extLst>
              <a:ext uri="{FF2B5EF4-FFF2-40B4-BE49-F238E27FC236}">
                <a16:creationId xmlns:a16="http://schemas.microsoft.com/office/drawing/2014/main" id="{383A9357-3E31-417D-B9D9-DA0BC06E6531}"/>
              </a:ext>
            </a:extLst>
          </p:cNvPr>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25" name="椭圆 24">
              <a:extLst>
                <a:ext uri="{FF2B5EF4-FFF2-40B4-BE49-F238E27FC236}">
                  <a16:creationId xmlns:a16="http://schemas.microsoft.com/office/drawing/2014/main" id="{E923FB14-68C6-4C46-9346-F940E4E111EE}"/>
                </a:ext>
              </a:extLst>
            </p:cNvPr>
            <p:cNvSpPr/>
            <p:nvPr/>
          </p:nvSpPr>
          <p:spPr>
            <a:xfrm>
              <a:off x="1046721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7" name="椭圆 26">
              <a:extLst>
                <a:ext uri="{FF2B5EF4-FFF2-40B4-BE49-F238E27FC236}">
                  <a16:creationId xmlns:a16="http://schemas.microsoft.com/office/drawing/2014/main" id="{461DC271-8EF7-4E98-A577-3C300ADB9D04}"/>
                </a:ext>
              </a:extLst>
            </p:cNvPr>
            <p:cNvSpPr/>
            <p:nvPr/>
          </p:nvSpPr>
          <p:spPr>
            <a:xfrm>
              <a:off x="10703381"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8" name="椭圆 27">
              <a:extLst>
                <a:ext uri="{FF2B5EF4-FFF2-40B4-BE49-F238E27FC236}">
                  <a16:creationId xmlns:a16="http://schemas.microsoft.com/office/drawing/2014/main" id="{8132FE99-B26A-4302-A7AF-746A9A4C2199}"/>
                </a:ext>
              </a:extLst>
            </p:cNvPr>
            <p:cNvSpPr/>
            <p:nvPr/>
          </p:nvSpPr>
          <p:spPr>
            <a:xfrm>
              <a:off x="10939545"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9" name="椭圆 28">
              <a:extLst>
                <a:ext uri="{FF2B5EF4-FFF2-40B4-BE49-F238E27FC236}">
                  <a16:creationId xmlns:a16="http://schemas.microsoft.com/office/drawing/2014/main" id="{3CC130C7-FE8A-4AE3-9B19-068FE0635E07}"/>
                </a:ext>
              </a:extLst>
            </p:cNvPr>
            <p:cNvSpPr/>
            <p:nvPr/>
          </p:nvSpPr>
          <p:spPr>
            <a:xfrm>
              <a:off x="1117570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30" name="椭圆 29">
              <a:extLst>
                <a:ext uri="{FF2B5EF4-FFF2-40B4-BE49-F238E27FC236}">
                  <a16:creationId xmlns:a16="http://schemas.microsoft.com/office/drawing/2014/main" id="{F5AA6CB5-A3AD-4794-95C6-BC11B592CA52}"/>
                </a:ext>
              </a:extLst>
            </p:cNvPr>
            <p:cNvSpPr/>
            <p:nvPr/>
          </p:nvSpPr>
          <p:spPr>
            <a:xfrm>
              <a:off x="11411872"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grpSp>
      <p:sp>
        <p:nvSpPr>
          <p:cNvPr id="32" name="矩形 31">
            <a:extLst>
              <a:ext uri="{FF2B5EF4-FFF2-40B4-BE49-F238E27FC236}">
                <a16:creationId xmlns:a16="http://schemas.microsoft.com/office/drawing/2014/main" id="{091E5168-AA34-4415-BF21-2224513D53ED}"/>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BB9A4DBC-C0D3-43A4-9559-8467B8025025}"/>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 name="灯片编号占位符 1">
            <a:extLst>
              <a:ext uri="{FF2B5EF4-FFF2-40B4-BE49-F238E27FC236}">
                <a16:creationId xmlns:a16="http://schemas.microsoft.com/office/drawing/2014/main" id="{A9DB6450-4528-C650-FCFF-A50FD105BC59}"/>
              </a:ext>
            </a:extLst>
          </p:cNvPr>
          <p:cNvSpPr>
            <a:spLocks noGrp="1"/>
          </p:cNvSpPr>
          <p:nvPr>
            <p:ph type="sldNum" sz="quarter" idx="12"/>
          </p:nvPr>
        </p:nvSpPr>
        <p:spPr>
          <a:xfrm>
            <a:off x="11771252" y="6180432"/>
            <a:ext cx="2743200" cy="365125"/>
          </a:xfrm>
        </p:spPr>
        <p:txBody>
          <a:bodyPr/>
          <a:lstStyle/>
          <a:p>
            <a:fld id="{B5A21CC4-E65A-47F3-81DC-59A73DA8A03B}" type="slidenum">
              <a:rPr lang="zh-CN" altLang="en-US" smtClean="0"/>
              <a:t>10</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4D3C699-EB52-4CFB-89AA-1441C3AE8B60}"/>
              </a:ext>
            </a:extLst>
          </p:cNvPr>
          <p:cNvSpPr/>
          <p:nvPr/>
        </p:nvSpPr>
        <p:spPr>
          <a:xfrm>
            <a:off x="5926794" y="2072278"/>
            <a:ext cx="5730218" cy="2065079"/>
          </a:xfrm>
          <a:prstGeom prst="rect">
            <a:avLst/>
          </a:prstGeom>
          <a:noFill/>
          <a:ln w="28575">
            <a:solidFill>
              <a:srgbClr val="5D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41946"/>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低效的</a:t>
            </a:r>
            <a:r>
              <a:rPr lang="en-US" altLang="zh-CN" sz="2400" b="1" dirty="0">
                <a:solidFill>
                  <a:sysClr val="windowText" lastClr="000000"/>
                </a:solidFill>
                <a:latin typeface="Arial" panose="020B0604020202020204"/>
                <a:ea typeface="微软雅黑" panose="020B0503020204020204" pitchFamily="34" charset="-122"/>
              </a:rPr>
              <a:t>Linux</a:t>
            </a:r>
            <a:r>
              <a:rPr lang="zh-CN" altLang="en-US" sz="2400" b="1" dirty="0">
                <a:solidFill>
                  <a:sysClr val="windowText" lastClr="000000"/>
                </a:solidFill>
                <a:latin typeface="Arial" panose="020B0604020202020204"/>
                <a:ea typeface="微软雅黑" panose="020B0503020204020204" pitchFamily="34" charset="-122"/>
              </a:rPr>
              <a:t>内核成为数据包接收瓶颈</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6" name="对象 5">
            <a:extLst>
              <a:ext uri="{FF2B5EF4-FFF2-40B4-BE49-F238E27FC236}">
                <a16:creationId xmlns:a16="http://schemas.microsoft.com/office/drawing/2014/main" id="{06986E56-12B9-438C-BB97-5F2EAC67D37E}"/>
              </a:ext>
            </a:extLst>
          </p:cNvPr>
          <p:cNvGraphicFramePr>
            <a:graphicFrameLocks noChangeAspect="1"/>
          </p:cNvGraphicFramePr>
          <p:nvPr>
            <p:extLst>
              <p:ext uri="{D42A27DB-BD31-4B8C-83A1-F6EECF244321}">
                <p14:modId xmlns:p14="http://schemas.microsoft.com/office/powerpoint/2010/main" val="3190647148"/>
              </p:ext>
            </p:extLst>
          </p:nvPr>
        </p:nvGraphicFramePr>
        <p:xfrm>
          <a:off x="295488" y="2061398"/>
          <a:ext cx="5307958" cy="3730790"/>
        </p:xfrm>
        <a:graphic>
          <a:graphicData uri="http://schemas.openxmlformats.org/presentationml/2006/ole">
            <mc:AlternateContent xmlns:mc="http://schemas.openxmlformats.org/markup-compatibility/2006">
              <mc:Choice xmlns:v="urn:schemas-microsoft-com:vml" Requires="v">
                <p:oleObj spid="_x0000_s1043" name="Visio" r:id="rId5" imgW="6254704" imgH="4400550" progId="Visio.Drawing.15">
                  <p:embed/>
                </p:oleObj>
              </mc:Choice>
              <mc:Fallback>
                <p:oleObj name="Visio" r:id="rId5" imgW="6254704" imgH="4400550" progId="Visio.Drawing.15">
                  <p:embed/>
                  <p:pic>
                    <p:nvPicPr>
                      <p:cNvPr id="0" name=""/>
                      <p:cNvPicPr/>
                      <p:nvPr/>
                    </p:nvPicPr>
                    <p:blipFill>
                      <a:blip r:embed="rId6"/>
                      <a:stretch>
                        <a:fillRect/>
                      </a:stretch>
                    </p:blipFill>
                    <p:spPr>
                      <a:xfrm>
                        <a:off x="295488" y="2061398"/>
                        <a:ext cx="5307958" cy="3730790"/>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id="{79CE11CC-2A46-4134-88D4-A7ED9E89B608}"/>
              </a:ext>
            </a:extLst>
          </p:cNvPr>
          <p:cNvSpPr txBox="1"/>
          <p:nvPr/>
        </p:nvSpPr>
        <p:spPr>
          <a:xfrm>
            <a:off x="291866" y="1385514"/>
            <a:ext cx="5058628" cy="461665"/>
          </a:xfrm>
          <a:prstGeom prst="rect">
            <a:avLst/>
          </a:prstGeom>
          <a:noFill/>
        </p:spPr>
        <p:txBody>
          <a:bodyPr wrap="square" rtlCol="0">
            <a:spAutoFit/>
          </a:bodyPr>
          <a:lstStyle/>
          <a:p>
            <a:r>
              <a:rPr lang="zh-CN" altLang="en-US" sz="2400" b="1" dirty="0">
                <a:solidFill>
                  <a:srgbClr val="5D5894"/>
                </a:solidFill>
                <a:latin typeface="微软雅黑" panose="020B0503020204020204" pitchFamily="34" charset="-122"/>
                <a:ea typeface="微软雅黑" panose="020B0503020204020204" pitchFamily="34" charset="-122"/>
              </a:rPr>
              <a:t>传统</a:t>
            </a:r>
            <a:r>
              <a:rPr lang="en-US" altLang="zh-CN" sz="2400" b="1" dirty="0">
                <a:solidFill>
                  <a:srgbClr val="5D5894"/>
                </a:solidFill>
                <a:latin typeface="微软雅黑" panose="020B0503020204020204" pitchFamily="34" charset="-122"/>
                <a:ea typeface="微软雅黑" panose="020B0503020204020204" pitchFamily="34" charset="-122"/>
              </a:rPr>
              <a:t>Linux</a:t>
            </a:r>
            <a:r>
              <a:rPr lang="zh-CN" altLang="en-US" sz="2400" b="1" dirty="0">
                <a:solidFill>
                  <a:srgbClr val="5D5894"/>
                </a:solidFill>
                <a:latin typeface="微软雅黑" panose="020B0503020204020204" pitchFamily="34" charset="-122"/>
                <a:ea typeface="微软雅黑" panose="020B0503020204020204" pitchFamily="34" charset="-122"/>
              </a:rPr>
              <a:t>内核接收处理数据包过程</a:t>
            </a:r>
          </a:p>
        </p:txBody>
      </p:sp>
      <p:sp>
        <p:nvSpPr>
          <p:cNvPr id="23" name="矩形 22">
            <a:extLst>
              <a:ext uri="{FF2B5EF4-FFF2-40B4-BE49-F238E27FC236}">
                <a16:creationId xmlns:a16="http://schemas.microsoft.com/office/drawing/2014/main" id="{89EDB10C-87E5-4D3E-8BD3-B1EC7A1249EA}"/>
              </a:ext>
            </a:extLst>
          </p:cNvPr>
          <p:cNvSpPr/>
          <p:nvPr/>
        </p:nvSpPr>
        <p:spPr>
          <a:xfrm>
            <a:off x="7602282" y="2271696"/>
            <a:ext cx="3838729" cy="170540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）上下文切换</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Cache</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未命中</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TCP/IP</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协议栈</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D</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）空间有限的</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socket buffer</a:t>
            </a:r>
          </a:p>
        </p:txBody>
      </p:sp>
      <p:sp>
        <p:nvSpPr>
          <p:cNvPr id="24" name="矩形 23">
            <a:extLst>
              <a:ext uri="{FF2B5EF4-FFF2-40B4-BE49-F238E27FC236}">
                <a16:creationId xmlns:a16="http://schemas.microsoft.com/office/drawing/2014/main" id="{BEEB115D-23E9-4D9D-AF22-90988536DE24}"/>
              </a:ext>
            </a:extLst>
          </p:cNvPr>
          <p:cNvSpPr/>
          <p:nvPr/>
        </p:nvSpPr>
        <p:spPr>
          <a:xfrm>
            <a:off x="5840749" y="2634888"/>
            <a:ext cx="1876763" cy="581057"/>
          </a:xfrm>
          <a:prstGeom prst="rect">
            <a:avLst/>
          </a:prstGeom>
          <a:ln w="28575">
            <a:noFill/>
            <a:prstDash val="solid"/>
          </a:ln>
        </p:spPr>
        <p:txBody>
          <a:bodyPr wrap="square" anchor="ctr">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主要瓶颈</a:t>
            </a:r>
          </a:p>
        </p:txBody>
      </p:sp>
      <p:sp>
        <p:nvSpPr>
          <p:cNvPr id="26" name="矩形 25">
            <a:extLst>
              <a:ext uri="{FF2B5EF4-FFF2-40B4-BE49-F238E27FC236}">
                <a16:creationId xmlns:a16="http://schemas.microsoft.com/office/drawing/2014/main" id="{2CB08492-E93E-4F3B-9031-689E385618CE}"/>
              </a:ext>
            </a:extLst>
          </p:cNvPr>
          <p:cNvSpPr/>
          <p:nvPr/>
        </p:nvSpPr>
        <p:spPr>
          <a:xfrm>
            <a:off x="6059006" y="4405744"/>
            <a:ext cx="5730217" cy="1135054"/>
          </a:xfrm>
          <a:prstGeom prst="rect">
            <a:avLst/>
          </a:prstGeom>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优化思路</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 </a:t>
            </a:r>
          </a:p>
          <a:p>
            <a:pPr>
              <a:lnSpc>
                <a:spcPct val="150000"/>
              </a:lnSpc>
            </a:pP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通信优化策略和用户态网络栈定制化技术</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9C6574-9BB4-E35C-B970-2EA1BB3E42B4}"/>
              </a:ext>
            </a:extLst>
          </p:cNvPr>
          <p:cNvSpPr>
            <a:spLocks noGrp="1"/>
          </p:cNvSpPr>
          <p:nvPr>
            <p:ph type="sldNum" sz="quarter" idx="12"/>
          </p:nvPr>
        </p:nvSpPr>
        <p:spPr>
          <a:xfrm>
            <a:off x="11789223" y="6204875"/>
            <a:ext cx="2743200" cy="365125"/>
          </a:xfrm>
        </p:spPr>
        <p:txBody>
          <a:bodyPr/>
          <a:lstStyle/>
          <a:p>
            <a:fld id="{B5A21CC4-E65A-47F3-81DC-59A73DA8A03B}" type="slidenum">
              <a:rPr lang="zh-CN" altLang="en-US" smtClean="0"/>
              <a:t>11</a:t>
            </a:fld>
            <a:endParaRPr lang="zh-CN" altLang="en-US" dirty="0"/>
          </a:p>
        </p:txBody>
      </p:sp>
    </p:spTree>
    <p:extLst>
      <p:ext uri="{BB962C8B-B14F-4D97-AF65-F5344CB8AC3E}">
        <p14:creationId xmlns:p14="http://schemas.microsoft.com/office/powerpoint/2010/main" val="41181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41946"/>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378296"/>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altLang="zh-CN" sz="2400" b="1" dirty="0">
                <a:solidFill>
                  <a:sysClr val="windowText" lastClr="000000"/>
                </a:solidFill>
                <a:latin typeface="Arial" panose="020B0604020202020204"/>
                <a:ea typeface="微软雅黑" panose="020B0503020204020204" pitchFamily="34" charset="-122"/>
              </a:rPr>
              <a:t>DPDK</a:t>
            </a:r>
            <a:r>
              <a:rPr lang="zh-CN" altLang="en-US" sz="2400" b="1" dirty="0">
                <a:solidFill>
                  <a:sysClr val="windowText" lastClr="000000"/>
                </a:solidFill>
                <a:latin typeface="Arial" panose="020B0604020202020204"/>
                <a:ea typeface="微软雅黑" panose="020B0503020204020204" pitchFamily="34" charset="-122"/>
              </a:rPr>
              <a:t>提供高性能的数据平面处理</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299C6574-9BB4-E35C-B970-2EA1BB3E42B4}"/>
              </a:ext>
            </a:extLst>
          </p:cNvPr>
          <p:cNvSpPr>
            <a:spLocks noGrp="1"/>
          </p:cNvSpPr>
          <p:nvPr>
            <p:ph type="sldNum" sz="quarter" idx="12"/>
          </p:nvPr>
        </p:nvSpPr>
        <p:spPr>
          <a:xfrm>
            <a:off x="11789223" y="6204875"/>
            <a:ext cx="2743200" cy="365125"/>
          </a:xfrm>
        </p:spPr>
        <p:txBody>
          <a:bodyPr/>
          <a:lstStyle/>
          <a:p>
            <a:fld id="{B5A21CC4-E65A-47F3-81DC-59A73DA8A03B}" type="slidenum">
              <a:rPr lang="zh-CN" altLang="en-US" smtClean="0"/>
              <a:t>12</a:t>
            </a:fld>
            <a:endParaRPr lang="zh-CN" altLang="en-US" dirty="0"/>
          </a:p>
        </p:txBody>
      </p:sp>
      <p:sp>
        <p:nvSpPr>
          <p:cNvPr id="3" name="文本框 2">
            <a:extLst>
              <a:ext uri="{FF2B5EF4-FFF2-40B4-BE49-F238E27FC236}">
                <a16:creationId xmlns:a16="http://schemas.microsoft.com/office/drawing/2014/main" id="{C761DDD8-9514-032B-302C-1BE8F730C247}"/>
              </a:ext>
            </a:extLst>
          </p:cNvPr>
          <p:cNvSpPr txBox="1"/>
          <p:nvPr/>
        </p:nvSpPr>
        <p:spPr>
          <a:xfrm>
            <a:off x="518720" y="904870"/>
            <a:ext cx="9225513" cy="184390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400" b="1" dirty="0">
                <a:solidFill>
                  <a:srgbClr val="5D5894"/>
                </a:solidFill>
                <a:latin typeface="微软雅黑" panose="020B0503020204020204" pitchFamily="34" charset="-122"/>
                <a:ea typeface="微软雅黑" panose="020B0503020204020204" pitchFamily="34" charset="-122"/>
              </a:rPr>
              <a:t>DPDK</a:t>
            </a:r>
            <a:r>
              <a:rPr lang="zh-CN" altLang="en-US" sz="2400" b="1" dirty="0">
                <a:solidFill>
                  <a:srgbClr val="5D5894"/>
                </a:solidFill>
                <a:latin typeface="微软雅黑" panose="020B0503020204020204" pitchFamily="34" charset="-122"/>
                <a:ea typeface="微软雅黑" panose="020B0503020204020204" pitchFamily="34" charset="-122"/>
              </a:rPr>
              <a:t>（</a:t>
            </a:r>
            <a:r>
              <a:rPr lang="en-US" altLang="zh-CN" sz="2400" b="1" dirty="0">
                <a:solidFill>
                  <a:srgbClr val="5D5894"/>
                </a:solidFill>
                <a:latin typeface="微软雅黑" panose="020B0503020204020204" pitchFamily="34" charset="-122"/>
                <a:ea typeface="微软雅黑" panose="020B0503020204020204" pitchFamily="34" charset="-122"/>
              </a:rPr>
              <a:t>Data Plane Development Kit</a:t>
            </a:r>
            <a:r>
              <a:rPr lang="zh-CN" altLang="en-US" sz="2400" b="1" dirty="0">
                <a:solidFill>
                  <a:srgbClr val="5D5894"/>
                </a:solidFill>
                <a:latin typeface="微软雅黑" panose="020B0503020204020204" pitchFamily="34" charset="-122"/>
                <a:ea typeface="微软雅黑" panose="020B0503020204020204" pitchFamily="34" charset="-122"/>
              </a:rPr>
              <a:t>）</a:t>
            </a:r>
            <a:endParaRPr lang="en-US" altLang="zh-CN" sz="2400" b="1" dirty="0">
              <a:solidFill>
                <a:srgbClr val="5D5894"/>
              </a:solidFill>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b="1" dirty="0">
                <a:latin typeface="微软雅黑" panose="020B0503020204020204" pitchFamily="34" charset="-122"/>
                <a:ea typeface="微软雅黑" panose="020B0503020204020204" pitchFamily="34" charset="-122"/>
              </a:rPr>
              <a:t>提供</a:t>
            </a:r>
            <a:r>
              <a:rPr lang="zh-CN" altLang="en-US" b="1" i="0" dirty="0">
                <a:effectLst/>
                <a:latin typeface="微软雅黑" panose="020B0503020204020204" pitchFamily="34" charset="-122"/>
                <a:ea typeface="微软雅黑" panose="020B0503020204020204" pitchFamily="34" charset="-122"/>
              </a:rPr>
              <a:t>一组优化的</a:t>
            </a:r>
            <a:r>
              <a:rPr lang="en-US" altLang="zh-CN" b="1" i="0" dirty="0">
                <a:effectLst/>
                <a:latin typeface="微软雅黑" panose="020B0503020204020204" pitchFamily="34" charset="-122"/>
                <a:ea typeface="微软雅黑" panose="020B0503020204020204" pitchFamily="34" charset="-122"/>
              </a:rPr>
              <a:t>API</a:t>
            </a:r>
            <a:r>
              <a:rPr lang="zh-CN" altLang="en-US" b="1" i="0" dirty="0">
                <a:effectLst/>
                <a:latin typeface="微软雅黑" panose="020B0503020204020204" pitchFamily="34" charset="-122"/>
                <a:ea typeface="微软雅黑" panose="020B0503020204020204" pitchFamily="34" charset="-122"/>
              </a:rPr>
              <a:t>和库</a:t>
            </a:r>
            <a:r>
              <a:rPr lang="zh-CN" altLang="en-US" i="0" dirty="0">
                <a:effectLst/>
                <a:latin typeface="微软雅黑" panose="020B0503020204020204" pitchFamily="34" charset="-122"/>
                <a:ea typeface="微软雅黑" panose="020B0503020204020204" pitchFamily="34" charset="-122"/>
              </a:rPr>
              <a:t>，用于加速数据包的处理和传输；</a:t>
            </a:r>
            <a:endParaRPr lang="en-US" altLang="zh-CN" i="0" dirty="0">
              <a:effectLst/>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i="0" dirty="0">
                <a:effectLst/>
                <a:latin typeface="微软雅黑" panose="020B0503020204020204" pitchFamily="34" charset="-122"/>
                <a:ea typeface="微软雅黑" panose="020B0503020204020204" pitchFamily="34" charset="-122"/>
              </a:rPr>
              <a:t>基于用户态的操作，</a:t>
            </a:r>
            <a:r>
              <a:rPr lang="zh-CN" altLang="en-US" b="1" i="0" dirty="0">
                <a:effectLst/>
                <a:latin typeface="微软雅黑" panose="020B0503020204020204" pitchFamily="34" charset="-122"/>
                <a:ea typeface="微软雅黑" panose="020B0503020204020204" pitchFamily="34" charset="-122"/>
              </a:rPr>
              <a:t>绕过了传统的内核网络堆栈</a:t>
            </a:r>
            <a:r>
              <a:rPr lang="zh-CN" altLang="en-US" i="0" dirty="0">
                <a:effectLst/>
                <a:latin typeface="微软雅黑" panose="020B0503020204020204" pitchFamily="34" charset="-122"/>
                <a:ea typeface="微软雅黑" panose="020B0503020204020204" pitchFamily="34" charset="-122"/>
              </a:rPr>
              <a:t>，提供更低的延迟和更高的吞吐量</a:t>
            </a:r>
            <a:r>
              <a:rPr lang="en-US" altLang="zh-CN" i="0" dirty="0">
                <a:effectLst/>
                <a:latin typeface="微软雅黑" panose="020B0503020204020204" pitchFamily="34" charset="-122"/>
                <a:ea typeface="微软雅黑" panose="020B0503020204020204" pitchFamily="34" charset="-122"/>
              </a:rPr>
              <a:t>;</a:t>
            </a:r>
          </a:p>
          <a:p>
            <a:pPr marL="457200" indent="-457200">
              <a:lnSpc>
                <a:spcPct val="150000"/>
              </a:lnSpc>
              <a:buAutoNum type="arabicPeriod"/>
            </a:pPr>
            <a:r>
              <a:rPr lang="zh-CN" altLang="en-US" dirty="0">
                <a:latin typeface="微软雅黑" panose="020B0503020204020204" pitchFamily="34" charset="-122"/>
                <a:ea typeface="微软雅黑" panose="020B0503020204020204" pitchFamily="34" charset="-122"/>
              </a:rPr>
              <a:t>我们</a:t>
            </a:r>
            <a:r>
              <a:rPr lang="zh-CN" altLang="en-US" b="1" dirty="0">
                <a:latin typeface="微软雅黑" panose="020B0503020204020204" pitchFamily="34" charset="-122"/>
                <a:ea typeface="微软雅黑" panose="020B0503020204020204" pitchFamily="34" charset="-122"/>
              </a:rPr>
              <a:t>基于</a:t>
            </a:r>
            <a:r>
              <a:rPr lang="en-US" altLang="zh-CN" b="1" dirty="0">
                <a:latin typeface="微软雅黑" panose="020B0503020204020204" pitchFamily="34" charset="-122"/>
                <a:ea typeface="微软雅黑" panose="020B0503020204020204" pitchFamily="34" charset="-122"/>
              </a:rPr>
              <a:t>DPDK</a:t>
            </a:r>
            <a:r>
              <a:rPr lang="zh-CN" altLang="en-US" b="1" dirty="0">
                <a:latin typeface="微软雅黑" panose="020B0503020204020204" pitchFamily="34" charset="-122"/>
                <a:ea typeface="微软雅黑" panose="020B0503020204020204" pitchFamily="34" charset="-122"/>
              </a:rPr>
              <a:t>套件</a:t>
            </a:r>
            <a:r>
              <a:rPr lang="zh-CN" altLang="en-US" dirty="0">
                <a:latin typeface="微软雅黑" panose="020B0503020204020204" pitchFamily="34" charset="-122"/>
                <a:ea typeface="微软雅黑" panose="020B0503020204020204" pitchFamily="34" charset="-122"/>
              </a:rPr>
              <a:t>，进行底层技术研发，实现</a:t>
            </a:r>
            <a:r>
              <a:rPr lang="zh-CN" altLang="en-US" b="1" dirty="0">
                <a:latin typeface="微软雅黑" panose="020B0503020204020204" pitchFamily="34" charset="-122"/>
                <a:ea typeface="微软雅黑" panose="020B0503020204020204" pitchFamily="34" charset="-122"/>
              </a:rPr>
              <a:t>超低丢包率的数据流捕获。</a:t>
            </a:r>
          </a:p>
        </p:txBody>
      </p:sp>
      <p:pic>
        <p:nvPicPr>
          <p:cNvPr id="10244" name="Picture 4">
            <a:extLst>
              <a:ext uri="{FF2B5EF4-FFF2-40B4-BE49-F238E27FC236}">
                <a16:creationId xmlns:a16="http://schemas.microsoft.com/office/drawing/2014/main" id="{CFDB4ECE-53B3-1912-A163-3BC9C7597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46" y="2888061"/>
            <a:ext cx="4064508" cy="325945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23BF3FD4-42BE-BD1B-1D82-190759EC56DC}"/>
              </a:ext>
            </a:extLst>
          </p:cNvPr>
          <p:cNvPicPr>
            <a:picLocks noChangeAspect="1"/>
          </p:cNvPicPr>
          <p:nvPr/>
        </p:nvPicPr>
        <p:blipFill>
          <a:blip r:embed="rId5"/>
          <a:stretch>
            <a:fillRect/>
          </a:stretch>
        </p:blipFill>
        <p:spPr>
          <a:xfrm>
            <a:off x="7304725" y="2775300"/>
            <a:ext cx="2981395" cy="3330983"/>
          </a:xfrm>
          <a:prstGeom prst="rect">
            <a:avLst/>
          </a:prstGeom>
        </p:spPr>
      </p:pic>
      <p:sp>
        <p:nvSpPr>
          <p:cNvPr id="11" name="文本框 10">
            <a:extLst>
              <a:ext uri="{FF2B5EF4-FFF2-40B4-BE49-F238E27FC236}">
                <a16:creationId xmlns:a16="http://schemas.microsoft.com/office/drawing/2014/main" id="{80ADA64D-C26B-7021-6C68-2B7D42D73005}"/>
              </a:ext>
            </a:extLst>
          </p:cNvPr>
          <p:cNvSpPr txBox="1"/>
          <p:nvPr/>
        </p:nvSpPr>
        <p:spPr>
          <a:xfrm>
            <a:off x="1768868" y="6175432"/>
            <a:ext cx="2236510" cy="338554"/>
          </a:xfrm>
          <a:prstGeom prst="rect">
            <a:avLst/>
          </a:prstGeom>
          <a:noFill/>
        </p:spPr>
        <p:txBody>
          <a:bodyPr wrap="none" rtlCol="0">
            <a:spAutoFit/>
          </a:bodyPr>
          <a:lstStyle/>
          <a:p>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数据平面开发套件框架</a:t>
            </a:r>
            <a:endParaRPr lang="zh-CN" altLang="en-US" sz="16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3D65593D-4E31-290B-70DA-6AB2837AD59E}"/>
              </a:ext>
            </a:extLst>
          </p:cNvPr>
          <p:cNvSpPr txBox="1"/>
          <p:nvPr/>
        </p:nvSpPr>
        <p:spPr>
          <a:xfrm>
            <a:off x="7930143" y="6175432"/>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用户态操作实现内核旁路</a:t>
            </a:r>
            <a:endParaRPr lang="zh-CN" altLang="en-US" sz="16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399CF3D6-CD2F-4D24-D28C-85267BD6CA50}"/>
              </a:ext>
            </a:extLst>
          </p:cNvPr>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18" name="文本框 17">
            <a:extLst>
              <a:ext uri="{FF2B5EF4-FFF2-40B4-BE49-F238E27FC236}">
                <a16:creationId xmlns:a16="http://schemas.microsoft.com/office/drawing/2014/main" id="{BC0FF67A-23D0-1608-857A-5E08676E35EA}"/>
              </a:ext>
            </a:extLst>
          </p:cNvPr>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18">
            <a:extLst>
              <a:ext uri="{FF2B5EF4-FFF2-40B4-BE49-F238E27FC236}">
                <a16:creationId xmlns:a16="http://schemas.microsoft.com/office/drawing/2014/main" id="{274E0D85-EC2E-1250-A852-0A252A989C68}"/>
              </a:ext>
            </a:extLst>
          </p:cNvPr>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20" name="矩形 19">
            <a:extLst>
              <a:ext uri="{FF2B5EF4-FFF2-40B4-BE49-F238E27FC236}">
                <a16:creationId xmlns:a16="http://schemas.microsoft.com/office/drawing/2014/main" id="{3F2F3B9A-14F2-8A80-DE1D-F128B57638EC}"/>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a:extLst>
              <a:ext uri="{FF2B5EF4-FFF2-40B4-BE49-F238E27FC236}">
                <a16:creationId xmlns:a16="http://schemas.microsoft.com/office/drawing/2014/main" id="{70C8EA55-B62D-680F-D094-2F5A1CC089E0}"/>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Tree>
    <p:extLst>
      <p:ext uri="{BB962C8B-B14F-4D97-AF65-F5344CB8AC3E}">
        <p14:creationId xmlns:p14="http://schemas.microsoft.com/office/powerpoint/2010/main" val="90923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41946"/>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78672" y="189220"/>
            <a:ext cx="5435600" cy="584081"/>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定制化的通信优化策略</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3" name="对象 2">
            <a:extLst>
              <a:ext uri="{FF2B5EF4-FFF2-40B4-BE49-F238E27FC236}">
                <a16:creationId xmlns:a16="http://schemas.microsoft.com/office/drawing/2014/main" id="{7ACF8BED-C34C-8741-C592-D4F470DCEB82}"/>
              </a:ext>
            </a:extLst>
          </p:cNvPr>
          <p:cNvGraphicFramePr>
            <a:graphicFrameLocks noChangeAspect="1"/>
          </p:cNvGraphicFramePr>
          <p:nvPr>
            <p:extLst>
              <p:ext uri="{D42A27DB-BD31-4B8C-83A1-F6EECF244321}">
                <p14:modId xmlns:p14="http://schemas.microsoft.com/office/powerpoint/2010/main" val="3723599315"/>
              </p:ext>
            </p:extLst>
          </p:nvPr>
        </p:nvGraphicFramePr>
        <p:xfrm>
          <a:off x="283620" y="1364036"/>
          <a:ext cx="6700203" cy="3887817"/>
        </p:xfrm>
        <a:graphic>
          <a:graphicData uri="http://schemas.openxmlformats.org/presentationml/2006/ole">
            <mc:AlternateContent xmlns:mc="http://schemas.openxmlformats.org/markup-compatibility/2006">
              <mc:Choice xmlns:v="urn:schemas-microsoft-com:vml" Requires="v">
                <p:oleObj spid="_x0000_s2084" name="Visio" r:id="rId5" imgW="11170566" imgH="5714668" progId="Visio.Drawing.15">
                  <p:embed/>
                </p:oleObj>
              </mc:Choice>
              <mc:Fallback>
                <p:oleObj name="Visio" r:id="rId5" imgW="11170566" imgH="5714668" progId="Visio.Drawing.15">
                  <p:embed/>
                  <p:pic>
                    <p:nvPicPr>
                      <p:cNvPr id="2" name="对象 1">
                        <a:extLst>
                          <a:ext uri="{FF2B5EF4-FFF2-40B4-BE49-F238E27FC236}">
                            <a16:creationId xmlns:a16="http://schemas.microsoft.com/office/drawing/2014/main" id="{784AF07C-97EA-41B9-A4B2-A178AEDCF6D4}"/>
                          </a:ext>
                        </a:extLst>
                      </p:cNvPr>
                      <p:cNvPicPr/>
                      <p:nvPr/>
                    </p:nvPicPr>
                    <p:blipFill>
                      <a:blip r:embed="rId6"/>
                      <a:stretch>
                        <a:fillRect/>
                      </a:stretch>
                    </p:blipFill>
                    <p:spPr>
                      <a:xfrm>
                        <a:off x="283620" y="1364036"/>
                        <a:ext cx="6700203" cy="3887817"/>
                      </a:xfrm>
                      <a:prstGeom prst="rect">
                        <a:avLst/>
                      </a:prstGeom>
                    </p:spPr>
                  </p:pic>
                </p:oleObj>
              </mc:Fallback>
            </mc:AlternateContent>
          </a:graphicData>
        </a:graphic>
      </p:graphicFrame>
      <p:pic>
        <p:nvPicPr>
          <p:cNvPr id="4" name="图片 3">
            <a:extLst>
              <a:ext uri="{FF2B5EF4-FFF2-40B4-BE49-F238E27FC236}">
                <a16:creationId xmlns:a16="http://schemas.microsoft.com/office/drawing/2014/main" id="{A2B191B2-BED4-32CA-A196-496D96239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3823" y="791302"/>
            <a:ext cx="5263973" cy="2353748"/>
          </a:xfrm>
          <a:prstGeom prst="rect">
            <a:avLst/>
          </a:prstGeom>
        </p:spPr>
      </p:pic>
      <p:graphicFrame>
        <p:nvGraphicFramePr>
          <p:cNvPr id="6" name="对象 5">
            <a:extLst>
              <a:ext uri="{FF2B5EF4-FFF2-40B4-BE49-F238E27FC236}">
                <a16:creationId xmlns:a16="http://schemas.microsoft.com/office/drawing/2014/main" id="{90EA4E66-24B6-AD8C-5748-2B2569AD6156}"/>
              </a:ext>
            </a:extLst>
          </p:cNvPr>
          <p:cNvGraphicFramePr>
            <a:graphicFrameLocks noChangeAspect="1"/>
          </p:cNvGraphicFramePr>
          <p:nvPr>
            <p:extLst>
              <p:ext uri="{D42A27DB-BD31-4B8C-83A1-F6EECF244321}">
                <p14:modId xmlns:p14="http://schemas.microsoft.com/office/powerpoint/2010/main" val="450199221"/>
              </p:ext>
            </p:extLst>
          </p:nvPr>
        </p:nvGraphicFramePr>
        <p:xfrm>
          <a:off x="7521932" y="3080768"/>
          <a:ext cx="4100835" cy="3147824"/>
        </p:xfrm>
        <a:graphic>
          <a:graphicData uri="http://schemas.openxmlformats.org/presentationml/2006/ole">
            <mc:AlternateContent xmlns:mc="http://schemas.openxmlformats.org/markup-compatibility/2006">
              <mc:Choice xmlns:v="urn:schemas-microsoft-com:vml" Requires="v">
                <p:oleObj spid="_x0000_s2085" name="Visio" r:id="rId8" imgW="5409846" imgH="4152750" progId="Visio.Drawing.15">
                  <p:embed/>
                </p:oleObj>
              </mc:Choice>
              <mc:Fallback>
                <p:oleObj name="Visio" r:id="rId8" imgW="5409846" imgH="4152750" progId="Visio.Drawing.15">
                  <p:embed/>
                  <p:pic>
                    <p:nvPicPr>
                      <p:cNvPr id="10" name="对象 9">
                        <a:extLst>
                          <a:ext uri="{FF2B5EF4-FFF2-40B4-BE49-F238E27FC236}">
                            <a16:creationId xmlns:a16="http://schemas.microsoft.com/office/drawing/2014/main" id="{84CC56EA-5C57-4512-8D94-35B2CF8F8D78}"/>
                          </a:ext>
                        </a:extLst>
                      </p:cNvPr>
                      <p:cNvPicPr/>
                      <p:nvPr/>
                    </p:nvPicPr>
                    <p:blipFill>
                      <a:blip r:embed="rId9"/>
                      <a:stretch>
                        <a:fillRect/>
                      </a:stretch>
                    </p:blipFill>
                    <p:spPr>
                      <a:xfrm>
                        <a:off x="7521932" y="3080768"/>
                        <a:ext cx="4100835" cy="3147824"/>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6A081DAD-ED4D-1350-B96F-558F89D29BBA}"/>
              </a:ext>
            </a:extLst>
          </p:cNvPr>
          <p:cNvSpPr txBox="1"/>
          <p:nvPr/>
        </p:nvSpPr>
        <p:spPr>
          <a:xfrm>
            <a:off x="8219440" y="6276375"/>
            <a:ext cx="3403327"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基于</a:t>
            </a:r>
            <a:r>
              <a:rPr lang="en-US" altLang="zh-CN" sz="1600" dirty="0">
                <a:latin typeface="微软雅黑" panose="020B0503020204020204" pitchFamily="34" charset="-122"/>
                <a:ea typeface="微软雅黑" panose="020B0503020204020204" pitchFamily="34" charset="-122"/>
              </a:rPr>
              <a:t>FAST</a:t>
            </a:r>
            <a:r>
              <a:rPr lang="zh-CN" altLang="en-US" sz="1600" dirty="0">
                <a:latin typeface="微软雅黑" panose="020B0503020204020204" pitchFamily="34" charset="-122"/>
                <a:ea typeface="微软雅黑" panose="020B0503020204020204" pitchFamily="34" charset="-122"/>
              </a:rPr>
              <a:t>模拟环境的实验测试结果</a:t>
            </a:r>
          </a:p>
        </p:txBody>
      </p:sp>
      <p:sp>
        <p:nvSpPr>
          <p:cNvPr id="8" name="矩形 7">
            <a:extLst>
              <a:ext uri="{FF2B5EF4-FFF2-40B4-BE49-F238E27FC236}">
                <a16:creationId xmlns:a16="http://schemas.microsoft.com/office/drawing/2014/main" id="{C33EC6EE-21FB-0776-5D87-249EA84831EA}"/>
              </a:ext>
            </a:extLst>
          </p:cNvPr>
          <p:cNvSpPr/>
          <p:nvPr/>
        </p:nvSpPr>
        <p:spPr>
          <a:xfrm>
            <a:off x="591014" y="5792760"/>
            <a:ext cx="6035620" cy="412339"/>
          </a:xfrm>
          <a:prstGeom prst="rect">
            <a:avLst/>
          </a:prstGeom>
          <a:solidFill>
            <a:srgbClr val="5D5894"/>
          </a:solidFill>
          <a:ln w="28575">
            <a:solidFill>
              <a:srgbClr val="5D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结果</a:t>
            </a:r>
            <a:r>
              <a:rPr lang="zh-CN" altLang="en-US" dirty="0">
                <a:latin typeface="微软雅黑" panose="020B0503020204020204" pitchFamily="34" charset="-122"/>
                <a:ea typeface="微软雅黑" panose="020B0503020204020204" pitchFamily="34" charset="-122"/>
              </a:rPr>
              <a:t>：丢包率下降到</a:t>
            </a:r>
            <a:r>
              <a:rPr lang="en-US" altLang="zh-CN" dirty="0">
                <a:latin typeface="微软雅黑" panose="020B0503020204020204" pitchFamily="34" charset="-122"/>
                <a:ea typeface="微软雅黑" panose="020B0503020204020204" pitchFamily="34" charset="-122"/>
              </a:rPr>
              <a:t>E-8</a:t>
            </a:r>
            <a:r>
              <a:rPr lang="zh-CN" altLang="en-US" dirty="0">
                <a:latin typeface="微软雅黑" panose="020B0503020204020204" pitchFamily="34" charset="-122"/>
                <a:ea typeface="微软雅黑" panose="020B0503020204020204" pitchFamily="34" charset="-122"/>
              </a:rPr>
              <a:t>，相比原有结构提升</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个数量级</a:t>
            </a:r>
          </a:p>
        </p:txBody>
      </p:sp>
      <p:sp>
        <p:nvSpPr>
          <p:cNvPr id="9" name="灯片编号占位符 8">
            <a:extLst>
              <a:ext uri="{FF2B5EF4-FFF2-40B4-BE49-F238E27FC236}">
                <a16:creationId xmlns:a16="http://schemas.microsoft.com/office/drawing/2014/main" id="{7B9C9631-B439-2462-4DE0-8D25556CE52D}"/>
              </a:ext>
            </a:extLst>
          </p:cNvPr>
          <p:cNvSpPr>
            <a:spLocks noGrp="1"/>
          </p:cNvSpPr>
          <p:nvPr>
            <p:ph type="sldNum" sz="quarter" idx="12"/>
          </p:nvPr>
        </p:nvSpPr>
        <p:spPr>
          <a:xfrm>
            <a:off x="11780520" y="6185098"/>
            <a:ext cx="2743200" cy="365125"/>
          </a:xfrm>
        </p:spPr>
        <p:txBody>
          <a:bodyPr/>
          <a:lstStyle/>
          <a:p>
            <a:fld id="{B5A21CC4-E65A-47F3-81DC-59A73DA8A03B}" type="slidenum">
              <a:rPr lang="zh-CN" altLang="en-US" smtClean="0"/>
              <a:t>13</a:t>
            </a:fld>
            <a:endParaRPr lang="zh-CN" altLang="en-US" dirty="0"/>
          </a:p>
        </p:txBody>
      </p:sp>
      <p:sp>
        <p:nvSpPr>
          <p:cNvPr id="11" name="矩形 10">
            <a:extLst>
              <a:ext uri="{FF2B5EF4-FFF2-40B4-BE49-F238E27FC236}">
                <a16:creationId xmlns:a16="http://schemas.microsoft.com/office/drawing/2014/main" id="{26DC301A-9BAD-683A-A587-90B5C51867FE}"/>
              </a:ext>
            </a:extLst>
          </p:cNvPr>
          <p:cNvSpPr/>
          <p:nvPr/>
        </p:nvSpPr>
        <p:spPr>
          <a:xfrm>
            <a:off x="157716" y="2025250"/>
            <a:ext cx="820956" cy="568960"/>
          </a:xfrm>
          <a:prstGeom prst="rect">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FFDC903-3ED1-F832-6EFE-CCA198521F53}"/>
              </a:ext>
            </a:extLst>
          </p:cNvPr>
          <p:cNvSpPr/>
          <p:nvPr/>
        </p:nvSpPr>
        <p:spPr>
          <a:xfrm>
            <a:off x="3285994" y="1244113"/>
            <a:ext cx="910086" cy="568960"/>
          </a:xfrm>
          <a:prstGeom prst="rect">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8CA4977-198B-A234-A5C9-FE06F5FC342C}"/>
              </a:ext>
            </a:extLst>
          </p:cNvPr>
          <p:cNvSpPr/>
          <p:nvPr/>
        </p:nvSpPr>
        <p:spPr>
          <a:xfrm>
            <a:off x="3106260" y="1819613"/>
            <a:ext cx="1204859" cy="457762"/>
          </a:xfrm>
          <a:prstGeom prst="rect">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905635D-903A-33A3-3FB7-9579B1582737}"/>
              </a:ext>
            </a:extLst>
          </p:cNvPr>
          <p:cNvSpPr/>
          <p:nvPr/>
        </p:nvSpPr>
        <p:spPr>
          <a:xfrm>
            <a:off x="6003884" y="4740094"/>
            <a:ext cx="1204859" cy="457762"/>
          </a:xfrm>
          <a:prstGeom prst="rect">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C0E69214-5977-B992-F1E1-61F18D93E1E4}"/>
              </a:ext>
            </a:extLst>
          </p:cNvPr>
          <p:cNvSpPr/>
          <p:nvPr/>
        </p:nvSpPr>
        <p:spPr>
          <a:xfrm>
            <a:off x="6006198" y="1752600"/>
            <a:ext cx="1056747" cy="265726"/>
          </a:xfrm>
          <a:prstGeom prst="rect">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9BBE6EE0-5544-8016-7830-C341100E1612}"/>
              </a:ext>
            </a:extLst>
          </p:cNvPr>
          <p:cNvSpPr txBox="1"/>
          <p:nvPr/>
        </p:nvSpPr>
        <p:spPr>
          <a:xfrm>
            <a:off x="5901402" y="4603213"/>
            <a:ext cx="1620530" cy="523220"/>
          </a:xfrm>
          <a:prstGeom prst="rect">
            <a:avLst/>
          </a:prstGeom>
          <a:noFill/>
        </p:spPr>
        <p:txBody>
          <a:bodyPr wrap="square" rtlCol="0">
            <a:spAutoFit/>
          </a:bodyPr>
          <a:lstStyle/>
          <a:p>
            <a:r>
              <a:rPr lang="zh-CN" altLang="en-US" sz="1400" b="1" dirty="0">
                <a:solidFill>
                  <a:srgbClr val="C00000"/>
                </a:solidFill>
              </a:rPr>
              <a:t>优化</a:t>
            </a:r>
            <a:r>
              <a:rPr lang="en-US" altLang="zh-CN" sz="1400" b="1" dirty="0">
                <a:solidFill>
                  <a:srgbClr val="C00000"/>
                </a:solidFill>
              </a:rPr>
              <a:t>1</a:t>
            </a:r>
            <a:r>
              <a:rPr lang="zh-CN" altLang="en-US" sz="1400" b="1" dirty="0">
                <a:solidFill>
                  <a:srgbClr val="C00000"/>
                </a:solidFill>
              </a:rPr>
              <a:t>：采用巨型帧减少数据包数量</a:t>
            </a:r>
          </a:p>
        </p:txBody>
      </p:sp>
      <p:sp>
        <p:nvSpPr>
          <p:cNvPr id="23" name="文本框 22">
            <a:extLst>
              <a:ext uri="{FF2B5EF4-FFF2-40B4-BE49-F238E27FC236}">
                <a16:creationId xmlns:a16="http://schemas.microsoft.com/office/drawing/2014/main" id="{3A46CF58-7004-E852-1385-783F9902AD67}"/>
              </a:ext>
            </a:extLst>
          </p:cNvPr>
          <p:cNvSpPr txBox="1"/>
          <p:nvPr/>
        </p:nvSpPr>
        <p:spPr>
          <a:xfrm>
            <a:off x="2886206" y="867856"/>
            <a:ext cx="1695953" cy="738664"/>
          </a:xfrm>
          <a:prstGeom prst="rect">
            <a:avLst/>
          </a:prstGeom>
          <a:noFill/>
        </p:spPr>
        <p:txBody>
          <a:bodyPr wrap="square" rtlCol="0">
            <a:spAutoFit/>
          </a:bodyPr>
          <a:lstStyle/>
          <a:p>
            <a:r>
              <a:rPr lang="zh-CN" altLang="en-US" sz="1400" b="1" dirty="0">
                <a:solidFill>
                  <a:srgbClr val="C00000"/>
                </a:solidFill>
              </a:rPr>
              <a:t>优化</a:t>
            </a:r>
            <a:r>
              <a:rPr lang="en-US" altLang="zh-CN" sz="1400" b="1" dirty="0">
                <a:solidFill>
                  <a:srgbClr val="C00000"/>
                </a:solidFill>
              </a:rPr>
              <a:t>2</a:t>
            </a:r>
            <a:r>
              <a:rPr lang="zh-CN" altLang="en-US" sz="1400" b="1" dirty="0">
                <a:solidFill>
                  <a:srgbClr val="C00000"/>
                </a:solidFill>
              </a:rPr>
              <a:t>：进行</a:t>
            </a:r>
            <a:r>
              <a:rPr lang="en-US" altLang="zh-CN" sz="1400" b="1" dirty="0">
                <a:solidFill>
                  <a:srgbClr val="C00000"/>
                </a:solidFill>
              </a:rPr>
              <a:t>CPU</a:t>
            </a:r>
            <a:r>
              <a:rPr lang="zh-CN" altLang="en-US" sz="1400" b="1" dirty="0">
                <a:solidFill>
                  <a:srgbClr val="C00000"/>
                </a:solidFill>
              </a:rPr>
              <a:t>亲和性绑定，提高局部性优势</a:t>
            </a:r>
          </a:p>
        </p:txBody>
      </p:sp>
      <p:sp>
        <p:nvSpPr>
          <p:cNvPr id="24" name="文本框 23">
            <a:extLst>
              <a:ext uri="{FF2B5EF4-FFF2-40B4-BE49-F238E27FC236}">
                <a16:creationId xmlns:a16="http://schemas.microsoft.com/office/drawing/2014/main" id="{E92AF188-98DF-B075-264C-2A0EDB9CF969}"/>
              </a:ext>
            </a:extLst>
          </p:cNvPr>
          <p:cNvSpPr txBox="1"/>
          <p:nvPr/>
        </p:nvSpPr>
        <p:spPr>
          <a:xfrm>
            <a:off x="2891325" y="1590535"/>
            <a:ext cx="1769956" cy="738664"/>
          </a:xfrm>
          <a:prstGeom prst="rect">
            <a:avLst/>
          </a:prstGeom>
          <a:noFill/>
        </p:spPr>
        <p:txBody>
          <a:bodyPr wrap="square" rtlCol="0">
            <a:spAutoFit/>
          </a:bodyPr>
          <a:lstStyle/>
          <a:p>
            <a:r>
              <a:rPr lang="zh-CN" altLang="en-US" sz="1400" b="1" dirty="0">
                <a:solidFill>
                  <a:srgbClr val="C00000"/>
                </a:solidFill>
              </a:rPr>
              <a:t>优化</a:t>
            </a:r>
            <a:r>
              <a:rPr lang="en-US" altLang="zh-CN" sz="1400" b="1" dirty="0">
                <a:solidFill>
                  <a:srgbClr val="C00000"/>
                </a:solidFill>
              </a:rPr>
              <a:t>3</a:t>
            </a:r>
            <a:r>
              <a:rPr lang="zh-CN" altLang="en-US" sz="1400" b="1" dirty="0">
                <a:solidFill>
                  <a:srgbClr val="C00000"/>
                </a:solidFill>
              </a:rPr>
              <a:t>：启动</a:t>
            </a:r>
            <a:r>
              <a:rPr lang="en-US" altLang="zh-CN" sz="1400" b="1" dirty="0">
                <a:solidFill>
                  <a:srgbClr val="C00000"/>
                </a:solidFill>
              </a:rPr>
              <a:t>DDIO cache</a:t>
            </a:r>
            <a:r>
              <a:rPr lang="zh-CN" altLang="en-US" sz="1400" b="1" dirty="0">
                <a:solidFill>
                  <a:srgbClr val="C00000"/>
                </a:solidFill>
              </a:rPr>
              <a:t>直接与</a:t>
            </a:r>
            <a:r>
              <a:rPr lang="en-US" altLang="zh-CN" sz="1400" b="1" dirty="0">
                <a:solidFill>
                  <a:srgbClr val="C00000"/>
                </a:solidFill>
              </a:rPr>
              <a:t>Socket</a:t>
            </a:r>
            <a:r>
              <a:rPr lang="zh-CN" altLang="en-US" sz="1400" b="1" dirty="0">
                <a:solidFill>
                  <a:srgbClr val="C00000"/>
                </a:solidFill>
              </a:rPr>
              <a:t>通信</a:t>
            </a:r>
          </a:p>
        </p:txBody>
      </p:sp>
      <p:sp>
        <p:nvSpPr>
          <p:cNvPr id="25" name="文本框 24">
            <a:extLst>
              <a:ext uri="{FF2B5EF4-FFF2-40B4-BE49-F238E27FC236}">
                <a16:creationId xmlns:a16="http://schemas.microsoft.com/office/drawing/2014/main" id="{F97D023A-A2FA-CA76-D3CF-50FB119F71D7}"/>
              </a:ext>
            </a:extLst>
          </p:cNvPr>
          <p:cNvSpPr txBox="1"/>
          <p:nvPr/>
        </p:nvSpPr>
        <p:spPr>
          <a:xfrm>
            <a:off x="35119" y="2024664"/>
            <a:ext cx="1277689" cy="738664"/>
          </a:xfrm>
          <a:prstGeom prst="rect">
            <a:avLst/>
          </a:prstGeom>
          <a:noFill/>
        </p:spPr>
        <p:txBody>
          <a:bodyPr wrap="square" rtlCol="0">
            <a:spAutoFit/>
          </a:bodyPr>
          <a:lstStyle/>
          <a:p>
            <a:r>
              <a:rPr lang="zh-CN" altLang="en-US" sz="1400" b="1" dirty="0">
                <a:solidFill>
                  <a:srgbClr val="C00000"/>
                </a:solidFill>
              </a:rPr>
              <a:t>优化</a:t>
            </a:r>
            <a:r>
              <a:rPr lang="en-US" altLang="zh-CN" sz="1400" b="1" dirty="0">
                <a:solidFill>
                  <a:srgbClr val="C00000"/>
                </a:solidFill>
              </a:rPr>
              <a:t>4</a:t>
            </a:r>
            <a:r>
              <a:rPr lang="zh-CN" altLang="en-US" sz="1400" b="1" dirty="0">
                <a:solidFill>
                  <a:srgbClr val="C00000"/>
                </a:solidFill>
              </a:rPr>
              <a:t>：增大缓冲区，提高防溢出能力</a:t>
            </a:r>
          </a:p>
        </p:txBody>
      </p:sp>
      <p:sp>
        <p:nvSpPr>
          <p:cNvPr id="26" name="文本框 25">
            <a:extLst>
              <a:ext uri="{FF2B5EF4-FFF2-40B4-BE49-F238E27FC236}">
                <a16:creationId xmlns:a16="http://schemas.microsoft.com/office/drawing/2014/main" id="{98097509-1996-8D3B-E000-6F78338FF507}"/>
              </a:ext>
            </a:extLst>
          </p:cNvPr>
          <p:cNvSpPr txBox="1"/>
          <p:nvPr/>
        </p:nvSpPr>
        <p:spPr>
          <a:xfrm>
            <a:off x="5819993" y="1701291"/>
            <a:ext cx="1277689" cy="738664"/>
          </a:xfrm>
          <a:prstGeom prst="rect">
            <a:avLst/>
          </a:prstGeom>
          <a:noFill/>
        </p:spPr>
        <p:txBody>
          <a:bodyPr wrap="square" rtlCol="0">
            <a:spAutoFit/>
          </a:bodyPr>
          <a:lstStyle/>
          <a:p>
            <a:r>
              <a:rPr lang="zh-CN" altLang="en-US" sz="1400" b="1" dirty="0">
                <a:solidFill>
                  <a:srgbClr val="C00000"/>
                </a:solidFill>
              </a:rPr>
              <a:t>优化</a:t>
            </a:r>
            <a:r>
              <a:rPr lang="en-US" altLang="zh-CN" sz="1400" b="1" dirty="0">
                <a:solidFill>
                  <a:srgbClr val="C00000"/>
                </a:solidFill>
              </a:rPr>
              <a:t>5</a:t>
            </a:r>
            <a:r>
              <a:rPr lang="zh-CN" altLang="en-US" sz="1400" b="1" dirty="0">
                <a:solidFill>
                  <a:srgbClr val="C00000"/>
                </a:solidFill>
              </a:rPr>
              <a:t>：旁路内核，减少进程上下文切换</a:t>
            </a:r>
          </a:p>
        </p:txBody>
      </p:sp>
    </p:spTree>
    <p:extLst>
      <p:ext uri="{BB962C8B-B14F-4D97-AF65-F5344CB8AC3E}">
        <p14:creationId xmlns:p14="http://schemas.microsoft.com/office/powerpoint/2010/main" val="361916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原有网络栈限制了数据接收完整性</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21" name="表格 2">
            <a:extLst>
              <a:ext uri="{FF2B5EF4-FFF2-40B4-BE49-F238E27FC236}">
                <a16:creationId xmlns:a16="http://schemas.microsoft.com/office/drawing/2014/main" id="{2703D951-376D-461E-8F05-58D5FA5E360E}"/>
              </a:ext>
            </a:extLst>
          </p:cNvPr>
          <p:cNvGraphicFramePr>
            <a:graphicFrameLocks noGrp="1"/>
          </p:cNvGraphicFramePr>
          <p:nvPr>
            <p:extLst>
              <p:ext uri="{D42A27DB-BD31-4B8C-83A1-F6EECF244321}">
                <p14:modId xmlns:p14="http://schemas.microsoft.com/office/powerpoint/2010/main" val="928258062"/>
              </p:ext>
            </p:extLst>
          </p:nvPr>
        </p:nvGraphicFramePr>
        <p:xfrm>
          <a:off x="777562" y="906140"/>
          <a:ext cx="10518610" cy="1935480"/>
        </p:xfrm>
        <a:graphic>
          <a:graphicData uri="http://schemas.openxmlformats.org/drawingml/2006/table">
            <a:tbl>
              <a:tblPr firstRow="1" bandRow="1">
                <a:tableStyleId>{7DF18680-E054-41AD-8BC1-D1AEF772440D}</a:tableStyleId>
              </a:tblPr>
              <a:tblGrid>
                <a:gridCol w="648180">
                  <a:extLst>
                    <a:ext uri="{9D8B030D-6E8A-4147-A177-3AD203B41FA5}">
                      <a16:colId xmlns:a16="http://schemas.microsoft.com/office/drawing/2014/main" val="998009262"/>
                    </a:ext>
                  </a:extLst>
                </a:gridCol>
                <a:gridCol w="2922738">
                  <a:extLst>
                    <a:ext uri="{9D8B030D-6E8A-4147-A177-3AD203B41FA5}">
                      <a16:colId xmlns:a16="http://schemas.microsoft.com/office/drawing/2014/main" val="177313076"/>
                    </a:ext>
                  </a:extLst>
                </a:gridCol>
                <a:gridCol w="1778861">
                  <a:extLst>
                    <a:ext uri="{9D8B030D-6E8A-4147-A177-3AD203B41FA5}">
                      <a16:colId xmlns:a16="http://schemas.microsoft.com/office/drawing/2014/main" val="1704798207"/>
                    </a:ext>
                  </a:extLst>
                </a:gridCol>
                <a:gridCol w="3476494">
                  <a:extLst>
                    <a:ext uri="{9D8B030D-6E8A-4147-A177-3AD203B41FA5}">
                      <a16:colId xmlns:a16="http://schemas.microsoft.com/office/drawing/2014/main" val="2191375644"/>
                    </a:ext>
                  </a:extLst>
                </a:gridCol>
                <a:gridCol w="1692337">
                  <a:extLst>
                    <a:ext uri="{9D8B030D-6E8A-4147-A177-3AD203B41FA5}">
                      <a16:colId xmlns:a16="http://schemas.microsoft.com/office/drawing/2014/main" val="4240585037"/>
                    </a:ext>
                  </a:extLst>
                </a:gridCol>
              </a:tblGrid>
              <a:tr h="125679">
                <a:tc>
                  <a:txBody>
                    <a:bodyPr/>
                    <a:lstStyle/>
                    <a:p>
                      <a:pPr algn="ct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300" dirty="0">
                          <a:latin typeface="微软雅黑" panose="020B0503020204020204" pitchFamily="34" charset="-122"/>
                          <a:ea typeface="微软雅黑" panose="020B0503020204020204" pitchFamily="34" charset="-122"/>
                        </a:rPr>
                        <a:t>在</a:t>
                      </a:r>
                      <a:r>
                        <a:rPr lang="en-US" altLang="zh-CN" sz="1300" dirty="0">
                          <a:latin typeface="微软雅黑" panose="020B0503020204020204" pitchFamily="34" charset="-122"/>
                          <a:ea typeface="微软雅黑" panose="020B0503020204020204" pitchFamily="34" charset="-122"/>
                        </a:rPr>
                        <a:t>Mellanox NIC</a:t>
                      </a:r>
                      <a:r>
                        <a:rPr lang="zh-CN" altLang="en-US" sz="1300" dirty="0">
                          <a:latin typeface="微软雅黑" panose="020B0503020204020204" pitchFamily="34" charset="-122"/>
                          <a:ea typeface="微软雅黑" panose="020B0503020204020204" pitchFamily="34" charset="-122"/>
                        </a:rPr>
                        <a:t>应用通信优化策略</a:t>
                      </a:r>
                      <a:endParaRPr lang="en-US" altLang="zh-CN"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latin typeface="微软雅黑" panose="020B0503020204020204" pitchFamily="34" charset="-122"/>
                          <a:ea typeface="微软雅黑" panose="020B0503020204020204" pitchFamily="34" charset="-122"/>
                        </a:rPr>
                        <a:t>Mellanox</a:t>
                      </a:r>
                      <a:r>
                        <a:rPr lang="zh-CN" altLang="en-US" sz="1300" dirty="0">
                          <a:latin typeface="微软雅黑" panose="020B0503020204020204" pitchFamily="34" charset="-122"/>
                          <a:ea typeface="微软雅黑" panose="020B0503020204020204" pitchFamily="34" charset="-122"/>
                        </a:rPr>
                        <a:t>网卡丢包率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latin typeface="微软雅黑" panose="020B0503020204020204" pitchFamily="34" charset="-122"/>
                          <a:ea typeface="微软雅黑" panose="020B0503020204020204" pitchFamily="34" charset="-122"/>
                        </a:rPr>
                        <a:t>在</a:t>
                      </a:r>
                      <a:r>
                        <a:rPr lang="en-US" altLang="zh-CN" sz="1300" dirty="0">
                          <a:latin typeface="微软雅黑" panose="020B0503020204020204" pitchFamily="34" charset="-122"/>
                          <a:ea typeface="微软雅黑" panose="020B0503020204020204" pitchFamily="34" charset="-122"/>
                        </a:rPr>
                        <a:t>Intel NIC</a:t>
                      </a:r>
                      <a:r>
                        <a:rPr lang="zh-CN" altLang="en-US" sz="1300" dirty="0">
                          <a:latin typeface="微软雅黑" panose="020B0503020204020204" pitchFamily="34" charset="-122"/>
                          <a:ea typeface="微软雅黑" panose="020B0503020204020204" pitchFamily="34" charset="-122"/>
                        </a:rPr>
                        <a:t>应用通信优化策略</a:t>
                      </a:r>
                      <a:endParaRPr lang="en-US" altLang="zh-CN"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latin typeface="微软雅黑" panose="020B0503020204020204" pitchFamily="34" charset="-122"/>
                          <a:ea typeface="微软雅黑" panose="020B0503020204020204" pitchFamily="34" charset="-122"/>
                        </a:rPr>
                        <a:t>Intel</a:t>
                      </a:r>
                      <a:r>
                        <a:rPr lang="zh-CN" altLang="en-US" sz="1300" dirty="0">
                          <a:latin typeface="微软雅黑" panose="020B0503020204020204" pitchFamily="34" charset="-122"/>
                          <a:ea typeface="微软雅黑" panose="020B0503020204020204" pitchFamily="34" charset="-122"/>
                        </a:rPr>
                        <a:t>网卡丢包率</a:t>
                      </a:r>
                    </a:p>
                  </a:txBody>
                  <a:tcPr anchor="ctr"/>
                </a:tc>
                <a:extLst>
                  <a:ext uri="{0D108BD9-81ED-4DB2-BD59-A6C34878D82A}">
                    <a16:rowId xmlns:a16="http://schemas.microsoft.com/office/drawing/2014/main" val="1876705672"/>
                  </a:ext>
                </a:extLst>
              </a:tr>
              <a:tr h="204085">
                <a:tc>
                  <a:txBody>
                    <a:bodyPr/>
                    <a:lstStyle/>
                    <a:p>
                      <a:pPr algn="ctr"/>
                      <a:r>
                        <a:rPr lang="en-US" altLang="zh-CN" sz="1300">
                          <a:latin typeface="微软雅黑" panose="020B0503020204020204" pitchFamily="34" charset="-122"/>
                          <a:ea typeface="微软雅黑" panose="020B0503020204020204" pitchFamily="34" charset="-122"/>
                        </a:rPr>
                        <a:t>1</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latin typeface="微软雅黑" panose="020B0503020204020204" pitchFamily="34" charset="-122"/>
                          <a:ea typeface="微软雅黑" panose="020B0503020204020204" pitchFamily="34" charset="-122"/>
                        </a:rPr>
                        <a:t>baseline</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0.14</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latin typeface="微软雅黑" panose="020B0503020204020204" pitchFamily="34" charset="-122"/>
                          <a:ea typeface="微软雅黑" panose="020B0503020204020204" pitchFamily="34" charset="-122"/>
                        </a:rPr>
                        <a:t>baseline</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0.14</a:t>
                      </a:r>
                      <a:endParaRPr lang="zh-CN" altLang="en-US" sz="13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215767829"/>
                  </a:ext>
                </a:extLst>
              </a:tr>
              <a:tr h="204085">
                <a:tc>
                  <a:txBody>
                    <a:bodyPr/>
                    <a:lstStyle/>
                    <a:p>
                      <a:pPr algn="ctr"/>
                      <a:r>
                        <a:rPr lang="en-US" altLang="zh-CN" sz="1300">
                          <a:latin typeface="微软雅黑" panose="020B0503020204020204" pitchFamily="34" charset="-122"/>
                          <a:ea typeface="微软雅黑" panose="020B0503020204020204" pitchFamily="34" charset="-122"/>
                        </a:rPr>
                        <a:t>2</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3MB buffer</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4.4e-2</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3MB buffer + DDIO</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2.7e-2</a:t>
                      </a:r>
                      <a:endParaRPr lang="zh-CN" altLang="en-US" sz="13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205929977"/>
                  </a:ext>
                </a:extLst>
              </a:tr>
              <a:tr h="204085">
                <a:tc>
                  <a:txBody>
                    <a:bodyPr/>
                    <a:lstStyle/>
                    <a:p>
                      <a:pPr algn="ctr"/>
                      <a:r>
                        <a:rPr lang="en-US" altLang="zh-CN" sz="1300">
                          <a:latin typeface="微软雅黑" panose="020B0503020204020204" pitchFamily="34" charset="-122"/>
                          <a:ea typeface="微软雅黑" panose="020B0503020204020204" pitchFamily="34" charset="-122"/>
                        </a:rPr>
                        <a:t>3</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7MB buffer</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2.7e-2</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7MB buffer + DDIO</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2.91e-3</a:t>
                      </a:r>
                      <a:endParaRPr lang="zh-CN" altLang="en-US" sz="13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40195278"/>
                  </a:ext>
                </a:extLst>
              </a:tr>
              <a:tr h="204085">
                <a:tc>
                  <a:txBody>
                    <a:bodyPr/>
                    <a:lstStyle/>
                    <a:p>
                      <a:pPr algn="ctr"/>
                      <a:r>
                        <a:rPr lang="en-US" altLang="zh-CN" sz="1300">
                          <a:latin typeface="微软雅黑" panose="020B0503020204020204" pitchFamily="34" charset="-122"/>
                          <a:ea typeface="微软雅黑" panose="020B0503020204020204" pitchFamily="34" charset="-122"/>
                        </a:rPr>
                        <a:t>4</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7MB buffer + CPU affinity binding</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latin typeface="微软雅黑" panose="020B0503020204020204" pitchFamily="34" charset="-122"/>
                          <a:ea typeface="微软雅黑" panose="020B0503020204020204" pitchFamily="34" charset="-122"/>
                        </a:rPr>
                        <a:t>e-4</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7MB buffer + CPU affinity binding + DDIO</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3.72e-5</a:t>
                      </a:r>
                      <a:endParaRPr lang="zh-CN" altLang="en-US" sz="13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77560448"/>
                  </a:ext>
                </a:extLst>
              </a:tr>
              <a:tr h="204085">
                <a:tc>
                  <a:txBody>
                    <a:bodyPr/>
                    <a:lstStyle/>
                    <a:p>
                      <a:pPr algn="ctr"/>
                      <a:r>
                        <a:rPr lang="en-US" altLang="zh-CN" sz="1300">
                          <a:latin typeface="微软雅黑" panose="020B0503020204020204" pitchFamily="34" charset="-122"/>
                          <a:ea typeface="微软雅黑" panose="020B0503020204020204" pitchFamily="34" charset="-122"/>
                        </a:rPr>
                        <a:t>5</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solidFill>
                            <a:srgbClr val="C00000"/>
                          </a:solidFill>
                          <a:latin typeface="微软雅黑" panose="020B0503020204020204" pitchFamily="34" charset="-122"/>
                          <a:ea typeface="微软雅黑" panose="020B0503020204020204" pitchFamily="34" charset="-122"/>
                        </a:rPr>
                        <a:t>Bypass kernel + F-Stack</a:t>
                      </a:r>
                      <a:endParaRPr lang="zh-CN" altLang="en-US" sz="1300" dirty="0">
                        <a:solidFill>
                          <a:srgbClr val="C0000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a:latin typeface="微软雅黑" panose="020B0503020204020204" pitchFamily="34" charset="-122"/>
                          <a:ea typeface="微软雅黑" panose="020B0503020204020204" pitchFamily="34" charset="-122"/>
                        </a:rPr>
                        <a:t>e-4</a:t>
                      </a:r>
                      <a:endParaRPr lang="zh-CN" altLang="en-US" sz="13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dirty="0">
                          <a:solidFill>
                            <a:srgbClr val="C00000"/>
                          </a:solidFill>
                          <a:latin typeface="微软雅黑" panose="020B0503020204020204" pitchFamily="34" charset="-122"/>
                          <a:ea typeface="微软雅黑" panose="020B0503020204020204" pitchFamily="34" charset="-122"/>
                        </a:rPr>
                        <a:t>Bypass kernel + F-Stack</a:t>
                      </a:r>
                      <a:endParaRPr lang="zh-CN" altLang="en-US" sz="1300" dirty="0">
                        <a:solidFill>
                          <a:srgbClr val="C0000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1300" b="1" dirty="0">
                          <a:solidFill>
                            <a:srgbClr val="FF0000"/>
                          </a:solidFill>
                          <a:latin typeface="微软雅黑" panose="020B0503020204020204" pitchFamily="34" charset="-122"/>
                          <a:ea typeface="微软雅黑" panose="020B0503020204020204" pitchFamily="34" charset="-122"/>
                        </a:rPr>
                        <a:t>0.67</a:t>
                      </a:r>
                      <a:endParaRPr lang="zh-CN" altLang="en-US" sz="1300" b="1" dirty="0">
                        <a:solidFill>
                          <a:srgbClr val="FF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9320584"/>
                  </a:ext>
                </a:extLst>
              </a:tr>
            </a:tbl>
          </a:graphicData>
        </a:graphic>
      </p:graphicFrame>
      <p:cxnSp>
        <p:nvCxnSpPr>
          <p:cNvPr id="4" name="直接连接符 3">
            <a:extLst>
              <a:ext uri="{FF2B5EF4-FFF2-40B4-BE49-F238E27FC236}">
                <a16:creationId xmlns:a16="http://schemas.microsoft.com/office/drawing/2014/main" id="{0AEB0525-3111-4AD6-989C-2DA508F055EA}"/>
              </a:ext>
            </a:extLst>
          </p:cNvPr>
          <p:cNvCxnSpPr>
            <a:cxnSpLocks/>
          </p:cNvCxnSpPr>
          <p:nvPr/>
        </p:nvCxnSpPr>
        <p:spPr>
          <a:xfrm flipH="1">
            <a:off x="6155134" y="858076"/>
            <a:ext cx="14642" cy="19354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7CEB79E-FA16-47D2-B62E-58EBE66BAF59}"/>
              </a:ext>
            </a:extLst>
          </p:cNvPr>
          <p:cNvGrpSpPr/>
          <p:nvPr/>
        </p:nvGrpSpPr>
        <p:grpSpPr>
          <a:xfrm>
            <a:off x="100117" y="3003364"/>
            <a:ext cx="4699838" cy="3528705"/>
            <a:chOff x="894001" y="3147145"/>
            <a:chExt cx="4699838" cy="3528705"/>
          </a:xfrm>
        </p:grpSpPr>
        <p:pic>
          <p:nvPicPr>
            <p:cNvPr id="23" name="图形 22">
              <a:extLst>
                <a:ext uri="{FF2B5EF4-FFF2-40B4-BE49-F238E27FC236}">
                  <a16:creationId xmlns:a16="http://schemas.microsoft.com/office/drawing/2014/main" id="{36C9EB3E-0C99-40AC-901C-284F9F59AE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001" y="3147145"/>
              <a:ext cx="4699838" cy="3528705"/>
            </a:xfrm>
            <a:prstGeom prst="rect">
              <a:avLst/>
            </a:prstGeom>
          </p:spPr>
        </p:pic>
        <p:sp>
          <p:nvSpPr>
            <p:cNvPr id="11" name="文本框 10">
              <a:extLst>
                <a:ext uri="{FF2B5EF4-FFF2-40B4-BE49-F238E27FC236}">
                  <a16:creationId xmlns:a16="http://schemas.microsoft.com/office/drawing/2014/main" id="{07219AB7-A303-4DAF-B078-6D4ABD3C10A1}"/>
                </a:ext>
              </a:extLst>
            </p:cNvPr>
            <p:cNvSpPr txBox="1"/>
            <p:nvPr/>
          </p:nvSpPr>
          <p:spPr>
            <a:xfrm>
              <a:off x="4276961" y="3555125"/>
              <a:ext cx="769261" cy="829971"/>
            </a:xfrm>
            <a:prstGeom prst="rect">
              <a:avLst/>
            </a:prstGeom>
            <a:solidFill>
              <a:schemeClr val="bg1"/>
            </a:solidFill>
          </p:spPr>
          <p:txBody>
            <a:bodyPr wrap="square" rtlCol="0">
              <a:spAutoFit/>
            </a:bodyPr>
            <a:lstStyle/>
            <a:p>
              <a:pPr>
                <a:lnSpc>
                  <a:spcPct val="150000"/>
                </a:lnSpc>
              </a:pPr>
              <a:r>
                <a:rPr lang="en-US" altLang="zh-CN" sz="700" b="1" dirty="0" err="1"/>
                <a:t>Orginal</a:t>
              </a:r>
              <a:endParaRPr lang="en-US" altLang="zh-CN" sz="700" b="1" dirty="0"/>
            </a:p>
            <a:p>
              <a:pPr>
                <a:lnSpc>
                  <a:spcPct val="150000"/>
                </a:lnSpc>
              </a:pPr>
              <a:r>
                <a:rPr lang="en-US" altLang="zh-CN" sz="700" b="1" dirty="0"/>
                <a:t>3MB buffer</a:t>
              </a:r>
            </a:p>
            <a:p>
              <a:r>
                <a:rPr lang="en-US" altLang="zh-CN" sz="700" b="1" dirty="0"/>
                <a:t>7MB buffer</a:t>
              </a:r>
            </a:p>
            <a:p>
              <a:pPr>
                <a:lnSpc>
                  <a:spcPct val="150000"/>
                </a:lnSpc>
              </a:pPr>
              <a:r>
                <a:rPr lang="en-US" altLang="zh-CN" sz="700" b="1" dirty="0"/>
                <a:t>CPU binding</a:t>
              </a:r>
            </a:p>
            <a:p>
              <a:pPr>
                <a:lnSpc>
                  <a:spcPct val="150000"/>
                </a:lnSpc>
              </a:pPr>
              <a:r>
                <a:rPr lang="en-US" altLang="zh-CN" sz="700" b="1" dirty="0"/>
                <a:t>Bypass kernel</a:t>
              </a:r>
              <a:endParaRPr lang="zh-CN" altLang="en-US" sz="700" b="1" dirty="0"/>
            </a:p>
          </p:txBody>
        </p:sp>
        <p:sp>
          <p:nvSpPr>
            <p:cNvPr id="37" name="文本框 36">
              <a:extLst>
                <a:ext uri="{FF2B5EF4-FFF2-40B4-BE49-F238E27FC236}">
                  <a16:creationId xmlns:a16="http://schemas.microsoft.com/office/drawing/2014/main" id="{9B85D72C-92D1-4DF0-83E3-8374E7D15DE8}"/>
                </a:ext>
              </a:extLst>
            </p:cNvPr>
            <p:cNvSpPr txBox="1"/>
            <p:nvPr/>
          </p:nvSpPr>
          <p:spPr>
            <a:xfrm>
              <a:off x="2028101" y="6366363"/>
              <a:ext cx="918841" cy="276999"/>
            </a:xfrm>
            <a:prstGeom prst="rect">
              <a:avLst/>
            </a:prstGeom>
            <a:noFill/>
          </p:spPr>
          <p:txBody>
            <a:bodyPr wrap="none" rtlCol="0">
              <a:spAutoFit/>
            </a:bodyPr>
            <a:lstStyle/>
            <a:p>
              <a:r>
                <a:rPr lang="en-US" altLang="zh-CN" sz="1200" b="1" dirty="0"/>
                <a:t>Frame size</a:t>
              </a:r>
              <a:endParaRPr lang="zh-CN" altLang="en-US" sz="1200" b="1" dirty="0"/>
            </a:p>
          </p:txBody>
        </p:sp>
      </p:grpSp>
      <p:sp>
        <p:nvSpPr>
          <p:cNvPr id="26" name="文本框 25">
            <a:extLst>
              <a:ext uri="{FF2B5EF4-FFF2-40B4-BE49-F238E27FC236}">
                <a16:creationId xmlns:a16="http://schemas.microsoft.com/office/drawing/2014/main" id="{9D4CDC8E-E6C2-4AFD-B0B1-4B2931609ECE}"/>
              </a:ext>
            </a:extLst>
          </p:cNvPr>
          <p:cNvSpPr txBox="1"/>
          <p:nvPr/>
        </p:nvSpPr>
        <p:spPr>
          <a:xfrm>
            <a:off x="1393747" y="2996187"/>
            <a:ext cx="2896525"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25GbE</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on</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Mellanox NIC</a:t>
            </a:r>
            <a:endParaRPr lang="zh-CN" altLang="en-US" sz="1400" b="1" dirty="0">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CB81C29A-9BF6-42C4-B5E5-20880EA8DDAD}"/>
              </a:ext>
            </a:extLst>
          </p:cNvPr>
          <p:cNvGrpSpPr/>
          <p:nvPr/>
        </p:nvGrpSpPr>
        <p:grpSpPr>
          <a:xfrm>
            <a:off x="4392478" y="3180875"/>
            <a:ext cx="4178783" cy="3169214"/>
            <a:chOff x="5805908" y="3675705"/>
            <a:chExt cx="4178783" cy="3169214"/>
          </a:xfrm>
        </p:grpSpPr>
        <p:grpSp>
          <p:nvGrpSpPr>
            <p:cNvPr id="18" name="组合 17">
              <a:extLst>
                <a:ext uri="{FF2B5EF4-FFF2-40B4-BE49-F238E27FC236}">
                  <a16:creationId xmlns:a16="http://schemas.microsoft.com/office/drawing/2014/main" id="{02B751C0-1520-49E4-88ED-72CA276116B9}"/>
                </a:ext>
              </a:extLst>
            </p:cNvPr>
            <p:cNvGrpSpPr/>
            <p:nvPr/>
          </p:nvGrpSpPr>
          <p:grpSpPr>
            <a:xfrm>
              <a:off x="5805908" y="3675705"/>
              <a:ext cx="4178783" cy="3169214"/>
              <a:chOff x="4734613" y="3513970"/>
              <a:chExt cx="4178783" cy="3169214"/>
            </a:xfrm>
          </p:grpSpPr>
          <p:grpSp>
            <p:nvGrpSpPr>
              <p:cNvPr id="17" name="组合 16">
                <a:extLst>
                  <a:ext uri="{FF2B5EF4-FFF2-40B4-BE49-F238E27FC236}">
                    <a16:creationId xmlns:a16="http://schemas.microsoft.com/office/drawing/2014/main" id="{DEC79806-03C9-4A82-A004-C4A24C754D8E}"/>
                  </a:ext>
                </a:extLst>
              </p:cNvPr>
              <p:cNvGrpSpPr/>
              <p:nvPr/>
            </p:nvGrpSpPr>
            <p:grpSpPr>
              <a:xfrm>
                <a:off x="4734613" y="3513970"/>
                <a:ext cx="4178783" cy="3169214"/>
                <a:chOff x="6209811" y="3294285"/>
                <a:chExt cx="4178783" cy="3169214"/>
              </a:xfrm>
            </p:grpSpPr>
            <p:pic>
              <p:nvPicPr>
                <p:cNvPr id="22" name="图形 21">
                  <a:extLst>
                    <a:ext uri="{FF2B5EF4-FFF2-40B4-BE49-F238E27FC236}">
                      <a16:creationId xmlns:a16="http://schemas.microsoft.com/office/drawing/2014/main" id="{B19B8757-BC0E-447A-9318-BD19DD3A23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9811" y="3294285"/>
                  <a:ext cx="4178783" cy="3137490"/>
                </a:xfrm>
                <a:prstGeom prst="rect">
                  <a:avLst/>
                </a:prstGeom>
              </p:spPr>
            </p:pic>
            <p:sp>
              <p:nvSpPr>
                <p:cNvPr id="41" name="文本框 40">
                  <a:extLst>
                    <a:ext uri="{FF2B5EF4-FFF2-40B4-BE49-F238E27FC236}">
                      <a16:creationId xmlns:a16="http://schemas.microsoft.com/office/drawing/2014/main" id="{7848B6BD-F94F-46C0-AFD5-B6C105B4A01A}"/>
                    </a:ext>
                  </a:extLst>
                </p:cNvPr>
                <p:cNvSpPr txBox="1"/>
                <p:nvPr/>
              </p:nvSpPr>
              <p:spPr>
                <a:xfrm>
                  <a:off x="7126971" y="6186500"/>
                  <a:ext cx="918841" cy="276999"/>
                </a:xfrm>
                <a:prstGeom prst="rect">
                  <a:avLst/>
                </a:prstGeom>
                <a:noFill/>
              </p:spPr>
              <p:txBody>
                <a:bodyPr wrap="none" rtlCol="0">
                  <a:spAutoFit/>
                </a:bodyPr>
                <a:lstStyle/>
                <a:p>
                  <a:r>
                    <a:rPr lang="en-US" altLang="zh-CN" sz="1200" b="1" dirty="0"/>
                    <a:t>Frame size</a:t>
                  </a:r>
                  <a:endParaRPr lang="zh-CN" altLang="en-US" sz="1200" b="1" dirty="0"/>
                </a:p>
              </p:txBody>
            </p:sp>
          </p:grpSp>
          <p:sp>
            <p:nvSpPr>
              <p:cNvPr id="39" name="文本框 38">
                <a:extLst>
                  <a:ext uri="{FF2B5EF4-FFF2-40B4-BE49-F238E27FC236}">
                    <a16:creationId xmlns:a16="http://schemas.microsoft.com/office/drawing/2014/main" id="{4645A4E1-321E-4524-BC16-506F852D497D}"/>
                  </a:ext>
                </a:extLst>
              </p:cNvPr>
              <p:cNvSpPr txBox="1"/>
              <p:nvPr/>
            </p:nvSpPr>
            <p:spPr>
              <a:xfrm>
                <a:off x="7895110" y="4678650"/>
                <a:ext cx="769261" cy="829971"/>
              </a:xfrm>
              <a:prstGeom prst="rect">
                <a:avLst/>
              </a:prstGeom>
              <a:solidFill>
                <a:schemeClr val="bg1"/>
              </a:solidFill>
            </p:spPr>
            <p:txBody>
              <a:bodyPr wrap="square" rtlCol="0">
                <a:spAutoFit/>
              </a:bodyPr>
              <a:lstStyle/>
              <a:p>
                <a:pPr>
                  <a:lnSpc>
                    <a:spcPct val="150000"/>
                  </a:lnSpc>
                </a:pPr>
                <a:r>
                  <a:rPr lang="en-US" altLang="zh-CN" sz="700" b="1" dirty="0" err="1"/>
                  <a:t>Orginal</a:t>
                </a:r>
                <a:endParaRPr lang="en-US" altLang="zh-CN" sz="700" b="1" dirty="0"/>
              </a:p>
              <a:p>
                <a:pPr>
                  <a:lnSpc>
                    <a:spcPct val="150000"/>
                  </a:lnSpc>
                </a:pPr>
                <a:r>
                  <a:rPr lang="en-US" altLang="zh-CN" sz="700" b="1" dirty="0"/>
                  <a:t>3MB buffer</a:t>
                </a:r>
              </a:p>
              <a:p>
                <a:r>
                  <a:rPr lang="en-US" altLang="zh-CN" sz="700" b="1" dirty="0"/>
                  <a:t>7MB buffer</a:t>
                </a:r>
              </a:p>
              <a:p>
                <a:pPr>
                  <a:lnSpc>
                    <a:spcPct val="150000"/>
                  </a:lnSpc>
                </a:pPr>
                <a:r>
                  <a:rPr lang="en-US" altLang="zh-CN" sz="700" b="1" dirty="0"/>
                  <a:t>CPU binding</a:t>
                </a:r>
              </a:p>
              <a:p>
                <a:pPr>
                  <a:lnSpc>
                    <a:spcPct val="150000"/>
                  </a:lnSpc>
                </a:pPr>
                <a:r>
                  <a:rPr lang="en-US" altLang="zh-CN" sz="700" b="1" dirty="0"/>
                  <a:t>Bypass kernel</a:t>
                </a:r>
                <a:endParaRPr lang="zh-CN" altLang="en-US" sz="700" b="1" dirty="0"/>
              </a:p>
            </p:txBody>
          </p:sp>
        </p:grpSp>
        <p:sp>
          <p:nvSpPr>
            <p:cNvPr id="2" name="矩形 1">
              <a:extLst>
                <a:ext uri="{FF2B5EF4-FFF2-40B4-BE49-F238E27FC236}">
                  <a16:creationId xmlns:a16="http://schemas.microsoft.com/office/drawing/2014/main" id="{2E7C0A61-E86B-4B7A-97F2-28480761D84C}"/>
                </a:ext>
              </a:extLst>
            </p:cNvPr>
            <p:cNvSpPr/>
            <p:nvPr/>
          </p:nvSpPr>
          <p:spPr>
            <a:xfrm>
              <a:off x="6326806" y="4067450"/>
              <a:ext cx="3177413"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a:extLst>
              <a:ext uri="{FF2B5EF4-FFF2-40B4-BE49-F238E27FC236}">
                <a16:creationId xmlns:a16="http://schemas.microsoft.com/office/drawing/2014/main" id="{50EC4FC9-7AD6-4679-B4BA-5577D103A946}"/>
              </a:ext>
            </a:extLst>
          </p:cNvPr>
          <p:cNvSpPr/>
          <p:nvPr/>
        </p:nvSpPr>
        <p:spPr>
          <a:xfrm>
            <a:off x="8322236" y="2993598"/>
            <a:ext cx="3696582" cy="3367397"/>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实验结果分析：</a:t>
            </a:r>
            <a:endParaRPr lang="en-US" altLang="zh-CN"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en-US" altLang="zh-CN" b="1" dirty="0">
                <a:solidFill>
                  <a:srgbClr val="FF0000"/>
                </a:solidFill>
                <a:latin typeface="微软雅黑" panose="020B0503020204020204" pitchFamily="34" charset="-122"/>
                <a:ea typeface="微软雅黑" panose="020B0503020204020204" pitchFamily="34" charset="-122"/>
              </a:rPr>
              <a:t>F-Stack</a:t>
            </a:r>
            <a:r>
              <a:rPr lang="zh-CN" altLang="en-US" b="1" dirty="0">
                <a:latin typeface="微软雅黑" panose="020B0503020204020204" pitchFamily="34" charset="-122"/>
                <a:ea typeface="微软雅黑" panose="020B0503020204020204" pitchFamily="34" charset="-122"/>
              </a:rPr>
              <a:t>是腾讯开发的一个开源用户空间网络栈</a:t>
            </a:r>
            <a:endParaRPr lang="en-US" altLang="zh-CN"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b="1" dirty="0">
                <a:solidFill>
                  <a:srgbClr val="FF0000"/>
                </a:solidFill>
                <a:latin typeface="微软雅黑" panose="020B0503020204020204" pitchFamily="34" charset="-122"/>
                <a:ea typeface="微软雅黑" panose="020B0503020204020204" pitchFamily="34" charset="-122"/>
              </a:rPr>
              <a:t>定制的旁路内核策略结合</a:t>
            </a:r>
            <a:r>
              <a:rPr lang="en-US" altLang="zh-CN" b="1" dirty="0">
                <a:solidFill>
                  <a:srgbClr val="FF0000"/>
                </a:solidFill>
                <a:latin typeface="微软雅黑" panose="020B0503020204020204" pitchFamily="34" charset="-122"/>
                <a:ea typeface="微软雅黑" panose="020B0503020204020204" pitchFamily="34" charset="-122"/>
              </a:rPr>
              <a:t>F-Stack</a:t>
            </a:r>
            <a:r>
              <a:rPr lang="zh-CN" altLang="en-US" b="1" dirty="0">
                <a:solidFill>
                  <a:srgbClr val="FF0000"/>
                </a:solidFill>
                <a:latin typeface="微软雅黑" panose="020B0503020204020204" pitchFamily="34" charset="-122"/>
                <a:ea typeface="微软雅黑" panose="020B0503020204020204" pitchFamily="34" charset="-122"/>
              </a:rPr>
              <a:t>方法</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有效降低丢包率，但是不同网卡性能表现差异</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ü"/>
            </a:pPr>
            <a:r>
              <a:rPr lang="zh-CN" altLang="en-US" b="1" dirty="0">
                <a:latin typeface="微软雅黑" panose="020B0503020204020204" pitchFamily="34" charset="-122"/>
                <a:ea typeface="微软雅黑" panose="020B0503020204020204" pitchFamily="34" charset="-122"/>
              </a:rPr>
              <a:t>需要</a:t>
            </a:r>
            <a:r>
              <a:rPr lang="zh-CN" altLang="en-US" b="1" dirty="0">
                <a:solidFill>
                  <a:srgbClr val="FF0000"/>
                </a:solidFill>
                <a:latin typeface="微软雅黑" panose="020B0503020204020204" pitchFamily="34" charset="-122"/>
                <a:ea typeface="微软雅黑" panose="020B0503020204020204" pitchFamily="34" charset="-122"/>
              </a:rPr>
              <a:t>定制用户空间网络协议栈</a:t>
            </a:r>
            <a:r>
              <a:rPr lang="zh-CN" altLang="en-US" b="1" dirty="0">
                <a:latin typeface="微软雅黑" panose="020B0503020204020204" pitchFamily="34" charset="-122"/>
                <a:ea typeface="微软雅黑" panose="020B0503020204020204" pitchFamily="34" charset="-122"/>
              </a:rPr>
              <a:t>来进一步降低数据接收丢包率</a:t>
            </a:r>
            <a:endParaRPr lang="en-US" altLang="zh-CN" b="1"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E7A4157F-9C89-4BB2-842F-9DC0DB654605}"/>
              </a:ext>
            </a:extLst>
          </p:cNvPr>
          <p:cNvSpPr txBox="1"/>
          <p:nvPr/>
        </p:nvSpPr>
        <p:spPr>
          <a:xfrm>
            <a:off x="5309638" y="3020195"/>
            <a:ext cx="2522966"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25GbE</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on</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Intel NIC</a:t>
            </a:r>
            <a:endParaRPr lang="zh-CN" altLang="en-US" sz="1400" b="1"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B4938FFE-2BFE-3B3D-4E6E-AB30876A5517}"/>
              </a:ext>
            </a:extLst>
          </p:cNvPr>
          <p:cNvSpPr>
            <a:spLocks noGrp="1"/>
          </p:cNvSpPr>
          <p:nvPr>
            <p:ph type="sldNum" sz="quarter" idx="12"/>
          </p:nvPr>
        </p:nvSpPr>
        <p:spPr>
          <a:xfrm>
            <a:off x="11782431" y="6247953"/>
            <a:ext cx="2743200" cy="365125"/>
          </a:xfrm>
        </p:spPr>
        <p:txBody>
          <a:bodyPr/>
          <a:lstStyle/>
          <a:p>
            <a:fld id="{B5A21CC4-E65A-47F3-81DC-59A73DA8A03B}" type="slidenum">
              <a:rPr lang="zh-CN" altLang="en-US" smtClean="0"/>
              <a:t>14</a:t>
            </a:fld>
            <a:endParaRPr lang="zh-CN" altLang="en-US" dirty="0"/>
          </a:p>
        </p:txBody>
      </p:sp>
    </p:spTree>
    <p:extLst>
      <p:ext uri="{BB962C8B-B14F-4D97-AF65-F5344CB8AC3E}">
        <p14:creationId xmlns:p14="http://schemas.microsoft.com/office/powerpoint/2010/main" val="208199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6554124"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定制用户态网络协议栈</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2" name="对象 1">
            <a:extLst>
              <a:ext uri="{FF2B5EF4-FFF2-40B4-BE49-F238E27FC236}">
                <a16:creationId xmlns:a16="http://schemas.microsoft.com/office/drawing/2014/main" id="{44E32C64-E47E-4D70-BCAF-1C30E53676FA}"/>
              </a:ext>
            </a:extLst>
          </p:cNvPr>
          <p:cNvGraphicFramePr>
            <a:graphicFrameLocks noChangeAspect="1"/>
          </p:cNvGraphicFramePr>
          <p:nvPr>
            <p:extLst>
              <p:ext uri="{D42A27DB-BD31-4B8C-83A1-F6EECF244321}">
                <p14:modId xmlns:p14="http://schemas.microsoft.com/office/powerpoint/2010/main" val="424931708"/>
              </p:ext>
            </p:extLst>
          </p:nvPr>
        </p:nvGraphicFramePr>
        <p:xfrm>
          <a:off x="536296" y="1133653"/>
          <a:ext cx="5847949" cy="5133500"/>
        </p:xfrm>
        <a:graphic>
          <a:graphicData uri="http://schemas.openxmlformats.org/presentationml/2006/ole">
            <mc:AlternateContent xmlns:mc="http://schemas.openxmlformats.org/markup-compatibility/2006">
              <mc:Choice xmlns:v="urn:schemas-microsoft-com:vml" Requires="v">
                <p:oleObj spid="_x0000_s3108" name="Visio" r:id="rId5" imgW="9593545" imgH="8419776" progId="Visio.Drawing.15">
                  <p:embed/>
                </p:oleObj>
              </mc:Choice>
              <mc:Fallback>
                <p:oleObj name="Visio" r:id="rId5" imgW="9593545" imgH="8419776" progId="Visio.Drawing.15">
                  <p:embed/>
                  <p:pic>
                    <p:nvPicPr>
                      <p:cNvPr id="0" name=""/>
                      <p:cNvPicPr/>
                      <p:nvPr/>
                    </p:nvPicPr>
                    <p:blipFill>
                      <a:blip r:embed="rId6"/>
                      <a:stretch>
                        <a:fillRect/>
                      </a:stretch>
                    </p:blipFill>
                    <p:spPr>
                      <a:xfrm>
                        <a:off x="536296" y="1133653"/>
                        <a:ext cx="5847949" cy="5133500"/>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id="{D1069ACA-621B-4F9B-A499-B11B5A5A24EB}"/>
              </a:ext>
            </a:extLst>
          </p:cNvPr>
          <p:cNvSpPr txBox="1"/>
          <p:nvPr/>
        </p:nvSpPr>
        <p:spPr>
          <a:xfrm>
            <a:off x="2253001" y="6243905"/>
            <a:ext cx="2414537"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整体软件架构</a:t>
            </a:r>
          </a:p>
        </p:txBody>
      </p:sp>
      <p:sp>
        <p:nvSpPr>
          <p:cNvPr id="28" name="文本框 27">
            <a:extLst>
              <a:ext uri="{FF2B5EF4-FFF2-40B4-BE49-F238E27FC236}">
                <a16:creationId xmlns:a16="http://schemas.microsoft.com/office/drawing/2014/main" id="{69696BDB-016C-4054-BC95-147DDCF4AFC7}"/>
              </a:ext>
            </a:extLst>
          </p:cNvPr>
          <p:cNvSpPr txBox="1"/>
          <p:nvPr/>
        </p:nvSpPr>
        <p:spPr>
          <a:xfrm>
            <a:off x="8625232" y="6224292"/>
            <a:ext cx="1829929"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定制化用户态协议栈</a:t>
            </a:r>
          </a:p>
        </p:txBody>
      </p:sp>
      <p:sp>
        <p:nvSpPr>
          <p:cNvPr id="31" name="文本框 30">
            <a:extLst>
              <a:ext uri="{FF2B5EF4-FFF2-40B4-BE49-F238E27FC236}">
                <a16:creationId xmlns:a16="http://schemas.microsoft.com/office/drawing/2014/main" id="{AE240442-E4D1-474B-8857-31173087E3DE}"/>
              </a:ext>
            </a:extLst>
          </p:cNvPr>
          <p:cNvSpPr txBox="1"/>
          <p:nvPr/>
        </p:nvSpPr>
        <p:spPr>
          <a:xfrm>
            <a:off x="8754150" y="3117321"/>
            <a:ext cx="1545549"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数据捕获模块</a:t>
            </a:r>
          </a:p>
        </p:txBody>
      </p:sp>
      <p:sp>
        <p:nvSpPr>
          <p:cNvPr id="14" name="左大括号 13">
            <a:extLst>
              <a:ext uri="{FF2B5EF4-FFF2-40B4-BE49-F238E27FC236}">
                <a16:creationId xmlns:a16="http://schemas.microsoft.com/office/drawing/2014/main" id="{65C65BC6-02CC-45B0-AFA9-1763E6F68891}"/>
              </a:ext>
            </a:extLst>
          </p:cNvPr>
          <p:cNvSpPr/>
          <p:nvPr/>
        </p:nvSpPr>
        <p:spPr>
          <a:xfrm>
            <a:off x="6576646" y="1318846"/>
            <a:ext cx="175846" cy="47382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17" name="对象 16">
            <a:extLst>
              <a:ext uri="{FF2B5EF4-FFF2-40B4-BE49-F238E27FC236}">
                <a16:creationId xmlns:a16="http://schemas.microsoft.com/office/drawing/2014/main" id="{37A3D464-4C9A-4EC1-B3D6-CC325A5C6221}"/>
              </a:ext>
            </a:extLst>
          </p:cNvPr>
          <p:cNvGraphicFramePr>
            <a:graphicFrameLocks noChangeAspect="1"/>
          </p:cNvGraphicFramePr>
          <p:nvPr>
            <p:extLst>
              <p:ext uri="{D42A27DB-BD31-4B8C-83A1-F6EECF244321}">
                <p14:modId xmlns:p14="http://schemas.microsoft.com/office/powerpoint/2010/main" val="1564076690"/>
              </p:ext>
            </p:extLst>
          </p:nvPr>
        </p:nvGraphicFramePr>
        <p:xfrm>
          <a:off x="7300212" y="3401154"/>
          <a:ext cx="4218688" cy="2747234"/>
        </p:xfrm>
        <a:graphic>
          <a:graphicData uri="http://schemas.openxmlformats.org/presentationml/2006/ole">
            <mc:AlternateContent xmlns:mc="http://schemas.openxmlformats.org/markup-compatibility/2006">
              <mc:Choice xmlns:v="urn:schemas-microsoft-com:vml" Requires="v">
                <p:oleObj spid="_x0000_s3109" name="Visio" r:id="rId7" imgW="7702630" imgH="5441916" progId="Visio.Drawing.15">
                  <p:embed/>
                </p:oleObj>
              </mc:Choice>
              <mc:Fallback>
                <p:oleObj name="Visio" r:id="rId7" imgW="7702630" imgH="5441916" progId="Visio.Drawing.15">
                  <p:embed/>
                  <p:pic>
                    <p:nvPicPr>
                      <p:cNvPr id="0" name=""/>
                      <p:cNvPicPr/>
                      <p:nvPr/>
                    </p:nvPicPr>
                    <p:blipFill>
                      <a:blip r:embed="rId8"/>
                      <a:stretch>
                        <a:fillRect/>
                      </a:stretch>
                    </p:blipFill>
                    <p:spPr>
                      <a:xfrm>
                        <a:off x="7300212" y="3401154"/>
                        <a:ext cx="4218688" cy="2747234"/>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6E3874C9-A0CE-4163-A6A3-7F774E988994}"/>
              </a:ext>
            </a:extLst>
          </p:cNvPr>
          <p:cNvPicPr>
            <a:picLocks noChangeAspect="1"/>
          </p:cNvPicPr>
          <p:nvPr/>
        </p:nvPicPr>
        <p:blipFill>
          <a:blip r:embed="rId9"/>
          <a:stretch>
            <a:fillRect/>
          </a:stretch>
        </p:blipFill>
        <p:spPr>
          <a:xfrm>
            <a:off x="7044529" y="953414"/>
            <a:ext cx="4490671" cy="2144002"/>
          </a:xfrm>
          <a:prstGeom prst="rect">
            <a:avLst/>
          </a:prstGeom>
        </p:spPr>
      </p:pic>
      <p:sp>
        <p:nvSpPr>
          <p:cNvPr id="4" name="灯片编号占位符 3">
            <a:extLst>
              <a:ext uri="{FF2B5EF4-FFF2-40B4-BE49-F238E27FC236}">
                <a16:creationId xmlns:a16="http://schemas.microsoft.com/office/drawing/2014/main" id="{59FE4826-175C-DBD7-6E76-C1445AEC0316}"/>
              </a:ext>
            </a:extLst>
          </p:cNvPr>
          <p:cNvSpPr>
            <a:spLocks noGrp="1"/>
          </p:cNvSpPr>
          <p:nvPr>
            <p:ph type="sldNum" sz="quarter" idx="12"/>
          </p:nvPr>
        </p:nvSpPr>
        <p:spPr>
          <a:xfrm>
            <a:off x="11772965" y="6237655"/>
            <a:ext cx="2743200" cy="365125"/>
          </a:xfrm>
        </p:spPr>
        <p:txBody>
          <a:bodyPr/>
          <a:lstStyle/>
          <a:p>
            <a:fld id="{B5A21CC4-E65A-47F3-81DC-59A73DA8A03B}" type="slidenum">
              <a:rPr lang="zh-CN" altLang="en-US" smtClean="0"/>
              <a:t>15</a:t>
            </a:fld>
            <a:endParaRPr lang="zh-CN" altLang="en-US" dirty="0"/>
          </a:p>
        </p:txBody>
      </p:sp>
    </p:spTree>
    <p:extLst>
      <p:ext uri="{BB962C8B-B14F-4D97-AF65-F5344CB8AC3E}">
        <p14:creationId xmlns:p14="http://schemas.microsoft.com/office/powerpoint/2010/main" val="47609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6554124"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系统开销测试实验</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9716" y="97105"/>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38" name="矩形: 圆角 37">
            <a:extLst>
              <a:ext uri="{FF2B5EF4-FFF2-40B4-BE49-F238E27FC236}">
                <a16:creationId xmlns:a16="http://schemas.microsoft.com/office/drawing/2014/main" id="{887516E5-72A3-409C-A943-A1101943AB95}"/>
              </a:ext>
            </a:extLst>
          </p:cNvPr>
          <p:cNvSpPr/>
          <p:nvPr/>
        </p:nvSpPr>
        <p:spPr>
          <a:xfrm>
            <a:off x="7217229" y="3705062"/>
            <a:ext cx="4694464" cy="2538663"/>
          </a:xfrm>
          <a:prstGeom prst="roundRect">
            <a:avLst/>
          </a:prstGeom>
          <a:solidFill>
            <a:schemeClr val="bg1">
              <a:lumMod val="95000"/>
            </a:schemeClr>
          </a:solidFill>
          <a:ln>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58" name="矩形 57">
            <a:extLst>
              <a:ext uri="{FF2B5EF4-FFF2-40B4-BE49-F238E27FC236}">
                <a16:creationId xmlns:a16="http://schemas.microsoft.com/office/drawing/2014/main" id="{41F180F7-7A96-412C-A677-8E67FCBE7C9A}"/>
              </a:ext>
            </a:extLst>
          </p:cNvPr>
          <p:cNvSpPr/>
          <p:nvPr/>
        </p:nvSpPr>
        <p:spPr>
          <a:xfrm>
            <a:off x="7315200" y="4267531"/>
            <a:ext cx="4436000" cy="142295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定制用户态网络协议栈</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相比原有协议栈方法，接包效率有明显提升</a:t>
            </a: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数据结果受益于</a:t>
            </a:r>
            <a:r>
              <a:rPr lang="en-US" altLang="zh-CN"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Linux NAPI</a:t>
            </a:r>
          </a:p>
        </p:txBody>
      </p:sp>
      <p:sp>
        <p:nvSpPr>
          <p:cNvPr id="59" name="文本框 58">
            <a:extLst>
              <a:ext uri="{FF2B5EF4-FFF2-40B4-BE49-F238E27FC236}">
                <a16:creationId xmlns:a16="http://schemas.microsoft.com/office/drawing/2014/main" id="{B9FC0824-C6B1-4085-AF3F-BFCCCA8CAF7E}"/>
              </a:ext>
            </a:extLst>
          </p:cNvPr>
          <p:cNvSpPr txBox="1"/>
          <p:nvPr/>
        </p:nvSpPr>
        <p:spPr>
          <a:xfrm>
            <a:off x="8689062" y="3867421"/>
            <a:ext cx="1815724" cy="400110"/>
          </a:xfrm>
          <a:prstGeom prst="rect">
            <a:avLst/>
          </a:prstGeom>
          <a:noFill/>
        </p:spPr>
        <p:txBody>
          <a:bodyPr wrap="square" rtlCol="0">
            <a:spAutoFit/>
          </a:bodyPr>
          <a:lstStyle/>
          <a:p>
            <a:r>
              <a:rPr lang="zh-CN" altLang="en-US" sz="2000" b="1" dirty="0">
                <a:solidFill>
                  <a:srgbClr val="5A5A96"/>
                </a:solidFill>
                <a:latin typeface="微软雅黑" panose="020B0503020204020204" pitchFamily="34" charset="-122"/>
                <a:ea typeface="微软雅黑" panose="020B0503020204020204" pitchFamily="34" charset="-122"/>
              </a:rPr>
              <a:t>小结</a:t>
            </a:r>
          </a:p>
        </p:txBody>
      </p:sp>
      <p:graphicFrame>
        <p:nvGraphicFramePr>
          <p:cNvPr id="3" name="表格 2">
            <a:extLst>
              <a:ext uri="{FF2B5EF4-FFF2-40B4-BE49-F238E27FC236}">
                <a16:creationId xmlns:a16="http://schemas.microsoft.com/office/drawing/2014/main" id="{490490E5-F31C-5EA9-5FE6-6349CB11AFBE}"/>
              </a:ext>
            </a:extLst>
          </p:cNvPr>
          <p:cNvGraphicFramePr>
            <a:graphicFrameLocks noGrp="1"/>
          </p:cNvGraphicFramePr>
          <p:nvPr>
            <p:extLst>
              <p:ext uri="{D42A27DB-BD31-4B8C-83A1-F6EECF244321}">
                <p14:modId xmlns:p14="http://schemas.microsoft.com/office/powerpoint/2010/main" val="1108092845"/>
              </p:ext>
            </p:extLst>
          </p:nvPr>
        </p:nvGraphicFramePr>
        <p:xfrm>
          <a:off x="435429" y="1266727"/>
          <a:ext cx="6781800" cy="1339165"/>
        </p:xfrm>
        <a:graphic>
          <a:graphicData uri="http://schemas.openxmlformats.org/drawingml/2006/table">
            <a:tbl>
              <a:tblPr firstRow="1" firstCol="1" bandRow="1"/>
              <a:tblGrid>
                <a:gridCol w="865839">
                  <a:extLst>
                    <a:ext uri="{9D8B030D-6E8A-4147-A177-3AD203B41FA5}">
                      <a16:colId xmlns:a16="http://schemas.microsoft.com/office/drawing/2014/main" val="3885990511"/>
                    </a:ext>
                  </a:extLst>
                </a:gridCol>
                <a:gridCol w="865839">
                  <a:extLst>
                    <a:ext uri="{9D8B030D-6E8A-4147-A177-3AD203B41FA5}">
                      <a16:colId xmlns:a16="http://schemas.microsoft.com/office/drawing/2014/main" val="3512703658"/>
                    </a:ext>
                  </a:extLst>
                </a:gridCol>
                <a:gridCol w="825989">
                  <a:extLst>
                    <a:ext uri="{9D8B030D-6E8A-4147-A177-3AD203B41FA5}">
                      <a16:colId xmlns:a16="http://schemas.microsoft.com/office/drawing/2014/main" val="2229413036"/>
                    </a:ext>
                  </a:extLst>
                </a:gridCol>
                <a:gridCol w="825183">
                  <a:extLst>
                    <a:ext uri="{9D8B030D-6E8A-4147-A177-3AD203B41FA5}">
                      <a16:colId xmlns:a16="http://schemas.microsoft.com/office/drawing/2014/main" val="545964575"/>
                    </a:ext>
                  </a:extLst>
                </a:gridCol>
                <a:gridCol w="923400">
                  <a:extLst>
                    <a:ext uri="{9D8B030D-6E8A-4147-A177-3AD203B41FA5}">
                      <a16:colId xmlns:a16="http://schemas.microsoft.com/office/drawing/2014/main" val="278486379"/>
                    </a:ext>
                  </a:extLst>
                </a:gridCol>
                <a:gridCol w="923400">
                  <a:extLst>
                    <a:ext uri="{9D8B030D-6E8A-4147-A177-3AD203B41FA5}">
                      <a16:colId xmlns:a16="http://schemas.microsoft.com/office/drawing/2014/main" val="144967464"/>
                    </a:ext>
                  </a:extLst>
                </a:gridCol>
                <a:gridCol w="798617">
                  <a:extLst>
                    <a:ext uri="{9D8B030D-6E8A-4147-A177-3AD203B41FA5}">
                      <a16:colId xmlns:a16="http://schemas.microsoft.com/office/drawing/2014/main" val="735379290"/>
                    </a:ext>
                  </a:extLst>
                </a:gridCol>
                <a:gridCol w="753533">
                  <a:extLst>
                    <a:ext uri="{9D8B030D-6E8A-4147-A177-3AD203B41FA5}">
                      <a16:colId xmlns:a16="http://schemas.microsoft.com/office/drawing/2014/main" val="394653408"/>
                    </a:ext>
                  </a:extLst>
                </a:gridCol>
              </a:tblGrid>
              <a:tr h="267833">
                <a:tc rowSpan="2">
                  <a:txBody>
                    <a:bodyPr/>
                    <a:lstStyle/>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数据帧</a:t>
                      </a:r>
                      <a:endParaRPr lang="en-US" alt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长度</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pPr>
                      <a:r>
                        <a:rPr lang="zh-CN" sz="1100" kern="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吞吐量</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中断次数</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pPr>
                      <a:r>
                        <a:rPr lang="zh-CN" sz="1100" kern="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上下文切换次数</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丢包率</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930384528"/>
                  </a:ext>
                </a:extLst>
              </a:tr>
              <a:tr h="267833">
                <a:tc vMerge="1">
                  <a:txBody>
                    <a:bodyPr/>
                    <a:lstStyle/>
                    <a:p>
                      <a:endParaRPr lang="zh-CN" altLang="en-US"/>
                    </a:p>
                  </a:txBody>
                  <a:tcPr/>
                </a:tc>
                <a:tc vMerge="1">
                  <a:txBody>
                    <a:bodyPr/>
                    <a:lstStyle/>
                    <a:p>
                      <a:endParaRPr lang="zh-CN" altLang="en-US"/>
                    </a:p>
                  </a:txBody>
                  <a:tcPr/>
                </a:tc>
                <a:tc>
                  <a:txBody>
                    <a:bodyPr/>
                    <a:lstStyle/>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内核处理</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zh-CN"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接入技术</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zh-CN" sz="11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内核处理</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zh-CN"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接入技术</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zh-CN" sz="1100" kern="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内核处理</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zh-CN"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接入技术</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7526"/>
                  </a:ext>
                </a:extLst>
              </a:tr>
              <a:tr h="267833">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1KB</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1146333pps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29692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568</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23878</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55</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3.90e-3</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0</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38362618"/>
                  </a:ext>
                </a:extLst>
              </a:tr>
              <a:tr h="267833">
                <a:tc>
                  <a:txBody>
                    <a:bodyPr/>
                    <a:lstStyle/>
                    <a:p>
                      <a:pPr algn="ctr">
                        <a:lnSpc>
                          <a:spcPct val="150000"/>
                        </a:lnSpc>
                      </a:pPr>
                      <a:r>
                        <a:rPr lang="en-US" sz="1100" kern="0">
                          <a:effectLst/>
                          <a:latin typeface="Times New Roman" panose="02020603050405020304" pitchFamily="18" charset="0"/>
                          <a:ea typeface="宋体" panose="02010600030101010101" pitchFamily="2" charset="-122"/>
                          <a:cs typeface="宋体" panose="02010600030101010101" pitchFamily="2" charset="-122"/>
                        </a:rPr>
                        <a:t>2KB</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591297pps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15266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511</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17316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24</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4.04e-2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0</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8327684"/>
                  </a:ext>
                </a:extLst>
              </a:tr>
              <a:tr h="267833">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4KB</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300332pps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8320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395</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11913</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20</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effectLst/>
                          <a:latin typeface="Times New Roman" panose="02020603050405020304" pitchFamily="18" charset="0"/>
                          <a:ea typeface="宋体" panose="02010600030101010101" pitchFamily="2" charset="-122"/>
                          <a:cs typeface="宋体" panose="02010600030101010101" pitchFamily="2" charset="-122"/>
                        </a:rPr>
                        <a:t>9.17e-2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100" kern="0"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0</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20677"/>
                  </a:ext>
                </a:extLst>
              </a:tr>
            </a:tbl>
          </a:graphicData>
        </a:graphic>
      </p:graphicFrame>
      <p:sp>
        <p:nvSpPr>
          <p:cNvPr id="4" name="矩形 3">
            <a:extLst>
              <a:ext uri="{FF2B5EF4-FFF2-40B4-BE49-F238E27FC236}">
                <a16:creationId xmlns:a16="http://schemas.microsoft.com/office/drawing/2014/main" id="{5DE9AAF9-9A3D-55C4-3AD3-435A103960EC}"/>
              </a:ext>
            </a:extLst>
          </p:cNvPr>
          <p:cNvSpPr/>
          <p:nvPr/>
        </p:nvSpPr>
        <p:spPr>
          <a:xfrm>
            <a:off x="7472262" y="1060416"/>
            <a:ext cx="4150505" cy="161852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中断次数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具体由</a:t>
            </a:r>
            <a:r>
              <a:rPr lang="en-US" altLang="zh-CN" sz="1600" b="1" kern="100" dirty="0" err="1">
                <a:latin typeface="微软雅黑" panose="020B0503020204020204" pitchFamily="34" charset="-122"/>
                <a:ea typeface="微软雅黑" panose="020B0503020204020204" pitchFamily="34" charset="-122"/>
                <a:cs typeface="Times New Roman" panose="02020603050405020304" pitchFamily="18" charset="0"/>
              </a:rPr>
              <a:t>vmstat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工具获得</a:t>
            </a: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上下文切换次数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具体由</a:t>
            </a:r>
            <a:r>
              <a:rPr lang="en-US" altLang="zh-CN" sz="1600" b="1" kern="100" dirty="0" err="1">
                <a:latin typeface="微软雅黑" panose="020B0503020204020204" pitchFamily="34" charset="-122"/>
                <a:ea typeface="微软雅黑" panose="020B0503020204020204" pitchFamily="34" charset="-122"/>
                <a:cs typeface="Times New Roman" panose="02020603050405020304" pitchFamily="18" charset="0"/>
              </a:rPr>
              <a:t>vmstat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err="1">
                <a:latin typeface="微软雅黑" panose="020B0503020204020204" pitchFamily="34" charset="-122"/>
                <a:ea typeface="微软雅黑" panose="020B0503020204020204" pitchFamily="34" charset="-122"/>
                <a:cs typeface="Times New Roman" panose="02020603050405020304" pitchFamily="18" charset="0"/>
              </a:rPr>
              <a:t>pidstat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工具获得</a:t>
            </a:r>
          </a:p>
        </p:txBody>
      </p:sp>
      <p:sp>
        <p:nvSpPr>
          <p:cNvPr id="6" name="矩形 5">
            <a:extLst>
              <a:ext uri="{FF2B5EF4-FFF2-40B4-BE49-F238E27FC236}">
                <a16:creationId xmlns:a16="http://schemas.microsoft.com/office/drawing/2014/main" id="{5721C43E-321F-A110-3081-F16B75CC7F7C}"/>
              </a:ext>
            </a:extLst>
          </p:cNvPr>
          <p:cNvSpPr/>
          <p:nvPr/>
        </p:nvSpPr>
        <p:spPr>
          <a:xfrm>
            <a:off x="2278804" y="902256"/>
            <a:ext cx="3864301" cy="338554"/>
          </a:xfrm>
          <a:prstGeom prst="rect">
            <a:avLst/>
          </a:prstGeom>
          <a:ln w="28575">
            <a:noFill/>
            <a:prstDash val="solid"/>
          </a:ln>
        </p:spPr>
        <p:txBody>
          <a:bodyPr wrap="square" anchor="ctr">
            <a:spAutoFit/>
          </a:bodyPr>
          <a:lstStyle/>
          <a:p>
            <a:pPr algn="ctr"/>
            <a:r>
              <a:rPr lang="zh-CN" altLang="en-US" sz="1600" b="1" dirty="0">
                <a:latin typeface="微软雅黑" panose="020B0503020204020204" pitchFamily="34" charset="-122"/>
                <a:ea typeface="微软雅黑" panose="020B0503020204020204" pitchFamily="34" charset="-122"/>
              </a:rPr>
              <a:t>实验结果：</a:t>
            </a:r>
            <a:r>
              <a:rPr lang="zh-CN" altLang="en-US" sz="1600" b="1" dirty="0">
                <a:solidFill>
                  <a:srgbClr val="FF0000"/>
                </a:solidFill>
                <a:latin typeface="微软雅黑" panose="020B0503020204020204" pitchFamily="34" charset="-122"/>
                <a:ea typeface="微软雅黑" panose="020B0503020204020204" pitchFamily="34" charset="-122"/>
              </a:rPr>
              <a:t>基于接收数据系统开销实验</a:t>
            </a:r>
          </a:p>
        </p:txBody>
      </p:sp>
      <p:graphicFrame>
        <p:nvGraphicFramePr>
          <p:cNvPr id="7" name="图表 6">
            <a:extLst>
              <a:ext uri="{FF2B5EF4-FFF2-40B4-BE49-F238E27FC236}">
                <a16:creationId xmlns:a16="http://schemas.microsoft.com/office/drawing/2014/main" id="{2408CB0A-D44C-3E6F-64FF-4BD108A4316A}"/>
              </a:ext>
            </a:extLst>
          </p:cNvPr>
          <p:cNvGraphicFramePr/>
          <p:nvPr>
            <p:extLst>
              <p:ext uri="{D42A27DB-BD31-4B8C-83A1-F6EECF244321}">
                <p14:modId xmlns:p14="http://schemas.microsoft.com/office/powerpoint/2010/main" val="1497364895"/>
              </p:ext>
            </p:extLst>
          </p:nvPr>
        </p:nvGraphicFramePr>
        <p:xfrm>
          <a:off x="435429" y="2643756"/>
          <a:ext cx="7135652" cy="3980761"/>
        </p:xfrm>
        <a:graphic>
          <a:graphicData uri="http://schemas.openxmlformats.org/drawingml/2006/chart">
            <c:chart xmlns:c="http://schemas.openxmlformats.org/drawingml/2006/chart" xmlns:r="http://schemas.openxmlformats.org/officeDocument/2006/relationships" r:id="rId4"/>
          </a:graphicData>
        </a:graphic>
      </p:graphicFrame>
      <p:sp>
        <p:nvSpPr>
          <p:cNvPr id="8" name="灯片编号占位符 7">
            <a:extLst>
              <a:ext uri="{FF2B5EF4-FFF2-40B4-BE49-F238E27FC236}">
                <a16:creationId xmlns:a16="http://schemas.microsoft.com/office/drawing/2014/main" id="{8856D5C9-06A7-7ADE-B3B6-B971CF2F5096}"/>
              </a:ext>
            </a:extLst>
          </p:cNvPr>
          <p:cNvSpPr>
            <a:spLocks noGrp="1"/>
          </p:cNvSpPr>
          <p:nvPr>
            <p:ph type="sldNum" sz="quarter" idx="12"/>
          </p:nvPr>
        </p:nvSpPr>
        <p:spPr>
          <a:xfrm>
            <a:off x="11751200" y="6185098"/>
            <a:ext cx="2743200" cy="365125"/>
          </a:xfrm>
        </p:spPr>
        <p:txBody>
          <a:bodyPr/>
          <a:lstStyle/>
          <a:p>
            <a:fld id="{B5A21CC4-E65A-47F3-81DC-59A73DA8A03B}" type="slidenum">
              <a:rPr lang="zh-CN" altLang="en-US" smtClean="0"/>
              <a:t>16</a:t>
            </a:fld>
            <a:endParaRPr lang="zh-CN" altLang="en-US" dirty="0"/>
          </a:p>
        </p:txBody>
      </p:sp>
    </p:spTree>
    <p:extLst>
      <p:ext uri="{BB962C8B-B14F-4D97-AF65-F5344CB8AC3E}">
        <p14:creationId xmlns:p14="http://schemas.microsoft.com/office/powerpoint/2010/main" val="317536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26049"/>
            <a:ext cx="7061912" cy="762570"/>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自定义网络协议栈栈压力测试实验</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pic>
        <p:nvPicPr>
          <p:cNvPr id="14" name="图形 13">
            <a:extLst>
              <a:ext uri="{FF2B5EF4-FFF2-40B4-BE49-F238E27FC236}">
                <a16:creationId xmlns:a16="http://schemas.microsoft.com/office/drawing/2014/main" id="{7620F7E9-1ED5-4803-ACB2-C5BD0433AF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6220" y="2207194"/>
            <a:ext cx="4172497" cy="3132771"/>
          </a:xfrm>
          <a:prstGeom prst="rect">
            <a:avLst/>
          </a:prstGeom>
        </p:spPr>
      </p:pic>
      <p:pic>
        <p:nvPicPr>
          <p:cNvPr id="21" name="图形 20">
            <a:extLst>
              <a:ext uri="{FF2B5EF4-FFF2-40B4-BE49-F238E27FC236}">
                <a16:creationId xmlns:a16="http://schemas.microsoft.com/office/drawing/2014/main" id="{4124CA9A-B6D5-4CDB-A312-8CB19B73240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162" r="5860"/>
          <a:stretch/>
        </p:blipFill>
        <p:spPr>
          <a:xfrm>
            <a:off x="4211590" y="2205381"/>
            <a:ext cx="3798967" cy="3135194"/>
          </a:xfrm>
          <a:prstGeom prst="rect">
            <a:avLst/>
          </a:prstGeom>
        </p:spPr>
      </p:pic>
      <p:pic>
        <p:nvPicPr>
          <p:cNvPr id="22" name="图形 21">
            <a:extLst>
              <a:ext uri="{FF2B5EF4-FFF2-40B4-BE49-F238E27FC236}">
                <a16:creationId xmlns:a16="http://schemas.microsoft.com/office/drawing/2014/main" id="{523F9D88-9712-4648-8ABD-197DF94EB50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038" r="4982"/>
          <a:stretch/>
        </p:blipFill>
        <p:spPr>
          <a:xfrm>
            <a:off x="7881977" y="2199641"/>
            <a:ext cx="3796145" cy="3132771"/>
          </a:xfrm>
          <a:prstGeom prst="rect">
            <a:avLst/>
          </a:prstGeom>
        </p:spPr>
      </p:pic>
      <p:graphicFrame>
        <p:nvGraphicFramePr>
          <p:cNvPr id="2" name="表格 2">
            <a:extLst>
              <a:ext uri="{FF2B5EF4-FFF2-40B4-BE49-F238E27FC236}">
                <a16:creationId xmlns:a16="http://schemas.microsoft.com/office/drawing/2014/main" id="{7ADB6A97-87DA-DC86-ACB5-06AACCB89C57}"/>
              </a:ext>
            </a:extLst>
          </p:cNvPr>
          <p:cNvGraphicFramePr>
            <a:graphicFrameLocks noGrp="1"/>
          </p:cNvGraphicFramePr>
          <p:nvPr>
            <p:extLst>
              <p:ext uri="{D42A27DB-BD31-4B8C-83A1-F6EECF244321}">
                <p14:modId xmlns:p14="http://schemas.microsoft.com/office/powerpoint/2010/main" val="1289828563"/>
              </p:ext>
            </p:extLst>
          </p:nvPr>
        </p:nvGraphicFramePr>
        <p:xfrm>
          <a:off x="1610666" y="1024984"/>
          <a:ext cx="8957968" cy="1222977"/>
        </p:xfrm>
        <a:graphic>
          <a:graphicData uri="http://schemas.openxmlformats.org/drawingml/2006/table">
            <a:tbl>
              <a:tblPr firstRow="1" bandRow="1">
                <a:tableStyleId>{5C22544A-7EE6-4342-B048-85BDC9FD1C3A}</a:tableStyleId>
              </a:tblPr>
              <a:tblGrid>
                <a:gridCol w="721198">
                  <a:extLst>
                    <a:ext uri="{9D8B030D-6E8A-4147-A177-3AD203B41FA5}">
                      <a16:colId xmlns:a16="http://schemas.microsoft.com/office/drawing/2014/main" val="998009262"/>
                    </a:ext>
                  </a:extLst>
                </a:gridCol>
                <a:gridCol w="2745590">
                  <a:extLst>
                    <a:ext uri="{9D8B030D-6E8A-4147-A177-3AD203B41FA5}">
                      <a16:colId xmlns:a16="http://schemas.microsoft.com/office/drawing/2014/main" val="177313076"/>
                    </a:ext>
                  </a:extLst>
                </a:gridCol>
                <a:gridCol w="2745590">
                  <a:extLst>
                    <a:ext uri="{9D8B030D-6E8A-4147-A177-3AD203B41FA5}">
                      <a16:colId xmlns:a16="http://schemas.microsoft.com/office/drawing/2014/main" val="1704798207"/>
                    </a:ext>
                  </a:extLst>
                </a:gridCol>
                <a:gridCol w="2745590">
                  <a:extLst>
                    <a:ext uri="{9D8B030D-6E8A-4147-A177-3AD203B41FA5}">
                      <a16:colId xmlns:a16="http://schemas.microsoft.com/office/drawing/2014/main" val="4240585037"/>
                    </a:ext>
                  </a:extLst>
                </a:gridCol>
              </a:tblGrid>
              <a:tr h="407659">
                <a:tc>
                  <a:txBody>
                    <a:bodyPr/>
                    <a:lstStyle/>
                    <a:p>
                      <a:pPr algn="ctr"/>
                      <a:r>
                        <a:rPr lang="zh-CN" altLang="en-US" sz="1800" dirty="0">
                          <a:latin typeface="微软雅黑" panose="020B0503020204020204" pitchFamily="34" charset="-122"/>
                          <a:ea typeface="微软雅黑" panose="020B0503020204020204" pitchFamily="34" charset="-122"/>
                        </a:rPr>
                        <a:t>序号</a:t>
                      </a:r>
                    </a:p>
                  </a:txBody>
                  <a:tcPr/>
                </a:tc>
                <a:tc>
                  <a:txBody>
                    <a:bodyPr/>
                    <a:lstStyle/>
                    <a:p>
                      <a:pPr algn="ctr"/>
                      <a:r>
                        <a:rPr lang="zh-CN" altLang="en-US" sz="1800" dirty="0">
                          <a:latin typeface="微软雅黑" panose="020B0503020204020204" pitchFamily="34" charset="-122"/>
                          <a:ea typeface="微软雅黑" panose="020B0503020204020204" pitchFamily="34" charset="-122"/>
                        </a:rPr>
                        <a:t>优化措施</a:t>
                      </a:r>
                    </a:p>
                  </a:txBody>
                  <a:tcPr/>
                </a:tc>
                <a:tc>
                  <a:txBody>
                    <a:bodyPr/>
                    <a:lstStyle/>
                    <a:p>
                      <a:pPr algn="ctr"/>
                      <a:r>
                        <a:rPr lang="en-US" altLang="zh-CN" sz="1800" dirty="0">
                          <a:latin typeface="微软雅黑" panose="020B0503020204020204" pitchFamily="34" charset="-122"/>
                          <a:ea typeface="微软雅黑" panose="020B0503020204020204" pitchFamily="34" charset="-122"/>
                        </a:rPr>
                        <a:t>Mellanox</a:t>
                      </a:r>
                      <a:r>
                        <a:rPr lang="zh-CN" altLang="en-US" sz="1800" dirty="0">
                          <a:latin typeface="微软雅黑" panose="020B0503020204020204" pitchFamily="34" charset="-122"/>
                          <a:ea typeface="微软雅黑" panose="020B0503020204020204" pitchFamily="34" charset="-122"/>
                        </a:rPr>
                        <a:t>网卡丢包率</a:t>
                      </a:r>
                    </a:p>
                  </a:txBody>
                  <a:tcPr/>
                </a:tc>
                <a:tc>
                  <a:txBody>
                    <a:bodyPr/>
                    <a:lstStyle/>
                    <a:p>
                      <a:pPr algn="ctr"/>
                      <a:r>
                        <a:rPr lang="en-US" altLang="zh-CN" sz="1800" dirty="0">
                          <a:latin typeface="微软雅黑" panose="020B0503020204020204" pitchFamily="34" charset="-122"/>
                          <a:ea typeface="微软雅黑" panose="020B0503020204020204" pitchFamily="34" charset="-122"/>
                        </a:rPr>
                        <a:t>Intel</a:t>
                      </a:r>
                      <a:r>
                        <a:rPr lang="zh-CN" altLang="en-US" sz="1800" dirty="0">
                          <a:latin typeface="微软雅黑" panose="020B0503020204020204" pitchFamily="34" charset="-122"/>
                          <a:ea typeface="微软雅黑" panose="020B0503020204020204" pitchFamily="34" charset="-122"/>
                        </a:rPr>
                        <a:t>网卡丢包率</a:t>
                      </a:r>
                    </a:p>
                  </a:txBody>
                  <a:tcPr/>
                </a:tc>
                <a:extLst>
                  <a:ext uri="{0D108BD9-81ED-4DB2-BD59-A6C34878D82A}">
                    <a16:rowId xmlns:a16="http://schemas.microsoft.com/office/drawing/2014/main" val="1876705672"/>
                  </a:ext>
                </a:extLst>
              </a:tr>
              <a:tr h="407659">
                <a:tc>
                  <a:txBody>
                    <a:bodyP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旁路内核</a:t>
                      </a:r>
                      <a:r>
                        <a:rPr lang="en-US" altLang="zh-CN" sz="1800" dirty="0">
                          <a:latin typeface="微软雅黑" panose="020B0503020204020204" pitchFamily="34" charset="-122"/>
                          <a:ea typeface="微软雅黑" panose="020B0503020204020204" pitchFamily="34" charset="-122"/>
                        </a:rPr>
                        <a:t>+F-Stack</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ctr"/>
                      <a:r>
                        <a:rPr lang="en-US" altLang="zh-CN" sz="1800" dirty="0">
                          <a:latin typeface="微软雅黑" panose="020B0503020204020204" pitchFamily="34" charset="-122"/>
                          <a:ea typeface="微软雅黑" panose="020B0503020204020204" pitchFamily="34" charset="-122"/>
                        </a:rPr>
                        <a:t>e-4</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ctr"/>
                      <a:r>
                        <a:rPr lang="en-US" altLang="zh-CN" sz="1800" b="0" dirty="0">
                          <a:solidFill>
                            <a:schemeClr val="tx1"/>
                          </a:solidFill>
                          <a:latin typeface="微软雅黑" panose="020B0503020204020204" pitchFamily="34" charset="-122"/>
                          <a:ea typeface="微软雅黑" panose="020B0503020204020204" pitchFamily="34" charset="-122"/>
                        </a:rPr>
                        <a:t>0.67</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877560448"/>
                  </a:ext>
                </a:extLst>
              </a:tr>
              <a:tr h="407659">
                <a:tc>
                  <a:txBody>
                    <a:bodyP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rPr>
                        <a:t>旁路内核</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自研协议栈</a:t>
                      </a:r>
                    </a:p>
                  </a:txBody>
                  <a:tcPr/>
                </a:tc>
                <a:tc>
                  <a:txBody>
                    <a:bodyPr/>
                    <a:lstStyle/>
                    <a:p>
                      <a:pPr algn="ctr"/>
                      <a:r>
                        <a:rPr lang="en-US" altLang="zh-CN" sz="1800" dirty="0">
                          <a:latin typeface="微软雅黑" panose="020B0503020204020204" pitchFamily="34" charset="-122"/>
                          <a:ea typeface="微软雅黑" panose="020B0503020204020204" pitchFamily="34" charset="-122"/>
                        </a:rPr>
                        <a:t>0</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ctr"/>
                      <a:r>
                        <a:rPr lang="en-US" altLang="zh-CN" sz="1800" b="0" dirty="0">
                          <a:solidFill>
                            <a:schemeClr val="tx1"/>
                          </a:solidFill>
                          <a:latin typeface="微软雅黑" panose="020B0503020204020204" pitchFamily="34" charset="-122"/>
                          <a:ea typeface="微软雅黑" panose="020B0503020204020204" pitchFamily="34" charset="-122"/>
                        </a:rPr>
                        <a:t>0</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219320584"/>
                  </a:ext>
                </a:extLst>
              </a:tr>
            </a:tbl>
          </a:graphicData>
        </a:graphic>
      </p:graphicFrame>
      <p:sp>
        <p:nvSpPr>
          <p:cNvPr id="3" name="文本框 2">
            <a:extLst>
              <a:ext uri="{FF2B5EF4-FFF2-40B4-BE49-F238E27FC236}">
                <a16:creationId xmlns:a16="http://schemas.microsoft.com/office/drawing/2014/main" id="{7E6F9277-F2F7-EE64-D29F-F9898E6ADC5B}"/>
              </a:ext>
            </a:extLst>
          </p:cNvPr>
          <p:cNvSpPr txBox="1"/>
          <p:nvPr/>
        </p:nvSpPr>
        <p:spPr>
          <a:xfrm>
            <a:off x="851338" y="5416959"/>
            <a:ext cx="330585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基于</a:t>
            </a:r>
            <a:r>
              <a:rPr lang="en-US" altLang="zh-CN" sz="1600" b="1" dirty="0">
                <a:latin typeface="微软雅黑" panose="020B0503020204020204" pitchFamily="34" charset="-122"/>
                <a:ea typeface="微软雅黑" panose="020B0503020204020204" pitchFamily="34" charset="-122"/>
              </a:rPr>
              <a:t>Mellanox 25GbE</a:t>
            </a:r>
            <a:r>
              <a:rPr lang="zh-CN" altLang="en-US" sz="1600" b="1" dirty="0">
                <a:latin typeface="微软雅黑" panose="020B0503020204020204" pitchFamily="34" charset="-122"/>
                <a:ea typeface="微软雅黑" panose="020B0503020204020204" pitchFamily="34" charset="-122"/>
              </a:rPr>
              <a:t>满带宽实验</a:t>
            </a:r>
          </a:p>
        </p:txBody>
      </p:sp>
      <p:sp>
        <p:nvSpPr>
          <p:cNvPr id="4" name="文本框 3">
            <a:extLst>
              <a:ext uri="{FF2B5EF4-FFF2-40B4-BE49-F238E27FC236}">
                <a16:creationId xmlns:a16="http://schemas.microsoft.com/office/drawing/2014/main" id="{5B0BB19D-6B6A-4E3A-9A1F-8E1568233EC4}"/>
              </a:ext>
            </a:extLst>
          </p:cNvPr>
          <p:cNvSpPr txBox="1"/>
          <p:nvPr/>
        </p:nvSpPr>
        <p:spPr>
          <a:xfrm>
            <a:off x="4837759" y="5430206"/>
            <a:ext cx="3000045"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基于</a:t>
            </a:r>
            <a:r>
              <a:rPr lang="en-US" altLang="zh-CN" sz="1600" b="1" dirty="0">
                <a:latin typeface="微软雅黑" panose="020B0503020204020204" pitchFamily="34" charset="-122"/>
                <a:ea typeface="微软雅黑" panose="020B0503020204020204" pitchFamily="34" charset="-122"/>
              </a:rPr>
              <a:t>Intel 25GbE</a:t>
            </a:r>
            <a:r>
              <a:rPr lang="zh-CN" altLang="en-US" sz="1600" b="1" dirty="0">
                <a:latin typeface="微软雅黑" panose="020B0503020204020204" pitchFamily="34" charset="-122"/>
                <a:ea typeface="微软雅黑" panose="020B0503020204020204" pitchFamily="34" charset="-122"/>
              </a:rPr>
              <a:t>满带宽实验</a:t>
            </a:r>
          </a:p>
        </p:txBody>
      </p:sp>
      <p:sp>
        <p:nvSpPr>
          <p:cNvPr id="5" name="文本框 4">
            <a:extLst>
              <a:ext uri="{FF2B5EF4-FFF2-40B4-BE49-F238E27FC236}">
                <a16:creationId xmlns:a16="http://schemas.microsoft.com/office/drawing/2014/main" id="{779EB70E-9B7E-FD21-D602-D1932CEF99CA}"/>
              </a:ext>
            </a:extLst>
          </p:cNvPr>
          <p:cNvSpPr txBox="1"/>
          <p:nvPr/>
        </p:nvSpPr>
        <p:spPr>
          <a:xfrm>
            <a:off x="8296608" y="5467542"/>
            <a:ext cx="3000045"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基于</a:t>
            </a:r>
            <a:r>
              <a:rPr lang="en-US" altLang="zh-CN" sz="1600" b="1" dirty="0">
                <a:latin typeface="微软雅黑" panose="020B0503020204020204" pitchFamily="34" charset="-122"/>
                <a:ea typeface="微软雅黑" panose="020B0503020204020204" pitchFamily="34" charset="-122"/>
              </a:rPr>
              <a:t>ROACH2</a:t>
            </a:r>
            <a:r>
              <a:rPr lang="zh-CN" altLang="en-US" sz="1600" b="1" dirty="0">
                <a:latin typeface="微软雅黑" panose="020B0503020204020204" pitchFamily="34" charset="-122"/>
                <a:ea typeface="微软雅黑" panose="020B0503020204020204" pitchFamily="34" charset="-122"/>
              </a:rPr>
              <a:t>的天文场景测试</a:t>
            </a:r>
          </a:p>
        </p:txBody>
      </p:sp>
    </p:spTree>
    <p:extLst>
      <p:ext uri="{BB962C8B-B14F-4D97-AF65-F5344CB8AC3E}">
        <p14:creationId xmlns:p14="http://schemas.microsoft.com/office/powerpoint/2010/main" val="339315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D5D26D3-CF34-4411-BD54-A11904678626}"/>
              </a:ext>
            </a:extLst>
          </p:cNvPr>
          <p:cNvSpPr/>
          <p:nvPr/>
        </p:nvSpPr>
        <p:spPr>
          <a:xfrm>
            <a:off x="0" y="4026"/>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2" name="图片 7">
            <a:extLst>
              <a:ext uri="{FF2B5EF4-FFF2-40B4-BE49-F238E27FC236}">
                <a16:creationId xmlns:a16="http://schemas.microsoft.com/office/drawing/2014/main" id="{B01EEE1B-0AFA-47F0-B3D2-C6C3CA72EB5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p:nvPr/>
        </p:nvSpPr>
        <p:spPr>
          <a:xfrm>
            <a:off x="4304578" y="2220758"/>
            <a:ext cx="7230510" cy="825419"/>
          </a:xfrm>
          <a:prstGeom prst="rect">
            <a:avLst/>
          </a:prstGeom>
          <a:noFill/>
        </p:spPr>
        <p:txBody>
          <a:bodyPr wrap="square" rtlCol="0">
            <a:spAutoFit/>
          </a:bodyPr>
          <a:lstStyle/>
          <a:p>
            <a:pPr marL="0" lvl="1" indent="-173355" defTabSz="866775" fontAlgn="base">
              <a:lnSpc>
                <a:spcPct val="150000"/>
              </a:lnSpc>
              <a:spcBef>
                <a:spcPct val="0"/>
              </a:spcBef>
              <a:spcAft>
                <a:spcPct val="0"/>
              </a:spcAft>
              <a:defRPr/>
            </a:pPr>
            <a:r>
              <a:rPr lang="zh-CN" altLang="en-US" sz="3600" b="1" dirty="0">
                <a:solidFill>
                  <a:srgbClr val="1C6299"/>
                </a:solidFill>
                <a:latin typeface="微软雅黑" panose="020B0503020204020204" pitchFamily="34" charset="-122"/>
                <a:ea typeface="微软雅黑" panose="020B0503020204020204" pitchFamily="34" charset="-122"/>
              </a:rPr>
              <a:t>基于混合内存的缓存</a:t>
            </a:r>
          </a:p>
        </p:txBody>
      </p:sp>
      <p:grpSp>
        <p:nvGrpSpPr>
          <p:cNvPr id="18" name="组合 17"/>
          <p:cNvGrpSpPr/>
          <p:nvPr/>
        </p:nvGrpSpPr>
        <p:grpSpPr>
          <a:xfrm>
            <a:off x="1947151" y="2128381"/>
            <a:ext cx="1729880" cy="140007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grpSp>
      <p:sp>
        <p:nvSpPr>
          <p:cNvPr id="23" name="TextBox 13"/>
          <p:cNvSpPr txBox="1"/>
          <p:nvPr/>
        </p:nvSpPr>
        <p:spPr>
          <a:xfrm>
            <a:off x="2396903" y="2315650"/>
            <a:ext cx="1203431" cy="1025537"/>
          </a:xfrm>
          <a:prstGeom prst="rect">
            <a:avLst/>
          </a:prstGeom>
          <a:noFill/>
        </p:spPr>
        <p:txBody>
          <a:bodyPr wrap="square" lIns="0" tIns="0" rIns="0" bIns="0" rtlCol="0">
            <a:spAutoFit/>
          </a:bodyPr>
          <a:lstStyle/>
          <a:p>
            <a:pPr defTabSz="866775" fontAlgn="base">
              <a:spcBef>
                <a:spcPct val="0"/>
              </a:spcBef>
              <a:spcAft>
                <a:spcPct val="0"/>
              </a:spcAft>
              <a:defRPr/>
            </a:pPr>
            <a:r>
              <a:rPr lang="en-US" altLang="zh-CN" sz="6665" b="1" dirty="0">
                <a:solidFill>
                  <a:srgbClr val="1C6299"/>
                </a:solidFill>
                <a:latin typeface="Arial" panose="020B0604020202020204" pitchFamily="34" charset="0"/>
                <a:ea typeface="宋体" panose="02010600030101010101" pitchFamily="2" charset="-122"/>
                <a:cs typeface="Arial" panose="020B0604020202020204" pitchFamily="34" charset="0"/>
              </a:rPr>
              <a:t>03</a:t>
            </a:r>
            <a:endParaRPr lang="zh-CN" altLang="en-US" sz="6665" b="1" dirty="0">
              <a:solidFill>
                <a:srgbClr val="1C6299"/>
              </a:solidFill>
              <a:latin typeface="Arial" panose="020B0604020202020204" pitchFamily="34" charset="0"/>
              <a:ea typeface="宋体" panose="02010600030101010101" pitchFamily="2" charset="-122"/>
              <a:cs typeface="Arial" panose="020B0604020202020204" pitchFamily="34" charset="0"/>
            </a:endParaRPr>
          </a:p>
        </p:txBody>
      </p:sp>
      <p:cxnSp>
        <p:nvCxnSpPr>
          <p:cNvPr id="11" name="直接连接符 10">
            <a:extLst>
              <a:ext uri="{FF2B5EF4-FFF2-40B4-BE49-F238E27FC236}">
                <a16:creationId xmlns:a16="http://schemas.microsoft.com/office/drawing/2014/main" id="{69B4B8F0-6913-47DF-91FE-FC2365DE5DBE}"/>
              </a:ext>
            </a:extLst>
          </p:cNvPr>
          <p:cNvCxnSpPr>
            <a:cxnSpLocks/>
          </p:cNvCxnSpPr>
          <p:nvPr>
            <p:custDataLst>
              <p:tags r:id="rId1"/>
            </p:custDataLst>
          </p:nvPr>
        </p:nvCxnSpPr>
        <p:spPr>
          <a:xfrm>
            <a:off x="4099520" y="3040063"/>
            <a:ext cx="8092480" cy="9526"/>
          </a:xfrm>
          <a:prstGeom prst="line">
            <a:avLst/>
          </a:prstGeom>
          <a:noFill/>
          <a:ln w="19050" cap="flat" cmpd="sng" algn="ctr">
            <a:solidFill>
              <a:srgbClr val="5A5A96"/>
            </a:solidFill>
            <a:prstDash val="solid"/>
            <a:miter lim="800000"/>
          </a:ln>
          <a:effectLst/>
        </p:spPr>
      </p:cxnSp>
      <p:sp>
        <p:nvSpPr>
          <p:cNvPr id="12" name="任意多边形 15">
            <a:extLst>
              <a:ext uri="{FF2B5EF4-FFF2-40B4-BE49-F238E27FC236}">
                <a16:creationId xmlns:a16="http://schemas.microsoft.com/office/drawing/2014/main" id="{3662FC23-2216-4E46-AEB3-4D872EA02EC4}"/>
              </a:ext>
            </a:extLst>
          </p:cNvPr>
          <p:cNvSpPr/>
          <p:nvPr>
            <p:custDataLst>
              <p:tags r:id="rId2"/>
            </p:custDataLst>
          </p:nvPr>
        </p:nvSpPr>
        <p:spPr>
          <a:xfrm>
            <a:off x="1507862" y="3040063"/>
            <a:ext cx="2591659" cy="868991"/>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lgn="ctr">
            <a:solidFill>
              <a:srgbClr val="5A5A9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3" name="直接连接符 12">
            <a:extLst>
              <a:ext uri="{FF2B5EF4-FFF2-40B4-BE49-F238E27FC236}">
                <a16:creationId xmlns:a16="http://schemas.microsoft.com/office/drawing/2014/main" id="{A07466EC-75CE-4627-BD71-66561392DF7B}"/>
              </a:ext>
            </a:extLst>
          </p:cNvPr>
          <p:cNvCxnSpPr/>
          <p:nvPr>
            <p:custDataLst>
              <p:tags r:id="rId3"/>
            </p:custDataLst>
          </p:nvPr>
        </p:nvCxnSpPr>
        <p:spPr>
          <a:xfrm flipV="1">
            <a:off x="11248" y="3040063"/>
            <a:ext cx="1513415" cy="9526"/>
          </a:xfrm>
          <a:prstGeom prst="line">
            <a:avLst/>
          </a:prstGeom>
          <a:noFill/>
          <a:ln w="19050" cap="flat" cmpd="sng" algn="ctr">
            <a:solidFill>
              <a:srgbClr val="5A5A96"/>
            </a:solidFill>
            <a:prstDash val="solid"/>
            <a:miter lim="800000"/>
          </a:ln>
          <a:effectLst/>
        </p:spPr>
      </p:cxnSp>
      <p:grpSp>
        <p:nvGrpSpPr>
          <p:cNvPr id="24" name="组合 23">
            <a:extLst>
              <a:ext uri="{FF2B5EF4-FFF2-40B4-BE49-F238E27FC236}">
                <a16:creationId xmlns:a16="http://schemas.microsoft.com/office/drawing/2014/main" id="{383A9357-3E31-417D-B9D9-DA0BC06E6531}"/>
              </a:ext>
            </a:extLst>
          </p:cNvPr>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25" name="椭圆 24">
              <a:extLst>
                <a:ext uri="{FF2B5EF4-FFF2-40B4-BE49-F238E27FC236}">
                  <a16:creationId xmlns:a16="http://schemas.microsoft.com/office/drawing/2014/main" id="{E923FB14-68C6-4C46-9346-F940E4E111EE}"/>
                </a:ext>
              </a:extLst>
            </p:cNvPr>
            <p:cNvSpPr/>
            <p:nvPr/>
          </p:nvSpPr>
          <p:spPr>
            <a:xfrm>
              <a:off x="1046721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7" name="椭圆 26">
              <a:extLst>
                <a:ext uri="{FF2B5EF4-FFF2-40B4-BE49-F238E27FC236}">
                  <a16:creationId xmlns:a16="http://schemas.microsoft.com/office/drawing/2014/main" id="{461DC271-8EF7-4E98-A577-3C300ADB9D04}"/>
                </a:ext>
              </a:extLst>
            </p:cNvPr>
            <p:cNvSpPr/>
            <p:nvPr/>
          </p:nvSpPr>
          <p:spPr>
            <a:xfrm>
              <a:off x="10703381"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8" name="椭圆 27">
              <a:extLst>
                <a:ext uri="{FF2B5EF4-FFF2-40B4-BE49-F238E27FC236}">
                  <a16:creationId xmlns:a16="http://schemas.microsoft.com/office/drawing/2014/main" id="{8132FE99-B26A-4302-A7AF-746A9A4C2199}"/>
                </a:ext>
              </a:extLst>
            </p:cNvPr>
            <p:cNvSpPr/>
            <p:nvPr/>
          </p:nvSpPr>
          <p:spPr>
            <a:xfrm>
              <a:off x="10939545"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9" name="椭圆 28">
              <a:extLst>
                <a:ext uri="{FF2B5EF4-FFF2-40B4-BE49-F238E27FC236}">
                  <a16:creationId xmlns:a16="http://schemas.microsoft.com/office/drawing/2014/main" id="{3CC130C7-FE8A-4AE3-9B19-068FE0635E07}"/>
                </a:ext>
              </a:extLst>
            </p:cNvPr>
            <p:cNvSpPr/>
            <p:nvPr/>
          </p:nvSpPr>
          <p:spPr>
            <a:xfrm>
              <a:off x="1117570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30" name="椭圆 29">
              <a:extLst>
                <a:ext uri="{FF2B5EF4-FFF2-40B4-BE49-F238E27FC236}">
                  <a16:creationId xmlns:a16="http://schemas.microsoft.com/office/drawing/2014/main" id="{F5AA6CB5-A3AD-4794-95C6-BC11B592CA52}"/>
                </a:ext>
              </a:extLst>
            </p:cNvPr>
            <p:cNvSpPr/>
            <p:nvPr/>
          </p:nvSpPr>
          <p:spPr>
            <a:xfrm>
              <a:off x="11411872"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grpSp>
      <p:sp>
        <p:nvSpPr>
          <p:cNvPr id="32" name="矩形 31">
            <a:extLst>
              <a:ext uri="{FF2B5EF4-FFF2-40B4-BE49-F238E27FC236}">
                <a16:creationId xmlns:a16="http://schemas.microsoft.com/office/drawing/2014/main" id="{091E5168-AA34-4415-BF21-2224513D53ED}"/>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BB9A4DBC-C0D3-43A4-9559-8467B8025025}"/>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 name="灯片编号占位符 1">
            <a:extLst>
              <a:ext uri="{FF2B5EF4-FFF2-40B4-BE49-F238E27FC236}">
                <a16:creationId xmlns:a16="http://schemas.microsoft.com/office/drawing/2014/main" id="{E2A2FC51-8D6F-45C4-96F7-3571273CD642}"/>
              </a:ext>
            </a:extLst>
          </p:cNvPr>
          <p:cNvSpPr>
            <a:spLocks noGrp="1"/>
          </p:cNvSpPr>
          <p:nvPr>
            <p:ph type="sldNum" sz="quarter" idx="12"/>
          </p:nvPr>
        </p:nvSpPr>
        <p:spPr>
          <a:xfrm>
            <a:off x="11771252" y="6241285"/>
            <a:ext cx="2743200" cy="365125"/>
          </a:xfrm>
        </p:spPr>
        <p:txBody>
          <a:bodyPr/>
          <a:lstStyle/>
          <a:p>
            <a:fld id="{B5A21CC4-E65A-47F3-81DC-59A73DA8A03B}" type="slidenum">
              <a:rPr lang="zh-CN" altLang="en-US" smtClean="0"/>
              <a:t>18</a:t>
            </a:fld>
            <a:endParaRPr lang="zh-CN" altLang="en-US" dirty="0"/>
          </a:p>
        </p:txBody>
      </p:sp>
    </p:spTree>
    <p:extLst>
      <p:ext uri="{BB962C8B-B14F-4D97-AF65-F5344CB8AC3E}">
        <p14:creationId xmlns:p14="http://schemas.microsoft.com/office/powerpoint/2010/main" val="17560686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78672" y="64089"/>
            <a:ext cx="6554124" cy="641599"/>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基于</a:t>
            </a:r>
            <a:r>
              <a:rPr lang="en-US" altLang="zh-CN" sz="2400" b="1" dirty="0">
                <a:solidFill>
                  <a:sysClr val="windowText" lastClr="000000"/>
                </a:solidFill>
                <a:latin typeface="Arial" panose="020B0604020202020204"/>
                <a:ea typeface="微软雅黑" panose="020B0503020204020204" pitchFamily="34" charset="-122"/>
              </a:rPr>
              <a:t>PSRDADA</a:t>
            </a:r>
            <a:r>
              <a:rPr lang="zh-CN" altLang="en-US" sz="2400" b="1" dirty="0">
                <a:solidFill>
                  <a:sysClr val="windowText" lastClr="000000"/>
                </a:solidFill>
                <a:latin typeface="Arial" panose="020B0604020202020204"/>
                <a:ea typeface="微软雅黑" panose="020B0503020204020204" pitchFamily="34" charset="-122"/>
              </a:rPr>
              <a:t>的</a:t>
            </a:r>
            <a:r>
              <a:rPr lang="en-US" altLang="zh-CN" sz="2400" b="1" dirty="0">
                <a:solidFill>
                  <a:sysClr val="windowText" lastClr="000000"/>
                </a:solidFill>
                <a:latin typeface="Arial" panose="020B0604020202020204"/>
                <a:ea typeface="微软雅黑" panose="020B0503020204020204" pitchFamily="34" charset="-122"/>
              </a:rPr>
              <a:t>DDR</a:t>
            </a:r>
            <a:r>
              <a:rPr lang="zh-CN" altLang="en-US" sz="2400" b="1" dirty="0">
                <a:solidFill>
                  <a:sysClr val="windowText" lastClr="000000"/>
                </a:solidFill>
                <a:latin typeface="Arial" panose="020B0604020202020204"/>
                <a:ea typeface="微软雅黑" panose="020B0503020204020204" pitchFamily="34" charset="-122"/>
              </a:rPr>
              <a:t>内存写入</a:t>
            </a:r>
            <a:endParaRPr lang="zh-CN" altLang="en-US" sz="2800" b="1" dirty="0">
              <a:solidFill>
                <a:sysClr val="windowText" lastClr="000000"/>
              </a:solidFill>
              <a:latin typeface="Arial" panose="020B0604020202020204"/>
              <a:ea typeface="微软雅黑" panose="020B0503020204020204" pitchFamily="34" charset="-122"/>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pic>
        <p:nvPicPr>
          <p:cNvPr id="5" name="图片 4">
            <a:extLst>
              <a:ext uri="{FF2B5EF4-FFF2-40B4-BE49-F238E27FC236}">
                <a16:creationId xmlns:a16="http://schemas.microsoft.com/office/drawing/2014/main" id="{FCA7A160-F03F-4DB0-BC2C-3B0DA9A352D8}"/>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733927" y="1046438"/>
            <a:ext cx="5767544" cy="3007811"/>
          </a:xfrm>
          <a:prstGeom prst="rect">
            <a:avLst/>
          </a:prstGeom>
        </p:spPr>
      </p:pic>
      <p:graphicFrame>
        <p:nvGraphicFramePr>
          <p:cNvPr id="6" name="表格 5">
            <a:extLst>
              <a:ext uri="{FF2B5EF4-FFF2-40B4-BE49-F238E27FC236}">
                <a16:creationId xmlns:a16="http://schemas.microsoft.com/office/drawing/2014/main" id="{C7FDE9AD-5DE4-4EED-8B52-8F81C4D0774F}"/>
              </a:ext>
            </a:extLst>
          </p:cNvPr>
          <p:cNvGraphicFramePr>
            <a:graphicFrameLocks noGrp="1"/>
          </p:cNvGraphicFramePr>
          <p:nvPr>
            <p:extLst>
              <p:ext uri="{D42A27DB-BD31-4B8C-83A1-F6EECF244321}">
                <p14:modId xmlns:p14="http://schemas.microsoft.com/office/powerpoint/2010/main" val="201681863"/>
              </p:ext>
            </p:extLst>
          </p:nvPr>
        </p:nvGraphicFramePr>
        <p:xfrm>
          <a:off x="447040" y="4672690"/>
          <a:ext cx="6601950" cy="1544193"/>
        </p:xfrm>
        <a:graphic>
          <a:graphicData uri="http://schemas.openxmlformats.org/drawingml/2006/table">
            <a:tbl>
              <a:tblPr firstRow="1" firstCol="1" bandRow="1"/>
              <a:tblGrid>
                <a:gridCol w="818771">
                  <a:extLst>
                    <a:ext uri="{9D8B030D-6E8A-4147-A177-3AD203B41FA5}">
                      <a16:colId xmlns:a16="http://schemas.microsoft.com/office/drawing/2014/main" val="3990602516"/>
                    </a:ext>
                  </a:extLst>
                </a:gridCol>
                <a:gridCol w="1927727">
                  <a:extLst>
                    <a:ext uri="{9D8B030D-6E8A-4147-A177-3AD203B41FA5}">
                      <a16:colId xmlns:a16="http://schemas.microsoft.com/office/drawing/2014/main" val="1728947234"/>
                    </a:ext>
                  </a:extLst>
                </a:gridCol>
                <a:gridCol w="2014806">
                  <a:extLst>
                    <a:ext uri="{9D8B030D-6E8A-4147-A177-3AD203B41FA5}">
                      <a16:colId xmlns:a16="http://schemas.microsoft.com/office/drawing/2014/main" val="3138888031"/>
                    </a:ext>
                  </a:extLst>
                </a:gridCol>
                <a:gridCol w="1840646">
                  <a:extLst>
                    <a:ext uri="{9D8B030D-6E8A-4147-A177-3AD203B41FA5}">
                      <a16:colId xmlns:a16="http://schemas.microsoft.com/office/drawing/2014/main" val="1352656803"/>
                    </a:ext>
                  </a:extLst>
                </a:gridCol>
              </a:tblGrid>
              <a:tr h="252095">
                <a:tc>
                  <a:txBody>
                    <a:bodyPr/>
                    <a:lstStyle/>
                    <a:p>
                      <a:pPr algn="ctr">
                        <a:lnSpc>
                          <a:spcPct val="150000"/>
                        </a:lnSpc>
                      </a:pP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丢包率</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C</a:t>
                      </a:r>
                      <a:endParaRPr lang="zh-CN" sz="14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807400"/>
                  </a:ext>
                </a:extLst>
              </a:tr>
              <a:tr h="252095">
                <a:tc>
                  <a:txBody>
                    <a:bodyPr/>
                    <a:lstStyle/>
                    <a:p>
                      <a:pPr algn="ctr">
                        <a:lnSpc>
                          <a:spcPct val="150000"/>
                        </a:lnSpc>
                      </a:pP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实验</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单线程，</a:t>
                      </a:r>
                      <a:r>
                        <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rPr>
                        <a:t>PSRDADA</a:t>
                      </a: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rPr>
                        <a:t>DDR</a:t>
                      </a: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内存写入</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个线程，</a:t>
                      </a:r>
                      <a:r>
                        <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rPr>
                        <a:t>PSRDADA</a:t>
                      </a: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rPr>
                        <a:t>DDR</a:t>
                      </a:r>
                      <a:r>
                        <a:rPr lang="zh-CN" altLang="en-US" sz="1400" kern="0" dirty="0">
                          <a:effectLst/>
                          <a:latin typeface="微软雅黑" panose="020B0503020204020204" pitchFamily="34" charset="-122"/>
                          <a:ea typeface="微软雅黑" panose="020B0503020204020204" pitchFamily="34" charset="-122"/>
                          <a:cs typeface="宋体" panose="02010600030101010101" pitchFamily="2" charset="-122"/>
                        </a:rPr>
                        <a:t>内存写入</a:t>
                      </a:r>
                      <a:endParaRPr lang="en-US" altLang="zh-CN" sz="1400" kern="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50000"/>
                        </a:lnSpc>
                      </a:pPr>
                      <a:r>
                        <a:rPr lang="zh-CN" altLang="en-US"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我们的方法（</a:t>
                      </a:r>
                      <a:r>
                        <a:rPr lang="en-US" altLang="zh-CN"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个线程）</a:t>
                      </a:r>
                      <a:r>
                        <a:rPr lang="zh-CN" altLang="en-US"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PSRDADA</a:t>
                      </a:r>
                      <a:r>
                        <a:rPr lang="zh-CN" altLang="en-US"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DDR</a:t>
                      </a:r>
                      <a:r>
                        <a:rPr lang="zh-CN" altLang="en-US"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内存写入</a:t>
                      </a:r>
                      <a:endParaRPr lang="zh-CN" sz="1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89940639"/>
                  </a:ext>
                </a:extLst>
              </a:tr>
              <a:tr h="252095">
                <a:tc>
                  <a:txBody>
                    <a:bodyPr/>
                    <a:lstStyle/>
                    <a:p>
                      <a:pPr algn="ctr">
                        <a:lnSpc>
                          <a:spcPct val="150000"/>
                        </a:lnSpc>
                      </a:pPr>
                      <a:r>
                        <a:rPr lang="en-US" altLang="zh-CN" sz="1400" kern="0" dirty="0">
                          <a:effectLst/>
                          <a:latin typeface="微软雅黑" panose="020B0503020204020204" pitchFamily="34" charset="-122"/>
                          <a:ea typeface="微软雅黑" panose="020B0503020204020204" pitchFamily="34" charset="-122"/>
                          <a:cs typeface="Times New Roman" panose="02020603050405020304" pitchFamily="18" charset="0"/>
                        </a:rPr>
                        <a:t>Loss rate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a:effectLst/>
                          <a:latin typeface="微软雅黑" panose="020B0503020204020204" pitchFamily="34" charset="-122"/>
                          <a:ea typeface="微软雅黑" panose="020B0503020204020204" pitchFamily="34" charset="-122"/>
                          <a:cs typeface="宋体" panose="02010600030101010101" pitchFamily="2" charset="-122"/>
                        </a:rPr>
                        <a:t>1.27e-1</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微软雅黑" panose="020B0503020204020204" pitchFamily="34" charset="-122"/>
                          <a:ea typeface="微软雅黑" panose="020B0503020204020204" pitchFamily="34" charset="-122"/>
                          <a:cs typeface="宋体" panose="02010600030101010101" pitchFamily="2" charset="-122"/>
                        </a:rPr>
                        <a:t>7.93e-4</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0</a:t>
                      </a:r>
                      <a:endParaRPr lang="zh-CN" sz="1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035258"/>
                  </a:ext>
                </a:extLst>
              </a:tr>
            </a:tbl>
          </a:graphicData>
        </a:graphic>
      </p:graphicFrame>
      <p:sp>
        <p:nvSpPr>
          <p:cNvPr id="25" name="文本框 24">
            <a:extLst>
              <a:ext uri="{FF2B5EF4-FFF2-40B4-BE49-F238E27FC236}">
                <a16:creationId xmlns:a16="http://schemas.microsoft.com/office/drawing/2014/main" id="{193827BD-26A8-4079-BD58-0F0A69ECA65C}"/>
              </a:ext>
            </a:extLst>
          </p:cNvPr>
          <p:cNvSpPr txBox="1"/>
          <p:nvPr/>
        </p:nvSpPr>
        <p:spPr>
          <a:xfrm>
            <a:off x="1141495" y="4326106"/>
            <a:ext cx="4725404" cy="369332"/>
          </a:xfrm>
          <a:prstGeom prst="rect">
            <a:avLst/>
          </a:prstGeom>
          <a:noFill/>
        </p:spPr>
        <p:txBody>
          <a:bodyPr wrap="square">
            <a:spAutoFit/>
          </a:bodyPr>
          <a:lstStyle/>
          <a:p>
            <a:pPr algn="ctr"/>
            <a:r>
              <a:rPr lang="zh-CN" altLang="en-US" sz="1800" b="1" dirty="0">
                <a:latin typeface="微软雅黑" panose="020B0503020204020204" pitchFamily="34" charset="-122"/>
                <a:ea typeface="微软雅黑" panose="020B0503020204020204" pitchFamily="34" charset="-122"/>
              </a:rPr>
              <a:t>实验结果：丢包率</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69E650AD-2445-4B70-B4B5-74F4388C04BB}"/>
              </a:ext>
            </a:extLst>
          </p:cNvPr>
          <p:cNvSpPr/>
          <p:nvPr/>
        </p:nvSpPr>
        <p:spPr>
          <a:xfrm>
            <a:off x="7033728" y="1251134"/>
            <a:ext cx="4721232" cy="1705403"/>
          </a:xfrm>
          <a:prstGeom prst="rect">
            <a:avLst/>
          </a:prstGeom>
        </p:spPr>
        <p:txBody>
          <a:bodyPr wrap="square">
            <a:spAutoFit/>
          </a:bodyPr>
          <a:lstStyle/>
          <a:p>
            <a:pPr>
              <a:lnSpc>
                <a:spcPct val="150000"/>
              </a:lnSpc>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PSRDADA</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用于射电天文的高速数据获取和处理架构</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动态的数据流分配和管理</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可扩展和适应大规模数据处理任务</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a:extLst>
              <a:ext uri="{FF2B5EF4-FFF2-40B4-BE49-F238E27FC236}">
                <a16:creationId xmlns:a16="http://schemas.microsoft.com/office/drawing/2014/main" id="{AC4F4F96-7093-4BA2-8955-17E82AB75611}"/>
              </a:ext>
            </a:extLst>
          </p:cNvPr>
          <p:cNvSpPr/>
          <p:nvPr/>
        </p:nvSpPr>
        <p:spPr>
          <a:xfrm>
            <a:off x="6958012" y="1168515"/>
            <a:ext cx="4733984" cy="1788021"/>
          </a:xfrm>
          <a:prstGeom prst="rect">
            <a:avLst/>
          </a:prstGeom>
          <a:noFill/>
          <a:ln w="28575">
            <a:solidFill>
              <a:srgbClr val="5D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804746EA-C3FF-405C-85AB-FCAAA1F4CBF3}"/>
              </a:ext>
            </a:extLst>
          </p:cNvPr>
          <p:cNvSpPr/>
          <p:nvPr/>
        </p:nvSpPr>
        <p:spPr>
          <a:xfrm>
            <a:off x="7218326" y="3667932"/>
            <a:ext cx="4609856" cy="2319218"/>
          </a:xfrm>
          <a:prstGeom prst="roundRect">
            <a:avLst/>
          </a:prstGeom>
          <a:solidFill>
            <a:schemeClr val="bg1">
              <a:lumMod val="95000"/>
            </a:schemeClr>
          </a:solidFill>
          <a:ln>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32" name="矩形 31">
            <a:extLst>
              <a:ext uri="{FF2B5EF4-FFF2-40B4-BE49-F238E27FC236}">
                <a16:creationId xmlns:a16="http://schemas.microsoft.com/office/drawing/2014/main" id="{1E7475B7-3757-45FE-9CA5-52E083125E7F}"/>
              </a:ext>
            </a:extLst>
          </p:cNvPr>
          <p:cNvSpPr/>
          <p:nvPr/>
        </p:nvSpPr>
        <p:spPr>
          <a:xfrm>
            <a:off x="7363767" y="4171892"/>
            <a:ext cx="4469910" cy="170540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与</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PSRDADA</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结合</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仅使用单个线程，我们的方法实现数据接收</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丢包，优于双线程内核空间方法</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满足</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FAST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数据接收要求</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文本框 32">
            <a:extLst>
              <a:ext uri="{FF2B5EF4-FFF2-40B4-BE49-F238E27FC236}">
                <a16:creationId xmlns:a16="http://schemas.microsoft.com/office/drawing/2014/main" id="{6BDDA115-9930-4E7A-8DC0-F9BAC180884F}"/>
              </a:ext>
            </a:extLst>
          </p:cNvPr>
          <p:cNvSpPr txBox="1"/>
          <p:nvPr/>
        </p:nvSpPr>
        <p:spPr>
          <a:xfrm>
            <a:off x="8994255" y="3700251"/>
            <a:ext cx="1705916" cy="461665"/>
          </a:xfrm>
          <a:prstGeom prst="rect">
            <a:avLst/>
          </a:prstGeom>
          <a:noFill/>
        </p:spPr>
        <p:txBody>
          <a:bodyPr wrap="square" rtlCol="0">
            <a:spAutoFit/>
          </a:bodyPr>
          <a:lstStyle/>
          <a:p>
            <a:r>
              <a:rPr lang="zh-CN" altLang="en-US" sz="2400" b="1" dirty="0">
                <a:solidFill>
                  <a:srgbClr val="5A5A96"/>
                </a:solidFill>
                <a:latin typeface="微软雅黑" panose="020B0503020204020204" pitchFamily="34" charset="-122"/>
                <a:ea typeface="微软雅黑" panose="020B0503020204020204" pitchFamily="34" charset="-122"/>
              </a:rPr>
              <a:t>小结</a:t>
            </a:r>
          </a:p>
        </p:txBody>
      </p:sp>
      <p:sp>
        <p:nvSpPr>
          <p:cNvPr id="4" name="灯片编号占位符 3">
            <a:extLst>
              <a:ext uri="{FF2B5EF4-FFF2-40B4-BE49-F238E27FC236}">
                <a16:creationId xmlns:a16="http://schemas.microsoft.com/office/drawing/2014/main" id="{2B6E1C8B-6B2E-81CB-538E-4070BC26B174}"/>
              </a:ext>
            </a:extLst>
          </p:cNvPr>
          <p:cNvSpPr>
            <a:spLocks noGrp="1"/>
          </p:cNvSpPr>
          <p:nvPr>
            <p:ph type="sldNum" sz="quarter" idx="12"/>
          </p:nvPr>
        </p:nvSpPr>
        <p:spPr>
          <a:xfrm>
            <a:off x="11754960" y="6218524"/>
            <a:ext cx="2743200" cy="365125"/>
          </a:xfrm>
        </p:spPr>
        <p:txBody>
          <a:bodyPr/>
          <a:lstStyle/>
          <a:p>
            <a:fld id="{B5A21CC4-E65A-47F3-81DC-59A73DA8A03B}" type="slidenum">
              <a:rPr lang="zh-CN" altLang="en-US" smtClean="0"/>
              <a:t>19</a:t>
            </a:fld>
            <a:endParaRPr lang="zh-CN" altLang="en-US" dirty="0"/>
          </a:p>
        </p:txBody>
      </p:sp>
    </p:spTree>
    <p:extLst>
      <p:ext uri="{BB962C8B-B14F-4D97-AF65-F5344CB8AC3E}">
        <p14:creationId xmlns:p14="http://schemas.microsoft.com/office/powerpoint/2010/main" val="329986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18660"/>
            <a:ext cx="590843" cy="6858000"/>
          </a:xfrm>
          <a:prstGeom prst="rect">
            <a:avLst/>
          </a:prstGeom>
          <a:solidFill>
            <a:srgbClr val="004578"/>
          </a:solidFill>
          <a:ln>
            <a:solidFill>
              <a:srgbClr val="004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2" name="Rectangle 2">
            <a:extLst>
              <a:ext uri="{FF2B5EF4-FFF2-40B4-BE49-F238E27FC236}">
                <a16:creationId xmlns:a16="http://schemas.microsoft.com/office/drawing/2014/main" id="{3FBFBA5A-282B-FA5B-C0D4-6796D91385AC}"/>
              </a:ext>
            </a:extLst>
          </p:cNvPr>
          <p:cNvSpPr>
            <a:spLocks noGrp="1" noChangeArrowheads="1"/>
          </p:cNvSpPr>
          <p:nvPr>
            <p:ph type="title"/>
          </p:nvPr>
        </p:nvSpPr>
        <p:spPr>
          <a:xfrm>
            <a:off x="1534632" y="54836"/>
            <a:ext cx="9144000" cy="747809"/>
          </a:xfrm>
        </p:spPr>
        <p:txBody>
          <a:bodyPr/>
          <a:lstStyle/>
          <a:p>
            <a:pPr algn="ctr">
              <a:tabLst>
                <a:tab pos="4310063" algn="l"/>
              </a:tabLst>
              <a:defRPr/>
            </a:pPr>
            <a:r>
              <a:rPr lang="zh-CN" altLang="en-US" sz="4400" b="1" kern="1200" dirty="0">
                <a:solidFill>
                  <a:schemeClr val="tx2"/>
                </a:solidFill>
                <a:effectLst>
                  <a:outerShdw blurRad="38100" dist="38100" dir="2700000" algn="tl">
                    <a:srgbClr val="000000">
                      <a:alpha val="43137"/>
                    </a:srgbClr>
                  </a:outerShdw>
                </a:effectLst>
                <a:latin typeface="黑体" pitchFamily="49" charset="-122"/>
                <a:ea typeface="黑体" pitchFamily="49" charset="-122"/>
              </a:rPr>
              <a:t>目  录</a:t>
            </a:r>
          </a:p>
        </p:txBody>
      </p:sp>
      <p:grpSp>
        <p:nvGrpSpPr>
          <p:cNvPr id="5" name="组合 20">
            <a:extLst>
              <a:ext uri="{FF2B5EF4-FFF2-40B4-BE49-F238E27FC236}">
                <a16:creationId xmlns:a16="http://schemas.microsoft.com/office/drawing/2014/main" id="{23F314DE-4286-CF83-55CA-A5A6565384C4}"/>
              </a:ext>
            </a:extLst>
          </p:cNvPr>
          <p:cNvGrpSpPr>
            <a:grpSpLocks/>
          </p:cNvGrpSpPr>
          <p:nvPr/>
        </p:nvGrpSpPr>
        <p:grpSpPr bwMode="auto">
          <a:xfrm>
            <a:off x="5383915" y="1237788"/>
            <a:ext cx="6198484" cy="600509"/>
            <a:chOff x="425520" y="-7961"/>
            <a:chExt cx="6005145" cy="461123"/>
          </a:xfrm>
        </p:grpSpPr>
        <p:grpSp>
          <p:nvGrpSpPr>
            <p:cNvPr id="31" name="组合 21">
              <a:extLst>
                <a:ext uri="{FF2B5EF4-FFF2-40B4-BE49-F238E27FC236}">
                  <a16:creationId xmlns:a16="http://schemas.microsoft.com/office/drawing/2014/main" id="{557B4A61-F0DC-86DD-890D-4154ACCF4DEB}"/>
                </a:ext>
              </a:extLst>
            </p:cNvPr>
            <p:cNvGrpSpPr>
              <a:grpSpLocks/>
            </p:cNvGrpSpPr>
            <p:nvPr/>
          </p:nvGrpSpPr>
          <p:grpSpPr bwMode="auto">
            <a:xfrm>
              <a:off x="1514628" y="-7961"/>
              <a:ext cx="4916037" cy="409742"/>
              <a:chOff x="1128" y="-7961"/>
              <a:chExt cx="7112758" cy="409742"/>
            </a:xfrm>
          </p:grpSpPr>
          <p:sp>
            <p:nvSpPr>
              <p:cNvPr id="35" name="矩形 25">
                <a:extLst>
                  <a:ext uri="{FF2B5EF4-FFF2-40B4-BE49-F238E27FC236}">
                    <a16:creationId xmlns:a16="http://schemas.microsoft.com/office/drawing/2014/main" id="{3DE1E936-3D3F-8560-88C6-265B10C9D6DF}"/>
                  </a:ext>
                </a:extLst>
              </p:cNvPr>
              <p:cNvSpPr>
                <a:spLocks noChangeArrowheads="1"/>
              </p:cNvSpPr>
              <p:nvPr/>
            </p:nvSpPr>
            <p:spPr bwMode="auto">
              <a:xfrm>
                <a:off x="1128" y="0"/>
                <a:ext cx="7112758" cy="40178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 name="Rectangle 6">
                <a:extLst>
                  <a:ext uri="{FF2B5EF4-FFF2-40B4-BE49-F238E27FC236}">
                    <a16:creationId xmlns:a16="http://schemas.microsoft.com/office/drawing/2014/main" id="{4A2DC0AE-7CE4-6510-B4DE-BE6912FCA037}"/>
                  </a:ext>
                </a:extLst>
              </p:cNvPr>
              <p:cNvSpPr>
                <a:spLocks noChangeArrowheads="1"/>
              </p:cNvSpPr>
              <p:nvPr/>
            </p:nvSpPr>
            <p:spPr bwMode="auto">
              <a:xfrm>
                <a:off x="488511" y="-7961"/>
                <a:ext cx="4428287" cy="35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1" dirty="0">
                    <a:solidFill>
                      <a:srgbClr val="0070C0"/>
                    </a:solidFill>
                    <a:latin typeface="微软雅黑" panose="020B0503020204020204" pitchFamily="34" charset="-122"/>
                    <a:ea typeface="微软雅黑" panose="020B0503020204020204" pitchFamily="34" charset="-122"/>
                  </a:rPr>
                  <a:t>研究</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背景</a:t>
                </a:r>
                <a:endParaRPr kumimoji="0" lang="zh-CN"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22">
              <a:extLst>
                <a:ext uri="{FF2B5EF4-FFF2-40B4-BE49-F238E27FC236}">
                  <a16:creationId xmlns:a16="http://schemas.microsoft.com/office/drawing/2014/main" id="{A09B79D3-695C-BDB2-573E-A662414E3AF6}"/>
                </a:ext>
              </a:extLst>
            </p:cNvPr>
            <p:cNvGrpSpPr>
              <a:grpSpLocks/>
            </p:cNvGrpSpPr>
            <p:nvPr/>
          </p:nvGrpSpPr>
          <p:grpSpPr bwMode="auto">
            <a:xfrm>
              <a:off x="425520" y="0"/>
              <a:ext cx="962087" cy="453162"/>
              <a:chOff x="425520" y="0"/>
              <a:chExt cx="962087" cy="453162"/>
            </a:xfrm>
          </p:grpSpPr>
          <p:sp>
            <p:nvSpPr>
              <p:cNvPr id="33" name="矩形 23">
                <a:extLst>
                  <a:ext uri="{FF2B5EF4-FFF2-40B4-BE49-F238E27FC236}">
                    <a16:creationId xmlns:a16="http://schemas.microsoft.com/office/drawing/2014/main" id="{1C63A696-32B9-EA2F-A4C8-0330B6810C1E}"/>
                  </a:ext>
                </a:extLst>
              </p:cNvPr>
              <p:cNvSpPr>
                <a:spLocks noChangeArrowheads="1"/>
              </p:cNvSpPr>
              <p:nvPr/>
            </p:nvSpPr>
            <p:spPr bwMode="auto">
              <a:xfrm>
                <a:off x="539294" y="0"/>
                <a:ext cx="789579" cy="401781"/>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4" name="文本框 24">
                <a:extLst>
                  <a:ext uri="{FF2B5EF4-FFF2-40B4-BE49-F238E27FC236}">
                    <a16:creationId xmlns:a16="http://schemas.microsoft.com/office/drawing/2014/main" id="{A2116BDA-E75B-3DC8-B727-7159A4922691}"/>
                  </a:ext>
                </a:extLst>
              </p:cNvPr>
              <p:cNvSpPr txBox="1">
                <a:spLocks noChangeArrowheads="1"/>
              </p:cNvSpPr>
              <p:nvPr/>
            </p:nvSpPr>
            <p:spPr bwMode="auto">
              <a:xfrm>
                <a:off x="425520" y="4113"/>
                <a:ext cx="962087" cy="4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zh-CN" sz="3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6" name="组合 20">
            <a:extLst>
              <a:ext uri="{FF2B5EF4-FFF2-40B4-BE49-F238E27FC236}">
                <a16:creationId xmlns:a16="http://schemas.microsoft.com/office/drawing/2014/main" id="{50528FEE-C784-AB70-8344-DDE79DDEFE80}"/>
              </a:ext>
            </a:extLst>
          </p:cNvPr>
          <p:cNvGrpSpPr>
            <a:grpSpLocks/>
          </p:cNvGrpSpPr>
          <p:nvPr/>
        </p:nvGrpSpPr>
        <p:grpSpPr bwMode="auto">
          <a:xfrm>
            <a:off x="5383915" y="1916270"/>
            <a:ext cx="6452485" cy="601966"/>
            <a:chOff x="425520" y="-9080"/>
            <a:chExt cx="6251223" cy="462242"/>
          </a:xfrm>
        </p:grpSpPr>
        <p:grpSp>
          <p:nvGrpSpPr>
            <p:cNvPr id="25" name="组合 21">
              <a:extLst>
                <a:ext uri="{FF2B5EF4-FFF2-40B4-BE49-F238E27FC236}">
                  <a16:creationId xmlns:a16="http://schemas.microsoft.com/office/drawing/2014/main" id="{1B63C7A6-3DF6-384D-0559-1F5D68520FAD}"/>
                </a:ext>
              </a:extLst>
            </p:cNvPr>
            <p:cNvGrpSpPr>
              <a:grpSpLocks/>
            </p:cNvGrpSpPr>
            <p:nvPr/>
          </p:nvGrpSpPr>
          <p:grpSpPr bwMode="auto">
            <a:xfrm>
              <a:off x="1514627" y="-9080"/>
              <a:ext cx="5162116" cy="410861"/>
              <a:chOff x="1127" y="-9080"/>
              <a:chExt cx="7468796" cy="410861"/>
            </a:xfrm>
          </p:grpSpPr>
          <p:sp>
            <p:nvSpPr>
              <p:cNvPr id="29" name="矩形 25">
                <a:extLst>
                  <a:ext uri="{FF2B5EF4-FFF2-40B4-BE49-F238E27FC236}">
                    <a16:creationId xmlns:a16="http://schemas.microsoft.com/office/drawing/2014/main" id="{63B2B4A4-B39B-E40A-5087-0B09F023EF42}"/>
                  </a:ext>
                </a:extLst>
              </p:cNvPr>
              <p:cNvSpPr>
                <a:spLocks noChangeArrowheads="1"/>
              </p:cNvSpPr>
              <p:nvPr/>
            </p:nvSpPr>
            <p:spPr bwMode="auto">
              <a:xfrm>
                <a:off x="1127" y="0"/>
                <a:ext cx="7112757" cy="401781"/>
              </a:xfrm>
              <a:prstGeom prst="rect">
                <a:avLst/>
              </a:prstGeom>
              <a:noFill/>
              <a:ln w="9525">
                <a:solidFill>
                  <a:srgbClr val="034EA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 name="Rectangle 6">
                <a:extLst>
                  <a:ext uri="{FF2B5EF4-FFF2-40B4-BE49-F238E27FC236}">
                    <a16:creationId xmlns:a16="http://schemas.microsoft.com/office/drawing/2014/main" id="{26F7A2E4-8B01-93A4-77A5-B34BD9D2CA0D}"/>
                  </a:ext>
                </a:extLst>
              </p:cNvPr>
              <p:cNvSpPr>
                <a:spLocks noChangeArrowheads="1"/>
              </p:cNvSpPr>
              <p:nvPr/>
            </p:nvSpPr>
            <p:spPr bwMode="auto">
              <a:xfrm>
                <a:off x="492415" y="-9080"/>
                <a:ext cx="6977508" cy="35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eaLnBrk="0" fontAlgn="base" hangingPunct="0">
                  <a:spcBef>
                    <a:spcPct val="0"/>
                  </a:spcBef>
                  <a:spcAft>
                    <a:spcPct val="0"/>
                  </a:spcAft>
                  <a:buClrTx/>
                  <a:buNone/>
                  <a:defRPr/>
                </a:pPr>
                <a:r>
                  <a:rPr kumimoji="0" lang="zh-CN" altLang="en-US" sz="2400" b="1" dirty="0">
                    <a:solidFill>
                      <a:srgbClr val="0070C0"/>
                    </a:solidFill>
                    <a:latin typeface="微软雅黑" panose="020B0503020204020204" pitchFamily="34" charset="-122"/>
                    <a:ea typeface="微软雅黑" panose="020B0503020204020204" pitchFamily="34" charset="-122"/>
                  </a:rPr>
                  <a:t>超低丢包率数据接收</a:t>
                </a:r>
              </a:p>
            </p:txBody>
          </p:sp>
        </p:grpSp>
        <p:grpSp>
          <p:nvGrpSpPr>
            <p:cNvPr id="26" name="组合 22">
              <a:extLst>
                <a:ext uri="{FF2B5EF4-FFF2-40B4-BE49-F238E27FC236}">
                  <a16:creationId xmlns:a16="http://schemas.microsoft.com/office/drawing/2014/main" id="{E0545C61-FEFA-532C-44CF-1D4A792CB748}"/>
                </a:ext>
              </a:extLst>
            </p:cNvPr>
            <p:cNvGrpSpPr>
              <a:grpSpLocks/>
            </p:cNvGrpSpPr>
            <p:nvPr/>
          </p:nvGrpSpPr>
          <p:grpSpPr bwMode="auto">
            <a:xfrm>
              <a:off x="425520" y="0"/>
              <a:ext cx="962087" cy="453162"/>
              <a:chOff x="425520" y="0"/>
              <a:chExt cx="962087" cy="453162"/>
            </a:xfrm>
          </p:grpSpPr>
          <p:sp>
            <p:nvSpPr>
              <p:cNvPr id="27" name="矩形 23">
                <a:extLst>
                  <a:ext uri="{FF2B5EF4-FFF2-40B4-BE49-F238E27FC236}">
                    <a16:creationId xmlns:a16="http://schemas.microsoft.com/office/drawing/2014/main" id="{CAB9CB75-1D98-A085-039D-A41D16F15F04}"/>
                  </a:ext>
                </a:extLst>
              </p:cNvPr>
              <p:cNvSpPr>
                <a:spLocks noChangeArrowheads="1"/>
              </p:cNvSpPr>
              <p:nvPr/>
            </p:nvSpPr>
            <p:spPr bwMode="auto">
              <a:xfrm>
                <a:off x="539294" y="0"/>
                <a:ext cx="789579" cy="401781"/>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8" name="文本框 24">
                <a:extLst>
                  <a:ext uri="{FF2B5EF4-FFF2-40B4-BE49-F238E27FC236}">
                    <a16:creationId xmlns:a16="http://schemas.microsoft.com/office/drawing/2014/main" id="{498B88DA-02DE-5E18-0FA9-B3B1C17F0A9D}"/>
                  </a:ext>
                </a:extLst>
              </p:cNvPr>
              <p:cNvSpPr txBox="1">
                <a:spLocks noChangeArrowheads="1"/>
              </p:cNvSpPr>
              <p:nvPr/>
            </p:nvSpPr>
            <p:spPr bwMode="auto">
              <a:xfrm>
                <a:off x="425520" y="4113"/>
                <a:ext cx="962087" cy="4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zh-CN" sz="3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8" name="组合 20">
            <a:extLst>
              <a:ext uri="{FF2B5EF4-FFF2-40B4-BE49-F238E27FC236}">
                <a16:creationId xmlns:a16="http://schemas.microsoft.com/office/drawing/2014/main" id="{5D418AB7-41A8-3C5A-5B92-495639BA9B5C}"/>
              </a:ext>
            </a:extLst>
          </p:cNvPr>
          <p:cNvGrpSpPr>
            <a:grpSpLocks/>
          </p:cNvGrpSpPr>
          <p:nvPr/>
        </p:nvGrpSpPr>
        <p:grpSpPr bwMode="auto">
          <a:xfrm>
            <a:off x="5383915" y="2596209"/>
            <a:ext cx="6361046" cy="623763"/>
            <a:chOff x="450097" y="-25818"/>
            <a:chExt cx="5128634" cy="478980"/>
          </a:xfrm>
        </p:grpSpPr>
        <p:grpSp>
          <p:nvGrpSpPr>
            <p:cNvPr id="19" name="组合 21">
              <a:extLst>
                <a:ext uri="{FF2B5EF4-FFF2-40B4-BE49-F238E27FC236}">
                  <a16:creationId xmlns:a16="http://schemas.microsoft.com/office/drawing/2014/main" id="{7E0DD787-4067-ECD3-AE1E-8ABB21E3BFDB}"/>
                </a:ext>
              </a:extLst>
            </p:cNvPr>
            <p:cNvGrpSpPr>
              <a:grpSpLocks/>
            </p:cNvGrpSpPr>
            <p:nvPr/>
          </p:nvGrpSpPr>
          <p:grpSpPr bwMode="auto">
            <a:xfrm>
              <a:off x="1356464" y="-25818"/>
              <a:ext cx="4222267" cy="427599"/>
              <a:chOff x="-227710" y="-25818"/>
              <a:chExt cx="6108977" cy="427599"/>
            </a:xfrm>
          </p:grpSpPr>
          <p:sp>
            <p:nvSpPr>
              <p:cNvPr id="23" name="矩形 25">
                <a:extLst>
                  <a:ext uri="{FF2B5EF4-FFF2-40B4-BE49-F238E27FC236}">
                    <a16:creationId xmlns:a16="http://schemas.microsoft.com/office/drawing/2014/main" id="{A9ADD735-E114-F0C7-2E9B-DFC237B36BEB}"/>
                  </a:ext>
                </a:extLst>
              </p:cNvPr>
              <p:cNvSpPr>
                <a:spLocks noChangeArrowheads="1"/>
              </p:cNvSpPr>
              <p:nvPr/>
            </p:nvSpPr>
            <p:spPr bwMode="auto">
              <a:xfrm>
                <a:off x="-227710" y="0"/>
                <a:ext cx="5919336" cy="401781"/>
              </a:xfrm>
              <a:prstGeom prst="rect">
                <a:avLst/>
              </a:prstGeom>
              <a:noFill/>
              <a:ln w="9525">
                <a:solidFill>
                  <a:srgbClr val="034EA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Rectangle 6">
                <a:extLst>
                  <a:ext uri="{FF2B5EF4-FFF2-40B4-BE49-F238E27FC236}">
                    <a16:creationId xmlns:a16="http://schemas.microsoft.com/office/drawing/2014/main" id="{EBE00FB6-CF8B-4544-8F6E-E7A8BFB041FE}"/>
                  </a:ext>
                </a:extLst>
              </p:cNvPr>
              <p:cNvSpPr>
                <a:spLocks noChangeArrowheads="1"/>
              </p:cNvSpPr>
              <p:nvPr/>
            </p:nvSpPr>
            <p:spPr bwMode="auto">
              <a:xfrm>
                <a:off x="145592" y="-25818"/>
                <a:ext cx="5735675" cy="35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R="0" lvl="0" indent="0" eaLnBrk="0" fontAlgn="base" hangingPunct="0">
                  <a:lnSpc>
                    <a:spcPct val="100000"/>
                  </a:lnSpc>
                  <a:spcBef>
                    <a:spcPct val="0"/>
                  </a:spcBef>
                  <a:spcAft>
                    <a:spcPct val="0"/>
                  </a:spcAft>
                  <a:buClrTx/>
                  <a:buSzTx/>
                  <a:buNone/>
                  <a:tabLst/>
                  <a:defRPr/>
                </a:pPr>
                <a:r>
                  <a:rPr kumimoji="0" lang="zh-CN" altLang="en-US" sz="2400" b="1" dirty="0">
                    <a:solidFill>
                      <a:srgbClr val="0070C0"/>
                    </a:solidFill>
                    <a:latin typeface="微软雅黑" panose="020B0503020204020204" pitchFamily="34" charset="-122"/>
                    <a:ea typeface="微软雅黑" panose="020B0503020204020204" pitchFamily="34" charset="-122"/>
                  </a:rPr>
                  <a:t>基于混合内存的缓存</a:t>
                </a:r>
              </a:p>
            </p:txBody>
          </p:sp>
        </p:grpSp>
        <p:grpSp>
          <p:nvGrpSpPr>
            <p:cNvPr id="20" name="组合 22">
              <a:extLst>
                <a:ext uri="{FF2B5EF4-FFF2-40B4-BE49-F238E27FC236}">
                  <a16:creationId xmlns:a16="http://schemas.microsoft.com/office/drawing/2014/main" id="{86B3F90D-F349-6D4F-850E-BC92975BCD77}"/>
                </a:ext>
              </a:extLst>
            </p:cNvPr>
            <p:cNvGrpSpPr>
              <a:grpSpLocks/>
            </p:cNvGrpSpPr>
            <p:nvPr/>
          </p:nvGrpSpPr>
          <p:grpSpPr bwMode="auto">
            <a:xfrm>
              <a:off x="450097" y="0"/>
              <a:ext cx="800661" cy="453162"/>
              <a:chOff x="450097" y="0"/>
              <a:chExt cx="800661" cy="453162"/>
            </a:xfrm>
          </p:grpSpPr>
          <p:sp>
            <p:nvSpPr>
              <p:cNvPr id="21" name="矩形 23">
                <a:extLst>
                  <a:ext uri="{FF2B5EF4-FFF2-40B4-BE49-F238E27FC236}">
                    <a16:creationId xmlns:a16="http://schemas.microsoft.com/office/drawing/2014/main" id="{EFADD555-19A0-D200-31F1-F3AFCEBCF450}"/>
                  </a:ext>
                </a:extLst>
              </p:cNvPr>
              <p:cNvSpPr>
                <a:spLocks noChangeArrowheads="1"/>
              </p:cNvSpPr>
              <p:nvPr/>
            </p:nvSpPr>
            <p:spPr bwMode="auto">
              <a:xfrm>
                <a:off x="539295" y="0"/>
                <a:ext cx="638010" cy="401781"/>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2" name="文本框 24">
                <a:extLst>
                  <a:ext uri="{FF2B5EF4-FFF2-40B4-BE49-F238E27FC236}">
                    <a16:creationId xmlns:a16="http://schemas.microsoft.com/office/drawing/2014/main" id="{B6F480BB-EA4A-0E62-A699-E8006DBAFB78}"/>
                  </a:ext>
                </a:extLst>
              </p:cNvPr>
              <p:cNvSpPr txBox="1">
                <a:spLocks noChangeArrowheads="1"/>
              </p:cNvSpPr>
              <p:nvPr/>
            </p:nvSpPr>
            <p:spPr bwMode="auto">
              <a:xfrm>
                <a:off x="450097" y="4113"/>
                <a:ext cx="800661" cy="4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pic>
        <p:nvPicPr>
          <p:cNvPr id="37" name="图片 17" descr="新技术基地修改.jpg">
            <a:extLst>
              <a:ext uri="{FF2B5EF4-FFF2-40B4-BE49-F238E27FC236}">
                <a16:creationId xmlns:a16="http://schemas.microsoft.com/office/drawing/2014/main" id="{AE2698F6-536A-0EFB-2D5B-698B127394DC}"/>
              </a:ext>
            </a:extLst>
          </p:cNvPr>
          <p:cNvPicPr>
            <a:picLocks noChangeAspect="1"/>
          </p:cNvPicPr>
          <p:nvPr/>
        </p:nvPicPr>
        <p:blipFill>
          <a:blip r:embed="rId3">
            <a:extLst>
              <a:ext uri="{28A0092B-C50C-407E-A947-70E740481C1C}">
                <a14:useLocalDpi xmlns:a14="http://schemas.microsoft.com/office/drawing/2010/main" val="0"/>
              </a:ext>
            </a:extLst>
          </a:blip>
          <a:srcRect t="36433"/>
          <a:stretch>
            <a:fillRect/>
          </a:stretch>
        </p:blipFill>
        <p:spPr bwMode="auto">
          <a:xfrm>
            <a:off x="935628" y="4643106"/>
            <a:ext cx="10809332" cy="21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58">
            <a:extLst>
              <a:ext uri="{FF2B5EF4-FFF2-40B4-BE49-F238E27FC236}">
                <a16:creationId xmlns:a16="http://schemas.microsoft.com/office/drawing/2014/main" id="{EB7C9D71-79CF-EBB1-06E6-49FA3B0ECAAA}"/>
              </a:ext>
            </a:extLst>
          </p:cNvPr>
          <p:cNvGrpSpPr>
            <a:grpSpLocks/>
          </p:cNvGrpSpPr>
          <p:nvPr/>
        </p:nvGrpSpPr>
        <p:grpSpPr bwMode="auto">
          <a:xfrm>
            <a:off x="1028217" y="2330861"/>
            <a:ext cx="3786188" cy="627063"/>
            <a:chOff x="251520" y="1995686"/>
            <a:chExt cx="2736304" cy="627166"/>
          </a:xfrm>
        </p:grpSpPr>
        <p:sp>
          <p:nvSpPr>
            <p:cNvPr id="39" name="TextBox 59">
              <a:extLst>
                <a:ext uri="{FF2B5EF4-FFF2-40B4-BE49-F238E27FC236}">
                  <a16:creationId xmlns:a16="http://schemas.microsoft.com/office/drawing/2014/main" id="{31C9AE2E-437F-6573-61F9-662302E39D55}"/>
                </a:ext>
              </a:extLst>
            </p:cNvPr>
            <p:cNvSpPr txBox="1">
              <a:spLocks noChangeArrowheads="1"/>
            </p:cNvSpPr>
            <p:nvPr/>
          </p:nvSpPr>
          <p:spPr bwMode="auto">
            <a:xfrm>
              <a:off x="251520" y="2038077"/>
              <a:ext cx="18722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3200" b="1" i="0" u="none" strike="noStrike" kern="1200" cap="none" spc="0" normalizeH="0" baseline="0" noProof="0" dirty="0">
                  <a:ln>
                    <a:noFill/>
                  </a:ln>
                  <a:solidFill>
                    <a:srgbClr val="034EA2"/>
                  </a:solidFill>
                  <a:effectLst/>
                  <a:uLnTx/>
                  <a:uFillTx/>
                  <a:latin typeface="微软雅黑" panose="020B0503020204020204" pitchFamily="34" charset="-122"/>
                  <a:ea typeface="微软雅黑" panose="020B0503020204020204" pitchFamily="34" charset="-122"/>
                  <a:cs typeface="+mn-cs"/>
                </a:rPr>
                <a:t>CONTENTS</a:t>
              </a:r>
              <a:endParaRPr kumimoji="1" lang="zh-CN" altLang="en-US" sz="3200" b="1" i="0" u="none" strike="noStrike" kern="1200" cap="none" spc="0" normalizeH="0" baseline="0" noProof="0" dirty="0">
                <a:ln>
                  <a:noFill/>
                </a:ln>
                <a:solidFill>
                  <a:srgbClr val="034EA2"/>
                </a:solidFill>
                <a:effectLst/>
                <a:uLnTx/>
                <a:uFillTx/>
                <a:latin typeface="微软雅黑" panose="020B0503020204020204" pitchFamily="34" charset="-122"/>
                <a:ea typeface="微软雅黑" panose="020B0503020204020204" pitchFamily="34" charset="-122"/>
                <a:cs typeface="+mn-cs"/>
              </a:endParaRPr>
            </a:p>
          </p:txBody>
        </p:sp>
        <p:cxnSp>
          <p:nvCxnSpPr>
            <p:cNvPr id="40" name="直接连接符 39">
              <a:extLst>
                <a:ext uri="{FF2B5EF4-FFF2-40B4-BE49-F238E27FC236}">
                  <a16:creationId xmlns:a16="http://schemas.microsoft.com/office/drawing/2014/main" id="{89D1D7F2-E8FB-C041-16FE-6F5658D43D41}"/>
                </a:ext>
              </a:extLst>
            </p:cNvPr>
            <p:cNvCxnSpPr/>
            <p:nvPr/>
          </p:nvCxnSpPr>
          <p:spPr>
            <a:xfrm>
              <a:off x="2051630" y="2067136"/>
              <a:ext cx="0" cy="3604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61">
              <a:extLst>
                <a:ext uri="{FF2B5EF4-FFF2-40B4-BE49-F238E27FC236}">
                  <a16:creationId xmlns:a16="http://schemas.microsoft.com/office/drawing/2014/main" id="{DFDC8EFA-1553-EB4A-8E58-32177BAF1EAF}"/>
                </a:ext>
              </a:extLst>
            </p:cNvPr>
            <p:cNvSpPr txBox="1">
              <a:spLocks noChangeArrowheads="1"/>
            </p:cNvSpPr>
            <p:nvPr/>
          </p:nvSpPr>
          <p:spPr bwMode="auto">
            <a:xfrm>
              <a:off x="2051720" y="1995686"/>
              <a:ext cx="9361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200" b="1" i="0" u="none" strike="noStrike" kern="1200" cap="none" spc="0" normalizeH="0" baseline="0" noProof="0">
                  <a:ln>
                    <a:noFill/>
                  </a:ln>
                  <a:solidFill>
                    <a:srgbClr val="034EA2"/>
                  </a:solidFill>
                  <a:effectLst/>
                  <a:uLnTx/>
                  <a:uFillTx/>
                  <a:latin typeface="微软雅黑" panose="020B0503020204020204" pitchFamily="34" charset="-122"/>
                  <a:ea typeface="微软雅黑" panose="020B0503020204020204" pitchFamily="34" charset="-122"/>
                  <a:cs typeface="+mn-cs"/>
                </a:rPr>
                <a:t>目录</a:t>
              </a:r>
            </a:p>
          </p:txBody>
        </p:sp>
      </p:grpSp>
      <p:cxnSp>
        <p:nvCxnSpPr>
          <p:cNvPr id="42" name="直接连接符 41">
            <a:extLst>
              <a:ext uri="{FF2B5EF4-FFF2-40B4-BE49-F238E27FC236}">
                <a16:creationId xmlns:a16="http://schemas.microsoft.com/office/drawing/2014/main" id="{3B28955F-A4D7-AADC-7F62-0F0FE426296C}"/>
              </a:ext>
            </a:extLst>
          </p:cNvPr>
          <p:cNvCxnSpPr/>
          <p:nvPr/>
        </p:nvCxnSpPr>
        <p:spPr bwMode="auto">
          <a:xfrm>
            <a:off x="3620605" y="1711736"/>
            <a:ext cx="0" cy="1970088"/>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43" name="矩形 42">
            <a:extLst>
              <a:ext uri="{FF2B5EF4-FFF2-40B4-BE49-F238E27FC236}">
                <a16:creationId xmlns:a16="http://schemas.microsoft.com/office/drawing/2014/main" id="{979747E6-2338-122D-278E-BE69FBC79DA3}"/>
              </a:ext>
            </a:extLst>
          </p:cNvPr>
          <p:cNvSpPr/>
          <p:nvPr/>
        </p:nvSpPr>
        <p:spPr>
          <a:xfrm>
            <a:off x="584891" y="821833"/>
            <a:ext cx="1148065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20">
            <a:extLst>
              <a:ext uri="{FF2B5EF4-FFF2-40B4-BE49-F238E27FC236}">
                <a16:creationId xmlns:a16="http://schemas.microsoft.com/office/drawing/2014/main" id="{E3AE5BFF-C260-3390-9CBD-B66D299A3766}"/>
              </a:ext>
            </a:extLst>
          </p:cNvPr>
          <p:cNvGrpSpPr>
            <a:grpSpLocks/>
          </p:cNvGrpSpPr>
          <p:nvPr/>
        </p:nvGrpSpPr>
        <p:grpSpPr bwMode="auto">
          <a:xfrm>
            <a:off x="5383915" y="3297945"/>
            <a:ext cx="6198476" cy="601966"/>
            <a:chOff x="425520" y="-9080"/>
            <a:chExt cx="6005137" cy="462242"/>
          </a:xfrm>
        </p:grpSpPr>
        <p:grpSp>
          <p:nvGrpSpPr>
            <p:cNvPr id="11" name="组合 21">
              <a:extLst>
                <a:ext uri="{FF2B5EF4-FFF2-40B4-BE49-F238E27FC236}">
                  <a16:creationId xmlns:a16="http://schemas.microsoft.com/office/drawing/2014/main" id="{36280553-DCBD-051D-E14C-C9B2C478C73D}"/>
                </a:ext>
              </a:extLst>
            </p:cNvPr>
            <p:cNvGrpSpPr>
              <a:grpSpLocks/>
            </p:cNvGrpSpPr>
            <p:nvPr/>
          </p:nvGrpSpPr>
          <p:grpSpPr bwMode="auto">
            <a:xfrm>
              <a:off x="1514627" y="-9080"/>
              <a:ext cx="4916030" cy="410861"/>
              <a:chOff x="1127" y="-9080"/>
              <a:chExt cx="7112748" cy="410861"/>
            </a:xfrm>
          </p:grpSpPr>
          <p:sp>
            <p:nvSpPr>
              <p:cNvPr id="15" name="矩形 25">
                <a:extLst>
                  <a:ext uri="{FF2B5EF4-FFF2-40B4-BE49-F238E27FC236}">
                    <a16:creationId xmlns:a16="http://schemas.microsoft.com/office/drawing/2014/main" id="{7B2AAFCC-9C47-2BA3-2EE8-CA05B2B37180}"/>
                  </a:ext>
                </a:extLst>
              </p:cNvPr>
              <p:cNvSpPr>
                <a:spLocks noChangeArrowheads="1"/>
              </p:cNvSpPr>
              <p:nvPr/>
            </p:nvSpPr>
            <p:spPr bwMode="auto">
              <a:xfrm>
                <a:off x="1127" y="0"/>
                <a:ext cx="7112748" cy="401781"/>
              </a:xfrm>
              <a:prstGeom prst="rect">
                <a:avLst/>
              </a:prstGeom>
              <a:noFill/>
              <a:ln w="9525">
                <a:solidFill>
                  <a:srgbClr val="034EA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 name="Rectangle 6">
                <a:extLst>
                  <a:ext uri="{FF2B5EF4-FFF2-40B4-BE49-F238E27FC236}">
                    <a16:creationId xmlns:a16="http://schemas.microsoft.com/office/drawing/2014/main" id="{2BA7BAE9-1B1A-BFFB-D0AA-2F7349D1C17D}"/>
                  </a:ext>
                </a:extLst>
              </p:cNvPr>
              <p:cNvSpPr>
                <a:spLocks noChangeArrowheads="1"/>
              </p:cNvSpPr>
              <p:nvPr/>
            </p:nvSpPr>
            <p:spPr bwMode="auto">
              <a:xfrm>
                <a:off x="478174" y="-9080"/>
                <a:ext cx="5957135" cy="35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eaLnBrk="0" fontAlgn="base" hangingPunct="0">
                  <a:spcBef>
                    <a:spcPct val="0"/>
                  </a:spcBef>
                  <a:spcAft>
                    <a:spcPct val="0"/>
                  </a:spcAft>
                  <a:buClrTx/>
                  <a:buNone/>
                  <a:defRPr/>
                </a:pPr>
                <a:r>
                  <a:rPr kumimoji="0" lang="zh-CN" altLang="en-US" sz="2400" b="1" dirty="0">
                    <a:solidFill>
                      <a:srgbClr val="0070C0"/>
                    </a:solidFill>
                    <a:latin typeface="微软雅黑" panose="020B0503020204020204" pitchFamily="34" charset="-122"/>
                    <a:ea typeface="微软雅黑" panose="020B0503020204020204" pitchFamily="34" charset="-122"/>
                  </a:rPr>
                  <a:t>相干消色散并行加速</a:t>
                </a:r>
              </a:p>
            </p:txBody>
          </p:sp>
        </p:grpSp>
        <p:grpSp>
          <p:nvGrpSpPr>
            <p:cNvPr id="12" name="组合 22">
              <a:extLst>
                <a:ext uri="{FF2B5EF4-FFF2-40B4-BE49-F238E27FC236}">
                  <a16:creationId xmlns:a16="http://schemas.microsoft.com/office/drawing/2014/main" id="{3AE21CA9-976C-D9AF-7527-46EE73D38F33}"/>
                </a:ext>
              </a:extLst>
            </p:cNvPr>
            <p:cNvGrpSpPr>
              <a:grpSpLocks/>
            </p:cNvGrpSpPr>
            <p:nvPr/>
          </p:nvGrpSpPr>
          <p:grpSpPr bwMode="auto">
            <a:xfrm>
              <a:off x="425520" y="0"/>
              <a:ext cx="962087" cy="453162"/>
              <a:chOff x="425520" y="0"/>
              <a:chExt cx="962087" cy="453162"/>
            </a:xfrm>
          </p:grpSpPr>
          <p:sp>
            <p:nvSpPr>
              <p:cNvPr id="13" name="矩形 23">
                <a:extLst>
                  <a:ext uri="{FF2B5EF4-FFF2-40B4-BE49-F238E27FC236}">
                    <a16:creationId xmlns:a16="http://schemas.microsoft.com/office/drawing/2014/main" id="{5CF93D47-F6D8-8966-5B10-F363247D8727}"/>
                  </a:ext>
                </a:extLst>
              </p:cNvPr>
              <p:cNvSpPr>
                <a:spLocks noChangeArrowheads="1"/>
              </p:cNvSpPr>
              <p:nvPr/>
            </p:nvSpPr>
            <p:spPr bwMode="auto">
              <a:xfrm>
                <a:off x="539294" y="0"/>
                <a:ext cx="789579" cy="401781"/>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4" name="文本框 24">
                <a:extLst>
                  <a:ext uri="{FF2B5EF4-FFF2-40B4-BE49-F238E27FC236}">
                    <a16:creationId xmlns:a16="http://schemas.microsoft.com/office/drawing/2014/main" id="{F00D7C11-EEEF-6372-21E0-EB5CD40D995D}"/>
                  </a:ext>
                </a:extLst>
              </p:cNvPr>
              <p:cNvSpPr txBox="1">
                <a:spLocks noChangeArrowheads="1"/>
              </p:cNvSpPr>
              <p:nvPr/>
            </p:nvSpPr>
            <p:spPr bwMode="auto">
              <a:xfrm>
                <a:off x="425520" y="4113"/>
                <a:ext cx="962087" cy="4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6" name="组合 20">
            <a:extLst>
              <a:ext uri="{FF2B5EF4-FFF2-40B4-BE49-F238E27FC236}">
                <a16:creationId xmlns:a16="http://schemas.microsoft.com/office/drawing/2014/main" id="{63335583-59A1-EED4-198C-9C13AFF63CFF}"/>
              </a:ext>
            </a:extLst>
          </p:cNvPr>
          <p:cNvGrpSpPr>
            <a:grpSpLocks/>
          </p:cNvGrpSpPr>
          <p:nvPr/>
        </p:nvGrpSpPr>
        <p:grpSpPr bwMode="auto">
          <a:xfrm>
            <a:off x="5383915" y="3989709"/>
            <a:ext cx="6198476" cy="590142"/>
            <a:chOff x="425520" y="0"/>
            <a:chExt cx="6005137" cy="453162"/>
          </a:xfrm>
        </p:grpSpPr>
        <p:grpSp>
          <p:nvGrpSpPr>
            <p:cNvPr id="47" name="组合 21">
              <a:extLst>
                <a:ext uri="{FF2B5EF4-FFF2-40B4-BE49-F238E27FC236}">
                  <a16:creationId xmlns:a16="http://schemas.microsoft.com/office/drawing/2014/main" id="{CF85DECF-1798-B452-E21A-3F119675D160}"/>
                </a:ext>
              </a:extLst>
            </p:cNvPr>
            <p:cNvGrpSpPr>
              <a:grpSpLocks/>
            </p:cNvGrpSpPr>
            <p:nvPr/>
          </p:nvGrpSpPr>
          <p:grpSpPr bwMode="auto">
            <a:xfrm>
              <a:off x="1514627" y="0"/>
              <a:ext cx="4916030" cy="401781"/>
              <a:chOff x="1127" y="0"/>
              <a:chExt cx="7112747" cy="401781"/>
            </a:xfrm>
          </p:grpSpPr>
          <p:sp>
            <p:nvSpPr>
              <p:cNvPr id="52" name="矩形 25">
                <a:extLst>
                  <a:ext uri="{FF2B5EF4-FFF2-40B4-BE49-F238E27FC236}">
                    <a16:creationId xmlns:a16="http://schemas.microsoft.com/office/drawing/2014/main" id="{05BB6AD1-4776-17C7-D522-75E2248C6EF8}"/>
                  </a:ext>
                </a:extLst>
              </p:cNvPr>
              <p:cNvSpPr>
                <a:spLocks noChangeArrowheads="1"/>
              </p:cNvSpPr>
              <p:nvPr/>
            </p:nvSpPr>
            <p:spPr bwMode="auto">
              <a:xfrm>
                <a:off x="1127" y="0"/>
                <a:ext cx="7112747" cy="401781"/>
              </a:xfrm>
              <a:prstGeom prst="rect">
                <a:avLst/>
              </a:prstGeom>
              <a:noFill/>
              <a:ln w="9525">
                <a:solidFill>
                  <a:srgbClr val="034EA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Rectangle 6">
                <a:extLst>
                  <a:ext uri="{FF2B5EF4-FFF2-40B4-BE49-F238E27FC236}">
                    <a16:creationId xmlns:a16="http://schemas.microsoft.com/office/drawing/2014/main" id="{5673F885-C068-10D1-1D29-1B226A59AF8E}"/>
                  </a:ext>
                </a:extLst>
              </p:cNvPr>
              <p:cNvSpPr>
                <a:spLocks noChangeArrowheads="1"/>
              </p:cNvSpPr>
              <p:nvPr/>
            </p:nvSpPr>
            <p:spPr bwMode="auto">
              <a:xfrm>
                <a:off x="463934" y="14326"/>
                <a:ext cx="5177273" cy="35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eaLnBrk="0" fontAlgn="base" hangingPunct="0">
                  <a:spcBef>
                    <a:spcPct val="0"/>
                  </a:spcBef>
                  <a:spcAft>
                    <a:spcPct val="0"/>
                  </a:spcAft>
                  <a:buClrTx/>
                  <a:buNone/>
                  <a:defRPr/>
                </a:pPr>
                <a:r>
                  <a:rPr kumimoji="0" lang="zh-CN" altLang="en-US" sz="2400" b="1" dirty="0">
                    <a:solidFill>
                      <a:srgbClr val="0070C0"/>
                    </a:solidFill>
                    <a:latin typeface="微软雅黑" panose="020B0503020204020204" pitchFamily="34" charset="-122"/>
                    <a:ea typeface="微软雅黑" panose="020B0503020204020204" pitchFamily="34" charset="-122"/>
                  </a:rPr>
                  <a:t>总结建议</a:t>
                </a:r>
              </a:p>
            </p:txBody>
          </p:sp>
        </p:grpSp>
        <p:grpSp>
          <p:nvGrpSpPr>
            <p:cNvPr id="48" name="组合 22">
              <a:extLst>
                <a:ext uri="{FF2B5EF4-FFF2-40B4-BE49-F238E27FC236}">
                  <a16:creationId xmlns:a16="http://schemas.microsoft.com/office/drawing/2014/main" id="{F929AB6A-A5BF-D6A1-BEC8-7FCC184164E2}"/>
                </a:ext>
              </a:extLst>
            </p:cNvPr>
            <p:cNvGrpSpPr>
              <a:grpSpLocks/>
            </p:cNvGrpSpPr>
            <p:nvPr/>
          </p:nvGrpSpPr>
          <p:grpSpPr bwMode="auto">
            <a:xfrm>
              <a:off x="425520" y="0"/>
              <a:ext cx="962087" cy="453162"/>
              <a:chOff x="425520" y="0"/>
              <a:chExt cx="962087" cy="453162"/>
            </a:xfrm>
          </p:grpSpPr>
          <p:sp>
            <p:nvSpPr>
              <p:cNvPr id="49" name="矩形 23">
                <a:extLst>
                  <a:ext uri="{FF2B5EF4-FFF2-40B4-BE49-F238E27FC236}">
                    <a16:creationId xmlns:a16="http://schemas.microsoft.com/office/drawing/2014/main" id="{0CC6A697-9E92-CC85-B46B-E6AE4BF27654}"/>
                  </a:ext>
                </a:extLst>
              </p:cNvPr>
              <p:cNvSpPr>
                <a:spLocks noChangeArrowheads="1"/>
              </p:cNvSpPr>
              <p:nvPr/>
            </p:nvSpPr>
            <p:spPr bwMode="auto">
              <a:xfrm>
                <a:off x="539294" y="0"/>
                <a:ext cx="789579" cy="401781"/>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0" name="文本框 24">
                <a:extLst>
                  <a:ext uri="{FF2B5EF4-FFF2-40B4-BE49-F238E27FC236}">
                    <a16:creationId xmlns:a16="http://schemas.microsoft.com/office/drawing/2014/main" id="{3E977BAF-D6D0-E803-1CBA-6ACDF50C8802}"/>
                  </a:ext>
                </a:extLst>
              </p:cNvPr>
              <p:cNvSpPr txBox="1">
                <a:spLocks noChangeArrowheads="1"/>
              </p:cNvSpPr>
              <p:nvPr/>
            </p:nvSpPr>
            <p:spPr bwMode="auto">
              <a:xfrm>
                <a:off x="425520" y="4113"/>
                <a:ext cx="962087" cy="4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34EA2"/>
                  </a:buClr>
                  <a:buFont typeface="Wingdings" panose="05000000000000000000" pitchFamily="2" charset="2"/>
                  <a:buChar char="Ø"/>
                  <a:defRPr kumimoji="1" sz="2800">
                    <a:solidFill>
                      <a:schemeClr val="tx1"/>
                    </a:solidFill>
                    <a:latin typeface="Times New Roman" panose="02020603050405020304" pitchFamily="18" charset="0"/>
                    <a:ea typeface="仿宋_GB2312" pitchFamily="49" charset="-122"/>
                  </a:defRPr>
                </a:lvl1pPr>
                <a:lvl2pPr marL="742950" indent="-285750">
                  <a:spcBef>
                    <a:spcPct val="20000"/>
                  </a:spcBef>
                  <a:buClr>
                    <a:srgbClr val="034EA2"/>
                  </a:buClr>
                  <a:buFont typeface="Wingdings" panose="05000000000000000000" pitchFamily="2" charset="2"/>
                  <a:buChar char="ü"/>
                  <a:defRPr kumimoji="1" sz="2400">
                    <a:solidFill>
                      <a:schemeClr val="tx1"/>
                    </a:solidFill>
                    <a:latin typeface="Times New Roman" panose="02020603050405020304" pitchFamily="18" charset="0"/>
                    <a:ea typeface="仿宋_GB2312" pitchFamily="49" charset="-122"/>
                  </a:defRPr>
                </a:lvl2pPr>
                <a:lvl3pPr marL="1143000" indent="-228600">
                  <a:spcBef>
                    <a:spcPct val="20000"/>
                  </a:spcBef>
                  <a:buChar char="•"/>
                  <a:defRPr kumimoji="1" sz="2000">
                    <a:solidFill>
                      <a:schemeClr val="tx1"/>
                    </a:solidFill>
                    <a:latin typeface="Times New Roman" panose="02020603050405020304" pitchFamily="18" charset="0"/>
                    <a:ea typeface="仿宋_GB2312" pitchFamily="49" charset="-122"/>
                  </a:defRPr>
                </a:lvl3pPr>
                <a:lvl4pPr marL="1600200" indent="-228600">
                  <a:spcBef>
                    <a:spcPct val="20000"/>
                  </a:spcBef>
                  <a:buChar char="–"/>
                  <a:defRPr kumimoji="1" sz="2000">
                    <a:solidFill>
                      <a:schemeClr val="tx1"/>
                    </a:solidFill>
                    <a:latin typeface="Times New Roman" panose="02020603050405020304" pitchFamily="18" charset="0"/>
                    <a:ea typeface="仿宋_GB2312" pitchFamily="49" charset="-122"/>
                  </a:defRPr>
                </a:lvl4pPr>
                <a:lvl5pPr marL="2057400" indent="-228600">
                  <a:spcBef>
                    <a:spcPct val="20000"/>
                  </a:spcBef>
                  <a:buChar char="»"/>
                  <a:defRPr kumimoji="1" sz="2000">
                    <a:solidFill>
                      <a:schemeClr val="tx1"/>
                    </a:solidFill>
                    <a:latin typeface="Times New Roman" panose="02020603050405020304" pitchFamily="18" charset="0"/>
                    <a:ea typeface="仿宋_GB2312" pitchFamily="49"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仿宋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54" name="灯片编号占位符 53">
            <a:extLst>
              <a:ext uri="{FF2B5EF4-FFF2-40B4-BE49-F238E27FC236}">
                <a16:creationId xmlns:a16="http://schemas.microsoft.com/office/drawing/2014/main" id="{9C8A1066-0DD9-3399-372F-15E82233CAFF}"/>
              </a:ext>
            </a:extLst>
          </p:cNvPr>
          <p:cNvSpPr>
            <a:spLocks noGrp="1"/>
          </p:cNvSpPr>
          <p:nvPr>
            <p:ph type="sldNum" sz="quarter" idx="12"/>
          </p:nvPr>
        </p:nvSpPr>
        <p:spPr>
          <a:xfrm>
            <a:off x="11582399" y="6425400"/>
            <a:ext cx="507345" cy="365125"/>
          </a:xfrm>
        </p:spPr>
        <p:txBody>
          <a:bodyPr/>
          <a:lstStyle/>
          <a:p>
            <a:fld id="{B5A21CC4-E65A-47F3-81DC-59A73DA8A03B}" type="slidenum">
              <a:rPr lang="zh-CN" altLang="en-US" b="1" smtClean="0"/>
              <a:t>2</a:t>
            </a:fld>
            <a:endParaRPr lang="zh-CN" altLang="en-US" b="1" dirty="0"/>
          </a:p>
        </p:txBody>
      </p:sp>
    </p:spTree>
    <p:extLst>
      <p:ext uri="{BB962C8B-B14F-4D97-AF65-F5344CB8AC3E}">
        <p14:creationId xmlns:p14="http://schemas.microsoft.com/office/powerpoint/2010/main" val="771058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6554124"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混合内存</a:t>
            </a:r>
            <a:r>
              <a:rPr lang="en-US" altLang="zh-CN" sz="2400" b="1" dirty="0">
                <a:solidFill>
                  <a:sysClr val="windowText" lastClr="000000"/>
                </a:solidFill>
                <a:latin typeface="Arial" panose="020B0604020202020204"/>
                <a:ea typeface="微软雅黑" panose="020B0503020204020204" pitchFamily="34" charset="-122"/>
              </a:rPr>
              <a:t>: DDR + Intel Optane NVM</a:t>
            </a:r>
            <a:endParaRPr lang="zh-CN" altLang="en-US" sz="2400" b="1" dirty="0">
              <a:solidFill>
                <a:sysClr val="windowText" lastClr="000000"/>
              </a:solidFill>
              <a:latin typeface="Arial" panose="020B0604020202020204"/>
              <a:ea typeface="微软雅黑" panose="020B0503020204020204" pitchFamily="34" charset="-122"/>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30" name="文本框 29">
            <a:extLst>
              <a:ext uri="{FF2B5EF4-FFF2-40B4-BE49-F238E27FC236}">
                <a16:creationId xmlns:a16="http://schemas.microsoft.com/office/drawing/2014/main" id="{132EBEB1-4D35-4109-992E-0B648650AEF2}"/>
              </a:ext>
            </a:extLst>
          </p:cNvPr>
          <p:cNvSpPr txBox="1"/>
          <p:nvPr/>
        </p:nvSpPr>
        <p:spPr>
          <a:xfrm>
            <a:off x="8561633" y="847849"/>
            <a:ext cx="2757466" cy="307777"/>
          </a:xfrm>
          <a:prstGeom prst="rect">
            <a:avLst/>
          </a:prstGeom>
          <a:no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Optane</a:t>
            </a:r>
            <a:r>
              <a:rPr lang="zh-CN" altLang="en-US" sz="1400" b="1" dirty="0">
                <a:latin typeface="微软雅黑" panose="020B0503020204020204" pitchFamily="34" charset="-122"/>
                <a:ea typeface="微软雅黑" panose="020B0503020204020204" pitchFamily="34" charset="-122"/>
              </a:rPr>
              <a:t>工作模式</a:t>
            </a:r>
          </a:p>
        </p:txBody>
      </p:sp>
      <p:pic>
        <p:nvPicPr>
          <p:cNvPr id="33" name="图片 32">
            <a:extLst>
              <a:ext uri="{FF2B5EF4-FFF2-40B4-BE49-F238E27FC236}">
                <a16:creationId xmlns:a16="http://schemas.microsoft.com/office/drawing/2014/main" id="{BE1A9A69-0607-4B2D-B2F6-71AA5BDAB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570" y="1235273"/>
            <a:ext cx="2757466" cy="3171436"/>
          </a:xfrm>
          <a:prstGeom prst="rect">
            <a:avLst/>
          </a:prstGeom>
        </p:spPr>
      </p:pic>
      <p:sp>
        <p:nvSpPr>
          <p:cNvPr id="34" name="矩形: 圆角 33">
            <a:extLst>
              <a:ext uri="{FF2B5EF4-FFF2-40B4-BE49-F238E27FC236}">
                <a16:creationId xmlns:a16="http://schemas.microsoft.com/office/drawing/2014/main" id="{E2EF06EB-ED9A-439E-8141-8F0D35963B32}"/>
              </a:ext>
            </a:extLst>
          </p:cNvPr>
          <p:cNvSpPr/>
          <p:nvPr/>
        </p:nvSpPr>
        <p:spPr>
          <a:xfrm>
            <a:off x="8262174" y="4529150"/>
            <a:ext cx="3256725" cy="1786167"/>
          </a:xfrm>
          <a:prstGeom prst="roundRect">
            <a:avLst/>
          </a:prstGeom>
          <a:solidFill>
            <a:schemeClr val="bg1">
              <a:lumMod val="95000"/>
            </a:schemeClr>
          </a:solidFill>
          <a:ln>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35" name="矩形 34">
            <a:extLst>
              <a:ext uri="{FF2B5EF4-FFF2-40B4-BE49-F238E27FC236}">
                <a16:creationId xmlns:a16="http://schemas.microsoft.com/office/drawing/2014/main" id="{B86DB0F7-1103-428D-92B5-30D0AAA1A1B9}"/>
              </a:ext>
            </a:extLst>
          </p:cNvPr>
          <p:cNvSpPr/>
          <p:nvPr/>
        </p:nvSpPr>
        <p:spPr>
          <a:xfrm>
            <a:off x="8428122" y="4576086"/>
            <a:ext cx="3388682" cy="1537024"/>
          </a:xfrm>
          <a:prstGeom prst="rect">
            <a:avLst/>
          </a:prstGeom>
        </p:spPr>
        <p:txBody>
          <a:bodyPr wrap="square">
            <a:spAutoFit/>
          </a:bodyPr>
          <a:lstStyle/>
          <a:p>
            <a:pPr>
              <a:lnSpc>
                <a:spcPct val="150000"/>
              </a:lnSpc>
            </a:pP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Memory mode</a:t>
            </a:r>
          </a:p>
          <a:p>
            <a:pPr marL="285750" indent="-285750">
              <a:lnSpc>
                <a:spcPct val="150000"/>
              </a:lnSpc>
              <a:buFont typeface="Wingdings" panose="05000000000000000000" pitchFamily="2" charset="2"/>
              <a:buChar char="Ø"/>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对开发者透明</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App direct mode</a:t>
            </a:r>
          </a:p>
          <a:p>
            <a:pPr marL="285750" indent="-285750">
              <a:lnSpc>
                <a:spcPct val="150000"/>
              </a:lnSpc>
              <a:buFont typeface="Wingdings" panose="05000000000000000000" pitchFamily="2" charset="2"/>
              <a:buChar char="Ø"/>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持久性内存开发工具包</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(PMDK)</a:t>
            </a:r>
          </a:p>
          <a:p>
            <a:pPr marL="285750" indent="-285750">
              <a:lnSpc>
                <a:spcPct val="150000"/>
              </a:lnSpc>
              <a:buFont typeface="Wingdings" panose="05000000000000000000" pitchFamily="2" charset="2"/>
              <a:buChar char="Ø"/>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易失性和持久性内存</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7FAAA895-B248-4F91-9905-FCBABB00C368}"/>
              </a:ext>
            </a:extLst>
          </p:cNvPr>
          <p:cNvPicPr>
            <a:picLocks noChangeAspect="1"/>
          </p:cNvPicPr>
          <p:nvPr/>
        </p:nvPicPr>
        <p:blipFill>
          <a:blip r:embed="rId5"/>
          <a:stretch>
            <a:fillRect/>
          </a:stretch>
        </p:blipFill>
        <p:spPr>
          <a:xfrm>
            <a:off x="487144" y="966053"/>
            <a:ext cx="7477125" cy="4924425"/>
          </a:xfrm>
          <a:prstGeom prst="rect">
            <a:avLst/>
          </a:prstGeom>
        </p:spPr>
      </p:pic>
      <p:sp>
        <p:nvSpPr>
          <p:cNvPr id="39" name="文本框 38">
            <a:extLst>
              <a:ext uri="{FF2B5EF4-FFF2-40B4-BE49-F238E27FC236}">
                <a16:creationId xmlns:a16="http://schemas.microsoft.com/office/drawing/2014/main" id="{F7F1D77A-6FF6-48E5-B0F2-90D81E3F6567}"/>
              </a:ext>
            </a:extLst>
          </p:cNvPr>
          <p:cNvSpPr txBox="1"/>
          <p:nvPr/>
        </p:nvSpPr>
        <p:spPr>
          <a:xfrm>
            <a:off x="3593117" y="6276382"/>
            <a:ext cx="2459339" cy="307777"/>
          </a:xfrm>
          <a:prstGeom prst="rect">
            <a:avLst/>
          </a:prstGeom>
          <a:noFill/>
        </p:spPr>
        <p:txBody>
          <a:bodyPr wrap="square">
            <a:spAutoFit/>
          </a:bodyPr>
          <a:lstStyle/>
          <a:p>
            <a:r>
              <a:rPr lang="zh-CN" altLang="en-US" sz="1400" b="1" dirty="0">
                <a:latin typeface="微软雅黑" panose="020B0503020204020204" pitchFamily="34" charset="-122"/>
                <a:ea typeface="微软雅黑" panose="020B0503020204020204" pitchFamily="34" charset="-122"/>
              </a:rPr>
              <a:t>存储层次</a:t>
            </a:r>
          </a:p>
        </p:txBody>
      </p:sp>
      <p:sp>
        <p:nvSpPr>
          <p:cNvPr id="2" name="灯片编号占位符 1">
            <a:extLst>
              <a:ext uri="{FF2B5EF4-FFF2-40B4-BE49-F238E27FC236}">
                <a16:creationId xmlns:a16="http://schemas.microsoft.com/office/drawing/2014/main" id="{FC6CC2A5-20A4-6945-751B-45DF2160FD4F}"/>
              </a:ext>
            </a:extLst>
          </p:cNvPr>
          <p:cNvSpPr>
            <a:spLocks noGrp="1"/>
          </p:cNvSpPr>
          <p:nvPr>
            <p:ph type="sldNum" sz="quarter" idx="12"/>
          </p:nvPr>
        </p:nvSpPr>
        <p:spPr>
          <a:xfrm>
            <a:off x="11658518" y="6245529"/>
            <a:ext cx="2743200" cy="365125"/>
          </a:xfrm>
        </p:spPr>
        <p:txBody>
          <a:bodyPr/>
          <a:lstStyle/>
          <a:p>
            <a:fld id="{B5A21CC4-E65A-47F3-81DC-59A73DA8A03B}" type="slidenum">
              <a:rPr lang="zh-CN" altLang="en-US" smtClean="0"/>
              <a:t>20</a:t>
            </a:fld>
            <a:endParaRPr lang="zh-CN" altLang="en-US" dirty="0"/>
          </a:p>
        </p:txBody>
      </p:sp>
    </p:spTree>
    <p:extLst>
      <p:ext uri="{BB962C8B-B14F-4D97-AF65-F5344CB8AC3E}">
        <p14:creationId xmlns:p14="http://schemas.microsoft.com/office/powerpoint/2010/main" val="73164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00912"/>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srgbClr val="5A5A96"/>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48645" y="0"/>
            <a:ext cx="6554124"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混合内存访问</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E638A0ED-0509-4BC8-A7F8-F52B889D5653}"/>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5" name="表格 4">
            <a:extLst>
              <a:ext uri="{FF2B5EF4-FFF2-40B4-BE49-F238E27FC236}">
                <a16:creationId xmlns:a16="http://schemas.microsoft.com/office/drawing/2014/main" id="{D1E902A4-DDEB-428D-B572-75671BA6630E}"/>
              </a:ext>
            </a:extLst>
          </p:cNvPr>
          <p:cNvGraphicFramePr>
            <a:graphicFrameLocks noGrp="1"/>
          </p:cNvGraphicFramePr>
          <p:nvPr>
            <p:extLst>
              <p:ext uri="{D42A27DB-BD31-4B8C-83A1-F6EECF244321}">
                <p14:modId xmlns:p14="http://schemas.microsoft.com/office/powerpoint/2010/main" val="289720424"/>
              </p:ext>
            </p:extLst>
          </p:nvPr>
        </p:nvGraphicFramePr>
        <p:xfrm>
          <a:off x="5666874" y="1314342"/>
          <a:ext cx="5852026" cy="611886"/>
        </p:xfrm>
        <a:graphic>
          <a:graphicData uri="http://schemas.openxmlformats.org/drawingml/2006/table">
            <a:tbl>
              <a:tblPr firstRow="1" firstCol="1" bandRow="1"/>
              <a:tblGrid>
                <a:gridCol w="1016668">
                  <a:extLst>
                    <a:ext uri="{9D8B030D-6E8A-4147-A177-3AD203B41FA5}">
                      <a16:colId xmlns:a16="http://schemas.microsoft.com/office/drawing/2014/main" val="4224197538"/>
                    </a:ext>
                  </a:extLst>
                </a:gridCol>
                <a:gridCol w="1611786">
                  <a:extLst>
                    <a:ext uri="{9D8B030D-6E8A-4147-A177-3AD203B41FA5}">
                      <a16:colId xmlns:a16="http://schemas.microsoft.com/office/drawing/2014/main" val="3590114967"/>
                    </a:ext>
                  </a:extLst>
                </a:gridCol>
                <a:gridCol w="1611786">
                  <a:extLst>
                    <a:ext uri="{9D8B030D-6E8A-4147-A177-3AD203B41FA5}">
                      <a16:colId xmlns:a16="http://schemas.microsoft.com/office/drawing/2014/main" val="1330102704"/>
                    </a:ext>
                  </a:extLst>
                </a:gridCol>
                <a:gridCol w="1611786">
                  <a:extLst>
                    <a:ext uri="{9D8B030D-6E8A-4147-A177-3AD203B41FA5}">
                      <a16:colId xmlns:a16="http://schemas.microsoft.com/office/drawing/2014/main" val="2266593571"/>
                    </a:ext>
                  </a:extLst>
                </a:gridCol>
              </a:tblGrid>
              <a:tr h="252095">
                <a:tc>
                  <a:txBody>
                    <a:bodyPr/>
                    <a:lstStyle/>
                    <a:p>
                      <a:pPr algn="ctr">
                        <a:lnSpc>
                          <a:spcPct val="150000"/>
                        </a:lnSpc>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Memory mode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APP direct persistent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APP direct volatile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201816"/>
                  </a:ext>
                </a:extLst>
              </a:tr>
              <a:tr h="252095">
                <a:tc>
                  <a:txBody>
                    <a:bodyPr/>
                    <a:lstStyle/>
                    <a:p>
                      <a:pPr algn="ctr">
                        <a:lnSpc>
                          <a:spcPct val="150000"/>
                        </a:lnSpc>
                      </a:pPr>
                      <a:r>
                        <a:rPr lang="en-US" altLang="zh-CN" sz="1400" kern="0" dirty="0">
                          <a:effectLst/>
                          <a:latin typeface="Times New Roman" panose="02020603050405020304" pitchFamily="18" charset="0"/>
                          <a:ea typeface="宋体" panose="02010600030101010101" pitchFamily="2" charset="-122"/>
                          <a:cs typeface="宋体" panose="02010600030101010101" pitchFamily="2" charset="-122"/>
                        </a:rPr>
                        <a:t>bandwidth</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2.63GB/s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0.36GB/s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0.54GB/s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99839"/>
                  </a:ext>
                </a:extLst>
              </a:tr>
            </a:tbl>
          </a:graphicData>
        </a:graphic>
      </p:graphicFrame>
      <p:graphicFrame>
        <p:nvGraphicFramePr>
          <p:cNvPr id="6" name="表格 5">
            <a:extLst>
              <a:ext uri="{FF2B5EF4-FFF2-40B4-BE49-F238E27FC236}">
                <a16:creationId xmlns:a16="http://schemas.microsoft.com/office/drawing/2014/main" id="{C4B79175-6B98-4909-8323-2106E3953DEB}"/>
              </a:ext>
            </a:extLst>
          </p:cNvPr>
          <p:cNvGraphicFramePr>
            <a:graphicFrameLocks noGrp="1"/>
          </p:cNvGraphicFramePr>
          <p:nvPr>
            <p:extLst>
              <p:ext uri="{D42A27DB-BD31-4B8C-83A1-F6EECF244321}">
                <p14:modId xmlns:p14="http://schemas.microsoft.com/office/powerpoint/2010/main" val="2583164237"/>
              </p:ext>
            </p:extLst>
          </p:nvPr>
        </p:nvGraphicFramePr>
        <p:xfrm>
          <a:off x="5666874" y="2545128"/>
          <a:ext cx="5852026" cy="611886"/>
        </p:xfrm>
        <a:graphic>
          <a:graphicData uri="http://schemas.openxmlformats.org/drawingml/2006/table">
            <a:tbl>
              <a:tblPr firstRow="1" firstCol="1" bandRow="1"/>
              <a:tblGrid>
                <a:gridCol w="945470">
                  <a:extLst>
                    <a:ext uri="{9D8B030D-6E8A-4147-A177-3AD203B41FA5}">
                      <a16:colId xmlns:a16="http://schemas.microsoft.com/office/drawing/2014/main" val="275157763"/>
                    </a:ext>
                  </a:extLst>
                </a:gridCol>
                <a:gridCol w="1635208">
                  <a:extLst>
                    <a:ext uri="{9D8B030D-6E8A-4147-A177-3AD203B41FA5}">
                      <a16:colId xmlns:a16="http://schemas.microsoft.com/office/drawing/2014/main" val="3711864162"/>
                    </a:ext>
                  </a:extLst>
                </a:gridCol>
                <a:gridCol w="1635208">
                  <a:extLst>
                    <a:ext uri="{9D8B030D-6E8A-4147-A177-3AD203B41FA5}">
                      <a16:colId xmlns:a16="http://schemas.microsoft.com/office/drawing/2014/main" val="2816011089"/>
                    </a:ext>
                  </a:extLst>
                </a:gridCol>
                <a:gridCol w="1636140">
                  <a:extLst>
                    <a:ext uri="{9D8B030D-6E8A-4147-A177-3AD203B41FA5}">
                      <a16:colId xmlns:a16="http://schemas.microsoft.com/office/drawing/2014/main" val="112674998"/>
                    </a:ext>
                  </a:extLst>
                </a:gridCol>
              </a:tblGrid>
              <a:tr h="252095">
                <a:tc>
                  <a:txBody>
                    <a:bodyPr/>
                    <a:lstStyle/>
                    <a:p>
                      <a:pPr algn="ctr">
                        <a:lnSpc>
                          <a:spcPct val="150000"/>
                        </a:lnSpc>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Memory mode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APP direct persistent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APP direct volatile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435176"/>
                  </a:ext>
                </a:extLst>
              </a:tr>
              <a:tr h="252095">
                <a:tc>
                  <a:txBody>
                    <a:bodyPr/>
                    <a:lstStyle/>
                    <a:p>
                      <a:pPr algn="ctr">
                        <a:lnSpc>
                          <a:spcPct val="150000"/>
                        </a:lnSpc>
                      </a:pPr>
                      <a:r>
                        <a:rPr lang="en-US" altLang="zh-CN" sz="1400" kern="0" dirty="0">
                          <a:effectLst/>
                          <a:latin typeface="Times New Roman" panose="02020603050405020304" pitchFamily="18" charset="0"/>
                          <a:ea typeface="宋体" panose="02010600030101010101" pitchFamily="2" charset="-122"/>
                          <a:cs typeface="Times New Roman" panose="02020603050405020304" pitchFamily="18" charset="0"/>
                        </a:rPr>
                        <a:t>Loss rate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6.55e-1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pPr>
                      <a:r>
                        <a:rPr lang="en-US" sz="1400" kern="0" dirty="0">
                          <a:effectLst/>
                          <a:latin typeface="Times New Roman" panose="02020603050405020304" pitchFamily="18" charset="0"/>
                          <a:ea typeface="宋体" panose="02010600030101010101" pitchFamily="2" charset="-122"/>
                          <a:cs typeface="宋体" panose="02010600030101010101" pitchFamily="2" charset="-122"/>
                        </a:rPr>
                        <a:t>4.90e-1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587792"/>
                  </a:ext>
                </a:extLst>
              </a:tr>
            </a:tbl>
          </a:graphicData>
        </a:graphic>
      </p:graphicFrame>
      <p:sp>
        <p:nvSpPr>
          <p:cNvPr id="38" name="文本框 37">
            <a:extLst>
              <a:ext uri="{FF2B5EF4-FFF2-40B4-BE49-F238E27FC236}">
                <a16:creationId xmlns:a16="http://schemas.microsoft.com/office/drawing/2014/main" id="{9115FD9E-F233-4875-89DE-5410EBE535AB}"/>
              </a:ext>
            </a:extLst>
          </p:cNvPr>
          <p:cNvSpPr txBox="1"/>
          <p:nvPr/>
        </p:nvSpPr>
        <p:spPr>
          <a:xfrm>
            <a:off x="6096000" y="987591"/>
            <a:ext cx="4725404" cy="338554"/>
          </a:xfrm>
          <a:prstGeom prst="rect">
            <a:avLst/>
          </a:prstGeom>
          <a:noFill/>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直接写带宽</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B7E6EAA0-E049-4CD4-813A-FDFFB85E4233}"/>
              </a:ext>
            </a:extLst>
          </p:cNvPr>
          <p:cNvSpPr txBox="1"/>
          <p:nvPr/>
        </p:nvSpPr>
        <p:spPr>
          <a:xfrm>
            <a:off x="6096000" y="2199750"/>
            <a:ext cx="4725404" cy="338554"/>
          </a:xfrm>
          <a:prstGeom prst="rect">
            <a:avLst/>
          </a:prstGeom>
          <a:noFill/>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丢包率</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00CEA5BF-5B02-424F-A0FB-B7F87BB43AD5}"/>
              </a:ext>
            </a:extLst>
          </p:cNvPr>
          <p:cNvSpPr txBox="1"/>
          <p:nvPr/>
        </p:nvSpPr>
        <p:spPr>
          <a:xfrm>
            <a:off x="2419927" y="3429000"/>
            <a:ext cx="1882652" cy="307777"/>
          </a:xfrm>
          <a:prstGeom prst="rect">
            <a:avLst/>
          </a:prstGeom>
          <a:no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Memory mode </a:t>
            </a:r>
            <a:endParaRPr lang="zh-CN" altLang="en-US" sz="1400" b="1" dirty="0">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2DC45166-48AB-4481-9AB6-4DE2F016AAEE}"/>
              </a:ext>
            </a:extLst>
          </p:cNvPr>
          <p:cNvSpPr txBox="1"/>
          <p:nvPr/>
        </p:nvSpPr>
        <p:spPr>
          <a:xfrm>
            <a:off x="2152799" y="6037311"/>
            <a:ext cx="1941556" cy="307777"/>
          </a:xfrm>
          <a:prstGeom prst="rect">
            <a:avLst/>
          </a:prstGeom>
          <a:no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APP Direct mode</a:t>
            </a:r>
            <a:endParaRPr lang="zh-CN" altLang="en-US" sz="1400" b="1" dirty="0">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346BE2C0-5180-4EBC-93E9-C49F95090053}"/>
              </a:ext>
            </a:extLst>
          </p:cNvPr>
          <p:cNvSpPr/>
          <p:nvPr/>
        </p:nvSpPr>
        <p:spPr>
          <a:xfrm>
            <a:off x="5598878" y="3491506"/>
            <a:ext cx="6105218" cy="412339"/>
          </a:xfrm>
          <a:prstGeom prst="rect">
            <a:avLst/>
          </a:prstGeom>
          <a:solidFill>
            <a:srgbClr val="5D5894"/>
          </a:solidFill>
          <a:ln w="28575">
            <a:solidFill>
              <a:srgbClr val="5D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Memory mode </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能满足</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FAST</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需求</a:t>
            </a:r>
            <a:endParaRPr lang="zh-CN" altLang="en-US" dirty="0">
              <a:latin typeface="微软雅黑" panose="020B0503020204020204" pitchFamily="34" charset="-122"/>
              <a:ea typeface="微软雅黑" panose="020B0503020204020204" pitchFamily="34" charset="-122"/>
            </a:endParaRPr>
          </a:p>
        </p:txBody>
      </p:sp>
      <p:sp>
        <p:nvSpPr>
          <p:cNvPr id="50" name="矩形: 圆角 49">
            <a:extLst>
              <a:ext uri="{FF2B5EF4-FFF2-40B4-BE49-F238E27FC236}">
                <a16:creationId xmlns:a16="http://schemas.microsoft.com/office/drawing/2014/main" id="{F3B1E8D1-EC78-44E0-826F-D2976AFF65C0}"/>
              </a:ext>
            </a:extLst>
          </p:cNvPr>
          <p:cNvSpPr/>
          <p:nvPr/>
        </p:nvSpPr>
        <p:spPr>
          <a:xfrm>
            <a:off x="5948692" y="4065505"/>
            <a:ext cx="5437197" cy="2278421"/>
          </a:xfrm>
          <a:prstGeom prst="roundRect">
            <a:avLst/>
          </a:prstGeom>
          <a:solidFill>
            <a:schemeClr val="bg1">
              <a:lumMod val="95000"/>
            </a:schemeClr>
          </a:solidFill>
          <a:ln>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53" name="矩形 52">
            <a:extLst>
              <a:ext uri="{FF2B5EF4-FFF2-40B4-BE49-F238E27FC236}">
                <a16:creationId xmlns:a16="http://schemas.microsoft.com/office/drawing/2014/main" id="{689BB7E9-3306-442C-A798-3B8185FF0673}"/>
              </a:ext>
            </a:extLst>
          </p:cNvPr>
          <p:cNvSpPr/>
          <p:nvPr/>
        </p:nvSpPr>
        <p:spPr>
          <a:xfrm>
            <a:off x="6096000" y="4403715"/>
            <a:ext cx="4969131" cy="1895519"/>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DDR</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作为</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Optane</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内存的缓存</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Ø"/>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大页</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数据预取策略</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Ø"/>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提高</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cache</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命中</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Ø"/>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低延迟的</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DDR</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和大容量的内存</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Ø"/>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代码、实现和维护友好</a:t>
            </a:r>
          </a:p>
        </p:txBody>
      </p:sp>
      <p:sp>
        <p:nvSpPr>
          <p:cNvPr id="54" name="文本框 53">
            <a:extLst>
              <a:ext uri="{FF2B5EF4-FFF2-40B4-BE49-F238E27FC236}">
                <a16:creationId xmlns:a16="http://schemas.microsoft.com/office/drawing/2014/main" id="{AA36EC42-BBF7-49AA-A53D-50FB812C6A8C}"/>
              </a:ext>
            </a:extLst>
          </p:cNvPr>
          <p:cNvSpPr txBox="1"/>
          <p:nvPr/>
        </p:nvSpPr>
        <p:spPr>
          <a:xfrm>
            <a:off x="8291457" y="4077799"/>
            <a:ext cx="1197324" cy="369332"/>
          </a:xfrm>
          <a:prstGeom prst="rect">
            <a:avLst/>
          </a:prstGeom>
          <a:noFill/>
        </p:spPr>
        <p:txBody>
          <a:bodyPr wrap="square" rtlCol="0">
            <a:spAutoFit/>
          </a:bodyPr>
          <a:lstStyle/>
          <a:p>
            <a:r>
              <a:rPr lang="zh-CN" altLang="en-US" b="1" dirty="0">
                <a:solidFill>
                  <a:srgbClr val="5A5A96"/>
                </a:solidFill>
                <a:latin typeface="微软雅黑" panose="020B0503020204020204" pitchFamily="34" charset="-122"/>
                <a:ea typeface="微软雅黑" panose="020B0503020204020204" pitchFamily="34" charset="-122"/>
              </a:rPr>
              <a:t>小结</a:t>
            </a:r>
          </a:p>
        </p:txBody>
      </p:sp>
      <p:sp>
        <p:nvSpPr>
          <p:cNvPr id="2" name="椭圆 1">
            <a:extLst>
              <a:ext uri="{FF2B5EF4-FFF2-40B4-BE49-F238E27FC236}">
                <a16:creationId xmlns:a16="http://schemas.microsoft.com/office/drawing/2014/main" id="{EB0512C7-B4D5-4749-B87E-9985AF8D5A73}"/>
              </a:ext>
            </a:extLst>
          </p:cNvPr>
          <p:cNvSpPr/>
          <p:nvPr/>
        </p:nvSpPr>
        <p:spPr>
          <a:xfrm>
            <a:off x="7111093" y="2890616"/>
            <a:ext cx="587829" cy="326083"/>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8C902FE-C122-4EF3-9C74-3DDFD582A6D2}"/>
              </a:ext>
            </a:extLst>
          </p:cNvPr>
          <p:cNvPicPr>
            <a:picLocks noChangeAspect="1"/>
          </p:cNvPicPr>
          <p:nvPr/>
        </p:nvPicPr>
        <p:blipFill>
          <a:blip r:embed="rId4"/>
          <a:stretch>
            <a:fillRect/>
          </a:stretch>
        </p:blipFill>
        <p:spPr>
          <a:xfrm>
            <a:off x="532396" y="911275"/>
            <a:ext cx="4801138" cy="2480346"/>
          </a:xfrm>
          <a:prstGeom prst="rect">
            <a:avLst/>
          </a:prstGeom>
        </p:spPr>
      </p:pic>
      <p:pic>
        <p:nvPicPr>
          <p:cNvPr id="4" name="图片 3">
            <a:extLst>
              <a:ext uri="{FF2B5EF4-FFF2-40B4-BE49-F238E27FC236}">
                <a16:creationId xmlns:a16="http://schemas.microsoft.com/office/drawing/2014/main" id="{7F1B9453-41E1-42A4-8B60-2B042457FA9E}"/>
              </a:ext>
            </a:extLst>
          </p:cNvPr>
          <p:cNvPicPr>
            <a:picLocks noChangeAspect="1"/>
          </p:cNvPicPr>
          <p:nvPr/>
        </p:nvPicPr>
        <p:blipFill>
          <a:blip r:embed="rId5"/>
          <a:stretch>
            <a:fillRect/>
          </a:stretch>
        </p:blipFill>
        <p:spPr>
          <a:xfrm>
            <a:off x="532395" y="3951888"/>
            <a:ext cx="4824393" cy="1994837"/>
          </a:xfrm>
          <a:prstGeom prst="rect">
            <a:avLst/>
          </a:prstGeom>
        </p:spPr>
      </p:pic>
      <p:sp>
        <p:nvSpPr>
          <p:cNvPr id="7" name="灯片编号占位符 6">
            <a:extLst>
              <a:ext uri="{FF2B5EF4-FFF2-40B4-BE49-F238E27FC236}">
                <a16:creationId xmlns:a16="http://schemas.microsoft.com/office/drawing/2014/main" id="{F8F92802-2485-616A-7934-C5F1BFE0B9BA}"/>
              </a:ext>
            </a:extLst>
          </p:cNvPr>
          <p:cNvSpPr>
            <a:spLocks noGrp="1"/>
          </p:cNvSpPr>
          <p:nvPr>
            <p:ph type="sldNum" sz="quarter" idx="12"/>
          </p:nvPr>
        </p:nvSpPr>
        <p:spPr>
          <a:xfrm>
            <a:off x="11704096" y="6263067"/>
            <a:ext cx="2743200" cy="365125"/>
          </a:xfrm>
        </p:spPr>
        <p:txBody>
          <a:bodyPr/>
          <a:lstStyle/>
          <a:p>
            <a:fld id="{B5A21CC4-E65A-47F3-81DC-59A73DA8A03B}" type="slidenum">
              <a:rPr lang="zh-CN" altLang="en-US" smtClean="0"/>
              <a:t>21</a:t>
            </a:fld>
            <a:endParaRPr lang="zh-CN" altLang="en-US" dirty="0"/>
          </a:p>
        </p:txBody>
      </p:sp>
    </p:spTree>
    <p:extLst>
      <p:ext uri="{BB962C8B-B14F-4D97-AF65-F5344CB8AC3E}">
        <p14:creationId xmlns:p14="http://schemas.microsoft.com/office/powerpoint/2010/main" val="322083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D5D26D3-CF34-4411-BD54-A11904678626}"/>
              </a:ext>
            </a:extLst>
          </p:cNvPr>
          <p:cNvSpPr/>
          <p:nvPr/>
        </p:nvSpPr>
        <p:spPr>
          <a:xfrm>
            <a:off x="0" y="4026"/>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2" name="图片 7">
            <a:extLst>
              <a:ext uri="{FF2B5EF4-FFF2-40B4-BE49-F238E27FC236}">
                <a16:creationId xmlns:a16="http://schemas.microsoft.com/office/drawing/2014/main" id="{B01EEE1B-0AFA-47F0-B3D2-C6C3CA72EB5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p:nvPr/>
        </p:nvSpPr>
        <p:spPr>
          <a:xfrm>
            <a:off x="4304578" y="2220758"/>
            <a:ext cx="6987059" cy="825419"/>
          </a:xfrm>
          <a:prstGeom prst="rect">
            <a:avLst/>
          </a:prstGeom>
          <a:noFill/>
        </p:spPr>
        <p:txBody>
          <a:bodyPr wrap="square" rtlCol="0">
            <a:spAutoFit/>
          </a:bodyPr>
          <a:lstStyle/>
          <a:p>
            <a:pPr marL="0" lvl="1" indent="-173355" defTabSz="866775" fontAlgn="base">
              <a:lnSpc>
                <a:spcPct val="150000"/>
              </a:lnSpc>
              <a:spcBef>
                <a:spcPct val="0"/>
              </a:spcBef>
              <a:spcAft>
                <a:spcPct val="0"/>
              </a:spcAft>
              <a:defRPr/>
            </a:pPr>
            <a:r>
              <a:rPr lang="zh-CN" altLang="en-US" sz="3600" b="1" dirty="0">
                <a:solidFill>
                  <a:srgbClr val="1C6299"/>
                </a:solidFill>
                <a:latin typeface="微软雅黑" panose="020B0503020204020204" pitchFamily="34" charset="-122"/>
                <a:ea typeface="微软雅黑" panose="020B0503020204020204" pitchFamily="34" charset="-122"/>
              </a:rPr>
              <a:t>相干消色散算法并行加速</a:t>
            </a:r>
          </a:p>
        </p:txBody>
      </p:sp>
      <p:grpSp>
        <p:nvGrpSpPr>
          <p:cNvPr id="18" name="组合 17"/>
          <p:cNvGrpSpPr/>
          <p:nvPr/>
        </p:nvGrpSpPr>
        <p:grpSpPr>
          <a:xfrm>
            <a:off x="1947151" y="2128381"/>
            <a:ext cx="1729880" cy="140007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grpSp>
      <p:sp>
        <p:nvSpPr>
          <p:cNvPr id="23" name="TextBox 13"/>
          <p:cNvSpPr txBox="1"/>
          <p:nvPr/>
        </p:nvSpPr>
        <p:spPr>
          <a:xfrm>
            <a:off x="2396903" y="2315650"/>
            <a:ext cx="1203431" cy="1025537"/>
          </a:xfrm>
          <a:prstGeom prst="rect">
            <a:avLst/>
          </a:prstGeom>
          <a:noFill/>
        </p:spPr>
        <p:txBody>
          <a:bodyPr wrap="square" lIns="0" tIns="0" rIns="0" bIns="0" rtlCol="0">
            <a:spAutoFit/>
          </a:bodyPr>
          <a:lstStyle/>
          <a:p>
            <a:pPr defTabSz="866775" fontAlgn="base">
              <a:spcBef>
                <a:spcPct val="0"/>
              </a:spcBef>
              <a:spcAft>
                <a:spcPct val="0"/>
              </a:spcAft>
              <a:defRPr/>
            </a:pPr>
            <a:r>
              <a:rPr lang="en-US" altLang="zh-CN" sz="6665" b="1" dirty="0">
                <a:solidFill>
                  <a:srgbClr val="1C6299"/>
                </a:solidFill>
                <a:latin typeface="Arial" panose="020B0604020202020204" pitchFamily="34" charset="0"/>
                <a:ea typeface="宋体" panose="02010600030101010101" pitchFamily="2" charset="-122"/>
                <a:cs typeface="Arial" panose="020B0604020202020204" pitchFamily="34" charset="0"/>
              </a:rPr>
              <a:t>04</a:t>
            </a:r>
            <a:endParaRPr lang="zh-CN" altLang="en-US" sz="6665" b="1" dirty="0">
              <a:solidFill>
                <a:srgbClr val="1C6299"/>
              </a:solidFill>
              <a:latin typeface="Arial" panose="020B0604020202020204" pitchFamily="34" charset="0"/>
              <a:ea typeface="宋体" panose="02010600030101010101" pitchFamily="2" charset="-122"/>
              <a:cs typeface="Arial" panose="020B0604020202020204" pitchFamily="34" charset="0"/>
            </a:endParaRPr>
          </a:p>
        </p:txBody>
      </p:sp>
      <p:cxnSp>
        <p:nvCxnSpPr>
          <p:cNvPr id="11" name="直接连接符 10">
            <a:extLst>
              <a:ext uri="{FF2B5EF4-FFF2-40B4-BE49-F238E27FC236}">
                <a16:creationId xmlns:a16="http://schemas.microsoft.com/office/drawing/2014/main" id="{69B4B8F0-6913-47DF-91FE-FC2365DE5DBE}"/>
              </a:ext>
            </a:extLst>
          </p:cNvPr>
          <p:cNvCxnSpPr>
            <a:cxnSpLocks/>
          </p:cNvCxnSpPr>
          <p:nvPr>
            <p:custDataLst>
              <p:tags r:id="rId1"/>
            </p:custDataLst>
          </p:nvPr>
        </p:nvCxnSpPr>
        <p:spPr>
          <a:xfrm>
            <a:off x="4099520" y="3040063"/>
            <a:ext cx="8092480" cy="9526"/>
          </a:xfrm>
          <a:prstGeom prst="line">
            <a:avLst/>
          </a:prstGeom>
          <a:noFill/>
          <a:ln w="19050" cap="flat" cmpd="sng" algn="ctr">
            <a:solidFill>
              <a:srgbClr val="5A5A96"/>
            </a:solidFill>
            <a:prstDash val="solid"/>
            <a:miter lim="800000"/>
          </a:ln>
          <a:effectLst/>
        </p:spPr>
      </p:cxnSp>
      <p:sp>
        <p:nvSpPr>
          <p:cNvPr id="12" name="任意多边形 15">
            <a:extLst>
              <a:ext uri="{FF2B5EF4-FFF2-40B4-BE49-F238E27FC236}">
                <a16:creationId xmlns:a16="http://schemas.microsoft.com/office/drawing/2014/main" id="{3662FC23-2216-4E46-AEB3-4D872EA02EC4}"/>
              </a:ext>
            </a:extLst>
          </p:cNvPr>
          <p:cNvSpPr/>
          <p:nvPr>
            <p:custDataLst>
              <p:tags r:id="rId2"/>
            </p:custDataLst>
          </p:nvPr>
        </p:nvSpPr>
        <p:spPr>
          <a:xfrm>
            <a:off x="1507862" y="3040063"/>
            <a:ext cx="2591659" cy="868991"/>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lgn="ctr">
            <a:solidFill>
              <a:srgbClr val="5A5A9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3" name="直接连接符 12">
            <a:extLst>
              <a:ext uri="{FF2B5EF4-FFF2-40B4-BE49-F238E27FC236}">
                <a16:creationId xmlns:a16="http://schemas.microsoft.com/office/drawing/2014/main" id="{A07466EC-75CE-4627-BD71-66561392DF7B}"/>
              </a:ext>
            </a:extLst>
          </p:cNvPr>
          <p:cNvCxnSpPr/>
          <p:nvPr>
            <p:custDataLst>
              <p:tags r:id="rId3"/>
            </p:custDataLst>
          </p:nvPr>
        </p:nvCxnSpPr>
        <p:spPr>
          <a:xfrm flipV="1">
            <a:off x="11248" y="3040063"/>
            <a:ext cx="1513415" cy="9526"/>
          </a:xfrm>
          <a:prstGeom prst="line">
            <a:avLst/>
          </a:prstGeom>
          <a:noFill/>
          <a:ln w="19050" cap="flat" cmpd="sng" algn="ctr">
            <a:solidFill>
              <a:srgbClr val="5A5A96"/>
            </a:solidFill>
            <a:prstDash val="solid"/>
            <a:miter lim="800000"/>
          </a:ln>
          <a:effectLst/>
        </p:spPr>
      </p:cxnSp>
      <p:grpSp>
        <p:nvGrpSpPr>
          <p:cNvPr id="24" name="组合 23">
            <a:extLst>
              <a:ext uri="{FF2B5EF4-FFF2-40B4-BE49-F238E27FC236}">
                <a16:creationId xmlns:a16="http://schemas.microsoft.com/office/drawing/2014/main" id="{383A9357-3E31-417D-B9D9-DA0BC06E6531}"/>
              </a:ext>
            </a:extLst>
          </p:cNvPr>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25" name="椭圆 24">
              <a:extLst>
                <a:ext uri="{FF2B5EF4-FFF2-40B4-BE49-F238E27FC236}">
                  <a16:creationId xmlns:a16="http://schemas.microsoft.com/office/drawing/2014/main" id="{E923FB14-68C6-4C46-9346-F940E4E111EE}"/>
                </a:ext>
              </a:extLst>
            </p:cNvPr>
            <p:cNvSpPr/>
            <p:nvPr/>
          </p:nvSpPr>
          <p:spPr>
            <a:xfrm>
              <a:off x="1046721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7" name="椭圆 26">
              <a:extLst>
                <a:ext uri="{FF2B5EF4-FFF2-40B4-BE49-F238E27FC236}">
                  <a16:creationId xmlns:a16="http://schemas.microsoft.com/office/drawing/2014/main" id="{461DC271-8EF7-4E98-A577-3C300ADB9D04}"/>
                </a:ext>
              </a:extLst>
            </p:cNvPr>
            <p:cNvSpPr/>
            <p:nvPr/>
          </p:nvSpPr>
          <p:spPr>
            <a:xfrm>
              <a:off x="10703381"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8" name="椭圆 27">
              <a:extLst>
                <a:ext uri="{FF2B5EF4-FFF2-40B4-BE49-F238E27FC236}">
                  <a16:creationId xmlns:a16="http://schemas.microsoft.com/office/drawing/2014/main" id="{8132FE99-B26A-4302-A7AF-746A9A4C2199}"/>
                </a:ext>
              </a:extLst>
            </p:cNvPr>
            <p:cNvSpPr/>
            <p:nvPr/>
          </p:nvSpPr>
          <p:spPr>
            <a:xfrm>
              <a:off x="10939545"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9" name="椭圆 28">
              <a:extLst>
                <a:ext uri="{FF2B5EF4-FFF2-40B4-BE49-F238E27FC236}">
                  <a16:creationId xmlns:a16="http://schemas.microsoft.com/office/drawing/2014/main" id="{3CC130C7-FE8A-4AE3-9B19-068FE0635E07}"/>
                </a:ext>
              </a:extLst>
            </p:cNvPr>
            <p:cNvSpPr/>
            <p:nvPr/>
          </p:nvSpPr>
          <p:spPr>
            <a:xfrm>
              <a:off x="1117570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30" name="椭圆 29">
              <a:extLst>
                <a:ext uri="{FF2B5EF4-FFF2-40B4-BE49-F238E27FC236}">
                  <a16:creationId xmlns:a16="http://schemas.microsoft.com/office/drawing/2014/main" id="{F5AA6CB5-A3AD-4794-95C6-BC11B592CA52}"/>
                </a:ext>
              </a:extLst>
            </p:cNvPr>
            <p:cNvSpPr/>
            <p:nvPr/>
          </p:nvSpPr>
          <p:spPr>
            <a:xfrm>
              <a:off x="11411872"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grpSp>
      <p:sp>
        <p:nvSpPr>
          <p:cNvPr id="32" name="矩形 31">
            <a:extLst>
              <a:ext uri="{FF2B5EF4-FFF2-40B4-BE49-F238E27FC236}">
                <a16:creationId xmlns:a16="http://schemas.microsoft.com/office/drawing/2014/main" id="{091E5168-AA34-4415-BF21-2224513D53ED}"/>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BB9A4DBC-C0D3-43A4-9559-8467B8025025}"/>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 name="灯片编号占位符 1">
            <a:extLst>
              <a:ext uri="{FF2B5EF4-FFF2-40B4-BE49-F238E27FC236}">
                <a16:creationId xmlns:a16="http://schemas.microsoft.com/office/drawing/2014/main" id="{19352B44-41A3-EB25-3788-11FF42BDE16C}"/>
              </a:ext>
            </a:extLst>
          </p:cNvPr>
          <p:cNvSpPr>
            <a:spLocks noGrp="1"/>
          </p:cNvSpPr>
          <p:nvPr>
            <p:ph type="sldNum" sz="quarter" idx="12"/>
          </p:nvPr>
        </p:nvSpPr>
        <p:spPr>
          <a:xfrm>
            <a:off x="11771252" y="6180432"/>
            <a:ext cx="2743200" cy="365125"/>
          </a:xfrm>
        </p:spPr>
        <p:txBody>
          <a:bodyPr/>
          <a:lstStyle/>
          <a:p>
            <a:fld id="{B5A21CC4-E65A-47F3-81DC-59A73DA8A03B}" type="slidenum">
              <a:rPr lang="zh-CN" altLang="en-US" smtClean="0"/>
              <a:t>22</a:t>
            </a:fld>
            <a:endParaRPr lang="zh-CN" altLang="en-US" dirty="0"/>
          </a:p>
        </p:txBody>
      </p:sp>
    </p:spTree>
    <p:extLst>
      <p:ext uri="{BB962C8B-B14F-4D97-AF65-F5344CB8AC3E}">
        <p14:creationId xmlns:p14="http://schemas.microsoft.com/office/powerpoint/2010/main" val="21481783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14" name="标题占位符 1">
            <a:extLst>
              <a:ext uri="{FF2B5EF4-FFF2-40B4-BE49-F238E27FC236}">
                <a16:creationId xmlns:a16="http://schemas.microsoft.com/office/drawing/2014/main" id="{3B45C0D5-B014-43B6-9799-A21465BD506A}"/>
              </a:ext>
            </a:extLst>
          </p:cNvPr>
          <p:cNvSpPr txBox="1"/>
          <p:nvPr/>
        </p:nvSpPr>
        <p:spPr>
          <a:xfrm>
            <a:off x="978672" y="27648"/>
            <a:ext cx="2646725" cy="657836"/>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消色散搜寻流程</a:t>
            </a:r>
          </a:p>
        </p:txBody>
      </p:sp>
      <p:pic>
        <p:nvPicPr>
          <p:cNvPr id="35" name="图片 34" descr="fig11">
            <a:extLst>
              <a:ext uri="{FF2B5EF4-FFF2-40B4-BE49-F238E27FC236}">
                <a16:creationId xmlns:a16="http://schemas.microsoft.com/office/drawing/2014/main" id="{9D5D3FCA-1E16-4A1C-B653-6B1B7660511E}"/>
              </a:ext>
            </a:extLst>
          </p:cNvPr>
          <p:cNvPicPr>
            <a:picLocks noChangeAspect="1"/>
          </p:cNvPicPr>
          <p:nvPr/>
        </p:nvPicPr>
        <p:blipFill>
          <a:blip r:embed="rId4"/>
          <a:stretch>
            <a:fillRect/>
          </a:stretch>
        </p:blipFill>
        <p:spPr>
          <a:xfrm>
            <a:off x="4482352" y="1648236"/>
            <a:ext cx="7095879" cy="4482543"/>
          </a:xfrm>
          <a:prstGeom prst="rect">
            <a:avLst/>
          </a:prstGeom>
          <a:noFill/>
          <a:ln w="9525">
            <a:noFill/>
          </a:ln>
        </p:spPr>
      </p:pic>
      <p:sp>
        <p:nvSpPr>
          <p:cNvPr id="36" name="圆角矩形 3">
            <a:extLst>
              <a:ext uri="{FF2B5EF4-FFF2-40B4-BE49-F238E27FC236}">
                <a16:creationId xmlns:a16="http://schemas.microsoft.com/office/drawing/2014/main" id="{F7CAE5F1-AA70-42BF-9818-7E8C4EE6D0FC}"/>
              </a:ext>
            </a:extLst>
          </p:cNvPr>
          <p:cNvSpPr/>
          <p:nvPr/>
        </p:nvSpPr>
        <p:spPr>
          <a:xfrm>
            <a:off x="344806" y="1019029"/>
            <a:ext cx="2421890" cy="548005"/>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7" name="圆角矩形 5">
            <a:extLst>
              <a:ext uri="{FF2B5EF4-FFF2-40B4-BE49-F238E27FC236}">
                <a16:creationId xmlns:a16="http://schemas.microsoft.com/office/drawing/2014/main" id="{5053B978-4085-427B-8EB0-98FF35D3192A}"/>
              </a:ext>
            </a:extLst>
          </p:cNvPr>
          <p:cNvSpPr/>
          <p:nvPr/>
        </p:nvSpPr>
        <p:spPr>
          <a:xfrm>
            <a:off x="423622" y="3722224"/>
            <a:ext cx="2026151" cy="548005"/>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38" name="组合 37">
            <a:extLst>
              <a:ext uri="{FF2B5EF4-FFF2-40B4-BE49-F238E27FC236}">
                <a16:creationId xmlns:a16="http://schemas.microsoft.com/office/drawing/2014/main" id="{6F509DD2-4069-4672-BAEA-947E1B1BDF2E}"/>
              </a:ext>
            </a:extLst>
          </p:cNvPr>
          <p:cNvGrpSpPr/>
          <p:nvPr/>
        </p:nvGrpSpPr>
        <p:grpSpPr>
          <a:xfrm>
            <a:off x="389255" y="1057129"/>
            <a:ext cx="3206115" cy="4882515"/>
            <a:chOff x="-588" y="1498"/>
            <a:chExt cx="5049" cy="7689"/>
          </a:xfrm>
        </p:grpSpPr>
        <p:sp>
          <p:nvSpPr>
            <p:cNvPr id="39" name="圆角矩形 6">
              <a:extLst>
                <a:ext uri="{FF2B5EF4-FFF2-40B4-BE49-F238E27FC236}">
                  <a16:creationId xmlns:a16="http://schemas.microsoft.com/office/drawing/2014/main" id="{FC3F831A-F827-4CC4-B7CA-EDDC87ADE94E}"/>
                </a:ext>
              </a:extLst>
            </p:cNvPr>
            <p:cNvSpPr/>
            <p:nvPr/>
          </p:nvSpPr>
          <p:spPr>
            <a:xfrm>
              <a:off x="1711" y="8324"/>
              <a:ext cx="2750" cy="863"/>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3782FD08-37C2-439E-9685-977F019A587A}"/>
                </a:ext>
              </a:extLst>
            </p:cNvPr>
            <p:cNvSpPr txBox="1"/>
            <p:nvPr/>
          </p:nvSpPr>
          <p:spPr>
            <a:xfrm>
              <a:off x="1953" y="8416"/>
              <a:ext cx="1841" cy="727"/>
            </a:xfrm>
            <a:prstGeom prst="rect">
              <a:avLst/>
            </a:prstGeom>
            <a:noFill/>
          </p:spPr>
          <p:txBody>
            <a:bodyPr wrap="none" rtlCol="0" anchor="t">
              <a:spAutoFit/>
            </a:bodyPr>
            <a:lstStyle/>
            <a:p>
              <a:r>
                <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rPr>
                <a:t>3. </a:t>
              </a:r>
              <a:r>
                <a:rPr lang="zh-CN" altLang="en-US" sz="2400" b="1" dirty="0">
                  <a:latin typeface="微软雅黑" panose="020B0503020204020204" pitchFamily="34" charset="-122"/>
                  <a:ea typeface="微软雅黑" panose="020B0503020204020204" pitchFamily="34" charset="-122"/>
                  <a:cs typeface="Arial" panose="020B0604020202020204" pitchFamily="34" charset="0"/>
                  <a:sym typeface="+mn-ea"/>
                </a:rPr>
                <a:t>折叠</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1" name="文本框 40">
              <a:extLst>
                <a:ext uri="{FF2B5EF4-FFF2-40B4-BE49-F238E27FC236}">
                  <a16:creationId xmlns:a16="http://schemas.microsoft.com/office/drawing/2014/main" id="{A5E447CE-B5AC-4356-9866-D3ABF01324DB}"/>
                </a:ext>
              </a:extLst>
            </p:cNvPr>
            <p:cNvSpPr txBox="1"/>
            <p:nvPr/>
          </p:nvSpPr>
          <p:spPr>
            <a:xfrm>
              <a:off x="-183" y="5787"/>
              <a:ext cx="1841" cy="727"/>
            </a:xfrm>
            <a:prstGeom prst="rect">
              <a:avLst/>
            </a:prstGeom>
            <a:noFill/>
          </p:spPr>
          <p:txBody>
            <a:bodyPr wrap="none" rtlCol="0" anchor="t">
              <a:spAutoFit/>
            </a:bodyPr>
            <a:lstStyle/>
            <a:p>
              <a:r>
                <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rPr>
                <a:t>2. </a:t>
              </a:r>
              <a:r>
                <a:rPr lang="zh-CN" altLang="en-US" sz="2400" b="1" dirty="0">
                  <a:latin typeface="微软雅黑" panose="020B0503020204020204" pitchFamily="34" charset="-122"/>
                  <a:ea typeface="微软雅黑" panose="020B0503020204020204" pitchFamily="34" charset="-122"/>
                  <a:cs typeface="Arial" panose="020B0604020202020204" pitchFamily="34" charset="0"/>
                  <a:sym typeface="+mn-ea"/>
                </a:rPr>
                <a:t>搜索</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2" name="文本框 41">
              <a:extLst>
                <a:ext uri="{FF2B5EF4-FFF2-40B4-BE49-F238E27FC236}">
                  <a16:creationId xmlns:a16="http://schemas.microsoft.com/office/drawing/2014/main" id="{E61A9771-54F5-4913-89B6-EF3EEBE51FC7}"/>
                </a:ext>
              </a:extLst>
            </p:cNvPr>
            <p:cNvSpPr txBox="1"/>
            <p:nvPr/>
          </p:nvSpPr>
          <p:spPr>
            <a:xfrm>
              <a:off x="-588" y="1498"/>
              <a:ext cx="2810" cy="727"/>
            </a:xfrm>
            <a:prstGeom prst="rect">
              <a:avLst/>
            </a:prstGeom>
            <a:noFill/>
          </p:spPr>
          <p:txBody>
            <a:bodyPr wrap="none" rtlCol="0" anchor="t">
              <a:spAutoFit/>
            </a:bodyPr>
            <a:lstStyle/>
            <a:p>
              <a:r>
                <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rPr>
                <a:t>1. </a:t>
              </a:r>
              <a:r>
                <a:rPr lang="zh-CN" altLang="en-US" sz="2400" b="1" dirty="0">
                  <a:latin typeface="微软雅黑" panose="020B0503020204020204" pitchFamily="34" charset="-122"/>
                  <a:ea typeface="微软雅黑" panose="020B0503020204020204" pitchFamily="34" charset="-122"/>
                  <a:cs typeface="Arial" panose="020B0604020202020204" pitchFamily="34" charset="0"/>
                  <a:sym typeface="+mn-ea"/>
                </a:rPr>
                <a:t>数据准备</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sym typeface="+mn-ea"/>
              </a:endParaRPr>
            </a:p>
          </p:txBody>
        </p:sp>
      </p:grpSp>
      <p:cxnSp>
        <p:nvCxnSpPr>
          <p:cNvPr id="43" name="直接箭头连接符 42">
            <a:extLst>
              <a:ext uri="{FF2B5EF4-FFF2-40B4-BE49-F238E27FC236}">
                <a16:creationId xmlns:a16="http://schemas.microsoft.com/office/drawing/2014/main" id="{6F912752-EE20-486E-BCCC-06A4E9340886}"/>
              </a:ext>
            </a:extLst>
          </p:cNvPr>
          <p:cNvCxnSpPr/>
          <p:nvPr/>
        </p:nvCxnSpPr>
        <p:spPr>
          <a:xfrm flipH="1">
            <a:off x="1087120" y="1599419"/>
            <a:ext cx="3175" cy="1984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5731E54A-613E-4B92-8A58-AF837D77D5EA}"/>
              </a:ext>
            </a:extLst>
          </p:cNvPr>
          <p:cNvCxnSpPr/>
          <p:nvPr/>
        </p:nvCxnSpPr>
        <p:spPr>
          <a:xfrm flipH="1">
            <a:off x="1995805" y="4331189"/>
            <a:ext cx="6985" cy="9410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EB6FFE64-59DF-475D-9A7A-009C45649A77}"/>
              </a:ext>
            </a:extLst>
          </p:cNvPr>
          <p:cNvSpPr txBox="1"/>
          <p:nvPr/>
        </p:nvSpPr>
        <p:spPr>
          <a:xfrm>
            <a:off x="1087120" y="1872479"/>
            <a:ext cx="3799129" cy="1420325"/>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数据预处理</a:t>
            </a:r>
          </a:p>
          <a:p>
            <a:pPr marL="342900" indent="-342900">
              <a:lnSpc>
                <a:spcPct val="150000"/>
              </a:lnSpc>
              <a:buFont typeface="Arial" panose="020B0604020202020204" pitchFamily="34" charset="0"/>
              <a:buChar char="•"/>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干扰检测和射频干扰消除</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zh-CN" altLang="en-US" sz="2000" b="1" dirty="0">
                <a:solidFill>
                  <a:srgbClr val="C00000"/>
                </a:solidFill>
                <a:latin typeface="Arial" panose="020B0604020202020204" pitchFamily="34" charset="0"/>
                <a:cs typeface="Arial" panose="020B0604020202020204" pitchFamily="34" charset="0"/>
              </a:rPr>
              <a:t>相干消色散</a:t>
            </a:r>
            <a:endParaRPr lang="en-US" altLang="zh-CN" sz="2000" b="1" dirty="0">
              <a:solidFill>
                <a:srgbClr val="C00000"/>
              </a:solidFill>
              <a:latin typeface="Arial" panose="020B0604020202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C0080D45-A7C5-4A28-81AD-A1EFACC66990}"/>
              </a:ext>
            </a:extLst>
          </p:cNvPr>
          <p:cNvSpPr txBox="1"/>
          <p:nvPr/>
        </p:nvSpPr>
        <p:spPr>
          <a:xfrm>
            <a:off x="2264296" y="4461364"/>
            <a:ext cx="2366237" cy="707886"/>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单脉冲</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候选结果保存</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C3E946CD-59E2-4AD8-AB9A-D3CB4827D5CB}"/>
              </a:ext>
            </a:extLst>
          </p:cNvPr>
          <p:cNvSpPr txBox="1"/>
          <p:nvPr/>
        </p:nvSpPr>
        <p:spPr>
          <a:xfrm>
            <a:off x="3595371" y="6130779"/>
            <a:ext cx="2791782" cy="400110"/>
          </a:xfrm>
          <a:prstGeom prst="rect">
            <a:avLst/>
          </a:prstGeom>
          <a:noFill/>
        </p:spPr>
        <p:txBody>
          <a:bodyPr wrap="square" rtlCol="0" anchor="t">
            <a:spAutoFit/>
          </a:bodyPr>
          <a:lstStyle/>
          <a:p>
            <a:r>
              <a:rPr lang="zh-CN" altLang="en-US" sz="2000" dirty="0">
                <a:solidFill>
                  <a:schemeClr val="tx1">
                    <a:lumMod val="75000"/>
                    <a:lumOff val="25000"/>
                  </a:schemeClr>
                </a:solidFill>
                <a:latin typeface="Arial" panose="020B0604020202020204" pitchFamily="34" charset="0"/>
                <a:cs typeface="Arial" panose="020B0604020202020204" pitchFamily="34" charset="0"/>
              </a:rPr>
              <a:t>候选结果优化</a:t>
            </a:r>
          </a:p>
        </p:txBody>
      </p:sp>
      <p:cxnSp>
        <p:nvCxnSpPr>
          <p:cNvPr id="54" name="肘形连接符 16">
            <a:extLst>
              <a:ext uri="{FF2B5EF4-FFF2-40B4-BE49-F238E27FC236}">
                <a16:creationId xmlns:a16="http://schemas.microsoft.com/office/drawing/2014/main" id="{3361C064-E01C-48EE-8EF2-EC9A85055D64}"/>
              </a:ext>
            </a:extLst>
          </p:cNvPr>
          <p:cNvCxnSpPr/>
          <p:nvPr/>
        </p:nvCxnSpPr>
        <p:spPr>
          <a:xfrm>
            <a:off x="2936875" y="5933294"/>
            <a:ext cx="593090" cy="445135"/>
          </a:xfrm>
          <a:prstGeom prst="bentConnector3">
            <a:avLst>
              <a:gd name="adj1" fmla="val -96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ABB705E9-DB59-440F-9AF5-9FA0C40D1B80}"/>
              </a:ext>
            </a:extLst>
          </p:cNvPr>
          <p:cNvSpPr/>
          <p:nvPr/>
        </p:nvSpPr>
        <p:spPr>
          <a:xfrm>
            <a:off x="7110095" y="930017"/>
            <a:ext cx="4927230" cy="3531345"/>
          </a:xfrm>
          <a:prstGeom prst="rect">
            <a:avLst/>
          </a:prstGeom>
          <a:noFill/>
          <a:ln w="19050">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E7837F9A-88C9-4116-8A75-F384034A3E1E}"/>
              </a:ext>
            </a:extLst>
          </p:cNvPr>
          <p:cNvSpPr txBox="1"/>
          <p:nvPr/>
        </p:nvSpPr>
        <p:spPr>
          <a:xfrm>
            <a:off x="7110095" y="1026659"/>
            <a:ext cx="4927230" cy="400110"/>
          </a:xfrm>
          <a:prstGeom prst="rect">
            <a:avLst/>
          </a:prstGeom>
          <a:noFill/>
        </p:spPr>
        <p:txBody>
          <a:bodyPr wrap="square" rtlCol="0">
            <a:spAutoFit/>
          </a:bodyPr>
          <a:lstStyle/>
          <a:p>
            <a:pPr algn="ctr"/>
            <a:r>
              <a:rPr lang="zh-CN" altLang="en-US" sz="2000" b="1" dirty="0">
                <a:solidFill>
                  <a:srgbClr val="C00000"/>
                </a:solidFill>
                <a:latin typeface="Calibri" panose="020F0502020204030204" pitchFamily="34" charset="0"/>
                <a:cs typeface="Calibri" panose="020F0502020204030204" pitchFamily="34" charset="0"/>
              </a:rPr>
              <a:t>面向多</a:t>
            </a:r>
            <a:r>
              <a:rPr lang="en-US" altLang="zh-CN" sz="2000" b="1" dirty="0">
                <a:solidFill>
                  <a:srgbClr val="C00000"/>
                </a:solidFill>
                <a:latin typeface="Calibri" panose="020F0502020204030204" pitchFamily="34" charset="0"/>
                <a:cs typeface="Calibri" panose="020F0502020204030204" pitchFamily="34" charset="0"/>
              </a:rPr>
              <a:t>DM</a:t>
            </a:r>
            <a:r>
              <a:rPr lang="zh-CN" altLang="en-US" sz="2000" b="1" dirty="0">
                <a:solidFill>
                  <a:srgbClr val="C00000"/>
                </a:solidFill>
                <a:latin typeface="Calibri" panose="020F0502020204030204" pitchFamily="34" charset="0"/>
                <a:cs typeface="Calibri" panose="020F0502020204030204" pitchFamily="34" charset="0"/>
              </a:rPr>
              <a:t>搜索的相干消色散算法计算加速</a:t>
            </a:r>
          </a:p>
        </p:txBody>
      </p:sp>
      <p:sp>
        <p:nvSpPr>
          <p:cNvPr id="2" name="灯片编号占位符 1">
            <a:extLst>
              <a:ext uri="{FF2B5EF4-FFF2-40B4-BE49-F238E27FC236}">
                <a16:creationId xmlns:a16="http://schemas.microsoft.com/office/drawing/2014/main" id="{616DA2F3-6056-9901-BBF5-90C40F2BA0B1}"/>
              </a:ext>
            </a:extLst>
          </p:cNvPr>
          <p:cNvSpPr>
            <a:spLocks noGrp="1"/>
          </p:cNvSpPr>
          <p:nvPr>
            <p:ph type="sldNum" sz="quarter" idx="12"/>
          </p:nvPr>
        </p:nvSpPr>
        <p:spPr>
          <a:xfrm>
            <a:off x="11770360" y="6173873"/>
            <a:ext cx="2743200" cy="365125"/>
          </a:xfrm>
        </p:spPr>
        <p:txBody>
          <a:bodyPr/>
          <a:lstStyle/>
          <a:p>
            <a:fld id="{B5A21CC4-E65A-47F3-81DC-59A73DA8A03B}" type="slidenum">
              <a:rPr lang="zh-CN" altLang="en-US" smtClean="0"/>
              <a:t>23</a:t>
            </a:fld>
            <a:endParaRPr lang="zh-CN" altLang="en-US"/>
          </a:p>
        </p:txBody>
      </p:sp>
    </p:spTree>
    <p:extLst>
      <p:ext uri="{BB962C8B-B14F-4D97-AF65-F5344CB8AC3E}">
        <p14:creationId xmlns:p14="http://schemas.microsoft.com/office/powerpoint/2010/main" val="427480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14" name="标题占位符 1">
            <a:extLst>
              <a:ext uri="{FF2B5EF4-FFF2-40B4-BE49-F238E27FC236}">
                <a16:creationId xmlns:a16="http://schemas.microsoft.com/office/drawing/2014/main" id="{3B45C0D5-B014-43B6-9799-A21465BD506A}"/>
              </a:ext>
            </a:extLst>
          </p:cNvPr>
          <p:cNvSpPr txBox="1"/>
          <p:nvPr/>
        </p:nvSpPr>
        <p:spPr>
          <a:xfrm>
            <a:off x="978672" y="27648"/>
            <a:ext cx="4141968" cy="657836"/>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消色散算法流程</a:t>
            </a:r>
          </a:p>
        </p:txBody>
      </p:sp>
      <p:sp>
        <p:nvSpPr>
          <p:cNvPr id="12" name="灯片编号占位符 11">
            <a:extLst>
              <a:ext uri="{FF2B5EF4-FFF2-40B4-BE49-F238E27FC236}">
                <a16:creationId xmlns:a16="http://schemas.microsoft.com/office/drawing/2014/main" id="{D81F147A-31CE-B888-7BB8-6D2B3A1FE7F2}"/>
              </a:ext>
            </a:extLst>
          </p:cNvPr>
          <p:cNvSpPr>
            <a:spLocks noGrp="1"/>
          </p:cNvSpPr>
          <p:nvPr>
            <p:ph type="sldNum" sz="quarter" idx="12"/>
          </p:nvPr>
        </p:nvSpPr>
        <p:spPr>
          <a:xfrm>
            <a:off x="11729720" y="6194899"/>
            <a:ext cx="2743200" cy="365125"/>
          </a:xfrm>
        </p:spPr>
        <p:txBody>
          <a:bodyPr/>
          <a:lstStyle/>
          <a:p>
            <a:fld id="{B5A21CC4-E65A-47F3-81DC-59A73DA8A03B}" type="slidenum">
              <a:rPr lang="zh-CN" altLang="en-US" smtClean="0"/>
              <a:t>24</a:t>
            </a:fld>
            <a:endParaRPr lang="zh-CN" altLang="en-US" dirty="0"/>
          </a:p>
        </p:txBody>
      </p:sp>
      <p:sp>
        <p:nvSpPr>
          <p:cNvPr id="7" name="文本框 6">
            <a:extLst>
              <a:ext uri="{FF2B5EF4-FFF2-40B4-BE49-F238E27FC236}">
                <a16:creationId xmlns:a16="http://schemas.microsoft.com/office/drawing/2014/main" id="{CAF1DF73-19CA-9E50-EA69-F293E04A646D}"/>
              </a:ext>
            </a:extLst>
          </p:cNvPr>
          <p:cNvSpPr txBox="1"/>
          <p:nvPr/>
        </p:nvSpPr>
        <p:spPr>
          <a:xfrm>
            <a:off x="379973" y="907840"/>
            <a:ext cx="3340979" cy="369332"/>
          </a:xfrm>
          <a:prstGeom prst="rect">
            <a:avLst/>
          </a:prstGeom>
          <a:noFill/>
        </p:spPr>
        <p:txBody>
          <a:bodyPr wrap="none" rtlCol="0">
            <a:spAutoFit/>
          </a:bodyPr>
          <a:lstStyle/>
          <a:p>
            <a:pPr marL="285750" indent="-285750" algn="l">
              <a:buFont typeface="Wingdings" panose="05000000000000000000" pitchFamily="2" charset="2"/>
              <a:buChar char="n"/>
            </a:pPr>
            <a:r>
              <a:rPr lang="zh-CN" altLang="en-US" b="1" dirty="0">
                <a:solidFill>
                  <a:schemeClr val="accent1">
                    <a:lumMod val="75000"/>
                  </a:schemeClr>
                </a:solidFill>
                <a:latin typeface="微软雅黑" panose="020B0503020204020204" pitchFamily="34" charset="-122"/>
                <a:ea typeface="微软雅黑" panose="020B0503020204020204" pitchFamily="34" charset="-122"/>
              </a:rPr>
              <a:t>想干消色散算法处理流程：</a:t>
            </a:r>
            <a:endParaRPr lang="en-US" altLang="zh-CN"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F94F4F3B-CC77-95FC-6F20-18665E54A597}"/>
              </a:ext>
            </a:extLst>
          </p:cNvPr>
          <p:cNvPicPr>
            <a:picLocks noChangeAspect="1"/>
          </p:cNvPicPr>
          <p:nvPr/>
        </p:nvPicPr>
        <p:blipFill>
          <a:blip r:embed="rId4"/>
          <a:stretch>
            <a:fillRect/>
          </a:stretch>
        </p:blipFill>
        <p:spPr>
          <a:xfrm>
            <a:off x="1552123" y="1315709"/>
            <a:ext cx="8041457" cy="3486305"/>
          </a:xfrm>
          <a:prstGeom prst="rect">
            <a:avLst/>
          </a:prstGeom>
        </p:spPr>
      </p:pic>
      <p:sp>
        <p:nvSpPr>
          <p:cNvPr id="17" name="文本框 16">
            <a:extLst>
              <a:ext uri="{FF2B5EF4-FFF2-40B4-BE49-F238E27FC236}">
                <a16:creationId xmlns:a16="http://schemas.microsoft.com/office/drawing/2014/main" id="{80CC4715-5292-2E4B-C296-E7D5C634884B}"/>
              </a:ext>
            </a:extLst>
          </p:cNvPr>
          <p:cNvSpPr txBox="1"/>
          <p:nvPr/>
        </p:nvSpPr>
        <p:spPr>
          <a:xfrm>
            <a:off x="713740" y="5250893"/>
            <a:ext cx="7371080" cy="1197572"/>
          </a:xfrm>
          <a:prstGeom prst="rect">
            <a:avLst/>
          </a:prstGeom>
          <a:noFill/>
        </p:spPr>
        <p:txBody>
          <a:bodyPr wrap="square">
            <a:spAutoFit/>
          </a:bodyPr>
          <a:lstStyle/>
          <a:p>
            <a:pPr marL="342900" indent="-342900" algn="l">
              <a:lnSpc>
                <a:spcPct val="150000"/>
              </a:lnSpc>
              <a:buAutoNum type="arabicPeriod"/>
            </a:pPr>
            <a:r>
              <a:rPr lang="en-US" altLang="zh-CN" sz="1600" b="1" dirty="0">
                <a:solidFill>
                  <a:srgbClr val="C00000"/>
                </a:solidFill>
                <a:latin typeface="微软雅黑" panose="020B0503020204020204" pitchFamily="34" charset="-122"/>
                <a:ea typeface="微软雅黑" panose="020B0503020204020204" pitchFamily="34" charset="-122"/>
              </a:rPr>
              <a:t>FFT</a:t>
            </a:r>
            <a:r>
              <a:rPr lang="zh-CN" altLang="en-US" sz="1600" b="1" dirty="0">
                <a:solidFill>
                  <a:srgbClr val="C00000"/>
                </a:solidFill>
                <a:latin typeface="微软雅黑" panose="020B0503020204020204" pitchFamily="34" charset="-122"/>
                <a:ea typeface="微软雅黑" panose="020B0503020204020204" pitchFamily="34" charset="-122"/>
              </a:rPr>
              <a:t>计算消耗资源：</a:t>
            </a:r>
            <a:r>
              <a:rPr lang="zh-CN" altLang="en-US" sz="1600" dirty="0">
                <a:latin typeface="微软雅黑" panose="020B0503020204020204" pitchFamily="34" charset="-122"/>
                <a:ea typeface="微软雅黑" panose="020B0503020204020204" pitchFamily="34" charset="-122"/>
              </a:rPr>
              <a:t>需要进行</a:t>
            </a:r>
            <a:r>
              <a:rPr lang="en-US" altLang="zh-CN" sz="1600" dirty="0">
                <a:latin typeface="微软雅黑" panose="020B0503020204020204" pitchFamily="34" charset="-122"/>
                <a:ea typeface="微软雅黑" panose="020B0503020204020204" pitchFamily="34" charset="-122"/>
              </a:rPr>
              <a:t>FFT</a:t>
            </a:r>
            <a:r>
              <a:rPr lang="zh-CN" altLang="en-US" sz="1600" dirty="0">
                <a:latin typeface="微软雅黑" panose="020B0503020204020204" pitchFamily="34" charset="-122"/>
                <a:ea typeface="微软雅黑" panose="020B0503020204020204" pitchFamily="34" charset="-122"/>
              </a:rPr>
              <a:t>优化；</a:t>
            </a:r>
            <a:endParaRPr lang="en-US" altLang="zh-CN" sz="1600" dirty="0">
              <a:latin typeface="微软雅黑" panose="020B0503020204020204" pitchFamily="34" charset="-122"/>
              <a:ea typeface="微软雅黑" panose="020B0503020204020204" pitchFamily="34" charset="-122"/>
            </a:endParaRPr>
          </a:p>
          <a:p>
            <a:pPr marL="342900" indent="-342900" algn="l">
              <a:lnSpc>
                <a:spcPct val="150000"/>
              </a:lnSpc>
              <a:buAutoNum type="arabicPeriod"/>
            </a:pPr>
            <a:r>
              <a:rPr lang="zh-CN" altLang="en-US" sz="1600" b="1" dirty="0">
                <a:solidFill>
                  <a:srgbClr val="C00000"/>
                </a:solidFill>
                <a:latin typeface="微软雅黑" panose="020B0503020204020204" pitchFamily="34" charset="-122"/>
                <a:ea typeface="微软雅黑" panose="020B0503020204020204" pitchFamily="34" charset="-122"/>
              </a:rPr>
              <a:t>算法的并行设计：</a:t>
            </a:r>
            <a:r>
              <a:rPr lang="zh-CN" altLang="en-US" sz="1600" dirty="0">
                <a:latin typeface="微软雅黑" panose="020B0503020204020204" pitchFamily="34" charset="-122"/>
                <a:ea typeface="微软雅黑" panose="020B0503020204020204" pitchFamily="34" charset="-122"/>
              </a:rPr>
              <a:t>需要构建</a:t>
            </a:r>
            <a:r>
              <a:rPr lang="en-US" altLang="zh-CN" sz="1600" dirty="0">
                <a:latin typeface="微软雅黑" panose="020B0503020204020204" pitchFamily="34" charset="-122"/>
                <a:ea typeface="微软雅黑" panose="020B0503020204020204" pitchFamily="34" charset="-122"/>
              </a:rPr>
              <a:t>CPU-GPU</a:t>
            </a:r>
            <a:r>
              <a:rPr lang="zh-CN" altLang="en-US" sz="1600" dirty="0">
                <a:latin typeface="微软雅黑" panose="020B0503020204020204" pitchFamily="34" charset="-122"/>
                <a:ea typeface="微软雅黑" panose="020B0503020204020204" pitchFamily="34" charset="-122"/>
              </a:rPr>
              <a:t>异构加速系统提高并行效率；</a:t>
            </a:r>
            <a:endParaRPr lang="en-US" altLang="zh-CN" sz="1600" dirty="0">
              <a:latin typeface="微软雅黑" panose="020B0503020204020204" pitchFamily="34" charset="-122"/>
              <a:ea typeface="微软雅黑" panose="020B0503020204020204" pitchFamily="34" charset="-122"/>
            </a:endParaRPr>
          </a:p>
          <a:p>
            <a:pPr marL="342900" indent="-342900" algn="l">
              <a:lnSpc>
                <a:spcPct val="150000"/>
              </a:lnSpc>
              <a:buAutoNum type="arabicPeriod"/>
            </a:pPr>
            <a:r>
              <a:rPr lang="en-US" altLang="zh-CN" sz="1600" b="1" dirty="0">
                <a:solidFill>
                  <a:srgbClr val="C00000"/>
                </a:solidFill>
                <a:latin typeface="微软雅黑" panose="020B0503020204020204" pitchFamily="34" charset="-122"/>
                <a:ea typeface="微软雅黑" panose="020B0503020204020204" pitchFamily="34" charset="-122"/>
              </a:rPr>
              <a:t>CPU</a:t>
            </a:r>
            <a:r>
              <a:rPr lang="zh-CN" altLang="en-US" sz="1600" b="1" dirty="0">
                <a:solidFill>
                  <a:srgbClr val="C00000"/>
                </a:solidFill>
                <a:latin typeface="微软雅黑" panose="020B0503020204020204" pitchFamily="34" charset="-122"/>
                <a:ea typeface="微软雅黑" panose="020B0503020204020204" pitchFamily="34" charset="-122"/>
              </a:rPr>
              <a:t>与</a:t>
            </a:r>
            <a:r>
              <a:rPr lang="en-US" altLang="zh-CN" sz="1600" b="1" dirty="0">
                <a:solidFill>
                  <a:srgbClr val="C00000"/>
                </a:solidFill>
                <a:latin typeface="微软雅黑" panose="020B0503020204020204" pitchFamily="34" charset="-122"/>
                <a:ea typeface="微软雅黑" panose="020B0503020204020204" pitchFamily="34" charset="-122"/>
              </a:rPr>
              <a:t>GPU</a:t>
            </a:r>
            <a:r>
              <a:rPr lang="zh-CN" altLang="en-US" sz="1600" b="1" dirty="0">
                <a:solidFill>
                  <a:srgbClr val="C00000"/>
                </a:solidFill>
                <a:latin typeface="微软雅黑" panose="020B0503020204020204" pitchFamily="34" charset="-122"/>
                <a:ea typeface="微软雅黑" panose="020B0503020204020204" pitchFamily="34" charset="-122"/>
              </a:rPr>
              <a:t>之间的数据传输优化：</a:t>
            </a:r>
            <a:r>
              <a:rPr lang="zh-CN" altLang="en-US" sz="1600" dirty="0">
                <a:latin typeface="微软雅黑" panose="020B0503020204020204" pitchFamily="34" charset="-122"/>
                <a:ea typeface="微软雅黑" panose="020B0503020204020204" pitchFamily="34" charset="-122"/>
              </a:rPr>
              <a:t>需要优化</a:t>
            </a:r>
            <a:r>
              <a:rPr lang="en-US" altLang="zh-CN" sz="1600" dirty="0">
                <a:latin typeface="微软雅黑" panose="020B0503020204020204" pitchFamily="34" charset="-122"/>
                <a:ea typeface="微软雅黑" panose="020B0503020204020204" pitchFamily="34" charset="-122"/>
              </a:rPr>
              <a:t>CPU-GPU</a:t>
            </a:r>
            <a:r>
              <a:rPr lang="zh-CN" altLang="en-US" sz="1600" dirty="0">
                <a:latin typeface="微软雅黑" panose="020B0503020204020204" pitchFamily="34" charset="-122"/>
                <a:ea typeface="微软雅黑" panose="020B0503020204020204" pitchFamily="34" charset="-122"/>
              </a:rPr>
              <a:t>数据传输吞吐率。</a:t>
            </a:r>
          </a:p>
        </p:txBody>
      </p:sp>
      <p:sp>
        <p:nvSpPr>
          <p:cNvPr id="18" name="文本框 17">
            <a:extLst>
              <a:ext uri="{FF2B5EF4-FFF2-40B4-BE49-F238E27FC236}">
                <a16:creationId xmlns:a16="http://schemas.microsoft.com/office/drawing/2014/main" id="{0FA37629-74E9-96E3-8CB9-A1A1C34D1DAB}"/>
              </a:ext>
            </a:extLst>
          </p:cNvPr>
          <p:cNvSpPr txBox="1"/>
          <p:nvPr/>
        </p:nvSpPr>
        <p:spPr>
          <a:xfrm>
            <a:off x="379973" y="4889660"/>
            <a:ext cx="1627369" cy="369332"/>
          </a:xfrm>
          <a:prstGeom prst="rect">
            <a:avLst/>
          </a:prstGeom>
          <a:noFill/>
        </p:spPr>
        <p:txBody>
          <a:bodyPr wrap="none" rtlCol="0">
            <a:spAutoFit/>
          </a:bodyPr>
          <a:lstStyle/>
          <a:p>
            <a:pPr marL="285750" indent="-285750" algn="l">
              <a:buFont typeface="Wingdings" panose="05000000000000000000" pitchFamily="2" charset="2"/>
              <a:buChar char="n"/>
            </a:pPr>
            <a:r>
              <a:rPr lang="zh-CN" altLang="en-US" b="1" dirty="0">
                <a:solidFill>
                  <a:schemeClr val="accent1">
                    <a:lumMod val="75000"/>
                  </a:schemeClr>
                </a:solidFill>
                <a:latin typeface="微软雅黑" panose="020B0503020204020204" pitchFamily="34" charset="-122"/>
                <a:ea typeface="微软雅黑" panose="020B0503020204020204" pitchFamily="34" charset="-122"/>
              </a:rPr>
              <a:t>算法瓶颈：</a:t>
            </a:r>
            <a:endParaRPr lang="en-US" altLang="zh-CN" b="1" dirty="0">
              <a:solidFill>
                <a:schemeClr val="accent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7006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14" name="标题占位符 1">
            <a:extLst>
              <a:ext uri="{FF2B5EF4-FFF2-40B4-BE49-F238E27FC236}">
                <a16:creationId xmlns:a16="http://schemas.microsoft.com/office/drawing/2014/main" id="{3B45C0D5-B014-43B6-9799-A21465BD506A}"/>
              </a:ext>
            </a:extLst>
          </p:cNvPr>
          <p:cNvSpPr txBox="1"/>
          <p:nvPr/>
        </p:nvSpPr>
        <p:spPr>
          <a:xfrm>
            <a:off x="978672" y="27648"/>
            <a:ext cx="4141968" cy="657836"/>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altLang="zh-CN" sz="2400" b="1" dirty="0">
                <a:solidFill>
                  <a:sysClr val="windowText" lastClr="000000"/>
                </a:solidFill>
                <a:latin typeface="Arial" panose="020B0604020202020204"/>
                <a:ea typeface="微软雅黑" panose="020B0503020204020204" pitchFamily="34" charset="-122"/>
              </a:rPr>
              <a:t>CPU-GPU</a:t>
            </a:r>
            <a:r>
              <a:rPr lang="zh-CN" altLang="en-US" sz="2400" b="1" dirty="0">
                <a:solidFill>
                  <a:sysClr val="windowText" lastClr="000000"/>
                </a:solidFill>
                <a:latin typeface="Arial" panose="020B0604020202020204"/>
                <a:ea typeface="微软雅黑" panose="020B0503020204020204" pitchFamily="34" charset="-122"/>
              </a:rPr>
              <a:t>异构加速方案设计</a:t>
            </a:r>
          </a:p>
        </p:txBody>
      </p:sp>
      <p:sp>
        <p:nvSpPr>
          <p:cNvPr id="2" name="文本框 1">
            <a:extLst>
              <a:ext uri="{FF2B5EF4-FFF2-40B4-BE49-F238E27FC236}">
                <a16:creationId xmlns:a16="http://schemas.microsoft.com/office/drawing/2014/main" id="{2A03C9C6-D86F-B77A-F269-4EF4A8F90A49}"/>
              </a:ext>
            </a:extLst>
          </p:cNvPr>
          <p:cNvSpPr txBox="1"/>
          <p:nvPr/>
        </p:nvSpPr>
        <p:spPr>
          <a:xfrm>
            <a:off x="363819" y="1110438"/>
            <a:ext cx="5732182" cy="400110"/>
          </a:xfrm>
          <a:prstGeom prst="rect">
            <a:avLst/>
          </a:prstGeom>
          <a:solidFill>
            <a:schemeClr val="accent4">
              <a:lumMod val="20000"/>
              <a:lumOff val="80000"/>
            </a:schemeClr>
          </a:solidFill>
        </p:spPr>
        <p:txBody>
          <a:bodyPr wrap="square">
            <a:spAutoFit/>
          </a:bodyPr>
          <a:lstStyle/>
          <a:p>
            <a:pPr marL="342900" indent="-342900">
              <a:buFont typeface="Wingdings" panose="05000000000000000000" pitchFamily="2" charset="2"/>
              <a:buChar char="n"/>
            </a:pPr>
            <a:r>
              <a:rPr lang="zh-CN" altLang="en-US" sz="2000" b="1" kern="100" dirty="0">
                <a:latin typeface="楷体" panose="02010609060101010101" pitchFamily="49" charset="-122"/>
                <a:ea typeface="楷体" panose="02010609060101010101" pitchFamily="49" charset="-122"/>
              </a:rPr>
              <a:t>异构系统解决单一计算资源不足问题</a:t>
            </a:r>
            <a:endParaRPr lang="zh-CN" altLang="en-US" sz="2000" dirty="0">
              <a:latin typeface="楷体" panose="02010609060101010101" pitchFamily="49" charset="-122"/>
              <a:ea typeface="楷体" panose="02010609060101010101" pitchFamily="49" charset="-122"/>
            </a:endParaRPr>
          </a:p>
        </p:txBody>
      </p:sp>
      <p:pic>
        <p:nvPicPr>
          <p:cNvPr id="3" name="图片 2">
            <a:extLst>
              <a:ext uri="{FF2B5EF4-FFF2-40B4-BE49-F238E27FC236}">
                <a16:creationId xmlns:a16="http://schemas.microsoft.com/office/drawing/2014/main" id="{4359172A-406A-B172-78E2-008A6CEF78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0" r="1"/>
          <a:stretch/>
        </p:blipFill>
        <p:spPr>
          <a:xfrm>
            <a:off x="7201128" y="1575630"/>
            <a:ext cx="3241604" cy="2573368"/>
          </a:xfrm>
          <a:prstGeom prst="rect">
            <a:avLst/>
          </a:prstGeom>
        </p:spPr>
      </p:pic>
      <p:pic>
        <p:nvPicPr>
          <p:cNvPr id="5" name="图片 4">
            <a:extLst>
              <a:ext uri="{FF2B5EF4-FFF2-40B4-BE49-F238E27FC236}">
                <a16:creationId xmlns:a16="http://schemas.microsoft.com/office/drawing/2014/main" id="{F1BC1ADE-0B82-3E7D-6D14-F3B794EB89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33" y="2346403"/>
            <a:ext cx="4815581" cy="2453643"/>
          </a:xfrm>
          <a:prstGeom prst="rect">
            <a:avLst/>
          </a:prstGeom>
        </p:spPr>
      </p:pic>
      <p:sp>
        <p:nvSpPr>
          <p:cNvPr id="6" name="文本框 5">
            <a:extLst>
              <a:ext uri="{FF2B5EF4-FFF2-40B4-BE49-F238E27FC236}">
                <a16:creationId xmlns:a16="http://schemas.microsoft.com/office/drawing/2014/main" id="{941BB7EF-B4F9-20C6-6690-848CA755BA40}"/>
              </a:ext>
            </a:extLst>
          </p:cNvPr>
          <p:cNvSpPr txBox="1"/>
          <p:nvPr/>
        </p:nvSpPr>
        <p:spPr>
          <a:xfrm>
            <a:off x="6281720" y="1162408"/>
            <a:ext cx="5500924" cy="338554"/>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与先进方法对比，获得</a:t>
            </a:r>
            <a:r>
              <a:rPr lang="zh-CN" altLang="en-US" sz="1600" b="1" dirty="0">
                <a:solidFill>
                  <a:srgbClr val="C00000"/>
                </a:solidFill>
                <a:latin typeface="微软雅黑" panose="020B0503020204020204" pitchFamily="34" charset="-122"/>
                <a:ea typeface="微软雅黑" panose="020B0503020204020204" pitchFamily="34" charset="-122"/>
              </a:rPr>
              <a:t>接近两倍</a:t>
            </a:r>
            <a:r>
              <a:rPr lang="zh-CN" altLang="en-US" sz="1600" b="1" dirty="0">
                <a:latin typeface="微软雅黑" panose="020B0503020204020204" pitchFamily="34" charset="-122"/>
                <a:ea typeface="微软雅黑" panose="020B0503020204020204" pitchFamily="34" charset="-122"/>
              </a:rPr>
              <a:t>的计算加速</a:t>
            </a:r>
          </a:p>
        </p:txBody>
      </p:sp>
      <p:sp>
        <p:nvSpPr>
          <p:cNvPr id="8" name="文本框 7">
            <a:extLst>
              <a:ext uri="{FF2B5EF4-FFF2-40B4-BE49-F238E27FC236}">
                <a16:creationId xmlns:a16="http://schemas.microsoft.com/office/drawing/2014/main" id="{2CA46B1A-56D7-F2AA-6C9B-7B9DC38A010B}"/>
              </a:ext>
            </a:extLst>
          </p:cNvPr>
          <p:cNvSpPr txBox="1"/>
          <p:nvPr/>
        </p:nvSpPr>
        <p:spPr>
          <a:xfrm>
            <a:off x="6281720" y="4360509"/>
            <a:ext cx="5059847" cy="338554"/>
          </a:xfrm>
          <a:prstGeom prst="rect">
            <a:avLst/>
          </a:prstGeom>
          <a:noFill/>
        </p:spPr>
        <p:txBody>
          <a:bodyPr wrap="none" rtlCol="0">
            <a:spAutoFit/>
          </a:bodyPr>
          <a:lstStyle/>
          <a:p>
            <a:pPr marL="257175" indent="-257175">
              <a:buFont typeface="Arial" panose="020B0604020202020204" pitchFamily="34" charset="0"/>
              <a:buChar char="•"/>
            </a:pPr>
            <a:r>
              <a:rPr lang="zh-CN" altLang="en-US" sz="1600" b="1" dirty="0">
                <a:solidFill>
                  <a:srgbClr val="000000"/>
                </a:solidFill>
                <a:latin typeface="微软雅黑" panose="020B0503020204020204" pitchFamily="34" charset="-122"/>
                <a:ea typeface="微软雅黑" panose="020B0503020204020204" pitchFamily="34" charset="-122"/>
              </a:rPr>
              <a:t>与官方</a:t>
            </a:r>
            <a:r>
              <a:rPr lang="en-US" altLang="zh-CN" sz="1600" b="1" dirty="0">
                <a:solidFill>
                  <a:srgbClr val="000000"/>
                </a:solidFill>
                <a:latin typeface="微软雅黑" panose="020B0503020204020204" pitchFamily="34" charset="-122"/>
                <a:ea typeface="微软雅黑" panose="020B0503020204020204" pitchFamily="34" charset="-122"/>
              </a:rPr>
              <a:t>FFT</a:t>
            </a:r>
            <a:r>
              <a:rPr lang="zh-CN" altLang="en-US" sz="1600" b="1" dirty="0">
                <a:solidFill>
                  <a:srgbClr val="000000"/>
                </a:solidFill>
                <a:latin typeface="微软雅黑" panose="020B0503020204020204" pitchFamily="34" charset="-122"/>
                <a:ea typeface="微软雅黑" panose="020B0503020204020204" pitchFamily="34" charset="-122"/>
              </a:rPr>
              <a:t>计算库性能对比（</a:t>
            </a:r>
            <a:r>
              <a:rPr lang="en-US" altLang="zh-CN" sz="1600" b="1" dirty="0">
                <a:solidFill>
                  <a:srgbClr val="000000"/>
                </a:solidFill>
                <a:latin typeface="微软雅黑" panose="020B0503020204020204" pitchFamily="34" charset="-122"/>
                <a:ea typeface="微软雅黑" panose="020B0503020204020204" pitchFamily="34" charset="-122"/>
              </a:rPr>
              <a:t>FFT</a:t>
            </a:r>
            <a:r>
              <a:rPr lang="zh-CN" altLang="en-US" sz="1600" b="1" dirty="0">
                <a:solidFill>
                  <a:srgbClr val="000000"/>
                </a:solidFill>
                <a:latin typeface="微软雅黑" panose="020B0503020204020204" pitchFamily="34" charset="-122"/>
                <a:ea typeface="微软雅黑" panose="020B0503020204020204" pitchFamily="34" charset="-122"/>
              </a:rPr>
              <a:t>优化，数据复用）</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35E7778-AB0E-E6FF-BA63-5F90E0031B18}"/>
              </a:ext>
            </a:extLst>
          </p:cNvPr>
          <p:cNvPicPr>
            <a:picLocks noChangeAspect="1"/>
          </p:cNvPicPr>
          <p:nvPr/>
        </p:nvPicPr>
        <p:blipFill rotWithShape="1">
          <a:blip r:embed="rId6"/>
          <a:srcRect r="25972" b="4205"/>
          <a:stretch/>
        </p:blipFill>
        <p:spPr>
          <a:xfrm>
            <a:off x="6652245" y="4804053"/>
            <a:ext cx="4689322" cy="1390846"/>
          </a:xfrm>
          <a:prstGeom prst="rect">
            <a:avLst/>
          </a:prstGeom>
        </p:spPr>
      </p:pic>
      <p:sp>
        <p:nvSpPr>
          <p:cNvPr id="10" name="文本框 9">
            <a:extLst>
              <a:ext uri="{FF2B5EF4-FFF2-40B4-BE49-F238E27FC236}">
                <a16:creationId xmlns:a16="http://schemas.microsoft.com/office/drawing/2014/main" id="{68FE4881-690D-00F7-B7A1-1A156A62844E}"/>
              </a:ext>
            </a:extLst>
          </p:cNvPr>
          <p:cNvSpPr txBox="1"/>
          <p:nvPr/>
        </p:nvSpPr>
        <p:spPr>
          <a:xfrm>
            <a:off x="363818" y="1784815"/>
            <a:ext cx="5262979" cy="369332"/>
          </a:xfrm>
          <a:prstGeom prst="rect">
            <a:avLst/>
          </a:prstGeom>
          <a:noFill/>
        </p:spPr>
        <p:txBody>
          <a:bodyPr wrap="none" rtlCol="0">
            <a:spAutoFit/>
          </a:bodyPr>
          <a:lstStyle/>
          <a:p>
            <a:pPr marL="285750" indent="-285750" algn="l">
              <a:buFont typeface="Wingdings" panose="05000000000000000000" pitchFamily="2" charset="2"/>
              <a:buChar char="Ø"/>
            </a:pPr>
            <a:r>
              <a:rPr lang="zh-CN" altLang="en-US" b="1" dirty="0">
                <a:solidFill>
                  <a:schemeClr val="accent5">
                    <a:lumMod val="50000"/>
                  </a:schemeClr>
                </a:solidFill>
                <a:latin typeface="微软雅黑" panose="020B0503020204020204" pitchFamily="34" charset="-122"/>
                <a:ea typeface="微软雅黑" panose="020B0503020204020204" pitchFamily="34" charset="-122"/>
              </a:rPr>
              <a:t>初步构建相干消色散算法的</a:t>
            </a:r>
            <a:r>
              <a:rPr lang="en-US" altLang="zh-CN" b="1" dirty="0">
                <a:solidFill>
                  <a:schemeClr val="accent5">
                    <a:lumMod val="50000"/>
                  </a:schemeClr>
                </a:solidFill>
                <a:latin typeface="微软雅黑" panose="020B0503020204020204" pitchFamily="34" charset="-122"/>
                <a:ea typeface="微软雅黑" panose="020B0503020204020204" pitchFamily="34" charset="-122"/>
              </a:rPr>
              <a:t>CPU-GPU</a:t>
            </a:r>
            <a:r>
              <a:rPr lang="zh-CN" altLang="en-US" b="1" dirty="0">
                <a:solidFill>
                  <a:schemeClr val="accent5">
                    <a:lumMod val="50000"/>
                  </a:schemeClr>
                </a:solidFill>
                <a:latin typeface="微软雅黑" panose="020B0503020204020204" pitchFamily="34" charset="-122"/>
                <a:ea typeface="微软雅黑" panose="020B0503020204020204" pitchFamily="34" charset="-122"/>
              </a:rPr>
              <a:t>异构系统</a:t>
            </a:r>
          </a:p>
        </p:txBody>
      </p:sp>
      <p:sp>
        <p:nvSpPr>
          <p:cNvPr id="11" name="文本框 10">
            <a:extLst>
              <a:ext uri="{FF2B5EF4-FFF2-40B4-BE49-F238E27FC236}">
                <a16:creationId xmlns:a16="http://schemas.microsoft.com/office/drawing/2014/main" id="{A06BCE2D-F7CD-4E71-0780-4F253EFED87E}"/>
              </a:ext>
            </a:extLst>
          </p:cNvPr>
          <p:cNvSpPr txBox="1"/>
          <p:nvPr/>
        </p:nvSpPr>
        <p:spPr>
          <a:xfrm>
            <a:off x="379973" y="5033550"/>
            <a:ext cx="4358886" cy="881139"/>
          </a:xfrm>
          <a:prstGeom prst="rect">
            <a:avLst/>
          </a:prstGeom>
          <a:noFill/>
        </p:spPr>
        <p:txBody>
          <a:bodyPr wrap="none" rtlCol="0">
            <a:spAutoFit/>
          </a:bodyPr>
          <a:lstStyle/>
          <a:p>
            <a:pPr marL="285750" indent="-285750" algn="l">
              <a:lnSpc>
                <a:spcPct val="150000"/>
              </a:lnSpc>
              <a:buFont typeface="Wingdings" panose="05000000000000000000" pitchFamily="2" charset="2"/>
              <a:buChar char="Ø"/>
            </a:pPr>
            <a:r>
              <a:rPr lang="en-US" altLang="zh-CN" b="1" dirty="0">
                <a:solidFill>
                  <a:schemeClr val="accent5">
                    <a:lumMod val="50000"/>
                  </a:schemeClr>
                </a:solidFill>
                <a:latin typeface="微软雅黑" panose="020B0503020204020204" pitchFamily="34" charset="-122"/>
                <a:ea typeface="微软雅黑" panose="020B0503020204020204" pitchFamily="34" charset="-122"/>
              </a:rPr>
              <a:t>FFT</a:t>
            </a:r>
            <a:r>
              <a:rPr lang="zh-CN" altLang="en-US" b="1" dirty="0">
                <a:solidFill>
                  <a:schemeClr val="accent5">
                    <a:lumMod val="50000"/>
                  </a:schemeClr>
                </a:solidFill>
                <a:latin typeface="微软雅黑" panose="020B0503020204020204" pitchFamily="34" charset="-122"/>
                <a:ea typeface="微软雅黑" panose="020B0503020204020204" pitchFamily="34" charset="-122"/>
              </a:rPr>
              <a:t>计算加速：</a:t>
            </a:r>
            <a:endParaRPr lang="en-US" altLang="zh-CN" b="1" dirty="0">
              <a:solidFill>
                <a:schemeClr val="accent5">
                  <a:lumMod val="50000"/>
                </a:schemeClr>
              </a:solidFill>
              <a:latin typeface="微软雅黑" panose="020B0503020204020204" pitchFamily="34" charset="-122"/>
              <a:ea typeface="微软雅黑" panose="020B0503020204020204" pitchFamily="34" charset="-122"/>
            </a:endParaRPr>
          </a:p>
          <a:p>
            <a:pPr algn="l">
              <a:lnSpc>
                <a:spcPct val="150000"/>
              </a:lnSpc>
            </a:pPr>
            <a:r>
              <a:rPr lang="zh-CN" altLang="en-US" dirty="0"/>
              <a:t>    充分利用内存资源，采用数据复用策略</a:t>
            </a:r>
          </a:p>
        </p:txBody>
      </p:sp>
      <p:sp>
        <p:nvSpPr>
          <p:cNvPr id="12" name="灯片编号占位符 11">
            <a:extLst>
              <a:ext uri="{FF2B5EF4-FFF2-40B4-BE49-F238E27FC236}">
                <a16:creationId xmlns:a16="http://schemas.microsoft.com/office/drawing/2014/main" id="{D81F147A-31CE-B888-7BB8-6D2B3A1FE7F2}"/>
              </a:ext>
            </a:extLst>
          </p:cNvPr>
          <p:cNvSpPr>
            <a:spLocks noGrp="1"/>
          </p:cNvSpPr>
          <p:nvPr>
            <p:ph type="sldNum" sz="quarter" idx="12"/>
          </p:nvPr>
        </p:nvSpPr>
        <p:spPr>
          <a:xfrm>
            <a:off x="11729720" y="6194899"/>
            <a:ext cx="2743200" cy="365125"/>
          </a:xfrm>
        </p:spPr>
        <p:txBody>
          <a:bodyPr/>
          <a:lstStyle/>
          <a:p>
            <a:fld id="{B5A21CC4-E65A-47F3-81DC-59A73DA8A03B}" type="slidenum">
              <a:rPr lang="zh-CN" altLang="en-US" smtClean="0"/>
              <a:t>25</a:t>
            </a:fld>
            <a:endParaRPr lang="zh-CN" altLang="en-US" dirty="0"/>
          </a:p>
        </p:txBody>
      </p:sp>
      <p:sp>
        <p:nvSpPr>
          <p:cNvPr id="31" name="矩形 30">
            <a:extLst>
              <a:ext uri="{FF2B5EF4-FFF2-40B4-BE49-F238E27FC236}">
                <a16:creationId xmlns:a16="http://schemas.microsoft.com/office/drawing/2014/main" id="{61749D89-3834-919E-58C4-F747063F18D8}"/>
              </a:ext>
            </a:extLst>
          </p:cNvPr>
          <p:cNvSpPr/>
          <p:nvPr/>
        </p:nvSpPr>
        <p:spPr>
          <a:xfrm>
            <a:off x="739140" y="2270760"/>
            <a:ext cx="5052060" cy="2707329"/>
          </a:xfrm>
          <a:prstGeom prst="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4900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14" name="标题占位符 1">
            <a:extLst>
              <a:ext uri="{FF2B5EF4-FFF2-40B4-BE49-F238E27FC236}">
                <a16:creationId xmlns:a16="http://schemas.microsoft.com/office/drawing/2014/main" id="{3B45C0D5-B014-43B6-9799-A21465BD506A}"/>
              </a:ext>
            </a:extLst>
          </p:cNvPr>
          <p:cNvSpPr txBox="1"/>
          <p:nvPr/>
        </p:nvSpPr>
        <p:spPr>
          <a:xfrm>
            <a:off x="978671" y="27648"/>
            <a:ext cx="4256311" cy="657836"/>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提高异构系统的数据传输效率</a:t>
            </a:r>
          </a:p>
        </p:txBody>
      </p:sp>
      <p:sp>
        <p:nvSpPr>
          <p:cNvPr id="2" name="文本框 1">
            <a:extLst>
              <a:ext uri="{FF2B5EF4-FFF2-40B4-BE49-F238E27FC236}">
                <a16:creationId xmlns:a16="http://schemas.microsoft.com/office/drawing/2014/main" id="{CF30855B-3474-F102-B74B-758A04639110}"/>
              </a:ext>
            </a:extLst>
          </p:cNvPr>
          <p:cNvSpPr txBox="1"/>
          <p:nvPr/>
        </p:nvSpPr>
        <p:spPr>
          <a:xfrm>
            <a:off x="256004" y="910996"/>
            <a:ext cx="4804403" cy="400110"/>
          </a:xfrm>
          <a:prstGeom prst="rect">
            <a:avLst/>
          </a:prstGeom>
          <a:solidFill>
            <a:schemeClr val="accent4">
              <a:lumMod val="20000"/>
              <a:lumOff val="80000"/>
            </a:schemeClr>
          </a:solidFill>
        </p:spPr>
        <p:txBody>
          <a:bodyPr wrap="square">
            <a:spAutoFit/>
          </a:bodyPr>
          <a:lstStyle/>
          <a:p>
            <a:pPr marL="342900" indent="-342900">
              <a:buFont typeface="Wingdings" panose="05000000000000000000" pitchFamily="2" charset="2"/>
              <a:buChar char="n"/>
            </a:pPr>
            <a:r>
              <a:rPr lang="zh-CN" altLang="en-US" sz="2000" b="1" kern="100" dirty="0">
                <a:solidFill>
                  <a:schemeClr val="tx1"/>
                </a:solidFill>
                <a:effectLst/>
                <a:latin typeface="楷体" panose="02010609060101010101" pitchFamily="49" charset="-122"/>
                <a:ea typeface="楷体" panose="02010609060101010101" pitchFamily="49" charset="-122"/>
              </a:rPr>
              <a:t>解决</a:t>
            </a:r>
            <a:r>
              <a:rPr lang="en-US" altLang="zh-CN" sz="2000" b="1" kern="100" dirty="0">
                <a:solidFill>
                  <a:schemeClr val="tx1"/>
                </a:solidFill>
                <a:effectLst/>
                <a:latin typeface="楷体" panose="02010609060101010101" pitchFamily="49" charset="-122"/>
                <a:ea typeface="楷体" panose="02010609060101010101" pitchFamily="49" charset="-122"/>
              </a:rPr>
              <a:t>CPU-GPU</a:t>
            </a:r>
            <a:r>
              <a:rPr lang="zh-CN" altLang="en-US" sz="2000" b="1" kern="100" dirty="0">
                <a:solidFill>
                  <a:schemeClr val="tx1"/>
                </a:solidFill>
                <a:effectLst/>
                <a:latin typeface="楷体" panose="02010609060101010101" pitchFamily="49" charset="-122"/>
                <a:ea typeface="楷体" panose="02010609060101010101" pitchFamily="49" charset="-122"/>
              </a:rPr>
              <a:t>之间数据</a:t>
            </a:r>
            <a:r>
              <a:rPr lang="en-US" altLang="zh-CN" sz="2000" b="1" kern="100" dirty="0">
                <a:solidFill>
                  <a:schemeClr val="tx1"/>
                </a:solidFill>
                <a:effectLst/>
                <a:latin typeface="楷体" panose="02010609060101010101" pitchFamily="49" charset="-122"/>
                <a:ea typeface="楷体" panose="02010609060101010101" pitchFamily="49" charset="-122"/>
              </a:rPr>
              <a:t>IO</a:t>
            </a:r>
            <a:r>
              <a:rPr lang="zh-CN" altLang="en-US" sz="2000" b="1" kern="100" dirty="0">
                <a:solidFill>
                  <a:schemeClr val="tx1"/>
                </a:solidFill>
                <a:effectLst/>
                <a:latin typeface="楷体" panose="02010609060101010101" pitchFamily="49" charset="-122"/>
                <a:ea typeface="楷体" panose="02010609060101010101" pitchFamily="49" charset="-122"/>
              </a:rPr>
              <a:t>效率</a:t>
            </a:r>
            <a:r>
              <a:rPr lang="zh-CN" altLang="en-US" sz="2000" b="1" kern="100" dirty="0">
                <a:latin typeface="楷体" panose="02010609060101010101" pitchFamily="49" charset="-122"/>
                <a:ea typeface="楷体" panose="02010609060101010101" pitchFamily="49" charset="-122"/>
              </a:rPr>
              <a:t>问题</a:t>
            </a:r>
            <a:endParaRPr lang="zh-CN" altLang="en-US" sz="2000" b="1" kern="100" dirty="0">
              <a:solidFill>
                <a:schemeClr val="tx1"/>
              </a:solidFill>
              <a:effectLst/>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46D507E2-2775-8C29-9607-EF5BF9CA0BDE}"/>
              </a:ext>
            </a:extLst>
          </p:cNvPr>
          <p:cNvSpPr txBox="1"/>
          <p:nvPr/>
        </p:nvSpPr>
        <p:spPr>
          <a:xfrm>
            <a:off x="400790" y="1503927"/>
            <a:ext cx="2675732" cy="338554"/>
          </a:xfrm>
          <a:prstGeom prst="rect">
            <a:avLst/>
          </a:prstGeom>
          <a:noFill/>
        </p:spPr>
        <p:txBody>
          <a:bodyPr wrap="none" rtlCol="0">
            <a:spAutoFit/>
          </a:bodyPr>
          <a:lstStyle/>
          <a:p>
            <a:pPr marL="285750" indent="-285750" algn="l">
              <a:buFont typeface="Wingdings" panose="05000000000000000000" pitchFamily="2" charset="2"/>
              <a:buChar char="Ø"/>
            </a:pPr>
            <a:r>
              <a:rPr lang="en-US" altLang="zh-CN" sz="1600" b="1" dirty="0">
                <a:solidFill>
                  <a:schemeClr val="accent5">
                    <a:lumMod val="50000"/>
                  </a:schemeClr>
                </a:solidFill>
                <a:latin typeface="微软雅黑" panose="020B0503020204020204" pitchFamily="34" charset="-122"/>
                <a:ea typeface="微软雅黑" panose="020B0503020204020204" pitchFamily="34" charset="-122"/>
              </a:rPr>
              <a:t>CPU-GPU</a:t>
            </a:r>
            <a:r>
              <a:rPr lang="zh-CN" altLang="en-US" sz="1600" b="1" dirty="0">
                <a:solidFill>
                  <a:schemeClr val="accent5">
                    <a:lumMod val="50000"/>
                  </a:schemeClr>
                </a:solidFill>
                <a:latin typeface="微软雅黑" panose="020B0503020204020204" pitchFamily="34" charset="-122"/>
                <a:ea typeface="微软雅黑" panose="020B0503020204020204" pitchFamily="34" charset="-122"/>
              </a:rPr>
              <a:t>内存传输优化</a:t>
            </a:r>
          </a:p>
        </p:txBody>
      </p:sp>
      <p:sp>
        <p:nvSpPr>
          <p:cNvPr id="7" name="文本框 6">
            <a:extLst>
              <a:ext uri="{FF2B5EF4-FFF2-40B4-BE49-F238E27FC236}">
                <a16:creationId xmlns:a16="http://schemas.microsoft.com/office/drawing/2014/main" id="{E52D107B-85F0-9E40-AFF3-3B90481713E2}"/>
              </a:ext>
            </a:extLst>
          </p:cNvPr>
          <p:cNvSpPr txBox="1"/>
          <p:nvPr/>
        </p:nvSpPr>
        <p:spPr>
          <a:xfrm>
            <a:off x="400790" y="4033727"/>
            <a:ext cx="3150221" cy="338554"/>
          </a:xfrm>
          <a:prstGeom prst="rect">
            <a:avLst/>
          </a:prstGeom>
          <a:noFill/>
        </p:spPr>
        <p:txBody>
          <a:bodyPr wrap="none" rtlCol="0">
            <a:spAutoFit/>
          </a:bodyPr>
          <a:lstStyle/>
          <a:p>
            <a:pPr marL="285750" indent="-285750" algn="l">
              <a:buFont typeface="Wingdings" panose="05000000000000000000" pitchFamily="2" charset="2"/>
              <a:buChar char="Ø"/>
            </a:pPr>
            <a:r>
              <a:rPr lang="zh-CN" altLang="en-US" sz="1600" b="1" dirty="0">
                <a:solidFill>
                  <a:schemeClr val="accent5">
                    <a:lumMod val="50000"/>
                  </a:schemeClr>
                </a:solidFill>
                <a:latin typeface="微软雅黑" panose="020B0503020204020204" pitchFamily="34" charset="-122"/>
                <a:ea typeface="微软雅黑" panose="020B0503020204020204" pitchFamily="34" charset="-122"/>
              </a:rPr>
              <a:t>基于多线程的磁盘</a:t>
            </a:r>
            <a:r>
              <a:rPr lang="en-US" altLang="zh-CN" sz="1600" b="1" dirty="0">
                <a:solidFill>
                  <a:schemeClr val="accent5">
                    <a:lumMod val="50000"/>
                  </a:schemeClr>
                </a:solidFill>
                <a:latin typeface="微软雅黑" panose="020B0503020204020204" pitchFamily="34" charset="-122"/>
                <a:ea typeface="微软雅黑" panose="020B0503020204020204" pitchFamily="34" charset="-122"/>
              </a:rPr>
              <a:t>IO</a:t>
            </a:r>
            <a:r>
              <a:rPr lang="zh-CN" altLang="en-US" sz="1600" b="1" dirty="0">
                <a:solidFill>
                  <a:schemeClr val="accent5">
                    <a:lumMod val="50000"/>
                  </a:schemeClr>
                </a:solidFill>
                <a:latin typeface="微软雅黑" panose="020B0503020204020204" pitchFamily="34" charset="-122"/>
                <a:ea typeface="微软雅黑" panose="020B0503020204020204" pitchFamily="34" charset="-122"/>
              </a:rPr>
              <a:t>效率优化</a:t>
            </a:r>
          </a:p>
        </p:txBody>
      </p:sp>
      <p:pic>
        <p:nvPicPr>
          <p:cNvPr id="19" name="图片 18">
            <a:extLst>
              <a:ext uri="{FF2B5EF4-FFF2-40B4-BE49-F238E27FC236}">
                <a16:creationId xmlns:a16="http://schemas.microsoft.com/office/drawing/2014/main" id="{C7B1754C-F5D5-3C17-32D0-6863F2C5ED20}"/>
              </a:ext>
            </a:extLst>
          </p:cNvPr>
          <p:cNvPicPr>
            <a:picLocks noChangeAspect="1"/>
          </p:cNvPicPr>
          <p:nvPr/>
        </p:nvPicPr>
        <p:blipFill>
          <a:blip r:embed="rId4"/>
          <a:stretch>
            <a:fillRect/>
          </a:stretch>
        </p:blipFill>
        <p:spPr>
          <a:xfrm>
            <a:off x="900746" y="1848238"/>
            <a:ext cx="3335720" cy="1762329"/>
          </a:xfrm>
          <a:prstGeom prst="rect">
            <a:avLst/>
          </a:prstGeom>
        </p:spPr>
      </p:pic>
      <p:sp>
        <p:nvSpPr>
          <p:cNvPr id="22" name="文本框 21">
            <a:extLst>
              <a:ext uri="{FF2B5EF4-FFF2-40B4-BE49-F238E27FC236}">
                <a16:creationId xmlns:a16="http://schemas.microsoft.com/office/drawing/2014/main" id="{25B9D7F2-04FC-8AA4-698A-99ACB88EE36A}"/>
              </a:ext>
            </a:extLst>
          </p:cNvPr>
          <p:cNvSpPr txBox="1"/>
          <p:nvPr/>
        </p:nvSpPr>
        <p:spPr>
          <a:xfrm>
            <a:off x="9187722" y="-754873"/>
            <a:ext cx="3175869" cy="307777"/>
          </a:xfrm>
          <a:prstGeom prst="rect">
            <a:avLst/>
          </a:prstGeom>
          <a:noFill/>
        </p:spPr>
        <p:txBody>
          <a:bodyPr wrap="none" rtlCol="0">
            <a:spAutoFit/>
          </a:bodyPr>
          <a:lstStyle/>
          <a:p>
            <a:pPr marL="285750" indent="-285750" algn="l">
              <a:buFont typeface="Arial" panose="020B0604020202020204" pitchFamily="34" charset="0"/>
              <a:buChar char="•"/>
            </a:pPr>
            <a:r>
              <a:rPr lang="zh-CN" altLang="en-US" sz="1400" dirty="0"/>
              <a:t>多线程</a:t>
            </a:r>
            <a:r>
              <a:rPr lang="en-US" altLang="zh-CN" sz="1400" dirty="0"/>
              <a:t>IO</a:t>
            </a:r>
            <a:r>
              <a:rPr lang="zh-CN" altLang="en-US" sz="1400" dirty="0"/>
              <a:t>方法提升数据写入吞吐率</a:t>
            </a:r>
          </a:p>
        </p:txBody>
      </p:sp>
      <p:pic>
        <p:nvPicPr>
          <p:cNvPr id="31" name="图片 30">
            <a:extLst>
              <a:ext uri="{FF2B5EF4-FFF2-40B4-BE49-F238E27FC236}">
                <a16:creationId xmlns:a16="http://schemas.microsoft.com/office/drawing/2014/main" id="{99324FF8-30D1-A290-23FA-64A6DBFF2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65" y="4390242"/>
            <a:ext cx="4376738" cy="1585913"/>
          </a:xfrm>
          <a:prstGeom prst="rect">
            <a:avLst/>
          </a:prstGeom>
        </p:spPr>
      </p:pic>
      <p:pic>
        <p:nvPicPr>
          <p:cNvPr id="34" name="图片 33">
            <a:extLst>
              <a:ext uri="{FF2B5EF4-FFF2-40B4-BE49-F238E27FC236}">
                <a16:creationId xmlns:a16="http://schemas.microsoft.com/office/drawing/2014/main" id="{947EF91D-04E4-5CE6-D5B1-8A7482F0E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347" y="4008593"/>
            <a:ext cx="2535742" cy="1970515"/>
          </a:xfrm>
          <a:prstGeom prst="rect">
            <a:avLst/>
          </a:prstGeom>
        </p:spPr>
      </p:pic>
      <p:grpSp>
        <p:nvGrpSpPr>
          <p:cNvPr id="63" name="组合 62">
            <a:extLst>
              <a:ext uri="{FF2B5EF4-FFF2-40B4-BE49-F238E27FC236}">
                <a16:creationId xmlns:a16="http://schemas.microsoft.com/office/drawing/2014/main" id="{86A081B9-0A52-0B36-887E-C28CBE45FE03}"/>
              </a:ext>
            </a:extLst>
          </p:cNvPr>
          <p:cNvGrpSpPr/>
          <p:nvPr/>
        </p:nvGrpSpPr>
        <p:grpSpPr>
          <a:xfrm>
            <a:off x="4689441" y="1776405"/>
            <a:ext cx="2448107" cy="1818665"/>
            <a:chOff x="725857" y="4709641"/>
            <a:chExt cx="2831295" cy="2049649"/>
          </a:xfrm>
        </p:grpSpPr>
        <p:pic>
          <p:nvPicPr>
            <p:cNvPr id="64" name="图片 63">
              <a:extLst>
                <a:ext uri="{FF2B5EF4-FFF2-40B4-BE49-F238E27FC236}">
                  <a16:creationId xmlns:a16="http://schemas.microsoft.com/office/drawing/2014/main" id="{D8487CD5-DA2D-9291-7B38-8B5738A7F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857" y="4709641"/>
              <a:ext cx="2831295" cy="2049649"/>
            </a:xfrm>
            <a:prstGeom prst="rect">
              <a:avLst/>
            </a:prstGeom>
          </p:spPr>
        </p:pic>
        <p:sp>
          <p:nvSpPr>
            <p:cNvPr id="65" name="矩形 64">
              <a:extLst>
                <a:ext uri="{FF2B5EF4-FFF2-40B4-BE49-F238E27FC236}">
                  <a16:creationId xmlns:a16="http://schemas.microsoft.com/office/drawing/2014/main" id="{A7534F71-2ADD-D672-DDCE-828196B9E701}"/>
                </a:ext>
              </a:extLst>
            </p:cNvPr>
            <p:cNvSpPr/>
            <p:nvPr/>
          </p:nvSpPr>
          <p:spPr>
            <a:xfrm>
              <a:off x="2642871" y="4862357"/>
              <a:ext cx="678553"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1E56DA1B-2393-26E0-B40A-A2F995759A01}"/>
                </a:ext>
              </a:extLst>
            </p:cNvPr>
            <p:cNvSpPr txBox="1"/>
            <p:nvPr/>
          </p:nvSpPr>
          <p:spPr>
            <a:xfrm>
              <a:off x="2552431" y="4775054"/>
              <a:ext cx="995910" cy="369332"/>
            </a:xfrm>
            <a:prstGeom prst="rect">
              <a:avLst/>
            </a:prstGeom>
            <a:noFill/>
          </p:spPr>
          <p:txBody>
            <a:bodyPr wrap="square" rtlCol="0">
              <a:spAutoFit/>
            </a:bodyPr>
            <a:lstStyle/>
            <a:p>
              <a:pPr algn="l"/>
              <a:r>
                <a:rPr lang="en-US" altLang="zh-CN" sz="600" dirty="0"/>
                <a:t>FFT/IFFT transform</a:t>
              </a:r>
            </a:p>
            <a:p>
              <a:pPr algn="l"/>
              <a:r>
                <a:rPr lang="en-US" altLang="zh-CN" sz="600" dirty="0"/>
                <a:t>Memory transfer</a:t>
              </a:r>
            </a:p>
            <a:p>
              <a:pPr algn="l"/>
              <a:r>
                <a:rPr lang="en-US" altLang="zh-CN" sz="600" dirty="0"/>
                <a:t>CUDA kernels</a:t>
              </a:r>
              <a:endParaRPr lang="zh-CN" altLang="en-US" sz="600" dirty="0"/>
            </a:p>
          </p:txBody>
        </p:sp>
      </p:grpSp>
      <p:sp>
        <p:nvSpPr>
          <p:cNvPr id="67" name="文本框 66">
            <a:extLst>
              <a:ext uri="{FF2B5EF4-FFF2-40B4-BE49-F238E27FC236}">
                <a16:creationId xmlns:a16="http://schemas.microsoft.com/office/drawing/2014/main" id="{BAA7E1B1-D8C1-4302-2AFA-35CB716247AF}"/>
              </a:ext>
            </a:extLst>
          </p:cNvPr>
          <p:cNvSpPr txBox="1"/>
          <p:nvPr/>
        </p:nvSpPr>
        <p:spPr>
          <a:xfrm>
            <a:off x="5786978" y="2768321"/>
            <a:ext cx="13421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accent5">
                    <a:lumMod val="50000"/>
                  </a:schemeClr>
                </a:solidFill>
                <a:latin typeface="Arial"/>
                <a:ea typeface="微软雅黑"/>
              </a:rPr>
              <a:t>锁页内存</a:t>
            </a:r>
            <a:r>
              <a:rPr kumimoji="0" lang="zh-CN" altLang="en-US" sz="1400" b="1" i="0" u="none" strike="noStrike" kern="1200" cap="none" spc="0" normalizeH="0" baseline="0" noProof="0" dirty="0">
                <a:ln>
                  <a:noFill/>
                </a:ln>
                <a:solidFill>
                  <a:schemeClr val="accent5">
                    <a:lumMod val="50000"/>
                  </a:schemeClr>
                </a:solidFill>
                <a:effectLst/>
                <a:uLnTx/>
                <a:uFillTx/>
                <a:latin typeface="Arial"/>
                <a:ea typeface="微软雅黑"/>
                <a:cs typeface="+mn-cs"/>
              </a:rPr>
              <a:t>提升内存传输性能</a:t>
            </a:r>
          </a:p>
        </p:txBody>
      </p:sp>
      <p:cxnSp>
        <p:nvCxnSpPr>
          <p:cNvPr id="68" name="直接箭头连接符 67">
            <a:extLst>
              <a:ext uri="{FF2B5EF4-FFF2-40B4-BE49-F238E27FC236}">
                <a16:creationId xmlns:a16="http://schemas.microsoft.com/office/drawing/2014/main" id="{A5A70D06-828E-D997-6BEA-6E94E28AA183}"/>
              </a:ext>
            </a:extLst>
          </p:cNvPr>
          <p:cNvCxnSpPr>
            <a:cxnSpLocks/>
          </p:cNvCxnSpPr>
          <p:nvPr/>
        </p:nvCxnSpPr>
        <p:spPr>
          <a:xfrm flipH="1">
            <a:off x="5555962" y="2476765"/>
            <a:ext cx="448598" cy="4642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9" name="图片 68">
            <a:extLst>
              <a:ext uri="{FF2B5EF4-FFF2-40B4-BE49-F238E27FC236}">
                <a16:creationId xmlns:a16="http://schemas.microsoft.com/office/drawing/2014/main" id="{40F2AE2D-C0FE-DB1F-CD0B-AD4057E42BD9}"/>
              </a:ext>
            </a:extLst>
          </p:cNvPr>
          <p:cNvPicPr>
            <a:picLocks noChangeAspect="1"/>
          </p:cNvPicPr>
          <p:nvPr/>
        </p:nvPicPr>
        <p:blipFill rotWithShape="1">
          <a:blip r:embed="rId8"/>
          <a:srcRect t="25522"/>
          <a:stretch/>
        </p:blipFill>
        <p:spPr>
          <a:xfrm>
            <a:off x="7681470" y="4099965"/>
            <a:ext cx="4437501" cy="1318203"/>
          </a:xfrm>
          <a:prstGeom prst="rect">
            <a:avLst/>
          </a:prstGeom>
        </p:spPr>
      </p:pic>
      <p:grpSp>
        <p:nvGrpSpPr>
          <p:cNvPr id="81" name="组合 80">
            <a:extLst>
              <a:ext uri="{FF2B5EF4-FFF2-40B4-BE49-F238E27FC236}">
                <a16:creationId xmlns:a16="http://schemas.microsoft.com/office/drawing/2014/main" id="{EB2919BB-D0AC-7B52-EBF1-553442E1E08A}"/>
              </a:ext>
            </a:extLst>
          </p:cNvPr>
          <p:cNvGrpSpPr/>
          <p:nvPr/>
        </p:nvGrpSpPr>
        <p:grpSpPr>
          <a:xfrm>
            <a:off x="8078138" y="1438395"/>
            <a:ext cx="3794032" cy="2382884"/>
            <a:chOff x="8199080" y="1555389"/>
            <a:chExt cx="3794032" cy="2382884"/>
          </a:xfrm>
        </p:grpSpPr>
        <p:sp>
          <p:nvSpPr>
            <p:cNvPr id="61" name="矩形: 圆角 60">
              <a:extLst>
                <a:ext uri="{FF2B5EF4-FFF2-40B4-BE49-F238E27FC236}">
                  <a16:creationId xmlns:a16="http://schemas.microsoft.com/office/drawing/2014/main" id="{4F69C482-9F2C-E10A-9E9A-6AFBEE45C644}"/>
                </a:ext>
              </a:extLst>
            </p:cNvPr>
            <p:cNvSpPr/>
            <p:nvPr/>
          </p:nvSpPr>
          <p:spPr>
            <a:xfrm>
              <a:off x="8199080" y="1573223"/>
              <a:ext cx="3794032" cy="2365050"/>
            </a:xfrm>
            <a:prstGeom prst="roundRect">
              <a:avLst/>
            </a:prstGeom>
            <a:solidFill>
              <a:schemeClr val="bg1">
                <a:lumMod val="95000"/>
              </a:schemeClr>
            </a:solidFill>
            <a:ln>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2" name="文本框 61">
              <a:extLst>
                <a:ext uri="{FF2B5EF4-FFF2-40B4-BE49-F238E27FC236}">
                  <a16:creationId xmlns:a16="http://schemas.microsoft.com/office/drawing/2014/main" id="{C55476C7-B868-9233-CF97-33C14A467D42}"/>
                </a:ext>
              </a:extLst>
            </p:cNvPr>
            <p:cNvSpPr txBox="1"/>
            <p:nvPr/>
          </p:nvSpPr>
          <p:spPr>
            <a:xfrm>
              <a:off x="9713101" y="1555389"/>
              <a:ext cx="814823" cy="369332"/>
            </a:xfrm>
            <a:prstGeom prst="rect">
              <a:avLst/>
            </a:prstGeom>
            <a:noFill/>
          </p:spPr>
          <p:txBody>
            <a:bodyPr wrap="square" rtlCol="0">
              <a:spAutoFit/>
            </a:bodyPr>
            <a:lstStyle/>
            <a:p>
              <a:r>
                <a:rPr lang="zh-CN" altLang="en-US" b="1" dirty="0">
                  <a:solidFill>
                    <a:srgbClr val="5A5A96"/>
                  </a:solidFill>
                  <a:latin typeface="微软雅黑" panose="020B0503020204020204" pitchFamily="34" charset="-122"/>
                  <a:ea typeface="微软雅黑" panose="020B0503020204020204" pitchFamily="34" charset="-122"/>
                </a:rPr>
                <a:t>小结</a:t>
              </a:r>
            </a:p>
          </p:txBody>
        </p:sp>
        <p:sp>
          <p:nvSpPr>
            <p:cNvPr id="71" name="文本框 70">
              <a:extLst>
                <a:ext uri="{FF2B5EF4-FFF2-40B4-BE49-F238E27FC236}">
                  <a16:creationId xmlns:a16="http://schemas.microsoft.com/office/drawing/2014/main" id="{82F3ECD8-BB0C-D4A5-8EC3-46B48336C5A4}"/>
                </a:ext>
              </a:extLst>
            </p:cNvPr>
            <p:cNvSpPr txBox="1"/>
            <p:nvPr/>
          </p:nvSpPr>
          <p:spPr>
            <a:xfrm>
              <a:off x="8206700" y="1900774"/>
              <a:ext cx="3753725" cy="189551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600" b="1" dirty="0">
                  <a:solidFill>
                    <a:srgbClr val="C00000"/>
                  </a:solidFill>
                  <a:latin typeface="微软雅黑" panose="020B0503020204020204" pitchFamily="34" charset="-122"/>
                  <a:ea typeface="微软雅黑" panose="020B0503020204020204" pitchFamily="34" charset="-122"/>
                </a:rPr>
                <a:t>锁页内存</a:t>
              </a:r>
              <a:r>
                <a:rPr lang="zh-CN" altLang="en-US" sz="1600" dirty="0">
                  <a:latin typeface="微软雅黑" panose="020B0503020204020204" pitchFamily="34" charset="-122"/>
                  <a:ea typeface="微软雅黑" panose="020B0503020204020204" pitchFamily="34" charset="-122"/>
                </a:rPr>
                <a:t>提升了内存传输效率；</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基于内存映射的</a:t>
              </a:r>
              <a:r>
                <a:rPr lang="zh-CN" altLang="en-US" sz="1600" b="1" dirty="0">
                  <a:solidFill>
                    <a:srgbClr val="C00000"/>
                  </a:solidFill>
                  <a:latin typeface="微软雅黑" panose="020B0503020204020204" pitchFamily="34" charset="-122"/>
                  <a:ea typeface="微软雅黑" panose="020B0503020204020204" pitchFamily="34" charset="-122"/>
                </a:rPr>
                <a:t>多线程磁盘写入方法</a:t>
              </a:r>
              <a:r>
                <a:rPr lang="zh-CN" altLang="en-US" sz="1600" dirty="0">
                  <a:latin typeface="微软雅黑" panose="020B0503020204020204" pitchFamily="34" charset="-122"/>
                  <a:ea typeface="微软雅黑" panose="020B0503020204020204" pitchFamily="34" charset="-122"/>
                </a:rPr>
                <a:t>，提高了数据写入吞吐率；</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相比国际先进方法，</a:t>
              </a:r>
              <a:r>
                <a:rPr lang="zh-CN" altLang="en-US" sz="1600" b="1" dirty="0">
                  <a:solidFill>
                    <a:srgbClr val="C00000"/>
                  </a:solidFill>
                  <a:latin typeface="微软雅黑" panose="020B0503020204020204" pitchFamily="34" charset="-122"/>
                  <a:ea typeface="微软雅黑" panose="020B0503020204020204" pitchFamily="34" charset="-122"/>
                </a:rPr>
                <a:t>计算速度</a:t>
              </a:r>
              <a:r>
                <a:rPr lang="en-US" altLang="zh-CN" sz="1600" b="1" dirty="0">
                  <a:solidFill>
                    <a:srgbClr val="C00000"/>
                  </a:solidFill>
                  <a:latin typeface="微软雅黑" panose="020B0503020204020204" pitchFamily="34" charset="-122"/>
                  <a:ea typeface="微软雅黑" panose="020B0503020204020204" pitchFamily="34" charset="-122"/>
                </a:rPr>
                <a:t>5~6x</a:t>
              </a:r>
              <a:r>
                <a:rPr lang="zh-CN" altLang="en-US" sz="1600" b="1" dirty="0">
                  <a:solidFill>
                    <a:srgbClr val="C00000"/>
                  </a:solidFill>
                  <a:latin typeface="微软雅黑" panose="020B0503020204020204" pitchFamily="34" charset="-122"/>
                  <a:ea typeface="微软雅黑" panose="020B0503020204020204" pitchFamily="34" charset="-122"/>
                </a:rPr>
                <a:t>的加速，磁盘</a:t>
              </a:r>
              <a:r>
                <a:rPr lang="en-US" altLang="zh-CN" sz="1600" b="1" dirty="0">
                  <a:solidFill>
                    <a:srgbClr val="C00000"/>
                  </a:solidFill>
                  <a:latin typeface="微软雅黑" panose="020B0503020204020204" pitchFamily="34" charset="-122"/>
                  <a:ea typeface="微软雅黑" panose="020B0503020204020204" pitchFamily="34" charset="-122"/>
                </a:rPr>
                <a:t>IO</a:t>
              </a:r>
              <a:r>
                <a:rPr lang="zh-CN" altLang="en-US" sz="1600" b="1" dirty="0">
                  <a:solidFill>
                    <a:srgbClr val="C00000"/>
                  </a:solidFill>
                  <a:latin typeface="微软雅黑" panose="020B0503020204020204" pitchFamily="34" charset="-122"/>
                  <a:ea typeface="微软雅黑" panose="020B0503020204020204" pitchFamily="34" charset="-122"/>
                </a:rPr>
                <a:t>吞吐率</a:t>
              </a:r>
              <a:r>
                <a:rPr lang="en-US" altLang="zh-CN" sz="1600" b="1" dirty="0">
                  <a:solidFill>
                    <a:srgbClr val="C00000"/>
                  </a:solidFill>
                  <a:latin typeface="微软雅黑" panose="020B0503020204020204" pitchFamily="34" charset="-122"/>
                  <a:ea typeface="微软雅黑" panose="020B0503020204020204" pitchFamily="34" charset="-122"/>
                </a:rPr>
                <a:t>4.65x</a:t>
              </a:r>
              <a:r>
                <a:rPr lang="zh-CN" altLang="en-US" sz="1600" b="1" dirty="0">
                  <a:solidFill>
                    <a:srgbClr val="C00000"/>
                  </a:solidFill>
                  <a:latin typeface="微软雅黑" panose="020B0503020204020204" pitchFamily="34" charset="-122"/>
                  <a:ea typeface="微软雅黑" panose="020B0503020204020204" pitchFamily="34" charset="-122"/>
                </a:rPr>
                <a:t>的提升。</a:t>
              </a:r>
            </a:p>
          </p:txBody>
        </p:sp>
      </p:grpSp>
      <p:sp>
        <p:nvSpPr>
          <p:cNvPr id="74" name="灯片编号占位符 73">
            <a:extLst>
              <a:ext uri="{FF2B5EF4-FFF2-40B4-BE49-F238E27FC236}">
                <a16:creationId xmlns:a16="http://schemas.microsoft.com/office/drawing/2014/main" id="{046A36E3-1667-4318-6FC5-84D2C3062AF0}"/>
              </a:ext>
            </a:extLst>
          </p:cNvPr>
          <p:cNvSpPr>
            <a:spLocks noGrp="1"/>
          </p:cNvSpPr>
          <p:nvPr>
            <p:ph type="sldNum" sz="quarter" idx="12"/>
          </p:nvPr>
        </p:nvSpPr>
        <p:spPr>
          <a:xfrm>
            <a:off x="11780520" y="6230557"/>
            <a:ext cx="2743200" cy="365125"/>
          </a:xfrm>
        </p:spPr>
        <p:txBody>
          <a:bodyPr/>
          <a:lstStyle/>
          <a:p>
            <a:fld id="{B5A21CC4-E65A-47F3-81DC-59A73DA8A03B}" type="slidenum">
              <a:rPr lang="zh-CN" altLang="en-US" smtClean="0"/>
              <a:t>26</a:t>
            </a:fld>
            <a:endParaRPr lang="zh-CN" altLang="en-US" dirty="0"/>
          </a:p>
        </p:txBody>
      </p:sp>
      <p:sp>
        <p:nvSpPr>
          <p:cNvPr id="75" name="矩形 74">
            <a:extLst>
              <a:ext uri="{FF2B5EF4-FFF2-40B4-BE49-F238E27FC236}">
                <a16:creationId xmlns:a16="http://schemas.microsoft.com/office/drawing/2014/main" id="{525F52CA-6364-822D-2ACA-BB31CEC754AA}"/>
              </a:ext>
            </a:extLst>
          </p:cNvPr>
          <p:cNvSpPr/>
          <p:nvPr/>
        </p:nvSpPr>
        <p:spPr>
          <a:xfrm>
            <a:off x="400791" y="1503926"/>
            <a:ext cx="7208036" cy="2250729"/>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A7FC6FA-C6EF-E9B6-2576-7C937A9FA2CF}"/>
              </a:ext>
            </a:extLst>
          </p:cNvPr>
          <p:cNvSpPr/>
          <p:nvPr/>
        </p:nvSpPr>
        <p:spPr>
          <a:xfrm>
            <a:off x="379973" y="3990337"/>
            <a:ext cx="7228853" cy="2063919"/>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202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占位符 1">
            <a:extLst>
              <a:ext uri="{FF2B5EF4-FFF2-40B4-BE49-F238E27FC236}">
                <a16:creationId xmlns:a16="http://schemas.microsoft.com/office/drawing/2014/main" id="{3B45C0D5-B014-43B6-9799-A21465BD506A}"/>
              </a:ext>
            </a:extLst>
          </p:cNvPr>
          <p:cNvSpPr txBox="1"/>
          <p:nvPr/>
        </p:nvSpPr>
        <p:spPr>
          <a:xfrm>
            <a:off x="929104" y="256859"/>
            <a:ext cx="3941070" cy="468001"/>
          </a:xfrm>
          <a:prstGeom prst="rect">
            <a:avLst/>
          </a:prstGeom>
          <a:ln>
            <a:noFill/>
          </a:ln>
        </p:spPr>
        <p:txBody>
          <a:bodyPr vert="horz" lIns="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模拟测试数据的消色散结果</a:t>
            </a:r>
          </a:p>
        </p:txBody>
      </p:sp>
      <p:pic>
        <p:nvPicPr>
          <p:cNvPr id="2" name="图片 1">
            <a:extLst>
              <a:ext uri="{FF2B5EF4-FFF2-40B4-BE49-F238E27FC236}">
                <a16:creationId xmlns:a16="http://schemas.microsoft.com/office/drawing/2014/main" id="{E9E8A3B2-24DE-4CB1-51B9-6CDCDA83640E}"/>
              </a:ext>
            </a:extLst>
          </p:cNvPr>
          <p:cNvPicPr>
            <a:picLocks noChangeAspect="1"/>
          </p:cNvPicPr>
          <p:nvPr/>
        </p:nvPicPr>
        <p:blipFill>
          <a:blip r:embed="rId4"/>
          <a:stretch>
            <a:fillRect/>
          </a:stretch>
        </p:blipFill>
        <p:spPr>
          <a:xfrm>
            <a:off x="1246971" y="1232842"/>
            <a:ext cx="3102052" cy="1943366"/>
          </a:xfrm>
          <a:prstGeom prst="rect">
            <a:avLst/>
          </a:prstGeom>
        </p:spPr>
      </p:pic>
      <p:pic>
        <p:nvPicPr>
          <p:cNvPr id="3" name="图片 2">
            <a:extLst>
              <a:ext uri="{FF2B5EF4-FFF2-40B4-BE49-F238E27FC236}">
                <a16:creationId xmlns:a16="http://schemas.microsoft.com/office/drawing/2014/main" id="{D09F4D41-1C84-DE49-FD95-8767255CEF43}"/>
              </a:ext>
            </a:extLst>
          </p:cNvPr>
          <p:cNvPicPr>
            <a:picLocks noChangeAspect="1"/>
          </p:cNvPicPr>
          <p:nvPr/>
        </p:nvPicPr>
        <p:blipFill>
          <a:blip r:embed="rId5"/>
          <a:stretch>
            <a:fillRect/>
          </a:stretch>
        </p:blipFill>
        <p:spPr>
          <a:xfrm>
            <a:off x="1246971" y="3806956"/>
            <a:ext cx="3044361" cy="1943366"/>
          </a:xfrm>
          <a:prstGeom prst="rect">
            <a:avLst/>
          </a:prstGeom>
        </p:spPr>
      </p:pic>
      <p:pic>
        <p:nvPicPr>
          <p:cNvPr id="4" name="图片 3">
            <a:extLst>
              <a:ext uri="{FF2B5EF4-FFF2-40B4-BE49-F238E27FC236}">
                <a16:creationId xmlns:a16="http://schemas.microsoft.com/office/drawing/2014/main" id="{1B736C50-3988-E95C-375B-309912B34F6D}"/>
              </a:ext>
            </a:extLst>
          </p:cNvPr>
          <p:cNvPicPr>
            <a:picLocks noChangeAspect="1"/>
          </p:cNvPicPr>
          <p:nvPr/>
        </p:nvPicPr>
        <p:blipFill>
          <a:blip r:embed="rId6"/>
          <a:stretch>
            <a:fillRect/>
          </a:stretch>
        </p:blipFill>
        <p:spPr>
          <a:xfrm>
            <a:off x="5391351" y="3703168"/>
            <a:ext cx="3052461" cy="2091501"/>
          </a:xfrm>
          <a:prstGeom prst="rect">
            <a:avLst/>
          </a:prstGeom>
        </p:spPr>
      </p:pic>
      <p:pic>
        <p:nvPicPr>
          <p:cNvPr id="5" name="图片 4">
            <a:extLst>
              <a:ext uri="{FF2B5EF4-FFF2-40B4-BE49-F238E27FC236}">
                <a16:creationId xmlns:a16="http://schemas.microsoft.com/office/drawing/2014/main" id="{C7311024-CA9F-4345-7A69-E92C2D0043ED}"/>
              </a:ext>
            </a:extLst>
          </p:cNvPr>
          <p:cNvPicPr>
            <a:picLocks noChangeAspect="1"/>
          </p:cNvPicPr>
          <p:nvPr/>
        </p:nvPicPr>
        <p:blipFill>
          <a:blip r:embed="rId7"/>
          <a:stretch>
            <a:fillRect/>
          </a:stretch>
        </p:blipFill>
        <p:spPr>
          <a:xfrm>
            <a:off x="5260274" y="1187543"/>
            <a:ext cx="3052461" cy="1914699"/>
          </a:xfrm>
          <a:prstGeom prst="rect">
            <a:avLst/>
          </a:prstGeom>
        </p:spPr>
      </p:pic>
      <p:graphicFrame>
        <p:nvGraphicFramePr>
          <p:cNvPr id="6" name="表格 2">
            <a:extLst>
              <a:ext uri="{FF2B5EF4-FFF2-40B4-BE49-F238E27FC236}">
                <a16:creationId xmlns:a16="http://schemas.microsoft.com/office/drawing/2014/main" id="{3A3E58BC-B883-7E70-7245-85285F3FFD5F}"/>
              </a:ext>
            </a:extLst>
          </p:cNvPr>
          <p:cNvGraphicFramePr>
            <a:graphicFrameLocks noGrp="1"/>
          </p:cNvGraphicFramePr>
          <p:nvPr>
            <p:extLst>
              <p:ext uri="{D42A27DB-BD31-4B8C-83A1-F6EECF244321}">
                <p14:modId xmlns:p14="http://schemas.microsoft.com/office/powerpoint/2010/main" val="3475149217"/>
              </p:ext>
            </p:extLst>
          </p:nvPr>
        </p:nvGraphicFramePr>
        <p:xfrm>
          <a:off x="8574889" y="2809697"/>
          <a:ext cx="3612106" cy="1943365"/>
        </p:xfrm>
        <a:graphic>
          <a:graphicData uri="http://schemas.openxmlformats.org/drawingml/2006/table">
            <a:tbl>
              <a:tblPr firstRow="1" bandRow="1">
                <a:tableStyleId>{5C22544A-7EE6-4342-B048-85BDC9FD1C3A}</a:tableStyleId>
              </a:tblPr>
              <a:tblGrid>
                <a:gridCol w="2563900">
                  <a:extLst>
                    <a:ext uri="{9D8B030D-6E8A-4147-A177-3AD203B41FA5}">
                      <a16:colId xmlns:a16="http://schemas.microsoft.com/office/drawing/2014/main" val="2731277564"/>
                    </a:ext>
                  </a:extLst>
                </a:gridCol>
                <a:gridCol w="1048206">
                  <a:extLst>
                    <a:ext uri="{9D8B030D-6E8A-4147-A177-3AD203B41FA5}">
                      <a16:colId xmlns:a16="http://schemas.microsoft.com/office/drawing/2014/main" val="2225989646"/>
                    </a:ext>
                  </a:extLst>
                </a:gridCol>
              </a:tblGrid>
              <a:tr h="388673">
                <a:tc>
                  <a:txBody>
                    <a:bodyPr/>
                    <a:lstStyle/>
                    <a:p>
                      <a:pPr algn="ctr"/>
                      <a:r>
                        <a:rPr lang="zh-CN" altLang="en-US" dirty="0">
                          <a:solidFill>
                            <a:schemeClr val="tx1"/>
                          </a:solidFill>
                          <a:latin typeface="Arial" panose="020B0604020202020204" pitchFamily="34" charset="0"/>
                          <a:cs typeface="Arial" panose="020B0604020202020204" pitchFamily="34" charset="0"/>
                        </a:rPr>
                        <a:t>参数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latin typeface="Arial" panose="020B0604020202020204" pitchFamily="34" charset="0"/>
                          <a:cs typeface="Arial" panose="020B0604020202020204" pitchFamily="34" charset="0"/>
                        </a:rPr>
                        <a:t>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548777"/>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Bandwidth (MHz)</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200</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3389745"/>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Sampling rate (ns)</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2.5</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523478"/>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Center frequency (</a:t>
                      </a:r>
                      <a:r>
                        <a:rPr lang="en-US" altLang="zh-CN" dirty="0" err="1">
                          <a:solidFill>
                            <a:schemeClr val="tx1"/>
                          </a:solidFill>
                          <a:latin typeface="Arial" panose="020B0604020202020204" pitchFamily="34" charset="0"/>
                          <a:cs typeface="Arial" panose="020B0604020202020204" pitchFamily="34" charset="0"/>
                        </a:rPr>
                        <a:t>KHz</a:t>
                      </a:r>
                      <a:r>
                        <a:rPr lang="en-US" altLang="zh-CN" dirty="0">
                          <a:solidFill>
                            <a:schemeClr val="tx1"/>
                          </a:solidFill>
                          <a:latin typeface="Arial" panose="020B0604020202020204" pitchFamily="34" charset="0"/>
                          <a:cs typeface="Arial" panose="020B0604020202020204" pitchFamily="34" charset="0"/>
                        </a:rPr>
                        <a:t>)</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2048</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18595"/>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DM (pc cm</a:t>
                      </a:r>
                      <a:r>
                        <a:rPr lang="en-US" altLang="zh-CN" baseline="30000" dirty="0">
                          <a:solidFill>
                            <a:schemeClr val="tx1"/>
                          </a:solidFill>
                          <a:latin typeface="Arial" panose="020B0604020202020204" pitchFamily="34" charset="0"/>
                          <a:cs typeface="Arial" panose="020B0604020202020204" pitchFamily="34" charset="0"/>
                        </a:rPr>
                        <a:t>-3</a:t>
                      </a:r>
                      <a:r>
                        <a:rPr lang="en-US" altLang="zh-CN" dirty="0">
                          <a:solidFill>
                            <a:schemeClr val="tx1"/>
                          </a:solidFill>
                          <a:latin typeface="Arial" panose="020B0604020202020204" pitchFamily="34" charset="0"/>
                          <a:cs typeface="Arial" panose="020B0604020202020204" pitchFamily="34" charset="0"/>
                        </a:rPr>
                        <a:t>)</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416674"/>
                  </a:ext>
                </a:extLst>
              </a:tr>
            </a:tbl>
          </a:graphicData>
        </a:graphic>
      </p:graphicFrame>
      <p:sp>
        <p:nvSpPr>
          <p:cNvPr id="11" name="文本框 10">
            <a:extLst>
              <a:ext uri="{FF2B5EF4-FFF2-40B4-BE49-F238E27FC236}">
                <a16:creationId xmlns:a16="http://schemas.microsoft.com/office/drawing/2014/main" id="{D65BD35E-63F3-F027-F1FC-ED0503488FEF}"/>
              </a:ext>
            </a:extLst>
          </p:cNvPr>
          <p:cNvSpPr txBox="1"/>
          <p:nvPr/>
        </p:nvSpPr>
        <p:spPr>
          <a:xfrm>
            <a:off x="1999325" y="5938679"/>
            <a:ext cx="2089033"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消色散之前的数据</a:t>
            </a:r>
          </a:p>
        </p:txBody>
      </p:sp>
      <p:sp>
        <p:nvSpPr>
          <p:cNvPr id="12" name="文本框 11">
            <a:extLst>
              <a:ext uri="{FF2B5EF4-FFF2-40B4-BE49-F238E27FC236}">
                <a16:creationId xmlns:a16="http://schemas.microsoft.com/office/drawing/2014/main" id="{26895972-1086-51C6-ECE6-35FCF138FF65}"/>
              </a:ext>
            </a:extLst>
          </p:cNvPr>
          <p:cNvSpPr txBox="1"/>
          <p:nvPr/>
        </p:nvSpPr>
        <p:spPr>
          <a:xfrm>
            <a:off x="6143123" y="5891315"/>
            <a:ext cx="1800493"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消色散之后数据</a:t>
            </a:r>
          </a:p>
        </p:txBody>
      </p:sp>
      <p:sp>
        <p:nvSpPr>
          <p:cNvPr id="16" name="文本框 15">
            <a:extLst>
              <a:ext uri="{FF2B5EF4-FFF2-40B4-BE49-F238E27FC236}">
                <a16:creationId xmlns:a16="http://schemas.microsoft.com/office/drawing/2014/main" id="{4DC27E80-B02E-2052-8B46-06370AEC0D41}"/>
              </a:ext>
            </a:extLst>
          </p:cNvPr>
          <p:cNvSpPr txBox="1"/>
          <p:nvPr/>
        </p:nvSpPr>
        <p:spPr>
          <a:xfrm>
            <a:off x="8746413" y="2291954"/>
            <a:ext cx="3052462" cy="400110"/>
          </a:xfrm>
          <a:prstGeom prst="rect">
            <a:avLst/>
          </a:prstGeom>
          <a:noFill/>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模拟数据参数</a:t>
            </a:r>
          </a:p>
        </p:txBody>
      </p:sp>
      <p:sp>
        <p:nvSpPr>
          <p:cNvPr id="17" name="箭头: 右 16">
            <a:extLst>
              <a:ext uri="{FF2B5EF4-FFF2-40B4-BE49-F238E27FC236}">
                <a16:creationId xmlns:a16="http://schemas.microsoft.com/office/drawing/2014/main" id="{591C57DF-9090-1B62-DBCD-1496A4A2CE4D}"/>
              </a:ext>
            </a:extLst>
          </p:cNvPr>
          <p:cNvSpPr/>
          <p:nvPr/>
        </p:nvSpPr>
        <p:spPr>
          <a:xfrm>
            <a:off x="4497893" y="3796033"/>
            <a:ext cx="891532" cy="327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97B66385-30FB-2DD7-4215-9C43A2EE36DC}"/>
              </a:ext>
            </a:extLst>
          </p:cNvPr>
          <p:cNvSpPr txBox="1"/>
          <p:nvPr/>
        </p:nvSpPr>
        <p:spPr>
          <a:xfrm>
            <a:off x="4229859" y="3040384"/>
            <a:ext cx="1384128" cy="646331"/>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相干消色散处理</a:t>
            </a:r>
          </a:p>
        </p:txBody>
      </p:sp>
      <p:sp>
        <p:nvSpPr>
          <p:cNvPr id="19" name="文本框 18">
            <a:extLst>
              <a:ext uri="{FF2B5EF4-FFF2-40B4-BE49-F238E27FC236}">
                <a16:creationId xmlns:a16="http://schemas.microsoft.com/office/drawing/2014/main" id="{64F02A58-F932-2BB8-76F4-E2913042CEE7}"/>
              </a:ext>
            </a:extLst>
          </p:cNvPr>
          <p:cNvSpPr txBox="1"/>
          <p:nvPr/>
        </p:nvSpPr>
        <p:spPr>
          <a:xfrm>
            <a:off x="93273" y="4805187"/>
            <a:ext cx="1278327" cy="646331"/>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脉冲相位</a:t>
            </a:r>
            <a:r>
              <a:rPr lang="en-US" altLang="zh-CN" b="1" dirty="0">
                <a:latin typeface="微软雅黑" panose="020B0503020204020204" pitchFamily="34" charset="-122"/>
                <a:ea typeface="微软雅黑" panose="020B0503020204020204" pitchFamily="34" charset="-122"/>
                <a:cs typeface="Arial" panose="020B0604020202020204" pitchFamily="34" charset="0"/>
              </a:rPr>
              <a:t>-</a:t>
            </a:r>
            <a:r>
              <a:rPr lang="zh-CN" altLang="en-US" b="1" dirty="0">
                <a:latin typeface="微软雅黑" panose="020B0503020204020204" pitchFamily="34" charset="-122"/>
                <a:ea typeface="微软雅黑" panose="020B0503020204020204" pitchFamily="34" charset="-122"/>
                <a:cs typeface="Arial" panose="020B0604020202020204" pitchFamily="34" charset="0"/>
              </a:rPr>
              <a:t>频率图</a:t>
            </a:r>
          </a:p>
        </p:txBody>
      </p:sp>
      <p:sp>
        <p:nvSpPr>
          <p:cNvPr id="20" name="文本框 19">
            <a:extLst>
              <a:ext uri="{FF2B5EF4-FFF2-40B4-BE49-F238E27FC236}">
                <a16:creationId xmlns:a16="http://schemas.microsoft.com/office/drawing/2014/main" id="{290CFC17-298E-41CA-5019-0E6DAC9F04CF}"/>
              </a:ext>
            </a:extLst>
          </p:cNvPr>
          <p:cNvSpPr txBox="1"/>
          <p:nvPr/>
        </p:nvSpPr>
        <p:spPr>
          <a:xfrm>
            <a:off x="93273" y="2167075"/>
            <a:ext cx="1278327"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脉冲轮廓</a:t>
            </a:r>
          </a:p>
        </p:txBody>
      </p:sp>
      <p:sp>
        <p:nvSpPr>
          <p:cNvPr id="21" name="文本框 20">
            <a:extLst>
              <a:ext uri="{FF2B5EF4-FFF2-40B4-BE49-F238E27FC236}">
                <a16:creationId xmlns:a16="http://schemas.microsoft.com/office/drawing/2014/main" id="{50D85012-3897-F92C-7CDA-CE1B39AF6EC4}"/>
              </a:ext>
            </a:extLst>
          </p:cNvPr>
          <p:cNvSpPr txBox="1"/>
          <p:nvPr/>
        </p:nvSpPr>
        <p:spPr>
          <a:xfrm>
            <a:off x="-1" y="6560199"/>
            <a:ext cx="12286212" cy="307777"/>
          </a:xfrm>
          <a:prstGeom prst="rect">
            <a:avLst/>
          </a:prstGeom>
          <a:solidFill>
            <a:schemeClr val="accent5">
              <a:lumMod val="75000"/>
            </a:schemeClr>
          </a:solid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2" name="灯片编号占位符 21">
            <a:extLst>
              <a:ext uri="{FF2B5EF4-FFF2-40B4-BE49-F238E27FC236}">
                <a16:creationId xmlns:a16="http://schemas.microsoft.com/office/drawing/2014/main" id="{60976244-BA27-DB3B-92F1-3117D8D23B29}"/>
              </a:ext>
            </a:extLst>
          </p:cNvPr>
          <p:cNvSpPr>
            <a:spLocks noGrp="1"/>
          </p:cNvSpPr>
          <p:nvPr>
            <p:ph type="sldNum" sz="quarter" idx="12"/>
          </p:nvPr>
        </p:nvSpPr>
        <p:spPr>
          <a:xfrm>
            <a:off x="11798875" y="6194029"/>
            <a:ext cx="2743200" cy="365125"/>
          </a:xfrm>
        </p:spPr>
        <p:txBody>
          <a:bodyPr/>
          <a:lstStyle/>
          <a:p>
            <a:fld id="{B5A21CC4-E65A-47F3-81DC-59A73DA8A03B}" type="slidenum">
              <a:rPr lang="zh-CN" altLang="en-US" smtClean="0"/>
              <a:t>27</a:t>
            </a:fld>
            <a:endParaRPr lang="zh-CN" altLang="en-US" dirty="0"/>
          </a:p>
        </p:txBody>
      </p:sp>
    </p:spTree>
    <p:extLst>
      <p:ext uri="{BB962C8B-B14F-4D97-AF65-F5344CB8AC3E}">
        <p14:creationId xmlns:p14="http://schemas.microsoft.com/office/powerpoint/2010/main" val="73785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8FAD9C80-A092-9B65-687D-CC7669059A95}"/>
              </a:ext>
            </a:extLst>
          </p:cNvPr>
          <p:cNvPicPr>
            <a:picLocks noChangeAspect="1"/>
          </p:cNvPicPr>
          <p:nvPr/>
        </p:nvPicPr>
        <p:blipFill>
          <a:blip r:embed="rId3"/>
          <a:stretch>
            <a:fillRect/>
          </a:stretch>
        </p:blipFill>
        <p:spPr>
          <a:xfrm>
            <a:off x="5556501" y="3553849"/>
            <a:ext cx="3195725" cy="2362815"/>
          </a:xfrm>
          <a:prstGeom prst="rect">
            <a:avLst/>
          </a:prstGeom>
        </p:spPr>
      </p:pic>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占位符 1">
            <a:extLst>
              <a:ext uri="{FF2B5EF4-FFF2-40B4-BE49-F238E27FC236}">
                <a16:creationId xmlns:a16="http://schemas.microsoft.com/office/drawing/2014/main" id="{3B45C0D5-B014-43B6-9799-A21465BD506A}"/>
              </a:ext>
            </a:extLst>
          </p:cNvPr>
          <p:cNvSpPr txBox="1"/>
          <p:nvPr/>
        </p:nvSpPr>
        <p:spPr>
          <a:xfrm>
            <a:off x="929104" y="186988"/>
            <a:ext cx="6554124" cy="584471"/>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400" b="1" dirty="0">
                <a:solidFill>
                  <a:sysClr val="windowText" lastClr="000000"/>
                </a:solidFill>
                <a:latin typeface="Arial" panose="020B0604020202020204"/>
                <a:ea typeface="微软雅黑" panose="020B0503020204020204" pitchFamily="34" charset="-122"/>
              </a:rPr>
              <a:t>真实测试数据的消色散结果</a:t>
            </a:r>
          </a:p>
        </p:txBody>
      </p:sp>
      <p:graphicFrame>
        <p:nvGraphicFramePr>
          <p:cNvPr id="6" name="表格 2">
            <a:extLst>
              <a:ext uri="{FF2B5EF4-FFF2-40B4-BE49-F238E27FC236}">
                <a16:creationId xmlns:a16="http://schemas.microsoft.com/office/drawing/2014/main" id="{B69753A2-48EF-2945-BEE1-B2E9746533C4}"/>
              </a:ext>
            </a:extLst>
          </p:cNvPr>
          <p:cNvGraphicFramePr>
            <a:graphicFrameLocks noGrp="1"/>
          </p:cNvGraphicFramePr>
          <p:nvPr>
            <p:extLst>
              <p:ext uri="{D42A27DB-BD31-4B8C-83A1-F6EECF244321}">
                <p14:modId xmlns:p14="http://schemas.microsoft.com/office/powerpoint/2010/main" val="3445773835"/>
              </p:ext>
            </p:extLst>
          </p:nvPr>
        </p:nvGraphicFramePr>
        <p:xfrm>
          <a:off x="8574889" y="2809697"/>
          <a:ext cx="3612106" cy="1943365"/>
        </p:xfrm>
        <a:graphic>
          <a:graphicData uri="http://schemas.openxmlformats.org/drawingml/2006/table">
            <a:tbl>
              <a:tblPr firstRow="1" bandRow="1">
                <a:tableStyleId>{5C22544A-7EE6-4342-B048-85BDC9FD1C3A}</a:tableStyleId>
              </a:tblPr>
              <a:tblGrid>
                <a:gridCol w="2563900">
                  <a:extLst>
                    <a:ext uri="{9D8B030D-6E8A-4147-A177-3AD203B41FA5}">
                      <a16:colId xmlns:a16="http://schemas.microsoft.com/office/drawing/2014/main" val="2731277564"/>
                    </a:ext>
                  </a:extLst>
                </a:gridCol>
                <a:gridCol w="1048206">
                  <a:extLst>
                    <a:ext uri="{9D8B030D-6E8A-4147-A177-3AD203B41FA5}">
                      <a16:colId xmlns:a16="http://schemas.microsoft.com/office/drawing/2014/main" val="2225989646"/>
                    </a:ext>
                  </a:extLst>
                </a:gridCol>
              </a:tblGrid>
              <a:tr h="388673">
                <a:tc>
                  <a:txBody>
                    <a:bodyPr/>
                    <a:lstStyle/>
                    <a:p>
                      <a:pPr algn="ctr"/>
                      <a:r>
                        <a:rPr lang="zh-CN" altLang="en-US" dirty="0">
                          <a:solidFill>
                            <a:schemeClr val="tx1"/>
                          </a:solidFill>
                          <a:latin typeface="Arial" panose="020B0604020202020204" pitchFamily="34" charset="0"/>
                          <a:cs typeface="Arial" panose="020B0604020202020204" pitchFamily="34" charset="0"/>
                        </a:rPr>
                        <a:t>参数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latin typeface="Arial" panose="020B0604020202020204" pitchFamily="34" charset="0"/>
                          <a:cs typeface="Arial" panose="020B0604020202020204" pitchFamily="34" charset="0"/>
                        </a:rPr>
                        <a:t>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548777"/>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Bandwidth (MHz)</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200</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3389745"/>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Sampling rate (ns)</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2.5</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523478"/>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Center frequency (</a:t>
                      </a:r>
                      <a:r>
                        <a:rPr lang="en-US" altLang="zh-CN" dirty="0" err="1">
                          <a:solidFill>
                            <a:schemeClr val="tx1"/>
                          </a:solidFill>
                          <a:latin typeface="Arial" panose="020B0604020202020204" pitchFamily="34" charset="0"/>
                          <a:cs typeface="Arial" panose="020B0604020202020204" pitchFamily="34" charset="0"/>
                        </a:rPr>
                        <a:t>KHz</a:t>
                      </a:r>
                      <a:r>
                        <a:rPr lang="en-US" altLang="zh-CN" dirty="0">
                          <a:solidFill>
                            <a:schemeClr val="tx1"/>
                          </a:solidFill>
                          <a:latin typeface="Arial" panose="020B0604020202020204" pitchFamily="34" charset="0"/>
                          <a:cs typeface="Arial" panose="020B0604020202020204" pitchFamily="34" charset="0"/>
                        </a:rPr>
                        <a:t>)</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2048</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18595"/>
                  </a:ext>
                </a:extLst>
              </a:tr>
              <a:tr h="388673">
                <a:tc>
                  <a:txBody>
                    <a:bodyPr/>
                    <a:lstStyle/>
                    <a:p>
                      <a:pPr algn="ctr"/>
                      <a:r>
                        <a:rPr lang="en-US" altLang="zh-CN" dirty="0">
                          <a:solidFill>
                            <a:schemeClr val="tx1"/>
                          </a:solidFill>
                          <a:latin typeface="Arial" panose="020B0604020202020204" pitchFamily="34" charset="0"/>
                          <a:cs typeface="Arial" panose="020B0604020202020204" pitchFamily="34" charset="0"/>
                        </a:rPr>
                        <a:t>DM (pc cm</a:t>
                      </a:r>
                      <a:r>
                        <a:rPr lang="en-US" altLang="zh-CN" baseline="30000" dirty="0">
                          <a:solidFill>
                            <a:schemeClr val="tx1"/>
                          </a:solidFill>
                          <a:latin typeface="Arial" panose="020B0604020202020204" pitchFamily="34" charset="0"/>
                          <a:cs typeface="Arial" panose="020B0604020202020204" pitchFamily="34" charset="0"/>
                        </a:rPr>
                        <a:t>-3</a:t>
                      </a:r>
                      <a:r>
                        <a:rPr lang="en-US" altLang="zh-CN" dirty="0">
                          <a:solidFill>
                            <a:schemeClr val="tx1"/>
                          </a:solidFill>
                          <a:latin typeface="Arial" panose="020B0604020202020204" pitchFamily="34" charset="0"/>
                          <a:cs typeface="Arial" panose="020B0604020202020204" pitchFamily="34" charset="0"/>
                        </a:rPr>
                        <a:t>)</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20</a:t>
                      </a:r>
                      <a:endParaRPr lang="zh-CN" altLang="en-US"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416674"/>
                  </a:ext>
                </a:extLst>
              </a:tr>
            </a:tbl>
          </a:graphicData>
        </a:graphic>
      </p:graphicFrame>
      <p:sp>
        <p:nvSpPr>
          <p:cNvPr id="7" name="箭头: 右 6">
            <a:extLst>
              <a:ext uri="{FF2B5EF4-FFF2-40B4-BE49-F238E27FC236}">
                <a16:creationId xmlns:a16="http://schemas.microsoft.com/office/drawing/2014/main" id="{8802F74A-05FB-30EE-0E1A-26CCA20E6802}"/>
              </a:ext>
            </a:extLst>
          </p:cNvPr>
          <p:cNvSpPr/>
          <p:nvPr/>
        </p:nvSpPr>
        <p:spPr>
          <a:xfrm>
            <a:off x="4497893" y="3660869"/>
            <a:ext cx="891532" cy="327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59C297D-ECFF-2265-EDFA-9477E06C262A}"/>
              </a:ext>
            </a:extLst>
          </p:cNvPr>
          <p:cNvSpPr txBox="1"/>
          <p:nvPr/>
        </p:nvSpPr>
        <p:spPr>
          <a:xfrm>
            <a:off x="4229859" y="2905220"/>
            <a:ext cx="1384128" cy="646331"/>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相干消色散处理</a:t>
            </a:r>
          </a:p>
        </p:txBody>
      </p:sp>
      <p:sp>
        <p:nvSpPr>
          <p:cNvPr id="9" name="文本框 8">
            <a:extLst>
              <a:ext uri="{FF2B5EF4-FFF2-40B4-BE49-F238E27FC236}">
                <a16:creationId xmlns:a16="http://schemas.microsoft.com/office/drawing/2014/main" id="{F5380F64-CBF1-2BBC-6C1C-70FE7535EABA}"/>
              </a:ext>
            </a:extLst>
          </p:cNvPr>
          <p:cNvSpPr txBox="1"/>
          <p:nvPr/>
        </p:nvSpPr>
        <p:spPr>
          <a:xfrm>
            <a:off x="93273" y="4670023"/>
            <a:ext cx="1278327" cy="646331"/>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脉冲相位</a:t>
            </a:r>
            <a:r>
              <a:rPr lang="en-US" altLang="zh-CN" b="1" dirty="0">
                <a:latin typeface="微软雅黑" panose="020B0503020204020204" pitchFamily="34" charset="-122"/>
                <a:ea typeface="微软雅黑" panose="020B0503020204020204" pitchFamily="34" charset="-122"/>
                <a:cs typeface="Arial" panose="020B0604020202020204" pitchFamily="34" charset="0"/>
              </a:rPr>
              <a:t>-</a:t>
            </a:r>
            <a:r>
              <a:rPr lang="zh-CN" altLang="en-US" b="1" dirty="0">
                <a:latin typeface="微软雅黑" panose="020B0503020204020204" pitchFamily="34" charset="-122"/>
                <a:ea typeface="微软雅黑" panose="020B0503020204020204" pitchFamily="34" charset="-122"/>
                <a:cs typeface="Arial" panose="020B0604020202020204" pitchFamily="34" charset="0"/>
              </a:rPr>
              <a:t>频率图</a:t>
            </a:r>
          </a:p>
        </p:txBody>
      </p:sp>
      <p:sp>
        <p:nvSpPr>
          <p:cNvPr id="10" name="文本框 9">
            <a:extLst>
              <a:ext uri="{FF2B5EF4-FFF2-40B4-BE49-F238E27FC236}">
                <a16:creationId xmlns:a16="http://schemas.microsoft.com/office/drawing/2014/main" id="{70A72ABE-FB0E-AC5F-CE8E-738160035D6B}"/>
              </a:ext>
            </a:extLst>
          </p:cNvPr>
          <p:cNvSpPr txBox="1"/>
          <p:nvPr/>
        </p:nvSpPr>
        <p:spPr>
          <a:xfrm>
            <a:off x="156268" y="2023834"/>
            <a:ext cx="1192085"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脉冲轮廓</a:t>
            </a:r>
          </a:p>
        </p:txBody>
      </p:sp>
      <p:sp>
        <p:nvSpPr>
          <p:cNvPr id="16" name="文本框 15">
            <a:extLst>
              <a:ext uri="{FF2B5EF4-FFF2-40B4-BE49-F238E27FC236}">
                <a16:creationId xmlns:a16="http://schemas.microsoft.com/office/drawing/2014/main" id="{34AC0FEC-2700-03B9-EC02-70AB60CFA84C}"/>
              </a:ext>
            </a:extLst>
          </p:cNvPr>
          <p:cNvSpPr txBox="1"/>
          <p:nvPr/>
        </p:nvSpPr>
        <p:spPr>
          <a:xfrm>
            <a:off x="8746413" y="2291954"/>
            <a:ext cx="3052462" cy="400110"/>
          </a:xfrm>
          <a:prstGeom prst="rect">
            <a:avLst/>
          </a:prstGeom>
          <a:noFill/>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模拟数据参数</a:t>
            </a:r>
          </a:p>
        </p:txBody>
      </p:sp>
      <p:pic>
        <p:nvPicPr>
          <p:cNvPr id="17" name="图片 16">
            <a:extLst>
              <a:ext uri="{FF2B5EF4-FFF2-40B4-BE49-F238E27FC236}">
                <a16:creationId xmlns:a16="http://schemas.microsoft.com/office/drawing/2014/main" id="{452A5E95-CC70-BEEE-59E0-00CDB373D656}"/>
              </a:ext>
            </a:extLst>
          </p:cNvPr>
          <p:cNvPicPr>
            <a:picLocks noChangeAspect="1"/>
          </p:cNvPicPr>
          <p:nvPr/>
        </p:nvPicPr>
        <p:blipFill>
          <a:blip r:embed="rId5"/>
          <a:stretch>
            <a:fillRect/>
          </a:stretch>
        </p:blipFill>
        <p:spPr>
          <a:xfrm>
            <a:off x="5593439" y="883016"/>
            <a:ext cx="3058818" cy="2515663"/>
          </a:xfrm>
          <a:prstGeom prst="rect">
            <a:avLst/>
          </a:prstGeom>
        </p:spPr>
      </p:pic>
      <p:pic>
        <p:nvPicPr>
          <p:cNvPr id="18" name="图片 17">
            <a:extLst>
              <a:ext uri="{FF2B5EF4-FFF2-40B4-BE49-F238E27FC236}">
                <a16:creationId xmlns:a16="http://schemas.microsoft.com/office/drawing/2014/main" id="{A164E855-18DF-37F4-091F-6E1D1AFAC63E}"/>
              </a:ext>
            </a:extLst>
          </p:cNvPr>
          <p:cNvPicPr>
            <a:picLocks noChangeAspect="1"/>
          </p:cNvPicPr>
          <p:nvPr/>
        </p:nvPicPr>
        <p:blipFill>
          <a:blip r:embed="rId6"/>
          <a:stretch>
            <a:fillRect/>
          </a:stretch>
        </p:blipFill>
        <p:spPr>
          <a:xfrm>
            <a:off x="1449648" y="1004552"/>
            <a:ext cx="2865525" cy="2410485"/>
          </a:xfrm>
          <a:prstGeom prst="rect">
            <a:avLst/>
          </a:prstGeom>
        </p:spPr>
      </p:pic>
      <p:pic>
        <p:nvPicPr>
          <p:cNvPr id="19" name="图片 18">
            <a:extLst>
              <a:ext uri="{FF2B5EF4-FFF2-40B4-BE49-F238E27FC236}">
                <a16:creationId xmlns:a16="http://schemas.microsoft.com/office/drawing/2014/main" id="{62404F73-C456-813C-4C26-139255E9141A}"/>
              </a:ext>
            </a:extLst>
          </p:cNvPr>
          <p:cNvPicPr>
            <a:picLocks noChangeAspect="1"/>
          </p:cNvPicPr>
          <p:nvPr/>
        </p:nvPicPr>
        <p:blipFill>
          <a:blip r:embed="rId7"/>
          <a:stretch>
            <a:fillRect/>
          </a:stretch>
        </p:blipFill>
        <p:spPr>
          <a:xfrm>
            <a:off x="1441238" y="3660869"/>
            <a:ext cx="2954226" cy="2319434"/>
          </a:xfrm>
          <a:prstGeom prst="rect">
            <a:avLst/>
          </a:prstGeom>
        </p:spPr>
      </p:pic>
      <p:sp>
        <p:nvSpPr>
          <p:cNvPr id="21" name="文本框 20">
            <a:extLst>
              <a:ext uri="{FF2B5EF4-FFF2-40B4-BE49-F238E27FC236}">
                <a16:creationId xmlns:a16="http://schemas.microsoft.com/office/drawing/2014/main" id="{2A8D6DE6-786A-3C34-DFEA-024FFB91596F}"/>
              </a:ext>
            </a:extLst>
          </p:cNvPr>
          <p:cNvSpPr txBox="1"/>
          <p:nvPr/>
        </p:nvSpPr>
        <p:spPr>
          <a:xfrm>
            <a:off x="2051773" y="5948259"/>
            <a:ext cx="2031325"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消色散之前的数据</a:t>
            </a:r>
          </a:p>
        </p:txBody>
      </p:sp>
      <p:sp>
        <p:nvSpPr>
          <p:cNvPr id="22" name="文本框 21">
            <a:extLst>
              <a:ext uri="{FF2B5EF4-FFF2-40B4-BE49-F238E27FC236}">
                <a16:creationId xmlns:a16="http://schemas.microsoft.com/office/drawing/2014/main" id="{15BE10FA-15C3-EF03-48CA-D773E1D4388D}"/>
              </a:ext>
            </a:extLst>
          </p:cNvPr>
          <p:cNvSpPr txBox="1"/>
          <p:nvPr/>
        </p:nvSpPr>
        <p:spPr>
          <a:xfrm>
            <a:off x="6041115" y="5980303"/>
            <a:ext cx="1800493"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消色散之后数据</a:t>
            </a:r>
          </a:p>
        </p:txBody>
      </p:sp>
      <p:sp>
        <p:nvSpPr>
          <p:cNvPr id="31" name="文本框 30">
            <a:extLst>
              <a:ext uri="{FF2B5EF4-FFF2-40B4-BE49-F238E27FC236}">
                <a16:creationId xmlns:a16="http://schemas.microsoft.com/office/drawing/2014/main" id="{8E109205-01E9-CC11-8C49-B902CA9CD0B9}"/>
              </a:ext>
            </a:extLst>
          </p:cNvPr>
          <p:cNvSpPr txBox="1"/>
          <p:nvPr/>
        </p:nvSpPr>
        <p:spPr>
          <a:xfrm>
            <a:off x="-1" y="6560199"/>
            <a:ext cx="12286212" cy="307777"/>
          </a:xfrm>
          <a:prstGeom prst="rect">
            <a:avLst/>
          </a:prstGeom>
          <a:solidFill>
            <a:schemeClr val="accent5">
              <a:lumMod val="75000"/>
            </a:schemeClr>
          </a:solid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32" name="灯片编号占位符 31">
            <a:extLst>
              <a:ext uri="{FF2B5EF4-FFF2-40B4-BE49-F238E27FC236}">
                <a16:creationId xmlns:a16="http://schemas.microsoft.com/office/drawing/2014/main" id="{EA7E62FF-9E6E-6FC2-4DEB-DB305C986ACF}"/>
              </a:ext>
            </a:extLst>
          </p:cNvPr>
          <p:cNvSpPr>
            <a:spLocks noGrp="1"/>
          </p:cNvSpPr>
          <p:nvPr>
            <p:ph type="sldNum" sz="quarter" idx="12"/>
          </p:nvPr>
        </p:nvSpPr>
        <p:spPr>
          <a:xfrm>
            <a:off x="11699240" y="6164953"/>
            <a:ext cx="2743200" cy="365125"/>
          </a:xfrm>
        </p:spPr>
        <p:txBody>
          <a:bodyPr/>
          <a:lstStyle/>
          <a:p>
            <a:fld id="{B5A21CC4-E65A-47F3-81DC-59A73DA8A03B}" type="slidenum">
              <a:rPr lang="zh-CN" altLang="en-US" smtClean="0"/>
              <a:t>28</a:t>
            </a:fld>
            <a:endParaRPr lang="zh-CN" altLang="en-US" dirty="0"/>
          </a:p>
        </p:txBody>
      </p:sp>
    </p:spTree>
    <p:extLst>
      <p:ext uri="{BB962C8B-B14F-4D97-AF65-F5344CB8AC3E}">
        <p14:creationId xmlns:p14="http://schemas.microsoft.com/office/powerpoint/2010/main" val="169703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D5D26D3-CF34-4411-BD54-A11904678626}"/>
              </a:ext>
            </a:extLst>
          </p:cNvPr>
          <p:cNvSpPr/>
          <p:nvPr/>
        </p:nvSpPr>
        <p:spPr>
          <a:xfrm>
            <a:off x="0" y="4026"/>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2" name="图片 7">
            <a:extLst>
              <a:ext uri="{FF2B5EF4-FFF2-40B4-BE49-F238E27FC236}">
                <a16:creationId xmlns:a16="http://schemas.microsoft.com/office/drawing/2014/main" id="{B01EEE1B-0AFA-47F0-B3D2-C6C3CA72EB5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p:nvPr/>
        </p:nvSpPr>
        <p:spPr>
          <a:xfrm>
            <a:off x="4375698" y="2210598"/>
            <a:ext cx="5225502" cy="825419"/>
          </a:xfrm>
          <a:prstGeom prst="rect">
            <a:avLst/>
          </a:prstGeom>
          <a:noFill/>
        </p:spPr>
        <p:txBody>
          <a:bodyPr wrap="square" rtlCol="0">
            <a:spAutoFit/>
          </a:bodyPr>
          <a:lstStyle/>
          <a:p>
            <a:pPr marL="0" lvl="1" indent="-173355" defTabSz="866775" fontAlgn="base">
              <a:lnSpc>
                <a:spcPct val="150000"/>
              </a:lnSpc>
              <a:spcBef>
                <a:spcPct val="0"/>
              </a:spcBef>
              <a:spcAft>
                <a:spcPct val="0"/>
              </a:spcAft>
              <a:defRPr/>
            </a:pPr>
            <a:r>
              <a:rPr lang="zh-CN" altLang="en-US" sz="3600" b="1" dirty="0">
                <a:solidFill>
                  <a:srgbClr val="1C6299"/>
                </a:solidFill>
                <a:latin typeface="微软雅黑" panose="020B0503020204020204" pitchFamily="34" charset="-122"/>
                <a:ea typeface="微软雅黑" panose="020B0503020204020204" pitchFamily="34" charset="-122"/>
              </a:rPr>
              <a:t>总结建议</a:t>
            </a:r>
          </a:p>
        </p:txBody>
      </p:sp>
      <p:grpSp>
        <p:nvGrpSpPr>
          <p:cNvPr id="18" name="组合 17"/>
          <p:cNvGrpSpPr/>
          <p:nvPr/>
        </p:nvGrpSpPr>
        <p:grpSpPr>
          <a:xfrm>
            <a:off x="1947151" y="2128381"/>
            <a:ext cx="1729880" cy="140007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grpSp>
      <p:sp>
        <p:nvSpPr>
          <p:cNvPr id="23" name="TextBox 13"/>
          <p:cNvSpPr txBox="1"/>
          <p:nvPr/>
        </p:nvSpPr>
        <p:spPr>
          <a:xfrm>
            <a:off x="2396903" y="2315650"/>
            <a:ext cx="1203431" cy="1025537"/>
          </a:xfrm>
          <a:prstGeom prst="rect">
            <a:avLst/>
          </a:prstGeom>
          <a:noFill/>
        </p:spPr>
        <p:txBody>
          <a:bodyPr wrap="square" lIns="0" tIns="0" rIns="0" bIns="0" rtlCol="0">
            <a:spAutoFit/>
          </a:bodyPr>
          <a:lstStyle/>
          <a:p>
            <a:pPr defTabSz="866775" fontAlgn="base">
              <a:spcBef>
                <a:spcPct val="0"/>
              </a:spcBef>
              <a:spcAft>
                <a:spcPct val="0"/>
              </a:spcAft>
              <a:defRPr/>
            </a:pPr>
            <a:r>
              <a:rPr lang="en-US" altLang="zh-CN" sz="6665" b="1" dirty="0">
                <a:solidFill>
                  <a:srgbClr val="1C6299"/>
                </a:solidFill>
                <a:latin typeface="Arial" panose="020B0604020202020204" pitchFamily="34" charset="0"/>
                <a:ea typeface="宋体" panose="02010600030101010101" pitchFamily="2" charset="-122"/>
                <a:cs typeface="Arial" panose="020B0604020202020204" pitchFamily="34" charset="0"/>
              </a:rPr>
              <a:t>05</a:t>
            </a:r>
            <a:endParaRPr lang="zh-CN" altLang="en-US" sz="6665" b="1" dirty="0">
              <a:solidFill>
                <a:srgbClr val="1C6299"/>
              </a:solidFill>
              <a:latin typeface="Arial" panose="020B0604020202020204" pitchFamily="34" charset="0"/>
              <a:ea typeface="宋体" panose="02010600030101010101" pitchFamily="2" charset="-122"/>
              <a:cs typeface="Arial" panose="020B0604020202020204" pitchFamily="34" charset="0"/>
            </a:endParaRPr>
          </a:p>
        </p:txBody>
      </p:sp>
      <p:cxnSp>
        <p:nvCxnSpPr>
          <p:cNvPr id="11" name="直接连接符 10">
            <a:extLst>
              <a:ext uri="{FF2B5EF4-FFF2-40B4-BE49-F238E27FC236}">
                <a16:creationId xmlns:a16="http://schemas.microsoft.com/office/drawing/2014/main" id="{69B4B8F0-6913-47DF-91FE-FC2365DE5DBE}"/>
              </a:ext>
            </a:extLst>
          </p:cNvPr>
          <p:cNvCxnSpPr>
            <a:cxnSpLocks/>
          </p:cNvCxnSpPr>
          <p:nvPr>
            <p:custDataLst>
              <p:tags r:id="rId1"/>
            </p:custDataLst>
          </p:nvPr>
        </p:nvCxnSpPr>
        <p:spPr>
          <a:xfrm>
            <a:off x="4099520" y="3040063"/>
            <a:ext cx="8092480" cy="9526"/>
          </a:xfrm>
          <a:prstGeom prst="line">
            <a:avLst/>
          </a:prstGeom>
          <a:noFill/>
          <a:ln w="19050" cap="flat" cmpd="sng" algn="ctr">
            <a:solidFill>
              <a:srgbClr val="5A5A96"/>
            </a:solidFill>
            <a:prstDash val="solid"/>
            <a:miter lim="800000"/>
          </a:ln>
          <a:effectLst/>
        </p:spPr>
      </p:cxnSp>
      <p:sp>
        <p:nvSpPr>
          <p:cNvPr id="12" name="任意多边形 15">
            <a:extLst>
              <a:ext uri="{FF2B5EF4-FFF2-40B4-BE49-F238E27FC236}">
                <a16:creationId xmlns:a16="http://schemas.microsoft.com/office/drawing/2014/main" id="{3662FC23-2216-4E46-AEB3-4D872EA02EC4}"/>
              </a:ext>
            </a:extLst>
          </p:cNvPr>
          <p:cNvSpPr/>
          <p:nvPr>
            <p:custDataLst>
              <p:tags r:id="rId2"/>
            </p:custDataLst>
          </p:nvPr>
        </p:nvSpPr>
        <p:spPr>
          <a:xfrm>
            <a:off x="1507862" y="3040063"/>
            <a:ext cx="2591659" cy="868991"/>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lgn="ctr">
            <a:solidFill>
              <a:srgbClr val="5A5A9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3" name="直接连接符 12">
            <a:extLst>
              <a:ext uri="{FF2B5EF4-FFF2-40B4-BE49-F238E27FC236}">
                <a16:creationId xmlns:a16="http://schemas.microsoft.com/office/drawing/2014/main" id="{A07466EC-75CE-4627-BD71-66561392DF7B}"/>
              </a:ext>
            </a:extLst>
          </p:cNvPr>
          <p:cNvCxnSpPr/>
          <p:nvPr>
            <p:custDataLst>
              <p:tags r:id="rId3"/>
            </p:custDataLst>
          </p:nvPr>
        </p:nvCxnSpPr>
        <p:spPr>
          <a:xfrm flipV="1">
            <a:off x="11248" y="3040063"/>
            <a:ext cx="1513415" cy="9526"/>
          </a:xfrm>
          <a:prstGeom prst="line">
            <a:avLst/>
          </a:prstGeom>
          <a:noFill/>
          <a:ln w="19050" cap="flat" cmpd="sng" algn="ctr">
            <a:solidFill>
              <a:srgbClr val="5A5A96"/>
            </a:solidFill>
            <a:prstDash val="solid"/>
            <a:miter lim="800000"/>
          </a:ln>
          <a:effectLst/>
        </p:spPr>
      </p:cxnSp>
      <p:grpSp>
        <p:nvGrpSpPr>
          <p:cNvPr id="24" name="组合 23">
            <a:extLst>
              <a:ext uri="{FF2B5EF4-FFF2-40B4-BE49-F238E27FC236}">
                <a16:creationId xmlns:a16="http://schemas.microsoft.com/office/drawing/2014/main" id="{383A9357-3E31-417D-B9D9-DA0BC06E6531}"/>
              </a:ext>
            </a:extLst>
          </p:cNvPr>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25" name="椭圆 24">
              <a:extLst>
                <a:ext uri="{FF2B5EF4-FFF2-40B4-BE49-F238E27FC236}">
                  <a16:creationId xmlns:a16="http://schemas.microsoft.com/office/drawing/2014/main" id="{E923FB14-68C6-4C46-9346-F940E4E111EE}"/>
                </a:ext>
              </a:extLst>
            </p:cNvPr>
            <p:cNvSpPr/>
            <p:nvPr/>
          </p:nvSpPr>
          <p:spPr>
            <a:xfrm>
              <a:off x="1046721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7" name="椭圆 26">
              <a:extLst>
                <a:ext uri="{FF2B5EF4-FFF2-40B4-BE49-F238E27FC236}">
                  <a16:creationId xmlns:a16="http://schemas.microsoft.com/office/drawing/2014/main" id="{461DC271-8EF7-4E98-A577-3C300ADB9D04}"/>
                </a:ext>
              </a:extLst>
            </p:cNvPr>
            <p:cNvSpPr/>
            <p:nvPr/>
          </p:nvSpPr>
          <p:spPr>
            <a:xfrm>
              <a:off x="10703381"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8" name="椭圆 27">
              <a:extLst>
                <a:ext uri="{FF2B5EF4-FFF2-40B4-BE49-F238E27FC236}">
                  <a16:creationId xmlns:a16="http://schemas.microsoft.com/office/drawing/2014/main" id="{8132FE99-B26A-4302-A7AF-746A9A4C2199}"/>
                </a:ext>
              </a:extLst>
            </p:cNvPr>
            <p:cNvSpPr/>
            <p:nvPr/>
          </p:nvSpPr>
          <p:spPr>
            <a:xfrm>
              <a:off x="10939545"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9" name="椭圆 28">
              <a:extLst>
                <a:ext uri="{FF2B5EF4-FFF2-40B4-BE49-F238E27FC236}">
                  <a16:creationId xmlns:a16="http://schemas.microsoft.com/office/drawing/2014/main" id="{3CC130C7-FE8A-4AE3-9B19-068FE0635E07}"/>
                </a:ext>
              </a:extLst>
            </p:cNvPr>
            <p:cNvSpPr/>
            <p:nvPr/>
          </p:nvSpPr>
          <p:spPr>
            <a:xfrm>
              <a:off x="1117570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30" name="椭圆 29">
              <a:extLst>
                <a:ext uri="{FF2B5EF4-FFF2-40B4-BE49-F238E27FC236}">
                  <a16:creationId xmlns:a16="http://schemas.microsoft.com/office/drawing/2014/main" id="{F5AA6CB5-A3AD-4794-95C6-BC11B592CA52}"/>
                </a:ext>
              </a:extLst>
            </p:cNvPr>
            <p:cNvSpPr/>
            <p:nvPr/>
          </p:nvSpPr>
          <p:spPr>
            <a:xfrm>
              <a:off x="11411872"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grpSp>
      <p:sp>
        <p:nvSpPr>
          <p:cNvPr id="32" name="矩形 31">
            <a:extLst>
              <a:ext uri="{FF2B5EF4-FFF2-40B4-BE49-F238E27FC236}">
                <a16:creationId xmlns:a16="http://schemas.microsoft.com/office/drawing/2014/main" id="{091E5168-AA34-4415-BF21-2224513D53ED}"/>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BB9A4DBC-C0D3-43A4-9559-8467B8025025}"/>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 name="灯片编号占位符 1">
            <a:extLst>
              <a:ext uri="{FF2B5EF4-FFF2-40B4-BE49-F238E27FC236}">
                <a16:creationId xmlns:a16="http://schemas.microsoft.com/office/drawing/2014/main" id="{CF9B8E8F-9DC9-8E61-A70C-70963700336B}"/>
              </a:ext>
            </a:extLst>
          </p:cNvPr>
          <p:cNvSpPr>
            <a:spLocks noGrp="1"/>
          </p:cNvSpPr>
          <p:nvPr>
            <p:ph type="sldNum" sz="quarter" idx="12"/>
          </p:nvPr>
        </p:nvSpPr>
        <p:spPr>
          <a:xfrm>
            <a:off x="11771252" y="6170384"/>
            <a:ext cx="2743200" cy="365125"/>
          </a:xfrm>
        </p:spPr>
        <p:txBody>
          <a:bodyPr/>
          <a:lstStyle/>
          <a:p>
            <a:fld id="{B5A21CC4-E65A-47F3-81DC-59A73DA8A03B}" type="slidenum">
              <a:rPr lang="zh-CN" altLang="en-US" smtClean="0"/>
              <a:t>29</a:t>
            </a:fld>
            <a:endParaRPr lang="zh-CN" altLang="en-US" dirty="0"/>
          </a:p>
        </p:txBody>
      </p:sp>
    </p:spTree>
    <p:extLst>
      <p:ext uri="{BB962C8B-B14F-4D97-AF65-F5344CB8AC3E}">
        <p14:creationId xmlns:p14="http://schemas.microsoft.com/office/powerpoint/2010/main" val="26737724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D5D26D3-CF34-4411-BD54-A11904678626}"/>
              </a:ext>
            </a:extLst>
          </p:cNvPr>
          <p:cNvSpPr/>
          <p:nvPr/>
        </p:nvSpPr>
        <p:spPr>
          <a:xfrm>
            <a:off x="0" y="4026"/>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2" name="图片 7">
            <a:extLst>
              <a:ext uri="{FF2B5EF4-FFF2-40B4-BE49-F238E27FC236}">
                <a16:creationId xmlns:a16="http://schemas.microsoft.com/office/drawing/2014/main" id="{B01EEE1B-0AFA-47F0-B3D2-C6C3CA72EB5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765" y="0"/>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p:nvPr/>
        </p:nvSpPr>
        <p:spPr>
          <a:xfrm>
            <a:off x="4375698" y="2210598"/>
            <a:ext cx="5225502" cy="825419"/>
          </a:xfrm>
          <a:prstGeom prst="rect">
            <a:avLst/>
          </a:prstGeom>
          <a:noFill/>
        </p:spPr>
        <p:txBody>
          <a:bodyPr wrap="square" rtlCol="0">
            <a:spAutoFit/>
          </a:bodyPr>
          <a:lstStyle/>
          <a:p>
            <a:pPr marL="0" lvl="1" indent="-173355" defTabSz="866775" fontAlgn="base">
              <a:lnSpc>
                <a:spcPct val="150000"/>
              </a:lnSpc>
              <a:spcBef>
                <a:spcPct val="0"/>
              </a:spcBef>
              <a:spcAft>
                <a:spcPct val="0"/>
              </a:spcAft>
              <a:defRPr/>
            </a:pPr>
            <a:r>
              <a:rPr lang="zh-CN" altLang="en-US" sz="3600" b="1" dirty="0">
                <a:solidFill>
                  <a:srgbClr val="1C6299"/>
                </a:solidFill>
                <a:latin typeface="微软雅黑" panose="020B0503020204020204" pitchFamily="34" charset="-122"/>
                <a:ea typeface="微软雅黑" panose="020B0503020204020204" pitchFamily="34" charset="-122"/>
              </a:rPr>
              <a:t>研究背景</a:t>
            </a:r>
          </a:p>
        </p:txBody>
      </p:sp>
      <p:grpSp>
        <p:nvGrpSpPr>
          <p:cNvPr id="18" name="组合 17"/>
          <p:cNvGrpSpPr/>
          <p:nvPr/>
        </p:nvGrpSpPr>
        <p:grpSpPr>
          <a:xfrm>
            <a:off x="1947151" y="2128381"/>
            <a:ext cx="1729880" cy="140007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defRPr/>
              </a:pPr>
              <a:endParaRPr lang="zh-CN" altLang="en-US" sz="1705">
                <a:solidFill>
                  <a:srgbClr val="080808"/>
                </a:solidFill>
                <a:latin typeface="宋体" panose="02010600030101010101" pitchFamily="2" charset="-122"/>
                <a:ea typeface="宋体" panose="02010600030101010101" pitchFamily="2" charset="-122"/>
              </a:endParaRPr>
            </a:p>
          </p:txBody>
        </p:sp>
      </p:grpSp>
      <p:sp>
        <p:nvSpPr>
          <p:cNvPr id="23" name="TextBox 13"/>
          <p:cNvSpPr txBox="1"/>
          <p:nvPr/>
        </p:nvSpPr>
        <p:spPr>
          <a:xfrm>
            <a:off x="2396903" y="2315650"/>
            <a:ext cx="1203431" cy="1025537"/>
          </a:xfrm>
          <a:prstGeom prst="rect">
            <a:avLst/>
          </a:prstGeom>
          <a:noFill/>
        </p:spPr>
        <p:txBody>
          <a:bodyPr wrap="square" lIns="0" tIns="0" rIns="0" bIns="0" rtlCol="0">
            <a:spAutoFit/>
          </a:bodyPr>
          <a:lstStyle/>
          <a:p>
            <a:pPr defTabSz="866775" fontAlgn="base">
              <a:spcBef>
                <a:spcPct val="0"/>
              </a:spcBef>
              <a:spcAft>
                <a:spcPct val="0"/>
              </a:spcAft>
              <a:defRPr/>
            </a:pPr>
            <a:r>
              <a:rPr lang="en-US" altLang="zh-CN" sz="6665" b="1" dirty="0">
                <a:solidFill>
                  <a:srgbClr val="1C6299"/>
                </a:solidFill>
                <a:latin typeface="Arial" panose="020B0604020202020204" pitchFamily="34" charset="0"/>
                <a:ea typeface="宋体" panose="02010600030101010101" pitchFamily="2" charset="-122"/>
                <a:cs typeface="Arial" panose="020B0604020202020204" pitchFamily="34" charset="0"/>
              </a:rPr>
              <a:t>01</a:t>
            </a:r>
            <a:endParaRPr lang="zh-CN" altLang="en-US" sz="6665" b="1" dirty="0">
              <a:solidFill>
                <a:srgbClr val="1C6299"/>
              </a:solidFill>
              <a:latin typeface="Arial" panose="020B0604020202020204" pitchFamily="34" charset="0"/>
              <a:ea typeface="宋体" panose="02010600030101010101" pitchFamily="2" charset="-122"/>
              <a:cs typeface="Arial" panose="020B0604020202020204" pitchFamily="34" charset="0"/>
            </a:endParaRPr>
          </a:p>
        </p:txBody>
      </p:sp>
      <p:cxnSp>
        <p:nvCxnSpPr>
          <p:cNvPr id="11" name="直接连接符 10">
            <a:extLst>
              <a:ext uri="{FF2B5EF4-FFF2-40B4-BE49-F238E27FC236}">
                <a16:creationId xmlns:a16="http://schemas.microsoft.com/office/drawing/2014/main" id="{69B4B8F0-6913-47DF-91FE-FC2365DE5DBE}"/>
              </a:ext>
            </a:extLst>
          </p:cNvPr>
          <p:cNvCxnSpPr>
            <a:cxnSpLocks/>
          </p:cNvCxnSpPr>
          <p:nvPr>
            <p:custDataLst>
              <p:tags r:id="rId1"/>
            </p:custDataLst>
          </p:nvPr>
        </p:nvCxnSpPr>
        <p:spPr>
          <a:xfrm>
            <a:off x="4099520" y="3040063"/>
            <a:ext cx="8092480" cy="9526"/>
          </a:xfrm>
          <a:prstGeom prst="line">
            <a:avLst/>
          </a:prstGeom>
          <a:noFill/>
          <a:ln w="19050" cap="flat" cmpd="sng" algn="ctr">
            <a:solidFill>
              <a:srgbClr val="5A5A96"/>
            </a:solidFill>
            <a:prstDash val="solid"/>
            <a:miter lim="800000"/>
          </a:ln>
          <a:effectLst/>
        </p:spPr>
      </p:cxnSp>
      <p:sp>
        <p:nvSpPr>
          <p:cNvPr id="12" name="任意多边形 15">
            <a:extLst>
              <a:ext uri="{FF2B5EF4-FFF2-40B4-BE49-F238E27FC236}">
                <a16:creationId xmlns:a16="http://schemas.microsoft.com/office/drawing/2014/main" id="{3662FC23-2216-4E46-AEB3-4D872EA02EC4}"/>
              </a:ext>
            </a:extLst>
          </p:cNvPr>
          <p:cNvSpPr/>
          <p:nvPr>
            <p:custDataLst>
              <p:tags r:id="rId2"/>
            </p:custDataLst>
          </p:nvPr>
        </p:nvSpPr>
        <p:spPr>
          <a:xfrm>
            <a:off x="1507862" y="3040063"/>
            <a:ext cx="2591659" cy="868991"/>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lgn="ctr">
            <a:solidFill>
              <a:srgbClr val="5A5A9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3" name="直接连接符 12">
            <a:extLst>
              <a:ext uri="{FF2B5EF4-FFF2-40B4-BE49-F238E27FC236}">
                <a16:creationId xmlns:a16="http://schemas.microsoft.com/office/drawing/2014/main" id="{A07466EC-75CE-4627-BD71-66561392DF7B}"/>
              </a:ext>
            </a:extLst>
          </p:cNvPr>
          <p:cNvCxnSpPr/>
          <p:nvPr>
            <p:custDataLst>
              <p:tags r:id="rId3"/>
            </p:custDataLst>
          </p:nvPr>
        </p:nvCxnSpPr>
        <p:spPr>
          <a:xfrm flipV="1">
            <a:off x="11248" y="3040063"/>
            <a:ext cx="1513415" cy="9526"/>
          </a:xfrm>
          <a:prstGeom prst="line">
            <a:avLst/>
          </a:prstGeom>
          <a:noFill/>
          <a:ln w="19050" cap="flat" cmpd="sng" algn="ctr">
            <a:solidFill>
              <a:srgbClr val="5A5A96"/>
            </a:solidFill>
            <a:prstDash val="solid"/>
            <a:miter lim="800000"/>
          </a:ln>
          <a:effectLst/>
        </p:spPr>
      </p:cxnSp>
      <p:grpSp>
        <p:nvGrpSpPr>
          <p:cNvPr id="24" name="组合 23">
            <a:extLst>
              <a:ext uri="{FF2B5EF4-FFF2-40B4-BE49-F238E27FC236}">
                <a16:creationId xmlns:a16="http://schemas.microsoft.com/office/drawing/2014/main" id="{383A9357-3E31-417D-B9D9-DA0BC06E6531}"/>
              </a:ext>
            </a:extLst>
          </p:cNvPr>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25" name="椭圆 24">
              <a:extLst>
                <a:ext uri="{FF2B5EF4-FFF2-40B4-BE49-F238E27FC236}">
                  <a16:creationId xmlns:a16="http://schemas.microsoft.com/office/drawing/2014/main" id="{E923FB14-68C6-4C46-9346-F940E4E111EE}"/>
                </a:ext>
              </a:extLst>
            </p:cNvPr>
            <p:cNvSpPr/>
            <p:nvPr/>
          </p:nvSpPr>
          <p:spPr>
            <a:xfrm>
              <a:off x="1046721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7" name="椭圆 26">
              <a:extLst>
                <a:ext uri="{FF2B5EF4-FFF2-40B4-BE49-F238E27FC236}">
                  <a16:creationId xmlns:a16="http://schemas.microsoft.com/office/drawing/2014/main" id="{461DC271-8EF7-4E98-A577-3C300ADB9D04}"/>
                </a:ext>
              </a:extLst>
            </p:cNvPr>
            <p:cNvSpPr/>
            <p:nvPr/>
          </p:nvSpPr>
          <p:spPr>
            <a:xfrm>
              <a:off x="10703381"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8" name="椭圆 27">
              <a:extLst>
                <a:ext uri="{FF2B5EF4-FFF2-40B4-BE49-F238E27FC236}">
                  <a16:creationId xmlns:a16="http://schemas.microsoft.com/office/drawing/2014/main" id="{8132FE99-B26A-4302-A7AF-746A9A4C2199}"/>
                </a:ext>
              </a:extLst>
            </p:cNvPr>
            <p:cNvSpPr/>
            <p:nvPr/>
          </p:nvSpPr>
          <p:spPr>
            <a:xfrm>
              <a:off x="10939545"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29" name="椭圆 28">
              <a:extLst>
                <a:ext uri="{FF2B5EF4-FFF2-40B4-BE49-F238E27FC236}">
                  <a16:creationId xmlns:a16="http://schemas.microsoft.com/office/drawing/2014/main" id="{3CC130C7-FE8A-4AE3-9B19-068FE0635E07}"/>
                </a:ext>
              </a:extLst>
            </p:cNvPr>
            <p:cNvSpPr/>
            <p:nvPr/>
          </p:nvSpPr>
          <p:spPr>
            <a:xfrm>
              <a:off x="11175708"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sp>
          <p:nvSpPr>
            <p:cNvPr id="30" name="椭圆 29">
              <a:extLst>
                <a:ext uri="{FF2B5EF4-FFF2-40B4-BE49-F238E27FC236}">
                  <a16:creationId xmlns:a16="http://schemas.microsoft.com/office/drawing/2014/main" id="{F5AA6CB5-A3AD-4794-95C6-BC11B592CA52}"/>
                </a:ext>
              </a:extLst>
            </p:cNvPr>
            <p:cNvSpPr/>
            <p:nvPr/>
          </p:nvSpPr>
          <p:spPr>
            <a:xfrm>
              <a:off x="11411872" y="6126091"/>
              <a:ext cx="108000" cy="10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C307D"/>
                </a:solidFill>
                <a:effectLst/>
                <a:uLnTx/>
                <a:uFillTx/>
                <a:latin typeface="Arial" panose="020B0604020202020204"/>
                <a:ea typeface="微软雅黑" panose="020B0503020204020204" pitchFamily="34" charset="-122"/>
                <a:cs typeface="+mn-cs"/>
              </a:endParaRPr>
            </a:p>
          </p:txBody>
        </p:sp>
      </p:grpSp>
      <p:sp>
        <p:nvSpPr>
          <p:cNvPr id="32" name="矩形 31">
            <a:extLst>
              <a:ext uri="{FF2B5EF4-FFF2-40B4-BE49-F238E27FC236}">
                <a16:creationId xmlns:a16="http://schemas.microsoft.com/office/drawing/2014/main" id="{091E5168-AA34-4415-BF21-2224513D53ED}"/>
              </a:ext>
            </a:extLst>
          </p:cNvPr>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BB9A4DBC-C0D3-43A4-9559-8467B8025025}"/>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 name="灯片编号占位符 1">
            <a:extLst>
              <a:ext uri="{FF2B5EF4-FFF2-40B4-BE49-F238E27FC236}">
                <a16:creationId xmlns:a16="http://schemas.microsoft.com/office/drawing/2014/main" id="{D380017B-5D58-B802-B246-01541E928C17}"/>
              </a:ext>
            </a:extLst>
          </p:cNvPr>
          <p:cNvSpPr>
            <a:spLocks noGrp="1"/>
          </p:cNvSpPr>
          <p:nvPr>
            <p:ph type="sldNum" sz="quarter" idx="12"/>
          </p:nvPr>
        </p:nvSpPr>
        <p:spPr>
          <a:xfrm>
            <a:off x="11899416" y="6170384"/>
            <a:ext cx="184584" cy="365125"/>
          </a:xfrm>
        </p:spPr>
        <p:txBody>
          <a:bodyPr/>
          <a:lstStyle/>
          <a:p>
            <a:fld id="{B5A21CC4-E65A-47F3-81DC-59A73DA8A03B}" type="slidenum">
              <a:rPr lang="zh-CN" altLang="en-US" smtClean="0"/>
              <a:t>3</a:t>
            </a:fld>
            <a:endParaRPr lang="zh-CN" altLang="en-US" dirty="0"/>
          </a:p>
        </p:txBody>
      </p:sp>
    </p:spTree>
    <p:extLst>
      <p:ext uri="{BB962C8B-B14F-4D97-AF65-F5344CB8AC3E}">
        <p14:creationId xmlns:p14="http://schemas.microsoft.com/office/powerpoint/2010/main" val="35477999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aphicFrame>
        <p:nvGraphicFramePr>
          <p:cNvPr id="2" name="图示 1">
            <a:extLst>
              <a:ext uri="{FF2B5EF4-FFF2-40B4-BE49-F238E27FC236}">
                <a16:creationId xmlns:a16="http://schemas.microsoft.com/office/drawing/2014/main" id="{E866F300-9877-4431-8EA3-74EF07208CB3}"/>
              </a:ext>
            </a:extLst>
          </p:cNvPr>
          <p:cNvGraphicFramePr/>
          <p:nvPr>
            <p:extLst>
              <p:ext uri="{D42A27DB-BD31-4B8C-83A1-F6EECF244321}">
                <p14:modId xmlns:p14="http://schemas.microsoft.com/office/powerpoint/2010/main" val="189472101"/>
              </p:ext>
            </p:extLst>
          </p:nvPr>
        </p:nvGraphicFramePr>
        <p:xfrm>
          <a:off x="929104" y="995027"/>
          <a:ext cx="9995338" cy="5620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标题占位符 1">
            <a:extLst>
              <a:ext uri="{FF2B5EF4-FFF2-40B4-BE49-F238E27FC236}">
                <a16:creationId xmlns:a16="http://schemas.microsoft.com/office/drawing/2014/main" id="{3B45C0D5-B014-43B6-9799-A21465BD506A}"/>
              </a:ext>
            </a:extLst>
          </p:cNvPr>
          <p:cNvSpPr txBox="1"/>
          <p:nvPr/>
        </p:nvSpPr>
        <p:spPr>
          <a:xfrm>
            <a:off x="948645" y="0"/>
            <a:ext cx="6554124"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800" b="1" dirty="0">
                <a:solidFill>
                  <a:sysClr val="windowText" lastClr="000000"/>
                </a:solidFill>
                <a:latin typeface="Arial" panose="020B0604020202020204"/>
                <a:ea typeface="微软雅黑" panose="020B0503020204020204" pitchFamily="34" charset="-122"/>
              </a:rPr>
              <a:t>总结建议</a:t>
            </a:r>
          </a:p>
        </p:txBody>
      </p:sp>
      <p:sp>
        <p:nvSpPr>
          <p:cNvPr id="3" name="灯片编号占位符 2">
            <a:extLst>
              <a:ext uri="{FF2B5EF4-FFF2-40B4-BE49-F238E27FC236}">
                <a16:creationId xmlns:a16="http://schemas.microsoft.com/office/drawing/2014/main" id="{FB7D337A-CA98-00FE-F588-F08924289083}"/>
              </a:ext>
            </a:extLst>
          </p:cNvPr>
          <p:cNvSpPr>
            <a:spLocks noGrp="1"/>
          </p:cNvSpPr>
          <p:nvPr>
            <p:ph type="sldNum" sz="quarter" idx="12"/>
          </p:nvPr>
        </p:nvSpPr>
        <p:spPr>
          <a:xfrm>
            <a:off x="11729720" y="6180066"/>
            <a:ext cx="2743200" cy="365125"/>
          </a:xfrm>
        </p:spPr>
        <p:txBody>
          <a:bodyPr/>
          <a:lstStyle/>
          <a:p>
            <a:fld id="{B5A21CC4-E65A-47F3-81DC-59A73DA8A03B}" type="slidenum">
              <a:rPr lang="zh-CN" altLang="en-US" smtClean="0"/>
              <a:t>30</a:t>
            </a:fld>
            <a:endParaRPr lang="zh-CN" altLang="en-US" dirty="0"/>
          </a:p>
        </p:txBody>
      </p:sp>
    </p:spTree>
    <p:extLst>
      <p:ext uri="{BB962C8B-B14F-4D97-AF65-F5344CB8AC3E}">
        <p14:creationId xmlns:p14="http://schemas.microsoft.com/office/powerpoint/2010/main" val="398659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05191"/>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rPr>
              <a:t>Acknowledgement</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cxnSp>
        <p:nvCxnSpPr>
          <p:cNvPr id="5" name="直接连接符 4">
            <a:extLst>
              <a:ext uri="{FF2B5EF4-FFF2-40B4-BE49-F238E27FC236}">
                <a16:creationId xmlns:a16="http://schemas.microsoft.com/office/drawing/2014/main" id="{2E282448-586A-4AFA-BB47-0BFCAF62ED0F}"/>
              </a:ext>
            </a:extLst>
          </p:cNvPr>
          <p:cNvCxnSpPr>
            <a:cxnSpLocks/>
          </p:cNvCxnSpPr>
          <p:nvPr/>
        </p:nvCxnSpPr>
        <p:spPr>
          <a:xfrm>
            <a:off x="5091980" y="1218160"/>
            <a:ext cx="0" cy="4644000"/>
          </a:xfrm>
          <a:prstGeom prst="line">
            <a:avLst/>
          </a:prstGeom>
          <a:ln w="38100">
            <a:solidFill>
              <a:srgbClr val="1C6299"/>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FAA524C9-0054-4C81-A920-EF8790A1A5FF}"/>
              </a:ext>
            </a:extLst>
          </p:cNvPr>
          <p:cNvSpPr txBox="1"/>
          <p:nvPr/>
        </p:nvSpPr>
        <p:spPr>
          <a:xfrm>
            <a:off x="5316673" y="1077639"/>
            <a:ext cx="6646221" cy="5224892"/>
          </a:xfrm>
          <a:prstGeom prst="rect">
            <a:avLst/>
          </a:prstGeom>
          <a:noFill/>
        </p:spPr>
        <p:txBody>
          <a:bodyPr wrap="square">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Reference:</a:t>
            </a:r>
          </a:p>
          <a:p>
            <a:pPr>
              <a:lnSpc>
                <a:spcPct val="150000"/>
              </a:lnSpc>
            </a:pPr>
            <a:r>
              <a:rPr lang="en-US" altLang="zh-CN" sz="1200" dirty="0">
                <a:latin typeface="微软雅黑" panose="020B0503020204020204" pitchFamily="34" charset="-122"/>
                <a:ea typeface="微软雅黑" panose="020B0503020204020204" pitchFamily="34" charset="-122"/>
              </a:rPr>
              <a:t>[1] X. KONG, X. ZHENG, Y. ZHU, “I/O-Efficient GPU-based Acceleration of Coherent Dedispersion for Pulsar Observation”, Journal of Systems Architecture, 2023</a:t>
            </a:r>
          </a:p>
          <a:p>
            <a:pPr>
              <a:lnSpc>
                <a:spcPct val="150000"/>
              </a:lnSpc>
            </a:pPr>
            <a:r>
              <a:rPr lang="en-US" altLang="zh-CN" sz="1200" dirty="0">
                <a:latin typeface="微软雅黑" panose="020B0503020204020204" pitchFamily="34" charset="-122"/>
                <a:ea typeface="微软雅黑" panose="020B0503020204020204" pitchFamily="34" charset="-122"/>
              </a:rPr>
              <a:t>[2] ZHANG Qin-run, ZHENG Xiao-</a:t>
            </a:r>
            <a:r>
              <a:rPr lang="en-US" altLang="zh-CN" sz="1200" dirty="0" err="1">
                <a:latin typeface="微软雅黑" panose="020B0503020204020204" pitchFamily="34" charset="-122"/>
                <a:ea typeface="微软雅黑" panose="020B0503020204020204" pitchFamily="34" charset="-122"/>
              </a:rPr>
              <a:t>ying</a:t>
            </a:r>
            <a:r>
              <a:rPr lang="en-US" altLang="zh-CN" sz="1200" dirty="0">
                <a:latin typeface="微软雅黑" panose="020B0503020204020204" pitchFamily="34" charset="-122"/>
                <a:ea typeface="微软雅黑" panose="020B0503020204020204" pitchFamily="34" charset="-122"/>
              </a:rPr>
              <a:t>, ZHU Yong-</a:t>
            </a:r>
            <a:r>
              <a:rPr lang="en-US" altLang="zh-CN" sz="1200" dirty="0" err="1">
                <a:latin typeface="微软雅黑" panose="020B0503020204020204" pitchFamily="34" charset="-122"/>
                <a:ea typeface="微软雅黑" panose="020B0503020204020204" pitchFamily="34" charset="-122"/>
              </a:rPr>
              <a:t>xin</a:t>
            </a:r>
            <a:r>
              <a:rPr lang="en-US" altLang="zh-CN" sz="1200" dirty="0">
                <a:latin typeface="微软雅黑" panose="020B0503020204020204" pitchFamily="34" charset="-122"/>
                <a:ea typeface="微软雅黑" panose="020B0503020204020204" pitchFamily="34" charset="-122"/>
              </a:rPr>
              <a:t>, WANG Hui, ZHU Yan, YUE You-ling. Optimization of Astronomical Data Stream Transmission with Ultra-low Packet Loss Rate for FAST. COMPUTER ENGINEERING AND DESIGN.</a:t>
            </a:r>
          </a:p>
          <a:p>
            <a:pPr>
              <a:lnSpc>
                <a:spcPct val="150000"/>
              </a:lnSpc>
            </a:pP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Xiangcong</a:t>
            </a:r>
            <a:r>
              <a:rPr lang="en-US" altLang="zh-CN" sz="1200" dirty="0">
                <a:latin typeface="微软雅黑" panose="020B0503020204020204" pitchFamily="34" charset="-122"/>
                <a:ea typeface="微软雅黑" panose="020B0503020204020204" pitchFamily="34" charset="-122"/>
              </a:rPr>
              <a:t> Kong, Xiaoying Zheng, </a:t>
            </a:r>
            <a:r>
              <a:rPr lang="en-US" altLang="zh-CN" sz="1200" dirty="0" err="1">
                <a:latin typeface="微软雅黑" panose="020B0503020204020204" pitchFamily="34" charset="-122"/>
                <a:ea typeface="微软雅黑" panose="020B0503020204020204" pitchFamily="34" charset="-122"/>
              </a:rPr>
              <a:t>Yongxin</a:t>
            </a:r>
            <a:r>
              <a:rPr lang="en-US" altLang="zh-CN" sz="1200" dirty="0">
                <a:latin typeface="微软雅黑" panose="020B0503020204020204" pitchFamily="34" charset="-122"/>
                <a:ea typeface="微软雅黑" panose="020B0503020204020204" pitchFamily="34" charset="-122"/>
              </a:rPr>
              <a:t> Zhu, </a:t>
            </a:r>
            <a:r>
              <a:rPr lang="en-US" altLang="zh-CN" sz="1200" dirty="0" err="1">
                <a:latin typeface="微软雅黑" panose="020B0503020204020204" pitchFamily="34" charset="-122"/>
                <a:ea typeface="微软雅黑" panose="020B0503020204020204" pitchFamily="34" charset="-122"/>
              </a:rPr>
              <a:t>Qinrun</a:t>
            </a:r>
            <a:r>
              <a:rPr lang="en-US" altLang="zh-CN" sz="1200" dirty="0">
                <a:latin typeface="微软雅黑" panose="020B0503020204020204" pitchFamily="34" charset="-122"/>
                <a:ea typeface="微软雅黑" panose="020B0503020204020204" pitchFamily="34" charset="-122"/>
              </a:rPr>
              <a:t> Zhang, Ying Huang. Custom Computing Design and Implementation for Multiple </a:t>
            </a:r>
            <a:r>
              <a:rPr lang="en-US" altLang="zh-CN" sz="1200" dirty="0" err="1">
                <a:latin typeface="微软雅黑" panose="020B0503020204020204" pitchFamily="34" charset="-122"/>
                <a:ea typeface="微软雅黑" panose="020B0503020204020204" pitchFamily="34" charset="-122"/>
              </a:rPr>
              <a:t>Dedispersion</a:t>
            </a:r>
            <a:r>
              <a:rPr lang="en-US" altLang="zh-CN" sz="1200" dirty="0">
                <a:latin typeface="微软雅黑" panose="020B0503020204020204" pitchFamily="34" charset="-122"/>
                <a:ea typeface="微软雅黑" panose="020B0503020204020204" pitchFamily="34" charset="-122"/>
              </a:rPr>
              <a:t> with GPU[C]. </a:t>
            </a:r>
            <a:r>
              <a:rPr lang="en-US" altLang="zh-CN" sz="1200" dirty="0" err="1">
                <a:latin typeface="微软雅黑" panose="020B0503020204020204" pitchFamily="34" charset="-122"/>
                <a:ea typeface="微软雅黑" panose="020B0503020204020204" pitchFamily="34" charset="-122"/>
              </a:rPr>
              <a:t>CSCloud</a:t>
            </a:r>
            <a:r>
              <a:rPr lang="en-US" altLang="zh-CN"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EdgeCom</a:t>
            </a:r>
            <a:r>
              <a:rPr lang="en-US" altLang="zh-CN" sz="1200" dirty="0">
                <a:latin typeface="微软雅黑" panose="020B0503020204020204" pitchFamily="34" charset="-122"/>
                <a:ea typeface="微软雅黑" panose="020B0503020204020204" pitchFamily="34" charset="-122"/>
              </a:rPr>
              <a:t> 2021: 103-108</a:t>
            </a:r>
          </a:p>
          <a:p>
            <a:pPr>
              <a:lnSpc>
                <a:spcPct val="150000"/>
              </a:lnSpc>
            </a:pPr>
            <a:r>
              <a:rPr lang="en-US" altLang="zh-CN" sz="1200" dirty="0">
                <a:latin typeface="微软雅黑" panose="020B0503020204020204" pitchFamily="34" charset="-122"/>
                <a:ea typeface="微软雅黑" panose="020B0503020204020204" pitchFamily="34" charset="-122"/>
              </a:rPr>
              <a:t>[4] </a:t>
            </a:r>
            <a:r>
              <a:rPr lang="en-US" altLang="zh-CN" sz="1200" dirty="0" err="1">
                <a:latin typeface="微软雅黑" panose="020B0503020204020204" pitchFamily="34" charset="-122"/>
                <a:ea typeface="微软雅黑" panose="020B0503020204020204" pitchFamily="34" charset="-122"/>
              </a:rPr>
              <a:t>Linghe</a:t>
            </a:r>
            <a:r>
              <a:rPr lang="en-US" altLang="zh-CN" sz="1200" dirty="0">
                <a:latin typeface="微软雅黑" panose="020B0503020204020204" pitchFamily="34" charset="-122"/>
                <a:ea typeface="微软雅黑" panose="020B0503020204020204" pitchFamily="34" charset="-122"/>
              </a:rPr>
              <a:t> Kong, Tian Huang, </a:t>
            </a:r>
            <a:r>
              <a:rPr lang="en-US" altLang="zh-CN" sz="1200" dirty="0" err="1">
                <a:latin typeface="微软雅黑" panose="020B0503020204020204" pitchFamily="34" charset="-122"/>
                <a:ea typeface="微软雅黑" panose="020B0503020204020204" pitchFamily="34" charset="-122"/>
              </a:rPr>
              <a:t>Yongxin</a:t>
            </a:r>
            <a:r>
              <a:rPr lang="en-US" altLang="zh-CN" sz="1200" dirty="0">
                <a:latin typeface="微软雅黑" panose="020B0503020204020204" pitchFamily="34" charset="-122"/>
                <a:ea typeface="微软雅黑" panose="020B0503020204020204" pitchFamily="34" charset="-122"/>
              </a:rPr>
              <a:t> Zhu, </a:t>
            </a:r>
            <a:r>
              <a:rPr lang="en-US" altLang="zh-CN" sz="1200" dirty="0" err="1">
                <a:latin typeface="微软雅黑" panose="020B0503020204020204" pitchFamily="34" charset="-122"/>
                <a:ea typeface="微软雅黑" panose="020B0503020204020204" pitchFamily="34" charset="-122"/>
              </a:rPr>
              <a:t>Shenghua</a:t>
            </a:r>
            <a:r>
              <a:rPr lang="en-US" altLang="zh-CN" sz="1200" dirty="0">
                <a:latin typeface="微软雅黑" panose="020B0503020204020204" pitchFamily="34" charset="-122"/>
                <a:ea typeface="微软雅黑" panose="020B0503020204020204" pitchFamily="34" charset="-122"/>
              </a:rPr>
              <a:t> Yu, Big Data in Astronomy: Scientific Data Processing for Advanced Radio Telescopes, ISBN 978-0-12-819084-5, Elsevier, 2020 </a:t>
            </a:r>
          </a:p>
          <a:p>
            <a:pPr>
              <a:lnSpc>
                <a:spcPct val="150000"/>
              </a:lnSpc>
            </a:pP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400" b="1" dirty="0">
                <a:latin typeface="微软雅黑" panose="020B0503020204020204" pitchFamily="34" charset="-122"/>
                <a:ea typeface="微软雅黑" panose="020B0503020204020204" pitchFamily="34" charset="-122"/>
              </a:rPr>
              <a:t>Software</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copyright</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en-US" altLang="zh-CN" sz="1200" b="1" dirty="0">
                <a:latin typeface="微软雅黑" panose="020B0503020204020204" pitchFamily="34" charset="-122"/>
                <a:ea typeface="微软雅黑" panose="020B0503020204020204" pitchFamily="34" charset="-122"/>
              </a:rPr>
              <a:t>[1] </a:t>
            </a:r>
            <a:r>
              <a:rPr lang="en-US" altLang="zh-CN" sz="1200" dirty="0">
                <a:latin typeface="微软雅黑" panose="020B0503020204020204" pitchFamily="34" charset="-122"/>
                <a:ea typeface="微软雅黑" panose="020B0503020204020204" pitchFamily="34" charset="-122"/>
              </a:rPr>
              <a:t>Astronomical Data Capture based on DPDK and delivery by PSRDADA V1.0</a:t>
            </a:r>
          </a:p>
          <a:p>
            <a:pPr>
              <a:lnSpc>
                <a:spcPct val="150000"/>
              </a:lnSpc>
            </a:pP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400" b="1" dirty="0">
                <a:latin typeface="微软雅黑" panose="020B0503020204020204" pitchFamily="34" charset="-122"/>
                <a:ea typeface="微软雅黑" panose="020B0503020204020204" pitchFamily="34" charset="-122"/>
              </a:rPr>
              <a:t>Supported</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by</a:t>
            </a:r>
            <a:r>
              <a:rPr lang="zh-CN" altLang="en-US" sz="1400" b="1"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en-US" altLang="zh-CN" sz="1400" b="1" u="sng" dirty="0">
                <a:latin typeface="微软雅黑" panose="020B0503020204020204" pitchFamily="34" charset="-122"/>
                <a:ea typeface="微软雅黑" panose="020B0503020204020204" pitchFamily="34" charset="-122"/>
              </a:rPr>
              <a:t>SKA Program of Ministry of Science and Technology</a:t>
            </a:r>
            <a:r>
              <a:rPr lang="zh-CN" altLang="en-US" sz="1400" b="1" u="sng" dirty="0">
                <a:latin typeface="微软雅黑" panose="020B0503020204020204" pitchFamily="34" charset="-122"/>
                <a:ea typeface="微软雅黑" panose="020B0503020204020204" pitchFamily="34" charset="-122"/>
              </a:rPr>
              <a:t>（</a:t>
            </a:r>
            <a:r>
              <a:rPr lang="en-US" altLang="zh-CN" sz="1400" b="1" u="sng" dirty="0">
                <a:latin typeface="微软雅黑" panose="020B0503020204020204" pitchFamily="34" charset="-122"/>
                <a:ea typeface="微软雅黑" panose="020B0503020204020204" pitchFamily="34" charset="-122"/>
              </a:rPr>
              <a:t>2020SKA0120202</a:t>
            </a:r>
            <a:r>
              <a:rPr lang="zh-CN" altLang="en-US" sz="1400" b="1" u="sng" dirty="0">
                <a:latin typeface="微软雅黑" panose="020B0503020204020204" pitchFamily="34" charset="-122"/>
                <a:ea typeface="微软雅黑" panose="020B0503020204020204" pitchFamily="34" charset="-122"/>
              </a:rPr>
              <a:t>）</a:t>
            </a:r>
            <a:endParaRPr lang="en-US" altLang="zh-CN" sz="1400" b="1" u="sng"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DB9BC3E5-071B-494B-AFEC-D6026E73E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18" y="5040008"/>
            <a:ext cx="1535551" cy="1535551"/>
          </a:xfrm>
          <a:prstGeom prst="rect">
            <a:avLst/>
          </a:prstGeom>
        </p:spPr>
      </p:pic>
      <p:pic>
        <p:nvPicPr>
          <p:cNvPr id="8" name="图片 7">
            <a:extLst>
              <a:ext uri="{FF2B5EF4-FFF2-40B4-BE49-F238E27FC236}">
                <a16:creationId xmlns:a16="http://schemas.microsoft.com/office/drawing/2014/main" id="{155E651C-2CB0-4A6B-90BB-22A07F65CD71}"/>
              </a:ext>
            </a:extLst>
          </p:cNvPr>
          <p:cNvPicPr>
            <a:picLocks noChangeAspect="1"/>
          </p:cNvPicPr>
          <p:nvPr/>
        </p:nvPicPr>
        <p:blipFill>
          <a:blip r:embed="rId5"/>
          <a:stretch>
            <a:fillRect/>
          </a:stretch>
        </p:blipFill>
        <p:spPr>
          <a:xfrm>
            <a:off x="1006726" y="1354405"/>
            <a:ext cx="2991529" cy="3685603"/>
          </a:xfrm>
          <a:prstGeom prst="rect">
            <a:avLst/>
          </a:prstGeom>
        </p:spPr>
      </p:pic>
      <p:sp>
        <p:nvSpPr>
          <p:cNvPr id="2" name="灯片编号占位符 1">
            <a:extLst>
              <a:ext uri="{FF2B5EF4-FFF2-40B4-BE49-F238E27FC236}">
                <a16:creationId xmlns:a16="http://schemas.microsoft.com/office/drawing/2014/main" id="{AB8315C5-2534-1A14-40F6-0BE7566C1E70}"/>
              </a:ext>
            </a:extLst>
          </p:cNvPr>
          <p:cNvSpPr>
            <a:spLocks noGrp="1"/>
          </p:cNvSpPr>
          <p:nvPr>
            <p:ph type="sldNum" sz="quarter" idx="12"/>
          </p:nvPr>
        </p:nvSpPr>
        <p:spPr>
          <a:xfrm>
            <a:off x="11773018" y="6250027"/>
            <a:ext cx="2743200" cy="365125"/>
          </a:xfrm>
        </p:spPr>
        <p:txBody>
          <a:bodyPr/>
          <a:lstStyle/>
          <a:p>
            <a:fld id="{B5A21CC4-E65A-47F3-81DC-59A73DA8A03B}" type="slidenum">
              <a:rPr lang="zh-CN" altLang="en-US" smtClean="0"/>
              <a:t>31</a:t>
            </a:fld>
            <a:endParaRPr lang="zh-CN" altLang="en-US" dirty="0"/>
          </a:p>
        </p:txBody>
      </p:sp>
    </p:spTree>
    <p:extLst>
      <p:ext uri="{BB962C8B-B14F-4D97-AF65-F5344CB8AC3E}">
        <p14:creationId xmlns:p14="http://schemas.microsoft.com/office/powerpoint/2010/main" val="203406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588AFEFC-CB27-41DC-B406-C902D4138C74}"/>
              </a:ext>
            </a:extLst>
          </p:cNvPr>
          <p:cNvSpPr/>
          <p:nvPr/>
        </p:nvSpPr>
        <p:spPr>
          <a:xfrm>
            <a:off x="0" y="-56800"/>
            <a:ext cx="12192000" cy="682987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矩形 4"/>
          <p:cNvSpPr/>
          <p:nvPr/>
        </p:nvSpPr>
        <p:spPr>
          <a:xfrm>
            <a:off x="0" y="1727926"/>
            <a:ext cx="12192000" cy="31183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prstClr val="white"/>
              </a:solidFill>
              <a:latin typeface="Calibri" panose="020F0502020204030204"/>
              <a:ea typeface="等线" panose="02010600030101010101" pitchFamily="2" charset="-122"/>
            </a:endParaRPr>
          </a:p>
        </p:txBody>
      </p:sp>
      <p:sp>
        <p:nvSpPr>
          <p:cNvPr id="3" name="矩形 2">
            <a:extLst>
              <a:ext uri="{FF2B5EF4-FFF2-40B4-BE49-F238E27FC236}">
                <a16:creationId xmlns:a16="http://schemas.microsoft.com/office/drawing/2014/main" id="{B07B831F-F3A5-3BBF-6AA5-8C2E0777640F}"/>
              </a:ext>
            </a:extLst>
          </p:cNvPr>
          <p:cNvSpPr/>
          <p:nvPr/>
        </p:nvSpPr>
        <p:spPr>
          <a:xfrm>
            <a:off x="5476545" y="2113703"/>
            <a:ext cx="5570436" cy="255454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8000" b="1" dirty="0">
                <a:solidFill>
                  <a:schemeClr val="bg1"/>
                </a:solidFill>
                <a:latin typeface="微软雅黑" panose="020B0503020204020204" charset="-122"/>
                <a:ea typeface="微软雅黑" panose="020B0503020204020204" charset="-122"/>
              </a:rPr>
              <a:t>Thank You</a:t>
            </a:r>
          </a:p>
          <a:p>
            <a:pPr algn="ctr"/>
            <a:r>
              <a:rPr lang="en-US" altLang="zh-CN" sz="8000" b="1" dirty="0">
                <a:solidFill>
                  <a:schemeClr val="bg1"/>
                </a:solidFill>
                <a:latin typeface="微软雅黑" panose="020B0503020204020204" charset="-122"/>
                <a:ea typeface="微软雅黑" panose="020B0503020204020204" charset="-122"/>
              </a:rPr>
              <a:t>Q&amp;A</a:t>
            </a:r>
            <a:endParaRPr lang="zh-CN" altLang="en-US" sz="8000" b="1" dirty="0">
              <a:solidFill>
                <a:schemeClr val="bg1"/>
              </a:solidFill>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49508945-C4B2-736C-A1B9-0C3B1B08C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51" y="84930"/>
            <a:ext cx="6400800" cy="975407"/>
          </a:xfrm>
          <a:prstGeom prst="rect">
            <a:avLst/>
          </a:prstGeom>
        </p:spPr>
      </p:pic>
      <p:pic>
        <p:nvPicPr>
          <p:cNvPr id="9" name="Picture 2">
            <a:extLst>
              <a:ext uri="{FF2B5EF4-FFF2-40B4-BE49-F238E27FC236}">
                <a16:creationId xmlns:a16="http://schemas.microsoft.com/office/drawing/2014/main" id="{86104499-CE0E-7F8D-36FA-21D57704EF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04" y="1905998"/>
            <a:ext cx="392906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11">
            <a:extLst>
              <a:ext uri="{FF2B5EF4-FFF2-40B4-BE49-F238E27FC236}">
                <a16:creationId xmlns:a16="http://schemas.microsoft.com/office/drawing/2014/main" id="{83C64657-7281-0A8B-1560-53495A3C44A2}"/>
              </a:ext>
            </a:extLst>
          </p:cNvPr>
          <p:cNvSpPr>
            <a:spLocks noGrp="1"/>
          </p:cNvSpPr>
          <p:nvPr>
            <p:ph type="sldNum" sz="quarter" idx="12"/>
          </p:nvPr>
        </p:nvSpPr>
        <p:spPr>
          <a:xfrm>
            <a:off x="11811000" y="6492875"/>
            <a:ext cx="2743200" cy="365125"/>
          </a:xfrm>
        </p:spPr>
        <p:txBody>
          <a:bodyPr/>
          <a:lstStyle/>
          <a:p>
            <a:fld id="{B5A21CC4-E65A-47F3-81DC-59A73DA8A03B}" type="slidenum">
              <a:rPr lang="zh-CN" altLang="en-US" smtClean="0"/>
              <a:t>32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p:nvPr/>
        </p:nvCxnSpPr>
        <p:spPr>
          <a:xfrm>
            <a:off x="660400" y="829255"/>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标题占位符 1">
            <a:extLst>
              <a:ext uri="{FF2B5EF4-FFF2-40B4-BE49-F238E27FC236}">
                <a16:creationId xmlns:a16="http://schemas.microsoft.com/office/drawing/2014/main" id="{3F09053D-C2BE-466C-A9C2-CB1AA44F013C}"/>
              </a:ext>
            </a:extLst>
          </p:cNvPr>
          <p:cNvSpPr txBox="1"/>
          <p:nvPr/>
        </p:nvSpPr>
        <p:spPr>
          <a:xfrm>
            <a:off x="952618" y="233482"/>
            <a:ext cx="4750758" cy="501835"/>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背景</a:t>
            </a:r>
            <a:r>
              <a:rPr lang="en-US" altLang="zh-CN" sz="2400" b="1" dirty="0">
                <a:solidFill>
                  <a:sysClr val="windowText" lastClr="000000"/>
                </a:solidFill>
                <a:latin typeface="Arial" panose="020B0604020202020204"/>
                <a:ea typeface="微软雅黑" panose="020B0503020204020204" pitchFamily="34" charset="-122"/>
              </a:rPr>
              <a:t> </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内容占位符 4">
            <a:extLst>
              <a:ext uri="{FF2B5EF4-FFF2-40B4-BE49-F238E27FC236}">
                <a16:creationId xmlns:a16="http://schemas.microsoft.com/office/drawing/2014/main" id="{55423345-5091-4E86-9A09-EC21A0F7C31C}"/>
              </a:ext>
            </a:extLst>
          </p:cNvPr>
          <p:cNvGraphicFramePr>
            <a:graphicFrameLocks/>
          </p:cNvGraphicFramePr>
          <p:nvPr>
            <p:extLst>
              <p:ext uri="{D42A27DB-BD31-4B8C-83A1-F6EECF244321}">
                <p14:modId xmlns:p14="http://schemas.microsoft.com/office/powerpoint/2010/main" val="1065067883"/>
              </p:ext>
            </p:extLst>
          </p:nvPr>
        </p:nvGraphicFramePr>
        <p:xfrm>
          <a:off x="2118518" y="1895073"/>
          <a:ext cx="8195115" cy="3788478"/>
        </p:xfrm>
        <a:graphic>
          <a:graphicData uri="http://schemas.openxmlformats.org/drawingml/2006/table">
            <a:tbl>
              <a:tblPr firstRow="1" bandRow="1">
                <a:tableStyleId>{5C22544A-7EE6-4342-B048-85BDC9FD1C3A}</a:tableStyleId>
              </a:tblPr>
              <a:tblGrid>
                <a:gridCol w="1639023">
                  <a:extLst>
                    <a:ext uri="{9D8B030D-6E8A-4147-A177-3AD203B41FA5}">
                      <a16:colId xmlns:a16="http://schemas.microsoft.com/office/drawing/2014/main" val="1682942304"/>
                    </a:ext>
                  </a:extLst>
                </a:gridCol>
                <a:gridCol w="1639023">
                  <a:extLst>
                    <a:ext uri="{9D8B030D-6E8A-4147-A177-3AD203B41FA5}">
                      <a16:colId xmlns:a16="http://schemas.microsoft.com/office/drawing/2014/main" val="148022106"/>
                    </a:ext>
                  </a:extLst>
                </a:gridCol>
                <a:gridCol w="1639023">
                  <a:extLst>
                    <a:ext uri="{9D8B030D-6E8A-4147-A177-3AD203B41FA5}">
                      <a16:colId xmlns:a16="http://schemas.microsoft.com/office/drawing/2014/main" val="1647133934"/>
                    </a:ext>
                  </a:extLst>
                </a:gridCol>
                <a:gridCol w="1639023">
                  <a:extLst>
                    <a:ext uri="{9D8B030D-6E8A-4147-A177-3AD203B41FA5}">
                      <a16:colId xmlns:a16="http://schemas.microsoft.com/office/drawing/2014/main" val="3342981671"/>
                    </a:ext>
                  </a:extLst>
                </a:gridCol>
                <a:gridCol w="1639023">
                  <a:extLst>
                    <a:ext uri="{9D8B030D-6E8A-4147-A177-3AD203B41FA5}">
                      <a16:colId xmlns:a16="http://schemas.microsoft.com/office/drawing/2014/main" val="3916733334"/>
                    </a:ext>
                  </a:extLst>
                </a:gridCol>
              </a:tblGrid>
              <a:tr h="588078">
                <a:tc>
                  <a:txBody>
                    <a:bodyPr/>
                    <a:lstStyle/>
                    <a:p>
                      <a:pPr algn="ctr"/>
                      <a:endParaRPr lang="zh-CN" altLang="en-US" sz="1800" b="1"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fontAlgn="ctr"/>
                      <a:r>
                        <a:rPr lang="zh-CN" altLang="en-US" sz="1800" b="1" i="0" u="none" strike="noStrike" dirty="0">
                          <a:solidFill>
                            <a:schemeClr val="tx1"/>
                          </a:solidFill>
                          <a:effectLst/>
                          <a:latin typeface="微软雅黑" panose="020B0503020204020204" pitchFamily="34" charset="-122"/>
                          <a:ea typeface="微软雅黑" panose="020B0503020204020204" pitchFamily="34" charset="-122"/>
                        </a:rPr>
                        <a:t>研究内容</a:t>
                      </a:r>
                    </a:p>
                  </a:txBody>
                  <a:tcPr marL="9523" marR="9523" marT="9526" marB="0" anchor="ctr"/>
                </a:tc>
                <a:tc>
                  <a:txBody>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牵头单位</a:t>
                      </a:r>
                    </a:p>
                  </a:txBody>
                  <a:tcPr marL="9523" marR="9523" marT="9526" marB="0" anchor="ctr">
                    <a:solidFill>
                      <a:srgbClr val="0070C0"/>
                    </a:solidFill>
                  </a:tcPr>
                </a:tc>
                <a:tc>
                  <a:txBody>
                    <a:bodyPr/>
                    <a:lstStyle/>
                    <a:p>
                      <a:pPr algn="ctr" fontAlgn="ctr"/>
                      <a:r>
                        <a:rPr lang="zh-CN" altLang="en-US" sz="1800" b="1" i="0" u="none" strike="noStrike" dirty="0">
                          <a:solidFill>
                            <a:schemeClr val="tx1"/>
                          </a:solidFill>
                          <a:effectLst/>
                          <a:latin typeface="微软雅黑" panose="020B0503020204020204" pitchFamily="34" charset="-122"/>
                          <a:ea typeface="微软雅黑" panose="020B0503020204020204" pitchFamily="34" charset="-122"/>
                        </a:rPr>
                        <a:t>主导单位</a:t>
                      </a:r>
                    </a:p>
                  </a:txBody>
                  <a:tcPr marL="9523" marR="9523" marT="9526" marB="0" anchor="ctr"/>
                </a:tc>
                <a:tc>
                  <a:txBody>
                    <a:bodyPr/>
                    <a:lstStyle/>
                    <a:p>
                      <a:pPr algn="ctr" fontAlgn="ctr"/>
                      <a:r>
                        <a:rPr lang="zh-CN" altLang="en-US" sz="1800" b="1" i="0" u="none" strike="noStrike" dirty="0">
                          <a:solidFill>
                            <a:schemeClr val="tx1"/>
                          </a:solidFill>
                          <a:effectLst/>
                          <a:latin typeface="微软雅黑" panose="020B0503020204020204" pitchFamily="34" charset="-122"/>
                          <a:ea typeface="微软雅黑" panose="020B0503020204020204" pitchFamily="34" charset="-122"/>
                        </a:rPr>
                        <a:t>参与单位</a:t>
                      </a:r>
                    </a:p>
                  </a:txBody>
                  <a:tcPr marL="9523" marR="9523" marT="9526" marB="0" anchor="ctr"/>
                </a:tc>
                <a:extLst>
                  <a:ext uri="{0D108BD9-81ED-4DB2-BD59-A6C34878D82A}">
                    <a16:rowId xmlns:a16="http://schemas.microsoft.com/office/drawing/2014/main" val="201565447"/>
                  </a:ext>
                </a:extLst>
              </a:tr>
              <a:tr h="588078">
                <a:tc rowSpan="3">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课题</a:t>
                      </a:r>
                      <a:r>
                        <a:rPr lang="en-US" altLang="zh-CN" sz="1800" b="1" dirty="0">
                          <a:solidFill>
                            <a:schemeClr val="tx1"/>
                          </a:solidFill>
                          <a:latin typeface="微软雅黑" panose="020B0503020204020204" pitchFamily="34" charset="-122"/>
                          <a:ea typeface="微软雅黑" panose="020B0503020204020204" pitchFamily="34" charset="-122"/>
                        </a:rPr>
                        <a:t>1</a:t>
                      </a:r>
                    </a:p>
                    <a:p>
                      <a:pPr algn="ctr"/>
                      <a:r>
                        <a:rPr lang="en-US" altLang="zh-CN" sz="1800" b="1" dirty="0">
                          <a:solidFill>
                            <a:schemeClr val="tx1"/>
                          </a:solidFill>
                          <a:latin typeface="微软雅黑" panose="020B0503020204020204" pitchFamily="34" charset="-122"/>
                          <a:ea typeface="微软雅黑" panose="020B0503020204020204" pitchFamily="34" charset="-122"/>
                        </a:rPr>
                        <a:t> SKA</a:t>
                      </a:r>
                      <a:r>
                        <a:rPr lang="zh-CN" altLang="en-US" sz="1800" b="1" dirty="0">
                          <a:solidFill>
                            <a:schemeClr val="tx1"/>
                          </a:solidFill>
                          <a:latin typeface="微软雅黑" panose="020B0503020204020204" pitchFamily="34" charset="-122"/>
                          <a:ea typeface="微软雅黑" panose="020B0503020204020204" pitchFamily="34" charset="-122"/>
                        </a:rPr>
                        <a:t>先导望远镜科学实验</a:t>
                      </a:r>
                    </a:p>
                    <a:p>
                      <a:pPr algn="ctr"/>
                      <a:endParaRPr lang="zh-CN" altLang="en-US" sz="1800" b="1"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高阶双星搜寻算法研究</a:t>
                      </a:r>
                    </a:p>
                  </a:txBody>
                  <a:tcPr anchor="ctr"/>
                </a:tc>
                <a:tc rowSpan="5">
                  <a:txBody>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中国科学院国家天文台</a:t>
                      </a:r>
                    </a:p>
                  </a:txBody>
                  <a:tcPr anchor="ctr">
                    <a:solidFill>
                      <a:srgbClr val="0070C0"/>
                    </a:solidFill>
                  </a:tcPr>
                </a:tc>
                <a:tc rowSpan="3">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中国科学院国家天文台</a:t>
                      </a:r>
                    </a:p>
                    <a:p>
                      <a:pPr algn="ctr"/>
                      <a:endParaRPr lang="zh-CN" altLang="en-US" sz="1800" b="1"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中国科学院国家授时中心</a:t>
                      </a:r>
                    </a:p>
                  </a:txBody>
                  <a:tcPr anchor="ctr"/>
                </a:tc>
                <a:extLst>
                  <a:ext uri="{0D108BD9-81ED-4DB2-BD59-A6C34878D82A}">
                    <a16:rowId xmlns:a16="http://schemas.microsoft.com/office/drawing/2014/main" val="2966219585"/>
                  </a:ext>
                </a:extLst>
              </a:tr>
              <a:tr h="588078">
                <a:tc vMerge="1">
                  <a:txBody>
                    <a:bodyPr/>
                    <a:lstStyle/>
                    <a:p>
                      <a:endParaRPr lang="zh-CN" altLang="en-US"/>
                    </a:p>
                  </a:txBody>
                  <a:tcP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实时脉冲星搜寻模块</a:t>
                      </a:r>
                    </a:p>
                  </a:txBody>
                  <a:tcPr anchor="ctr"/>
                </a:tc>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中国科学院新疆天文台</a:t>
                      </a:r>
                    </a:p>
                  </a:txBody>
                  <a:tcPr anchor="ctr"/>
                </a:tc>
                <a:extLst>
                  <a:ext uri="{0D108BD9-81ED-4DB2-BD59-A6C34878D82A}">
                    <a16:rowId xmlns:a16="http://schemas.microsoft.com/office/drawing/2014/main" val="3168745377"/>
                  </a:ext>
                </a:extLst>
              </a:tr>
              <a:tr h="588078">
                <a:tc vMerge="1">
                  <a:txBody>
                    <a:bodyPr/>
                    <a:lstStyle/>
                    <a:p>
                      <a:endParaRPr lang="zh-CN" altLang="en-US" dirty="0"/>
                    </a:p>
                  </a:txBody>
                  <a:tcP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低频脉冲星搜寻实验</a:t>
                      </a:r>
                    </a:p>
                  </a:txBody>
                  <a:tcPr anchor="ctr"/>
                </a:tc>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rPr>
                        <a:t>中国科学院上海天文台</a:t>
                      </a:r>
                    </a:p>
                  </a:txBody>
                  <a:tcPr anchor="ctr"/>
                </a:tc>
                <a:extLst>
                  <a:ext uri="{0D108BD9-81ED-4DB2-BD59-A6C34878D82A}">
                    <a16:rowId xmlns:a16="http://schemas.microsoft.com/office/drawing/2014/main" val="2798765273"/>
                  </a:ext>
                </a:extLst>
              </a:tr>
              <a:tr h="588078">
                <a:tc rowSpan="2">
                  <a:txBody>
                    <a:bodyPr/>
                    <a:lstStyle/>
                    <a:p>
                      <a:pPr algn="ctr"/>
                      <a:r>
                        <a:rPr lang="zh-CN" altLang="en-US" sz="1800" b="1" dirty="0">
                          <a:solidFill>
                            <a:srgbClr val="FF0000"/>
                          </a:solidFill>
                          <a:latin typeface="微软雅黑" panose="020B0503020204020204" pitchFamily="34" charset="-122"/>
                          <a:ea typeface="微软雅黑" panose="020B0503020204020204" pitchFamily="34" charset="-122"/>
                        </a:rPr>
                        <a:t>课题</a:t>
                      </a:r>
                      <a:r>
                        <a:rPr lang="en-US" altLang="zh-CN" sz="1800" b="1" dirty="0">
                          <a:solidFill>
                            <a:srgbClr val="FF0000"/>
                          </a:solidFill>
                          <a:latin typeface="微软雅黑" panose="020B0503020204020204" pitchFamily="34" charset="-122"/>
                          <a:ea typeface="微软雅黑" panose="020B0503020204020204" pitchFamily="34" charset="-122"/>
                        </a:rPr>
                        <a:t>2</a:t>
                      </a:r>
                    </a:p>
                    <a:p>
                      <a:pPr algn="ctr"/>
                      <a:r>
                        <a:rPr lang="zh-CN" altLang="en-US" sz="1800" b="1" dirty="0">
                          <a:solidFill>
                            <a:srgbClr val="FF0000"/>
                          </a:solidFill>
                          <a:latin typeface="微软雅黑" panose="020B0503020204020204" pitchFamily="34" charset="-122"/>
                          <a:ea typeface="微软雅黑" panose="020B0503020204020204" pitchFamily="34" charset="-122"/>
                        </a:rPr>
                        <a:t>数据和计算技术研发</a:t>
                      </a:r>
                    </a:p>
                  </a:txBody>
                  <a:tcPr anchor="ctr"/>
                </a:tc>
                <a:tc>
                  <a:txBody>
                    <a:bodyPr/>
                    <a:lstStyle/>
                    <a:p>
                      <a:pPr algn="ctr"/>
                      <a:r>
                        <a:rPr lang="zh-CN" altLang="en-US" sz="1800" b="1" dirty="0">
                          <a:solidFill>
                            <a:srgbClr val="FF0000"/>
                          </a:solidFill>
                          <a:latin typeface="微软雅黑" panose="020B0503020204020204" pitchFamily="34" charset="-122"/>
                          <a:ea typeface="微软雅黑" panose="020B0503020204020204" pitchFamily="34" charset="-122"/>
                        </a:rPr>
                        <a:t>大数据流处理技术研发</a:t>
                      </a:r>
                    </a:p>
                  </a:txBody>
                  <a:tcPr anchor="ctr"/>
                </a:tc>
                <a:tc vMerge="1">
                  <a:txBody>
                    <a:bodyPr/>
                    <a:lstStyle/>
                    <a:p>
                      <a:endParaRPr lang="zh-CN" altLang="en-US" dirty="0"/>
                    </a:p>
                  </a:txBody>
                  <a:tcPr/>
                </a:tc>
                <a:tc rowSpan="2">
                  <a:txBody>
                    <a:bodyPr/>
                    <a:lstStyle/>
                    <a:p>
                      <a:pPr algn="ctr"/>
                      <a:r>
                        <a:rPr lang="zh-CN" altLang="en-US" sz="1800" b="1" dirty="0">
                          <a:solidFill>
                            <a:srgbClr val="FF0000"/>
                          </a:solidFill>
                          <a:latin typeface="微软雅黑" panose="020B0503020204020204" pitchFamily="34" charset="-122"/>
                          <a:ea typeface="微软雅黑" panose="020B0503020204020204" pitchFamily="34" charset="-122"/>
                        </a:rPr>
                        <a:t>中国科学院上海高等研究院</a:t>
                      </a:r>
                    </a:p>
                  </a:txBody>
                  <a:tcPr anchor="ct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800" b="1" dirty="0">
                          <a:solidFill>
                            <a:srgbClr val="FF0000"/>
                          </a:solidFill>
                          <a:latin typeface="微软雅黑" panose="020B0503020204020204" pitchFamily="34" charset="-122"/>
                          <a:ea typeface="微软雅黑" panose="020B0503020204020204" pitchFamily="34" charset="-122"/>
                        </a:rPr>
                        <a:t>中国科学院上海高等研究院</a:t>
                      </a:r>
                    </a:p>
                  </a:txBody>
                  <a:tcPr anchor="ctr"/>
                </a:tc>
                <a:extLst>
                  <a:ext uri="{0D108BD9-81ED-4DB2-BD59-A6C34878D82A}">
                    <a16:rowId xmlns:a16="http://schemas.microsoft.com/office/drawing/2014/main" val="1053720970"/>
                  </a:ext>
                </a:extLst>
              </a:tr>
              <a:tr h="588078">
                <a:tc vMerge="1">
                  <a:txBody>
                    <a:bodyPr/>
                    <a:lstStyle/>
                    <a:p>
                      <a:endParaRPr lang="zh-CN" altLang="en-US" dirty="0"/>
                    </a:p>
                  </a:txBody>
                  <a:tcPr/>
                </a:tc>
                <a:tc>
                  <a:txBody>
                    <a:bodyPr/>
                    <a:lstStyle/>
                    <a:p>
                      <a:pPr algn="ctr"/>
                      <a:r>
                        <a:rPr lang="zh-CN" altLang="en-US" sz="1800" b="1" dirty="0">
                          <a:solidFill>
                            <a:srgbClr val="FF0000"/>
                          </a:solidFill>
                          <a:latin typeface="微软雅黑" panose="020B0503020204020204" pitchFamily="34" charset="-122"/>
                          <a:ea typeface="微软雅黑" panose="020B0503020204020204" pitchFamily="34" charset="-122"/>
                        </a:rPr>
                        <a:t>相干消色散原型机研制</a:t>
                      </a:r>
                    </a:p>
                  </a:txBody>
                  <a:tcPr anchor="ctr"/>
                </a:tc>
                <a:tc vMerge="1">
                  <a:txBody>
                    <a:bodyPr/>
                    <a:lstStyle/>
                    <a:p>
                      <a:endParaRPr lang="zh-CN" altLang="en-US" dirty="0"/>
                    </a:p>
                  </a:txBody>
                  <a:tcPr/>
                </a:tc>
                <a:tc vMerge="1">
                  <a:txBody>
                    <a:bodyPr/>
                    <a:lstStyle/>
                    <a:p>
                      <a:endParaRPr lang="zh-CN" altLang="en-US" dirty="0"/>
                    </a:p>
                  </a:txBody>
                  <a:tcPr/>
                </a:tc>
                <a:tc vMerge="1">
                  <a:txBody>
                    <a:bodyPr/>
                    <a:lstStyle/>
                    <a:p>
                      <a:endParaRPr lang="zh-CN" altLang="en-US" dirty="0"/>
                    </a:p>
                  </a:txBody>
                  <a:tcPr/>
                </a:tc>
                <a:extLst>
                  <a:ext uri="{0D108BD9-81ED-4DB2-BD59-A6C34878D82A}">
                    <a16:rowId xmlns:a16="http://schemas.microsoft.com/office/drawing/2014/main" val="638107073"/>
                  </a:ext>
                </a:extLst>
              </a:tr>
            </a:tbl>
          </a:graphicData>
        </a:graphic>
      </p:graphicFrame>
      <p:sp>
        <p:nvSpPr>
          <p:cNvPr id="5" name="灯片编号占位符 4">
            <a:extLst>
              <a:ext uri="{FF2B5EF4-FFF2-40B4-BE49-F238E27FC236}">
                <a16:creationId xmlns:a16="http://schemas.microsoft.com/office/drawing/2014/main" id="{4C58A3E5-2665-A125-35BD-7C2B8C76DB6D}"/>
              </a:ext>
            </a:extLst>
          </p:cNvPr>
          <p:cNvSpPr>
            <a:spLocks noGrp="1"/>
          </p:cNvSpPr>
          <p:nvPr>
            <p:ph type="sldNum" sz="quarter" idx="12"/>
          </p:nvPr>
        </p:nvSpPr>
        <p:spPr>
          <a:xfrm>
            <a:off x="11800840" y="6437881"/>
            <a:ext cx="2743200" cy="365125"/>
          </a:xfrm>
        </p:spPr>
        <p:txBody>
          <a:bodyPr/>
          <a:lstStyle/>
          <a:p>
            <a:fld id="{B5A21CC4-E65A-47F3-81DC-59A73DA8A03B}" type="slidenum">
              <a:rPr lang="zh-CN" altLang="en-US" smtClean="0"/>
              <a:t>4</a:t>
            </a:fld>
            <a:endParaRPr lang="zh-CN" altLang="en-US"/>
          </a:p>
        </p:txBody>
      </p:sp>
      <p:sp>
        <p:nvSpPr>
          <p:cNvPr id="2" name="文本框 1">
            <a:extLst>
              <a:ext uri="{FF2B5EF4-FFF2-40B4-BE49-F238E27FC236}">
                <a16:creationId xmlns:a16="http://schemas.microsoft.com/office/drawing/2014/main" id="{6371A607-F06C-4E97-A32A-F12B12AA55A6}"/>
              </a:ext>
            </a:extLst>
          </p:cNvPr>
          <p:cNvSpPr txBox="1"/>
          <p:nvPr/>
        </p:nvSpPr>
        <p:spPr>
          <a:xfrm>
            <a:off x="4198330" y="1497954"/>
            <a:ext cx="8250658" cy="400110"/>
          </a:xfrm>
          <a:prstGeom prst="rect">
            <a:avLst/>
          </a:prstGeom>
          <a:noFill/>
        </p:spPr>
        <p:txBody>
          <a:bodyPr wrap="square" rtlCol="0">
            <a:spAutoFit/>
          </a:bodyPr>
          <a:lstStyle/>
          <a:p>
            <a:r>
              <a:rPr lang="en-US" altLang="zh-CN" sz="2000" b="1" dirty="0"/>
              <a:t>SKA</a:t>
            </a:r>
            <a:r>
              <a:rPr lang="zh-CN" altLang="en-US" sz="2000" b="1" dirty="0"/>
              <a:t>专项项目：</a:t>
            </a:r>
            <a:r>
              <a:rPr lang="en-US" altLang="zh-CN" sz="2000" b="1" dirty="0">
                <a:solidFill>
                  <a:schemeClr val="tx2">
                    <a:lumMod val="75000"/>
                  </a:schemeClr>
                </a:solidFill>
              </a:rPr>
              <a:t> SKA</a:t>
            </a:r>
            <a:r>
              <a:rPr lang="zh-CN" altLang="en-US" sz="2000" b="1" dirty="0">
                <a:solidFill>
                  <a:schemeClr val="tx2">
                    <a:lumMod val="75000"/>
                  </a:schemeClr>
                </a:solidFill>
              </a:rPr>
              <a:t>脉冲星搜寻预研</a:t>
            </a:r>
            <a:endParaRPr lang="zh-CN" altLang="en-US" sz="2000" b="1" dirty="0"/>
          </a:p>
        </p:txBody>
      </p:sp>
    </p:spTree>
    <p:extLst>
      <p:ext uri="{BB962C8B-B14F-4D97-AF65-F5344CB8AC3E}">
        <p14:creationId xmlns:p14="http://schemas.microsoft.com/office/powerpoint/2010/main" val="14217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B309BF51-F2F3-1D65-1282-4BBA6A828BCC}"/>
              </a:ext>
            </a:extLst>
          </p:cNvPr>
          <p:cNvSpPr txBox="1"/>
          <p:nvPr/>
        </p:nvSpPr>
        <p:spPr>
          <a:xfrm>
            <a:off x="416456" y="1027429"/>
            <a:ext cx="6472212" cy="400110"/>
          </a:xfrm>
          <a:prstGeom prst="rect">
            <a:avLst/>
          </a:prstGeom>
          <a:noFill/>
        </p:spPr>
        <p:txBody>
          <a:bodyPr wrap="square">
            <a:spAutoFit/>
          </a:bodyPr>
          <a:lstStyle/>
          <a:p>
            <a:pPr marL="342900" indent="-342900">
              <a:buFont typeface="Wingdings" panose="05000000000000000000" pitchFamily="2" charset="2"/>
              <a:buChar char="p"/>
            </a:pPr>
            <a:r>
              <a:rPr lang="en-US" altLang="zh-CN" sz="2000" b="1" dirty="0"/>
              <a:t>SKA(Square </a:t>
            </a:r>
            <a:r>
              <a:rPr lang="en-US" altLang="zh-CN" sz="2000" b="1" dirty="0" err="1"/>
              <a:t>Kilometre</a:t>
            </a:r>
            <a:r>
              <a:rPr lang="en-US" altLang="zh-CN" sz="2000" b="1" dirty="0"/>
              <a:t> Array)——</a:t>
            </a:r>
            <a:r>
              <a:rPr lang="zh-CN" altLang="en-US" sz="2000" b="1" dirty="0"/>
              <a:t>射电望远镜阵列</a:t>
            </a:r>
            <a:endParaRPr lang="zh-CN" altLang="en-US" sz="2000" b="1"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F025EA4-CD6C-E046-ABDF-F3E543061607}"/>
              </a:ext>
            </a:extLst>
          </p:cNvPr>
          <p:cNvSpPr txBox="1"/>
          <p:nvPr/>
        </p:nvSpPr>
        <p:spPr>
          <a:xfrm>
            <a:off x="416456" y="1584348"/>
            <a:ext cx="5941270" cy="923330"/>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世界上规模最大的射电望远镜阵列，我国正积极推动</a:t>
            </a:r>
            <a:r>
              <a:rPr lang="en-US" altLang="zh-CN" sz="1800" dirty="0">
                <a:latin typeface="微软雅黑" panose="020B0503020204020204" pitchFamily="34" charset="-122"/>
                <a:ea typeface="微软雅黑" panose="020B0503020204020204" pitchFamily="34" charset="-122"/>
              </a:rPr>
              <a:t>SKA</a:t>
            </a:r>
            <a:r>
              <a:rPr lang="zh-CN" altLang="en-US" sz="1800" dirty="0">
                <a:latin typeface="微软雅黑" panose="020B0503020204020204" pitchFamily="34" charset="-122"/>
                <a:ea typeface="微软雅黑" panose="020B0503020204020204" pitchFamily="34" charset="-122"/>
              </a:rPr>
              <a:t>的建设。</a:t>
            </a:r>
            <a:r>
              <a:rPr lang="en-US" altLang="zh-CN" sz="1800" dirty="0">
                <a:latin typeface="微软雅黑" panose="020B0503020204020204" pitchFamily="34" charset="-122"/>
                <a:ea typeface="微软雅黑" panose="020B0503020204020204" pitchFamily="34" charset="-122"/>
              </a:rPr>
              <a:t>FAST</a:t>
            </a:r>
            <a:r>
              <a:rPr lang="zh-CN" altLang="en-US" sz="1800" dirty="0">
                <a:latin typeface="微软雅黑" panose="020B0503020204020204" pitchFamily="34" charset="-122"/>
                <a:ea typeface="微软雅黑" panose="020B0503020204020204" pitchFamily="34" charset="-122"/>
              </a:rPr>
              <a:t>射电望远镜作为</a:t>
            </a:r>
            <a:r>
              <a:rPr lang="en-US" altLang="zh-CN" sz="1800" dirty="0">
                <a:latin typeface="微软雅黑" panose="020B0503020204020204" pitchFamily="34" charset="-122"/>
                <a:ea typeface="微软雅黑" panose="020B0503020204020204" pitchFamily="34" charset="-122"/>
              </a:rPr>
              <a:t>SKA</a:t>
            </a:r>
            <a:r>
              <a:rPr lang="zh-CN" altLang="en-US" sz="1800" dirty="0">
                <a:latin typeface="微软雅黑" panose="020B0503020204020204" pitchFamily="34" charset="-122"/>
                <a:ea typeface="微软雅黑" panose="020B0503020204020204" pitchFamily="34" charset="-122"/>
              </a:rPr>
              <a:t>先导设备，</a:t>
            </a:r>
            <a:r>
              <a:rPr lang="zh-CN" altLang="en-US" sz="1800" dirty="0">
                <a:solidFill>
                  <a:prstClr val="black"/>
                </a:solidFill>
                <a:latin typeface="微软雅黑" panose="020B0503020204020204" pitchFamily="34" charset="-122"/>
                <a:ea typeface="微软雅黑" panose="020B0503020204020204" pitchFamily="34" charset="-122"/>
              </a:rPr>
              <a:t>是世界上最大、最灵敏的射电天文望远镜。</a:t>
            </a:r>
            <a:endParaRPr lang="en-US" altLang="zh-CN" sz="1800" dirty="0">
              <a:solidFill>
                <a:prstClr val="black"/>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834330D3-17E7-3EA1-3189-419AF4E92428}"/>
              </a:ext>
            </a:extLst>
          </p:cNvPr>
          <p:cNvSpPr txBox="1"/>
          <p:nvPr/>
        </p:nvSpPr>
        <p:spPr>
          <a:xfrm>
            <a:off x="203760" y="5699092"/>
            <a:ext cx="6725991" cy="646331"/>
          </a:xfrm>
          <a:prstGeom prst="rect">
            <a:avLst/>
          </a:prstGeom>
          <a:noFill/>
        </p:spPr>
        <p:txBody>
          <a:bodyPr wrap="square">
            <a:spAutoFit/>
          </a:bodyPr>
          <a:lstStyle/>
          <a:p>
            <a:r>
              <a:rPr lang="zh-CN" altLang="en-US" b="1" i="0" dirty="0">
                <a:solidFill>
                  <a:srgbClr val="C00000"/>
                </a:solidFill>
                <a:effectLst/>
                <a:latin typeface="宋体" panose="02010600030101010101" pitchFamily="2" charset="-122"/>
                <a:ea typeface="宋体" panose="02010600030101010101" pitchFamily="2" charset="-122"/>
              </a:rPr>
              <a:t>“中国天眼”是国家重大科技基础设施，是观天巨目、国之重器，实现了我国在前沿科学领域的一项重大原创</a:t>
            </a:r>
            <a:r>
              <a:rPr lang="zh-CN" altLang="en-US" b="1" i="0">
                <a:solidFill>
                  <a:srgbClr val="C00000"/>
                </a:solidFill>
                <a:effectLst/>
                <a:latin typeface="宋体" panose="02010600030101010101" pitchFamily="2" charset="-122"/>
                <a:ea typeface="宋体" panose="02010600030101010101" pitchFamily="2" charset="-122"/>
              </a:rPr>
              <a:t>突破。</a:t>
            </a:r>
            <a:r>
              <a:rPr lang="en-US" altLang="zh-CN" b="1" i="0">
                <a:solidFill>
                  <a:srgbClr val="C00000"/>
                </a:solidFill>
                <a:effectLst/>
                <a:latin typeface="宋体" panose="02010600030101010101" pitchFamily="2" charset="-122"/>
                <a:ea typeface="宋体" panose="02010600030101010101" pitchFamily="2" charset="-122"/>
              </a:rPr>
              <a:t>——</a:t>
            </a:r>
            <a:r>
              <a:rPr lang="zh-CN" altLang="en-US" b="1" i="0" dirty="0">
                <a:solidFill>
                  <a:srgbClr val="C00000"/>
                </a:solidFill>
                <a:effectLst/>
                <a:latin typeface="宋体" panose="02010600030101010101" pitchFamily="2" charset="-122"/>
                <a:ea typeface="宋体" panose="02010600030101010101" pitchFamily="2" charset="-122"/>
              </a:rPr>
              <a:t>习近平</a:t>
            </a:r>
            <a:endParaRPr lang="zh-CN" altLang="en-US" b="1" dirty="0">
              <a:solidFill>
                <a:srgbClr val="C00000"/>
              </a:solidFill>
            </a:endParaRPr>
          </a:p>
        </p:txBody>
      </p:sp>
      <p:graphicFrame>
        <p:nvGraphicFramePr>
          <p:cNvPr id="13" name="表格 12">
            <a:extLst>
              <a:ext uri="{FF2B5EF4-FFF2-40B4-BE49-F238E27FC236}">
                <a16:creationId xmlns:a16="http://schemas.microsoft.com/office/drawing/2014/main" id="{B173A7AB-F5FC-E4FE-E2B2-C80813C90731}"/>
              </a:ext>
            </a:extLst>
          </p:cNvPr>
          <p:cNvGraphicFramePr>
            <a:graphicFrameLocks noGrp="1"/>
          </p:cNvGraphicFramePr>
          <p:nvPr>
            <p:extLst>
              <p:ext uri="{D42A27DB-BD31-4B8C-83A1-F6EECF244321}">
                <p14:modId xmlns:p14="http://schemas.microsoft.com/office/powerpoint/2010/main" val="73094812"/>
              </p:ext>
            </p:extLst>
          </p:nvPr>
        </p:nvGraphicFramePr>
        <p:xfrm>
          <a:off x="455986" y="2659632"/>
          <a:ext cx="5941270" cy="1194054"/>
        </p:xfrm>
        <a:graphic>
          <a:graphicData uri="http://schemas.openxmlformats.org/drawingml/2006/table">
            <a:tbl>
              <a:tblPr firstRow="1" bandRow="1">
                <a:tableStyleId>{5C22544A-7EE6-4342-B048-85BDC9FD1C3A}</a:tableStyleId>
              </a:tblPr>
              <a:tblGrid>
                <a:gridCol w="814909">
                  <a:extLst>
                    <a:ext uri="{9D8B030D-6E8A-4147-A177-3AD203B41FA5}">
                      <a16:colId xmlns:a16="http://schemas.microsoft.com/office/drawing/2014/main" val="1918677389"/>
                    </a:ext>
                  </a:extLst>
                </a:gridCol>
                <a:gridCol w="2116563">
                  <a:extLst>
                    <a:ext uri="{9D8B030D-6E8A-4147-A177-3AD203B41FA5}">
                      <a16:colId xmlns:a16="http://schemas.microsoft.com/office/drawing/2014/main" val="2248621197"/>
                    </a:ext>
                  </a:extLst>
                </a:gridCol>
                <a:gridCol w="3009798">
                  <a:extLst>
                    <a:ext uri="{9D8B030D-6E8A-4147-A177-3AD203B41FA5}">
                      <a16:colId xmlns:a16="http://schemas.microsoft.com/office/drawing/2014/main" val="1041451454"/>
                    </a:ext>
                  </a:extLst>
                </a:gridCol>
              </a:tblGrid>
              <a:tr h="370840">
                <a:tc>
                  <a:txBody>
                    <a:bodyPr/>
                    <a:lstStyle/>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数据规模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关键算法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387306"/>
                  </a:ext>
                </a:extLst>
              </a:tr>
              <a:tr h="370840">
                <a:tc>
                  <a:txBody>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FAST</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19</a:t>
                      </a:r>
                      <a:r>
                        <a:rPr lang="zh-CN" altLang="en-US" sz="1600" dirty="0">
                          <a:solidFill>
                            <a:schemeClr val="tx1"/>
                          </a:solidFill>
                          <a:latin typeface="微软雅黑" panose="020B0503020204020204" pitchFamily="34" charset="-122"/>
                          <a:ea typeface="微软雅黑" panose="020B0503020204020204" pitchFamily="34" charset="-122"/>
                        </a:rPr>
                        <a:t>个波束，</a:t>
                      </a:r>
                      <a:r>
                        <a:rPr lang="zh-CN" altLang="en-US" sz="1600" dirty="0">
                          <a:solidFill>
                            <a:prstClr val="black"/>
                          </a:solidFill>
                          <a:latin typeface="微软雅黑" panose="020B0503020204020204" pitchFamily="34" charset="-122"/>
                          <a:ea typeface="微软雅黑" panose="020B0503020204020204" pitchFamily="34" charset="-122"/>
                        </a:rPr>
                        <a:t>采集速率</a:t>
                      </a:r>
                      <a:r>
                        <a:rPr lang="en-US" altLang="zh-CN" sz="1600" b="1" dirty="0">
                          <a:solidFill>
                            <a:srgbClr val="C00000"/>
                          </a:solidFill>
                          <a:latin typeface="微软雅黑" panose="020B0503020204020204" pitchFamily="34" charset="-122"/>
                          <a:ea typeface="微软雅黑" panose="020B0503020204020204" pitchFamily="34" charset="-122"/>
                        </a:rPr>
                        <a:t>38 GB</a:t>
                      </a:r>
                      <a:r>
                        <a:rPr lang="zh-CN" altLang="en-US" sz="1600" b="1" dirty="0">
                          <a:solidFill>
                            <a:srgbClr val="C00000"/>
                          </a:solidFill>
                          <a:latin typeface="微软雅黑" panose="020B0503020204020204" pitchFamily="34" charset="-122"/>
                          <a:ea typeface="微软雅黑" panose="020B0503020204020204" pitchFamily="34" charset="-122"/>
                        </a:rPr>
                        <a:t>／</a:t>
                      </a:r>
                      <a:r>
                        <a:rPr lang="en-US" altLang="zh-CN" sz="1600" b="1" dirty="0">
                          <a:solidFill>
                            <a:srgbClr val="C00000"/>
                          </a:solidFill>
                          <a:latin typeface="微软雅黑" panose="020B0503020204020204" pitchFamily="34" charset="-122"/>
                          <a:ea typeface="微软雅黑" panose="020B0503020204020204" pitchFamily="34" charset="-122"/>
                        </a:rPr>
                        <a:t>s</a:t>
                      </a:r>
                      <a:endParaRPr lang="zh-CN" altLang="en-US" sz="1600" dirty="0">
                        <a:solidFill>
                          <a:srgbClr val="C00000"/>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zh-CN" altLang="en-US" sz="1600" b="1" i="0" kern="1200" dirty="0">
                          <a:solidFill>
                            <a:srgbClr val="C00000"/>
                          </a:solidFill>
                          <a:effectLst/>
                          <a:latin typeface="微软雅黑" panose="020B0503020204020204" pitchFamily="34" charset="-122"/>
                          <a:ea typeface="微软雅黑" panose="020B0503020204020204" pitchFamily="34" charset="-122"/>
                          <a:cs typeface="+mn-cs"/>
                        </a:rPr>
                        <a:t>脉冲星搜寻</a:t>
                      </a:r>
                      <a:r>
                        <a:rPr lang="zh-CN" altLang="en-US" sz="1600" b="0" i="0" kern="1200" dirty="0">
                          <a:solidFill>
                            <a:schemeClr val="dk1"/>
                          </a:solidFill>
                          <a:effectLst/>
                          <a:latin typeface="微软雅黑" panose="020B0503020204020204" pitchFamily="34" charset="-122"/>
                          <a:ea typeface="微软雅黑" panose="020B0503020204020204" pitchFamily="34" charset="-122"/>
                          <a:cs typeface="+mn-cs"/>
                        </a:rPr>
                        <a:t>、测时和引力理论检验</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640641"/>
                  </a:ext>
                </a:extLst>
              </a:tr>
            </a:tbl>
          </a:graphicData>
        </a:graphic>
      </p:graphicFrame>
      <p:grpSp>
        <p:nvGrpSpPr>
          <p:cNvPr id="25" name="组合 24">
            <a:extLst>
              <a:ext uri="{FF2B5EF4-FFF2-40B4-BE49-F238E27FC236}">
                <a16:creationId xmlns:a16="http://schemas.microsoft.com/office/drawing/2014/main" id="{BC447BEB-097C-182A-67B8-FFFB70BEBA49}"/>
              </a:ext>
            </a:extLst>
          </p:cNvPr>
          <p:cNvGrpSpPr/>
          <p:nvPr/>
        </p:nvGrpSpPr>
        <p:grpSpPr>
          <a:xfrm>
            <a:off x="822959" y="3998026"/>
            <a:ext cx="5128261" cy="1320800"/>
            <a:chOff x="2328297" y="1957970"/>
            <a:chExt cx="5128261" cy="1320800"/>
          </a:xfrm>
        </p:grpSpPr>
        <p:sp>
          <p:nvSpPr>
            <p:cNvPr id="19" name="矩形 18">
              <a:extLst>
                <a:ext uri="{FF2B5EF4-FFF2-40B4-BE49-F238E27FC236}">
                  <a16:creationId xmlns:a16="http://schemas.microsoft.com/office/drawing/2014/main" id="{EFF5C948-A5D7-8EF1-0CD8-C9CFC0E6F8E4}"/>
                </a:ext>
              </a:extLst>
            </p:cNvPr>
            <p:cNvSpPr/>
            <p:nvPr/>
          </p:nvSpPr>
          <p:spPr>
            <a:xfrm>
              <a:off x="2328297" y="1957970"/>
              <a:ext cx="5128261" cy="132080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文本框 19">
              <a:extLst>
                <a:ext uri="{FF2B5EF4-FFF2-40B4-BE49-F238E27FC236}">
                  <a16:creationId xmlns:a16="http://schemas.microsoft.com/office/drawing/2014/main" id="{FC24EDFF-0BD3-EA95-030B-37D2B107FD57}"/>
                </a:ext>
              </a:extLst>
            </p:cNvPr>
            <p:cNvSpPr txBox="1"/>
            <p:nvPr/>
          </p:nvSpPr>
          <p:spPr>
            <a:xfrm>
              <a:off x="2401170" y="2164284"/>
              <a:ext cx="2876108" cy="338554"/>
            </a:xfrm>
            <a:prstGeom prst="rect">
              <a:avLst/>
            </a:prstGeom>
            <a:noFill/>
          </p:spPr>
          <p:txBody>
            <a:bodyPr wrap="none" rtlCol="0">
              <a:spAutoFit/>
            </a:bodyPr>
            <a:lstStyle/>
            <a:p>
              <a:pPr algn="l"/>
              <a:r>
                <a:rPr lang="en-US" altLang="zh-CN" sz="1600" b="1" dirty="0">
                  <a:solidFill>
                    <a:schemeClr val="accent1"/>
                  </a:solidFill>
                </a:rPr>
                <a:t>1. </a:t>
              </a:r>
              <a:r>
                <a:rPr lang="zh-CN" altLang="en-US" sz="1600" b="1" dirty="0">
                  <a:solidFill>
                    <a:schemeClr val="accent1"/>
                  </a:solidFill>
                </a:rPr>
                <a:t>数据流规模大，采集速率高</a:t>
              </a:r>
            </a:p>
          </p:txBody>
        </p:sp>
        <p:sp>
          <p:nvSpPr>
            <p:cNvPr id="21" name="文本框 20">
              <a:extLst>
                <a:ext uri="{FF2B5EF4-FFF2-40B4-BE49-F238E27FC236}">
                  <a16:creationId xmlns:a16="http://schemas.microsoft.com/office/drawing/2014/main" id="{AC9470A0-A553-B1CC-3CB7-9DEB36DF05DC}"/>
                </a:ext>
              </a:extLst>
            </p:cNvPr>
            <p:cNvSpPr txBox="1"/>
            <p:nvPr/>
          </p:nvSpPr>
          <p:spPr>
            <a:xfrm>
              <a:off x="2401170" y="2838783"/>
              <a:ext cx="2670924" cy="338554"/>
            </a:xfrm>
            <a:prstGeom prst="rect">
              <a:avLst/>
            </a:prstGeom>
            <a:noFill/>
          </p:spPr>
          <p:txBody>
            <a:bodyPr wrap="none" rtlCol="0">
              <a:spAutoFit/>
            </a:bodyPr>
            <a:lstStyle/>
            <a:p>
              <a:pPr algn="l"/>
              <a:r>
                <a:rPr lang="en-US" altLang="zh-CN" sz="1600" b="1" dirty="0">
                  <a:solidFill>
                    <a:schemeClr val="accent1"/>
                  </a:solidFill>
                </a:rPr>
                <a:t>2. </a:t>
              </a:r>
              <a:r>
                <a:rPr lang="zh-CN" altLang="en-US" sz="1600" b="1" dirty="0">
                  <a:solidFill>
                    <a:schemeClr val="accent1"/>
                  </a:solidFill>
                </a:rPr>
                <a:t>算法类型丰富，复杂度高</a:t>
              </a:r>
            </a:p>
          </p:txBody>
        </p:sp>
        <p:sp>
          <p:nvSpPr>
            <p:cNvPr id="22" name="右大括号 21">
              <a:extLst>
                <a:ext uri="{FF2B5EF4-FFF2-40B4-BE49-F238E27FC236}">
                  <a16:creationId xmlns:a16="http://schemas.microsoft.com/office/drawing/2014/main" id="{8C46D369-4177-49A9-1F23-B61B17613F79}"/>
                </a:ext>
              </a:extLst>
            </p:cNvPr>
            <p:cNvSpPr/>
            <p:nvPr/>
          </p:nvSpPr>
          <p:spPr>
            <a:xfrm>
              <a:off x="5215899" y="2296549"/>
              <a:ext cx="352262" cy="76484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23" name="文本框 22">
              <a:extLst>
                <a:ext uri="{FF2B5EF4-FFF2-40B4-BE49-F238E27FC236}">
                  <a16:creationId xmlns:a16="http://schemas.microsoft.com/office/drawing/2014/main" id="{DE910E52-E8ED-A23C-8676-2B638B2B7D39}"/>
                </a:ext>
              </a:extLst>
            </p:cNvPr>
            <p:cNvSpPr txBox="1"/>
            <p:nvPr/>
          </p:nvSpPr>
          <p:spPr>
            <a:xfrm>
              <a:off x="5595175" y="2500229"/>
              <a:ext cx="1834369" cy="338554"/>
            </a:xfrm>
            <a:prstGeom prst="rect">
              <a:avLst/>
            </a:prstGeom>
            <a:noFill/>
          </p:spPr>
          <p:txBody>
            <a:bodyPr wrap="square">
              <a:spAutoFit/>
            </a:bodyPr>
            <a:lstStyle/>
            <a:p>
              <a:r>
                <a:rPr lang="zh-CN" altLang="en-US" sz="1600" b="1" dirty="0">
                  <a:solidFill>
                    <a:schemeClr val="accent1"/>
                  </a:solidFill>
                </a:rPr>
                <a:t>实时处理是个挑战</a:t>
              </a:r>
            </a:p>
          </p:txBody>
        </p:sp>
      </p:grpSp>
      <p:sp>
        <p:nvSpPr>
          <p:cNvPr id="33" name="文本框 32">
            <a:extLst>
              <a:ext uri="{FF2B5EF4-FFF2-40B4-BE49-F238E27FC236}">
                <a16:creationId xmlns:a16="http://schemas.microsoft.com/office/drawing/2014/main" id="{0D32B9F6-7C59-74CD-114E-544AA49C04FA}"/>
              </a:ext>
            </a:extLst>
          </p:cNvPr>
          <p:cNvSpPr txBox="1"/>
          <p:nvPr/>
        </p:nvSpPr>
        <p:spPr>
          <a:xfrm>
            <a:off x="8397438" y="1110433"/>
            <a:ext cx="1673942" cy="458908"/>
          </a:xfrm>
          <a:prstGeom prst="rect">
            <a:avLst/>
          </a:prstGeom>
          <a:noFill/>
        </p:spPr>
        <p:txBody>
          <a:bodyPr wrap="square">
            <a:spAutoFit/>
          </a:bodyPr>
          <a:lstStyle/>
          <a:p>
            <a:pPr algn="ctr">
              <a:lnSpc>
                <a:spcPct val="150000"/>
              </a:lnSpc>
            </a:pPr>
            <a:r>
              <a:rPr lang="en-US" altLang="zh-CN" sz="1800" dirty="0">
                <a:latin typeface="微软雅黑" panose="020B0503020204020204" pitchFamily="34" charset="-122"/>
                <a:ea typeface="微软雅黑" panose="020B0503020204020204" pitchFamily="34" charset="-122"/>
              </a:rPr>
              <a:t>SKA</a:t>
            </a:r>
          </a:p>
        </p:txBody>
      </p:sp>
      <p:pic>
        <p:nvPicPr>
          <p:cNvPr id="6" name="图片 5">
            <a:extLst>
              <a:ext uri="{FF2B5EF4-FFF2-40B4-BE49-F238E27FC236}">
                <a16:creationId xmlns:a16="http://schemas.microsoft.com/office/drawing/2014/main" id="{11B00B2A-74D8-2A2E-81B2-4AEFE91E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034"/>
          <a:stretch/>
        </p:blipFill>
        <p:spPr>
          <a:xfrm>
            <a:off x="7650615" y="1262504"/>
            <a:ext cx="3378004" cy="1875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文本框 7">
            <a:extLst>
              <a:ext uri="{FF2B5EF4-FFF2-40B4-BE49-F238E27FC236}">
                <a16:creationId xmlns:a16="http://schemas.microsoft.com/office/drawing/2014/main" id="{35617555-D9BF-763B-E09B-884B93E85125}"/>
              </a:ext>
            </a:extLst>
          </p:cNvPr>
          <p:cNvSpPr txBox="1"/>
          <p:nvPr/>
        </p:nvSpPr>
        <p:spPr>
          <a:xfrm>
            <a:off x="8644471" y="3234859"/>
            <a:ext cx="121361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SKA-low</a:t>
            </a:r>
            <a:endParaRPr lang="zh-CN" altLang="en-US" b="1" dirty="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E2739BD0-CD6D-5878-1EEA-19601C234290}"/>
              </a:ext>
            </a:extLst>
          </p:cNvPr>
          <p:cNvSpPr/>
          <p:nvPr/>
        </p:nvSpPr>
        <p:spPr>
          <a:xfrm>
            <a:off x="7404912" y="6088754"/>
            <a:ext cx="4234260" cy="458908"/>
          </a:xfrm>
          <a:prstGeom prst="rect">
            <a:avLst/>
          </a:prstGeom>
        </p:spPr>
        <p:txBody>
          <a:bodyPr wrap="square">
            <a:spAutoFit/>
          </a:bodyPr>
          <a:lstStyle/>
          <a:p>
            <a:pPr>
              <a:lnSpc>
                <a:spcPct val="150000"/>
              </a:lnSpc>
            </a:pPr>
            <a:r>
              <a:rPr lang="en-US" altLang="zh-CN" b="1" dirty="0">
                <a:latin typeface="微软雅黑" panose="020B0503020204020204" pitchFamily="34" charset="-122"/>
                <a:ea typeface="微软雅黑" panose="020B0503020204020204" pitchFamily="34" charset="-122"/>
              </a:rPr>
              <a:t>FAST (500m</a:t>
            </a:r>
            <a:r>
              <a:rPr lang="zh-CN" altLang="en-US" b="1" dirty="0">
                <a:latin typeface="微软雅黑" panose="020B0503020204020204" pitchFamily="34" charset="-122"/>
                <a:ea typeface="微软雅黑" panose="020B0503020204020204" pitchFamily="34" charset="-122"/>
              </a:rPr>
              <a:t>口径球反射面射电望远镜</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C114BCF2-A1FF-F5AD-0B55-7090089A6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615" y="3777016"/>
            <a:ext cx="3378004" cy="2311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5" name="直接连接符 14">
            <a:extLst>
              <a:ext uri="{FF2B5EF4-FFF2-40B4-BE49-F238E27FC236}">
                <a16:creationId xmlns:a16="http://schemas.microsoft.com/office/drawing/2014/main" id="{EB415958-8735-62CC-2C0B-74A58C151D0A}"/>
              </a:ext>
            </a:extLst>
          </p:cNvPr>
          <p:cNvCxnSpPr/>
          <p:nvPr/>
        </p:nvCxnSpPr>
        <p:spPr>
          <a:xfrm>
            <a:off x="666750" y="779206"/>
            <a:ext cx="10858500" cy="0"/>
          </a:xfrm>
          <a:prstGeom prst="line">
            <a:avLst/>
          </a:prstGeom>
          <a:noFill/>
          <a:ln w="22225" cap="flat" cmpd="sng" algn="ctr">
            <a:solidFill>
              <a:srgbClr val="1C6299"/>
            </a:solidFill>
            <a:prstDash val="solid"/>
            <a:miter lim="800000"/>
          </a:ln>
          <a:effectLst/>
        </p:spPr>
      </p:cxnSp>
      <p:grpSp>
        <p:nvGrpSpPr>
          <p:cNvPr id="16" name="组合 15">
            <a:extLst>
              <a:ext uri="{FF2B5EF4-FFF2-40B4-BE49-F238E27FC236}">
                <a16:creationId xmlns:a16="http://schemas.microsoft.com/office/drawing/2014/main" id="{73E67BF6-365C-AF78-BFCD-2F672A283B9A}"/>
              </a:ext>
            </a:extLst>
          </p:cNvPr>
          <p:cNvGrpSpPr/>
          <p:nvPr/>
        </p:nvGrpSpPr>
        <p:grpSpPr>
          <a:xfrm>
            <a:off x="203760" y="159728"/>
            <a:ext cx="725344" cy="619478"/>
            <a:chOff x="178632" y="159728"/>
            <a:chExt cx="725344" cy="619478"/>
          </a:xfrm>
        </p:grpSpPr>
        <p:sp>
          <p:nvSpPr>
            <p:cNvPr id="17" name="椭圆 16">
              <a:extLst>
                <a:ext uri="{FF2B5EF4-FFF2-40B4-BE49-F238E27FC236}">
                  <a16:creationId xmlns:a16="http://schemas.microsoft.com/office/drawing/2014/main" id="{472D6EAF-597D-36E8-8BD5-BAFFF0CD3710}"/>
                </a:ext>
              </a:extLst>
            </p:cNvPr>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a:extLst>
                <a:ext uri="{FF2B5EF4-FFF2-40B4-BE49-F238E27FC236}">
                  <a16:creationId xmlns:a16="http://schemas.microsoft.com/office/drawing/2014/main" id="{AFB192C9-1B9A-1F93-B03E-083FC4F8EAA5}"/>
                </a:ext>
              </a:extLst>
            </p:cNvPr>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a:extLst>
                <a:ext uri="{FF2B5EF4-FFF2-40B4-BE49-F238E27FC236}">
                  <a16:creationId xmlns:a16="http://schemas.microsoft.com/office/drawing/2014/main" id="{B038DD35-4DB0-55F5-083A-3F19635C896E}"/>
                </a:ext>
              </a:extLst>
            </p:cNvPr>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6" name="图片 7" descr="sarilogo.jpg">
            <a:extLst>
              <a:ext uri="{FF2B5EF4-FFF2-40B4-BE49-F238E27FC236}">
                <a16:creationId xmlns:a16="http://schemas.microsoft.com/office/drawing/2014/main" id="{F6F685B8-C5A0-B362-A244-222443E40FA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90747AC1-E6E4-2725-6A01-A158575A0DB1}"/>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8" name="标题占位符 1">
            <a:extLst>
              <a:ext uri="{FF2B5EF4-FFF2-40B4-BE49-F238E27FC236}">
                <a16:creationId xmlns:a16="http://schemas.microsoft.com/office/drawing/2014/main" id="{5D5E3C07-C75C-BDD8-F33E-91E031196F59}"/>
              </a:ext>
            </a:extLst>
          </p:cNvPr>
          <p:cNvSpPr txBox="1"/>
          <p:nvPr/>
        </p:nvSpPr>
        <p:spPr>
          <a:xfrm>
            <a:off x="952618" y="233482"/>
            <a:ext cx="4750758" cy="501835"/>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背景</a:t>
            </a:r>
            <a:r>
              <a:rPr lang="en-US" altLang="zh-CN" sz="2400" b="1" dirty="0">
                <a:solidFill>
                  <a:sysClr val="windowText" lastClr="000000"/>
                </a:solidFill>
                <a:latin typeface="Arial" panose="020B0604020202020204"/>
                <a:ea typeface="微软雅黑" panose="020B0503020204020204" pitchFamily="34" charset="-122"/>
              </a:rPr>
              <a:t> </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sp>
        <p:nvSpPr>
          <p:cNvPr id="29" name="文本框 28">
            <a:extLst>
              <a:ext uri="{FF2B5EF4-FFF2-40B4-BE49-F238E27FC236}">
                <a16:creationId xmlns:a16="http://schemas.microsoft.com/office/drawing/2014/main" id="{140DEE1B-E992-6B90-C7C2-5F0EA84FF2F3}"/>
              </a:ext>
            </a:extLst>
          </p:cNvPr>
          <p:cNvSpPr txBox="1"/>
          <p:nvPr/>
        </p:nvSpPr>
        <p:spPr>
          <a:xfrm>
            <a:off x="2247" y="6547664"/>
            <a:ext cx="12189753" cy="307777"/>
          </a:xfrm>
          <a:prstGeom prst="rect">
            <a:avLst/>
          </a:prstGeom>
          <a:solidFill>
            <a:schemeClr val="accent1">
              <a:lumMod val="75000"/>
            </a:schemeClr>
          </a:solid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36" name="灯片编号占位符 35">
            <a:extLst>
              <a:ext uri="{FF2B5EF4-FFF2-40B4-BE49-F238E27FC236}">
                <a16:creationId xmlns:a16="http://schemas.microsoft.com/office/drawing/2014/main" id="{D5D736BD-1AE2-0C9D-3B19-D207A5E6B99C}"/>
              </a:ext>
            </a:extLst>
          </p:cNvPr>
          <p:cNvSpPr>
            <a:spLocks noGrp="1"/>
          </p:cNvSpPr>
          <p:nvPr>
            <p:ph type="sldNum" sz="quarter" idx="12"/>
          </p:nvPr>
        </p:nvSpPr>
        <p:spPr>
          <a:xfrm>
            <a:off x="11426868" y="6114590"/>
            <a:ext cx="561372" cy="461665"/>
          </a:xfrm>
          <a:prstGeom prst="rect">
            <a:avLst/>
          </a:prstGeom>
        </p:spPr>
        <p:txBody>
          <a:bodyPr/>
          <a:lstStyle/>
          <a:p>
            <a:fld id="{A8BFA2C8-25D9-4E7C-8717-46B176A07E1A}" type="slidenum">
              <a:rPr lang="zh-CN" altLang="en-US" smtClean="0"/>
              <a:t>5</a:t>
            </a:fld>
            <a:endParaRPr lang="zh-CN" altLang="en-US" dirty="0"/>
          </a:p>
        </p:txBody>
      </p:sp>
    </p:spTree>
    <p:extLst>
      <p:ext uri="{BB962C8B-B14F-4D97-AF65-F5344CB8AC3E}">
        <p14:creationId xmlns:p14="http://schemas.microsoft.com/office/powerpoint/2010/main" val="387281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29255"/>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539A25A1-36C4-406D-B74A-90502E42F0C8}"/>
              </a:ext>
            </a:extLst>
          </p:cNvPr>
          <p:cNvPicPr>
            <a:picLocks noChangeAspect="1"/>
          </p:cNvPicPr>
          <p:nvPr/>
        </p:nvPicPr>
        <p:blipFill rotWithShape="1">
          <a:blip r:embed="rId4">
            <a:extLst>
              <a:ext uri="{28A0092B-C50C-407E-A947-70E740481C1C}">
                <a14:useLocalDpi xmlns:a14="http://schemas.microsoft.com/office/drawing/2010/main" val="0"/>
              </a:ext>
            </a:extLst>
          </a:blip>
          <a:srcRect r="19034"/>
          <a:stretch/>
        </p:blipFill>
        <p:spPr>
          <a:xfrm>
            <a:off x="5637336" y="3402979"/>
            <a:ext cx="4996919" cy="277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a:extLst>
              <a:ext uri="{FF2B5EF4-FFF2-40B4-BE49-F238E27FC236}">
                <a16:creationId xmlns:a16="http://schemas.microsoft.com/office/drawing/2014/main" id="{4EA6A74F-42BD-4858-AA2E-D167642BA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826" y="3418930"/>
            <a:ext cx="4054335" cy="277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文本框 1">
            <a:extLst>
              <a:ext uri="{FF2B5EF4-FFF2-40B4-BE49-F238E27FC236}">
                <a16:creationId xmlns:a16="http://schemas.microsoft.com/office/drawing/2014/main" id="{B47D6F85-4D75-49B3-8502-D8067AE0F67C}"/>
              </a:ext>
            </a:extLst>
          </p:cNvPr>
          <p:cNvSpPr txBox="1"/>
          <p:nvPr/>
        </p:nvSpPr>
        <p:spPr>
          <a:xfrm>
            <a:off x="1850723" y="6221645"/>
            <a:ext cx="3461748" cy="646331"/>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Aggregated rate </a:t>
            </a:r>
            <a:r>
              <a:rPr lang="en-US" altLang="zh-CN" b="1" dirty="0">
                <a:solidFill>
                  <a:srgbClr val="FF0000"/>
                </a:solidFill>
                <a:latin typeface="微软雅黑" panose="020B0503020204020204" pitchFamily="34" charset="-122"/>
                <a:ea typeface="微软雅黑" panose="020B0503020204020204" pitchFamily="34" charset="-122"/>
              </a:rPr>
              <a:t>38GB/s</a:t>
            </a:r>
            <a:endParaRPr lang="zh-CN" altLang="en-US" b="1" dirty="0">
              <a:solidFill>
                <a:srgbClr val="FF0000"/>
              </a:solidFill>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5E97FDB1-3609-4360-A7E4-4ED30B718A00}"/>
              </a:ext>
            </a:extLst>
          </p:cNvPr>
          <p:cNvSpPr txBox="1"/>
          <p:nvPr/>
        </p:nvSpPr>
        <p:spPr>
          <a:xfrm>
            <a:off x="6917221" y="6197226"/>
            <a:ext cx="3842920"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Aggregated rate </a:t>
            </a:r>
            <a:r>
              <a:rPr lang="en-US" altLang="zh-CN" b="1" dirty="0">
                <a:solidFill>
                  <a:srgbClr val="FF0000"/>
                </a:solidFill>
                <a:latin typeface="微软雅黑" panose="020B0503020204020204" pitchFamily="34" charset="-122"/>
                <a:ea typeface="微软雅黑" panose="020B0503020204020204" pitchFamily="34" charset="-122"/>
              </a:rPr>
              <a:t>2TB/s</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6" name="矩形 5">
            <a:extLst>
              <a:ext uri="{FF2B5EF4-FFF2-40B4-BE49-F238E27FC236}">
                <a16:creationId xmlns:a16="http://schemas.microsoft.com/office/drawing/2014/main" id="{6F386138-B02E-45B4-B813-9EC7CD2E8F38}"/>
              </a:ext>
            </a:extLst>
          </p:cNvPr>
          <p:cNvSpPr/>
          <p:nvPr/>
        </p:nvSpPr>
        <p:spPr>
          <a:xfrm>
            <a:off x="803456" y="940568"/>
            <a:ext cx="9956685" cy="2346283"/>
          </a:xfrm>
          <a:prstGeom prst="rect">
            <a:avLst/>
          </a:prstGeom>
        </p:spPr>
        <p:txBody>
          <a:bodyPr wrap="squar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FAST</a:t>
            </a:r>
            <a:r>
              <a:rPr lang="zh-CN" altLang="en-US" sz="2000" b="1" dirty="0">
                <a:latin typeface="微软雅黑" panose="020B0503020204020204" pitchFamily="34" charset="-122"/>
                <a:ea typeface="微软雅黑" panose="020B0503020204020204" pitchFamily="34" charset="-122"/>
              </a:rPr>
              <a:t>和</a:t>
            </a:r>
            <a:r>
              <a:rPr lang="en-US" altLang="zh-CN" sz="2000" b="1" dirty="0">
                <a:latin typeface="微软雅黑" panose="020B0503020204020204" pitchFamily="34" charset="-122"/>
                <a:ea typeface="微软雅黑" panose="020B0503020204020204" pitchFamily="34" charset="-122"/>
              </a:rPr>
              <a:t>SKA</a:t>
            </a:r>
            <a:r>
              <a:rPr lang="zh-CN" altLang="en-US" sz="2000" b="1" dirty="0">
                <a:latin typeface="微软雅黑" panose="020B0503020204020204" pitchFamily="34" charset="-122"/>
                <a:ea typeface="微软雅黑" panose="020B0503020204020204" pitchFamily="34" charset="-122"/>
              </a:rPr>
              <a:t>面临的数据处理挑战</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高聚合数据吞吐率</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服务器端接收</a:t>
            </a:r>
            <a:r>
              <a:rPr lang="en-US" altLang="zh-CN" sz="2000" b="1" dirty="0">
                <a:latin typeface="微软雅黑" panose="020B0503020204020204" pitchFamily="34" charset="-122"/>
                <a:ea typeface="微软雅黑" panose="020B0503020204020204" pitchFamily="34" charset="-122"/>
              </a:rPr>
              <a:t>UDP</a:t>
            </a:r>
            <a:r>
              <a:rPr lang="zh-CN" altLang="en-US" sz="2000" b="1" dirty="0">
                <a:latin typeface="微软雅黑" panose="020B0503020204020204" pitchFamily="34" charset="-122"/>
                <a:ea typeface="微软雅黑" panose="020B0503020204020204" pitchFamily="34" charset="-122"/>
              </a:rPr>
              <a:t>数据包缺失</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en-US" altLang="zh-CN" sz="2000" b="1" dirty="0">
                <a:latin typeface="微软雅黑" panose="020B0503020204020204" pitchFamily="34" charset="-122"/>
                <a:ea typeface="微软雅黑" panose="020B0503020204020204" pitchFamily="34" charset="-122"/>
              </a:rPr>
              <a:t>DDR</a:t>
            </a:r>
            <a:r>
              <a:rPr lang="zh-CN" altLang="en-US" sz="2000" b="1" dirty="0">
                <a:latin typeface="微软雅黑" panose="020B0503020204020204" pitchFamily="34" charset="-122"/>
                <a:ea typeface="微软雅黑" panose="020B0503020204020204" pitchFamily="34" charset="-122"/>
              </a:rPr>
              <a:t>大容量数据缓存成本过高</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缺乏与</a:t>
            </a:r>
            <a:r>
              <a:rPr lang="en-US" altLang="zh-CN" sz="2000" b="1" dirty="0">
                <a:latin typeface="微软雅黑" panose="020B0503020204020204" pitchFamily="34" charset="-122"/>
                <a:ea typeface="微软雅黑" panose="020B0503020204020204" pitchFamily="34" charset="-122"/>
              </a:rPr>
              <a:t>PSRDADA</a:t>
            </a:r>
            <a:r>
              <a:rPr lang="zh-CN" altLang="en-US" sz="2000" b="1" dirty="0">
                <a:latin typeface="微软雅黑" panose="020B0503020204020204" pitchFamily="34" charset="-122"/>
                <a:ea typeface="微软雅黑" panose="020B0503020204020204" pitchFamily="34" charset="-122"/>
              </a:rPr>
              <a:t>的集成</a:t>
            </a:r>
            <a:endParaRPr lang="en-US" altLang="zh-CN" sz="2000" b="1"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D23F0F61-6FFC-4289-AF3E-DD4166285755}"/>
              </a:ext>
            </a:extLst>
          </p:cNvPr>
          <p:cNvSpPr txBox="1"/>
          <p:nvPr/>
        </p:nvSpPr>
        <p:spPr>
          <a:xfrm>
            <a:off x="10845037" y="4563327"/>
            <a:ext cx="1213613" cy="646331"/>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SKA1-mid</a:t>
            </a:r>
            <a:endParaRPr lang="zh-CN" altLang="en-US" b="1"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D9423597-1EEE-422C-B37C-658360FB4799}"/>
              </a:ext>
            </a:extLst>
          </p:cNvPr>
          <p:cNvSpPr txBox="1"/>
          <p:nvPr/>
        </p:nvSpPr>
        <p:spPr>
          <a:xfrm>
            <a:off x="201113" y="4474057"/>
            <a:ext cx="91857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FAST</a:t>
            </a:r>
            <a:endParaRPr lang="zh-CN" altLang="en-US" b="1" dirty="0">
              <a:latin typeface="微软雅黑" panose="020B0503020204020204" pitchFamily="34" charset="-122"/>
              <a:ea typeface="微软雅黑" panose="020B0503020204020204" pitchFamily="34" charset="-122"/>
            </a:endParaRPr>
          </a:p>
        </p:txBody>
      </p:sp>
      <p:sp>
        <p:nvSpPr>
          <p:cNvPr id="7" name="标题占位符 1">
            <a:extLst>
              <a:ext uri="{FF2B5EF4-FFF2-40B4-BE49-F238E27FC236}">
                <a16:creationId xmlns:a16="http://schemas.microsoft.com/office/drawing/2014/main" id="{1C6B62CF-BDEC-45DC-41B7-252FBE362D1C}"/>
              </a:ext>
            </a:extLst>
          </p:cNvPr>
          <p:cNvSpPr txBox="1"/>
          <p:nvPr/>
        </p:nvSpPr>
        <p:spPr>
          <a:xfrm>
            <a:off x="952618" y="233482"/>
            <a:ext cx="4750758" cy="501835"/>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背景</a:t>
            </a:r>
            <a:r>
              <a:rPr lang="en-US" altLang="zh-CN" sz="2400" b="1" dirty="0">
                <a:solidFill>
                  <a:sysClr val="windowText" lastClr="000000"/>
                </a:solidFill>
                <a:latin typeface="Arial" panose="020B0604020202020204"/>
                <a:ea typeface="微软雅黑" panose="020B0503020204020204" pitchFamily="34" charset="-122"/>
              </a:rPr>
              <a:t> </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sp>
        <p:nvSpPr>
          <p:cNvPr id="8" name="灯片编号占位符 7">
            <a:extLst>
              <a:ext uri="{FF2B5EF4-FFF2-40B4-BE49-F238E27FC236}">
                <a16:creationId xmlns:a16="http://schemas.microsoft.com/office/drawing/2014/main" id="{532C50B5-478D-8E51-91B4-DAF3420214B9}"/>
              </a:ext>
            </a:extLst>
          </p:cNvPr>
          <p:cNvSpPr>
            <a:spLocks noGrp="1"/>
          </p:cNvSpPr>
          <p:nvPr>
            <p:ph type="sldNum" sz="quarter" idx="12"/>
          </p:nvPr>
        </p:nvSpPr>
        <p:spPr>
          <a:xfrm>
            <a:off x="11743141" y="6176124"/>
            <a:ext cx="2743200" cy="365125"/>
          </a:xfrm>
        </p:spPr>
        <p:txBody>
          <a:bodyPr/>
          <a:lstStyle/>
          <a:p>
            <a:fld id="{B5A21CC4-E65A-47F3-81DC-59A73DA8A03B}" type="slidenum">
              <a:rPr lang="zh-CN" altLang="en-US" smtClean="0"/>
              <a:t>6</a:t>
            </a:fld>
            <a:endParaRPr lang="zh-CN" altLang="en-US" dirty="0"/>
          </a:p>
        </p:txBody>
      </p:sp>
    </p:spTree>
    <p:extLst>
      <p:ext uri="{BB962C8B-B14F-4D97-AF65-F5344CB8AC3E}">
        <p14:creationId xmlns:p14="http://schemas.microsoft.com/office/powerpoint/2010/main" val="136916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0BE5833-5AAD-4D09-B104-3F9F6D2DD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172" y="2856286"/>
            <a:ext cx="5523697" cy="3609975"/>
          </a:xfrm>
          <a:prstGeom prst="rect">
            <a:avLst/>
          </a:prstGeom>
        </p:spPr>
      </p:pic>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29255"/>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52618" y="233483"/>
            <a:ext cx="7504088" cy="467999"/>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动机</a:t>
            </a:r>
            <a:r>
              <a:rPr lang="en-US" altLang="zh-CN" sz="2400" b="1" dirty="0">
                <a:solidFill>
                  <a:sysClr val="windowText" lastClr="000000"/>
                </a:solidFill>
                <a:latin typeface="Arial" panose="020B0604020202020204"/>
                <a:ea typeface="微软雅黑" panose="020B0503020204020204" pitchFamily="34" charset="-122"/>
              </a:rPr>
              <a:t>:</a:t>
            </a:r>
            <a:r>
              <a:rPr lang="zh-CN" altLang="en-US" sz="2400" b="1" dirty="0">
                <a:solidFill>
                  <a:sysClr val="windowText" lastClr="000000"/>
                </a:solidFill>
                <a:latin typeface="Arial" panose="020B0604020202020204"/>
                <a:ea typeface="微软雅黑" panose="020B0503020204020204" pitchFamily="34" charset="-122"/>
              </a:rPr>
              <a:t>为什么</a:t>
            </a:r>
            <a:r>
              <a:rPr lang="en-US" altLang="zh-CN" sz="2400" b="1" dirty="0">
                <a:solidFill>
                  <a:sysClr val="windowText" lastClr="000000"/>
                </a:solidFill>
                <a:latin typeface="Arial" panose="020B0604020202020204"/>
                <a:ea typeface="微软雅黑" panose="020B0503020204020204" pitchFamily="34" charset="-122"/>
              </a:rPr>
              <a:t>UDP</a:t>
            </a:r>
            <a:r>
              <a:rPr lang="zh-CN" altLang="en-US" sz="2400" b="1" dirty="0">
                <a:solidFill>
                  <a:sysClr val="windowText" lastClr="000000"/>
                </a:solidFill>
                <a:latin typeface="Arial" panose="020B0604020202020204"/>
                <a:ea typeface="微软雅黑" panose="020B0503020204020204" pitchFamily="34" charset="-122"/>
              </a:rPr>
              <a:t>数据包会在服务器上丢失</a:t>
            </a:r>
            <a:r>
              <a:rPr lang="en-US" altLang="zh-CN" sz="2400" b="1" dirty="0">
                <a:solidFill>
                  <a:sysClr val="windowText" lastClr="000000"/>
                </a:solidFill>
                <a:latin typeface="Arial" panose="020B0604020202020204"/>
                <a:ea typeface="微软雅黑" panose="020B0503020204020204" pitchFamily="34" charset="-122"/>
              </a:rPr>
              <a:t>?</a:t>
            </a: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文本框 1">
            <a:extLst>
              <a:ext uri="{FF2B5EF4-FFF2-40B4-BE49-F238E27FC236}">
                <a16:creationId xmlns:a16="http://schemas.microsoft.com/office/drawing/2014/main" id="{B47D6F85-4D75-49B3-8502-D8067AE0F67C}"/>
              </a:ext>
            </a:extLst>
          </p:cNvPr>
          <p:cNvSpPr txBox="1"/>
          <p:nvPr/>
        </p:nvSpPr>
        <p:spPr>
          <a:xfrm>
            <a:off x="1127728" y="6234790"/>
            <a:ext cx="413680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Development of multimode fiber</a:t>
            </a:r>
            <a:endParaRPr lang="zh-CN" altLang="en-US"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5E97FDB1-3609-4360-A7E4-4ED30B718A00}"/>
              </a:ext>
            </a:extLst>
          </p:cNvPr>
          <p:cNvSpPr txBox="1"/>
          <p:nvPr/>
        </p:nvSpPr>
        <p:spPr>
          <a:xfrm>
            <a:off x="7736244" y="6217347"/>
            <a:ext cx="336162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Development of CPU</a:t>
            </a:r>
            <a:endParaRPr lang="zh-CN" altLang="en-US"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A2DC3373-9289-46F1-8A1A-0FB62CB42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18" y="3155462"/>
            <a:ext cx="4136802" cy="3061885"/>
          </a:xfrm>
          <a:prstGeom prst="rect">
            <a:avLst/>
          </a:prstGeom>
          <a:ln>
            <a:noFill/>
          </a:ln>
          <a:effectLst>
            <a:softEdge rad="112500"/>
          </a:effectLst>
        </p:spPr>
      </p:pic>
      <p:sp>
        <p:nvSpPr>
          <p:cNvPr id="22" name="文本框 21">
            <a:extLst>
              <a:ext uri="{FF2B5EF4-FFF2-40B4-BE49-F238E27FC236}">
                <a16:creationId xmlns:a16="http://schemas.microsoft.com/office/drawing/2014/main" id="{B208348D-0690-41A8-A41A-4C430BDE5B20}"/>
              </a:ext>
            </a:extLst>
          </p:cNvPr>
          <p:cNvSpPr txBox="1"/>
          <p:nvPr/>
        </p:nvSpPr>
        <p:spPr>
          <a:xfrm>
            <a:off x="-1" y="6560199"/>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23" name="矩形 22">
            <a:extLst>
              <a:ext uri="{FF2B5EF4-FFF2-40B4-BE49-F238E27FC236}">
                <a16:creationId xmlns:a16="http://schemas.microsoft.com/office/drawing/2014/main" id="{FF1AB9C5-B4E4-4E28-84D0-9931BEA78E51}"/>
              </a:ext>
            </a:extLst>
          </p:cNvPr>
          <p:cNvSpPr/>
          <p:nvPr/>
        </p:nvSpPr>
        <p:spPr>
          <a:xfrm>
            <a:off x="803456" y="860144"/>
            <a:ext cx="10715444" cy="3269613"/>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单个</a:t>
            </a:r>
            <a:r>
              <a:rPr lang="en-US" altLang="zh-CN" sz="2000" b="1" dirty="0">
                <a:latin typeface="微软雅黑" panose="020B0503020204020204" pitchFamily="34" charset="-122"/>
                <a:ea typeface="微软雅黑" panose="020B0503020204020204" pitchFamily="34" charset="-122"/>
              </a:rPr>
              <a:t>CPU</a:t>
            </a:r>
            <a:r>
              <a:rPr lang="zh-CN" altLang="en-US" sz="2000" b="1" dirty="0">
                <a:latin typeface="微软雅黑" panose="020B0503020204020204" pitchFamily="34" charset="-122"/>
                <a:ea typeface="微软雅黑" panose="020B0503020204020204" pitchFamily="34" charset="-122"/>
              </a:rPr>
              <a:t>核心与以太网之间的能力不匹配：</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以太网发展到</a:t>
            </a:r>
            <a:r>
              <a:rPr lang="en-US" altLang="zh-CN" sz="2000" b="1" dirty="0">
                <a:latin typeface="微软雅黑" panose="020B0503020204020204" pitchFamily="34" charset="-122"/>
                <a:ea typeface="微软雅黑" panose="020B0503020204020204" pitchFamily="34" charset="-122"/>
              </a:rPr>
              <a:t>100 Gigabit </a:t>
            </a:r>
            <a:r>
              <a:rPr lang="zh-CN" altLang="en-US" sz="2000" b="1" dirty="0">
                <a:latin typeface="微软雅黑" panose="020B0503020204020204" pitchFamily="34" charset="-122"/>
                <a:ea typeface="微软雅黑" panose="020B0503020204020204" pitchFamily="34" charset="-122"/>
              </a:rPr>
              <a:t>及以上</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en-US" altLang="zh-CN" sz="2000" b="1" dirty="0">
                <a:latin typeface="微软雅黑" panose="020B0503020204020204" pitchFamily="34" charset="-122"/>
                <a:ea typeface="微软雅黑" panose="020B0503020204020204" pitchFamily="34" charset="-122"/>
              </a:rPr>
              <a:t>CPU</a:t>
            </a:r>
            <a:r>
              <a:rPr lang="zh-CN" altLang="en-US" sz="2000" b="1" dirty="0">
                <a:latin typeface="微软雅黑" panose="020B0503020204020204" pitchFamily="34" charset="-122"/>
                <a:ea typeface="微软雅黑" panose="020B0503020204020204" pitchFamily="34" charset="-122"/>
              </a:rPr>
              <a:t>时钟速度稳定在</a:t>
            </a:r>
            <a:r>
              <a:rPr lang="en-US" altLang="zh-CN" sz="2000" b="1" dirty="0">
                <a:latin typeface="微软雅黑" panose="020B0503020204020204" pitchFamily="34" charset="-122"/>
                <a:ea typeface="微软雅黑" panose="020B0503020204020204" pitchFamily="34" charset="-122"/>
              </a:rPr>
              <a:t>4 GHz</a:t>
            </a:r>
            <a:r>
              <a:rPr lang="zh-CN" altLang="en-US" sz="2000" b="1" dirty="0">
                <a:latin typeface="微软雅黑" panose="020B0503020204020204" pitchFamily="34" charset="-122"/>
                <a:ea typeface="微软雅黑" panose="020B0503020204020204" pitchFamily="34" charset="-122"/>
              </a:rPr>
              <a:t>左右，近期处理能力没有显著增加</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单个</a:t>
            </a:r>
            <a:r>
              <a:rPr lang="en-US" altLang="zh-CN" sz="2000" b="1" dirty="0">
                <a:latin typeface="微软雅黑" panose="020B0503020204020204" pitchFamily="34" charset="-122"/>
                <a:ea typeface="微软雅黑" panose="020B0503020204020204" pitchFamily="34" charset="-122"/>
              </a:rPr>
              <a:t>CPU</a:t>
            </a:r>
            <a:r>
              <a:rPr lang="zh-CN" altLang="en-US" sz="2000" b="1" dirty="0">
                <a:latin typeface="微软雅黑" panose="020B0503020204020204" pitchFamily="34" charset="-122"/>
                <a:ea typeface="微软雅黑" panose="020B0503020204020204" pitchFamily="34" charset="-122"/>
              </a:rPr>
              <a:t>时钟速度与以太网速度之间存在不匹配</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en-US" altLang="zh-CN" sz="2000" b="1" dirty="0">
                <a:latin typeface="微软雅黑" panose="020B0503020204020204" pitchFamily="34" charset="-122"/>
                <a:ea typeface="微软雅黑" panose="020B0503020204020204" pitchFamily="34" charset="-122"/>
              </a:rPr>
              <a:t>Linux</a:t>
            </a:r>
            <a:r>
              <a:rPr lang="zh-CN" altLang="en-US" sz="2000" b="1" dirty="0">
                <a:latin typeface="微软雅黑" panose="020B0503020204020204" pitchFamily="34" charset="-122"/>
                <a:ea typeface="微软雅黑" panose="020B0503020204020204" pitchFamily="34" charset="-122"/>
              </a:rPr>
              <a:t>内核本身也是瓶颈之一</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endParaRPr lang="zh-CN" altLang="en-US" sz="2000" b="1"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CA8862BF-D0B9-FB45-A939-3DC3E9C8C65C}"/>
              </a:ext>
            </a:extLst>
          </p:cNvPr>
          <p:cNvSpPr>
            <a:spLocks noGrp="1"/>
          </p:cNvSpPr>
          <p:nvPr>
            <p:ph type="sldNum" sz="quarter" idx="12"/>
          </p:nvPr>
        </p:nvSpPr>
        <p:spPr>
          <a:xfrm>
            <a:off x="11788771" y="6204875"/>
            <a:ext cx="2743200" cy="365125"/>
          </a:xfrm>
        </p:spPr>
        <p:txBody>
          <a:bodyPr/>
          <a:lstStyle/>
          <a:p>
            <a:fld id="{B5A21CC4-E65A-47F3-81DC-59A73DA8A03B}" type="slidenum">
              <a:rPr lang="zh-CN" altLang="en-US" smtClean="0"/>
              <a:t>7</a:t>
            </a:fld>
            <a:endParaRPr lang="zh-CN" altLang="en-US" dirty="0"/>
          </a:p>
        </p:txBody>
      </p:sp>
    </p:spTree>
    <p:extLst>
      <p:ext uri="{BB962C8B-B14F-4D97-AF65-F5344CB8AC3E}">
        <p14:creationId xmlns:p14="http://schemas.microsoft.com/office/powerpoint/2010/main" val="172770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29255"/>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动机</a:t>
            </a:r>
            <a:r>
              <a:rPr lang="en-US" altLang="zh-CN" sz="2400" b="1" dirty="0">
                <a:solidFill>
                  <a:sysClr val="windowText" lastClr="000000"/>
                </a:solidFill>
                <a:latin typeface="Arial" panose="020B0604020202020204"/>
                <a:ea typeface="微软雅黑" panose="020B0503020204020204" pitchFamily="34" charset="-122"/>
              </a:rPr>
              <a:t>: </a:t>
            </a:r>
            <a:r>
              <a:rPr lang="zh-CN" altLang="en-US" sz="2400" b="1" dirty="0">
                <a:solidFill>
                  <a:sysClr val="windowText" lastClr="000000"/>
                </a:solidFill>
                <a:latin typeface="Arial" panose="020B0604020202020204"/>
                <a:ea typeface="微软雅黑" panose="020B0503020204020204" pitchFamily="34" charset="-122"/>
              </a:rPr>
              <a:t>课题目标</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grpSp>
        <p:nvGrpSpPr>
          <p:cNvPr id="2" name="组合 60">
            <a:extLst>
              <a:ext uri="{FF2B5EF4-FFF2-40B4-BE49-F238E27FC236}">
                <a16:creationId xmlns:a16="http://schemas.microsoft.com/office/drawing/2014/main" id="{BC13CD76-C7DA-E230-5390-58DC11784861}"/>
              </a:ext>
            </a:extLst>
          </p:cNvPr>
          <p:cNvGrpSpPr>
            <a:grpSpLocks/>
          </p:cNvGrpSpPr>
          <p:nvPr/>
        </p:nvGrpSpPr>
        <p:grpSpPr bwMode="auto">
          <a:xfrm>
            <a:off x="2024604" y="2269468"/>
            <a:ext cx="8727228" cy="4300024"/>
            <a:chOff x="4761786" y="941580"/>
            <a:chExt cx="6834753" cy="3284964"/>
          </a:xfrm>
        </p:grpSpPr>
        <p:pic>
          <p:nvPicPr>
            <p:cNvPr id="8" name="图片 7">
              <a:extLst>
                <a:ext uri="{FF2B5EF4-FFF2-40B4-BE49-F238E27FC236}">
                  <a16:creationId xmlns:a16="http://schemas.microsoft.com/office/drawing/2014/main" id="{868EA117-5B45-A495-909D-B402C52908C8}"/>
                </a:ext>
              </a:extLst>
            </p:cNvPr>
            <p:cNvPicPr>
              <a:picLocks noChangeAspect="1"/>
            </p:cNvPicPr>
            <p:nvPr/>
          </p:nvPicPr>
          <p:blipFill rotWithShape="1">
            <a:blip r:embed="rId4"/>
            <a:srcRect l="13161" t="33200" r="17967" b="-1"/>
            <a:stretch/>
          </p:blipFill>
          <p:spPr>
            <a:xfrm>
              <a:off x="4943488" y="941580"/>
              <a:ext cx="2035309" cy="1317441"/>
            </a:xfrm>
            <a:prstGeom prst="roundRect">
              <a:avLst/>
            </a:prstGeom>
          </p:spPr>
        </p:pic>
        <p:sp>
          <p:nvSpPr>
            <p:cNvPr id="17" name="文本框 12">
              <a:extLst>
                <a:ext uri="{FF2B5EF4-FFF2-40B4-BE49-F238E27FC236}">
                  <a16:creationId xmlns:a16="http://schemas.microsoft.com/office/drawing/2014/main" id="{92CC4C18-0EA8-C5F5-8045-3A46EC055794}"/>
                </a:ext>
              </a:extLst>
            </p:cNvPr>
            <p:cNvSpPr txBox="1">
              <a:spLocks noChangeArrowheads="1"/>
            </p:cNvSpPr>
            <p:nvPr/>
          </p:nvSpPr>
          <p:spPr bwMode="auto">
            <a:xfrm>
              <a:off x="6962896" y="3746346"/>
              <a:ext cx="990682" cy="39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FontTx/>
                <a:buNone/>
              </a:pPr>
              <a:r>
                <a:rPr lang="zh-CN" altLang="en-US" sz="1400" b="1" dirty="0"/>
                <a:t>圆形缓冲区（</a:t>
              </a:r>
              <a:r>
                <a:rPr lang="en-US" altLang="zh-CN" sz="1400" b="1" dirty="0"/>
                <a:t>PSRDADA</a:t>
              </a:r>
              <a:r>
                <a:rPr lang="zh-CN" altLang="en-US" sz="1400" b="1" dirty="0"/>
                <a:t>）</a:t>
              </a:r>
            </a:p>
          </p:txBody>
        </p:sp>
        <p:sp>
          <p:nvSpPr>
            <p:cNvPr id="24" name="矩形: 圆角 23">
              <a:extLst>
                <a:ext uri="{FF2B5EF4-FFF2-40B4-BE49-F238E27FC236}">
                  <a16:creationId xmlns:a16="http://schemas.microsoft.com/office/drawing/2014/main" id="{D2E4CF71-14FC-0F1F-A6E8-C75464F75DA8}"/>
                </a:ext>
              </a:extLst>
            </p:cNvPr>
            <p:cNvSpPr/>
            <p:nvPr/>
          </p:nvSpPr>
          <p:spPr>
            <a:xfrm>
              <a:off x="10081939" y="1414717"/>
              <a:ext cx="1514600" cy="522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latin typeface="微软雅黑" panose="020B0503020204020204" pitchFamily="34" charset="-122"/>
                  <a:ea typeface="微软雅黑" panose="020B0503020204020204" pitchFamily="34" charset="-122"/>
                </a:rPr>
                <a:t>FPGA</a:t>
              </a:r>
              <a:r>
                <a:rPr lang="zh-CN" altLang="en-US" b="1" dirty="0">
                  <a:latin typeface="微软雅黑" panose="020B0503020204020204" pitchFamily="34" charset="-122"/>
                  <a:ea typeface="微软雅黑" panose="020B0503020204020204" pitchFamily="34" charset="-122"/>
                </a:rPr>
                <a:t>输出</a:t>
              </a:r>
            </a:p>
          </p:txBody>
        </p:sp>
        <p:sp>
          <p:nvSpPr>
            <p:cNvPr id="25" name="矩形: 圆角 24">
              <a:extLst>
                <a:ext uri="{FF2B5EF4-FFF2-40B4-BE49-F238E27FC236}">
                  <a16:creationId xmlns:a16="http://schemas.microsoft.com/office/drawing/2014/main" id="{B6925FC0-9240-E847-C2BC-9C40C403709F}"/>
                </a:ext>
              </a:extLst>
            </p:cNvPr>
            <p:cNvSpPr/>
            <p:nvPr/>
          </p:nvSpPr>
          <p:spPr>
            <a:xfrm>
              <a:off x="8200595" y="1403602"/>
              <a:ext cx="1513013" cy="52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latin typeface="微软雅黑" panose="020B0503020204020204" pitchFamily="34" charset="-122"/>
                  <a:ea typeface="微软雅黑" panose="020B0503020204020204" pitchFamily="34" charset="-122"/>
                </a:rPr>
                <a:t>ADC</a:t>
              </a:r>
              <a:r>
                <a:rPr lang="zh-CN" altLang="en-US" b="1" dirty="0">
                  <a:latin typeface="微软雅黑" panose="020B0503020204020204" pitchFamily="34" charset="-122"/>
                  <a:ea typeface="微软雅黑" panose="020B0503020204020204" pitchFamily="34" charset="-122"/>
                </a:rPr>
                <a:t>输出</a:t>
              </a:r>
            </a:p>
          </p:txBody>
        </p:sp>
        <p:sp>
          <p:nvSpPr>
            <p:cNvPr id="27" name="文本框 20">
              <a:extLst>
                <a:ext uri="{FF2B5EF4-FFF2-40B4-BE49-F238E27FC236}">
                  <a16:creationId xmlns:a16="http://schemas.microsoft.com/office/drawing/2014/main" id="{BB02EFBC-8B23-C315-004F-D7E0A506F331}"/>
                </a:ext>
              </a:extLst>
            </p:cNvPr>
            <p:cNvSpPr txBox="1">
              <a:spLocks noChangeArrowheads="1"/>
            </p:cNvSpPr>
            <p:nvPr/>
          </p:nvSpPr>
          <p:spPr bwMode="auto">
            <a:xfrm>
              <a:off x="9015721" y="3703324"/>
              <a:ext cx="1472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1400" b="1" dirty="0"/>
                <a:t>DDR-Optane</a:t>
              </a:r>
            </a:p>
            <a:p>
              <a:pPr>
                <a:spcBef>
                  <a:spcPct val="0"/>
                </a:spcBef>
                <a:buFontTx/>
                <a:buNone/>
              </a:pPr>
              <a:r>
                <a:rPr lang="zh-CN" altLang="en-US" sz="1400" b="1" dirty="0"/>
                <a:t>混合大内存</a:t>
              </a:r>
            </a:p>
          </p:txBody>
        </p:sp>
        <p:sp>
          <p:nvSpPr>
            <p:cNvPr id="28" name="文本框 26">
              <a:extLst>
                <a:ext uri="{FF2B5EF4-FFF2-40B4-BE49-F238E27FC236}">
                  <a16:creationId xmlns:a16="http://schemas.microsoft.com/office/drawing/2014/main" id="{B6592FA1-61C5-A175-FA4F-D2D79A30E54D}"/>
                </a:ext>
              </a:extLst>
            </p:cNvPr>
            <p:cNvSpPr txBox="1">
              <a:spLocks noChangeArrowheads="1"/>
            </p:cNvSpPr>
            <p:nvPr/>
          </p:nvSpPr>
          <p:spPr bwMode="auto">
            <a:xfrm>
              <a:off x="9313559" y="2128090"/>
              <a:ext cx="1683327" cy="3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zh-CN" altLang="en-US" sz="2000" b="1" dirty="0">
                  <a:solidFill>
                    <a:schemeClr val="accent1"/>
                  </a:solidFill>
                </a:rPr>
                <a:t>超大规模数据流</a:t>
              </a:r>
            </a:p>
          </p:txBody>
        </p:sp>
        <p:cxnSp>
          <p:nvCxnSpPr>
            <p:cNvPr id="29" name="直接箭头连接符 28">
              <a:extLst>
                <a:ext uri="{FF2B5EF4-FFF2-40B4-BE49-F238E27FC236}">
                  <a16:creationId xmlns:a16="http://schemas.microsoft.com/office/drawing/2014/main" id="{C589ED38-7726-BCDA-475F-19E75B1D8D6C}"/>
                </a:ext>
              </a:extLst>
            </p:cNvPr>
            <p:cNvCxnSpPr>
              <a:cxnSpLocks/>
            </p:cNvCxnSpPr>
            <p:nvPr/>
          </p:nvCxnSpPr>
          <p:spPr>
            <a:xfrm>
              <a:off x="7103543" y="1665574"/>
              <a:ext cx="99068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485FD3A4-EA23-52B7-8174-D412D265A3DE}"/>
                </a:ext>
              </a:extLst>
            </p:cNvPr>
            <p:cNvCxnSpPr>
              <a:cxnSpLocks/>
            </p:cNvCxnSpPr>
            <p:nvPr/>
          </p:nvCxnSpPr>
          <p:spPr>
            <a:xfrm>
              <a:off x="9713608" y="1686214"/>
              <a:ext cx="36833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 name="文本框 34">
              <a:extLst>
                <a:ext uri="{FF2B5EF4-FFF2-40B4-BE49-F238E27FC236}">
                  <a16:creationId xmlns:a16="http://schemas.microsoft.com/office/drawing/2014/main" id="{47A51C9C-723C-A778-607F-403446C2E3D6}"/>
                </a:ext>
              </a:extLst>
            </p:cNvPr>
            <p:cNvSpPr txBox="1">
              <a:spLocks noChangeArrowheads="1"/>
            </p:cNvSpPr>
            <p:nvPr/>
          </p:nvSpPr>
          <p:spPr bwMode="auto">
            <a:xfrm>
              <a:off x="4761786" y="2361862"/>
              <a:ext cx="2398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zh-CN" altLang="en-US" sz="1800" b="1" dirty="0"/>
                <a:t>“中国天眼”望远镜</a:t>
              </a:r>
            </a:p>
          </p:txBody>
        </p:sp>
        <p:grpSp>
          <p:nvGrpSpPr>
            <p:cNvPr id="32" name="组合 42">
              <a:extLst>
                <a:ext uri="{FF2B5EF4-FFF2-40B4-BE49-F238E27FC236}">
                  <a16:creationId xmlns:a16="http://schemas.microsoft.com/office/drawing/2014/main" id="{C4BB1D73-D8C9-AA50-FDBF-90E8813FAD15}"/>
                </a:ext>
              </a:extLst>
            </p:cNvPr>
            <p:cNvGrpSpPr>
              <a:grpSpLocks/>
            </p:cNvGrpSpPr>
            <p:nvPr/>
          </p:nvGrpSpPr>
          <p:grpSpPr bwMode="auto">
            <a:xfrm>
              <a:off x="8886135" y="2972597"/>
              <a:ext cx="1512888" cy="923009"/>
              <a:chOff x="7214002" y="3637017"/>
              <a:chExt cx="1382589" cy="906849"/>
            </a:xfrm>
          </p:grpSpPr>
          <p:pic>
            <p:nvPicPr>
              <p:cNvPr id="54" name="图片 43">
                <a:extLst>
                  <a:ext uri="{FF2B5EF4-FFF2-40B4-BE49-F238E27FC236}">
                    <a16:creationId xmlns:a16="http://schemas.microsoft.com/office/drawing/2014/main" id="{40F32BBD-39B9-1821-B28B-603C91C683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4002" y="3637017"/>
                <a:ext cx="1053697" cy="5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44">
                <a:extLst>
                  <a:ext uri="{FF2B5EF4-FFF2-40B4-BE49-F238E27FC236}">
                    <a16:creationId xmlns:a16="http://schemas.microsoft.com/office/drawing/2014/main" id="{5DAF9B1E-4505-C9FE-DC04-162101592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7947" y="3794760"/>
                <a:ext cx="1054699" cy="5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图片 45">
                <a:extLst>
                  <a:ext uri="{FF2B5EF4-FFF2-40B4-BE49-F238E27FC236}">
                    <a16:creationId xmlns:a16="http://schemas.microsoft.com/office/drawing/2014/main" id="{8BA1FEE6-9124-4883-CCAD-343A9B674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892" y="3952503"/>
                <a:ext cx="1054699" cy="5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箭头: 下 32">
              <a:extLst>
                <a:ext uri="{FF2B5EF4-FFF2-40B4-BE49-F238E27FC236}">
                  <a16:creationId xmlns:a16="http://schemas.microsoft.com/office/drawing/2014/main" id="{4C1C4B02-BAF6-243A-B99A-DAF106781FCB}"/>
                </a:ext>
              </a:extLst>
            </p:cNvPr>
            <p:cNvSpPr/>
            <p:nvPr/>
          </p:nvSpPr>
          <p:spPr>
            <a:xfrm rot="5400000">
              <a:off x="6388461" y="3086861"/>
              <a:ext cx="438207" cy="530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pic>
          <p:nvPicPr>
            <p:cNvPr id="34" name="图片 7">
              <a:extLst>
                <a:ext uri="{FF2B5EF4-FFF2-40B4-BE49-F238E27FC236}">
                  <a16:creationId xmlns:a16="http://schemas.microsoft.com/office/drawing/2014/main" id="{226E0698-A320-C961-E249-8F0486FF2C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9303" y="2893507"/>
              <a:ext cx="947641" cy="8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箭头: 圆角右 38">
              <a:extLst>
                <a:ext uri="{FF2B5EF4-FFF2-40B4-BE49-F238E27FC236}">
                  <a16:creationId xmlns:a16="http://schemas.microsoft.com/office/drawing/2014/main" id="{AE767981-E3A9-7E84-D60A-BD606DC4F9FD}"/>
                </a:ext>
              </a:extLst>
            </p:cNvPr>
            <p:cNvSpPr/>
            <p:nvPr/>
          </p:nvSpPr>
          <p:spPr>
            <a:xfrm rot="10800000">
              <a:off x="10296269" y="1943422"/>
              <a:ext cx="989095" cy="1665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pic>
          <p:nvPicPr>
            <p:cNvPr id="49" name="图片 22">
              <a:extLst>
                <a:ext uri="{FF2B5EF4-FFF2-40B4-BE49-F238E27FC236}">
                  <a16:creationId xmlns:a16="http://schemas.microsoft.com/office/drawing/2014/main" id="{A643F1BB-5F60-037A-8429-1B05FCCAF4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0330" y="3126086"/>
              <a:ext cx="798645" cy="4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矩形 64">
            <a:extLst>
              <a:ext uri="{FF2B5EF4-FFF2-40B4-BE49-F238E27FC236}">
                <a16:creationId xmlns:a16="http://schemas.microsoft.com/office/drawing/2014/main" id="{C6BB8FFE-3677-1245-1F01-12574D3B6D2A}"/>
              </a:ext>
            </a:extLst>
          </p:cNvPr>
          <p:cNvSpPr/>
          <p:nvPr/>
        </p:nvSpPr>
        <p:spPr>
          <a:xfrm>
            <a:off x="2674196" y="4781152"/>
            <a:ext cx="1283912" cy="11646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rPr>
              <a:t>相干消色散处理</a:t>
            </a:r>
          </a:p>
        </p:txBody>
      </p:sp>
      <p:sp>
        <p:nvSpPr>
          <p:cNvPr id="66" name="箭头: 右 65">
            <a:extLst>
              <a:ext uri="{FF2B5EF4-FFF2-40B4-BE49-F238E27FC236}">
                <a16:creationId xmlns:a16="http://schemas.microsoft.com/office/drawing/2014/main" id="{E1579993-EE8F-39A9-2963-C6C1680E95C0}"/>
              </a:ext>
            </a:extLst>
          </p:cNvPr>
          <p:cNvSpPr/>
          <p:nvPr/>
        </p:nvSpPr>
        <p:spPr>
          <a:xfrm flipH="1">
            <a:off x="1743811" y="5119932"/>
            <a:ext cx="832992" cy="5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252A4841-FD18-C8C3-47B4-95EA529BA5CC}"/>
              </a:ext>
            </a:extLst>
          </p:cNvPr>
          <p:cNvSpPr txBox="1"/>
          <p:nvPr/>
        </p:nvSpPr>
        <p:spPr>
          <a:xfrm>
            <a:off x="99744" y="5146976"/>
            <a:ext cx="1754524" cy="400110"/>
          </a:xfrm>
          <a:prstGeom prst="rect">
            <a:avLst/>
          </a:prstGeom>
          <a:noFill/>
        </p:spPr>
        <p:txBody>
          <a:bodyPr wrap="square" rtlCol="0">
            <a:spAutoFit/>
          </a:bodyPr>
          <a:lstStyle/>
          <a:p>
            <a:pPr algn="l"/>
            <a:r>
              <a:rPr lang="zh-CN" altLang="en-US" sz="2000" b="1" dirty="0"/>
              <a:t>后续科学研究</a:t>
            </a:r>
          </a:p>
        </p:txBody>
      </p:sp>
      <p:sp>
        <p:nvSpPr>
          <p:cNvPr id="68" name="矩形 67">
            <a:extLst>
              <a:ext uri="{FF2B5EF4-FFF2-40B4-BE49-F238E27FC236}">
                <a16:creationId xmlns:a16="http://schemas.microsoft.com/office/drawing/2014/main" id="{2B8BA2AE-6F6C-DA2E-45BE-BE4B8D027AC1}"/>
              </a:ext>
            </a:extLst>
          </p:cNvPr>
          <p:cNvSpPr/>
          <p:nvPr/>
        </p:nvSpPr>
        <p:spPr>
          <a:xfrm>
            <a:off x="2083336" y="4618106"/>
            <a:ext cx="2706435" cy="1907667"/>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03D9AB68-82A8-5F69-7BF1-4759FAD2A577}"/>
              </a:ext>
            </a:extLst>
          </p:cNvPr>
          <p:cNvSpPr txBox="1"/>
          <p:nvPr/>
        </p:nvSpPr>
        <p:spPr>
          <a:xfrm>
            <a:off x="2121397" y="5980251"/>
            <a:ext cx="2439306" cy="584775"/>
          </a:xfrm>
          <a:prstGeom prst="rect">
            <a:avLst/>
          </a:prstGeom>
          <a:noFill/>
        </p:spPr>
        <p:txBody>
          <a:bodyPr wrap="square" rtlCol="0">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rPr>
              <a:t>相比国际先进水平，计算效率提升</a:t>
            </a:r>
            <a:r>
              <a:rPr lang="en-US" altLang="zh-CN" sz="1600" b="1" dirty="0">
                <a:solidFill>
                  <a:srgbClr val="C00000"/>
                </a:solidFill>
                <a:latin typeface="微软雅黑" panose="020B0503020204020204" pitchFamily="34" charset="-122"/>
                <a:ea typeface="微软雅黑" panose="020B0503020204020204" pitchFamily="34" charset="-122"/>
              </a:rPr>
              <a:t>5x</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70" name="文本框 69">
            <a:extLst>
              <a:ext uri="{FF2B5EF4-FFF2-40B4-BE49-F238E27FC236}">
                <a16:creationId xmlns:a16="http://schemas.microsoft.com/office/drawing/2014/main" id="{2011E7D4-11E3-1DD9-1A01-C5798D30198C}"/>
              </a:ext>
            </a:extLst>
          </p:cNvPr>
          <p:cNvSpPr txBox="1"/>
          <p:nvPr/>
        </p:nvSpPr>
        <p:spPr>
          <a:xfrm>
            <a:off x="8093325" y="4576445"/>
            <a:ext cx="1945731" cy="338554"/>
          </a:xfrm>
          <a:prstGeom prst="rect">
            <a:avLst/>
          </a:prstGeom>
          <a:noFill/>
        </p:spPr>
        <p:txBody>
          <a:bodyPr wrap="square" rtlCol="0">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rPr>
              <a:t>实现数据接收</a:t>
            </a:r>
            <a:r>
              <a:rPr lang="en-US" altLang="zh-CN" sz="1600" b="1" dirty="0">
                <a:solidFill>
                  <a:srgbClr val="C00000"/>
                </a:solidFill>
                <a:latin typeface="微软雅黑" panose="020B0503020204020204" pitchFamily="34" charset="-122"/>
                <a:ea typeface="微软雅黑" panose="020B0503020204020204" pitchFamily="34" charset="-122"/>
              </a:rPr>
              <a:t>0</a:t>
            </a:r>
            <a:r>
              <a:rPr lang="zh-CN" altLang="en-US" sz="1600" b="1" dirty="0">
                <a:solidFill>
                  <a:srgbClr val="C00000"/>
                </a:solidFill>
                <a:latin typeface="微软雅黑" panose="020B0503020204020204" pitchFamily="34" charset="-122"/>
                <a:ea typeface="微软雅黑" panose="020B0503020204020204" pitchFamily="34" charset="-122"/>
              </a:rPr>
              <a:t>丢包</a:t>
            </a:r>
          </a:p>
        </p:txBody>
      </p:sp>
      <p:sp>
        <p:nvSpPr>
          <p:cNvPr id="71" name="矩形 70">
            <a:extLst>
              <a:ext uri="{FF2B5EF4-FFF2-40B4-BE49-F238E27FC236}">
                <a16:creationId xmlns:a16="http://schemas.microsoft.com/office/drawing/2014/main" id="{A2A60E01-C59F-B008-E557-266C8D72947A}"/>
              </a:ext>
            </a:extLst>
          </p:cNvPr>
          <p:cNvSpPr/>
          <p:nvPr/>
        </p:nvSpPr>
        <p:spPr>
          <a:xfrm>
            <a:off x="7359948" y="4433527"/>
            <a:ext cx="3391884" cy="203060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a:extLst>
              <a:ext uri="{FF2B5EF4-FFF2-40B4-BE49-F238E27FC236}">
                <a16:creationId xmlns:a16="http://schemas.microsoft.com/office/drawing/2014/main" id="{12813B48-F485-C900-002E-49B21D83BBE3}"/>
              </a:ext>
            </a:extLst>
          </p:cNvPr>
          <p:cNvSpPr txBox="1"/>
          <p:nvPr/>
        </p:nvSpPr>
        <p:spPr>
          <a:xfrm>
            <a:off x="379973" y="979598"/>
            <a:ext cx="11061074" cy="1289905"/>
          </a:xfrm>
          <a:prstGeom prst="rect">
            <a:avLst/>
          </a:prstGeom>
          <a:noFill/>
        </p:spPr>
        <p:txBody>
          <a:bodyPr wrap="square">
            <a:spAutoFit/>
          </a:bodyPr>
          <a:lstStyle/>
          <a:p>
            <a:pPr marL="342900" indent="-342900">
              <a:lnSpc>
                <a:spcPct val="15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项目名称：</a:t>
            </a:r>
            <a:r>
              <a:rPr lang="en-US" altLang="zh-CN" dirty="0">
                <a:latin typeface="微软雅黑" panose="020B0503020204020204" pitchFamily="34" charset="-122"/>
                <a:ea typeface="微软雅黑" panose="020B0503020204020204" pitchFamily="34" charset="-122"/>
              </a:rPr>
              <a:t>SKA</a:t>
            </a:r>
            <a:r>
              <a:rPr lang="zh-CN" altLang="en-US" dirty="0">
                <a:latin typeface="微软雅黑" panose="020B0503020204020204" pitchFamily="34" charset="-122"/>
                <a:ea typeface="微软雅黑" panose="020B0503020204020204" pitchFamily="34" charset="-122"/>
              </a:rPr>
              <a:t>脉冲星搜寻预研</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项目任务：</a:t>
            </a:r>
            <a:r>
              <a:rPr lang="zh-CN" altLang="en-US" dirty="0">
                <a:latin typeface="微软雅黑" panose="020B0503020204020204" pitchFamily="34" charset="-122"/>
                <a:ea typeface="微软雅黑" panose="020B0503020204020204" pitchFamily="34" charset="-122"/>
              </a:rPr>
              <a:t>针对脉冲星搜寻过程，进行底层技术研发，开发</a:t>
            </a:r>
            <a:r>
              <a:rPr lang="zh-CN" altLang="en-US" dirty="0">
                <a:solidFill>
                  <a:srgbClr val="C00000"/>
                </a:solidFill>
                <a:latin typeface="微软雅黑" panose="020B0503020204020204" pitchFamily="34" charset="-122"/>
                <a:ea typeface="微软雅黑" panose="020B0503020204020204" pitchFamily="34" charset="-122"/>
              </a:rPr>
              <a:t>大数据流传输技术和并行异构计算系统</a:t>
            </a:r>
            <a:r>
              <a:rPr lang="zh-CN" altLang="en-US" dirty="0">
                <a:latin typeface="微软雅黑" panose="020B0503020204020204" pitchFamily="34" charset="-122"/>
                <a:ea typeface="微软雅黑" panose="020B0503020204020204" pitchFamily="34" charset="-122"/>
              </a:rPr>
              <a:t>，研制</a:t>
            </a:r>
            <a:r>
              <a:rPr lang="en-US" altLang="zh-CN" dirty="0">
                <a:latin typeface="微软雅黑" panose="020B0503020204020204" pitchFamily="34" charset="-122"/>
                <a:ea typeface="微软雅黑" panose="020B0503020204020204" pitchFamily="34" charset="-122"/>
              </a:rPr>
              <a:t>SKA-mid</a:t>
            </a:r>
            <a:r>
              <a:rPr lang="zh-CN" altLang="en-US" dirty="0">
                <a:latin typeface="微软雅黑" panose="020B0503020204020204" pitchFamily="34" charset="-122"/>
                <a:ea typeface="微软雅黑" panose="020B0503020204020204" pitchFamily="34" charset="-122"/>
              </a:rPr>
              <a:t>脉冲星相干消色散终端。</a:t>
            </a:r>
          </a:p>
        </p:txBody>
      </p:sp>
      <p:sp>
        <p:nvSpPr>
          <p:cNvPr id="73" name="灯片编号占位符 72">
            <a:extLst>
              <a:ext uri="{FF2B5EF4-FFF2-40B4-BE49-F238E27FC236}">
                <a16:creationId xmlns:a16="http://schemas.microsoft.com/office/drawing/2014/main" id="{58D24566-1D1F-5288-BC9C-A5568B518E7B}"/>
              </a:ext>
            </a:extLst>
          </p:cNvPr>
          <p:cNvSpPr>
            <a:spLocks noGrp="1"/>
          </p:cNvSpPr>
          <p:nvPr>
            <p:ph type="sldNum" sz="quarter" idx="12"/>
          </p:nvPr>
        </p:nvSpPr>
        <p:spPr>
          <a:xfrm>
            <a:off x="11760200" y="6182592"/>
            <a:ext cx="2743200" cy="365125"/>
          </a:xfrm>
        </p:spPr>
        <p:txBody>
          <a:bodyPr/>
          <a:lstStyle/>
          <a:p>
            <a:fld id="{B5A21CC4-E65A-47F3-81DC-59A73DA8A03B}" type="slidenum">
              <a:rPr lang="zh-CN" altLang="en-US" smtClean="0"/>
              <a:t>8</a:t>
            </a:fld>
            <a:endParaRPr lang="zh-CN" altLang="en-US" dirty="0"/>
          </a:p>
        </p:txBody>
      </p:sp>
    </p:spTree>
    <p:extLst>
      <p:ext uri="{BB962C8B-B14F-4D97-AF65-F5344CB8AC3E}">
        <p14:creationId xmlns:p14="http://schemas.microsoft.com/office/powerpoint/2010/main" val="260000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43" name="文本框 42"/>
          <p:cNvSpPr txBox="1"/>
          <p:nvPr/>
        </p:nvSpPr>
        <p:spPr>
          <a:xfrm>
            <a:off x="8610404" y="6583649"/>
            <a:ext cx="3012363"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Tsinghua University of China</a:t>
            </a:r>
            <a:endParaRPr kumimoji="0" lang="zh-CN" altLang="en-US" sz="10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3"/>
          <p:cNvCxnSpPr/>
          <p:nvPr/>
        </p:nvCxnSpPr>
        <p:spPr>
          <a:xfrm>
            <a:off x="660400" y="829255"/>
            <a:ext cx="10858500" cy="0"/>
          </a:xfrm>
          <a:prstGeom prst="line">
            <a:avLst/>
          </a:prstGeom>
          <a:noFill/>
          <a:ln w="22225" cap="flat" cmpd="sng" algn="ctr">
            <a:solidFill>
              <a:srgbClr val="1C6299"/>
            </a:solidFill>
            <a:prstDash val="solid"/>
            <a:miter lim="800000"/>
          </a:ln>
          <a:effectLst/>
        </p:spPr>
      </p:cxnSp>
      <p:grpSp>
        <p:nvGrpSpPr>
          <p:cNvPr id="45" name="组合 44"/>
          <p:cNvGrpSpPr/>
          <p:nvPr/>
        </p:nvGrpSpPr>
        <p:grpSpPr>
          <a:xfrm>
            <a:off x="203760" y="159728"/>
            <a:ext cx="725344" cy="619478"/>
            <a:chOff x="178632" y="159728"/>
            <a:chExt cx="725344" cy="619478"/>
          </a:xfrm>
        </p:grpSpPr>
        <p:sp>
          <p:nvSpPr>
            <p:cNvPr id="46" name="椭圆 45"/>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230876" y="233483"/>
              <a:ext cx="673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6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50"/>
          <p:cNvSpPr txBox="1"/>
          <p:nvPr/>
        </p:nvSpPr>
        <p:spPr>
          <a:xfrm>
            <a:off x="660400" y="6583649"/>
            <a:ext cx="19415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自强不息 厚德载物</a:t>
            </a:r>
          </a:p>
        </p:txBody>
      </p:sp>
      <p:sp>
        <p:nvSpPr>
          <p:cNvPr id="15" name="标题占位符 1">
            <a:extLst>
              <a:ext uri="{FF2B5EF4-FFF2-40B4-BE49-F238E27FC236}">
                <a16:creationId xmlns:a16="http://schemas.microsoft.com/office/drawing/2014/main" id="{3F09053D-C2BE-466C-A9C2-CB1AA44F013C}"/>
              </a:ext>
            </a:extLst>
          </p:cNvPr>
          <p:cNvSpPr txBox="1"/>
          <p:nvPr/>
        </p:nvSpPr>
        <p:spPr>
          <a:xfrm>
            <a:off x="952618" y="-8224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sysClr val="windowText" lastClr="000000"/>
                </a:solidFill>
                <a:latin typeface="Arial" panose="020B0604020202020204"/>
                <a:ea typeface="微软雅黑" panose="020B0503020204020204" pitchFamily="34" charset="-122"/>
              </a:rPr>
              <a:t>动机</a:t>
            </a:r>
            <a:r>
              <a:rPr lang="en-US" altLang="zh-CN" sz="2400" b="1" dirty="0">
                <a:solidFill>
                  <a:sysClr val="windowText" lastClr="000000"/>
                </a:solidFill>
                <a:latin typeface="Arial" panose="020B0604020202020204"/>
                <a:ea typeface="微软雅黑" panose="020B0503020204020204" pitchFamily="34" charset="-122"/>
              </a:rPr>
              <a:t>: </a:t>
            </a:r>
            <a:r>
              <a:rPr lang="zh-CN" altLang="en-US" sz="2400" b="1" dirty="0">
                <a:solidFill>
                  <a:sysClr val="windowText" lastClr="000000"/>
                </a:solidFill>
                <a:latin typeface="Arial" panose="020B0604020202020204"/>
                <a:ea typeface="微软雅黑" panose="020B0503020204020204" pitchFamily="34" charset="-122"/>
              </a:rPr>
              <a:t>课题目标</a:t>
            </a:r>
            <a:endParaRPr kumimoji="0" lang="zh-CN" altLang="en-US" sz="2400" b="1"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pic>
        <p:nvPicPr>
          <p:cNvPr id="13" name="图片 7" descr="sarilogo.jpg">
            <a:extLst>
              <a:ext uri="{FF2B5EF4-FFF2-40B4-BE49-F238E27FC236}">
                <a16:creationId xmlns:a16="http://schemas.microsoft.com/office/drawing/2014/main" id="{445337D6-CFEA-425C-AAFE-72D64520FBA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371" y="54994"/>
            <a:ext cx="3298524" cy="8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0" y="6570000"/>
            <a:ext cx="12192000" cy="288000"/>
          </a:xfrm>
          <a:prstGeom prst="rect">
            <a:avLst/>
          </a:prstGeom>
          <a:solidFill>
            <a:srgbClr val="1C62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文本框 3">
            <a:extLst>
              <a:ext uri="{FF2B5EF4-FFF2-40B4-BE49-F238E27FC236}">
                <a16:creationId xmlns:a16="http://schemas.microsoft.com/office/drawing/2014/main" id="{84680747-7EC2-4884-B12D-6727FA250D29}"/>
              </a:ext>
            </a:extLst>
          </p:cNvPr>
          <p:cNvSpPr txBox="1"/>
          <p:nvPr/>
        </p:nvSpPr>
        <p:spPr>
          <a:xfrm>
            <a:off x="0" y="6569661"/>
            <a:ext cx="12286212" cy="307777"/>
          </a:xfrm>
          <a:prstGeom prst="rect">
            <a:avLst/>
          </a:prstGeom>
          <a:noFill/>
        </p:spPr>
        <p:txBody>
          <a:bodyPr wrap="square" rtlCol="0">
            <a:spAutoFit/>
          </a:bodyPr>
          <a:lstStyle/>
          <a:p>
            <a:r>
              <a:rPr lang="zh-CN" altLang="en-US" sz="1400" dirty="0">
                <a:solidFill>
                  <a:schemeClr val="bg1"/>
                </a:solidFill>
                <a:latin typeface="华文行楷" panose="02010800040101010101" pitchFamily="2" charset="-122"/>
                <a:ea typeface="华文行楷" panose="02010800040101010101" pitchFamily="2" charset="-122"/>
              </a:rPr>
              <a:t>上善若水  海纳百川                                                                                                                                                                                                                 协力创新  共赢未来</a:t>
            </a:r>
          </a:p>
        </p:txBody>
      </p:sp>
      <p:sp>
        <p:nvSpPr>
          <p:cNvPr id="3" name="矩形 2">
            <a:extLst>
              <a:ext uri="{FF2B5EF4-FFF2-40B4-BE49-F238E27FC236}">
                <a16:creationId xmlns:a16="http://schemas.microsoft.com/office/drawing/2014/main" id="{41DF5E46-F9EC-2DFE-4F9D-89796CA61439}"/>
              </a:ext>
            </a:extLst>
          </p:cNvPr>
          <p:cNvSpPr/>
          <p:nvPr/>
        </p:nvSpPr>
        <p:spPr>
          <a:xfrm>
            <a:off x="541020" y="2215627"/>
            <a:ext cx="2286767" cy="874407"/>
          </a:xfrm>
          <a:prstGeom prst="rect">
            <a:avLst/>
          </a:prstGeom>
          <a:ln w="12700">
            <a:solidFill>
              <a:schemeClr val="accent5">
                <a:lumMod val="50000"/>
              </a:schemeClr>
            </a:solidFill>
            <a:prstDash val="dash"/>
          </a:ln>
        </p:spPr>
        <p:txBody>
          <a:bodyPr wrap="square">
            <a:spAutoFit/>
          </a:bodyPr>
          <a:lstStyle/>
          <a:p>
            <a:pPr>
              <a:lnSpc>
                <a:spcPct val="150000"/>
              </a:lnSpc>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单</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CPU</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核处理能力与以太网速度不匹配</a:t>
            </a:r>
            <a:endParaRPr lang="zh-CN" altLang="en-US" b="1"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2B269769-1FDC-A20E-5814-BCE12BED1091}"/>
              </a:ext>
            </a:extLst>
          </p:cNvPr>
          <p:cNvSpPr/>
          <p:nvPr/>
        </p:nvSpPr>
        <p:spPr>
          <a:xfrm>
            <a:off x="6876686" y="2186271"/>
            <a:ext cx="1890691" cy="874407"/>
          </a:xfrm>
          <a:prstGeom prst="rect">
            <a:avLst/>
          </a:prstGeom>
          <a:ln w="12700">
            <a:solidFill>
              <a:schemeClr val="accent5">
                <a:lumMod val="50000"/>
              </a:schemeClr>
            </a:solidFill>
            <a:prstDash val="dash"/>
          </a:ln>
        </p:spPr>
        <p:txBody>
          <a:bodyPr wrap="square" anchor="ctr">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基于</a:t>
            </a:r>
            <a:r>
              <a:rPr lang="en-US" altLang="zh-CN" b="1" dirty="0">
                <a:latin typeface="微软雅黑" panose="020B0503020204020204" pitchFamily="34" charset="-122"/>
                <a:ea typeface="微软雅黑" panose="020B0503020204020204" pitchFamily="34" charset="-122"/>
              </a:rPr>
              <a:t>DPDK</a:t>
            </a:r>
            <a:r>
              <a:rPr lang="zh-CN" altLang="en-US" b="1" dirty="0">
                <a:latin typeface="微软雅黑" panose="020B0503020204020204" pitchFamily="34" charset="-122"/>
                <a:ea typeface="微软雅黑" panose="020B0503020204020204" pitchFamily="34" charset="-122"/>
              </a:rPr>
              <a:t>的内核旁路接包方法</a:t>
            </a:r>
          </a:p>
        </p:txBody>
      </p:sp>
      <p:pic>
        <p:nvPicPr>
          <p:cNvPr id="6" name="图片 5">
            <a:extLst>
              <a:ext uri="{FF2B5EF4-FFF2-40B4-BE49-F238E27FC236}">
                <a16:creationId xmlns:a16="http://schemas.microsoft.com/office/drawing/2014/main" id="{239A27DE-B5AA-4B82-69E3-49FBC7C15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113" y="2303138"/>
            <a:ext cx="2670217" cy="699389"/>
          </a:xfrm>
          <a:prstGeom prst="rect">
            <a:avLst/>
          </a:prstGeom>
        </p:spPr>
      </p:pic>
      <p:sp>
        <p:nvSpPr>
          <p:cNvPr id="7" name="矩形 6">
            <a:extLst>
              <a:ext uri="{FF2B5EF4-FFF2-40B4-BE49-F238E27FC236}">
                <a16:creationId xmlns:a16="http://schemas.microsoft.com/office/drawing/2014/main" id="{850B89F3-22E8-7D2B-B0A5-0B7ABFEDC953}"/>
              </a:ext>
            </a:extLst>
          </p:cNvPr>
          <p:cNvSpPr/>
          <p:nvPr/>
        </p:nvSpPr>
        <p:spPr>
          <a:xfrm>
            <a:off x="2848839" y="2303138"/>
            <a:ext cx="575799" cy="707886"/>
          </a:xfrm>
          <a:prstGeom prst="rect">
            <a:avLst/>
          </a:prstGeom>
        </p:spPr>
        <p:txBody>
          <a:bodyPr wrap="none">
            <a:spAutoFit/>
          </a:bodyPr>
          <a:lstStyle/>
          <a:p>
            <a:r>
              <a:rPr lang="zh-CN" altLang="en-US" sz="4000" b="1" dirty="0">
                <a:latin typeface="微软雅黑" panose="020B0503020204020204" pitchFamily="34" charset="-122"/>
                <a:ea typeface="微软雅黑" panose="020B0503020204020204" pitchFamily="34" charset="-122"/>
              </a:rPr>
              <a:t>+</a:t>
            </a:r>
          </a:p>
        </p:txBody>
      </p:sp>
      <p:sp>
        <p:nvSpPr>
          <p:cNvPr id="9" name="箭头: 右 8">
            <a:extLst>
              <a:ext uri="{FF2B5EF4-FFF2-40B4-BE49-F238E27FC236}">
                <a16:creationId xmlns:a16="http://schemas.microsoft.com/office/drawing/2014/main" id="{74B23A71-24B6-2E60-5290-1B428FA21B15}"/>
              </a:ext>
            </a:extLst>
          </p:cNvPr>
          <p:cNvSpPr/>
          <p:nvPr/>
        </p:nvSpPr>
        <p:spPr>
          <a:xfrm>
            <a:off x="6411403" y="2577369"/>
            <a:ext cx="363985" cy="1509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252F384-64A5-F953-1A71-C359BDE9E556}"/>
              </a:ext>
            </a:extLst>
          </p:cNvPr>
          <p:cNvSpPr/>
          <p:nvPr/>
        </p:nvSpPr>
        <p:spPr>
          <a:xfrm>
            <a:off x="1261740" y="1556173"/>
            <a:ext cx="697627" cy="369332"/>
          </a:xfrm>
          <a:prstGeom prst="rect">
            <a:avLst/>
          </a:prstGeom>
        </p:spPr>
        <p:txBody>
          <a:bodyPr wrap="none">
            <a:spAutoFit/>
          </a:bodyPr>
          <a:lstStyle/>
          <a:p>
            <a:pPr lvl="0">
              <a:lnSpc>
                <a:spcPct val="90000"/>
              </a:lnSpc>
              <a:spcBef>
                <a:spcPct val="0"/>
              </a:spcBef>
              <a:defRPr/>
            </a:pPr>
            <a:r>
              <a:rPr lang="zh-CN" altLang="en-US" sz="2000" b="1" dirty="0">
                <a:solidFill>
                  <a:schemeClr val="accent1"/>
                </a:solidFill>
                <a:latin typeface="Arial" panose="020B0604020202020204"/>
                <a:ea typeface="微软雅黑" panose="020B0503020204020204" pitchFamily="34" charset="-122"/>
              </a:rPr>
              <a:t>挑战</a:t>
            </a:r>
          </a:p>
        </p:txBody>
      </p:sp>
      <p:sp>
        <p:nvSpPr>
          <p:cNvPr id="11" name="矩形 10">
            <a:extLst>
              <a:ext uri="{FF2B5EF4-FFF2-40B4-BE49-F238E27FC236}">
                <a16:creationId xmlns:a16="http://schemas.microsoft.com/office/drawing/2014/main" id="{B2383B11-5BC6-C7AE-C18B-C588D64D826A}"/>
              </a:ext>
            </a:extLst>
          </p:cNvPr>
          <p:cNvSpPr/>
          <p:nvPr/>
        </p:nvSpPr>
        <p:spPr>
          <a:xfrm>
            <a:off x="7154060" y="1556173"/>
            <a:ext cx="1210588" cy="369332"/>
          </a:xfrm>
          <a:prstGeom prst="rect">
            <a:avLst/>
          </a:prstGeom>
        </p:spPr>
        <p:txBody>
          <a:bodyPr wrap="none">
            <a:spAutoFit/>
          </a:bodyPr>
          <a:lstStyle/>
          <a:p>
            <a:pPr lvl="0">
              <a:lnSpc>
                <a:spcPct val="90000"/>
              </a:lnSpc>
              <a:spcBef>
                <a:spcPct val="0"/>
              </a:spcBef>
              <a:defRPr/>
            </a:pPr>
            <a:r>
              <a:rPr lang="zh-CN" altLang="en-US" sz="2000" b="1" dirty="0">
                <a:solidFill>
                  <a:schemeClr val="accent1"/>
                </a:solidFill>
                <a:latin typeface="Arial" panose="020B0604020202020204"/>
                <a:ea typeface="微软雅黑" panose="020B0503020204020204" pitchFamily="34" charset="-122"/>
              </a:rPr>
              <a:t>解决方法</a:t>
            </a:r>
          </a:p>
        </p:txBody>
      </p:sp>
      <p:sp>
        <p:nvSpPr>
          <p:cNvPr id="12" name="矩形 11">
            <a:extLst>
              <a:ext uri="{FF2B5EF4-FFF2-40B4-BE49-F238E27FC236}">
                <a16:creationId xmlns:a16="http://schemas.microsoft.com/office/drawing/2014/main" id="{650B47E1-29F0-A0C5-1584-D917BCE5E950}"/>
              </a:ext>
            </a:extLst>
          </p:cNvPr>
          <p:cNvSpPr/>
          <p:nvPr/>
        </p:nvSpPr>
        <p:spPr>
          <a:xfrm>
            <a:off x="10081939" y="1560319"/>
            <a:ext cx="697627" cy="369332"/>
          </a:xfrm>
          <a:prstGeom prst="rect">
            <a:avLst/>
          </a:prstGeom>
        </p:spPr>
        <p:txBody>
          <a:bodyPr wrap="none">
            <a:spAutoFit/>
          </a:bodyPr>
          <a:lstStyle/>
          <a:p>
            <a:pPr lvl="0">
              <a:lnSpc>
                <a:spcPct val="90000"/>
              </a:lnSpc>
              <a:spcBef>
                <a:spcPct val="0"/>
              </a:spcBef>
              <a:defRPr/>
            </a:pPr>
            <a:r>
              <a:rPr lang="zh-CN" altLang="en-US" sz="2000" b="1" dirty="0">
                <a:solidFill>
                  <a:schemeClr val="accent1"/>
                </a:solidFill>
                <a:latin typeface="Arial" panose="020B0604020202020204"/>
                <a:ea typeface="微软雅黑" panose="020B0503020204020204" pitchFamily="34" charset="-122"/>
              </a:rPr>
              <a:t>目标</a:t>
            </a:r>
          </a:p>
        </p:txBody>
      </p:sp>
      <p:sp>
        <p:nvSpPr>
          <p:cNvPr id="14" name="箭头: 右 13">
            <a:extLst>
              <a:ext uri="{FF2B5EF4-FFF2-40B4-BE49-F238E27FC236}">
                <a16:creationId xmlns:a16="http://schemas.microsoft.com/office/drawing/2014/main" id="{1CAB6B01-77DF-4419-67A4-752298FB15BB}"/>
              </a:ext>
            </a:extLst>
          </p:cNvPr>
          <p:cNvSpPr/>
          <p:nvPr/>
        </p:nvSpPr>
        <p:spPr>
          <a:xfrm>
            <a:off x="8967060" y="2577371"/>
            <a:ext cx="363985" cy="1509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BA3A657-4503-B240-0789-EA15D995872B}"/>
              </a:ext>
            </a:extLst>
          </p:cNvPr>
          <p:cNvSpPr/>
          <p:nvPr/>
        </p:nvSpPr>
        <p:spPr>
          <a:xfrm>
            <a:off x="9442733" y="2394020"/>
            <a:ext cx="2066678" cy="458908"/>
          </a:xfrm>
          <a:prstGeom prst="rect">
            <a:avLst/>
          </a:prstGeom>
          <a:ln w="12700">
            <a:solidFill>
              <a:schemeClr val="accent5">
                <a:lumMod val="50000"/>
              </a:schemeClr>
            </a:solidFill>
            <a:prstDash val="dash"/>
          </a:ln>
        </p:spPr>
        <p:txBody>
          <a:bodyPr wrap="square" anchor="ctr">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接近</a:t>
            </a:r>
            <a:r>
              <a:rPr lang="en-US" altLang="zh-CN" b="1" dirty="0">
                <a:latin typeface="微软雅黑" panose="020B0503020204020204" pitchFamily="34" charset="-122"/>
                <a:ea typeface="微软雅黑" panose="020B0503020204020204" pitchFamily="34" charset="-122"/>
              </a:rPr>
              <a:t>0</a:t>
            </a:r>
            <a:r>
              <a:rPr lang="zh-CN" altLang="en-US" b="1" dirty="0">
                <a:latin typeface="微软雅黑" panose="020B0503020204020204" pitchFamily="34" charset="-122"/>
                <a:ea typeface="微软雅黑" panose="020B0503020204020204" pitchFamily="34" charset="-122"/>
              </a:rPr>
              <a:t>丢包损失</a:t>
            </a:r>
          </a:p>
        </p:txBody>
      </p:sp>
      <p:grpSp>
        <p:nvGrpSpPr>
          <p:cNvPr id="18" name="组合 17">
            <a:extLst>
              <a:ext uri="{FF2B5EF4-FFF2-40B4-BE49-F238E27FC236}">
                <a16:creationId xmlns:a16="http://schemas.microsoft.com/office/drawing/2014/main" id="{5B22A6C2-6F7F-62F1-C084-7C3EB1826B0C}"/>
              </a:ext>
            </a:extLst>
          </p:cNvPr>
          <p:cNvGrpSpPr/>
          <p:nvPr/>
        </p:nvGrpSpPr>
        <p:grpSpPr>
          <a:xfrm>
            <a:off x="3291620" y="3790971"/>
            <a:ext cx="3162354" cy="2183078"/>
            <a:chOff x="7404268" y="3695815"/>
            <a:chExt cx="3270820" cy="2288408"/>
          </a:xfrm>
        </p:grpSpPr>
        <p:sp>
          <p:nvSpPr>
            <p:cNvPr id="19" name="矩形 18">
              <a:extLst>
                <a:ext uri="{FF2B5EF4-FFF2-40B4-BE49-F238E27FC236}">
                  <a16:creationId xmlns:a16="http://schemas.microsoft.com/office/drawing/2014/main" id="{906923C4-0808-22F1-C160-FCC0AC5AEE87}"/>
                </a:ext>
              </a:extLst>
            </p:cNvPr>
            <p:cNvSpPr/>
            <p:nvPr/>
          </p:nvSpPr>
          <p:spPr>
            <a:xfrm>
              <a:off x="9307732" y="4167782"/>
              <a:ext cx="1367356" cy="9922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25C7026E-233A-0A64-A0D4-3262B669D4EB}"/>
                </a:ext>
              </a:extLst>
            </p:cNvPr>
            <p:cNvSpPr txBox="1"/>
            <p:nvPr/>
          </p:nvSpPr>
          <p:spPr>
            <a:xfrm>
              <a:off x="9291875" y="4181574"/>
              <a:ext cx="778606" cy="369332"/>
            </a:xfrm>
            <a:prstGeom prst="rect">
              <a:avLst/>
            </a:prstGeom>
            <a:noFill/>
          </p:spPr>
          <p:txBody>
            <a:bodyPr wrap="square" rtlCol="0">
              <a:spAutoFit/>
            </a:bodyPr>
            <a:lstStyle/>
            <a:p>
              <a:pPr algn="l"/>
              <a:r>
                <a:rPr lang="en-US" altLang="zh-CN" b="1" dirty="0">
                  <a:solidFill>
                    <a:schemeClr val="accent1"/>
                  </a:solidFill>
                  <a:latin typeface="微软雅黑" panose="020B0503020204020204" pitchFamily="34" charset="-122"/>
                  <a:ea typeface="微软雅黑" panose="020B0503020204020204" pitchFamily="34" charset="-122"/>
                </a:rPr>
                <a:t>GPU</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55834BBA-4743-F1C8-6E35-CD76AD9A4E53}"/>
                </a:ext>
              </a:extLst>
            </p:cNvPr>
            <p:cNvSpPr/>
            <p:nvPr/>
          </p:nvSpPr>
          <p:spPr>
            <a:xfrm>
              <a:off x="7636793" y="4181342"/>
              <a:ext cx="1231984" cy="9496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4CA50C7-E617-7FAC-6A2B-DF741D561C43}"/>
                </a:ext>
              </a:extLst>
            </p:cNvPr>
            <p:cNvSpPr txBox="1"/>
            <p:nvPr/>
          </p:nvSpPr>
          <p:spPr>
            <a:xfrm>
              <a:off x="9317147" y="4489376"/>
              <a:ext cx="1302016" cy="612990"/>
            </a:xfrm>
            <a:prstGeom prst="rect">
              <a:avLst/>
            </a:prstGeom>
            <a:noFill/>
          </p:spPr>
          <p:txBody>
            <a:bodyPr wrap="square">
              <a:spAutoFit/>
            </a:bodyPr>
            <a:lstStyle/>
            <a:p>
              <a:pPr algn="ctr"/>
              <a:r>
                <a:rPr lang="zh-CN" altLang="en-US" sz="1600" b="1" dirty="0">
                  <a:solidFill>
                    <a:schemeClr val="tx1"/>
                  </a:solidFill>
                  <a:latin typeface="微软雅黑" panose="020B0503020204020204" pitchFamily="34" charset="-122"/>
                  <a:ea typeface="微软雅黑" panose="020B0503020204020204" pitchFamily="34" charset="-122"/>
                </a:rPr>
                <a:t>相干消色散计算加速</a:t>
              </a:r>
            </a:p>
          </p:txBody>
        </p:sp>
        <p:sp>
          <p:nvSpPr>
            <p:cNvPr id="23" name="文本框 22">
              <a:extLst>
                <a:ext uri="{FF2B5EF4-FFF2-40B4-BE49-F238E27FC236}">
                  <a16:creationId xmlns:a16="http://schemas.microsoft.com/office/drawing/2014/main" id="{C5BA2630-A595-4E07-DDE4-6E5C18328D3A}"/>
                </a:ext>
              </a:extLst>
            </p:cNvPr>
            <p:cNvSpPr txBox="1"/>
            <p:nvPr/>
          </p:nvSpPr>
          <p:spPr>
            <a:xfrm>
              <a:off x="7665145" y="4489376"/>
              <a:ext cx="1155739" cy="584775"/>
            </a:xfrm>
            <a:prstGeom prst="rect">
              <a:avLst/>
            </a:prstGeom>
            <a:noFill/>
          </p:spPr>
          <p:txBody>
            <a:bodyPr wrap="square">
              <a:spAutoFit/>
            </a:bodyPr>
            <a:lstStyle/>
            <a:p>
              <a:pPr algn="ctr"/>
              <a:r>
                <a:rPr lang="zh-CN" altLang="en-US" sz="1600" b="1" dirty="0">
                  <a:solidFill>
                    <a:schemeClr val="tx1"/>
                  </a:solidFill>
                  <a:latin typeface="微软雅黑" panose="020B0503020204020204" pitchFamily="34" charset="-122"/>
                  <a:ea typeface="微软雅黑" panose="020B0503020204020204" pitchFamily="34" charset="-122"/>
                </a:rPr>
                <a:t>基带数据</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结果处理</a:t>
              </a:r>
            </a:p>
          </p:txBody>
        </p:sp>
        <p:sp>
          <p:nvSpPr>
            <p:cNvPr id="26" name="文本框 25">
              <a:extLst>
                <a:ext uri="{FF2B5EF4-FFF2-40B4-BE49-F238E27FC236}">
                  <a16:creationId xmlns:a16="http://schemas.microsoft.com/office/drawing/2014/main" id="{BC58079A-EE2B-376E-4A8F-D0218A74DF2A}"/>
                </a:ext>
              </a:extLst>
            </p:cNvPr>
            <p:cNvSpPr txBox="1"/>
            <p:nvPr/>
          </p:nvSpPr>
          <p:spPr>
            <a:xfrm>
              <a:off x="7677586" y="4158493"/>
              <a:ext cx="778606" cy="369332"/>
            </a:xfrm>
            <a:prstGeom prst="rect">
              <a:avLst/>
            </a:prstGeom>
            <a:noFill/>
          </p:spPr>
          <p:txBody>
            <a:bodyPr wrap="square" rtlCol="0">
              <a:spAutoFit/>
            </a:bodyPr>
            <a:lstStyle/>
            <a:p>
              <a:pPr algn="l"/>
              <a:r>
                <a:rPr lang="en-US" altLang="zh-CN" b="1" dirty="0">
                  <a:solidFill>
                    <a:schemeClr val="accent1"/>
                  </a:solidFill>
                  <a:latin typeface="微软雅黑" panose="020B0503020204020204" pitchFamily="34" charset="-122"/>
                  <a:ea typeface="微软雅黑" panose="020B0503020204020204" pitchFamily="34" charset="-122"/>
                </a:rPr>
                <a:t>CPU</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1C048BA9-8022-153A-4765-71C8EC1B5FE7}"/>
                </a:ext>
              </a:extLst>
            </p:cNvPr>
            <p:cNvSpPr txBox="1"/>
            <p:nvPr/>
          </p:nvSpPr>
          <p:spPr>
            <a:xfrm>
              <a:off x="7404268" y="3695815"/>
              <a:ext cx="2929016" cy="387152"/>
            </a:xfrm>
            <a:prstGeom prst="rect">
              <a:avLst/>
            </a:prstGeom>
            <a:noFill/>
          </p:spPr>
          <p:txBody>
            <a:bodyPr wrap="square">
              <a:spAutoFit/>
            </a:bodyPr>
            <a:lstStyle/>
            <a:p>
              <a:r>
                <a:rPr lang="en-US" altLang="zh-CN" b="1" dirty="0">
                  <a:solidFill>
                    <a:srgbClr val="C00000"/>
                  </a:solidFill>
                  <a:latin typeface="微软雅黑" panose="020B0503020204020204" pitchFamily="34" charset="-122"/>
                  <a:ea typeface="微软雅黑" panose="020B0503020204020204" pitchFamily="34" charset="-122"/>
                </a:rPr>
                <a:t>CPU-GPU</a:t>
              </a:r>
              <a:r>
                <a:rPr lang="zh-CN" altLang="en-US" b="1" dirty="0">
                  <a:solidFill>
                    <a:srgbClr val="C00000"/>
                  </a:solidFill>
                  <a:latin typeface="微软雅黑" panose="020B0503020204020204" pitchFamily="34" charset="-122"/>
                  <a:ea typeface="微软雅黑" panose="020B0503020204020204" pitchFamily="34" charset="-122"/>
                </a:rPr>
                <a:t>协同异构计算</a:t>
              </a:r>
            </a:p>
          </p:txBody>
        </p:sp>
        <p:sp>
          <p:nvSpPr>
            <p:cNvPr id="40" name="箭头: 左右 39">
              <a:extLst>
                <a:ext uri="{FF2B5EF4-FFF2-40B4-BE49-F238E27FC236}">
                  <a16:creationId xmlns:a16="http://schemas.microsoft.com/office/drawing/2014/main" id="{6AC5686C-6C92-6115-62E8-D981078FDBA1}"/>
                </a:ext>
              </a:extLst>
            </p:cNvPr>
            <p:cNvSpPr/>
            <p:nvPr/>
          </p:nvSpPr>
          <p:spPr>
            <a:xfrm>
              <a:off x="8883828" y="4630338"/>
              <a:ext cx="392994" cy="119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a:extLst>
                <a:ext uri="{FF2B5EF4-FFF2-40B4-BE49-F238E27FC236}">
                  <a16:creationId xmlns:a16="http://schemas.microsoft.com/office/drawing/2014/main" id="{75A62BCC-5039-873A-F48A-F13786C0C302}"/>
                </a:ext>
              </a:extLst>
            </p:cNvPr>
            <p:cNvSpPr/>
            <p:nvPr/>
          </p:nvSpPr>
          <p:spPr>
            <a:xfrm>
              <a:off x="7524475" y="5691459"/>
              <a:ext cx="1705875" cy="2927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磁盘</a:t>
              </a:r>
            </a:p>
          </p:txBody>
        </p:sp>
        <p:sp>
          <p:nvSpPr>
            <p:cNvPr id="50" name="文本框 49">
              <a:extLst>
                <a:ext uri="{FF2B5EF4-FFF2-40B4-BE49-F238E27FC236}">
                  <a16:creationId xmlns:a16="http://schemas.microsoft.com/office/drawing/2014/main" id="{AA1CC850-DC5C-C878-6F49-0DBDEA3FE46A}"/>
                </a:ext>
              </a:extLst>
            </p:cNvPr>
            <p:cNvSpPr txBox="1"/>
            <p:nvPr/>
          </p:nvSpPr>
          <p:spPr>
            <a:xfrm>
              <a:off x="8466617" y="5262015"/>
              <a:ext cx="1527464" cy="338554"/>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多线程并行</a:t>
              </a:r>
              <a:r>
                <a:rPr lang="en-US" altLang="zh-CN" sz="1600" b="1" dirty="0">
                  <a:solidFill>
                    <a:srgbClr val="C00000"/>
                  </a:solidFill>
                  <a:latin typeface="微软雅黑" panose="020B0503020204020204" pitchFamily="34" charset="-122"/>
                  <a:ea typeface="微软雅黑" panose="020B0503020204020204" pitchFamily="34" charset="-122"/>
                </a:rPr>
                <a:t>IO</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nvGrpSpPr>
            <p:cNvPr id="53" name="组合 52">
              <a:extLst>
                <a:ext uri="{FF2B5EF4-FFF2-40B4-BE49-F238E27FC236}">
                  <a16:creationId xmlns:a16="http://schemas.microsoft.com/office/drawing/2014/main" id="{0523CDF5-D059-D5FF-25BA-CFD300EB0961}"/>
                </a:ext>
              </a:extLst>
            </p:cNvPr>
            <p:cNvGrpSpPr/>
            <p:nvPr/>
          </p:nvGrpSpPr>
          <p:grpSpPr>
            <a:xfrm>
              <a:off x="7857871" y="5164442"/>
              <a:ext cx="567457" cy="472893"/>
              <a:chOff x="8098163" y="5050345"/>
              <a:chExt cx="322258" cy="331084"/>
            </a:xfrm>
          </p:grpSpPr>
          <p:sp>
            <p:nvSpPr>
              <p:cNvPr id="55" name="任意多边形: 形状 54">
                <a:extLst>
                  <a:ext uri="{FF2B5EF4-FFF2-40B4-BE49-F238E27FC236}">
                    <a16:creationId xmlns:a16="http://schemas.microsoft.com/office/drawing/2014/main" id="{59792EFE-0F0F-67F4-B969-330DEBCB5750}"/>
                  </a:ext>
                </a:extLst>
              </p:cNvPr>
              <p:cNvSpPr/>
              <p:nvPr/>
            </p:nvSpPr>
            <p:spPr>
              <a:xfrm rot="21155961">
                <a:off x="8098163" y="5050350"/>
                <a:ext cx="60216" cy="331079"/>
              </a:xfrm>
              <a:custGeom>
                <a:avLst/>
                <a:gdLst>
                  <a:gd name="connsiteX0" fmla="*/ 20975 w 39839"/>
                  <a:gd name="connsiteY0" fmla="*/ 0 h 188595"/>
                  <a:gd name="connsiteX1" fmla="*/ 11450 w 39839"/>
                  <a:gd name="connsiteY1" fmla="*/ 7620 h 188595"/>
                  <a:gd name="connsiteX2" fmla="*/ 9545 w 39839"/>
                  <a:gd name="connsiteY2" fmla="*/ 13335 h 188595"/>
                  <a:gd name="connsiteX3" fmla="*/ 3830 w 39839"/>
                  <a:gd name="connsiteY3" fmla="*/ 20955 h 188595"/>
                  <a:gd name="connsiteX4" fmla="*/ 20 w 39839"/>
                  <a:gd name="connsiteY4" fmla="*/ 32385 h 188595"/>
                  <a:gd name="connsiteX5" fmla="*/ 9545 w 39839"/>
                  <a:gd name="connsiteY5" fmla="*/ 53340 h 188595"/>
                  <a:gd name="connsiteX6" fmla="*/ 26690 w 39839"/>
                  <a:gd name="connsiteY6" fmla="*/ 62865 h 188595"/>
                  <a:gd name="connsiteX7" fmla="*/ 32405 w 39839"/>
                  <a:gd name="connsiteY7" fmla="*/ 66675 h 188595"/>
                  <a:gd name="connsiteX8" fmla="*/ 38120 w 39839"/>
                  <a:gd name="connsiteY8" fmla="*/ 78105 h 188595"/>
                  <a:gd name="connsiteX9" fmla="*/ 28595 w 39839"/>
                  <a:gd name="connsiteY9" fmla="*/ 121920 h 188595"/>
                  <a:gd name="connsiteX10" fmla="*/ 22880 w 39839"/>
                  <a:gd name="connsiteY10" fmla="*/ 123825 h 188595"/>
                  <a:gd name="connsiteX11" fmla="*/ 13355 w 39839"/>
                  <a:gd name="connsiteY11" fmla="*/ 133350 h 188595"/>
                  <a:gd name="connsiteX12" fmla="*/ 7640 w 39839"/>
                  <a:gd name="connsiteY12" fmla="*/ 144780 h 188595"/>
                  <a:gd name="connsiteX13" fmla="*/ 3830 w 39839"/>
                  <a:gd name="connsiteY13" fmla="*/ 150495 h 188595"/>
                  <a:gd name="connsiteX14" fmla="*/ 3830 w 39839"/>
                  <a:gd name="connsiteY14" fmla="*/ 188595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39" h="188595">
                    <a:moveTo>
                      <a:pt x="20975" y="0"/>
                    </a:moveTo>
                    <a:cubicBezTo>
                      <a:pt x="17800" y="2540"/>
                      <a:pt x="14096" y="4533"/>
                      <a:pt x="11450" y="7620"/>
                    </a:cubicBezTo>
                    <a:cubicBezTo>
                      <a:pt x="10143" y="9145"/>
                      <a:pt x="10541" y="11592"/>
                      <a:pt x="9545" y="13335"/>
                    </a:cubicBezTo>
                    <a:cubicBezTo>
                      <a:pt x="7970" y="16092"/>
                      <a:pt x="5735" y="18415"/>
                      <a:pt x="3830" y="20955"/>
                    </a:cubicBezTo>
                    <a:cubicBezTo>
                      <a:pt x="2560" y="24765"/>
                      <a:pt x="-266" y="28379"/>
                      <a:pt x="20" y="32385"/>
                    </a:cubicBezTo>
                    <a:cubicBezTo>
                      <a:pt x="234" y="35384"/>
                      <a:pt x="5386" y="49181"/>
                      <a:pt x="9545" y="53340"/>
                    </a:cubicBezTo>
                    <a:cubicBezTo>
                      <a:pt x="12765" y="56560"/>
                      <a:pt x="24448" y="61619"/>
                      <a:pt x="26690" y="62865"/>
                    </a:cubicBezTo>
                    <a:cubicBezTo>
                      <a:pt x="28691" y="63977"/>
                      <a:pt x="30500" y="65405"/>
                      <a:pt x="32405" y="66675"/>
                    </a:cubicBezTo>
                    <a:cubicBezTo>
                      <a:pt x="34310" y="70485"/>
                      <a:pt x="37780" y="73859"/>
                      <a:pt x="38120" y="78105"/>
                    </a:cubicBezTo>
                    <a:cubicBezTo>
                      <a:pt x="39842" y="99629"/>
                      <a:pt x="43624" y="111185"/>
                      <a:pt x="28595" y="121920"/>
                    </a:cubicBezTo>
                    <a:cubicBezTo>
                      <a:pt x="26961" y="123087"/>
                      <a:pt x="24785" y="123190"/>
                      <a:pt x="22880" y="123825"/>
                    </a:cubicBezTo>
                    <a:cubicBezTo>
                      <a:pt x="6280" y="157026"/>
                      <a:pt x="30173" y="113729"/>
                      <a:pt x="13355" y="133350"/>
                    </a:cubicBezTo>
                    <a:cubicBezTo>
                      <a:pt x="10583" y="136584"/>
                      <a:pt x="9709" y="141056"/>
                      <a:pt x="7640" y="144780"/>
                    </a:cubicBezTo>
                    <a:cubicBezTo>
                      <a:pt x="6528" y="146781"/>
                      <a:pt x="4028" y="148214"/>
                      <a:pt x="3830" y="150495"/>
                    </a:cubicBezTo>
                    <a:cubicBezTo>
                      <a:pt x="2730" y="163147"/>
                      <a:pt x="3830" y="175895"/>
                      <a:pt x="3830" y="188595"/>
                    </a:cubicBezTo>
                  </a:path>
                </a:pathLst>
              </a:custGeom>
              <a:noFill/>
              <a:ln>
                <a:solidFill>
                  <a:schemeClr val="accent1"/>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id="{DD36C988-DF15-1865-8375-207CB206E1EF}"/>
                  </a:ext>
                </a:extLst>
              </p:cNvPr>
              <p:cNvSpPr/>
              <p:nvPr/>
            </p:nvSpPr>
            <p:spPr>
              <a:xfrm rot="21155961">
                <a:off x="8232670" y="5050345"/>
                <a:ext cx="60216" cy="331079"/>
              </a:xfrm>
              <a:custGeom>
                <a:avLst/>
                <a:gdLst>
                  <a:gd name="connsiteX0" fmla="*/ 20975 w 39839"/>
                  <a:gd name="connsiteY0" fmla="*/ 0 h 188595"/>
                  <a:gd name="connsiteX1" fmla="*/ 11450 w 39839"/>
                  <a:gd name="connsiteY1" fmla="*/ 7620 h 188595"/>
                  <a:gd name="connsiteX2" fmla="*/ 9545 w 39839"/>
                  <a:gd name="connsiteY2" fmla="*/ 13335 h 188595"/>
                  <a:gd name="connsiteX3" fmla="*/ 3830 w 39839"/>
                  <a:gd name="connsiteY3" fmla="*/ 20955 h 188595"/>
                  <a:gd name="connsiteX4" fmla="*/ 20 w 39839"/>
                  <a:gd name="connsiteY4" fmla="*/ 32385 h 188595"/>
                  <a:gd name="connsiteX5" fmla="*/ 9545 w 39839"/>
                  <a:gd name="connsiteY5" fmla="*/ 53340 h 188595"/>
                  <a:gd name="connsiteX6" fmla="*/ 26690 w 39839"/>
                  <a:gd name="connsiteY6" fmla="*/ 62865 h 188595"/>
                  <a:gd name="connsiteX7" fmla="*/ 32405 w 39839"/>
                  <a:gd name="connsiteY7" fmla="*/ 66675 h 188595"/>
                  <a:gd name="connsiteX8" fmla="*/ 38120 w 39839"/>
                  <a:gd name="connsiteY8" fmla="*/ 78105 h 188595"/>
                  <a:gd name="connsiteX9" fmla="*/ 28595 w 39839"/>
                  <a:gd name="connsiteY9" fmla="*/ 121920 h 188595"/>
                  <a:gd name="connsiteX10" fmla="*/ 22880 w 39839"/>
                  <a:gd name="connsiteY10" fmla="*/ 123825 h 188595"/>
                  <a:gd name="connsiteX11" fmla="*/ 13355 w 39839"/>
                  <a:gd name="connsiteY11" fmla="*/ 133350 h 188595"/>
                  <a:gd name="connsiteX12" fmla="*/ 7640 w 39839"/>
                  <a:gd name="connsiteY12" fmla="*/ 144780 h 188595"/>
                  <a:gd name="connsiteX13" fmla="*/ 3830 w 39839"/>
                  <a:gd name="connsiteY13" fmla="*/ 150495 h 188595"/>
                  <a:gd name="connsiteX14" fmla="*/ 3830 w 39839"/>
                  <a:gd name="connsiteY14" fmla="*/ 188595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39" h="188595">
                    <a:moveTo>
                      <a:pt x="20975" y="0"/>
                    </a:moveTo>
                    <a:cubicBezTo>
                      <a:pt x="17800" y="2540"/>
                      <a:pt x="14096" y="4533"/>
                      <a:pt x="11450" y="7620"/>
                    </a:cubicBezTo>
                    <a:cubicBezTo>
                      <a:pt x="10143" y="9145"/>
                      <a:pt x="10541" y="11592"/>
                      <a:pt x="9545" y="13335"/>
                    </a:cubicBezTo>
                    <a:cubicBezTo>
                      <a:pt x="7970" y="16092"/>
                      <a:pt x="5735" y="18415"/>
                      <a:pt x="3830" y="20955"/>
                    </a:cubicBezTo>
                    <a:cubicBezTo>
                      <a:pt x="2560" y="24765"/>
                      <a:pt x="-266" y="28379"/>
                      <a:pt x="20" y="32385"/>
                    </a:cubicBezTo>
                    <a:cubicBezTo>
                      <a:pt x="234" y="35384"/>
                      <a:pt x="5386" y="49181"/>
                      <a:pt x="9545" y="53340"/>
                    </a:cubicBezTo>
                    <a:cubicBezTo>
                      <a:pt x="12765" y="56560"/>
                      <a:pt x="24448" y="61619"/>
                      <a:pt x="26690" y="62865"/>
                    </a:cubicBezTo>
                    <a:cubicBezTo>
                      <a:pt x="28691" y="63977"/>
                      <a:pt x="30500" y="65405"/>
                      <a:pt x="32405" y="66675"/>
                    </a:cubicBezTo>
                    <a:cubicBezTo>
                      <a:pt x="34310" y="70485"/>
                      <a:pt x="37780" y="73859"/>
                      <a:pt x="38120" y="78105"/>
                    </a:cubicBezTo>
                    <a:cubicBezTo>
                      <a:pt x="39842" y="99629"/>
                      <a:pt x="43624" y="111185"/>
                      <a:pt x="28595" y="121920"/>
                    </a:cubicBezTo>
                    <a:cubicBezTo>
                      <a:pt x="26961" y="123087"/>
                      <a:pt x="24785" y="123190"/>
                      <a:pt x="22880" y="123825"/>
                    </a:cubicBezTo>
                    <a:cubicBezTo>
                      <a:pt x="6280" y="157026"/>
                      <a:pt x="30173" y="113729"/>
                      <a:pt x="13355" y="133350"/>
                    </a:cubicBezTo>
                    <a:cubicBezTo>
                      <a:pt x="10583" y="136584"/>
                      <a:pt x="9709" y="141056"/>
                      <a:pt x="7640" y="144780"/>
                    </a:cubicBezTo>
                    <a:cubicBezTo>
                      <a:pt x="6528" y="146781"/>
                      <a:pt x="4028" y="148214"/>
                      <a:pt x="3830" y="150495"/>
                    </a:cubicBezTo>
                    <a:cubicBezTo>
                      <a:pt x="2730" y="163147"/>
                      <a:pt x="3830" y="175895"/>
                      <a:pt x="3830" y="188595"/>
                    </a:cubicBezTo>
                  </a:path>
                </a:pathLst>
              </a:custGeom>
              <a:noFill/>
              <a:ln>
                <a:solidFill>
                  <a:schemeClr val="accent1"/>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id="{9ECB2546-F981-8ADB-BFA2-C8C31939FAE6}"/>
                  </a:ext>
                </a:extLst>
              </p:cNvPr>
              <p:cNvSpPr/>
              <p:nvPr/>
            </p:nvSpPr>
            <p:spPr>
              <a:xfrm rot="21155961">
                <a:off x="8360205" y="5050345"/>
                <a:ext cx="60216" cy="331079"/>
              </a:xfrm>
              <a:custGeom>
                <a:avLst/>
                <a:gdLst>
                  <a:gd name="connsiteX0" fmla="*/ 20975 w 39839"/>
                  <a:gd name="connsiteY0" fmla="*/ 0 h 188595"/>
                  <a:gd name="connsiteX1" fmla="*/ 11450 w 39839"/>
                  <a:gd name="connsiteY1" fmla="*/ 7620 h 188595"/>
                  <a:gd name="connsiteX2" fmla="*/ 9545 w 39839"/>
                  <a:gd name="connsiteY2" fmla="*/ 13335 h 188595"/>
                  <a:gd name="connsiteX3" fmla="*/ 3830 w 39839"/>
                  <a:gd name="connsiteY3" fmla="*/ 20955 h 188595"/>
                  <a:gd name="connsiteX4" fmla="*/ 20 w 39839"/>
                  <a:gd name="connsiteY4" fmla="*/ 32385 h 188595"/>
                  <a:gd name="connsiteX5" fmla="*/ 9545 w 39839"/>
                  <a:gd name="connsiteY5" fmla="*/ 53340 h 188595"/>
                  <a:gd name="connsiteX6" fmla="*/ 26690 w 39839"/>
                  <a:gd name="connsiteY6" fmla="*/ 62865 h 188595"/>
                  <a:gd name="connsiteX7" fmla="*/ 32405 w 39839"/>
                  <a:gd name="connsiteY7" fmla="*/ 66675 h 188595"/>
                  <a:gd name="connsiteX8" fmla="*/ 38120 w 39839"/>
                  <a:gd name="connsiteY8" fmla="*/ 78105 h 188595"/>
                  <a:gd name="connsiteX9" fmla="*/ 28595 w 39839"/>
                  <a:gd name="connsiteY9" fmla="*/ 121920 h 188595"/>
                  <a:gd name="connsiteX10" fmla="*/ 22880 w 39839"/>
                  <a:gd name="connsiteY10" fmla="*/ 123825 h 188595"/>
                  <a:gd name="connsiteX11" fmla="*/ 13355 w 39839"/>
                  <a:gd name="connsiteY11" fmla="*/ 133350 h 188595"/>
                  <a:gd name="connsiteX12" fmla="*/ 7640 w 39839"/>
                  <a:gd name="connsiteY12" fmla="*/ 144780 h 188595"/>
                  <a:gd name="connsiteX13" fmla="*/ 3830 w 39839"/>
                  <a:gd name="connsiteY13" fmla="*/ 150495 h 188595"/>
                  <a:gd name="connsiteX14" fmla="*/ 3830 w 39839"/>
                  <a:gd name="connsiteY14" fmla="*/ 188595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39" h="188595">
                    <a:moveTo>
                      <a:pt x="20975" y="0"/>
                    </a:moveTo>
                    <a:cubicBezTo>
                      <a:pt x="17800" y="2540"/>
                      <a:pt x="14096" y="4533"/>
                      <a:pt x="11450" y="7620"/>
                    </a:cubicBezTo>
                    <a:cubicBezTo>
                      <a:pt x="10143" y="9145"/>
                      <a:pt x="10541" y="11592"/>
                      <a:pt x="9545" y="13335"/>
                    </a:cubicBezTo>
                    <a:cubicBezTo>
                      <a:pt x="7970" y="16092"/>
                      <a:pt x="5735" y="18415"/>
                      <a:pt x="3830" y="20955"/>
                    </a:cubicBezTo>
                    <a:cubicBezTo>
                      <a:pt x="2560" y="24765"/>
                      <a:pt x="-266" y="28379"/>
                      <a:pt x="20" y="32385"/>
                    </a:cubicBezTo>
                    <a:cubicBezTo>
                      <a:pt x="234" y="35384"/>
                      <a:pt x="5386" y="49181"/>
                      <a:pt x="9545" y="53340"/>
                    </a:cubicBezTo>
                    <a:cubicBezTo>
                      <a:pt x="12765" y="56560"/>
                      <a:pt x="24448" y="61619"/>
                      <a:pt x="26690" y="62865"/>
                    </a:cubicBezTo>
                    <a:cubicBezTo>
                      <a:pt x="28691" y="63977"/>
                      <a:pt x="30500" y="65405"/>
                      <a:pt x="32405" y="66675"/>
                    </a:cubicBezTo>
                    <a:cubicBezTo>
                      <a:pt x="34310" y="70485"/>
                      <a:pt x="37780" y="73859"/>
                      <a:pt x="38120" y="78105"/>
                    </a:cubicBezTo>
                    <a:cubicBezTo>
                      <a:pt x="39842" y="99629"/>
                      <a:pt x="43624" y="111185"/>
                      <a:pt x="28595" y="121920"/>
                    </a:cubicBezTo>
                    <a:cubicBezTo>
                      <a:pt x="26961" y="123087"/>
                      <a:pt x="24785" y="123190"/>
                      <a:pt x="22880" y="123825"/>
                    </a:cubicBezTo>
                    <a:cubicBezTo>
                      <a:pt x="6280" y="157026"/>
                      <a:pt x="30173" y="113729"/>
                      <a:pt x="13355" y="133350"/>
                    </a:cubicBezTo>
                    <a:cubicBezTo>
                      <a:pt x="10583" y="136584"/>
                      <a:pt x="9709" y="141056"/>
                      <a:pt x="7640" y="144780"/>
                    </a:cubicBezTo>
                    <a:cubicBezTo>
                      <a:pt x="6528" y="146781"/>
                      <a:pt x="4028" y="148214"/>
                      <a:pt x="3830" y="150495"/>
                    </a:cubicBezTo>
                    <a:cubicBezTo>
                      <a:pt x="2730" y="163147"/>
                      <a:pt x="3830" y="175895"/>
                      <a:pt x="3830" y="188595"/>
                    </a:cubicBezTo>
                  </a:path>
                </a:pathLst>
              </a:custGeom>
              <a:noFill/>
              <a:ln>
                <a:solidFill>
                  <a:schemeClr val="accent1"/>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9" name="矩形 58">
            <a:extLst>
              <a:ext uri="{FF2B5EF4-FFF2-40B4-BE49-F238E27FC236}">
                <a16:creationId xmlns:a16="http://schemas.microsoft.com/office/drawing/2014/main" id="{F0070CDF-BD54-0233-9002-A10BC5533CB6}"/>
              </a:ext>
            </a:extLst>
          </p:cNvPr>
          <p:cNvSpPr/>
          <p:nvPr/>
        </p:nvSpPr>
        <p:spPr>
          <a:xfrm>
            <a:off x="543619" y="4254150"/>
            <a:ext cx="2286767" cy="1289905"/>
          </a:xfrm>
          <a:prstGeom prst="rect">
            <a:avLst/>
          </a:prstGeom>
          <a:ln w="12700">
            <a:solidFill>
              <a:schemeClr val="accent5">
                <a:lumMod val="50000"/>
              </a:schemeClr>
            </a:solidFill>
            <a:prstDash val="dash"/>
          </a:ln>
        </p:spPr>
        <p:txBody>
          <a:bodyPr wrap="square">
            <a:spAutoFit/>
          </a:bodyPr>
          <a:lstStyle/>
          <a:p>
            <a:pPr>
              <a:lnSpc>
                <a:spcPct val="150000"/>
              </a:lnSpc>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单一通用处理器无法应对复杂消色散算法与庞大数据流压力</a:t>
            </a:r>
            <a:endParaRPr lang="zh-CN" altLang="en-US" b="1" dirty="0">
              <a:latin typeface="微软雅黑" panose="020B0503020204020204" pitchFamily="34" charset="-122"/>
              <a:ea typeface="微软雅黑" panose="020B0503020204020204" pitchFamily="34" charset="-122"/>
            </a:endParaRPr>
          </a:p>
        </p:txBody>
      </p:sp>
      <p:sp>
        <p:nvSpPr>
          <p:cNvPr id="60" name="矩形 59">
            <a:extLst>
              <a:ext uri="{FF2B5EF4-FFF2-40B4-BE49-F238E27FC236}">
                <a16:creationId xmlns:a16="http://schemas.microsoft.com/office/drawing/2014/main" id="{B84AF9E2-06C9-7E6F-3331-307741BCB89D}"/>
              </a:ext>
            </a:extLst>
          </p:cNvPr>
          <p:cNvSpPr/>
          <p:nvPr/>
        </p:nvSpPr>
        <p:spPr>
          <a:xfrm>
            <a:off x="2856324" y="4581528"/>
            <a:ext cx="575799" cy="707886"/>
          </a:xfrm>
          <a:prstGeom prst="rect">
            <a:avLst/>
          </a:prstGeom>
        </p:spPr>
        <p:txBody>
          <a:bodyPr wrap="none">
            <a:spAutoFit/>
          </a:bodyPr>
          <a:lstStyle/>
          <a:p>
            <a:r>
              <a:rPr lang="zh-CN" altLang="en-US" sz="4000" b="1" dirty="0">
                <a:latin typeface="微软雅黑" panose="020B0503020204020204" pitchFamily="34" charset="-122"/>
                <a:ea typeface="微软雅黑" panose="020B0503020204020204" pitchFamily="34" charset="-122"/>
              </a:rPr>
              <a:t>+</a:t>
            </a:r>
          </a:p>
        </p:txBody>
      </p:sp>
      <p:sp>
        <p:nvSpPr>
          <p:cNvPr id="61" name="矩形 60">
            <a:extLst>
              <a:ext uri="{FF2B5EF4-FFF2-40B4-BE49-F238E27FC236}">
                <a16:creationId xmlns:a16="http://schemas.microsoft.com/office/drawing/2014/main" id="{17ED250B-CF1C-C538-B2B6-F5C6C9EA3CBB}"/>
              </a:ext>
            </a:extLst>
          </p:cNvPr>
          <p:cNvSpPr/>
          <p:nvPr/>
        </p:nvSpPr>
        <p:spPr>
          <a:xfrm>
            <a:off x="6876686" y="4204696"/>
            <a:ext cx="1962514" cy="1289905"/>
          </a:xfrm>
          <a:prstGeom prst="rect">
            <a:avLst/>
          </a:prstGeom>
          <a:ln w="12700">
            <a:solidFill>
              <a:schemeClr val="accent5">
                <a:lumMod val="50000"/>
              </a:schemeClr>
            </a:solidFill>
            <a:prstDash val="dash"/>
          </a:ln>
        </p:spPr>
        <p:txBody>
          <a:bodyPr wrap="square" anchor="ctr">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采用</a:t>
            </a:r>
            <a:r>
              <a:rPr lang="en-US" altLang="zh-CN" b="1" dirty="0">
                <a:latin typeface="微软雅黑" panose="020B0503020204020204" pitchFamily="34" charset="-122"/>
                <a:ea typeface="微软雅黑" panose="020B0503020204020204" pitchFamily="34" charset="-122"/>
              </a:rPr>
              <a:t>CPU-GPU</a:t>
            </a:r>
            <a:r>
              <a:rPr lang="zh-CN" altLang="en-US" b="1" dirty="0">
                <a:latin typeface="微软雅黑" panose="020B0503020204020204" pitchFamily="34" charset="-122"/>
                <a:ea typeface="微软雅黑" panose="020B0503020204020204" pitchFamily="34" charset="-122"/>
              </a:rPr>
              <a:t>异构计算和多线程并行</a:t>
            </a:r>
            <a:r>
              <a:rPr lang="en-US" altLang="zh-CN" b="1" dirty="0">
                <a:latin typeface="微软雅黑" panose="020B0503020204020204" pitchFamily="34" charset="-122"/>
                <a:ea typeface="微软雅黑" panose="020B0503020204020204" pitchFamily="34" charset="-122"/>
              </a:rPr>
              <a:t>IO</a:t>
            </a:r>
            <a:r>
              <a:rPr lang="zh-CN" altLang="en-US" b="1" dirty="0">
                <a:latin typeface="微软雅黑" panose="020B0503020204020204" pitchFamily="34" charset="-122"/>
                <a:ea typeface="微软雅黑" panose="020B0503020204020204" pitchFamily="34" charset="-122"/>
              </a:rPr>
              <a:t>方法</a:t>
            </a:r>
          </a:p>
        </p:txBody>
      </p:sp>
      <p:sp>
        <p:nvSpPr>
          <p:cNvPr id="62" name="矩形 61">
            <a:extLst>
              <a:ext uri="{FF2B5EF4-FFF2-40B4-BE49-F238E27FC236}">
                <a16:creationId xmlns:a16="http://schemas.microsoft.com/office/drawing/2014/main" id="{7077492F-53D0-D09A-9E7F-EA5A616D989F}"/>
              </a:ext>
            </a:extLst>
          </p:cNvPr>
          <p:cNvSpPr/>
          <p:nvPr/>
        </p:nvSpPr>
        <p:spPr>
          <a:xfrm>
            <a:off x="9452262" y="4195441"/>
            <a:ext cx="2178366" cy="1289905"/>
          </a:xfrm>
          <a:prstGeom prst="rect">
            <a:avLst/>
          </a:prstGeom>
          <a:ln w="12700">
            <a:solidFill>
              <a:schemeClr val="accent5">
                <a:lumMod val="50000"/>
              </a:schemeClr>
            </a:solidFill>
            <a:prstDash val="dash"/>
          </a:ln>
        </p:spPr>
        <p:txBody>
          <a:bodyPr wrap="square" anchor="ctr">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相比国际先进方法，</a:t>
            </a:r>
            <a:r>
              <a:rPr lang="zh-CN" altLang="en-US" b="1" dirty="0">
                <a:latin typeface="微软雅黑" panose="020B0503020204020204" pitchFamily="34" charset="-122"/>
                <a:ea typeface="微软雅黑" panose="020B0503020204020204" pitchFamily="34" charset="-122"/>
              </a:rPr>
              <a:t>计算速度和磁盘吞吐率明显提升</a:t>
            </a:r>
          </a:p>
        </p:txBody>
      </p:sp>
      <p:sp>
        <p:nvSpPr>
          <p:cNvPr id="63" name="箭头: 右 62">
            <a:extLst>
              <a:ext uri="{FF2B5EF4-FFF2-40B4-BE49-F238E27FC236}">
                <a16:creationId xmlns:a16="http://schemas.microsoft.com/office/drawing/2014/main" id="{6602E1FC-FD7F-3283-F35B-0B22B1A4800E}"/>
              </a:ext>
            </a:extLst>
          </p:cNvPr>
          <p:cNvSpPr/>
          <p:nvPr/>
        </p:nvSpPr>
        <p:spPr>
          <a:xfrm>
            <a:off x="8963738" y="4784550"/>
            <a:ext cx="363985" cy="1509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灯片编号占位符 1023">
            <a:extLst>
              <a:ext uri="{FF2B5EF4-FFF2-40B4-BE49-F238E27FC236}">
                <a16:creationId xmlns:a16="http://schemas.microsoft.com/office/drawing/2014/main" id="{EB3478BD-170F-823F-15D0-F277A78E68FD}"/>
              </a:ext>
            </a:extLst>
          </p:cNvPr>
          <p:cNvSpPr>
            <a:spLocks noGrp="1"/>
          </p:cNvSpPr>
          <p:nvPr>
            <p:ph type="sldNum" sz="quarter" idx="12"/>
          </p:nvPr>
        </p:nvSpPr>
        <p:spPr>
          <a:xfrm>
            <a:off x="11684046" y="6185098"/>
            <a:ext cx="2743200" cy="365125"/>
          </a:xfrm>
        </p:spPr>
        <p:txBody>
          <a:bodyPr/>
          <a:lstStyle/>
          <a:p>
            <a:fld id="{B5A21CC4-E65A-47F3-81DC-59A73DA8A03B}" type="slidenum">
              <a:rPr lang="zh-CN" altLang="en-US" smtClean="0"/>
              <a:t>9</a:t>
            </a:fld>
            <a:endParaRPr lang="zh-CN" altLang="en-US" dirty="0"/>
          </a:p>
        </p:txBody>
      </p:sp>
    </p:spTree>
    <p:extLst>
      <p:ext uri="{BB962C8B-B14F-4D97-AF65-F5344CB8AC3E}">
        <p14:creationId xmlns:p14="http://schemas.microsoft.com/office/powerpoint/2010/main" val="859242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2"/>
</p:tagLst>
</file>

<file path=ppt/tags/tag10.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2"/>
</p:tagLst>
</file>

<file path=ppt/tags/tag11.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Freeform 4"/>
</p:tagLst>
</file>

<file path=ppt/tags/tag12.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5"/>
</p:tagLst>
</file>

<file path=ppt/tags/tag13.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2"/>
</p:tagLst>
</file>

<file path=ppt/tags/tag14.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Freeform 4"/>
</p:tagLst>
</file>

<file path=ppt/tags/tag15.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5"/>
</p:tagLst>
</file>

<file path=ppt/tags/tag2.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Freeform 4"/>
</p:tagLst>
</file>

<file path=ppt/tags/tag3.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5"/>
</p:tagLst>
</file>

<file path=ppt/tags/tag4.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2"/>
</p:tagLst>
</file>

<file path=ppt/tags/tag5.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Freeform 4"/>
</p:tagLst>
</file>

<file path=ppt/tags/tag6.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5"/>
</p:tagLst>
</file>

<file path=ppt/tags/tag7.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2"/>
</p:tagLst>
</file>

<file path=ppt/tags/tag8.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Freeform 4"/>
</p:tagLst>
</file>

<file path=ppt/tags/tag9.xml><?xml version="1.0" encoding="utf-8"?>
<p:tagLst xmlns:a="http://schemas.openxmlformats.org/drawingml/2006/main" xmlns:r="http://schemas.openxmlformats.org/officeDocument/2006/relationships" xmlns:p="http://schemas.openxmlformats.org/presentationml/2006/main">
  <p:tag name="MH" val="20160511142423"/>
  <p:tag name="MH_LIBRARY" val="GRAPHIC"/>
  <p:tag name="MH_ORDER" val="Straight Connector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11363</TotalTime>
  <Words>4007</Words>
  <Application>Microsoft Office PowerPoint</Application>
  <PresentationFormat>宽屏</PresentationFormat>
  <Paragraphs>602</Paragraphs>
  <Slides>32</Slides>
  <Notes>32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6" baseType="lpstr">
      <vt:lpstr>Söhne</vt:lpstr>
      <vt:lpstr>等线</vt:lpstr>
      <vt:lpstr>等线 Light</vt:lpstr>
      <vt:lpstr>黑体</vt:lpstr>
      <vt:lpstr>华文行楷</vt:lpstr>
      <vt:lpstr>楷体</vt:lpstr>
      <vt:lpstr>宋体</vt:lpstr>
      <vt:lpstr>微软雅黑</vt:lpstr>
      <vt:lpstr>Arial</vt:lpstr>
      <vt:lpstr>Calibri</vt:lpstr>
      <vt:lpstr>Times New Roman</vt:lpstr>
      <vt:lpstr>Wingdings</vt:lpstr>
      <vt:lpstr>Office 主题​​</vt:lpstr>
      <vt:lpstr>Visio</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garlicup</dc:creator>
  <cp:lastModifiedBy>winson</cp:lastModifiedBy>
  <cp:revision>290</cp:revision>
  <dcterms:created xsi:type="dcterms:W3CDTF">2020-09-08T02:59:20Z</dcterms:created>
  <dcterms:modified xsi:type="dcterms:W3CDTF">2023-07-03T07:12:12Z</dcterms:modified>
</cp:coreProperties>
</file>