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1591" r:id="rId3"/>
    <p:sldId id="1628" r:id="rId4"/>
    <p:sldId id="1593" r:id="rId5"/>
    <p:sldId id="1629" r:id="rId6"/>
    <p:sldId id="1595" r:id="rId7"/>
    <p:sldId id="1606" r:id="rId8"/>
    <p:sldId id="1594" r:id="rId9"/>
    <p:sldId id="1609" r:id="rId10"/>
    <p:sldId id="1598" r:id="rId11"/>
    <p:sldId id="1607" r:id="rId12"/>
    <p:sldId id="1614" r:id="rId13"/>
    <p:sldId id="1649" r:id="rId14"/>
    <p:sldId id="1633" r:id="rId15"/>
    <p:sldId id="1634" r:id="rId16"/>
    <p:sldId id="1635" r:id="rId17"/>
    <p:sldId id="1636" r:id="rId18"/>
    <p:sldId id="1639" r:id="rId19"/>
    <p:sldId id="1641" r:id="rId20"/>
    <p:sldId id="1640" r:id="rId21"/>
    <p:sldId id="1642" r:id="rId22"/>
    <p:sldId id="1643" r:id="rId23"/>
    <p:sldId id="1645" r:id="rId24"/>
    <p:sldId id="1646" r:id="rId25"/>
    <p:sldId id="1644" r:id="rId26"/>
    <p:sldId id="1647" r:id="rId27"/>
    <p:sldId id="1648" r:id="rId28"/>
    <p:sldId id="1650" r:id="rId29"/>
    <p:sldId id="1630" r:id="rId30"/>
    <p:sldId id="162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BA0CF"/>
    <a:srgbClr val="A078BE"/>
    <a:srgbClr val="7030A0"/>
    <a:srgbClr val="7E46A9"/>
    <a:srgbClr val="E3DBE8"/>
    <a:srgbClr val="E6E6E6"/>
    <a:srgbClr val="EAB200"/>
    <a:srgbClr val="F5B788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71947" autoAdjust="0"/>
  </p:normalViewPr>
  <p:slideViewPr>
    <p:cSldViewPr snapToGrid="0">
      <p:cViewPr varScale="1">
        <p:scale>
          <a:sx n="53" d="100"/>
          <a:sy n="53" d="100"/>
        </p:scale>
        <p:origin x="12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8547F-BE3A-4305-8F42-AD79232E92EE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327-36D5-4CAA-B6CC-A383B6F47F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222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59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dirty="0"/>
              <a:t>观测之友模块除了提供望远镜的可观测时间区域外，还附带各种单位转换的小工具，方便用户在探索暂现源报导的时候进行转换。</a:t>
            </a:r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0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dirty="0"/>
              <a:t>消息推送模块的主要流程是实时获取文本化的暂现源报导后，解析文本化数据，形成结构化的报导，再根据主题匹配用户，进行精准推送。</a:t>
            </a:r>
            <a:br>
              <a:rPr lang="en-US" altLang="zh-CN" dirty="0"/>
            </a:br>
            <a:r>
              <a:rPr lang="zh-CN" altLang="en-US" dirty="0"/>
              <a:t>推送的方式包括：微信机器人、邮件、微信订阅号等等。</a:t>
            </a:r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427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75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83A5814A-C3A6-4525-A054-E151BAA1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C903648-EBAB-4D8B-83E0-4A43ED4F3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5834B0-396B-4E29-B2CC-717B720E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EB7B0-4E08-4859-86F8-FB2741D17B27}" type="slidenum">
              <a:rPr lang="en-US" smtClean="0"/>
              <a:pPr>
                <a:defRPr/>
              </a:pPr>
              <a:t>13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314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464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48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93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234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7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5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83A5814A-C3A6-4525-A054-E151BAA1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C903648-EBAB-4D8B-83E0-4A43ED4F3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5834B0-396B-4E29-B2CC-717B720E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EB7B0-4E08-4859-86F8-FB2741D17B27}" type="slidenum">
              <a:rPr lang="en-US" smtClean="0"/>
              <a:pPr>
                <a:defRPr/>
              </a:pPr>
              <a:t>2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83A5814A-C3A6-4525-A054-E151BAA1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C903648-EBAB-4D8B-83E0-4A43ED4F3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5834B0-396B-4E29-B2CC-717B720E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EB7B0-4E08-4859-86F8-FB2741D17B27}" type="slidenum">
              <a:rPr lang="en-US" smtClean="0"/>
              <a:pPr>
                <a:defRPr/>
              </a:pPr>
              <a:t>29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9043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最后，介绍下我们团队的另一个重要工作，是徐佳莹博士开发的</a:t>
            </a:r>
            <a:r>
              <a:rPr lang="en-US" altLang="zh-CN" dirty="0" err="1"/>
              <a:t>BlinkVerse</a:t>
            </a:r>
            <a:r>
              <a:rPr lang="zh-CN" altLang="en-US" dirty="0"/>
              <a:t>网站，该数据目前已经收集整理了万余条</a:t>
            </a:r>
            <a:r>
              <a:rPr lang="en-US" altLang="zh-CN" dirty="0"/>
              <a:t>FRB</a:t>
            </a:r>
            <a:r>
              <a:rPr lang="zh-CN" altLang="en-US" dirty="0"/>
              <a:t>数据，它的目标是服务于国家大科学装置</a:t>
            </a:r>
            <a:r>
              <a:rPr lang="en-US" altLang="zh-CN" dirty="0"/>
              <a:t>FAST</a:t>
            </a:r>
            <a:r>
              <a:rPr lang="zh-CN" altLang="en-US" dirty="0"/>
              <a:t>，数据量占全球总数的近七成，访问超</a:t>
            </a:r>
            <a:r>
              <a:rPr lang="en-US" altLang="zh-CN" dirty="0"/>
              <a:t>35</a:t>
            </a:r>
            <a:r>
              <a:rPr lang="zh-CN" altLang="en-US" dirty="0"/>
              <a:t>个国家，访问量超</a:t>
            </a:r>
            <a:r>
              <a:rPr lang="en-US" altLang="zh-CN" dirty="0"/>
              <a:t>4000</a:t>
            </a:r>
            <a:r>
              <a:rPr lang="zh-CN" altLang="en-US" dirty="0"/>
              <a:t>次，我们这个数据库的目标是打造全世界覆盖范围最广，信息最全的快速射电暴数据库。这是</a:t>
            </a:r>
            <a:r>
              <a:rPr lang="en-US" altLang="zh-CN" dirty="0" err="1"/>
              <a:t>BlinkVerse</a:t>
            </a:r>
            <a:r>
              <a:rPr lang="zh-CN" altLang="en-US"/>
              <a:t>的网站二维码，欢迎大家试用，谢谢大家。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88327-36D5-4CAA-B6CC-A383B6F47F1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60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dirty="0"/>
              <a:t>我们的多波段联动观测平台的流程图大致如下，首先是各种天文观测现象，如：</a:t>
            </a:r>
            <a:r>
              <a:rPr lang="en-US" altLang="zh-CN" dirty="0"/>
              <a:t>AGN</a:t>
            </a:r>
            <a:r>
              <a:rPr lang="zh-CN" altLang="en-US" dirty="0"/>
              <a:t>、</a:t>
            </a:r>
            <a:r>
              <a:rPr lang="en-US" altLang="zh-CN" dirty="0"/>
              <a:t>TDE</a:t>
            </a:r>
            <a:r>
              <a:rPr lang="zh-CN" altLang="en-US" dirty="0"/>
              <a:t>、</a:t>
            </a:r>
            <a:r>
              <a:rPr lang="en-US" altLang="zh-CN" dirty="0"/>
              <a:t>FRB</a:t>
            </a:r>
            <a:r>
              <a:rPr lang="zh-CN" altLang="en-US" dirty="0"/>
              <a:t>，</a:t>
            </a:r>
            <a:r>
              <a:rPr lang="en-US" altLang="zh-CN" dirty="0"/>
              <a:t>GRB, SN</a:t>
            </a:r>
            <a:r>
              <a:rPr lang="zh-CN" altLang="en-US" dirty="0"/>
              <a:t>，</a:t>
            </a:r>
            <a:r>
              <a:rPr lang="en-US" altLang="zh-CN" dirty="0"/>
              <a:t>BNS merger</a:t>
            </a:r>
            <a:r>
              <a:rPr lang="zh-CN" altLang="en-US" dirty="0"/>
              <a:t>。</a:t>
            </a:r>
            <a:endParaRPr lang="en-US" altLang="zh-CN" dirty="0"/>
          </a:p>
          <a:p>
            <a:pPr eaLnBrk="1" hangingPunct="1"/>
            <a:r>
              <a:rPr lang="zh-CN" altLang="en-US" dirty="0"/>
              <a:t>这些天文现象将发射光子，引力波、宇宙线，这些多波段消息能够到达这些探测器，如果探测器有所响应，将能够探测到这些天文现象。</a:t>
            </a:r>
            <a:endParaRPr lang="en-US" altLang="zh-CN" dirty="0"/>
          </a:p>
          <a:p>
            <a:pPr eaLnBrk="1" hangingPunct="1"/>
            <a:r>
              <a:rPr lang="zh-CN" altLang="en-US" dirty="0"/>
              <a:t>从而能够通过</a:t>
            </a:r>
            <a:r>
              <a:rPr lang="en-US" altLang="zh-CN" dirty="0" err="1"/>
              <a:t>Atel</a:t>
            </a:r>
            <a:r>
              <a:rPr lang="zh-CN" altLang="en-US" dirty="0"/>
              <a:t>、</a:t>
            </a:r>
            <a:r>
              <a:rPr lang="en-US" altLang="zh-CN" dirty="0"/>
              <a:t>GCN</a:t>
            </a:r>
            <a:r>
              <a:rPr lang="zh-CN" altLang="en-US" dirty="0"/>
              <a:t>、</a:t>
            </a:r>
            <a:r>
              <a:rPr lang="en-US" altLang="zh-CN" dirty="0" err="1"/>
              <a:t>VOEvent</a:t>
            </a:r>
            <a:r>
              <a:rPr lang="zh-CN" altLang="en-US" dirty="0"/>
              <a:t>等等及时发送消息，我们平台从而能够及时处理这些报导消息，及时通知给我们的用户，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为了方便用户进行多波段观测，我们还做了很多辅助观测的设置，它被叫着“观测之友”。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另外，这些收集到的报导也被我们做成了数据库，方便用户及时的查阅某个源的观测信息。</a:t>
            </a:r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18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83A5814A-C3A6-4525-A054-E151BAA18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C903648-EBAB-4D8B-83E0-4A43ED4F3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5834B0-396B-4E29-B2CC-717B720E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EB7B0-4E08-4859-86F8-FB2741D17B27}" type="slidenum">
              <a:rPr lang="en-US" smtClean="0"/>
              <a:pPr>
                <a:defRPr/>
              </a:pPr>
              <a:t>5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6974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36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z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81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8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E19B916F-9E5C-4CB4-BE17-F5B11AAA7DE6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F9ECA481-C6B4-402A-A711-533F5E4FC36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0AB9159-E475-442C-8134-53F0AE3F9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defRPr/>
            </a:pPr>
            <a:fld id="{0FD21B39-3087-4192-AD6A-1F0A4EAFE5EF}" type="slidenum">
              <a:rPr lang="zh-CN" altLang="en-US"/>
              <a:pPr fontAlgn="base"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0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98C5C8D-46F8-4E8D-A0D7-A5242BF60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F0E1D8-C1EA-440E-BCDF-5842E433E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496" y="277034"/>
            <a:ext cx="1458455" cy="5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99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323A50-E128-4BB3-B1DF-1A218469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9F8587-DAA7-4B3B-89AC-D848CA1DE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5B9F61-EEAF-41A8-AA27-50CC4AAF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500155-95BB-4BCA-BCAB-0091CA7B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EEC72E-AE5E-4F1B-88A2-E9189B29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63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86A260-C027-46E0-B409-C67D7DAF7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10176F-8393-4370-8867-2CBED8C6E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F66AA0-D150-4B15-A0FF-D89F0148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19C347-DFC2-4278-A8DD-21168EAB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DC008F-6033-43B1-911D-0454EB7F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53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D0767-CB86-4034-9505-0945BEE0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93C621-9015-409A-8DB8-9292B1DAC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B78E40-13E2-42EE-886D-625CCF41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1C12-DA72-4BC5-BA47-C438F4B2F69F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5FB2A1-3715-42E3-BE4D-EE0D944F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5DDD11-48DC-447F-ABF9-9891884B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B4A5-0E68-4438-B847-E7DE334637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75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郑少PPT" hidden="1">
            <a:extLst>
              <a:ext uri="{FF2B5EF4-FFF2-40B4-BE49-F238E27FC236}">
                <a16:creationId xmlns:a16="http://schemas.microsoft.com/office/drawing/2014/main" id="{2FFDC18E-C1B6-424E-9050-5931635BBA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11725" y="3244850"/>
            <a:ext cx="23701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>
                <a:solidFill>
                  <a:srgbClr val="FFFFFF"/>
                </a:solidFill>
                <a:latin typeface="思源黑体 CN Bold" charset="0"/>
              </a:rPr>
              <a:t>郑少</a:t>
            </a:r>
            <a:r>
              <a:rPr lang="en-US" altLang="zh-CN">
                <a:solidFill>
                  <a:srgbClr val="FFFFFF"/>
                </a:solidFill>
                <a:latin typeface="思源黑体 CN Bold" charset="0"/>
              </a:rPr>
              <a:t>PPT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A138A2E-E84A-4A06-A9F4-9BF6E66BEA07}"/>
              </a:ext>
            </a:extLst>
          </p:cNvPr>
          <p:cNvSpPr/>
          <p:nvPr userDrawn="1"/>
        </p:nvSpPr>
        <p:spPr>
          <a:xfrm>
            <a:off x="0" y="6737350"/>
            <a:ext cx="12193588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50000"/>
              </a:lnSpc>
              <a:defRPr/>
            </a:pP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6210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1986486-24FD-417B-8D08-862302242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780906-61B0-41E3-9308-A223D6402B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496" y="277034"/>
            <a:ext cx="1458455" cy="5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17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046FC-F664-4CC8-843D-10BD7CC6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84DD2D-F95F-4DB8-88AA-6903381A3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9C87B0-EEAC-4AC9-9BA9-7D766A984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2BD717-97FB-4C8A-BF13-9A06201F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A7B297-5C37-48E1-AC91-746A14BBE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E28224-CE9A-4F2C-A9AF-05D873C7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79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D875A8-0745-4AA4-BDB2-948F4D04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83932D-6EF4-4592-B22E-B8F79105D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662EEE-CB81-4DB9-A941-EFE9C5093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CDA869-4DCA-44E3-ABAF-53B218740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D1128D-EDEF-4ECD-8392-C13D1F582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F5AD07-F110-480D-B4FE-0DD94894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EF7179E-F5BF-4EDB-9D94-F56A116F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596492-020C-4706-935E-FB24A645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24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483D55-06B9-4535-9A8C-EE0920F5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09968B-0A7A-4F6D-BF25-32E8CAF7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9ACE1E-161A-426F-9B19-6AFA3859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D1A6FA-D906-4634-A4A2-445B7589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9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66D037-51B2-4D1F-BE7D-4AE35D2A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5136F87-4014-47C7-A0EB-0AB5DCC4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E4E676-E57E-4DFE-9619-C8732462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60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A92A6-3780-495C-A989-347C5F8E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9A0E8F-9448-4EF5-B010-60ABB151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0F7781-5EDB-4F49-80BF-8C6F54AF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D6DF6-5380-4AB8-80A7-F771520E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51CC71-F4A2-4BB3-8E1B-26236DA3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61539C-894F-464C-8504-5F569A4E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6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6FEF6F-6F65-49FF-A1CD-6906F51A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658701E-1BA3-4795-9AA4-4CEDF661A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73A287-8CC9-4315-8931-CB3AC33B1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4B607-3744-488A-A609-192A21E1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16FCA-507E-444B-8BE7-97E6BAD7CF9D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F786CD-8D2A-4EEE-905D-18154DDF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DF68B9-8034-44DB-94DC-B900BB3B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F124C-B6B6-48B5-872C-AE1423EBBB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ADEC4-81B7-487C-A18E-5923B9C5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141" y="1939212"/>
            <a:ext cx="9557657" cy="528669"/>
          </a:xfrm>
        </p:spPr>
        <p:txBody>
          <a:bodyPr/>
          <a:lstStyle/>
          <a:p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暂现源多波段联动触发平台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557314-A4F7-4F28-8092-F3786F13A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379694"/>
            <a:ext cx="10668000" cy="1589348"/>
          </a:xfrm>
        </p:spPr>
        <p:txBody>
          <a:bodyPr>
            <a:no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方建华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合作者：王培、陈华曦、王晗、胡静静、康至煊、郭雪蓉、葛晓东、包青平、黎海燕、唐晓瑜、柯易楠、金陈武等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fangjh@zhejiang.com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2024/07/14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307265FE-B3F1-45AD-BB6C-3CE7B545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2.png" descr="image2.png">
            <a:extLst>
              <a:ext uri="{FF2B5EF4-FFF2-40B4-BE49-F238E27FC236}">
                <a16:creationId xmlns:a16="http://schemas.microsoft.com/office/drawing/2014/main" id="{96E16E96-6DB4-442E-88DA-6488EF3B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5119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13A3991-579C-4F78-9E16-015E02552364}"/>
              </a:ext>
            </a:extLst>
          </p:cNvPr>
          <p:cNvSpPr/>
          <p:nvPr/>
        </p:nvSpPr>
        <p:spPr>
          <a:xfrm>
            <a:off x="613917" y="4404344"/>
            <a:ext cx="416201" cy="18616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8E88210-4D18-4B28-A079-9AD460CDABE5}"/>
              </a:ext>
            </a:extLst>
          </p:cNvPr>
          <p:cNvSpPr/>
          <p:nvPr/>
        </p:nvSpPr>
        <p:spPr>
          <a:xfrm>
            <a:off x="613917" y="2029142"/>
            <a:ext cx="416201" cy="18616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114AB3F-26AF-4429-A403-63A24D8858A1}"/>
              </a:ext>
            </a:extLst>
          </p:cNvPr>
          <p:cNvSpPr/>
          <p:nvPr/>
        </p:nvSpPr>
        <p:spPr>
          <a:xfrm>
            <a:off x="1683610" y="1306235"/>
            <a:ext cx="1722714" cy="515385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坐标转换</a:t>
            </a:r>
          </a:p>
        </p:txBody>
      </p:sp>
      <p:sp>
        <p:nvSpPr>
          <p:cNvPr id="29" name="矩形 7" descr="段落标题1">
            <a:extLst>
              <a:ext uri="{FF2B5EF4-FFF2-40B4-BE49-F238E27FC236}">
                <a16:creationId xmlns:a16="http://schemas.microsoft.com/office/drawing/2014/main" id="{DC94D3D4-6C61-4EDD-A3A0-CCC52943D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925" y="553397"/>
            <a:ext cx="8346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观测之友：</a:t>
            </a:r>
            <a:r>
              <a:rPr lang="zh-CN" altLang="en-US" sz="24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可视化辅助协调多波段多设备的联合观测</a:t>
            </a:r>
            <a:endParaRPr lang="zh-CN" altLang="en-US" sz="32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8AFA840-346B-4232-B89E-B83E1DA04B5C}"/>
              </a:ext>
            </a:extLst>
          </p:cNvPr>
          <p:cNvSpPr/>
          <p:nvPr/>
        </p:nvSpPr>
        <p:spPr>
          <a:xfrm>
            <a:off x="4591406" y="1306234"/>
            <a:ext cx="1722714" cy="515385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时间转换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6B2009B-FCEF-492C-932F-D514C24982E5}"/>
              </a:ext>
            </a:extLst>
          </p:cNvPr>
          <p:cNvSpPr/>
          <p:nvPr/>
        </p:nvSpPr>
        <p:spPr>
          <a:xfrm>
            <a:off x="7261518" y="1299054"/>
            <a:ext cx="1722714" cy="515385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流量转换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DDF6EAE-93C1-4FE5-9FE7-634788CC3047}"/>
              </a:ext>
            </a:extLst>
          </p:cNvPr>
          <p:cNvSpPr/>
          <p:nvPr/>
        </p:nvSpPr>
        <p:spPr>
          <a:xfrm>
            <a:off x="9832238" y="1306237"/>
            <a:ext cx="1722714" cy="515384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距离转换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DAC085A-EAD9-4BAA-AB3B-87EF3BD0826C}"/>
              </a:ext>
            </a:extLst>
          </p:cNvPr>
          <p:cNvSpPr txBox="1"/>
          <p:nvPr/>
        </p:nvSpPr>
        <p:spPr>
          <a:xfrm>
            <a:off x="599874" y="2145744"/>
            <a:ext cx="461665" cy="17450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交互式处理模式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0671167-F4D3-4030-A72E-FDFADE251853}"/>
              </a:ext>
            </a:extLst>
          </p:cNvPr>
          <p:cNvSpPr txBox="1"/>
          <p:nvPr/>
        </p:nvSpPr>
        <p:spPr>
          <a:xfrm>
            <a:off x="591184" y="4655954"/>
            <a:ext cx="461665" cy="17450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批处理模式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DE4F7520-D4E3-4614-970A-F9043A58E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87" y="2030156"/>
            <a:ext cx="2420759" cy="1745019"/>
          </a:xfrm>
          <a:prstGeom prst="rect">
            <a:avLst/>
          </a:prstGeom>
          <a:solidFill>
            <a:srgbClr val="688AC0"/>
          </a:solidFill>
          <a:ln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0348B4C-1490-4FB4-A112-B978EDD2A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88" y="4404344"/>
            <a:ext cx="2251758" cy="1900259"/>
          </a:xfrm>
          <a:prstGeom prst="rect">
            <a:avLst/>
          </a:prstGeom>
          <a:solidFill>
            <a:srgbClr val="688AC0"/>
          </a:solidFill>
          <a:ln>
            <a:noFill/>
          </a:ln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16A0C0-7D0F-4686-B6D3-930B6CF4E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109" y="2060821"/>
            <a:ext cx="2812775" cy="166501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A0D5CB-7FEF-47AF-A28F-C07593659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110" y="4815090"/>
            <a:ext cx="2812775" cy="134826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1222CCC-3EC2-41C4-B04C-AC180EEAD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747" y="2029142"/>
            <a:ext cx="2365415" cy="191605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F984C69-7395-4B40-A5E9-DAB03C74F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611" y="4242451"/>
            <a:ext cx="2749685" cy="229382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A17D631-0592-405B-A25D-218733B00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118" y="2227132"/>
            <a:ext cx="2291256" cy="153640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65883D9-A7D1-4B42-9BF5-7223C2ECA2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943" y="4983653"/>
            <a:ext cx="2661606" cy="1089622"/>
          </a:xfrm>
          <a:prstGeom prst="rect">
            <a:avLst/>
          </a:prstGeom>
        </p:spPr>
      </p:pic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BED2F1AA-CDDC-467B-8190-90A94EF506A6}"/>
              </a:ext>
            </a:extLst>
          </p:cNvPr>
          <p:cNvCxnSpPr/>
          <p:nvPr/>
        </p:nvCxnSpPr>
        <p:spPr>
          <a:xfrm>
            <a:off x="1334587" y="1943723"/>
            <a:ext cx="10490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2D614041-0E66-46F3-9C10-34ABE85D086A}"/>
              </a:ext>
            </a:extLst>
          </p:cNvPr>
          <p:cNvCxnSpPr/>
          <p:nvPr/>
        </p:nvCxnSpPr>
        <p:spPr>
          <a:xfrm>
            <a:off x="1354438" y="4088918"/>
            <a:ext cx="10490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8818F1AD-6007-4112-B34C-710289DD0A83}"/>
              </a:ext>
            </a:extLst>
          </p:cNvPr>
          <p:cNvCxnSpPr/>
          <p:nvPr/>
        </p:nvCxnSpPr>
        <p:spPr>
          <a:xfrm>
            <a:off x="1354438" y="6601862"/>
            <a:ext cx="104903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2F2FD8-EDB3-432B-80D7-DCD80C44A33E}"/>
              </a:ext>
            </a:extLst>
          </p:cNvPr>
          <p:cNvSpPr txBox="1"/>
          <p:nvPr/>
        </p:nvSpPr>
        <p:spPr>
          <a:xfrm>
            <a:off x="540543" y="553397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" name="image2.png" descr="image2.png">
            <a:extLst>
              <a:ext uri="{FF2B5EF4-FFF2-40B4-BE49-F238E27FC236}">
                <a16:creationId xmlns:a16="http://schemas.microsoft.com/office/drawing/2014/main" id="{F4B210F8-711B-4360-8735-0736F64D8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9521A246-ED4C-499E-BEAF-3504154D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47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925" y="553397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消息推送模块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57F41F3-06C1-4025-92A4-5BCAFFD2BF8A}"/>
              </a:ext>
            </a:extLst>
          </p:cNvPr>
          <p:cNvSpPr/>
          <p:nvPr/>
        </p:nvSpPr>
        <p:spPr>
          <a:xfrm>
            <a:off x="2301594" y="1363174"/>
            <a:ext cx="1674743" cy="422556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推送流程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23FD045-1696-4B16-99E6-F36AC9780629}"/>
              </a:ext>
            </a:extLst>
          </p:cNvPr>
          <p:cNvSpPr/>
          <p:nvPr/>
        </p:nvSpPr>
        <p:spPr>
          <a:xfrm>
            <a:off x="7852696" y="1371457"/>
            <a:ext cx="1674743" cy="422556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</a:rPr>
              <a:t>推送方式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3235ED6-209B-4F83-B245-1EAB2CD833CA}"/>
              </a:ext>
            </a:extLst>
          </p:cNvPr>
          <p:cNvSpPr/>
          <p:nvPr/>
        </p:nvSpPr>
        <p:spPr>
          <a:xfrm>
            <a:off x="6856632" y="2565532"/>
            <a:ext cx="3649734" cy="58477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微信机器人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49893AE4-A7DB-4019-AB35-D2B5534E8AAE}"/>
              </a:ext>
            </a:extLst>
          </p:cNvPr>
          <p:cNvSpPr/>
          <p:nvPr/>
        </p:nvSpPr>
        <p:spPr>
          <a:xfrm>
            <a:off x="6856632" y="4237121"/>
            <a:ext cx="3649734" cy="5851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微信订阅号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DB389DC-D5B1-4342-B96B-211BA59D6E1D}"/>
              </a:ext>
            </a:extLst>
          </p:cNvPr>
          <p:cNvSpPr/>
          <p:nvPr/>
        </p:nvSpPr>
        <p:spPr>
          <a:xfrm>
            <a:off x="6865200" y="3415122"/>
            <a:ext cx="3649734" cy="5851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邮件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FE5981E-4A71-4E7E-A636-A991A2AC349A}"/>
              </a:ext>
            </a:extLst>
          </p:cNvPr>
          <p:cNvSpPr/>
          <p:nvPr/>
        </p:nvSpPr>
        <p:spPr>
          <a:xfrm>
            <a:off x="6865200" y="5006529"/>
            <a:ext cx="3649734" cy="58514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endParaRPr lang="zh-CN" altLang="en-US" sz="20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A29B20-1C12-4046-8BAC-01F2DBAE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62" y="2320906"/>
            <a:ext cx="4240408" cy="3655825"/>
          </a:xfrm>
          <a:prstGeom prst="rect">
            <a:avLst/>
          </a:prstGeom>
        </p:spPr>
      </p:pic>
      <p:sp>
        <p:nvSpPr>
          <p:cNvPr id="2" name="框架 1">
            <a:extLst>
              <a:ext uri="{FF2B5EF4-FFF2-40B4-BE49-F238E27FC236}">
                <a16:creationId xmlns:a16="http://schemas.microsoft.com/office/drawing/2014/main" id="{78450833-DCC3-61A8-875E-CA253DCA790B}"/>
              </a:ext>
            </a:extLst>
          </p:cNvPr>
          <p:cNvSpPr/>
          <p:nvPr/>
        </p:nvSpPr>
        <p:spPr>
          <a:xfrm>
            <a:off x="3159782" y="4437663"/>
            <a:ext cx="2099388" cy="465642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600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C2E4A0-B1EA-4D38-8250-F1BCC986CEB9}"/>
              </a:ext>
            </a:extLst>
          </p:cNvPr>
          <p:cNvSpPr txBox="1"/>
          <p:nvPr/>
        </p:nvSpPr>
        <p:spPr>
          <a:xfrm>
            <a:off x="540543" y="553397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image2.png" descr="image2.png">
            <a:extLst>
              <a:ext uri="{FF2B5EF4-FFF2-40B4-BE49-F238E27FC236}">
                <a16:creationId xmlns:a16="http://schemas.microsoft.com/office/drawing/2014/main" id="{FEDDAF0E-1116-4A1C-9B0E-0C45B97DE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8AF4764-1C2C-4729-80DE-416A9A91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038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27" y="34783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VOE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实时获取的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FRB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探测率分布图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209F002-4F73-45F5-9E20-76B87909D596}"/>
              </a:ext>
            </a:extLst>
          </p:cNvPr>
          <p:cNvSpPr/>
          <p:nvPr/>
        </p:nvSpPr>
        <p:spPr>
          <a:xfrm>
            <a:off x="6780637" y="1606380"/>
            <a:ext cx="4409527" cy="442292"/>
          </a:xfrm>
          <a:prstGeom prst="round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/>
              <a:t>示例：基于</a:t>
            </a:r>
            <a:r>
              <a:rPr lang="en-US" altLang="zh-CN" sz="2600" dirty="0"/>
              <a:t>FAST</a:t>
            </a:r>
            <a:r>
              <a:rPr lang="zh-CN" altLang="en-US" sz="2600" dirty="0"/>
              <a:t>观测的分级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B3B91E-5DFC-4660-8916-6682027C25CC}"/>
              </a:ext>
            </a:extLst>
          </p:cNvPr>
          <p:cNvSpPr txBox="1"/>
          <p:nvPr/>
        </p:nvSpPr>
        <p:spPr>
          <a:xfrm>
            <a:off x="7056779" y="2860861"/>
            <a:ext cx="4383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级：探测频次≥</a:t>
            </a:r>
            <a:r>
              <a:rPr lang="en-US" altLang="zh-CN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次的源</a:t>
            </a:r>
            <a:endParaRPr lang="en-US" altLang="zh-CN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级：探测频次</a:t>
            </a:r>
            <a:r>
              <a:rPr lang="en-US" altLang="zh-CN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2-4</a:t>
            </a:r>
            <a:r>
              <a:rPr lang="zh-CN" altLang="en-US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次的源</a:t>
            </a:r>
            <a:endParaRPr lang="en-US" altLang="zh-CN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级：探测频次</a:t>
            </a:r>
            <a:r>
              <a:rPr lang="en-US" altLang="zh-CN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次的源</a:t>
            </a:r>
            <a:endParaRPr lang="en-US" altLang="zh-CN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4157BAD-2A4A-4464-BB10-436B6C4D4F5C}"/>
              </a:ext>
            </a:extLst>
          </p:cNvPr>
          <p:cNvSpPr/>
          <p:nvPr/>
        </p:nvSpPr>
        <p:spPr>
          <a:xfrm>
            <a:off x="6780637" y="2384796"/>
            <a:ext cx="4409527" cy="15041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C02F71-23A7-4259-93DC-AC077DC345D4}"/>
              </a:ext>
            </a:extLst>
          </p:cNvPr>
          <p:cNvSpPr txBox="1"/>
          <p:nvPr/>
        </p:nvSpPr>
        <p:spPr>
          <a:xfrm>
            <a:off x="6915870" y="2299663"/>
            <a:ext cx="4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分级规则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：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pitchFamily="2" charset="2"/>
            </a:endParaRP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源必须在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FAST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视场内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(ZA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≤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40°)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520BFA-FDFF-4C5F-8DEA-DD23E3F782AA}"/>
              </a:ext>
            </a:extLst>
          </p:cNvPr>
          <p:cNvSpPr txBox="1"/>
          <p:nvPr/>
        </p:nvSpPr>
        <p:spPr>
          <a:xfrm>
            <a:off x="6919778" y="5658676"/>
            <a:ext cx="4131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将不同时间段的探测频次最高的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6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个目标的坐标以及探测频次做成文本文件推送给用户。</a:t>
            </a:r>
            <a:endParaRPr lang="en-US" altLang="zh-CN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pitchFamily="2" charset="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EC5BC3-F6FD-4660-AC0B-A2544DD37B7F}"/>
              </a:ext>
            </a:extLst>
          </p:cNvPr>
          <p:cNvSpPr txBox="1"/>
          <p:nvPr/>
        </p:nvSpPr>
        <p:spPr>
          <a:xfrm>
            <a:off x="367549" y="0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EF3AD4-483B-43D6-B522-D0E440194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3" y="619558"/>
            <a:ext cx="5893042" cy="61832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69093F6-FB89-4DFD-857D-113DFA40265F}"/>
              </a:ext>
            </a:extLst>
          </p:cNvPr>
          <p:cNvSpPr txBox="1"/>
          <p:nvPr/>
        </p:nvSpPr>
        <p:spPr>
          <a:xfrm>
            <a:off x="6915871" y="4178320"/>
            <a:ext cx="302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时间段分为：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最近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个月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最近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个月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image2.png" descr="image2.png">
            <a:extLst>
              <a:ext uri="{FF2B5EF4-FFF2-40B4-BE49-F238E27FC236}">
                <a16:creationId xmlns:a16="http://schemas.microsoft.com/office/drawing/2014/main" id="{2D08A2A5-D2F2-40D0-BA81-1CC3CCF43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D32E089-93A9-4221-94D7-9E5F6C69C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52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任意多边形 6">
            <a:extLst>
              <a:ext uri="{FF2B5EF4-FFF2-40B4-BE49-F238E27FC236}">
                <a16:creationId xmlns:a16="http://schemas.microsoft.com/office/drawing/2014/main" id="{8B29F5F5-E83F-4119-951C-1D4F34C9A7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806450"/>
            <a:ext cx="204788" cy="1084263"/>
          </a:xfrm>
          <a:custGeom>
            <a:avLst/>
            <a:gdLst>
              <a:gd name="T0" fmla="*/ 0 w 4511489"/>
              <a:gd name="T1" fmla="*/ 0 h 4261259"/>
              <a:gd name="T2" fmla="*/ 0 w 4511489"/>
              <a:gd name="T3" fmla="*/ 0 h 4261259"/>
              <a:gd name="T4" fmla="*/ 0 w 4511489"/>
              <a:gd name="T5" fmla="*/ 0 h 4261259"/>
              <a:gd name="T6" fmla="*/ 0 w 4511489"/>
              <a:gd name="T7" fmla="*/ 0 h 42612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11489" h="4261259">
                <a:moveTo>
                  <a:pt x="0" y="0"/>
                </a:moveTo>
                <a:lnTo>
                  <a:pt x="4511489" y="0"/>
                </a:lnTo>
                <a:lnTo>
                  <a:pt x="4511489" y="4261259"/>
                </a:lnTo>
                <a:lnTo>
                  <a:pt x="0" y="42612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3" name="文本框 9">
            <a:extLst>
              <a:ext uri="{FF2B5EF4-FFF2-40B4-BE49-F238E27FC236}">
                <a16:creationId xmlns:a16="http://schemas.microsoft.com/office/drawing/2014/main" id="{566D038B-4D71-48EF-BFDB-0077881A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993775"/>
            <a:ext cx="22621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 descr="段落标题1">
            <a:extLst>
              <a:ext uri="{FF2B5EF4-FFF2-40B4-BE49-F238E27FC236}">
                <a16:creationId xmlns:a16="http://schemas.microsoft.com/office/drawing/2014/main" id="{2E79C5A6-1D79-4DD6-B69F-8A35B3BE4B8D}"/>
              </a:ext>
            </a:extLst>
          </p:cNvPr>
          <p:cNvSpPr/>
          <p:nvPr/>
        </p:nvSpPr>
        <p:spPr>
          <a:xfrm>
            <a:off x="1455345" y="1893136"/>
            <a:ext cx="83779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为什么需要多波段联动平台？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多波段联动平台的处理流程图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多波段联动平台的功能介绍</a:t>
            </a: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楷体" panose="02010609060101010101" pitchFamily="49" charset="-122"/>
                <a:ea typeface="楷体" panose="02010609060101010101" pitchFamily="49" charset="-122"/>
              </a:rPr>
              <a:t>BlinkVerse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介绍</a:t>
            </a:r>
          </a:p>
        </p:txBody>
      </p:sp>
      <p:pic>
        <p:nvPicPr>
          <p:cNvPr id="7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C86C9BC-EB15-44D2-9402-CFB351A9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2.png" descr="image2.png">
            <a:extLst>
              <a:ext uri="{FF2B5EF4-FFF2-40B4-BE49-F238E27FC236}">
                <a16:creationId xmlns:a16="http://schemas.microsoft.com/office/drawing/2014/main" id="{AFB3F290-54D9-45CA-9D70-2D121202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32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E9C7B09-36AB-4608-8D8D-E15768AD9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68"/>
            <a:ext cx="12192000" cy="6870867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3A5E0E2-31A8-4A57-8C50-4CE17B0120C8}"/>
              </a:ext>
            </a:extLst>
          </p:cNvPr>
          <p:cNvSpPr/>
          <p:nvPr/>
        </p:nvSpPr>
        <p:spPr>
          <a:xfrm>
            <a:off x="101600" y="406400"/>
            <a:ext cx="11315700" cy="635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E0F3A86-315C-4E5A-93E2-4BC96C18F899}"/>
              </a:ext>
            </a:extLst>
          </p:cNvPr>
          <p:cNvSpPr/>
          <p:nvPr/>
        </p:nvSpPr>
        <p:spPr>
          <a:xfrm>
            <a:off x="133350" y="1816100"/>
            <a:ext cx="5829300" cy="4737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5749D0B-2B00-4754-A0C9-2E62CDD317B0}"/>
              </a:ext>
            </a:extLst>
          </p:cNvPr>
          <p:cNvSpPr/>
          <p:nvPr/>
        </p:nvSpPr>
        <p:spPr>
          <a:xfrm>
            <a:off x="6096000" y="1816100"/>
            <a:ext cx="5829300" cy="4737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5FE737C-23D9-44DE-A33C-DE06C12B8C80}"/>
              </a:ext>
            </a:extLst>
          </p:cNvPr>
          <p:cNvSpPr/>
          <p:nvPr/>
        </p:nvSpPr>
        <p:spPr>
          <a:xfrm>
            <a:off x="0" y="1257300"/>
            <a:ext cx="1701800" cy="55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1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5A64ED-506D-4773-8F47-175B9E0B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5F96CDF-B2B5-4606-BF41-36399BC0D305}"/>
              </a:ext>
            </a:extLst>
          </p:cNvPr>
          <p:cNvSpPr/>
          <p:nvPr/>
        </p:nvSpPr>
        <p:spPr>
          <a:xfrm>
            <a:off x="5994400" y="5384800"/>
            <a:ext cx="1676400" cy="1206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39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C3EF25-E139-4E73-BD4F-51D16F69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CCB69C-DB05-4683-9EC3-592D74176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6DB69C-69F1-4306-939C-9F98C551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14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1D2E9B-4C13-4906-BF86-0AB692F40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任意多边形 6">
            <a:extLst>
              <a:ext uri="{FF2B5EF4-FFF2-40B4-BE49-F238E27FC236}">
                <a16:creationId xmlns:a16="http://schemas.microsoft.com/office/drawing/2014/main" id="{8B29F5F5-E83F-4119-951C-1D4F34C9A7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806450"/>
            <a:ext cx="204788" cy="1084263"/>
          </a:xfrm>
          <a:custGeom>
            <a:avLst/>
            <a:gdLst>
              <a:gd name="T0" fmla="*/ 0 w 4511489"/>
              <a:gd name="T1" fmla="*/ 0 h 4261259"/>
              <a:gd name="T2" fmla="*/ 0 w 4511489"/>
              <a:gd name="T3" fmla="*/ 0 h 4261259"/>
              <a:gd name="T4" fmla="*/ 0 w 4511489"/>
              <a:gd name="T5" fmla="*/ 0 h 4261259"/>
              <a:gd name="T6" fmla="*/ 0 w 4511489"/>
              <a:gd name="T7" fmla="*/ 0 h 42612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11489" h="4261259">
                <a:moveTo>
                  <a:pt x="0" y="0"/>
                </a:moveTo>
                <a:lnTo>
                  <a:pt x="4511489" y="0"/>
                </a:lnTo>
                <a:lnTo>
                  <a:pt x="4511489" y="4261259"/>
                </a:lnTo>
                <a:lnTo>
                  <a:pt x="0" y="42612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3" name="文本框 9">
            <a:extLst>
              <a:ext uri="{FF2B5EF4-FFF2-40B4-BE49-F238E27FC236}">
                <a16:creationId xmlns:a16="http://schemas.microsoft.com/office/drawing/2014/main" id="{566D038B-4D71-48EF-BFDB-0077881A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993775"/>
            <a:ext cx="22621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 descr="段落标题1">
            <a:extLst>
              <a:ext uri="{FF2B5EF4-FFF2-40B4-BE49-F238E27FC236}">
                <a16:creationId xmlns:a16="http://schemas.microsoft.com/office/drawing/2014/main" id="{2E79C5A6-1D79-4DD6-B69F-8A35B3BE4B8D}"/>
              </a:ext>
            </a:extLst>
          </p:cNvPr>
          <p:cNvSpPr/>
          <p:nvPr/>
        </p:nvSpPr>
        <p:spPr>
          <a:xfrm>
            <a:off x="1558131" y="1774158"/>
            <a:ext cx="83779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为什么需要多波段联动平台？</a:t>
            </a: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多波段联动平台的处理流程图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多波段联动平台的功能介绍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楷体" panose="02010609060101010101" pitchFamily="49" charset="-122"/>
                <a:ea typeface="楷体" panose="02010609060101010101" pitchFamily="49" charset="-122"/>
              </a:rPr>
              <a:t>BlinkVerse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介绍</a:t>
            </a:r>
          </a:p>
        </p:txBody>
      </p:sp>
      <p:pic>
        <p:nvPicPr>
          <p:cNvPr id="7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C86C9BC-EB15-44D2-9402-CFB351A9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2.png" descr="image2.png">
            <a:extLst>
              <a:ext uri="{FF2B5EF4-FFF2-40B4-BE49-F238E27FC236}">
                <a16:creationId xmlns:a16="http://schemas.microsoft.com/office/drawing/2014/main" id="{AFB3F290-54D9-45CA-9D70-2D121202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BF2BF3-B70F-4279-8DF5-A17B1D4B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36C450-A4AC-4E6A-88EE-425A8F75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2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4A7087-4D53-4D44-AB88-8ACDABC7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28"/>
            <a:ext cx="12192000" cy="69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DBBFF5-6906-4D1F-BD5E-AE4F9FF6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640DA8-752C-4894-A9C2-F38038B4D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7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F2876B-CD41-445B-989E-47EC4D32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3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66FE17D5-B70A-4ABB-AFE6-5A83867A67C1}"/>
              </a:ext>
            </a:extLst>
          </p:cNvPr>
          <p:cNvSpPr/>
          <p:nvPr/>
        </p:nvSpPr>
        <p:spPr>
          <a:xfrm>
            <a:off x="5029200" y="2959100"/>
            <a:ext cx="279400" cy="2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464F2F-564B-45B0-B553-E17DF541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9ABDC5-694E-4FEF-8222-76C9B72C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0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F6CCC6D-34DB-49B7-A464-5734B8767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89" y="-147247"/>
            <a:ext cx="1720403" cy="967727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25E8B4C-0EFE-4EC5-89F1-517C46C2C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647" y="4831142"/>
            <a:ext cx="1189993" cy="17550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F3C41F-7FB9-4203-AFF2-C4BA99119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3" y="713934"/>
            <a:ext cx="5780985" cy="6102775"/>
          </a:xfrm>
          <a:prstGeom prst="rect">
            <a:avLst/>
          </a:prstGeom>
        </p:spPr>
      </p:pic>
      <p:pic>
        <p:nvPicPr>
          <p:cNvPr id="7" name="image2.png" descr="image2.png">
            <a:extLst>
              <a:ext uri="{FF2B5EF4-FFF2-40B4-BE49-F238E27FC236}">
                <a16:creationId xmlns:a16="http://schemas.microsoft.com/office/drawing/2014/main" id="{4C17D49F-5FA3-4322-972E-BF1D99158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054" y="614531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3DD94502-118C-4591-92FE-50389E3B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C232646-69A1-44C7-BC63-279CE3755B9B}"/>
              </a:ext>
            </a:extLst>
          </p:cNvPr>
          <p:cNvSpPr txBox="1"/>
          <p:nvPr/>
        </p:nvSpPr>
        <p:spPr>
          <a:xfrm>
            <a:off x="9593808" y="3231313"/>
            <a:ext cx="2281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暂现源消息警报的内测群</a:t>
            </a:r>
            <a:endParaRPr lang="en-US" altLang="zh-CN" sz="20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目前支持的消息源：</a:t>
            </a:r>
            <a:endParaRPr lang="en-US" altLang="zh-CN" sz="20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 err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Atel</a:t>
            </a:r>
            <a:r>
              <a:rPr lang="zh-CN" altLang="en-US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dirty="0" err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VoEvent</a:t>
            </a:r>
            <a:r>
              <a:rPr lang="zh-CN" altLang="en-US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GCN</a:t>
            </a:r>
          </a:p>
        </p:txBody>
      </p: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45E93F68-048A-4A34-A354-D582BE044E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00093" y="4046921"/>
            <a:ext cx="896434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7" descr="段落标题1">
            <a:extLst>
              <a:ext uri="{FF2B5EF4-FFF2-40B4-BE49-F238E27FC236}">
                <a16:creationId xmlns:a16="http://schemas.microsoft.com/office/drawing/2014/main" id="{258E86DE-91DA-41F6-AA3F-63FB78E5A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37" y="0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广告时间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5AB39B3-1A28-4AB1-878B-98F22478773E}"/>
              </a:ext>
            </a:extLst>
          </p:cNvPr>
          <p:cNvSpPr txBox="1"/>
          <p:nvPr/>
        </p:nvSpPr>
        <p:spPr>
          <a:xfrm>
            <a:off x="0" y="-18088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6EE30AC-B4AE-48F9-B04E-DC3A63CD5BD1}"/>
              </a:ext>
            </a:extLst>
          </p:cNvPr>
          <p:cNvSpPr/>
          <p:nvPr/>
        </p:nvSpPr>
        <p:spPr>
          <a:xfrm>
            <a:off x="5870199" y="6019030"/>
            <a:ext cx="3975384" cy="4777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Email: fangjh@zhejianglab.com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A2BC86-92A2-44A0-8E93-75995F801167}"/>
              </a:ext>
            </a:extLst>
          </p:cNvPr>
          <p:cNvSpPr/>
          <p:nvPr/>
        </p:nvSpPr>
        <p:spPr>
          <a:xfrm>
            <a:off x="5919157" y="452996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https://transientverse.alkaidos.cn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E53621-27A9-4DC2-A2A5-CC76818B5A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72" y="929640"/>
            <a:ext cx="2719730" cy="2542454"/>
          </a:xfrm>
          <a:prstGeom prst="rect">
            <a:avLst/>
          </a:prstGeom>
        </p:spPr>
      </p:pic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C53F6624-43A9-441C-8DAD-D9B045E6B305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85905" y="1937384"/>
            <a:ext cx="896434" cy="1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42196FE1-50ED-4086-9D47-D6EE951B7772}"/>
              </a:ext>
            </a:extLst>
          </p:cNvPr>
          <p:cNvSpPr txBox="1"/>
          <p:nvPr/>
        </p:nvSpPr>
        <p:spPr>
          <a:xfrm>
            <a:off x="9835571" y="1567471"/>
            <a:ext cx="213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TransientVerse</a:t>
            </a:r>
            <a:r>
              <a:rPr lang="zh-CN" altLang="en-US" sz="2000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网站二维码</a:t>
            </a:r>
            <a:endParaRPr lang="en-US" altLang="zh-CN" sz="20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C7BC2F1-2A44-4FC6-8623-C2BC46F39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99145"/>
            <a:ext cx="2519885" cy="251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任意多边形 6">
            <a:extLst>
              <a:ext uri="{FF2B5EF4-FFF2-40B4-BE49-F238E27FC236}">
                <a16:creationId xmlns:a16="http://schemas.microsoft.com/office/drawing/2014/main" id="{8B29F5F5-E83F-4119-951C-1D4F34C9A7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806450"/>
            <a:ext cx="204788" cy="1084263"/>
          </a:xfrm>
          <a:custGeom>
            <a:avLst/>
            <a:gdLst>
              <a:gd name="T0" fmla="*/ 0 w 4511489"/>
              <a:gd name="T1" fmla="*/ 0 h 4261259"/>
              <a:gd name="T2" fmla="*/ 0 w 4511489"/>
              <a:gd name="T3" fmla="*/ 0 h 4261259"/>
              <a:gd name="T4" fmla="*/ 0 w 4511489"/>
              <a:gd name="T5" fmla="*/ 0 h 4261259"/>
              <a:gd name="T6" fmla="*/ 0 w 4511489"/>
              <a:gd name="T7" fmla="*/ 0 h 42612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11489" h="4261259">
                <a:moveTo>
                  <a:pt x="0" y="0"/>
                </a:moveTo>
                <a:lnTo>
                  <a:pt x="4511489" y="0"/>
                </a:lnTo>
                <a:lnTo>
                  <a:pt x="4511489" y="4261259"/>
                </a:lnTo>
                <a:lnTo>
                  <a:pt x="0" y="42612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3" name="文本框 9">
            <a:extLst>
              <a:ext uri="{FF2B5EF4-FFF2-40B4-BE49-F238E27FC236}">
                <a16:creationId xmlns:a16="http://schemas.microsoft.com/office/drawing/2014/main" id="{566D038B-4D71-48EF-BFDB-0077881A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993775"/>
            <a:ext cx="22621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 descr="段落标题1">
            <a:extLst>
              <a:ext uri="{FF2B5EF4-FFF2-40B4-BE49-F238E27FC236}">
                <a16:creationId xmlns:a16="http://schemas.microsoft.com/office/drawing/2014/main" id="{2E79C5A6-1D79-4DD6-B69F-8A35B3BE4B8D}"/>
              </a:ext>
            </a:extLst>
          </p:cNvPr>
          <p:cNvSpPr/>
          <p:nvPr/>
        </p:nvSpPr>
        <p:spPr>
          <a:xfrm>
            <a:off x="1455345" y="1893136"/>
            <a:ext cx="83779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为什么需要多波段联动平台？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多波段联动平台的处理流程图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多波段联动平台的功能介绍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BlinkVerse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介绍</a:t>
            </a:r>
          </a:p>
        </p:txBody>
      </p:sp>
      <p:pic>
        <p:nvPicPr>
          <p:cNvPr id="7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C86C9BC-EB15-44D2-9402-CFB351A9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2.png" descr="image2.png">
            <a:extLst>
              <a:ext uri="{FF2B5EF4-FFF2-40B4-BE49-F238E27FC236}">
                <a16:creationId xmlns:a16="http://schemas.microsoft.com/office/drawing/2014/main" id="{AFB3F290-54D9-45CA-9D70-2D121202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178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513"/>
            <a:ext cx="8199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为什么需要暂现源多波段联动触发平台？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8249CB8-1DAC-431B-A61A-F9B8883411F6}"/>
              </a:ext>
            </a:extLst>
          </p:cNvPr>
          <p:cNvSpPr txBox="1"/>
          <p:nvPr/>
        </p:nvSpPr>
        <p:spPr>
          <a:xfrm>
            <a:off x="617562" y="1397707"/>
            <a:ext cx="103389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暂现源多波段联合观测必要性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起源、传播和爆发机制问题的解决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800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当前暂现源观测困难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观测消息零散，不及时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对源性质缺乏了解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难于协调多设备跟进同步观测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CN" sz="2800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暂现源多波段联动平台优势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整合观测报导，实时精准通知，促进联合观测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CN" altLang="en-US" sz="2800" kern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帮助研究者迅速调研某源研究现状</a:t>
            </a:r>
            <a:endParaRPr lang="en-US" altLang="zh-CN" sz="2800" kern="100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image2.png" descr="image2.png">
            <a:extLst>
              <a:ext uri="{FF2B5EF4-FFF2-40B4-BE49-F238E27FC236}">
                <a16:creationId xmlns:a16="http://schemas.microsoft.com/office/drawing/2014/main" id="{3469FB2B-6F33-4BFC-8777-13EFD2530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309CD288-411C-4EA2-B9D4-CED70369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34CFFEE-0F93-4C25-86B5-203F7785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" y="991930"/>
            <a:ext cx="7022421" cy="4732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A7776E2-BA93-47DC-9059-060E0F919110}"/>
              </a:ext>
            </a:extLst>
          </p:cNvPr>
          <p:cNvSpPr txBox="1"/>
          <p:nvPr/>
        </p:nvSpPr>
        <p:spPr>
          <a:xfrm>
            <a:off x="189391" y="580672"/>
            <a:ext cx="325184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https://blinkverse.alkaidos.cn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148C7F-B5FF-4A04-9347-A8DFEEA0DBBD}"/>
              </a:ext>
            </a:extLst>
          </p:cNvPr>
          <p:cNvSpPr txBox="1"/>
          <p:nvPr/>
        </p:nvSpPr>
        <p:spPr>
          <a:xfrm>
            <a:off x="7765904" y="885604"/>
            <a:ext cx="4002815" cy="189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82880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广阅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上百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篇相关文献，整理数据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万余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endParaRPr lang="en-US" altLang="zh-CN" sz="16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182880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6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服务于国家大科学装置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</a:p>
          <a:p>
            <a:pPr marL="342900" indent="-342900" defTabSz="1828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收录的</a:t>
            </a:r>
            <a:r>
              <a: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FAST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探测到的快速射电暴爆发数量占全球总数的近七成</a:t>
            </a:r>
            <a:endParaRPr lang="en-US" altLang="zh-CN" sz="16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182880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6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访问超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16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个国家，访问量超</a:t>
            </a:r>
            <a:r>
              <a:rPr lang="en-US" altLang="zh-CN" sz="16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lang="zh-CN" altLang="en-US" sz="16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A29282-AFDF-4D64-B1D4-664459028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03" y="3108902"/>
            <a:ext cx="4002815" cy="23792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38A3F16-C401-420A-9E60-2FE4BD2FF8D1}"/>
              </a:ext>
            </a:extLst>
          </p:cNvPr>
          <p:cNvSpPr txBox="1"/>
          <p:nvPr/>
        </p:nvSpPr>
        <p:spPr>
          <a:xfrm>
            <a:off x="417805" y="6149293"/>
            <a:ext cx="1135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建立并开放全世界覆盖范围最广、信息最全的快速射电暴数据库</a:t>
            </a:r>
            <a:endParaRPr lang="en-US" altLang="zh-CN" sz="24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图片包含 游戏机, 食物, 画&#10;&#10;描述已自动生成">
            <a:extLst>
              <a:ext uri="{FF2B5EF4-FFF2-40B4-BE49-F238E27FC236}">
                <a16:creationId xmlns:a16="http://schemas.microsoft.com/office/drawing/2014/main" id="{21EC72C4-05D5-435F-A9A5-49A7C755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806" y="-384198"/>
            <a:ext cx="3607981" cy="157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DBAC0A-6F92-4B1E-BE6C-FAD59462F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24" y="2781058"/>
            <a:ext cx="4529086" cy="40769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FA9870F-095F-4A19-A844-D51D749F8AA4}"/>
              </a:ext>
            </a:extLst>
          </p:cNvPr>
          <p:cNvSpPr txBox="1"/>
          <p:nvPr/>
        </p:nvSpPr>
        <p:spPr>
          <a:xfrm>
            <a:off x="0" y="-27476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14E778-CF1D-4B15-9FFC-E94242AB19ED}"/>
              </a:ext>
            </a:extLst>
          </p:cNvPr>
          <p:cNvSpPr txBox="1"/>
          <p:nvPr/>
        </p:nvSpPr>
        <p:spPr>
          <a:xfrm>
            <a:off x="517001" y="8876"/>
            <a:ext cx="4732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楷体" panose="02010609060101010101" pitchFamily="49" charset="-122"/>
                <a:ea typeface="楷体" panose="02010609060101010101" pitchFamily="49" charset="-122"/>
              </a:rPr>
              <a:t>BlinkVerse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8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96FEB7-26CC-4AEC-B3A9-5A6716146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10" y="174457"/>
            <a:ext cx="7005566" cy="650908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21D1D73-4FF4-4254-887E-8330D6B7BB04}"/>
              </a:ext>
            </a:extLst>
          </p:cNvPr>
          <p:cNvSpPr/>
          <p:nvPr/>
        </p:nvSpPr>
        <p:spPr>
          <a:xfrm>
            <a:off x="8322245" y="1562940"/>
            <a:ext cx="2490500" cy="3623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暂现源多波段联动触发平台</a:t>
            </a: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600" dirty="0">
                <a:latin typeface="KaiTi" panose="02010609060101010101" pitchFamily="49" charset="-122"/>
                <a:ea typeface="KaiTi" panose="02010609060101010101" pitchFamily="49" charset="-122"/>
              </a:rPr>
              <a:t>流程图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4BBDDF-B2C3-0F25-6D40-C98EFEACC504}"/>
              </a:ext>
            </a:extLst>
          </p:cNvPr>
          <p:cNvSpPr txBox="1"/>
          <p:nvPr/>
        </p:nvSpPr>
        <p:spPr>
          <a:xfrm>
            <a:off x="7858491" y="3111041"/>
            <a:ext cx="32615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4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TransientVerse</a:t>
            </a:r>
            <a:endParaRPr lang="en-US" altLang="zh-CN" sz="3200" b="1" dirty="0">
              <a:solidFill>
                <a:srgbClr val="FF4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4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宇宙触角</a:t>
            </a:r>
            <a:endParaRPr lang="en-US" altLang="zh-CN" sz="3200" b="1" dirty="0">
              <a:solidFill>
                <a:srgbClr val="FF4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image2.png" descr="image2.png">
            <a:extLst>
              <a:ext uri="{FF2B5EF4-FFF2-40B4-BE49-F238E27FC236}">
                <a16:creationId xmlns:a16="http://schemas.microsoft.com/office/drawing/2014/main" id="{F3475871-AA26-42D6-8078-30DE6CF50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26EEBC18-484A-49A5-BAB0-0631308E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任意多边形 6">
            <a:extLst>
              <a:ext uri="{FF2B5EF4-FFF2-40B4-BE49-F238E27FC236}">
                <a16:creationId xmlns:a16="http://schemas.microsoft.com/office/drawing/2014/main" id="{8B29F5F5-E83F-4119-951C-1D4F34C9A7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806450"/>
            <a:ext cx="204788" cy="1084263"/>
          </a:xfrm>
          <a:custGeom>
            <a:avLst/>
            <a:gdLst>
              <a:gd name="T0" fmla="*/ 0 w 4511489"/>
              <a:gd name="T1" fmla="*/ 0 h 4261259"/>
              <a:gd name="T2" fmla="*/ 0 w 4511489"/>
              <a:gd name="T3" fmla="*/ 0 h 4261259"/>
              <a:gd name="T4" fmla="*/ 0 w 4511489"/>
              <a:gd name="T5" fmla="*/ 0 h 4261259"/>
              <a:gd name="T6" fmla="*/ 0 w 4511489"/>
              <a:gd name="T7" fmla="*/ 0 h 42612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11489" h="4261259">
                <a:moveTo>
                  <a:pt x="0" y="0"/>
                </a:moveTo>
                <a:lnTo>
                  <a:pt x="4511489" y="0"/>
                </a:lnTo>
                <a:lnTo>
                  <a:pt x="4511489" y="4261259"/>
                </a:lnTo>
                <a:lnTo>
                  <a:pt x="0" y="42612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3" name="文本框 9">
            <a:extLst>
              <a:ext uri="{FF2B5EF4-FFF2-40B4-BE49-F238E27FC236}">
                <a16:creationId xmlns:a16="http://schemas.microsoft.com/office/drawing/2014/main" id="{566D038B-4D71-48EF-BFDB-0077881A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993775"/>
            <a:ext cx="22621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 descr="段落标题1">
            <a:extLst>
              <a:ext uri="{FF2B5EF4-FFF2-40B4-BE49-F238E27FC236}">
                <a16:creationId xmlns:a16="http://schemas.microsoft.com/office/drawing/2014/main" id="{2E79C5A6-1D79-4DD6-B69F-8A35B3BE4B8D}"/>
              </a:ext>
            </a:extLst>
          </p:cNvPr>
          <p:cNvSpPr/>
          <p:nvPr/>
        </p:nvSpPr>
        <p:spPr>
          <a:xfrm>
            <a:off x="1455345" y="1893136"/>
            <a:ext cx="83779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为什么需要多波段联动平台？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多波段联动平台的处理流程图</a:t>
            </a: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多波段联动平台的功能介绍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dirty="0" err="1">
                <a:latin typeface="楷体" panose="02010609060101010101" pitchFamily="49" charset="-122"/>
                <a:ea typeface="楷体" panose="02010609060101010101" pitchFamily="49" charset="-122"/>
              </a:rPr>
              <a:t>BlinkVerse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介绍</a:t>
            </a:r>
          </a:p>
        </p:txBody>
      </p:sp>
      <p:pic>
        <p:nvPicPr>
          <p:cNvPr id="7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6C86C9BC-EB15-44D2-9402-CFB351A9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2.png" descr="image2.png">
            <a:extLst>
              <a:ext uri="{FF2B5EF4-FFF2-40B4-BE49-F238E27FC236}">
                <a16:creationId xmlns:a16="http://schemas.microsoft.com/office/drawing/2014/main" id="{AFB3F290-54D9-45CA-9D70-2D121202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21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08" y="359418"/>
            <a:ext cx="7644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暂现源多波段联动平台的处理流程图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E55B09F-1521-4149-81B5-551FB22088CC}"/>
              </a:ext>
            </a:extLst>
          </p:cNvPr>
          <p:cNvSpPr/>
          <p:nvPr/>
        </p:nvSpPr>
        <p:spPr>
          <a:xfrm>
            <a:off x="1455020" y="4901284"/>
            <a:ext cx="5391201" cy="88026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8DEA21-AFD0-4D30-A32A-00B5920417C2}"/>
              </a:ext>
            </a:extLst>
          </p:cNvPr>
          <p:cNvSpPr/>
          <p:nvPr/>
        </p:nvSpPr>
        <p:spPr>
          <a:xfrm>
            <a:off x="2492081" y="4961950"/>
            <a:ext cx="1969626" cy="699456"/>
          </a:xfrm>
          <a:prstGeom prst="rect">
            <a:avLst/>
          </a:prstGeom>
          <a:solidFill>
            <a:srgbClr val="D8D9DD"/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302713-A2A6-4FBE-9923-0445C3ECA30B}"/>
              </a:ext>
            </a:extLst>
          </p:cNvPr>
          <p:cNvSpPr/>
          <p:nvPr/>
        </p:nvSpPr>
        <p:spPr>
          <a:xfrm>
            <a:off x="2492082" y="2992900"/>
            <a:ext cx="4229177" cy="1587591"/>
          </a:xfrm>
          <a:prstGeom prst="rect">
            <a:avLst/>
          </a:prstGeom>
          <a:solidFill>
            <a:srgbClr val="D8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7C9C22-4478-4CD9-B291-DFD19D7790ED}"/>
              </a:ext>
            </a:extLst>
          </p:cNvPr>
          <p:cNvSpPr txBox="1"/>
          <p:nvPr/>
        </p:nvSpPr>
        <p:spPr>
          <a:xfrm>
            <a:off x="2486945" y="1869284"/>
            <a:ext cx="4233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/>
              <a:t>智能计算天文平台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5127F9-88ED-450D-8995-C4CAA7B24D76}"/>
              </a:ext>
            </a:extLst>
          </p:cNvPr>
          <p:cNvSpPr/>
          <p:nvPr/>
        </p:nvSpPr>
        <p:spPr>
          <a:xfrm>
            <a:off x="5114548" y="3281169"/>
            <a:ext cx="1485194" cy="1183024"/>
          </a:xfrm>
          <a:prstGeom prst="rect">
            <a:avLst/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: 圆角 72">
            <a:extLst>
              <a:ext uri="{FF2B5EF4-FFF2-40B4-BE49-F238E27FC236}">
                <a16:creationId xmlns:a16="http://schemas.microsoft.com/office/drawing/2014/main" id="{F132EC52-518B-42FA-80CE-A5AA8266403B}"/>
              </a:ext>
            </a:extLst>
          </p:cNvPr>
          <p:cNvSpPr/>
          <p:nvPr/>
        </p:nvSpPr>
        <p:spPr>
          <a:xfrm>
            <a:off x="5179203" y="3551459"/>
            <a:ext cx="607833" cy="380888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数据变更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2" name="矩形: 圆角 72">
            <a:extLst>
              <a:ext uri="{FF2B5EF4-FFF2-40B4-BE49-F238E27FC236}">
                <a16:creationId xmlns:a16="http://schemas.microsoft.com/office/drawing/2014/main" id="{9CBF2A1A-83AB-4E7E-B663-58807B537FBC}"/>
              </a:ext>
            </a:extLst>
          </p:cNvPr>
          <p:cNvSpPr/>
          <p:nvPr/>
        </p:nvSpPr>
        <p:spPr>
          <a:xfrm>
            <a:off x="5868568" y="3559027"/>
            <a:ext cx="608625" cy="380888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数据</a:t>
            </a:r>
            <a:endParaRPr lang="en-US" altLang="zh-CN" sz="1100" dirty="0">
              <a:solidFill>
                <a:schemeClr val="bg1"/>
              </a:solidFill>
            </a:endParaRPr>
          </a:p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下载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3" name="矩形: 圆角 72">
            <a:extLst>
              <a:ext uri="{FF2B5EF4-FFF2-40B4-BE49-F238E27FC236}">
                <a16:creationId xmlns:a16="http://schemas.microsoft.com/office/drawing/2014/main" id="{CE5D7925-8229-4A0D-AA99-452AB9F02C82}"/>
              </a:ext>
            </a:extLst>
          </p:cNvPr>
          <p:cNvSpPr/>
          <p:nvPr/>
        </p:nvSpPr>
        <p:spPr>
          <a:xfrm>
            <a:off x="5179203" y="3982280"/>
            <a:ext cx="607833" cy="380888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数据检索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4" name="矩形: 圆角 72">
            <a:extLst>
              <a:ext uri="{FF2B5EF4-FFF2-40B4-BE49-F238E27FC236}">
                <a16:creationId xmlns:a16="http://schemas.microsoft.com/office/drawing/2014/main" id="{9087BEDA-FC88-4920-9763-2D53616614C0}"/>
              </a:ext>
            </a:extLst>
          </p:cNvPr>
          <p:cNvSpPr/>
          <p:nvPr/>
        </p:nvSpPr>
        <p:spPr>
          <a:xfrm>
            <a:off x="5869360" y="3992790"/>
            <a:ext cx="607833" cy="380888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数据统计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88C89A7-21B7-4949-984A-183DC2708E92}"/>
              </a:ext>
            </a:extLst>
          </p:cNvPr>
          <p:cNvSpPr txBox="1"/>
          <p:nvPr/>
        </p:nvSpPr>
        <p:spPr>
          <a:xfrm>
            <a:off x="5114281" y="3285748"/>
            <a:ext cx="14854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数据管理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0389E9B-F0A2-4088-9D83-A8A82EC17127}"/>
              </a:ext>
            </a:extLst>
          </p:cNvPr>
          <p:cNvSpPr/>
          <p:nvPr/>
        </p:nvSpPr>
        <p:spPr>
          <a:xfrm>
            <a:off x="2479544" y="1870166"/>
            <a:ext cx="4241398" cy="732452"/>
          </a:xfrm>
          <a:prstGeom prst="rect">
            <a:avLst/>
          </a:prstGeom>
          <a:solidFill>
            <a:srgbClr val="D8D9DD"/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4943FD-CCFF-4ACD-8C92-AF5A6B44C0E1}"/>
              </a:ext>
            </a:extLst>
          </p:cNvPr>
          <p:cNvSpPr txBox="1"/>
          <p:nvPr/>
        </p:nvSpPr>
        <p:spPr>
          <a:xfrm>
            <a:off x="2486926" y="2979648"/>
            <a:ext cx="423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03864"/>
                </a:solidFill>
              </a:rPr>
              <a:t>智能计算天文平台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4FE104E-4919-47D1-BF3D-993C45A671AE}"/>
              </a:ext>
            </a:extLst>
          </p:cNvPr>
          <p:cNvSpPr txBox="1"/>
          <p:nvPr/>
        </p:nvSpPr>
        <p:spPr>
          <a:xfrm>
            <a:off x="2486926" y="1883264"/>
            <a:ext cx="4237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203864"/>
                </a:solidFill>
              </a:rPr>
              <a:t>TransientVerse</a:t>
            </a:r>
            <a:endParaRPr lang="zh-CN" altLang="en-US" sz="1200" b="1" dirty="0">
              <a:solidFill>
                <a:srgbClr val="203864"/>
              </a:solidFill>
            </a:endParaRPr>
          </a:p>
        </p:txBody>
      </p:sp>
      <p:sp>
        <p:nvSpPr>
          <p:cNvPr id="19" name="矩形: 圆角 58">
            <a:extLst>
              <a:ext uri="{FF2B5EF4-FFF2-40B4-BE49-F238E27FC236}">
                <a16:creationId xmlns:a16="http://schemas.microsoft.com/office/drawing/2014/main" id="{EE53CCAC-5B98-4E17-A68B-0F171BEA2DE4}"/>
              </a:ext>
            </a:extLst>
          </p:cNvPr>
          <p:cNvSpPr/>
          <p:nvPr/>
        </p:nvSpPr>
        <p:spPr>
          <a:xfrm>
            <a:off x="2588198" y="2201004"/>
            <a:ext cx="932241" cy="340553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暂现源检索</a:t>
            </a:r>
          </a:p>
        </p:txBody>
      </p:sp>
      <p:sp>
        <p:nvSpPr>
          <p:cNvPr id="20" name="矩形: 圆角 58">
            <a:extLst>
              <a:ext uri="{FF2B5EF4-FFF2-40B4-BE49-F238E27FC236}">
                <a16:creationId xmlns:a16="http://schemas.microsoft.com/office/drawing/2014/main" id="{4CB74237-0CBE-404F-B3B7-971C7A58933D}"/>
              </a:ext>
            </a:extLst>
          </p:cNvPr>
          <p:cNvSpPr/>
          <p:nvPr/>
        </p:nvSpPr>
        <p:spPr>
          <a:xfrm>
            <a:off x="3600355" y="2194811"/>
            <a:ext cx="1397578" cy="340553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暂现源可视化展现</a:t>
            </a:r>
          </a:p>
        </p:txBody>
      </p:sp>
      <p:sp>
        <p:nvSpPr>
          <p:cNvPr id="21" name="矩形: 圆角 58">
            <a:extLst>
              <a:ext uri="{FF2B5EF4-FFF2-40B4-BE49-F238E27FC236}">
                <a16:creationId xmlns:a16="http://schemas.microsoft.com/office/drawing/2014/main" id="{D85E35D6-9C42-4922-9F45-C756ADE1130C}"/>
              </a:ext>
            </a:extLst>
          </p:cNvPr>
          <p:cNvSpPr/>
          <p:nvPr/>
        </p:nvSpPr>
        <p:spPr>
          <a:xfrm>
            <a:off x="5062703" y="2194811"/>
            <a:ext cx="1529657" cy="340553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暂现源信息订阅推送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8E0597-9CA3-4E02-BD97-BADB47CE86E2}"/>
              </a:ext>
            </a:extLst>
          </p:cNvPr>
          <p:cNvSpPr txBox="1"/>
          <p:nvPr/>
        </p:nvSpPr>
        <p:spPr>
          <a:xfrm>
            <a:off x="2504040" y="4958783"/>
            <a:ext cx="1959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200" dirty="0">
                <a:solidFill>
                  <a:srgbClr val="203864"/>
                </a:solidFill>
              </a:rPr>
              <a:t>数字反应堆</a:t>
            </a:r>
          </a:p>
        </p:txBody>
      </p:sp>
      <p:sp>
        <p:nvSpPr>
          <p:cNvPr id="23" name="矩形: 圆角 58">
            <a:extLst>
              <a:ext uri="{FF2B5EF4-FFF2-40B4-BE49-F238E27FC236}">
                <a16:creationId xmlns:a16="http://schemas.microsoft.com/office/drawing/2014/main" id="{40C279BD-CEA8-4C81-ACDF-E2B63FD8DA9E}"/>
              </a:ext>
            </a:extLst>
          </p:cNvPr>
          <p:cNvSpPr/>
          <p:nvPr/>
        </p:nvSpPr>
        <p:spPr>
          <a:xfrm>
            <a:off x="2609460" y="5311826"/>
            <a:ext cx="861376" cy="263952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数据爬取</a:t>
            </a:r>
          </a:p>
        </p:txBody>
      </p:sp>
      <p:sp>
        <p:nvSpPr>
          <p:cNvPr id="24" name="矩形: 圆角 58">
            <a:extLst>
              <a:ext uri="{FF2B5EF4-FFF2-40B4-BE49-F238E27FC236}">
                <a16:creationId xmlns:a16="http://schemas.microsoft.com/office/drawing/2014/main" id="{A4D569A4-C3FB-4D58-BBB6-A646E4D7E1D2}"/>
              </a:ext>
            </a:extLst>
          </p:cNvPr>
          <p:cNvSpPr/>
          <p:nvPr/>
        </p:nvSpPr>
        <p:spPr>
          <a:xfrm>
            <a:off x="3587867" y="5306480"/>
            <a:ext cx="782273" cy="263952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数据解析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75387B7-8F4A-4C3D-9BFC-FBAD44EB51A6}"/>
              </a:ext>
            </a:extLst>
          </p:cNvPr>
          <p:cNvSpPr/>
          <p:nvPr/>
        </p:nvSpPr>
        <p:spPr>
          <a:xfrm>
            <a:off x="4743435" y="4955633"/>
            <a:ext cx="1984889" cy="699456"/>
          </a:xfrm>
          <a:prstGeom prst="rect">
            <a:avLst/>
          </a:prstGeom>
          <a:solidFill>
            <a:srgbClr val="D8D9DD"/>
          </a:solidFill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7DFE47-AD9F-42F1-AF67-9A82AB5982A5}"/>
              </a:ext>
            </a:extLst>
          </p:cNvPr>
          <p:cNvSpPr txBox="1"/>
          <p:nvPr/>
        </p:nvSpPr>
        <p:spPr>
          <a:xfrm>
            <a:off x="4753529" y="4952466"/>
            <a:ext cx="1974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200" dirty="0">
                <a:solidFill>
                  <a:srgbClr val="203864"/>
                </a:solidFill>
              </a:rPr>
              <a:t>搜索引擎</a:t>
            </a:r>
          </a:p>
        </p:txBody>
      </p:sp>
      <p:sp>
        <p:nvSpPr>
          <p:cNvPr id="27" name="矩形: 圆角 58">
            <a:extLst>
              <a:ext uri="{FF2B5EF4-FFF2-40B4-BE49-F238E27FC236}">
                <a16:creationId xmlns:a16="http://schemas.microsoft.com/office/drawing/2014/main" id="{114F8CA4-757A-40C3-AFDD-45C9B4E3F50E}"/>
              </a:ext>
            </a:extLst>
          </p:cNvPr>
          <p:cNvSpPr/>
          <p:nvPr/>
        </p:nvSpPr>
        <p:spPr>
          <a:xfrm>
            <a:off x="4861080" y="5323630"/>
            <a:ext cx="806575" cy="263952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索引建立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8E3A3E0-DDA2-454F-9632-3935EDA2AE6D}"/>
              </a:ext>
            </a:extLst>
          </p:cNvPr>
          <p:cNvSpPr txBox="1"/>
          <p:nvPr/>
        </p:nvSpPr>
        <p:spPr>
          <a:xfrm>
            <a:off x="1441634" y="5141098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基建层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044E4EB-69F9-4117-B2EF-D094151EA695}"/>
              </a:ext>
            </a:extLst>
          </p:cNvPr>
          <p:cNvSpPr/>
          <p:nvPr/>
        </p:nvSpPr>
        <p:spPr>
          <a:xfrm>
            <a:off x="1455020" y="2863811"/>
            <a:ext cx="5391201" cy="18520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4017B77-13EC-474A-8DAF-C94EE7A241C4}"/>
              </a:ext>
            </a:extLst>
          </p:cNvPr>
          <p:cNvSpPr txBox="1"/>
          <p:nvPr/>
        </p:nvSpPr>
        <p:spPr>
          <a:xfrm>
            <a:off x="1441634" y="3569314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业务层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08A4411-CC5D-44F6-9390-FAA0A963B235}"/>
              </a:ext>
            </a:extLst>
          </p:cNvPr>
          <p:cNvSpPr/>
          <p:nvPr/>
        </p:nvSpPr>
        <p:spPr>
          <a:xfrm>
            <a:off x="1455020" y="1788510"/>
            <a:ext cx="5391201" cy="88026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E58A366-E904-4F3B-A5A2-E9E3B7AD8EC0}"/>
              </a:ext>
            </a:extLst>
          </p:cNvPr>
          <p:cNvSpPr txBox="1"/>
          <p:nvPr/>
        </p:nvSpPr>
        <p:spPr>
          <a:xfrm>
            <a:off x="1434252" y="2063278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表现层</a:t>
            </a:r>
          </a:p>
        </p:txBody>
      </p:sp>
      <p:sp>
        <p:nvSpPr>
          <p:cNvPr id="33" name="矩形: 圆角 58">
            <a:extLst>
              <a:ext uri="{FF2B5EF4-FFF2-40B4-BE49-F238E27FC236}">
                <a16:creationId xmlns:a16="http://schemas.microsoft.com/office/drawing/2014/main" id="{86F3AA8C-6C61-406F-B570-E166D29D55D8}"/>
              </a:ext>
            </a:extLst>
          </p:cNvPr>
          <p:cNvSpPr/>
          <p:nvPr/>
        </p:nvSpPr>
        <p:spPr>
          <a:xfrm>
            <a:off x="5820536" y="5315540"/>
            <a:ext cx="806575" cy="263952"/>
          </a:xfrm>
          <a:prstGeom prst="roundRect">
            <a:avLst>
              <a:gd name="adj" fmla="val 10088"/>
            </a:avLst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数据查询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478478B-CEB2-4FD1-9CC9-0BBE0C53DC9F}"/>
              </a:ext>
            </a:extLst>
          </p:cNvPr>
          <p:cNvSpPr/>
          <p:nvPr/>
        </p:nvSpPr>
        <p:spPr>
          <a:xfrm>
            <a:off x="2609459" y="3281525"/>
            <a:ext cx="1120241" cy="1184768"/>
          </a:xfrm>
          <a:prstGeom prst="rect">
            <a:avLst/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矩形: 圆角 72">
            <a:extLst>
              <a:ext uri="{FF2B5EF4-FFF2-40B4-BE49-F238E27FC236}">
                <a16:creationId xmlns:a16="http://schemas.microsoft.com/office/drawing/2014/main" id="{E93714CA-9C3D-456D-B711-08C52AE6BE9A}"/>
              </a:ext>
            </a:extLst>
          </p:cNvPr>
          <p:cNvSpPr/>
          <p:nvPr/>
        </p:nvSpPr>
        <p:spPr>
          <a:xfrm>
            <a:off x="2691270" y="3577573"/>
            <a:ext cx="968644" cy="347346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任务创建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8B7C2C0-CFEE-4BCE-AF0B-1E2598289B35}"/>
              </a:ext>
            </a:extLst>
          </p:cNvPr>
          <p:cNvSpPr txBox="1"/>
          <p:nvPr/>
        </p:nvSpPr>
        <p:spPr>
          <a:xfrm>
            <a:off x="2627316" y="3286104"/>
            <a:ext cx="9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任务管理</a:t>
            </a:r>
          </a:p>
        </p:txBody>
      </p:sp>
      <p:sp>
        <p:nvSpPr>
          <p:cNvPr id="37" name="矩形: 圆角 72">
            <a:extLst>
              <a:ext uri="{FF2B5EF4-FFF2-40B4-BE49-F238E27FC236}">
                <a16:creationId xmlns:a16="http://schemas.microsoft.com/office/drawing/2014/main" id="{B63FC9BB-893C-4D64-9B77-2E316EABC278}"/>
              </a:ext>
            </a:extLst>
          </p:cNvPr>
          <p:cNvSpPr/>
          <p:nvPr/>
        </p:nvSpPr>
        <p:spPr>
          <a:xfrm>
            <a:off x="2687334" y="4004816"/>
            <a:ext cx="968644" cy="347346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任务变更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59E62F0-241F-4AE3-8AE9-A91830FEC653}"/>
              </a:ext>
            </a:extLst>
          </p:cNvPr>
          <p:cNvSpPr/>
          <p:nvPr/>
        </p:nvSpPr>
        <p:spPr>
          <a:xfrm>
            <a:off x="3844288" y="3279424"/>
            <a:ext cx="1120241" cy="1184768"/>
          </a:xfrm>
          <a:prstGeom prst="rect">
            <a:avLst/>
          </a:prstGeom>
          <a:solidFill>
            <a:srgbClr val="5D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: 圆角 72">
            <a:extLst>
              <a:ext uri="{FF2B5EF4-FFF2-40B4-BE49-F238E27FC236}">
                <a16:creationId xmlns:a16="http://schemas.microsoft.com/office/drawing/2014/main" id="{1D814EEE-D227-476D-8D43-FCBA00609E68}"/>
              </a:ext>
            </a:extLst>
          </p:cNvPr>
          <p:cNvSpPr/>
          <p:nvPr/>
        </p:nvSpPr>
        <p:spPr>
          <a:xfrm>
            <a:off x="3926099" y="3575472"/>
            <a:ext cx="968644" cy="347346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订阅变更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1599568-DE0B-4768-9C2F-072D042FF7C4}"/>
              </a:ext>
            </a:extLst>
          </p:cNvPr>
          <p:cNvSpPr txBox="1"/>
          <p:nvPr/>
        </p:nvSpPr>
        <p:spPr>
          <a:xfrm>
            <a:off x="3862145" y="3284003"/>
            <a:ext cx="9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</a:rPr>
              <a:t>订阅管理</a:t>
            </a:r>
          </a:p>
        </p:txBody>
      </p:sp>
      <p:sp>
        <p:nvSpPr>
          <p:cNvPr id="41" name="矩形: 圆角 72">
            <a:extLst>
              <a:ext uri="{FF2B5EF4-FFF2-40B4-BE49-F238E27FC236}">
                <a16:creationId xmlns:a16="http://schemas.microsoft.com/office/drawing/2014/main" id="{DA4CE7E2-0236-4413-9648-E68709B6407B}"/>
              </a:ext>
            </a:extLst>
          </p:cNvPr>
          <p:cNvSpPr/>
          <p:nvPr/>
        </p:nvSpPr>
        <p:spPr>
          <a:xfrm>
            <a:off x="3922163" y="3989463"/>
            <a:ext cx="968644" cy="347346"/>
          </a:xfrm>
          <a:prstGeom prst="roundRect">
            <a:avLst>
              <a:gd name="adj" fmla="val 10088"/>
            </a:avLst>
          </a:prstGeom>
          <a:solidFill>
            <a:srgbClr val="949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消息推送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173FC9C-D42C-49E6-9ABA-80BD8735A045}"/>
              </a:ext>
            </a:extLst>
          </p:cNvPr>
          <p:cNvSpPr/>
          <p:nvPr/>
        </p:nvSpPr>
        <p:spPr>
          <a:xfrm>
            <a:off x="844538" y="1788510"/>
            <a:ext cx="466152" cy="4034834"/>
          </a:xfrm>
          <a:prstGeom prst="rect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/>
              <a:t>系统架构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ED7461DE-8B04-4CA4-8EC3-46714A0EE0C3}"/>
              </a:ext>
            </a:extLst>
          </p:cNvPr>
          <p:cNvSpPr/>
          <p:nvPr/>
        </p:nvSpPr>
        <p:spPr>
          <a:xfrm>
            <a:off x="8285089" y="2513462"/>
            <a:ext cx="2431282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数据库模块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D4220CCF-1A10-48DF-B8CB-5E947759BB4F}"/>
              </a:ext>
            </a:extLst>
          </p:cNvPr>
          <p:cNvSpPr/>
          <p:nvPr/>
        </p:nvSpPr>
        <p:spPr>
          <a:xfrm>
            <a:off x="8285089" y="4580491"/>
            <a:ext cx="2431282" cy="4111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用户模块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B2EFBF6-5AAF-4F91-87A7-899781F1E766}"/>
              </a:ext>
            </a:extLst>
          </p:cNvPr>
          <p:cNvSpPr/>
          <p:nvPr/>
        </p:nvSpPr>
        <p:spPr>
          <a:xfrm>
            <a:off x="8285089" y="3156953"/>
            <a:ext cx="2431282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交互式模块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9CD68A62-1D31-4176-A1CC-C830918C4F50}"/>
              </a:ext>
            </a:extLst>
          </p:cNvPr>
          <p:cNvSpPr/>
          <p:nvPr/>
        </p:nvSpPr>
        <p:spPr>
          <a:xfrm>
            <a:off x="8285089" y="3837690"/>
            <a:ext cx="2431282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消息推送模块</a:t>
            </a: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204C3352-B6F2-40E8-BDEF-A2ED4C384627}"/>
              </a:ext>
            </a:extLst>
          </p:cNvPr>
          <p:cNvSpPr/>
          <p:nvPr/>
        </p:nvSpPr>
        <p:spPr>
          <a:xfrm>
            <a:off x="7287003" y="3542540"/>
            <a:ext cx="423466" cy="263387"/>
          </a:xfrm>
          <a:prstGeom prst="rightArrow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pic>
        <p:nvPicPr>
          <p:cNvPr id="48" name="image2.png" descr="image2.png">
            <a:extLst>
              <a:ext uri="{FF2B5EF4-FFF2-40B4-BE49-F238E27FC236}">
                <a16:creationId xmlns:a16="http://schemas.microsoft.com/office/drawing/2014/main" id="{F4691C07-C791-4F0D-9350-BA2041BF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F0785F22-5FF4-4C5D-B18D-A3184731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27" y="324441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数据库模块介绍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94A4BAFA-F679-4266-9CAD-90143A837600}"/>
              </a:ext>
            </a:extLst>
          </p:cNvPr>
          <p:cNvSpPr/>
          <p:nvPr/>
        </p:nvSpPr>
        <p:spPr>
          <a:xfrm>
            <a:off x="997932" y="2106765"/>
            <a:ext cx="1482875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数据库搭建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0281E974-FBA2-4BFD-BFF8-DE09E416D44A}"/>
              </a:ext>
            </a:extLst>
          </p:cNvPr>
          <p:cNvSpPr/>
          <p:nvPr/>
        </p:nvSpPr>
        <p:spPr>
          <a:xfrm>
            <a:off x="2659877" y="1741987"/>
            <a:ext cx="121920" cy="1333500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714D829-11AB-480B-87FA-9F7A33E722DE}"/>
              </a:ext>
            </a:extLst>
          </p:cNvPr>
          <p:cNvSpPr/>
          <p:nvPr/>
        </p:nvSpPr>
        <p:spPr>
          <a:xfrm>
            <a:off x="2960867" y="1528627"/>
            <a:ext cx="3436620" cy="426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数据获取（</a:t>
            </a:r>
            <a:r>
              <a:rPr lang="en-US" altLang="zh-CN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Atel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GCN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VOE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88EE1E4-3266-4191-9ACF-5883F7F39033}"/>
              </a:ext>
            </a:extLst>
          </p:cNvPr>
          <p:cNvSpPr/>
          <p:nvPr/>
        </p:nvSpPr>
        <p:spPr>
          <a:xfrm>
            <a:off x="2960867" y="2145433"/>
            <a:ext cx="3436620" cy="426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AI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识别报导文本中的标签化数据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E22B2D2-B13E-4675-8B49-5BD504AEBC2C}"/>
              </a:ext>
            </a:extLst>
          </p:cNvPr>
          <p:cNvSpPr/>
          <p:nvPr/>
        </p:nvSpPr>
        <p:spPr>
          <a:xfrm>
            <a:off x="2960867" y="2762239"/>
            <a:ext cx="3436620" cy="426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结构化信息入库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0BF8625-F5C7-4F33-954E-9B062E232626}"/>
              </a:ext>
            </a:extLst>
          </p:cNvPr>
          <p:cNvSpPr/>
          <p:nvPr/>
        </p:nvSpPr>
        <p:spPr>
          <a:xfrm>
            <a:off x="6698814" y="2641970"/>
            <a:ext cx="2047536" cy="284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文本化报导数据库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1A929F-9BA6-488D-8211-1B9A8E0D0EF5}"/>
              </a:ext>
            </a:extLst>
          </p:cNvPr>
          <p:cNvSpPr/>
          <p:nvPr/>
        </p:nvSpPr>
        <p:spPr>
          <a:xfrm>
            <a:off x="6698814" y="3008771"/>
            <a:ext cx="2047536" cy="284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结构化报导数据库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01DAE2B4-9B76-492C-9B4B-5BE2E1C9E01A}"/>
              </a:ext>
            </a:extLst>
          </p:cNvPr>
          <p:cNvSpPr/>
          <p:nvPr/>
        </p:nvSpPr>
        <p:spPr>
          <a:xfrm>
            <a:off x="6534388" y="2635647"/>
            <a:ext cx="121920" cy="688760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853C5D-462A-4817-AC4C-0607E7AA7A29}"/>
              </a:ext>
            </a:extLst>
          </p:cNvPr>
          <p:cNvSpPr txBox="1"/>
          <p:nvPr/>
        </p:nvSpPr>
        <p:spPr>
          <a:xfrm>
            <a:off x="745351" y="3562263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与其他模块的关系：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A8F39ED-1355-4DB2-AEA9-3BC10CF17FFE}"/>
              </a:ext>
            </a:extLst>
          </p:cNvPr>
          <p:cNvSpPr/>
          <p:nvPr/>
        </p:nvSpPr>
        <p:spPr>
          <a:xfrm>
            <a:off x="1571126" y="4044080"/>
            <a:ext cx="1639213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交互式模块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EB6F7724-235B-40B4-8C97-A5C42C338FFF}"/>
              </a:ext>
            </a:extLst>
          </p:cNvPr>
          <p:cNvSpPr/>
          <p:nvPr/>
        </p:nvSpPr>
        <p:spPr>
          <a:xfrm>
            <a:off x="933679" y="4192743"/>
            <a:ext cx="437944" cy="20872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3930816-B3CD-4F8B-BFC4-28FADFA0A0D5}"/>
              </a:ext>
            </a:extLst>
          </p:cNvPr>
          <p:cNvSpPr/>
          <p:nvPr/>
        </p:nvSpPr>
        <p:spPr>
          <a:xfrm>
            <a:off x="3402537" y="4044080"/>
            <a:ext cx="6052013" cy="47528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提供文本式查询和结构式查询的数据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6EAD393-4C62-41BD-96BF-C57A5BC4115D}"/>
              </a:ext>
            </a:extLst>
          </p:cNvPr>
          <p:cNvSpPr/>
          <p:nvPr/>
        </p:nvSpPr>
        <p:spPr>
          <a:xfrm>
            <a:off x="1540069" y="4677808"/>
            <a:ext cx="1670270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消息推送模块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98DCB19A-DB95-4CD3-8894-8BA13CD48398}"/>
              </a:ext>
            </a:extLst>
          </p:cNvPr>
          <p:cNvSpPr/>
          <p:nvPr/>
        </p:nvSpPr>
        <p:spPr>
          <a:xfrm>
            <a:off x="902622" y="4826471"/>
            <a:ext cx="437944" cy="20872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F240A6B-8C13-4A6C-A1D1-F68EE7B395BD}"/>
              </a:ext>
            </a:extLst>
          </p:cNvPr>
          <p:cNvSpPr/>
          <p:nvPr/>
        </p:nvSpPr>
        <p:spPr>
          <a:xfrm>
            <a:off x="3371480" y="4677808"/>
            <a:ext cx="6052013" cy="47528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结构化报导能够将对应的标签数据填充到消息推送模版中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0E8D79A-3385-4E9D-AE0B-1BA6CEDF934C}"/>
              </a:ext>
            </a:extLst>
          </p:cNvPr>
          <p:cNvSpPr/>
          <p:nvPr/>
        </p:nvSpPr>
        <p:spPr>
          <a:xfrm>
            <a:off x="1540069" y="5311536"/>
            <a:ext cx="1670270" cy="475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用户模块</a:t>
            </a: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973AFE64-2322-4898-9F5E-702F3DA577ED}"/>
              </a:ext>
            </a:extLst>
          </p:cNvPr>
          <p:cNvSpPr/>
          <p:nvPr/>
        </p:nvSpPr>
        <p:spPr>
          <a:xfrm>
            <a:off x="902622" y="5460199"/>
            <a:ext cx="437944" cy="20872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0028AEDA-CB59-418E-A45F-91C2FA8C6A44}"/>
              </a:ext>
            </a:extLst>
          </p:cNvPr>
          <p:cNvSpPr/>
          <p:nvPr/>
        </p:nvSpPr>
        <p:spPr>
          <a:xfrm>
            <a:off x="3371480" y="5311536"/>
            <a:ext cx="6052013" cy="47528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根据数据库中报导的相关主题匹配需要推送的用户</a:t>
            </a:r>
          </a:p>
        </p:txBody>
      </p:sp>
      <p:pic>
        <p:nvPicPr>
          <p:cNvPr id="24" name="image2.png" descr="image2.png">
            <a:extLst>
              <a:ext uri="{FF2B5EF4-FFF2-40B4-BE49-F238E27FC236}">
                <a16:creationId xmlns:a16="http://schemas.microsoft.com/office/drawing/2014/main" id="{DB05939E-0850-45B4-91E1-DFCE8462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8386E4C7-0192-4CF5-BA42-635AC609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5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28" y="343597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交互式模块介绍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714D829-11AB-480B-87FA-9F7A33E722DE}"/>
              </a:ext>
            </a:extLst>
          </p:cNvPr>
          <p:cNvSpPr/>
          <p:nvPr/>
        </p:nvSpPr>
        <p:spPr>
          <a:xfrm>
            <a:off x="360495" y="2115135"/>
            <a:ext cx="1566407" cy="426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特定源搜索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E22B2D2-B13E-4675-8B49-5BD504AEBC2C}"/>
              </a:ext>
            </a:extLst>
          </p:cNvPr>
          <p:cNvSpPr/>
          <p:nvPr/>
        </p:nvSpPr>
        <p:spPr>
          <a:xfrm>
            <a:off x="489704" y="4742865"/>
            <a:ext cx="1566407" cy="4267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字符串搜索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0BF8625-F5C7-4F33-954E-9B062E232626}"/>
              </a:ext>
            </a:extLst>
          </p:cNvPr>
          <p:cNvSpPr/>
          <p:nvPr/>
        </p:nvSpPr>
        <p:spPr>
          <a:xfrm>
            <a:off x="2360733" y="1328441"/>
            <a:ext cx="7806997" cy="5847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功能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：输入源名，观测时间段。返回该时间段内所有报导。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（同时允许根据消息源，望远镜进一步筛选）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B1A929F-9BA6-488D-8211-1B9A8E0D0EF5}"/>
              </a:ext>
            </a:extLst>
          </p:cNvPr>
          <p:cNvSpPr/>
          <p:nvPr/>
        </p:nvSpPr>
        <p:spPr>
          <a:xfrm>
            <a:off x="2466573" y="4191511"/>
            <a:ext cx="1205936" cy="2729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显示方式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01DAE2B4-9B76-492C-9B4B-5BE2E1C9E01A}"/>
              </a:ext>
            </a:extLst>
          </p:cNvPr>
          <p:cNvSpPr/>
          <p:nvPr/>
        </p:nvSpPr>
        <p:spPr>
          <a:xfrm>
            <a:off x="2218402" y="4339544"/>
            <a:ext cx="85880" cy="1233361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75E3BC2-B986-436E-AF2A-00ED5BBE7DD3}"/>
              </a:ext>
            </a:extLst>
          </p:cNvPr>
          <p:cNvSpPr/>
          <p:nvPr/>
        </p:nvSpPr>
        <p:spPr>
          <a:xfrm>
            <a:off x="2360733" y="2021398"/>
            <a:ext cx="7841784" cy="3580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功能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：根据报导提取的结构化信息，展示基本物理参数。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F7BB73B-BE41-42E8-983A-C378E18549FE}"/>
              </a:ext>
            </a:extLst>
          </p:cNvPr>
          <p:cNvSpPr/>
          <p:nvPr/>
        </p:nvSpPr>
        <p:spPr>
          <a:xfrm>
            <a:off x="2360733" y="2500411"/>
            <a:ext cx="7841784" cy="3580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功能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：根据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ADS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arXiv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接口，搜索该源相关的文章。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351B50B-90A0-4855-8515-59FED64D1EAC}"/>
              </a:ext>
            </a:extLst>
          </p:cNvPr>
          <p:cNvSpPr/>
          <p:nvPr/>
        </p:nvSpPr>
        <p:spPr>
          <a:xfrm>
            <a:off x="2360733" y="3022596"/>
            <a:ext cx="7841784" cy="3580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功能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：观测之友，输入望远镜和日期，显示当天该源的可观测时间段。</a:t>
            </a: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左大括号 33">
            <a:extLst>
              <a:ext uri="{FF2B5EF4-FFF2-40B4-BE49-F238E27FC236}">
                <a16:creationId xmlns:a16="http://schemas.microsoft.com/office/drawing/2014/main" id="{867FA04D-B950-47D6-BEE7-2C909B4142F9}"/>
              </a:ext>
            </a:extLst>
          </p:cNvPr>
          <p:cNvSpPr/>
          <p:nvPr/>
        </p:nvSpPr>
        <p:spPr>
          <a:xfrm>
            <a:off x="2160492" y="1425983"/>
            <a:ext cx="95860" cy="1831997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左大括号 34">
            <a:extLst>
              <a:ext uri="{FF2B5EF4-FFF2-40B4-BE49-F238E27FC236}">
                <a16:creationId xmlns:a16="http://schemas.microsoft.com/office/drawing/2014/main" id="{A2DFE745-1387-4018-87E8-D89ABD78CF13}"/>
              </a:ext>
            </a:extLst>
          </p:cNvPr>
          <p:cNvSpPr/>
          <p:nvPr/>
        </p:nvSpPr>
        <p:spPr>
          <a:xfrm>
            <a:off x="3896459" y="3711294"/>
            <a:ext cx="85880" cy="1124093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2C79A43D-25DE-4A19-9F17-6CCA0C9CFE78}"/>
              </a:ext>
            </a:extLst>
          </p:cNvPr>
          <p:cNvSpPr/>
          <p:nvPr/>
        </p:nvSpPr>
        <p:spPr>
          <a:xfrm>
            <a:off x="4213717" y="3628037"/>
            <a:ext cx="2008179" cy="2729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文本化报导显示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D57E6CA-6D65-4496-B36C-332A0FBC6159}"/>
              </a:ext>
            </a:extLst>
          </p:cNvPr>
          <p:cNvSpPr/>
          <p:nvPr/>
        </p:nvSpPr>
        <p:spPr>
          <a:xfrm>
            <a:off x="4213717" y="4066615"/>
            <a:ext cx="2008179" cy="2729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结构化报导显示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060A25A-60E1-4F79-A373-79E7295C2BBC}"/>
              </a:ext>
            </a:extLst>
          </p:cNvPr>
          <p:cNvSpPr/>
          <p:nvPr/>
        </p:nvSpPr>
        <p:spPr>
          <a:xfrm>
            <a:off x="4206289" y="4535010"/>
            <a:ext cx="2008179" cy="2729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坐标图显示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4D9F948-3A64-4F2F-A6DC-F0AC53373AF5}"/>
              </a:ext>
            </a:extLst>
          </p:cNvPr>
          <p:cNvCxnSpPr/>
          <p:nvPr/>
        </p:nvCxnSpPr>
        <p:spPr>
          <a:xfrm>
            <a:off x="6221896" y="4703190"/>
            <a:ext cx="58143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66490B75-F7E0-4AB9-A37C-C1FCBD6A5D65}"/>
              </a:ext>
            </a:extLst>
          </p:cNvPr>
          <p:cNvSpPr/>
          <p:nvPr/>
        </p:nvSpPr>
        <p:spPr>
          <a:xfrm>
            <a:off x="7017027" y="4567428"/>
            <a:ext cx="2857500" cy="2729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赤道坐标系、银道坐标系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4D9F3111-790A-4C25-BD7F-55F516A2010C}"/>
              </a:ext>
            </a:extLst>
          </p:cNvPr>
          <p:cNvSpPr/>
          <p:nvPr/>
        </p:nvSpPr>
        <p:spPr>
          <a:xfrm>
            <a:off x="2466573" y="5299976"/>
            <a:ext cx="1205936" cy="2729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筛选选项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605C63F2-3B94-4A07-AA60-BDBDC66954E5}"/>
              </a:ext>
            </a:extLst>
          </p:cNvPr>
          <p:cNvCxnSpPr/>
          <p:nvPr/>
        </p:nvCxnSpPr>
        <p:spPr>
          <a:xfrm>
            <a:off x="3833545" y="5446703"/>
            <a:ext cx="58143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7AE2E96F-482C-4641-A7EF-DC86AF4D862F}"/>
              </a:ext>
            </a:extLst>
          </p:cNvPr>
          <p:cNvSpPr/>
          <p:nvPr/>
        </p:nvSpPr>
        <p:spPr>
          <a:xfrm>
            <a:off x="4648582" y="5337234"/>
            <a:ext cx="5176248" cy="2729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源的类型、观测时间段、消息源、望远镜等等</a:t>
            </a:r>
          </a:p>
        </p:txBody>
      </p:sp>
      <p:sp>
        <p:nvSpPr>
          <p:cNvPr id="19" name="箭头: 左弧形 18">
            <a:extLst>
              <a:ext uri="{FF2B5EF4-FFF2-40B4-BE49-F238E27FC236}">
                <a16:creationId xmlns:a16="http://schemas.microsoft.com/office/drawing/2014/main" id="{0B6636BE-22ED-45D2-B2CA-0B025A62D4D8}"/>
              </a:ext>
            </a:extLst>
          </p:cNvPr>
          <p:cNvSpPr/>
          <p:nvPr/>
        </p:nvSpPr>
        <p:spPr>
          <a:xfrm rot="10800000">
            <a:off x="10964676" y="1843566"/>
            <a:ext cx="748589" cy="2434601"/>
          </a:xfrm>
          <a:prstGeom prst="curvedRightArrow">
            <a:avLst/>
          </a:prstGeom>
          <a:solidFill>
            <a:srgbClr val="688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>
              <a:solidFill>
                <a:schemeClr val="tx1"/>
              </a:solidFill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058312F8-BC80-4280-9A6A-34959B322C19}"/>
              </a:ext>
            </a:extLst>
          </p:cNvPr>
          <p:cNvSpPr/>
          <p:nvPr/>
        </p:nvSpPr>
        <p:spPr>
          <a:xfrm>
            <a:off x="10096618" y="4066615"/>
            <a:ext cx="471778" cy="3580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源</a:t>
            </a:r>
          </a:p>
        </p:txBody>
      </p:sp>
      <p:sp>
        <p:nvSpPr>
          <p:cNvPr id="52" name="左大括号 51">
            <a:extLst>
              <a:ext uri="{FF2B5EF4-FFF2-40B4-BE49-F238E27FC236}">
                <a16:creationId xmlns:a16="http://schemas.microsoft.com/office/drawing/2014/main" id="{33FB4C91-C91E-45CD-8E95-A123F2A7757D}"/>
              </a:ext>
            </a:extLst>
          </p:cNvPr>
          <p:cNvSpPr/>
          <p:nvPr/>
        </p:nvSpPr>
        <p:spPr>
          <a:xfrm rot="10800000">
            <a:off x="9719284" y="3716346"/>
            <a:ext cx="85880" cy="1124093"/>
          </a:xfrm>
          <a:prstGeom prst="leftBrac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image2.png" descr="image2.png">
            <a:extLst>
              <a:ext uri="{FF2B5EF4-FFF2-40B4-BE49-F238E27FC236}">
                <a16:creationId xmlns:a16="http://schemas.microsoft.com/office/drawing/2014/main" id="{E8F73892-4590-435A-89D0-20642E8C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9AC1BC69-AABC-411D-9699-347B85DF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82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>
            <a:extLst>
              <a:ext uri="{FF2B5EF4-FFF2-40B4-BE49-F238E27FC236}">
                <a16:creationId xmlns:a16="http://schemas.microsoft.com/office/drawing/2014/main" id="{3AAFC61F-7B7D-4456-ADA7-CEB9242B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52" y="625256"/>
            <a:ext cx="621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交互式模块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E5B9B5B-F1F2-4EB9-AAD2-F48F331C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77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AB7C0F-4FA0-1743-8EE3-055CB32FE154}"/>
              </a:ext>
            </a:extLst>
          </p:cNvPr>
          <p:cNvSpPr txBox="1"/>
          <p:nvPr/>
        </p:nvSpPr>
        <p:spPr>
          <a:xfrm>
            <a:off x="732182" y="1262154"/>
            <a:ext cx="9710530" cy="1667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图形交互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：事件的实时报导、分类检索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文献调研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：源基本信息和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ADS/</a:t>
            </a:r>
            <a:r>
              <a:rPr lang="en-US" altLang="zh-CN" sz="2400" dirty="0" err="1">
                <a:latin typeface="楷体" panose="02010609060101010101" pitchFamily="49" charset="-122"/>
                <a:ea typeface="楷体" panose="02010609060101010101" pitchFamily="49" charset="-122"/>
              </a:rPr>
              <a:t>arXiv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文章快速浏览，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GPT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辅助总结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观测之友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：辅助多镜联测的协调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4E65D4-FC32-4BC2-85B3-BA9601676BE3}"/>
              </a:ext>
            </a:extLst>
          </p:cNvPr>
          <p:cNvSpPr txBox="1"/>
          <p:nvPr/>
        </p:nvSpPr>
        <p:spPr>
          <a:xfrm>
            <a:off x="330479" y="602084"/>
            <a:ext cx="2081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image2.png" descr="image2.png">
            <a:extLst>
              <a:ext uri="{FF2B5EF4-FFF2-40B4-BE49-F238E27FC236}">
                <a16:creationId xmlns:a16="http://schemas.microsoft.com/office/drawing/2014/main" id="{E1F21F8F-CB21-4A51-A218-09F094735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054" y="737659"/>
            <a:ext cx="2281946" cy="528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5" descr="图片包含 游戏机, 食物, 画&#10;&#10;描述已自动生成">
            <a:extLst>
              <a:ext uri="{FF2B5EF4-FFF2-40B4-BE49-F238E27FC236}">
                <a16:creationId xmlns:a16="http://schemas.microsoft.com/office/drawing/2014/main" id="{FDBDD25E-8998-48D4-AF3B-D2CF5689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269" y="-256406"/>
            <a:ext cx="2723790" cy="11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F038C1-B108-4B3C-8379-2D0873ABA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970" y="3262432"/>
            <a:ext cx="2755140" cy="15466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E8BD78-9486-4DB5-9A79-E8F54AF73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719" y="3262428"/>
            <a:ext cx="2756255" cy="1546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8A8E19-6DA1-4EF9-BFC8-418873962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584" y="3262429"/>
            <a:ext cx="2744986" cy="15466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975359-7175-4BC5-9303-3B5C3AFFF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068" y="5005491"/>
            <a:ext cx="2744986" cy="15480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60235B-70D6-49E7-B995-CA523DBF0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968" y="5005491"/>
            <a:ext cx="2755140" cy="15510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0C1401-D006-4BBF-9713-A52085A57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7605" y="5010716"/>
            <a:ext cx="2755140" cy="15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3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_BEAUTIFY_ZORDER_FLAG_TAG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_BEAUTIFY_ZORDER_FLAG_TAG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_BEAUTIFY_ZORDER_FLAG_TAG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_BEAUTIFY_ZORDER_FLAG_TAG" val="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5121</TotalTime>
  <Words>1127</Words>
  <Application>Microsoft Office PowerPoint</Application>
  <PresentationFormat>宽屏</PresentationFormat>
  <Paragraphs>199</Paragraphs>
  <Slides>30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KaiTi</vt:lpstr>
      <vt:lpstr>等线</vt:lpstr>
      <vt:lpstr>等线 Light</vt:lpstr>
      <vt:lpstr>楷体</vt:lpstr>
      <vt:lpstr>思源黑体 CN Bold</vt:lpstr>
      <vt:lpstr>思源黑体 CN ExtraLight</vt:lpstr>
      <vt:lpstr>微软雅黑</vt:lpstr>
      <vt:lpstr>Arial</vt:lpstr>
      <vt:lpstr>Times New Roman</vt:lpstr>
      <vt:lpstr>Wingdings</vt:lpstr>
      <vt:lpstr>Office 主题​​</vt:lpstr>
      <vt:lpstr>暂现源多波段联动触发平台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244</cp:revision>
  <dcterms:created xsi:type="dcterms:W3CDTF">2022-08-11T03:34:43Z</dcterms:created>
  <dcterms:modified xsi:type="dcterms:W3CDTF">2024-07-14T01:21:18Z</dcterms:modified>
</cp:coreProperties>
</file>