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12" r:id="rId1"/>
  </p:sldMasterIdLst>
  <p:notesMasterIdLst>
    <p:notesMasterId r:id="rId23"/>
  </p:notesMasterIdLst>
  <p:sldIdLst>
    <p:sldId id="2161" r:id="rId2"/>
    <p:sldId id="2162" r:id="rId3"/>
    <p:sldId id="263" r:id="rId4"/>
    <p:sldId id="280" r:id="rId5"/>
    <p:sldId id="285" r:id="rId6"/>
    <p:sldId id="282" r:id="rId7"/>
    <p:sldId id="267" r:id="rId8"/>
    <p:sldId id="287" r:id="rId9"/>
    <p:sldId id="289" r:id="rId10"/>
    <p:sldId id="290" r:id="rId11"/>
    <p:sldId id="291" r:id="rId12"/>
    <p:sldId id="278" r:id="rId13"/>
    <p:sldId id="288" r:id="rId14"/>
    <p:sldId id="271" r:id="rId15"/>
    <p:sldId id="272" r:id="rId16"/>
    <p:sldId id="270" r:id="rId17"/>
    <p:sldId id="260" r:id="rId18"/>
    <p:sldId id="262" r:id="rId19"/>
    <p:sldId id="294" r:id="rId20"/>
    <p:sldId id="295" r:id="rId21"/>
    <p:sldId id="292" r:id="rId2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66"/>
    <p:restoredTop sz="94640"/>
  </p:normalViewPr>
  <p:slideViewPr>
    <p:cSldViewPr snapToGrid="0">
      <p:cViewPr varScale="1">
        <p:scale>
          <a:sx n="61" d="100"/>
          <a:sy n="61" d="100"/>
        </p:scale>
        <p:origin x="240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4B2A4-B018-2341-86A0-0F2D345FAA38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A37B8-B9B6-934D-91E6-625A287FC47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8081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A37B8-B9B6-934D-91E6-625A287FC47A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6813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512FD-941E-34FA-C0DF-9AD94EBF9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42BAA-38F0-35AE-F47D-CAB4CBFA4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96C36-F12F-75D7-528E-F3345D0A2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CF033-6866-9859-A2B2-F0183ED9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973DC-6443-3410-1200-FB7D8D20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2118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45E5-9C4F-DAA4-38DC-EE3223A6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CB2DB-0FB7-E452-DD15-BC0398B6E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642B9-52A2-D7D5-7330-BAFA9F1B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2AC59-077D-F71A-A650-264C7CE7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C8C47-25E2-7EBA-D472-A8BF38C6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1244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97C76-BFD2-AD2C-A6B5-A797E4CDE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99208-A3CA-607F-27D7-F09680306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DDFCB-EB27-E27F-228E-2D85BA46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A07D7-A4F6-9290-3FDF-6A5D34C2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77616-CAC0-9396-A3D7-E1FDDC79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205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2631"/>
            <a:ext cx="10968959" cy="1142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DB7C7C3-7333-7A4F-717E-A514EA0021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CFF278-E90E-8804-5BC0-4B39E69075C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543D02-0B73-131D-F828-4B37B4C226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42A3-CEB6-F34F-8619-58AE11DC5F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02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5C2AB-7C87-0F07-309E-C2B4F900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D5315-9BEC-F866-70DE-46716FA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B9D0D-5234-3531-7955-7369FD7E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013B2-AFCE-C11F-C8F7-5DC8E905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CCCB4-5BF1-0C89-A595-C52E5D50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3473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3410-F7A8-F29F-90E9-1789BB57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BAA2F-AA91-D44D-CCD4-72916F8ED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BCB35-683F-0004-FE7A-A3036211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A05F8-6DD0-7F35-53B8-F0259A26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0FEA6-AA65-8849-D63D-2836FEB2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5393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1A55D-F827-76CA-656F-92B345DC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87E9B-F2E4-E910-7FE6-C4639C0FD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B05FC-91F6-EBF0-D264-C42A56799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10A97-0994-F7DB-8174-16EF98A2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838B4-4D91-27C6-2E7E-8AA2DD9A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29BB2-E128-C436-63CF-A8E6DDCD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5751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BCD9-6A1B-9DA8-43C6-0B755458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59747-99A1-3377-5618-B2BB56DA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0AC5-F1D1-9071-357F-E45AED5D1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375DB-D6B9-0FD2-9A1A-13507CC31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D4144C-B31F-768F-23EC-1E08C09A6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8B032F-DF01-8EF5-3F88-0681B221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57ED-2EFB-5B62-95C7-F3A66FBA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32921-279D-EA14-6CD1-3A23C71C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33671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B0B6-2F06-817A-5995-EBE5B988F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AC75C-9445-80F9-E1DC-63B12CFE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C722F-64CD-B713-69C7-606D87EA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7D1CE-AD29-D897-A60C-462C01E8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7723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C528FB-1095-E226-2931-F8E433DD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BDA44-F001-388F-0A89-8344B2E6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78090-BC91-EFE4-E73F-73B1B08E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7716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9D34-62D6-1133-F92C-1382366C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766BE-8BE8-03F7-AFE0-A45B5F9C1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48EAC-1FE4-0C79-2667-B5740E214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EA9CB-F481-FAC3-87CF-021B15D3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D2D82-6BB5-E689-14FD-CE92D5C2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01A72-1E1C-8B0B-7C5F-4521B302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9143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0EF0-A20A-7E94-CEA3-C34FB380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3E5852-0836-2BCD-EED3-82A284BA6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90A9E-3498-A636-1AB0-5D38FD193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CFC11-FF36-5460-3661-491D7001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D9567-0D5F-7416-4079-F2B9E3E1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2607D-F0B6-2A5A-1140-E8B50F6F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9854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20B5E-DA3D-A22B-A0D1-8F1506E7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EFC96-4C26-6209-B70B-E2813F5EF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CF82F-772C-3E11-486B-F7CE51338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118596-DD30-124D-B3D7-698C922017F0}" type="datetimeFigureOut">
              <a:rPr lang="en-CN" smtClean="0"/>
              <a:t>2024/7/11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92469-E0AD-DFB2-A509-F5283AE7E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A8150-855B-ED87-9AAD-7FACAB8AC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6D9EED-CB40-4D49-9B4C-0BE7A21BFAE6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3693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nterest.com/cambridgeuni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t with a light in the center&#10;&#10;Description automatically generated with medium confidence">
            <a:extLst>
              <a:ext uri="{FF2B5EF4-FFF2-40B4-BE49-F238E27FC236}">
                <a16:creationId xmlns:a16="http://schemas.microsoft.com/office/drawing/2014/main" id="{13A0DBC1-6757-85D9-8242-961A5980F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21154" b="33892"/>
          <a:stretch/>
        </p:blipFill>
        <p:spPr>
          <a:xfrm>
            <a:off x="20" y="1428510"/>
            <a:ext cx="12191980" cy="2331032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25CC3D-2F7D-9595-1E7D-704B9E9F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" y="2072532"/>
            <a:ext cx="12191980" cy="1200329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emission analysis of three slow-period pulsars </a:t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FAST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63B0DF-C56A-7394-231F-33F0B716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54" y="236761"/>
            <a:ext cx="4905593" cy="8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C55057F-4440-B4DD-541A-25C6D8ECF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104" y="3862298"/>
            <a:ext cx="9985838" cy="12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676656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altLang="en-US" sz="20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Presenter: </a:t>
            </a:r>
            <a:r>
              <a:rPr lang="en-US" alt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Habtamu Menberu Tedila (Postdoc)</a:t>
            </a:r>
          </a:p>
          <a:p>
            <a:pPr algn="just" defTabSz="676656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altLang="en-US" sz="20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Collaborators: Di Li, Pei Wang, Rai Yuen, Na Wang, </a:t>
            </a:r>
            <a:r>
              <a:rPr lang="en-US" altLang="en-US" sz="20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Jianping</a:t>
            </a:r>
            <a:r>
              <a:rPr lang="en-US" altLang="en-US" sz="20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Yuan, et al.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5DD66-95CA-BE6D-5C07-046B94B5275B}"/>
              </a:ext>
            </a:extLst>
          </p:cNvPr>
          <p:cNvSpPr txBox="1"/>
          <p:nvPr/>
        </p:nvSpPr>
        <p:spPr>
          <a:xfrm>
            <a:off x="8407194" y="5429490"/>
            <a:ext cx="35537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76656">
              <a:spcAft>
                <a:spcPts val="600"/>
              </a:spcAft>
            </a:pPr>
            <a:r>
              <a:rPr lang="en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14, 2024</a:t>
            </a:r>
            <a:endParaRPr lang="en-US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676656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SPSS2024</a:t>
            </a:r>
            <a:r>
              <a:rPr lang="en-CN" sz="2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symposium</a:t>
            </a:r>
            <a:endParaRPr lang="en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676656">
              <a:spcAft>
                <a:spcPts val="600"/>
              </a:spcAft>
            </a:pPr>
            <a:r>
              <a:rPr lang="en-CN" sz="2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Kunming, China</a:t>
            </a:r>
            <a:endParaRPr lang="en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8278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02B9-EA2E-AC4B-66BF-B170AD06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994"/>
            <a:ext cx="3687491" cy="2056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Durations of nulls and bursts pulses 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41B9E-A0C8-F78B-E5B6-A0D02D88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7C9029-9BF9-D125-90D6-AB03931B0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F84619-412D-A0C9-3DC9-47C3A42B9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28436E-6DAF-FDD5-2792-CB608852A310}"/>
              </a:ext>
            </a:extLst>
          </p:cNvPr>
          <p:cNvSpPr txBox="1"/>
          <p:nvPr/>
        </p:nvSpPr>
        <p:spPr>
          <a:xfrm>
            <a:off x="6089904" y="731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28846-75E3-5258-D2BD-E279A1CF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90369"/>
            <a:ext cx="3645205" cy="2787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FD5A1-5318-5A07-7D39-B05C1F915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30" y="2390368"/>
            <a:ext cx="3558205" cy="267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1EDE2-1452-435D-54DE-1CB78EEF3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013" y="2390368"/>
            <a:ext cx="3626000" cy="2641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4BDBEA-2C1B-5498-B202-EA5026C28447}"/>
              </a:ext>
            </a:extLst>
          </p:cNvPr>
          <p:cNvSpPr txBox="1"/>
          <p:nvPr/>
        </p:nvSpPr>
        <p:spPr>
          <a:xfrm>
            <a:off x="1852908" y="3214166"/>
            <a:ext cx="1423360" cy="27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1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PSR J1945+1211</a:t>
            </a:r>
            <a:endParaRPr lang="en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1DFE75-1884-D400-8506-60CDA0856AF7}"/>
              </a:ext>
            </a:extLst>
          </p:cNvPr>
          <p:cNvSpPr txBox="1"/>
          <p:nvPr/>
        </p:nvSpPr>
        <p:spPr>
          <a:xfrm>
            <a:off x="5679290" y="3361658"/>
            <a:ext cx="1355371" cy="27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1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PSR J2323+1214</a:t>
            </a:r>
            <a:endParaRPr lang="en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67DCC-CC3D-DB53-4099-589D28EC2DF7}"/>
              </a:ext>
            </a:extLst>
          </p:cNvPr>
          <p:cNvSpPr txBox="1"/>
          <p:nvPr/>
        </p:nvSpPr>
        <p:spPr>
          <a:xfrm>
            <a:off x="9379051" y="3456658"/>
            <a:ext cx="1334545" cy="27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520">
              <a:spcAft>
                <a:spcPts val="600"/>
              </a:spcAft>
            </a:pPr>
            <a:r>
              <a:rPr lang="en-US" sz="112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PSR J1900−0134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0F858-265B-5B31-1091-82E3DFCFF86A}"/>
              </a:ext>
            </a:extLst>
          </p:cNvPr>
          <p:cNvSpPr txBox="1"/>
          <p:nvPr/>
        </p:nvSpPr>
        <p:spPr>
          <a:xfrm>
            <a:off x="1717883" y="5425481"/>
            <a:ext cx="7611759" cy="855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20040" indent="-274320" defTabSz="731520">
              <a:lnSpc>
                <a:spcPct val="90000"/>
              </a:lnSpc>
              <a:spcAft>
                <a:spcPts val="480"/>
              </a:spcAft>
              <a:buFont typeface="Wingdings" pitchFamily="2" charset="2"/>
              <a:buChar char="ü"/>
            </a:pPr>
            <a:r>
              <a:rPr lang="en-US" sz="192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Null and burst state durations suggesting a power law distribution.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2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486A9-11A2-F49D-1540-850C2E7BB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Active pulses around nulls 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0B396-5FBE-5495-C2BA-CE0C8E86B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659" y="2011595"/>
            <a:ext cx="3368824" cy="2533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9FAF70-8E70-0704-B2D2-26A4598B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11595"/>
            <a:ext cx="3368824" cy="2533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4A608-5E7A-7C71-423F-09A3BBA4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976" y="2011595"/>
            <a:ext cx="3368824" cy="2533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2FF988-520E-8000-E49B-833F0E19F8BA}"/>
              </a:ext>
            </a:extLst>
          </p:cNvPr>
          <p:cNvSpPr txBox="1"/>
          <p:nvPr/>
        </p:nvSpPr>
        <p:spPr>
          <a:xfrm>
            <a:off x="2488019" y="2682840"/>
            <a:ext cx="1467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J1945+1211</a:t>
            </a:r>
            <a:endParaRPr lang="en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D48D4-0E9E-82C7-5EB9-F5FC3126989C}"/>
              </a:ext>
            </a:extLst>
          </p:cNvPr>
          <p:cNvSpPr txBox="1"/>
          <p:nvPr/>
        </p:nvSpPr>
        <p:spPr>
          <a:xfrm rot="19999571">
            <a:off x="4738528" y="2682586"/>
            <a:ext cx="1489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J2323+1214</a:t>
            </a:r>
            <a:endParaRPr lang="en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88298-3129-EC5B-68EE-CBEEA771F6D4}"/>
              </a:ext>
            </a:extLst>
          </p:cNvPr>
          <p:cNvSpPr txBox="1"/>
          <p:nvPr/>
        </p:nvSpPr>
        <p:spPr>
          <a:xfrm rot="18501016">
            <a:off x="7992269" y="2717698"/>
            <a:ext cx="1655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  </a:t>
            </a:r>
            <a:r>
              <a:rPr lang="en-US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J1900−0134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625A8-9F7D-06E9-6156-4B9A488885DC}"/>
              </a:ext>
            </a:extLst>
          </p:cNvPr>
          <p:cNvSpPr txBox="1"/>
          <p:nvPr/>
        </p:nvSpPr>
        <p:spPr>
          <a:xfrm>
            <a:off x="473714" y="4756321"/>
            <a:ext cx="112433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LAP displays a higher peak intensity than the FAP and average profile, </a:t>
            </a:r>
            <a:r>
              <a:rPr lang="en-US" dirty="0">
                <a:solidFill>
                  <a:schemeClr val="bg1"/>
                </a:solidFill>
              </a:rPr>
              <a:t>this suggests an increase in emission just before the pulsar transitions into a null state, potentially indicative of heightened magnetospheric activity as the pulsar depletes its charged particles.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In contrast, the FAP shows a significant reduction in intensity, which may signify a weakened emission mechanism immediately after a null period.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5812-3E02-3BE4-5331-9057D44F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CN" sz="3600" dirty="0">
                <a:solidFill>
                  <a:schemeClr val="bg1"/>
                </a:solidFill>
              </a:rPr>
              <a:t>Quasi-periodic nulling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09C761-261E-7C80-92E3-E7C59D1BD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92" y="2066545"/>
            <a:ext cx="6357731" cy="4135300"/>
          </a:xfrm>
        </p:spPr>
        <p:txBody>
          <a:bodyPr anchor="ctr"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Transitions from null to burst or vice versa can be gradual or abrupt.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in pulsar emissions are common.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Backer (1970) initially proposed periodic behavior, later seen as stochastic.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observations by Wen et al. (2016),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(2022), and Chen et al. (2023) indicate periodic nulling patterns in certain pulsars.</a:t>
            </a:r>
            <a:endParaRPr lang="en-US" sz="14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317F8-4B7E-38C4-45C0-41A83918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111" y="562129"/>
            <a:ext cx="3856402" cy="2596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0DFCA8-62C7-31A6-6404-2A9230788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111" y="3502366"/>
            <a:ext cx="3856401" cy="2633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98DB01-0E32-5BBE-4625-0366E1E2C4B0}"/>
              </a:ext>
            </a:extLst>
          </p:cNvPr>
          <p:cNvSpPr txBox="1"/>
          <p:nvPr/>
        </p:nvSpPr>
        <p:spPr>
          <a:xfrm>
            <a:off x="8899420" y="3921075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C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PSR 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J1945+1211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848649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F5812-3E02-3BE4-5331-9057D44F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PSR J1900-0134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99FC83-9B9F-7B81-57FE-E3AFBF06A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58" y="2151506"/>
            <a:ext cx="5431536" cy="4085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00E50A-8A1D-2BD7-D20E-3F483CDA6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08" y="2146492"/>
            <a:ext cx="5431536" cy="40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F35FF9-4190-F726-E72C-BE928FB50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3993" y="60921"/>
            <a:ext cx="4477421" cy="3213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4E34C-A3E4-729D-B211-DBCE4B12B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19" y="2716726"/>
            <a:ext cx="4609873" cy="3467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79398-CC83-AD11-67F4-A7CC0A11A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993" y="3383280"/>
            <a:ext cx="4477421" cy="3367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1A6E8-B81E-B843-F5C0-72B3730AB610}"/>
              </a:ext>
            </a:extLst>
          </p:cNvPr>
          <p:cNvSpPr txBox="1"/>
          <p:nvPr/>
        </p:nvSpPr>
        <p:spPr>
          <a:xfrm>
            <a:off x="1329032" y="3859235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200"/>
              <a:t>PSR </a:t>
            </a:r>
            <a:r>
              <a:rPr lang="en-US" sz="1200"/>
              <a:t>J1945+1211</a:t>
            </a:r>
            <a:endParaRPr lang="en-CN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FA193-2C91-5577-7DDB-BFCB35EE948C}"/>
              </a:ext>
            </a:extLst>
          </p:cNvPr>
          <p:cNvSpPr txBox="1"/>
          <p:nvPr/>
        </p:nvSpPr>
        <p:spPr>
          <a:xfrm>
            <a:off x="7649518" y="404777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200"/>
              <a:t>PSR </a:t>
            </a:r>
            <a:r>
              <a:rPr lang="en-US" sz="1200"/>
              <a:t>J2323+1214</a:t>
            </a:r>
            <a:endParaRPr lang="en-CN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14724-D9BB-7BB0-6417-2D0C31ED641F}"/>
              </a:ext>
            </a:extLst>
          </p:cNvPr>
          <p:cNvSpPr txBox="1"/>
          <p:nvPr/>
        </p:nvSpPr>
        <p:spPr>
          <a:xfrm>
            <a:off x="5504688" y="556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6A2C5-A9C4-F9BF-8E1A-0B56FAD7C74C}"/>
              </a:ext>
            </a:extLst>
          </p:cNvPr>
          <p:cNvSpPr txBox="1"/>
          <p:nvPr/>
        </p:nvSpPr>
        <p:spPr>
          <a:xfrm>
            <a:off x="7758396" y="3779009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200"/>
              <a:t>PSR </a:t>
            </a:r>
            <a:r>
              <a:rPr lang="en-US" sz="1200"/>
              <a:t>J1900-0134</a:t>
            </a:r>
            <a:endParaRPr lang="en-CN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239F4-0473-299E-FB59-2425307633E8}"/>
              </a:ext>
            </a:extLst>
          </p:cNvPr>
          <p:cNvSpPr txBox="1"/>
          <p:nvPr/>
        </p:nvSpPr>
        <p:spPr>
          <a:xfrm>
            <a:off x="538184" y="443978"/>
            <a:ext cx="315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 pulses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43709-BFDC-ACEB-874A-341EDEC6EFBF}"/>
              </a:ext>
            </a:extLst>
          </p:cNvPr>
          <p:cNvSpPr txBox="1"/>
          <p:nvPr/>
        </p:nvSpPr>
        <p:spPr>
          <a:xfrm>
            <a:off x="292608" y="1426464"/>
            <a:ext cx="6016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Pulses with peak intensity above ten times of the average are detected. </a:t>
            </a:r>
          </a:p>
        </p:txBody>
      </p:sp>
    </p:spTree>
    <p:extLst>
      <p:ext uri="{BB962C8B-B14F-4D97-AF65-F5344CB8AC3E}">
        <p14:creationId xmlns:p14="http://schemas.microsoft.com/office/powerpoint/2010/main" val="93842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E03F6-65E2-7736-DF5D-4423A18AB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62257"/>
            <a:ext cx="5294716" cy="3982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D26B8E-0EE7-291A-1249-2745BCAAE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962259"/>
            <a:ext cx="5294715" cy="3982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BF8614-E83F-8F24-018D-335A1146715A}"/>
              </a:ext>
            </a:extLst>
          </p:cNvPr>
          <p:cNvSpPr txBox="1"/>
          <p:nvPr/>
        </p:nvSpPr>
        <p:spPr>
          <a:xfrm>
            <a:off x="533739" y="5305167"/>
            <a:ext cx="110974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sz="2100" dirty="0">
                <a:solidFill>
                  <a:schemeClr val="bg1"/>
                </a:solidFill>
                <a:effectLst/>
                <a:latin typeface="CMBX10"/>
              </a:rPr>
              <a:t>As </a:t>
            </a:r>
            <a:r>
              <a:rPr lang="en-US" sz="2100" i="1" dirty="0">
                <a:solidFill>
                  <a:schemeClr val="bg1"/>
                </a:solidFill>
                <a:effectLst/>
                <a:latin typeface="CMBX10"/>
              </a:rPr>
              <a:t>P</a:t>
            </a:r>
            <a:r>
              <a:rPr lang="en-US" sz="2100" dirty="0">
                <a:solidFill>
                  <a:schemeClr val="bg1"/>
                </a:solidFill>
                <a:effectLst/>
                <a:latin typeface="CMBX10"/>
              </a:rPr>
              <a:t> increases, the electric potential in the gap decreases, implying that the production of plasma pairs for emission also reduces.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2100" dirty="0">
                <a:solidFill>
                  <a:schemeClr val="bg1"/>
                </a:solidFill>
                <a:effectLst/>
                <a:latin typeface="CMBX10"/>
              </a:rPr>
              <a:t>Since the plasma density decreases, the frequency of detecting bright pulses would also decrease. </a:t>
            </a:r>
            <a:endParaRPr lang="en-US" sz="21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113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268750-D2D1-7F49-811D-B2F630EF9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67" y="248582"/>
            <a:ext cx="5046478" cy="2760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D626CC-8863-F145-9BD7-9CB97330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67" y="3759112"/>
            <a:ext cx="5046478" cy="2623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3EA901-9857-B111-B625-21FE84445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315780"/>
            <a:ext cx="5426764" cy="4081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1D837-1BD6-EA66-F81E-3EC3D417E9A2}"/>
              </a:ext>
            </a:extLst>
          </p:cNvPr>
          <p:cNvSpPr txBox="1"/>
          <p:nvPr/>
        </p:nvSpPr>
        <p:spPr>
          <a:xfrm>
            <a:off x="6799424" y="449750"/>
            <a:ext cx="444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Microstructure Pulses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44EFD-1240-7955-70E9-73747E833FBC}"/>
              </a:ext>
            </a:extLst>
          </p:cNvPr>
          <p:cNvSpPr txBox="1"/>
          <p:nvPr/>
        </p:nvSpPr>
        <p:spPr>
          <a:xfrm>
            <a:off x="7688362" y="5688524"/>
            <a:ext cx="266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J1900-0134</a:t>
            </a:r>
            <a:endParaRPr lang="en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F78B8-102B-1B08-B6B4-2EF53B1B225E}"/>
              </a:ext>
            </a:extLst>
          </p:cNvPr>
          <p:cNvSpPr txBox="1"/>
          <p:nvPr/>
        </p:nvSpPr>
        <p:spPr>
          <a:xfrm>
            <a:off x="1188720" y="3271766"/>
            <a:ext cx="360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Quasi-periodic m</a:t>
            </a:r>
            <a:r>
              <a:rPr lang="en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icrostructure</a:t>
            </a:r>
            <a:r>
              <a:rPr lang="en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13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65DAC-BF91-82E5-31EA-788923CDB46B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Drifting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subpulse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 descr="A collection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CD99DC7B-9649-9E03-43DE-33099AC2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340" y="310896"/>
            <a:ext cx="7347669" cy="55014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D961EB0-246D-5E6A-F25C-443D1EE3C348}"/>
              </a:ext>
            </a:extLst>
          </p:cNvPr>
          <p:cNvSpPr txBox="1"/>
          <p:nvPr/>
        </p:nvSpPr>
        <p:spPr>
          <a:xfrm>
            <a:off x="7882128" y="6650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3764BF-4627-3838-A6EB-D43716DBB627}"/>
              </a:ext>
            </a:extLst>
          </p:cNvPr>
          <p:cNvSpPr txBox="1"/>
          <p:nvPr/>
        </p:nvSpPr>
        <p:spPr>
          <a:xfrm>
            <a:off x="4873196" y="5969376"/>
            <a:ext cx="2054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PSR J1945+1211</a:t>
            </a:r>
            <a:endParaRPr lang="en-CN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3598AC-C008-FC17-ED1F-5CC1BA43CA33}"/>
              </a:ext>
            </a:extLst>
          </p:cNvPr>
          <p:cNvSpPr txBox="1"/>
          <p:nvPr/>
        </p:nvSpPr>
        <p:spPr>
          <a:xfrm>
            <a:off x="7717536" y="5969377"/>
            <a:ext cx="2054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PSR J2323+1214</a:t>
            </a:r>
            <a:endParaRPr lang="en-CN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375DA2-AF0D-35C4-5A77-4E87D1A1A682}"/>
              </a:ext>
            </a:extLst>
          </p:cNvPr>
          <p:cNvSpPr txBox="1"/>
          <p:nvPr/>
        </p:nvSpPr>
        <p:spPr>
          <a:xfrm>
            <a:off x="10207355" y="5969377"/>
            <a:ext cx="1786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PSR J1900−0134 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86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0CB4-1DE3-FD8C-7FC3-7093EAD9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CN" sz="3400" dirty="0">
                <a:solidFill>
                  <a:schemeClr val="bg1"/>
                </a:solidFill>
              </a:rPr>
              <a:t>Evolution of pulsars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B11EE-EC18-367F-FCE0-18D6C35DF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930CD4-1D59-41B6-472C-9B2C17C36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47" y="625683"/>
            <a:ext cx="4840562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36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C7F1D-D4A6-F7BF-C159-6DE221B2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CN" sz="40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0097E-366C-B56A-EEFA-292BBF211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76856"/>
            <a:ext cx="10168128" cy="419709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Nulling fractions (NF)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PSR J1945+1211: 52.46±2.89%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PSR J2323+1214: 48.48±2.51%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PSR J1900−0134: 27.51±1.37%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features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PSR J1900−0134: Complex emissions with microstructure pulses down to 1.57 microseconds.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Asymmetric emissions with bright pulses predominantly in the leading component for PSR J1945+1211 and PSR J1900−0134.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Quasi-periodic microstructures in PSR J1900−0134 suggest a periodic emission process in the pulsar magnetosphere.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Various microstructure pulses indicate diverse emission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344965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3AD6-AD65-BA60-1E59-FE4EC3532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58" y="2212258"/>
            <a:ext cx="9808067" cy="1113503"/>
          </a:xfrm>
        </p:spPr>
        <p:txBody>
          <a:bodyPr anchor="b">
            <a:normAutofit/>
          </a:bodyPr>
          <a:lstStyle/>
          <a:p>
            <a:pPr algn="ctr"/>
            <a:r>
              <a:rPr lang="en-CN" sz="4000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FFD9E0C3-AB06-3290-0DC6-21746FEBD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8389" y="1122553"/>
            <a:ext cx="995221" cy="9952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260769-F94C-7F6C-2B96-E9F5C394F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459" y="3532240"/>
            <a:ext cx="9804575" cy="2596847"/>
          </a:xfrm>
        </p:spPr>
        <p:txBody>
          <a:bodyPr anchor="t">
            <a:normAutofit/>
          </a:bodyPr>
          <a:lstStyle/>
          <a:p>
            <a:pPr algn="ctr"/>
            <a:r>
              <a:rPr lang="en-CN" sz="2000" dirty="0">
                <a:solidFill>
                  <a:schemeClr val="bg1"/>
                </a:solidFill>
              </a:rPr>
              <a:t>Introduction</a:t>
            </a:r>
          </a:p>
          <a:p>
            <a:pPr algn="ctr"/>
            <a:r>
              <a:rPr lang="en-CN" sz="2000" dirty="0">
                <a:solidFill>
                  <a:schemeClr val="bg1"/>
                </a:solidFill>
              </a:rPr>
              <a:t>Motivations</a:t>
            </a:r>
          </a:p>
          <a:p>
            <a:pPr algn="ctr"/>
            <a:r>
              <a:rPr lang="en-CN" sz="2000" dirty="0">
                <a:solidFill>
                  <a:schemeClr val="bg1"/>
                </a:solidFill>
              </a:rPr>
              <a:t>Result</a:t>
            </a:r>
          </a:p>
          <a:p>
            <a:pPr algn="ctr"/>
            <a:r>
              <a:rPr lang="en-CN" sz="20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3749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C7F1D-D4A6-F7BF-C159-6DE221B2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CN" sz="4000" dirty="0">
                <a:solidFill>
                  <a:srgbClr val="0070C0"/>
                </a:solidFill>
              </a:rPr>
              <a:t>Cont …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0097E-366C-B56A-EEFA-292BBF211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76856"/>
            <a:ext cx="10168128" cy="4032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transitions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Periodic transitions between null and burst states.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Abrupt transitions in PSR J1945+1211 and J2323+1214.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Mixed transitions in PSR J1900−0134.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Quasi-periodic nulling phenomenon: Duration 57 to 71.44 seconds.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distributions: Null and burst state durations suggest a power law distribution.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 pulses: Occur at different rates in all three pulsars.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profile intensity: Burst state profiles exhibit higher peak intensities and wider widths.</a:t>
            </a:r>
          </a:p>
        </p:txBody>
      </p:sp>
    </p:spTree>
    <p:extLst>
      <p:ext uri="{BB962C8B-B14F-4D97-AF65-F5344CB8AC3E}">
        <p14:creationId xmlns:p14="http://schemas.microsoft.com/office/powerpoint/2010/main" val="996155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59E1D94-EBA9-ADD5-1EF6-8D0EEB169D74}"/>
              </a:ext>
            </a:extLst>
          </p:cNvPr>
          <p:cNvSpPr txBox="1">
            <a:spLocks/>
          </p:cNvSpPr>
          <p:nvPr/>
        </p:nvSpPr>
        <p:spPr>
          <a:xfrm>
            <a:off x="1902132" y="1421640"/>
            <a:ext cx="8229240" cy="397728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b="1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Thank you!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b="1">
                <a:ln/>
                <a:solidFill>
                  <a:schemeClr val="accent4"/>
                </a:solidFill>
                <a:latin typeface="Times New Roman" panose="02020603050405020304" pitchFamily="18" charset="0"/>
                <a:ea typeface="隶书"/>
                <a:cs typeface="Times New Roman" panose="02020603050405020304" pitchFamily="18" charset="0"/>
              </a:rPr>
              <a:t>谢  谢！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am-ET" sz="7200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አመሰግናለሁ፡፡</a:t>
            </a:r>
            <a:endParaRPr lang="en-US" sz="7200" b="1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3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0FFB-7247-D844-2196-BE371B50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CN" sz="4000" dirty="0">
                <a:solidFill>
                  <a:schemeClr val="bg1"/>
                </a:solidFill>
              </a:rPr>
              <a:t>Pulsars</a:t>
            </a:r>
          </a:p>
        </p:txBody>
      </p:sp>
      <p:pic>
        <p:nvPicPr>
          <p:cNvPr id="2052" name="Picture 4" descr="World first as Bell Burnell pulsar chart goes on display | Women in physics, Lecture, Jocelyn">
            <a:extLst>
              <a:ext uri="{FF2B5EF4-FFF2-40B4-BE49-F238E27FC236}">
                <a16:creationId xmlns:a16="http://schemas.microsoft.com/office/drawing/2014/main" id="{4C830988-2FD8-06F9-A22E-F4A2D1DD25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38" y="2548934"/>
            <a:ext cx="5040312" cy="325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15BA6354-3F65-CE22-7242-24015CE63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445" y="774285"/>
            <a:ext cx="3441564" cy="2581173"/>
          </a:xfrm>
          <a:prstGeom prst="rect">
            <a:avLst/>
          </a:prstGeom>
        </p:spPr>
      </p:pic>
      <p:pic>
        <p:nvPicPr>
          <p:cNvPr id="4" name="Picture 301">
            <a:extLst>
              <a:ext uri="{FF2B5EF4-FFF2-40B4-BE49-F238E27FC236}">
                <a16:creationId xmlns:a16="http://schemas.microsoft.com/office/drawing/2014/main" id="{651F4231-A79F-0300-1BA9-88E41A58153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50159" y="3904258"/>
            <a:ext cx="3782135" cy="2581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83D45-C5BC-C67D-013A-A7EF97721C3C}"/>
              </a:ext>
            </a:extLst>
          </p:cNvPr>
          <p:cNvSpPr txBox="1"/>
          <p:nvPr/>
        </p:nvSpPr>
        <p:spPr>
          <a:xfrm>
            <a:off x="7217246" y="3456204"/>
            <a:ext cx="40434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Open Sans" panose="020B0606030504020204" pitchFamily="34" charset="0"/>
              </a:rPr>
              <a:t>C</a:t>
            </a:r>
            <a:r>
              <a:rPr lang="en-US" sz="1100" b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redit: Michael Kramer (JBCA, University of Manchester)</a:t>
            </a:r>
            <a:endParaRPr lang="en-CN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CFDDE-C67A-5BEB-9C28-BE0A4B2AE8E2}"/>
              </a:ext>
            </a:extLst>
          </p:cNvPr>
          <p:cNvSpPr txBox="1"/>
          <p:nvPr/>
        </p:nvSpPr>
        <p:spPr>
          <a:xfrm>
            <a:off x="1828800" y="5860064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Cambridge University</a:t>
            </a:r>
            <a:endParaRPr lang="en-US" b="0" i="0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580D9-F511-9EA0-F1DF-DF18C3443F1A}"/>
              </a:ext>
            </a:extLst>
          </p:cNvPr>
          <p:cNvSpPr txBox="1"/>
          <p:nvPr/>
        </p:nvSpPr>
        <p:spPr>
          <a:xfrm>
            <a:off x="3503614" y="372929"/>
            <a:ext cx="3255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67758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D7ABC-DE78-FB06-41B9-E4727F19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Motivations …</a:t>
            </a:r>
            <a:endParaRPr lang="en-CN" sz="48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94761-D9FB-73B8-58DE-41BEF3FF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problems for pulsar radio emission include:</a:t>
            </a:r>
          </a:p>
          <a:p>
            <a:pPr marL="631717" lvl="1" indent="-270736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of temporal modulation in emission switching between different states.</a:t>
            </a:r>
          </a:p>
          <a:p>
            <a:pPr marL="631717" lvl="1" indent="-270736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conditions in the emission region and factors causing changes.</a:t>
            </a:r>
          </a:p>
          <a:p>
            <a:pPr marL="631717" lvl="1" indent="-270736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Determinants of the timescale for emission stability or instability in radio pulsars.</a:t>
            </a: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in-depth examination of the overall emission properties and address these questions using observational data, modeling, simulation, and theoretical analysis.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61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AC093-CDD4-A564-3519-9C410AF2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83" y="3686525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effectLst/>
              </a:rPr>
              <a:t>Information on three slow-period pulsars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B61C4-E78C-646D-3D2C-9FC50D181A44}"/>
              </a:ext>
            </a:extLst>
          </p:cNvPr>
          <p:cNvSpPr txBox="1"/>
          <p:nvPr/>
        </p:nvSpPr>
        <p:spPr>
          <a:xfrm>
            <a:off x="1469488" y="294388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Cameron </a:t>
            </a:r>
            <a:r>
              <a:rPr lang="en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41AF2-7432-7546-E28A-F8B6A7E257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988" y="1404390"/>
            <a:ext cx="9259519" cy="15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4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F0DC1-6A5F-D5D2-BD4C-C7915F23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61" y="367475"/>
            <a:ext cx="4646904" cy="9722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3FF8-AD51-4315-0B8A-907C53833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474" y="1339702"/>
            <a:ext cx="5890699" cy="49807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71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pulsars were discovered in 2017 during CRAFTS survey.</a:t>
            </a:r>
          </a:p>
          <a:p>
            <a:pPr marL="571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single-pulse observation also was performed using the FAST telescope:</a:t>
            </a:r>
          </a:p>
          <a:p>
            <a:pPr marL="9655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Receiver: 19-beam, </a:t>
            </a:r>
          </a:p>
          <a:p>
            <a:pPr marL="9655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processor: Reconfigurable Open Architecture Computing Hardwar-version2 (ROACH2),</a:t>
            </a:r>
          </a:p>
          <a:p>
            <a:pPr marL="9655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 frequency: 1.25 GHz, </a:t>
            </a:r>
          </a:p>
          <a:p>
            <a:pPr marL="9655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Bandwidth: 500 MHz, </a:t>
            </a:r>
          </a:p>
          <a:p>
            <a:pPr marL="9655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 and Frequency  resolutions: 49.152 µs, and 0.488 MHz,</a:t>
            </a:r>
          </a:p>
          <a:p>
            <a:pPr marL="9655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channels: 1024,</a:t>
            </a:r>
          </a:p>
          <a:p>
            <a:pPr marL="9655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Recorded file format: PSRFITS.</a:t>
            </a:r>
          </a:p>
          <a:p>
            <a:pPr marL="571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 pulse techniques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B3129AA-5612-E2D0-C94A-ECCE348193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401" r="1521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13" name="Content Placeholder 4" descr="A large circular object surrounded by trees with Arecibo Observatory in the background&#10;&#10;Description automatically generated">
            <a:extLst>
              <a:ext uri="{FF2B5EF4-FFF2-40B4-BE49-F238E27FC236}">
                <a16:creationId xmlns:a16="http://schemas.microsoft.com/office/drawing/2014/main" id="{ABD1F0E6-ED6A-F381-CBB5-AD36448BD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58" b="1056"/>
          <a:stretch/>
        </p:blipFill>
        <p:spPr>
          <a:xfrm>
            <a:off x="9021912" y="17307339"/>
            <a:ext cx="9556465" cy="5314122"/>
          </a:xfrm>
          <a:prstGeom prst="rect">
            <a:avLst/>
          </a:prstGeom>
        </p:spPr>
      </p:pic>
      <p:pic>
        <p:nvPicPr>
          <p:cNvPr id="14" name="Picture 13" descr="A map of china with a red pin&#10;&#10;Description automatically generated">
            <a:extLst>
              <a:ext uri="{FF2B5EF4-FFF2-40B4-BE49-F238E27FC236}">
                <a16:creationId xmlns:a16="http://schemas.microsoft.com/office/drawing/2014/main" id="{EB791534-81A6-BE65-DA0A-C7080562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4761" y="20448676"/>
            <a:ext cx="2418985" cy="1899661"/>
          </a:xfrm>
          <a:prstGeom prst="rect">
            <a:avLst/>
          </a:prstGeom>
        </p:spPr>
      </p:pic>
      <p:pic>
        <p:nvPicPr>
          <p:cNvPr id="5" name="Content Placeholder 4" descr="A white paper with black text and numbers&#10;&#10;Description automatically generated">
            <a:extLst>
              <a:ext uri="{FF2B5EF4-FFF2-40B4-BE49-F238E27FC236}">
                <a16:creationId xmlns:a16="http://schemas.microsoft.com/office/drawing/2014/main" id="{2D48D330-2B3C-B848-0296-8E158C3F71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9024" y="5136085"/>
            <a:ext cx="5065776" cy="15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8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89D4B-5D3B-A4DA-5E51-D751A0ED7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3" y="814648"/>
            <a:ext cx="5038982" cy="529997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959EF4-3129-D979-1337-E7700D9E7AD2}"/>
              </a:ext>
            </a:extLst>
          </p:cNvPr>
          <p:cNvSpPr txBox="1"/>
          <p:nvPr/>
        </p:nvSpPr>
        <p:spPr>
          <a:xfrm>
            <a:off x="9346773" y="1212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7450E-F66D-329B-A06B-36EDC8CBC643}"/>
              </a:ext>
            </a:extLst>
          </p:cNvPr>
          <p:cNvSpPr txBox="1"/>
          <p:nvPr/>
        </p:nvSpPr>
        <p:spPr>
          <a:xfrm>
            <a:off x="539496" y="6257648"/>
            <a:ext cx="143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PSR J1945+1211</a:t>
            </a:r>
            <a:endParaRPr lang="en-CN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BB88-B3E8-2D74-0C9F-27896B2539E6}"/>
              </a:ext>
            </a:extLst>
          </p:cNvPr>
          <p:cNvSpPr txBox="1"/>
          <p:nvPr/>
        </p:nvSpPr>
        <p:spPr>
          <a:xfrm>
            <a:off x="2335298" y="6257647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PSR J2323+1214</a:t>
            </a:r>
            <a:endParaRPr lang="en-CN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6E099C-89D4-9E02-218E-D16EDF681EDD}"/>
              </a:ext>
            </a:extLst>
          </p:cNvPr>
          <p:cNvSpPr txBox="1"/>
          <p:nvPr/>
        </p:nvSpPr>
        <p:spPr>
          <a:xfrm>
            <a:off x="4092751" y="6257646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PSR J1900−0134 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46AC25-EF64-9358-A54F-B7ABB1C5878E}"/>
              </a:ext>
            </a:extLst>
          </p:cNvPr>
          <p:cNvGrpSpPr/>
          <p:nvPr/>
        </p:nvGrpSpPr>
        <p:grpSpPr>
          <a:xfrm>
            <a:off x="6077713" y="814648"/>
            <a:ext cx="5277859" cy="5897048"/>
            <a:chOff x="6096000" y="715710"/>
            <a:chExt cx="5526401" cy="51902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47AF01A-95C0-0809-DED4-CCA9F10BB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715710"/>
              <a:ext cx="5526401" cy="47673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100E39-3C6C-F685-CF25-7FB70E7C92CA}"/>
                </a:ext>
              </a:extLst>
            </p:cNvPr>
            <p:cNvSpPr txBox="1"/>
            <p:nvPr/>
          </p:nvSpPr>
          <p:spPr>
            <a:xfrm>
              <a:off x="6653784" y="5587088"/>
              <a:ext cx="1408230" cy="318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PSR J1945+1211</a:t>
              </a:r>
              <a:endParaRPr lang="en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004E77-E4B9-10FA-2161-BE7CC7664F1A}"/>
                </a:ext>
              </a:extLst>
            </p:cNvPr>
            <p:cNvSpPr txBox="1"/>
            <p:nvPr/>
          </p:nvSpPr>
          <p:spPr>
            <a:xfrm>
              <a:off x="8316201" y="5587086"/>
              <a:ext cx="1414789" cy="318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PSR J2323+1214</a:t>
              </a:r>
              <a:endParaRPr lang="en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BEB28D-69B5-C214-5363-59E19274539A}"/>
                </a:ext>
              </a:extLst>
            </p:cNvPr>
            <p:cNvSpPr txBox="1"/>
            <p:nvPr/>
          </p:nvSpPr>
          <p:spPr>
            <a:xfrm>
              <a:off x="10102727" y="5587086"/>
              <a:ext cx="1458942" cy="318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PSR J1900−0134 </a:t>
              </a:r>
              <a:endPara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6B31637-D709-175C-CA90-5680FC7188F9}"/>
              </a:ext>
            </a:extLst>
          </p:cNvPr>
          <p:cNvSpPr txBox="1"/>
          <p:nvPr/>
        </p:nvSpPr>
        <p:spPr>
          <a:xfrm>
            <a:off x="256033" y="54274"/>
            <a:ext cx="177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600" dirty="0">
                <a:solidFill>
                  <a:schemeClr val="bg1"/>
                </a:solidFill>
              </a:rPr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8517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0CB4-1DE3-FD8C-7FC3-7093EAD9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5404104" cy="1087819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pulse energy distributions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B11EE-EC18-367F-FCE0-18D6C35DF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8DCF8-ED93-486C-DAD6-10CBC1735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18" y="345552"/>
            <a:ext cx="5149274" cy="6140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1F0BC-A71E-24AE-D834-0810C297363A}"/>
              </a:ext>
            </a:extLst>
          </p:cNvPr>
          <p:cNvSpPr txBox="1"/>
          <p:nvPr/>
        </p:nvSpPr>
        <p:spPr>
          <a:xfrm>
            <a:off x="8317505" y="1074350"/>
            <a:ext cx="1749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J1945+1211</a:t>
            </a:r>
          </a:p>
          <a:p>
            <a:pPr algn="ct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 = </a:t>
            </a:r>
            <a:r>
              <a:rPr lang="en-CN" sz="1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52.46 ± 2.89% </a:t>
            </a:r>
            <a:endParaRPr lang="en-CN" sz="14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B0CF0-2DAA-98E8-BEAA-67C4EB23F636}"/>
              </a:ext>
            </a:extLst>
          </p:cNvPr>
          <p:cNvSpPr txBox="1"/>
          <p:nvPr/>
        </p:nvSpPr>
        <p:spPr>
          <a:xfrm>
            <a:off x="8317505" y="2745998"/>
            <a:ext cx="1704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J2323+1214</a:t>
            </a:r>
          </a:p>
          <a:p>
            <a:pPr algn="ctr"/>
            <a:r>
              <a:rPr lang="en-CN" sz="1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NF = 48.48 ± 2.51%</a:t>
            </a:r>
            <a:endParaRPr lang="en-CN" sz="14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31C5B-5A7E-F046-6A81-8C4CC7B8F16E}"/>
              </a:ext>
            </a:extLst>
          </p:cNvPr>
          <p:cNvSpPr txBox="1"/>
          <p:nvPr/>
        </p:nvSpPr>
        <p:spPr>
          <a:xfrm>
            <a:off x="8339947" y="4877071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J1900-0134</a:t>
            </a:r>
          </a:p>
          <a:p>
            <a:pPr algn="ctr"/>
            <a:r>
              <a:rPr lang="en-CN" sz="1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NF = 27.51 ± 1.37% </a:t>
            </a:r>
            <a:endParaRPr lang="en-CN" sz="14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0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AD37F-46A8-BCFF-7E90-803D598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84382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pulse profiles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04653-89D4-7215-A806-674A829D4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808" y="301255"/>
            <a:ext cx="5694860" cy="6247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9B301-56E9-1C97-E1B5-DC6C2EBD7665}"/>
              </a:ext>
            </a:extLst>
          </p:cNvPr>
          <p:cNvSpPr txBox="1"/>
          <p:nvPr/>
        </p:nvSpPr>
        <p:spPr>
          <a:xfrm>
            <a:off x="5926577" y="873181"/>
            <a:ext cx="1452995" cy="30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PSR </a:t>
            </a:r>
            <a:r>
              <a:rPr lang="en-US" sz="1400" dirty="0"/>
              <a:t>J1945+1211</a:t>
            </a:r>
            <a:endParaRPr lang="en-CN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7DC27-172B-D73A-CB70-4E6918C9717B}"/>
              </a:ext>
            </a:extLst>
          </p:cNvPr>
          <p:cNvSpPr txBox="1"/>
          <p:nvPr/>
        </p:nvSpPr>
        <p:spPr>
          <a:xfrm>
            <a:off x="5917061" y="3152001"/>
            <a:ext cx="1669150" cy="30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PSR </a:t>
            </a:r>
            <a:r>
              <a:rPr lang="en-US" sz="1400" dirty="0"/>
              <a:t>J2323+1214</a:t>
            </a:r>
            <a:endParaRPr lang="en-CN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F7BC3-1F40-0A24-ADC4-D951A7EB69C4}"/>
              </a:ext>
            </a:extLst>
          </p:cNvPr>
          <p:cNvSpPr txBox="1"/>
          <p:nvPr/>
        </p:nvSpPr>
        <p:spPr>
          <a:xfrm>
            <a:off x="5920267" y="5028001"/>
            <a:ext cx="1628850" cy="30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PSR </a:t>
            </a:r>
            <a:r>
              <a:rPr lang="en-US" sz="1400" dirty="0"/>
              <a:t>J1900-0134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2155431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33774</TotalTime>
  <Words>723</Words>
  <Application>Microsoft Macintosh PowerPoint</Application>
  <PresentationFormat>Widescreen</PresentationFormat>
  <Paragraphs>111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CMBX10</vt:lpstr>
      <vt:lpstr>Aptos</vt:lpstr>
      <vt:lpstr>Aptos Display</vt:lpstr>
      <vt:lpstr>Arial</vt:lpstr>
      <vt:lpstr>Calibri</vt:lpstr>
      <vt:lpstr>Courier New</vt:lpstr>
      <vt:lpstr>Open Sans</vt:lpstr>
      <vt:lpstr>Times New Roman</vt:lpstr>
      <vt:lpstr>Wingdings</vt:lpstr>
      <vt:lpstr>Office Theme</vt:lpstr>
      <vt:lpstr>Detailed emission analysis of three slow-period pulsars  using FAST</vt:lpstr>
      <vt:lpstr>Outline</vt:lpstr>
      <vt:lpstr>Pulsars</vt:lpstr>
      <vt:lpstr>Motivations …</vt:lpstr>
      <vt:lpstr>Information on three slow-period pulsars</vt:lpstr>
      <vt:lpstr>Data and Methods</vt:lpstr>
      <vt:lpstr>PowerPoint Presentation</vt:lpstr>
      <vt:lpstr>The pulse energy distributions </vt:lpstr>
      <vt:lpstr>The pulse profiles</vt:lpstr>
      <vt:lpstr>Durations of nulls and bursts pulses </vt:lpstr>
      <vt:lpstr>Active pulses around nulls </vt:lpstr>
      <vt:lpstr>Quasi-periodic nulling</vt:lpstr>
      <vt:lpstr>PSR J1900-0134</vt:lpstr>
      <vt:lpstr>PowerPoint Presentation</vt:lpstr>
      <vt:lpstr>PowerPoint Presentation</vt:lpstr>
      <vt:lpstr>PowerPoint Presentation</vt:lpstr>
      <vt:lpstr>PowerPoint Presentation</vt:lpstr>
      <vt:lpstr>Evolution of pulsars</vt:lpstr>
      <vt:lpstr>Summary</vt:lpstr>
      <vt:lpstr>Cont 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Habtamu Menberu</dc:creator>
  <cp:lastModifiedBy>Habtamu Menberu</cp:lastModifiedBy>
  <cp:revision>52</cp:revision>
  <dcterms:created xsi:type="dcterms:W3CDTF">2024-06-01T12:09:16Z</dcterms:created>
  <dcterms:modified xsi:type="dcterms:W3CDTF">2024-07-14T00:42:10Z</dcterms:modified>
</cp:coreProperties>
</file>