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77" r:id="rId4"/>
    <p:sldId id="328" r:id="rId5"/>
    <p:sldId id="486" r:id="rId6"/>
    <p:sldId id="470" r:id="rId7"/>
    <p:sldId id="479" r:id="rId8"/>
    <p:sldId id="458" r:id="rId9"/>
    <p:sldId id="467" r:id="rId10"/>
    <p:sldId id="462" r:id="rId11"/>
    <p:sldId id="466" r:id="rId12"/>
    <p:sldId id="464" r:id="rId13"/>
    <p:sldId id="407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1.bin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1.jpeg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.xml"/><Relationship Id="rId12" Type="http://schemas.openxmlformats.org/officeDocument/2006/relationships/image" Target="../media/image4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5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tags" Target="../tags/tag22.xml"/><Relationship Id="rId4" Type="http://schemas.openxmlformats.org/officeDocument/2006/relationships/image" Target="../media/image9.png"/><Relationship Id="rId3" Type="http://schemas.openxmlformats.org/officeDocument/2006/relationships/tags" Target="../tags/tag21.xml"/><Relationship Id="rId2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3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1.wmf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71843"/>
            <a:ext cx="9144000" cy="2387600"/>
          </a:xfrm>
        </p:spPr>
        <p:txBody>
          <a:bodyPr/>
          <a:p>
            <a:pPr>
              <a:lnSpc>
                <a:spcPct val="150000"/>
              </a:lnSpc>
            </a:pPr>
            <a:r>
              <a:rPr kumimoji="1" lang="en-US" altLang="zh-CN" sz="4800" dirty="0" smtClean="0">
                <a:sym typeface="+mn-ea"/>
              </a:rPr>
              <a:t>Rotating pulsars </a:t>
            </a:r>
            <a:br>
              <a:rPr kumimoji="1" lang="en-US" altLang="zh-CN" sz="4800" dirty="0" smtClean="0">
                <a:sym typeface="+mn-ea"/>
              </a:rPr>
            </a:br>
            <a:r>
              <a:rPr kumimoji="1" lang="en-US" altLang="zh-CN" sz="4800" dirty="0" smtClean="0">
                <a:sym typeface="+mn-ea"/>
              </a:rPr>
              <a:t>in slow rotation approximation</a:t>
            </a:r>
            <a:endParaRPr kumimoji="1" lang="en-US" altLang="zh-CN" sz="4800" dirty="0" smtClean="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2137410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kumimoji="1" lang="en-US" altLang="zh-CN" dirty="0" smtClean="0">
                <a:sym typeface="+mn-ea"/>
              </a:rPr>
              <a:t>Xiaoyu Lai  </a:t>
            </a:r>
            <a:r>
              <a:rPr kumimoji="1" lang="zh-CN" altLang="en-US" dirty="0" smtClean="0">
                <a:sym typeface="+mn-ea"/>
              </a:rPr>
              <a:t>来小禹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>
                <a:sym typeface="+mn-ea"/>
              </a:rPr>
              <a:t>Hubei University of Education  </a:t>
            </a:r>
            <a:r>
              <a:rPr kumimoji="1" lang="zh-CN" altLang="en-US" dirty="0" smtClean="0">
                <a:sym typeface="+mn-ea"/>
              </a:rPr>
              <a:t>湖北第二师范学院</a:t>
            </a:r>
            <a:endParaRPr kumimoji="1" lang="zh-CN" altLang="en-US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/>
              <a:t>@SPSS2024 in Kunming 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875" y="593090"/>
            <a:ext cx="6130290" cy="4598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691005"/>
            <a:ext cx="4967605" cy="3629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2990" y="5430520"/>
            <a:ext cx="1946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(Hu et al. 2020)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207645"/>
            <a:ext cx="10515600" cy="1325563"/>
          </a:xfrm>
        </p:spPr>
        <p:txBody>
          <a:bodyPr/>
          <a:p>
            <a:r>
              <a:rPr lang="en-US" altLang="zh-CN" sz="3200"/>
              <a:t>Compare with observations</a:t>
            </a:r>
            <a:endParaRPr lang="en-US" altLang="zh-CN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/>
              <a:t>Dragging of local inertial frames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097280" y="2372360"/>
                <a:ext cx="38544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l-GR" altLang="zh-CN" sz="2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372360"/>
                <a:ext cx="385445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09570" y="4305935"/>
          <a:ext cx="1800225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965200" imgH="228600" progId="Equation.DSMT4">
                  <p:embed/>
                </p:oleObj>
              </mc:Choice>
              <mc:Fallback>
                <p:oleObj name="" r:id="rId2" imgW="965200" imgH="2286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9570" y="4305935"/>
                        <a:ext cx="1800225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" y="2057400"/>
            <a:ext cx="5026660" cy="2461260"/>
          </a:xfrm>
          <a:prstGeom prst="rect">
            <a:avLst/>
          </a:prstGeom>
        </p:spPr>
      </p:pic>
      <p:pic>
        <p:nvPicPr>
          <p:cNvPr id="16" name="图片 15" descr="M-omeg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730" y="263525"/>
            <a:ext cx="5683250" cy="4262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88330" y="4742815"/>
            <a:ext cx="5850890" cy="1479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Effect on the accretion process ?</a:t>
            </a:r>
            <a:endParaRPr lang="zh-CN" altLang="en-US" sz="2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Effect on the formation process of MSPs </a:t>
            </a:r>
            <a:r>
              <a:rPr lang="zh-CN" altLang="en-US" sz="2400"/>
              <a:t>？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5585"/>
            <a:ext cx="10515600" cy="4351338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400"/>
              <a:t>Pulsar-like compact stars could be strangeon stars.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400"/>
              <a:t>The calculations in slow rotation rotation approximation show that: </a:t>
            </a:r>
            <a:endParaRPr lang="en-US" altLang="zh-CN" sz="240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>
                <a:sym typeface="+mn-ea"/>
              </a:rPr>
              <a:t>Strangeon stars as the remnants of BNS mergers could explain the X-ray plateau in the afterglow of short GRBs.</a:t>
            </a:r>
            <a:endParaRPr lang="en-US" altLang="zh-CN" sz="24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/>
              <a:t>Are there some other effects which could test different models of EOS? </a:t>
            </a:r>
            <a:endParaRPr lang="en-US" altLang="zh-CN" sz="240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86275" y="4819650"/>
            <a:ext cx="321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>
                <a:solidFill>
                  <a:srgbClr val="0070C0"/>
                </a:solidFill>
              </a:rPr>
              <a:t>Thank you !</a:t>
            </a:r>
            <a:endParaRPr lang="en-US" altLang="zh-CN" sz="36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6365"/>
            <a:ext cx="10515600" cy="1325563"/>
          </a:xfrm>
        </p:spPr>
        <p:txBody>
          <a:bodyPr/>
          <a:p>
            <a:r>
              <a:rPr lang="en-US" altLang="zh-CN" sz="3200">
                <a:solidFill>
                  <a:srgbClr val="0070C0"/>
                </a:solidFill>
                <a:cs typeface="+mj-lt"/>
                <a:sym typeface="+mn-ea"/>
              </a:rPr>
              <a:t>The nature of pulsar-like compact stars ?</a:t>
            </a:r>
            <a:endParaRPr lang="en-US" altLang="zh-CN" sz="3200">
              <a:solidFill>
                <a:srgbClr val="0070C0"/>
              </a:solidFill>
              <a:cs typeface="+mj-lt"/>
              <a:sym typeface="+mn-ea"/>
            </a:endParaRPr>
          </a:p>
        </p:txBody>
      </p:sp>
      <p:pic>
        <p:nvPicPr>
          <p:cNvPr id="4" name="图片 28" descr="pulsargraphic-Bill-Saxton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66" y="1928530"/>
            <a:ext cx="2049042" cy="26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2030730"/>
            <a:ext cx="2763520" cy="18427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13750" y="1496482"/>
            <a:ext cx="252028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 defTabSz="457200"/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~ 1.4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⊙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R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~10 km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7" name="直线箭头连接符 12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3565678" y="3368690"/>
            <a:ext cx="136815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21" name="对象 2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976370" y="4787900"/>
          <a:ext cx="2770505" cy="83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8" imgW="1320165" imgH="393700" progId="Equation.DSMT4">
                  <p:embed/>
                </p:oleObj>
              </mc:Choice>
              <mc:Fallback>
                <p:oleObj name="Equation" r:id="rId8" imgW="1320165" imgH="3937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6370" y="4787900"/>
                        <a:ext cx="2770505" cy="831215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937260" y="5788025"/>
            <a:ext cx="6188075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kumimoji="1" lang="zh-CN" altLang="en-US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（ </a:t>
            </a:r>
            <a:r>
              <a:rPr kumimoji="1" lang="el-GR" altLang="zh-CN" i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ρ</a:t>
            </a:r>
            <a:r>
              <a:rPr kumimoji="1" lang="en-US" altLang="zh-CN" baseline="-25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kumimoji="1" lang="zh-CN" altLang="en-US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≈ </a:t>
            </a:r>
            <a:r>
              <a:rPr kumimoji="1" lang="en-US" altLang="zh-CN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2.8×10</a:t>
            </a:r>
            <a:r>
              <a:rPr kumimoji="1" lang="en-US" altLang="zh-CN" b="1" baseline="30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  <a:r>
              <a:rPr kumimoji="1" lang="en-US" altLang="zh-CN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g/cm</a:t>
            </a:r>
            <a:r>
              <a:rPr kumimoji="1" lang="en-US" altLang="zh-CN" b="1" baseline="30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1" lang="zh-CN" altLang="en-US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kumimoji="1" lang="en-US" altLang="zh-CN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saturated nuclear matter density</a:t>
            </a:r>
            <a:r>
              <a:rPr kumimoji="1" lang="zh-CN" altLang="en-US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kumimoji="1" lang="zh-CN" altLang="en-US" b="1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845300" y="1146175"/>
            <a:ext cx="5117465" cy="49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5"/>
          <p:cNvSpPr txBox="1"/>
          <p:nvPr>
            <p:custDataLst>
              <p:tags r:id="rId13"/>
            </p:custDataLst>
          </p:nvPr>
        </p:nvSpPr>
        <p:spPr>
          <a:xfrm>
            <a:off x="10440374" y="607633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(Li et al. 2018)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708910" y="847725"/>
            <a:ext cx="2346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p + e</a:t>
            </a:r>
            <a:r>
              <a:rPr lang="en-US" altLang="zh-CN" sz="2400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→ n + </a:t>
            </a: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ν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708910" y="2006600"/>
            <a:ext cx="2346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(u, d)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→ (u, d, s)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4115" y="847725"/>
            <a:ext cx="4900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Neutronization  →  </a:t>
            </a:r>
            <a:r>
              <a:rPr lang="en-US" altLang="zh-CN" sz="2400" b="1">
                <a:solidFill>
                  <a:srgbClr val="0070C0"/>
                </a:solidFill>
              </a:rPr>
              <a:t>Neutron Stars</a:t>
            </a:r>
            <a:endParaRPr lang="en-US" altLang="zh-CN" sz="2400" b="1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984115" y="2006600"/>
            <a:ext cx="2474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“Strangenization”</a:t>
            </a:r>
            <a:endParaRPr lang="en-US" altLang="zh-CN" sz="2400"/>
          </a:p>
        </p:txBody>
      </p:sp>
      <p:sp>
        <p:nvSpPr>
          <p:cNvPr id="178184" name="AutoShape 8"/>
          <p:cNvSpPr/>
          <p:nvPr>
            <p:custDataLst>
              <p:tags r:id="rId3"/>
            </p:custDataLst>
          </p:nvPr>
        </p:nvSpPr>
        <p:spPr>
          <a:xfrm>
            <a:off x="2463800" y="1075690"/>
            <a:ext cx="288290" cy="1216660"/>
          </a:xfrm>
          <a:prstGeom prst="leftBrace">
            <a:avLst>
              <a:gd name="adj1" fmla="val 33116"/>
              <a:gd name="adj2" fmla="val 50000"/>
            </a:avLst>
          </a:prstGeom>
          <a:noFill/>
          <a:ln w="190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</a:rPr>
              <a:t>           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97205" y="1708150"/>
            <a:ext cx="180000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04800" y="935355"/>
            <a:ext cx="22167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en-US" altLang="zh-CN" sz="2000"/>
              <a:t>Two ways to</a:t>
            </a:r>
            <a:endParaRPr lang="en-US" altLang="zh-CN" sz="2000"/>
          </a:p>
          <a:p>
            <a:pPr algn="ctr">
              <a:lnSpc>
                <a:spcPct val="200000"/>
              </a:lnSpc>
            </a:pPr>
            <a:r>
              <a:rPr lang="en-US" altLang="zh-CN" sz="2000"/>
              <a:t>eliminate electrons</a:t>
            </a:r>
            <a:endParaRPr lang="en-US" altLang="zh-CN" sz="2000"/>
          </a:p>
        </p:txBody>
      </p:sp>
      <p:sp>
        <p:nvSpPr>
          <p:cNvPr id="15" name="文本框 14"/>
          <p:cNvSpPr txBox="1"/>
          <p:nvPr/>
        </p:nvSpPr>
        <p:spPr>
          <a:xfrm>
            <a:off x="7532370" y="1692275"/>
            <a:ext cx="4357370" cy="2526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en-US" altLang="zh-CN" sz="2000" kern="0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Energy scale </a:t>
            </a:r>
            <a:r>
              <a:rPr lang="de-DE" altLang="zh-CN" sz="2000" i="1" kern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de-DE" altLang="zh-CN" sz="2000" kern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kern="0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~</a:t>
            </a:r>
            <a:r>
              <a:rPr lang="de-DE" altLang="zh-CN" sz="2000" kern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kern="0" dirty="0" smtClean="0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de-DE" altLang="zh-CN" sz="2000" kern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00 MeV</a:t>
            </a:r>
            <a:r>
              <a:rPr lang="en-US" altLang="de-DE" sz="2000" kern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endParaRPr lang="en-US" altLang="de-DE" sz="2000" kern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Strange quarks? ( Δ</a:t>
            </a:r>
            <a:r>
              <a:rPr lang="en-US" altLang="zh-CN" sz="2000" i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000" kern="0" baseline="-25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u/d-s</a:t>
            </a: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≈ 90 </a:t>
            </a: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MeV )</a:t>
            </a:r>
            <a:endParaRPr lang="en-US" altLang="zh-CN" sz="2000" kern="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Strongly coupled (</a:t>
            </a:r>
            <a:r>
              <a:rPr lang="en-US" altLang="zh-CN" sz="2000" i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α</a:t>
            </a:r>
            <a:r>
              <a:rPr lang="en-US" altLang="zh-CN" sz="2000" kern="0" baseline="-25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≈ 1)</a:t>
            </a:r>
            <a:endParaRPr lang="en-US" altLang="zh-CN" sz="2000" kern="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AutoShape 8"/>
          <p:cNvSpPr/>
          <p:nvPr>
            <p:custDataLst>
              <p:tags r:id="rId4"/>
            </p:custDataLst>
          </p:nvPr>
        </p:nvSpPr>
        <p:spPr>
          <a:xfrm>
            <a:off x="7371080" y="1965325"/>
            <a:ext cx="161925" cy="588645"/>
          </a:xfrm>
          <a:prstGeom prst="leftBrace">
            <a:avLst>
              <a:gd name="adj1" fmla="val 33116"/>
              <a:gd name="adj2" fmla="val 50000"/>
            </a:avLst>
          </a:prstGeom>
          <a:noFill/>
          <a:ln w="190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</a:rPr>
              <a:t>           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rot="5400000">
            <a:off x="5555615" y="2566035"/>
            <a:ext cx="62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→</a:t>
            </a:r>
            <a:endParaRPr lang="en-US" altLang="zh-CN" sz="2400"/>
          </a:p>
        </p:txBody>
      </p:sp>
      <p:sp>
        <p:nvSpPr>
          <p:cNvPr id="27" name="文本框 26"/>
          <p:cNvSpPr txBox="1"/>
          <p:nvPr/>
        </p:nvSpPr>
        <p:spPr>
          <a:xfrm>
            <a:off x="447040" y="3521075"/>
            <a:ext cx="3015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70C0"/>
                </a:solidFill>
              </a:rPr>
              <a:t>Strange Quark Stars</a:t>
            </a:r>
            <a:endParaRPr lang="en-US" altLang="zh-CN" sz="2400" b="1">
              <a:solidFill>
                <a:srgbClr val="0070C0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5"/>
            </p:custDataLst>
          </p:nvPr>
        </p:nvSpPr>
        <p:spPr>
          <a:xfrm>
            <a:off x="8714105" y="3521075"/>
            <a:ext cx="3015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70C0"/>
                </a:solidFill>
              </a:rPr>
              <a:t>Strangeon Stars</a:t>
            </a:r>
            <a:endParaRPr lang="en-US" altLang="zh-CN" sz="2400" b="1">
              <a:solidFill>
                <a:srgbClr val="0070C0"/>
              </a:solidFill>
            </a:endParaRPr>
          </a:p>
        </p:txBody>
      </p:sp>
      <p:sp>
        <p:nvSpPr>
          <p:cNvPr id="38" name="AutoShape 8"/>
          <p:cNvSpPr/>
          <p:nvPr>
            <p:custDataLst>
              <p:tags r:id="rId6"/>
            </p:custDataLst>
          </p:nvPr>
        </p:nvSpPr>
        <p:spPr>
          <a:xfrm rot="5400000">
            <a:off x="5708650" y="2356485"/>
            <a:ext cx="320675" cy="1449705"/>
          </a:xfrm>
          <a:prstGeom prst="leftBrace">
            <a:avLst>
              <a:gd name="adj1" fmla="val 33116"/>
              <a:gd name="adj2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</a:rPr>
              <a:t>           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39" name="圆角右箭头 38"/>
          <p:cNvSpPr/>
          <p:nvPr/>
        </p:nvSpPr>
        <p:spPr>
          <a:xfrm rot="10800000">
            <a:off x="8371205" y="3231515"/>
            <a:ext cx="300355" cy="334010"/>
          </a:xfrm>
          <a:prstGeom prst="ben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23870" y="3179445"/>
            <a:ext cx="2614930" cy="261493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9175" y="3179445"/>
            <a:ext cx="2614930" cy="2614930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1"/>
          <a:srcRect l="20738" t="27734" r="13858" b="38983"/>
          <a:stretch>
            <a:fillRect/>
          </a:stretch>
        </p:blipFill>
        <p:spPr bwMode="auto">
          <a:xfrm>
            <a:off x="9305925" y="95250"/>
            <a:ext cx="2707005" cy="17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8968105" y="5367655"/>
            <a:ext cx="1873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= 3, 6, 18, ... ?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直接箭头连接符 2"/>
          <p:cNvCxnSpPr>
            <a:endCxn id="2" idx="1"/>
          </p:cNvCxnSpPr>
          <p:nvPr/>
        </p:nvCxnSpPr>
        <p:spPr>
          <a:xfrm>
            <a:off x="8267065" y="5203190"/>
            <a:ext cx="701040" cy="3486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60985"/>
            <a:ext cx="10515600" cy="4351338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NSs: AP4 - {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npe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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}   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(Akmal, Pandharipande &amp; Ravenhall, 1998)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SSs: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LX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ε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(Lai &amp; Xu 2009)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: surface density,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ε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is the potential depth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LX3630: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= 0.36 fm</a:t>
            </a:r>
            <a:r>
              <a:rPr lang="en-US" altLang="zh-CN" sz="2000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-3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,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ε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= 30 MeV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LX3650: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= 0.36 fm</a:t>
            </a:r>
            <a:r>
              <a:rPr lang="en-US" altLang="zh-CN" sz="2000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-3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,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ε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= 50 MeV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 descr="MR-SS AP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98690" y="3496945"/>
            <a:ext cx="4304665" cy="3251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0125" y="107950"/>
            <a:ext cx="4185285" cy="3390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0120" y="3308350"/>
            <a:ext cx="4187825" cy="29165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724390" y="2700020"/>
            <a:ext cx="172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(Gao et al. 2022)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8560" y="5583555"/>
            <a:ext cx="1198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= 18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520000">
            <a:off x="7999730" y="1457960"/>
            <a:ext cx="3262630" cy="247650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5" name="直接箭头连接符 4"/>
          <p:cNvCxnSpPr>
            <a:stCxn id="2" idx="2"/>
          </p:cNvCxnSpPr>
          <p:nvPr/>
        </p:nvCxnSpPr>
        <p:spPr>
          <a:xfrm flipH="1">
            <a:off x="9323070" y="1673860"/>
            <a:ext cx="225425" cy="10121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Slow rotation approximation</a:t>
            </a:r>
            <a:endParaRPr lang="en-US" altLang="zh-CN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62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H</a:t>
                </a:r>
                <a:r>
                  <a:rPr lang="en-US" altLang="zh-CN" sz="2400" dirty="0"/>
                  <a:t>artle-Thorne formalism </a:t>
                </a:r>
                <a:r>
                  <a:rPr lang="zh-CN" altLang="en-US" sz="2400" dirty="0"/>
                  <a:t>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）</m:t>
                    </m:r>
                  </m:oMath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ℎ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6225"/>
                <a:ext cx="10515600" cy="4351338"/>
              </a:xfrm>
              <a:blipFill rotWithShape="1">
                <a:blip r:embed="rId1"/>
                <a:stretch>
                  <a:fillRect b="-3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035165" y="1671320"/>
            <a:ext cx="4794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(Hartle J. B., ApJ, 1967;</a:t>
            </a:r>
            <a:r>
              <a:rPr lang="zh-CN" altLang="en-US" sz="1600" dirty="0"/>
              <a:t> </a:t>
            </a:r>
            <a:r>
              <a:rPr lang="en-US" altLang="zh-CN" sz="1600" dirty="0"/>
              <a:t>Hartle and Thorne, ApJ, 1968)</a:t>
            </a:r>
            <a:endParaRPr lang="en-US" altLang="zh-CN" sz="16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033418" y="4348772"/>
            <a:ext cx="8876036" cy="1605937"/>
            <a:chOff x="873754" y="3855185"/>
            <a:chExt cx="8876036" cy="1605937"/>
          </a:xfrm>
        </p:grpSpPr>
        <p:grpSp>
          <p:nvGrpSpPr>
            <p:cNvPr id="17" name="组合 16"/>
            <p:cNvGrpSpPr/>
            <p:nvPr/>
          </p:nvGrpSpPr>
          <p:grpSpPr>
            <a:xfrm>
              <a:off x="904690" y="3855185"/>
              <a:ext cx="8397322" cy="475115"/>
              <a:chOff x="904690" y="3855185"/>
              <a:chExt cx="8397322" cy="475115"/>
            </a:xfrm>
          </p:grpSpPr>
          <p:cxnSp>
            <p:nvCxnSpPr>
              <p:cNvPr id="6" name="直接箭头连接符 5"/>
              <p:cNvCxnSpPr/>
              <p:nvPr/>
            </p:nvCxnSpPr>
            <p:spPr>
              <a:xfrm>
                <a:off x="2689860" y="4112154"/>
                <a:ext cx="10858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3931176" y="3872782"/>
                    <a:ext cx="5370836" cy="454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𝐹𝑟𝑎𝑚𝑒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𝑑𝑟𝑎𝑔𝑔𝑖𝑛𝑔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 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𝑒𝑓𝑓𝑒𝑐𝑡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，</m:t>
                          </m:r>
                          <m:r>
                            <a:rPr lang="zh-CN" altLang="en-US" sz="2400" dirty="0">
                              <a:latin typeface="Cambria Math" panose="02040503050406030204" pitchFamily="18" charset="0"/>
                              <a:sym typeface="+mn-ea"/>
                            </a:rPr>
                            <m:t>转动惯量</m:t>
                          </m:r>
                        </m:oMath>
                      </m:oMathPara>
                    </a14:m>
                    <a:endParaRPr lang="zh-CN" altLang="en-US" sz="2400" i="1" dirty="0">
                      <a:latin typeface="Cambria Math" panose="02040503050406030204" pitchFamily="18" charset="0"/>
                      <a:ea typeface="MS Mincho" charset="0"/>
                      <a:cs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8" name="文本框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1176" y="3872782"/>
                    <a:ext cx="5370836" cy="454660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文本框 3"/>
              <p:cNvSpPr txBox="1"/>
              <p:nvPr/>
            </p:nvSpPr>
            <p:spPr>
              <a:xfrm>
                <a:off x="904690" y="3855185"/>
                <a:ext cx="1521544" cy="47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First order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73754" y="4421173"/>
              <a:ext cx="8876036" cy="484377"/>
              <a:chOff x="873754" y="4421173"/>
              <a:chExt cx="8876036" cy="484377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2718767" y="4635006"/>
                <a:ext cx="10858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3877357" y="4421173"/>
                <a:ext cx="5872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引力质量、半径、重子质量等</a:t>
                </a:r>
                <a:endParaRPr lang="en-US" sz="2400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73754" y="4443885"/>
                <a:ext cx="21012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70C0"/>
                    </a:solidFill>
                  </a:rPr>
                  <a:t>Second order</a:t>
                </a:r>
                <a:endParaRPr lang="en-US" altLang="zh-CN" sz="24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73754" y="4991569"/>
              <a:ext cx="8628386" cy="469553"/>
              <a:chOff x="873754" y="4991569"/>
              <a:chExt cx="8628386" cy="469553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>
                <a:off x="2718767" y="5227642"/>
                <a:ext cx="10858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3931176" y="4991569"/>
                <a:ext cx="5570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转动惯量的二阶修正</a:t>
                </a:r>
                <a:endParaRPr lang="en-US" sz="2400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73754" y="4999457"/>
                <a:ext cx="18140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2"/>
                    </a:solidFill>
                  </a:rPr>
                  <a:t>Third order</a:t>
                </a:r>
                <a:endParaRPr lang="en-US" altLang="zh-CN" sz="2400" dirty="0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11"/>
    </mc:Choice>
    <mc:Fallback>
      <p:transition spd="slow" advTm="647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420" y="415290"/>
            <a:ext cx="6421755" cy="5132705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双致密星并合后形成大质量奇子星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zh-CN" sz="20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~ 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.36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⊙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由于磁偶极辐射导致转动减慢时，将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引力能作为能量注入源，可以解释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SGRB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的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X-ray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余辉平台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所需的磁场强度不超过磁星模型所需磁场强度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甚至可以小一个量级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6370" y="120015"/>
            <a:ext cx="4246880" cy="6695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79725" y="3056255"/>
            <a:ext cx="4373880" cy="347789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786130" y="3812540"/>
            <a:ext cx="1986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(Yang et al. 2024)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Dragging of local inertial frames </a:t>
            </a:r>
            <a:r>
              <a:rPr lang="zh-CN" altLang="en-US" sz="3200"/>
              <a:t>局域惯性系的拖曳</a:t>
            </a:r>
            <a:endParaRPr lang="zh-CN" altLang="en-US" sz="3200"/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07250" y="4385310"/>
          <a:ext cx="2259330" cy="4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1016000" imgH="203200" progId="Equation.DSMT4">
                  <p:embed/>
                </p:oleObj>
              </mc:Choice>
              <mc:Fallback>
                <p:oleObj name="" r:id="rId1" imgW="1016000" imgH="2032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07250" y="4385310"/>
                        <a:ext cx="2259330" cy="45212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190115" y="3695700"/>
                <a:ext cx="38544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l-GR" altLang="zh-CN" sz="2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115" y="3695700"/>
                <a:ext cx="385445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02405" y="5629275"/>
          <a:ext cx="1800225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4" imgW="965200" imgH="228600" progId="Equation.DSMT4">
                  <p:embed/>
                </p:oleObj>
              </mc:Choice>
              <mc:Fallback>
                <p:oleObj name="" r:id="rId4" imgW="965200" imgH="2286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405" y="5629275"/>
                        <a:ext cx="1800225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365" y="3380740"/>
            <a:ext cx="5026660" cy="2461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838200" y="1417955"/>
                <a:ext cx="10610850" cy="16217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ℎ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7955"/>
                <a:ext cx="10610850" cy="16217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6685"/>
            <a:ext cx="10515600" cy="1325563"/>
          </a:xfrm>
        </p:spPr>
        <p:txBody>
          <a:bodyPr/>
          <a:p>
            <a:r>
              <a:rPr lang="en-US" altLang="zh-CN" sz="3600"/>
              <a:t>Moment of inertia </a:t>
            </a:r>
            <a:endParaRPr lang="en-US" altLang="zh-CN" sz="3600"/>
          </a:p>
        </p:txBody>
      </p:sp>
      <p:graphicFrame>
        <p:nvGraphicFramePr>
          <p:cNvPr id="4" name="内容占位符 3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655955" y="3496945"/>
          <a:ext cx="652208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162300" imgH="457200" progId="Equation.DSMT4">
                  <p:embed/>
                </p:oleObj>
              </mc:Choice>
              <mc:Fallback>
                <p:oleObj name="" r:id="rId1" imgW="3162300" imgH="457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5955" y="3496945"/>
                        <a:ext cx="652208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6473" y="1463993"/>
          <a:ext cx="3202305" cy="85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473200" imgH="393700" progId="Equation.DSMT4">
                  <p:embed/>
                </p:oleObj>
              </mc:Choice>
              <mc:Fallback>
                <p:oleObj name="" r:id="rId3" imgW="1473200" imgH="3937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473" y="1463993"/>
                        <a:ext cx="3202305" cy="85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460750"/>
          <a:ext cx="114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14300" imgH="177165" progId="Equation.DSMT4">
                  <p:embed/>
                </p:oleObj>
              </mc:Choice>
              <mc:Fallback>
                <p:oleObj name="" r:id="rId5" imgW="114300" imgH="177165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460750"/>
                        <a:ext cx="114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7255" y="2854960"/>
          <a:ext cx="1202690" cy="51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7" imgW="533400" imgH="228600" progId="Equation.DSMT4">
                  <p:embed/>
                </p:oleObj>
              </mc:Choice>
              <mc:Fallback>
                <p:oleObj name="" r:id="rId7" imgW="533400" imgH="2286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7255" y="2854960"/>
                        <a:ext cx="1202690" cy="51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09190" y="4866640"/>
          <a:ext cx="1779905" cy="81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862965" imgH="393700" progId="Equation.DSMT4">
                  <p:embed/>
                </p:oleObj>
              </mc:Choice>
              <mc:Fallback>
                <p:oleObj name="" r:id="rId9" imgW="862965" imgH="3937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9190" y="4866640"/>
                        <a:ext cx="1779905" cy="81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7255" y="5004435"/>
          <a:ext cx="1202690" cy="51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533400" imgH="228600" progId="Equation.DSMT4">
                  <p:embed/>
                </p:oleObj>
              </mc:Choice>
              <mc:Fallback>
                <p:oleObj name="" r:id="rId11" imgW="533400" imgH="2286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7255" y="5004435"/>
                        <a:ext cx="1202690" cy="51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 descr="AP4-compare classical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7405" y="300990"/>
            <a:ext cx="3541395" cy="2656840"/>
          </a:xfrm>
          <a:prstGeom prst="rect">
            <a:avLst/>
          </a:prstGeom>
        </p:spPr>
      </p:pic>
      <p:pic>
        <p:nvPicPr>
          <p:cNvPr id="16" name="图片 15" descr="SS-compare classical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6745" y="300990"/>
            <a:ext cx="3540760" cy="2656205"/>
          </a:xfrm>
          <a:prstGeom prst="rect">
            <a:avLst/>
          </a:prstGeom>
        </p:spPr>
      </p:pic>
      <p:pic>
        <p:nvPicPr>
          <p:cNvPr id="6" name="图片 5" descr="I_M_compar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3440" y="3020695"/>
            <a:ext cx="4869815" cy="36531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53355" y="739140"/>
            <a:ext cx="9988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0070C0"/>
                </a:solidFill>
              </a:rPr>
              <a:t>NS: AP4</a:t>
            </a:r>
            <a:endParaRPr lang="en-US" altLang="zh-CN" sz="160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1285" y="739140"/>
            <a:ext cx="15786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</a:rPr>
              <a:t>SS: LX3630</a:t>
            </a:r>
            <a:endParaRPr lang="en-US" altLang="zh-CN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7645"/>
            <a:ext cx="10515600" cy="1325563"/>
          </a:xfrm>
        </p:spPr>
        <p:txBody>
          <a:bodyPr/>
          <a:p>
            <a:r>
              <a:rPr lang="en-US" altLang="zh-CN" sz="3200"/>
              <a:t>Compare with observations</a:t>
            </a:r>
            <a:endParaRPr lang="en-US" altLang="zh-CN" sz="3200"/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2945" y="232410"/>
            <a:ext cx="6271895" cy="4704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" y="2970530"/>
            <a:ext cx="4392295" cy="3266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6980" y="5415915"/>
            <a:ext cx="1945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(Hu et al. 2020)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56310" y="1425575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000"/>
              <a:t>PSR J0737-3039</a:t>
            </a:r>
            <a:endParaRPr lang="en-US" altLang="zh-CN" sz="2000"/>
          </a:p>
          <a:p>
            <a:pPr>
              <a:lnSpc>
                <a:spcPct val="100000"/>
              </a:lnSpc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1.3381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⊙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1.2489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⊙</a:t>
            </a:r>
            <a:endParaRPr lang="en-US" altLang="zh-CN" sz="2000" baseline="-25000" dirty="0" smtClean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23 ms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2.8 s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1.26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⊙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NzEwMjdjY2Q4MTQwMTYyMWNkNTM3ZDZkZDc1YmZhODgifQ=="/>
  <p:tag name="KSO_WPP_MARK_KEY" val="c541de1e-d9cc-495b-8ff6-d75bb61a7f32"/>
  <p:tag name="resource_record_key" val="{&quot;13&quot;:[20481688,4663468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2175</Words>
  <Application>WPS 演示</Application>
  <PresentationFormat>宽屏</PresentationFormat>
  <Paragraphs>125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微软雅黑</vt:lpstr>
      <vt:lpstr>Symbol</vt:lpstr>
      <vt:lpstr>Cambria Math</vt:lpstr>
      <vt:lpstr>MS Mincho</vt:lpstr>
      <vt:lpstr>Calibri</vt:lpstr>
      <vt:lpstr>Arial Unicode MS</vt:lpstr>
      <vt:lpstr>ksdb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Rotating pulsars  in slow rotation approximation</vt:lpstr>
      <vt:lpstr>The nature of pulsar-like compact stars ?</vt:lpstr>
      <vt:lpstr>PowerPoint 演示文稿</vt:lpstr>
      <vt:lpstr>PowerPoint 演示文稿</vt:lpstr>
      <vt:lpstr>慢转近似</vt:lpstr>
      <vt:lpstr>PowerPoint 演示文稿</vt:lpstr>
      <vt:lpstr>Dragging of local inertial frames 局域惯性系的拖曳</vt:lpstr>
      <vt:lpstr>Moment of inertia </vt:lpstr>
      <vt:lpstr>Compare with observations</vt:lpstr>
      <vt:lpstr>Compare with observations</vt:lpstr>
      <vt:lpstr>Dragging of local inertial frames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xiaoyu lai</dc:creator>
  <cp:lastModifiedBy>小禹</cp:lastModifiedBy>
  <cp:revision>194</cp:revision>
  <dcterms:created xsi:type="dcterms:W3CDTF">2023-09-21T11:19:00Z</dcterms:created>
  <dcterms:modified xsi:type="dcterms:W3CDTF">2024-07-13T06:13:15Z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BB5E4DB1199B4100969BFB1CF2D70DB3_12</vt:lpwstr>
  </property>
  <property fmtid="{D5CDD505-2E9C-101B-9397-08002B2CF9AE}" pid="3" name="KSOProductBuildVer">
    <vt:lpwstr>2052-12.1.0.17147</vt:lpwstr>
  </property>
</Properties>
</file>