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356" r:id="rId3"/>
    <p:sldId id="345" r:id="rId4"/>
    <p:sldId id="421" r:id="rId5"/>
    <p:sldId id="422" r:id="rId6"/>
    <p:sldId id="358" r:id="rId7"/>
    <p:sldId id="423" r:id="rId8"/>
    <p:sldId id="342" r:id="rId9"/>
    <p:sldId id="420" r:id="rId10"/>
    <p:sldId id="425" r:id="rId11"/>
    <p:sldId id="424" r:id="rId12"/>
    <p:sldId id="426" r:id="rId13"/>
    <p:sldId id="399" r:id="rId14"/>
    <p:sldId id="267" r:id="rId15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8"/>
    <p:restoredTop sz="86218"/>
  </p:normalViewPr>
  <p:slideViewPr>
    <p:cSldViewPr snapToGrid="0" snapToObjects="1">
      <p:cViewPr varScale="1">
        <p:scale>
          <a:sx n="122" d="100"/>
          <a:sy n="122" d="100"/>
        </p:scale>
        <p:origin x="216" y="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2F25D-7006-0346-A50B-95DE401738F5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B8FA1-25A3-A244-85E0-75406AAC72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627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Wang et al. M13?</a:t>
            </a:r>
          </a:p>
          <a:p>
            <a:r>
              <a:rPr kumimoji="1" lang="en-US" altLang="zh-CN"/>
              <a:t>M3A?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EC96-04F2-5940-8134-4D8B6CCFB8D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7234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球状星团只是解决科学问题而决定的研究目标，我们的前方是星辰大海！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31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 plot for all GC discoveries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95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 plot for all GC discoveries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784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M71D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89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M71D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74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911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14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两篇内容接近的文章出现在</a:t>
            </a:r>
            <a:r>
              <a:rPr kumimoji="1" lang="en-US" altLang="zh-CN" dirty="0" err="1"/>
              <a:t>arxiv</a:t>
            </a:r>
            <a:r>
              <a:rPr kumimoji="1" lang="zh-CN" altLang="en-US" dirty="0"/>
              <a:t>上，不希望再次发生。</a:t>
            </a:r>
            <a:endParaRPr kumimoji="1" lang="en-US" altLang="zh-CN" dirty="0"/>
          </a:p>
          <a:p>
            <a:r>
              <a:rPr kumimoji="1" lang="zh-CN" altLang="en-US" dirty="0"/>
              <a:t>我们是相互独立的工作，自始自终，无论是文章准备阶段，投稿阶段，还是审稿阶段，尤其是审稿阶段，我们没有任何关于研究工作的讨论和协商，没有就任何事项达成一致。</a:t>
            </a:r>
            <a:endParaRPr kumimoji="1" lang="en-US" altLang="zh-CN" dirty="0"/>
          </a:p>
          <a:p>
            <a:r>
              <a:rPr kumimoji="1" lang="zh-CN" altLang="en-US" dirty="0"/>
              <a:t>你们不引用我们的文章没关系，我们引用了你们的文章；你们发新闻对于我们绝口不提没关系，等我们发新闻，我们会提你们的。</a:t>
            </a:r>
            <a:endParaRPr kumimoji="1" lang="en-US" altLang="zh-CN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我们欢迎大家使用我们的无论是公开的还是非公开的数据，欢迎大家使用我们的发现，更期待和大家合作，这是我们一贯的不变的态度。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268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 to time such pulsars?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B8FA1-25A3-A244-85E0-75406AAC72A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19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21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1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64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89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9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1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82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85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87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6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59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F7D7-DC0A-7F49-8972-B48BD5394014}" type="datetimeFigureOut">
              <a:rPr kumimoji="1" lang="zh-CN" altLang="en-US" smtClean="0"/>
              <a:t>2024/7/13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5B35-BF99-B042-9843-9A046D18541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955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145793" cy="58849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2" y="252480"/>
            <a:ext cx="9144001" cy="707886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/>
              <a:t>FAST Globular Cluster Pulsar Survey IV.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79304" y="2644251"/>
            <a:ext cx="5685182" cy="2246769"/>
          </a:xfrm>
          <a:prstGeom prst="rect">
            <a:avLst/>
          </a:prstGeom>
          <a:solidFill>
            <a:schemeClr val="tx2">
              <a:lumMod val="40000"/>
              <a:lumOff val="60000"/>
              <a:alpha val="79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/>
              <a:t>潘之辰 钱磊</a:t>
            </a:r>
            <a:r>
              <a:rPr kumimoji="1" lang="en-US" altLang="zh-CN" sz="2000" b="1" dirty="0"/>
              <a:t> </a:t>
            </a:r>
          </a:p>
          <a:p>
            <a:pPr algn="ctr"/>
            <a:r>
              <a:rPr kumimoji="1" lang="zh-CN" altLang="en-US" sz="2000" b="1" dirty="0"/>
              <a:t>闫振</a:t>
            </a:r>
            <a:r>
              <a:rPr kumimoji="1" lang="en-US" altLang="zh-CN" sz="2000" b="1" dirty="0"/>
              <a:t>  </a:t>
            </a:r>
            <a:r>
              <a:rPr kumimoji="1" lang="zh-CN" altLang="en-US" sz="2000" b="1" dirty="0"/>
              <a:t>罗近涛</a:t>
            </a:r>
            <a:r>
              <a:rPr kumimoji="1" lang="en-US" altLang="zh-CN" sz="2000" b="1" dirty="0"/>
              <a:t>  </a:t>
            </a:r>
            <a:r>
              <a:rPr kumimoji="1" lang="zh-CN" altLang="en-US" sz="2000" b="1" dirty="0"/>
              <a:t>张仲莉 </a:t>
            </a:r>
            <a:r>
              <a:rPr kumimoji="1" lang="en-US" altLang="zh-CN" sz="2000" b="1" dirty="0" err="1"/>
              <a:t>Kuo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Liu</a:t>
            </a: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pPr algn="ctr"/>
            <a:r>
              <a:rPr kumimoji="1" lang="zh-CN" altLang="en-US" sz="2000" b="1" dirty="0"/>
              <a:t>张立云 潘宇 李祎丰 彭波</a:t>
            </a:r>
            <a:endParaRPr kumimoji="1" lang="en-US" altLang="zh-CN" sz="2000" b="1" dirty="0"/>
          </a:p>
          <a:p>
            <a:pPr algn="ctr"/>
            <a:r>
              <a:rPr kumimoji="1" lang="en-US" altLang="zh-CN" sz="2000" b="1" dirty="0"/>
              <a:t>Scott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Ransom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Duncan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Lorimer</a:t>
            </a:r>
          </a:p>
          <a:p>
            <a:pPr algn="ctr"/>
            <a:r>
              <a:rPr kumimoji="1" lang="zh-CN" altLang="en-US" sz="2000" b="1" dirty="0"/>
              <a:t>尹德江 李保达 戴印丰 李耀威 吴宇枭</a:t>
            </a:r>
            <a:endParaRPr kumimoji="1" lang="en-US" altLang="zh-CN" sz="2000" b="1" dirty="0"/>
          </a:p>
          <a:p>
            <a:pPr algn="ctr"/>
            <a:r>
              <a:rPr kumimoji="1" lang="zh-CN" altLang="en-US" sz="2000" b="1" dirty="0"/>
              <a:t>刘通 李文泽 姜东岳 陈语杰 彭泽辉 。。。。。。 </a:t>
            </a:r>
            <a:endParaRPr kumimoji="1" lang="en-US" altLang="zh-CN" sz="2000" b="1" dirty="0"/>
          </a:p>
          <a:p>
            <a:pPr algn="ctr"/>
            <a:r>
              <a:rPr kumimoji="1" lang="en-US" altLang="zh-CN" sz="2000" b="1" dirty="0"/>
              <a:t>2024.7</a:t>
            </a:r>
            <a:r>
              <a:rPr kumimoji="1" lang="zh-CN" altLang="en-US" sz="2000" b="1" dirty="0"/>
              <a:t> 昆明</a:t>
            </a:r>
          </a:p>
        </p:txBody>
      </p:sp>
    </p:spTree>
    <p:extLst>
      <p:ext uri="{BB962C8B-B14F-4D97-AF65-F5344CB8AC3E}">
        <p14:creationId xmlns:p14="http://schemas.microsoft.com/office/powerpoint/2010/main" val="33199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3174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700" b="1" dirty="0"/>
              <a:t>Exotic Pulsars in M15, Wu et al. submitted to </a:t>
            </a:r>
            <a:r>
              <a:rPr kumimoji="1" lang="en-US" altLang="zh-CN" sz="2700" b="1" dirty="0" err="1"/>
              <a:t>ApJL</a:t>
            </a:r>
            <a:endParaRPr kumimoji="1" lang="zh-CN" altLang="en-US" sz="27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052B43-0F3A-0242-A89B-156A43956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68" y="869024"/>
            <a:ext cx="4364158" cy="38507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FD38C4-B431-C842-B7CE-6375FD002AE5}"/>
              </a:ext>
            </a:extLst>
          </p:cNvPr>
          <p:cNvSpPr txBox="1"/>
          <p:nvPr/>
        </p:nvSpPr>
        <p:spPr>
          <a:xfrm>
            <a:off x="2316347" y="1447512"/>
            <a:ext cx="192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M15I can be here!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8C086FD1-D7E3-504D-B58D-314EB5D4FC7B}"/>
              </a:ext>
            </a:extLst>
          </p:cNvPr>
          <p:cNvCxnSpPr>
            <a:cxnSpLocks/>
          </p:cNvCxnSpPr>
          <p:nvPr/>
        </p:nvCxnSpPr>
        <p:spPr>
          <a:xfrm flipH="1">
            <a:off x="2732690" y="1746187"/>
            <a:ext cx="840827" cy="1270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E0AF4A5-E94E-DA44-A2DF-E423E086AB7B}"/>
              </a:ext>
            </a:extLst>
          </p:cNvPr>
          <p:cNvSpPr txBox="1"/>
          <p:nvPr/>
        </p:nvSpPr>
        <p:spPr>
          <a:xfrm>
            <a:off x="4487919" y="1152802"/>
            <a:ext cx="47784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Pulsar M15G is with many peaks;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FFA helps a lot in filtering harmonics;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M15J is quite bright, should be found earlier: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Long period pulsars M15K and L (4 s, longest);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  <a:p>
            <a:r>
              <a:rPr kumimoji="1" lang="en-US" altLang="zh-CN" dirty="0"/>
              <a:t>The pulsar in a massive core-collapse GC center.</a:t>
            </a:r>
          </a:p>
          <a:p>
            <a:r>
              <a:rPr kumimoji="1" lang="en-US" altLang="zh-CN" dirty="0"/>
              <a:t>M15I, with quite larger F1 and detectable F2.</a:t>
            </a:r>
          </a:p>
          <a:p>
            <a:endParaRPr kumimoji="1" lang="en-US" altLang="zh-CN" dirty="0"/>
          </a:p>
          <a:p>
            <a:r>
              <a:rPr kumimoji="1" lang="zh-CN" altLang="en-US" b="1" dirty="0"/>
              <a:t>然而种种原因使得我们被迫突然投稿。</a:t>
            </a:r>
            <a:endParaRPr kumimoji="1" lang="en-US" altLang="zh-CN" b="1" dirty="0"/>
          </a:p>
          <a:p>
            <a:r>
              <a:rPr kumimoji="1" lang="zh-CN" altLang="en-US" b="1" dirty="0"/>
              <a:t>各种工作还在继续，希望带来更多惊喜。</a:t>
            </a:r>
          </a:p>
        </p:txBody>
      </p:sp>
    </p:spTree>
    <p:extLst>
      <p:ext uri="{BB962C8B-B14F-4D97-AF65-F5344CB8AC3E}">
        <p14:creationId xmlns:p14="http://schemas.microsoft.com/office/powerpoint/2010/main" val="11854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3174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700" b="1" dirty="0"/>
              <a:t>Faintest Pulsars in Human History???</a:t>
            </a:r>
            <a:endParaRPr kumimoji="1" lang="zh-CN" altLang="en-US" sz="27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1A7CB4-1F81-C04F-BD2B-97DF3EE2A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9" y="641005"/>
            <a:ext cx="5364140" cy="41450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C4C91D-4672-3D46-A442-22235A86A8A2}"/>
              </a:ext>
            </a:extLst>
          </p:cNvPr>
          <p:cNvSpPr txBox="1"/>
          <p:nvPr/>
        </p:nvSpPr>
        <p:spPr>
          <a:xfrm>
            <a:off x="5409136" y="1420851"/>
            <a:ext cx="3595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3 hours FAST L-band observation;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ZA &lt; 26.5 degree;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SNR &lt;= 5;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No frequency domain detection from single observational data;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Stacking search results;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S</a:t>
            </a:r>
            <a:r>
              <a:rPr kumimoji="1" lang="en-US" altLang="zh-CN" baseline="-25000" dirty="0"/>
              <a:t>1400</a:t>
            </a:r>
            <a:r>
              <a:rPr kumimoji="1" lang="en-US" altLang="zh-CN" dirty="0"/>
              <a:t> ~= 1 </a:t>
            </a:r>
            <a:r>
              <a:rPr kumimoji="1" lang="en-US" altLang="zh-CN" dirty="0" err="1"/>
              <a:t>uJy</a:t>
            </a:r>
            <a:r>
              <a:rPr kumimoji="1" lang="en-US" altLang="zh-CN" dirty="0"/>
              <a:t>;</a:t>
            </a:r>
          </a:p>
          <a:p>
            <a:endParaRPr kumimoji="1"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CE4F120-1B79-AD47-9710-13D6AF54FEE0}"/>
              </a:ext>
            </a:extLst>
          </p:cNvPr>
          <p:cNvSpPr txBox="1"/>
          <p:nvPr/>
        </p:nvSpPr>
        <p:spPr>
          <a:xfrm>
            <a:off x="6669667" y="4655319"/>
            <a:ext cx="24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M15N, Dai et al. in prep.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0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7379" y="14674"/>
            <a:ext cx="6229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People</a:t>
            </a:r>
            <a:endParaRPr kumimoji="1" lang="zh-CN" altLang="en-US" sz="3000" b="1" dirty="0"/>
          </a:p>
        </p:txBody>
      </p:sp>
      <p:pic>
        <p:nvPicPr>
          <p:cNvPr id="5" name="Picture 2" descr="中国科学院上海天文台">
            <a:extLst>
              <a:ext uri="{FF2B5EF4-FFF2-40B4-BE49-F238E27FC236}">
                <a16:creationId xmlns:a16="http://schemas.microsoft.com/office/drawing/2014/main" id="{F27A80AB-3382-1C46-89D4-33ECB22C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551" y="568672"/>
            <a:ext cx="3331122" cy="6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786224-DA58-BC40-BF40-42851DFC5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51" y="1419011"/>
            <a:ext cx="3331122" cy="59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B165A-C2F0-2242-AFB8-65B6BDEAA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51" y="4046925"/>
            <a:ext cx="3331122" cy="846433"/>
          </a:xfrm>
          <a:prstGeom prst="rect">
            <a:avLst/>
          </a:prstGeom>
        </p:spPr>
      </p:pic>
      <p:pic>
        <p:nvPicPr>
          <p:cNvPr id="1036" name="Picture 12" descr="logo">
            <a:extLst>
              <a:ext uri="{FF2B5EF4-FFF2-40B4-BE49-F238E27FC236}">
                <a16:creationId xmlns:a16="http://schemas.microsoft.com/office/drawing/2014/main" id="{FDB1D8F6-AC7F-5445-9B4E-A68951AB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551" y="3107776"/>
            <a:ext cx="3331122" cy="7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C34EA4D-12F6-FE4C-87AA-20D3E33266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34" y="975768"/>
            <a:ext cx="4731112" cy="349437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8091BC-0047-4D40-9002-B59741A61AF1}"/>
              </a:ext>
            </a:extLst>
          </p:cNvPr>
          <p:cNvSpPr txBox="1"/>
          <p:nvPr/>
        </p:nvSpPr>
        <p:spPr>
          <a:xfrm>
            <a:off x="2008262" y="4470141"/>
            <a:ext cx="29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Part of People in GZU, 2024.1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D07090-3D51-7444-BA14-FE6025E71C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769" y="1998882"/>
            <a:ext cx="2644686" cy="11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68BAD7F-D693-8040-B9ED-DE29515A2F5E}"/>
              </a:ext>
            </a:extLst>
          </p:cNvPr>
          <p:cNvSpPr txBox="1"/>
          <p:nvPr/>
        </p:nvSpPr>
        <p:spPr>
          <a:xfrm>
            <a:off x="321896" y="-18961"/>
            <a:ext cx="830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Conclusion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5CA7DD-14D7-EB4D-8AC0-1E7A3D819CE2}"/>
              </a:ext>
            </a:extLst>
          </p:cNvPr>
          <p:cNvGrpSpPr/>
          <p:nvPr/>
        </p:nvGrpSpPr>
        <p:grpSpPr>
          <a:xfrm>
            <a:off x="6718869" y="675861"/>
            <a:ext cx="1908681" cy="2185680"/>
            <a:chOff x="6817904" y="2738845"/>
            <a:chExt cx="1908681" cy="218568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912002C-BC08-4247-95B7-CE20258E9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04" y="2738845"/>
              <a:ext cx="1908681" cy="1908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EDB049F-1F08-E942-B783-B317A0CC2016}"/>
                </a:ext>
              </a:extLst>
            </p:cNvPr>
            <p:cNvSpPr txBox="1"/>
            <p:nvPr/>
          </p:nvSpPr>
          <p:spPr>
            <a:xfrm>
              <a:off x="6893781" y="4647526"/>
              <a:ext cx="1741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200" dirty="0"/>
                <a:t>FAST GC Discovery Page</a:t>
              </a:r>
              <a:endParaRPr kumimoji="1" lang="zh-CN" altLang="en-US" sz="1200" dirty="0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D50237B-B694-7749-81BC-B94CB4D31A0E}"/>
              </a:ext>
            </a:extLst>
          </p:cNvPr>
          <p:cNvSpPr txBox="1"/>
          <p:nvPr/>
        </p:nvSpPr>
        <p:spPr>
          <a:xfrm>
            <a:off x="216796" y="507696"/>
            <a:ext cx="66153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1, FAST GC Pulsar Survey (GC-FANs) from 42 to 58;</a:t>
            </a:r>
          </a:p>
          <a:p>
            <a:r>
              <a:rPr kumimoji="1" lang="en-US" altLang="zh-CN" dirty="0"/>
              <a:t>With two more discovered by others,</a:t>
            </a:r>
          </a:p>
          <a:p>
            <a:r>
              <a:rPr kumimoji="1" lang="en-US" altLang="zh-CN" dirty="0"/>
              <a:t>M13F, Wang et al. 2020; M5G, Zhang et al. 2023; </a:t>
            </a:r>
          </a:p>
          <a:p>
            <a:r>
              <a:rPr kumimoji="1" lang="en-US" altLang="zh-CN" dirty="0"/>
              <a:t>M71E, Han et al. 2021 and Pan et al. 2023;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61 GC pulsars in total by FAST!</a:t>
            </a:r>
          </a:p>
          <a:p>
            <a:r>
              <a:rPr kumimoji="1" lang="en-US" altLang="zh-CN" b="1" dirty="0">
                <a:solidFill>
                  <a:schemeClr val="bg1">
                    <a:lumMod val="65000"/>
                  </a:schemeClr>
                </a:solidFill>
              </a:rPr>
              <a:t>Killed two: M3C and NGC 6749B.</a:t>
            </a:r>
          </a:p>
          <a:p>
            <a:r>
              <a:rPr kumimoji="1" lang="en-US" altLang="zh-CN" b="1" strike="sngStrike" dirty="0">
                <a:solidFill>
                  <a:schemeClr val="bg1">
                    <a:lumMod val="65000"/>
                  </a:schemeClr>
                </a:solidFill>
              </a:rPr>
              <a:t>Mistakes: NGC 6517J, previous M15M.</a:t>
            </a:r>
          </a:p>
          <a:p>
            <a:endParaRPr kumimoji="1" lang="en-US" altLang="zh-CN" b="1" dirty="0">
              <a:solidFill>
                <a:srgbClr val="FF0000"/>
              </a:solidFill>
            </a:endParaRPr>
          </a:p>
          <a:p>
            <a:r>
              <a:rPr kumimoji="1" lang="en-US" altLang="zh-CN" dirty="0"/>
              <a:t>2, records: 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Longest orbital period: M71B, 466 days (Lian et al. in prep.);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Longest spinning period: M15L, ~4 seconds (Wu et al. submitted);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Shortest orbital period: M71E, 53 min. (Pan et al. 2023);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  <a:p>
            <a:r>
              <a:rPr kumimoji="1" lang="en-US" altLang="zh-CN" dirty="0"/>
              <a:t>3, Science: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GC pulsar number simulation (Yin et al. 2024);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Searching methods (Dai et al. in prep; Li et al. in prep);</a:t>
            </a:r>
          </a:p>
        </p:txBody>
      </p:sp>
    </p:spTree>
    <p:extLst>
      <p:ext uri="{BB962C8B-B14F-4D97-AF65-F5344CB8AC3E}">
        <p14:creationId xmlns:p14="http://schemas.microsoft.com/office/powerpoint/2010/main" val="37941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2353"/>
            <a:ext cx="9144000" cy="45669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7937" y="1032867"/>
            <a:ext cx="768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/>
              <a:t>Thank You!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127" y="4665569"/>
            <a:ext cx="3107677" cy="30777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/>
              <a:t>Photo Credit: Zach and Shana</a:t>
            </a:r>
            <a:endParaRPr kumimoji="1"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D6C01A-50DD-544B-BD1A-759558D9EE6E}"/>
              </a:ext>
            </a:extLst>
          </p:cNvPr>
          <p:cNvSpPr txBox="1"/>
          <p:nvPr/>
        </p:nvSpPr>
        <p:spPr>
          <a:xfrm>
            <a:off x="-2" y="252480"/>
            <a:ext cx="9144001" cy="707886"/>
          </a:xfrm>
          <a:prstGeom prst="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/>
              <a:t>FAST Globular Cluster Pulsar Survey IV.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A0D1D4-9F3F-5647-AB82-EA2B60E69300}"/>
              </a:ext>
            </a:extLst>
          </p:cNvPr>
          <p:cNvSpPr txBox="1"/>
          <p:nvPr/>
        </p:nvSpPr>
        <p:spPr>
          <a:xfrm>
            <a:off x="3379304" y="2644251"/>
            <a:ext cx="5685182" cy="2246769"/>
          </a:xfrm>
          <a:prstGeom prst="rect">
            <a:avLst/>
          </a:prstGeom>
          <a:solidFill>
            <a:schemeClr val="tx2">
              <a:lumMod val="40000"/>
              <a:lumOff val="60000"/>
              <a:alpha val="79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/>
              <a:t>潘之辰 钱磊</a:t>
            </a:r>
            <a:r>
              <a:rPr kumimoji="1" lang="en-US" altLang="zh-CN" sz="2000" b="1" dirty="0"/>
              <a:t> </a:t>
            </a:r>
          </a:p>
          <a:p>
            <a:pPr algn="ctr"/>
            <a:r>
              <a:rPr kumimoji="1" lang="zh-CN" altLang="en-US" sz="2000" b="1" dirty="0"/>
              <a:t>闫振</a:t>
            </a:r>
            <a:r>
              <a:rPr kumimoji="1" lang="en-US" altLang="zh-CN" sz="2000" b="1" dirty="0"/>
              <a:t>  </a:t>
            </a:r>
            <a:r>
              <a:rPr kumimoji="1" lang="zh-CN" altLang="en-US" sz="2000" b="1" dirty="0"/>
              <a:t>罗近涛</a:t>
            </a:r>
            <a:r>
              <a:rPr kumimoji="1" lang="en-US" altLang="zh-CN" sz="2000" b="1" dirty="0"/>
              <a:t>  </a:t>
            </a:r>
            <a:r>
              <a:rPr kumimoji="1" lang="zh-CN" altLang="en-US" sz="2000" b="1" dirty="0"/>
              <a:t>张仲莉 </a:t>
            </a:r>
            <a:r>
              <a:rPr kumimoji="1" lang="en-US" altLang="zh-CN" sz="2000" b="1" dirty="0" err="1"/>
              <a:t>Kuo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Liu</a:t>
            </a:r>
            <a:r>
              <a:rPr kumimoji="1" lang="zh-CN" altLang="en-US" sz="2000" b="1" dirty="0"/>
              <a:t> </a:t>
            </a:r>
            <a:endParaRPr kumimoji="1" lang="en-US" altLang="zh-CN" sz="2000" b="1" dirty="0"/>
          </a:p>
          <a:p>
            <a:pPr algn="ctr"/>
            <a:r>
              <a:rPr kumimoji="1" lang="zh-CN" altLang="en-US" sz="2000" b="1" dirty="0"/>
              <a:t>张立云 潘宇 李祎丰 彭波</a:t>
            </a:r>
            <a:endParaRPr kumimoji="1" lang="en-US" altLang="zh-CN" sz="2000" b="1" dirty="0"/>
          </a:p>
          <a:p>
            <a:pPr algn="ctr"/>
            <a:r>
              <a:rPr kumimoji="1" lang="en-US" altLang="zh-CN" sz="2000" b="1" dirty="0"/>
              <a:t>Scott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Ransom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Duncan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Lorimer</a:t>
            </a:r>
          </a:p>
          <a:p>
            <a:pPr algn="ctr"/>
            <a:r>
              <a:rPr kumimoji="1" lang="zh-CN" altLang="en-US" sz="2000" b="1" dirty="0"/>
              <a:t>尹德江 李保达 戴印丰 李耀威 吴宇枭</a:t>
            </a:r>
            <a:endParaRPr kumimoji="1" lang="en-US" altLang="zh-CN" sz="2000" b="1" dirty="0"/>
          </a:p>
          <a:p>
            <a:pPr algn="ctr"/>
            <a:r>
              <a:rPr kumimoji="1" lang="zh-CN" altLang="en-US" sz="2000" b="1" dirty="0"/>
              <a:t>刘通 李文泽 姜东岳 陈语杰 彭泽辉 。。。。。。 </a:t>
            </a:r>
            <a:endParaRPr kumimoji="1" lang="en-US" altLang="zh-CN" sz="2000" b="1" dirty="0"/>
          </a:p>
          <a:p>
            <a:pPr algn="ctr"/>
            <a:r>
              <a:rPr kumimoji="1" lang="en-US" altLang="zh-CN" sz="2000" b="1" dirty="0"/>
              <a:t>2024.7</a:t>
            </a:r>
            <a:r>
              <a:rPr kumimoji="1" lang="zh-CN" altLang="en-US" sz="2000" b="1" dirty="0"/>
              <a:t> 昆明</a:t>
            </a:r>
          </a:p>
        </p:txBody>
      </p:sp>
    </p:spTree>
    <p:extLst>
      <p:ext uri="{BB962C8B-B14F-4D97-AF65-F5344CB8AC3E}">
        <p14:creationId xmlns:p14="http://schemas.microsoft.com/office/powerpoint/2010/main" val="41088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5188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GCs in FAST Sky and Previous GC Pulsars</a:t>
            </a:r>
            <a:endParaRPr kumimoji="1" lang="zh-CN" altLang="en-US" sz="3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44ABF9-944E-0244-BD39-B98C26F3D10D}"/>
              </a:ext>
            </a:extLst>
          </p:cNvPr>
          <p:cNvSpPr txBox="1"/>
          <p:nvPr/>
        </p:nvSpPr>
        <p:spPr>
          <a:xfrm>
            <a:off x="100385" y="782683"/>
            <a:ext cx="5984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45/160+ GCs in FAST sky, 10 GCs have 33/157+ PSRs (2019)</a:t>
            </a:r>
          </a:p>
          <a:p>
            <a:r>
              <a:rPr kumimoji="1" lang="en-US" altLang="zh-CN" b="1" dirty="0"/>
              <a:t>~20/45 GCs out of Arecibo sky, 2 have 5 PSRs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Closest: </a:t>
            </a:r>
          </a:p>
          <a:p>
            <a:r>
              <a:rPr kumimoji="1" lang="en-US" altLang="zh-CN" dirty="0"/>
              <a:t>    NGC6366, 3.5 kpc, no PSR</a:t>
            </a:r>
          </a:p>
          <a:p>
            <a:r>
              <a:rPr kumimoji="1" lang="en-US" altLang="zh-CN" dirty="0"/>
              <a:t>    M71, 4.0 kpc, </a:t>
            </a:r>
            <a:r>
              <a:rPr kumimoji="1" lang="en-US" altLang="zh-CN" b="1" dirty="0"/>
              <a:t>1</a:t>
            </a:r>
            <a:r>
              <a:rPr kumimoji="1" lang="en-US" altLang="zh-CN" b="1" dirty="0">
                <a:solidFill>
                  <a:srgbClr val="FF0000"/>
                </a:solidFill>
              </a:rPr>
              <a:t>+4</a:t>
            </a:r>
            <a:r>
              <a:rPr kumimoji="1" lang="en-US" altLang="zh-CN" b="1" dirty="0"/>
              <a:t> PSR (Pan et al. 2021, 2023)</a:t>
            </a:r>
          </a:p>
          <a:p>
            <a:r>
              <a:rPr kumimoji="1" lang="en-US" altLang="zh-CN" dirty="0"/>
              <a:t>Farthest: </a:t>
            </a:r>
          </a:p>
          <a:p>
            <a:r>
              <a:rPr kumimoji="1" lang="en-US" altLang="zh-CN" dirty="0"/>
              <a:t>    Palomar 4, 108.7 kpc, no PSR</a:t>
            </a:r>
          </a:p>
          <a:p>
            <a:r>
              <a:rPr kumimoji="1" lang="en-US" altLang="zh-CN" dirty="0"/>
              <a:t>    M53, 17.9 kpc, </a:t>
            </a:r>
            <a:r>
              <a:rPr kumimoji="1" lang="en-US" altLang="zh-CN" b="1" dirty="0"/>
              <a:t>1</a:t>
            </a:r>
            <a:r>
              <a:rPr kumimoji="1" lang="en-US" altLang="zh-CN" b="1" dirty="0">
                <a:solidFill>
                  <a:srgbClr val="FF0000"/>
                </a:solidFill>
              </a:rPr>
              <a:t>+4</a:t>
            </a:r>
            <a:r>
              <a:rPr kumimoji="1" lang="en-US" altLang="zh-CN" b="1" dirty="0"/>
              <a:t> PSR (Lian et al. 2023)</a:t>
            </a:r>
          </a:p>
          <a:p>
            <a:endParaRPr kumimoji="1" lang="en-US" altLang="zh-CN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1BB208-F878-F44F-A62D-C6A3D2D6F074}"/>
              </a:ext>
            </a:extLst>
          </p:cNvPr>
          <p:cNvGrpSpPr/>
          <p:nvPr/>
        </p:nvGrpSpPr>
        <p:grpSpPr>
          <a:xfrm>
            <a:off x="6035646" y="1085233"/>
            <a:ext cx="2878543" cy="3385542"/>
            <a:chOff x="5960049" y="782683"/>
            <a:chExt cx="2878543" cy="33855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3F7068A-3840-5D4D-8AE1-F655FFD67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049" y="782683"/>
              <a:ext cx="2878543" cy="276606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678E091-4BDC-8F42-A502-9DD3B3FF1692}"/>
                </a:ext>
              </a:extLst>
            </p:cNvPr>
            <p:cNvSpPr txBox="1"/>
            <p:nvPr/>
          </p:nvSpPr>
          <p:spPr>
            <a:xfrm>
              <a:off x="5960049" y="3645005"/>
              <a:ext cx="2878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/>
                <a:t>M71 20230621</a:t>
              </a:r>
            </a:p>
            <a:p>
              <a:pPr algn="ctr"/>
              <a:r>
                <a:rPr kumimoji="1" lang="en-US" altLang="zh-CN" sz="1400" dirty="0"/>
                <a:t>Credit: </a:t>
              </a:r>
              <a:r>
                <a:rPr kumimoji="1" lang="en-US" altLang="zh-CN" sz="1400" dirty="0" err="1"/>
                <a:t>Xinming</a:t>
              </a:r>
              <a:r>
                <a:rPr kumimoji="1" lang="en-US" altLang="zh-CN" sz="1400" dirty="0"/>
                <a:t> </a:t>
              </a:r>
              <a:r>
                <a:rPr kumimoji="1" lang="en-US" altLang="zh-CN" sz="1400" dirty="0" err="1"/>
                <a:t>Obs</a:t>
              </a:r>
              <a:r>
                <a:rPr kumimoji="1" lang="en-US" altLang="zh-CN" sz="1400" dirty="0"/>
                <a:t> &amp; Mr. Xing Gao</a:t>
              </a:r>
              <a:endParaRPr kumimoji="1" lang="zh-CN" altLang="en-US" sz="1400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DF8C1A8-FFF3-024D-AA5C-D11616ADAECA}"/>
              </a:ext>
            </a:extLst>
          </p:cNvPr>
          <p:cNvGrpSpPr/>
          <p:nvPr/>
        </p:nvGrpSpPr>
        <p:grpSpPr>
          <a:xfrm>
            <a:off x="0" y="3450540"/>
            <a:ext cx="6110968" cy="1661196"/>
            <a:chOff x="104144" y="3561859"/>
            <a:chExt cx="6110968" cy="166119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B217BCC-7C2D-104B-AEB4-9CB0A4B85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6630" y="3578913"/>
              <a:ext cx="1956636" cy="138253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82987EC-9079-1C42-8A89-FEE9A4117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55" y="3561859"/>
              <a:ext cx="1833300" cy="141664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E53F1A8-0EB2-FE43-AC2F-269781DE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329" y="3622486"/>
              <a:ext cx="1833301" cy="129538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8FB4A7C-3AC3-4840-AF6E-DDBF43B789E7}"/>
                </a:ext>
              </a:extLst>
            </p:cNvPr>
            <p:cNvSpPr txBox="1"/>
            <p:nvPr/>
          </p:nvSpPr>
          <p:spPr>
            <a:xfrm>
              <a:off x="104144" y="4961445"/>
              <a:ext cx="61109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/>
                <a:t>Left to Right: M92A (Pan et al. 2020), NGC6517N (Yin et al. 2024), Glimpse C01 A (</a:t>
              </a:r>
              <a:r>
                <a:rPr kumimoji="1" lang="en-US" altLang="zh-CN" sz="1100" dirty="0" err="1"/>
                <a:t>McCarver</a:t>
              </a:r>
              <a:r>
                <a:rPr kumimoji="1" lang="en-US" altLang="zh-CN" sz="1100" dirty="0"/>
                <a:t> et al. 2024)</a:t>
              </a:r>
              <a:endParaRPr kumimoji="1" lang="zh-CN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8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7380" y="212782"/>
            <a:ext cx="6229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What a GC looks like?</a:t>
            </a:r>
            <a:endParaRPr kumimoji="1" lang="zh-CN" altLang="en-US" sz="3000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3A6AF5-F2B0-1044-925C-158C56340AE5}"/>
              </a:ext>
            </a:extLst>
          </p:cNvPr>
          <p:cNvGrpSpPr/>
          <p:nvPr/>
        </p:nvGrpSpPr>
        <p:grpSpPr>
          <a:xfrm>
            <a:off x="137718" y="839823"/>
            <a:ext cx="6681519" cy="3818472"/>
            <a:chOff x="137718" y="839823"/>
            <a:chExt cx="6681519" cy="381847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8F571E-B0B7-114B-95FB-C3AECC835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37" y="839823"/>
              <a:ext cx="1618709" cy="139552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35ACE0A-66B9-D04F-B3BC-AE25EF33BBD2}"/>
                </a:ext>
              </a:extLst>
            </p:cNvPr>
            <p:cNvSpPr txBox="1"/>
            <p:nvPr/>
          </p:nvSpPr>
          <p:spPr>
            <a:xfrm>
              <a:off x="137718" y="2293040"/>
              <a:ext cx="22353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M3 – 4</a:t>
              </a:r>
              <a:r>
                <a:rPr kumimoji="1" lang="en-US" altLang="zh-CN" sz="1350" dirty="0">
                  <a:solidFill>
                    <a:srgbClr val="FF0000"/>
                  </a:solidFill>
                </a:rPr>
                <a:t>+2</a:t>
              </a:r>
              <a:r>
                <a:rPr kumimoji="1" lang="en-US" altLang="zh-CN" sz="1350" dirty="0"/>
                <a:t> </a:t>
              </a:r>
              <a:r>
                <a:rPr kumimoji="1" lang="en-US" altLang="zh-CN" sz="1350" dirty="0" err="1"/>
                <a:t>psr</a:t>
              </a:r>
              <a:r>
                <a:rPr kumimoji="1" lang="en-US" altLang="zh-CN" sz="1350" dirty="0"/>
                <a:t> Li+</a:t>
              </a:r>
              <a:endParaRPr kumimoji="1" lang="zh-CN" altLang="en-US" sz="1350" dirty="0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BAFAC2-6E34-B745-B1FC-314EB1A74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003" y="839823"/>
              <a:ext cx="1741103" cy="139552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D8A44E2-B881-514E-BBB9-70279FBA0D06}"/>
                </a:ext>
              </a:extLst>
            </p:cNvPr>
            <p:cNvSpPr txBox="1"/>
            <p:nvPr/>
          </p:nvSpPr>
          <p:spPr>
            <a:xfrm>
              <a:off x="2833741" y="2293040"/>
              <a:ext cx="136362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M4 – 1 </a:t>
              </a:r>
              <a:r>
                <a:rPr kumimoji="1" lang="en-US" altLang="zh-CN" sz="1350" dirty="0" err="1"/>
                <a:t>psr</a:t>
              </a:r>
              <a:endParaRPr kumimoji="1" lang="zh-CN" altLang="en-US" sz="135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5C3DDE5-929C-504E-9DE6-221FE296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6851" y="839823"/>
              <a:ext cx="1807890" cy="139552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CDBF5D3-2CB4-1643-97F6-83927FB32C5C}"/>
                </a:ext>
              </a:extLst>
            </p:cNvPr>
            <p:cNvSpPr txBox="1"/>
            <p:nvPr/>
          </p:nvSpPr>
          <p:spPr>
            <a:xfrm>
              <a:off x="4197367" y="2271668"/>
              <a:ext cx="262187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M5 – 5</a:t>
              </a:r>
              <a:r>
                <a:rPr kumimoji="1" lang="en-US" altLang="zh-CN" sz="1350" dirty="0">
                  <a:solidFill>
                    <a:srgbClr val="FF0000"/>
                  </a:solidFill>
                </a:rPr>
                <a:t>+2</a:t>
              </a:r>
              <a:r>
                <a:rPr kumimoji="1" lang="en-US" altLang="zh-CN" sz="1350" dirty="0"/>
                <a:t> </a:t>
              </a:r>
              <a:r>
                <a:rPr kumimoji="1" lang="en-US" altLang="zh-CN" sz="1350" dirty="0" err="1"/>
                <a:t>psr</a:t>
              </a:r>
              <a:r>
                <a:rPr kumimoji="1" lang="en-US" altLang="zh-CN" sz="1350" dirty="0"/>
                <a:t> Zhang+</a:t>
              </a:r>
              <a:endParaRPr kumimoji="1" lang="zh-CN" altLang="en-US" sz="1350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F7B087B-EFC3-514E-8A4C-20D3F68F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81" y="2615034"/>
              <a:ext cx="2007820" cy="139552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AB9314B-46CA-1244-92EE-96AC96EE3E8E}"/>
                </a:ext>
              </a:extLst>
            </p:cNvPr>
            <p:cNvSpPr txBox="1"/>
            <p:nvPr/>
          </p:nvSpPr>
          <p:spPr>
            <a:xfrm>
              <a:off x="573578" y="4105484"/>
              <a:ext cx="136362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M13 – 6</a:t>
              </a:r>
              <a:r>
                <a:rPr kumimoji="1" lang="en-US" altLang="zh-CN" sz="1350" dirty="0">
                  <a:solidFill>
                    <a:srgbClr val="FF0000"/>
                  </a:solidFill>
                </a:rPr>
                <a:t>+4</a:t>
              </a:r>
              <a:r>
                <a:rPr kumimoji="1" lang="en-US" altLang="zh-CN" sz="1350" dirty="0"/>
                <a:t> </a:t>
              </a:r>
              <a:r>
                <a:rPr kumimoji="1" lang="en-US" altLang="zh-CN" sz="1350" dirty="0" err="1"/>
                <a:t>psr</a:t>
              </a:r>
              <a:endParaRPr kumimoji="1" lang="en-US" altLang="zh-CN" sz="1350" dirty="0"/>
            </a:p>
            <a:p>
              <a:pPr algn="ctr"/>
              <a:r>
                <a:rPr kumimoji="1" lang="en-US" altLang="zh-CN" sz="1350" dirty="0"/>
                <a:t>Wang+, …</a:t>
              </a:r>
              <a:endParaRPr kumimoji="1" lang="zh-CN" altLang="en-US" sz="1350" dirty="0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11D65A7-8B6B-554D-A4F1-0B1468D2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1807" y="2620932"/>
              <a:ext cx="1717979" cy="135575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87886CD-DB6F-B240-B90A-1B5EF768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2892" y="2634918"/>
              <a:ext cx="2125325" cy="1355754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83562F-B834-B648-B261-16CB4B480786}"/>
                </a:ext>
              </a:extLst>
            </p:cNvPr>
            <p:cNvSpPr txBox="1"/>
            <p:nvPr/>
          </p:nvSpPr>
          <p:spPr>
            <a:xfrm>
              <a:off x="2833741" y="4150464"/>
              <a:ext cx="136362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M80 – 0 </a:t>
              </a:r>
              <a:r>
                <a:rPr kumimoji="1" lang="en-US" altLang="zh-CN" sz="1350" dirty="0" err="1"/>
                <a:t>psr</a:t>
              </a:r>
              <a:endParaRPr kumimoji="1" lang="en-US" altLang="zh-CN" sz="1350" dirty="0"/>
            </a:p>
            <a:p>
              <a:pPr algn="ctr"/>
              <a:r>
                <a:rPr kumimoji="1" lang="en-US" altLang="zh-CN" sz="1350" b="1" dirty="0"/>
                <a:t>GMRT: +1</a:t>
              </a:r>
              <a:endParaRPr kumimoji="1" lang="zh-CN" altLang="en-US" sz="135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2FA9717-5A8D-2F41-AA00-360212410A09}"/>
                </a:ext>
              </a:extLst>
            </p:cNvPr>
            <p:cNvSpPr txBox="1"/>
            <p:nvPr/>
          </p:nvSpPr>
          <p:spPr>
            <a:xfrm>
              <a:off x="4948983" y="4105047"/>
              <a:ext cx="136362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350" dirty="0"/>
                <a:t>M107 – 0 </a:t>
              </a:r>
              <a:r>
                <a:rPr kumimoji="1" lang="en-US" altLang="zh-CN" sz="1350" dirty="0" err="1"/>
                <a:t>psr</a:t>
              </a:r>
              <a:endParaRPr kumimoji="1" lang="zh-CN" altLang="en-US" sz="1350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457D640-1E2A-4B48-981B-5E32B2DA551D}"/>
              </a:ext>
            </a:extLst>
          </p:cNvPr>
          <p:cNvSpPr txBox="1"/>
          <p:nvPr/>
        </p:nvSpPr>
        <p:spPr>
          <a:xfrm>
            <a:off x="293688" y="4610338"/>
            <a:ext cx="624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FAST Site, 20200515  </a:t>
            </a:r>
            <a:r>
              <a:rPr kumimoji="1" lang="en-US" altLang="zh-CN" sz="750" dirty="0"/>
              <a:t>Credit: </a:t>
            </a:r>
            <a:r>
              <a:rPr kumimoji="1" lang="en-US" altLang="zh-CN" sz="750" dirty="0" err="1"/>
              <a:t>Zhichen</a:t>
            </a:r>
            <a:r>
              <a:rPr kumimoji="1" lang="en-US" altLang="zh-CN" sz="750" dirty="0"/>
              <a:t> Pan</a:t>
            </a:r>
            <a:endParaRPr kumimoji="1" lang="zh-CN" altLang="en-US" sz="24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E5C9C5-54D9-DB4C-A455-92F5D8234567}"/>
              </a:ext>
            </a:extLst>
          </p:cNvPr>
          <p:cNvGrpSpPr/>
          <p:nvPr/>
        </p:nvGrpSpPr>
        <p:grpSpPr>
          <a:xfrm>
            <a:off x="6734548" y="1175367"/>
            <a:ext cx="2235346" cy="3030066"/>
            <a:chOff x="6734548" y="1175367"/>
            <a:chExt cx="2235346" cy="303006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C83FFE5-30B3-2043-9478-C0FD3E3DD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548" y="1175367"/>
              <a:ext cx="2235346" cy="223534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E5C12277-20C1-1B4E-BA94-CBD74F2DD03C}"/>
                </a:ext>
              </a:extLst>
            </p:cNvPr>
            <p:cNvSpPr txBox="1"/>
            <p:nvPr/>
          </p:nvSpPr>
          <p:spPr>
            <a:xfrm>
              <a:off x="7088896" y="3466769"/>
              <a:ext cx="15266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/>
                <a:t>M3 11.8 </a:t>
              </a:r>
              <a:r>
                <a:rPr kumimoji="1" lang="en-US" altLang="zh-CN" dirty="0" err="1"/>
                <a:t>Gyr</a:t>
              </a:r>
              <a:endParaRPr kumimoji="1" lang="en-US" altLang="zh-CN" dirty="0"/>
            </a:p>
            <a:p>
              <a:pPr algn="ctr"/>
              <a:r>
                <a:rPr kumimoji="1" lang="en-US" altLang="zh-CN" sz="800" dirty="0"/>
                <a:t>https://</a:t>
              </a:r>
              <a:r>
                <a:rPr kumimoji="1" lang="en-US" altLang="zh-CN" sz="800" dirty="0" err="1"/>
                <a:t>people.smp.uq.edu.au</a:t>
              </a:r>
              <a:r>
                <a:rPr kumimoji="1" lang="en-US" altLang="zh-CN" sz="800" dirty="0"/>
                <a:t>/</a:t>
              </a:r>
              <a:r>
                <a:rPr kumimoji="1" lang="en-US" altLang="zh-CN" sz="800" dirty="0" err="1"/>
                <a:t>HolgerBaumgardt</a:t>
              </a:r>
              <a:r>
                <a:rPr kumimoji="1" lang="en-US" altLang="zh-CN" sz="800" dirty="0"/>
                <a:t>/globular/fits/phot/ngc5272_cmd.gif</a:t>
              </a:r>
              <a:endParaRPr kumimoji="1" lang="zh-CN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7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9C3739-B60C-8642-931A-55054B77C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2" y="581636"/>
            <a:ext cx="5112281" cy="40254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76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GC Pulsar Discoveries</a:t>
            </a:r>
            <a:endParaRPr kumimoji="1" lang="zh-CN" altLang="en-US" sz="3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E4D5E67-B58C-5E48-BBF5-7D83DB835D4A}"/>
              </a:ext>
            </a:extLst>
          </p:cNvPr>
          <p:cNvSpPr txBox="1"/>
          <p:nvPr/>
        </p:nvSpPr>
        <p:spPr>
          <a:xfrm>
            <a:off x="967652" y="4746530"/>
            <a:ext cx="399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Till 2024.7.8, 330 pulsars in 44 GCs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61E03D-B883-CD4A-AE6D-9F0C9970DA95}"/>
              </a:ext>
            </a:extLst>
          </p:cNvPr>
          <p:cNvSpPr txBox="1"/>
          <p:nvPr/>
        </p:nvSpPr>
        <p:spPr>
          <a:xfrm>
            <a:off x="5897072" y="581636"/>
            <a:ext cx="2937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Parkes: 50 (47 </a:t>
            </a:r>
            <a:r>
              <a:rPr kumimoji="1" lang="en-US" altLang="zh-CN" dirty="0" err="1"/>
              <a:t>Tuc</a:t>
            </a:r>
            <a:r>
              <a:rPr kumimoji="1" lang="en-US" altLang="zh-CN" dirty="0"/>
              <a:t>: 25)</a:t>
            </a:r>
          </a:p>
          <a:p>
            <a:r>
              <a:rPr kumimoji="1" lang="en-US" altLang="zh-CN" dirty="0"/>
              <a:t>Arecibo: 26 (-2 than 2023)</a:t>
            </a:r>
          </a:p>
          <a:p>
            <a:r>
              <a:rPr kumimoji="1" lang="en-US" altLang="zh-CN" dirty="0"/>
              <a:t>GBT: 85 (</a:t>
            </a:r>
            <a:r>
              <a:rPr kumimoji="1" lang="en-US" altLang="zh-CN" dirty="0" err="1"/>
              <a:t>Terzan</a:t>
            </a:r>
            <a:r>
              <a:rPr kumimoji="1" lang="en-US" altLang="zh-CN" dirty="0"/>
              <a:t> 5: 38)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FAST: 61 + determining orbits</a:t>
            </a:r>
          </a:p>
          <a:p>
            <a:r>
              <a:rPr kumimoji="1" lang="en-US" altLang="zh-CN" dirty="0" err="1"/>
              <a:t>MeerKAT</a:t>
            </a:r>
            <a:r>
              <a:rPr kumimoji="1" lang="en-US" altLang="zh-CN" dirty="0"/>
              <a:t>: 94</a:t>
            </a:r>
          </a:p>
          <a:p>
            <a:r>
              <a:rPr kumimoji="1" lang="en-US" altLang="zh-CN" dirty="0"/>
              <a:t>Others (GMRT + Lovell): 9+5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30A402-E8CA-FB47-869B-7130227F3567}"/>
              </a:ext>
            </a:extLst>
          </p:cNvPr>
          <p:cNvSpPr txBox="1"/>
          <p:nvPr/>
        </p:nvSpPr>
        <p:spPr>
          <a:xfrm>
            <a:off x="3671097" y="4517288"/>
            <a:ext cx="244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/>
              <a:t>Modified by Yin, </a:t>
            </a:r>
            <a:r>
              <a:rPr kumimoji="1" lang="en-US" altLang="zh-CN" sz="1200" dirty="0" err="1"/>
              <a:t>Dejiang</a:t>
            </a:r>
            <a:endParaRPr kumimoji="1"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FF45BD-0C01-0740-BE4C-C172EDE9BAE2}"/>
              </a:ext>
            </a:extLst>
          </p:cNvPr>
          <p:cNvSpPr txBox="1"/>
          <p:nvPr/>
        </p:nvSpPr>
        <p:spPr>
          <a:xfrm>
            <a:off x="5897072" y="2409018"/>
            <a:ext cx="3031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FAST GC Pulsar Survey, 2023.7-2024.6:</a:t>
            </a:r>
          </a:p>
          <a:p>
            <a:r>
              <a:rPr kumimoji="1" lang="en-US" altLang="zh-CN" sz="1400" b="1" dirty="0"/>
              <a:t>Yin et al. 2024, </a:t>
            </a:r>
            <a:r>
              <a:rPr kumimoji="1" lang="en-US" altLang="zh-CN" sz="1400" b="1" dirty="0" err="1"/>
              <a:t>ApJL</a:t>
            </a:r>
            <a:endParaRPr kumimoji="1" lang="en-US" altLang="zh-CN" sz="1400" b="1" dirty="0"/>
          </a:p>
          <a:p>
            <a:r>
              <a:rPr kumimoji="1" lang="en-US" altLang="zh-CN" sz="1400" b="1" dirty="0"/>
              <a:t>Li et al. 2024, </a:t>
            </a:r>
            <a:r>
              <a:rPr kumimoji="1" lang="en-US" altLang="zh-CN" sz="1400" b="1" dirty="0" err="1"/>
              <a:t>ApJ</a:t>
            </a:r>
            <a:endParaRPr kumimoji="1" lang="en-US" altLang="zh-CN" sz="1400" b="1" dirty="0"/>
          </a:p>
          <a:p>
            <a:r>
              <a:rPr kumimoji="1" lang="en-US" altLang="zh-CN" sz="1400" b="1" dirty="0"/>
              <a:t>Wu et al. under review, </a:t>
            </a:r>
            <a:r>
              <a:rPr kumimoji="1" lang="en-US" altLang="zh-CN" sz="1400" b="1" dirty="0" err="1"/>
              <a:t>ApJL</a:t>
            </a:r>
            <a:endParaRPr kumimoji="1" lang="en-US" altLang="zh-CN" sz="1400" b="1" dirty="0"/>
          </a:p>
          <a:p>
            <a:r>
              <a:rPr kumimoji="1" lang="en-US" altLang="zh-CN" sz="1400" dirty="0"/>
              <a:t>Li et al. in prep. (M2 </a:t>
            </a:r>
            <a:r>
              <a:rPr kumimoji="1" lang="en-US" altLang="zh-CN" sz="1400" dirty="0" err="1"/>
              <a:t>puslars</a:t>
            </a:r>
            <a:r>
              <a:rPr kumimoji="1" lang="en-US" altLang="zh-CN" sz="1400" dirty="0"/>
              <a:t>)</a:t>
            </a:r>
          </a:p>
          <a:p>
            <a:r>
              <a:rPr kumimoji="1" lang="en-US" altLang="zh-CN" sz="1400" dirty="0"/>
              <a:t>Li et al. in prep. (FFA and GC MSPs)</a:t>
            </a:r>
          </a:p>
          <a:p>
            <a:r>
              <a:rPr kumimoji="1" lang="en-US" altLang="zh-CN" sz="1400" dirty="0"/>
              <a:t>Dai et al. in prep. (Stacking search)</a:t>
            </a:r>
          </a:p>
          <a:p>
            <a:r>
              <a:rPr kumimoji="1" lang="en-US" altLang="zh-CN" sz="1400" dirty="0"/>
              <a:t>Liu et al. in prep. (Pulse profiles)</a:t>
            </a:r>
          </a:p>
          <a:p>
            <a:r>
              <a:rPr kumimoji="1" lang="en-US" altLang="zh-CN" sz="1400" dirty="0"/>
              <a:t>Lian et al. in prep. (Survey description)</a:t>
            </a:r>
          </a:p>
          <a:p>
            <a:r>
              <a:rPr kumimoji="1" lang="en-US" altLang="zh-CN" sz="1400" dirty="0"/>
              <a:t>Lian et al. in prep. (NGC 6517 </a:t>
            </a:r>
            <a:r>
              <a:rPr kumimoji="1" lang="en-US" altLang="zh-CN" sz="1400" dirty="0" err="1"/>
              <a:t>psr</a:t>
            </a:r>
            <a:r>
              <a:rPr kumimoji="1" lang="en-US" altLang="zh-CN" sz="1400" dirty="0"/>
              <a:t> ring)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403A8D-B0AE-F542-A241-CF7411554495}"/>
              </a:ext>
            </a:extLst>
          </p:cNvPr>
          <p:cNvSpPr txBox="1"/>
          <p:nvPr/>
        </p:nvSpPr>
        <p:spPr>
          <a:xfrm rot="2915504">
            <a:off x="3174141" y="3362461"/>
            <a:ext cx="993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>
                <a:solidFill>
                  <a:srgbClr val="FF0000"/>
                </a:solidFill>
              </a:rPr>
              <a:t>FPS1 2012.8</a:t>
            </a:r>
            <a:endParaRPr kumimoji="1"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423EB4-DBD0-5546-9713-2F4DE25E6D34}"/>
              </a:ext>
            </a:extLst>
          </p:cNvPr>
          <p:cNvSpPr txBox="1"/>
          <p:nvPr/>
        </p:nvSpPr>
        <p:spPr>
          <a:xfrm rot="2915504">
            <a:off x="4059697" y="3217974"/>
            <a:ext cx="993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>
                <a:solidFill>
                  <a:srgbClr val="FF0000"/>
                </a:solidFill>
              </a:rPr>
              <a:t>FPS8 2019.7</a:t>
            </a:r>
            <a:endParaRPr kumimoji="1" lang="zh-CN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763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GC Pulsar Discoveries: FAST, 2023-2024</a:t>
            </a:r>
            <a:endParaRPr kumimoji="1" lang="zh-CN" altLang="en-US" sz="3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E1D6E2-8108-BC49-939F-212574D1B67E}"/>
              </a:ext>
            </a:extLst>
          </p:cNvPr>
          <p:cNvSpPr txBox="1"/>
          <p:nvPr/>
        </p:nvSpPr>
        <p:spPr>
          <a:xfrm>
            <a:off x="326004" y="581636"/>
            <a:ext cx="7378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Pulsar Discoveries: </a:t>
            </a:r>
            <a:r>
              <a:rPr kumimoji="1" lang="en-US" altLang="zh-CN" b="1" dirty="0">
                <a:solidFill>
                  <a:srgbClr val="FF0000"/>
                </a:solidFill>
              </a:rPr>
              <a:t>from 42 to 58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Discovered: M15J/K/L/M/N, Glimpse C01 B, M2G/H/I/J, M13G/H/I, NGC 6517 S/T/U, M92B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Mistakes: NGC 6517J, previously M15M, M3C?, NGC6749B?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Timing solutions for: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M92B: (</a:t>
            </a:r>
            <a:r>
              <a:rPr kumimoji="1" lang="en-US" altLang="zh-CN" dirty="0" err="1"/>
              <a:t>Dejiang</a:t>
            </a:r>
            <a:r>
              <a:rPr kumimoji="1" lang="en-US" altLang="zh-CN" dirty="0"/>
              <a:t> Yin, GZU)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M71B/C/D: (</a:t>
            </a:r>
            <a:r>
              <a:rPr kumimoji="1" lang="en-US" altLang="zh-CN" dirty="0" err="1"/>
              <a:t>Yujie</a:t>
            </a:r>
            <a:r>
              <a:rPr kumimoji="1" lang="en-US" altLang="zh-CN" dirty="0"/>
              <a:t> Lian, </a:t>
            </a:r>
            <a:r>
              <a:rPr kumimoji="1" lang="en-US" altLang="zh-CN" dirty="0" err="1"/>
              <a:t>BNU&amp;MPIfR</a:t>
            </a:r>
            <a:r>
              <a:rPr kumimoji="1" lang="en-US" altLang="zh-CN" dirty="0"/>
              <a:t>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M2E/F/G: (</a:t>
            </a:r>
            <a:r>
              <a:rPr kumimoji="1" lang="en-US" altLang="zh-CN" dirty="0" err="1"/>
              <a:t>Baoda</a:t>
            </a:r>
            <a:r>
              <a:rPr kumimoji="1" lang="en-US" altLang="zh-CN" dirty="0"/>
              <a:t> Li, GZU)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M13I: (</a:t>
            </a:r>
            <a:r>
              <a:rPr kumimoji="1" lang="en-US" altLang="zh-CN" dirty="0" err="1"/>
              <a:t>Yaowei</a:t>
            </a:r>
            <a:r>
              <a:rPr kumimoji="1" lang="en-US" altLang="zh-CN" dirty="0"/>
              <a:t> Li, GZU)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M15I/J/K/L/M/N: (</a:t>
            </a:r>
            <a:r>
              <a:rPr kumimoji="1" lang="en-US" altLang="zh-CN" dirty="0" err="1"/>
              <a:t>Yuxiao</a:t>
            </a:r>
            <a:r>
              <a:rPr kumimoji="1" lang="en-US" altLang="zh-CN" dirty="0"/>
              <a:t> Wu, CQUPT; </a:t>
            </a:r>
            <a:r>
              <a:rPr kumimoji="1" lang="en-US" altLang="zh-CN" dirty="0" err="1"/>
              <a:t>Yinfeng</a:t>
            </a:r>
            <a:r>
              <a:rPr kumimoji="1" lang="en-US" altLang="zh-CN" dirty="0"/>
              <a:t> Dai, GZU)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M10A/B: (</a:t>
            </a:r>
            <a:r>
              <a:rPr kumimoji="1" lang="en-US" altLang="zh-CN" dirty="0" err="1"/>
              <a:t>Yujie</a:t>
            </a:r>
            <a:r>
              <a:rPr kumimoji="1" lang="en-US" altLang="zh-CN" dirty="0"/>
              <a:t> Wang, SHAO)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M12A/B:(</a:t>
            </a:r>
            <a:r>
              <a:rPr kumimoji="1" lang="en-US" altLang="zh-CN" dirty="0" err="1"/>
              <a:t>Yujie</a:t>
            </a:r>
            <a:r>
              <a:rPr kumimoji="1" lang="en-US" altLang="zh-CN" dirty="0"/>
              <a:t> Wang, SHAO)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  <a:p>
            <a:r>
              <a:rPr kumimoji="1" lang="en-US" altLang="zh-CN" b="1" dirty="0"/>
              <a:t>53-min. shortest PSR binary orbital period record is still there!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AE35BF-C930-7349-9D96-EAA2BBE1C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049" y="2785889"/>
            <a:ext cx="2408247" cy="18609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D7612D-F92E-E049-A365-75E6FEDD1F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050" y="1135634"/>
            <a:ext cx="2335530" cy="16502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6FE8DCB-5439-9342-B145-C03162A6321B}"/>
              </a:ext>
            </a:extLst>
          </p:cNvPr>
          <p:cNvSpPr txBox="1"/>
          <p:nvPr/>
        </p:nvSpPr>
        <p:spPr>
          <a:xfrm>
            <a:off x="6757899" y="464680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NGC 6517U &amp; M15N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05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68BAD7F-D693-8040-B9ED-DE29515A2F5E}"/>
              </a:ext>
            </a:extLst>
          </p:cNvPr>
          <p:cNvSpPr txBox="1"/>
          <p:nvPr/>
        </p:nvSpPr>
        <p:spPr>
          <a:xfrm>
            <a:off x="321896" y="-18961"/>
            <a:ext cx="830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M71 – A GC Contains Many Interests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655F89-6385-6842-9E45-DE8728B5621E}"/>
              </a:ext>
            </a:extLst>
          </p:cNvPr>
          <p:cNvSpPr txBox="1"/>
          <p:nvPr/>
        </p:nvSpPr>
        <p:spPr>
          <a:xfrm>
            <a:off x="7231733" y="4774168"/>
            <a:ext cx="19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Lian et al. in prep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B4041E-2523-A24F-902A-22C56992F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8" y="839708"/>
            <a:ext cx="4037591" cy="393446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E8D4996-8AE6-054A-A4F4-B9F2FA780628}"/>
              </a:ext>
            </a:extLst>
          </p:cNvPr>
          <p:cNvGrpSpPr/>
          <p:nvPr/>
        </p:nvGrpSpPr>
        <p:grpSpPr>
          <a:xfrm>
            <a:off x="4158416" y="623164"/>
            <a:ext cx="4786455" cy="4031022"/>
            <a:chOff x="4158416" y="623164"/>
            <a:chExt cx="4786455" cy="403102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298F613-549F-7243-B693-FB1FA3536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8416" y="872761"/>
              <a:ext cx="4786455" cy="3781425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BA74CFC-D69C-B248-BB13-E4BD8CA8BD25}"/>
                </a:ext>
              </a:extLst>
            </p:cNvPr>
            <p:cNvSpPr/>
            <p:nvPr/>
          </p:nvSpPr>
          <p:spPr>
            <a:xfrm>
              <a:off x="7437120" y="867623"/>
              <a:ext cx="71120" cy="7112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5433A13-4AAC-BE42-9B04-D8B12CE42330}"/>
                </a:ext>
              </a:extLst>
            </p:cNvPr>
            <p:cNvSpPr/>
            <p:nvPr/>
          </p:nvSpPr>
          <p:spPr>
            <a:xfrm>
              <a:off x="7589520" y="947764"/>
              <a:ext cx="71120" cy="7112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060185-838F-A442-A95C-35825C10F2D6}"/>
                </a:ext>
              </a:extLst>
            </p:cNvPr>
            <p:cNvSpPr/>
            <p:nvPr/>
          </p:nvSpPr>
          <p:spPr>
            <a:xfrm flipH="1" flipV="1">
              <a:off x="8475570" y="2092960"/>
              <a:ext cx="84528" cy="84528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79E9845-2B04-D34F-80F8-A2571C3880DA}"/>
                </a:ext>
              </a:extLst>
            </p:cNvPr>
            <p:cNvSpPr/>
            <p:nvPr/>
          </p:nvSpPr>
          <p:spPr>
            <a:xfrm flipH="1" flipV="1">
              <a:off x="6447363" y="4052020"/>
              <a:ext cx="62779" cy="62779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2BDD6BF-2775-CD41-BAB5-B3F85B8E0286}"/>
                </a:ext>
              </a:extLst>
            </p:cNvPr>
            <p:cNvSpPr txBox="1"/>
            <p:nvPr/>
          </p:nvSpPr>
          <p:spPr>
            <a:xfrm>
              <a:off x="7373643" y="623164"/>
              <a:ext cx="105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solidFill>
                    <a:srgbClr val="FF0000"/>
                  </a:solidFill>
                </a:rPr>
                <a:t>M71B/C</a:t>
              </a:r>
              <a:endParaRPr kumimoji="1"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4943F90-5C63-D84E-8134-8C09B05A4711}"/>
                </a:ext>
              </a:extLst>
            </p:cNvPr>
            <p:cNvSpPr txBox="1"/>
            <p:nvPr/>
          </p:nvSpPr>
          <p:spPr>
            <a:xfrm>
              <a:off x="6456382" y="3904873"/>
              <a:ext cx="105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solidFill>
                    <a:srgbClr val="FF0000"/>
                  </a:solidFill>
                </a:rPr>
                <a:t>M71E</a:t>
              </a:r>
              <a:endParaRPr kumimoji="1"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00F5BB7-9DD9-E94C-9B4A-76163111CA95}"/>
                </a:ext>
              </a:extLst>
            </p:cNvPr>
            <p:cNvSpPr txBox="1"/>
            <p:nvPr/>
          </p:nvSpPr>
          <p:spPr>
            <a:xfrm>
              <a:off x="8272957" y="1837174"/>
              <a:ext cx="5742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solidFill>
                    <a:srgbClr val="FF0000"/>
                  </a:solidFill>
                </a:rPr>
                <a:t>M71D </a:t>
              </a:r>
              <a:endParaRPr kumimoji="1"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475DCEC-D722-E84D-AC5A-D5D3D1A1F934}"/>
                </a:ext>
              </a:extLst>
            </p:cNvPr>
            <p:cNvSpPr/>
            <p:nvPr/>
          </p:nvSpPr>
          <p:spPr>
            <a:xfrm>
              <a:off x="5992633" y="3519737"/>
              <a:ext cx="71120" cy="7112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CCBCD56-23AB-0E4A-9773-1AC20DBA837B}"/>
                </a:ext>
              </a:extLst>
            </p:cNvPr>
            <p:cNvSpPr txBox="1"/>
            <p:nvPr/>
          </p:nvSpPr>
          <p:spPr>
            <a:xfrm>
              <a:off x="5830215" y="3148506"/>
              <a:ext cx="1051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dirty="0">
                  <a:solidFill>
                    <a:srgbClr val="FF0000"/>
                  </a:solidFill>
                </a:rPr>
                <a:t>M71A</a:t>
              </a:r>
              <a:endParaRPr kumimoji="1" lang="zh-CN" alt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1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68BAD7F-D693-8040-B9ED-DE29515A2F5E}"/>
              </a:ext>
            </a:extLst>
          </p:cNvPr>
          <p:cNvSpPr txBox="1"/>
          <p:nvPr/>
        </p:nvSpPr>
        <p:spPr>
          <a:xfrm>
            <a:off x="321896" y="-18961"/>
            <a:ext cx="830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Timing of M71B/C/D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655F89-6385-6842-9E45-DE8728B5621E}"/>
              </a:ext>
            </a:extLst>
          </p:cNvPr>
          <p:cNvSpPr txBox="1"/>
          <p:nvPr/>
        </p:nvSpPr>
        <p:spPr>
          <a:xfrm>
            <a:off x="7231733" y="4774168"/>
            <a:ext cx="193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Lian et al. in prep</a:t>
            </a:r>
            <a:endParaRPr kumimoji="1"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8CEB11-DE3F-6C45-B4D4-5BC7DA29CD8B}"/>
              </a:ext>
            </a:extLst>
          </p:cNvPr>
          <p:cNvGrpSpPr/>
          <p:nvPr/>
        </p:nvGrpSpPr>
        <p:grpSpPr>
          <a:xfrm>
            <a:off x="4703196" y="640644"/>
            <a:ext cx="4365267" cy="4175599"/>
            <a:chOff x="4703196" y="640644"/>
            <a:chExt cx="4365267" cy="417559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D983480-8263-FA41-B1B1-32C161B0D879}"/>
                </a:ext>
              </a:extLst>
            </p:cNvPr>
            <p:cNvGrpSpPr/>
            <p:nvPr/>
          </p:nvGrpSpPr>
          <p:grpSpPr>
            <a:xfrm>
              <a:off x="4703196" y="640644"/>
              <a:ext cx="4365267" cy="4175599"/>
              <a:chOff x="4703196" y="640644"/>
              <a:chExt cx="4365267" cy="417559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195493CD-BA7C-DE47-9F66-6040EF559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3196" y="640644"/>
                <a:ext cx="4365266" cy="1273665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99D5A3-3C49-6C43-B66A-5C4CA8E8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3196" y="1972592"/>
                <a:ext cx="4365266" cy="1251451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FDBE2DEE-7C85-2D41-BA51-72813C86E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3197" y="3524065"/>
                <a:ext cx="4365266" cy="1292178"/>
              </a:xfrm>
              <a:prstGeom prst="rect">
                <a:avLst/>
              </a:prstGeom>
            </p:spPr>
          </p:pic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F2004E6-CB5D-8C44-B852-BAAF8D60074C}"/>
                </a:ext>
              </a:extLst>
            </p:cNvPr>
            <p:cNvSpPr txBox="1"/>
            <p:nvPr/>
          </p:nvSpPr>
          <p:spPr>
            <a:xfrm>
              <a:off x="5930069" y="77336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M71B</a:t>
              </a:r>
              <a:endParaRPr kumimoji="1"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5975D63-7398-DD40-BD6C-91847DBFF0A9}"/>
                </a:ext>
              </a:extLst>
            </p:cNvPr>
            <p:cNvSpPr txBox="1"/>
            <p:nvPr/>
          </p:nvSpPr>
          <p:spPr>
            <a:xfrm>
              <a:off x="5931672" y="2132236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M71C</a:t>
              </a:r>
              <a:endParaRPr kumimoji="1"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DF87C9F-CC93-8C46-9450-98216B7EEBBA}"/>
                </a:ext>
              </a:extLst>
            </p:cNvPr>
            <p:cNvSpPr txBox="1"/>
            <p:nvPr/>
          </p:nvSpPr>
          <p:spPr>
            <a:xfrm>
              <a:off x="5921252" y="3668422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M71D</a:t>
              </a:r>
              <a:endParaRPr kumimoji="1" lang="zh-CN" altLang="en-US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680CEE8-07FF-5D42-A337-636469320844}"/>
              </a:ext>
            </a:extLst>
          </p:cNvPr>
          <p:cNvSpPr txBox="1"/>
          <p:nvPr/>
        </p:nvSpPr>
        <p:spPr>
          <a:xfrm>
            <a:off x="613923" y="731734"/>
            <a:ext cx="3693160" cy="1200329"/>
          </a:xfrm>
          <a:prstGeom prst="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M71B: </a:t>
            </a:r>
            <a:r>
              <a:rPr kumimoji="1" lang="en-US" altLang="zh-CN" b="1" dirty="0"/>
              <a:t>PB=466 days (longest GC PSR)</a:t>
            </a:r>
          </a:p>
          <a:p>
            <a:r>
              <a:rPr kumimoji="1" lang="en-US" altLang="zh-CN" dirty="0" err="1"/>
              <a:t>Mcomp</a:t>
            </a:r>
            <a:r>
              <a:rPr kumimoji="1" lang="en-US" altLang="zh-CN" dirty="0"/>
              <a:t>=0.49</a:t>
            </a:r>
          </a:p>
          <a:p>
            <a:r>
              <a:rPr kumimoji="1" lang="en-US" altLang="zh-CN" dirty="0"/>
              <a:t>EPS1=0.0015165(6)</a:t>
            </a:r>
          </a:p>
          <a:p>
            <a:r>
              <a:rPr kumimoji="1" lang="en-US" altLang="zh-CN" dirty="0"/>
              <a:t>EPS2=-0.0012559(5)</a:t>
            </a:r>
            <a:endParaRPr kumimoji="1"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F854E33-99F4-6445-A730-A752C1969A54}"/>
              </a:ext>
            </a:extLst>
          </p:cNvPr>
          <p:cNvSpPr txBox="1"/>
          <p:nvPr/>
        </p:nvSpPr>
        <p:spPr>
          <a:xfrm>
            <a:off x="613922" y="2157106"/>
            <a:ext cx="3693160" cy="1200329"/>
          </a:xfrm>
          <a:prstGeom prst="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M71C: PB=378 days</a:t>
            </a:r>
          </a:p>
          <a:p>
            <a:r>
              <a:rPr kumimoji="1" lang="en-US" altLang="zh-CN" dirty="0" err="1"/>
              <a:t>Mcomp</a:t>
            </a:r>
            <a:r>
              <a:rPr kumimoji="1" lang="en-US" altLang="zh-CN" dirty="0"/>
              <a:t>=0.41</a:t>
            </a:r>
          </a:p>
          <a:p>
            <a:r>
              <a:rPr kumimoji="1" lang="en-US" altLang="zh-CN" dirty="0"/>
              <a:t>EPS1=0.0002698(4)</a:t>
            </a:r>
          </a:p>
          <a:p>
            <a:r>
              <a:rPr kumimoji="1" lang="en-US" altLang="zh-CN" dirty="0"/>
              <a:t>EPS2=-0.0002642(4)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333F468-4CAF-DF44-A75A-DF074D5BAAA1}"/>
              </a:ext>
            </a:extLst>
          </p:cNvPr>
          <p:cNvSpPr txBox="1"/>
          <p:nvPr/>
        </p:nvSpPr>
        <p:spPr>
          <a:xfrm>
            <a:off x="613921" y="3567635"/>
            <a:ext cx="3693160" cy="1200329"/>
          </a:xfrm>
          <a:prstGeom prst="rect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M71D: PB=10.938 days</a:t>
            </a:r>
          </a:p>
          <a:p>
            <a:r>
              <a:rPr kumimoji="1" lang="en-US" altLang="zh-CN" dirty="0" err="1"/>
              <a:t>Mcomp</a:t>
            </a:r>
            <a:r>
              <a:rPr kumimoji="1" lang="en-US" altLang="zh-CN" dirty="0"/>
              <a:t>=1.63</a:t>
            </a:r>
          </a:p>
          <a:p>
            <a:r>
              <a:rPr kumimoji="1" lang="en-US" altLang="zh-CN" dirty="0"/>
              <a:t>E=0.6289  OMDOT=0.0116(2)</a:t>
            </a:r>
          </a:p>
          <a:p>
            <a:r>
              <a:rPr kumimoji="1" lang="en-US" altLang="zh-CN" b="1" dirty="0" err="1"/>
              <a:t>Mtot</a:t>
            </a:r>
            <a:r>
              <a:rPr kumimoji="1" lang="en-US" altLang="zh-CN" b="1" dirty="0"/>
              <a:t> = 2.8 ??? DNS system?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68BAD7F-D693-8040-B9ED-DE29515A2F5E}"/>
              </a:ext>
            </a:extLst>
          </p:cNvPr>
          <p:cNvSpPr txBox="1"/>
          <p:nvPr/>
        </p:nvSpPr>
        <p:spPr>
          <a:xfrm>
            <a:off x="321896" y="-18961"/>
            <a:ext cx="830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b="1" dirty="0"/>
              <a:t>M10&amp;M12: the DM Estimation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4172CF-C5AC-574E-804F-DB0DD8422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96" y="1436898"/>
            <a:ext cx="3558794" cy="27988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BE01AC-4ECB-B94F-B64F-0329834E98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593" y="688925"/>
            <a:ext cx="1646130" cy="1613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3E7147-31DA-B34C-8E86-648209022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748" y="3243390"/>
            <a:ext cx="1512975" cy="1561781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1905171-386A-9A49-B932-62DA99D55BFD}"/>
              </a:ext>
            </a:extLst>
          </p:cNvPr>
          <p:cNvCxnSpPr/>
          <p:nvPr/>
        </p:nvCxnSpPr>
        <p:spPr>
          <a:xfrm flipH="1">
            <a:off x="2203704" y="1636776"/>
            <a:ext cx="868680" cy="4297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060460EA-E8DD-4940-B03A-AE97E8966DB6}"/>
              </a:ext>
            </a:extLst>
          </p:cNvPr>
          <p:cNvCxnSpPr>
            <a:cxnSpLocks/>
          </p:cNvCxnSpPr>
          <p:nvPr/>
        </p:nvCxnSpPr>
        <p:spPr>
          <a:xfrm flipH="1" flipV="1">
            <a:off x="1959913" y="3082095"/>
            <a:ext cx="1231343" cy="9421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101914D-0125-CB49-93CE-B086489C87A5}"/>
              </a:ext>
            </a:extLst>
          </p:cNvPr>
          <p:cNvSpPr txBox="1"/>
          <p:nvPr/>
        </p:nvSpPr>
        <p:spPr>
          <a:xfrm>
            <a:off x="310801" y="4297032"/>
            <a:ext cx="275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M12: 4.67 +/- 0.21 kpc</a:t>
            </a:r>
            <a:endParaRPr kumimoji="1" lang="zh-CN" altLang="en-US" dirty="0"/>
          </a:p>
          <a:p>
            <a:r>
              <a:rPr kumimoji="1" lang="en-US" altLang="zh-CN" dirty="0"/>
              <a:t>M10: 4.96 +/- 0.13 kpc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3FD9BE-C55D-6F4F-951C-1E5FF29665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279" y="3365171"/>
            <a:ext cx="2037966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B00AC2-6410-E441-B019-41EC570AC8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39" y="583598"/>
            <a:ext cx="2621284" cy="185216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084FA5C-CD79-294B-A865-7A1AF7C3C8AC}"/>
              </a:ext>
            </a:extLst>
          </p:cNvPr>
          <p:cNvSpPr txBox="1"/>
          <p:nvPr/>
        </p:nvSpPr>
        <p:spPr>
          <a:xfrm>
            <a:off x="4664405" y="2646224"/>
            <a:ext cx="405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M12: A, 42.5 pc cm</a:t>
            </a:r>
            <a:r>
              <a:rPr kumimoji="1" lang="en-US" altLang="zh-CN" baseline="30000" dirty="0"/>
              <a:t>-3</a:t>
            </a:r>
            <a:endParaRPr kumimoji="1" lang="zh-CN" altLang="en-US" baseline="30000" dirty="0"/>
          </a:p>
          <a:p>
            <a:r>
              <a:rPr kumimoji="1" lang="en-US" altLang="zh-CN" dirty="0"/>
              <a:t>M10: A, 43.9 pc cm</a:t>
            </a:r>
            <a:r>
              <a:rPr kumimoji="1" lang="en-US" altLang="zh-CN" baseline="30000" dirty="0"/>
              <a:t>-3</a:t>
            </a:r>
            <a:r>
              <a:rPr kumimoji="1" lang="en-US" altLang="zh-CN" dirty="0"/>
              <a:t>; B, 43.3 pc cm</a:t>
            </a:r>
            <a:r>
              <a:rPr kumimoji="1" lang="en-US" altLang="zh-CN" baseline="30000" dirty="0"/>
              <a:t>-3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2B0CF2-CF64-6343-8D5C-5B1F45BC4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33" y="3365172"/>
            <a:ext cx="2037966" cy="1440000"/>
          </a:xfrm>
          <a:prstGeom prst="rect">
            <a:avLst/>
          </a:prstGeom>
          <a:effectLst/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106B6BB-B620-7448-929D-762993ECE135}"/>
              </a:ext>
            </a:extLst>
          </p:cNvPr>
          <p:cNvSpPr txBox="1"/>
          <p:nvPr/>
        </p:nvSpPr>
        <p:spPr>
          <a:xfrm>
            <a:off x="-461819" y="1190260"/>
            <a:ext cx="2421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50" dirty="0"/>
              <a:t>Sky Map 10 PRO</a:t>
            </a:r>
            <a:endParaRPr kumimoji="1" lang="zh-CN" altLang="en-US" sz="105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C73D5D-22E1-8945-A1EC-65AB6FAD9F32}"/>
              </a:ext>
            </a:extLst>
          </p:cNvPr>
          <p:cNvSpPr txBox="1"/>
          <p:nvPr/>
        </p:nvSpPr>
        <p:spPr>
          <a:xfrm>
            <a:off x="103680" y="4911706"/>
            <a:ext cx="697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GC distances and images are from: https://</a:t>
            </a:r>
            <a:r>
              <a:rPr kumimoji="1" lang="en-US" altLang="zh-CN" sz="1200" dirty="0" err="1"/>
              <a:t>people.smp.uq.edu.au</a:t>
            </a:r>
            <a:r>
              <a:rPr kumimoji="1" lang="en-US" altLang="zh-CN" sz="1200" dirty="0"/>
              <a:t>/</a:t>
            </a:r>
            <a:r>
              <a:rPr kumimoji="1" lang="en-US" altLang="zh-CN" sz="1200" dirty="0" err="1"/>
              <a:t>HolgerBaumgardt</a:t>
            </a:r>
            <a:r>
              <a:rPr kumimoji="1" lang="en-US" altLang="zh-CN" sz="1200" dirty="0"/>
              <a:t>/globular/</a:t>
            </a:r>
            <a:endParaRPr kumimoji="1"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8D3B8D-36CE-994E-8AD2-C30A0C820665}"/>
              </a:ext>
            </a:extLst>
          </p:cNvPr>
          <p:cNvSpPr txBox="1"/>
          <p:nvPr/>
        </p:nvSpPr>
        <p:spPr>
          <a:xfrm>
            <a:off x="2125008" y="2128516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M12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3A1B6C-D3AE-3E4D-B1B6-12665D59D8E7}"/>
              </a:ext>
            </a:extLst>
          </p:cNvPr>
          <p:cNvSpPr txBox="1"/>
          <p:nvPr/>
        </p:nvSpPr>
        <p:spPr>
          <a:xfrm>
            <a:off x="1965176" y="2784723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M10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B8A6F5-361F-0F49-B71E-31BD0690BC39}"/>
              </a:ext>
            </a:extLst>
          </p:cNvPr>
          <p:cNvSpPr txBox="1"/>
          <p:nvPr/>
        </p:nvSpPr>
        <p:spPr>
          <a:xfrm>
            <a:off x="6682016" y="2620097"/>
            <a:ext cx="19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B, 42.586 pc cm</a:t>
            </a:r>
            <a:r>
              <a:rPr kumimoji="1" lang="en-US" altLang="zh-CN" baseline="30000" dirty="0"/>
              <a:t>-3</a:t>
            </a:r>
            <a:endParaRPr kumimoji="1" lang="zh-CN" altLang="en-US" baseline="30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766459-731E-4C46-BE88-5E98203FD630}"/>
              </a:ext>
            </a:extLst>
          </p:cNvPr>
          <p:cNvSpPr txBox="1"/>
          <p:nvPr/>
        </p:nvSpPr>
        <p:spPr>
          <a:xfrm>
            <a:off x="331515" y="852651"/>
            <a:ext cx="28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M10</a:t>
            </a:r>
            <a:r>
              <a:rPr kumimoji="1" lang="en-US" altLang="zh-CN" baseline="-25000" dirty="0"/>
              <a:t>YMW16</a:t>
            </a:r>
            <a:r>
              <a:rPr kumimoji="1" lang="en-US" altLang="zh-CN" dirty="0"/>
              <a:t>: 107.5 pc cm</a:t>
            </a:r>
            <a:r>
              <a:rPr kumimoji="1" lang="en-US" altLang="zh-CN" baseline="30000" dirty="0"/>
              <a:t>-3</a:t>
            </a:r>
            <a:endParaRPr kumimoji="1" lang="zh-CN" altLang="en-US" baseline="30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A9A8CB-275D-C548-AAE2-5AF76C0842D4}"/>
              </a:ext>
            </a:extLst>
          </p:cNvPr>
          <p:cNvSpPr txBox="1"/>
          <p:nvPr/>
        </p:nvSpPr>
        <p:spPr>
          <a:xfrm>
            <a:off x="331515" y="550249"/>
            <a:ext cx="28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M12</a:t>
            </a:r>
            <a:r>
              <a:rPr kumimoji="1" lang="en-US" altLang="zh-CN" baseline="-25000" dirty="0"/>
              <a:t>YMW16</a:t>
            </a:r>
            <a:r>
              <a:rPr kumimoji="1" lang="en-US" altLang="zh-CN" dirty="0"/>
              <a:t>: 63.4 pc cm</a:t>
            </a:r>
            <a:r>
              <a:rPr kumimoji="1" lang="en-US" altLang="zh-CN" baseline="30000" dirty="0"/>
              <a:t>-3</a:t>
            </a:r>
            <a:endParaRPr kumimoji="1"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220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33174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700" b="1" dirty="0"/>
              <a:t>M10 and M12, </a:t>
            </a:r>
            <a:r>
              <a:rPr kumimoji="1" lang="en-US" altLang="zh-CN" sz="2700" b="1" dirty="0" err="1"/>
              <a:t>Yujie</a:t>
            </a:r>
            <a:r>
              <a:rPr kumimoji="1" lang="en-US" altLang="zh-CN" sz="2700" b="1" dirty="0"/>
              <a:t> Wang et al. in prep.</a:t>
            </a:r>
            <a:endParaRPr kumimoji="1" lang="zh-CN" altLang="en-US" sz="27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B7FE38-BB23-4146-A8C8-C3B245E90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0" y="739470"/>
            <a:ext cx="4747441" cy="1873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B441C0-4886-804E-85B6-3F8ABE9055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87" y="2653096"/>
            <a:ext cx="4747441" cy="18702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37C263-F1B3-0348-B1E2-DB76E6C0C98B}"/>
              </a:ext>
            </a:extLst>
          </p:cNvPr>
          <p:cNvSpPr txBox="1"/>
          <p:nvPr/>
        </p:nvSpPr>
        <p:spPr>
          <a:xfrm>
            <a:off x="5001370" y="739470"/>
            <a:ext cx="4009943" cy="203132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M10A: PB = 37.4 days; A1 = 14.2 </a:t>
            </a:r>
            <a:r>
              <a:rPr kumimoji="1" lang="en-US" altLang="zh-CN" dirty="0" err="1"/>
              <a:t>lts</a:t>
            </a:r>
            <a:endParaRPr kumimoji="1" lang="en-US" altLang="zh-CN" dirty="0"/>
          </a:p>
          <a:p>
            <a:r>
              <a:rPr kumimoji="1" lang="en-US" altLang="zh-CN" dirty="0"/>
              <a:t>             e = 0.12</a:t>
            </a:r>
          </a:p>
          <a:p>
            <a:r>
              <a:rPr kumimoji="1" lang="en-US" altLang="zh-CN" dirty="0"/>
              <a:t>M10B: PB = 27.7 days; A1 = 5.9(2) </a:t>
            </a:r>
            <a:r>
              <a:rPr kumimoji="1" lang="en-US" altLang="zh-CN" dirty="0" err="1"/>
              <a:t>lts</a:t>
            </a:r>
            <a:endParaRPr kumimoji="1" lang="en-US" altLang="zh-CN" dirty="0"/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             e = 0.75 ???</a:t>
            </a:r>
          </a:p>
          <a:p>
            <a:endParaRPr kumimoji="1" lang="en-US" altLang="zh-CN" b="1" dirty="0">
              <a:solidFill>
                <a:srgbClr val="FF0000"/>
              </a:solidFill>
            </a:endParaRP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M10 is a GC that all known pulsars in it are in eccentric orbits.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F2AFD1-D54F-6148-8511-655D26B60B75}"/>
              </a:ext>
            </a:extLst>
          </p:cNvPr>
          <p:cNvSpPr txBox="1"/>
          <p:nvPr/>
        </p:nvSpPr>
        <p:spPr>
          <a:xfrm>
            <a:off x="5001370" y="2979001"/>
            <a:ext cx="4009943" cy="1200329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M12A is with very narrow pulse profile.</a:t>
            </a:r>
          </a:p>
          <a:p>
            <a:r>
              <a:rPr kumimoji="1" lang="en-US" altLang="zh-CN" dirty="0"/>
              <a:t>TOA error &lt; 1 us.</a:t>
            </a:r>
          </a:p>
          <a:p>
            <a:endParaRPr kumimoji="1" lang="en-US" altLang="zh-CN" dirty="0"/>
          </a:p>
          <a:p>
            <a:r>
              <a:rPr kumimoji="1" lang="en-US" altLang="zh-CN" b="1" dirty="0"/>
              <a:t>M12A and B are in circular orbits.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70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31372</TotalTime>
  <Words>1453</Words>
  <Application>Microsoft Macintosh PowerPoint</Application>
  <PresentationFormat>全屏显示(16:9)</PresentationFormat>
  <Paragraphs>188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</dc:creator>
  <cp:lastModifiedBy>Microsoft Office User</cp:lastModifiedBy>
  <cp:revision>1131</cp:revision>
  <dcterms:created xsi:type="dcterms:W3CDTF">2018-10-09T02:50:35Z</dcterms:created>
  <dcterms:modified xsi:type="dcterms:W3CDTF">2024-07-13T16:57:56Z</dcterms:modified>
</cp:coreProperties>
</file>