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sldIdLst>
    <p:sldId id="907" r:id="rId2"/>
    <p:sldId id="1059" r:id="rId3"/>
    <p:sldId id="910" r:id="rId4"/>
    <p:sldId id="1001" r:id="rId5"/>
    <p:sldId id="1058" r:id="rId6"/>
    <p:sldId id="1055" r:id="rId7"/>
    <p:sldId id="1002" r:id="rId8"/>
    <p:sldId id="1004" r:id="rId9"/>
    <p:sldId id="1006" r:id="rId10"/>
    <p:sldId id="1007" r:id="rId11"/>
    <p:sldId id="1008" r:id="rId12"/>
    <p:sldId id="1009" r:id="rId13"/>
    <p:sldId id="1010" r:id="rId14"/>
    <p:sldId id="1011" r:id="rId15"/>
    <p:sldId id="1012" r:id="rId16"/>
    <p:sldId id="1013" r:id="rId17"/>
    <p:sldId id="1014" r:id="rId18"/>
    <p:sldId id="1020" r:id="rId19"/>
    <p:sldId id="1022" r:id="rId20"/>
    <p:sldId id="1023" r:id="rId21"/>
    <p:sldId id="1019" r:id="rId22"/>
    <p:sldId id="800" r:id="rId23"/>
    <p:sldId id="655" r:id="rId24"/>
    <p:sldId id="656" r:id="rId25"/>
    <p:sldId id="657" r:id="rId26"/>
    <p:sldId id="658" r:id="rId27"/>
    <p:sldId id="659" r:id="rId28"/>
    <p:sldId id="664" r:id="rId29"/>
    <p:sldId id="665" r:id="rId30"/>
    <p:sldId id="666" r:id="rId31"/>
    <p:sldId id="667" r:id="rId3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47" autoAdjust="0"/>
    <p:restoredTop sz="97476" autoAdjust="0"/>
  </p:normalViewPr>
  <p:slideViewPr>
    <p:cSldViewPr>
      <p:cViewPr varScale="1">
        <p:scale>
          <a:sx n="51" d="100"/>
          <a:sy n="51" d="100"/>
        </p:scale>
        <p:origin x="-1176" y="-77"/>
      </p:cViewPr>
      <p:guideLst>
        <p:guide orient="horz" pos="2183"/>
        <p:guide pos="2880"/>
      </p:guideLst>
    </p:cSldViewPr>
  </p:slideViewPr>
  <p:outlineViewPr>
    <p:cViewPr>
      <p:scale>
        <a:sx n="33" d="100"/>
        <a:sy n="33" d="100"/>
      </p:scale>
      <p:origin x="150" y="1333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1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1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Relationship Id="rId4" Type="http://schemas.openxmlformats.org/officeDocument/2006/relationships/image" Target="../media/image5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2.wmf"/><Relationship Id="rId2" Type="http://schemas.openxmlformats.org/officeDocument/2006/relationships/image" Target="../media/image61.wmf"/><Relationship Id="rId1" Type="http://schemas.openxmlformats.org/officeDocument/2006/relationships/image" Target="../media/image60.wmf"/><Relationship Id="rId4" Type="http://schemas.openxmlformats.org/officeDocument/2006/relationships/image" Target="../media/image63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27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7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70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BA496D7-8954-4DF7-8ABF-233E40391A9F}" type="datetimeFigureOut">
              <a:rPr lang="zh-CN" altLang="en-US"/>
              <a:t>2024/7/12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DAAD799-ECF3-49A7-9B86-D95E48D99164}" type="slidenum">
              <a:rPr lang="zh-CN" altLang="en-US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4195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4E736-35B1-479A-946F-227B90725CC7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DEEE63-998F-45A2-8531-D2E3BE41DBDC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3FD75-8406-43CA-BBB1-6B3C318A615C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标题，文本与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7F4CC-029A-4C7B-8425-265B344D8FF6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47B8F-80C1-4214-B260-E3532A76A055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C6A04-6C8B-4A1A-BD4D-3F4A87983F8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C827A-BDEC-48EA-9354-FA924E42DA93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C2BF1-D11D-47D1-A5FA-7C07B8C76C7D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2E492-7D3E-464E-918B-7D41D7747BA6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12BD3-C7B3-4637-9F6F-68D52B6A7BB4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F1EAC-5AE0-4F02-9543-F28CA6F0AFDB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5E61F-0B08-4C7E-AFAA-728739C50A73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950E0-7DE3-481A-A538-4A88EC1E1084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269DF-5975-4AD0-9CF2-D543A83D448A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97183-F065-4302-9790-D6A47108B318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2B5A4-3D83-4B81-B365-B7BE9ACEE9B7}" type="slidenum">
              <a:rPr lang="en-US" altLang="zh-CN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>
              <a:defRPr/>
            </a:pPr>
            <a:fld id="{F6D0F25E-6413-43C8-968A-0776444A17F8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2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29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9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30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33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37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1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oleObject" Target="../embeddings/oleObject47.bin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4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9.bin"/><Relationship Id="rId4" Type="http://schemas.openxmlformats.org/officeDocument/2006/relationships/image" Target="../media/image48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50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53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54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57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9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1.wmf"/><Relationship Id="rId5" Type="http://schemas.openxmlformats.org/officeDocument/2006/relationships/oleObject" Target="../embeddings/oleObject61.bin"/><Relationship Id="rId10" Type="http://schemas.openxmlformats.org/officeDocument/2006/relationships/image" Target="../media/image63.wmf"/><Relationship Id="rId4" Type="http://schemas.openxmlformats.org/officeDocument/2006/relationships/image" Target="../media/image60.wmf"/><Relationship Id="rId9" Type="http://schemas.openxmlformats.org/officeDocument/2006/relationships/oleObject" Target="../embeddings/oleObject63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wmf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12" Type="http://schemas.openxmlformats.org/officeDocument/2006/relationships/image" Target="../media/image6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4.wmf"/><Relationship Id="rId11" Type="http://schemas.openxmlformats.org/officeDocument/2006/relationships/oleObject" Target="../embeddings/oleObject68.bin"/><Relationship Id="rId5" Type="http://schemas.openxmlformats.org/officeDocument/2006/relationships/oleObject" Target="../embeddings/oleObject65.bin"/><Relationship Id="rId10" Type="http://schemas.openxmlformats.org/officeDocument/2006/relationships/image" Target="../media/image66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67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74.bin"/><Relationship Id="rId3" Type="http://schemas.openxmlformats.org/officeDocument/2006/relationships/oleObject" Target="../embeddings/oleObject69.bin"/><Relationship Id="rId7" Type="http://schemas.openxmlformats.org/officeDocument/2006/relationships/oleObject" Target="../embeddings/oleObject71.bin"/><Relationship Id="rId12" Type="http://schemas.openxmlformats.org/officeDocument/2006/relationships/image" Target="../media/image58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9.wmf"/><Relationship Id="rId11" Type="http://schemas.openxmlformats.org/officeDocument/2006/relationships/oleObject" Target="../embeddings/oleObject73.bin"/><Relationship Id="rId5" Type="http://schemas.openxmlformats.org/officeDocument/2006/relationships/oleObject" Target="../embeddings/oleObject70.bin"/><Relationship Id="rId10" Type="http://schemas.openxmlformats.org/officeDocument/2006/relationships/image" Target="../media/image70.wmf"/><Relationship Id="rId4" Type="http://schemas.openxmlformats.org/officeDocument/2006/relationships/image" Target="../media/image68.wmf"/><Relationship Id="rId9" Type="http://schemas.openxmlformats.org/officeDocument/2006/relationships/oleObject" Target="../embeddings/oleObject72.bin"/><Relationship Id="rId14" Type="http://schemas.openxmlformats.org/officeDocument/2006/relationships/image" Target="../media/image59.w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1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5.wmf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72.wmf"/><Relationship Id="rId4" Type="http://schemas.openxmlformats.org/officeDocument/2006/relationships/oleObject" Target="../embeddings/oleObject75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42010"/>
          </a:xfrm>
        </p:spPr>
        <p:txBody>
          <a:bodyPr/>
          <a:lstStyle/>
          <a:p>
            <a:r>
              <a:rPr lang="zh-CN" altLang="en-US" sz="4000" b="1" dirty="0">
                <a:solidFill>
                  <a:srgbClr val="0D0D0D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磁星超強磁场的物理本</a:t>
            </a:r>
            <a:r>
              <a:rPr lang="zh-CN" altLang="en-US" sz="4000" b="1" dirty="0" smtClean="0">
                <a:solidFill>
                  <a:srgbClr val="0D0D0D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质</a:t>
            </a:r>
            <a:r>
              <a:rPr lang="en-US" altLang="zh-CN" sz="4000" b="1" dirty="0" smtClean="0">
                <a:solidFill>
                  <a:srgbClr val="0D0D0D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/>
            </a:r>
            <a:br>
              <a:rPr lang="en-US" altLang="zh-CN" sz="4000" b="1" dirty="0" smtClean="0">
                <a:solidFill>
                  <a:srgbClr val="0D0D0D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zh-CN" altLang="en-US" sz="2800" b="1" dirty="0" smtClean="0">
                <a:solidFill>
                  <a:srgbClr val="0D0D0D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（</a:t>
            </a:r>
            <a:r>
              <a:rPr lang="zh-CN" altLang="zh-CN" sz="2800" b="1" dirty="0" smtClean="0">
                <a:solidFill>
                  <a:srgbClr val="0D0D0D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凝</a:t>
            </a:r>
            <a:r>
              <a:rPr lang="zh-CN" altLang="zh-CN" sz="2800" b="1" dirty="0">
                <a:solidFill>
                  <a:srgbClr val="0D0D0D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聚态核物理</a:t>
            </a:r>
            <a:r>
              <a:rPr lang="zh-CN" altLang="zh-CN" sz="2800" b="1" dirty="0" smtClean="0">
                <a:solidFill>
                  <a:srgbClr val="0D0D0D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学应用</a:t>
            </a:r>
            <a:r>
              <a:rPr lang="en-US" altLang="zh-CN" sz="2800" b="1" dirty="0" smtClean="0">
                <a:solidFill>
                  <a:srgbClr val="0D0D0D"/>
                </a:solidFill>
                <a:ea typeface="楷体" panose="02010609060101010101" pitchFamily="49" charset="-122"/>
              </a:rPr>
              <a:t>II</a:t>
            </a:r>
            <a:r>
              <a:rPr lang="zh-CN" altLang="en-US" sz="2800" b="1" dirty="0">
                <a:solidFill>
                  <a:srgbClr val="0D0D0D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）</a:t>
            </a:r>
            <a:r>
              <a:rPr lang="en-US" altLang="zh-CN" sz="2800" b="1" dirty="0" smtClean="0">
                <a:solidFill>
                  <a:srgbClr val="0D0D0D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endParaRPr lang="zh-CN" altLang="en-US" sz="2800" b="1" dirty="0">
              <a:solidFill>
                <a:srgbClr val="0D0D0D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3427" name="Rectangle 4"/>
          <p:cNvSpPr>
            <a:spLocks noChangeArrowheads="1"/>
          </p:cNvSpPr>
          <p:nvPr/>
        </p:nvSpPr>
        <p:spPr bwMode="auto">
          <a:xfrm>
            <a:off x="0" y="692150"/>
            <a:ext cx="9144000" cy="609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ctr"/>
            <a:endParaRPr lang="zh-CN" altLang="zh-CN" sz="4000" b="1">
              <a:solidFill>
                <a:srgbClr val="FF3300"/>
              </a:solidFill>
            </a:endParaRPr>
          </a:p>
        </p:txBody>
      </p:sp>
      <p:pic>
        <p:nvPicPr>
          <p:cNvPr id="103428" name="Picture 6" descr="D:\CHAISSON\BG313\IMAGES\BG13FG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114800"/>
            <a:ext cx="263525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29" name="Rectangle 7"/>
          <p:cNvSpPr>
            <a:spLocks noChangeArrowheads="1"/>
          </p:cNvSpPr>
          <p:nvPr/>
        </p:nvSpPr>
        <p:spPr bwMode="auto">
          <a:xfrm>
            <a:off x="3962400" y="5181600"/>
            <a:ext cx="4724400" cy="762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zh-CN" altLang="en-US" sz="3200"/>
              <a:t>涡丝核心</a:t>
            </a:r>
            <a:r>
              <a:rPr lang="en-US" altLang="zh-CN" sz="3200"/>
              <a:t>(</a:t>
            </a:r>
            <a:r>
              <a:rPr lang="zh-CN" altLang="en-US" sz="3200"/>
              <a:t>正常中子流体</a:t>
            </a:r>
            <a:r>
              <a:rPr lang="en-US" altLang="zh-CN" sz="3200"/>
              <a:t>)</a:t>
            </a:r>
          </a:p>
        </p:txBody>
      </p:sp>
      <p:sp>
        <p:nvSpPr>
          <p:cNvPr id="103430" name="AutoShape 8"/>
          <p:cNvSpPr>
            <a:spLocks noChangeArrowheads="1"/>
          </p:cNvSpPr>
          <p:nvPr/>
        </p:nvSpPr>
        <p:spPr bwMode="auto">
          <a:xfrm>
            <a:off x="2819400" y="1905000"/>
            <a:ext cx="6324600" cy="4953000"/>
          </a:xfrm>
          <a:prstGeom prst="can">
            <a:avLst>
              <a:gd name="adj" fmla="val 25000"/>
            </a:avLst>
          </a:prstGeom>
          <a:solidFill>
            <a:schemeClr val="hlink">
              <a:alpha val="50195"/>
            </a:schemeClr>
          </a:solidFill>
          <a:ln w="9525" cap="rnd">
            <a:solidFill>
              <a:srgbClr val="FFFF00"/>
            </a:solidFill>
            <a:prstDash val="sysDot"/>
            <a:miter lim="800000"/>
          </a:ln>
        </p:spPr>
        <p:txBody>
          <a:bodyPr wrap="none" anchor="ctr"/>
          <a:lstStyle/>
          <a:p>
            <a:pPr algn="ctr"/>
            <a:endParaRPr lang="zh-CN" altLang="zh-CN">
              <a:solidFill>
                <a:schemeClr val="accent2"/>
              </a:solidFill>
            </a:endParaRPr>
          </a:p>
        </p:txBody>
      </p:sp>
      <p:sp>
        <p:nvSpPr>
          <p:cNvPr id="103431" name="AutoShape 9"/>
          <p:cNvSpPr>
            <a:spLocks noChangeArrowheads="1"/>
          </p:cNvSpPr>
          <p:nvPr/>
        </p:nvSpPr>
        <p:spPr bwMode="auto">
          <a:xfrm>
            <a:off x="5562600" y="1752600"/>
            <a:ext cx="762000" cy="914400"/>
          </a:xfrm>
          <a:prstGeom prst="curvedRightArrow">
            <a:avLst>
              <a:gd name="adj1" fmla="val 24000"/>
              <a:gd name="adj2" fmla="val 48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/>
            <a:endParaRPr lang="zh-CN" altLang="zh-CN"/>
          </a:p>
        </p:txBody>
      </p:sp>
      <p:sp>
        <p:nvSpPr>
          <p:cNvPr id="103432" name="AutoShape 10"/>
          <p:cNvSpPr>
            <a:spLocks noChangeArrowheads="1"/>
          </p:cNvSpPr>
          <p:nvPr/>
        </p:nvSpPr>
        <p:spPr bwMode="auto">
          <a:xfrm>
            <a:off x="4724400" y="3657600"/>
            <a:ext cx="10668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07" y="10800"/>
                </a:moveTo>
                <a:cubicBezTo>
                  <a:pt x="9707" y="11404"/>
                  <a:pt x="10196" y="11893"/>
                  <a:pt x="10800" y="11893"/>
                </a:cubicBezTo>
                <a:cubicBezTo>
                  <a:pt x="11404" y="11893"/>
                  <a:pt x="11893" y="11404"/>
                  <a:pt x="11893" y="10800"/>
                </a:cubicBezTo>
                <a:cubicBezTo>
                  <a:pt x="11893" y="10196"/>
                  <a:pt x="11404" y="9707"/>
                  <a:pt x="10800" y="9707"/>
                </a:cubicBezTo>
                <a:cubicBezTo>
                  <a:pt x="10196" y="9707"/>
                  <a:pt x="9707" y="10196"/>
                  <a:pt x="9707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33" name="Oval 11"/>
          <p:cNvSpPr>
            <a:spLocks noChangeArrowheads="1"/>
          </p:cNvSpPr>
          <p:nvPr/>
        </p:nvSpPr>
        <p:spPr bwMode="auto">
          <a:xfrm>
            <a:off x="2590800" y="2743200"/>
            <a:ext cx="6858000" cy="2209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34" name="AutoShape 12"/>
          <p:cNvSpPr>
            <a:spLocks noChangeArrowheads="1"/>
          </p:cNvSpPr>
          <p:nvPr/>
        </p:nvSpPr>
        <p:spPr bwMode="auto">
          <a:xfrm>
            <a:off x="4800600" y="3657600"/>
            <a:ext cx="11430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20" y="10800"/>
                </a:moveTo>
                <a:cubicBezTo>
                  <a:pt x="9720" y="11396"/>
                  <a:pt x="10204" y="11880"/>
                  <a:pt x="10800" y="11880"/>
                </a:cubicBezTo>
                <a:cubicBezTo>
                  <a:pt x="11396" y="11880"/>
                  <a:pt x="11880" y="11396"/>
                  <a:pt x="11880" y="10800"/>
                </a:cubicBezTo>
                <a:cubicBezTo>
                  <a:pt x="11880" y="10204"/>
                  <a:pt x="11396" y="9720"/>
                  <a:pt x="10800" y="9720"/>
                </a:cubicBezTo>
                <a:cubicBezTo>
                  <a:pt x="10204" y="9720"/>
                  <a:pt x="9720" y="10204"/>
                  <a:pt x="9720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35" name="AutoShape 13"/>
          <p:cNvSpPr>
            <a:spLocks noChangeArrowheads="1"/>
          </p:cNvSpPr>
          <p:nvPr/>
        </p:nvSpPr>
        <p:spPr bwMode="auto">
          <a:xfrm>
            <a:off x="7010400" y="3657600"/>
            <a:ext cx="10668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07" y="10800"/>
                </a:moveTo>
                <a:cubicBezTo>
                  <a:pt x="9707" y="11404"/>
                  <a:pt x="10196" y="11893"/>
                  <a:pt x="10800" y="11893"/>
                </a:cubicBezTo>
                <a:cubicBezTo>
                  <a:pt x="11404" y="11893"/>
                  <a:pt x="11893" y="11404"/>
                  <a:pt x="11893" y="10800"/>
                </a:cubicBezTo>
                <a:cubicBezTo>
                  <a:pt x="11893" y="10196"/>
                  <a:pt x="11404" y="9707"/>
                  <a:pt x="10800" y="9707"/>
                </a:cubicBezTo>
                <a:cubicBezTo>
                  <a:pt x="10196" y="9707"/>
                  <a:pt x="9707" y="10196"/>
                  <a:pt x="9707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36" name="AutoShape 14"/>
          <p:cNvSpPr>
            <a:spLocks noChangeArrowheads="1"/>
          </p:cNvSpPr>
          <p:nvPr/>
        </p:nvSpPr>
        <p:spPr bwMode="auto">
          <a:xfrm>
            <a:off x="5486400" y="4038600"/>
            <a:ext cx="1524000" cy="533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07" y="10800"/>
                </a:moveTo>
                <a:cubicBezTo>
                  <a:pt x="9707" y="11404"/>
                  <a:pt x="10196" y="11893"/>
                  <a:pt x="10800" y="11893"/>
                </a:cubicBezTo>
                <a:cubicBezTo>
                  <a:pt x="11404" y="11893"/>
                  <a:pt x="11893" y="11404"/>
                  <a:pt x="11893" y="10800"/>
                </a:cubicBezTo>
                <a:cubicBezTo>
                  <a:pt x="11893" y="10196"/>
                  <a:pt x="11404" y="9707"/>
                  <a:pt x="10800" y="9707"/>
                </a:cubicBezTo>
                <a:cubicBezTo>
                  <a:pt x="10196" y="9707"/>
                  <a:pt x="9707" y="10196"/>
                  <a:pt x="9707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37" name="AutoShape 15"/>
          <p:cNvSpPr>
            <a:spLocks noChangeArrowheads="1"/>
          </p:cNvSpPr>
          <p:nvPr/>
        </p:nvSpPr>
        <p:spPr bwMode="auto">
          <a:xfrm>
            <a:off x="3124200" y="3657600"/>
            <a:ext cx="11430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07" y="10800"/>
                </a:moveTo>
                <a:cubicBezTo>
                  <a:pt x="9707" y="11404"/>
                  <a:pt x="10196" y="11893"/>
                  <a:pt x="10800" y="11893"/>
                </a:cubicBezTo>
                <a:cubicBezTo>
                  <a:pt x="11404" y="11893"/>
                  <a:pt x="11893" y="11404"/>
                  <a:pt x="11893" y="10800"/>
                </a:cubicBezTo>
                <a:cubicBezTo>
                  <a:pt x="11893" y="10196"/>
                  <a:pt x="11404" y="9707"/>
                  <a:pt x="10800" y="9707"/>
                </a:cubicBezTo>
                <a:cubicBezTo>
                  <a:pt x="10196" y="9707"/>
                  <a:pt x="9707" y="10196"/>
                  <a:pt x="9707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38" name="AutoShape 16"/>
          <p:cNvSpPr>
            <a:spLocks noChangeArrowheads="1"/>
          </p:cNvSpPr>
          <p:nvPr/>
        </p:nvSpPr>
        <p:spPr bwMode="auto">
          <a:xfrm>
            <a:off x="6400800" y="2895600"/>
            <a:ext cx="10668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07" y="10800"/>
                </a:moveTo>
                <a:cubicBezTo>
                  <a:pt x="9707" y="11404"/>
                  <a:pt x="10196" y="11893"/>
                  <a:pt x="10800" y="11893"/>
                </a:cubicBezTo>
                <a:cubicBezTo>
                  <a:pt x="11404" y="11893"/>
                  <a:pt x="11893" y="11404"/>
                  <a:pt x="11893" y="10800"/>
                </a:cubicBezTo>
                <a:cubicBezTo>
                  <a:pt x="11893" y="10196"/>
                  <a:pt x="11404" y="9707"/>
                  <a:pt x="10800" y="9707"/>
                </a:cubicBezTo>
                <a:cubicBezTo>
                  <a:pt x="10196" y="9707"/>
                  <a:pt x="9707" y="10196"/>
                  <a:pt x="9707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39" name="AutoShape 17"/>
          <p:cNvSpPr>
            <a:spLocks noChangeArrowheads="1"/>
          </p:cNvSpPr>
          <p:nvPr/>
        </p:nvSpPr>
        <p:spPr bwMode="auto">
          <a:xfrm>
            <a:off x="4267200" y="4114800"/>
            <a:ext cx="11430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07" y="10800"/>
                </a:moveTo>
                <a:cubicBezTo>
                  <a:pt x="9707" y="11404"/>
                  <a:pt x="10196" y="11893"/>
                  <a:pt x="10800" y="11893"/>
                </a:cubicBezTo>
                <a:cubicBezTo>
                  <a:pt x="11404" y="11893"/>
                  <a:pt x="11893" y="11404"/>
                  <a:pt x="11893" y="10800"/>
                </a:cubicBezTo>
                <a:cubicBezTo>
                  <a:pt x="11893" y="10196"/>
                  <a:pt x="11404" y="9707"/>
                  <a:pt x="10800" y="9707"/>
                </a:cubicBezTo>
                <a:cubicBezTo>
                  <a:pt x="10196" y="9707"/>
                  <a:pt x="9707" y="10196"/>
                  <a:pt x="9707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40" name="AutoShape 18"/>
          <p:cNvSpPr>
            <a:spLocks noChangeArrowheads="1"/>
          </p:cNvSpPr>
          <p:nvPr/>
        </p:nvSpPr>
        <p:spPr bwMode="auto">
          <a:xfrm>
            <a:off x="3962400" y="3200400"/>
            <a:ext cx="11430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07" y="10800"/>
                </a:moveTo>
                <a:cubicBezTo>
                  <a:pt x="9707" y="11404"/>
                  <a:pt x="10196" y="11893"/>
                  <a:pt x="10800" y="11893"/>
                </a:cubicBezTo>
                <a:cubicBezTo>
                  <a:pt x="11404" y="11893"/>
                  <a:pt x="11893" y="11404"/>
                  <a:pt x="11893" y="10800"/>
                </a:cubicBezTo>
                <a:cubicBezTo>
                  <a:pt x="11893" y="10196"/>
                  <a:pt x="11404" y="9707"/>
                  <a:pt x="10800" y="9707"/>
                </a:cubicBezTo>
                <a:cubicBezTo>
                  <a:pt x="10196" y="9707"/>
                  <a:pt x="9707" y="10196"/>
                  <a:pt x="9707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41" name="AutoShape 19"/>
          <p:cNvSpPr>
            <a:spLocks noChangeArrowheads="1"/>
          </p:cNvSpPr>
          <p:nvPr/>
        </p:nvSpPr>
        <p:spPr bwMode="auto">
          <a:xfrm>
            <a:off x="8153400" y="3657600"/>
            <a:ext cx="1143000" cy="533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07" y="10800"/>
                </a:moveTo>
                <a:cubicBezTo>
                  <a:pt x="9707" y="11404"/>
                  <a:pt x="10196" y="11893"/>
                  <a:pt x="10800" y="11893"/>
                </a:cubicBezTo>
                <a:cubicBezTo>
                  <a:pt x="11404" y="11893"/>
                  <a:pt x="11893" y="11404"/>
                  <a:pt x="11893" y="10800"/>
                </a:cubicBezTo>
                <a:cubicBezTo>
                  <a:pt x="11893" y="10196"/>
                  <a:pt x="11404" y="9707"/>
                  <a:pt x="10800" y="9707"/>
                </a:cubicBezTo>
                <a:cubicBezTo>
                  <a:pt x="10196" y="9707"/>
                  <a:pt x="9707" y="10196"/>
                  <a:pt x="9707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42" name="AutoShape 20"/>
          <p:cNvSpPr>
            <a:spLocks noChangeArrowheads="1"/>
          </p:cNvSpPr>
          <p:nvPr/>
        </p:nvSpPr>
        <p:spPr bwMode="auto">
          <a:xfrm>
            <a:off x="7543800" y="3124200"/>
            <a:ext cx="1143000" cy="533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07" y="10800"/>
                </a:moveTo>
                <a:cubicBezTo>
                  <a:pt x="9707" y="11404"/>
                  <a:pt x="10196" y="11893"/>
                  <a:pt x="10800" y="11893"/>
                </a:cubicBezTo>
                <a:cubicBezTo>
                  <a:pt x="11404" y="11893"/>
                  <a:pt x="11893" y="11404"/>
                  <a:pt x="11893" y="10800"/>
                </a:cubicBezTo>
                <a:cubicBezTo>
                  <a:pt x="11893" y="10196"/>
                  <a:pt x="11404" y="9707"/>
                  <a:pt x="10800" y="9707"/>
                </a:cubicBezTo>
                <a:cubicBezTo>
                  <a:pt x="10196" y="9707"/>
                  <a:pt x="9707" y="10196"/>
                  <a:pt x="9707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43" name="AutoShape 21"/>
          <p:cNvSpPr>
            <a:spLocks noChangeArrowheads="1"/>
          </p:cNvSpPr>
          <p:nvPr/>
        </p:nvSpPr>
        <p:spPr bwMode="auto">
          <a:xfrm>
            <a:off x="6858000" y="4191000"/>
            <a:ext cx="1143000" cy="609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07" y="10800"/>
                </a:moveTo>
                <a:cubicBezTo>
                  <a:pt x="9707" y="11404"/>
                  <a:pt x="10196" y="11893"/>
                  <a:pt x="10800" y="11893"/>
                </a:cubicBezTo>
                <a:cubicBezTo>
                  <a:pt x="11404" y="11893"/>
                  <a:pt x="11893" y="11404"/>
                  <a:pt x="11893" y="10800"/>
                </a:cubicBezTo>
                <a:cubicBezTo>
                  <a:pt x="11893" y="10196"/>
                  <a:pt x="11404" y="9707"/>
                  <a:pt x="10800" y="9707"/>
                </a:cubicBezTo>
                <a:cubicBezTo>
                  <a:pt x="10196" y="9707"/>
                  <a:pt x="9707" y="10196"/>
                  <a:pt x="9707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44" name="AutoShape 22"/>
          <p:cNvSpPr>
            <a:spLocks noChangeArrowheads="1"/>
          </p:cNvSpPr>
          <p:nvPr/>
        </p:nvSpPr>
        <p:spPr bwMode="auto">
          <a:xfrm>
            <a:off x="5029200" y="2971800"/>
            <a:ext cx="1143000" cy="4572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9707" y="10800"/>
                </a:moveTo>
                <a:cubicBezTo>
                  <a:pt x="9707" y="11404"/>
                  <a:pt x="10196" y="11893"/>
                  <a:pt x="10800" y="11893"/>
                </a:cubicBezTo>
                <a:cubicBezTo>
                  <a:pt x="11404" y="11893"/>
                  <a:pt x="11893" y="11404"/>
                  <a:pt x="11893" y="10800"/>
                </a:cubicBezTo>
                <a:cubicBezTo>
                  <a:pt x="11893" y="10196"/>
                  <a:pt x="11404" y="9707"/>
                  <a:pt x="10800" y="9707"/>
                </a:cubicBezTo>
                <a:cubicBezTo>
                  <a:pt x="10196" y="9707"/>
                  <a:pt x="9707" y="10196"/>
                  <a:pt x="9707" y="10800"/>
                </a:cubicBezTo>
                <a:close/>
              </a:path>
            </a:pathLst>
          </a:custGeom>
          <a:solidFill>
            <a:srgbClr val="FFCC66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45" name="Arc 23"/>
          <p:cNvSpPr/>
          <p:nvPr/>
        </p:nvSpPr>
        <p:spPr bwMode="auto">
          <a:xfrm>
            <a:off x="7467600" y="3733800"/>
            <a:ext cx="457200" cy="304800"/>
          </a:xfrm>
          <a:custGeom>
            <a:avLst/>
            <a:gdLst>
              <a:gd name="T0" fmla="*/ 0 w 38544"/>
              <a:gd name="T1" fmla="*/ 2147483647 h 43200"/>
              <a:gd name="T2" fmla="*/ 2147483647 w 38544"/>
              <a:gd name="T3" fmla="*/ 2147483647 h 43200"/>
              <a:gd name="T4" fmla="*/ 2147483647 w 38544"/>
              <a:gd name="T5" fmla="*/ 2147483647 h 43200"/>
              <a:gd name="T6" fmla="*/ 0 60000 65536"/>
              <a:gd name="T7" fmla="*/ 0 60000 65536"/>
              <a:gd name="T8" fmla="*/ 0 60000 65536"/>
              <a:gd name="T9" fmla="*/ 0 w 38544"/>
              <a:gd name="T10" fmla="*/ 0 h 43200"/>
              <a:gd name="T11" fmla="*/ 38544 w 3854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44" h="43200" fill="none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</a:path>
              <a:path w="38544" h="43200" stroke="0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  <a:lnTo>
                  <a:pt x="16944" y="21600"/>
                </a:lnTo>
                <a:lnTo>
                  <a:pt x="-1" y="8203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46" name="Arc 24"/>
          <p:cNvSpPr/>
          <p:nvPr/>
        </p:nvSpPr>
        <p:spPr bwMode="auto">
          <a:xfrm flipH="1">
            <a:off x="6096000" y="4343400"/>
            <a:ext cx="207963" cy="920750"/>
          </a:xfrm>
          <a:custGeom>
            <a:avLst/>
            <a:gdLst>
              <a:gd name="T0" fmla="*/ 2147483647 w 21600"/>
              <a:gd name="T1" fmla="*/ 0 h 19980"/>
              <a:gd name="T2" fmla="*/ 2147483647 w 21600"/>
              <a:gd name="T3" fmla="*/ 2147483647 h 19980"/>
              <a:gd name="T4" fmla="*/ 0 w 21600"/>
              <a:gd name="T5" fmla="*/ 2147483647 h 19980"/>
              <a:gd name="T6" fmla="*/ 0 60000 65536"/>
              <a:gd name="T7" fmla="*/ 0 60000 65536"/>
              <a:gd name="T8" fmla="*/ 0 60000 65536"/>
              <a:gd name="T9" fmla="*/ 0 w 21600"/>
              <a:gd name="T10" fmla="*/ 0 h 19980"/>
              <a:gd name="T11" fmla="*/ 21600 w 21600"/>
              <a:gd name="T12" fmla="*/ 19980 h 199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980" fill="none" extrusionOk="0">
                <a:moveTo>
                  <a:pt x="8739" y="-1"/>
                </a:moveTo>
                <a:cubicBezTo>
                  <a:pt x="16557" y="3458"/>
                  <a:pt x="21600" y="11203"/>
                  <a:pt x="21600" y="19753"/>
                </a:cubicBezTo>
                <a:cubicBezTo>
                  <a:pt x="21600" y="19828"/>
                  <a:pt x="21599" y="19904"/>
                  <a:pt x="21598" y="19979"/>
                </a:cubicBezTo>
              </a:path>
              <a:path w="21600" h="19980" stroke="0" extrusionOk="0">
                <a:moveTo>
                  <a:pt x="8739" y="-1"/>
                </a:moveTo>
                <a:cubicBezTo>
                  <a:pt x="16557" y="3458"/>
                  <a:pt x="21600" y="11203"/>
                  <a:pt x="21600" y="19753"/>
                </a:cubicBezTo>
                <a:cubicBezTo>
                  <a:pt x="21600" y="19828"/>
                  <a:pt x="21599" y="19904"/>
                  <a:pt x="21598" y="19979"/>
                </a:cubicBezTo>
                <a:lnTo>
                  <a:pt x="0" y="19753"/>
                </a:lnTo>
                <a:lnTo>
                  <a:pt x="8739" y="-1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47" name="Arc 25"/>
          <p:cNvSpPr/>
          <p:nvPr/>
        </p:nvSpPr>
        <p:spPr bwMode="auto">
          <a:xfrm>
            <a:off x="4724400" y="4267200"/>
            <a:ext cx="381000" cy="152400"/>
          </a:xfrm>
          <a:custGeom>
            <a:avLst/>
            <a:gdLst>
              <a:gd name="T0" fmla="*/ 0 w 38544"/>
              <a:gd name="T1" fmla="*/ 2147483647 h 43200"/>
              <a:gd name="T2" fmla="*/ 2147483647 w 38544"/>
              <a:gd name="T3" fmla="*/ 2147483647 h 43200"/>
              <a:gd name="T4" fmla="*/ 2147483647 w 38544"/>
              <a:gd name="T5" fmla="*/ 2147483647 h 43200"/>
              <a:gd name="T6" fmla="*/ 0 60000 65536"/>
              <a:gd name="T7" fmla="*/ 0 60000 65536"/>
              <a:gd name="T8" fmla="*/ 0 60000 65536"/>
              <a:gd name="T9" fmla="*/ 0 w 38544"/>
              <a:gd name="T10" fmla="*/ 0 h 43200"/>
              <a:gd name="T11" fmla="*/ 38544 w 3854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44" h="43200" fill="none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</a:path>
              <a:path w="38544" h="43200" stroke="0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  <a:lnTo>
                  <a:pt x="16944" y="21600"/>
                </a:lnTo>
                <a:lnTo>
                  <a:pt x="-1" y="8203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48" name="Arc 26"/>
          <p:cNvSpPr/>
          <p:nvPr/>
        </p:nvSpPr>
        <p:spPr bwMode="auto">
          <a:xfrm>
            <a:off x="5181600" y="3657600"/>
            <a:ext cx="533400" cy="379413"/>
          </a:xfrm>
          <a:custGeom>
            <a:avLst/>
            <a:gdLst>
              <a:gd name="T0" fmla="*/ 0 w 38544"/>
              <a:gd name="T1" fmla="*/ 2147483647 h 43200"/>
              <a:gd name="T2" fmla="*/ 2147483647 w 38544"/>
              <a:gd name="T3" fmla="*/ 2147483647 h 43200"/>
              <a:gd name="T4" fmla="*/ 2147483647 w 38544"/>
              <a:gd name="T5" fmla="*/ 2147483647 h 43200"/>
              <a:gd name="T6" fmla="*/ 0 60000 65536"/>
              <a:gd name="T7" fmla="*/ 0 60000 65536"/>
              <a:gd name="T8" fmla="*/ 0 60000 65536"/>
              <a:gd name="T9" fmla="*/ 0 w 38544"/>
              <a:gd name="T10" fmla="*/ 0 h 43200"/>
              <a:gd name="T11" fmla="*/ 38544 w 3854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44" h="43200" fill="none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</a:path>
              <a:path w="38544" h="43200" stroke="0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  <a:lnTo>
                  <a:pt x="16944" y="21600"/>
                </a:lnTo>
                <a:lnTo>
                  <a:pt x="-1" y="8203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49" name="Arc 27"/>
          <p:cNvSpPr/>
          <p:nvPr/>
        </p:nvSpPr>
        <p:spPr bwMode="auto">
          <a:xfrm>
            <a:off x="7315200" y="4419600"/>
            <a:ext cx="533400" cy="379413"/>
          </a:xfrm>
          <a:custGeom>
            <a:avLst/>
            <a:gdLst>
              <a:gd name="T0" fmla="*/ 0 w 38544"/>
              <a:gd name="T1" fmla="*/ 2147483647 h 43200"/>
              <a:gd name="T2" fmla="*/ 2147483647 w 38544"/>
              <a:gd name="T3" fmla="*/ 2147483647 h 43200"/>
              <a:gd name="T4" fmla="*/ 2147483647 w 38544"/>
              <a:gd name="T5" fmla="*/ 2147483647 h 43200"/>
              <a:gd name="T6" fmla="*/ 0 60000 65536"/>
              <a:gd name="T7" fmla="*/ 0 60000 65536"/>
              <a:gd name="T8" fmla="*/ 0 60000 65536"/>
              <a:gd name="T9" fmla="*/ 0 w 38544"/>
              <a:gd name="T10" fmla="*/ 0 h 43200"/>
              <a:gd name="T11" fmla="*/ 38544 w 3854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44" h="43200" fill="none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</a:path>
              <a:path w="38544" h="43200" stroke="0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  <a:lnTo>
                  <a:pt x="16944" y="21600"/>
                </a:lnTo>
                <a:lnTo>
                  <a:pt x="-1" y="8203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50" name="Arc 28"/>
          <p:cNvSpPr/>
          <p:nvPr/>
        </p:nvSpPr>
        <p:spPr bwMode="auto">
          <a:xfrm>
            <a:off x="3505200" y="4495800"/>
            <a:ext cx="674688" cy="152400"/>
          </a:xfrm>
          <a:custGeom>
            <a:avLst/>
            <a:gdLst>
              <a:gd name="T0" fmla="*/ 2147483647 w 25613"/>
              <a:gd name="T1" fmla="*/ 2147483647 h 21600"/>
              <a:gd name="T2" fmla="*/ 0 w 25613"/>
              <a:gd name="T3" fmla="*/ 2147483647 h 21600"/>
              <a:gd name="T4" fmla="*/ 2147483647 w 25613"/>
              <a:gd name="T5" fmla="*/ 0 h 21600"/>
              <a:gd name="T6" fmla="*/ 0 60000 65536"/>
              <a:gd name="T7" fmla="*/ 0 60000 65536"/>
              <a:gd name="T8" fmla="*/ 0 60000 65536"/>
              <a:gd name="T9" fmla="*/ 0 w 25613"/>
              <a:gd name="T10" fmla="*/ 0 h 21600"/>
              <a:gd name="T11" fmla="*/ 25613 w 2561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5613" h="21600" fill="none" extrusionOk="0">
                <a:moveTo>
                  <a:pt x="25612" y="21041"/>
                </a:moveTo>
                <a:cubicBezTo>
                  <a:pt x="24013" y="21412"/>
                  <a:pt x="22376" y="21599"/>
                  <a:pt x="20735" y="21600"/>
                </a:cubicBezTo>
                <a:cubicBezTo>
                  <a:pt x="11136" y="21600"/>
                  <a:pt x="2690" y="15266"/>
                  <a:pt x="0" y="6052"/>
                </a:cubicBezTo>
              </a:path>
              <a:path w="25613" h="21600" stroke="0" extrusionOk="0">
                <a:moveTo>
                  <a:pt x="25612" y="21041"/>
                </a:moveTo>
                <a:cubicBezTo>
                  <a:pt x="24013" y="21412"/>
                  <a:pt x="22376" y="21599"/>
                  <a:pt x="20735" y="21600"/>
                </a:cubicBezTo>
                <a:cubicBezTo>
                  <a:pt x="11136" y="21600"/>
                  <a:pt x="2690" y="15266"/>
                  <a:pt x="0" y="6052"/>
                </a:cubicBezTo>
                <a:lnTo>
                  <a:pt x="20735" y="0"/>
                </a:lnTo>
                <a:lnTo>
                  <a:pt x="25612" y="21041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51" name="Arc 29"/>
          <p:cNvSpPr/>
          <p:nvPr/>
        </p:nvSpPr>
        <p:spPr bwMode="auto">
          <a:xfrm>
            <a:off x="3505200" y="3733800"/>
            <a:ext cx="533400" cy="304800"/>
          </a:xfrm>
          <a:custGeom>
            <a:avLst/>
            <a:gdLst>
              <a:gd name="T0" fmla="*/ 0 w 38544"/>
              <a:gd name="T1" fmla="*/ 2147483647 h 43200"/>
              <a:gd name="T2" fmla="*/ 2147483647 w 38544"/>
              <a:gd name="T3" fmla="*/ 2147483647 h 43200"/>
              <a:gd name="T4" fmla="*/ 2147483647 w 38544"/>
              <a:gd name="T5" fmla="*/ 2147483647 h 43200"/>
              <a:gd name="T6" fmla="*/ 0 60000 65536"/>
              <a:gd name="T7" fmla="*/ 0 60000 65536"/>
              <a:gd name="T8" fmla="*/ 0 60000 65536"/>
              <a:gd name="T9" fmla="*/ 0 w 38544"/>
              <a:gd name="T10" fmla="*/ 0 h 43200"/>
              <a:gd name="T11" fmla="*/ 38544 w 3854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44" h="43200" fill="none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</a:path>
              <a:path w="38544" h="43200" stroke="0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  <a:lnTo>
                  <a:pt x="16944" y="21600"/>
                </a:lnTo>
                <a:lnTo>
                  <a:pt x="-1" y="8203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52" name="Arc 30"/>
          <p:cNvSpPr/>
          <p:nvPr/>
        </p:nvSpPr>
        <p:spPr bwMode="auto">
          <a:xfrm>
            <a:off x="4419600" y="3276600"/>
            <a:ext cx="533400" cy="379413"/>
          </a:xfrm>
          <a:custGeom>
            <a:avLst/>
            <a:gdLst>
              <a:gd name="T0" fmla="*/ 0 w 38544"/>
              <a:gd name="T1" fmla="*/ 2147483647 h 43200"/>
              <a:gd name="T2" fmla="*/ 2147483647 w 38544"/>
              <a:gd name="T3" fmla="*/ 2147483647 h 43200"/>
              <a:gd name="T4" fmla="*/ 2147483647 w 38544"/>
              <a:gd name="T5" fmla="*/ 2147483647 h 43200"/>
              <a:gd name="T6" fmla="*/ 0 60000 65536"/>
              <a:gd name="T7" fmla="*/ 0 60000 65536"/>
              <a:gd name="T8" fmla="*/ 0 60000 65536"/>
              <a:gd name="T9" fmla="*/ 0 w 38544"/>
              <a:gd name="T10" fmla="*/ 0 h 43200"/>
              <a:gd name="T11" fmla="*/ 38544 w 3854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44" h="43200" fill="none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</a:path>
              <a:path w="38544" h="43200" stroke="0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  <a:lnTo>
                  <a:pt x="16944" y="21600"/>
                </a:lnTo>
                <a:lnTo>
                  <a:pt x="-1" y="8203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53" name="Arc 31"/>
          <p:cNvSpPr/>
          <p:nvPr/>
        </p:nvSpPr>
        <p:spPr bwMode="auto">
          <a:xfrm>
            <a:off x="5257800" y="2971800"/>
            <a:ext cx="533400" cy="304800"/>
          </a:xfrm>
          <a:custGeom>
            <a:avLst/>
            <a:gdLst>
              <a:gd name="T0" fmla="*/ 0 w 38544"/>
              <a:gd name="T1" fmla="*/ 2147483647 h 43200"/>
              <a:gd name="T2" fmla="*/ 2147483647 w 38544"/>
              <a:gd name="T3" fmla="*/ 2147483647 h 43200"/>
              <a:gd name="T4" fmla="*/ 2147483647 w 38544"/>
              <a:gd name="T5" fmla="*/ 2147483647 h 43200"/>
              <a:gd name="T6" fmla="*/ 0 60000 65536"/>
              <a:gd name="T7" fmla="*/ 0 60000 65536"/>
              <a:gd name="T8" fmla="*/ 0 60000 65536"/>
              <a:gd name="T9" fmla="*/ 0 w 38544"/>
              <a:gd name="T10" fmla="*/ 0 h 43200"/>
              <a:gd name="T11" fmla="*/ 38544 w 3854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44" h="43200" fill="none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6280" y="43200"/>
                  <a:pt x="15616" y="43169"/>
                  <a:pt x="14955" y="43108"/>
                </a:cubicBezTo>
              </a:path>
              <a:path w="38544" h="43200" stroke="0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6280" y="43200"/>
                  <a:pt x="15616" y="43169"/>
                  <a:pt x="14955" y="43108"/>
                </a:cubicBezTo>
                <a:lnTo>
                  <a:pt x="16944" y="21600"/>
                </a:lnTo>
                <a:lnTo>
                  <a:pt x="-1" y="8203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54" name="Arc 32"/>
          <p:cNvSpPr/>
          <p:nvPr/>
        </p:nvSpPr>
        <p:spPr bwMode="auto">
          <a:xfrm>
            <a:off x="7924800" y="3200400"/>
            <a:ext cx="533400" cy="304800"/>
          </a:xfrm>
          <a:custGeom>
            <a:avLst/>
            <a:gdLst>
              <a:gd name="T0" fmla="*/ 0 w 38544"/>
              <a:gd name="T1" fmla="*/ 2147483647 h 43200"/>
              <a:gd name="T2" fmla="*/ 2147483647 w 38544"/>
              <a:gd name="T3" fmla="*/ 2147483647 h 43200"/>
              <a:gd name="T4" fmla="*/ 2147483647 w 38544"/>
              <a:gd name="T5" fmla="*/ 2147483647 h 43200"/>
              <a:gd name="T6" fmla="*/ 0 60000 65536"/>
              <a:gd name="T7" fmla="*/ 0 60000 65536"/>
              <a:gd name="T8" fmla="*/ 0 60000 65536"/>
              <a:gd name="T9" fmla="*/ 0 w 38544"/>
              <a:gd name="T10" fmla="*/ 0 h 43200"/>
              <a:gd name="T11" fmla="*/ 38544 w 3854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44" h="43200" fill="none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</a:path>
              <a:path w="38544" h="43200" stroke="0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  <a:lnTo>
                  <a:pt x="16944" y="21600"/>
                </a:lnTo>
                <a:lnTo>
                  <a:pt x="-1" y="8203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55" name="Arc 33"/>
          <p:cNvSpPr/>
          <p:nvPr/>
        </p:nvSpPr>
        <p:spPr bwMode="auto">
          <a:xfrm>
            <a:off x="8534400" y="3733800"/>
            <a:ext cx="533400" cy="379413"/>
          </a:xfrm>
          <a:custGeom>
            <a:avLst/>
            <a:gdLst>
              <a:gd name="T0" fmla="*/ 0 w 38544"/>
              <a:gd name="T1" fmla="*/ 2147483647 h 43200"/>
              <a:gd name="T2" fmla="*/ 2147483647 w 38544"/>
              <a:gd name="T3" fmla="*/ 2147483647 h 43200"/>
              <a:gd name="T4" fmla="*/ 2147483647 w 38544"/>
              <a:gd name="T5" fmla="*/ 2147483647 h 43200"/>
              <a:gd name="T6" fmla="*/ 0 60000 65536"/>
              <a:gd name="T7" fmla="*/ 0 60000 65536"/>
              <a:gd name="T8" fmla="*/ 0 60000 65536"/>
              <a:gd name="T9" fmla="*/ 0 w 38544"/>
              <a:gd name="T10" fmla="*/ 0 h 43200"/>
              <a:gd name="T11" fmla="*/ 38544 w 3854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44" h="43200" fill="none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</a:path>
              <a:path w="38544" h="43200" stroke="0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  <a:lnTo>
                  <a:pt x="16944" y="21600"/>
                </a:lnTo>
                <a:lnTo>
                  <a:pt x="-1" y="8203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56" name="Arc 34"/>
          <p:cNvSpPr/>
          <p:nvPr/>
        </p:nvSpPr>
        <p:spPr bwMode="auto">
          <a:xfrm>
            <a:off x="6858000" y="2971800"/>
            <a:ext cx="533400" cy="304800"/>
          </a:xfrm>
          <a:custGeom>
            <a:avLst/>
            <a:gdLst>
              <a:gd name="T0" fmla="*/ 0 w 38544"/>
              <a:gd name="T1" fmla="*/ 2147483647 h 43200"/>
              <a:gd name="T2" fmla="*/ 2147483647 w 38544"/>
              <a:gd name="T3" fmla="*/ 2147483647 h 43200"/>
              <a:gd name="T4" fmla="*/ 2147483647 w 38544"/>
              <a:gd name="T5" fmla="*/ 2147483647 h 43200"/>
              <a:gd name="T6" fmla="*/ 0 60000 65536"/>
              <a:gd name="T7" fmla="*/ 0 60000 65536"/>
              <a:gd name="T8" fmla="*/ 0 60000 65536"/>
              <a:gd name="T9" fmla="*/ 0 w 38544"/>
              <a:gd name="T10" fmla="*/ 0 h 43200"/>
              <a:gd name="T11" fmla="*/ 38544 w 3854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44" h="43200" fill="none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</a:path>
              <a:path w="38544" h="43200" stroke="0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  <a:lnTo>
                  <a:pt x="16944" y="21600"/>
                </a:lnTo>
                <a:lnTo>
                  <a:pt x="-1" y="8203"/>
                </a:lnTo>
                <a:close/>
              </a:path>
            </a:pathLst>
          </a:custGeom>
          <a:noFill/>
          <a:ln w="9525">
            <a:solidFill>
              <a:srgbClr val="FF00FF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57" name="Arc 35"/>
          <p:cNvSpPr/>
          <p:nvPr/>
        </p:nvSpPr>
        <p:spPr bwMode="auto">
          <a:xfrm>
            <a:off x="6172200" y="4191000"/>
            <a:ext cx="381000" cy="228600"/>
          </a:xfrm>
          <a:custGeom>
            <a:avLst/>
            <a:gdLst>
              <a:gd name="T0" fmla="*/ 0 w 38544"/>
              <a:gd name="T1" fmla="*/ 2147483647 h 43200"/>
              <a:gd name="T2" fmla="*/ 2147483647 w 38544"/>
              <a:gd name="T3" fmla="*/ 2147483647 h 43200"/>
              <a:gd name="T4" fmla="*/ 2147483647 w 38544"/>
              <a:gd name="T5" fmla="*/ 2147483647 h 43200"/>
              <a:gd name="T6" fmla="*/ 0 60000 65536"/>
              <a:gd name="T7" fmla="*/ 0 60000 65536"/>
              <a:gd name="T8" fmla="*/ 0 60000 65536"/>
              <a:gd name="T9" fmla="*/ 0 w 38544"/>
              <a:gd name="T10" fmla="*/ 0 h 43200"/>
              <a:gd name="T11" fmla="*/ 38544 w 38544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544" h="43200" fill="none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</a:path>
              <a:path w="38544" h="43200" stroke="0" extrusionOk="0">
                <a:moveTo>
                  <a:pt x="-1" y="8203"/>
                </a:moveTo>
                <a:cubicBezTo>
                  <a:pt x="4096" y="3022"/>
                  <a:pt x="10338" y="-1"/>
                  <a:pt x="16944" y="0"/>
                </a:cubicBezTo>
                <a:cubicBezTo>
                  <a:pt x="28873" y="0"/>
                  <a:pt x="38544" y="9670"/>
                  <a:pt x="38544" y="21600"/>
                </a:cubicBezTo>
                <a:cubicBezTo>
                  <a:pt x="38544" y="33529"/>
                  <a:pt x="28873" y="43200"/>
                  <a:pt x="16944" y="43200"/>
                </a:cubicBezTo>
                <a:cubicBezTo>
                  <a:pt x="11490" y="43200"/>
                  <a:pt x="6238" y="41137"/>
                  <a:pt x="2242" y="37425"/>
                </a:cubicBezTo>
                <a:lnTo>
                  <a:pt x="16944" y="21600"/>
                </a:lnTo>
                <a:lnTo>
                  <a:pt x="-1" y="8203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58" name="Arc 36"/>
          <p:cNvSpPr/>
          <p:nvPr/>
        </p:nvSpPr>
        <p:spPr bwMode="auto">
          <a:xfrm flipH="1">
            <a:off x="4724400" y="4267200"/>
            <a:ext cx="207963" cy="920750"/>
          </a:xfrm>
          <a:custGeom>
            <a:avLst/>
            <a:gdLst>
              <a:gd name="T0" fmla="*/ 2147483647 w 21600"/>
              <a:gd name="T1" fmla="*/ 0 h 19980"/>
              <a:gd name="T2" fmla="*/ 2147483647 w 21600"/>
              <a:gd name="T3" fmla="*/ 2147483647 h 19980"/>
              <a:gd name="T4" fmla="*/ 0 w 21600"/>
              <a:gd name="T5" fmla="*/ 2147483647 h 19980"/>
              <a:gd name="T6" fmla="*/ 0 60000 65536"/>
              <a:gd name="T7" fmla="*/ 0 60000 65536"/>
              <a:gd name="T8" fmla="*/ 0 60000 65536"/>
              <a:gd name="T9" fmla="*/ 0 w 21600"/>
              <a:gd name="T10" fmla="*/ 0 h 19980"/>
              <a:gd name="T11" fmla="*/ 21600 w 21600"/>
              <a:gd name="T12" fmla="*/ 19980 h 199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980" fill="none" extrusionOk="0">
                <a:moveTo>
                  <a:pt x="8739" y="-1"/>
                </a:moveTo>
                <a:cubicBezTo>
                  <a:pt x="16557" y="3458"/>
                  <a:pt x="21600" y="11203"/>
                  <a:pt x="21600" y="19753"/>
                </a:cubicBezTo>
                <a:cubicBezTo>
                  <a:pt x="21600" y="19828"/>
                  <a:pt x="21599" y="19904"/>
                  <a:pt x="21598" y="19979"/>
                </a:cubicBezTo>
              </a:path>
              <a:path w="21600" h="19980" stroke="0" extrusionOk="0">
                <a:moveTo>
                  <a:pt x="8739" y="-1"/>
                </a:moveTo>
                <a:cubicBezTo>
                  <a:pt x="16557" y="3458"/>
                  <a:pt x="21600" y="11203"/>
                  <a:pt x="21600" y="19753"/>
                </a:cubicBezTo>
                <a:cubicBezTo>
                  <a:pt x="21600" y="19828"/>
                  <a:pt x="21599" y="19904"/>
                  <a:pt x="21598" y="19979"/>
                </a:cubicBezTo>
                <a:lnTo>
                  <a:pt x="0" y="19753"/>
                </a:lnTo>
                <a:lnTo>
                  <a:pt x="8739" y="-1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59" name="Arc 37"/>
          <p:cNvSpPr/>
          <p:nvPr/>
        </p:nvSpPr>
        <p:spPr bwMode="auto">
          <a:xfrm flipH="1">
            <a:off x="7315200" y="4495800"/>
            <a:ext cx="207963" cy="936625"/>
          </a:xfrm>
          <a:custGeom>
            <a:avLst/>
            <a:gdLst>
              <a:gd name="T0" fmla="*/ 2147483647 w 21600"/>
              <a:gd name="T1" fmla="*/ 0 h 20325"/>
              <a:gd name="T2" fmla="*/ 2147483647 w 21600"/>
              <a:gd name="T3" fmla="*/ 2147483647 h 20325"/>
              <a:gd name="T4" fmla="*/ 0 w 21600"/>
              <a:gd name="T5" fmla="*/ 2147483647 h 20325"/>
              <a:gd name="T6" fmla="*/ 0 60000 65536"/>
              <a:gd name="T7" fmla="*/ 0 60000 65536"/>
              <a:gd name="T8" fmla="*/ 0 60000 65536"/>
              <a:gd name="T9" fmla="*/ 0 w 21600"/>
              <a:gd name="T10" fmla="*/ 0 h 20325"/>
              <a:gd name="T11" fmla="*/ 21600 w 21600"/>
              <a:gd name="T12" fmla="*/ 20325 h 2032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0325" fill="none" extrusionOk="0">
                <a:moveTo>
                  <a:pt x="8739" y="-1"/>
                </a:moveTo>
                <a:cubicBezTo>
                  <a:pt x="16557" y="3458"/>
                  <a:pt x="21600" y="11203"/>
                  <a:pt x="21600" y="19753"/>
                </a:cubicBezTo>
                <a:cubicBezTo>
                  <a:pt x="21600" y="19943"/>
                  <a:pt x="21597" y="20134"/>
                  <a:pt x="21592" y="20325"/>
                </a:cubicBezTo>
              </a:path>
              <a:path w="21600" h="20325" stroke="0" extrusionOk="0">
                <a:moveTo>
                  <a:pt x="8739" y="-1"/>
                </a:moveTo>
                <a:cubicBezTo>
                  <a:pt x="16557" y="3458"/>
                  <a:pt x="21600" y="11203"/>
                  <a:pt x="21600" y="19753"/>
                </a:cubicBezTo>
                <a:cubicBezTo>
                  <a:pt x="21600" y="19943"/>
                  <a:pt x="21597" y="20134"/>
                  <a:pt x="21592" y="20325"/>
                </a:cubicBezTo>
                <a:lnTo>
                  <a:pt x="0" y="19753"/>
                </a:lnTo>
                <a:lnTo>
                  <a:pt x="8739" y="-1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60" name="AutoShape 38"/>
          <p:cNvSpPr>
            <a:spLocks noChangeArrowheads="1"/>
          </p:cNvSpPr>
          <p:nvPr/>
        </p:nvSpPr>
        <p:spPr bwMode="auto">
          <a:xfrm>
            <a:off x="6248400" y="609600"/>
            <a:ext cx="76200" cy="3200400"/>
          </a:xfrm>
          <a:prstGeom prst="upArrow">
            <a:avLst>
              <a:gd name="adj1" fmla="val 50000"/>
              <a:gd name="adj2" fmla="val 10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61" name="Rectangle 39"/>
          <p:cNvSpPr>
            <a:spLocks noChangeArrowheads="1"/>
          </p:cNvSpPr>
          <p:nvPr/>
        </p:nvSpPr>
        <p:spPr bwMode="auto">
          <a:xfrm>
            <a:off x="2667000" y="4648200"/>
            <a:ext cx="1600200" cy="30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zh-CN" altLang="en-US" sz="2000" b="1"/>
              <a:t>中子超流体</a:t>
            </a:r>
          </a:p>
        </p:txBody>
      </p:sp>
      <p:sp>
        <p:nvSpPr>
          <p:cNvPr id="103462" name="Arc 40"/>
          <p:cNvSpPr/>
          <p:nvPr/>
        </p:nvSpPr>
        <p:spPr bwMode="auto">
          <a:xfrm flipH="1">
            <a:off x="3200400" y="3886200"/>
            <a:ext cx="207963" cy="920750"/>
          </a:xfrm>
          <a:custGeom>
            <a:avLst/>
            <a:gdLst>
              <a:gd name="T0" fmla="*/ 2147483647 w 21600"/>
              <a:gd name="T1" fmla="*/ 0 h 19980"/>
              <a:gd name="T2" fmla="*/ 2147483647 w 21600"/>
              <a:gd name="T3" fmla="*/ 2147483647 h 19980"/>
              <a:gd name="T4" fmla="*/ 0 w 21600"/>
              <a:gd name="T5" fmla="*/ 2147483647 h 19980"/>
              <a:gd name="T6" fmla="*/ 0 60000 65536"/>
              <a:gd name="T7" fmla="*/ 0 60000 65536"/>
              <a:gd name="T8" fmla="*/ 0 60000 65536"/>
              <a:gd name="T9" fmla="*/ 0 w 21600"/>
              <a:gd name="T10" fmla="*/ 0 h 19980"/>
              <a:gd name="T11" fmla="*/ 21600 w 21600"/>
              <a:gd name="T12" fmla="*/ 19980 h 199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980" fill="none" extrusionOk="0">
                <a:moveTo>
                  <a:pt x="8739" y="-1"/>
                </a:moveTo>
                <a:cubicBezTo>
                  <a:pt x="16557" y="3458"/>
                  <a:pt x="21600" y="11203"/>
                  <a:pt x="21600" y="19753"/>
                </a:cubicBezTo>
                <a:cubicBezTo>
                  <a:pt x="21600" y="19828"/>
                  <a:pt x="21599" y="19904"/>
                  <a:pt x="21598" y="19979"/>
                </a:cubicBezTo>
              </a:path>
              <a:path w="21600" h="19980" stroke="0" extrusionOk="0">
                <a:moveTo>
                  <a:pt x="8739" y="-1"/>
                </a:moveTo>
                <a:cubicBezTo>
                  <a:pt x="16557" y="3458"/>
                  <a:pt x="21600" y="11203"/>
                  <a:pt x="21600" y="19753"/>
                </a:cubicBezTo>
                <a:cubicBezTo>
                  <a:pt x="21600" y="19828"/>
                  <a:pt x="21599" y="19904"/>
                  <a:pt x="21598" y="19979"/>
                </a:cubicBezTo>
                <a:lnTo>
                  <a:pt x="0" y="19753"/>
                </a:lnTo>
                <a:lnTo>
                  <a:pt x="8739" y="-1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miter lim="800000"/>
            <a:headEnd type="arrow" w="med" len="med"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463" name="Rectangle 41"/>
          <p:cNvSpPr>
            <a:spLocks noChangeArrowheads="1"/>
          </p:cNvSpPr>
          <p:nvPr/>
        </p:nvSpPr>
        <p:spPr bwMode="auto">
          <a:xfrm>
            <a:off x="0" y="1844675"/>
            <a:ext cx="3224213" cy="9906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zh-CN" b="1" dirty="0"/>
              <a:t>        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彭秋和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南京大学天文系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88913"/>
            <a:ext cx="8964613" cy="7921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</a:rPr>
              <a:t>上述展开式的第二项对自旋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σ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(=-1/2, +1/2)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求和为零，而第一、三</a:t>
            </a:r>
            <a:endParaRPr lang="en-US" altLang="zh-CN" sz="2400" b="1">
              <a:ea typeface="楷体" panose="02010609060101010101" pitchFamily="49" charset="-122"/>
              <a:sym typeface="Mathematica1" pitchFamily="2" charset="2"/>
            </a:endParaRPr>
          </a:p>
          <a:p>
            <a:pPr eaLnBrk="1" hangingPunct="1"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项对σ求和则简单乘以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2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倍。</a:t>
            </a:r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/>
        </p:nvGraphicFramePr>
        <p:xfrm>
          <a:off x="1225550" y="1125538"/>
          <a:ext cx="7040563" cy="811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97840800" imgH="11277600" progId="Equation.DSMT4">
                  <p:embed/>
                </p:oleObj>
              </mc:Choice>
              <mc:Fallback>
                <p:oleObj name="Equation" r:id="rId3" imgW="97840800" imgH="11277600" progId="Equation.DSMT4">
                  <p:embed/>
                  <p:pic>
                    <p:nvPicPr>
                      <p:cNvPr id="0" name="Object 4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25550" y="1125538"/>
                        <a:ext cx="7040563" cy="8112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5"/>
          <p:cNvSpPr>
            <a:spLocks noChangeArrowheads="1"/>
          </p:cNvSpPr>
          <p:nvPr/>
        </p:nvSpPr>
        <p:spPr bwMode="auto">
          <a:xfrm>
            <a:off x="0" y="1989138"/>
            <a:ext cx="9144000" cy="830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第一项与磁场无关，因而它对磁矩计算无贡献。在对磁场求导数时我们不考虑它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,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只计算上式后一项。由于</a:t>
            </a:r>
          </a:p>
        </p:txBody>
      </p:sp>
      <p:graphicFrame>
        <p:nvGraphicFramePr>
          <p:cNvPr id="15363" name="Object 6"/>
          <p:cNvGraphicFramePr>
            <a:graphicFrameLocks noChangeAspect="1"/>
          </p:cNvGraphicFramePr>
          <p:nvPr/>
        </p:nvGraphicFramePr>
        <p:xfrm>
          <a:off x="1763713" y="3716338"/>
          <a:ext cx="4699000" cy="804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65836800" imgH="11277600" progId="Equation.DSMT4">
                  <p:embed/>
                </p:oleObj>
              </mc:Choice>
              <mc:Fallback>
                <p:oleObj name="Equation" r:id="rId5" imgW="65836800" imgH="11277600" progId="Equation.DSMT4">
                  <p:embed/>
                  <p:pic>
                    <p:nvPicPr>
                      <p:cNvPr id="0" name="Object 6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63713" y="3716338"/>
                        <a:ext cx="4699000" cy="8048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7"/>
          <p:cNvGraphicFramePr>
            <a:graphicFrameLocks noGrp="1" noChangeAspect="1"/>
          </p:cNvGraphicFramePr>
          <p:nvPr>
            <p:ph sz="half" idx="2"/>
          </p:nvPr>
        </p:nvGraphicFramePr>
        <p:xfrm>
          <a:off x="1763713" y="2852738"/>
          <a:ext cx="3573462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41148000" imgH="9448800" progId="Equation.DSMT4">
                  <p:embed/>
                </p:oleObj>
              </mc:Choice>
              <mc:Fallback>
                <p:oleObj name="Equation" r:id="rId7" imgW="41148000" imgH="9448800" progId="Equation.DSMT4">
                  <p:embed/>
                  <p:pic>
                    <p:nvPicPr>
                      <p:cNvPr id="0" name="Object 7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63713" y="2852738"/>
                        <a:ext cx="3573462" cy="8207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9" name="Rectangle 8"/>
          <p:cNvSpPr>
            <a:spLocks noChangeArrowheads="1"/>
          </p:cNvSpPr>
          <p:nvPr/>
        </p:nvSpPr>
        <p:spPr bwMode="auto">
          <a:xfrm>
            <a:off x="0" y="3644900"/>
            <a:ext cx="9715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以及</a:t>
            </a:r>
          </a:p>
        </p:txBody>
      </p:sp>
      <p:sp>
        <p:nvSpPr>
          <p:cNvPr id="15370" name="Rectangle 9"/>
          <p:cNvSpPr>
            <a:spLocks noChangeArrowheads="1"/>
          </p:cNvSpPr>
          <p:nvPr/>
        </p:nvSpPr>
        <p:spPr bwMode="auto">
          <a:xfrm>
            <a:off x="0" y="4652963"/>
            <a:ext cx="492125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400" b="1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  <a:sym typeface="Mathematica1" pitchFamily="2" charset="2"/>
              </a:rPr>
              <a:t>→</a:t>
            </a:r>
            <a:endParaRPr lang="en-US" altLang="zh-CN" sz="2400" b="1">
              <a:solidFill>
                <a:schemeClr val="accent2"/>
              </a:solidFill>
              <a:sym typeface="Mathematica1" pitchFamily="2" charset="2"/>
            </a:endParaRPr>
          </a:p>
        </p:txBody>
      </p:sp>
      <p:graphicFrame>
        <p:nvGraphicFramePr>
          <p:cNvPr id="15365" name="Object 10"/>
          <p:cNvGraphicFramePr>
            <a:graphicFrameLocks noChangeAspect="1"/>
          </p:cNvGraphicFramePr>
          <p:nvPr/>
        </p:nvGraphicFramePr>
        <p:xfrm>
          <a:off x="900113" y="4797425"/>
          <a:ext cx="6450012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9" imgW="78638400" imgH="10668000" progId="Equation.DSMT4">
                  <p:embed/>
                </p:oleObj>
              </mc:Choice>
              <mc:Fallback>
                <p:oleObj name="Equation" r:id="rId9" imgW="78638400" imgH="10668000" progId="Equation.DSMT4">
                  <p:embed/>
                  <p:pic>
                    <p:nvPicPr>
                      <p:cNvPr id="0" name="Object 10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00113" y="4797425"/>
                        <a:ext cx="6450012" cy="8747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5661025"/>
            <a:ext cx="10429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其中</a:t>
            </a:r>
          </a:p>
        </p:txBody>
      </p:sp>
      <p:graphicFrame>
        <p:nvGraphicFramePr>
          <p:cNvPr id="15366" name="Object 12"/>
          <p:cNvGraphicFramePr>
            <a:graphicFrameLocks noChangeAspect="1"/>
          </p:cNvGraphicFramePr>
          <p:nvPr/>
        </p:nvGraphicFramePr>
        <p:xfrm>
          <a:off x="1908175" y="5805488"/>
          <a:ext cx="20891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1" imgW="27432000" imgH="10668000" progId="Equation.DSMT4">
                  <p:embed/>
                </p:oleObj>
              </mc:Choice>
              <mc:Fallback>
                <p:oleObj name="Equation" r:id="rId11" imgW="27432000" imgH="10668000" progId="Equation.DSMT4">
                  <p:embed/>
                  <p:pic>
                    <p:nvPicPr>
                      <p:cNvPr id="0" name="Object 12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08175" y="5805488"/>
                        <a:ext cx="2089150" cy="8128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5888"/>
            <a:ext cx="9144000" cy="476250"/>
          </a:xfrm>
        </p:spPr>
        <p:txBody>
          <a:bodyPr/>
          <a:lstStyle/>
          <a:p>
            <a:pPr eaLnBrk="1" hangingPunct="1"/>
            <a:r>
              <a:rPr lang="zh-CN" altLang="en-US" sz="4000" b="1">
                <a:solidFill>
                  <a:srgbClr val="0000CC"/>
                </a:solidFill>
                <a:ea typeface="楷体" panose="02010609060101010101" pitchFamily="49" charset="-122"/>
              </a:rPr>
              <a:t>能级密度</a:t>
            </a:r>
            <a:r>
              <a:rPr lang="en-US" altLang="zh-CN" sz="4000" b="1">
                <a:solidFill>
                  <a:schemeClr val="accent2"/>
                </a:solidFill>
                <a:ea typeface="楷体" panose="02010609060101010101" pitchFamily="49" charset="-122"/>
              </a:rPr>
              <a:t>N(</a:t>
            </a:r>
            <a:r>
              <a:rPr lang="el-GR" altLang="zh-CN" sz="4000" b="1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ε</a:t>
            </a:r>
            <a:r>
              <a:rPr lang="en-US" altLang="zh-CN" sz="4000" b="1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)</a:t>
            </a:r>
          </a:p>
        </p:txBody>
      </p:sp>
      <p:graphicFrame>
        <p:nvGraphicFramePr>
          <p:cNvPr id="16386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395288" y="2276475"/>
          <a:ext cx="3313112" cy="153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42976800" imgH="20726400" progId="Equation.DSMT4">
                  <p:embed/>
                </p:oleObj>
              </mc:Choice>
              <mc:Fallback>
                <p:oleObj name="Equation" r:id="rId3" imgW="42976800" imgH="20726400" progId="Equation.DSMT4">
                  <p:embed/>
                  <p:pic>
                    <p:nvPicPr>
                      <p:cNvPr id="0" name="Object 3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288" y="2276475"/>
                        <a:ext cx="3313112" cy="15382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0" y="1628775"/>
            <a:ext cx="439102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对非相对论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强简并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中子系统</a:t>
            </a: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4716463" y="3141663"/>
            <a:ext cx="2109787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2400" b="1" i="1"/>
              <a:t>V </a:t>
            </a:r>
            <a:r>
              <a:rPr lang="en-US" altLang="zh-CN" sz="2400" b="1"/>
              <a:t>: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系统的体积</a:t>
            </a:r>
          </a:p>
        </p:txBody>
      </p:sp>
      <p:graphicFrame>
        <p:nvGraphicFramePr>
          <p:cNvPr id="16387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827088" y="765175"/>
          <a:ext cx="2520950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31699200" imgH="9448800" progId="Equation.DSMT4">
                  <p:embed/>
                </p:oleObj>
              </mc:Choice>
              <mc:Fallback>
                <p:oleObj name="Equation" r:id="rId5" imgW="31699200" imgH="9448800" progId="Equation.DSMT4">
                  <p:embed/>
                  <p:pic>
                    <p:nvPicPr>
                      <p:cNvPr id="0" name="Object 6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27088" y="765175"/>
                        <a:ext cx="2520950" cy="7508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2" name="Rectangle 7"/>
          <p:cNvSpPr>
            <a:spLocks noChangeArrowheads="1"/>
          </p:cNvSpPr>
          <p:nvPr/>
        </p:nvSpPr>
        <p:spPr bwMode="auto">
          <a:xfrm>
            <a:off x="179388" y="4005263"/>
            <a:ext cx="410527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对超相对论强简并电子系统</a:t>
            </a:r>
          </a:p>
        </p:txBody>
      </p:sp>
      <p:graphicFrame>
        <p:nvGraphicFramePr>
          <p:cNvPr id="16388" name="Object 8"/>
          <p:cNvGraphicFramePr>
            <a:graphicFrameLocks noChangeAspect="1"/>
          </p:cNvGraphicFramePr>
          <p:nvPr/>
        </p:nvGraphicFramePr>
        <p:xfrm>
          <a:off x="4572000" y="4076700"/>
          <a:ext cx="2632075" cy="159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7" imgW="24079200" imgH="14630400" progId="Equation.DSMT4">
                  <p:embed/>
                </p:oleObj>
              </mc:Choice>
              <mc:Fallback>
                <p:oleObj name="Equation" r:id="rId7" imgW="24079200" imgH="14630400" progId="Equation.DSMT4">
                  <p:embed/>
                  <p:pic>
                    <p:nvPicPr>
                      <p:cNvPr id="0" name="Object 8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72000" y="4076700"/>
                        <a:ext cx="2632075" cy="15986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713"/>
          </a:xfrm>
        </p:spPr>
        <p:txBody>
          <a:bodyPr/>
          <a:lstStyle/>
          <a:p>
            <a:pPr eaLnBrk="1" hangingPunct="1"/>
            <a:r>
              <a:rPr lang="zh-CN" altLang="en-US" sz="3600" b="1">
                <a:solidFill>
                  <a:schemeClr val="accent2"/>
                </a:solidFill>
                <a:ea typeface="楷体" panose="02010609060101010101" pitchFamily="49" charset="-122"/>
              </a:rPr>
              <a:t>中子正常</a:t>
            </a:r>
            <a:r>
              <a:rPr lang="en-US" altLang="zh-CN" sz="3600" b="1">
                <a:solidFill>
                  <a:schemeClr val="accent2"/>
                </a:solidFill>
                <a:ea typeface="楷体" panose="02010609060101010101" pitchFamily="49" charset="-122"/>
              </a:rPr>
              <a:t>Fermi</a:t>
            </a:r>
            <a:r>
              <a:rPr lang="zh-CN" altLang="en-US" sz="3600" b="1">
                <a:solidFill>
                  <a:schemeClr val="accent2"/>
                </a:solidFill>
                <a:ea typeface="楷体" panose="02010609060101010101" pitchFamily="49" charset="-122"/>
              </a:rPr>
              <a:t>系统的</a:t>
            </a:r>
            <a:r>
              <a:rPr lang="en-US" altLang="zh-CN" sz="3600" b="1">
                <a:solidFill>
                  <a:schemeClr val="accent2"/>
                </a:solidFill>
                <a:ea typeface="楷体" panose="02010609060101010101" pitchFamily="49" charset="-122"/>
              </a:rPr>
              <a:t>Pauli</a:t>
            </a:r>
            <a:r>
              <a:rPr lang="zh-CN" altLang="en-US" sz="3600" b="1">
                <a:solidFill>
                  <a:schemeClr val="accent2"/>
                </a:solidFill>
                <a:ea typeface="楷体" panose="02010609060101010101" pitchFamily="49" charset="-122"/>
              </a:rPr>
              <a:t>顺磁磁矩</a:t>
            </a:r>
            <a:r>
              <a:rPr lang="el-GR" altLang="zh-CN" sz="3600" b="1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μ</a:t>
            </a:r>
            <a:r>
              <a:rPr lang="en-US" altLang="zh-CN" sz="3600" b="1" baseline="30000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(in)</a:t>
            </a:r>
            <a:endParaRPr lang="el-GR" altLang="zh-CN" sz="3600" b="1">
              <a:solidFill>
                <a:schemeClr val="accent2"/>
              </a:solidFill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7410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684213" y="765175"/>
          <a:ext cx="3600450" cy="769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44196000" imgH="9448800" progId="Equation.DSMT4">
                  <p:embed/>
                </p:oleObj>
              </mc:Choice>
              <mc:Fallback>
                <p:oleObj name="Equation" r:id="rId3" imgW="44196000" imgH="9448800" progId="Equation.DSMT4">
                  <p:embed/>
                  <p:pic>
                    <p:nvPicPr>
                      <p:cNvPr id="0" name="Object 3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4213" y="765175"/>
                        <a:ext cx="3600450" cy="76993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1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435600" y="908050"/>
          <a:ext cx="32766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41148000" imgH="10058400" progId="Equation.DSMT4">
                  <p:embed/>
                </p:oleObj>
              </mc:Choice>
              <mc:Fallback>
                <p:oleObj name="Equation" r:id="rId5" imgW="41148000" imgH="10058400" progId="Equation.DSMT4">
                  <p:embed/>
                  <p:pic>
                    <p:nvPicPr>
                      <p:cNvPr id="0" name="Object 4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35600" y="908050"/>
                        <a:ext cx="3276600" cy="8001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5"/>
          <p:cNvGraphicFramePr>
            <a:graphicFrameLocks noChangeAspect="1"/>
          </p:cNvGraphicFramePr>
          <p:nvPr/>
        </p:nvGraphicFramePr>
        <p:xfrm>
          <a:off x="2565400" y="13589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7" imgW="2743200" imgH="4267200" progId="Equation.DSMT4">
                  <p:embed/>
                </p:oleObj>
              </mc:Choice>
              <mc:Fallback>
                <p:oleObj name="Equation" r:id="rId7" imgW="2743200" imgH="4267200" progId="Equation.DSMT4">
                  <p:embed/>
                  <p:pic>
                    <p:nvPicPr>
                      <p:cNvPr id="0" name="Object 5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65400" y="1358900"/>
                        <a:ext cx="914400" cy="19843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7" name="Rectangle 6"/>
          <p:cNvSpPr>
            <a:spLocks noChangeArrowheads="1"/>
          </p:cNvSpPr>
          <p:nvPr/>
        </p:nvSpPr>
        <p:spPr bwMode="auto">
          <a:xfrm>
            <a:off x="0" y="765175"/>
            <a:ext cx="49053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由</a:t>
            </a:r>
          </a:p>
        </p:txBody>
      </p:sp>
      <p:sp>
        <p:nvSpPr>
          <p:cNvPr id="17418" name="Rectangle 7"/>
          <p:cNvSpPr>
            <a:spLocks noChangeArrowheads="1"/>
          </p:cNvSpPr>
          <p:nvPr/>
        </p:nvSpPr>
        <p:spPr bwMode="auto">
          <a:xfrm>
            <a:off x="4565650" y="908050"/>
            <a:ext cx="61912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400" b="1">
                <a:latin typeface="宋体" panose="02010600030101010101" pitchFamily="2" charset="-122"/>
                <a:sym typeface="Mathematica1" pitchFamily="2" charset="2"/>
              </a:rPr>
              <a:t>→</a:t>
            </a:r>
            <a:endParaRPr lang="en-US" altLang="zh-CN" sz="2400" b="1">
              <a:sym typeface="Mathematica1" pitchFamily="2" charset="2"/>
            </a:endParaRPr>
          </a:p>
        </p:txBody>
      </p:sp>
      <p:graphicFrame>
        <p:nvGraphicFramePr>
          <p:cNvPr id="17413" name="Object 8"/>
          <p:cNvGraphicFramePr>
            <a:graphicFrameLocks noChangeAspect="1"/>
          </p:cNvGraphicFramePr>
          <p:nvPr/>
        </p:nvGraphicFramePr>
        <p:xfrm>
          <a:off x="395288" y="1557338"/>
          <a:ext cx="4652962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9" imgW="49682400" imgH="10972800" progId="Equation.DSMT4">
                  <p:embed/>
                </p:oleObj>
              </mc:Choice>
              <mc:Fallback>
                <p:oleObj name="Equation" r:id="rId9" imgW="49682400" imgH="10972800" progId="Equation.DSMT4">
                  <p:embed/>
                  <p:pic>
                    <p:nvPicPr>
                      <p:cNvPr id="0" name="Object 8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95288" y="1557338"/>
                        <a:ext cx="4652962" cy="10271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9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5795963" y="2492375"/>
          <a:ext cx="280828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11" imgW="25298400" imgH="6096000" progId="Equation.DSMT4">
                  <p:embed/>
                </p:oleObj>
              </mc:Choice>
              <mc:Fallback>
                <p:oleObj name="Equation" r:id="rId11" imgW="25298400" imgH="6096000" progId="Equation.DSMT4">
                  <p:embed/>
                  <p:pic>
                    <p:nvPicPr>
                      <p:cNvPr id="0" name="Object 9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795963" y="2492375"/>
                        <a:ext cx="2808287" cy="6762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9" name="Rectangle 10"/>
          <p:cNvSpPr>
            <a:spLocks noChangeArrowheads="1"/>
          </p:cNvSpPr>
          <p:nvPr/>
        </p:nvSpPr>
        <p:spPr bwMode="auto">
          <a:xfrm>
            <a:off x="0" y="2636838"/>
            <a:ext cx="5600700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中子星的磁矩同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极区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磁场强度的关系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</a:p>
        </p:txBody>
      </p:sp>
      <p:sp>
        <p:nvSpPr>
          <p:cNvPr id="17420" name="Rectangle 11"/>
          <p:cNvSpPr>
            <a:spLocks noChangeArrowheads="1"/>
          </p:cNvSpPr>
          <p:nvPr/>
        </p:nvSpPr>
        <p:spPr bwMode="auto">
          <a:xfrm>
            <a:off x="0" y="3284538"/>
            <a:ext cx="651668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400" b="1">
                <a:ea typeface="楷体" panose="02010609060101010101" pitchFamily="49" charset="-122"/>
              </a:rPr>
              <a:t>(</a:t>
            </a:r>
            <a:r>
              <a:rPr lang="en-US" altLang="zh-CN" sz="2400" b="1" i="1">
                <a:ea typeface="楷体" panose="02010609060101010101" pitchFamily="49" charset="-122"/>
              </a:rPr>
              <a:t>R</a:t>
            </a:r>
            <a:r>
              <a:rPr lang="en-US" altLang="zh-CN" sz="2400" b="1" baseline="-25000">
                <a:ea typeface="楷体" panose="02010609060101010101" pitchFamily="49" charset="-122"/>
              </a:rPr>
              <a:t>NS</a:t>
            </a:r>
            <a:r>
              <a:rPr lang="zh-CN" altLang="en-US" sz="2400" b="1">
                <a:ea typeface="楷体" panose="02010609060101010101" pitchFamily="49" charset="-122"/>
              </a:rPr>
              <a:t>为为中子星半径</a:t>
            </a:r>
            <a:r>
              <a:rPr lang="en-US" altLang="zh-CN" sz="2400" b="1">
                <a:ea typeface="楷体" panose="02010609060101010101" pitchFamily="49" charset="-122"/>
              </a:rPr>
              <a:t>)</a:t>
            </a:r>
            <a:r>
              <a:rPr lang="zh-CN" altLang="en-US" sz="2400" b="1">
                <a:ea typeface="楷体" panose="02010609060101010101" pitchFamily="49" charset="-122"/>
              </a:rPr>
              <a:t>它产生的诱导磁场强度为</a:t>
            </a:r>
          </a:p>
        </p:txBody>
      </p:sp>
      <p:graphicFrame>
        <p:nvGraphicFramePr>
          <p:cNvPr id="17415" name="Object 12"/>
          <p:cNvGraphicFramePr>
            <a:graphicFrameLocks noChangeAspect="1"/>
          </p:cNvGraphicFramePr>
          <p:nvPr/>
        </p:nvGraphicFramePr>
        <p:xfrm>
          <a:off x="1187450" y="3789363"/>
          <a:ext cx="5405438" cy="207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13" imgW="57302400" imgH="21945600" progId="Equation.DSMT4">
                  <p:embed/>
                </p:oleObj>
              </mc:Choice>
              <mc:Fallback>
                <p:oleObj name="Equation" r:id="rId13" imgW="57302400" imgH="21945600" progId="Equation.DSMT4">
                  <p:embed/>
                  <p:pic>
                    <p:nvPicPr>
                      <p:cNvPr id="0" name="Object 12"/>
                      <p:cNvPicPr>
                        <a:picLocks noChangeAspect="1"/>
                      </p:cNvPicPr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87450" y="3789363"/>
                        <a:ext cx="5405438" cy="20701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0" y="6042025"/>
            <a:ext cx="9144000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400" b="1">
                <a:ea typeface="楷体" panose="02010609060101010101" pitchFamily="49" charset="-122"/>
              </a:rPr>
              <a:t>B</a:t>
            </a:r>
            <a:r>
              <a:rPr lang="en-US" altLang="zh-CN" sz="2400" b="1" baseline="30000">
                <a:ea typeface="楷体" panose="02010609060101010101" pitchFamily="49" charset="-122"/>
              </a:rPr>
              <a:t>(0)</a:t>
            </a:r>
            <a:r>
              <a:rPr lang="zh-CN" altLang="en-US" sz="2400" b="1">
                <a:ea typeface="楷体" panose="02010609060101010101" pitchFamily="49" charset="-122"/>
              </a:rPr>
              <a:t>为本底初始磁场</a:t>
            </a:r>
            <a:r>
              <a:rPr lang="en-US" altLang="zh-CN" sz="2400" b="1">
                <a:ea typeface="楷体" panose="02010609060101010101" pitchFamily="49" charset="-122"/>
              </a:rPr>
              <a:t>(</a:t>
            </a:r>
            <a:r>
              <a:rPr lang="zh-CN" altLang="en-US" sz="2400" b="1">
                <a:ea typeface="楷体" panose="02010609060101010101" pitchFamily="49" charset="-122"/>
              </a:rPr>
              <a:t>在中子星形成过程中，由超新星核心坍缩过程形成的磁场</a:t>
            </a:r>
            <a:r>
              <a:rPr lang="en-US" altLang="zh-CN" sz="2400" b="1">
                <a:ea typeface="楷体" panose="02010609060101010101" pitchFamily="49" charset="-122"/>
              </a:rPr>
              <a:t>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49275"/>
          </a:xfrm>
        </p:spPr>
        <p:txBody>
          <a:bodyPr/>
          <a:lstStyle/>
          <a:p>
            <a:pPr eaLnBrk="1" hangingPunct="1"/>
            <a:r>
              <a:rPr lang="zh-CN" altLang="en-US" sz="4000" b="1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数值估算</a:t>
            </a:r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0" y="620713"/>
          <a:ext cx="4176713" cy="960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47853600" imgH="10972800" progId="Equation.DSMT4">
                  <p:embed/>
                </p:oleObj>
              </mc:Choice>
              <mc:Fallback>
                <p:oleObj name="Equation" r:id="rId3" imgW="47853600" imgH="10972800" progId="Equation.DSMT4">
                  <p:embed/>
                  <p:pic>
                    <p:nvPicPr>
                      <p:cNvPr id="0" name="Object 3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620713"/>
                        <a:ext cx="4176713" cy="9604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4"/>
          <p:cNvGraphicFramePr>
            <a:graphicFrameLocks noChangeAspect="1"/>
          </p:cNvGraphicFramePr>
          <p:nvPr/>
        </p:nvGraphicFramePr>
        <p:xfrm>
          <a:off x="0" y="1700213"/>
          <a:ext cx="3373438" cy="169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42367200" imgH="21336000" progId="Equation.DSMT4">
                  <p:embed/>
                </p:oleObj>
              </mc:Choice>
              <mc:Fallback>
                <p:oleObj name="Equation" r:id="rId5" imgW="42367200" imgH="21336000" progId="Equation.DSMT4">
                  <p:embed/>
                  <p:pic>
                    <p:nvPicPr>
                      <p:cNvPr id="0" name="Object 4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1700213"/>
                        <a:ext cx="3373438" cy="16970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5"/>
          <p:cNvGraphicFramePr>
            <a:graphicFrameLocks noChangeAspect="1"/>
          </p:cNvGraphicFramePr>
          <p:nvPr/>
        </p:nvGraphicFramePr>
        <p:xfrm>
          <a:off x="250825" y="3716338"/>
          <a:ext cx="6630988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7" imgW="51511200" imgH="4876800" progId="Equation.DSMT4">
                  <p:embed/>
                </p:oleObj>
              </mc:Choice>
              <mc:Fallback>
                <p:oleObj name="Equation" r:id="rId7" imgW="51511200" imgH="4876800" progId="Equation.DSMT4">
                  <p:embed/>
                  <p:pic>
                    <p:nvPicPr>
                      <p:cNvPr id="0" name="Object 5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0825" y="3716338"/>
                        <a:ext cx="6630988" cy="6270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6"/>
          <p:cNvGraphicFramePr>
            <a:graphicFrameLocks noChangeAspect="1"/>
          </p:cNvGraphicFramePr>
          <p:nvPr/>
        </p:nvGraphicFramePr>
        <p:xfrm>
          <a:off x="4716463" y="2514600"/>
          <a:ext cx="1079500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Equation" r:id="rId9" imgW="10668000" imgH="3962400" progId="Equation.DSMT4">
                  <p:embed/>
                </p:oleObj>
              </mc:Choice>
              <mc:Fallback>
                <p:oleObj name="Equation" r:id="rId9" imgW="10668000" imgH="3962400" progId="Equation.DSMT4">
                  <p:embed/>
                  <p:pic>
                    <p:nvPicPr>
                      <p:cNvPr id="0" name="Object 6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16463" y="2514600"/>
                        <a:ext cx="1079500" cy="40163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5516563"/>
            <a:ext cx="9144000" cy="12001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0" lang="zh-CN" altLang="en-US" sz="2400" b="1">
                <a:solidFill>
                  <a:schemeClr val="accent2"/>
                </a:solidFill>
                <a:ea typeface="楷体" panose="02010609060101010101" pitchFamily="49" charset="-122"/>
              </a:rPr>
              <a:t>对质子系统</a:t>
            </a:r>
            <a:r>
              <a:rPr kumimoji="0" lang="en-US" altLang="zh-CN" sz="2400" b="1">
                <a:ea typeface="楷体" panose="02010609060101010101" pitchFamily="49" charset="-122"/>
              </a:rPr>
              <a:t>: (</a:t>
            </a:r>
            <a:r>
              <a:rPr kumimoji="0" lang="zh-CN" altLang="en-US" sz="2400" b="1">
                <a:ea typeface="楷体" panose="02010609060101010101" pitchFamily="49" charset="-122"/>
              </a:rPr>
              <a:t>在中子星内</a:t>
            </a:r>
            <a:r>
              <a:rPr kumimoji="0" lang="en-US" altLang="zh-CN" sz="2400" b="1">
                <a:ea typeface="楷体" panose="02010609060101010101" pitchFamily="49" charset="-122"/>
              </a:rPr>
              <a:t>, </a:t>
            </a:r>
            <a:r>
              <a:rPr kumimoji="0" lang="zh-CN" altLang="en-US" sz="2400" b="1">
                <a:ea typeface="楷体" panose="02010609060101010101" pitchFamily="49" charset="-122"/>
              </a:rPr>
              <a:t>质子丰度</a:t>
            </a:r>
            <a:r>
              <a:rPr kumimoji="0" lang="en-US" altLang="zh-CN" sz="2400" b="1">
                <a:ea typeface="楷体" panose="02010609060101010101" pitchFamily="49" charset="-122"/>
              </a:rPr>
              <a:t>Y</a:t>
            </a:r>
            <a:r>
              <a:rPr kumimoji="0" lang="en-US" altLang="zh-CN" sz="2400" b="1" baseline="-25000">
                <a:ea typeface="楷体" panose="02010609060101010101" pitchFamily="49" charset="-122"/>
              </a:rPr>
              <a:t>p</a:t>
            </a:r>
            <a:r>
              <a:rPr kumimoji="0" lang="en-US" altLang="zh-CN" sz="2400" b="1">
                <a:ea typeface="楷体" panose="02010609060101010101" pitchFamily="49" charset="-122"/>
              </a:rPr>
              <a:t> ~ </a:t>
            </a:r>
            <a:r>
              <a:rPr lang="en-US" altLang="zh-CN" sz="2400" b="1">
                <a:ea typeface="楷体" panose="02010609060101010101" pitchFamily="49" charset="-122"/>
              </a:rPr>
              <a:t>(5-8)%)</a:t>
            </a:r>
          </a:p>
          <a:p>
            <a:r>
              <a:rPr lang="zh-CN" altLang="en-US" sz="2400" b="1">
                <a:ea typeface="楷体" panose="02010609060101010101" pitchFamily="49" charset="-122"/>
              </a:rPr>
              <a:t>它的</a:t>
            </a:r>
            <a:r>
              <a:rPr lang="en-US" altLang="zh-CN" sz="2400" b="1">
                <a:ea typeface="楷体" panose="02010609060101010101" pitchFamily="49" charset="-122"/>
              </a:rPr>
              <a:t>Pauli</a:t>
            </a:r>
            <a:r>
              <a:rPr lang="zh-CN" altLang="en-US" sz="2400" b="1">
                <a:ea typeface="楷体" panose="02010609060101010101" pitchFamily="49" charset="-122"/>
              </a:rPr>
              <a:t>顺磁磁矩远小于中子系统的</a:t>
            </a:r>
            <a:r>
              <a:rPr lang="en-US" altLang="zh-CN" sz="2400" b="1">
                <a:ea typeface="楷体" panose="02010609060101010101" pitchFamily="49" charset="-122"/>
              </a:rPr>
              <a:t>Pauli</a:t>
            </a:r>
            <a:r>
              <a:rPr lang="zh-CN" altLang="en-US" sz="2400" b="1">
                <a:ea typeface="楷体" panose="02010609060101010101" pitchFamily="49" charset="-122"/>
              </a:rPr>
              <a:t>顺磁磁矩</a:t>
            </a:r>
            <a:r>
              <a:rPr lang="en-US" altLang="zh-CN" sz="2400" b="1">
                <a:ea typeface="楷体" panose="02010609060101010101" pitchFamily="49" charset="-122"/>
              </a:rPr>
              <a:t>, </a:t>
            </a:r>
            <a:r>
              <a:rPr lang="zh-CN" altLang="en-US" sz="2400" b="1">
                <a:ea typeface="楷体" panose="02010609060101010101" pitchFamily="49" charset="-122"/>
              </a:rPr>
              <a:t>它产生的诱导磁场可以忽略。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765175"/>
          </a:xfrm>
        </p:spPr>
        <p:txBody>
          <a:bodyPr/>
          <a:lstStyle/>
          <a:p>
            <a:pPr eaLnBrk="1" hangingPunct="1"/>
            <a:r>
              <a:rPr lang="zh-CN" altLang="en-US" sz="2800" b="1">
                <a:solidFill>
                  <a:schemeClr val="accent2"/>
                </a:solidFill>
                <a:ea typeface="楷体" panose="02010609060101010101" pitchFamily="49" charset="-122"/>
              </a:rPr>
              <a:t>超相对论电子气体的</a:t>
            </a:r>
            <a:r>
              <a:rPr lang="en-US" altLang="zh-CN" sz="2800" b="1">
                <a:solidFill>
                  <a:schemeClr val="accent2"/>
                </a:solidFill>
                <a:ea typeface="楷体" panose="02010609060101010101" pitchFamily="49" charset="-122"/>
              </a:rPr>
              <a:t>Pauli</a:t>
            </a:r>
            <a:r>
              <a:rPr lang="zh-CN" altLang="en-US" sz="2800" b="1">
                <a:solidFill>
                  <a:schemeClr val="accent2"/>
                </a:solidFill>
                <a:ea typeface="楷体" panose="02010609060101010101" pitchFamily="49" charset="-122"/>
              </a:rPr>
              <a:t>顺磁磁矩产生的诱导磁场</a:t>
            </a:r>
          </a:p>
        </p:txBody>
      </p:sp>
      <p:graphicFrame>
        <p:nvGraphicFramePr>
          <p:cNvPr id="19458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900113" y="981075"/>
          <a:ext cx="6883400" cy="915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80162400" imgH="10668000" progId="Equation.DSMT4">
                  <p:embed/>
                </p:oleObj>
              </mc:Choice>
              <mc:Fallback>
                <p:oleObj name="Equation" r:id="rId3" imgW="80162400" imgH="10668000" progId="Equation.DSMT4">
                  <p:embed/>
                  <p:pic>
                    <p:nvPicPr>
                      <p:cNvPr id="0" name="Object 3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0113" y="981075"/>
                        <a:ext cx="6883400" cy="9159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11188" y="2565400"/>
          <a:ext cx="2349500" cy="137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Equation" r:id="rId5" imgW="24079200" imgH="14630400" progId="Equation.DSMT4">
                  <p:embed/>
                </p:oleObj>
              </mc:Choice>
              <mc:Fallback>
                <p:oleObj name="Equation" r:id="rId5" imgW="24079200" imgH="14630400" progId="Equation.DSMT4">
                  <p:embed/>
                  <p:pic>
                    <p:nvPicPr>
                      <p:cNvPr id="0" name="Object 4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1188" y="2565400"/>
                        <a:ext cx="2349500" cy="13747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95288" y="4073525"/>
          <a:ext cx="7812087" cy="278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Equation" r:id="rId7" imgW="61569600" imgH="21945600" progId="Equation.DSMT4">
                  <p:embed/>
                </p:oleObj>
              </mc:Choice>
              <mc:Fallback>
                <p:oleObj name="Equation" r:id="rId7" imgW="61569600" imgH="21945600" progId="Equation.DSMT4">
                  <p:embed/>
                  <p:pic>
                    <p:nvPicPr>
                      <p:cNvPr id="0" name="Object 5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5288" y="4073525"/>
                        <a:ext cx="7812087" cy="27844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3" name="Rectangle 6"/>
          <p:cNvSpPr>
            <a:spLocks noChangeArrowheads="1"/>
          </p:cNvSpPr>
          <p:nvPr/>
        </p:nvSpPr>
        <p:spPr bwMode="auto">
          <a:xfrm>
            <a:off x="0" y="1989138"/>
            <a:ext cx="9144000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400" b="1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中子星内的电子气体处于超相对论简并状态</a:t>
            </a:r>
            <a:endParaRPr lang="en-US" altLang="zh-CN" sz="2400" b="1">
              <a:solidFill>
                <a:schemeClr val="accent2"/>
              </a:solidFill>
            </a:endParaRPr>
          </a:p>
        </p:txBody>
      </p:sp>
      <p:graphicFrame>
        <p:nvGraphicFramePr>
          <p:cNvPr id="19461" name="Object 7"/>
          <p:cNvGraphicFramePr>
            <a:graphicFrameLocks noChangeAspect="1"/>
          </p:cNvGraphicFramePr>
          <p:nvPr/>
        </p:nvGraphicFramePr>
        <p:xfrm>
          <a:off x="4932363" y="2781300"/>
          <a:ext cx="2355850" cy="1055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Equation" r:id="rId9" imgW="23774400" imgH="10668000" progId="Equation.DSMT4">
                  <p:embed/>
                </p:oleObj>
              </mc:Choice>
              <mc:Fallback>
                <p:oleObj name="Equation" r:id="rId9" imgW="23774400" imgH="10668000" progId="Equation.DSMT4">
                  <p:embed/>
                  <p:pic>
                    <p:nvPicPr>
                      <p:cNvPr id="0" name="Object 7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32363" y="2781300"/>
                        <a:ext cx="2355850" cy="10556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611188" y="3500438"/>
          <a:ext cx="2663825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19202400" imgH="4572000" progId="Equation.DSMT4">
                  <p:embed/>
                </p:oleObj>
              </mc:Choice>
              <mc:Fallback>
                <p:oleObj name="Equation" r:id="rId3" imgW="19202400" imgH="4572000" progId="Equation.DSMT4">
                  <p:embed/>
                  <p:pic>
                    <p:nvPicPr>
                      <p:cNvPr id="0" name="Object 2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188" y="3500438"/>
                        <a:ext cx="2663825" cy="6334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900113" y="404813"/>
          <a:ext cx="612140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5" imgW="62484000" imgH="9753600" progId="Equation.DSMT4">
                  <p:embed/>
                </p:oleObj>
              </mc:Choice>
              <mc:Fallback>
                <p:oleObj name="Equation" r:id="rId5" imgW="62484000" imgH="9753600" progId="Equation.DSMT4">
                  <p:embed/>
                  <p:pic>
                    <p:nvPicPr>
                      <p:cNvPr id="0" name="Object 3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00113" y="404813"/>
                        <a:ext cx="6121400" cy="9556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6" name="Rectangle 4"/>
          <p:cNvSpPr>
            <a:spLocks noChangeArrowheads="1"/>
          </p:cNvSpPr>
          <p:nvPr/>
        </p:nvSpPr>
        <p:spPr bwMode="auto">
          <a:xfrm>
            <a:off x="5795963" y="1557338"/>
            <a:ext cx="223202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 i="1"/>
              <a:t>Ｙ</a:t>
            </a:r>
            <a:r>
              <a:rPr lang="en-US" altLang="zh-CN" sz="2400" b="1" baseline="-25000"/>
              <a:t>e</a:t>
            </a:r>
            <a:r>
              <a:rPr lang="en-US" altLang="zh-CN" sz="2400" b="1"/>
              <a:t> </a:t>
            </a:r>
            <a:r>
              <a:rPr lang="zh-CN" altLang="en-US" sz="2400" b="1"/>
              <a:t>电子丰度</a:t>
            </a:r>
          </a:p>
        </p:txBody>
      </p:sp>
      <p:graphicFrame>
        <p:nvGraphicFramePr>
          <p:cNvPr id="20484" name="Object 5"/>
          <p:cNvGraphicFramePr>
            <a:graphicFrameLocks noChangeAspect="1"/>
          </p:cNvGraphicFramePr>
          <p:nvPr/>
        </p:nvGraphicFramePr>
        <p:xfrm>
          <a:off x="468313" y="5589588"/>
          <a:ext cx="7272337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7" imgW="39319200" imgH="5486400" progId="Equation.DSMT4">
                  <p:embed/>
                </p:oleObj>
              </mc:Choice>
              <mc:Fallback>
                <p:oleObj name="Equation" r:id="rId7" imgW="39319200" imgH="5486400" progId="Equation.DSMT4">
                  <p:embed/>
                  <p:pic>
                    <p:nvPicPr>
                      <p:cNvPr id="0" name="Object 5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8313" y="5589588"/>
                        <a:ext cx="7272337" cy="10160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Object 6"/>
          <p:cNvGraphicFramePr>
            <a:graphicFrameLocks noChangeAspect="1"/>
          </p:cNvGraphicFramePr>
          <p:nvPr/>
        </p:nvGraphicFramePr>
        <p:xfrm>
          <a:off x="250825" y="1412875"/>
          <a:ext cx="4413250" cy="183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9" imgW="49682400" imgH="20726400" progId="Equation.DSMT4">
                  <p:embed/>
                </p:oleObj>
              </mc:Choice>
              <mc:Fallback>
                <p:oleObj name="Equation" r:id="rId9" imgW="49682400" imgH="20726400" progId="Equation.DSMT4">
                  <p:embed/>
                  <p:pic>
                    <p:nvPicPr>
                      <p:cNvPr id="0" name="Object 6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50825" y="1412875"/>
                        <a:ext cx="4413250" cy="18399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7" name="Rectangle 8"/>
          <p:cNvSpPr>
            <a:spLocks noChangeArrowheads="1"/>
          </p:cNvSpPr>
          <p:nvPr/>
        </p:nvSpPr>
        <p:spPr bwMode="auto">
          <a:xfrm>
            <a:off x="0" y="4868863"/>
            <a:ext cx="3348038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400" b="1">
                <a:sym typeface="Mathematica1" pitchFamily="2" charset="2"/>
              </a:rPr>
              <a:t>     </a:t>
            </a:r>
            <a:r>
              <a:rPr lang="en-US" altLang="zh-CN" b="1">
                <a:solidFill>
                  <a:schemeClr val="accent2"/>
                </a:solidFill>
              </a:rPr>
              <a:t>Conclusion:</a:t>
            </a:r>
            <a:r>
              <a:rPr lang="en-US" altLang="zh-CN" sz="2400" b="1">
                <a:solidFill>
                  <a:schemeClr val="accent2"/>
                </a:solidFill>
              </a:rPr>
              <a:t>  </a:t>
            </a:r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0" y="4292600"/>
            <a:ext cx="9144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400" b="1"/>
              <a:t>B</a:t>
            </a:r>
            <a:r>
              <a:rPr lang="en-US" altLang="zh-CN" sz="2400" b="1" baseline="30000"/>
              <a:t>(in)</a:t>
            </a:r>
            <a:r>
              <a:rPr lang="en-US" altLang="zh-CN" sz="2400" b="1"/>
              <a:t>(e) </a:t>
            </a:r>
            <a:r>
              <a:rPr lang="zh-CN" altLang="en-US" sz="2400" b="1">
                <a:latin typeface="楷体_GB2312" pitchFamily="49" charset="-122"/>
                <a:ea typeface="楷体_GB2312" pitchFamily="49" charset="-122"/>
              </a:rPr>
              <a:t>同温度无关</a:t>
            </a:r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sz="2400" b="1">
                <a:latin typeface="楷体_GB2312" pitchFamily="49" charset="-122"/>
                <a:ea typeface="楷体_GB2312" pitchFamily="49" charset="-122"/>
              </a:rPr>
              <a:t>高度简并电子气体</a:t>
            </a:r>
            <a:r>
              <a:rPr lang="en-US" altLang="zh-CN" sz="2400" b="1">
                <a:latin typeface="楷体_GB2312" pitchFamily="49" charset="-122"/>
                <a:ea typeface="楷体_GB2312" pitchFamily="49" charset="-122"/>
              </a:rPr>
              <a:t>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Rectangle 2"/>
          <p:cNvSpPr>
            <a:spLocks noGrp="1" noChangeArrowheads="1"/>
          </p:cNvSpPr>
          <p:nvPr>
            <p:ph type="title"/>
          </p:nvPr>
        </p:nvSpPr>
        <p:spPr>
          <a:xfrm>
            <a:off x="6659563" y="0"/>
            <a:ext cx="2484437" cy="647700"/>
          </a:xfrm>
        </p:spPr>
        <p:txBody>
          <a:bodyPr/>
          <a:lstStyle/>
          <a:p>
            <a:pPr eaLnBrk="1" hangingPunct="1"/>
            <a:r>
              <a:rPr lang="zh-CN" altLang="en-US" sz="4000" b="1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物理原因</a:t>
            </a:r>
          </a:p>
        </p:txBody>
      </p:sp>
      <p:graphicFrame>
        <p:nvGraphicFramePr>
          <p:cNvPr id="21506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203575" y="1127125"/>
          <a:ext cx="3313113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42367200" imgH="10363200" progId="Equation.DSMT4">
                  <p:embed/>
                </p:oleObj>
              </mc:Choice>
              <mc:Fallback>
                <p:oleObj name="Equation" r:id="rId3" imgW="42367200" imgH="10363200" progId="Equation.DSMT4">
                  <p:embed/>
                  <p:pic>
                    <p:nvPicPr>
                      <p:cNvPr id="0" name="Object 6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3575" y="1127125"/>
                        <a:ext cx="3313113" cy="8112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8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2555875" y="476250"/>
          <a:ext cx="3311525" cy="688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45415200" imgH="9448800" progId="Equation.DSMT4">
                  <p:embed/>
                </p:oleObj>
              </mc:Choice>
              <mc:Fallback>
                <p:oleObj name="Equation" r:id="rId5" imgW="45415200" imgH="9448800" progId="Equation.DSMT4">
                  <p:embed/>
                  <p:pic>
                    <p:nvPicPr>
                      <p:cNvPr id="0" name="Object 8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55875" y="476250"/>
                        <a:ext cx="3311525" cy="6889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539750" y="2420938"/>
          <a:ext cx="6515100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7" imgW="75285600" imgH="11582400" progId="Equation.DSMT4">
                  <p:embed/>
                </p:oleObj>
              </mc:Choice>
              <mc:Fallback>
                <p:oleObj name="Equation" r:id="rId7" imgW="75285600" imgH="11582400" progId="Equation.DSMT4">
                  <p:embed/>
                  <p:pic>
                    <p:nvPicPr>
                      <p:cNvPr id="0" name="Object 4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9750" y="2420938"/>
                        <a:ext cx="6515100" cy="10509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10"/>
          <p:cNvGraphicFramePr>
            <a:graphicFrameLocks noChangeAspect="1"/>
          </p:cNvGraphicFramePr>
          <p:nvPr/>
        </p:nvGraphicFramePr>
        <p:xfrm>
          <a:off x="179388" y="476250"/>
          <a:ext cx="1800225" cy="56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9" imgW="18592800" imgH="5791200" progId="Equation.DSMT4">
                  <p:embed/>
                </p:oleObj>
              </mc:Choice>
              <mc:Fallback>
                <p:oleObj name="Equation" r:id="rId9" imgW="18592800" imgH="5791200" progId="Equation.DSMT4">
                  <p:embed/>
                  <p:pic>
                    <p:nvPicPr>
                      <p:cNvPr id="0" name="Object 10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79388" y="476250"/>
                        <a:ext cx="1800225" cy="5603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3" name="Rectangle 11"/>
          <p:cNvSpPr>
            <a:spLocks noChangeArrowheads="1"/>
          </p:cNvSpPr>
          <p:nvPr/>
        </p:nvSpPr>
        <p:spPr bwMode="auto">
          <a:xfrm>
            <a:off x="0" y="0"/>
            <a:ext cx="27368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ea typeface="楷体_GB2312" pitchFamily="49" charset="-122"/>
              </a:rPr>
              <a:t>非相对论中子气体</a:t>
            </a:r>
            <a:r>
              <a:rPr lang="en-US" altLang="zh-CN" sz="2400" b="1"/>
              <a:t>:</a:t>
            </a:r>
          </a:p>
        </p:txBody>
      </p:sp>
      <p:sp>
        <p:nvSpPr>
          <p:cNvPr id="21514" name="Rectangle 12"/>
          <p:cNvSpPr>
            <a:spLocks noChangeArrowheads="1"/>
          </p:cNvSpPr>
          <p:nvPr/>
        </p:nvSpPr>
        <p:spPr bwMode="auto">
          <a:xfrm>
            <a:off x="179388" y="1196975"/>
            <a:ext cx="26352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ea typeface="楷体_GB2312" pitchFamily="49" charset="-122"/>
              </a:rPr>
              <a:t>超相对论电子气体</a:t>
            </a:r>
          </a:p>
        </p:txBody>
      </p:sp>
      <p:graphicFrame>
        <p:nvGraphicFramePr>
          <p:cNvPr id="21510" name="Object 13"/>
          <p:cNvGraphicFramePr>
            <a:graphicFrameLocks noChangeAspect="1"/>
          </p:cNvGraphicFramePr>
          <p:nvPr/>
        </p:nvGraphicFramePr>
        <p:xfrm>
          <a:off x="395288" y="1844675"/>
          <a:ext cx="3313112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11" imgW="39928800" imgH="5486400" progId="Equation.DSMT4">
                  <p:embed/>
                </p:oleObj>
              </mc:Choice>
              <mc:Fallback>
                <p:oleObj name="Equation" r:id="rId11" imgW="39928800" imgH="5486400" progId="Equation.DSMT4">
                  <p:embed/>
                  <p:pic>
                    <p:nvPicPr>
                      <p:cNvPr id="0" name="Object 13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95288" y="1844675"/>
                        <a:ext cx="3313112" cy="4556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1" name="Object 15"/>
          <p:cNvGraphicFramePr>
            <a:graphicFrameLocks noGrp="1" noChangeAspect="1"/>
          </p:cNvGraphicFramePr>
          <p:nvPr>
            <p:ph sz="half" idx="1"/>
          </p:nvPr>
        </p:nvGraphicFramePr>
        <p:xfrm>
          <a:off x="755650" y="3644900"/>
          <a:ext cx="3887788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Equation" r:id="rId13" imgW="39319200" imgH="5486400" progId="Equation.DSMT4">
                  <p:embed/>
                </p:oleObj>
              </mc:Choice>
              <mc:Fallback>
                <p:oleObj name="Equation" r:id="rId13" imgW="39319200" imgH="5486400" progId="Equation.DSMT4">
                  <p:embed/>
                  <p:pic>
                    <p:nvPicPr>
                      <p:cNvPr id="0" name="Object 15"/>
                      <p:cNvPicPr>
                        <a:picLocks noChangeAspect="1"/>
                      </p:cNvPicPr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55650" y="3644900"/>
                        <a:ext cx="3887788" cy="5429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5" name="矩形 10"/>
          <p:cNvSpPr>
            <a:spLocks noChangeArrowheads="1"/>
          </p:cNvSpPr>
          <p:nvPr/>
        </p:nvSpPr>
        <p:spPr bwMode="auto">
          <a:xfrm>
            <a:off x="0" y="4652963"/>
            <a:ext cx="9072563" cy="19399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0000CC"/>
                </a:solidFill>
                <a:ea typeface="楷体" panose="02010609060101010101" pitchFamily="49" charset="-122"/>
              </a:rPr>
              <a:t>中子星内，超相对论强简并电子气体 </a:t>
            </a:r>
            <a:r>
              <a:rPr lang="en-US" altLang="zh-CN" sz="2400" b="1">
                <a:solidFill>
                  <a:srgbClr val="0000CC"/>
                </a:solidFill>
                <a:ea typeface="楷体" panose="02010609060101010101" pitchFamily="49" charset="-122"/>
              </a:rPr>
              <a:t>(Pauli</a:t>
            </a:r>
            <a:r>
              <a:rPr lang="zh-CN" altLang="en-US" sz="2400" b="1">
                <a:solidFill>
                  <a:srgbClr val="0000CC"/>
                </a:solidFill>
                <a:ea typeface="楷体" panose="02010609060101010101" pitchFamily="49" charset="-122"/>
              </a:rPr>
              <a:t>顺磁 减去</a:t>
            </a:r>
            <a:r>
              <a:rPr lang="en-US" altLang="zh-CN" sz="2400" b="1">
                <a:solidFill>
                  <a:srgbClr val="0000CC"/>
                </a:solidFill>
                <a:ea typeface="楷体" panose="02010609060101010101" pitchFamily="49" charset="-122"/>
              </a:rPr>
              <a:t>Landau </a:t>
            </a:r>
            <a:r>
              <a:rPr lang="zh-CN" altLang="en-US" sz="2400" b="1">
                <a:solidFill>
                  <a:srgbClr val="0000CC"/>
                </a:solidFill>
                <a:ea typeface="楷体" panose="02010609060101010101" pitchFamily="49" charset="-122"/>
              </a:rPr>
              <a:t>逆磁</a:t>
            </a:r>
            <a:r>
              <a:rPr lang="en-US" altLang="zh-CN" sz="2400" b="1">
                <a:solidFill>
                  <a:srgbClr val="0000CC"/>
                </a:solidFill>
                <a:ea typeface="楷体" panose="02010609060101010101" pitchFamily="49" charset="-122"/>
              </a:rPr>
              <a:t>)</a:t>
            </a:r>
            <a:r>
              <a:rPr lang="zh-CN" altLang="en-US" sz="2400" b="1">
                <a:solidFill>
                  <a:srgbClr val="0000CC"/>
                </a:solidFill>
                <a:ea typeface="楷体" panose="02010609060101010101" pitchFamily="49" charset="-122"/>
              </a:rPr>
              <a:t>的总诱导磁场至少超过原有初始磁场</a:t>
            </a:r>
            <a:r>
              <a:rPr lang="en-US" altLang="zh-CN" sz="2400" b="1" i="1">
                <a:solidFill>
                  <a:srgbClr val="0000CC"/>
                </a:solidFill>
                <a:ea typeface="楷体" panose="02010609060101010101" pitchFamily="49" charset="-122"/>
              </a:rPr>
              <a:t>B </a:t>
            </a:r>
            <a:r>
              <a:rPr lang="en-US" altLang="zh-CN" sz="2400" b="1" baseline="30000">
                <a:solidFill>
                  <a:srgbClr val="0000CC"/>
                </a:solidFill>
                <a:ea typeface="楷体" panose="02010609060101010101" pitchFamily="49" charset="-122"/>
              </a:rPr>
              <a:t>(0)</a:t>
            </a:r>
            <a:r>
              <a:rPr lang="zh-CN" altLang="en-US" sz="2400" b="1">
                <a:solidFill>
                  <a:srgbClr val="0000CC"/>
                </a:solidFill>
                <a:ea typeface="楷体" panose="02010609060101010101" pitchFamily="49" charset="-122"/>
              </a:rPr>
              <a:t>的</a:t>
            </a:r>
            <a:r>
              <a:rPr lang="en-US" altLang="zh-CN" sz="2400" b="1">
                <a:solidFill>
                  <a:srgbClr val="0000CC"/>
                </a:solidFill>
                <a:ea typeface="楷体" panose="02010609060101010101" pitchFamily="49" charset="-122"/>
              </a:rPr>
              <a:t>90</a:t>
            </a:r>
            <a:r>
              <a:rPr lang="zh-CN" altLang="en-US" sz="2400" b="1">
                <a:solidFill>
                  <a:srgbClr val="0000CC"/>
                </a:solidFill>
                <a:ea typeface="楷体" panose="02010609060101010101" pitchFamily="49" charset="-122"/>
              </a:rPr>
              <a:t>倍</a:t>
            </a:r>
            <a:r>
              <a:rPr lang="en-US" altLang="zh-CN" sz="2400" b="1">
                <a:solidFill>
                  <a:srgbClr val="0000CC"/>
                </a:solidFill>
                <a:ea typeface="楷体" panose="02010609060101010101" pitchFamily="49" charset="-122"/>
              </a:rPr>
              <a:t>(</a:t>
            </a:r>
            <a:r>
              <a:rPr lang="en-US" altLang="zh-CN" sz="2400" b="1" i="1">
                <a:solidFill>
                  <a:srgbClr val="0000CC"/>
                </a:solidFill>
                <a:ea typeface="楷体" panose="02010609060101010101" pitchFamily="49" charset="-122"/>
              </a:rPr>
              <a:t>B </a:t>
            </a:r>
            <a:r>
              <a:rPr lang="en-US" altLang="zh-CN" sz="2400" b="1" baseline="30000">
                <a:solidFill>
                  <a:srgbClr val="0000CC"/>
                </a:solidFill>
                <a:ea typeface="楷体" panose="02010609060101010101" pitchFamily="49" charset="-122"/>
              </a:rPr>
              <a:t>(0)</a:t>
            </a:r>
            <a:r>
              <a:rPr lang="zh-CN" altLang="en-US" sz="2400" b="1">
                <a:solidFill>
                  <a:srgbClr val="0000CC"/>
                </a:solidFill>
                <a:ea typeface="楷体" panose="02010609060101010101" pitchFamily="49" charset="-122"/>
              </a:rPr>
              <a:t>起源于超新星爆发中其核心坍缩过程</a:t>
            </a:r>
            <a:r>
              <a:rPr lang="en-US" altLang="zh-CN" sz="2400" b="1">
                <a:solidFill>
                  <a:srgbClr val="0000CC"/>
                </a:solidFill>
                <a:ea typeface="楷体" panose="02010609060101010101" pitchFamily="49" charset="-122"/>
              </a:rPr>
              <a:t>) </a:t>
            </a:r>
          </a:p>
          <a:p>
            <a:r>
              <a:rPr lang="zh-CN" altLang="en-US" sz="2400" b="1">
                <a:solidFill>
                  <a:srgbClr val="0000CC"/>
                </a:solidFill>
                <a:ea typeface="楷体" panose="02010609060101010101" pitchFamily="49" charset="-122"/>
              </a:rPr>
              <a:t>重要结论</a:t>
            </a:r>
            <a:r>
              <a:rPr lang="en-US" altLang="zh-CN" sz="2400" b="1">
                <a:solidFill>
                  <a:srgbClr val="0000CC"/>
                </a:solidFill>
                <a:ea typeface="楷体" panose="02010609060101010101" pitchFamily="49" charset="-122"/>
              </a:rPr>
              <a:t>:</a:t>
            </a:r>
            <a:r>
              <a:rPr lang="zh-CN" altLang="en-US" sz="2400" b="1">
                <a:solidFill>
                  <a:schemeClr val="tx2"/>
                </a:solidFill>
                <a:ea typeface="楷体" panose="02010609060101010101" pitchFamily="49" charset="-122"/>
              </a:rPr>
              <a:t>中子星观测到的</a:t>
            </a:r>
            <a:r>
              <a:rPr lang="en-US" altLang="zh-CN" sz="2400" b="1">
                <a:solidFill>
                  <a:schemeClr val="tx2"/>
                </a:solidFill>
                <a:ea typeface="楷体" panose="02010609060101010101" pitchFamily="49" charset="-122"/>
              </a:rPr>
              <a:t>10</a:t>
            </a:r>
            <a:r>
              <a:rPr lang="en-US" altLang="zh-CN" sz="2400" b="1" baseline="30000">
                <a:solidFill>
                  <a:schemeClr val="tx2"/>
                </a:solidFill>
                <a:ea typeface="楷体" panose="02010609060101010101" pitchFamily="49" charset="-122"/>
              </a:rPr>
              <a:t>11</a:t>
            </a:r>
            <a:r>
              <a:rPr lang="en-US" altLang="zh-CN" sz="2400" b="1">
                <a:solidFill>
                  <a:schemeClr val="tx2"/>
                </a:solidFill>
                <a:ea typeface="楷体" panose="02010609060101010101" pitchFamily="49" charset="-122"/>
              </a:rPr>
              <a:t>-10</a:t>
            </a:r>
            <a:r>
              <a:rPr lang="en-US" altLang="zh-CN" sz="2400" b="1" baseline="30000">
                <a:solidFill>
                  <a:schemeClr val="tx2"/>
                </a:solidFill>
                <a:ea typeface="楷体" panose="02010609060101010101" pitchFamily="49" charset="-122"/>
              </a:rPr>
              <a:t>13</a:t>
            </a:r>
            <a:r>
              <a:rPr lang="zh-CN" altLang="en-US" sz="2400" b="1">
                <a:solidFill>
                  <a:schemeClr val="tx2"/>
                </a:solidFill>
                <a:ea typeface="楷体" panose="02010609060101010101" pitchFamily="49" charset="-122"/>
              </a:rPr>
              <a:t>高斯的强磁场实质上来源于中子星内超相对论强简并电子气体 的</a:t>
            </a:r>
            <a:r>
              <a:rPr lang="en-US" altLang="zh-CN" sz="2400" b="1">
                <a:solidFill>
                  <a:schemeClr val="tx2"/>
                </a:solidFill>
                <a:ea typeface="楷体" panose="02010609060101010101" pitchFamily="49" charset="-122"/>
              </a:rPr>
              <a:t>Pauli</a:t>
            </a:r>
            <a:r>
              <a:rPr lang="zh-CN" altLang="en-US" sz="2400" b="1">
                <a:solidFill>
                  <a:schemeClr val="tx2"/>
                </a:solidFill>
                <a:ea typeface="楷体" panose="02010609060101010101" pitchFamily="49" charset="-122"/>
              </a:rPr>
              <a:t>顺磁磁矩产生的诱导磁场。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167688" cy="83661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CN" sz="3600" b="1" dirty="0">
                <a:solidFill>
                  <a:srgbClr val="0000CC"/>
                </a:solidFill>
                <a:latin typeface="+mn-lt"/>
                <a:ea typeface="楷体" panose="02010609060101010101" pitchFamily="49" charset="-122"/>
              </a:rPr>
              <a:t> </a:t>
            </a:r>
            <a:r>
              <a:rPr lang="en-US" altLang="zh-CN" sz="3200" b="1" dirty="0">
                <a:solidFill>
                  <a:srgbClr val="0000CC"/>
                </a:solidFill>
                <a:latin typeface="+mn-lt"/>
                <a:ea typeface="楷体" panose="02010609060101010101" pitchFamily="49" charset="-122"/>
              </a:rPr>
              <a:t>Landau </a:t>
            </a:r>
            <a:r>
              <a:rPr lang="zh-CN" altLang="en-US" sz="3200" b="1" dirty="0">
                <a:solidFill>
                  <a:srgbClr val="0000CC"/>
                </a:solidFill>
                <a:latin typeface="+mn-lt"/>
                <a:ea typeface="楷体" panose="02010609060101010101" pitchFamily="49" charset="-122"/>
              </a:rPr>
              <a:t>逆磁性</a:t>
            </a:r>
            <a:br>
              <a:rPr lang="zh-CN" altLang="en-US" sz="3200" b="1" dirty="0">
                <a:solidFill>
                  <a:srgbClr val="0000CC"/>
                </a:solidFill>
                <a:latin typeface="+mn-lt"/>
                <a:ea typeface="楷体" panose="02010609060101010101" pitchFamily="49" charset="-122"/>
              </a:rPr>
            </a:br>
            <a:r>
              <a:rPr lang="zh-CN" altLang="en-US" sz="2800" b="1" dirty="0">
                <a:solidFill>
                  <a:srgbClr val="0000CC"/>
                </a:solidFill>
              </a:rPr>
              <a:t> </a:t>
            </a:r>
            <a:r>
              <a:rPr lang="en-US" altLang="zh-CN" sz="2800" b="1" dirty="0">
                <a:solidFill>
                  <a:srgbClr val="0000CC"/>
                </a:solidFill>
              </a:rPr>
              <a:t>(</a:t>
            </a:r>
            <a:r>
              <a:rPr lang="en-US" altLang="zh-CN" sz="2800" b="1" dirty="0"/>
              <a:t>Landau diamagnetic susceptibility) 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3284538"/>
            <a:ext cx="9144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</a:rPr>
              <a:t>我们在讨论 电子气体的</a:t>
            </a:r>
            <a:r>
              <a:rPr lang="en-US" altLang="zh-CN" sz="2400" b="1">
                <a:ea typeface="楷体" panose="02010609060101010101" pitchFamily="49" charset="-122"/>
              </a:rPr>
              <a:t>Pauli </a:t>
            </a:r>
            <a:r>
              <a:rPr lang="zh-CN" altLang="en-US" sz="2400" b="1">
                <a:ea typeface="楷体" panose="02010609060101010101" pitchFamily="49" charset="-122"/>
              </a:rPr>
              <a:t>顺磁性</a:t>
            </a:r>
            <a:r>
              <a:rPr lang="en-US" altLang="zh-CN" sz="2400" b="1">
                <a:ea typeface="楷体" panose="02010609060101010101" pitchFamily="49" charset="-122"/>
              </a:rPr>
              <a:t>(paramagnetic magnetization)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</a:rPr>
              <a:t>的同时，应该计算电子气体的</a:t>
            </a:r>
            <a:r>
              <a:rPr lang="en-US" altLang="zh-CN" sz="2400" b="1">
                <a:ea typeface="楷体" panose="02010609060101010101" pitchFamily="49" charset="-122"/>
              </a:rPr>
              <a:t>Landau </a:t>
            </a:r>
            <a:r>
              <a:rPr lang="zh-CN" altLang="en-US" sz="2400" b="1">
                <a:ea typeface="楷体" panose="02010609060101010101" pitchFamily="49" charset="-122"/>
              </a:rPr>
              <a:t>逆磁性。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</a:rPr>
              <a:t>计算高度相对论强简并电子气体的</a:t>
            </a:r>
            <a:r>
              <a:rPr lang="en-US" altLang="zh-CN" sz="2400" b="1">
                <a:ea typeface="楷体" panose="02010609060101010101" pitchFamily="49" charset="-122"/>
              </a:rPr>
              <a:t>Landau </a:t>
            </a:r>
            <a:r>
              <a:rPr lang="zh-CN" altLang="en-US" sz="2400" b="1">
                <a:ea typeface="楷体" panose="02010609060101010101" pitchFamily="49" charset="-122"/>
              </a:rPr>
              <a:t>逆磁性是非常困难的</a:t>
            </a:r>
            <a:r>
              <a:rPr lang="en-US" altLang="zh-CN" sz="2400" b="1">
                <a:ea typeface="楷体" panose="02010609060101010101" pitchFamily="49" charset="-122"/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</a:rPr>
              <a:t>在</a:t>
            </a:r>
            <a:r>
              <a:rPr lang="en-US" altLang="zh-CN" sz="2400" b="1">
                <a:ea typeface="楷体" panose="02010609060101010101" pitchFamily="49" charset="-122"/>
              </a:rPr>
              <a:t>(</a:t>
            </a:r>
            <a:r>
              <a:rPr lang="zh-CN" altLang="en-US" sz="2400" b="1">
                <a:ea typeface="楷体" panose="02010609060101010101" pitchFamily="49" charset="-122"/>
              </a:rPr>
              <a:t>巨</a:t>
            </a:r>
            <a:r>
              <a:rPr lang="en-US" altLang="zh-CN" sz="2400" b="1">
                <a:ea typeface="楷体" panose="02010609060101010101" pitchFamily="49" charset="-122"/>
              </a:rPr>
              <a:t>)</a:t>
            </a:r>
            <a:r>
              <a:rPr lang="zh-CN" altLang="en-US" sz="2400" b="1">
                <a:ea typeface="楷体" panose="02010609060101010101" pitchFamily="49" charset="-122"/>
              </a:rPr>
              <a:t>配分函数表达式中需要计算电子的能谱，必须求解在外</a:t>
            </a:r>
            <a:r>
              <a:rPr lang="en-US" altLang="zh-CN" sz="2400" b="1">
                <a:ea typeface="楷体" panose="02010609060101010101" pitchFamily="49" charset="-122"/>
              </a:rPr>
              <a:t>(</a:t>
            </a:r>
            <a:r>
              <a:rPr lang="zh-CN" altLang="en-US" sz="2400" b="1">
                <a:ea typeface="楷体" panose="02010609060101010101" pitchFamily="49" charset="-122"/>
              </a:rPr>
              <a:t>强</a:t>
            </a:r>
            <a:r>
              <a:rPr lang="en-US" altLang="zh-CN" sz="2400" b="1">
                <a:ea typeface="楷体" panose="02010609060101010101" pitchFamily="49" charset="-122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</a:rPr>
              <a:t>磁场下相对论电子的</a:t>
            </a:r>
            <a:r>
              <a:rPr lang="en-US" altLang="zh-CN" sz="2400" b="1">
                <a:ea typeface="楷体" panose="02010609060101010101" pitchFamily="49" charset="-122"/>
              </a:rPr>
              <a:t>Dirac</a:t>
            </a:r>
            <a:r>
              <a:rPr lang="zh-CN" altLang="en-US" sz="2400" b="1">
                <a:ea typeface="楷体" panose="02010609060101010101" pitchFamily="49" charset="-122"/>
              </a:rPr>
              <a:t>方程。迄今尚未见到相关计算。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</a:rPr>
              <a:t>但是，对非相对论强简并电子气体的</a:t>
            </a:r>
            <a:r>
              <a:rPr lang="en-US" altLang="zh-CN" sz="2400" b="1">
                <a:ea typeface="楷体" panose="02010609060101010101" pitchFamily="49" charset="-122"/>
              </a:rPr>
              <a:t>Landau </a:t>
            </a:r>
            <a:r>
              <a:rPr lang="zh-CN" altLang="en-US" sz="2400" b="1">
                <a:ea typeface="楷体" panose="02010609060101010101" pitchFamily="49" charset="-122"/>
              </a:rPr>
              <a:t>逆磁磁化率等于相应</a:t>
            </a:r>
            <a:endParaRPr lang="en-US" altLang="zh-CN" sz="2400" b="1">
              <a:ea typeface="楷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zh-CN" sz="2400" b="1">
                <a:ea typeface="楷体" panose="02010609060101010101" pitchFamily="49" charset="-122"/>
              </a:rPr>
              <a:t>Pauli </a:t>
            </a:r>
            <a:r>
              <a:rPr lang="zh-CN" altLang="en-US" sz="2400" b="1">
                <a:ea typeface="楷体" panose="02010609060101010101" pitchFamily="49" charset="-122"/>
              </a:rPr>
              <a:t>顺磁磁化率的</a:t>
            </a:r>
            <a:r>
              <a:rPr lang="en-US" altLang="zh-CN" sz="2400" b="1">
                <a:ea typeface="楷体" panose="02010609060101010101" pitchFamily="49" charset="-122"/>
              </a:rPr>
              <a:t>(</a:t>
            </a:r>
            <a:r>
              <a:rPr lang="en-US" altLang="zh-CN" sz="2400" b="1">
                <a:solidFill>
                  <a:srgbClr val="0000CC"/>
                </a:solidFill>
                <a:ea typeface="楷体" panose="02010609060101010101" pitchFamily="49" charset="-122"/>
              </a:rPr>
              <a:t>–1/3) </a:t>
            </a:r>
            <a:r>
              <a:rPr lang="en-US" altLang="zh-CN" sz="2400" b="1">
                <a:ea typeface="楷体" panose="02010609060101010101" pitchFamily="49" charset="-122"/>
              </a:rPr>
              <a:t>(</a:t>
            </a:r>
            <a:r>
              <a:rPr lang="zh-CN" altLang="en-US" sz="2400" b="1">
                <a:ea typeface="楷体" panose="02010609060101010101" pitchFamily="49" charset="-122"/>
              </a:rPr>
              <a:t>冯端，金国钧著 “凝聚态物理学上</a:t>
            </a:r>
            <a:endParaRPr lang="en-US" altLang="zh-CN" sz="2400" b="1">
              <a:ea typeface="楷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</a:rPr>
              <a:t>卷”</a:t>
            </a:r>
            <a:r>
              <a:rPr lang="en-US" altLang="zh-CN" sz="2400" b="1">
                <a:ea typeface="楷体" panose="02010609060101010101" pitchFamily="49" charset="-122"/>
              </a:rPr>
              <a:t>(2003),</a:t>
            </a:r>
            <a:r>
              <a:rPr lang="en-US" altLang="zh-CN" sz="2400" b="1">
                <a:ea typeface="楷体" panose="02010609060101010101" pitchFamily="49" charset="-122"/>
                <a:cs typeface="Times New Roman" panose="02020603050405020304" pitchFamily="18" charset="0"/>
              </a:rPr>
              <a:t>§6.3.4)。</a:t>
            </a:r>
            <a:r>
              <a:rPr lang="zh-CN" altLang="en-US" sz="2400" b="1">
                <a:ea typeface="楷体" panose="02010609060101010101" pitchFamily="49" charset="-122"/>
              </a:rPr>
              <a:t>相对论强简并电子气体的</a:t>
            </a:r>
            <a:r>
              <a:rPr lang="en-US" altLang="zh-CN" sz="2400" b="1">
                <a:ea typeface="楷体" panose="02010609060101010101" pitchFamily="49" charset="-122"/>
              </a:rPr>
              <a:t>Landau </a:t>
            </a:r>
            <a:r>
              <a:rPr lang="zh-CN" altLang="en-US" sz="2400" b="1">
                <a:ea typeface="楷体" panose="02010609060101010101" pitchFamily="49" charset="-122"/>
              </a:rPr>
              <a:t>逆磁磁化率</a:t>
            </a:r>
            <a:endParaRPr lang="en-US" altLang="zh-CN" sz="2400" b="1">
              <a:ea typeface="楷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</a:rPr>
              <a:t>大约等于相应</a:t>
            </a:r>
            <a:r>
              <a:rPr lang="en-US" altLang="zh-CN" sz="2400" b="1">
                <a:ea typeface="楷体" panose="02010609060101010101" pitchFamily="49" charset="-122"/>
              </a:rPr>
              <a:t>Pauli </a:t>
            </a:r>
            <a:r>
              <a:rPr lang="zh-CN" altLang="en-US" sz="2400" b="1">
                <a:ea typeface="楷体" panose="02010609060101010101" pitchFamily="49" charset="-122"/>
              </a:rPr>
              <a:t>顺磁磁化率的</a:t>
            </a:r>
            <a:r>
              <a:rPr lang="zh-CN" altLang="en-US" sz="2400" b="1">
                <a:solidFill>
                  <a:srgbClr val="0000CC"/>
                </a:solidFill>
                <a:ea typeface="楷体" panose="02010609060101010101" pitchFamily="49" charset="-122"/>
              </a:rPr>
              <a:t>万分之一。</a:t>
            </a:r>
            <a:endParaRPr lang="en-US" altLang="zh-CN" sz="2400" b="1">
              <a:ea typeface="楷体" panose="02010609060101010101" pitchFamily="49" charset="-122"/>
            </a:endParaRPr>
          </a:p>
        </p:txBody>
      </p:sp>
      <p:graphicFrame>
        <p:nvGraphicFramePr>
          <p:cNvPr id="2253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250825" y="1916113"/>
          <a:ext cx="2197100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28651200" imgH="10363200" progId="Equation.DSMT4">
                  <p:embed/>
                </p:oleObj>
              </mc:Choice>
              <mc:Fallback>
                <p:oleObj name="Equation" r:id="rId3" imgW="28651200" imgH="10363200" progId="Equation.DSMT4">
                  <p:embed/>
                  <p:pic>
                    <p:nvPicPr>
                      <p:cNvPr id="0" name="Object 4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0825" y="1916113"/>
                        <a:ext cx="2197100" cy="7953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1052513"/>
            <a:ext cx="9144000" cy="830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通常在金属中电子气体具有逆磁磁矩，它起源于电子带电。在外加电磁场中，单个电子具有的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Harmiton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量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5940425" y="1989138"/>
            <a:ext cx="268287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400" b="1">
                <a:sym typeface="Mathematica1" pitchFamily="2" charset="2"/>
              </a:rPr>
              <a:t>(      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  <a:sym typeface="Mathematica1" pitchFamily="2" charset="2"/>
              </a:rPr>
              <a:t>为电磁矢量势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  <a:sym typeface="Mathematica1" pitchFamily="2" charset="2"/>
              </a:rPr>
              <a:t>)</a:t>
            </a:r>
          </a:p>
        </p:txBody>
      </p:sp>
      <p:graphicFrame>
        <p:nvGraphicFramePr>
          <p:cNvPr id="22531" name="Object 8"/>
          <p:cNvGraphicFramePr>
            <a:graphicFrameLocks noChangeAspect="1"/>
          </p:cNvGraphicFramePr>
          <p:nvPr/>
        </p:nvGraphicFramePr>
        <p:xfrm>
          <a:off x="6227763" y="2060575"/>
          <a:ext cx="288925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5" imgW="3657600" imgH="4876800" progId="Equation.DSMT4">
                  <p:embed/>
                </p:oleObj>
              </mc:Choice>
              <mc:Fallback>
                <p:oleObj name="Equation" r:id="rId5" imgW="3657600" imgH="4876800" progId="Equation.DSMT4">
                  <p:embed/>
                  <p:pic>
                    <p:nvPicPr>
                      <p:cNvPr id="0" name="Object 8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27763" y="2060575"/>
                        <a:ext cx="288925" cy="3841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6" name="Rectangle 9"/>
          <p:cNvSpPr>
            <a:spLocks noChangeArrowheads="1"/>
          </p:cNvSpPr>
          <p:nvPr/>
        </p:nvSpPr>
        <p:spPr bwMode="auto">
          <a:xfrm>
            <a:off x="0" y="2708275"/>
            <a:ext cx="8964613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  <a:sym typeface="Mathematica1" pitchFamily="2" charset="2"/>
              </a:rPr>
              <a:t>外加磁场改变电子的轨道状态。中子不带电，没有这种逆磁性。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  <a:sym typeface="Mathematica1" pitchFamily="2" charset="2"/>
              </a:rPr>
              <a:t>..</a:t>
            </a:r>
            <a:endParaRPr lang="zh-CN" altLang="en-US" sz="2400" b="1">
              <a:latin typeface="楷体" panose="02010609060101010101" pitchFamily="49" charset="-122"/>
              <a:ea typeface="楷体" panose="02010609060101010101" pitchFamily="49" charset="-122"/>
              <a:sym typeface="Mathematica1" pitchFamily="2" charset="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63600"/>
          </a:xfrm>
        </p:spPr>
        <p:txBody>
          <a:bodyPr/>
          <a:lstStyle/>
          <a:p>
            <a:pPr eaLnBrk="1" hangingPunct="1"/>
            <a:r>
              <a:rPr lang="zh-CN" altLang="en-US" sz="3600" b="1">
                <a:solidFill>
                  <a:schemeClr val="accent2"/>
                </a:solidFill>
                <a:ea typeface="楷体" panose="02010609060101010101" pitchFamily="49" charset="-122"/>
              </a:rPr>
              <a:t>超强磁场</a:t>
            </a:r>
            <a:r>
              <a:rPr lang="en-US" altLang="zh-CN" sz="3600" b="1">
                <a:solidFill>
                  <a:schemeClr val="accent2"/>
                </a:solidFill>
                <a:ea typeface="楷体" panose="02010609060101010101" pitchFamily="49" charset="-122"/>
              </a:rPr>
              <a:t>B &gt; B</a:t>
            </a:r>
            <a:r>
              <a:rPr lang="en-US" altLang="zh-CN" sz="3600" b="1" baseline="-25000">
                <a:solidFill>
                  <a:schemeClr val="accent2"/>
                </a:solidFill>
                <a:ea typeface="楷体" panose="02010609060101010101" pitchFamily="49" charset="-122"/>
              </a:rPr>
              <a:t>cr </a:t>
            </a:r>
            <a:r>
              <a:rPr lang="zh-CN" altLang="en-US" sz="3600" b="1">
                <a:solidFill>
                  <a:schemeClr val="accent2"/>
                </a:solidFill>
                <a:ea typeface="楷体" panose="02010609060101010101" pitchFamily="49" charset="-122"/>
              </a:rPr>
              <a:t>情形 </a:t>
            </a:r>
            <a:r>
              <a:rPr lang="en-US" altLang="zh-CN" sz="3600" b="1">
                <a:solidFill>
                  <a:schemeClr val="accent2"/>
                </a:solidFill>
                <a:ea typeface="楷体" panose="02010609060101010101" pitchFamily="49" charset="-122"/>
              </a:rPr>
              <a:t>(</a:t>
            </a:r>
            <a:r>
              <a:rPr lang="zh-CN" altLang="en-US" sz="3600" b="1">
                <a:solidFill>
                  <a:schemeClr val="accent2"/>
                </a:solidFill>
                <a:ea typeface="楷体" panose="02010609060101010101" pitchFamily="49" charset="-122"/>
              </a:rPr>
              <a:t>简并的</a:t>
            </a:r>
            <a:r>
              <a:rPr lang="en-US" altLang="zh-CN" sz="3600" b="1">
                <a:solidFill>
                  <a:schemeClr val="accent2"/>
                </a:solidFill>
                <a:ea typeface="楷体" panose="02010609060101010101" pitchFamily="49" charset="-122"/>
              </a:rPr>
              <a:t>Landau</a:t>
            </a:r>
            <a:r>
              <a:rPr lang="zh-CN" altLang="en-US" sz="3600" b="1">
                <a:solidFill>
                  <a:schemeClr val="accent2"/>
                </a:solidFill>
                <a:ea typeface="楷体" panose="02010609060101010101" pitchFamily="49" charset="-122"/>
              </a:rPr>
              <a:t>柱面</a:t>
            </a:r>
            <a:r>
              <a:rPr lang="en-US" altLang="zh-CN" sz="3600" b="1">
                <a:solidFill>
                  <a:schemeClr val="accent2"/>
                </a:solidFill>
                <a:ea typeface="楷体" panose="02010609060101010101" pitchFamily="49" charset="-122"/>
              </a:rPr>
              <a:t>)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42481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zh-CN" sz="2400" b="1">
                <a:ea typeface="楷体" panose="02010609060101010101" pitchFamily="49" charset="-122"/>
              </a:rPr>
              <a:t>B &gt; B</a:t>
            </a:r>
            <a:r>
              <a:rPr lang="en-US" altLang="zh-CN" sz="2400" b="1" baseline="-25000">
                <a:ea typeface="楷体" panose="02010609060101010101" pitchFamily="49" charset="-122"/>
              </a:rPr>
              <a:t>cr  </a:t>
            </a:r>
            <a:r>
              <a:rPr lang="zh-CN" altLang="en-US" sz="2400" b="1">
                <a:ea typeface="楷体" panose="02010609060101010101" pitchFamily="49" charset="-122"/>
              </a:rPr>
              <a:t>时</a:t>
            </a:r>
            <a:r>
              <a:rPr lang="en-US" altLang="zh-CN" sz="2400" b="1">
                <a:ea typeface="楷体" panose="02010609060101010101" pitchFamily="49" charset="-122"/>
              </a:rPr>
              <a:t>,</a:t>
            </a:r>
            <a:r>
              <a:rPr lang="zh-CN" altLang="en-US" sz="2400" b="1">
                <a:ea typeface="楷体" panose="02010609060101010101" pitchFamily="49" charset="-122"/>
              </a:rPr>
              <a:t>电子</a:t>
            </a:r>
            <a:r>
              <a:rPr lang="en-US" altLang="zh-CN" sz="2400" b="1">
                <a:ea typeface="楷体" panose="02010609060101010101" pitchFamily="49" charset="-122"/>
              </a:rPr>
              <a:t>Pauli</a:t>
            </a:r>
            <a:r>
              <a:rPr lang="zh-CN" altLang="en-US" sz="2400" b="1">
                <a:ea typeface="楷体" panose="02010609060101010101" pitchFamily="49" charset="-122"/>
              </a:rPr>
              <a:t>顺磁磁化效应几乎不再使本底磁场放大。</a:t>
            </a:r>
          </a:p>
          <a:p>
            <a:pPr eaLnBrk="1" hangingPunct="1"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</a:rPr>
              <a:t>原因在于</a:t>
            </a:r>
            <a:r>
              <a:rPr lang="en-US" altLang="zh-CN" sz="2400" b="1">
                <a:ea typeface="楷体" panose="02010609060101010101" pitchFamily="49" charset="-122"/>
              </a:rPr>
              <a:t>:</a:t>
            </a:r>
            <a:r>
              <a:rPr lang="zh-CN" altLang="en-US" sz="2400" b="1">
                <a:ea typeface="楷体" panose="02010609060101010101" pitchFamily="49" charset="-122"/>
              </a:rPr>
              <a:t>当</a:t>
            </a:r>
            <a:r>
              <a:rPr lang="en-US" altLang="zh-CN" sz="2400" b="1">
                <a:solidFill>
                  <a:schemeClr val="accent2"/>
                </a:solidFill>
                <a:ea typeface="楷体" panose="02010609060101010101" pitchFamily="49" charset="-122"/>
              </a:rPr>
              <a:t>B &gt; B</a:t>
            </a:r>
            <a:r>
              <a:rPr lang="en-US" altLang="zh-CN" sz="2400" b="1" baseline="-25000">
                <a:solidFill>
                  <a:schemeClr val="accent2"/>
                </a:solidFill>
                <a:ea typeface="楷体" panose="02010609060101010101" pitchFamily="49" charset="-122"/>
              </a:rPr>
              <a:t>cr </a:t>
            </a:r>
            <a:r>
              <a:rPr lang="en-US" altLang="zh-CN" sz="2400" b="1">
                <a:solidFill>
                  <a:schemeClr val="accent2"/>
                </a:solidFill>
                <a:ea typeface="楷体" panose="02010609060101010101" pitchFamily="49" charset="-122"/>
              </a:rPr>
              <a:t>(B</a:t>
            </a:r>
            <a:r>
              <a:rPr lang="en-US" altLang="zh-CN" sz="2400" b="1" baseline="-25000">
                <a:solidFill>
                  <a:schemeClr val="accent2"/>
                </a:solidFill>
                <a:ea typeface="楷体" panose="02010609060101010101" pitchFamily="49" charset="-122"/>
              </a:rPr>
              <a:t>cr</a:t>
            </a:r>
            <a:r>
              <a:rPr lang="en-US" altLang="zh-CN" sz="2400" b="1">
                <a:solidFill>
                  <a:schemeClr val="accent2"/>
                </a:solidFill>
                <a:ea typeface="楷体" panose="02010609060101010101" pitchFamily="49" charset="-122"/>
              </a:rPr>
              <a:t>= 4.414</a:t>
            </a:r>
            <a:r>
              <a:rPr lang="en-US" altLang="zh-CN" sz="2400" b="1">
                <a:solidFill>
                  <a:schemeClr val="accent2"/>
                </a:solidFill>
                <a:ea typeface="楷体" panose="02010609060101010101" pitchFamily="49" charset="-122"/>
                <a:sym typeface="Mathematica1" pitchFamily="2" charset="2"/>
              </a:rPr>
              <a:t>×10</a:t>
            </a:r>
            <a:r>
              <a:rPr lang="en-US" altLang="zh-CN" sz="2400" b="1" baseline="30000">
                <a:solidFill>
                  <a:schemeClr val="accent2"/>
                </a:solidFill>
                <a:ea typeface="楷体" panose="02010609060101010101" pitchFamily="49" charset="-122"/>
                <a:sym typeface="Mathematica1" pitchFamily="2" charset="2"/>
              </a:rPr>
              <a:t>13</a:t>
            </a:r>
            <a:r>
              <a:rPr lang="en-US" altLang="zh-CN" sz="2400" b="1">
                <a:solidFill>
                  <a:schemeClr val="accent2"/>
                </a:solidFill>
                <a:ea typeface="楷体" panose="02010609060101010101" pitchFamily="49" charset="-122"/>
                <a:sym typeface="Mathematica1" pitchFamily="2" charset="2"/>
              </a:rPr>
              <a:t> gauss)</a:t>
            </a:r>
            <a:r>
              <a:rPr lang="zh-CN" altLang="en-US" sz="2400" b="1">
                <a:solidFill>
                  <a:schemeClr val="accent2"/>
                </a:solidFill>
                <a:ea typeface="楷体" panose="02010609060101010101" pitchFamily="49" charset="-122"/>
                <a:sym typeface="Mathematica1" pitchFamily="2" charset="2"/>
              </a:rPr>
              <a:t>时</a:t>
            </a:r>
            <a:r>
              <a:rPr lang="en-US" altLang="zh-CN" sz="2400" b="1">
                <a:solidFill>
                  <a:schemeClr val="accent2"/>
                </a:solidFill>
                <a:ea typeface="楷体" panose="02010609060101010101" pitchFamily="49" charset="-122"/>
                <a:sym typeface="Mathematica1" pitchFamily="2" charset="2"/>
              </a:rPr>
              <a:t>,</a:t>
            </a:r>
          </a:p>
          <a:p>
            <a:pPr eaLnBrk="1" hangingPunct="1"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原有的简并的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Fermi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球面形变为狭长的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Landau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柱面。而且，随着磁场的增加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, Landau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柱面变得更加狭长。此时的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Fermi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表面只是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Landau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柱面的顶上底面，远远小于球形的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Fermi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球表面。因此它对应的态密度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N(E</a:t>
            </a:r>
            <a:r>
              <a:rPr lang="en-US" altLang="zh-CN" sz="2400" b="1" baseline="-25000">
                <a:ea typeface="楷体" panose="02010609060101010101" pitchFamily="49" charset="-122"/>
                <a:sym typeface="Mathematica1" pitchFamily="2" charset="2"/>
              </a:rPr>
              <a:t>F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)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大大减少，前述诱导磁场的放大因子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A&lt;&lt;1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，可以忽略不计。</a:t>
            </a:r>
          </a:p>
          <a:p>
            <a:pPr eaLnBrk="1" hangingPunct="1">
              <a:buFontTx/>
              <a:buNone/>
            </a:pPr>
            <a:r>
              <a:rPr lang="zh-CN" altLang="en-US" sz="2400" b="1">
                <a:solidFill>
                  <a:schemeClr val="accent2"/>
                </a:solidFill>
                <a:ea typeface="楷体" panose="02010609060101010101" pitchFamily="49" charset="-122"/>
                <a:sym typeface="Mathematica1" pitchFamily="2" charset="2"/>
              </a:rPr>
              <a:t>结论</a:t>
            </a:r>
            <a:r>
              <a:rPr lang="en-US" altLang="zh-CN" sz="2400" b="1">
                <a:solidFill>
                  <a:schemeClr val="accent2"/>
                </a:solidFill>
                <a:ea typeface="楷体" panose="02010609060101010101" pitchFamily="49" charset="-122"/>
                <a:sym typeface="Mathematica1" pitchFamily="2" charset="2"/>
              </a:rPr>
              <a:t>: </a:t>
            </a:r>
            <a:r>
              <a:rPr lang="zh-CN" altLang="en-US" sz="2400" b="1">
                <a:solidFill>
                  <a:schemeClr val="accent2"/>
                </a:solidFill>
                <a:ea typeface="楷体" panose="02010609060101010101" pitchFamily="49" charset="-122"/>
                <a:sym typeface="Mathematica1" pitchFamily="2" charset="2"/>
              </a:rPr>
              <a:t>磁星 </a:t>
            </a:r>
            <a:r>
              <a:rPr lang="en-US" altLang="zh-CN" sz="2400" b="1">
                <a:solidFill>
                  <a:schemeClr val="accent2"/>
                </a:solidFill>
                <a:ea typeface="楷体" panose="02010609060101010101" pitchFamily="49" charset="-122"/>
                <a:sym typeface="Mathematica1" pitchFamily="2" charset="2"/>
              </a:rPr>
              <a:t>(B&gt;10</a:t>
            </a:r>
            <a:r>
              <a:rPr lang="en-US" altLang="zh-CN" sz="2400" b="1" baseline="30000">
                <a:solidFill>
                  <a:schemeClr val="accent2"/>
                </a:solidFill>
                <a:ea typeface="楷体" panose="02010609060101010101" pitchFamily="49" charset="-122"/>
                <a:sym typeface="Mathematica1" pitchFamily="2" charset="2"/>
              </a:rPr>
              <a:t>14</a:t>
            </a:r>
            <a:r>
              <a:rPr lang="en-US" altLang="zh-CN" sz="2400" b="1">
                <a:solidFill>
                  <a:schemeClr val="accent2"/>
                </a:solidFill>
                <a:ea typeface="楷体" panose="02010609060101010101" pitchFamily="49" charset="-122"/>
                <a:sym typeface="Mathematica1" pitchFamily="2" charset="2"/>
              </a:rPr>
              <a:t> gauss)</a:t>
            </a:r>
            <a:r>
              <a:rPr lang="zh-CN" altLang="en-US" sz="2400" b="1">
                <a:solidFill>
                  <a:schemeClr val="accent2"/>
                </a:solidFill>
                <a:ea typeface="楷体" panose="02010609060101010101" pitchFamily="49" charset="-122"/>
                <a:sym typeface="Mathematica1" pitchFamily="2" charset="2"/>
              </a:rPr>
              <a:t>的超强磁场是不可能通过极端相对论的简并电子气体的</a:t>
            </a:r>
            <a:r>
              <a:rPr lang="en-US" altLang="zh-CN" sz="2400" b="1">
                <a:ea typeface="楷体" panose="02010609060101010101" pitchFamily="49" charset="-122"/>
              </a:rPr>
              <a:t>Pauli</a:t>
            </a:r>
            <a:r>
              <a:rPr lang="zh-CN" altLang="en-US" sz="2400" b="1">
                <a:ea typeface="楷体" panose="02010609060101010101" pitchFamily="49" charset="-122"/>
              </a:rPr>
              <a:t>顺磁磁化效应产生的。</a:t>
            </a:r>
          </a:p>
          <a:p>
            <a:pPr eaLnBrk="1" hangingPunct="1"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</a:rPr>
              <a:t>必须另寻其它物理原因。</a:t>
            </a:r>
            <a:endParaRPr lang="en-US" altLang="en-US" sz="2400" b="1"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5759450" y="115888"/>
            <a:ext cx="3384550" cy="1066800"/>
          </a:xfrm>
        </p:spPr>
        <p:txBody>
          <a:bodyPr/>
          <a:lstStyle/>
          <a:p>
            <a:pPr eaLnBrk="1" hangingPunct="1"/>
            <a:r>
              <a:rPr lang="zh-CN" altLang="en-US" sz="2800" b="1">
                <a:solidFill>
                  <a:schemeClr val="accent2"/>
                </a:solidFill>
                <a:ea typeface="楷体" panose="02010609060101010101" pitchFamily="49" charset="-122"/>
              </a:rPr>
              <a:t>强磁场下垂直于磁场方向电子运动的</a:t>
            </a:r>
            <a:r>
              <a:rPr lang="en-US" altLang="zh-CN" sz="2800" b="1">
                <a:solidFill>
                  <a:schemeClr val="accent2"/>
                </a:solidFill>
                <a:ea typeface="楷体" panose="02010609060101010101" pitchFamily="49" charset="-122"/>
              </a:rPr>
              <a:t>Landau 能级量子化</a:t>
            </a:r>
            <a:endParaRPr lang="en-US" altLang="zh-CN" sz="2800" b="1">
              <a:ea typeface="楷体" panose="02010609060101010101" pitchFamily="49" charset="-122"/>
            </a:endParaRPr>
          </a:p>
        </p:txBody>
      </p:sp>
      <p:graphicFrame>
        <p:nvGraphicFramePr>
          <p:cNvPr id="23554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179388" y="908050"/>
          <a:ext cx="31686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3" imgW="36271200" imgH="5791200" progId="Equation.DSMT4">
                  <p:embed/>
                </p:oleObj>
              </mc:Choice>
              <mc:Fallback>
                <p:oleObj name="Equation" r:id="rId3" imgW="36271200" imgH="5791200" progId="Equation.DSMT4">
                  <p:embed/>
                  <p:pic>
                    <p:nvPicPr>
                      <p:cNvPr id="0" name="Object 3"/>
                      <p:cNvPicPr>
                        <a:picLocks noGrp="1"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388" y="908050"/>
                        <a:ext cx="3168650" cy="5064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23850" y="5084763"/>
          <a:ext cx="2735263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5" imgW="32918400" imgH="10363200" progId="Equation.DSMT4">
                  <p:embed/>
                </p:oleObj>
              </mc:Choice>
              <mc:Fallback>
                <p:oleObj name="Equation" r:id="rId5" imgW="32918400" imgH="10363200" progId="Equation.DSMT4">
                  <p:embed/>
                  <p:pic>
                    <p:nvPicPr>
                      <p:cNvPr id="0" name="Object 4"/>
                      <p:cNvPicPr>
                        <a:picLocks noGrp="1"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850" y="5084763"/>
                        <a:ext cx="2735263" cy="8604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AutoShape 5"/>
          <p:cNvSpPr>
            <a:spLocks noChangeArrowheads="1"/>
          </p:cNvSpPr>
          <p:nvPr/>
        </p:nvSpPr>
        <p:spPr bwMode="auto">
          <a:xfrm>
            <a:off x="2484438" y="3429000"/>
            <a:ext cx="3384550" cy="9144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59" name="AutoShape 6"/>
          <p:cNvSpPr>
            <a:spLocks noChangeArrowheads="1"/>
          </p:cNvSpPr>
          <p:nvPr/>
        </p:nvSpPr>
        <p:spPr bwMode="auto">
          <a:xfrm>
            <a:off x="1619250" y="2997200"/>
            <a:ext cx="5113338" cy="165735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60" name="AutoShape 7"/>
          <p:cNvSpPr>
            <a:spLocks noChangeArrowheads="1"/>
          </p:cNvSpPr>
          <p:nvPr/>
        </p:nvSpPr>
        <p:spPr bwMode="auto">
          <a:xfrm>
            <a:off x="900113" y="2781300"/>
            <a:ext cx="6481762" cy="208756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2147483647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5400" y="10800"/>
                </a:moveTo>
                <a:cubicBezTo>
                  <a:pt x="5400" y="13782"/>
                  <a:pt x="7818" y="16200"/>
                  <a:pt x="10800" y="16200"/>
                </a:cubicBezTo>
                <a:cubicBezTo>
                  <a:pt x="13782" y="16200"/>
                  <a:pt x="16200" y="13782"/>
                  <a:pt x="16200" y="10800"/>
                </a:cubicBezTo>
                <a:cubicBezTo>
                  <a:pt x="16200" y="7818"/>
                  <a:pt x="13782" y="5400"/>
                  <a:pt x="10800" y="5400"/>
                </a:cubicBezTo>
                <a:cubicBezTo>
                  <a:pt x="7818" y="5400"/>
                  <a:pt x="5400" y="7818"/>
                  <a:pt x="5400" y="10800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61" name="Oval 8"/>
          <p:cNvSpPr>
            <a:spLocks noChangeArrowheads="1"/>
          </p:cNvSpPr>
          <p:nvPr/>
        </p:nvSpPr>
        <p:spPr bwMode="auto">
          <a:xfrm flipV="1">
            <a:off x="3708400" y="3716338"/>
            <a:ext cx="936625" cy="2889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62" name="Oval 9"/>
          <p:cNvSpPr>
            <a:spLocks noChangeArrowheads="1"/>
          </p:cNvSpPr>
          <p:nvPr/>
        </p:nvSpPr>
        <p:spPr bwMode="auto">
          <a:xfrm>
            <a:off x="1979613" y="3068638"/>
            <a:ext cx="4608512" cy="1439862"/>
          </a:xfrm>
          <a:prstGeom prst="ellipse">
            <a:avLst/>
          </a:prstGeom>
          <a:solidFill>
            <a:schemeClr val="bg1">
              <a:alpha val="0"/>
            </a:schemeClr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3563" name="Rectangle 10"/>
          <p:cNvSpPr>
            <a:spLocks noChangeArrowheads="1"/>
          </p:cNvSpPr>
          <p:nvPr/>
        </p:nvSpPr>
        <p:spPr bwMode="auto">
          <a:xfrm>
            <a:off x="3779838" y="3716338"/>
            <a:ext cx="501650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1600">
                <a:solidFill>
                  <a:schemeClr val="tx2"/>
                </a:solidFill>
              </a:rPr>
              <a:t>n=0</a:t>
            </a:r>
          </a:p>
        </p:txBody>
      </p:sp>
      <p:sp>
        <p:nvSpPr>
          <p:cNvPr id="23564" name="Rectangle 11"/>
          <p:cNvSpPr>
            <a:spLocks noChangeArrowheads="1"/>
          </p:cNvSpPr>
          <p:nvPr/>
        </p:nvSpPr>
        <p:spPr bwMode="auto">
          <a:xfrm>
            <a:off x="4211638" y="3573463"/>
            <a:ext cx="501650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1600">
                <a:solidFill>
                  <a:schemeClr val="tx2"/>
                </a:solidFill>
              </a:rPr>
              <a:t>n</a:t>
            </a:r>
            <a:r>
              <a:rPr kumimoji="0" lang="en-US" altLang="zh-CN" sz="1600">
                <a:solidFill>
                  <a:schemeClr val="tx2"/>
                </a:solidFill>
                <a:sym typeface="Mathematica1" pitchFamily="2" charset="2"/>
              </a:rPr>
              <a:t>=1</a:t>
            </a:r>
            <a:endParaRPr kumimoji="0" lang="en-US" altLang="en-US" sz="1600">
              <a:solidFill>
                <a:schemeClr val="tx2"/>
              </a:solidFill>
              <a:sym typeface="Mathematica1" pitchFamily="2" charset="2"/>
            </a:endParaRPr>
          </a:p>
        </p:txBody>
      </p:sp>
      <p:sp>
        <p:nvSpPr>
          <p:cNvPr id="23565" name="Rectangle 12"/>
          <p:cNvSpPr>
            <a:spLocks noChangeArrowheads="1"/>
          </p:cNvSpPr>
          <p:nvPr/>
        </p:nvSpPr>
        <p:spPr bwMode="auto">
          <a:xfrm>
            <a:off x="4067175" y="3644900"/>
            <a:ext cx="360363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0" lang="en-US" altLang="zh-CN" sz="1800">
                <a:solidFill>
                  <a:schemeClr val="tx2"/>
                </a:solidFill>
                <a:latin typeface="Arial" panose="020B0604020202020204" pitchFamily="34" charset="0"/>
                <a:sym typeface="Mathematica1" pitchFamily="2" charset="2"/>
              </a:rPr>
              <a:t></a:t>
            </a:r>
          </a:p>
        </p:txBody>
      </p:sp>
      <p:sp>
        <p:nvSpPr>
          <p:cNvPr id="23566" name="Rectangle 13"/>
          <p:cNvSpPr>
            <a:spLocks noChangeArrowheads="1"/>
          </p:cNvSpPr>
          <p:nvPr/>
        </p:nvSpPr>
        <p:spPr bwMode="auto">
          <a:xfrm>
            <a:off x="2124075" y="3716338"/>
            <a:ext cx="501650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1600">
                <a:solidFill>
                  <a:schemeClr val="tx2"/>
                </a:solidFill>
              </a:rPr>
              <a:t>n</a:t>
            </a:r>
            <a:r>
              <a:rPr kumimoji="0" lang="en-US" altLang="zh-CN" sz="1600">
                <a:solidFill>
                  <a:schemeClr val="tx2"/>
                </a:solidFill>
                <a:sym typeface="Mathematica1" pitchFamily="2" charset="2"/>
              </a:rPr>
              <a:t>=4</a:t>
            </a:r>
            <a:endParaRPr kumimoji="0" lang="en-US" altLang="en-US" sz="1600">
              <a:solidFill>
                <a:schemeClr val="tx2"/>
              </a:solidFill>
              <a:sym typeface="Mathematica1" pitchFamily="2" charset="2"/>
            </a:endParaRPr>
          </a:p>
        </p:txBody>
      </p:sp>
      <p:sp>
        <p:nvSpPr>
          <p:cNvPr id="23567" name="Rectangle 14"/>
          <p:cNvSpPr>
            <a:spLocks noChangeArrowheads="1"/>
          </p:cNvSpPr>
          <p:nvPr/>
        </p:nvSpPr>
        <p:spPr bwMode="auto">
          <a:xfrm>
            <a:off x="3059113" y="3429000"/>
            <a:ext cx="501650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1600">
                <a:solidFill>
                  <a:schemeClr val="tx2"/>
                </a:solidFill>
              </a:rPr>
              <a:t>n</a:t>
            </a:r>
            <a:r>
              <a:rPr kumimoji="0" lang="en-US" altLang="zh-CN" sz="1600">
                <a:solidFill>
                  <a:schemeClr val="tx2"/>
                </a:solidFill>
                <a:sym typeface="Mathematica1" pitchFamily="2" charset="2"/>
              </a:rPr>
              <a:t>=3</a:t>
            </a:r>
            <a:endParaRPr kumimoji="0" lang="en-US" altLang="en-US" sz="1600">
              <a:solidFill>
                <a:schemeClr val="tx2"/>
              </a:solidFill>
              <a:sym typeface="Mathematica1" pitchFamily="2" charset="2"/>
            </a:endParaRPr>
          </a:p>
        </p:txBody>
      </p:sp>
      <p:sp>
        <p:nvSpPr>
          <p:cNvPr id="23568" name="Rectangle 15"/>
          <p:cNvSpPr>
            <a:spLocks noChangeArrowheads="1"/>
          </p:cNvSpPr>
          <p:nvPr/>
        </p:nvSpPr>
        <p:spPr bwMode="auto">
          <a:xfrm>
            <a:off x="3492500" y="3429000"/>
            <a:ext cx="501650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1600">
                <a:solidFill>
                  <a:schemeClr val="tx2"/>
                </a:solidFill>
              </a:rPr>
              <a:t>n</a:t>
            </a:r>
            <a:r>
              <a:rPr kumimoji="0" lang="en-US" altLang="zh-CN" sz="1600">
                <a:solidFill>
                  <a:schemeClr val="tx2"/>
                </a:solidFill>
                <a:sym typeface="Mathematica1" pitchFamily="2" charset="2"/>
              </a:rPr>
              <a:t>=2</a:t>
            </a:r>
            <a:endParaRPr kumimoji="0" lang="en-US" altLang="en-US" sz="1600">
              <a:solidFill>
                <a:schemeClr val="tx2"/>
              </a:solidFill>
              <a:sym typeface="Mathematica1" pitchFamily="2" charset="2"/>
            </a:endParaRPr>
          </a:p>
        </p:txBody>
      </p:sp>
      <p:sp>
        <p:nvSpPr>
          <p:cNvPr id="23569" name="Rectangle 16"/>
          <p:cNvSpPr>
            <a:spLocks noChangeArrowheads="1"/>
          </p:cNvSpPr>
          <p:nvPr/>
        </p:nvSpPr>
        <p:spPr bwMode="auto">
          <a:xfrm>
            <a:off x="1692275" y="3284538"/>
            <a:ext cx="501650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1600">
                <a:solidFill>
                  <a:schemeClr val="tx2"/>
                </a:solidFill>
              </a:rPr>
              <a:t>n</a:t>
            </a:r>
            <a:r>
              <a:rPr kumimoji="0" lang="en-US" altLang="zh-CN" sz="1600">
                <a:solidFill>
                  <a:schemeClr val="tx2"/>
                </a:solidFill>
                <a:sym typeface="Mathematica1" pitchFamily="2" charset="2"/>
              </a:rPr>
              <a:t>=5</a:t>
            </a:r>
            <a:endParaRPr kumimoji="0" lang="en-US" altLang="en-US" sz="1600">
              <a:solidFill>
                <a:schemeClr val="tx2"/>
              </a:solidFill>
              <a:sym typeface="Mathematica1" pitchFamily="2" charset="2"/>
            </a:endParaRPr>
          </a:p>
        </p:txBody>
      </p:sp>
      <p:sp>
        <p:nvSpPr>
          <p:cNvPr id="23570" name="Rectangle 17"/>
          <p:cNvSpPr>
            <a:spLocks noChangeArrowheads="1"/>
          </p:cNvSpPr>
          <p:nvPr/>
        </p:nvSpPr>
        <p:spPr bwMode="auto">
          <a:xfrm>
            <a:off x="468313" y="3429000"/>
            <a:ext cx="501650" cy="336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1600">
                <a:solidFill>
                  <a:schemeClr val="tx2"/>
                </a:solidFill>
              </a:rPr>
              <a:t>n</a:t>
            </a:r>
            <a:r>
              <a:rPr kumimoji="0" lang="en-US" altLang="zh-CN" sz="1600">
                <a:solidFill>
                  <a:schemeClr val="tx2"/>
                </a:solidFill>
                <a:sym typeface="Mathematica1" pitchFamily="2" charset="2"/>
              </a:rPr>
              <a:t>=6</a:t>
            </a:r>
            <a:endParaRPr kumimoji="0" lang="en-US" altLang="en-US" sz="1600">
              <a:solidFill>
                <a:schemeClr val="tx2"/>
              </a:solidFill>
              <a:sym typeface="Mathematica1" pitchFamily="2" charset="2"/>
            </a:endParaRPr>
          </a:p>
        </p:txBody>
      </p:sp>
      <p:sp>
        <p:nvSpPr>
          <p:cNvPr id="23571" name="Line 18"/>
          <p:cNvSpPr>
            <a:spLocks noChangeShapeType="1"/>
          </p:cNvSpPr>
          <p:nvPr/>
        </p:nvSpPr>
        <p:spPr bwMode="auto">
          <a:xfrm flipH="1">
            <a:off x="4211638" y="260350"/>
            <a:ext cx="73025" cy="3600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572" name="Line 19"/>
          <p:cNvSpPr>
            <a:spLocks noChangeShapeType="1"/>
          </p:cNvSpPr>
          <p:nvPr/>
        </p:nvSpPr>
        <p:spPr bwMode="auto">
          <a:xfrm rot="5400000">
            <a:off x="6407150" y="1593851"/>
            <a:ext cx="73025" cy="446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573" name="Rectangle 20"/>
          <p:cNvSpPr>
            <a:spLocks noChangeArrowheads="1"/>
          </p:cNvSpPr>
          <p:nvPr/>
        </p:nvSpPr>
        <p:spPr bwMode="auto">
          <a:xfrm>
            <a:off x="4356100" y="0"/>
            <a:ext cx="504825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0" lang="en-US" altLang="zh-CN" sz="1800" b="1">
                <a:solidFill>
                  <a:schemeClr val="tx2"/>
                </a:solidFill>
                <a:latin typeface="Arial" panose="020B0604020202020204" pitchFamily="34" charset="0"/>
              </a:rPr>
              <a:t>p</a:t>
            </a:r>
            <a:r>
              <a:rPr kumimoji="0" lang="en-US" altLang="zh-CN" sz="1800" b="1" baseline="-25000">
                <a:solidFill>
                  <a:schemeClr val="tx2"/>
                </a:solidFill>
                <a:latin typeface="Arial" panose="020B0604020202020204" pitchFamily="34" charset="0"/>
              </a:rPr>
              <a:t>z</a:t>
            </a:r>
            <a:endParaRPr kumimoji="0" lang="en-US" altLang="zh-CN" sz="1800" b="1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9478" name="Rectangle 21"/>
          <p:cNvSpPr>
            <a:spLocks noChangeArrowheads="1"/>
          </p:cNvSpPr>
          <p:nvPr/>
        </p:nvSpPr>
        <p:spPr bwMode="auto">
          <a:xfrm>
            <a:off x="8388350" y="3284538"/>
            <a:ext cx="504825" cy="646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defRPr/>
            </a:pPr>
            <a:r>
              <a:rPr kumimoji="0" lang="en-US" altLang="zh-CN" sz="1800" b="1" dirty="0">
                <a:solidFill>
                  <a:schemeClr val="tx2"/>
                </a:solidFill>
                <a:latin typeface="+mn-lt"/>
              </a:rPr>
              <a:t>p</a:t>
            </a:r>
            <a:r>
              <a:rPr kumimoji="0" lang="en-US" altLang="zh-CN" sz="1800" b="1" baseline="-25000" dirty="0">
                <a:solidFill>
                  <a:schemeClr val="tx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⊥</a:t>
            </a:r>
            <a:endParaRPr kumimoji="0" lang="en-US" altLang="zh-CN" sz="1800" b="1" baseline="-25000" dirty="0">
              <a:solidFill>
                <a:schemeClr val="tx2"/>
              </a:solidFill>
              <a:latin typeface="+mn-lt"/>
              <a:sym typeface="Mathematica1" pitchFamily="2" charset="2"/>
            </a:endParaRPr>
          </a:p>
          <a:p>
            <a:pPr>
              <a:defRPr/>
            </a:pPr>
            <a:endParaRPr kumimoji="0" lang="en-US" altLang="zh-CN" sz="18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3556" name="Object 22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539750" y="6092825"/>
          <a:ext cx="12954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7" imgW="15240000" imgH="5486400" progId="Equation.DSMT4">
                  <p:embed/>
                </p:oleObj>
              </mc:Choice>
              <mc:Fallback>
                <p:oleObj name="Equation" r:id="rId7" imgW="15240000" imgH="5486400" progId="Equation.DSMT4">
                  <p:embed/>
                  <p:pic>
                    <p:nvPicPr>
                      <p:cNvPr id="0" name="Object 22"/>
                      <p:cNvPicPr>
                        <a:picLocks noGrp="1"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39750" y="6092825"/>
                        <a:ext cx="1295400" cy="4667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75" name="Rectangle 24"/>
          <p:cNvSpPr>
            <a:spLocks noChangeArrowheads="1"/>
          </p:cNvSpPr>
          <p:nvPr/>
        </p:nvSpPr>
        <p:spPr bwMode="auto">
          <a:xfrm>
            <a:off x="3563938" y="6237288"/>
            <a:ext cx="343217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kumimoji="0" lang="en-US" altLang="zh-CN" sz="2400" b="1">
                <a:latin typeface="Arial" panose="020B0604020202020204" pitchFamily="34" charset="0"/>
              </a:rPr>
              <a:t>B</a:t>
            </a:r>
            <a:r>
              <a:rPr kumimoji="0" lang="en-US" altLang="zh-CN" sz="2400" b="1" baseline="-25000">
                <a:latin typeface="Arial" panose="020B0604020202020204" pitchFamily="34" charset="0"/>
              </a:rPr>
              <a:t>cr </a:t>
            </a:r>
            <a:r>
              <a:rPr kumimoji="0" lang="en-US" altLang="zh-CN" sz="2400" b="1">
                <a:latin typeface="Arial" panose="020B0604020202020204" pitchFamily="34" charset="0"/>
              </a:rPr>
              <a:t>=4.414</a:t>
            </a:r>
            <a:r>
              <a:rPr kumimoji="0" lang="en-US" altLang="zh-CN" sz="2400" b="1">
                <a:latin typeface="Arial" panose="020B0604020202020204" pitchFamily="34" charset="0"/>
                <a:cs typeface="Arial" panose="020B0604020202020204" pitchFamily="34" charset="0"/>
              </a:rPr>
              <a:t>×10</a:t>
            </a:r>
            <a:r>
              <a:rPr kumimoji="0" lang="en-US" altLang="zh-CN" sz="2400" b="1" baseline="3000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kumimoji="0" lang="en-US" altLang="zh-CN" sz="2400" b="1">
                <a:latin typeface="Arial" panose="020B0604020202020204" pitchFamily="34" charset="0"/>
                <a:cs typeface="Arial" panose="020B0604020202020204" pitchFamily="34" charset="0"/>
              </a:rPr>
              <a:t> guass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5886" y="11701"/>
            <a:ext cx="8893175" cy="536979"/>
          </a:xfrm>
        </p:spPr>
        <p:txBody>
          <a:bodyPr/>
          <a:lstStyle/>
          <a:p>
            <a:pPr eaLnBrk="1" hangingPunct="1"/>
            <a:r>
              <a:rPr lang="zh-CN" altLang="en-US" sz="3600" b="1" dirty="0" smtClean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问题</a:t>
            </a:r>
            <a:r>
              <a:rPr lang="en-US" altLang="zh-CN" sz="3600" b="1" dirty="0" smtClean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?</a:t>
            </a:r>
            <a:endParaRPr lang="zh-CN" altLang="en-US" sz="3600" b="1" dirty="0">
              <a:solidFill>
                <a:schemeClr val="accent2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448" y="548680"/>
            <a:ext cx="7199313" cy="87153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b="1" dirty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中子星的初始本底磁场</a:t>
            </a:r>
            <a:r>
              <a:rPr lang="en-US" altLang="zh-CN" sz="2400" b="1" dirty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: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通过超新星核心坍缩过程中，由于磁通量守恒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  <a:endParaRPr lang="en-US" altLang="zh-CN" sz="2400" b="1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1266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179640769"/>
              </p:ext>
            </p:extLst>
          </p:nvPr>
        </p:nvGraphicFramePr>
        <p:xfrm>
          <a:off x="611560" y="1619250"/>
          <a:ext cx="183673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21336000" imgH="4876800" progId="Equation.DSMT4">
                  <p:embed/>
                </p:oleObj>
              </mc:Choice>
              <mc:Fallback>
                <p:oleObj name="Equation" r:id="rId3" imgW="21336000" imgH="4876800" progId="Equation.DSMT4">
                  <p:embed/>
                  <p:pic>
                    <p:nvPicPr>
                      <p:cNvPr id="0" name="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1619250"/>
                        <a:ext cx="1836737" cy="4191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1" name="Rectangle 5"/>
          <p:cNvSpPr>
            <a:spLocks noChangeArrowheads="1"/>
          </p:cNvSpPr>
          <p:nvPr/>
        </p:nvSpPr>
        <p:spPr bwMode="auto">
          <a:xfrm>
            <a:off x="104905" y="3933056"/>
            <a:ext cx="9144000" cy="16319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b="1" dirty="0">
                <a:solidFill>
                  <a:schemeClr val="accent2"/>
                </a:solidFill>
                <a:ea typeface="楷体" panose="02010609060101010101" pitchFamily="49" charset="-122"/>
              </a:rPr>
              <a:t>问题</a:t>
            </a:r>
            <a:r>
              <a:rPr lang="en-US" altLang="zh-CN" b="1" dirty="0">
                <a:solidFill>
                  <a:schemeClr val="accent2"/>
                </a:solidFill>
                <a:ea typeface="楷体" panose="02010609060101010101" pitchFamily="49" charset="-122"/>
              </a:rPr>
              <a:t>:1)</a:t>
            </a:r>
            <a:r>
              <a:rPr lang="zh-CN" altLang="en-US" sz="2400" b="1" dirty="0">
                <a:ea typeface="楷体" panose="02010609060101010101" pitchFamily="49" charset="-122"/>
              </a:rPr>
              <a:t>大多数中子星观测到的</a:t>
            </a:r>
            <a:r>
              <a:rPr lang="en-US" altLang="zh-CN" sz="2400" b="1" dirty="0">
                <a:ea typeface="楷体" panose="02010609060101010101" pitchFamily="49" charset="-122"/>
              </a:rPr>
              <a:t>10</a:t>
            </a:r>
            <a:r>
              <a:rPr lang="en-US" altLang="zh-CN" sz="2400" b="1" baseline="30000" dirty="0">
                <a:ea typeface="楷体" panose="02010609060101010101" pitchFamily="49" charset="-122"/>
              </a:rPr>
              <a:t>11</a:t>
            </a:r>
            <a:r>
              <a:rPr lang="en-US" altLang="zh-CN" sz="2400" b="1" dirty="0">
                <a:ea typeface="楷体" panose="02010609060101010101" pitchFamily="49" charset="-122"/>
              </a:rPr>
              <a:t>-10</a:t>
            </a:r>
            <a:r>
              <a:rPr lang="en-US" altLang="zh-CN" sz="2400" b="1" baseline="30000" dirty="0">
                <a:ea typeface="楷体" panose="02010609060101010101" pitchFamily="49" charset="-122"/>
              </a:rPr>
              <a:t>13</a:t>
            </a:r>
            <a:r>
              <a:rPr lang="zh-CN" altLang="en-US" sz="2400" b="1" dirty="0">
                <a:ea typeface="楷体" panose="02010609060101010101" pitchFamily="49" charset="-122"/>
              </a:rPr>
              <a:t>高斯的强磁场的物理原因</a:t>
            </a:r>
            <a:r>
              <a:rPr lang="en-US" altLang="zh-CN" sz="2400" b="1" dirty="0">
                <a:ea typeface="楷体" panose="02010609060101010101" pitchFamily="49" charset="-122"/>
              </a:rPr>
              <a:t>?</a:t>
            </a:r>
          </a:p>
          <a:p>
            <a:r>
              <a:rPr lang="en-US" altLang="zh-CN" sz="2400" b="1" dirty="0">
                <a:ea typeface="楷体" panose="02010609060101010101" pitchFamily="49" charset="-122"/>
              </a:rPr>
              <a:t>2) </a:t>
            </a:r>
            <a:r>
              <a:rPr lang="zh-CN" altLang="en-US" sz="2400" b="1" dirty="0">
                <a:ea typeface="楷体" panose="02010609060101010101" pitchFamily="49" charset="-122"/>
              </a:rPr>
              <a:t>磁星</a:t>
            </a:r>
            <a:r>
              <a:rPr lang="en-US" altLang="zh-CN" sz="2400" b="1" dirty="0">
                <a:ea typeface="楷体" panose="02010609060101010101" pitchFamily="49" charset="-122"/>
              </a:rPr>
              <a:t>(10</a:t>
            </a:r>
            <a:r>
              <a:rPr lang="en-US" altLang="zh-CN" sz="2400" b="1" baseline="30000" dirty="0">
                <a:ea typeface="楷体" panose="02010609060101010101" pitchFamily="49" charset="-122"/>
              </a:rPr>
              <a:t>14</a:t>
            </a:r>
            <a:r>
              <a:rPr lang="en-US" altLang="zh-CN" sz="2400" b="1" dirty="0">
                <a:ea typeface="楷体" panose="02010609060101010101" pitchFamily="49" charset="-122"/>
              </a:rPr>
              <a:t>-10</a:t>
            </a:r>
            <a:r>
              <a:rPr lang="en-US" altLang="zh-CN" sz="2400" b="1" baseline="30000" dirty="0">
                <a:ea typeface="楷体" panose="02010609060101010101" pitchFamily="49" charset="-122"/>
              </a:rPr>
              <a:t>15</a:t>
            </a:r>
            <a:r>
              <a:rPr lang="en-US" altLang="zh-CN" sz="2400" b="1" dirty="0">
                <a:ea typeface="楷体" panose="02010609060101010101" pitchFamily="49" charset="-122"/>
              </a:rPr>
              <a:t> gauss)</a:t>
            </a:r>
            <a:r>
              <a:rPr lang="zh-CN" altLang="en-US" sz="2400" b="1" dirty="0">
                <a:ea typeface="楷体" panose="02010609060101010101" pitchFamily="49" charset="-122"/>
              </a:rPr>
              <a:t>的物理本质</a:t>
            </a:r>
            <a:r>
              <a:rPr lang="en-US" altLang="zh-CN" sz="2400" b="1" dirty="0">
                <a:ea typeface="楷体" panose="02010609060101010101" pitchFamily="49" charset="-122"/>
              </a:rPr>
              <a:t>?</a:t>
            </a:r>
          </a:p>
          <a:p>
            <a:r>
              <a:rPr lang="en-US" altLang="zh-CN" sz="2400" b="1" dirty="0">
                <a:ea typeface="楷体" panose="02010609060101010101" pitchFamily="49" charset="-122"/>
              </a:rPr>
              <a:t>3) </a:t>
            </a:r>
            <a:r>
              <a:rPr lang="zh-CN" altLang="en-US" sz="2400" b="1" dirty="0">
                <a:ea typeface="楷体" panose="02010609060101010101" pitchFamily="49" charset="-122"/>
              </a:rPr>
              <a:t>磁星高</a:t>
            </a:r>
            <a:r>
              <a:rPr lang="en-US" altLang="zh-CN" sz="2400" b="1" dirty="0">
                <a:ea typeface="楷体" panose="02010609060101010101" pitchFamily="49" charset="-122"/>
              </a:rPr>
              <a:t>X-</a:t>
            </a:r>
            <a:r>
              <a:rPr lang="zh-CN" altLang="en-US" sz="2400" b="1" dirty="0">
                <a:ea typeface="楷体" panose="02010609060101010101" pitchFamily="49" charset="-122"/>
              </a:rPr>
              <a:t>射线光度</a:t>
            </a:r>
            <a:r>
              <a:rPr lang="en-US" altLang="zh-CN" sz="2400" b="1" dirty="0">
                <a:ea typeface="楷体" panose="02010609060101010101" pitchFamily="49" charset="-122"/>
              </a:rPr>
              <a:t>? </a:t>
            </a:r>
          </a:p>
          <a:p>
            <a:r>
              <a:rPr lang="en-US" altLang="zh-CN" sz="2400" b="1" dirty="0">
                <a:ea typeface="楷体" panose="02010609060101010101" pitchFamily="49" charset="-122"/>
              </a:rPr>
              <a:t>4) </a:t>
            </a:r>
            <a:r>
              <a:rPr lang="zh-CN" altLang="en-US" sz="2400" b="1" dirty="0">
                <a:ea typeface="楷体" panose="02010609060101010101" pitchFamily="49" charset="-122"/>
              </a:rPr>
              <a:t>磁星的活动性 </a:t>
            </a:r>
            <a:r>
              <a:rPr lang="en-US" altLang="zh-CN" sz="2400" b="1" dirty="0">
                <a:ea typeface="楷体" panose="02010609060101010101" pitchFamily="49" charset="-122"/>
              </a:rPr>
              <a:t>(Flare &amp; Burst)?</a:t>
            </a:r>
          </a:p>
        </p:txBody>
      </p:sp>
      <p:graphicFrame>
        <p:nvGraphicFramePr>
          <p:cNvPr id="11267" name="Object 6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558210384"/>
              </p:ext>
            </p:extLst>
          </p:nvPr>
        </p:nvGraphicFramePr>
        <p:xfrm>
          <a:off x="3923928" y="1543050"/>
          <a:ext cx="280828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31089600" imgH="5486400" progId="Equation.DSMT4">
                  <p:embed/>
                </p:oleObj>
              </mc:Choice>
              <mc:Fallback>
                <p:oleObj name="Equation" r:id="rId5" imgW="31089600" imgH="5486400" progId="Equation.DSMT4">
                  <p:embed/>
                  <p:pic>
                    <p:nvPicPr>
                      <p:cNvPr id="0" name="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23928" y="1543050"/>
                        <a:ext cx="2808288" cy="4953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Rectangle 7"/>
          <p:cNvSpPr>
            <a:spLocks noChangeArrowheads="1"/>
          </p:cNvSpPr>
          <p:nvPr/>
        </p:nvSpPr>
        <p:spPr bwMode="auto">
          <a:xfrm>
            <a:off x="2789107" y="1533915"/>
            <a:ext cx="493713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b="1" dirty="0">
                <a:solidFill>
                  <a:schemeClr val="accent2"/>
                </a:solidFill>
                <a:latin typeface="宋体" panose="02010600030101010101" pitchFamily="2" charset="-122"/>
                <a:sym typeface="Mathematica1" pitchFamily="2" charset="2"/>
              </a:rPr>
              <a:t>→</a:t>
            </a:r>
            <a:endParaRPr lang="en-US" altLang="zh-CN" b="1" dirty="0">
              <a:solidFill>
                <a:schemeClr val="accent2"/>
              </a:solidFill>
              <a:sym typeface="Mathematica1" pitchFamily="2" charset="2"/>
            </a:endParaRPr>
          </a:p>
        </p:txBody>
      </p:sp>
      <p:sp>
        <p:nvSpPr>
          <p:cNvPr id="11273" name="Rectangle 8"/>
          <p:cNvSpPr>
            <a:spLocks noChangeArrowheads="1"/>
          </p:cNvSpPr>
          <p:nvPr/>
        </p:nvSpPr>
        <p:spPr bwMode="auto">
          <a:xfrm>
            <a:off x="104905" y="2204864"/>
            <a:ext cx="9144000" cy="15700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400" b="1" dirty="0">
                <a:ea typeface="楷体" panose="02010609060101010101" pitchFamily="49" charset="-122"/>
              </a:rPr>
              <a:t>(</a:t>
            </a:r>
            <a:r>
              <a:rPr lang="en-US" altLang="zh-CN" sz="2400" b="1" i="1" dirty="0">
                <a:ea typeface="楷体" panose="02010609060101010101" pitchFamily="49" charset="-122"/>
              </a:rPr>
              <a:t>B</a:t>
            </a:r>
            <a:r>
              <a:rPr lang="en-US" altLang="zh-CN" sz="2400" b="1" baseline="30000" dirty="0">
                <a:ea typeface="楷体" panose="02010609060101010101" pitchFamily="49" charset="-122"/>
              </a:rPr>
              <a:t>(</a:t>
            </a:r>
            <a:r>
              <a:rPr lang="en-US" altLang="zh-CN" sz="2400" b="1" i="1" baseline="30000" dirty="0">
                <a:ea typeface="楷体" panose="02010609060101010101" pitchFamily="49" charset="-122"/>
              </a:rPr>
              <a:t>0</a:t>
            </a:r>
            <a:r>
              <a:rPr lang="en-US" altLang="zh-CN" sz="2400" b="1" baseline="30000" dirty="0">
                <a:ea typeface="楷体" panose="02010609060101010101" pitchFamily="49" charset="-122"/>
              </a:rPr>
              <a:t>)</a:t>
            </a:r>
            <a:r>
              <a:rPr lang="zh-CN" altLang="en-US" sz="2400" b="1" dirty="0">
                <a:ea typeface="楷体" panose="02010609060101010101" pitchFamily="49" charset="-122"/>
              </a:rPr>
              <a:t>为中子星的初始本底磁场</a:t>
            </a:r>
            <a:r>
              <a:rPr lang="en-US" altLang="zh-CN" sz="2400" b="1" dirty="0">
                <a:ea typeface="楷体" panose="02010609060101010101" pitchFamily="49" charset="-122"/>
              </a:rPr>
              <a:t>)</a:t>
            </a:r>
            <a:r>
              <a:rPr lang="zh-CN" altLang="en-US" sz="2400" b="1" dirty="0">
                <a:ea typeface="楷体" panose="02010609060101010101" pitchFamily="49" charset="-122"/>
              </a:rPr>
              <a:t>。天文观测表明</a:t>
            </a:r>
            <a:r>
              <a:rPr lang="en-US" altLang="zh-CN" sz="2400" b="1" dirty="0">
                <a:ea typeface="楷体" panose="02010609060101010101" pitchFamily="49" charset="-122"/>
              </a:rPr>
              <a:t>:</a:t>
            </a:r>
            <a:r>
              <a:rPr lang="zh-CN" altLang="en-US" sz="2400" b="1" dirty="0">
                <a:ea typeface="楷体" panose="02010609060101010101" pitchFamily="49" charset="-122"/>
                <a:sym typeface="Wingdings" panose="05000000000000000000" pitchFamily="2" charset="2"/>
              </a:rPr>
              <a:t>（除</a:t>
            </a:r>
            <a:r>
              <a:rPr lang="en-US" altLang="zh-CN" sz="2400" b="1" dirty="0">
                <a:ea typeface="楷体" panose="02010609060101010101" pitchFamily="49" charset="-122"/>
                <a:sym typeface="Wingdings" panose="05000000000000000000" pitchFamily="2" charset="2"/>
              </a:rPr>
              <a:t>A</a:t>
            </a:r>
            <a:r>
              <a:rPr lang="en-US" altLang="zh-CN" sz="2400" b="1" baseline="-25000" dirty="0">
                <a:ea typeface="楷体" panose="02010609060101010101" pitchFamily="49" charset="-122"/>
                <a:sym typeface="Wingdings" panose="05000000000000000000" pitchFamily="2" charset="2"/>
              </a:rPr>
              <a:t>P</a:t>
            </a:r>
            <a:r>
              <a:rPr lang="zh-CN" altLang="en-US" sz="2400" b="1" dirty="0">
                <a:ea typeface="楷体" panose="02010609060101010101" pitchFamily="49" charset="-122"/>
                <a:sym typeface="Wingdings" panose="05000000000000000000" pitchFamily="2" charset="2"/>
              </a:rPr>
              <a:t>星以外</a:t>
            </a:r>
            <a:r>
              <a:rPr lang="en-US" altLang="zh-CN" sz="2400" b="1" dirty="0">
                <a:ea typeface="楷体" panose="02010609060101010101" pitchFamily="49" charset="-122"/>
                <a:sym typeface="Wingdings" panose="05000000000000000000" pitchFamily="2" charset="2"/>
              </a:rPr>
              <a:t>)</a:t>
            </a:r>
            <a:r>
              <a:rPr lang="zh-CN" altLang="en-US" sz="2400" b="1" dirty="0">
                <a:ea typeface="楷体" panose="02010609060101010101" pitchFamily="49" charset="-122"/>
              </a:rPr>
              <a:t>上半主序星表面磁场低于太阳型恒星的表面磁场</a:t>
            </a:r>
            <a:r>
              <a:rPr lang="en-US" altLang="zh-CN" sz="2400" b="1" dirty="0">
                <a:ea typeface="楷体" panose="02010609060101010101" pitchFamily="49" charset="-122"/>
              </a:rPr>
              <a:t>(</a:t>
            </a:r>
            <a:r>
              <a:rPr lang="zh-CN" altLang="en-US" sz="2400" b="1" dirty="0">
                <a:ea typeface="楷体" panose="02010609060101010101" pitchFamily="49" charset="-122"/>
              </a:rPr>
              <a:t>它由光球下面有表层对流区</a:t>
            </a:r>
            <a:r>
              <a:rPr lang="en-US" altLang="zh-CN" sz="2400" b="1" dirty="0">
                <a:ea typeface="楷体" panose="02010609060101010101" pitchFamily="49" charset="-122"/>
              </a:rPr>
              <a:t>),</a:t>
            </a:r>
            <a:r>
              <a:rPr lang="zh-CN" altLang="en-US" sz="2400" b="1" dirty="0">
                <a:ea typeface="楷体" panose="02010609060101010101" pitchFamily="49" charset="-122"/>
              </a:rPr>
              <a:t>低于</a:t>
            </a:r>
            <a:r>
              <a:rPr lang="en-US" altLang="zh-CN" sz="2400" b="1" dirty="0">
                <a:ea typeface="楷体" panose="02010609060101010101" pitchFamily="49" charset="-122"/>
              </a:rPr>
              <a:t>1-10 gauss</a:t>
            </a:r>
            <a:r>
              <a:rPr lang="zh-CN" altLang="en-US" sz="2400" b="1" dirty="0">
                <a:ea typeface="楷体" panose="02010609060101010101" pitchFamily="49" charset="-122"/>
              </a:rPr>
              <a:t>。通过坍缩难以获得通常中子星</a:t>
            </a:r>
            <a:r>
              <a:rPr lang="en-US" altLang="zh-CN" sz="2400" b="1" dirty="0">
                <a:ea typeface="楷体" panose="02010609060101010101" pitchFamily="49" charset="-122"/>
              </a:rPr>
              <a:t>(10</a:t>
            </a:r>
            <a:r>
              <a:rPr lang="en-US" altLang="zh-CN" sz="2400" b="1" baseline="30000" dirty="0">
                <a:ea typeface="楷体" panose="02010609060101010101" pitchFamily="49" charset="-122"/>
              </a:rPr>
              <a:t>11</a:t>
            </a:r>
            <a:r>
              <a:rPr lang="en-US" altLang="zh-CN" sz="2400" b="1" dirty="0">
                <a:ea typeface="楷体" panose="02010609060101010101" pitchFamily="49" charset="-122"/>
              </a:rPr>
              <a:t>-10</a:t>
            </a:r>
            <a:r>
              <a:rPr lang="en-US" altLang="zh-CN" sz="2400" b="1" baseline="30000" dirty="0">
                <a:ea typeface="楷体" panose="02010609060101010101" pitchFamily="49" charset="-122"/>
              </a:rPr>
              <a:t>13</a:t>
            </a:r>
            <a:r>
              <a:rPr lang="en-US" altLang="zh-CN" sz="2400" b="1" dirty="0">
                <a:ea typeface="楷体" panose="02010609060101010101" pitchFamily="49" charset="-122"/>
              </a:rPr>
              <a:t>) gauss</a:t>
            </a:r>
            <a:r>
              <a:rPr lang="zh-CN" altLang="en-US" sz="2400" b="1" dirty="0">
                <a:ea typeface="楷体" panose="02010609060101010101" pitchFamily="49" charset="-122"/>
              </a:rPr>
              <a:t>的磁场强度与</a:t>
            </a:r>
            <a:r>
              <a:rPr lang="zh-CN" altLang="en-US" sz="2400" b="1" dirty="0">
                <a:solidFill>
                  <a:schemeClr val="accent2"/>
                </a:solidFill>
                <a:ea typeface="楷体" panose="02010609060101010101" pitchFamily="49" charset="-122"/>
              </a:rPr>
              <a:t>磁星</a:t>
            </a:r>
            <a:r>
              <a:rPr lang="en-US" altLang="zh-CN" sz="2400" b="1" dirty="0">
                <a:ea typeface="楷体" panose="02010609060101010101" pitchFamily="49" charset="-122"/>
              </a:rPr>
              <a:t>(10</a:t>
            </a:r>
            <a:r>
              <a:rPr lang="en-US" altLang="zh-CN" sz="2400" b="1" baseline="30000" dirty="0">
                <a:ea typeface="楷体" panose="02010609060101010101" pitchFamily="49" charset="-122"/>
              </a:rPr>
              <a:t>14</a:t>
            </a:r>
            <a:r>
              <a:rPr lang="en-US" altLang="zh-CN" sz="2400" b="1" dirty="0">
                <a:ea typeface="楷体" panose="02010609060101010101" pitchFamily="49" charset="-122"/>
              </a:rPr>
              <a:t>-10</a:t>
            </a:r>
            <a:r>
              <a:rPr lang="en-US" altLang="zh-CN" sz="2400" b="1" baseline="30000" dirty="0">
                <a:ea typeface="楷体" panose="02010609060101010101" pitchFamily="49" charset="-122"/>
              </a:rPr>
              <a:t>15</a:t>
            </a:r>
            <a:r>
              <a:rPr lang="en-US" altLang="zh-CN" sz="2400" b="1" dirty="0">
                <a:ea typeface="楷体" panose="02010609060101010101" pitchFamily="49" charset="-122"/>
              </a:rPr>
              <a:t>) gauss</a:t>
            </a:r>
            <a:r>
              <a:rPr lang="zh-CN" altLang="en-US" sz="2400" b="1" dirty="0">
                <a:ea typeface="楷体" panose="02010609060101010101" pitchFamily="49" charset="-122"/>
              </a:rPr>
              <a:t>的磁场强度。</a:t>
            </a:r>
          </a:p>
        </p:txBody>
      </p:sp>
      <p:sp>
        <p:nvSpPr>
          <p:cNvPr id="11274" name="Rectangle 9"/>
          <p:cNvSpPr>
            <a:spLocks noChangeArrowheads="1"/>
          </p:cNvSpPr>
          <p:nvPr/>
        </p:nvSpPr>
        <p:spPr bwMode="auto">
          <a:xfrm>
            <a:off x="95800" y="5805264"/>
            <a:ext cx="9144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难以利用脉冲星自转能的损失率来解释其很高的</a:t>
            </a:r>
            <a:r>
              <a:rPr lang="en-US" altLang="zh-CN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X-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射线光度。</a:t>
            </a:r>
          </a:p>
        </p:txBody>
      </p:sp>
      <p:graphicFrame>
        <p:nvGraphicFramePr>
          <p:cNvPr id="1126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842969"/>
              </p:ext>
            </p:extLst>
          </p:nvPr>
        </p:nvGraphicFramePr>
        <p:xfrm>
          <a:off x="5436096" y="4749031"/>
          <a:ext cx="360045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公式" r:id="rId7" imgW="37795200" imgH="5791200" progId="Equation.3">
                  <p:embed/>
                </p:oleObj>
              </mc:Choice>
              <mc:Fallback>
                <p:oleObj name="公式" r:id="rId7" imgW="37795200" imgH="5791200" progId="Equation.3">
                  <p:embed/>
                  <p:pic>
                    <p:nvPicPr>
                      <p:cNvPr id="0" name="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36096" y="4749031"/>
                        <a:ext cx="3600450" cy="5524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67224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5364163" cy="908050"/>
          </a:xfrm>
        </p:spPr>
        <p:txBody>
          <a:bodyPr/>
          <a:lstStyle/>
          <a:p>
            <a:pPr eaLnBrk="1" hangingPunct="1"/>
            <a:r>
              <a:rPr lang="zh-CN" altLang="en-US" sz="4000" b="1">
                <a:solidFill>
                  <a:schemeClr val="accent2"/>
                </a:solidFill>
                <a:ea typeface="楷体" panose="02010609060101010101" pitchFamily="49" charset="-122"/>
              </a:rPr>
              <a:t>超强磁场</a:t>
            </a:r>
            <a:r>
              <a:rPr lang="en-US" altLang="zh-CN" sz="4000" b="1">
                <a:solidFill>
                  <a:schemeClr val="accent2"/>
                </a:solidFill>
                <a:ea typeface="楷体" panose="02010609060101010101" pitchFamily="49" charset="-122"/>
              </a:rPr>
              <a:t>B &gt; B</a:t>
            </a:r>
            <a:r>
              <a:rPr lang="en-US" altLang="zh-CN" sz="4000" b="1" baseline="-25000">
                <a:solidFill>
                  <a:schemeClr val="accent2"/>
                </a:solidFill>
                <a:ea typeface="楷体" panose="02010609060101010101" pitchFamily="49" charset="-122"/>
              </a:rPr>
              <a:t>cr </a:t>
            </a:r>
            <a:r>
              <a:rPr lang="zh-CN" altLang="en-US" sz="4000" b="1">
                <a:solidFill>
                  <a:schemeClr val="accent2"/>
                </a:solidFill>
                <a:ea typeface="楷体" panose="02010609060101010101" pitchFamily="49" charset="-122"/>
              </a:rPr>
              <a:t>情形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700213"/>
            <a:ext cx="684213" cy="4333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当</a:t>
            </a:r>
            <a:endParaRPr lang="en-US" altLang="zh-CN" sz="24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aphicFrame>
        <p:nvGraphicFramePr>
          <p:cNvPr id="24578" name="Object 4"/>
          <p:cNvGraphicFramePr>
            <a:graphicFrameLocks noChangeAspect="1"/>
          </p:cNvGraphicFramePr>
          <p:nvPr/>
        </p:nvGraphicFramePr>
        <p:xfrm>
          <a:off x="827088" y="1628775"/>
          <a:ext cx="132715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3" imgW="13411200" imgH="5486400" progId="Equation.DSMT4">
                  <p:embed/>
                </p:oleObj>
              </mc:Choice>
              <mc:Fallback>
                <p:oleObj name="Equation" r:id="rId3" imgW="13411200" imgH="5486400" progId="Equation.DSMT4">
                  <p:embed/>
                  <p:pic>
                    <p:nvPicPr>
                      <p:cNvPr id="0" name="Object 4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7088" y="1628775"/>
                        <a:ext cx="1327150" cy="5429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1" name="AutoShape 6"/>
          <p:cNvSpPr>
            <a:spLocks noChangeArrowheads="1"/>
          </p:cNvSpPr>
          <p:nvPr/>
        </p:nvSpPr>
        <p:spPr bwMode="auto">
          <a:xfrm>
            <a:off x="6227763" y="549275"/>
            <a:ext cx="1152525" cy="6048375"/>
          </a:xfrm>
          <a:prstGeom prst="can">
            <a:avLst>
              <a:gd name="adj" fmla="val 45871"/>
            </a:avLst>
          </a:prstGeom>
          <a:solidFill>
            <a:schemeClr val="bg1">
              <a:alpha val="98822"/>
            </a:schemeClr>
          </a:solidFill>
          <a:ln w="9525" cap="rnd">
            <a:solidFill>
              <a:schemeClr val="tx1"/>
            </a:solidFill>
            <a:prstDash val="sysDot"/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82" name="Line 7"/>
          <p:cNvSpPr>
            <a:spLocks noChangeShapeType="1"/>
          </p:cNvSpPr>
          <p:nvPr/>
        </p:nvSpPr>
        <p:spPr bwMode="auto">
          <a:xfrm flipH="1" flipV="1">
            <a:off x="6804025" y="836613"/>
            <a:ext cx="0" cy="5472112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4583" name="Arc 8"/>
          <p:cNvSpPr/>
          <p:nvPr/>
        </p:nvSpPr>
        <p:spPr bwMode="auto">
          <a:xfrm flipH="1">
            <a:off x="6227763" y="6205538"/>
            <a:ext cx="360362" cy="176212"/>
          </a:xfrm>
          <a:custGeom>
            <a:avLst/>
            <a:gdLst>
              <a:gd name="T0" fmla="*/ 2147483647 w 21600"/>
              <a:gd name="T1" fmla="*/ 0 h 17684"/>
              <a:gd name="T2" fmla="*/ 2147483647 w 21600"/>
              <a:gd name="T3" fmla="*/ 2147483647 h 17684"/>
              <a:gd name="T4" fmla="*/ 0 w 21600"/>
              <a:gd name="T5" fmla="*/ 2147483647 h 17684"/>
              <a:gd name="T6" fmla="*/ 0 60000 65536"/>
              <a:gd name="T7" fmla="*/ 0 60000 65536"/>
              <a:gd name="T8" fmla="*/ 0 60000 65536"/>
              <a:gd name="T9" fmla="*/ 0 w 21600"/>
              <a:gd name="T10" fmla="*/ 0 h 17684"/>
              <a:gd name="T11" fmla="*/ 21600 w 21600"/>
              <a:gd name="T12" fmla="*/ 17684 h 176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684" fill="none" extrusionOk="0">
                <a:moveTo>
                  <a:pt x="12402" y="-1"/>
                </a:moveTo>
                <a:cubicBezTo>
                  <a:pt x="18167" y="4042"/>
                  <a:pt x="21600" y="10642"/>
                  <a:pt x="21600" y="17684"/>
                </a:cubicBezTo>
              </a:path>
              <a:path w="21600" h="17684" stroke="0" extrusionOk="0">
                <a:moveTo>
                  <a:pt x="12402" y="-1"/>
                </a:moveTo>
                <a:cubicBezTo>
                  <a:pt x="18167" y="4042"/>
                  <a:pt x="21600" y="10642"/>
                  <a:pt x="21600" y="17684"/>
                </a:cubicBezTo>
                <a:lnTo>
                  <a:pt x="0" y="17684"/>
                </a:lnTo>
                <a:lnTo>
                  <a:pt x="12402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84" name="Arc 9"/>
          <p:cNvSpPr/>
          <p:nvPr/>
        </p:nvSpPr>
        <p:spPr bwMode="auto">
          <a:xfrm rot="941313" flipH="1">
            <a:off x="6516688" y="6092825"/>
            <a:ext cx="504825" cy="144463"/>
          </a:xfrm>
          <a:custGeom>
            <a:avLst/>
            <a:gdLst>
              <a:gd name="T0" fmla="*/ 2147483647 w 21514"/>
              <a:gd name="T1" fmla="*/ 0 h 21335"/>
              <a:gd name="T2" fmla="*/ 2147483647 w 21514"/>
              <a:gd name="T3" fmla="*/ 2147483647 h 21335"/>
              <a:gd name="T4" fmla="*/ 0 w 21514"/>
              <a:gd name="T5" fmla="*/ 2147483647 h 21335"/>
              <a:gd name="T6" fmla="*/ 0 60000 65536"/>
              <a:gd name="T7" fmla="*/ 0 60000 65536"/>
              <a:gd name="T8" fmla="*/ 0 60000 65536"/>
              <a:gd name="T9" fmla="*/ 0 w 21514"/>
              <a:gd name="T10" fmla="*/ 0 h 21335"/>
              <a:gd name="T11" fmla="*/ 21514 w 21514"/>
              <a:gd name="T12" fmla="*/ 21335 h 2133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14" h="21335" fill="none" extrusionOk="0">
                <a:moveTo>
                  <a:pt x="3370" y="-1"/>
                </a:moveTo>
                <a:cubicBezTo>
                  <a:pt x="13151" y="1544"/>
                  <a:pt x="20629" y="9543"/>
                  <a:pt x="21513" y="19407"/>
                </a:cubicBezTo>
              </a:path>
              <a:path w="21514" h="21335" stroke="0" extrusionOk="0">
                <a:moveTo>
                  <a:pt x="3370" y="-1"/>
                </a:moveTo>
                <a:cubicBezTo>
                  <a:pt x="13151" y="1544"/>
                  <a:pt x="20629" y="9543"/>
                  <a:pt x="21513" y="19407"/>
                </a:cubicBezTo>
                <a:lnTo>
                  <a:pt x="0" y="21335"/>
                </a:lnTo>
                <a:lnTo>
                  <a:pt x="3370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85" name="Arc 10"/>
          <p:cNvSpPr/>
          <p:nvPr/>
        </p:nvSpPr>
        <p:spPr bwMode="auto">
          <a:xfrm rot="5870358" flipH="1">
            <a:off x="7074694" y="6247606"/>
            <a:ext cx="300038" cy="269875"/>
          </a:xfrm>
          <a:custGeom>
            <a:avLst/>
            <a:gdLst>
              <a:gd name="T0" fmla="*/ 2147483647 w 21600"/>
              <a:gd name="T1" fmla="*/ 0 h 19739"/>
              <a:gd name="T2" fmla="*/ 2147483647 w 21600"/>
              <a:gd name="T3" fmla="*/ 2147483647 h 19739"/>
              <a:gd name="T4" fmla="*/ 0 w 21600"/>
              <a:gd name="T5" fmla="*/ 2147483647 h 19739"/>
              <a:gd name="T6" fmla="*/ 0 60000 65536"/>
              <a:gd name="T7" fmla="*/ 0 60000 65536"/>
              <a:gd name="T8" fmla="*/ 0 60000 65536"/>
              <a:gd name="T9" fmla="*/ 0 w 21600"/>
              <a:gd name="T10" fmla="*/ 0 h 19739"/>
              <a:gd name="T11" fmla="*/ 21600 w 21600"/>
              <a:gd name="T12" fmla="*/ 19739 h 1973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739" fill="none" extrusionOk="0">
                <a:moveTo>
                  <a:pt x="9588" y="0"/>
                </a:moveTo>
                <a:cubicBezTo>
                  <a:pt x="16945" y="3644"/>
                  <a:pt x="21600" y="11145"/>
                  <a:pt x="21600" y="19355"/>
                </a:cubicBezTo>
                <a:cubicBezTo>
                  <a:pt x="21600" y="19483"/>
                  <a:pt x="21598" y="19611"/>
                  <a:pt x="21596" y="19738"/>
                </a:cubicBezTo>
              </a:path>
              <a:path w="21600" h="19739" stroke="0" extrusionOk="0">
                <a:moveTo>
                  <a:pt x="9588" y="0"/>
                </a:moveTo>
                <a:cubicBezTo>
                  <a:pt x="16945" y="3644"/>
                  <a:pt x="21600" y="11145"/>
                  <a:pt x="21600" y="19355"/>
                </a:cubicBezTo>
                <a:cubicBezTo>
                  <a:pt x="21600" y="19483"/>
                  <a:pt x="21598" y="19611"/>
                  <a:pt x="21596" y="19738"/>
                </a:cubicBezTo>
                <a:lnTo>
                  <a:pt x="0" y="19355"/>
                </a:lnTo>
                <a:lnTo>
                  <a:pt x="9588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4586" name="Line 11"/>
          <p:cNvSpPr>
            <a:spLocks noChangeShapeType="1"/>
          </p:cNvSpPr>
          <p:nvPr/>
        </p:nvSpPr>
        <p:spPr bwMode="auto">
          <a:xfrm flipV="1">
            <a:off x="6804025" y="765175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arrow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4587" name="Line 12"/>
          <p:cNvSpPr>
            <a:spLocks noChangeShapeType="1"/>
          </p:cNvSpPr>
          <p:nvPr/>
        </p:nvSpPr>
        <p:spPr bwMode="auto">
          <a:xfrm flipH="1" flipV="1">
            <a:off x="6804025" y="188913"/>
            <a:ext cx="1588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arrow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4588" name="Rectangle 13"/>
          <p:cNvSpPr>
            <a:spLocks noChangeArrowheads="1"/>
          </p:cNvSpPr>
          <p:nvPr/>
        </p:nvSpPr>
        <p:spPr bwMode="auto">
          <a:xfrm>
            <a:off x="7451725" y="404813"/>
            <a:ext cx="625475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b="1"/>
              <a:t>p</a:t>
            </a:r>
            <a:r>
              <a:rPr lang="en-US" altLang="zh-CN" b="1" baseline="-25000">
                <a:latin typeface="楷体" panose="02010609060101010101" pitchFamily="49" charset="-122"/>
                <a:ea typeface="楷体" panose="02010609060101010101" pitchFamily="49" charset="-122"/>
                <a:sym typeface="Mathematica1" pitchFamily="2" charset="2"/>
              </a:rPr>
              <a:t>⊥</a:t>
            </a:r>
            <a:endParaRPr lang="en-US" altLang="zh-CN" b="1">
              <a:sym typeface="Mathematica1" pitchFamily="2" charset="2"/>
            </a:endParaRPr>
          </a:p>
        </p:txBody>
      </p:sp>
      <p:sp>
        <p:nvSpPr>
          <p:cNvPr id="24589" name="Rectangle 14"/>
          <p:cNvSpPr>
            <a:spLocks noChangeArrowheads="1"/>
          </p:cNvSpPr>
          <p:nvPr/>
        </p:nvSpPr>
        <p:spPr bwMode="auto">
          <a:xfrm>
            <a:off x="6084888" y="0"/>
            <a:ext cx="4889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b="1"/>
              <a:t>p</a:t>
            </a:r>
            <a:r>
              <a:rPr lang="en-US" altLang="zh-CN" b="1" baseline="-25000"/>
              <a:t>z</a:t>
            </a:r>
            <a:endParaRPr lang="en-US" altLang="zh-CN" b="1"/>
          </a:p>
        </p:txBody>
      </p:sp>
      <p:sp>
        <p:nvSpPr>
          <p:cNvPr id="24590" name="Rectangle 15"/>
          <p:cNvSpPr>
            <a:spLocks noChangeArrowheads="1"/>
          </p:cNvSpPr>
          <p:nvPr/>
        </p:nvSpPr>
        <p:spPr bwMode="auto">
          <a:xfrm>
            <a:off x="395288" y="836613"/>
            <a:ext cx="3395662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b="1">
                <a:solidFill>
                  <a:schemeClr val="accent2"/>
                </a:solidFill>
              </a:rPr>
              <a:t>(</a:t>
            </a:r>
            <a:r>
              <a:rPr lang="zh-CN" altLang="en-US" b="1">
                <a:solidFill>
                  <a:schemeClr val="accent2"/>
                </a:solidFill>
                <a:ea typeface="楷体" panose="02010609060101010101" pitchFamily="49" charset="-122"/>
              </a:rPr>
              <a:t>简并的</a:t>
            </a:r>
            <a:r>
              <a:rPr lang="en-US" altLang="zh-CN" b="1">
                <a:solidFill>
                  <a:schemeClr val="accent2"/>
                </a:solidFill>
                <a:ea typeface="楷体" panose="02010609060101010101" pitchFamily="49" charset="-122"/>
              </a:rPr>
              <a:t>Landau</a:t>
            </a:r>
            <a:r>
              <a:rPr lang="zh-CN" altLang="en-US" b="1">
                <a:solidFill>
                  <a:schemeClr val="accent2"/>
                </a:solidFill>
                <a:ea typeface="楷体" panose="02010609060101010101" pitchFamily="49" charset="-122"/>
              </a:rPr>
              <a:t>柱面</a:t>
            </a:r>
            <a:r>
              <a:rPr lang="en-US" altLang="zh-CN" b="1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24591" name="Rectangle 24"/>
          <p:cNvSpPr>
            <a:spLocks noChangeArrowheads="1"/>
          </p:cNvSpPr>
          <p:nvPr/>
        </p:nvSpPr>
        <p:spPr bwMode="auto">
          <a:xfrm>
            <a:off x="2555875" y="1628775"/>
            <a:ext cx="343217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kumimoji="0" lang="en-US" altLang="zh-CN" sz="2400" b="1">
                <a:latin typeface="Arial" panose="020B0604020202020204" pitchFamily="34" charset="0"/>
              </a:rPr>
              <a:t>B</a:t>
            </a:r>
            <a:r>
              <a:rPr kumimoji="0" lang="en-US" altLang="zh-CN" sz="2400" b="1" baseline="-25000">
                <a:latin typeface="Arial" panose="020B0604020202020204" pitchFamily="34" charset="0"/>
              </a:rPr>
              <a:t>cr </a:t>
            </a:r>
            <a:r>
              <a:rPr kumimoji="0" lang="en-US" altLang="zh-CN" sz="2400" b="1">
                <a:latin typeface="Arial" panose="020B0604020202020204" pitchFamily="34" charset="0"/>
              </a:rPr>
              <a:t>=4.414</a:t>
            </a:r>
            <a:r>
              <a:rPr kumimoji="0" lang="en-US" altLang="zh-CN" sz="2400" b="1">
                <a:latin typeface="Arial" panose="020B0604020202020204" pitchFamily="34" charset="0"/>
                <a:cs typeface="Arial" panose="020B0604020202020204" pitchFamily="34" charset="0"/>
              </a:rPr>
              <a:t>×10</a:t>
            </a:r>
            <a:r>
              <a:rPr kumimoji="0" lang="en-US" altLang="zh-CN" sz="2400" b="1" baseline="3000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kumimoji="0" lang="en-US" altLang="zh-CN" sz="2400" b="1">
                <a:latin typeface="Arial" panose="020B0604020202020204" pitchFamily="34" charset="0"/>
                <a:cs typeface="Arial" panose="020B0604020202020204" pitchFamily="34" charset="0"/>
              </a:rPr>
              <a:t> guass</a:t>
            </a:r>
          </a:p>
        </p:txBody>
      </p:sp>
      <p:sp>
        <p:nvSpPr>
          <p:cNvPr id="24592" name="矩形 16"/>
          <p:cNvSpPr>
            <a:spLocks noChangeArrowheads="1"/>
          </p:cNvSpPr>
          <p:nvPr/>
        </p:nvSpPr>
        <p:spPr bwMode="auto">
          <a:xfrm>
            <a:off x="0" y="2276475"/>
            <a:ext cx="5594350" cy="18161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chemeClr val="accent2"/>
                </a:solidFill>
                <a:ea typeface="楷体" panose="02010609060101010101" pitchFamily="49" charset="-122"/>
              </a:rPr>
              <a:t>中子星内简并电子气体在动量空间</a:t>
            </a:r>
            <a:endParaRPr lang="en-US" altLang="zh-CN" b="1">
              <a:solidFill>
                <a:schemeClr val="accent2"/>
              </a:solidFill>
              <a:ea typeface="楷体" panose="02010609060101010101" pitchFamily="49" charset="-122"/>
            </a:endParaRPr>
          </a:p>
          <a:p>
            <a:r>
              <a:rPr lang="zh-CN" altLang="en-US" b="1">
                <a:solidFill>
                  <a:schemeClr val="accent2"/>
                </a:solidFill>
                <a:ea typeface="楷体" panose="02010609060101010101" pitchFamily="49" charset="-122"/>
              </a:rPr>
              <a:t>中</a:t>
            </a:r>
            <a:r>
              <a:rPr lang="en-US" altLang="zh-CN" b="1">
                <a:solidFill>
                  <a:schemeClr val="accent2"/>
                </a:solidFill>
                <a:ea typeface="楷体" panose="02010609060101010101" pitchFamily="49" charset="-122"/>
              </a:rPr>
              <a:t>Fermi球形变为沿着磁场方向的</a:t>
            </a:r>
          </a:p>
          <a:p>
            <a:r>
              <a:rPr lang="en-US" altLang="zh-CN" b="1">
                <a:solidFill>
                  <a:schemeClr val="accent2"/>
                </a:solidFill>
                <a:ea typeface="楷体" panose="02010609060101010101" pitchFamily="49" charset="-122"/>
              </a:rPr>
              <a:t>狭长Landau</a:t>
            </a:r>
            <a:r>
              <a:rPr lang="zh-CN" altLang="en-US" b="1">
                <a:solidFill>
                  <a:schemeClr val="accent2"/>
                </a:solidFill>
                <a:ea typeface="楷体" panose="02010609060101010101" pitchFamily="49" charset="-122"/>
              </a:rPr>
              <a:t>柱面</a:t>
            </a:r>
            <a:r>
              <a:rPr lang="en-US" altLang="zh-CN" b="1">
                <a:solidFill>
                  <a:schemeClr val="accent2"/>
                </a:solidFill>
                <a:ea typeface="楷体" panose="02010609060101010101" pitchFamily="49" charset="-122"/>
              </a:rPr>
              <a:t>(截面半径为</a:t>
            </a:r>
            <a:r>
              <a:rPr kumimoji="0" lang="en-US" altLang="zh-CN" b="1">
                <a:solidFill>
                  <a:schemeClr val="accent2"/>
                </a:solidFill>
                <a:sym typeface="Mathematica1" pitchFamily="2" charset="2"/>
              </a:rPr>
              <a:t> p</a:t>
            </a:r>
            <a:r>
              <a:rPr kumimoji="0" lang="en-US" altLang="zh-CN" b="1" baseline="-2500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  <a:sym typeface="Mathematica1" pitchFamily="2" charset="2"/>
              </a:rPr>
              <a:t>⊥</a:t>
            </a:r>
            <a:r>
              <a:rPr kumimoji="0" lang="en-US" altLang="zh-CN" b="1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  <a:sym typeface="Mathematica1" pitchFamily="2" charset="2"/>
              </a:rPr>
              <a:t>)</a:t>
            </a:r>
            <a:endParaRPr lang="en-US" altLang="zh-CN" b="1">
              <a:solidFill>
                <a:schemeClr val="accent2"/>
              </a:solidFill>
              <a:ea typeface="楷体" panose="02010609060101010101" pitchFamily="49" charset="-122"/>
            </a:endParaRPr>
          </a:p>
          <a:p>
            <a:r>
              <a:rPr lang="zh-CN" altLang="en-US" b="1">
                <a:solidFill>
                  <a:schemeClr val="accent2"/>
                </a:solidFill>
                <a:ea typeface="楷体" panose="02010609060101010101" pitchFamily="49" charset="-122"/>
              </a:rPr>
              <a:t>的包络面</a:t>
            </a:r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353425" cy="3357563"/>
          </a:xfrm>
        </p:spPr>
        <p:txBody>
          <a:bodyPr/>
          <a:lstStyle/>
          <a:p>
            <a:r>
              <a:rPr lang="zh-CN" altLang="en-US" b="1" dirty="0">
                <a:solidFill>
                  <a:schemeClr val="accent2"/>
                </a:solidFill>
                <a:ea typeface="楷体" panose="02010609060101010101" pitchFamily="49" charset="-122"/>
                <a:sym typeface="+mn-ea"/>
              </a:rPr>
              <a:t>磁星超强磁场的物理本质</a:t>
            </a:r>
            <a:r>
              <a:rPr lang="en-US" altLang="zh-CN" b="1" dirty="0">
                <a:ea typeface="楷体" panose="02010609060101010101" pitchFamily="49" charset="-122"/>
              </a:rPr>
              <a:t>.</a:t>
            </a:r>
            <a:br>
              <a:rPr lang="en-US" altLang="zh-CN" b="1" dirty="0">
                <a:ea typeface="楷体" panose="02010609060101010101" pitchFamily="49" charset="-122"/>
              </a:rPr>
            </a:br>
            <a:r>
              <a:rPr lang="en-US" altLang="zh-CN" sz="3200" b="1" dirty="0">
                <a:solidFill>
                  <a:schemeClr val="accent2"/>
                </a:solidFill>
                <a:ea typeface="楷体" panose="02010609060101010101" pitchFamily="49" charset="-122"/>
              </a:rPr>
              <a:t>                 </a:t>
            </a:r>
            <a:br>
              <a:rPr lang="en-US" altLang="zh-CN" sz="3200" b="1" dirty="0">
                <a:solidFill>
                  <a:schemeClr val="accent2"/>
                </a:solidFill>
                <a:ea typeface="楷体" panose="02010609060101010101" pitchFamily="49" charset="-122"/>
              </a:rPr>
            </a:br>
            <a:r>
              <a:rPr lang="en-US" altLang="zh-CN" sz="3200" dirty="0">
                <a:solidFill>
                  <a:srgbClr val="0000CC"/>
                </a:solidFill>
                <a:ea typeface="楷体" panose="02010609060101010101" pitchFamily="49" charset="-122"/>
              </a:rPr>
              <a:t>―</a:t>
            </a:r>
            <a:r>
              <a:rPr lang="en-US" altLang="zh-CN" sz="3200" b="1" dirty="0">
                <a:solidFill>
                  <a:schemeClr val="accent2"/>
                </a:solidFill>
                <a:ea typeface="楷体" panose="02010609060101010101" pitchFamily="49" charset="-122"/>
              </a:rPr>
              <a:t>  </a:t>
            </a:r>
            <a:r>
              <a:rPr lang="zh-CN" altLang="en-US" sz="3200" b="1" dirty="0">
                <a:solidFill>
                  <a:schemeClr val="accent2"/>
                </a:solidFill>
                <a:ea typeface="楷体" panose="02010609060101010101" pitchFamily="49" charset="-122"/>
              </a:rPr>
              <a:t>凝聚态核物理</a:t>
            </a:r>
            <a:r>
              <a:rPr lang="zh-CN" altLang="en-US" sz="3200" b="1" dirty="0" smtClean="0">
                <a:solidFill>
                  <a:schemeClr val="accent2"/>
                </a:solidFill>
                <a:ea typeface="楷体" panose="02010609060101010101" pitchFamily="49" charset="-122"/>
              </a:rPr>
              <a:t>学</a:t>
            </a:r>
            <a:r>
              <a:rPr lang="zh-CN" altLang="zh-CN" sz="3200" b="1" dirty="0" smtClean="0">
                <a:solidFill>
                  <a:srgbClr val="0D0D0D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的</a:t>
            </a:r>
            <a:r>
              <a:rPr lang="zh-CN" altLang="zh-CN" sz="3200" b="1" dirty="0">
                <a:solidFill>
                  <a:srgbClr val="0D0D0D"/>
                </a:solidFill>
                <a:latin typeface="楷体" panose="02010609060101010101" pitchFamily="49" charset="-122"/>
                <a:ea typeface="楷体" panose="02010609060101010101" pitchFamily="49" charset="-122"/>
                <a:sym typeface="+mn-ea"/>
              </a:rPr>
              <a:t>应用 </a:t>
            </a:r>
            <a:r>
              <a:rPr lang="en-US" altLang="zh-CN" sz="3200" b="1" dirty="0">
                <a:solidFill>
                  <a:srgbClr val="0D0D0D"/>
                </a:solidFill>
                <a:ea typeface="楷体" panose="02010609060101010101" pitchFamily="49" charset="-122"/>
                <a:sym typeface="+mn-ea"/>
              </a:rPr>
              <a:t>II</a:t>
            </a:r>
            <a:endParaRPr lang="zh-CN" altLang="en-US" sz="3200" b="1" dirty="0">
              <a:solidFill>
                <a:schemeClr val="accent2"/>
              </a:solidFill>
              <a:ea typeface="楷体" panose="02010609060101010101" pitchFamily="49" charset="-122"/>
            </a:endParaRPr>
          </a:p>
        </p:txBody>
      </p:sp>
      <p:sp>
        <p:nvSpPr>
          <p:cNvPr id="134147" name="Rectangle 3"/>
          <p:cNvSpPr>
            <a:spLocks noChangeArrowheads="1"/>
          </p:cNvSpPr>
          <p:nvPr/>
        </p:nvSpPr>
        <p:spPr bwMode="auto">
          <a:xfrm>
            <a:off x="0" y="4126974"/>
            <a:ext cx="9144000" cy="132343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pPr eaLnBrk="0" hangingPunct="0"/>
            <a:endParaRPr lang="en-US" altLang="zh-CN" sz="2000" dirty="0"/>
          </a:p>
          <a:p>
            <a:pPr eaLnBrk="0" hangingPunct="0"/>
            <a:r>
              <a:rPr lang="en-US" altLang="zh-CN" sz="2000" b="1" dirty="0">
                <a:cs typeface="Times New Roman" panose="02020603050405020304" pitchFamily="18" charset="0"/>
              </a:rPr>
              <a:t>Qiu-he Peng, Jie Zhang, Men-quan Liu, Chich-gang Chou, 2016,</a:t>
            </a:r>
            <a:endParaRPr lang="en-US" altLang="zh-CN" sz="2000" dirty="0"/>
          </a:p>
          <a:p>
            <a:pPr eaLnBrk="0" hangingPunct="0"/>
            <a:r>
              <a:rPr lang="en-US" altLang="zh-CN" sz="2000" b="1" dirty="0">
                <a:solidFill>
                  <a:srgbClr val="000000"/>
                </a:solidFill>
              </a:rPr>
              <a:t> “Origin of Strong Magnetic Fields of Magnetars” </a:t>
            </a:r>
            <a:endParaRPr lang="en-US" altLang="zh-CN" sz="2000" dirty="0"/>
          </a:p>
          <a:p>
            <a:pPr eaLnBrk="0" hangingPunct="0"/>
            <a:r>
              <a:rPr lang="en-US" altLang="zh-CN" sz="2000" b="1" dirty="0">
                <a:solidFill>
                  <a:srgbClr val="000000"/>
                </a:solidFill>
              </a:rPr>
              <a:t>Universal Journal of Physics and Application 10(3): 68-71, 2016 </a:t>
            </a:r>
            <a:endParaRPr lang="en-US" altLang="zh-CN" sz="20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76600" y="3200400"/>
            <a:ext cx="2286000" cy="609600"/>
          </a:xfrm>
        </p:spPr>
        <p:txBody>
          <a:bodyPr/>
          <a:lstStyle/>
          <a:p>
            <a:pPr eaLnBrk="1" hangingPunct="1"/>
            <a:r>
              <a:rPr lang="zh-CN" altLang="en-US" b="1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能级图</a:t>
            </a:r>
          </a:p>
        </p:txBody>
      </p:sp>
      <p:sp>
        <p:nvSpPr>
          <p:cNvPr id="136195" name="Line 3"/>
          <p:cNvSpPr>
            <a:spLocks noChangeShapeType="1"/>
          </p:cNvSpPr>
          <p:nvPr/>
        </p:nvSpPr>
        <p:spPr bwMode="auto">
          <a:xfrm rot="-834393" flipH="1" flipV="1">
            <a:off x="1143000" y="1524000"/>
            <a:ext cx="2982913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6196" name="Line 4"/>
          <p:cNvSpPr>
            <a:spLocks noChangeShapeType="1"/>
          </p:cNvSpPr>
          <p:nvPr/>
        </p:nvSpPr>
        <p:spPr bwMode="auto">
          <a:xfrm rot="-834393" flipH="1" flipV="1">
            <a:off x="4495800" y="5715000"/>
            <a:ext cx="304800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6197" name="Line 5"/>
          <p:cNvSpPr>
            <a:spLocks noChangeShapeType="1"/>
          </p:cNvSpPr>
          <p:nvPr/>
        </p:nvSpPr>
        <p:spPr bwMode="auto">
          <a:xfrm rot="-834393" flipH="1" flipV="1">
            <a:off x="4572000" y="6096000"/>
            <a:ext cx="304800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6198" name="Line 6"/>
          <p:cNvSpPr>
            <a:spLocks noChangeShapeType="1"/>
          </p:cNvSpPr>
          <p:nvPr/>
        </p:nvSpPr>
        <p:spPr bwMode="auto">
          <a:xfrm rot="-834393" flipH="1" flipV="1">
            <a:off x="4724400" y="4724400"/>
            <a:ext cx="2865438" cy="7429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6199" name="Line 7"/>
          <p:cNvSpPr>
            <a:spLocks noChangeShapeType="1"/>
          </p:cNvSpPr>
          <p:nvPr/>
        </p:nvSpPr>
        <p:spPr bwMode="auto">
          <a:xfrm rot="-834393" flipH="1" flipV="1">
            <a:off x="990600" y="4648200"/>
            <a:ext cx="3078163" cy="7762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6200" name="Line 8"/>
          <p:cNvSpPr>
            <a:spLocks noChangeShapeType="1"/>
          </p:cNvSpPr>
          <p:nvPr/>
        </p:nvSpPr>
        <p:spPr bwMode="auto">
          <a:xfrm rot="-834393" flipH="1" flipV="1">
            <a:off x="4638675" y="5257800"/>
            <a:ext cx="289560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6201" name="Rectangle 9"/>
          <p:cNvSpPr>
            <a:spLocks noChangeArrowheads="1"/>
          </p:cNvSpPr>
          <p:nvPr/>
        </p:nvSpPr>
        <p:spPr bwMode="auto">
          <a:xfrm>
            <a:off x="0" y="6096000"/>
            <a:ext cx="7620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400" b="1"/>
              <a:t>E=0</a:t>
            </a:r>
          </a:p>
        </p:txBody>
      </p:sp>
      <p:sp>
        <p:nvSpPr>
          <p:cNvPr id="136202" name="Line 10"/>
          <p:cNvSpPr>
            <a:spLocks noChangeShapeType="1"/>
          </p:cNvSpPr>
          <p:nvPr/>
        </p:nvSpPr>
        <p:spPr bwMode="auto">
          <a:xfrm rot="-834393" flipH="1" flipV="1">
            <a:off x="838200" y="6096000"/>
            <a:ext cx="304800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6203" name="Line 11"/>
          <p:cNvSpPr>
            <a:spLocks noChangeShapeType="1"/>
          </p:cNvSpPr>
          <p:nvPr/>
        </p:nvSpPr>
        <p:spPr bwMode="auto">
          <a:xfrm rot="-834393" flipH="1" flipV="1">
            <a:off x="954088" y="5705475"/>
            <a:ext cx="304800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6204" name="Line 12"/>
          <p:cNvSpPr>
            <a:spLocks noChangeShapeType="1"/>
          </p:cNvSpPr>
          <p:nvPr/>
        </p:nvSpPr>
        <p:spPr bwMode="auto">
          <a:xfrm rot="-834393" flipH="1" flipV="1">
            <a:off x="1069975" y="5219700"/>
            <a:ext cx="2971800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6205" name="Line 13"/>
          <p:cNvSpPr>
            <a:spLocks noChangeShapeType="1"/>
          </p:cNvSpPr>
          <p:nvPr/>
        </p:nvSpPr>
        <p:spPr bwMode="auto">
          <a:xfrm rot="-834393" flipH="1" flipV="1">
            <a:off x="4648200" y="609600"/>
            <a:ext cx="2982913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6206" name="Line 14"/>
          <p:cNvSpPr>
            <a:spLocks noChangeShapeType="1"/>
          </p:cNvSpPr>
          <p:nvPr/>
        </p:nvSpPr>
        <p:spPr bwMode="auto">
          <a:xfrm rot="-834393" flipH="1" flipV="1">
            <a:off x="1143000" y="1066800"/>
            <a:ext cx="2982913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6207" name="Line 15"/>
          <p:cNvSpPr>
            <a:spLocks noChangeShapeType="1"/>
          </p:cNvSpPr>
          <p:nvPr/>
        </p:nvSpPr>
        <p:spPr bwMode="auto">
          <a:xfrm rot="-834393" flipH="1" flipV="1">
            <a:off x="1143000" y="1752600"/>
            <a:ext cx="2982913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6208" name="Line 16"/>
          <p:cNvSpPr>
            <a:spLocks noChangeShapeType="1"/>
          </p:cNvSpPr>
          <p:nvPr/>
        </p:nvSpPr>
        <p:spPr bwMode="auto">
          <a:xfrm rot="-834393" flipH="1" flipV="1">
            <a:off x="1219200" y="1981200"/>
            <a:ext cx="2982913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6209" name="Line 17"/>
          <p:cNvSpPr>
            <a:spLocks noChangeShapeType="1"/>
          </p:cNvSpPr>
          <p:nvPr/>
        </p:nvSpPr>
        <p:spPr bwMode="auto">
          <a:xfrm rot="-834393" flipH="1" flipV="1">
            <a:off x="4648200" y="2209800"/>
            <a:ext cx="2982913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6210" name="Rectangle 18"/>
          <p:cNvSpPr>
            <a:spLocks noChangeArrowheads="1"/>
          </p:cNvSpPr>
          <p:nvPr/>
        </p:nvSpPr>
        <p:spPr bwMode="auto">
          <a:xfrm>
            <a:off x="0" y="457200"/>
            <a:ext cx="12954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b="1">
                <a:solidFill>
                  <a:schemeClr val="accent2"/>
                </a:solidFill>
              </a:rPr>
              <a:t>E=E</a:t>
            </a:r>
            <a:r>
              <a:rPr lang="en-US" altLang="zh-CN" b="1" baseline="-25000">
                <a:solidFill>
                  <a:schemeClr val="accent2"/>
                </a:solidFill>
              </a:rPr>
              <a:t>F</a:t>
            </a:r>
            <a:endParaRPr lang="en-US" altLang="zh-CN" b="1">
              <a:solidFill>
                <a:schemeClr val="accent2"/>
              </a:solidFill>
            </a:endParaRPr>
          </a:p>
        </p:txBody>
      </p:sp>
      <p:sp>
        <p:nvSpPr>
          <p:cNvPr id="136211" name="Line 19"/>
          <p:cNvSpPr>
            <a:spLocks noChangeShapeType="1"/>
          </p:cNvSpPr>
          <p:nvPr/>
        </p:nvSpPr>
        <p:spPr bwMode="auto">
          <a:xfrm rot="-834393" flipH="1" flipV="1">
            <a:off x="1219200" y="2209800"/>
            <a:ext cx="2982913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6212" name="Line 20"/>
          <p:cNvSpPr>
            <a:spLocks noChangeShapeType="1"/>
          </p:cNvSpPr>
          <p:nvPr/>
        </p:nvSpPr>
        <p:spPr bwMode="auto">
          <a:xfrm rot="-834393" flipH="1" flipV="1">
            <a:off x="4648200" y="1981200"/>
            <a:ext cx="2982913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6213" name="Line 21"/>
          <p:cNvSpPr>
            <a:spLocks noChangeShapeType="1"/>
          </p:cNvSpPr>
          <p:nvPr/>
        </p:nvSpPr>
        <p:spPr bwMode="auto">
          <a:xfrm rot="-834393" flipH="1" flipV="1">
            <a:off x="833438" y="569913"/>
            <a:ext cx="3287712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6214" name="Line 22"/>
          <p:cNvSpPr>
            <a:spLocks noChangeShapeType="1"/>
          </p:cNvSpPr>
          <p:nvPr/>
        </p:nvSpPr>
        <p:spPr bwMode="auto">
          <a:xfrm rot="-834393" flipH="1" flipV="1">
            <a:off x="1143000" y="1295400"/>
            <a:ext cx="2982913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6215" name="Line 23"/>
          <p:cNvSpPr>
            <a:spLocks noChangeShapeType="1"/>
          </p:cNvSpPr>
          <p:nvPr/>
        </p:nvSpPr>
        <p:spPr bwMode="auto">
          <a:xfrm rot="-834393" flipH="1" flipV="1">
            <a:off x="4500563" y="1773238"/>
            <a:ext cx="2982912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6216" name="Oval 24"/>
          <p:cNvSpPr>
            <a:spLocks noChangeArrowheads="1"/>
          </p:cNvSpPr>
          <p:nvPr/>
        </p:nvSpPr>
        <p:spPr bwMode="auto">
          <a:xfrm>
            <a:off x="5334000" y="6019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17" name="Oval 25"/>
          <p:cNvSpPr>
            <a:spLocks noChangeArrowheads="1"/>
          </p:cNvSpPr>
          <p:nvPr/>
        </p:nvSpPr>
        <p:spPr bwMode="auto">
          <a:xfrm>
            <a:off x="2819400" y="4953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18" name="Oval 26"/>
          <p:cNvSpPr>
            <a:spLocks noChangeArrowheads="1"/>
          </p:cNvSpPr>
          <p:nvPr/>
        </p:nvSpPr>
        <p:spPr bwMode="auto">
          <a:xfrm>
            <a:off x="2819400" y="5562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19" name="Oval 27"/>
          <p:cNvSpPr>
            <a:spLocks noChangeArrowheads="1"/>
          </p:cNvSpPr>
          <p:nvPr/>
        </p:nvSpPr>
        <p:spPr bwMode="auto">
          <a:xfrm>
            <a:off x="2819400" y="6019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20" name="Oval 28"/>
          <p:cNvSpPr>
            <a:spLocks noChangeArrowheads="1"/>
          </p:cNvSpPr>
          <p:nvPr/>
        </p:nvSpPr>
        <p:spPr bwMode="auto">
          <a:xfrm>
            <a:off x="2743200" y="6400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21" name="Oval 29"/>
          <p:cNvSpPr>
            <a:spLocks noChangeArrowheads="1"/>
          </p:cNvSpPr>
          <p:nvPr/>
        </p:nvSpPr>
        <p:spPr bwMode="auto">
          <a:xfrm>
            <a:off x="2743200" y="1447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22" name="Oval 30"/>
          <p:cNvSpPr>
            <a:spLocks noChangeArrowheads="1"/>
          </p:cNvSpPr>
          <p:nvPr/>
        </p:nvSpPr>
        <p:spPr bwMode="auto">
          <a:xfrm>
            <a:off x="1676400" y="5486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23" name="Oval 31"/>
          <p:cNvSpPr>
            <a:spLocks noChangeArrowheads="1"/>
          </p:cNvSpPr>
          <p:nvPr/>
        </p:nvSpPr>
        <p:spPr bwMode="auto">
          <a:xfrm>
            <a:off x="1828800" y="5943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24" name="Oval 32"/>
          <p:cNvSpPr>
            <a:spLocks noChangeArrowheads="1"/>
          </p:cNvSpPr>
          <p:nvPr/>
        </p:nvSpPr>
        <p:spPr bwMode="auto">
          <a:xfrm>
            <a:off x="1828800" y="6400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36225" name="Oval 33"/>
          <p:cNvSpPr>
            <a:spLocks noChangeArrowheads="1"/>
          </p:cNvSpPr>
          <p:nvPr/>
        </p:nvSpPr>
        <p:spPr bwMode="auto">
          <a:xfrm>
            <a:off x="5410200" y="6400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26" name="Oval 34"/>
          <p:cNvSpPr>
            <a:spLocks noChangeArrowheads="1"/>
          </p:cNvSpPr>
          <p:nvPr/>
        </p:nvSpPr>
        <p:spPr bwMode="auto">
          <a:xfrm>
            <a:off x="6705600" y="6400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27" name="Oval 35"/>
          <p:cNvSpPr>
            <a:spLocks noChangeArrowheads="1"/>
          </p:cNvSpPr>
          <p:nvPr/>
        </p:nvSpPr>
        <p:spPr bwMode="auto">
          <a:xfrm>
            <a:off x="6400800" y="6019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28" name="Oval 36"/>
          <p:cNvSpPr>
            <a:spLocks noChangeArrowheads="1"/>
          </p:cNvSpPr>
          <p:nvPr/>
        </p:nvSpPr>
        <p:spPr bwMode="auto">
          <a:xfrm>
            <a:off x="5334000" y="5562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29" name="Oval 37"/>
          <p:cNvSpPr>
            <a:spLocks noChangeArrowheads="1"/>
          </p:cNvSpPr>
          <p:nvPr/>
        </p:nvSpPr>
        <p:spPr bwMode="auto">
          <a:xfrm>
            <a:off x="5334000" y="5029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30" name="Oval 38"/>
          <p:cNvSpPr>
            <a:spLocks noChangeArrowheads="1"/>
          </p:cNvSpPr>
          <p:nvPr/>
        </p:nvSpPr>
        <p:spPr bwMode="auto">
          <a:xfrm>
            <a:off x="6705600" y="5562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31" name="Oval 39"/>
          <p:cNvSpPr>
            <a:spLocks noChangeArrowheads="1"/>
          </p:cNvSpPr>
          <p:nvPr/>
        </p:nvSpPr>
        <p:spPr bwMode="auto">
          <a:xfrm>
            <a:off x="1524000" y="4953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32" name="Oval 40"/>
          <p:cNvSpPr>
            <a:spLocks noChangeArrowheads="1"/>
          </p:cNvSpPr>
          <p:nvPr/>
        </p:nvSpPr>
        <p:spPr bwMode="auto">
          <a:xfrm>
            <a:off x="1981200" y="1600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33" name="Oval 41"/>
          <p:cNvSpPr>
            <a:spLocks noChangeArrowheads="1"/>
          </p:cNvSpPr>
          <p:nvPr/>
        </p:nvSpPr>
        <p:spPr bwMode="auto">
          <a:xfrm>
            <a:off x="3200400" y="1600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34" name="Oval 42"/>
          <p:cNvSpPr>
            <a:spLocks noChangeArrowheads="1"/>
          </p:cNvSpPr>
          <p:nvPr/>
        </p:nvSpPr>
        <p:spPr bwMode="auto">
          <a:xfrm>
            <a:off x="1295400" y="1828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35" name="Oval 43"/>
          <p:cNvSpPr>
            <a:spLocks noChangeArrowheads="1"/>
          </p:cNvSpPr>
          <p:nvPr/>
        </p:nvSpPr>
        <p:spPr bwMode="auto">
          <a:xfrm>
            <a:off x="3505200" y="1828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36236" name="Oval 44"/>
          <p:cNvSpPr>
            <a:spLocks noChangeArrowheads="1"/>
          </p:cNvSpPr>
          <p:nvPr/>
        </p:nvSpPr>
        <p:spPr bwMode="auto">
          <a:xfrm>
            <a:off x="1676400" y="2057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37" name="Oval 45"/>
          <p:cNvSpPr>
            <a:spLocks noChangeArrowheads="1"/>
          </p:cNvSpPr>
          <p:nvPr/>
        </p:nvSpPr>
        <p:spPr bwMode="auto">
          <a:xfrm>
            <a:off x="3200400" y="2057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38" name="Oval 46"/>
          <p:cNvSpPr>
            <a:spLocks noChangeArrowheads="1"/>
          </p:cNvSpPr>
          <p:nvPr/>
        </p:nvSpPr>
        <p:spPr bwMode="auto">
          <a:xfrm>
            <a:off x="1905000" y="2286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39" name="Oval 47"/>
          <p:cNvSpPr>
            <a:spLocks noChangeArrowheads="1"/>
          </p:cNvSpPr>
          <p:nvPr/>
        </p:nvSpPr>
        <p:spPr bwMode="auto">
          <a:xfrm>
            <a:off x="2895600" y="2286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40" name="Oval 48"/>
          <p:cNvSpPr>
            <a:spLocks noChangeArrowheads="1"/>
          </p:cNvSpPr>
          <p:nvPr/>
        </p:nvSpPr>
        <p:spPr bwMode="auto">
          <a:xfrm>
            <a:off x="1905000" y="2590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41" name="Oval 49"/>
          <p:cNvSpPr>
            <a:spLocks noChangeArrowheads="1"/>
          </p:cNvSpPr>
          <p:nvPr/>
        </p:nvSpPr>
        <p:spPr bwMode="auto">
          <a:xfrm>
            <a:off x="3200400" y="2514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42" name="Oval 50"/>
          <p:cNvSpPr>
            <a:spLocks noChangeArrowheads="1"/>
          </p:cNvSpPr>
          <p:nvPr/>
        </p:nvSpPr>
        <p:spPr bwMode="auto">
          <a:xfrm>
            <a:off x="1828800" y="914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43" name="Oval 51"/>
          <p:cNvSpPr>
            <a:spLocks noChangeArrowheads="1"/>
          </p:cNvSpPr>
          <p:nvPr/>
        </p:nvSpPr>
        <p:spPr bwMode="auto">
          <a:xfrm>
            <a:off x="3200400" y="990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44" name="Oval 52"/>
          <p:cNvSpPr>
            <a:spLocks noChangeArrowheads="1"/>
          </p:cNvSpPr>
          <p:nvPr/>
        </p:nvSpPr>
        <p:spPr bwMode="auto">
          <a:xfrm>
            <a:off x="1676400" y="1371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45" name="Oval 53"/>
          <p:cNvSpPr>
            <a:spLocks noChangeArrowheads="1"/>
          </p:cNvSpPr>
          <p:nvPr/>
        </p:nvSpPr>
        <p:spPr bwMode="auto">
          <a:xfrm>
            <a:off x="4800600" y="1981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46" name="Oval 54"/>
          <p:cNvSpPr>
            <a:spLocks noChangeArrowheads="1"/>
          </p:cNvSpPr>
          <p:nvPr/>
        </p:nvSpPr>
        <p:spPr bwMode="auto">
          <a:xfrm>
            <a:off x="7543800" y="2057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47" name="Oval 55"/>
          <p:cNvSpPr>
            <a:spLocks noChangeArrowheads="1"/>
          </p:cNvSpPr>
          <p:nvPr/>
        </p:nvSpPr>
        <p:spPr bwMode="auto">
          <a:xfrm>
            <a:off x="4953000" y="2286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48" name="Oval 56"/>
          <p:cNvSpPr>
            <a:spLocks noChangeArrowheads="1"/>
          </p:cNvSpPr>
          <p:nvPr/>
        </p:nvSpPr>
        <p:spPr bwMode="auto">
          <a:xfrm>
            <a:off x="6248400" y="2286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49" name="Oval 57"/>
          <p:cNvSpPr>
            <a:spLocks noChangeArrowheads="1"/>
          </p:cNvSpPr>
          <p:nvPr/>
        </p:nvSpPr>
        <p:spPr bwMode="auto">
          <a:xfrm>
            <a:off x="6705600" y="2514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50" name="Oval 58"/>
          <p:cNvSpPr>
            <a:spLocks noChangeArrowheads="1"/>
          </p:cNvSpPr>
          <p:nvPr/>
        </p:nvSpPr>
        <p:spPr bwMode="auto">
          <a:xfrm>
            <a:off x="5105400" y="2514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51" name="Oval 59"/>
          <p:cNvSpPr>
            <a:spLocks noChangeArrowheads="1"/>
          </p:cNvSpPr>
          <p:nvPr/>
        </p:nvSpPr>
        <p:spPr bwMode="auto">
          <a:xfrm>
            <a:off x="4724400" y="1981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52" name="Oval 60"/>
          <p:cNvSpPr>
            <a:spLocks noChangeArrowheads="1"/>
          </p:cNvSpPr>
          <p:nvPr/>
        </p:nvSpPr>
        <p:spPr bwMode="auto">
          <a:xfrm>
            <a:off x="5410200" y="2057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53" name="Oval 61"/>
          <p:cNvSpPr>
            <a:spLocks noChangeArrowheads="1"/>
          </p:cNvSpPr>
          <p:nvPr/>
        </p:nvSpPr>
        <p:spPr bwMode="auto">
          <a:xfrm>
            <a:off x="6553200" y="2057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54" name="Oval 62"/>
          <p:cNvSpPr>
            <a:spLocks noChangeArrowheads="1"/>
          </p:cNvSpPr>
          <p:nvPr/>
        </p:nvSpPr>
        <p:spPr bwMode="auto">
          <a:xfrm>
            <a:off x="7467600" y="2057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55" name="Oval 63"/>
          <p:cNvSpPr>
            <a:spLocks noChangeArrowheads="1"/>
          </p:cNvSpPr>
          <p:nvPr/>
        </p:nvSpPr>
        <p:spPr bwMode="auto">
          <a:xfrm>
            <a:off x="5334000" y="2057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pPr algn="ctr"/>
            <a:endParaRPr lang="zh-CN" altLang="zh-CN" sz="2400"/>
          </a:p>
        </p:txBody>
      </p:sp>
      <p:sp>
        <p:nvSpPr>
          <p:cNvPr id="136256" name="Oval 64"/>
          <p:cNvSpPr>
            <a:spLocks noChangeArrowheads="1"/>
          </p:cNvSpPr>
          <p:nvPr/>
        </p:nvSpPr>
        <p:spPr bwMode="auto">
          <a:xfrm>
            <a:off x="7010400" y="2057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57" name="Oval 65"/>
          <p:cNvSpPr>
            <a:spLocks noChangeArrowheads="1"/>
          </p:cNvSpPr>
          <p:nvPr/>
        </p:nvSpPr>
        <p:spPr bwMode="auto">
          <a:xfrm>
            <a:off x="6019800" y="2057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58" name="Oval 66"/>
          <p:cNvSpPr>
            <a:spLocks noChangeArrowheads="1"/>
          </p:cNvSpPr>
          <p:nvPr/>
        </p:nvSpPr>
        <p:spPr bwMode="auto">
          <a:xfrm>
            <a:off x="6477000" y="2057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59" name="Oval 67"/>
          <p:cNvSpPr>
            <a:spLocks noChangeArrowheads="1"/>
          </p:cNvSpPr>
          <p:nvPr/>
        </p:nvSpPr>
        <p:spPr bwMode="auto">
          <a:xfrm>
            <a:off x="5943600" y="2057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60" name="Oval 68"/>
          <p:cNvSpPr>
            <a:spLocks noChangeArrowheads="1"/>
          </p:cNvSpPr>
          <p:nvPr/>
        </p:nvSpPr>
        <p:spPr bwMode="auto">
          <a:xfrm>
            <a:off x="6934200" y="2057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61" name="Oval 69"/>
          <p:cNvSpPr>
            <a:spLocks noChangeArrowheads="1"/>
          </p:cNvSpPr>
          <p:nvPr/>
        </p:nvSpPr>
        <p:spPr bwMode="auto">
          <a:xfrm>
            <a:off x="1905000" y="1143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62" name="Oval 70"/>
          <p:cNvSpPr>
            <a:spLocks noChangeArrowheads="1"/>
          </p:cNvSpPr>
          <p:nvPr/>
        </p:nvSpPr>
        <p:spPr bwMode="auto">
          <a:xfrm>
            <a:off x="2667000" y="1143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263" name="Line 71"/>
          <p:cNvSpPr>
            <a:spLocks noChangeShapeType="1"/>
          </p:cNvSpPr>
          <p:nvPr/>
        </p:nvSpPr>
        <p:spPr bwMode="auto">
          <a:xfrm rot="-834393" flipH="1" flipV="1">
            <a:off x="1143000" y="838200"/>
            <a:ext cx="2982913" cy="762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6264" name="Line 72"/>
          <p:cNvSpPr>
            <a:spLocks noChangeShapeType="1"/>
          </p:cNvSpPr>
          <p:nvPr/>
        </p:nvSpPr>
        <p:spPr bwMode="auto">
          <a:xfrm rot="-94575">
            <a:off x="1981200" y="1600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65" name="Line 73"/>
          <p:cNvSpPr>
            <a:spLocks noChangeShapeType="1"/>
          </p:cNvSpPr>
          <p:nvPr/>
        </p:nvSpPr>
        <p:spPr bwMode="auto">
          <a:xfrm rot="94575" flipV="1">
            <a:off x="6781800" y="617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66" name="Line 74"/>
          <p:cNvSpPr>
            <a:spLocks noChangeShapeType="1"/>
          </p:cNvSpPr>
          <p:nvPr/>
        </p:nvSpPr>
        <p:spPr bwMode="auto">
          <a:xfrm rot="-94575">
            <a:off x="1828800" y="6019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67" name="Line 75"/>
          <p:cNvSpPr>
            <a:spLocks noChangeShapeType="1"/>
          </p:cNvSpPr>
          <p:nvPr/>
        </p:nvSpPr>
        <p:spPr bwMode="auto">
          <a:xfrm rot="-94575">
            <a:off x="1828800" y="6397625"/>
            <a:ext cx="0" cy="230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68" name="Line 76"/>
          <p:cNvSpPr>
            <a:spLocks noChangeShapeType="1"/>
          </p:cNvSpPr>
          <p:nvPr/>
        </p:nvSpPr>
        <p:spPr bwMode="auto">
          <a:xfrm rot="94575" flipV="1">
            <a:off x="28956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69" name="Line 77"/>
          <p:cNvSpPr>
            <a:spLocks noChangeShapeType="1"/>
          </p:cNvSpPr>
          <p:nvPr/>
        </p:nvSpPr>
        <p:spPr bwMode="auto">
          <a:xfrm rot="94575" flipV="1">
            <a:off x="2895600" y="5410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70" name="Line 78"/>
          <p:cNvSpPr>
            <a:spLocks noChangeShapeType="1"/>
          </p:cNvSpPr>
          <p:nvPr/>
        </p:nvSpPr>
        <p:spPr bwMode="auto">
          <a:xfrm rot="94575" flipV="1">
            <a:off x="2895600" y="579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71" name="Line 79"/>
          <p:cNvSpPr>
            <a:spLocks noChangeShapeType="1"/>
          </p:cNvSpPr>
          <p:nvPr/>
        </p:nvSpPr>
        <p:spPr bwMode="auto">
          <a:xfrm rot="94575" flipH="1" flipV="1">
            <a:off x="2819400" y="6248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72" name="Line 80"/>
          <p:cNvSpPr>
            <a:spLocks noChangeShapeType="1"/>
          </p:cNvSpPr>
          <p:nvPr/>
        </p:nvSpPr>
        <p:spPr bwMode="auto">
          <a:xfrm rot="-94575">
            <a:off x="1828800" y="99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73" name="Line 81"/>
          <p:cNvSpPr>
            <a:spLocks noChangeShapeType="1"/>
          </p:cNvSpPr>
          <p:nvPr/>
        </p:nvSpPr>
        <p:spPr bwMode="auto">
          <a:xfrm rot="-94575">
            <a:off x="1524000" y="5029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74" name="Line 82"/>
          <p:cNvSpPr>
            <a:spLocks noChangeShapeType="1"/>
          </p:cNvSpPr>
          <p:nvPr/>
        </p:nvSpPr>
        <p:spPr bwMode="auto">
          <a:xfrm rot="-94575">
            <a:off x="1752600" y="5486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75" name="Line 83"/>
          <p:cNvSpPr>
            <a:spLocks noChangeShapeType="1"/>
          </p:cNvSpPr>
          <p:nvPr/>
        </p:nvSpPr>
        <p:spPr bwMode="auto">
          <a:xfrm rot="-94575">
            <a:off x="1981200" y="1143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76" name="Line 84"/>
          <p:cNvSpPr>
            <a:spLocks noChangeShapeType="1"/>
          </p:cNvSpPr>
          <p:nvPr/>
        </p:nvSpPr>
        <p:spPr bwMode="auto">
          <a:xfrm rot="-94575">
            <a:off x="5410200" y="609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77" name="Line 85"/>
          <p:cNvSpPr>
            <a:spLocks noChangeShapeType="1"/>
          </p:cNvSpPr>
          <p:nvPr/>
        </p:nvSpPr>
        <p:spPr bwMode="auto">
          <a:xfrm rot="-94575">
            <a:off x="5486400" y="6400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78" name="Line 86"/>
          <p:cNvSpPr>
            <a:spLocks noChangeShapeType="1"/>
          </p:cNvSpPr>
          <p:nvPr/>
        </p:nvSpPr>
        <p:spPr bwMode="auto">
          <a:xfrm rot="-94575">
            <a:off x="1371600" y="1828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79" name="Line 87"/>
          <p:cNvSpPr>
            <a:spLocks noChangeShapeType="1"/>
          </p:cNvSpPr>
          <p:nvPr/>
        </p:nvSpPr>
        <p:spPr bwMode="auto">
          <a:xfrm rot="-94575">
            <a:off x="1752600" y="1371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80" name="Line 88"/>
          <p:cNvSpPr>
            <a:spLocks noChangeShapeType="1"/>
          </p:cNvSpPr>
          <p:nvPr/>
        </p:nvSpPr>
        <p:spPr bwMode="auto">
          <a:xfrm rot="-94575">
            <a:off x="1676400" y="205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81" name="Line 89"/>
          <p:cNvSpPr>
            <a:spLocks noChangeShapeType="1"/>
          </p:cNvSpPr>
          <p:nvPr/>
        </p:nvSpPr>
        <p:spPr bwMode="auto">
          <a:xfrm rot="-94575">
            <a:off x="1981200" y="228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82" name="Line 90"/>
          <p:cNvSpPr>
            <a:spLocks noChangeShapeType="1"/>
          </p:cNvSpPr>
          <p:nvPr/>
        </p:nvSpPr>
        <p:spPr bwMode="auto">
          <a:xfrm rot="-94575">
            <a:off x="1905000" y="2590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83" name="Line 91"/>
          <p:cNvSpPr>
            <a:spLocks noChangeShapeType="1"/>
          </p:cNvSpPr>
          <p:nvPr/>
        </p:nvSpPr>
        <p:spPr bwMode="auto">
          <a:xfrm rot="94575">
            <a:off x="7588250" y="2071688"/>
            <a:ext cx="0" cy="276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84" name="Line 92"/>
          <p:cNvSpPr>
            <a:spLocks noChangeShapeType="1"/>
          </p:cNvSpPr>
          <p:nvPr/>
        </p:nvSpPr>
        <p:spPr bwMode="auto">
          <a:xfrm rot="20628172" flipH="1">
            <a:off x="5364163" y="2060575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85" name="Line 93"/>
          <p:cNvSpPr>
            <a:spLocks noChangeShapeType="1"/>
          </p:cNvSpPr>
          <p:nvPr/>
        </p:nvSpPr>
        <p:spPr bwMode="auto">
          <a:xfrm rot="94575" flipV="1">
            <a:off x="6781800" y="4876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86" name="Line 94"/>
          <p:cNvSpPr>
            <a:spLocks noChangeShapeType="1"/>
          </p:cNvSpPr>
          <p:nvPr/>
        </p:nvSpPr>
        <p:spPr bwMode="auto">
          <a:xfrm rot="94575" flipV="1">
            <a:off x="6705600" y="5410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87" name="Line 95"/>
          <p:cNvSpPr>
            <a:spLocks noChangeShapeType="1"/>
          </p:cNvSpPr>
          <p:nvPr/>
        </p:nvSpPr>
        <p:spPr bwMode="auto">
          <a:xfrm rot="94575" flipV="1">
            <a:off x="64008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88" name="Line 96"/>
          <p:cNvSpPr>
            <a:spLocks noChangeShapeType="1"/>
          </p:cNvSpPr>
          <p:nvPr/>
        </p:nvSpPr>
        <p:spPr bwMode="auto">
          <a:xfrm rot="-94575" flipH="1" flipV="1">
            <a:off x="4778375" y="1700213"/>
            <a:ext cx="12700" cy="357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89" name="Line 97"/>
          <p:cNvSpPr>
            <a:spLocks noChangeShapeType="1"/>
          </p:cNvSpPr>
          <p:nvPr/>
        </p:nvSpPr>
        <p:spPr bwMode="auto">
          <a:xfrm rot="-94575">
            <a:off x="4953000" y="2286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90" name="Line 98"/>
          <p:cNvSpPr>
            <a:spLocks noChangeShapeType="1"/>
          </p:cNvSpPr>
          <p:nvPr/>
        </p:nvSpPr>
        <p:spPr bwMode="auto">
          <a:xfrm rot="-94575">
            <a:off x="51054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91" name="Line 99"/>
          <p:cNvSpPr>
            <a:spLocks noChangeShapeType="1"/>
          </p:cNvSpPr>
          <p:nvPr/>
        </p:nvSpPr>
        <p:spPr bwMode="auto">
          <a:xfrm rot="21505425" flipH="1">
            <a:off x="5334000" y="51054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92" name="Line 100"/>
          <p:cNvSpPr>
            <a:spLocks noChangeShapeType="1"/>
          </p:cNvSpPr>
          <p:nvPr/>
        </p:nvSpPr>
        <p:spPr bwMode="auto">
          <a:xfrm rot="-94575">
            <a:off x="5334000" y="5638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93" name="Line 101"/>
          <p:cNvSpPr>
            <a:spLocks noChangeShapeType="1"/>
          </p:cNvSpPr>
          <p:nvPr/>
        </p:nvSpPr>
        <p:spPr bwMode="auto">
          <a:xfrm rot="94575" flipV="1">
            <a:off x="3276600" y="1447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94" name="Line 102"/>
          <p:cNvSpPr>
            <a:spLocks noChangeShapeType="1"/>
          </p:cNvSpPr>
          <p:nvPr/>
        </p:nvSpPr>
        <p:spPr bwMode="auto">
          <a:xfrm rot="-94575">
            <a:off x="74676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95" name="Line 103"/>
          <p:cNvSpPr>
            <a:spLocks noChangeShapeType="1"/>
          </p:cNvSpPr>
          <p:nvPr/>
        </p:nvSpPr>
        <p:spPr bwMode="auto">
          <a:xfrm rot="21505425" flipV="1">
            <a:off x="6942138" y="18446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96" name="Line 104"/>
          <p:cNvSpPr>
            <a:spLocks noChangeShapeType="1"/>
          </p:cNvSpPr>
          <p:nvPr/>
        </p:nvSpPr>
        <p:spPr bwMode="auto">
          <a:xfrm rot="-94575">
            <a:off x="6516688" y="20605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97" name="Line 105"/>
          <p:cNvSpPr>
            <a:spLocks noChangeShapeType="1"/>
          </p:cNvSpPr>
          <p:nvPr/>
        </p:nvSpPr>
        <p:spPr bwMode="auto">
          <a:xfrm rot="1497861" flipH="1" flipV="1">
            <a:off x="5867400" y="1844675"/>
            <a:ext cx="138113" cy="280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98" name="Line 106"/>
          <p:cNvSpPr>
            <a:spLocks noChangeShapeType="1"/>
          </p:cNvSpPr>
          <p:nvPr/>
        </p:nvSpPr>
        <p:spPr bwMode="auto">
          <a:xfrm rot="94575" flipV="1">
            <a:off x="3581400" y="1600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299" name="Line 107"/>
          <p:cNvSpPr>
            <a:spLocks noChangeShapeType="1"/>
          </p:cNvSpPr>
          <p:nvPr/>
        </p:nvSpPr>
        <p:spPr bwMode="auto">
          <a:xfrm rot="94575" flipV="1">
            <a:off x="3276600" y="1905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300" name="Line 108"/>
          <p:cNvSpPr>
            <a:spLocks noChangeShapeType="1"/>
          </p:cNvSpPr>
          <p:nvPr/>
        </p:nvSpPr>
        <p:spPr bwMode="auto">
          <a:xfrm rot="94575" flipV="1">
            <a:off x="29718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301" name="Line 109"/>
          <p:cNvSpPr>
            <a:spLocks noChangeShapeType="1"/>
          </p:cNvSpPr>
          <p:nvPr/>
        </p:nvSpPr>
        <p:spPr bwMode="auto">
          <a:xfrm rot="94575" flipV="1">
            <a:off x="3276600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302" name="Line 110"/>
          <p:cNvSpPr>
            <a:spLocks noChangeShapeType="1"/>
          </p:cNvSpPr>
          <p:nvPr/>
        </p:nvSpPr>
        <p:spPr bwMode="auto">
          <a:xfrm rot="94575" flipH="1">
            <a:off x="6588125" y="2133600"/>
            <a:ext cx="4763" cy="204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303" name="Line 111"/>
          <p:cNvSpPr>
            <a:spLocks noChangeShapeType="1"/>
          </p:cNvSpPr>
          <p:nvPr/>
        </p:nvSpPr>
        <p:spPr bwMode="auto">
          <a:xfrm rot="-333274" flipH="1" flipV="1">
            <a:off x="7086600" y="1828800"/>
            <a:ext cx="1588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304" name="Line 112"/>
          <p:cNvSpPr>
            <a:spLocks noChangeShapeType="1"/>
          </p:cNvSpPr>
          <p:nvPr/>
        </p:nvSpPr>
        <p:spPr bwMode="auto">
          <a:xfrm rot="94575" flipV="1">
            <a:off x="6705600" y="2362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305" name="Oval 113"/>
          <p:cNvSpPr>
            <a:spLocks noChangeArrowheads="1"/>
          </p:cNvSpPr>
          <p:nvPr/>
        </p:nvSpPr>
        <p:spPr bwMode="auto">
          <a:xfrm>
            <a:off x="6705600" y="5105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6306" name="Line 114"/>
          <p:cNvSpPr>
            <a:spLocks noChangeShapeType="1"/>
          </p:cNvSpPr>
          <p:nvPr/>
        </p:nvSpPr>
        <p:spPr bwMode="auto">
          <a:xfrm rot="94575" flipV="1">
            <a:off x="6096000" y="1828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307" name="Line 115"/>
          <p:cNvSpPr>
            <a:spLocks noChangeShapeType="1"/>
          </p:cNvSpPr>
          <p:nvPr/>
        </p:nvSpPr>
        <p:spPr bwMode="auto">
          <a:xfrm rot="971828">
            <a:off x="5435600" y="2060575"/>
            <a:ext cx="55563" cy="223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308" name="Line 116"/>
          <p:cNvSpPr>
            <a:spLocks noChangeShapeType="1"/>
          </p:cNvSpPr>
          <p:nvPr/>
        </p:nvSpPr>
        <p:spPr bwMode="auto">
          <a:xfrm rot="971828" flipH="1" flipV="1">
            <a:off x="6248400" y="22098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309" name="Line 117"/>
          <p:cNvSpPr>
            <a:spLocks noChangeShapeType="1"/>
          </p:cNvSpPr>
          <p:nvPr/>
        </p:nvSpPr>
        <p:spPr bwMode="auto">
          <a:xfrm rot="94575" flipV="1">
            <a:off x="4876800" y="1752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310" name="Line 118"/>
          <p:cNvSpPr>
            <a:spLocks noChangeShapeType="1"/>
          </p:cNvSpPr>
          <p:nvPr/>
        </p:nvSpPr>
        <p:spPr bwMode="auto">
          <a:xfrm rot="94575" flipV="1">
            <a:off x="2743200" y="99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311" name="Line 119"/>
          <p:cNvSpPr>
            <a:spLocks noChangeShapeType="1"/>
          </p:cNvSpPr>
          <p:nvPr/>
        </p:nvSpPr>
        <p:spPr bwMode="auto">
          <a:xfrm rot="94575" flipV="1">
            <a:off x="3276600" y="762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312" name="Line 120"/>
          <p:cNvSpPr>
            <a:spLocks noChangeShapeType="1"/>
          </p:cNvSpPr>
          <p:nvPr/>
        </p:nvSpPr>
        <p:spPr bwMode="auto">
          <a:xfrm rot="94575" flipV="1">
            <a:off x="2743200" y="1295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313" name="Rectangle 121"/>
          <p:cNvSpPr>
            <a:spLocks noChangeArrowheads="1"/>
          </p:cNvSpPr>
          <p:nvPr/>
        </p:nvSpPr>
        <p:spPr bwMode="auto">
          <a:xfrm>
            <a:off x="0" y="0"/>
            <a:ext cx="35052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正常</a:t>
            </a:r>
            <a:r>
              <a:rPr lang="en-US" altLang="zh-CN" sz="2400" b="1">
                <a:ea typeface="楷体" panose="02010609060101010101" pitchFamily="49" charset="-122"/>
              </a:rPr>
              <a:t>Fermi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粒子能级图</a:t>
            </a:r>
          </a:p>
        </p:txBody>
      </p:sp>
      <p:sp>
        <p:nvSpPr>
          <p:cNvPr id="136314" name="Rectangle 122"/>
          <p:cNvSpPr>
            <a:spLocks noChangeArrowheads="1"/>
          </p:cNvSpPr>
          <p:nvPr/>
        </p:nvSpPr>
        <p:spPr bwMode="auto">
          <a:xfrm>
            <a:off x="4648200" y="0"/>
            <a:ext cx="4495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400" b="1" i="1" baseline="30000"/>
              <a:t>3</a:t>
            </a:r>
            <a:r>
              <a:rPr lang="en-US" altLang="zh-CN" sz="2400" b="1" i="1"/>
              <a:t>P</a:t>
            </a:r>
            <a:r>
              <a:rPr lang="en-US" altLang="zh-CN" sz="2400" b="1" i="1" baseline="-25000"/>
              <a:t>2</a:t>
            </a:r>
            <a:r>
              <a:rPr lang="en-US" altLang="zh-CN" sz="2400" b="1" i="1"/>
              <a:t> 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中子超流体能级图</a:t>
            </a:r>
          </a:p>
        </p:txBody>
      </p:sp>
      <p:sp>
        <p:nvSpPr>
          <p:cNvPr id="136315" name="Line 123"/>
          <p:cNvSpPr>
            <a:spLocks noChangeShapeType="1"/>
          </p:cNvSpPr>
          <p:nvPr/>
        </p:nvSpPr>
        <p:spPr bwMode="auto">
          <a:xfrm rot="-834393" flipH="1" flipV="1">
            <a:off x="7848600" y="914400"/>
            <a:ext cx="822325" cy="1809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6316" name="Line 124"/>
          <p:cNvSpPr>
            <a:spLocks noChangeShapeType="1"/>
          </p:cNvSpPr>
          <p:nvPr/>
        </p:nvSpPr>
        <p:spPr bwMode="auto">
          <a:xfrm rot="-834393" flipH="1" flipV="1">
            <a:off x="7848600" y="2057400"/>
            <a:ext cx="696913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6317" name="Line 125"/>
          <p:cNvSpPr>
            <a:spLocks noChangeShapeType="1"/>
          </p:cNvSpPr>
          <p:nvPr/>
        </p:nvSpPr>
        <p:spPr bwMode="auto">
          <a:xfrm rot="-5400000" flipH="1" flipV="1">
            <a:off x="8115300" y="20193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318" name="Line 126"/>
          <p:cNvSpPr>
            <a:spLocks noChangeShapeType="1"/>
          </p:cNvSpPr>
          <p:nvPr/>
        </p:nvSpPr>
        <p:spPr bwMode="auto">
          <a:xfrm rot="5400000" flipH="1">
            <a:off x="8039100" y="11049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319" name="Rectangle 127"/>
          <p:cNvSpPr>
            <a:spLocks noChangeArrowheads="1"/>
          </p:cNvSpPr>
          <p:nvPr/>
        </p:nvSpPr>
        <p:spPr bwMode="auto">
          <a:xfrm>
            <a:off x="8001000" y="1371600"/>
            <a:ext cx="4572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b="1">
                <a:solidFill>
                  <a:schemeClr val="accent2"/>
                </a:solidFill>
                <a:latin typeface="宋体" panose="02010600030101010101" pitchFamily="2" charset="-122"/>
                <a:sym typeface="Mathematica1" pitchFamily="2" charset="2"/>
              </a:rPr>
              <a:t>Δ</a:t>
            </a:r>
            <a:endParaRPr lang="en-US" altLang="zh-CN" b="1">
              <a:solidFill>
                <a:schemeClr val="accent2"/>
              </a:solidFill>
            </a:endParaRPr>
          </a:p>
        </p:txBody>
      </p:sp>
      <p:sp>
        <p:nvSpPr>
          <p:cNvPr id="136320" name="Rectangle 128"/>
          <p:cNvSpPr>
            <a:spLocks noChangeArrowheads="1"/>
          </p:cNvSpPr>
          <p:nvPr/>
        </p:nvSpPr>
        <p:spPr bwMode="auto">
          <a:xfrm>
            <a:off x="7772400" y="609600"/>
            <a:ext cx="9144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sz="2400"/>
              <a:t>E=E</a:t>
            </a:r>
            <a:r>
              <a:rPr lang="en-US" altLang="zh-CN" sz="2400" baseline="-25000"/>
              <a:t>F</a:t>
            </a:r>
            <a:endParaRPr lang="en-US" altLang="zh-CN" sz="2400"/>
          </a:p>
        </p:txBody>
      </p:sp>
      <p:sp>
        <p:nvSpPr>
          <p:cNvPr id="136321" name="Line 129"/>
          <p:cNvSpPr>
            <a:spLocks noChangeShapeType="1"/>
          </p:cNvSpPr>
          <p:nvPr/>
        </p:nvSpPr>
        <p:spPr bwMode="auto">
          <a:xfrm rot="5400000" flipH="1">
            <a:off x="4419600" y="1066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322" name="Rectangle 130"/>
          <p:cNvSpPr>
            <a:spLocks noChangeArrowheads="1"/>
          </p:cNvSpPr>
          <p:nvPr/>
        </p:nvSpPr>
        <p:spPr bwMode="auto">
          <a:xfrm>
            <a:off x="4495800" y="990600"/>
            <a:ext cx="838200" cy="381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altLang="zh-CN" b="1">
                <a:solidFill>
                  <a:schemeClr val="accent2"/>
                </a:solidFill>
              </a:rPr>
              <a:t>kT</a:t>
            </a:r>
          </a:p>
        </p:txBody>
      </p:sp>
      <p:sp>
        <p:nvSpPr>
          <p:cNvPr id="136323" name="Line 131"/>
          <p:cNvSpPr>
            <a:spLocks noChangeShapeType="1"/>
          </p:cNvSpPr>
          <p:nvPr/>
        </p:nvSpPr>
        <p:spPr bwMode="auto">
          <a:xfrm rot="-5400000" flipH="1" flipV="1">
            <a:off x="4381500" y="12573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6324" name="Rectangle 132"/>
          <p:cNvSpPr>
            <a:spLocks noChangeArrowheads="1"/>
          </p:cNvSpPr>
          <p:nvPr/>
        </p:nvSpPr>
        <p:spPr bwMode="auto">
          <a:xfrm>
            <a:off x="6478588" y="2852738"/>
            <a:ext cx="2665412" cy="19383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ea typeface="楷体" panose="02010609060101010101" pitchFamily="49" charset="-122"/>
                <a:sym typeface="Math1" pitchFamily="2" charset="2"/>
              </a:rPr>
              <a:t>当 </a:t>
            </a:r>
            <a:r>
              <a:rPr lang="en-US" altLang="zh-CN" sz="2400" b="1">
                <a:ea typeface="楷体" panose="02010609060101010101" pitchFamily="49" charset="-122"/>
                <a:sym typeface="Math1" pitchFamily="2" charset="2"/>
              </a:rPr>
              <a:t>T &lt;T</a:t>
            </a:r>
            <a:r>
              <a:rPr lang="el-GR" altLang="zh-CN" sz="2400" b="1" baseline="-25000">
                <a:ea typeface="楷体" panose="02010609060101010101" pitchFamily="49" charset="-122"/>
                <a:cs typeface="Times New Roman" panose="02020603050405020304" pitchFamily="18" charset="0"/>
                <a:sym typeface="Math1" pitchFamily="2" charset="2"/>
              </a:rPr>
              <a:t>λ</a:t>
            </a:r>
            <a:r>
              <a:rPr lang="en-US" altLang="zh-CN" sz="2400" b="1">
                <a:ea typeface="楷体" panose="02010609060101010101" pitchFamily="49" charset="-122"/>
                <a:cs typeface="Times New Roman" panose="02020603050405020304" pitchFamily="18" charset="0"/>
                <a:sym typeface="Math1" pitchFamily="2" charset="2"/>
              </a:rPr>
              <a:t> =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Δ</a:t>
            </a:r>
            <a:r>
              <a:rPr lang="en-US" altLang="zh-CN" sz="2400" b="1">
                <a:ea typeface="楷体" panose="02010609060101010101" pitchFamily="49" charset="-122"/>
                <a:sym typeface="Math1" pitchFamily="2" charset="2"/>
              </a:rPr>
              <a:t>/k </a:t>
            </a:r>
            <a:r>
              <a:rPr lang="zh-CN" altLang="en-US" sz="2400" b="1">
                <a:ea typeface="楷体" panose="02010609060101010101" pitchFamily="49" charset="-122"/>
                <a:sym typeface="Math1" pitchFamily="2" charset="2"/>
              </a:rPr>
              <a:t>时</a:t>
            </a:r>
            <a:r>
              <a:rPr lang="en-US" altLang="zh-CN" sz="2400" b="1">
                <a:ea typeface="楷体" panose="02010609060101010101" pitchFamily="49" charset="-122"/>
                <a:sym typeface="Math1" pitchFamily="2" charset="2"/>
              </a:rPr>
              <a:t>,</a:t>
            </a:r>
          </a:p>
          <a:p>
            <a:r>
              <a:rPr lang="zh-CN" altLang="en-US" sz="2400" b="1">
                <a:ea typeface="楷体" panose="02010609060101010101" pitchFamily="49" charset="-122"/>
                <a:sym typeface="Math1" pitchFamily="2" charset="2"/>
              </a:rPr>
              <a:t>系统处于超导</a:t>
            </a:r>
          </a:p>
          <a:p>
            <a:r>
              <a:rPr lang="en-US" altLang="zh-CN" sz="2400" b="1">
                <a:ea typeface="楷体" panose="02010609060101010101" pitchFamily="49" charset="-122"/>
                <a:sym typeface="Math1" pitchFamily="2" charset="2"/>
              </a:rPr>
              <a:t>(</a:t>
            </a:r>
            <a:r>
              <a:rPr lang="zh-CN" altLang="en-US" sz="2400" b="1">
                <a:ea typeface="楷体" panose="02010609060101010101" pitchFamily="49" charset="-122"/>
                <a:sym typeface="Math1" pitchFamily="2" charset="2"/>
              </a:rPr>
              <a:t>或超流</a:t>
            </a:r>
            <a:r>
              <a:rPr lang="en-US" altLang="zh-CN" sz="2400" b="1">
                <a:ea typeface="楷体" panose="02010609060101010101" pitchFamily="49" charset="-122"/>
                <a:sym typeface="Math1" pitchFamily="2" charset="2"/>
              </a:rPr>
              <a:t>)</a:t>
            </a:r>
            <a:r>
              <a:rPr lang="zh-CN" altLang="en-US" sz="2400" b="1">
                <a:ea typeface="楷体" panose="02010609060101010101" pitchFamily="49" charset="-122"/>
                <a:sym typeface="Math1" pitchFamily="2" charset="2"/>
              </a:rPr>
              <a:t>状态</a:t>
            </a:r>
          </a:p>
          <a:p>
            <a:r>
              <a:rPr lang="en-US" altLang="zh-CN" sz="2400" b="1">
                <a:ea typeface="楷体" panose="02010609060101010101" pitchFamily="49" charset="-122"/>
                <a:sym typeface="Math1" pitchFamily="2" charset="2"/>
              </a:rPr>
              <a:t>T</a:t>
            </a:r>
            <a:r>
              <a:rPr lang="el-GR" altLang="zh-CN" sz="2400" b="1" baseline="-25000">
                <a:ea typeface="楷体" panose="02010609060101010101" pitchFamily="49" charset="-122"/>
                <a:sym typeface="Math1" pitchFamily="2" charset="2"/>
              </a:rPr>
              <a:t>λ</a:t>
            </a:r>
            <a:r>
              <a:rPr lang="en-US" altLang="zh-CN" sz="2400" b="1">
                <a:ea typeface="楷体" panose="02010609060101010101" pitchFamily="49" charset="-122"/>
                <a:sym typeface="Math1" pitchFamily="2" charset="2"/>
              </a:rPr>
              <a:t>: </a:t>
            </a:r>
            <a:r>
              <a:rPr lang="zh-CN" altLang="en-US" sz="2400" b="1">
                <a:ea typeface="楷体" panose="02010609060101010101" pitchFamily="49" charset="-122"/>
                <a:sym typeface="Math1" pitchFamily="2" charset="2"/>
              </a:rPr>
              <a:t>相变温度</a:t>
            </a:r>
            <a:endParaRPr lang="zh-CN" altLang="en-US" sz="2400" b="1" baseline="-25000">
              <a:ea typeface="楷体" panose="02010609060101010101" pitchFamily="49" charset="-122"/>
              <a:sym typeface="Math1" pitchFamily="2" charset="2"/>
            </a:endParaRPr>
          </a:p>
          <a:p>
            <a:endParaRPr lang="en-US" altLang="zh-CN" sz="2400" b="1">
              <a:sym typeface="Math1" pitchFamily="2" charset="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604250" cy="609600"/>
          </a:xfrm>
        </p:spPr>
        <p:txBody>
          <a:bodyPr/>
          <a:lstStyle/>
          <a:p>
            <a:pPr eaLnBrk="1" hangingPunct="1"/>
            <a:r>
              <a:rPr lang="en-US" altLang="zh-CN" sz="4000" b="1" i="1" baseline="30000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4000" b="1" i="1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P</a:t>
            </a:r>
            <a:r>
              <a:rPr lang="en-US" altLang="zh-CN" sz="4000" b="1" i="1" baseline="-30000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2 </a:t>
            </a:r>
            <a:r>
              <a:rPr lang="zh-CN" altLang="en-US" sz="4000" b="1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中子</a:t>
            </a:r>
            <a:r>
              <a:rPr lang="en-US" altLang="zh-CN" sz="4000" b="1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Cooper</a:t>
            </a:r>
            <a:r>
              <a:rPr lang="zh-CN" altLang="en-US" sz="4000" b="1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对的磁矩的分布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3527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 i="1" baseline="30000" dirty="0">
                <a:ea typeface="楷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2400" b="1" i="1" dirty="0">
                <a:ea typeface="楷体" panose="02010609060101010101" pitchFamily="49" charset="-122"/>
                <a:cs typeface="Times New Roman" panose="02020603050405020304" pitchFamily="18" charset="0"/>
              </a:rPr>
              <a:t>P</a:t>
            </a:r>
            <a:r>
              <a:rPr lang="en-US" altLang="zh-CN" sz="2400" b="1" i="1" baseline="-30000" dirty="0">
                <a:ea typeface="楷体" panose="02010609060101010101" pitchFamily="49" charset="-122"/>
                <a:cs typeface="Times New Roman" panose="02020603050405020304" pitchFamily="18" charset="0"/>
              </a:rPr>
              <a:t>2 </a:t>
            </a:r>
            <a:r>
              <a:rPr lang="zh-CN" altLang="en-US" sz="2400" b="1" dirty="0">
                <a:ea typeface="楷体" panose="02010609060101010101" pitchFamily="49" charset="-122"/>
                <a:cs typeface="Times New Roman" panose="02020603050405020304" pitchFamily="18" charset="0"/>
              </a:rPr>
              <a:t>中子</a:t>
            </a:r>
            <a:r>
              <a:rPr lang="en-US" altLang="zh-CN" sz="2400" b="1" dirty="0">
                <a:ea typeface="楷体" panose="02010609060101010101" pitchFamily="49" charset="-122"/>
                <a:cs typeface="Times New Roman" panose="02020603050405020304" pitchFamily="18" charset="0"/>
              </a:rPr>
              <a:t>Cooper</a:t>
            </a:r>
            <a:r>
              <a:rPr lang="zh-CN" altLang="en-US" sz="2400" b="1" dirty="0">
                <a:ea typeface="楷体" panose="02010609060101010101" pitchFamily="49" charset="-122"/>
                <a:cs typeface="Times New Roman" panose="02020603050405020304" pitchFamily="18" charset="0"/>
              </a:rPr>
              <a:t>对</a:t>
            </a:r>
            <a:r>
              <a:rPr lang="en-US" altLang="zh-CN" sz="2400" b="1" dirty="0">
                <a:ea typeface="楷体" panose="02010609060101010101" pitchFamily="49" charset="-122"/>
                <a:cs typeface="Times New Roman" panose="02020603050405020304" pitchFamily="18" charset="0"/>
              </a:rPr>
              <a:t>(Bose</a:t>
            </a:r>
            <a:r>
              <a:rPr lang="zh-CN" altLang="en-US" sz="2400" b="1" dirty="0">
                <a:ea typeface="楷体" panose="02010609060101010101" pitchFamily="49" charset="-122"/>
                <a:cs typeface="Times New Roman" panose="02020603050405020304" pitchFamily="18" charset="0"/>
              </a:rPr>
              <a:t>子系统</a:t>
            </a:r>
            <a:r>
              <a:rPr lang="en-US" altLang="zh-CN" sz="2400" b="1" dirty="0">
                <a:ea typeface="楷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2400" b="1" dirty="0">
                <a:ea typeface="楷体" panose="02010609060101010101" pitchFamily="49" charset="-122"/>
                <a:cs typeface="Times New Roman" panose="02020603050405020304" pitchFamily="18" charset="0"/>
              </a:rPr>
              <a:t>，低温下都凝聚在基态</a:t>
            </a:r>
            <a:r>
              <a:rPr lang="en-US" altLang="zh-CN" sz="2400" b="1" dirty="0">
                <a:ea typeface="楷体" panose="02010609060101010101" pitchFamily="49" charset="-122"/>
                <a:cs typeface="Times New Roman" panose="02020603050405020304" pitchFamily="18" charset="0"/>
              </a:rPr>
              <a:t>(E=0)</a:t>
            </a:r>
            <a:r>
              <a:rPr lang="zh-CN" altLang="en-US" sz="2400" b="1" dirty="0">
                <a:ea typeface="楷体" panose="02010609060101010101" pitchFamily="49" charset="-122"/>
                <a:cs typeface="Times New Roman" panose="02020603050405020304" pitchFamily="18" charset="0"/>
              </a:rPr>
              <a:t>状态。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2400" b="1" dirty="0"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2400" b="1" dirty="0">
                <a:ea typeface="楷体" panose="02010609060101010101" pitchFamily="49" charset="-122"/>
                <a:cs typeface="Times New Roman" panose="02020603050405020304" pitchFamily="18" charset="0"/>
              </a:rPr>
              <a:t>每个</a:t>
            </a:r>
            <a:r>
              <a:rPr lang="en-US" altLang="zh-CN" sz="2400" b="1" i="1" baseline="30000" dirty="0">
                <a:ea typeface="楷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2400" b="1" i="1" dirty="0">
                <a:ea typeface="楷体" panose="02010609060101010101" pitchFamily="49" charset="-122"/>
                <a:cs typeface="Times New Roman" panose="02020603050405020304" pitchFamily="18" charset="0"/>
              </a:rPr>
              <a:t>P</a:t>
            </a:r>
            <a:r>
              <a:rPr lang="en-US" altLang="zh-CN" sz="2400" b="1" i="1" baseline="-30000" dirty="0">
                <a:ea typeface="楷体" panose="02010609060101010101" pitchFamily="49" charset="-122"/>
                <a:cs typeface="Times New Roman" panose="02020603050405020304" pitchFamily="18" charset="0"/>
              </a:rPr>
              <a:t>2 </a:t>
            </a:r>
            <a:r>
              <a:rPr lang="zh-CN" altLang="en-US" sz="2400" b="1" dirty="0">
                <a:ea typeface="楷体" panose="02010609060101010101" pitchFamily="49" charset="-122"/>
                <a:cs typeface="Times New Roman" panose="02020603050405020304" pitchFamily="18" charset="0"/>
              </a:rPr>
              <a:t>中子</a:t>
            </a:r>
            <a:r>
              <a:rPr lang="en-US" altLang="zh-CN" sz="2400" b="1" dirty="0">
                <a:ea typeface="楷体" panose="02010609060101010101" pitchFamily="49" charset="-122"/>
                <a:cs typeface="Times New Roman" panose="02020603050405020304" pitchFamily="18" charset="0"/>
              </a:rPr>
              <a:t>Cooper</a:t>
            </a:r>
            <a:r>
              <a:rPr lang="zh-CN" altLang="en-US" sz="2400" b="1" dirty="0">
                <a:ea typeface="楷体" panose="02010609060101010101" pitchFamily="49" charset="-122"/>
                <a:cs typeface="Times New Roman" panose="02020603050405020304" pitchFamily="18" charset="0"/>
              </a:rPr>
              <a:t>对具有磁矩</a:t>
            </a:r>
            <a:r>
              <a:rPr lang="en-US" altLang="zh-CN" sz="2400" b="1" dirty="0">
                <a:ea typeface="楷体" panose="02010609060101010101" pitchFamily="49" charset="-122"/>
                <a:cs typeface="Times New Roman" panose="02020603050405020304" pitchFamily="18" charset="0"/>
              </a:rPr>
              <a:t>(中子反常磁矩的两倍):</a:t>
            </a:r>
            <a:r>
              <a:rPr lang="en-US" altLang="zh-CN" sz="2400" b="1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zh-CN" sz="2400" b="1" dirty="0">
              <a:ea typeface="楷体" panose="02010609060101010101" pitchFamily="49" charset="-122"/>
              <a:cs typeface="Times New Roman" panose="02020603050405020304" pitchFamily="18" charset="0"/>
              <a:sym typeface="Mathematica1" pitchFamily="2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l-GR" altLang="zh-CN" sz="2400" b="1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μ</a:t>
            </a:r>
            <a:r>
              <a:rPr lang="en-US" altLang="zh-CN" sz="2400" b="1" baseline="-25000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B</a:t>
            </a:r>
            <a:r>
              <a:rPr lang="en-US" altLang="zh-CN" sz="2400" b="1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 = 2 </a:t>
            </a:r>
            <a:r>
              <a:rPr lang="el-GR" altLang="zh-CN" sz="2400" b="1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μ</a:t>
            </a:r>
            <a:r>
              <a:rPr lang="en-US" altLang="zh-CN" sz="2400" b="1" baseline="-25000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n</a:t>
            </a:r>
            <a:r>
              <a:rPr lang="en-US" altLang="zh-CN" sz="2400" b="1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= 1.9 ×10</a:t>
            </a:r>
            <a:r>
              <a:rPr lang="en-US" altLang="zh-CN" sz="2400" b="1" baseline="30000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-23</a:t>
            </a:r>
            <a:r>
              <a:rPr lang="en-US" altLang="zh-CN" sz="2400" b="1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 ergs/gauss</a:t>
            </a:r>
            <a:r>
              <a:rPr lang="zh-CN" altLang="en-US" sz="2400" b="1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。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zh-CN" altLang="en-US" sz="2400" b="1" dirty="0">
              <a:ea typeface="楷体" panose="02010609060101010101" pitchFamily="49" charset="-122"/>
              <a:cs typeface="Times New Roman" panose="02020603050405020304" pitchFamily="18" charset="0"/>
              <a:sym typeface="Mathematica1" pitchFamily="2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2400" b="1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在外磁场作用下，磁针</a:t>
            </a:r>
            <a:r>
              <a:rPr lang="en-US" altLang="zh-CN" sz="2400" b="1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(反常</a:t>
            </a:r>
            <a:r>
              <a:rPr lang="zh-CN" altLang="en-US" sz="2400" b="1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磁矩</a:t>
            </a:r>
            <a:r>
              <a:rPr lang="en-US" altLang="zh-CN" sz="2400" b="1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)</a:t>
            </a:r>
            <a:r>
              <a:rPr lang="zh-CN" altLang="en-US" sz="2400" b="1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有着逆磁场方向的趋势</a:t>
            </a:r>
            <a:r>
              <a:rPr lang="en-US" altLang="zh-CN" sz="2400" b="1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,</a:t>
            </a:r>
            <a:r>
              <a:rPr lang="zh-CN" altLang="en-US" sz="2400" b="1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具有较</a:t>
            </a:r>
            <a:r>
              <a:rPr lang="zh-CN" altLang="en-US" sz="2400" b="1" dirty="0" smtClean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低</a:t>
            </a:r>
            <a:endParaRPr lang="en-US" altLang="zh-CN" sz="2400" b="1" dirty="0" smtClean="0">
              <a:ea typeface="楷体" panose="02010609060101010101" pitchFamily="49" charset="-122"/>
              <a:cs typeface="Times New Roman" panose="02020603050405020304" pitchFamily="18" charset="0"/>
              <a:sym typeface="Mathematica1" pitchFamily="2" charset="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2400" b="1" dirty="0" smtClean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的能</a:t>
            </a:r>
            <a:r>
              <a:rPr lang="zh-CN" altLang="en-US" sz="2400" b="1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量值。即它比 σ</a:t>
            </a:r>
            <a:r>
              <a:rPr lang="en-US" altLang="zh-CN" sz="2400" b="1" baseline="-25000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Z </a:t>
            </a:r>
            <a:r>
              <a:rPr lang="en-US" altLang="zh-CN" sz="2400" b="1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= 0, 1 </a:t>
            </a:r>
            <a:r>
              <a:rPr lang="zh-CN" altLang="en-US" sz="2400" b="1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状态有更低的能量。 </a:t>
            </a:r>
            <a:r>
              <a:rPr lang="zh-CN" altLang="en-US" sz="2400" b="1" baseline="-25000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   </a:t>
            </a:r>
            <a:r>
              <a:rPr lang="zh-CN" altLang="en-US" sz="2400" b="1" dirty="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 </a:t>
            </a:r>
          </a:p>
        </p:txBody>
      </p:sp>
      <p:graphicFrame>
        <p:nvGraphicFramePr>
          <p:cNvPr id="25602" name="Object 4"/>
          <p:cNvGraphicFramePr>
            <a:graphicFrameLocks noChangeAspect="1"/>
          </p:cNvGraphicFramePr>
          <p:nvPr/>
        </p:nvGraphicFramePr>
        <p:xfrm>
          <a:off x="1547813" y="4495800"/>
          <a:ext cx="4824412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3" imgW="50596800" imgH="10363200" progId="Equation.DSMT4">
                  <p:embed/>
                </p:oleObj>
              </mc:Choice>
              <mc:Fallback>
                <p:oleObj name="Equation" r:id="rId3" imgW="50596800" imgH="10363200" progId="Equation.DSMT4">
                  <p:embed/>
                  <p:pic>
                    <p:nvPicPr>
                      <p:cNvPr id="0" name="Object 4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47813" y="4495800"/>
                        <a:ext cx="4824412" cy="9874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5"/>
          <p:cNvGraphicFramePr>
            <a:graphicFrameLocks noChangeAspect="1"/>
          </p:cNvGraphicFramePr>
          <p:nvPr/>
        </p:nvGraphicFramePr>
        <p:xfrm>
          <a:off x="611188" y="5876925"/>
          <a:ext cx="695483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5" imgW="66141600" imgH="5791200" progId="Equation.DSMT4">
                  <p:embed/>
                </p:oleObj>
              </mc:Choice>
              <mc:Fallback>
                <p:oleObj name="Equation" r:id="rId5" imgW="66141600" imgH="5791200" progId="Equation.DSMT4">
                  <p:embed/>
                  <p:pic>
                    <p:nvPicPr>
                      <p:cNvPr id="0" name="Object 5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1188" y="5876925"/>
                        <a:ext cx="6954837" cy="6096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zh-CN" altLang="en-US" sz="4000" b="1">
                <a:solidFill>
                  <a:srgbClr val="0000CC"/>
                </a:solidFill>
                <a:ea typeface="楷体" panose="02010609060101010101" pitchFamily="49" charset="-122"/>
              </a:rPr>
              <a:t>顺磁方向与逆磁方向排列的</a:t>
            </a:r>
            <a:br>
              <a:rPr lang="zh-CN" altLang="en-US" sz="4000" b="1">
                <a:solidFill>
                  <a:srgbClr val="0000CC"/>
                </a:solidFill>
                <a:ea typeface="楷体" panose="02010609060101010101" pitchFamily="49" charset="-122"/>
              </a:rPr>
            </a:br>
            <a:r>
              <a:rPr lang="en-US" altLang="zh-CN" sz="4000" b="1" baseline="30000">
                <a:solidFill>
                  <a:srgbClr val="0000CC"/>
                </a:solidFill>
                <a:ea typeface="楷体" panose="02010609060101010101" pitchFamily="49" charset="-122"/>
              </a:rPr>
              <a:t>3</a:t>
            </a:r>
            <a:r>
              <a:rPr lang="en-US" altLang="zh-CN" sz="4000" b="1">
                <a:solidFill>
                  <a:srgbClr val="0000CC"/>
                </a:solidFill>
                <a:ea typeface="楷体" panose="02010609060101010101" pitchFamily="49" charset="-122"/>
              </a:rPr>
              <a:t>P</a:t>
            </a:r>
            <a:r>
              <a:rPr lang="en-US" altLang="zh-CN" sz="4000" b="1" baseline="-25000">
                <a:solidFill>
                  <a:srgbClr val="0000CC"/>
                </a:solidFill>
                <a:ea typeface="楷体" panose="02010609060101010101" pitchFamily="49" charset="-122"/>
              </a:rPr>
              <a:t>2</a:t>
            </a:r>
            <a:r>
              <a:rPr lang="en-US" altLang="zh-CN" sz="4000" b="1">
                <a:solidFill>
                  <a:srgbClr val="0000CC"/>
                </a:solidFill>
                <a:ea typeface="楷体" panose="02010609060101010101" pitchFamily="49" charset="-122"/>
              </a:rPr>
              <a:t>Cooper</a:t>
            </a:r>
            <a:r>
              <a:rPr lang="zh-CN" altLang="en-US" sz="4000" b="1">
                <a:solidFill>
                  <a:srgbClr val="0000CC"/>
                </a:solidFill>
                <a:ea typeface="楷体" panose="02010609060101010101" pitchFamily="49" charset="-122"/>
              </a:rPr>
              <a:t>对数目差</a:t>
            </a:r>
          </a:p>
        </p:txBody>
      </p:sp>
      <p:sp>
        <p:nvSpPr>
          <p:cNvPr id="26631" name="Rectangle 3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6626" name="Object 4"/>
          <p:cNvGraphicFramePr>
            <a:graphicFrameLocks noChangeAspect="1"/>
          </p:cNvGraphicFramePr>
          <p:nvPr/>
        </p:nvGraphicFramePr>
        <p:xfrm>
          <a:off x="2278063" y="2149475"/>
          <a:ext cx="6145212" cy="1039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3" imgW="58216800" imgH="9753600" progId="Equation.DSMT4">
                  <p:embed/>
                </p:oleObj>
              </mc:Choice>
              <mc:Fallback>
                <p:oleObj name="Equation" r:id="rId3" imgW="58216800" imgH="9753600" progId="Equation.DSMT4">
                  <p:embed/>
                  <p:pic>
                    <p:nvPicPr>
                      <p:cNvPr id="0" name="Object 4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78063" y="2149475"/>
                        <a:ext cx="6145212" cy="10398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Rectangle 5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6627" name="Object 6"/>
          <p:cNvGraphicFramePr>
            <a:graphicFrameLocks noChangeAspect="1"/>
          </p:cNvGraphicFramePr>
          <p:nvPr/>
        </p:nvGraphicFramePr>
        <p:xfrm>
          <a:off x="0" y="4005263"/>
          <a:ext cx="287972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5" imgW="33223200" imgH="10058400" progId="Equation.DSMT4">
                  <p:embed/>
                </p:oleObj>
              </mc:Choice>
              <mc:Fallback>
                <p:oleObj name="Equation" r:id="rId5" imgW="33223200" imgH="10058400" progId="Equation.DSMT4">
                  <p:embed/>
                  <p:pic>
                    <p:nvPicPr>
                      <p:cNvPr id="0" name="Object 6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4005263"/>
                        <a:ext cx="2879725" cy="8731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3" name="Rectangle 7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6628" name="Object 8"/>
          <p:cNvGraphicFramePr>
            <a:graphicFrameLocks noChangeAspect="1"/>
          </p:cNvGraphicFramePr>
          <p:nvPr/>
        </p:nvGraphicFramePr>
        <p:xfrm>
          <a:off x="4284663" y="3716338"/>
          <a:ext cx="3455987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7" imgW="35966400" imgH="5181600" progId="Equation.DSMT4">
                  <p:embed/>
                </p:oleObj>
              </mc:Choice>
              <mc:Fallback>
                <p:oleObj name="Equation" r:id="rId7" imgW="35966400" imgH="5181600" progId="Equation.DSMT4">
                  <p:embed/>
                  <p:pic>
                    <p:nvPicPr>
                      <p:cNvPr id="0" name="Object 8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84663" y="3716338"/>
                        <a:ext cx="3455987" cy="50641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4" name="Rectangle 9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6629" name="Object 10"/>
          <p:cNvGraphicFramePr>
            <a:graphicFrameLocks noChangeAspect="1"/>
          </p:cNvGraphicFramePr>
          <p:nvPr/>
        </p:nvGraphicFramePr>
        <p:xfrm>
          <a:off x="4211638" y="4508500"/>
          <a:ext cx="3101975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9" imgW="29260800" imgH="5181600" progId="Equation.DSMT4">
                  <p:embed/>
                </p:oleObj>
              </mc:Choice>
              <mc:Fallback>
                <p:oleObj name="Equation" r:id="rId9" imgW="29260800" imgH="5181600" progId="Equation.DSMT4">
                  <p:embed/>
                  <p:pic>
                    <p:nvPicPr>
                      <p:cNvPr id="0" name="Object 10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11638" y="4508500"/>
                        <a:ext cx="3101975" cy="557213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0" y="321310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0" y="1484313"/>
            <a:ext cx="9144000" cy="830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ea typeface="楷体" panose="02010609060101010101" pitchFamily="49" charset="-122"/>
              </a:rPr>
              <a:t>在</a:t>
            </a:r>
            <a:r>
              <a:rPr lang="en-US" altLang="zh-CN" sz="2400" b="1">
                <a:ea typeface="楷体" panose="02010609060101010101" pitchFamily="49" charset="-122"/>
              </a:rPr>
              <a:t>(T, B)</a:t>
            </a:r>
            <a:r>
              <a:rPr lang="zh-CN" altLang="en-US" sz="2400" b="1">
                <a:ea typeface="楷体" panose="02010609060101010101" pitchFamily="49" charset="-122"/>
              </a:rPr>
              <a:t>环境下</a:t>
            </a:r>
            <a:r>
              <a:rPr lang="en-US" altLang="zh-CN" sz="2400" b="1">
                <a:ea typeface="楷体" panose="02010609060101010101" pitchFamily="49" charset="-122"/>
              </a:rPr>
              <a:t>, </a:t>
            </a:r>
            <a:r>
              <a:rPr lang="zh-CN" altLang="en-US" sz="2400" b="1">
                <a:ea typeface="楷体" panose="02010609060101010101" pitchFamily="49" charset="-122"/>
              </a:rPr>
              <a:t>自身磁矩逆磁场与顺磁场方向排列的</a:t>
            </a:r>
            <a:r>
              <a:rPr lang="en-US" altLang="zh-CN" sz="2400" b="1" baseline="30000">
                <a:ea typeface="楷体" panose="02010609060101010101" pitchFamily="49" charset="-122"/>
              </a:rPr>
              <a:t>3</a:t>
            </a:r>
            <a:r>
              <a:rPr lang="en-US" altLang="zh-CN" sz="2400" b="1">
                <a:ea typeface="楷体" panose="02010609060101010101" pitchFamily="49" charset="-122"/>
              </a:rPr>
              <a:t>P</a:t>
            </a:r>
            <a:r>
              <a:rPr lang="en-US" altLang="zh-CN" sz="2400" b="1" baseline="-25000">
                <a:ea typeface="楷体" panose="02010609060101010101" pitchFamily="49" charset="-122"/>
              </a:rPr>
              <a:t>2</a:t>
            </a:r>
            <a:r>
              <a:rPr lang="zh-CN" altLang="en-US" sz="2400" b="1">
                <a:ea typeface="楷体" panose="02010609060101010101" pitchFamily="49" charset="-122"/>
              </a:rPr>
              <a:t>中子</a:t>
            </a:r>
            <a:r>
              <a:rPr lang="en-US" altLang="zh-CN" sz="2400" b="1">
                <a:ea typeface="楷体" panose="02010609060101010101" pitchFamily="49" charset="-122"/>
              </a:rPr>
              <a:t>Cooper</a:t>
            </a:r>
            <a:r>
              <a:rPr lang="zh-CN" altLang="en-US" sz="2400" b="1">
                <a:ea typeface="楷体" panose="02010609060101010101" pitchFamily="49" charset="-122"/>
              </a:rPr>
              <a:t>对数目之差为</a:t>
            </a:r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0" y="3213100"/>
            <a:ext cx="6011863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400" b="1" i="1">
                <a:ea typeface="楷体" panose="02010609060101010101" pitchFamily="49" charset="-122"/>
              </a:rPr>
              <a:t>f</a:t>
            </a:r>
            <a:r>
              <a:rPr lang="en-US" altLang="zh-CN" sz="2400" b="1">
                <a:ea typeface="楷体" panose="02010609060101010101" pitchFamily="49" charset="-122"/>
              </a:rPr>
              <a:t>(</a:t>
            </a:r>
            <a:r>
              <a:rPr lang="en-US" altLang="zh-CN" sz="2400" b="1" i="1">
                <a:ea typeface="楷体" panose="02010609060101010101" pitchFamily="49" charset="-122"/>
              </a:rPr>
              <a:t>x</a:t>
            </a:r>
            <a:r>
              <a:rPr lang="en-US" altLang="zh-CN" sz="2400" b="1">
                <a:ea typeface="楷体" panose="02010609060101010101" pitchFamily="49" charset="-122"/>
              </a:rPr>
              <a:t>)</a:t>
            </a:r>
            <a:r>
              <a:rPr lang="zh-CN" altLang="en-US" sz="2400" b="1">
                <a:ea typeface="楷体" panose="02010609060101010101" pitchFamily="49" charset="-122"/>
              </a:rPr>
              <a:t>为布里渊函数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620712"/>
          </a:xfrm>
        </p:spPr>
        <p:txBody>
          <a:bodyPr/>
          <a:lstStyle/>
          <a:p>
            <a:pPr eaLnBrk="1" hangingPunct="1"/>
            <a:r>
              <a:rPr lang="zh-CN" altLang="en-US" sz="3200" b="1">
                <a:solidFill>
                  <a:schemeClr val="accent2"/>
                </a:solidFill>
                <a:ea typeface="楷体" panose="02010609060101010101" pitchFamily="49" charset="-122"/>
              </a:rPr>
              <a:t>处于</a:t>
            </a:r>
            <a:r>
              <a:rPr lang="en-US" altLang="zh-CN" sz="3200" b="1" baseline="30000">
                <a:solidFill>
                  <a:schemeClr val="accent2"/>
                </a:solidFill>
                <a:ea typeface="楷体" panose="02010609060101010101" pitchFamily="49" charset="-122"/>
              </a:rPr>
              <a:t>3</a:t>
            </a:r>
            <a:r>
              <a:rPr lang="en-US" altLang="zh-CN" sz="3200" b="1">
                <a:solidFill>
                  <a:schemeClr val="accent2"/>
                </a:solidFill>
                <a:ea typeface="楷体" panose="02010609060101010101" pitchFamily="49" charset="-122"/>
              </a:rPr>
              <a:t>P</a:t>
            </a:r>
            <a:r>
              <a:rPr lang="en-US" altLang="zh-CN" sz="3200" b="1" baseline="-25000">
                <a:solidFill>
                  <a:schemeClr val="accent2"/>
                </a:solidFill>
                <a:ea typeface="楷体" panose="02010609060101010101" pitchFamily="49" charset="-122"/>
              </a:rPr>
              <a:t>2</a:t>
            </a:r>
            <a:r>
              <a:rPr lang="en-US" altLang="zh-CN" sz="3200" b="1">
                <a:solidFill>
                  <a:schemeClr val="accent2"/>
                </a:solidFill>
                <a:ea typeface="楷体" panose="02010609060101010101" pitchFamily="49" charset="-122"/>
              </a:rPr>
              <a:t> </a:t>
            </a:r>
            <a:r>
              <a:rPr lang="zh-CN" altLang="en-US" sz="3200" b="1">
                <a:solidFill>
                  <a:schemeClr val="accent2"/>
                </a:solidFill>
                <a:ea typeface="楷体" panose="02010609060101010101" pitchFamily="49" charset="-122"/>
              </a:rPr>
              <a:t>中子</a:t>
            </a:r>
            <a:r>
              <a:rPr lang="en-US" altLang="zh-CN" sz="3200" b="1">
                <a:solidFill>
                  <a:schemeClr val="accent2"/>
                </a:solidFill>
                <a:ea typeface="楷体" panose="02010609060101010101" pitchFamily="49" charset="-122"/>
              </a:rPr>
              <a:t>Copper </a:t>
            </a:r>
            <a:r>
              <a:rPr lang="zh-CN" altLang="en-US" sz="3200" b="1">
                <a:solidFill>
                  <a:schemeClr val="accent2"/>
                </a:solidFill>
                <a:ea typeface="楷体" panose="02010609060101010101" pitchFamily="49" charset="-122"/>
              </a:rPr>
              <a:t>对的中子数所占的百分比</a:t>
            </a:r>
          </a:p>
        </p:txBody>
      </p:sp>
      <p:sp>
        <p:nvSpPr>
          <p:cNvPr id="27655" name="Rectangle 3"/>
          <p:cNvSpPr>
            <a:spLocks noChangeArrowheads="1"/>
          </p:cNvSpPr>
          <p:nvPr/>
        </p:nvSpPr>
        <p:spPr bwMode="auto">
          <a:xfrm>
            <a:off x="0" y="1052513"/>
            <a:ext cx="701992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400" b="1">
                <a:ea typeface="楷体" panose="02010609060101010101" pitchFamily="49" charset="-122"/>
              </a:rPr>
              <a:t>(</a:t>
            </a:r>
            <a:r>
              <a:rPr lang="zh-CN" altLang="en-US" sz="2400" b="1">
                <a:ea typeface="楷体" panose="02010609060101010101" pitchFamily="49" charset="-122"/>
              </a:rPr>
              <a:t>动量空间中</a:t>
            </a:r>
            <a:r>
              <a:rPr lang="en-US" altLang="zh-CN" sz="2400" b="1">
                <a:ea typeface="楷体" panose="02010609060101010101" pitchFamily="49" charset="-122"/>
              </a:rPr>
              <a:t>)Fermi</a:t>
            </a:r>
            <a:r>
              <a:rPr lang="zh-CN" altLang="en-US" sz="2400" b="1">
                <a:ea typeface="楷体" panose="02010609060101010101" pitchFamily="49" charset="-122"/>
              </a:rPr>
              <a:t>球内、在</a:t>
            </a:r>
            <a:r>
              <a:rPr lang="en-US" altLang="zh-CN" sz="2400" b="1">
                <a:ea typeface="楷体" panose="02010609060101010101" pitchFamily="49" charset="-122"/>
              </a:rPr>
              <a:t>Fermi</a:t>
            </a:r>
            <a:r>
              <a:rPr lang="zh-CN" altLang="en-US" sz="2400" b="1">
                <a:ea typeface="楷体" panose="02010609060101010101" pitchFamily="49" charset="-122"/>
              </a:rPr>
              <a:t>表面附近厚度为</a:t>
            </a:r>
            <a:endParaRPr kumimoji="0" lang="zh-CN" altLang="en-US" sz="2400" b="1">
              <a:ea typeface="楷体" panose="02010609060101010101" pitchFamily="49" charset="-122"/>
            </a:endParaRPr>
          </a:p>
        </p:txBody>
      </p:sp>
      <p:graphicFrame>
        <p:nvGraphicFramePr>
          <p:cNvPr id="27650" name="Object 4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7272338" y="908050"/>
          <a:ext cx="187166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3" imgW="19507200" imgH="7010400" progId="Equation.DSMT4">
                  <p:embed/>
                </p:oleObj>
              </mc:Choice>
              <mc:Fallback>
                <p:oleObj name="Equation" r:id="rId3" imgW="19507200" imgH="7010400" progId="Equation.DSMT4">
                  <p:embed/>
                  <p:pic>
                    <p:nvPicPr>
                      <p:cNvPr id="0" name="Object 4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72338" y="908050"/>
                        <a:ext cx="1871662" cy="6731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6" name="Rectangle 5"/>
          <p:cNvSpPr>
            <a:spLocks noChangeArrowheads="1"/>
          </p:cNvSpPr>
          <p:nvPr/>
        </p:nvSpPr>
        <p:spPr bwMode="auto">
          <a:xfrm>
            <a:off x="0" y="1773238"/>
            <a:ext cx="9217025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ea typeface="楷体" panose="02010609060101010101" pitchFamily="49" charset="-122"/>
              </a:rPr>
              <a:t>壳层内的中子才会结合成</a:t>
            </a:r>
            <a:r>
              <a:rPr lang="en-US" altLang="zh-CN" sz="2400" b="1" baseline="30000">
                <a:ea typeface="楷体" panose="02010609060101010101" pitchFamily="49" charset="-122"/>
              </a:rPr>
              <a:t>3</a:t>
            </a:r>
            <a:r>
              <a:rPr lang="en-US" altLang="zh-CN" sz="2400" b="1">
                <a:ea typeface="楷体" panose="02010609060101010101" pitchFamily="49" charset="-122"/>
              </a:rPr>
              <a:t>P</a:t>
            </a:r>
            <a:r>
              <a:rPr lang="en-US" altLang="zh-CN" sz="2400" b="1" baseline="-25000">
                <a:ea typeface="楷体" panose="02010609060101010101" pitchFamily="49" charset="-122"/>
              </a:rPr>
              <a:t>2</a:t>
            </a:r>
            <a:r>
              <a:rPr lang="en-US" altLang="zh-CN" sz="2400" b="1">
                <a:ea typeface="楷体" panose="02010609060101010101" pitchFamily="49" charset="-122"/>
              </a:rPr>
              <a:t> Cooper</a:t>
            </a:r>
            <a:r>
              <a:rPr lang="zh-CN" altLang="en-US" sz="2400" b="1">
                <a:ea typeface="楷体" panose="02010609060101010101" pitchFamily="49" charset="-122"/>
              </a:rPr>
              <a:t>对。它占中子总数的百分比为</a:t>
            </a:r>
            <a:r>
              <a:rPr lang="en-US" altLang="zh-CN" sz="2400" b="1">
                <a:ea typeface="楷体" panose="02010609060101010101" pitchFamily="49" charset="-122"/>
              </a:rPr>
              <a:t>:</a:t>
            </a:r>
          </a:p>
        </p:txBody>
      </p:sp>
      <p:graphicFrame>
        <p:nvGraphicFramePr>
          <p:cNvPr id="27651" name="Object 6"/>
          <p:cNvGraphicFramePr>
            <a:graphicFrameLocks noChangeAspect="1"/>
          </p:cNvGraphicFramePr>
          <p:nvPr/>
        </p:nvGraphicFramePr>
        <p:xfrm>
          <a:off x="179388" y="2492375"/>
          <a:ext cx="7742237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5" imgW="72237600" imgH="10972800" progId="Equation.DSMT4">
                  <p:embed/>
                </p:oleObj>
              </mc:Choice>
              <mc:Fallback>
                <p:oleObj name="Equation" r:id="rId5" imgW="72237600" imgH="10972800" progId="Equation.DSMT4">
                  <p:embed/>
                  <p:pic>
                    <p:nvPicPr>
                      <p:cNvPr id="0" name="Object 6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9388" y="2492375"/>
                        <a:ext cx="7742237" cy="9366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7" name="Rectangle 7"/>
          <p:cNvSpPr>
            <a:spLocks noChangeArrowheads="1"/>
          </p:cNvSpPr>
          <p:nvPr/>
        </p:nvSpPr>
        <p:spPr bwMode="auto">
          <a:xfrm>
            <a:off x="0" y="4941888"/>
            <a:ext cx="9144000" cy="830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400" b="1" i="1"/>
              <a:t>E</a:t>
            </a:r>
            <a:r>
              <a:rPr lang="en-US" altLang="zh-CN" sz="2400" b="1" i="1" baseline="-25000"/>
              <a:t>F</a:t>
            </a:r>
            <a:r>
              <a:rPr lang="en-US" altLang="zh-CN" sz="2400" b="1" i="1"/>
              <a:t>(n)</a:t>
            </a:r>
            <a:r>
              <a:rPr lang="en-US" altLang="zh-CN" sz="2400" b="1"/>
              <a:t> ~ 60 </a:t>
            </a:r>
            <a:r>
              <a:rPr lang="en-US" altLang="zh-CN" sz="2400" b="1" i="1"/>
              <a:t>MeV</a:t>
            </a:r>
            <a:r>
              <a:rPr lang="en-US" altLang="zh-CN" sz="2400" b="1"/>
              <a:t>,   </a:t>
            </a:r>
            <a:r>
              <a:rPr lang="en-US" altLang="zh-CN" sz="2400" b="1" i="1">
                <a:latin typeface="宋体" panose="02010600030101010101" pitchFamily="2" charset="-122"/>
                <a:sym typeface="Mathematica1" pitchFamily="2" charset="2"/>
              </a:rPr>
              <a:t>Δ</a:t>
            </a:r>
            <a:r>
              <a:rPr lang="en-US" altLang="zh-CN" sz="2400" b="1" i="1"/>
              <a:t>(</a:t>
            </a:r>
            <a:r>
              <a:rPr lang="en-US" altLang="zh-CN" sz="2400" b="1" i="1" baseline="30000"/>
              <a:t>3</a:t>
            </a:r>
            <a:r>
              <a:rPr lang="en-US" altLang="zh-CN" sz="2400" b="1" i="1"/>
              <a:t>P</a:t>
            </a:r>
            <a:r>
              <a:rPr lang="en-US" altLang="zh-CN" sz="2400" b="1" i="1" baseline="-25000"/>
              <a:t>2</a:t>
            </a:r>
            <a:r>
              <a:rPr lang="en-US" altLang="zh-CN" sz="2400" b="1" i="1"/>
              <a:t>(n))</a:t>
            </a:r>
            <a:r>
              <a:rPr lang="en-US" altLang="zh-CN" sz="2400" b="1"/>
              <a:t> ~ 0.05 </a:t>
            </a:r>
            <a:r>
              <a:rPr lang="en-US" altLang="zh-CN" sz="2400" b="1" i="1"/>
              <a:t>MeV</a:t>
            </a:r>
            <a:r>
              <a:rPr lang="en-US" altLang="zh-CN" sz="2400" b="1"/>
              <a:t>,   </a:t>
            </a:r>
            <a:r>
              <a:rPr lang="en-US" altLang="zh-CN" sz="2400" b="1" i="1"/>
              <a:t>q</a:t>
            </a:r>
            <a:r>
              <a:rPr lang="en-US" altLang="zh-CN" sz="2400" b="1"/>
              <a:t> ~ 8.7%</a:t>
            </a:r>
            <a:r>
              <a:rPr lang="en-US" altLang="zh-CN" sz="2400" baseline="30000"/>
              <a:t> </a:t>
            </a:r>
          </a:p>
          <a:p>
            <a:r>
              <a:rPr kumimoji="0" lang="zh-CN" altLang="en-US" sz="2400" b="1">
                <a:ea typeface="楷体" panose="02010609060101010101" pitchFamily="49" charset="-122"/>
              </a:rPr>
              <a:t>处于</a:t>
            </a:r>
            <a:r>
              <a:rPr kumimoji="0" lang="en-US" altLang="zh-CN" sz="2400" b="1" i="1" baseline="30000">
                <a:ea typeface="楷体" panose="02010609060101010101" pitchFamily="49" charset="-122"/>
              </a:rPr>
              <a:t>3</a:t>
            </a:r>
            <a:r>
              <a:rPr kumimoji="0" lang="en-US" altLang="zh-CN" sz="2400" b="1" i="1">
                <a:ea typeface="楷体" panose="02010609060101010101" pitchFamily="49" charset="-122"/>
              </a:rPr>
              <a:t>P</a:t>
            </a:r>
            <a:r>
              <a:rPr kumimoji="0" lang="en-US" altLang="zh-CN" sz="2400" b="1" i="1" baseline="-25000">
                <a:ea typeface="楷体" panose="02010609060101010101" pitchFamily="49" charset="-122"/>
              </a:rPr>
              <a:t>2</a:t>
            </a:r>
            <a:r>
              <a:rPr kumimoji="0" lang="en-US" altLang="zh-CN" sz="2400" b="1">
                <a:ea typeface="楷体" panose="02010609060101010101" pitchFamily="49" charset="-122"/>
              </a:rPr>
              <a:t> Copper </a:t>
            </a:r>
            <a:r>
              <a:rPr kumimoji="0" lang="zh-CN" altLang="en-US" sz="2400" b="1">
                <a:ea typeface="楷体" panose="02010609060101010101" pitchFamily="49" charset="-122"/>
              </a:rPr>
              <a:t>对状态的中子总数目为</a:t>
            </a:r>
            <a:r>
              <a:rPr kumimoji="0" lang="en-US" altLang="zh-CN" sz="2400" b="1">
                <a:ea typeface="楷体" panose="02010609060101010101" pitchFamily="49" charset="-122"/>
              </a:rPr>
              <a:t>: </a:t>
            </a:r>
            <a:endParaRPr lang="en-US" altLang="zh-CN" sz="2400" baseline="30000">
              <a:solidFill>
                <a:schemeClr val="accent2"/>
              </a:solidFill>
              <a:ea typeface="楷体" panose="02010609060101010101" pitchFamily="49" charset="-122"/>
            </a:endParaRPr>
          </a:p>
        </p:txBody>
      </p:sp>
      <p:sp>
        <p:nvSpPr>
          <p:cNvPr id="27658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7652" name="Object 9"/>
          <p:cNvGraphicFramePr>
            <a:graphicFrameLocks noChangeAspect="1"/>
          </p:cNvGraphicFramePr>
          <p:nvPr/>
        </p:nvGraphicFramePr>
        <p:xfrm>
          <a:off x="2351088" y="3716338"/>
          <a:ext cx="2855912" cy="893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Equation" r:id="rId7" imgW="32918400" imgH="10363200" progId="Equation.DSMT4">
                  <p:embed/>
                </p:oleObj>
              </mc:Choice>
              <mc:Fallback>
                <p:oleObj name="Equation" r:id="rId7" imgW="32918400" imgH="10363200" progId="Equation.DSMT4">
                  <p:embed/>
                  <p:pic>
                    <p:nvPicPr>
                      <p:cNvPr id="0" name="Object 9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351088" y="3716338"/>
                        <a:ext cx="2855912" cy="8937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/>
        </p:nvGraphicFramePr>
        <p:xfrm>
          <a:off x="755650" y="5876925"/>
          <a:ext cx="4321175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quation" r:id="rId9" imgW="45720000" imgH="9448800" progId="Equation.DSMT4">
                  <p:embed/>
                </p:oleObj>
              </mc:Choice>
              <mc:Fallback>
                <p:oleObj name="Equation" r:id="rId9" imgW="45720000" imgH="9448800" progId="Equation.DSMT4">
                  <p:embed/>
                  <p:pic>
                    <p:nvPicPr>
                      <p:cNvPr id="0" name="Object 11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55650" y="5876925"/>
                        <a:ext cx="4321175" cy="8953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12150" cy="504825"/>
          </a:xfrm>
        </p:spPr>
        <p:txBody>
          <a:bodyPr/>
          <a:lstStyle/>
          <a:p>
            <a:pPr eaLnBrk="1" hangingPunct="1"/>
            <a:r>
              <a:rPr lang="en-US" altLang="zh-CN" sz="4000" b="1" baseline="30000">
                <a:solidFill>
                  <a:srgbClr val="0000CC"/>
                </a:solidFill>
                <a:ea typeface="楷体" panose="02010609060101010101" pitchFamily="49" charset="-122"/>
              </a:rPr>
              <a:t>3</a:t>
            </a:r>
            <a:r>
              <a:rPr lang="en-US" altLang="zh-CN" sz="4000" b="1">
                <a:solidFill>
                  <a:srgbClr val="0000CC"/>
                </a:solidFill>
                <a:ea typeface="楷体" panose="02010609060101010101" pitchFamily="49" charset="-122"/>
              </a:rPr>
              <a:t>P</a:t>
            </a:r>
            <a:r>
              <a:rPr lang="en-US" altLang="zh-CN" sz="4000" b="1" baseline="-25000">
                <a:solidFill>
                  <a:srgbClr val="0000CC"/>
                </a:solidFill>
                <a:ea typeface="楷体" panose="02010609060101010101" pitchFamily="49" charset="-122"/>
              </a:rPr>
              <a:t>2</a:t>
            </a:r>
            <a:r>
              <a:rPr lang="zh-CN" altLang="en-US" sz="4000" b="1">
                <a:solidFill>
                  <a:srgbClr val="0000CC"/>
                </a:solidFill>
                <a:ea typeface="楷体" panose="02010609060101010101" pitchFamily="49" charset="-122"/>
              </a:rPr>
              <a:t>中子</a:t>
            </a:r>
            <a:r>
              <a:rPr lang="en-US" altLang="zh-CN" sz="4000" b="1">
                <a:solidFill>
                  <a:srgbClr val="0000CC"/>
                </a:solidFill>
                <a:ea typeface="楷体" panose="02010609060101010101" pitchFamily="49" charset="-122"/>
              </a:rPr>
              <a:t>Cooper</a:t>
            </a:r>
            <a:r>
              <a:rPr lang="zh-CN" altLang="en-US" sz="4000" b="1">
                <a:solidFill>
                  <a:srgbClr val="0000CC"/>
                </a:solidFill>
                <a:ea typeface="楷体" panose="02010609060101010101" pitchFamily="49" charset="-122"/>
              </a:rPr>
              <a:t>对的诱导磁矩</a:t>
            </a:r>
          </a:p>
        </p:txBody>
      </p:sp>
      <p:sp>
        <p:nvSpPr>
          <p:cNvPr id="286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92150"/>
            <a:ext cx="9539288" cy="4333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</a:rPr>
              <a:t>磁针逆磁场与顺磁场方向排列的</a:t>
            </a:r>
            <a:r>
              <a:rPr lang="en-US" altLang="zh-CN" sz="2400" b="1" baseline="30000">
                <a:ea typeface="楷体" panose="02010609060101010101" pitchFamily="49" charset="-122"/>
              </a:rPr>
              <a:t>3</a:t>
            </a:r>
            <a:r>
              <a:rPr lang="en-US" altLang="zh-CN" sz="2400" b="1">
                <a:ea typeface="楷体" panose="02010609060101010101" pitchFamily="49" charset="-122"/>
              </a:rPr>
              <a:t>P</a:t>
            </a:r>
            <a:r>
              <a:rPr lang="en-US" altLang="zh-CN" sz="2400" b="1" baseline="-25000">
                <a:ea typeface="楷体" panose="02010609060101010101" pitchFamily="49" charset="-122"/>
              </a:rPr>
              <a:t>2</a:t>
            </a:r>
            <a:r>
              <a:rPr lang="zh-CN" altLang="en-US" sz="2400" b="1">
                <a:ea typeface="楷体" panose="02010609060101010101" pitchFamily="49" charset="-122"/>
              </a:rPr>
              <a:t>中子</a:t>
            </a:r>
            <a:r>
              <a:rPr lang="en-US" altLang="zh-CN" sz="2400" b="1">
                <a:ea typeface="楷体" panose="02010609060101010101" pitchFamily="49" charset="-122"/>
              </a:rPr>
              <a:t>Cooper</a:t>
            </a:r>
            <a:r>
              <a:rPr lang="zh-CN" altLang="en-US" sz="2400" b="1">
                <a:ea typeface="楷体" panose="02010609060101010101" pitchFamily="49" charset="-122"/>
              </a:rPr>
              <a:t>对数目之差为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zh-CN" sz="2400"/>
          </a:p>
        </p:txBody>
      </p:sp>
      <p:graphicFrame>
        <p:nvGraphicFramePr>
          <p:cNvPr id="28674" name="Object 4"/>
          <p:cNvGraphicFramePr>
            <a:graphicFrameLocks noChangeAspect="1"/>
          </p:cNvGraphicFramePr>
          <p:nvPr/>
        </p:nvGraphicFramePr>
        <p:xfrm>
          <a:off x="2965450" y="1368425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3" imgW="2743200" imgH="4267200" progId="Equation.DSMT4">
                  <p:embed/>
                </p:oleObj>
              </mc:Choice>
              <mc:Fallback>
                <p:oleObj name="Equation" r:id="rId3" imgW="2743200" imgH="4267200" progId="Equation.DSMT4">
                  <p:embed/>
                  <p:pic>
                    <p:nvPicPr>
                      <p:cNvPr id="0" name="Object 4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65450" y="1368425"/>
                        <a:ext cx="114300" cy="1778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1" name="Rectangle 5"/>
          <p:cNvSpPr>
            <a:spLocks noChangeArrowheads="1"/>
          </p:cNvSpPr>
          <p:nvPr/>
        </p:nvSpPr>
        <p:spPr bwMode="auto">
          <a:xfrm>
            <a:off x="0" y="1989138"/>
            <a:ext cx="356393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  <a:sym typeface="Mathematica1" pitchFamily="2" charset="2"/>
              </a:rPr>
              <a:t>它们引起的诱导磁矩为</a:t>
            </a:r>
          </a:p>
        </p:txBody>
      </p:sp>
      <p:sp>
        <p:nvSpPr>
          <p:cNvPr id="28682" name="Rectangle 6"/>
          <p:cNvSpPr>
            <a:spLocks noChangeArrowheads="1"/>
          </p:cNvSpPr>
          <p:nvPr/>
        </p:nvSpPr>
        <p:spPr bwMode="auto">
          <a:xfrm>
            <a:off x="5435600" y="4292600"/>
            <a:ext cx="59213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  <a:sym typeface="Mathematica1" pitchFamily="2" charset="2"/>
              </a:rPr>
              <a:t>当</a:t>
            </a:r>
            <a:r>
              <a:rPr lang="en-US" altLang="zh-CN" sz="2400" b="1">
                <a:sym typeface="Mathematica1" pitchFamily="2" charset="2"/>
              </a:rPr>
              <a:t>:</a:t>
            </a:r>
          </a:p>
        </p:txBody>
      </p:sp>
      <p:graphicFrame>
        <p:nvGraphicFramePr>
          <p:cNvPr id="28675" name="Object 7"/>
          <p:cNvGraphicFramePr>
            <a:graphicFrameLocks noChangeAspect="1"/>
          </p:cNvGraphicFramePr>
          <p:nvPr/>
        </p:nvGraphicFramePr>
        <p:xfrm>
          <a:off x="6588125" y="4292600"/>
          <a:ext cx="156686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5" imgW="17068800" imgH="5486400" progId="Equation.DSMT4">
                  <p:embed/>
                </p:oleObj>
              </mc:Choice>
              <mc:Fallback>
                <p:oleObj name="Equation" r:id="rId5" imgW="17068800" imgH="5486400" progId="Equation.DSMT4">
                  <p:embed/>
                  <p:pic>
                    <p:nvPicPr>
                      <p:cNvPr id="0" name="Object 7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88125" y="4292600"/>
                        <a:ext cx="1566863" cy="50323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3" name="Rectangle 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8676" name="Object 9"/>
          <p:cNvGraphicFramePr>
            <a:graphicFrameLocks noChangeAspect="1"/>
          </p:cNvGraphicFramePr>
          <p:nvPr/>
        </p:nvGraphicFramePr>
        <p:xfrm>
          <a:off x="277813" y="1112838"/>
          <a:ext cx="6932612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7" imgW="77724000" imgH="9753600" progId="Equation.DSMT4">
                  <p:embed/>
                </p:oleObj>
              </mc:Choice>
              <mc:Fallback>
                <p:oleObj name="Equation" r:id="rId7" imgW="77724000" imgH="9753600" progId="Equation.DSMT4">
                  <p:embed/>
                  <p:pic>
                    <p:nvPicPr>
                      <p:cNvPr id="0" name="Object 9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7813" y="1112838"/>
                        <a:ext cx="6932612" cy="86518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4" name="Rectangle 10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8677" name="Object 11"/>
          <p:cNvGraphicFramePr>
            <a:graphicFrameLocks noChangeAspect="1"/>
          </p:cNvGraphicFramePr>
          <p:nvPr/>
        </p:nvGraphicFramePr>
        <p:xfrm>
          <a:off x="323850" y="2636838"/>
          <a:ext cx="7621588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9" imgW="76504800" imgH="6096000" progId="Equation.DSMT4">
                  <p:embed/>
                </p:oleObj>
              </mc:Choice>
              <mc:Fallback>
                <p:oleObj name="Equation" r:id="rId9" imgW="76504800" imgH="6096000" progId="Equation.DSMT4">
                  <p:embed/>
                  <p:pic>
                    <p:nvPicPr>
                      <p:cNvPr id="0" name="Object 11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3850" y="2636838"/>
                        <a:ext cx="7621588" cy="6143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12"/>
          <p:cNvGraphicFramePr>
            <a:graphicFrameLocks noChangeAspect="1"/>
          </p:cNvGraphicFramePr>
          <p:nvPr/>
        </p:nvGraphicFramePr>
        <p:xfrm>
          <a:off x="250825" y="3860800"/>
          <a:ext cx="4356100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11" imgW="41148000" imgH="9753600" progId="Equation.DSMT4">
                  <p:embed/>
                </p:oleObj>
              </mc:Choice>
              <mc:Fallback>
                <p:oleObj name="Equation" r:id="rId11" imgW="41148000" imgH="9753600" progId="Equation.DSMT4">
                  <p:embed/>
                  <p:pic>
                    <p:nvPicPr>
                      <p:cNvPr id="0" name="Object 12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50825" y="3860800"/>
                        <a:ext cx="4356100" cy="10318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6804025" y="4941888"/>
            <a:ext cx="1336675" cy="366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1800" b="1">
                <a:latin typeface="楷体_GB2312" pitchFamily="49" charset="-122"/>
                <a:ea typeface="楷体_GB2312" pitchFamily="49" charset="-122"/>
                <a:sym typeface="Mathematica1" pitchFamily="2" charset="2"/>
              </a:rPr>
              <a:t>(</a:t>
            </a:r>
            <a:r>
              <a:rPr lang="zh-CN" altLang="en-US" sz="1800" b="1">
                <a:latin typeface="楷体" panose="02010609060101010101" pitchFamily="49" charset="-122"/>
                <a:ea typeface="楷体" panose="02010609060101010101" pitchFamily="49" charset="-122"/>
                <a:sym typeface="Mathematica1" pitchFamily="2" charset="2"/>
              </a:rPr>
              <a:t>高温近似</a:t>
            </a:r>
            <a:r>
              <a:rPr lang="en-US" altLang="zh-CN" sz="1800" b="1">
                <a:latin typeface="楷体_GB2312" pitchFamily="49" charset="-122"/>
                <a:ea typeface="楷体_GB2312" pitchFamily="49" charset="-122"/>
                <a:sym typeface="Mathematica1" pitchFamily="2" charset="2"/>
              </a:rPr>
              <a:t>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68313" y="0"/>
            <a:ext cx="7772400" cy="692150"/>
          </a:xfrm>
        </p:spPr>
        <p:txBody>
          <a:bodyPr/>
          <a:lstStyle/>
          <a:p>
            <a:pPr eaLnBrk="1" hangingPunct="1"/>
            <a:r>
              <a:rPr lang="en-US" altLang="zh-CN" sz="4000" b="1" i="1" baseline="30000">
                <a:solidFill>
                  <a:schemeClr val="accent2"/>
                </a:solidFill>
                <a:cs typeface="Times New Roman" panose="02020603050405020304" pitchFamily="18" charset="0"/>
              </a:rPr>
              <a:t>3</a:t>
            </a:r>
            <a:r>
              <a:rPr lang="en-US" altLang="zh-CN" sz="4000" b="1" i="1">
                <a:solidFill>
                  <a:schemeClr val="accent2"/>
                </a:solidFill>
                <a:cs typeface="Times New Roman" panose="02020603050405020304" pitchFamily="18" charset="0"/>
              </a:rPr>
              <a:t>PF</a:t>
            </a:r>
            <a:r>
              <a:rPr lang="en-US" altLang="zh-CN" sz="4000" b="1" i="1" baseline="-30000">
                <a:solidFill>
                  <a:schemeClr val="accent2"/>
                </a:solidFill>
                <a:cs typeface="Times New Roman" panose="02020603050405020304" pitchFamily="18" charset="0"/>
              </a:rPr>
              <a:t>2 </a:t>
            </a:r>
            <a:r>
              <a:rPr lang="zh-CN" altLang="en-US" sz="4000" b="1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中子超流体的总的诱导磁场</a:t>
            </a:r>
            <a:r>
              <a:rPr lang="zh-CN" altLang="en-US" sz="4000" b="1" i="1">
                <a:cs typeface="Times New Roman" panose="02020603050405020304" pitchFamily="18" charset="0"/>
              </a:rPr>
              <a:t> </a:t>
            </a:r>
            <a:r>
              <a:rPr lang="en-US" altLang="zh-CN" sz="4000" b="1" i="1"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29698" name="Object 3"/>
          <p:cNvGraphicFramePr>
            <a:graphicFrameLocks noGrp="1" noChangeAspect="1"/>
          </p:cNvGraphicFramePr>
          <p:nvPr>
            <p:ph sz="quarter" idx="1"/>
          </p:nvPr>
        </p:nvGraphicFramePr>
        <p:xfrm>
          <a:off x="968375" y="4429125"/>
          <a:ext cx="2052638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Equation" r:id="rId3" imgW="25603200" imgH="10972800" progId="Equation.DSMT4">
                  <p:embed/>
                </p:oleObj>
              </mc:Choice>
              <mc:Fallback>
                <p:oleObj name="Equation" r:id="rId3" imgW="25603200" imgH="10972800" progId="Equation.DSMT4">
                  <p:embed/>
                  <p:pic>
                    <p:nvPicPr>
                      <p:cNvPr id="0" name="Object 3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68375" y="4429125"/>
                        <a:ext cx="2052638" cy="8794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699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219700" y="836613"/>
          <a:ext cx="2232025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5" imgW="22555200" imgH="6096000" progId="Equation.DSMT4">
                  <p:embed/>
                </p:oleObj>
              </mc:Choice>
              <mc:Fallback>
                <p:oleObj name="Equation" r:id="rId5" imgW="22555200" imgH="6096000" progId="Equation.DSMT4">
                  <p:embed/>
                  <p:pic>
                    <p:nvPicPr>
                      <p:cNvPr id="0" name="Object 4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19700" y="836613"/>
                        <a:ext cx="2232025" cy="6032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8313" y="5589588"/>
          <a:ext cx="3455987" cy="104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Equation" r:id="rId7" imgW="33223200" imgH="10058400" progId="Equation.DSMT4">
                  <p:embed/>
                </p:oleObj>
              </mc:Choice>
              <mc:Fallback>
                <p:oleObj name="Equation" r:id="rId7" imgW="33223200" imgH="10058400" progId="Equation.DSMT4">
                  <p:embed/>
                  <p:pic>
                    <p:nvPicPr>
                      <p:cNvPr id="0" name="Object 5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68313" y="5589588"/>
                        <a:ext cx="3455987" cy="104298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5" name="Rectangle 6"/>
          <p:cNvSpPr>
            <a:spLocks noChangeArrowheads="1"/>
          </p:cNvSpPr>
          <p:nvPr/>
        </p:nvSpPr>
        <p:spPr bwMode="auto">
          <a:xfrm>
            <a:off x="0" y="836613"/>
            <a:ext cx="3203575" cy="830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中子星的磁矩同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极区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磁场强度的关系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</a:p>
        </p:txBody>
      </p:sp>
      <p:sp>
        <p:nvSpPr>
          <p:cNvPr id="29706" name="Rectangle 7"/>
          <p:cNvSpPr>
            <a:spLocks noChangeArrowheads="1"/>
          </p:cNvSpPr>
          <p:nvPr/>
        </p:nvSpPr>
        <p:spPr bwMode="auto">
          <a:xfrm>
            <a:off x="0" y="1700213"/>
            <a:ext cx="595313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chemeClr val="accent2"/>
                </a:solidFill>
                <a:latin typeface="宋体" panose="02010600030101010101" pitchFamily="2" charset="-122"/>
                <a:sym typeface="Mathematica1" pitchFamily="2" charset="2"/>
              </a:rPr>
              <a:t>→</a:t>
            </a:r>
            <a:endParaRPr lang="en-US" altLang="zh-CN" sz="3200" b="1">
              <a:solidFill>
                <a:schemeClr val="accent2"/>
              </a:solidFill>
              <a:sym typeface="Mathematica1" pitchFamily="2" charset="2"/>
            </a:endParaRPr>
          </a:p>
        </p:txBody>
      </p:sp>
      <p:sp>
        <p:nvSpPr>
          <p:cNvPr id="29707" name="Rectangle 8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9701" name="Object 9"/>
          <p:cNvGraphicFramePr>
            <a:graphicFrameLocks noChangeAspect="1"/>
          </p:cNvGraphicFramePr>
          <p:nvPr/>
        </p:nvGraphicFramePr>
        <p:xfrm>
          <a:off x="684213" y="1916113"/>
          <a:ext cx="6678612" cy="220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9" imgW="67970400" imgH="22555200" progId="Equation.DSMT4">
                  <p:embed/>
                </p:oleObj>
              </mc:Choice>
              <mc:Fallback>
                <p:oleObj name="Equation" r:id="rId9" imgW="67970400" imgH="22555200" progId="Equation.DSMT4">
                  <p:embed/>
                  <p:pic>
                    <p:nvPicPr>
                      <p:cNvPr id="0" name="Object 9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84213" y="1916113"/>
                        <a:ext cx="6678612" cy="220503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8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29709" name="Rectangle 1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>
            <a:spAutoFit/>
          </a:bodyPr>
          <a:lstStyle/>
          <a:p>
            <a:endParaRPr lang="zh-CN" altLang="en-US"/>
          </a:p>
        </p:txBody>
      </p:sp>
      <p:graphicFrame>
        <p:nvGraphicFramePr>
          <p:cNvPr id="29702" name="Object 12"/>
          <p:cNvGraphicFramePr>
            <a:graphicFrameLocks noGrp="1" noChangeAspect="1"/>
          </p:cNvGraphicFramePr>
          <p:nvPr>
            <p:ph sz="quarter" idx="4"/>
          </p:nvPr>
        </p:nvGraphicFramePr>
        <p:xfrm>
          <a:off x="4979988" y="5541963"/>
          <a:ext cx="3128962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11" imgW="35966400" imgH="5181600" progId="Equation.DSMT4">
                  <p:embed/>
                </p:oleObj>
              </mc:Choice>
              <mc:Fallback>
                <p:oleObj name="Equation" r:id="rId11" imgW="35966400" imgH="5181600" progId="Equation.DSMT4">
                  <p:embed/>
                  <p:pic>
                    <p:nvPicPr>
                      <p:cNvPr id="0" name="Object 12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979988" y="5541963"/>
                        <a:ext cx="3128962" cy="43338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3" name="Object 13"/>
          <p:cNvGraphicFramePr>
            <a:graphicFrameLocks noChangeAspect="1"/>
          </p:cNvGraphicFramePr>
          <p:nvPr/>
        </p:nvGraphicFramePr>
        <p:xfrm>
          <a:off x="5219700" y="6165850"/>
          <a:ext cx="2951163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13" imgW="29260800" imgH="5181600" progId="Equation.DSMT4">
                  <p:embed/>
                </p:oleObj>
              </mc:Choice>
              <mc:Fallback>
                <p:oleObj name="Equation" r:id="rId13" imgW="29260800" imgH="5181600" progId="Equation.DSMT4">
                  <p:embed/>
                  <p:pic>
                    <p:nvPicPr>
                      <p:cNvPr id="0" name="Object 13"/>
                      <p:cNvPicPr>
                        <a:picLocks noChangeAspect="1"/>
                      </p:cNvPicPr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219700" y="6165850"/>
                        <a:ext cx="2951163" cy="5302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92150"/>
          </a:xfrm>
        </p:spPr>
        <p:txBody>
          <a:bodyPr/>
          <a:lstStyle/>
          <a:p>
            <a:pPr eaLnBrk="1" hangingPunct="1"/>
            <a:r>
              <a:rPr lang="en-US" altLang="zh-CN" sz="3600" b="1">
                <a:solidFill>
                  <a:srgbClr val="0000CC"/>
                </a:solidFill>
                <a:ea typeface="楷体" panose="02010609060101010101" pitchFamily="49" charset="-122"/>
              </a:rPr>
              <a:t>B</a:t>
            </a:r>
            <a:r>
              <a:rPr lang="en-US" altLang="zh-CN" sz="3600" b="1" baseline="-25000">
                <a:solidFill>
                  <a:srgbClr val="0000CC"/>
                </a:solidFill>
                <a:ea typeface="楷体" panose="02010609060101010101" pitchFamily="49" charset="-122"/>
              </a:rPr>
              <a:t>in</a:t>
            </a:r>
            <a:r>
              <a:rPr lang="en-US" altLang="zh-CN" sz="3600" b="1">
                <a:solidFill>
                  <a:srgbClr val="0000CC"/>
                </a:solidFill>
                <a:ea typeface="楷体" panose="02010609060101010101" pitchFamily="49" charset="-122"/>
              </a:rPr>
              <a:t>- T </a:t>
            </a:r>
            <a:r>
              <a:rPr lang="zh-CN" altLang="en-US" sz="3600" b="1">
                <a:solidFill>
                  <a:srgbClr val="0000CC"/>
                </a:solidFill>
                <a:ea typeface="楷体" panose="02010609060101010101" pitchFamily="49" charset="-122"/>
              </a:rPr>
              <a:t>曲线</a:t>
            </a:r>
            <a:r>
              <a:rPr lang="en-US" altLang="zh-CN" sz="3600" b="1">
                <a:solidFill>
                  <a:schemeClr val="tx1"/>
                </a:solidFill>
                <a:ea typeface="楷体" panose="02010609060101010101" pitchFamily="49" charset="-122"/>
              </a:rPr>
              <a:t>(</a:t>
            </a:r>
            <a:r>
              <a:rPr lang="zh-CN" altLang="en-US" sz="3600" b="1">
                <a:solidFill>
                  <a:schemeClr val="tx1"/>
                </a:solidFill>
                <a:ea typeface="楷体" panose="02010609060101010101" pitchFamily="49" charset="-122"/>
              </a:rPr>
              <a:t>取</a:t>
            </a:r>
            <a:r>
              <a:rPr lang="el-GR" altLang="zh-CN" sz="3600" b="1">
                <a:solidFill>
                  <a:schemeClr val="tx1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η</a:t>
            </a:r>
            <a:r>
              <a:rPr lang="en-US" altLang="zh-CN" sz="3600" b="1">
                <a:solidFill>
                  <a:schemeClr val="tx1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=1)(</a:t>
            </a:r>
            <a:r>
              <a:rPr lang="zh-CN" altLang="en-US" sz="3600" b="1">
                <a:solidFill>
                  <a:schemeClr val="tx1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未考虑相互作用</a:t>
            </a:r>
            <a:r>
              <a:rPr lang="en-US" altLang="zh-CN" sz="3600" b="1">
                <a:solidFill>
                  <a:schemeClr val="tx1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)</a:t>
            </a:r>
            <a:endParaRPr lang="el-GR" altLang="zh-CN" sz="3600" b="1">
              <a:solidFill>
                <a:schemeClr val="tx1"/>
              </a:solidFill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3721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endParaRPr lang="zh-CN" altLang="zh-CN" sz="2400"/>
          </a:p>
        </p:txBody>
      </p:sp>
      <p:pic>
        <p:nvPicPr>
          <p:cNvPr id="137220" name="Picture 4" descr="Graph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2000"/>
            <a:ext cx="774065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7221" name="Rectangle 5"/>
          <p:cNvSpPr>
            <a:spLocks noChangeArrowheads="1"/>
          </p:cNvSpPr>
          <p:nvPr/>
        </p:nvSpPr>
        <p:spPr bwMode="auto">
          <a:xfrm>
            <a:off x="0" y="3133725"/>
            <a:ext cx="9144000" cy="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anchor="ctr">
            <a:spAutoFit/>
          </a:bodyPr>
          <a:lstStyle/>
          <a:p>
            <a:endParaRPr lang="zh-CN" altLang="zh-CN" sz="240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4897437" cy="765175"/>
          </a:xfrm>
        </p:spPr>
        <p:txBody>
          <a:bodyPr/>
          <a:lstStyle/>
          <a:p>
            <a:pPr eaLnBrk="1" hangingPunct="1"/>
            <a:r>
              <a:rPr lang="zh-CN" altLang="en-US" b="1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物理图象</a:t>
            </a:r>
          </a:p>
        </p:txBody>
      </p:sp>
      <p:sp>
        <p:nvSpPr>
          <p:cNvPr id="138243" name="Rectangle 3"/>
          <p:cNvSpPr>
            <a:spLocks noChangeArrowheads="1"/>
          </p:cNvSpPr>
          <p:nvPr/>
        </p:nvSpPr>
        <p:spPr bwMode="auto">
          <a:xfrm>
            <a:off x="0" y="1196975"/>
            <a:ext cx="9144000" cy="15700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ea typeface="楷体" panose="02010609060101010101" pitchFamily="49" charset="-122"/>
              </a:rPr>
              <a:t>当中子星内部冷却到</a:t>
            </a:r>
            <a:r>
              <a:rPr lang="en-US" altLang="zh-CN" sz="2400" b="1" baseline="30000">
                <a:ea typeface="楷体" panose="02010609060101010101" pitchFamily="49" charset="-122"/>
              </a:rPr>
              <a:t>3</a:t>
            </a:r>
            <a:r>
              <a:rPr lang="en-US" altLang="zh-CN" sz="2400" b="1">
                <a:ea typeface="楷体" panose="02010609060101010101" pitchFamily="49" charset="-122"/>
              </a:rPr>
              <a:t>P</a:t>
            </a:r>
            <a:r>
              <a:rPr lang="en-US" altLang="zh-CN" sz="2400" b="1" baseline="-25000">
                <a:ea typeface="楷体" panose="02010609060101010101" pitchFamily="49" charset="-122"/>
              </a:rPr>
              <a:t>2</a:t>
            </a:r>
            <a:r>
              <a:rPr lang="zh-CN" altLang="en-US" sz="2400" b="1">
                <a:ea typeface="楷体" panose="02010609060101010101" pitchFamily="49" charset="-122"/>
              </a:rPr>
              <a:t>超流体的相变温度</a:t>
            </a:r>
            <a:r>
              <a:rPr lang="en-US" altLang="zh-CN" sz="2400" b="1">
                <a:ea typeface="楷体" panose="02010609060101010101" pitchFamily="49" charset="-122"/>
              </a:rPr>
              <a:t>T</a:t>
            </a:r>
            <a:r>
              <a:rPr lang="el-GR" altLang="zh-CN" sz="2400" b="1" baseline="-25000">
                <a:ea typeface="楷体" panose="02010609060101010101" pitchFamily="49" charset="-122"/>
              </a:rPr>
              <a:t>λ</a:t>
            </a:r>
            <a:r>
              <a:rPr lang="en-US" altLang="zh-CN" sz="2400" b="1">
                <a:ea typeface="楷体" panose="02010609060101010101" pitchFamily="49" charset="-122"/>
              </a:rPr>
              <a:t>=2.8×10</a:t>
            </a:r>
            <a:r>
              <a:rPr lang="en-US" altLang="zh-CN" sz="2400" b="1" baseline="30000">
                <a:ea typeface="楷体" panose="02010609060101010101" pitchFamily="49" charset="-122"/>
              </a:rPr>
              <a:t>8</a:t>
            </a:r>
            <a:r>
              <a:rPr lang="en-US" altLang="zh-CN" sz="2400" b="1">
                <a:ea typeface="楷体" panose="02010609060101010101" pitchFamily="49" charset="-122"/>
              </a:rPr>
              <a:t>K</a:t>
            </a:r>
            <a:r>
              <a:rPr lang="zh-CN" altLang="en-US" sz="2400" b="1">
                <a:ea typeface="楷体" panose="02010609060101010101" pitchFamily="49" charset="-122"/>
              </a:rPr>
              <a:t>以后</a:t>
            </a:r>
            <a:r>
              <a:rPr lang="en-US" altLang="zh-CN" sz="2400" b="1">
                <a:ea typeface="楷体" panose="02010609060101010101" pitchFamily="49" charset="-122"/>
              </a:rPr>
              <a:t>,</a:t>
            </a:r>
          </a:p>
          <a:p>
            <a:r>
              <a:rPr lang="zh-CN" altLang="en-US" sz="2400" b="1">
                <a:ea typeface="楷体" panose="02010609060101010101" pitchFamily="49" charset="-122"/>
              </a:rPr>
              <a:t>发生相变</a:t>
            </a:r>
            <a:r>
              <a:rPr lang="en-US" altLang="zh-CN" sz="2400" b="1">
                <a:ea typeface="楷体" panose="02010609060101010101" pitchFamily="49" charset="-122"/>
              </a:rPr>
              <a:t>:</a:t>
            </a:r>
            <a:r>
              <a:rPr lang="zh-CN" altLang="en-US" sz="2400" b="1">
                <a:solidFill>
                  <a:schemeClr val="accent2"/>
                </a:solidFill>
                <a:ea typeface="楷体" panose="02010609060101010101" pitchFamily="49" charset="-122"/>
              </a:rPr>
              <a:t>正常</a:t>
            </a:r>
            <a:r>
              <a:rPr lang="en-US" altLang="zh-CN" sz="2400" b="1">
                <a:solidFill>
                  <a:schemeClr val="accent2"/>
                </a:solidFill>
                <a:ea typeface="楷体" panose="02010609060101010101" pitchFamily="49" charset="-122"/>
              </a:rPr>
              <a:t>Fermi</a:t>
            </a:r>
            <a:r>
              <a:rPr lang="zh-CN" altLang="en-US" sz="2400" b="1">
                <a:solidFill>
                  <a:schemeClr val="accent2"/>
                </a:solidFill>
                <a:ea typeface="楷体" panose="02010609060101010101" pitchFamily="49" charset="-122"/>
              </a:rPr>
              <a:t>状态</a:t>
            </a:r>
            <a:r>
              <a:rPr lang="zh-CN" altLang="en-US" sz="2400" b="1">
                <a:ea typeface="楷体" panose="02010609060101010101" pitchFamily="49" charset="-122"/>
              </a:rPr>
              <a:t> 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→ </a:t>
            </a:r>
            <a:r>
              <a:rPr lang="en-US" altLang="zh-CN" sz="2400" b="1" baseline="30000">
                <a:solidFill>
                  <a:schemeClr val="accent2"/>
                </a:solidFill>
                <a:ea typeface="楷体" panose="02010609060101010101" pitchFamily="49" charset="-122"/>
              </a:rPr>
              <a:t>3</a:t>
            </a:r>
            <a:r>
              <a:rPr lang="en-US" altLang="zh-CN" sz="2400" b="1" i="1">
                <a:solidFill>
                  <a:schemeClr val="accent2"/>
                </a:solidFill>
                <a:ea typeface="楷体" panose="02010609060101010101" pitchFamily="49" charset="-122"/>
              </a:rPr>
              <a:t>P</a:t>
            </a:r>
            <a:r>
              <a:rPr lang="en-US" altLang="zh-CN" sz="2400" b="1" baseline="-25000">
                <a:solidFill>
                  <a:schemeClr val="accent2"/>
                </a:solidFill>
                <a:ea typeface="楷体" panose="02010609060101010101" pitchFamily="49" charset="-122"/>
              </a:rPr>
              <a:t>2 </a:t>
            </a:r>
            <a:r>
              <a:rPr lang="zh-CN" altLang="en-US" sz="2400" b="1">
                <a:solidFill>
                  <a:schemeClr val="accent2"/>
                </a:solidFill>
                <a:ea typeface="楷体" panose="02010609060101010101" pitchFamily="49" charset="-122"/>
              </a:rPr>
              <a:t>中子超流状态。 </a:t>
            </a:r>
          </a:p>
          <a:p>
            <a:r>
              <a:rPr lang="zh-CN" altLang="en-US" sz="2400" b="1">
                <a:ea typeface="楷体" panose="02010609060101010101" pitchFamily="49" charset="-122"/>
              </a:rPr>
              <a:t>这时中子星磁场会发生变化</a:t>
            </a:r>
            <a:r>
              <a:rPr lang="en-US" altLang="zh-CN" sz="2400" b="1">
                <a:ea typeface="楷体" panose="02010609060101010101" pitchFamily="49" charset="-122"/>
              </a:rPr>
              <a:t>, </a:t>
            </a:r>
            <a:r>
              <a:rPr lang="zh-CN" altLang="en-US" sz="2400" b="1">
                <a:ea typeface="楷体" panose="02010609060101010101" pitchFamily="49" charset="-122"/>
              </a:rPr>
              <a:t>这是由于中子</a:t>
            </a:r>
            <a:r>
              <a:rPr lang="en-US" altLang="zh-CN" sz="2400" b="1" baseline="30000">
                <a:ea typeface="楷体" panose="02010609060101010101" pitchFamily="49" charset="-122"/>
              </a:rPr>
              <a:t>3</a:t>
            </a:r>
            <a:r>
              <a:rPr lang="en-US" altLang="zh-CN" sz="2400" b="1" i="1">
                <a:ea typeface="楷体" panose="02010609060101010101" pitchFamily="49" charset="-122"/>
              </a:rPr>
              <a:t>P</a:t>
            </a:r>
            <a:r>
              <a:rPr lang="en-US" altLang="zh-CN" sz="2400" b="1" baseline="-25000">
                <a:ea typeface="楷体" panose="02010609060101010101" pitchFamily="49" charset="-122"/>
              </a:rPr>
              <a:t>2</a:t>
            </a:r>
            <a:r>
              <a:rPr lang="en-US" altLang="zh-CN" sz="2400" b="1" i="1">
                <a:ea typeface="楷体" panose="02010609060101010101" pitchFamily="49" charset="-122"/>
              </a:rPr>
              <a:t> </a:t>
            </a:r>
            <a:r>
              <a:rPr lang="en-US" altLang="zh-CN" sz="2400" b="1">
                <a:ea typeface="楷体" panose="02010609060101010101" pitchFamily="49" charset="-122"/>
              </a:rPr>
              <a:t>Copper</a:t>
            </a:r>
            <a:r>
              <a:rPr lang="zh-CN" altLang="en-US" sz="2400" b="1">
                <a:ea typeface="楷体" panose="02010609060101010101" pitchFamily="49" charset="-122"/>
              </a:rPr>
              <a:t>对的磁矩在外磁场作用下会逐渐转向逆着外磁场方向排列。</a:t>
            </a:r>
          </a:p>
        </p:txBody>
      </p:sp>
      <p:sp>
        <p:nvSpPr>
          <p:cNvPr id="138244" name="Rectangle 4"/>
          <p:cNvSpPr>
            <a:spLocks noChangeArrowheads="1"/>
          </p:cNvSpPr>
          <p:nvPr/>
        </p:nvSpPr>
        <p:spPr bwMode="auto">
          <a:xfrm>
            <a:off x="0" y="2924175"/>
            <a:ext cx="9144000" cy="2678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ea typeface="楷体" panose="02010609060101010101" pitchFamily="49" charset="-122"/>
              </a:rPr>
              <a:t>在温度较高的条件下，绝大多数</a:t>
            </a:r>
            <a:r>
              <a:rPr lang="en-US" altLang="zh-CN" sz="2400" b="1" baseline="30000">
                <a:ea typeface="楷体" panose="02010609060101010101" pitchFamily="49" charset="-122"/>
              </a:rPr>
              <a:t>3</a:t>
            </a:r>
            <a:r>
              <a:rPr lang="en-US" altLang="zh-CN" sz="2400" b="1">
                <a:ea typeface="楷体" panose="02010609060101010101" pitchFamily="49" charset="-122"/>
              </a:rPr>
              <a:t>P</a:t>
            </a:r>
            <a:r>
              <a:rPr lang="en-US" altLang="zh-CN" sz="2400" b="1" baseline="-25000">
                <a:ea typeface="楷体" panose="02010609060101010101" pitchFamily="49" charset="-122"/>
              </a:rPr>
              <a:t>2</a:t>
            </a:r>
            <a:r>
              <a:rPr lang="zh-CN" altLang="en-US" sz="2400" b="1">
                <a:ea typeface="楷体" panose="02010609060101010101" pitchFamily="49" charset="-122"/>
              </a:rPr>
              <a:t>中子</a:t>
            </a:r>
            <a:r>
              <a:rPr lang="en-US" altLang="zh-CN" sz="2400" b="1">
                <a:ea typeface="楷体" panose="02010609060101010101" pitchFamily="49" charset="-122"/>
              </a:rPr>
              <a:t>Cooper</a:t>
            </a:r>
            <a:r>
              <a:rPr lang="zh-CN" altLang="en-US" sz="2400" b="1">
                <a:ea typeface="楷体" panose="02010609060101010101" pitchFamily="49" charset="-122"/>
              </a:rPr>
              <a:t>对的磁矩投影指向都是混乱的</a:t>
            </a:r>
            <a:r>
              <a:rPr lang="en-US" altLang="zh-CN" sz="2400" b="1">
                <a:ea typeface="楷体" panose="02010609060101010101" pitchFamily="49" charset="-122"/>
              </a:rPr>
              <a:t>,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 </a:t>
            </a:r>
            <a:r>
              <a:rPr lang="zh-CN" altLang="en-US" sz="2400" b="1">
                <a:ea typeface="楷体" panose="02010609060101010101" pitchFamily="49" charset="-122"/>
              </a:rPr>
              <a:t>逆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着磁场方向排列的</a:t>
            </a:r>
            <a:r>
              <a:rPr lang="en-US" altLang="zh-CN" sz="2400" b="1" baseline="30000">
                <a:ea typeface="楷体" panose="02010609060101010101" pitchFamily="49" charset="-122"/>
              </a:rPr>
              <a:t>3</a:t>
            </a:r>
            <a:r>
              <a:rPr lang="en-US" altLang="zh-CN" sz="2400" b="1">
                <a:ea typeface="楷体" panose="02010609060101010101" pitchFamily="49" charset="-122"/>
              </a:rPr>
              <a:t>P</a:t>
            </a:r>
            <a:r>
              <a:rPr lang="en-US" altLang="zh-CN" sz="2400" b="1" baseline="-25000">
                <a:ea typeface="楷体" panose="02010609060101010101" pitchFamily="49" charset="-122"/>
              </a:rPr>
              <a:t>2</a:t>
            </a:r>
            <a:r>
              <a:rPr lang="zh-CN" altLang="en-US" sz="2400" b="1">
                <a:ea typeface="楷体" panose="02010609060101010101" pitchFamily="49" charset="-122"/>
              </a:rPr>
              <a:t>中子</a:t>
            </a:r>
            <a:r>
              <a:rPr lang="en-US" altLang="zh-CN" sz="2400" b="1">
                <a:ea typeface="楷体" panose="02010609060101010101" pitchFamily="49" charset="-122"/>
              </a:rPr>
              <a:t>Cooper</a:t>
            </a:r>
            <a:r>
              <a:rPr lang="zh-CN" altLang="en-US" sz="2400" b="1">
                <a:ea typeface="楷体" panose="02010609060101010101" pitchFamily="49" charset="-122"/>
              </a:rPr>
              <a:t>对的数量略微多于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顺磁场方向排列的</a:t>
            </a:r>
            <a:r>
              <a:rPr lang="en-US" altLang="zh-CN" sz="2400" b="1" baseline="30000">
                <a:ea typeface="楷体" panose="02010609060101010101" pitchFamily="49" charset="-122"/>
              </a:rPr>
              <a:t>3</a:t>
            </a:r>
            <a:r>
              <a:rPr lang="en-US" altLang="zh-CN" sz="2400" b="1">
                <a:ea typeface="楷体" panose="02010609060101010101" pitchFamily="49" charset="-122"/>
              </a:rPr>
              <a:t>P</a:t>
            </a:r>
            <a:r>
              <a:rPr lang="en-US" altLang="zh-CN" sz="2400" b="1" baseline="-25000">
                <a:ea typeface="楷体" panose="02010609060101010101" pitchFamily="49" charset="-122"/>
              </a:rPr>
              <a:t>2</a:t>
            </a:r>
            <a:r>
              <a:rPr lang="zh-CN" altLang="en-US" sz="2400" b="1">
                <a:ea typeface="楷体" panose="02010609060101010101" pitchFamily="49" charset="-122"/>
              </a:rPr>
              <a:t>中子</a:t>
            </a:r>
            <a:r>
              <a:rPr lang="en-US" altLang="zh-CN" sz="2400" b="1">
                <a:ea typeface="楷体" panose="02010609060101010101" pitchFamily="49" charset="-122"/>
              </a:rPr>
              <a:t>Cooper</a:t>
            </a:r>
            <a:r>
              <a:rPr lang="zh-CN" altLang="en-US" sz="2400" b="1">
                <a:ea typeface="楷体" panose="02010609060101010101" pitchFamily="49" charset="-122"/>
              </a:rPr>
              <a:t>对的数量</a:t>
            </a:r>
            <a:r>
              <a:rPr lang="en-US" altLang="zh-CN" sz="2400" b="1">
                <a:ea typeface="楷体" panose="02010609060101010101" pitchFamily="49" charset="-122"/>
              </a:rPr>
              <a:t>(</a:t>
            </a:r>
            <a:r>
              <a:rPr lang="zh-CN" altLang="en-US" sz="2400" b="1">
                <a:ea typeface="楷体" panose="02010609060101010101" pitchFamily="49" charset="-122"/>
              </a:rPr>
              <a:t>数量差为</a:t>
            </a:r>
            <a:r>
              <a:rPr lang="el-GR" altLang="zh-CN" sz="2400" b="1">
                <a:ea typeface="楷体" panose="02010609060101010101" pitchFamily="49" charset="-122"/>
              </a:rPr>
              <a:t>Δ</a:t>
            </a:r>
            <a:r>
              <a:rPr lang="en-US" altLang="zh-CN" sz="2400" b="1">
                <a:ea typeface="楷体" panose="02010609060101010101" pitchFamily="49" charset="-122"/>
              </a:rPr>
              <a:t>N</a:t>
            </a:r>
            <a:r>
              <a:rPr lang="en-US" altLang="zh-CN" sz="2400" b="1" baseline="-25000">
                <a:ea typeface="楷体" panose="02010609060101010101" pitchFamily="49" charset="-122"/>
                <a:sym typeface="Mathematica1" pitchFamily="2" charset="2"/>
              </a:rPr>
              <a:t>±1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) 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。正是这微弱的相差，造成了</a:t>
            </a:r>
            <a:r>
              <a:rPr lang="en-US" altLang="zh-CN" sz="2400" b="1" baseline="30000">
                <a:ea typeface="楷体" panose="02010609060101010101" pitchFamily="49" charset="-122"/>
              </a:rPr>
              <a:t>3</a:t>
            </a:r>
            <a:r>
              <a:rPr lang="en-US" altLang="zh-CN" sz="2400" b="1" i="1">
                <a:ea typeface="楷体" panose="02010609060101010101" pitchFamily="49" charset="-122"/>
              </a:rPr>
              <a:t>P</a:t>
            </a:r>
            <a:r>
              <a:rPr lang="en-US" altLang="zh-CN" sz="2400" b="1" baseline="-25000">
                <a:ea typeface="楷体" panose="02010609060101010101" pitchFamily="49" charset="-122"/>
              </a:rPr>
              <a:t>2</a:t>
            </a:r>
            <a:r>
              <a:rPr lang="en-US" altLang="zh-CN" sz="2400" b="1" i="1">
                <a:ea typeface="楷体" panose="02010609060101010101" pitchFamily="49" charset="-122"/>
              </a:rPr>
              <a:t> </a:t>
            </a:r>
            <a:r>
              <a:rPr lang="zh-CN" altLang="en-US" sz="2400" b="1">
                <a:ea typeface="楷体" panose="02010609060101010101" pitchFamily="49" charset="-122"/>
              </a:rPr>
              <a:t>中子超流体的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各向异性与诱导磁矩。</a:t>
            </a:r>
            <a:r>
              <a:rPr lang="zh-CN" altLang="en-US" sz="2400" b="1">
                <a:solidFill>
                  <a:srgbClr val="0000CC"/>
                </a:solidFill>
                <a:ea typeface="楷体" panose="02010609060101010101" pitchFamily="49" charset="-122"/>
                <a:sym typeface="Mathematica1" pitchFamily="2" charset="2"/>
              </a:rPr>
              <a:t>即磁星的</a:t>
            </a:r>
            <a:r>
              <a:rPr lang="zh-CN" altLang="en-US" sz="2400" b="1">
                <a:solidFill>
                  <a:srgbClr val="0000CC"/>
                </a:solidFill>
                <a:ea typeface="楷体" panose="02010609060101010101" pitchFamily="49" charset="-122"/>
              </a:rPr>
              <a:t>超</a:t>
            </a:r>
            <a:r>
              <a:rPr lang="zh-CN" altLang="en-US" sz="2400" b="1">
                <a:solidFill>
                  <a:srgbClr val="0000CC"/>
                </a:solidFill>
                <a:ea typeface="楷体" panose="02010609060101010101" pitchFamily="49" charset="-122"/>
                <a:sym typeface="Mathematica1" pitchFamily="2" charset="2"/>
              </a:rPr>
              <a:t>强磁场是由</a:t>
            </a:r>
            <a:r>
              <a:rPr lang="en-US" altLang="zh-CN" sz="2400" b="1" baseline="30000">
                <a:solidFill>
                  <a:srgbClr val="0000CC"/>
                </a:solidFill>
                <a:ea typeface="楷体" panose="02010609060101010101" pitchFamily="49" charset="-122"/>
              </a:rPr>
              <a:t>3</a:t>
            </a:r>
            <a:r>
              <a:rPr lang="en-US" altLang="zh-CN" sz="2400" b="1" i="1">
                <a:solidFill>
                  <a:srgbClr val="0000CC"/>
                </a:solidFill>
                <a:ea typeface="楷体" panose="02010609060101010101" pitchFamily="49" charset="-122"/>
              </a:rPr>
              <a:t>P</a:t>
            </a:r>
            <a:r>
              <a:rPr lang="en-US" altLang="zh-CN" sz="2400" b="1" baseline="-25000">
                <a:solidFill>
                  <a:srgbClr val="0000CC"/>
                </a:solidFill>
                <a:ea typeface="楷体" panose="02010609060101010101" pitchFamily="49" charset="-122"/>
              </a:rPr>
              <a:t>2</a:t>
            </a:r>
            <a:r>
              <a:rPr lang="en-US" altLang="zh-CN" sz="2400" b="1" i="1">
                <a:solidFill>
                  <a:srgbClr val="0000CC"/>
                </a:solidFill>
                <a:ea typeface="楷体" panose="02010609060101010101" pitchFamily="49" charset="-122"/>
              </a:rPr>
              <a:t> </a:t>
            </a:r>
            <a:r>
              <a:rPr lang="zh-CN" altLang="en-US" sz="2400" b="1">
                <a:solidFill>
                  <a:srgbClr val="0000CC"/>
                </a:solidFill>
                <a:ea typeface="楷体" panose="02010609060101010101" pitchFamily="49" charset="-122"/>
              </a:rPr>
              <a:t>中子超流体中，偏离</a:t>
            </a:r>
            <a:r>
              <a:rPr lang="en-US" altLang="zh-CN" sz="2400" b="1">
                <a:solidFill>
                  <a:srgbClr val="0000CC"/>
                </a:solidFill>
                <a:ea typeface="楷体" panose="02010609060101010101" pitchFamily="49" charset="-122"/>
              </a:rPr>
              <a:t>ESP</a:t>
            </a:r>
            <a:r>
              <a:rPr lang="zh-CN" altLang="en-US" sz="2400" b="1">
                <a:solidFill>
                  <a:srgbClr val="0000CC"/>
                </a:solidFill>
                <a:ea typeface="楷体" panose="02010609060101010101" pitchFamily="49" charset="-122"/>
              </a:rPr>
              <a:t>状态的</a:t>
            </a:r>
            <a:r>
              <a:rPr lang="en-US" altLang="zh-CN" sz="2400" b="1">
                <a:solidFill>
                  <a:srgbClr val="0000CC"/>
                </a:solidFill>
                <a:ea typeface="楷体" panose="02010609060101010101" pitchFamily="49" charset="-122"/>
              </a:rPr>
              <a:t>(</a:t>
            </a:r>
            <a:r>
              <a:rPr lang="zh-CN" altLang="en-US" sz="2400" b="1">
                <a:solidFill>
                  <a:srgbClr val="0000CC"/>
                </a:solidFill>
                <a:ea typeface="楷体" panose="02010609060101010101" pitchFamily="49" charset="-122"/>
              </a:rPr>
              <a:t>数量约占千分之一</a:t>
            </a:r>
            <a:r>
              <a:rPr lang="en-US" altLang="zh-CN" sz="2400" b="1">
                <a:solidFill>
                  <a:srgbClr val="0000CC"/>
                </a:solidFill>
                <a:ea typeface="楷体" panose="02010609060101010101" pitchFamily="49" charset="-122"/>
              </a:rPr>
              <a:t>)</a:t>
            </a:r>
            <a:r>
              <a:rPr lang="en-US" altLang="zh-CN" sz="2400">
                <a:solidFill>
                  <a:srgbClr val="0000CC"/>
                </a:solidFill>
                <a:ea typeface="楷体" panose="02010609060101010101" pitchFamily="49" charset="-122"/>
              </a:rPr>
              <a:t> </a:t>
            </a:r>
            <a:r>
              <a:rPr lang="en-US" altLang="zh-CN" sz="2400" b="1" baseline="30000">
                <a:solidFill>
                  <a:srgbClr val="0000CC"/>
                </a:solidFill>
                <a:ea typeface="楷体" panose="02010609060101010101" pitchFamily="49" charset="-122"/>
              </a:rPr>
              <a:t>3</a:t>
            </a:r>
            <a:r>
              <a:rPr lang="en-US" altLang="zh-CN" sz="2400" b="1">
                <a:solidFill>
                  <a:srgbClr val="0000CC"/>
                </a:solidFill>
                <a:ea typeface="楷体" panose="02010609060101010101" pitchFamily="49" charset="-122"/>
              </a:rPr>
              <a:t>P</a:t>
            </a:r>
            <a:r>
              <a:rPr lang="en-US" altLang="zh-CN" sz="2400" b="1" baseline="-25000">
                <a:solidFill>
                  <a:srgbClr val="0000CC"/>
                </a:solidFill>
                <a:ea typeface="楷体" panose="02010609060101010101" pitchFamily="49" charset="-122"/>
              </a:rPr>
              <a:t>2</a:t>
            </a:r>
            <a:r>
              <a:rPr lang="zh-CN" altLang="en-US" sz="2400" b="1">
                <a:solidFill>
                  <a:srgbClr val="0000CC"/>
                </a:solidFill>
                <a:ea typeface="楷体" panose="02010609060101010101" pitchFamily="49" charset="-122"/>
              </a:rPr>
              <a:t>中子</a:t>
            </a:r>
            <a:r>
              <a:rPr lang="en-US" altLang="zh-CN" sz="2400" b="1">
                <a:solidFill>
                  <a:srgbClr val="0000CC"/>
                </a:solidFill>
                <a:ea typeface="楷体" panose="02010609060101010101" pitchFamily="49" charset="-122"/>
              </a:rPr>
              <a:t>Cooper</a:t>
            </a:r>
            <a:r>
              <a:rPr lang="zh-CN" altLang="en-US" sz="2400" b="1">
                <a:solidFill>
                  <a:srgbClr val="0000CC"/>
                </a:solidFill>
                <a:ea typeface="楷体" panose="02010609060101010101" pitchFamily="49" charset="-122"/>
              </a:rPr>
              <a:t>对的诱导磁矩造成的</a:t>
            </a:r>
            <a:r>
              <a:rPr lang="en-US" altLang="zh-CN" sz="2400" b="1">
                <a:ea typeface="楷体" panose="02010609060101010101" pitchFamily="49" charset="-122"/>
              </a:rPr>
              <a:t>(</a:t>
            </a:r>
            <a:r>
              <a:rPr lang="en-US" altLang="zh-CN" sz="2400" b="1" baseline="30000">
                <a:ea typeface="楷体" panose="02010609060101010101" pitchFamily="49" charset="-122"/>
              </a:rPr>
              <a:t>3</a:t>
            </a:r>
            <a:r>
              <a:rPr lang="en-US" altLang="zh-CN" sz="2400" b="1">
                <a:ea typeface="楷体" panose="02010609060101010101" pitchFamily="49" charset="-122"/>
              </a:rPr>
              <a:t>P</a:t>
            </a:r>
            <a:r>
              <a:rPr lang="en-US" altLang="zh-CN" sz="2400" b="1" baseline="-25000">
                <a:ea typeface="楷体" panose="02010609060101010101" pitchFamily="49" charset="-122"/>
              </a:rPr>
              <a:t>2</a:t>
            </a:r>
            <a:r>
              <a:rPr lang="zh-CN" altLang="en-US" sz="2400" b="1">
                <a:ea typeface="楷体" panose="02010609060101010101" pitchFamily="49" charset="-122"/>
              </a:rPr>
              <a:t>中子</a:t>
            </a:r>
            <a:r>
              <a:rPr lang="en-US" altLang="zh-CN" sz="2400" b="1">
                <a:ea typeface="楷体" panose="02010609060101010101" pitchFamily="49" charset="-122"/>
              </a:rPr>
              <a:t>Cooper</a:t>
            </a:r>
            <a:r>
              <a:rPr lang="zh-CN" altLang="en-US" sz="2400" b="1">
                <a:ea typeface="楷体" panose="02010609060101010101" pitchFamily="49" charset="-122"/>
              </a:rPr>
              <a:t>对的中子总数只占</a:t>
            </a:r>
            <a:r>
              <a:rPr lang="en-US" altLang="zh-CN" sz="2400" b="1" baseline="30000">
                <a:ea typeface="楷体" panose="02010609060101010101" pitchFamily="49" charset="-122"/>
              </a:rPr>
              <a:t>3</a:t>
            </a:r>
            <a:r>
              <a:rPr lang="en-US" altLang="zh-CN" sz="2400" b="1" i="1">
                <a:ea typeface="楷体" panose="02010609060101010101" pitchFamily="49" charset="-122"/>
              </a:rPr>
              <a:t>P</a:t>
            </a:r>
            <a:r>
              <a:rPr lang="en-US" altLang="zh-CN" sz="2400" b="1" baseline="-25000">
                <a:ea typeface="楷体" panose="02010609060101010101" pitchFamily="49" charset="-122"/>
              </a:rPr>
              <a:t>2</a:t>
            </a:r>
            <a:r>
              <a:rPr lang="en-US" altLang="zh-CN" sz="2400" b="1" i="1">
                <a:ea typeface="楷体" panose="02010609060101010101" pitchFamily="49" charset="-122"/>
              </a:rPr>
              <a:t> </a:t>
            </a:r>
            <a:r>
              <a:rPr lang="zh-CN" altLang="en-US" sz="2400" b="1">
                <a:ea typeface="楷体" panose="02010609060101010101" pitchFamily="49" charset="-122"/>
              </a:rPr>
              <a:t>中子超流体内中子总数的</a:t>
            </a:r>
            <a:r>
              <a:rPr lang="en-US" altLang="zh-CN" sz="2400" b="1">
                <a:ea typeface="楷体" panose="02010609060101010101" pitchFamily="49" charset="-122"/>
              </a:rPr>
              <a:t>8.7%)</a:t>
            </a:r>
            <a:r>
              <a:rPr lang="zh-CN" altLang="en-US" sz="2400" b="1">
                <a:ea typeface="楷体" panose="02010609060101010101" pitchFamily="49" charset="-122"/>
              </a:rPr>
              <a:t>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标题 1"/>
          <p:cNvSpPr>
            <a:spLocks noGrp="1"/>
          </p:cNvSpPr>
          <p:nvPr>
            <p:ph type="title"/>
          </p:nvPr>
        </p:nvSpPr>
        <p:spPr>
          <a:xfrm>
            <a:off x="3131840" y="0"/>
            <a:ext cx="1223963" cy="442913"/>
          </a:xfrm>
        </p:spPr>
        <p:txBody>
          <a:bodyPr/>
          <a:lstStyle/>
          <a:p>
            <a:r>
              <a:rPr lang="zh-CN" altLang="en-US" sz="3600" b="1" dirty="0" smtClean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内容</a:t>
            </a:r>
            <a:endParaRPr lang="zh-CN" altLang="en-US" sz="3600" b="1" dirty="0">
              <a:solidFill>
                <a:schemeClr val="accent2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4451" name="内容占位符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048672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altLang="zh-CN" sz="2400" b="1" dirty="0" smtClean="0"/>
              <a:t>I.</a:t>
            </a:r>
            <a:r>
              <a:rPr lang="zh-CN" altLang="en-US" sz="2400" b="1" dirty="0">
                <a:ea typeface="楷体" panose="02010609060101010101" pitchFamily="49" charset="-122"/>
              </a:rPr>
              <a:t>超相对论强简并电子气体的</a:t>
            </a:r>
            <a:r>
              <a:rPr lang="en-US" altLang="zh-CN" sz="2400" b="1" dirty="0">
                <a:ea typeface="楷体" panose="02010609060101010101" pitchFamily="49" charset="-122"/>
              </a:rPr>
              <a:t>Pauli</a:t>
            </a:r>
            <a:r>
              <a:rPr lang="zh-CN" altLang="en-US" sz="2400" b="1" dirty="0">
                <a:ea typeface="楷体" panose="02010609060101010101" pitchFamily="49" charset="-122"/>
              </a:rPr>
              <a:t>顺磁磁化现</a:t>
            </a:r>
            <a:r>
              <a:rPr lang="zh-CN" altLang="en-US" sz="2400" b="1" dirty="0" smtClean="0">
                <a:ea typeface="楷体" panose="02010609060101010101" pitchFamily="49" charset="-122"/>
              </a:rPr>
              <a:t>象</a:t>
            </a:r>
            <a:endParaRPr lang="en-US" altLang="zh-CN" sz="2400" b="1" dirty="0">
              <a:ea typeface="楷体" panose="02010609060101010101" pitchFamily="49" charset="-122"/>
            </a:endParaRPr>
          </a:p>
          <a:p>
            <a:pPr marL="0" indent="0">
              <a:buFontTx/>
              <a:buNone/>
            </a:pPr>
            <a:r>
              <a:rPr lang="en-US" altLang="zh-CN" sz="2400" dirty="0" smtClean="0">
                <a:solidFill>
                  <a:srgbClr val="0000CC"/>
                </a:solidFill>
                <a:ea typeface="楷体" panose="02010609060101010101" pitchFamily="49" charset="-122"/>
              </a:rPr>
              <a:t>―</a:t>
            </a:r>
            <a:r>
              <a:rPr lang="zh-CN" altLang="en-US" sz="2400" b="1" dirty="0">
                <a:ea typeface="楷体" panose="02010609060101010101" pitchFamily="49" charset="-122"/>
              </a:rPr>
              <a:t>中子星强磁场的物理原因</a:t>
            </a:r>
            <a:endParaRPr lang="en-US" altLang="zh-CN" sz="2400" b="1" dirty="0">
              <a:ea typeface="楷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b="1" dirty="0">
                <a:ea typeface="楷体" panose="02010609060101010101" pitchFamily="49" charset="-122"/>
              </a:rPr>
              <a:t>中子星观测到的</a:t>
            </a:r>
            <a:r>
              <a:rPr lang="en-US" altLang="zh-CN" sz="2400" b="1" dirty="0">
                <a:ea typeface="楷体" panose="02010609060101010101" pitchFamily="49" charset="-122"/>
              </a:rPr>
              <a:t>10</a:t>
            </a:r>
            <a:r>
              <a:rPr lang="en-US" altLang="zh-CN" sz="2400" b="1" baseline="30000" dirty="0">
                <a:ea typeface="楷体" panose="02010609060101010101" pitchFamily="49" charset="-122"/>
              </a:rPr>
              <a:t>11</a:t>
            </a:r>
            <a:r>
              <a:rPr lang="en-US" altLang="zh-CN" sz="2400" b="1" dirty="0">
                <a:ea typeface="楷体" panose="02010609060101010101" pitchFamily="49" charset="-122"/>
              </a:rPr>
              <a:t>-10</a:t>
            </a:r>
            <a:r>
              <a:rPr lang="en-US" altLang="zh-CN" sz="2400" b="1" baseline="30000" dirty="0">
                <a:ea typeface="楷体" panose="02010609060101010101" pitchFamily="49" charset="-122"/>
              </a:rPr>
              <a:t>13</a:t>
            </a:r>
            <a:r>
              <a:rPr lang="zh-CN" altLang="en-US" sz="2400" b="1" dirty="0">
                <a:ea typeface="楷体" panose="02010609060101010101" pitchFamily="49" charset="-122"/>
              </a:rPr>
              <a:t>高斯的强磁场实</a:t>
            </a:r>
            <a:r>
              <a:rPr lang="zh-CN" altLang="en-US" sz="2400" b="1" dirty="0" smtClean="0">
                <a:ea typeface="楷体" panose="02010609060101010101" pitchFamily="49" charset="-122"/>
              </a:rPr>
              <a:t>质：中子星</a:t>
            </a:r>
            <a:r>
              <a:rPr lang="zh-CN" altLang="en-US" sz="2400" b="1" dirty="0">
                <a:ea typeface="楷体" panose="02010609060101010101" pitchFamily="49" charset="-122"/>
              </a:rPr>
              <a:t>内超相对论</a:t>
            </a:r>
            <a:r>
              <a:rPr lang="zh-CN" altLang="en-US" sz="2400" b="1" dirty="0" smtClean="0">
                <a:ea typeface="楷体" panose="02010609060101010101" pitchFamily="49" charset="-122"/>
              </a:rPr>
              <a:t>强</a:t>
            </a:r>
            <a:endParaRPr lang="en-US" altLang="zh-CN" sz="2400" b="1" dirty="0" smtClean="0">
              <a:ea typeface="楷体" panose="02010609060101010101" pitchFamily="49" charset="-12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zh-CN" altLang="en-US" sz="2400" b="1" dirty="0" smtClean="0">
                <a:ea typeface="楷体" panose="02010609060101010101" pitchFamily="49" charset="-122"/>
              </a:rPr>
              <a:t>简</a:t>
            </a:r>
            <a:r>
              <a:rPr lang="zh-CN" altLang="en-US" sz="2400" b="1" dirty="0">
                <a:ea typeface="楷体" panose="02010609060101010101" pitchFamily="49" charset="-122"/>
              </a:rPr>
              <a:t>并电子气体 的</a:t>
            </a:r>
            <a:r>
              <a:rPr lang="en-US" altLang="zh-CN" sz="2400" b="1" dirty="0">
                <a:ea typeface="楷体" panose="02010609060101010101" pitchFamily="49" charset="-122"/>
              </a:rPr>
              <a:t>Pauli</a:t>
            </a:r>
            <a:r>
              <a:rPr lang="zh-CN" altLang="en-US" sz="2400" b="1" dirty="0">
                <a:ea typeface="楷体" panose="02010609060101010101" pitchFamily="49" charset="-122"/>
              </a:rPr>
              <a:t>顺磁磁矩产生的</a:t>
            </a:r>
            <a:r>
              <a:rPr lang="zh-CN" altLang="en-US" sz="2400" b="1" dirty="0" smtClean="0">
                <a:ea typeface="楷体" panose="02010609060101010101" pitchFamily="49" charset="-122"/>
              </a:rPr>
              <a:t>诱导</a:t>
            </a:r>
            <a:r>
              <a:rPr lang="zh-CN" altLang="en-US" sz="2400" b="1" dirty="0">
                <a:ea typeface="楷体" panose="02010609060101010101" pitchFamily="49" charset="-122"/>
              </a:rPr>
              <a:t>磁场</a:t>
            </a:r>
            <a:r>
              <a:rPr lang="zh-CN" altLang="en-US" sz="2400" b="1" dirty="0" smtClean="0">
                <a:ea typeface="楷体" panose="02010609060101010101" pitchFamily="49" charset="-122"/>
              </a:rPr>
              <a:t>。</a:t>
            </a:r>
            <a:endParaRPr lang="en-US" altLang="zh-CN" sz="2400" b="1" dirty="0" smtClean="0"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000" b="1" dirty="0">
                <a:ea typeface="楷体_GB2312" pitchFamily="49" charset="-122"/>
              </a:rPr>
              <a:t>Qiu-he Peng and Hao Tong, 2007,</a:t>
            </a:r>
            <a:r>
              <a:rPr lang="en-US" altLang="zh-CN" sz="2000" dirty="0">
                <a:ea typeface="楷体_GB2312" pitchFamily="49" charset="-122"/>
              </a:rPr>
              <a:t> </a:t>
            </a:r>
            <a:r>
              <a:rPr lang="en-US" altLang="zh-CN" sz="2000" b="1" dirty="0">
                <a:ea typeface="楷体_GB2312" pitchFamily="49" charset="-122"/>
              </a:rPr>
              <a:t>“The Physics of Strong magnetic fields in neutron stars”,</a:t>
            </a:r>
            <a:r>
              <a:rPr lang="en-US" altLang="zh-CN" sz="2000" dirty="0">
                <a:ea typeface="楷体_GB2312" pitchFamily="49" charset="-122"/>
              </a:rPr>
              <a:t> </a:t>
            </a:r>
            <a:r>
              <a:rPr lang="en-US" altLang="zh-CN" sz="2000" b="1" dirty="0">
                <a:ea typeface="楷体_GB2312" pitchFamily="49" charset="-122"/>
              </a:rPr>
              <a:t> Mon. Not. R. Astron. Soc. 378, 159-162(2007</a:t>
            </a:r>
            <a:r>
              <a:rPr lang="en-US" altLang="zh-CN" sz="2000" b="1" dirty="0" smtClean="0">
                <a:ea typeface="楷体_GB2312" pitchFamily="49" charset="-122"/>
              </a:rPr>
              <a:t>)</a:t>
            </a:r>
            <a:endParaRPr lang="en-US" altLang="zh-CN" sz="2400" b="1" dirty="0" smtClean="0">
              <a:ea typeface="楷体" panose="02010609060101010101" pitchFamily="49" charset="-122"/>
            </a:endParaRPr>
          </a:p>
          <a:p>
            <a:pPr marL="0" indent="0">
              <a:buFontTx/>
              <a:buNone/>
            </a:pPr>
            <a:r>
              <a:rPr lang="en-US" altLang="zh-CN" sz="2400" b="1" dirty="0" smtClean="0">
                <a:ea typeface="楷体" panose="02010609060101010101" pitchFamily="49" charset="-122"/>
              </a:rPr>
              <a:t>II.</a:t>
            </a:r>
            <a:r>
              <a:rPr lang="zh-CN" altLang="en-US" sz="2400" b="1" dirty="0">
                <a:ea typeface="楷体" panose="02010609060101010101" pitchFamily="49" charset="-122"/>
              </a:rPr>
              <a:t>各向异性中子超流体</a:t>
            </a:r>
            <a:r>
              <a:rPr lang="en-US" altLang="zh-CN" sz="2400" b="1" baseline="30000" dirty="0">
                <a:ea typeface="楷体" panose="02010609060101010101" pitchFamily="49" charset="-122"/>
              </a:rPr>
              <a:t>3</a:t>
            </a:r>
            <a:r>
              <a:rPr lang="en-US" altLang="zh-CN" sz="2400" b="1" dirty="0">
                <a:ea typeface="楷体" panose="02010609060101010101" pitchFamily="49" charset="-122"/>
              </a:rPr>
              <a:t>P</a:t>
            </a:r>
            <a:r>
              <a:rPr lang="en-US" altLang="zh-CN" sz="2400" b="1" baseline="-25000" dirty="0">
                <a:ea typeface="楷体" panose="02010609060101010101" pitchFamily="49" charset="-122"/>
              </a:rPr>
              <a:t>2</a:t>
            </a:r>
            <a:r>
              <a:rPr lang="zh-CN" altLang="en-US" sz="2400" b="1" dirty="0">
                <a:ea typeface="楷体" panose="02010609060101010101" pitchFamily="49" charset="-122"/>
              </a:rPr>
              <a:t>中子</a:t>
            </a:r>
            <a:r>
              <a:rPr lang="en-US" altLang="zh-CN" sz="2400" b="1" dirty="0">
                <a:ea typeface="楷体" panose="02010609060101010101" pitchFamily="49" charset="-122"/>
              </a:rPr>
              <a:t>Cooper</a:t>
            </a:r>
            <a:r>
              <a:rPr lang="zh-CN" altLang="en-US" sz="2400" b="1" dirty="0">
                <a:ea typeface="楷体" panose="02010609060101010101" pitchFamily="49" charset="-122"/>
              </a:rPr>
              <a:t>对的顺磁磁化现象</a:t>
            </a:r>
            <a:endParaRPr lang="en-US" altLang="zh-CN" sz="2400" b="1" dirty="0">
              <a:ea typeface="楷体" panose="02010609060101010101" pitchFamily="49" charset="-122"/>
            </a:endParaRPr>
          </a:p>
          <a:p>
            <a:pPr marL="0" indent="0">
              <a:buFontTx/>
              <a:buNone/>
            </a:pPr>
            <a:r>
              <a:rPr lang="en-US" altLang="zh-CN" sz="2400" b="1" dirty="0">
                <a:solidFill>
                  <a:schemeClr val="accent2"/>
                </a:solidFill>
                <a:ea typeface="楷体" panose="02010609060101010101" pitchFamily="49" charset="-122"/>
              </a:rPr>
              <a:t>                 </a:t>
            </a:r>
            <a:r>
              <a:rPr lang="en-US" altLang="zh-CN" sz="2400" dirty="0">
                <a:ea typeface="楷体" panose="02010609060101010101" pitchFamily="49" charset="-122"/>
              </a:rPr>
              <a:t>―</a:t>
            </a:r>
            <a:r>
              <a:rPr lang="en-US" altLang="zh-CN" sz="2400" b="1" dirty="0">
                <a:ea typeface="楷体" panose="02010609060101010101" pitchFamily="49" charset="-122"/>
              </a:rPr>
              <a:t>  </a:t>
            </a:r>
            <a:r>
              <a:rPr lang="zh-CN" altLang="en-US" sz="2400" b="1" dirty="0">
                <a:ea typeface="楷体" panose="02010609060101010101" pitchFamily="49" charset="-122"/>
              </a:rPr>
              <a:t>磁星超强磁场的物理本质</a:t>
            </a:r>
            <a:r>
              <a:rPr lang="en-US" altLang="zh-CN" sz="2400" b="1" dirty="0">
                <a:ea typeface="楷体" panose="02010609060101010101" pitchFamily="49" charset="-122"/>
              </a:rPr>
              <a:t> </a:t>
            </a:r>
          </a:p>
          <a:p>
            <a:pPr marL="0" indent="0">
              <a:buFontTx/>
              <a:buNone/>
            </a:pPr>
            <a:r>
              <a:rPr lang="zh-CN" altLang="en-US" sz="2400" b="1" dirty="0">
                <a:ea typeface="楷体" panose="02010609060101010101" pitchFamily="49" charset="-122"/>
              </a:rPr>
              <a:t>磁星超强磁场来自在原有本底</a:t>
            </a:r>
            <a:r>
              <a:rPr lang="en-US" altLang="zh-CN" sz="2400" b="1" dirty="0">
                <a:ea typeface="楷体" panose="02010609060101010101" pitchFamily="49" charset="-122"/>
              </a:rPr>
              <a:t>(</a:t>
            </a:r>
            <a:r>
              <a:rPr lang="zh-CN" altLang="en-US" sz="2400" b="1" dirty="0">
                <a:ea typeface="楷体" panose="02010609060101010101" pitchFamily="49" charset="-122"/>
              </a:rPr>
              <a:t>包括电子</a:t>
            </a:r>
            <a:r>
              <a:rPr lang="en-US" altLang="zh-CN" sz="2400" b="1" dirty="0">
                <a:ea typeface="楷体" panose="02010609060101010101" pitchFamily="49" charset="-122"/>
              </a:rPr>
              <a:t>Pauli</a:t>
            </a:r>
            <a:r>
              <a:rPr lang="zh-CN" altLang="en-US" sz="2400" b="1" dirty="0">
                <a:ea typeface="楷体" panose="02010609060101010101" pitchFamily="49" charset="-122"/>
              </a:rPr>
              <a:t>顺磁磁化</a:t>
            </a:r>
            <a:r>
              <a:rPr lang="en-US" altLang="zh-CN" sz="2400" b="1" dirty="0">
                <a:ea typeface="楷体" panose="02010609060101010101" pitchFamily="49" charset="-122"/>
              </a:rPr>
              <a:t>)</a:t>
            </a:r>
            <a:r>
              <a:rPr lang="zh-CN" altLang="en-US" sz="2400" b="1" dirty="0">
                <a:ea typeface="楷体" panose="02010609060101010101" pitchFamily="49" charset="-122"/>
              </a:rPr>
              <a:t>磁场下，各向异性中子超流体</a:t>
            </a:r>
            <a:r>
              <a:rPr lang="en-US" altLang="zh-CN" sz="2400" b="1" baseline="30000" dirty="0">
                <a:ea typeface="楷体" panose="02010609060101010101" pitchFamily="49" charset="-122"/>
              </a:rPr>
              <a:t>3</a:t>
            </a:r>
            <a:r>
              <a:rPr lang="en-US" altLang="zh-CN" sz="2400" b="1" dirty="0">
                <a:ea typeface="楷体" panose="02010609060101010101" pitchFamily="49" charset="-122"/>
              </a:rPr>
              <a:t>P</a:t>
            </a:r>
            <a:r>
              <a:rPr lang="en-US" altLang="zh-CN" sz="2400" b="1" baseline="-25000" dirty="0">
                <a:ea typeface="楷体" panose="02010609060101010101" pitchFamily="49" charset="-122"/>
              </a:rPr>
              <a:t>2</a:t>
            </a:r>
            <a:r>
              <a:rPr lang="zh-CN" altLang="en-US" sz="2400" b="1" dirty="0">
                <a:ea typeface="楷体" panose="02010609060101010101" pitchFamily="49" charset="-122"/>
              </a:rPr>
              <a:t>中子</a:t>
            </a:r>
            <a:r>
              <a:rPr lang="en-US" altLang="zh-CN" sz="2400" b="1" dirty="0">
                <a:ea typeface="楷体" panose="02010609060101010101" pitchFamily="49" charset="-122"/>
              </a:rPr>
              <a:t>Cooper</a:t>
            </a:r>
            <a:r>
              <a:rPr lang="zh-CN" altLang="en-US" sz="2400" b="1" dirty="0">
                <a:ea typeface="楷体" panose="02010609060101010101" pitchFamily="49" charset="-122"/>
              </a:rPr>
              <a:t>对的顺磁磁化现象。</a:t>
            </a:r>
            <a:endParaRPr lang="en-US" altLang="zh-CN" sz="2400" b="1" dirty="0">
              <a:ea typeface="楷体" panose="02010609060101010101" pitchFamily="49" charset="-122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altLang="zh-CN" sz="2000" b="1" dirty="0"/>
              <a:t>Qiu-he Peng et al., 2016,</a:t>
            </a:r>
            <a:r>
              <a:rPr lang="en-US" altLang="zh-CN" sz="2000" dirty="0"/>
              <a:t> </a:t>
            </a:r>
            <a:r>
              <a:rPr lang="en-US" altLang="zh-CN" sz="2000" b="1" dirty="0"/>
              <a:t>“Origin of Strong Magnetic Fields of Magnetars” </a:t>
            </a:r>
            <a:endParaRPr lang="zh-CN" altLang="zh-CN" sz="2000" dirty="0"/>
          </a:p>
          <a:p>
            <a:pPr marL="0" indent="0">
              <a:buNone/>
            </a:pPr>
            <a:r>
              <a:rPr lang="en-US" altLang="zh-CN" sz="2000" b="1" dirty="0"/>
              <a:t>Universal Journal of Physics and Application 10(3): 68-71,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-30074" y="5373216"/>
            <a:ext cx="1692275" cy="338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zh-CN" altLang="en-US" sz="2000" b="1" dirty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电子磁矩</a:t>
            </a:r>
          </a:p>
        </p:txBody>
      </p:sp>
      <p:graphicFrame>
        <p:nvGraphicFramePr>
          <p:cNvPr id="2" name="对象 1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819327118"/>
              </p:ext>
            </p:extLst>
          </p:nvPr>
        </p:nvGraphicFramePr>
        <p:xfrm>
          <a:off x="1835696" y="5401381"/>
          <a:ext cx="5040313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53340000" imgH="5791200" progId="Equation.DSMT4">
                  <p:embed/>
                </p:oleObj>
              </mc:Choice>
              <mc:Fallback>
                <p:oleObj name="Equation" r:id="rId3" imgW="53340000" imgH="5791200" progId="Equation.DSMT4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5401381"/>
                        <a:ext cx="5040313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" y="6000750"/>
            <a:ext cx="1835696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2000" b="1" dirty="0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中子反常磁矩</a:t>
            </a:r>
          </a:p>
        </p:txBody>
      </p:sp>
      <p:graphicFrame>
        <p:nvGraphicFramePr>
          <p:cNvPr id="3" name="对象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34234073"/>
              </p:ext>
            </p:extLst>
          </p:nvPr>
        </p:nvGraphicFramePr>
        <p:xfrm>
          <a:off x="2411760" y="6000750"/>
          <a:ext cx="42481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5" imgW="50292000" imgH="5791200" progId="Equation.3">
                  <p:embed/>
                </p:oleObj>
              </mc:Choice>
              <mc:Fallback>
                <p:oleObj name="Equation" r:id="rId5" imgW="50292000" imgH="5791200" progId="Equation.3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6000750"/>
                        <a:ext cx="424815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0"/>
            <a:ext cx="4537075" cy="685800"/>
          </a:xfrm>
        </p:spPr>
        <p:txBody>
          <a:bodyPr/>
          <a:lstStyle/>
          <a:p>
            <a:pPr eaLnBrk="1" hangingPunct="1"/>
            <a:r>
              <a:rPr lang="zh-CN" altLang="en-US" sz="4000" b="1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中子星磁场的增长</a:t>
            </a:r>
          </a:p>
        </p:txBody>
      </p:sp>
      <p:sp>
        <p:nvSpPr>
          <p:cNvPr id="560131" name="Rectangle 3"/>
          <p:cNvSpPr>
            <a:spLocks noGrp="1" noChangeArrowheads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</a:rPr>
              <a:t>随着在中子星冷却的过程，它内部的温度下降，逆着外磁场方向排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</a:rPr>
              <a:t>列的中子</a:t>
            </a:r>
            <a:r>
              <a:rPr lang="en-US" altLang="zh-CN" sz="2400" b="1" i="1" baseline="30000">
                <a:ea typeface="楷体" panose="02010609060101010101" pitchFamily="49" charset="-122"/>
              </a:rPr>
              <a:t>3</a:t>
            </a:r>
            <a:r>
              <a:rPr lang="en-US" altLang="zh-CN" sz="2400" b="1" i="1">
                <a:ea typeface="楷体" panose="02010609060101010101" pitchFamily="49" charset="-122"/>
              </a:rPr>
              <a:t>P</a:t>
            </a:r>
            <a:r>
              <a:rPr lang="en-US" altLang="zh-CN" sz="2400" b="1" i="1" baseline="-30000">
                <a:ea typeface="楷体" panose="02010609060101010101" pitchFamily="49" charset="-122"/>
              </a:rPr>
              <a:t>2 </a:t>
            </a:r>
            <a:r>
              <a:rPr lang="en-US" altLang="zh-CN" sz="2400" b="1">
                <a:ea typeface="楷体" panose="02010609060101010101" pitchFamily="49" charset="-122"/>
              </a:rPr>
              <a:t>Copper</a:t>
            </a:r>
            <a:r>
              <a:rPr lang="zh-CN" altLang="en-US" sz="2400" b="1">
                <a:ea typeface="楷体" panose="02010609060101010101" pitchFamily="49" charset="-122"/>
              </a:rPr>
              <a:t>对数量迅速</a:t>
            </a:r>
            <a:r>
              <a:rPr lang="en-US" altLang="zh-CN" sz="2400" b="1">
                <a:ea typeface="楷体" panose="02010609060101010101" pitchFamily="49" charset="-122"/>
              </a:rPr>
              <a:t>(</a:t>
            </a:r>
            <a:r>
              <a:rPr lang="zh-CN" altLang="en-US" sz="2400" b="1">
                <a:ea typeface="楷体" panose="02010609060101010101" pitchFamily="49" charset="-122"/>
              </a:rPr>
              <a:t>指数</a:t>
            </a:r>
            <a:r>
              <a:rPr lang="en-US" altLang="zh-CN" sz="2400" b="1">
                <a:ea typeface="楷体" panose="02010609060101010101" pitchFamily="49" charset="-122"/>
              </a:rPr>
              <a:t>)</a:t>
            </a:r>
            <a:r>
              <a:rPr lang="zh-CN" altLang="en-US" sz="2400" b="1">
                <a:ea typeface="楷体" panose="02010609060101010101" pitchFamily="49" charset="-122"/>
              </a:rPr>
              <a:t>增长。当温度下降到</a:t>
            </a:r>
            <a:r>
              <a:rPr lang="en-US" altLang="zh-CN" sz="2400" b="1">
                <a:ea typeface="楷体" panose="02010609060101010101" pitchFamily="49" charset="-122"/>
              </a:rPr>
              <a:t>T</a:t>
            </a:r>
            <a:r>
              <a:rPr lang="en-US" altLang="zh-CN" sz="2400" b="1" baseline="-25000">
                <a:ea typeface="楷体" panose="02010609060101010101" pitchFamily="49" charset="-122"/>
              </a:rPr>
              <a:t>7 </a:t>
            </a:r>
            <a:r>
              <a:rPr lang="en-US" altLang="zh-CN" sz="2400" b="1">
                <a:ea typeface="楷体" panose="02010609060101010101" pitchFamily="49" charset="-122"/>
              </a:rPr>
              <a:t>&lt; 2</a:t>
            </a:r>
            <a:r>
              <a:rPr lang="el-GR" altLang="zh-CN" sz="2400" b="1">
                <a:ea typeface="楷体" panose="02010609060101010101" pitchFamily="49" charset="-122"/>
              </a:rPr>
              <a:t>η</a:t>
            </a:r>
            <a:r>
              <a:rPr lang="en-US" altLang="zh-CN" sz="2400" b="1">
                <a:ea typeface="楷体" panose="02010609060101010101" pitchFamily="49" charset="-122"/>
              </a:rPr>
              <a:t> 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en-US" altLang="zh-CN" sz="2400" b="1">
                <a:ea typeface="楷体" panose="02010609060101010101" pitchFamily="49" charset="-122"/>
              </a:rPr>
              <a:t>(居里温度)</a:t>
            </a:r>
            <a:r>
              <a:rPr lang="zh-CN" altLang="en-US" sz="2400" b="1">
                <a:ea typeface="楷体" panose="02010609060101010101" pitchFamily="49" charset="-122"/>
              </a:rPr>
              <a:t>以后</a:t>
            </a:r>
            <a:r>
              <a:rPr lang="en-US" altLang="zh-CN" sz="2400" b="1">
                <a:ea typeface="楷体" panose="02010609060101010101" pitchFamily="49" charset="-122"/>
              </a:rPr>
              <a:t>, </a:t>
            </a:r>
            <a:r>
              <a:rPr lang="en-US" altLang="zh-CN" sz="2400" b="1" i="1" baseline="30000">
                <a:ea typeface="楷体" panose="02010609060101010101" pitchFamily="49" charset="-122"/>
              </a:rPr>
              <a:t>3</a:t>
            </a:r>
            <a:r>
              <a:rPr lang="en-US" altLang="zh-CN" sz="2400" b="1" i="1">
                <a:ea typeface="楷体" panose="02010609060101010101" pitchFamily="49" charset="-122"/>
              </a:rPr>
              <a:t>P</a:t>
            </a:r>
            <a:r>
              <a:rPr lang="en-US" altLang="zh-CN" sz="2400" b="1" i="1" baseline="-30000">
                <a:ea typeface="楷体" panose="02010609060101010101" pitchFamily="49" charset="-122"/>
              </a:rPr>
              <a:t>2 </a:t>
            </a:r>
            <a:r>
              <a:rPr lang="zh-CN" altLang="en-US" sz="2400" b="1">
                <a:ea typeface="楷体" panose="02010609060101010101" pitchFamily="49" charset="-122"/>
              </a:rPr>
              <a:t>中子超流体的这种诱导磁矩产生的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诱导磁场超</a:t>
            </a:r>
            <a:endParaRPr lang="en-US" altLang="zh-CN" sz="2400" b="1">
              <a:ea typeface="楷体" panose="02010609060101010101" pitchFamily="49" charset="-122"/>
              <a:sym typeface="Mathematica1" pitchFamily="2" charset="2"/>
            </a:endParaRP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过它原有的初始本底磁场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(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形成磁畴现象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)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。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随着中子星的进一步冷却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, 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有两个因素使得中子星磁场增长</a:t>
            </a:r>
          </a:p>
          <a:p>
            <a:pPr marL="609600" indent="-609600" eaLnBrk="1" hangingPunct="1">
              <a:spcBef>
                <a:spcPct val="0"/>
              </a:spcBef>
              <a:buFontTx/>
              <a:buAutoNum type="arabicParenR"/>
            </a:pPr>
            <a:r>
              <a:rPr lang="en-US" altLang="zh-CN" sz="2400" b="1">
                <a:ea typeface="楷体" panose="02010609060101010101" pitchFamily="49" charset="-122"/>
              </a:rPr>
              <a:t>(</a:t>
            </a:r>
            <a:r>
              <a:rPr lang="zh-CN" altLang="en-US" sz="2400" b="1">
                <a:ea typeface="楷体" panose="02010609060101010101" pitchFamily="49" charset="-122"/>
              </a:rPr>
              <a:t>百分比</a:t>
            </a:r>
            <a:r>
              <a:rPr lang="en-US" altLang="zh-CN" sz="2400" b="1">
                <a:ea typeface="楷体" panose="02010609060101010101" pitchFamily="49" charset="-122"/>
              </a:rPr>
              <a:t>)</a:t>
            </a:r>
            <a:r>
              <a:rPr lang="zh-CN" altLang="en-US" sz="2400" b="1">
                <a:ea typeface="楷体" panose="02010609060101010101" pitchFamily="49" charset="-122"/>
              </a:rPr>
              <a:t>愈来愈多的中子</a:t>
            </a:r>
            <a:r>
              <a:rPr lang="en-US" altLang="zh-CN" sz="2400" b="1" i="1" baseline="30000">
                <a:ea typeface="楷体" panose="02010609060101010101" pitchFamily="49" charset="-122"/>
              </a:rPr>
              <a:t>3</a:t>
            </a:r>
            <a:r>
              <a:rPr lang="en-US" altLang="zh-CN" sz="2400" b="1" i="1">
                <a:ea typeface="楷体" panose="02010609060101010101" pitchFamily="49" charset="-122"/>
              </a:rPr>
              <a:t>P</a:t>
            </a:r>
            <a:r>
              <a:rPr lang="en-US" altLang="zh-CN" sz="2400" b="1" i="1" baseline="-30000">
                <a:ea typeface="楷体" panose="02010609060101010101" pitchFamily="49" charset="-122"/>
              </a:rPr>
              <a:t>2 </a:t>
            </a:r>
            <a:r>
              <a:rPr lang="en-US" altLang="zh-CN" sz="2400" b="1">
                <a:ea typeface="楷体" panose="02010609060101010101" pitchFamily="49" charset="-122"/>
              </a:rPr>
              <a:t>Copper</a:t>
            </a:r>
            <a:r>
              <a:rPr lang="zh-CN" altLang="en-US" sz="2400" b="1">
                <a:ea typeface="楷体" panose="02010609060101010101" pitchFamily="49" charset="-122"/>
              </a:rPr>
              <a:t>对的磁矩方向</a:t>
            </a:r>
            <a:r>
              <a:rPr lang="en-US" altLang="zh-CN" sz="2400" b="1">
                <a:ea typeface="楷体" panose="02010609060101010101" pitchFamily="49" charset="-122"/>
              </a:rPr>
              <a:t>(</a:t>
            </a:r>
            <a:r>
              <a:rPr lang="zh-CN" altLang="en-US" sz="2400" b="1">
                <a:ea typeface="楷体" panose="02010609060101010101" pitchFamily="49" charset="-122"/>
              </a:rPr>
              <a:t>在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原有的初</a:t>
            </a:r>
            <a:endParaRPr lang="en-US" altLang="zh-CN" sz="2400" b="1">
              <a:ea typeface="楷体" panose="02010609060101010101" pitchFamily="49" charset="-122"/>
              <a:sym typeface="Mathematica1" pitchFamily="2" charset="2"/>
            </a:endParaRP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始本底磁场作用下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)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转向逆磁场方句排列。增强了磁矩，因而增强</a:t>
            </a:r>
            <a:endParaRPr lang="en-US" altLang="zh-CN" sz="2400" b="1">
              <a:ea typeface="楷体" panose="02010609060101010101" pitchFamily="49" charset="-122"/>
              <a:sym typeface="Mathematica1" pitchFamily="2" charset="2"/>
            </a:endParaRP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了诱导磁场。</a:t>
            </a:r>
          </a:p>
          <a:p>
            <a:pPr marL="609600" indent="-609600" eaLnBrk="1" hangingPunct="1">
              <a:spcBef>
                <a:spcPct val="0"/>
              </a:spcBef>
              <a:buFontTx/>
              <a:buAutoNum type="arabicParenR" startAt="2"/>
            </a:pPr>
            <a:r>
              <a:rPr lang="en-US" altLang="zh-CN" sz="2400" b="1" i="1" baseline="30000">
                <a:ea typeface="楷体" panose="02010609060101010101" pitchFamily="49" charset="-122"/>
              </a:rPr>
              <a:t>3</a:t>
            </a:r>
            <a:r>
              <a:rPr lang="en-US" altLang="zh-CN" sz="2400" b="1" i="1">
                <a:ea typeface="楷体" panose="02010609060101010101" pitchFamily="49" charset="-122"/>
              </a:rPr>
              <a:t>P</a:t>
            </a:r>
            <a:r>
              <a:rPr lang="en-US" altLang="zh-CN" sz="2400" b="1" i="1" baseline="-30000">
                <a:ea typeface="楷体" panose="02010609060101010101" pitchFamily="49" charset="-122"/>
              </a:rPr>
              <a:t>2 </a:t>
            </a:r>
            <a:r>
              <a:rPr lang="zh-CN" altLang="en-US" sz="2400" b="1">
                <a:ea typeface="楷体" panose="02010609060101010101" pitchFamily="49" charset="-122"/>
              </a:rPr>
              <a:t>中子超流区扩大， </a:t>
            </a:r>
            <a:r>
              <a:rPr lang="en-US" altLang="zh-CN" sz="2400" b="1" i="1" baseline="30000">
                <a:ea typeface="楷体" panose="02010609060101010101" pitchFamily="49" charset="-122"/>
              </a:rPr>
              <a:t>3</a:t>
            </a:r>
            <a:r>
              <a:rPr lang="en-US" altLang="zh-CN" sz="2400" b="1" i="1">
                <a:ea typeface="楷体" panose="02010609060101010101" pitchFamily="49" charset="-122"/>
              </a:rPr>
              <a:t>P</a:t>
            </a:r>
            <a:r>
              <a:rPr lang="en-US" altLang="zh-CN" sz="2400" b="1" i="1" baseline="-30000">
                <a:ea typeface="楷体" panose="02010609060101010101" pitchFamily="49" charset="-122"/>
              </a:rPr>
              <a:t>2 </a:t>
            </a:r>
            <a:r>
              <a:rPr lang="zh-CN" altLang="en-US" sz="2400" b="1">
                <a:ea typeface="楷体" panose="02010609060101010101" pitchFamily="49" charset="-122"/>
              </a:rPr>
              <a:t>中子超流体的总质量不断增长</a:t>
            </a:r>
            <a:r>
              <a:rPr lang="en-US" altLang="zh-CN" sz="2400" b="1">
                <a:ea typeface="楷体" panose="02010609060101010101" pitchFamily="49" charset="-122"/>
              </a:rPr>
              <a:t>(</a:t>
            </a:r>
            <a:r>
              <a:rPr lang="zh-CN" altLang="en-US" sz="2400" b="1">
                <a:ea typeface="楷体" panose="02010609060101010101" pitchFamily="49" charset="-122"/>
              </a:rPr>
              <a:t>图</a:t>
            </a:r>
            <a:r>
              <a:rPr lang="en-US" altLang="zh-CN" sz="2400" b="1">
                <a:ea typeface="楷体" panose="02010609060101010101" pitchFamily="49" charset="-122"/>
              </a:rPr>
              <a:t>)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随着在原有</a:t>
            </a:r>
            <a:r>
              <a:rPr lang="en-US" altLang="zh-CN" sz="2400" b="1" baseline="30000">
                <a:ea typeface="楷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2400" b="1" i="1">
                <a:ea typeface="楷体" panose="02010609060101010101" pitchFamily="49" charset="-122"/>
                <a:cs typeface="Times New Roman" panose="02020603050405020304" pitchFamily="18" charset="0"/>
              </a:rPr>
              <a:t>P</a:t>
            </a:r>
            <a:r>
              <a:rPr lang="en-US" altLang="zh-CN" sz="2400" b="1" baseline="-30000">
                <a:ea typeface="楷体" panose="02010609060101010101" pitchFamily="49" charset="-122"/>
                <a:cs typeface="Times New Roman" panose="02020603050405020304" pitchFamily="18" charset="0"/>
              </a:rPr>
              <a:t>2 </a:t>
            </a:r>
            <a:r>
              <a:rPr lang="zh-CN" altLang="en-US" sz="2400" b="1">
                <a:ea typeface="楷体" panose="02010609060101010101" pitchFamily="49" charset="-122"/>
                <a:cs typeface="Times New Roman" panose="02020603050405020304" pitchFamily="18" charset="0"/>
              </a:rPr>
              <a:t>中子超流体</a:t>
            </a:r>
            <a:r>
              <a:rPr lang="zh-CN" altLang="en-US" sz="2400" b="1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区域</a:t>
            </a:r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ea typeface="楷体" panose="02010609060101010101" pitchFamily="49" charset="-122"/>
                <a:cs typeface="Times New Roman" panose="02020603050405020304" pitchFamily="18" charset="0"/>
                <a:sym typeface="Math1" pitchFamily="2" charset="2"/>
              </a:rPr>
              <a:t>(3.3</a:t>
            </a:r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ea typeface="楷体" panose="02010609060101010101" pitchFamily="49" charset="-122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ea typeface="楷体" panose="02010609060101010101" pitchFamily="49" charset="-122"/>
                <a:cs typeface="Times New Roman" panose="02020603050405020304" pitchFamily="18" charset="0"/>
                <a:sym typeface="Math1" pitchFamily="2" charset="2"/>
              </a:rPr>
              <a:t>10</a:t>
            </a:r>
            <a:r>
              <a:rPr lang="en-US" altLang="zh-CN" sz="2400" b="1" baseline="30000">
                <a:effectLst>
                  <a:outerShdw blurRad="38100" dist="38100" dir="2700000" algn="tl">
                    <a:srgbClr val="C0C0C0"/>
                  </a:outerShdw>
                </a:effectLst>
                <a:ea typeface="楷体" panose="02010609060101010101" pitchFamily="49" charset="-122"/>
                <a:cs typeface="Times New Roman" panose="02020603050405020304" pitchFamily="18" charset="0"/>
                <a:sym typeface="Math1" pitchFamily="2" charset="2"/>
              </a:rPr>
              <a:t>14</a:t>
            </a:r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ea typeface="楷体" panose="02010609060101010101" pitchFamily="49" charset="-122"/>
                <a:cs typeface="Times New Roman" panose="02020603050405020304" pitchFamily="18" charset="0"/>
                <a:sym typeface="Math1" pitchFamily="2" charset="2"/>
              </a:rPr>
              <a:t> &lt; </a:t>
            </a:r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ea typeface="楷体" panose="02010609060101010101" pitchFamily="49" charset="-122"/>
                <a:cs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ea typeface="楷体" panose="02010609060101010101" pitchFamily="49" charset="-122"/>
                <a:cs typeface="Times New Roman" panose="02020603050405020304" pitchFamily="18" charset="0"/>
                <a:sym typeface="Math1" pitchFamily="2" charset="2"/>
              </a:rPr>
              <a:t> (g/cm</a:t>
            </a:r>
            <a:r>
              <a:rPr lang="en-US" altLang="zh-CN" sz="2400" b="1" baseline="30000">
                <a:effectLst>
                  <a:outerShdw blurRad="38100" dist="38100" dir="2700000" algn="tl">
                    <a:srgbClr val="C0C0C0"/>
                  </a:outerShdw>
                </a:effectLst>
                <a:ea typeface="楷体" panose="02010609060101010101" pitchFamily="49" charset="-122"/>
                <a:cs typeface="Times New Roman" panose="02020603050405020304" pitchFamily="18" charset="0"/>
                <a:sym typeface="Math1" pitchFamily="2" charset="2"/>
              </a:rPr>
              <a:t>3</a:t>
            </a:r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ea typeface="楷体" panose="02010609060101010101" pitchFamily="49" charset="-122"/>
                <a:cs typeface="Times New Roman" panose="02020603050405020304" pitchFamily="18" charset="0"/>
                <a:sym typeface="Math1" pitchFamily="2" charset="2"/>
              </a:rPr>
              <a:t>) &lt; 5.2</a:t>
            </a:r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ea typeface="楷体" panose="02010609060101010101" pitchFamily="49" charset="-122"/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ea typeface="楷体" panose="02010609060101010101" pitchFamily="49" charset="-122"/>
                <a:cs typeface="Times New Roman" panose="02020603050405020304" pitchFamily="18" charset="0"/>
                <a:sym typeface="Math1" pitchFamily="2" charset="2"/>
              </a:rPr>
              <a:t>10</a:t>
            </a:r>
            <a:r>
              <a:rPr lang="en-US" altLang="zh-CN" sz="2400" b="1" baseline="30000">
                <a:effectLst>
                  <a:outerShdw blurRad="38100" dist="38100" dir="2700000" algn="tl">
                    <a:srgbClr val="C0C0C0"/>
                  </a:outerShdw>
                </a:effectLst>
                <a:ea typeface="楷体" panose="02010609060101010101" pitchFamily="49" charset="-122"/>
                <a:cs typeface="Times New Roman" panose="02020603050405020304" pitchFamily="18" charset="0"/>
                <a:sym typeface="Math1" pitchFamily="2" charset="2"/>
              </a:rPr>
              <a:t>14</a:t>
            </a:r>
            <a:r>
              <a:rPr lang="en-US" altLang="zh-CN" sz="2400" b="1">
                <a:effectLst>
                  <a:outerShdw blurRad="38100" dist="38100" dir="2700000" algn="tl">
                    <a:srgbClr val="C0C0C0"/>
                  </a:outerShdw>
                </a:effectLst>
                <a:ea typeface="楷体" panose="02010609060101010101" pitchFamily="49" charset="-122"/>
                <a:cs typeface="Times New Roman" panose="02020603050405020304" pitchFamily="18" charset="0"/>
                <a:sym typeface="Math1" pitchFamily="2" charset="2"/>
              </a:rPr>
              <a:t>)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effectLst>
                  <a:outerShdw blurRad="38100" dist="38100" dir="2700000" algn="tl">
                    <a:srgbClr val="C0C0C0"/>
                  </a:outerShdw>
                </a:effectLst>
                <a:ea typeface="楷体" panose="02010609060101010101" pitchFamily="49" charset="-122"/>
                <a:cs typeface="Times New Roman" panose="02020603050405020304" pitchFamily="18" charset="0"/>
                <a:sym typeface="Math1" pitchFamily="2" charset="2"/>
              </a:rPr>
              <a:t>外侧邻近部分区域物质温度下降到相应的相变温度时，该区域物质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effectLst>
                  <a:outerShdw blurRad="38100" dist="38100" dir="2700000" algn="tl">
                    <a:srgbClr val="C0C0C0"/>
                  </a:outerShdw>
                </a:effectLst>
                <a:ea typeface="楷体" panose="02010609060101010101" pitchFamily="49" charset="-122"/>
                <a:cs typeface="Times New Roman" panose="02020603050405020304" pitchFamily="18" charset="0"/>
                <a:sym typeface="Math1" pitchFamily="2" charset="2"/>
              </a:rPr>
              <a:t>  </a:t>
            </a:r>
            <a:r>
              <a:rPr lang="zh-CN" altLang="en-US" sz="2400" b="1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正常</a:t>
            </a:r>
            <a:r>
              <a:rPr lang="en-US" altLang="zh-CN" sz="2400" b="1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Fermi</a:t>
            </a:r>
            <a:r>
              <a:rPr lang="zh-CN" altLang="en-US" sz="2400" b="1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状态</a:t>
            </a:r>
            <a:r>
              <a:rPr lang="zh-CN" altLang="en-US" sz="2400" b="1"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en-US" sz="2400" b="1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→ </a:t>
            </a:r>
            <a:r>
              <a:rPr lang="en-US" altLang="zh-CN" sz="2400" b="1" baseline="30000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2400" b="1" i="1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P</a:t>
            </a:r>
            <a:r>
              <a:rPr lang="en-US" altLang="zh-CN" sz="2400" b="1" baseline="-30000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400" b="1" i="1" baseline="-30000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en-US" sz="2400" b="1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中子超流状态</a:t>
            </a:r>
            <a:r>
              <a:rPr lang="en-US" altLang="zh-CN" sz="2400" b="1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</a:rPr>
              <a:t>, 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  <a:cs typeface="Times New Roman" panose="02020603050405020304" pitchFamily="18" charset="0"/>
              </a:rPr>
              <a:t>因而</a:t>
            </a:r>
            <a:r>
              <a:rPr lang="en-US" altLang="zh-CN" sz="2400" b="1" baseline="30000">
                <a:ea typeface="楷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2400" b="1" i="1">
                <a:ea typeface="楷体" panose="02010609060101010101" pitchFamily="49" charset="-122"/>
                <a:cs typeface="Times New Roman" panose="02020603050405020304" pitchFamily="18" charset="0"/>
              </a:rPr>
              <a:t>P</a:t>
            </a:r>
            <a:r>
              <a:rPr lang="en-US" altLang="zh-CN" sz="2400" b="1" baseline="-30000"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400" b="1" i="1" baseline="-30000"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en-US" sz="2400" b="1">
                <a:ea typeface="楷体" panose="02010609060101010101" pitchFamily="49" charset="-122"/>
                <a:cs typeface="Times New Roman" panose="02020603050405020304" pitchFamily="18" charset="0"/>
              </a:rPr>
              <a:t>中子超流体</a:t>
            </a:r>
            <a:r>
              <a:rPr lang="zh-CN" altLang="en-US" sz="2400" b="1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区域扩大，中子星内</a:t>
            </a:r>
            <a:r>
              <a:rPr lang="en-US" altLang="zh-CN" sz="2400" b="1" baseline="30000">
                <a:ea typeface="楷体" panose="02010609060101010101" pitchFamily="49" charset="-122"/>
                <a:cs typeface="Times New Roman" panose="02020603050405020304" pitchFamily="18" charset="0"/>
              </a:rPr>
              <a:t>3</a:t>
            </a:r>
            <a:r>
              <a:rPr lang="en-US" altLang="zh-CN" sz="2400" b="1" i="1">
                <a:ea typeface="楷体" panose="02010609060101010101" pitchFamily="49" charset="-122"/>
                <a:cs typeface="Times New Roman" panose="02020603050405020304" pitchFamily="18" charset="0"/>
              </a:rPr>
              <a:t>P</a:t>
            </a:r>
            <a:r>
              <a:rPr lang="en-US" altLang="zh-CN" sz="2400" b="1" baseline="-30000"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sz="2400" b="1" i="1" baseline="-30000"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zh-CN" altLang="en-US" sz="2400" b="1">
                <a:ea typeface="楷体" panose="02010609060101010101" pitchFamily="49" charset="-122"/>
                <a:cs typeface="Times New Roman" panose="02020603050405020304" pitchFamily="18" charset="0"/>
              </a:rPr>
              <a:t>中子</a:t>
            </a:r>
            <a:r>
              <a:rPr lang="en-US" altLang="zh-CN" sz="2400" b="1">
                <a:ea typeface="楷体" panose="02010609060101010101" pitchFamily="49" charset="-122"/>
                <a:cs typeface="Times New Roman" panose="02020603050405020304" pitchFamily="18" charset="0"/>
              </a:rPr>
              <a:t>Cooper</a:t>
            </a:r>
            <a:r>
              <a:rPr lang="zh-CN" altLang="en-US" sz="2400" b="1">
                <a:ea typeface="楷体" panose="02010609060101010101" pitchFamily="49" charset="-122"/>
                <a:cs typeface="Times New Roman" panose="02020603050405020304" pitchFamily="18" charset="0"/>
              </a:rPr>
              <a:t>对的总</a:t>
            </a:r>
            <a:r>
              <a:rPr lang="zh-CN" altLang="en-US" sz="2400" b="1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磁矩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会不断地缓慢</a:t>
            </a:r>
            <a:r>
              <a:rPr lang="en-US" altLang="zh-CN" sz="2400" b="1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(</a:t>
            </a:r>
            <a:r>
              <a:rPr lang="zh-CN" altLang="en-US" sz="2400" b="1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几乎连续</a:t>
            </a:r>
            <a:r>
              <a:rPr lang="en-US" altLang="zh-CN" sz="2400" b="1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)</a:t>
            </a:r>
            <a:r>
              <a:rPr lang="zh-CN" altLang="en-US" sz="2400" b="1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增长。它产生的诱导磁场也逐渐增长。</a:t>
            </a:r>
          </a:p>
          <a:p>
            <a:pPr marL="609600" indent="-609600" eaLnBrk="1" hangingPunct="1">
              <a:spcBef>
                <a:spcPct val="0"/>
              </a:spcBef>
              <a:buFontTx/>
              <a:buNone/>
            </a:pPr>
            <a:r>
              <a:rPr lang="zh-CN" altLang="en-US" sz="2400" b="1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结论</a:t>
            </a:r>
            <a:r>
              <a:rPr lang="en-US" altLang="zh-CN" sz="2400" b="1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: </a:t>
            </a:r>
            <a:r>
              <a:rPr lang="zh-CN" altLang="en-US" sz="2400" b="1">
                <a:solidFill>
                  <a:schemeClr val="accent2"/>
                </a:solidFill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它将朝着磁星方向演化</a:t>
            </a:r>
            <a:r>
              <a:rPr lang="zh-CN" altLang="en-US" sz="2400" b="1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。</a:t>
            </a:r>
            <a:r>
              <a:rPr lang="zh-CN" altLang="en-US" sz="2400" b="1">
                <a:ea typeface="楷体" panose="02010609060101010101" pitchFamily="49" charset="-122"/>
              </a:rPr>
              <a:t>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2400"/>
            <a:ext cx="9144000" cy="609600"/>
          </a:xfrm>
        </p:spPr>
        <p:txBody>
          <a:bodyPr/>
          <a:lstStyle/>
          <a:p>
            <a:pPr eaLnBrk="1" hangingPunct="1"/>
            <a:r>
              <a:rPr lang="en-US" altLang="zh-CN" b="1" baseline="30000">
                <a:solidFill>
                  <a:schemeClr val="accent2"/>
                </a:solidFill>
              </a:rPr>
              <a:t>3</a:t>
            </a:r>
            <a:r>
              <a:rPr lang="en-US" altLang="zh-CN" b="1">
                <a:solidFill>
                  <a:schemeClr val="accent2"/>
                </a:solidFill>
              </a:rPr>
              <a:t>P</a:t>
            </a:r>
            <a:r>
              <a:rPr lang="en-US" altLang="zh-CN" b="1" baseline="-25000">
                <a:solidFill>
                  <a:schemeClr val="accent2"/>
                </a:solidFill>
              </a:rPr>
              <a:t>2</a:t>
            </a:r>
            <a:r>
              <a:rPr lang="zh-CN" altLang="en-US" b="1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中子能隙图</a:t>
            </a:r>
            <a:r>
              <a:rPr lang="en-US" altLang="zh-CN" sz="2000">
                <a:solidFill>
                  <a:schemeClr val="accent2"/>
                </a:solidFill>
              </a:rPr>
              <a:t>(</a:t>
            </a:r>
            <a:r>
              <a:rPr lang="en-US" altLang="zh-CN" sz="2000">
                <a:solidFill>
                  <a:schemeClr val="accent2"/>
                </a:solidFill>
                <a:cs typeface="Times New Roman" panose="02020603050405020304" pitchFamily="18" charset="0"/>
              </a:rPr>
              <a:t>Elgagøy et al.1996, PRL, 77, 1428-1431)</a:t>
            </a:r>
            <a:endParaRPr lang="en-US" altLang="zh-CN">
              <a:solidFill>
                <a:schemeClr val="accent2"/>
              </a:solidFill>
            </a:endParaRPr>
          </a:p>
        </p:txBody>
      </p:sp>
      <p:pic>
        <p:nvPicPr>
          <p:cNvPr id="30724" name="Picture 3" descr="中子能隙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620713"/>
            <a:ext cx="87630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3708400" y="1412875"/>
          <a:ext cx="34544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Equation" r:id="rId4" imgW="56997600" imgH="20116800" progId="Equation.KSEE3">
                  <p:embed/>
                </p:oleObj>
              </mc:Choice>
              <mc:Fallback>
                <p:oleObj name="Equation" r:id="rId4" imgW="56997600" imgH="20116800" progId="Equation.KSEE3">
                  <p:embed/>
                  <p:pic>
                    <p:nvPicPr>
                      <p:cNvPr id="0" name="Object 4"/>
                      <p:cNvPicPr>
                        <a:picLocks noChangeAspect="1"/>
                      </p:cNvPicPr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08400" y="1412875"/>
                        <a:ext cx="3454400" cy="1219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0"/>
            <a:ext cx="9144000" cy="4938713"/>
          </a:xfrm>
        </p:spPr>
        <p:txBody>
          <a:bodyPr/>
          <a:lstStyle/>
          <a:p>
            <a:r>
              <a:rPr lang="en-US" altLang="zh-CN" b="1" dirty="0" smtClean="0"/>
              <a:t>I.</a:t>
            </a:r>
            <a:r>
              <a:rPr lang="zh-CN" altLang="en-US" b="1" dirty="0">
                <a:solidFill>
                  <a:srgbClr val="0000CC"/>
                </a:solidFill>
                <a:ea typeface="楷体" panose="02010609060101010101" pitchFamily="49" charset="-122"/>
              </a:rPr>
              <a:t>超相对论强简并电子气体</a:t>
            </a:r>
            <a:r>
              <a:rPr lang="en-US" altLang="zh-CN" b="1" dirty="0">
                <a:solidFill>
                  <a:srgbClr val="0000CC"/>
                </a:solidFill>
                <a:ea typeface="楷体" panose="02010609060101010101" pitchFamily="49" charset="-122"/>
              </a:rPr>
              <a:t/>
            </a:r>
            <a:br>
              <a:rPr lang="en-US" altLang="zh-CN" b="1" dirty="0">
                <a:solidFill>
                  <a:srgbClr val="0000CC"/>
                </a:solidFill>
                <a:ea typeface="楷体" panose="02010609060101010101" pitchFamily="49" charset="-122"/>
              </a:rPr>
            </a:br>
            <a:r>
              <a:rPr lang="zh-CN" altLang="en-US" b="1" dirty="0">
                <a:solidFill>
                  <a:srgbClr val="0000CC"/>
                </a:solidFill>
                <a:ea typeface="楷体" panose="02010609060101010101" pitchFamily="49" charset="-122"/>
              </a:rPr>
              <a:t>的</a:t>
            </a:r>
            <a:r>
              <a:rPr lang="en-US" altLang="zh-CN" b="1" dirty="0">
                <a:solidFill>
                  <a:srgbClr val="0000CC"/>
                </a:solidFill>
                <a:ea typeface="楷体" panose="02010609060101010101" pitchFamily="49" charset="-122"/>
              </a:rPr>
              <a:t>Pauli</a:t>
            </a:r>
            <a:r>
              <a:rPr lang="zh-CN" altLang="en-US" b="1" dirty="0">
                <a:solidFill>
                  <a:srgbClr val="0000CC"/>
                </a:solidFill>
                <a:ea typeface="楷体" panose="02010609060101010101" pitchFamily="49" charset="-122"/>
              </a:rPr>
              <a:t>顺磁磁化现象</a:t>
            </a:r>
            <a:r>
              <a:rPr lang="en-US" altLang="zh-CN" b="1" dirty="0">
                <a:solidFill>
                  <a:srgbClr val="0000CC"/>
                </a:solidFill>
                <a:ea typeface="楷体" panose="02010609060101010101" pitchFamily="49" charset="-122"/>
              </a:rPr>
              <a:t/>
            </a:r>
            <a:br>
              <a:rPr lang="en-US" altLang="zh-CN" b="1" dirty="0">
                <a:solidFill>
                  <a:srgbClr val="0000CC"/>
                </a:solidFill>
                <a:ea typeface="楷体" panose="02010609060101010101" pitchFamily="49" charset="-122"/>
              </a:rPr>
            </a:br>
            <a:r>
              <a:rPr lang="en-US" altLang="zh-CN" sz="3600" b="1" dirty="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br>
              <a:rPr lang="en-US" altLang="zh-CN" sz="3600" b="1" dirty="0">
                <a:solidFill>
                  <a:srgbClr val="0000CC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en-US" altLang="zh-CN" sz="3600" b="1" dirty="0">
                <a:solidFill>
                  <a:srgbClr val="0000CC"/>
                </a:solidFill>
                <a:ea typeface="楷体" panose="02010609060101010101" pitchFamily="49" charset="-122"/>
              </a:rPr>
              <a:t>―</a:t>
            </a:r>
            <a:r>
              <a:rPr lang="zh-CN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中子星强磁场的物理原因</a:t>
            </a:r>
            <a:r>
              <a:rPr lang="en-US" altLang="zh-CN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/>
            </a:r>
            <a:br>
              <a:rPr lang="en-US" altLang="zh-CN" sz="3600" b="1" dirty="0"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en-US" altLang="zh-CN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/>
            </a:r>
            <a:br>
              <a:rPr lang="en-US" altLang="zh-CN" sz="3600" b="1" dirty="0">
                <a:latin typeface="楷体" panose="02010609060101010101" pitchFamily="49" charset="-122"/>
                <a:ea typeface="楷体" panose="02010609060101010101" pitchFamily="49" charset="-122"/>
              </a:rPr>
            </a:br>
            <a:r>
              <a:rPr lang="en-US" altLang="zh-CN" sz="2400" dirty="0"/>
              <a:t>Qiu-he Peng and Hao Tong, 2007,</a:t>
            </a:r>
            <a:r>
              <a:rPr lang="zh-CN" altLang="zh-CN" sz="2400" dirty="0"/>
              <a:t/>
            </a:r>
            <a:br>
              <a:rPr lang="zh-CN" altLang="zh-CN" sz="2400" dirty="0"/>
            </a:br>
            <a:r>
              <a:rPr lang="en-US" altLang="zh-CN" sz="2400" dirty="0"/>
              <a:t>   The Physics of Strong magnetic fields in neutron stars,</a:t>
            </a:r>
            <a:r>
              <a:rPr lang="zh-CN" altLang="zh-CN" sz="2400" dirty="0"/>
              <a:t/>
            </a:r>
            <a:br>
              <a:rPr lang="zh-CN" altLang="zh-CN" sz="2400" dirty="0"/>
            </a:br>
            <a:r>
              <a:rPr lang="en-US" altLang="zh-CN" sz="2400" dirty="0"/>
              <a:t>    Mon. Not. R. Astron. Soc. 378, 159-162(2007)</a:t>
            </a:r>
            <a:r>
              <a:rPr lang="zh-CN" altLang="zh-CN" sz="3600" b="1" dirty="0"/>
              <a:t/>
            </a:r>
            <a:br>
              <a:rPr lang="zh-CN" altLang="zh-CN" sz="3600" b="1" dirty="0"/>
            </a:br>
            <a:r>
              <a:rPr lang="en-US" altLang="zh-CN" sz="3600" b="1" dirty="0">
                <a:ea typeface="楷体" panose="02010609060101010101" pitchFamily="49" charset="-122"/>
              </a:rPr>
              <a:t/>
            </a:r>
            <a:br>
              <a:rPr lang="en-US" altLang="zh-CN" sz="3600" b="1" dirty="0">
                <a:ea typeface="楷体" panose="02010609060101010101" pitchFamily="49" charset="-122"/>
              </a:rPr>
            </a:br>
            <a:endParaRPr lang="zh-CN" altLang="en-US" sz="3600" b="1" dirty="0">
              <a:solidFill>
                <a:schemeClr val="tx1"/>
              </a:solidFill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476250"/>
          </a:xfrm>
        </p:spPr>
        <p:txBody>
          <a:bodyPr/>
          <a:lstStyle/>
          <a:p>
            <a:pPr eaLnBrk="1" hangingPunct="1"/>
            <a:r>
              <a:rPr lang="en-US" altLang="zh-CN" sz="3200" b="1">
                <a:solidFill>
                  <a:schemeClr val="accent2"/>
                </a:solidFill>
              </a:rPr>
              <a:t> </a:t>
            </a:r>
            <a:r>
              <a:rPr lang="zh-CN" altLang="en-US" sz="3200" b="1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金属内电子气体的</a:t>
            </a:r>
            <a:r>
              <a:rPr lang="en-US" altLang="zh-CN" sz="3200" b="1">
                <a:solidFill>
                  <a:schemeClr val="accent2"/>
                </a:solidFill>
                <a:ea typeface="楷体" panose="02010609060101010101" pitchFamily="49" charset="-122"/>
              </a:rPr>
              <a:t>Pauli</a:t>
            </a:r>
            <a:r>
              <a:rPr lang="zh-CN" altLang="en-US" sz="4000" b="1">
                <a:solidFill>
                  <a:schemeClr val="tx1"/>
                </a:solidFill>
                <a:ea typeface="楷体" panose="02010609060101010101" pitchFamily="49" charset="-122"/>
                <a:sym typeface="Mathematica1" pitchFamily="2" charset="2"/>
              </a:rPr>
              <a:t>顺磁</a:t>
            </a:r>
            <a:r>
              <a:rPr lang="en-US" altLang="zh-CN" sz="4000" b="1">
                <a:solidFill>
                  <a:schemeClr val="tx1"/>
                </a:solidFill>
                <a:ea typeface="楷体" panose="02010609060101010101" pitchFamily="49" charset="-122"/>
                <a:sym typeface="Mathematica1" pitchFamily="2" charset="2"/>
              </a:rPr>
              <a:t>(</a:t>
            </a:r>
            <a:r>
              <a:rPr lang="zh-CN" altLang="en-US" sz="4000" b="1">
                <a:solidFill>
                  <a:schemeClr val="tx1"/>
                </a:solidFill>
                <a:ea typeface="楷体" panose="02010609060101010101" pitchFamily="49" charset="-122"/>
                <a:sym typeface="Mathematica1" pitchFamily="2" charset="2"/>
              </a:rPr>
              <a:t>诱导</a:t>
            </a:r>
            <a:r>
              <a:rPr lang="en-US" altLang="zh-CN" sz="4000" b="1">
                <a:solidFill>
                  <a:schemeClr val="tx1"/>
                </a:solidFill>
                <a:ea typeface="楷体" panose="02010609060101010101" pitchFamily="49" charset="-122"/>
                <a:sym typeface="Mathematica1" pitchFamily="2" charset="2"/>
              </a:rPr>
              <a:t>)</a:t>
            </a:r>
            <a:r>
              <a:rPr lang="zh-CN" altLang="en-US" sz="4000" b="1">
                <a:solidFill>
                  <a:schemeClr val="tx1"/>
                </a:solidFill>
                <a:ea typeface="楷体" panose="02010609060101010101" pitchFamily="49" charset="-122"/>
                <a:sym typeface="Mathematica1" pitchFamily="2" charset="2"/>
              </a:rPr>
              <a:t>磁矩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56550" y="6569075"/>
            <a:ext cx="971550" cy="2889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zh-CN" sz="2400" b="1"/>
              <a:t>E=0</a:t>
            </a:r>
          </a:p>
        </p:txBody>
      </p:sp>
      <p:sp>
        <p:nvSpPr>
          <p:cNvPr id="132100" name="Line 4"/>
          <p:cNvSpPr>
            <a:spLocks noChangeShapeType="1"/>
          </p:cNvSpPr>
          <p:nvPr/>
        </p:nvSpPr>
        <p:spPr bwMode="auto">
          <a:xfrm rot="-834393" flipH="1" flipV="1">
            <a:off x="4500563" y="5229225"/>
            <a:ext cx="4184650" cy="10096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2101" name="Line 5"/>
          <p:cNvSpPr>
            <a:spLocks noChangeShapeType="1"/>
          </p:cNvSpPr>
          <p:nvPr/>
        </p:nvSpPr>
        <p:spPr bwMode="auto">
          <a:xfrm rot="-834393" flipH="1" flipV="1">
            <a:off x="4427538" y="5805488"/>
            <a:ext cx="4256087" cy="105251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2102" name="Rectangle 6"/>
          <p:cNvSpPr>
            <a:spLocks noChangeArrowheads="1"/>
          </p:cNvSpPr>
          <p:nvPr/>
        </p:nvSpPr>
        <p:spPr bwMode="auto">
          <a:xfrm>
            <a:off x="7596188" y="1341438"/>
            <a:ext cx="1547812" cy="576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r>
              <a:rPr lang="en-US" altLang="zh-CN" sz="2400">
                <a:cs typeface="Times New Roman" panose="02020603050405020304" pitchFamily="18" charset="0"/>
              </a:rPr>
              <a:t>- - - </a:t>
            </a:r>
            <a:r>
              <a:rPr lang="en-US" altLang="zh-CN" sz="2400" b="1"/>
              <a:t>E=E</a:t>
            </a:r>
            <a:r>
              <a:rPr lang="en-US" altLang="zh-CN" sz="2400" b="1" baseline="-25000"/>
              <a:t>F</a:t>
            </a:r>
          </a:p>
        </p:txBody>
      </p:sp>
      <p:sp>
        <p:nvSpPr>
          <p:cNvPr id="132103" name="Line 7"/>
          <p:cNvSpPr>
            <a:spLocks noChangeShapeType="1"/>
          </p:cNvSpPr>
          <p:nvPr/>
        </p:nvSpPr>
        <p:spPr bwMode="auto">
          <a:xfrm rot="-834393" flipH="1" flipV="1">
            <a:off x="4427538" y="5949950"/>
            <a:ext cx="4283075" cy="106521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2104" name="Line 8"/>
          <p:cNvSpPr>
            <a:spLocks noChangeShapeType="1"/>
          </p:cNvSpPr>
          <p:nvPr/>
        </p:nvSpPr>
        <p:spPr bwMode="auto">
          <a:xfrm rot="-834393" flipH="1" flipV="1">
            <a:off x="4643438" y="5516563"/>
            <a:ext cx="4184650" cy="100806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</a:ln>
        </p:spPr>
        <p:txBody>
          <a:bodyPr wrap="none"/>
          <a:lstStyle/>
          <a:p>
            <a:endParaRPr lang="zh-CN" altLang="en-US"/>
          </a:p>
        </p:txBody>
      </p:sp>
      <p:sp>
        <p:nvSpPr>
          <p:cNvPr id="132105" name="Oval 9"/>
          <p:cNvSpPr>
            <a:spLocks noChangeArrowheads="1"/>
          </p:cNvSpPr>
          <p:nvPr/>
        </p:nvSpPr>
        <p:spPr bwMode="auto">
          <a:xfrm>
            <a:off x="6588125" y="645318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06" name="Line 10"/>
          <p:cNvSpPr>
            <a:spLocks noChangeShapeType="1"/>
          </p:cNvSpPr>
          <p:nvPr/>
        </p:nvSpPr>
        <p:spPr bwMode="auto">
          <a:xfrm rot="94575" flipV="1">
            <a:off x="6659563" y="63087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107" name="Oval 11"/>
          <p:cNvSpPr>
            <a:spLocks noChangeArrowheads="1"/>
          </p:cNvSpPr>
          <p:nvPr/>
        </p:nvSpPr>
        <p:spPr bwMode="auto">
          <a:xfrm>
            <a:off x="5003800" y="63817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08" name="Oval 12"/>
          <p:cNvSpPr>
            <a:spLocks noChangeArrowheads="1"/>
          </p:cNvSpPr>
          <p:nvPr/>
        </p:nvSpPr>
        <p:spPr bwMode="auto">
          <a:xfrm>
            <a:off x="5292725" y="61658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09" name="Oval 13"/>
          <p:cNvSpPr>
            <a:spLocks noChangeArrowheads="1"/>
          </p:cNvSpPr>
          <p:nvPr/>
        </p:nvSpPr>
        <p:spPr bwMode="auto">
          <a:xfrm>
            <a:off x="7019925" y="623728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10" name="Oval 14"/>
          <p:cNvSpPr>
            <a:spLocks noChangeArrowheads="1"/>
          </p:cNvSpPr>
          <p:nvPr/>
        </p:nvSpPr>
        <p:spPr bwMode="auto">
          <a:xfrm>
            <a:off x="4859338" y="58769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11" name="Oval 15"/>
          <p:cNvSpPr>
            <a:spLocks noChangeArrowheads="1"/>
          </p:cNvSpPr>
          <p:nvPr/>
        </p:nvSpPr>
        <p:spPr bwMode="auto">
          <a:xfrm>
            <a:off x="6372225" y="59499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12" name="Oval 16"/>
          <p:cNvSpPr>
            <a:spLocks noChangeArrowheads="1"/>
          </p:cNvSpPr>
          <p:nvPr/>
        </p:nvSpPr>
        <p:spPr bwMode="auto">
          <a:xfrm>
            <a:off x="5292725" y="558958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13" name="Oval 17"/>
          <p:cNvSpPr>
            <a:spLocks noChangeArrowheads="1"/>
          </p:cNvSpPr>
          <p:nvPr/>
        </p:nvSpPr>
        <p:spPr bwMode="auto">
          <a:xfrm>
            <a:off x="6659563" y="56610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14" name="Line 18"/>
          <p:cNvSpPr>
            <a:spLocks noChangeShapeType="1"/>
          </p:cNvSpPr>
          <p:nvPr/>
        </p:nvSpPr>
        <p:spPr bwMode="auto">
          <a:xfrm rot="94575" flipV="1">
            <a:off x="7092950" y="60928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115" name="Line 19"/>
          <p:cNvSpPr>
            <a:spLocks noChangeShapeType="1"/>
          </p:cNvSpPr>
          <p:nvPr/>
        </p:nvSpPr>
        <p:spPr bwMode="auto">
          <a:xfrm rot="94575" flipV="1">
            <a:off x="6732588" y="54451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116" name="Line 20"/>
          <p:cNvSpPr>
            <a:spLocks noChangeShapeType="1"/>
          </p:cNvSpPr>
          <p:nvPr/>
        </p:nvSpPr>
        <p:spPr bwMode="auto">
          <a:xfrm rot="94575" flipV="1">
            <a:off x="6443663" y="58054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117" name="Line 21"/>
          <p:cNvSpPr>
            <a:spLocks noChangeShapeType="1"/>
          </p:cNvSpPr>
          <p:nvPr/>
        </p:nvSpPr>
        <p:spPr bwMode="auto">
          <a:xfrm rot="-94575">
            <a:off x="5364163" y="56610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118" name="Line 22"/>
          <p:cNvSpPr>
            <a:spLocks noChangeShapeType="1"/>
          </p:cNvSpPr>
          <p:nvPr/>
        </p:nvSpPr>
        <p:spPr bwMode="auto">
          <a:xfrm rot="-94575">
            <a:off x="4932363" y="587692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119" name="Line 23"/>
          <p:cNvSpPr>
            <a:spLocks noChangeShapeType="1"/>
          </p:cNvSpPr>
          <p:nvPr/>
        </p:nvSpPr>
        <p:spPr bwMode="auto">
          <a:xfrm rot="-94575">
            <a:off x="5364163" y="61658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120" name="Line 24"/>
          <p:cNvSpPr>
            <a:spLocks noChangeShapeType="1"/>
          </p:cNvSpPr>
          <p:nvPr/>
        </p:nvSpPr>
        <p:spPr bwMode="auto">
          <a:xfrm rot="-94575">
            <a:off x="5076825" y="645318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121" name="Rectangle 25"/>
          <p:cNvSpPr>
            <a:spLocks noChangeArrowheads="1"/>
          </p:cNvSpPr>
          <p:nvPr/>
        </p:nvSpPr>
        <p:spPr bwMode="auto">
          <a:xfrm>
            <a:off x="5867400" y="4870450"/>
            <a:ext cx="2730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b="1"/>
              <a:t>·</a:t>
            </a:r>
          </a:p>
        </p:txBody>
      </p:sp>
      <p:sp>
        <p:nvSpPr>
          <p:cNvPr id="132122" name="Rectangle 26"/>
          <p:cNvSpPr>
            <a:spLocks noChangeArrowheads="1"/>
          </p:cNvSpPr>
          <p:nvPr/>
        </p:nvSpPr>
        <p:spPr bwMode="auto">
          <a:xfrm>
            <a:off x="5867400" y="3716338"/>
            <a:ext cx="27305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b="1"/>
              <a:t>·</a:t>
            </a:r>
          </a:p>
        </p:txBody>
      </p:sp>
      <p:sp>
        <p:nvSpPr>
          <p:cNvPr id="132123" name="Rectangle 27"/>
          <p:cNvSpPr>
            <a:spLocks noChangeArrowheads="1"/>
          </p:cNvSpPr>
          <p:nvPr/>
        </p:nvSpPr>
        <p:spPr bwMode="auto">
          <a:xfrm>
            <a:off x="5867400" y="4292600"/>
            <a:ext cx="2730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b="1"/>
              <a:t>·</a:t>
            </a:r>
          </a:p>
        </p:txBody>
      </p:sp>
      <p:sp>
        <p:nvSpPr>
          <p:cNvPr id="132124" name="Rectangle 28"/>
          <p:cNvSpPr>
            <a:spLocks noChangeArrowheads="1"/>
          </p:cNvSpPr>
          <p:nvPr/>
        </p:nvSpPr>
        <p:spPr bwMode="auto">
          <a:xfrm>
            <a:off x="5867400" y="3213100"/>
            <a:ext cx="2730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b="1"/>
              <a:t>·</a:t>
            </a:r>
          </a:p>
        </p:txBody>
      </p:sp>
      <p:sp>
        <p:nvSpPr>
          <p:cNvPr id="132125" name="Rectangle 29"/>
          <p:cNvSpPr>
            <a:spLocks noChangeArrowheads="1"/>
          </p:cNvSpPr>
          <p:nvPr/>
        </p:nvSpPr>
        <p:spPr bwMode="auto">
          <a:xfrm>
            <a:off x="5867400" y="2636838"/>
            <a:ext cx="27305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b="1">
                <a:ea typeface="楷体_GB2312" pitchFamily="49" charset="-122"/>
              </a:rPr>
              <a:t>·</a:t>
            </a:r>
          </a:p>
        </p:txBody>
      </p:sp>
      <p:sp>
        <p:nvSpPr>
          <p:cNvPr id="132126" name="Rectangle 30"/>
          <p:cNvSpPr>
            <a:spLocks noChangeArrowheads="1"/>
          </p:cNvSpPr>
          <p:nvPr/>
        </p:nvSpPr>
        <p:spPr bwMode="auto">
          <a:xfrm>
            <a:off x="5867400" y="2133600"/>
            <a:ext cx="2730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b="1"/>
              <a:t>·</a:t>
            </a:r>
          </a:p>
        </p:txBody>
      </p:sp>
      <p:sp>
        <p:nvSpPr>
          <p:cNvPr id="132127" name="Oval 31"/>
          <p:cNvSpPr>
            <a:spLocks noChangeArrowheads="1"/>
          </p:cNvSpPr>
          <p:nvPr/>
        </p:nvSpPr>
        <p:spPr bwMode="auto">
          <a:xfrm>
            <a:off x="4787900" y="141287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28" name="Oval 32"/>
          <p:cNvSpPr>
            <a:spLocks noChangeArrowheads="1"/>
          </p:cNvSpPr>
          <p:nvPr/>
        </p:nvSpPr>
        <p:spPr bwMode="auto">
          <a:xfrm>
            <a:off x="7524750" y="148431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29" name="Oval 33"/>
          <p:cNvSpPr>
            <a:spLocks noChangeArrowheads="1"/>
          </p:cNvSpPr>
          <p:nvPr/>
        </p:nvSpPr>
        <p:spPr bwMode="auto">
          <a:xfrm>
            <a:off x="5003800" y="148431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30" name="Oval 34"/>
          <p:cNvSpPr>
            <a:spLocks noChangeArrowheads="1"/>
          </p:cNvSpPr>
          <p:nvPr/>
        </p:nvSpPr>
        <p:spPr bwMode="auto">
          <a:xfrm>
            <a:off x="5580063" y="148431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31" name="Oval 35"/>
          <p:cNvSpPr>
            <a:spLocks noChangeArrowheads="1"/>
          </p:cNvSpPr>
          <p:nvPr/>
        </p:nvSpPr>
        <p:spPr bwMode="auto">
          <a:xfrm>
            <a:off x="6156325" y="148431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32" name="Oval 36"/>
          <p:cNvSpPr>
            <a:spLocks noChangeArrowheads="1"/>
          </p:cNvSpPr>
          <p:nvPr/>
        </p:nvSpPr>
        <p:spPr bwMode="auto">
          <a:xfrm>
            <a:off x="6804025" y="155733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33" name="Oval 37"/>
          <p:cNvSpPr>
            <a:spLocks noChangeArrowheads="1"/>
          </p:cNvSpPr>
          <p:nvPr/>
        </p:nvSpPr>
        <p:spPr bwMode="auto">
          <a:xfrm>
            <a:off x="7308850" y="155733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34" name="Oval 38"/>
          <p:cNvSpPr>
            <a:spLocks noChangeArrowheads="1"/>
          </p:cNvSpPr>
          <p:nvPr/>
        </p:nvSpPr>
        <p:spPr bwMode="auto">
          <a:xfrm>
            <a:off x="5148263" y="170021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35" name="Oval 39"/>
          <p:cNvSpPr>
            <a:spLocks noChangeArrowheads="1"/>
          </p:cNvSpPr>
          <p:nvPr/>
        </p:nvSpPr>
        <p:spPr bwMode="auto">
          <a:xfrm>
            <a:off x="4643438" y="162877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36" name="Oval 40"/>
          <p:cNvSpPr>
            <a:spLocks noChangeArrowheads="1"/>
          </p:cNvSpPr>
          <p:nvPr/>
        </p:nvSpPr>
        <p:spPr bwMode="auto">
          <a:xfrm>
            <a:off x="5364163" y="162877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37" name="Oval 41"/>
          <p:cNvSpPr>
            <a:spLocks noChangeArrowheads="1"/>
          </p:cNvSpPr>
          <p:nvPr/>
        </p:nvSpPr>
        <p:spPr bwMode="auto">
          <a:xfrm>
            <a:off x="5867400" y="170021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38" name="Oval 42"/>
          <p:cNvSpPr>
            <a:spLocks noChangeArrowheads="1"/>
          </p:cNvSpPr>
          <p:nvPr/>
        </p:nvSpPr>
        <p:spPr bwMode="auto">
          <a:xfrm>
            <a:off x="6443663" y="170021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39" name="Oval 43"/>
          <p:cNvSpPr>
            <a:spLocks noChangeArrowheads="1"/>
          </p:cNvSpPr>
          <p:nvPr/>
        </p:nvSpPr>
        <p:spPr bwMode="auto">
          <a:xfrm>
            <a:off x="7019925" y="162877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32140" name="Rectangle 44"/>
          <p:cNvSpPr>
            <a:spLocks noChangeArrowheads="1"/>
          </p:cNvSpPr>
          <p:nvPr/>
        </p:nvSpPr>
        <p:spPr bwMode="auto">
          <a:xfrm>
            <a:off x="5867400" y="5229225"/>
            <a:ext cx="2603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2400" b="1"/>
              <a:t>·</a:t>
            </a:r>
          </a:p>
        </p:txBody>
      </p:sp>
      <p:sp>
        <p:nvSpPr>
          <p:cNvPr id="132141" name="Rectangle 45"/>
          <p:cNvSpPr>
            <a:spLocks noChangeArrowheads="1"/>
          </p:cNvSpPr>
          <p:nvPr/>
        </p:nvSpPr>
        <p:spPr bwMode="auto">
          <a:xfrm>
            <a:off x="5867400" y="4581525"/>
            <a:ext cx="2603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2400" b="1"/>
              <a:t>·</a:t>
            </a:r>
          </a:p>
        </p:txBody>
      </p:sp>
      <p:sp>
        <p:nvSpPr>
          <p:cNvPr id="132142" name="Rectangle 46"/>
          <p:cNvSpPr>
            <a:spLocks noChangeArrowheads="1"/>
          </p:cNvSpPr>
          <p:nvPr/>
        </p:nvSpPr>
        <p:spPr bwMode="auto">
          <a:xfrm>
            <a:off x="5867400" y="2420938"/>
            <a:ext cx="2603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2400" b="1"/>
              <a:t>·</a:t>
            </a:r>
          </a:p>
        </p:txBody>
      </p:sp>
      <p:sp>
        <p:nvSpPr>
          <p:cNvPr id="132143" name="Rectangle 47"/>
          <p:cNvSpPr>
            <a:spLocks noChangeArrowheads="1"/>
          </p:cNvSpPr>
          <p:nvPr/>
        </p:nvSpPr>
        <p:spPr bwMode="auto">
          <a:xfrm>
            <a:off x="5867400" y="2924175"/>
            <a:ext cx="2603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2400" b="1"/>
              <a:t>·</a:t>
            </a:r>
          </a:p>
        </p:txBody>
      </p:sp>
      <p:sp>
        <p:nvSpPr>
          <p:cNvPr id="132144" name="Rectangle 48"/>
          <p:cNvSpPr>
            <a:spLocks noChangeArrowheads="1"/>
          </p:cNvSpPr>
          <p:nvPr/>
        </p:nvSpPr>
        <p:spPr bwMode="auto">
          <a:xfrm>
            <a:off x="5867400" y="3500438"/>
            <a:ext cx="2603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2400" b="1"/>
              <a:t>·</a:t>
            </a:r>
          </a:p>
        </p:txBody>
      </p:sp>
      <p:sp>
        <p:nvSpPr>
          <p:cNvPr id="132145" name="Rectangle 49"/>
          <p:cNvSpPr>
            <a:spLocks noChangeArrowheads="1"/>
          </p:cNvSpPr>
          <p:nvPr/>
        </p:nvSpPr>
        <p:spPr bwMode="auto">
          <a:xfrm>
            <a:off x="5867400" y="4005263"/>
            <a:ext cx="2603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2400" b="1"/>
              <a:t>·</a:t>
            </a:r>
          </a:p>
        </p:txBody>
      </p:sp>
      <p:sp>
        <p:nvSpPr>
          <p:cNvPr id="132146" name="Line 50"/>
          <p:cNvSpPr>
            <a:spLocks noChangeShapeType="1"/>
          </p:cNvSpPr>
          <p:nvPr/>
        </p:nvSpPr>
        <p:spPr bwMode="auto">
          <a:xfrm rot="94575" flipH="1" flipV="1">
            <a:off x="7308850" y="14128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147" name="Line 51"/>
          <p:cNvSpPr>
            <a:spLocks noChangeShapeType="1"/>
          </p:cNvSpPr>
          <p:nvPr/>
        </p:nvSpPr>
        <p:spPr bwMode="auto">
          <a:xfrm rot="94575" flipV="1">
            <a:off x="7092950" y="14128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148" name="Line 52"/>
          <p:cNvSpPr>
            <a:spLocks noChangeShapeType="1"/>
          </p:cNvSpPr>
          <p:nvPr/>
        </p:nvSpPr>
        <p:spPr bwMode="auto">
          <a:xfrm rot="94575" flipV="1">
            <a:off x="6516688" y="14843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149" name="Line 53"/>
          <p:cNvSpPr>
            <a:spLocks noChangeShapeType="1"/>
          </p:cNvSpPr>
          <p:nvPr/>
        </p:nvSpPr>
        <p:spPr bwMode="auto">
          <a:xfrm rot="94575" flipV="1">
            <a:off x="5940425" y="14843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150" name="Line 54"/>
          <p:cNvSpPr>
            <a:spLocks noChangeShapeType="1"/>
          </p:cNvSpPr>
          <p:nvPr/>
        </p:nvSpPr>
        <p:spPr bwMode="auto">
          <a:xfrm rot="94575" flipV="1">
            <a:off x="5435600" y="14128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151" name="Line 55"/>
          <p:cNvSpPr>
            <a:spLocks noChangeShapeType="1"/>
          </p:cNvSpPr>
          <p:nvPr/>
        </p:nvSpPr>
        <p:spPr bwMode="auto">
          <a:xfrm rot="94575" flipV="1">
            <a:off x="4643438" y="14128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152" name="Line 56"/>
          <p:cNvSpPr>
            <a:spLocks noChangeShapeType="1"/>
          </p:cNvSpPr>
          <p:nvPr/>
        </p:nvSpPr>
        <p:spPr bwMode="auto">
          <a:xfrm rot="94575" flipV="1">
            <a:off x="5219700" y="141287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153" name="Line 57"/>
          <p:cNvSpPr>
            <a:spLocks noChangeShapeType="1"/>
          </p:cNvSpPr>
          <p:nvPr/>
        </p:nvSpPr>
        <p:spPr bwMode="auto">
          <a:xfrm rot="94575" flipV="1">
            <a:off x="6877050" y="1341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154" name="Line 58"/>
          <p:cNvSpPr>
            <a:spLocks noChangeShapeType="1"/>
          </p:cNvSpPr>
          <p:nvPr/>
        </p:nvSpPr>
        <p:spPr bwMode="auto">
          <a:xfrm rot="-94575">
            <a:off x="7524750" y="14843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155" name="Line 59"/>
          <p:cNvSpPr>
            <a:spLocks noChangeShapeType="1"/>
          </p:cNvSpPr>
          <p:nvPr/>
        </p:nvSpPr>
        <p:spPr bwMode="auto">
          <a:xfrm rot="-94575">
            <a:off x="4859338" y="14843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156" name="Line 60"/>
          <p:cNvSpPr>
            <a:spLocks noChangeShapeType="1"/>
          </p:cNvSpPr>
          <p:nvPr/>
        </p:nvSpPr>
        <p:spPr bwMode="auto">
          <a:xfrm rot="-94575">
            <a:off x="5076825" y="1484313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157" name="Line 61"/>
          <p:cNvSpPr>
            <a:spLocks noChangeShapeType="1"/>
          </p:cNvSpPr>
          <p:nvPr/>
        </p:nvSpPr>
        <p:spPr bwMode="auto">
          <a:xfrm rot="-94575">
            <a:off x="5580063" y="15573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158" name="Line 62"/>
          <p:cNvSpPr>
            <a:spLocks noChangeShapeType="1"/>
          </p:cNvSpPr>
          <p:nvPr/>
        </p:nvSpPr>
        <p:spPr bwMode="auto">
          <a:xfrm rot="-94575">
            <a:off x="6227763" y="15573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2159" name="Rectangle 63"/>
          <p:cNvSpPr>
            <a:spLocks noChangeArrowheads="1"/>
          </p:cNvSpPr>
          <p:nvPr/>
        </p:nvSpPr>
        <p:spPr bwMode="auto">
          <a:xfrm>
            <a:off x="0" y="692150"/>
            <a:ext cx="4572000" cy="59340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kumimoji="0" lang="en-US" altLang="zh-CN" sz="2400" b="1">
                <a:sym typeface="Mathematica1" pitchFamily="2" charset="2"/>
              </a:rPr>
              <a:t>A </a:t>
            </a:r>
            <a:r>
              <a:rPr kumimoji="0" lang="en-US" altLang="zh-CN" sz="2400" b="1"/>
              <a:t>magnetic moment  tends to point at the direction of </a:t>
            </a:r>
            <a:r>
              <a:rPr lang="en-US" altLang="zh-CN" sz="2400" b="1">
                <a:sym typeface="Mathematica1" pitchFamily="2" charset="2"/>
              </a:rPr>
              <a:t>applied</a:t>
            </a:r>
            <a:r>
              <a:rPr kumimoji="0" lang="en-US" altLang="zh-CN" sz="2400">
                <a:sym typeface="Mathematica1" pitchFamily="2" charset="2"/>
              </a:rPr>
              <a:t> </a:t>
            </a:r>
            <a:r>
              <a:rPr kumimoji="0" lang="en-US" altLang="zh-CN" sz="2400" b="1">
                <a:sym typeface="Mathematica1" pitchFamily="2" charset="2"/>
              </a:rPr>
              <a:t>magnetic field</a:t>
            </a:r>
            <a:r>
              <a:rPr kumimoji="0" lang="en-US" altLang="zh-CN" sz="2400" b="1"/>
              <a:t> with lower energy due to the interaction of the magnetic field with the magnetic moment of the electrons.</a:t>
            </a:r>
          </a:p>
          <a:p>
            <a:r>
              <a:rPr kumimoji="0" lang="en-US" altLang="zh-CN" sz="2400" b="1"/>
              <a:t>But, the electrons in the deep interior of the Fermi sea do not contribute to the Pauli paramagnetism.</a:t>
            </a:r>
          </a:p>
          <a:p>
            <a:endParaRPr kumimoji="0" lang="en-US" altLang="zh-CN" sz="2400" b="1"/>
          </a:p>
          <a:p>
            <a:r>
              <a:rPr kumimoji="0" lang="en-US" altLang="zh-CN" sz="2400" b="1"/>
              <a:t>The Pauli paramagnetism is caused </a:t>
            </a:r>
            <a:r>
              <a:rPr kumimoji="0" lang="en-US" altLang="zh-CN" sz="2400"/>
              <a:t> </a:t>
            </a:r>
            <a:r>
              <a:rPr kumimoji="0" lang="en-US" altLang="zh-CN" sz="2400" b="1"/>
              <a:t>just</a:t>
            </a:r>
            <a:r>
              <a:rPr kumimoji="0" lang="en-US" altLang="zh-CN" sz="2400" b="1">
                <a:latin typeface="Arial" panose="020B0604020202020204" pitchFamily="34" charset="0"/>
              </a:rPr>
              <a:t> </a:t>
            </a:r>
            <a:r>
              <a:rPr kumimoji="0" lang="en-US" altLang="zh-CN" sz="2400" b="1"/>
              <a:t>by</a:t>
            </a:r>
            <a:r>
              <a:rPr kumimoji="0" lang="en-US" altLang="zh-CN" sz="2400">
                <a:latin typeface="Arial" panose="020B0604020202020204" pitchFamily="34" charset="0"/>
              </a:rPr>
              <a:t> </a:t>
            </a:r>
            <a:r>
              <a:rPr kumimoji="0" lang="en-US" altLang="zh-CN" sz="2400" b="1"/>
              <a:t>near the Fermi surface and it is decided by the </a:t>
            </a:r>
            <a:r>
              <a:rPr lang="en-US" altLang="zh-CN" sz="2400" b="1">
                <a:latin typeface="Arial" panose="020B0604020202020204" pitchFamily="34" charset="0"/>
              </a:rPr>
              <a:t> </a:t>
            </a:r>
            <a:r>
              <a:rPr lang="en-US" altLang="zh-CN" sz="2400" b="1"/>
              <a:t>( level) state density of energy</a:t>
            </a:r>
            <a:r>
              <a:rPr lang="en-US" altLang="zh-CN" sz="2400" b="1">
                <a:latin typeface="Arial" panose="020B0604020202020204" pitchFamily="34" charset="0"/>
              </a:rPr>
              <a:t> </a:t>
            </a:r>
            <a:r>
              <a:rPr lang="en-US" altLang="zh-CN" sz="2400" b="1"/>
              <a:t>near the Fermi surface.</a:t>
            </a:r>
          </a:p>
        </p:txBody>
      </p:sp>
      <p:sp>
        <p:nvSpPr>
          <p:cNvPr id="132160" name="Rectangle 64"/>
          <p:cNvSpPr>
            <a:spLocks noChangeArrowheads="1"/>
          </p:cNvSpPr>
          <p:nvPr/>
        </p:nvSpPr>
        <p:spPr bwMode="auto">
          <a:xfrm>
            <a:off x="6588125" y="3068638"/>
            <a:ext cx="160813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kumimoji="0" lang="en-US" altLang="zh-CN" sz="2400" b="1">
                <a:latin typeface="Arial" panose="020B0604020202020204" pitchFamily="34" charset="0"/>
              </a:rPr>
              <a:t>Fermi sea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685" y="34925"/>
            <a:ext cx="7772400" cy="685800"/>
          </a:xfrm>
        </p:spPr>
        <p:txBody>
          <a:bodyPr/>
          <a:lstStyle/>
          <a:p>
            <a:r>
              <a:rPr lang="zh-CN" altLang="en-US" sz="4000" b="1">
                <a:latin typeface="楷体" panose="02010609060101010101" pitchFamily="49" charset="-122"/>
                <a:ea typeface="楷体" panose="02010609060101010101" pitchFamily="49" charset="-122"/>
              </a:rPr>
              <a:t>工作动机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050" y="754380"/>
            <a:ext cx="9171305" cy="534924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400">
                <a:latin typeface="楷体" panose="02010609060101010101" pitchFamily="49" charset="-122"/>
                <a:ea typeface="楷体" panose="02010609060101010101" pitchFamily="49" charset="-122"/>
              </a:rPr>
              <a:t>《固体理论》专门化课程</a:t>
            </a: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（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</a:rPr>
              <a:t>1962-1963</a:t>
            </a: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）习题：</a:t>
            </a:r>
          </a:p>
          <a:p>
            <a:pPr marL="0" indent="0">
              <a:buNone/>
            </a:pP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计算金属内电子气体的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</a:rPr>
              <a:t>Pauli </a:t>
            </a: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顺磁磁化效应。</a:t>
            </a:r>
          </a:p>
          <a:p>
            <a:pPr marL="0" indent="0">
              <a:buNone/>
            </a:pP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这是凝聚态物理学的必然现象。</a:t>
            </a:r>
          </a:p>
          <a:p>
            <a:pPr marL="0" indent="0">
              <a:buNone/>
            </a:pP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</a:rPr>
              <a:t>(</a:t>
            </a: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我保留了当年在北京大学学习的习题本，以及后来在课堂上吴杭生老师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</a:rPr>
              <a:t>(</a:t>
            </a: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后来中国科技大学这个领域的主导教授、科学院院士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</a:rPr>
              <a:t>)</a:t>
            </a: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的课堂上讲解习题的笔记。表明我当年学习成功了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</a:rPr>
              <a:t>)</a:t>
            </a:r>
          </a:p>
          <a:p>
            <a:pPr marL="0" indent="0">
              <a:buNone/>
            </a:pPr>
            <a:endParaRPr lang="zh-CN" altLang="en-US" sz="2400">
              <a:latin typeface="Times New Roman" panose="02020603050405020304" pitchFamily="18" charset="0"/>
              <a:ea typeface="楷体" panose="02010609060101010101" pitchFamily="49" charset="-122"/>
            </a:endParaRPr>
          </a:p>
          <a:p>
            <a:pPr marL="0" indent="0">
              <a:buNone/>
            </a:pP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</a:rPr>
              <a:t>2006</a:t>
            </a: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年我突然想起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</a:rPr>
              <a:t>,</a:t>
            </a: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把</a:t>
            </a: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计算金属内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(</a:t>
            </a: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非相对论简并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)</a:t>
            </a: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电子气体的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Pauli </a:t>
            </a: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顺磁磁化效应的方法自然地应用到中子星内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(</a:t>
            </a: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极端相对论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)</a:t>
            </a: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強简并电子气体情况，必然导致顺磁磁化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(</a:t>
            </a: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磁场增强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)</a:t>
            </a: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的效应。</a:t>
            </a:r>
          </a:p>
          <a:p>
            <a:pPr marL="0" indent="0">
              <a:buNone/>
            </a:pP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探讨一下磁场究竟能够增强多少倍</a:t>
            </a:r>
            <a:r>
              <a:rPr lang="en-US" altLang="zh-CN" sz="2400">
                <a:latin typeface="Times New Roman" panose="02020603050405020304" pitchFamily="18" charset="0"/>
                <a:ea typeface="楷体" panose="02010609060101010101" pitchFamily="49" charset="-122"/>
                <a:sym typeface="+mn-ea"/>
              </a:rPr>
              <a:t>?</a:t>
            </a:r>
          </a:p>
          <a:p>
            <a:pPr marL="0" indent="0">
              <a:buNone/>
            </a:pPr>
            <a:r>
              <a:rPr lang="zh-CN" altLang="en-US" sz="2400">
                <a:latin typeface="Times New Roman" panose="02020603050405020304" pitchFamily="18" charset="0"/>
                <a:ea typeface="楷体" panose="02010609060101010101" pitchFamily="49" charset="-122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pPr eaLnBrk="1" hangingPunct="1"/>
            <a:r>
              <a:rPr lang="zh-CN" altLang="en-US" sz="3600" b="1">
                <a:solidFill>
                  <a:schemeClr val="accent2"/>
                </a:solidFill>
                <a:ea typeface="楷体" panose="02010609060101010101" pitchFamily="49" charset="-122"/>
              </a:rPr>
              <a:t>强简并的</a:t>
            </a:r>
            <a:r>
              <a:rPr lang="en-US" altLang="zh-CN" sz="3600" b="1">
                <a:solidFill>
                  <a:schemeClr val="accent2"/>
                </a:solidFill>
                <a:ea typeface="楷体" panose="02010609060101010101" pitchFamily="49" charset="-122"/>
              </a:rPr>
              <a:t>Fermi</a:t>
            </a:r>
            <a:r>
              <a:rPr lang="zh-CN" altLang="en-US" sz="3600" b="1">
                <a:solidFill>
                  <a:schemeClr val="accent2"/>
                </a:solidFill>
                <a:ea typeface="楷体" panose="02010609060101010101" pitchFamily="49" charset="-122"/>
              </a:rPr>
              <a:t>气体</a:t>
            </a:r>
            <a:r>
              <a:rPr lang="en-US" altLang="zh-CN" sz="3600" b="1">
                <a:solidFill>
                  <a:schemeClr val="accent2"/>
                </a:solidFill>
                <a:ea typeface="楷体" panose="02010609060101010101" pitchFamily="49" charset="-122"/>
              </a:rPr>
              <a:t>Pauli</a:t>
            </a:r>
            <a:r>
              <a:rPr lang="zh-CN" altLang="en-US" sz="3600" b="1">
                <a:solidFill>
                  <a:schemeClr val="accent2"/>
                </a:solidFill>
                <a:ea typeface="楷体" panose="02010609060101010101" pitchFamily="49" charset="-122"/>
              </a:rPr>
              <a:t>顺磁</a:t>
            </a:r>
            <a:r>
              <a:rPr lang="en-US" altLang="zh-CN" sz="3600" b="1">
                <a:solidFill>
                  <a:schemeClr val="accent2"/>
                </a:solidFill>
                <a:ea typeface="楷体" panose="02010609060101010101" pitchFamily="49" charset="-122"/>
              </a:rPr>
              <a:t>(</a:t>
            </a:r>
            <a:r>
              <a:rPr lang="zh-CN" altLang="en-US" sz="3600" b="1">
                <a:solidFill>
                  <a:schemeClr val="accent2"/>
                </a:solidFill>
                <a:ea typeface="楷体" panose="02010609060101010101" pitchFamily="49" charset="-122"/>
              </a:rPr>
              <a:t>诱导</a:t>
            </a:r>
            <a:r>
              <a:rPr lang="en-US" altLang="zh-CN" sz="3600" b="1">
                <a:solidFill>
                  <a:schemeClr val="accent2"/>
                </a:solidFill>
                <a:ea typeface="楷体" panose="02010609060101010101" pitchFamily="49" charset="-122"/>
              </a:rPr>
              <a:t>)</a:t>
            </a:r>
            <a:r>
              <a:rPr lang="zh-CN" altLang="en-US" sz="3600" b="1">
                <a:solidFill>
                  <a:schemeClr val="accent2"/>
                </a:solidFill>
                <a:ea typeface="楷体" panose="02010609060101010101" pitchFamily="49" charset="-122"/>
              </a:rPr>
              <a:t>磁矩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65175"/>
            <a:ext cx="9144000" cy="7921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</a:rPr>
              <a:t>对于位于</a:t>
            </a:r>
            <a:r>
              <a:rPr lang="en-US" altLang="zh-CN" sz="2400" b="1">
                <a:ea typeface="楷体" panose="02010609060101010101" pitchFamily="49" charset="-122"/>
              </a:rPr>
              <a:t>Fermi</a:t>
            </a:r>
            <a:r>
              <a:rPr lang="zh-CN" altLang="en-US" sz="2400" b="1">
                <a:ea typeface="楷体" panose="02010609060101010101" pitchFamily="49" charset="-122"/>
              </a:rPr>
              <a:t>海深处的</a:t>
            </a:r>
            <a:r>
              <a:rPr lang="en-US" altLang="zh-CN" sz="2400" b="1">
                <a:ea typeface="楷体" panose="02010609060101010101" pitchFamily="49" charset="-122"/>
              </a:rPr>
              <a:t>Fermi</a:t>
            </a:r>
            <a:r>
              <a:rPr lang="zh-CN" altLang="en-US" sz="2400" b="1">
                <a:ea typeface="楷体" panose="02010609060101010101" pitchFamily="49" charset="-122"/>
              </a:rPr>
              <a:t>子</a:t>
            </a:r>
            <a:r>
              <a:rPr lang="en-US" altLang="zh-CN" sz="2400" b="1">
                <a:ea typeface="楷体" panose="02010609060101010101" pitchFamily="49" charset="-122"/>
              </a:rPr>
              <a:t>(e, p, n )</a:t>
            </a:r>
            <a:r>
              <a:rPr lang="zh-CN" altLang="en-US" sz="2400" b="1">
                <a:ea typeface="楷体" panose="02010609060101010101" pitchFamily="49" charset="-122"/>
              </a:rPr>
              <a:t>系统而言</a:t>
            </a:r>
            <a:r>
              <a:rPr lang="en-US" altLang="zh-CN" sz="2400" b="1">
                <a:ea typeface="楷体" panose="02010609060101010101" pitchFamily="49" charset="-122"/>
              </a:rPr>
              <a:t>, </a:t>
            </a:r>
            <a:r>
              <a:rPr lang="zh-CN" altLang="en-US" sz="2400" b="1">
                <a:ea typeface="楷体" panose="02010609060101010101" pitchFamily="49" charset="-122"/>
              </a:rPr>
              <a:t>每个动量状态有</a:t>
            </a:r>
            <a:endParaRPr lang="en-US" altLang="zh-CN" sz="2400" b="1">
              <a:ea typeface="楷体" panose="02010609060101010101" pitchFamily="49" charset="-122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</a:rPr>
              <a:t>两个粒子。它们的自旋为</a:t>
            </a:r>
            <a:endParaRPr lang="zh-CN" altLang="en-US" sz="2400" b="1">
              <a:ea typeface="楷体" panose="02010609060101010101" pitchFamily="49" charset="-122"/>
              <a:cs typeface="Times New Roman" panose="02020603050405020304" pitchFamily="18" charset="0"/>
              <a:sym typeface="Mathematica1" pitchFamily="2" charset="2"/>
            </a:endParaRPr>
          </a:p>
        </p:txBody>
      </p:sp>
      <p:sp>
        <p:nvSpPr>
          <p:cNvPr id="12293" name="Rectangle 6"/>
          <p:cNvSpPr>
            <a:spLocks noChangeArrowheads="1"/>
          </p:cNvSpPr>
          <p:nvPr/>
        </p:nvSpPr>
        <p:spPr bwMode="auto">
          <a:xfrm>
            <a:off x="0" y="3573463"/>
            <a:ext cx="4572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endParaRPr lang="zh-CN" altLang="zh-CN" sz="2400" b="1">
              <a:sym typeface="Mathematica1" pitchFamily="2" charset="2"/>
            </a:endParaRPr>
          </a:p>
        </p:txBody>
      </p:sp>
      <p:graphicFrame>
        <p:nvGraphicFramePr>
          <p:cNvPr id="12290" name="Object 7"/>
          <p:cNvGraphicFramePr>
            <a:graphicFrameLocks noChangeAspect="1"/>
          </p:cNvGraphicFramePr>
          <p:nvPr/>
        </p:nvGraphicFramePr>
        <p:xfrm>
          <a:off x="1258888" y="1557338"/>
          <a:ext cx="4754562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59436000" imgH="9448800" progId="Equation.DSMT4">
                  <p:embed/>
                </p:oleObj>
              </mc:Choice>
              <mc:Fallback>
                <p:oleObj name="Equation" r:id="rId3" imgW="59436000" imgH="9448800" progId="Equation.DSMT4">
                  <p:embed/>
                  <p:pic>
                    <p:nvPicPr>
                      <p:cNvPr id="0" name="Object 7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8888" y="1557338"/>
                        <a:ext cx="4754562" cy="7556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Rectangle 8"/>
          <p:cNvSpPr>
            <a:spLocks noChangeArrowheads="1"/>
          </p:cNvSpPr>
          <p:nvPr/>
        </p:nvSpPr>
        <p:spPr bwMode="auto">
          <a:xfrm>
            <a:off x="0" y="2420938"/>
            <a:ext cx="9144000" cy="15700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ea typeface="楷体" panose="02010609060101010101" pitchFamily="49" charset="-122"/>
              </a:rPr>
              <a:t>即自旋沿</a:t>
            </a:r>
            <a:r>
              <a:rPr lang="en-US" altLang="zh-CN" sz="2400" b="1">
                <a:ea typeface="楷体" panose="02010609060101010101" pitchFamily="49" charset="-122"/>
              </a:rPr>
              <a:t>(</a:t>
            </a:r>
            <a:r>
              <a:rPr lang="zh-CN" altLang="en-US" sz="2400" b="1">
                <a:ea typeface="楷体" panose="02010609060101010101" pitchFamily="49" charset="-122"/>
              </a:rPr>
              <a:t>磁场方向</a:t>
            </a:r>
            <a:r>
              <a:rPr lang="en-US" altLang="zh-CN" sz="2400" b="1">
                <a:ea typeface="楷体" panose="02010609060101010101" pitchFamily="49" charset="-122"/>
              </a:rPr>
              <a:t>)</a:t>
            </a:r>
            <a:r>
              <a:rPr lang="zh-CN" altLang="en-US" sz="2400" b="1">
                <a:ea typeface="楷体" panose="02010609060101010101" pitchFamily="49" charset="-122"/>
              </a:rPr>
              <a:t>投影分别为 </a:t>
            </a:r>
            <a:r>
              <a:rPr lang="en-US" altLang="zh-CN" sz="2400" b="1" i="1">
                <a:ea typeface="楷体" panose="02010609060101010101" pitchFamily="49" charset="-122"/>
                <a:sym typeface="Mathematica1" pitchFamily="2" charset="2"/>
              </a:rPr>
              <a:t>S</a:t>
            </a:r>
            <a:r>
              <a:rPr lang="en-US" altLang="zh-CN" sz="2400" b="1" i="1" baseline="-25000">
                <a:ea typeface="楷体" panose="02010609060101010101" pitchFamily="49" charset="-122"/>
                <a:sym typeface="Mathematica1" pitchFamily="2" charset="2"/>
              </a:rPr>
              <a:t>Z</a:t>
            </a:r>
            <a:r>
              <a:rPr lang="en-US" altLang="zh-CN" sz="2400" b="1" i="1">
                <a:ea typeface="楷体" panose="02010609060101010101" pitchFamily="49" charset="-122"/>
                <a:sym typeface="Mathematica1" pitchFamily="2" charset="2"/>
              </a:rPr>
              <a:t> 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= </a:t>
            </a:r>
            <a:r>
              <a:rPr lang="en-US" altLang="zh-CN" sz="2400" b="1" i="1">
                <a:ea typeface="楷体" panose="02010609060101010101" pitchFamily="49" charset="-122"/>
                <a:sym typeface="Mathematica1" pitchFamily="2" charset="2"/>
              </a:rPr>
              <a:t>-h/2, +h/2 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。</a:t>
            </a:r>
          </a:p>
          <a:p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由于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Fermi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子本身具有一个磁矩</a:t>
            </a:r>
            <a:r>
              <a:rPr lang="el-GR" altLang="zh-CN" sz="2400" b="1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μ</a:t>
            </a:r>
            <a:r>
              <a:rPr lang="en-US" altLang="zh-CN" sz="2400" b="1" baseline="-25000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0, 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它们的磁矩沿外磁场方向的投影为 </a:t>
            </a:r>
            <a:r>
              <a:rPr lang="zh-CN" altLang="en-US" sz="2400" b="1" i="1">
                <a:ea typeface="楷体" panose="02010609060101010101" pitchFamily="49" charset="-122"/>
                <a:sym typeface="Mathematica1" pitchFamily="2" charset="2"/>
              </a:rPr>
              <a:t>σ</a:t>
            </a:r>
            <a:r>
              <a:rPr lang="en-US" altLang="zh-CN" sz="2400" b="1" i="1" baseline="-25000">
                <a:ea typeface="楷体" panose="02010609060101010101" pitchFamily="49" charset="-122"/>
                <a:sym typeface="Mathematica1" pitchFamily="2" charset="2"/>
              </a:rPr>
              <a:t>z</a:t>
            </a:r>
            <a:r>
              <a:rPr lang="el-GR" altLang="zh-CN" sz="2400" b="1" i="1">
                <a:ea typeface="楷体" panose="02010609060101010101" pitchFamily="49" charset="-122"/>
                <a:sym typeface="Mathematica1" pitchFamily="2" charset="2"/>
              </a:rPr>
              <a:t>μ</a:t>
            </a:r>
            <a:r>
              <a:rPr lang="en-US" altLang="zh-CN" sz="2400" b="1" i="1" baseline="-25000">
                <a:ea typeface="楷体" panose="02010609060101010101" pitchFamily="49" charset="-122"/>
                <a:sym typeface="Mathematica1" pitchFamily="2" charset="2"/>
              </a:rPr>
              <a:t>0</a:t>
            </a:r>
            <a:r>
              <a:rPr lang="en-US" altLang="zh-CN" sz="2400" b="1" i="1">
                <a:ea typeface="楷体" panose="02010609060101010101" pitchFamily="49" charset="-122"/>
                <a:sym typeface="Mathematica1" pitchFamily="2" charset="2"/>
              </a:rPr>
              <a:t> = </a:t>
            </a:r>
            <a:r>
              <a:rPr lang="el-GR" altLang="zh-CN" sz="2400" b="1" i="1">
                <a:ea typeface="楷体" panose="02010609060101010101" pitchFamily="49" charset="-122"/>
                <a:sym typeface="Mathematica1" pitchFamily="2" charset="2"/>
              </a:rPr>
              <a:t>μ</a:t>
            </a:r>
            <a:r>
              <a:rPr lang="en-US" altLang="zh-CN" sz="2400" b="1" i="1" baseline="-25000">
                <a:ea typeface="楷体" panose="02010609060101010101" pitchFamily="49" charset="-122"/>
                <a:sym typeface="Mathematica1" pitchFamily="2" charset="2"/>
              </a:rPr>
              <a:t>0</a:t>
            </a:r>
            <a:r>
              <a:rPr lang="en-US" altLang="zh-CN" sz="2400" b="1" i="1">
                <a:ea typeface="楷体" panose="02010609060101010101" pitchFamily="49" charset="-122"/>
                <a:sym typeface="Mathematica1" pitchFamily="2" charset="2"/>
              </a:rPr>
              <a:t> ,  -</a:t>
            </a:r>
            <a:r>
              <a:rPr lang="el-GR" altLang="zh-CN" sz="2400" b="1" i="1">
                <a:ea typeface="楷体" panose="02010609060101010101" pitchFamily="49" charset="-122"/>
                <a:sym typeface="Mathematica1" pitchFamily="2" charset="2"/>
              </a:rPr>
              <a:t>μ</a:t>
            </a:r>
            <a:r>
              <a:rPr lang="en-US" altLang="zh-CN" sz="2400" b="1" i="1" baseline="-25000">
                <a:ea typeface="楷体" panose="02010609060101010101" pitchFamily="49" charset="-122"/>
                <a:sym typeface="Mathematica1" pitchFamily="2" charset="2"/>
              </a:rPr>
              <a:t>0</a:t>
            </a:r>
            <a:r>
              <a:rPr lang="en-US" altLang="zh-CN" sz="2400" b="1" i="1">
                <a:ea typeface="楷体" panose="02010609060101010101" pitchFamily="49" charset="-122"/>
                <a:sym typeface="Mathematica1" pitchFamily="2" charset="2"/>
              </a:rPr>
              <a:t> 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。在磁场下分别具有能量为</a:t>
            </a:r>
            <a:r>
              <a:rPr lang="zh-CN" altLang="en-US" sz="2400" b="1" i="1">
                <a:ea typeface="楷体" panose="02010609060101010101" pitchFamily="49" charset="-122"/>
                <a:sym typeface="Mathematica1" pitchFamily="2" charset="2"/>
              </a:rPr>
              <a:t>σ</a:t>
            </a:r>
            <a:r>
              <a:rPr lang="en-US" altLang="zh-CN" sz="2400" b="1" i="1" baseline="-25000">
                <a:ea typeface="楷体" panose="02010609060101010101" pitchFamily="49" charset="-122"/>
                <a:sym typeface="Mathematica1" pitchFamily="2" charset="2"/>
              </a:rPr>
              <a:t>z</a:t>
            </a:r>
            <a:r>
              <a:rPr lang="el-GR" altLang="zh-CN" sz="2400" b="1" i="1">
                <a:ea typeface="楷体" panose="02010609060101010101" pitchFamily="49" charset="-122"/>
                <a:sym typeface="Mathematica1" pitchFamily="2" charset="2"/>
              </a:rPr>
              <a:t>μ</a:t>
            </a:r>
            <a:r>
              <a:rPr lang="en-US" altLang="zh-CN" sz="2400" b="1" i="1" baseline="-25000">
                <a:ea typeface="楷体" panose="02010609060101010101" pitchFamily="49" charset="-122"/>
                <a:sym typeface="Mathematica1" pitchFamily="2" charset="2"/>
              </a:rPr>
              <a:t>0</a:t>
            </a:r>
            <a:r>
              <a:rPr lang="en-US" altLang="zh-CN" sz="2400" b="1" i="1">
                <a:ea typeface="楷体" panose="02010609060101010101" pitchFamily="49" charset="-122"/>
                <a:sym typeface="Mathematica1" pitchFamily="2" charset="2"/>
              </a:rPr>
              <a:t> B</a:t>
            </a:r>
            <a:r>
              <a:rPr lang="zh-CN" altLang="en-US" sz="2400">
                <a:ea typeface="楷体" panose="02010609060101010101" pitchFamily="49" charset="-122"/>
                <a:sym typeface="Mathematica1" pitchFamily="2" charset="2"/>
              </a:rPr>
              <a:t>。</a:t>
            </a:r>
          </a:p>
          <a:p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它们遵从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Fermi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统计。</a:t>
            </a:r>
          </a:p>
        </p:txBody>
      </p:sp>
      <p:sp>
        <p:nvSpPr>
          <p:cNvPr id="12295" name="Rectangle 9"/>
          <p:cNvSpPr>
            <a:spLocks noChangeArrowheads="1"/>
          </p:cNvSpPr>
          <p:nvPr/>
        </p:nvSpPr>
        <p:spPr bwMode="auto">
          <a:xfrm>
            <a:off x="0" y="4365625"/>
            <a:ext cx="9144000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可以利用通常计算金属中电子气体的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Pauli 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顺磁磁矩的方法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(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巨配分函数方法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)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来推求中子星内电子气体和中子气体的顺磁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(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诱导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)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磁矩。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7772400" cy="515938"/>
          </a:xfrm>
        </p:spPr>
        <p:txBody>
          <a:bodyPr/>
          <a:lstStyle/>
          <a:p>
            <a:pPr eaLnBrk="1" hangingPunct="1"/>
            <a:r>
              <a:rPr lang="zh-CN" altLang="en-US" sz="4000" b="1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统计物理方法</a:t>
            </a:r>
          </a:p>
        </p:txBody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20713"/>
            <a:ext cx="9144000" cy="5032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</a:rPr>
              <a:t>在外加磁场下</a:t>
            </a:r>
            <a:r>
              <a:rPr lang="en-US" altLang="zh-CN" sz="2400" b="1">
                <a:ea typeface="楷体" panose="02010609060101010101" pitchFamily="49" charset="-122"/>
              </a:rPr>
              <a:t>,Fermi</a:t>
            </a:r>
            <a:r>
              <a:rPr lang="zh-CN" altLang="en-US" sz="2400" b="1">
                <a:ea typeface="楷体" panose="02010609060101010101" pitchFamily="49" charset="-122"/>
              </a:rPr>
              <a:t>系统</a:t>
            </a:r>
            <a:r>
              <a:rPr lang="en-US" altLang="zh-CN" sz="2400" b="1">
                <a:ea typeface="楷体" panose="02010609060101010101" pitchFamily="49" charset="-122"/>
              </a:rPr>
              <a:t>Pauli</a:t>
            </a:r>
            <a:r>
              <a:rPr lang="zh-CN" altLang="en-US" sz="2400" b="1">
                <a:ea typeface="楷体" panose="02010609060101010101" pitchFamily="49" charset="-122"/>
              </a:rPr>
              <a:t>顺磁磁矩可以从热力学关系式推求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0" y="1804988"/>
          <a:ext cx="2700338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24688800" imgH="14020800" progId="Equation.DSMT4">
                  <p:embed/>
                </p:oleObj>
              </mc:Choice>
              <mc:Fallback>
                <p:oleObj name="Equation" r:id="rId3" imgW="24688800" imgH="14020800" progId="Equation.DSMT4">
                  <p:embed/>
                  <p:pic>
                    <p:nvPicPr>
                      <p:cNvPr id="0" name="Object 4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1804988"/>
                        <a:ext cx="2700338" cy="15335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5"/>
          <p:cNvSpPr>
            <a:spLocks noChangeArrowheads="1"/>
          </p:cNvSpPr>
          <p:nvPr/>
        </p:nvSpPr>
        <p:spPr bwMode="auto">
          <a:xfrm>
            <a:off x="0" y="3068638"/>
            <a:ext cx="4427538" cy="15700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l-GR" altLang="zh-CN" sz="2400" b="1">
                <a:ea typeface="楷体" panose="02010609060101010101" pitchFamily="49" charset="-122"/>
              </a:rPr>
              <a:t>Ξ</a:t>
            </a:r>
            <a:r>
              <a:rPr lang="en-US" altLang="zh-CN" sz="2400" b="1">
                <a:ea typeface="楷体" panose="02010609060101010101" pitchFamily="49" charset="-122"/>
              </a:rPr>
              <a:t>: 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电</a:t>
            </a:r>
            <a:r>
              <a:rPr lang="zh-CN" altLang="en-US" sz="2400" b="1">
                <a:ea typeface="楷体" panose="02010609060101010101" pitchFamily="49" charset="-122"/>
              </a:rPr>
              <a:t>子系统的巨配分函数</a:t>
            </a:r>
          </a:p>
          <a:p>
            <a:r>
              <a:rPr lang="en-US" altLang="zh-CN" sz="2400" b="1">
                <a:ea typeface="楷体" panose="02010609060101010101" pitchFamily="49" charset="-122"/>
              </a:rPr>
              <a:t>B: </a:t>
            </a:r>
            <a:r>
              <a:rPr lang="zh-CN" altLang="en-US" sz="2400" b="1">
                <a:ea typeface="楷体" panose="02010609060101010101" pitchFamily="49" charset="-122"/>
              </a:rPr>
              <a:t>本底外加磁场</a:t>
            </a:r>
          </a:p>
          <a:p>
            <a:r>
              <a:rPr lang="el-GR" altLang="zh-CN" sz="2400" b="1" i="1">
                <a:ea typeface="楷体" panose="02010609060101010101" pitchFamily="49" charset="-122"/>
              </a:rPr>
              <a:t>ψ</a:t>
            </a:r>
            <a:r>
              <a:rPr lang="en-US" altLang="zh-CN" sz="2400" b="1">
                <a:ea typeface="楷体" panose="02010609060101010101" pitchFamily="49" charset="-122"/>
              </a:rPr>
              <a:t>: 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电</a:t>
            </a:r>
            <a:r>
              <a:rPr lang="zh-CN" altLang="en-US" sz="2400" b="1">
                <a:ea typeface="楷体" panose="02010609060101010101" pitchFamily="49" charset="-122"/>
              </a:rPr>
              <a:t>子气体的化学势</a:t>
            </a:r>
            <a:endParaRPr lang="zh-CN" altLang="en-US" sz="2400" b="1" i="1">
              <a:ea typeface="楷体" panose="02010609060101010101" pitchFamily="49" charset="-122"/>
            </a:endParaRPr>
          </a:p>
          <a:p>
            <a:r>
              <a:rPr lang="zh-CN" altLang="en-US" sz="2400" b="1" i="1">
                <a:ea typeface="楷体" panose="02010609060101010101" pitchFamily="49" charset="-122"/>
                <a:sym typeface="Mathematica1" pitchFamily="2" charset="2"/>
              </a:rPr>
              <a:t>μ</a:t>
            </a:r>
            <a:r>
              <a:rPr lang="en-US" altLang="zh-CN" sz="2400" b="1" i="1" baseline="-25000">
                <a:ea typeface="楷体" panose="02010609060101010101" pitchFamily="49" charset="-122"/>
                <a:sym typeface="Mathematica1" pitchFamily="2" charset="2"/>
              </a:rPr>
              <a:t>0</a:t>
            </a:r>
            <a:r>
              <a:rPr lang="en-US" altLang="zh-CN" sz="2400" b="1" baseline="-25000">
                <a:ea typeface="楷体" panose="02010609060101010101" pitchFamily="49" charset="-122"/>
                <a:sym typeface="Mathematica1" pitchFamily="2" charset="2"/>
              </a:rPr>
              <a:t> </a:t>
            </a:r>
            <a:r>
              <a:rPr lang="en-US" altLang="zh-CN" sz="2400" b="1">
                <a:ea typeface="楷体" panose="02010609060101010101" pitchFamily="49" charset="-122"/>
                <a:sym typeface="Mathematica1" pitchFamily="2" charset="2"/>
              </a:rPr>
              <a:t>: 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电子磁</a:t>
            </a:r>
            <a:r>
              <a:rPr lang="zh-CN" altLang="en-US" sz="2400" b="1">
                <a:ea typeface="楷体" panose="02010609060101010101" pitchFamily="49" charset="-122"/>
              </a:rPr>
              <a:t>矩</a:t>
            </a:r>
            <a:endParaRPr lang="zh-CN" altLang="el-GR" sz="2400" b="1">
              <a:ea typeface="楷体" panose="02010609060101010101" pitchFamily="49" charset="-122"/>
            </a:endParaRPr>
          </a:p>
        </p:txBody>
      </p:sp>
      <p:graphicFrame>
        <p:nvGraphicFramePr>
          <p:cNvPr id="13315" name="Object 6"/>
          <p:cNvGraphicFramePr>
            <a:graphicFrameLocks noChangeAspect="1"/>
          </p:cNvGraphicFramePr>
          <p:nvPr/>
        </p:nvGraphicFramePr>
        <p:xfrm>
          <a:off x="3348038" y="1484313"/>
          <a:ext cx="5222875" cy="143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73152000" imgH="20116800" progId="Equation.DSMT4">
                  <p:embed/>
                </p:oleObj>
              </mc:Choice>
              <mc:Fallback>
                <p:oleObj name="Equation" r:id="rId5" imgW="73152000" imgH="20116800" progId="Equation.DSMT4">
                  <p:embed/>
                  <p:pic>
                    <p:nvPicPr>
                      <p:cNvPr id="0" name="Object 6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48038" y="1484313"/>
                        <a:ext cx="5222875" cy="143668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5157788"/>
            <a:ext cx="9144000" cy="8842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400" b="1">
                <a:ea typeface="楷体" panose="02010609060101010101" pitchFamily="49" charset="-122"/>
              </a:rPr>
              <a:t>N(</a:t>
            </a:r>
            <a:r>
              <a:rPr lang="el-GR" altLang="zh-CN" sz="2400" b="1">
                <a:ea typeface="楷体" panose="02010609060101010101" pitchFamily="49" charset="-122"/>
              </a:rPr>
              <a:t>ε</a:t>
            </a:r>
            <a:r>
              <a:rPr lang="en-US" altLang="zh-CN" sz="2400" b="1">
                <a:ea typeface="楷体" panose="02010609060101010101" pitchFamily="49" charset="-122"/>
              </a:rPr>
              <a:t>)</a:t>
            </a:r>
            <a:r>
              <a:rPr lang="zh-CN" altLang="en-US" sz="2400" b="1">
                <a:ea typeface="楷体" panose="02010609060101010101" pitchFamily="49" charset="-122"/>
              </a:rPr>
              <a:t>为能级密度</a:t>
            </a:r>
            <a:r>
              <a:rPr lang="en-US" altLang="zh-CN" sz="2400" b="1">
                <a:ea typeface="楷体" panose="02010609060101010101" pitchFamily="49" charset="-122"/>
              </a:rPr>
              <a:t>, </a:t>
            </a:r>
            <a:r>
              <a:rPr lang="en-US" altLang="zh-CN" sz="2400" b="1" i="1">
                <a:ea typeface="楷体" panose="02010609060101010101" pitchFamily="49" charset="-122"/>
              </a:rPr>
              <a:t>k </a:t>
            </a:r>
            <a:r>
              <a:rPr lang="zh-CN" altLang="en-US" sz="2400" b="1">
                <a:ea typeface="楷体" panose="02010609060101010101" pitchFamily="49" charset="-122"/>
              </a:rPr>
              <a:t>为波数。</a:t>
            </a:r>
            <a:r>
              <a:rPr lang="zh-CN" altLang="el-GR" sz="2400" b="1">
                <a:ea typeface="楷体" panose="02010609060101010101" pitchFamily="49" charset="-122"/>
              </a:rPr>
              <a:t>当外加磁场远低于</a:t>
            </a:r>
            <a:r>
              <a:rPr lang="en-US" altLang="zh-CN" sz="2400" b="1">
                <a:ea typeface="楷体" panose="02010609060101010101" pitchFamily="49" charset="-122"/>
              </a:rPr>
              <a:t>Landau</a:t>
            </a:r>
            <a:r>
              <a:rPr lang="zh-CN" altLang="en-US" sz="2400" b="1">
                <a:ea typeface="楷体" panose="02010609060101010101" pitchFamily="49" charset="-122"/>
              </a:rPr>
              <a:t>临界磁场</a:t>
            </a:r>
            <a:r>
              <a:rPr lang="en-US" altLang="zh-CN" sz="2400" b="1">
                <a:ea typeface="楷体" panose="02010609060101010101" pitchFamily="49" charset="-122"/>
              </a:rPr>
              <a:t>(</a:t>
            </a:r>
            <a:r>
              <a:rPr lang="en-US" altLang="zh-CN" sz="2400" b="1" i="1">
                <a:ea typeface="楷体" panose="02010609060101010101" pitchFamily="49" charset="-122"/>
              </a:rPr>
              <a:t>B</a:t>
            </a:r>
            <a:r>
              <a:rPr lang="en-US" altLang="zh-CN" sz="2400" b="1" baseline="-25000">
                <a:ea typeface="楷体" panose="02010609060101010101" pitchFamily="49" charset="-122"/>
              </a:rPr>
              <a:t>cr</a:t>
            </a:r>
            <a:r>
              <a:rPr lang="en-US" altLang="zh-CN" sz="2400" b="1">
                <a:ea typeface="楷体" panose="02010609060101010101" pitchFamily="49" charset="-122"/>
              </a:rPr>
              <a:t>=4.414×10</a:t>
            </a:r>
            <a:r>
              <a:rPr lang="en-US" altLang="zh-CN" sz="2400" b="1" baseline="30000">
                <a:ea typeface="楷体" panose="02010609060101010101" pitchFamily="49" charset="-122"/>
              </a:rPr>
              <a:t>13</a:t>
            </a:r>
            <a:r>
              <a:rPr lang="en-US" altLang="zh-CN" sz="2400" b="1">
                <a:ea typeface="楷体" panose="02010609060101010101" pitchFamily="49" charset="-122"/>
              </a:rPr>
              <a:t>gauss)</a:t>
            </a:r>
            <a:r>
              <a:rPr lang="zh-CN" altLang="en-US" sz="2400" b="1">
                <a:ea typeface="楷体" panose="02010609060101010101" pitchFamily="49" charset="-122"/>
              </a:rPr>
              <a:t>时，</a:t>
            </a:r>
            <a:r>
              <a:rPr lang="en-US" altLang="zh-CN" sz="2400" b="1">
                <a:ea typeface="楷体" panose="02010609060101010101" pitchFamily="49" charset="-122"/>
              </a:rPr>
              <a:t>Fermi</a:t>
            </a:r>
            <a:r>
              <a:rPr lang="zh-CN" altLang="en-US" sz="2400" b="1">
                <a:ea typeface="楷体" panose="02010609060101010101" pitchFamily="49" charset="-122"/>
              </a:rPr>
              <a:t>球为球对称</a:t>
            </a:r>
            <a:r>
              <a:rPr lang="zh-CN" altLang="en-US" b="1">
                <a:ea typeface="楷体" panose="02010609060101010101" pitchFamily="49" charset="-122"/>
              </a:rPr>
              <a:t>。</a:t>
            </a:r>
            <a:endParaRPr lang="el-GR" altLang="zh-CN" sz="2400" b="1">
              <a:ea typeface="楷体" panose="02010609060101010101" pitchFamily="49" charset="-122"/>
            </a:endParaRPr>
          </a:p>
        </p:txBody>
      </p:sp>
      <p:graphicFrame>
        <p:nvGraphicFramePr>
          <p:cNvPr id="13316" name="Object 10"/>
          <p:cNvGraphicFramePr>
            <a:graphicFrameLocks noChangeAspect="1"/>
          </p:cNvGraphicFramePr>
          <p:nvPr/>
        </p:nvGraphicFramePr>
        <p:xfrm>
          <a:off x="6011863" y="3284538"/>
          <a:ext cx="1366837" cy="105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7" imgW="12192000" imgH="9448800" progId="Equation.DSMT4">
                  <p:embed/>
                </p:oleObj>
              </mc:Choice>
              <mc:Fallback>
                <p:oleObj name="Equation" r:id="rId7" imgW="12192000" imgH="9448800" progId="Equation.DSMT4">
                  <p:embed/>
                  <p:pic>
                    <p:nvPicPr>
                      <p:cNvPr id="0" name="Object 10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11863" y="3284538"/>
                        <a:ext cx="1366837" cy="1058862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7" name="Object 11"/>
          <p:cNvGraphicFramePr>
            <a:graphicFrameLocks noChangeAspect="1"/>
          </p:cNvGraphicFramePr>
          <p:nvPr/>
        </p:nvGraphicFramePr>
        <p:xfrm>
          <a:off x="0" y="6067425"/>
          <a:ext cx="410845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9" imgW="49072800" imgH="9448800" progId="Equation.DSMT4">
                  <p:embed/>
                </p:oleObj>
              </mc:Choice>
              <mc:Fallback>
                <p:oleObj name="Equation" r:id="rId9" imgW="49072800" imgH="9448800" progId="Equation.DSMT4">
                  <p:embed/>
                  <p:pic>
                    <p:nvPicPr>
                      <p:cNvPr id="0" name="Object 11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0" y="6067425"/>
                        <a:ext cx="4108450" cy="7905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" name="Rectangle 13"/>
          <p:cNvSpPr>
            <a:spLocks noChangeArrowheads="1"/>
          </p:cNvSpPr>
          <p:nvPr/>
        </p:nvSpPr>
        <p:spPr bwMode="auto">
          <a:xfrm>
            <a:off x="4932363" y="6400800"/>
            <a:ext cx="1306512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400" b="1" i="1"/>
              <a:t>V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为体积</a:t>
            </a:r>
          </a:p>
        </p:txBody>
      </p:sp>
      <p:sp>
        <p:nvSpPr>
          <p:cNvPr id="13323" name="Rectangle 2"/>
          <p:cNvSpPr>
            <a:spLocks noChangeArrowheads="1"/>
          </p:cNvSpPr>
          <p:nvPr/>
        </p:nvSpPr>
        <p:spPr bwMode="auto">
          <a:xfrm>
            <a:off x="0" y="1270000"/>
            <a:ext cx="1577975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诱导磁矩</a:t>
            </a:r>
            <a:r>
              <a:rPr lang="en-US" altLang="zh-CN" sz="2400" b="1">
                <a:solidFill>
                  <a:schemeClr val="accent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7772400" cy="476250"/>
          </a:xfrm>
        </p:spPr>
        <p:txBody>
          <a:bodyPr/>
          <a:lstStyle/>
          <a:p>
            <a:pPr eaLnBrk="1" hangingPunct="1"/>
            <a:r>
              <a:rPr lang="en-US" altLang="zh-CN" sz="3600" b="1">
                <a:solidFill>
                  <a:schemeClr val="accent2"/>
                </a:solidFill>
                <a:ea typeface="楷体" panose="02010609060101010101" pitchFamily="49" charset="-122"/>
              </a:rPr>
              <a:t>ln</a:t>
            </a:r>
            <a:r>
              <a:rPr lang="el-GR" altLang="zh-CN" sz="3600" b="1">
                <a:solidFill>
                  <a:schemeClr val="accent2"/>
                </a:solidFill>
                <a:ea typeface="楷体" panose="02010609060101010101" pitchFamily="49" charset="-122"/>
              </a:rPr>
              <a:t>Ξ</a:t>
            </a:r>
            <a:r>
              <a:rPr lang="zh-CN" altLang="en-US" sz="3600" b="1">
                <a:solidFill>
                  <a:schemeClr val="accent2"/>
                </a:solidFill>
                <a:ea typeface="楷体" panose="02010609060101010101" pitchFamily="49" charset="-122"/>
              </a:rPr>
              <a:t>的计算</a:t>
            </a:r>
            <a:endParaRPr lang="zh-CN" altLang="el-GR" sz="3600" b="1">
              <a:solidFill>
                <a:schemeClr val="accent2"/>
              </a:solidFill>
              <a:ea typeface="楷体" panose="02010609060101010101" pitchFamily="49" charset="-122"/>
            </a:endParaRPr>
          </a:p>
        </p:txBody>
      </p:sp>
      <p:sp>
        <p:nvSpPr>
          <p:cNvPr id="143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836613"/>
            <a:ext cx="9144000" cy="647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CN" altLang="en-US" sz="2400" b="1">
                <a:ea typeface="楷体" panose="02010609060101010101" pitchFamily="49" charset="-122"/>
                <a:cs typeface="Times New Roman" panose="02020603050405020304" pitchFamily="18" charset="0"/>
              </a:rPr>
              <a:t>无论对电子气体，或中子气体，都有</a:t>
            </a:r>
            <a:r>
              <a:rPr lang="el-GR" altLang="zh-CN" sz="2400" b="1">
                <a:ea typeface="楷体" panose="02010609060101010101" pitchFamily="49" charset="-122"/>
                <a:cs typeface="Times New Roman" panose="02020603050405020304" pitchFamily="18" charset="0"/>
              </a:rPr>
              <a:t>μ</a:t>
            </a:r>
            <a:r>
              <a:rPr lang="en-US" altLang="zh-CN" sz="2400" b="1" baseline="-25000">
                <a:ea typeface="楷体" panose="02010609060101010101" pitchFamily="49" charset="-122"/>
                <a:cs typeface="Times New Roman" panose="02020603050405020304" pitchFamily="18" charset="0"/>
              </a:rPr>
              <a:t>0</a:t>
            </a:r>
            <a:r>
              <a:rPr lang="en-US" altLang="zh-CN" sz="2400" b="1">
                <a:ea typeface="楷体" panose="02010609060101010101" pitchFamily="49" charset="-122"/>
                <a:cs typeface="Times New Roman" panose="02020603050405020304" pitchFamily="18" charset="0"/>
              </a:rPr>
              <a:t>B </a:t>
            </a:r>
            <a:r>
              <a:rPr lang="en-US" altLang="zh-CN" sz="2400" b="1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 </a:t>
            </a:r>
            <a:r>
              <a:rPr lang="en-US" altLang="zh-CN" sz="2400" b="1">
                <a:ea typeface="楷体" panose="02010609060101010101" pitchFamily="49" charset="-122"/>
                <a:cs typeface="Times New Roman" panose="02020603050405020304" pitchFamily="18" charset="0"/>
              </a:rPr>
              <a:t>&lt;&lt;E</a:t>
            </a:r>
            <a:r>
              <a:rPr lang="en-US" altLang="zh-CN" sz="2400" b="1" baseline="-25000">
                <a:ea typeface="楷体" panose="02010609060101010101" pitchFamily="49" charset="-122"/>
                <a:cs typeface="Times New Roman" panose="02020603050405020304" pitchFamily="18" charset="0"/>
              </a:rPr>
              <a:t>F</a:t>
            </a:r>
            <a:r>
              <a:rPr lang="en-US" altLang="zh-CN" sz="2400" b="1">
                <a:ea typeface="楷体" panose="02010609060101010101" pitchFamily="49" charset="-122"/>
                <a:cs typeface="Times New Roman" panose="02020603050405020304" pitchFamily="18" charset="0"/>
              </a:rPr>
              <a:t>, </a:t>
            </a:r>
            <a:r>
              <a:rPr lang="zh-CN" altLang="en-US" sz="2400" b="1">
                <a:ea typeface="楷体" panose="02010609060101010101" pitchFamily="49" charset="-122"/>
                <a:cs typeface="Times New Roman" panose="02020603050405020304" pitchFamily="18" charset="0"/>
              </a:rPr>
              <a:t>可以将</a:t>
            </a:r>
            <a:r>
              <a:rPr lang="en-US" altLang="zh-CN" sz="2400" b="1">
                <a:ea typeface="楷体" panose="02010609060101010101" pitchFamily="49" charset="-122"/>
                <a:cs typeface="Times New Roman" panose="02020603050405020304" pitchFamily="18" charset="0"/>
              </a:rPr>
              <a:t>ln</a:t>
            </a:r>
            <a:r>
              <a:rPr lang="el-GR" altLang="zh-CN" sz="2400" b="1">
                <a:ea typeface="楷体" panose="02010609060101010101" pitchFamily="49" charset="-122"/>
                <a:cs typeface="Times New Roman" panose="02020603050405020304" pitchFamily="18" charset="0"/>
              </a:rPr>
              <a:t>Ξ</a:t>
            </a:r>
            <a:r>
              <a:rPr lang="zh-CN" altLang="en-US" sz="2400" b="1">
                <a:ea typeface="楷体" panose="02010609060101010101" pitchFamily="49" charset="-122"/>
                <a:cs typeface="Times New Roman" panose="02020603050405020304" pitchFamily="18" charset="0"/>
              </a:rPr>
              <a:t>中的</a:t>
            </a:r>
            <a:endParaRPr lang="zh-CN" altLang="el-GR" sz="2400" b="1"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4338" name="Object 5"/>
          <p:cNvGraphicFramePr>
            <a:graphicFrameLocks noChangeAspect="1"/>
          </p:cNvGraphicFramePr>
          <p:nvPr/>
        </p:nvGraphicFramePr>
        <p:xfrm>
          <a:off x="1692275" y="1412875"/>
          <a:ext cx="41592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43281600" imgH="5486400" progId="Equation.DSMT4">
                  <p:embed/>
                </p:oleObj>
              </mc:Choice>
              <mc:Fallback>
                <p:oleObj name="Equation" r:id="rId3" imgW="43281600" imgH="5486400" progId="Equation.DSMT4">
                  <p:embed/>
                  <p:pic>
                    <p:nvPicPr>
                      <p:cNvPr id="0" name="Object 5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2275" y="1412875"/>
                        <a:ext cx="4159250" cy="5270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5" name="Rectangle 6"/>
          <p:cNvSpPr>
            <a:spLocks noChangeArrowheads="1"/>
          </p:cNvSpPr>
          <p:nvPr/>
        </p:nvSpPr>
        <p:spPr bwMode="auto">
          <a:xfrm>
            <a:off x="179388" y="1989138"/>
            <a:ext cx="4465637" cy="4619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</a:rPr>
              <a:t>按</a:t>
            </a:r>
            <a:r>
              <a:rPr lang="el-GR" altLang="zh-CN" sz="2400" b="1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μ</a:t>
            </a:r>
            <a:r>
              <a:rPr lang="en-US" altLang="zh-CN" sz="2400" b="1" baseline="-2500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0</a:t>
            </a:r>
            <a:r>
              <a:rPr lang="en-US" altLang="zh-CN" sz="2400" b="1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B</a:t>
            </a:r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展开级数，保留前三项。</a:t>
            </a:r>
            <a:endParaRPr lang="zh-CN" altLang="el-GR" sz="2400" b="1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  <a:sym typeface="Mathematica1" pitchFamily="2" charset="2"/>
            </a:endParaRPr>
          </a:p>
        </p:txBody>
      </p:sp>
      <p:graphicFrame>
        <p:nvGraphicFramePr>
          <p:cNvPr id="14339" name="Object 7"/>
          <p:cNvGraphicFramePr>
            <a:graphicFrameLocks noChangeAspect="1"/>
          </p:cNvGraphicFramePr>
          <p:nvPr/>
        </p:nvGraphicFramePr>
        <p:xfrm>
          <a:off x="1692275" y="4005263"/>
          <a:ext cx="202247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26517600" imgH="9448800" progId="Equation.DSMT4">
                  <p:embed/>
                </p:oleObj>
              </mc:Choice>
              <mc:Fallback>
                <p:oleObj name="Equation" r:id="rId5" imgW="26517600" imgH="9448800" progId="Equation.DSMT4">
                  <p:embed/>
                  <p:pic>
                    <p:nvPicPr>
                      <p:cNvPr id="0" name="Object 7"/>
                      <p:cNvPicPr>
                        <a:picLocks noChangeAspect="1"/>
                      </p:cNvPicPr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92275" y="4005263"/>
                        <a:ext cx="2022475" cy="7207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0" y="4076700"/>
            <a:ext cx="900113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latin typeface="楷体" panose="02010609060101010101" pitchFamily="49" charset="-122"/>
                <a:ea typeface="楷体" panose="02010609060101010101" pitchFamily="49" charset="-122"/>
                <a:sym typeface="Mathematica1" pitchFamily="2" charset="2"/>
              </a:rPr>
              <a:t>其中</a:t>
            </a:r>
          </a:p>
        </p:txBody>
      </p:sp>
      <p:sp>
        <p:nvSpPr>
          <p:cNvPr id="14347" name="Rectangle 9"/>
          <p:cNvSpPr>
            <a:spLocks noChangeArrowheads="1"/>
          </p:cNvSpPr>
          <p:nvPr/>
        </p:nvSpPr>
        <p:spPr bwMode="auto">
          <a:xfrm>
            <a:off x="0" y="4941888"/>
            <a:ext cx="7164388" cy="830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为能量状态</a:t>
            </a:r>
            <a:r>
              <a:rPr lang="el-GR" altLang="zh-CN" sz="2400" b="1">
                <a:ea typeface="楷体" panose="02010609060101010101" pitchFamily="49" charset="-122"/>
                <a:sym typeface="Mathematica1" pitchFamily="2" charset="2"/>
              </a:rPr>
              <a:t>ε</a:t>
            </a:r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上平均一个量子态所占有的中子数。</a:t>
            </a:r>
          </a:p>
          <a:p>
            <a:r>
              <a:rPr lang="zh-CN" altLang="en-US" sz="2400" b="1">
                <a:ea typeface="楷体" panose="02010609060101010101" pitchFamily="49" charset="-122"/>
                <a:sym typeface="Mathematica1" pitchFamily="2" charset="2"/>
              </a:rPr>
              <a:t>在</a:t>
            </a:r>
            <a:r>
              <a:rPr lang="en-US" altLang="zh-CN" sz="2400" b="1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Fermi</a:t>
            </a:r>
            <a:r>
              <a:rPr lang="zh-CN" altLang="en-US" sz="2400" b="1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海深处</a:t>
            </a:r>
            <a:r>
              <a:rPr lang="en-US" altLang="zh-CN" sz="2400" b="1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(</a:t>
            </a:r>
            <a:r>
              <a:rPr lang="el-GR" altLang="zh-CN" sz="2400" b="1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ε</a:t>
            </a:r>
            <a:r>
              <a:rPr lang="en-US" altLang="zh-CN" sz="2400" b="1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&lt;&lt; </a:t>
            </a:r>
            <a:r>
              <a:rPr lang="el-GR" altLang="zh-CN" sz="2400" b="1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ψ</a:t>
            </a:r>
            <a:r>
              <a:rPr lang="en-US" altLang="zh-CN" sz="2400" b="1">
                <a:ea typeface="楷体" panose="02010609060101010101" pitchFamily="49" charset="-122"/>
                <a:cs typeface="Times New Roman" panose="02020603050405020304" pitchFamily="18" charset="0"/>
                <a:sym typeface="Mathematica1" pitchFamily="2" charset="2"/>
              </a:rPr>
              <a:t>),</a:t>
            </a:r>
            <a:endParaRPr lang="el-GR" altLang="zh-CN" sz="2400" b="1">
              <a:ea typeface="楷体" panose="02010609060101010101" pitchFamily="49" charset="-122"/>
              <a:cs typeface="Times New Roman" panose="02020603050405020304" pitchFamily="18" charset="0"/>
              <a:sym typeface="Mathematica1" pitchFamily="2" charset="2"/>
            </a:endParaRPr>
          </a:p>
        </p:txBody>
      </p:sp>
      <p:graphicFrame>
        <p:nvGraphicFramePr>
          <p:cNvPr id="14340" name="Object 10"/>
          <p:cNvGraphicFramePr>
            <a:graphicFrameLocks noChangeAspect="1"/>
          </p:cNvGraphicFramePr>
          <p:nvPr/>
        </p:nvGraphicFramePr>
        <p:xfrm>
          <a:off x="4500563" y="5445125"/>
          <a:ext cx="1150937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Equation" r:id="rId7" imgW="12801600" imgH="4876800" progId="Equation.DSMT4">
                  <p:embed/>
                </p:oleObj>
              </mc:Choice>
              <mc:Fallback>
                <p:oleObj name="Equation" r:id="rId7" imgW="12801600" imgH="4876800" progId="Equation.DSMT4">
                  <p:embed/>
                  <p:pic>
                    <p:nvPicPr>
                      <p:cNvPr id="0" name="Object 10"/>
                      <p:cNvPicPr>
                        <a:picLocks noChangeAspect="1"/>
                      </p:cNvPicPr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0563" y="5445125"/>
                        <a:ext cx="1150937" cy="43815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90" name="Rectangle 11"/>
          <p:cNvSpPr>
            <a:spLocks noChangeArrowheads="1"/>
          </p:cNvSpPr>
          <p:nvPr/>
        </p:nvSpPr>
        <p:spPr bwMode="auto">
          <a:xfrm>
            <a:off x="0" y="6092825"/>
            <a:ext cx="3635375" cy="461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zh-CN" altLang="en-US" sz="2400" b="1" dirty="0">
                <a:latin typeface="+mn-lt"/>
                <a:ea typeface="楷体" panose="02010609060101010101" pitchFamily="49" charset="-122"/>
                <a:sym typeface="Mathematica1" pitchFamily="2" charset="2"/>
              </a:rPr>
              <a:t>在</a:t>
            </a:r>
            <a:r>
              <a:rPr lang="en-US" altLang="zh-CN" sz="2400" b="1" dirty="0">
                <a:latin typeface="+mn-lt"/>
                <a:ea typeface="楷体" panose="02010609060101010101" pitchFamily="49" charset="-122"/>
                <a:sym typeface="Mathematica1" pitchFamily="2" charset="2"/>
              </a:rPr>
              <a:t>Fermi</a:t>
            </a:r>
            <a:r>
              <a:rPr lang="zh-CN" altLang="en-US" sz="2400" b="1" dirty="0">
                <a:latin typeface="+mn-lt"/>
                <a:ea typeface="楷体" panose="02010609060101010101" pitchFamily="49" charset="-122"/>
                <a:sym typeface="Mathematica1" pitchFamily="2" charset="2"/>
              </a:rPr>
              <a:t>海以上</a:t>
            </a:r>
            <a:r>
              <a:rPr lang="en-US" altLang="zh-CN" sz="2400" b="1" dirty="0">
                <a:latin typeface="+mn-lt"/>
                <a:ea typeface="楷体" panose="02010609060101010101" pitchFamily="49" charset="-122"/>
                <a:sym typeface="Mathematica1" pitchFamily="2" charset="2"/>
              </a:rPr>
              <a:t>,  </a:t>
            </a:r>
            <a:r>
              <a:rPr lang="el-GR" altLang="zh-CN" sz="2400" b="1" dirty="0">
                <a:latin typeface="+mn-lt"/>
                <a:ea typeface="楷体" panose="02010609060101010101" pitchFamily="49" charset="-122"/>
                <a:sym typeface="Mathematica1" pitchFamily="2" charset="2"/>
              </a:rPr>
              <a:t>ε</a:t>
            </a:r>
            <a:r>
              <a:rPr lang="en-US" altLang="zh-CN" sz="2400" b="1" dirty="0">
                <a:latin typeface="+mn-lt"/>
                <a:ea typeface="楷体" panose="02010609060101010101" pitchFamily="49" charset="-122"/>
                <a:sym typeface="Mathematica1" pitchFamily="2" charset="2"/>
              </a:rPr>
              <a:t> &gt; </a:t>
            </a:r>
            <a:r>
              <a:rPr lang="el-GR" altLang="zh-CN" sz="2400" b="1" dirty="0">
                <a:latin typeface="+mn-lt"/>
                <a:ea typeface="楷体" panose="02010609060101010101" pitchFamily="49" charset="-122"/>
                <a:sym typeface="Mathematica1" pitchFamily="2" charset="2"/>
              </a:rPr>
              <a:t>ψ</a:t>
            </a:r>
            <a:endParaRPr lang="en-US" altLang="zh-CN" sz="2400" b="1" dirty="0">
              <a:latin typeface="+mn-lt"/>
              <a:ea typeface="楷体" panose="02010609060101010101" pitchFamily="49" charset="-122"/>
              <a:sym typeface="Mathematica1" pitchFamily="2" charset="2"/>
            </a:endParaRPr>
          </a:p>
        </p:txBody>
      </p:sp>
      <p:graphicFrame>
        <p:nvGraphicFramePr>
          <p:cNvPr id="14341" name="Object 12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572000" y="6165850"/>
          <a:ext cx="12954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Equation" r:id="rId9" imgW="13411200" imgH="4876800" progId="Equation.DSMT4">
                  <p:embed/>
                </p:oleObj>
              </mc:Choice>
              <mc:Fallback>
                <p:oleObj name="Equation" r:id="rId9" imgW="13411200" imgH="4876800" progId="Equation.DSMT4">
                  <p:embed/>
                  <p:pic>
                    <p:nvPicPr>
                      <p:cNvPr id="0" name="Object 12"/>
                      <p:cNvPicPr>
                        <a:picLocks noChangeAspect="1"/>
                      </p:cNvPicPr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72000" y="6165850"/>
                        <a:ext cx="1295400" cy="47148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42" name="Object 13"/>
          <p:cNvGraphicFramePr>
            <a:graphicFrameLocks noChangeAspect="1"/>
          </p:cNvGraphicFramePr>
          <p:nvPr/>
        </p:nvGraphicFramePr>
        <p:xfrm>
          <a:off x="323850" y="2708275"/>
          <a:ext cx="7380288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11" imgW="83515200" imgH="15240000" progId="Equation.DSMT4">
                  <p:embed/>
                </p:oleObj>
              </mc:Choice>
              <mc:Fallback>
                <p:oleObj name="Equation" r:id="rId11" imgW="83515200" imgH="15240000" progId="Equation.DSMT4">
                  <p:embed/>
                  <p:pic>
                    <p:nvPicPr>
                      <p:cNvPr id="0" name="Object 13"/>
                      <p:cNvPicPr>
                        <a:picLocks noChangeAspect="1"/>
                      </p:cNvPicPr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23850" y="2708275"/>
                        <a:ext cx="7380288" cy="1346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zh-CN" alt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3504</Words>
  <Application>Microsoft Office PowerPoint</Application>
  <PresentationFormat>全屏显示(4:3)</PresentationFormat>
  <Paragraphs>216</Paragraphs>
  <Slides>31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31</vt:i4>
      </vt:variant>
    </vt:vector>
  </HeadingPairs>
  <TitlesOfParts>
    <vt:vector size="34" baseType="lpstr">
      <vt:lpstr>默认设计模板</vt:lpstr>
      <vt:lpstr>Equation</vt:lpstr>
      <vt:lpstr>公式</vt:lpstr>
      <vt:lpstr>磁星超強磁场的物理本质 （凝聚态核物理学应用II） </vt:lpstr>
      <vt:lpstr>问题?</vt:lpstr>
      <vt:lpstr>内容</vt:lpstr>
      <vt:lpstr>I.超相对论强简并电子气体 的Pauli顺磁磁化现象   ―中子星强磁场的物理原因  Qiu-he Peng and Hao Tong, 2007,    The Physics of Strong magnetic fields in neutron stars,     Mon. Not. R. Astron. Soc. 378, 159-162(2007)  </vt:lpstr>
      <vt:lpstr> 金属内电子气体的Pauli顺磁(诱导)磁矩</vt:lpstr>
      <vt:lpstr>工作动机</vt:lpstr>
      <vt:lpstr>强简并的Fermi气体Pauli顺磁(诱导)磁矩</vt:lpstr>
      <vt:lpstr>统计物理方法</vt:lpstr>
      <vt:lpstr>lnΞ的计算</vt:lpstr>
      <vt:lpstr>PowerPoint 演示文稿</vt:lpstr>
      <vt:lpstr>能级密度N(ε)</vt:lpstr>
      <vt:lpstr>中子正常Fermi系统的Pauli顺磁磁矩μ(in)</vt:lpstr>
      <vt:lpstr>数值估算</vt:lpstr>
      <vt:lpstr>超相对论电子气体的Pauli顺磁磁矩产生的诱导磁场</vt:lpstr>
      <vt:lpstr>PowerPoint 演示文稿</vt:lpstr>
      <vt:lpstr>物理原因</vt:lpstr>
      <vt:lpstr> Landau 逆磁性  (Landau diamagnetic susceptibility) </vt:lpstr>
      <vt:lpstr>超强磁场B &gt; Bcr 情形 (简并的Landau柱面)</vt:lpstr>
      <vt:lpstr>强磁场下垂直于磁场方向电子运动的Landau 能级量子化</vt:lpstr>
      <vt:lpstr>超强磁场B &gt; Bcr 情形</vt:lpstr>
      <vt:lpstr>磁星超强磁场的物理本质.                   ―  凝聚态核物理学的应用 II</vt:lpstr>
      <vt:lpstr>能级图</vt:lpstr>
      <vt:lpstr>3P2 中子Cooper对的磁矩的分布</vt:lpstr>
      <vt:lpstr>顺磁方向与逆磁方向排列的 3P2Cooper对数目差</vt:lpstr>
      <vt:lpstr>处于3P2 中子Copper 对的中子数所占的百分比</vt:lpstr>
      <vt:lpstr>3P2中子Cooper对的诱导磁矩</vt:lpstr>
      <vt:lpstr>3PF2 中子超流体的总的诱导磁场 :</vt:lpstr>
      <vt:lpstr>Bin- T 曲线(取η=1)(未考虑相互作用)</vt:lpstr>
      <vt:lpstr>物理图象</vt:lpstr>
      <vt:lpstr>中子星磁场的增长</vt:lpstr>
      <vt:lpstr>3P2中子能隙图(Elgagøy et al.1996, PRL, 77, 1428-1431)</vt:lpstr>
    </vt:vector>
  </TitlesOfParts>
  <Company>nju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毫秒脉冲星及X-射线双星某些重要性质的理论解释</dc:title>
  <dc:creator>qhpeng</dc:creator>
  <cp:lastModifiedBy>xb21cn</cp:lastModifiedBy>
  <cp:revision>506</cp:revision>
  <dcterms:created xsi:type="dcterms:W3CDTF">2006-01-02T09:06:00Z</dcterms:created>
  <dcterms:modified xsi:type="dcterms:W3CDTF">2024-07-12T13:57:56Z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