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750" r:id="rId2"/>
    <p:sldId id="531" r:id="rId3"/>
    <p:sldId id="728" r:id="rId4"/>
    <p:sldId id="710" r:id="rId5"/>
    <p:sldId id="757" r:id="rId6"/>
    <p:sldId id="782" r:id="rId7"/>
    <p:sldId id="783" r:id="rId8"/>
    <p:sldId id="752" r:id="rId9"/>
    <p:sldId id="707" r:id="rId10"/>
    <p:sldId id="708" r:id="rId11"/>
    <p:sldId id="759" r:id="rId12"/>
    <p:sldId id="766" r:id="rId13"/>
    <p:sldId id="764" r:id="rId14"/>
    <p:sldId id="784" r:id="rId15"/>
    <p:sldId id="769" r:id="rId16"/>
    <p:sldId id="316" r:id="rId17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63" userDrawn="1">
          <p15:clr>
            <a:srgbClr val="A4A3A4"/>
          </p15:clr>
        </p15:guide>
        <p15:guide id="2" pos="310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17">
          <p15:clr>
            <a:srgbClr val="A4A3A4"/>
          </p15:clr>
        </p15:guide>
        <p15:guide id="2" pos="233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9900"/>
    <a:srgbClr val="89D4CD"/>
    <a:srgbClr val="3794EB"/>
    <a:srgbClr val="21FF06"/>
    <a:srgbClr val="FFFFFF"/>
    <a:srgbClr val="00FB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348" autoAdjust="0"/>
    <p:restoredTop sz="88682" autoAdjust="0"/>
  </p:normalViewPr>
  <p:slideViewPr>
    <p:cSldViewPr snapToGrid="0" showGuides="1">
      <p:cViewPr varScale="1">
        <p:scale>
          <a:sx n="115" d="100"/>
          <a:sy n="115" d="100"/>
        </p:scale>
        <p:origin x="1096" y="208"/>
      </p:cViewPr>
      <p:guideLst>
        <p:guide orient="horz" pos="2263"/>
        <p:guide pos="310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4" d="100"/>
          <a:sy n="54" d="100"/>
        </p:scale>
        <p:origin x="-2880" y="-84"/>
      </p:cViewPr>
      <p:guideLst>
        <p:guide orient="horz" pos="3017"/>
        <p:guide pos="233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29D6F0-FA1E-4414-A344-9BB2ADEC4CCC}" type="datetimeFigureOut">
              <a:rPr lang="zh-CN" altLang="en-US" smtClean="0"/>
              <a:t>2024/7/9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BE6A3B-AEEE-441F-B154-1E897A60785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507D5C-708D-41AC-A898-AE2CAE757A07}" type="datetimeFigureOut">
              <a:rPr lang="zh-CN" altLang="en-US" smtClean="0"/>
              <a:t>2024/7/9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E30BD8-998F-414F-8CCE-03C6882F0B5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sp>
        <p:nvSpPr>
          <p:cNvPr id="16388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defTabSz="1029970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defTabSz="1029970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defTabSz="1029970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defTabSz="1029970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</a:pPr>
            <a:fld id="{921735C3-9949-425E-806E-9FBECC660121}" type="slidenum">
              <a:rPr lang="zh-CN" altLang="en-US" sz="1200"/>
              <a:t>1</a:t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E30BD8-998F-414F-8CCE-03C6882F0B50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E30BD8-998F-414F-8CCE-03C6882F0B50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E30BD8-998F-414F-8CCE-03C6882F0B50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E30BD8-998F-414F-8CCE-03C6882F0B50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E30BD8-998F-414F-8CCE-03C6882F0B50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sz="1200" dirty="0"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E30BD8-998F-414F-8CCE-03C6882F0B50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sp>
        <p:nvSpPr>
          <p:cNvPr id="16388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defTabSz="1029970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defTabSz="1029970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defTabSz="1029970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defTabSz="1029970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</a:pPr>
            <a:fld id="{921735C3-9949-425E-806E-9FBECC660121}" type="slidenum">
              <a:rPr lang="zh-CN" altLang="en-US" sz="1200"/>
              <a:t>3</a:t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GB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baseline="0" dirty="0"/>
          </a:p>
        </p:txBody>
      </p:sp>
      <p:sp>
        <p:nvSpPr>
          <p:cNvPr id="16388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defTabSz="1029970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defTabSz="1029970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defTabSz="1029970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defTabSz="1029970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</a:pPr>
            <a:fld id="{921735C3-9949-425E-806E-9FBECC660121}" type="slidenum">
              <a:rPr lang="zh-CN" altLang="en-US" sz="1200"/>
              <a:t>4</a:t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GB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GB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baseline="0" dirty="0"/>
          </a:p>
        </p:txBody>
      </p:sp>
      <p:sp>
        <p:nvSpPr>
          <p:cNvPr id="16388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defTabSz="1029970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defTabSz="1029970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defTabSz="1029970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defTabSz="1029970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</a:pPr>
            <a:fld id="{921735C3-9949-425E-806E-9FBECC660121}" type="slidenum">
              <a:rPr lang="zh-CN" altLang="en-US" sz="1200"/>
              <a:t>5</a:t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baseline="0" dirty="0"/>
              <a:t>Only downward drift…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baseline="0" dirty="0"/>
              <a:t>The propagation effect is challenged by why such structures are favored in repeaters.</a:t>
            </a:r>
          </a:p>
        </p:txBody>
      </p:sp>
      <p:sp>
        <p:nvSpPr>
          <p:cNvPr id="16388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defTabSz="1029970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defTabSz="1029970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defTabSz="1029970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defTabSz="1029970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</a:pPr>
            <a:fld id="{921735C3-9949-425E-806E-9FBECC660121}" type="slidenum">
              <a:rPr lang="zh-CN" altLang="en-US" sz="1200"/>
              <a:t>6</a:t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E30BD8-998F-414F-8CCE-03C6882F0B50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E30BD8-998F-414F-8CCE-03C6882F0B50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altLang="zh-C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Characteristic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Critical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frequency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curvature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radiation</a:t>
            </a:r>
            <a:endParaRPr lang="en-GB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E30BD8-998F-414F-8CCE-03C6882F0B50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E30BD8-998F-414F-8CCE-03C6882F0B50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7CC0F-04A4-478D-836A-54DCC5A3BF28}" type="datetimeFigureOut">
              <a:rPr lang="zh-CN" altLang="en-US" smtClean="0"/>
              <a:t>2024/7/9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47944-D2C8-4AB5-A9CB-B7FA7D86A5D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7CC0F-04A4-478D-836A-54DCC5A3BF28}" type="datetimeFigureOut">
              <a:rPr lang="zh-CN" altLang="en-US" smtClean="0"/>
              <a:t>2024/7/9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47944-D2C8-4AB5-A9CB-B7FA7D86A5D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7CC0F-04A4-478D-836A-54DCC5A3BF28}" type="datetimeFigureOut">
              <a:rPr lang="zh-CN" altLang="en-US" smtClean="0"/>
              <a:t>2024/7/9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47944-D2C8-4AB5-A9CB-B7FA7D86A5D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7CC0F-04A4-478D-836A-54DCC5A3BF28}" type="datetimeFigureOut">
              <a:rPr lang="zh-CN" altLang="en-US" smtClean="0"/>
              <a:t>2024/7/9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47944-D2C8-4AB5-A9CB-B7FA7D86A5D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7CC0F-04A4-478D-836A-54DCC5A3BF28}" type="datetimeFigureOut">
              <a:rPr lang="zh-CN" altLang="en-US" smtClean="0"/>
              <a:t>2024/7/9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47944-D2C8-4AB5-A9CB-B7FA7D86A5D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7CC0F-04A4-478D-836A-54DCC5A3BF28}" type="datetimeFigureOut">
              <a:rPr lang="zh-CN" altLang="en-US" smtClean="0"/>
              <a:t>2024/7/9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47944-D2C8-4AB5-A9CB-B7FA7D86A5D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7CC0F-04A4-478D-836A-54DCC5A3BF28}" type="datetimeFigureOut">
              <a:rPr lang="zh-CN" altLang="en-US" smtClean="0"/>
              <a:t>2024/7/9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47944-D2C8-4AB5-A9CB-B7FA7D86A5D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7CC0F-04A4-478D-836A-54DCC5A3BF28}" type="datetimeFigureOut">
              <a:rPr lang="zh-CN" altLang="en-US" smtClean="0"/>
              <a:t>2024/7/9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47944-D2C8-4AB5-A9CB-B7FA7D86A5D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7CC0F-04A4-478D-836A-54DCC5A3BF28}" type="datetimeFigureOut">
              <a:rPr lang="zh-CN" altLang="en-US" smtClean="0"/>
              <a:t>2024/7/9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47944-D2C8-4AB5-A9CB-B7FA7D86A5D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7CC0F-04A4-478D-836A-54DCC5A3BF28}" type="datetimeFigureOut">
              <a:rPr lang="zh-CN" altLang="en-US" smtClean="0"/>
              <a:t>2024/7/9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47944-D2C8-4AB5-A9CB-B7FA7D86A5D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7CC0F-04A4-478D-836A-54DCC5A3BF28}" type="datetimeFigureOut">
              <a:rPr lang="zh-CN" altLang="en-US" smtClean="0"/>
              <a:t>2024/7/9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47944-D2C8-4AB5-A9CB-B7FA7D86A5D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7CC0F-04A4-478D-836A-54DCC5A3BF28}" type="datetimeFigureOut">
              <a:rPr lang="zh-CN" altLang="en-US" smtClean="0"/>
              <a:t>2024/7/9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A47944-D2C8-4AB5-A9CB-B7FA7D86A5D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jpe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microsoft.com/office/2007/relationships/hdphoto" Target="../media/hdphoto1.wdp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38.png"/><Relationship Id="rId4" Type="http://schemas.openxmlformats.org/officeDocument/2006/relationships/image" Target="../media/image43.emf"/><Relationship Id="rId9" Type="http://schemas.openxmlformats.org/officeDocument/2006/relationships/image" Target="../media/image48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Relationship Id="rId9" Type="http://schemas.openxmlformats.org/officeDocument/2006/relationships/image" Target="../media/image6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emf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openxmlformats.org/officeDocument/2006/relationships/image" Target="../media/image40.png"/><Relationship Id="rId5" Type="http://schemas.openxmlformats.org/officeDocument/2006/relationships/image" Target="../media/image36.png"/><Relationship Id="rId10" Type="http://schemas.openxmlformats.org/officeDocument/2006/relationships/image" Target="../media/image43.png"/><Relationship Id="rId4" Type="http://schemas.openxmlformats.org/officeDocument/2006/relationships/image" Target="../media/image35.png"/><Relationship Id="rId9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884D15F6-092C-E6EF-C01A-5BEEC166117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Texturizer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064"/>
            <a:ext cx="9139555" cy="6981605"/>
          </a:xfrm>
          <a:prstGeom prst="rect">
            <a:avLst/>
          </a:prstGeom>
        </p:spPr>
      </p:pic>
      <p:pic>
        <p:nvPicPr>
          <p:cNvPr id="6" name="图片 2" descr="剪影蓝 低版本"/>
          <p:cNvPicPr>
            <a:picLocks noChangeAspect="1"/>
          </p:cNvPicPr>
          <p:nvPr/>
        </p:nvPicPr>
        <p:blipFill rotWithShape="1">
          <a:blip r:embed="rId5"/>
          <a:srcRect l="16881"/>
          <a:stretch>
            <a:fillRect/>
          </a:stretch>
        </p:blipFill>
        <p:spPr>
          <a:xfrm>
            <a:off x="354330" y="5553075"/>
            <a:ext cx="8789670" cy="21151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>
            <a:alphaModFix amt="85000"/>
          </a:blip>
          <a:stretch>
            <a:fillRect/>
          </a:stretch>
        </p:blipFill>
        <p:spPr>
          <a:xfrm>
            <a:off x="3470505" y="4779989"/>
            <a:ext cx="771914" cy="764251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7">
            <a:alphaModFix amt="85000"/>
          </a:blip>
          <a:srcRect l="22650" t="10769" r="23846" b="33163"/>
          <a:stretch>
            <a:fillRect/>
          </a:stretch>
        </p:blipFill>
        <p:spPr>
          <a:xfrm>
            <a:off x="4343756" y="4779114"/>
            <a:ext cx="730136" cy="765126"/>
          </a:xfrm>
          <a:prstGeom prst="rect">
            <a:avLst/>
          </a:prstGeom>
        </p:spPr>
      </p:pic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-197883" y="3036268"/>
            <a:ext cx="9894096" cy="1511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27" tIns="47613" rIns="95227" bIns="47613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90204" pitchFamily="34" charset="0"/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90204" pitchFamily="34" charset="0"/>
              <a:buChar char="–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90204" pitchFamily="34" charset="0"/>
              <a:buChar char="•"/>
              <a:defRPr sz="27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90204" pitchFamily="34" charset="0"/>
              <a:buChar char="–"/>
              <a:defRPr sz="23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9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defTabSz="102997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9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defTabSz="102997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9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defTabSz="102997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9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defTabSz="102997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9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endParaRPr lang="en-US" altLang="zh-CN" sz="2000" dirty="0">
              <a:latin typeface="Comic Sans MS" panose="030F0902030302020204" pitchFamily="66" charset="0"/>
              <a:ea typeface="方正粗倩简体" panose="03000509000000000000" pitchFamily="65" charset="-122"/>
            </a:endParaRPr>
          </a:p>
          <a:p>
            <a:pPr algn="ctr" eaLnBrk="1" hangingPunct="1">
              <a:spcBef>
                <a:spcPct val="0"/>
              </a:spcBef>
              <a:buNone/>
            </a:pPr>
            <a:r>
              <a:rPr lang="en-US" altLang="zh-CN" sz="2000" dirty="0" err="1">
                <a:latin typeface="Comic Sans MS" panose="030F0902030302020204" pitchFamily="66" charset="0"/>
                <a:ea typeface="方正舒体" panose="02010601030101010101" pitchFamily="2" charset="-122"/>
                <a:cs typeface="Times New Roman" panose="02020503050405090304" pitchFamily="18" charset="0"/>
              </a:rPr>
              <a:t>Weiyang</a:t>
            </a:r>
            <a:r>
              <a:rPr lang="en-US" altLang="zh-CN" sz="2000" dirty="0">
                <a:latin typeface="Comic Sans MS" panose="030F0902030302020204" pitchFamily="66" charset="0"/>
                <a:ea typeface="方正舒体" panose="02010601030101010101" pitchFamily="2" charset="-122"/>
                <a:cs typeface="Times New Roman" panose="02020503050405090304" pitchFamily="18" charset="0"/>
              </a:rPr>
              <a:t> Wang</a:t>
            </a:r>
            <a:r>
              <a:rPr lang="zh-CN" altLang="en-US" sz="2000" dirty="0">
                <a:latin typeface="Comic Sans MS" panose="030F0902030302020204" pitchFamily="66" charset="0"/>
                <a:ea typeface="华文楷体" panose="02010600040101010101" charset="-122"/>
                <a:cs typeface="华文楷体" panose="02010600040101010101" charset="-122"/>
              </a:rPr>
              <a:t>（</a:t>
            </a:r>
            <a:r>
              <a:rPr lang="zh-CN" altLang="en-US" sz="2000" b="1" dirty="0">
                <a:latin typeface="Xingkai SC Bold" panose="02010800040101010101" charset="-122"/>
                <a:ea typeface="Xingkai SC Bold" panose="02010800040101010101" charset="-122"/>
                <a:cs typeface="华文楷体" panose="02010600040101010101" charset="-122"/>
              </a:rPr>
              <a:t>王维扬</a:t>
            </a:r>
            <a:r>
              <a:rPr lang="zh-CN" altLang="en-US" sz="2000" dirty="0">
                <a:latin typeface="Comic Sans MS" panose="030F0902030302020204" pitchFamily="66" charset="0"/>
                <a:ea typeface="华文楷体" panose="02010600040101010101" charset="-122"/>
                <a:cs typeface="华文楷体" panose="02010600040101010101" charset="-122"/>
              </a:rPr>
              <a:t>）</a:t>
            </a:r>
            <a:endParaRPr lang="en-US" altLang="zh-CN" sz="2000" dirty="0">
              <a:latin typeface="Comic Sans MS" panose="030F0902030302020204" pitchFamily="66" charset="0"/>
              <a:ea typeface="华文楷体" panose="02010600040101010101" charset="-122"/>
              <a:cs typeface="华文楷体" panose="02010600040101010101" charset="-122"/>
            </a:endParaRPr>
          </a:p>
          <a:p>
            <a:pPr algn="ctr" eaLnBrk="1" hangingPunct="1">
              <a:spcBef>
                <a:spcPct val="0"/>
              </a:spcBef>
              <a:buNone/>
            </a:pPr>
            <a:endParaRPr lang="en-US" altLang="zh-CN" sz="1800" dirty="0">
              <a:latin typeface="Comic Sans MS" panose="030F0902030302020204" pitchFamily="66" charset="0"/>
              <a:ea typeface="华文楷体" panose="02010600040101010101" charset="-122"/>
              <a:cs typeface="华文楷体" panose="02010600040101010101" charset="-122"/>
            </a:endParaRPr>
          </a:p>
          <a:p>
            <a:pPr algn="ctr" eaLnBrk="1" hangingPunct="1">
              <a:spcBef>
                <a:spcPct val="0"/>
              </a:spcBef>
              <a:buNone/>
            </a:pPr>
            <a:r>
              <a:rPr lang="en-US" altLang="zh-CN" sz="1800" dirty="0">
                <a:latin typeface="Times New Roman" panose="02020503050405090304" pitchFamily="18" charset="0"/>
                <a:ea typeface="华文楷体" panose="02010600040101010101" charset="-122"/>
                <a:cs typeface="Times New Roman" panose="02020503050405090304" pitchFamily="18" charset="0"/>
              </a:rPr>
              <a:t>University</a:t>
            </a:r>
            <a:r>
              <a:rPr lang="zh-CN" altLang="en-US" sz="1800" dirty="0">
                <a:latin typeface="Times New Roman" panose="02020503050405090304" pitchFamily="18" charset="0"/>
                <a:ea typeface="华文楷体" panose="02010600040101010101" charset="-122"/>
                <a:cs typeface="Times New Roman" panose="02020503050405090304" pitchFamily="18" charset="0"/>
              </a:rPr>
              <a:t> </a:t>
            </a:r>
            <a:r>
              <a:rPr lang="en-US" altLang="zh-CN" sz="1800" dirty="0">
                <a:latin typeface="Times New Roman" panose="02020503050405090304" pitchFamily="18" charset="0"/>
                <a:ea typeface="华文楷体" panose="02010600040101010101" charset="-122"/>
                <a:cs typeface="Times New Roman" panose="02020503050405090304" pitchFamily="18" charset="0"/>
              </a:rPr>
              <a:t>of</a:t>
            </a:r>
            <a:r>
              <a:rPr lang="zh-CN" altLang="en-US" sz="1800" dirty="0">
                <a:latin typeface="Times New Roman" panose="02020503050405090304" pitchFamily="18" charset="0"/>
                <a:ea typeface="华文楷体" panose="02010600040101010101" charset="-122"/>
                <a:cs typeface="Times New Roman" panose="02020503050405090304" pitchFamily="18" charset="0"/>
              </a:rPr>
              <a:t> </a:t>
            </a:r>
            <a:r>
              <a:rPr lang="en-GB" altLang="zh-CN" sz="1800" dirty="0">
                <a:latin typeface="Times New Roman" panose="02020503050405090304" pitchFamily="18" charset="0"/>
                <a:ea typeface="华文楷体" panose="02010600040101010101" charset="-122"/>
                <a:cs typeface="Times New Roman" panose="02020503050405090304" pitchFamily="18" charset="0"/>
              </a:rPr>
              <a:t>Chinese Academy of Sciences</a:t>
            </a:r>
            <a:endParaRPr lang="en-US" altLang="zh-CN" sz="1800" dirty="0">
              <a:latin typeface="Times New Roman" panose="02020503050405090304" pitchFamily="18" charset="0"/>
              <a:ea typeface="华文楷体" panose="02010600040101010101" charset="-122"/>
              <a:cs typeface="Times New Roman" panose="02020503050405090304" pitchFamily="18" charset="0"/>
            </a:endParaRPr>
          </a:p>
          <a:p>
            <a:pPr algn="ctr" eaLnBrk="1" hangingPunct="1">
              <a:spcBef>
                <a:spcPct val="0"/>
              </a:spcBef>
              <a:buNone/>
            </a:pPr>
            <a:r>
              <a:rPr lang="en-US" altLang="zh-CN" sz="1400" dirty="0">
                <a:latin typeface="Times New Roman" panose="02020503050405090304" pitchFamily="18" charset="0"/>
                <a:ea typeface="华文楷体" panose="02010600040101010101" charset="-122"/>
                <a:cs typeface="Times New Roman" panose="02020503050405090304" pitchFamily="18" charset="0"/>
              </a:rPr>
              <a:t>School</a:t>
            </a:r>
            <a:r>
              <a:rPr lang="zh-CN" altLang="en-US" sz="1400" dirty="0">
                <a:latin typeface="Times New Roman" panose="02020503050405090304" pitchFamily="18" charset="0"/>
                <a:ea typeface="华文楷体" panose="02010600040101010101" charset="-122"/>
                <a:cs typeface="Times New Roman" panose="02020503050405090304" pitchFamily="18" charset="0"/>
              </a:rPr>
              <a:t> </a:t>
            </a:r>
            <a:r>
              <a:rPr lang="en-US" altLang="zh-CN" sz="1400" dirty="0">
                <a:latin typeface="Times New Roman" panose="02020503050405090304" pitchFamily="18" charset="0"/>
                <a:ea typeface="华文楷体" panose="02010600040101010101" charset="-122"/>
                <a:cs typeface="Times New Roman" panose="02020503050405090304" pitchFamily="18" charset="0"/>
              </a:rPr>
              <a:t>of</a:t>
            </a:r>
            <a:r>
              <a:rPr lang="zh-CN" altLang="en-US" sz="1400" dirty="0">
                <a:latin typeface="Times New Roman" panose="02020503050405090304" pitchFamily="18" charset="0"/>
                <a:ea typeface="华文楷体" panose="02010600040101010101" charset="-122"/>
                <a:cs typeface="Times New Roman" panose="02020503050405090304" pitchFamily="18" charset="0"/>
              </a:rPr>
              <a:t> </a:t>
            </a:r>
            <a:r>
              <a:rPr lang="en-US" altLang="zh-CN" sz="1400" dirty="0">
                <a:latin typeface="Times New Roman" panose="02020503050405090304" pitchFamily="18" charset="0"/>
                <a:ea typeface="华文楷体" panose="02010600040101010101" charset="-122"/>
                <a:cs typeface="Times New Roman" panose="02020503050405090304" pitchFamily="18" charset="0"/>
              </a:rPr>
              <a:t>Astronomy</a:t>
            </a:r>
            <a:r>
              <a:rPr lang="zh-CN" altLang="en-US" sz="1400" dirty="0">
                <a:latin typeface="Times New Roman" panose="02020503050405090304" pitchFamily="18" charset="0"/>
                <a:ea typeface="华文楷体" panose="02010600040101010101" charset="-122"/>
                <a:cs typeface="Times New Roman" panose="02020503050405090304" pitchFamily="18" charset="0"/>
              </a:rPr>
              <a:t> </a:t>
            </a:r>
            <a:r>
              <a:rPr lang="en-US" altLang="zh-CN" sz="1400" dirty="0">
                <a:latin typeface="Times New Roman" panose="02020503050405090304" pitchFamily="18" charset="0"/>
                <a:ea typeface="华文楷体" panose="02010600040101010101" charset="-122"/>
                <a:cs typeface="Times New Roman" panose="02020503050405090304" pitchFamily="18" charset="0"/>
              </a:rPr>
              <a:t>and</a:t>
            </a:r>
            <a:r>
              <a:rPr lang="zh-CN" altLang="en-US" sz="1400" dirty="0">
                <a:latin typeface="Times New Roman" panose="02020503050405090304" pitchFamily="18" charset="0"/>
                <a:ea typeface="华文楷体" panose="02010600040101010101" charset="-122"/>
                <a:cs typeface="Times New Roman" panose="02020503050405090304" pitchFamily="18" charset="0"/>
              </a:rPr>
              <a:t> </a:t>
            </a:r>
            <a:r>
              <a:rPr lang="en-US" altLang="zh-CN" sz="1400" dirty="0">
                <a:latin typeface="Times New Roman" panose="02020503050405090304" pitchFamily="18" charset="0"/>
                <a:ea typeface="华文楷体" panose="02010600040101010101" charset="-122"/>
                <a:cs typeface="Times New Roman" panose="02020503050405090304" pitchFamily="18" charset="0"/>
              </a:rPr>
              <a:t>Space</a:t>
            </a:r>
            <a:r>
              <a:rPr lang="zh-CN" altLang="en-US" sz="1400" dirty="0">
                <a:latin typeface="Times New Roman" panose="02020503050405090304" pitchFamily="18" charset="0"/>
                <a:ea typeface="华文楷体" panose="02010600040101010101" charset="-122"/>
                <a:cs typeface="Times New Roman" panose="02020503050405090304" pitchFamily="18" charset="0"/>
              </a:rPr>
              <a:t> </a:t>
            </a:r>
            <a:r>
              <a:rPr lang="en-US" altLang="zh-CN" sz="1400" dirty="0">
                <a:latin typeface="Times New Roman" panose="02020503050405090304" pitchFamily="18" charset="0"/>
                <a:ea typeface="华文楷体" panose="02010600040101010101" charset="-122"/>
                <a:cs typeface="Times New Roman" panose="02020503050405090304" pitchFamily="18" charset="0"/>
              </a:rPr>
              <a:t>Science</a:t>
            </a:r>
            <a:endParaRPr lang="en-US" altLang="zh-CN" sz="1200" dirty="0">
              <a:latin typeface="Times New Roman" panose="02020503050405090304" pitchFamily="18" charset="0"/>
              <a:ea typeface="方正舒体" panose="02010601030101010101" pitchFamily="2" charset="-122"/>
              <a:cs typeface="Times New Roman" panose="02020503050405090304" pitchFamily="18" charset="0"/>
            </a:endParaRPr>
          </a:p>
        </p:txBody>
      </p:sp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282575" y="1991499"/>
            <a:ext cx="8578850" cy="1204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27" tIns="47613" rIns="95227" bIns="47613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90204" pitchFamily="34" charset="0"/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90204" pitchFamily="34" charset="0"/>
              <a:buChar char="–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90204" pitchFamily="34" charset="0"/>
              <a:buChar char="•"/>
              <a:defRPr sz="27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90204" pitchFamily="34" charset="0"/>
              <a:buChar char="–"/>
              <a:defRPr sz="23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9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defTabSz="102997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9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defTabSz="102997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9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defTabSz="102997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9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defTabSz="102997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9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algn="ctr">
              <a:buNone/>
            </a:pPr>
            <a:r>
              <a:rPr lang="en-GB" altLang="zh-CN" b="1" dirty="0">
                <a:latin typeface="Times New Roman" panose="02020503050405090304" pitchFamily="18" charset="0"/>
                <a:cs typeface="Times New Roman" panose="02020503050405090304" pitchFamily="18" charset="0"/>
              </a:rPr>
              <a:t>Spectra of FRBs: </a:t>
            </a:r>
            <a:r>
              <a:rPr lang="en-GB" altLang="zh-CN" b="1" dirty="0" err="1">
                <a:latin typeface="Times New Roman" panose="02020503050405090304" pitchFamily="18" charset="0"/>
                <a:cs typeface="Times New Roman" panose="02020503050405090304" pitchFamily="18" charset="0"/>
              </a:rPr>
              <a:t>Magnetopheric</a:t>
            </a:r>
            <a:r>
              <a:rPr lang="en-GB" altLang="zh-CN" b="1" dirty="0">
                <a:latin typeface="Times New Roman" panose="02020503050405090304" pitchFamily="18" charset="0"/>
                <a:cs typeface="Times New Roman" panose="02020503050405090304" pitchFamily="18" charset="0"/>
              </a:rPr>
              <a:t> emission and propagation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0920" y="244218"/>
            <a:ext cx="3048635" cy="169100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92073" y="244218"/>
            <a:ext cx="1857266" cy="171222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10"/>
          <a:srcRect l="14027" r="9327"/>
          <a:stretch>
            <a:fillRect/>
          </a:stretch>
        </p:blipFill>
        <p:spPr>
          <a:xfrm>
            <a:off x="0" y="234060"/>
            <a:ext cx="2018999" cy="171193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30225" y="220569"/>
            <a:ext cx="2018999" cy="1738301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2275596" y="5638146"/>
            <a:ext cx="4947138" cy="3067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None/>
            </a:pPr>
            <a:r>
              <a:rPr lang="en-US" altLang="zh-CN" sz="1400" dirty="0">
                <a:latin typeface="Comic Sans MS" panose="030F0902030302020204" pitchFamily="66" charset="0"/>
                <a:ea typeface="华文楷体" panose="02010600040101010101" charset="-122"/>
                <a:cs typeface="Comic Sans MS" panose="030F0902030302020204" pitchFamily="66" charset="0"/>
              </a:rPr>
              <a:t>2024.7 @Kunming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75229" y="4778518"/>
            <a:ext cx="749522" cy="74952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-33117" y="0"/>
            <a:ext cx="287215" cy="89009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27" tIns="47613" rIns="95227" bIns="47613" anchor="ctr"/>
          <a:lstStyle/>
          <a:p>
            <a:pPr algn="ctr" defTabSz="951865">
              <a:defRPr/>
            </a:pPr>
            <a:endParaRPr lang="zh-CN" altLang="en-US" sz="1660"/>
          </a:p>
        </p:txBody>
      </p:sp>
      <p:sp>
        <p:nvSpPr>
          <p:cNvPr id="13" name="矩形 12"/>
          <p:cNvSpPr/>
          <p:nvPr/>
        </p:nvSpPr>
        <p:spPr>
          <a:xfrm>
            <a:off x="378619" y="95414"/>
            <a:ext cx="7959522" cy="6451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en-US" altLang="zh-CN" sz="3600" i="1" cap="none" spc="100" dirty="0">
                <a:ln w="18000">
                  <a:solidFill>
                    <a:srgbClr val="FFFF00"/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Times New Roman" panose="02020503050405090304" pitchFamily="18" charset="0"/>
                <a:cs typeface="Times New Roman" panose="02020503050405090304" pitchFamily="18" charset="0"/>
              </a:rPr>
              <a:t>Spectral evolution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852752"/>
            <a:ext cx="2792991" cy="205144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594" y="4027559"/>
            <a:ext cx="472090" cy="55077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6739" y="1361847"/>
            <a:ext cx="3024854" cy="227135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0964" y="1378936"/>
            <a:ext cx="2853412" cy="2271351"/>
          </a:xfrm>
          <a:prstGeom prst="rect">
            <a:avLst/>
          </a:prstGeom>
        </p:spPr>
      </p:pic>
      <p:sp>
        <p:nvSpPr>
          <p:cNvPr id="12" name="右箭头 11"/>
          <p:cNvSpPr/>
          <p:nvPr/>
        </p:nvSpPr>
        <p:spPr>
          <a:xfrm>
            <a:off x="5721593" y="2338939"/>
            <a:ext cx="419325" cy="221381"/>
          </a:xfrm>
          <a:prstGeom prst="rightArrow">
            <a:avLst/>
          </a:prstGeom>
          <a:solidFill>
            <a:srgbClr val="00B0F0"/>
          </a:solidFill>
        </p:spPr>
        <p:txBody>
          <a:bodyPr wrap="square" rtlCol="0" anchor="ctr">
            <a:spAutoFit/>
          </a:bodyPr>
          <a:lstStyle/>
          <a:p>
            <a:pPr algn="ctr"/>
            <a:endParaRPr kumimoji="1" lang="zh-CN" altLang="en-US" sz="2800" dirty="0"/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59415" y="4074188"/>
            <a:ext cx="3165629" cy="2402011"/>
          </a:xfrm>
          <a:prstGeom prst="rect">
            <a:avLst/>
          </a:prstGeom>
        </p:spPr>
      </p:pic>
      <p:sp>
        <p:nvSpPr>
          <p:cNvPr id="21" name="右箭头 20"/>
          <p:cNvSpPr/>
          <p:nvPr/>
        </p:nvSpPr>
        <p:spPr>
          <a:xfrm>
            <a:off x="5721593" y="5164502"/>
            <a:ext cx="419325" cy="221381"/>
          </a:xfrm>
          <a:prstGeom prst="rightArrow">
            <a:avLst/>
          </a:prstGeom>
          <a:solidFill>
            <a:srgbClr val="00B0F0"/>
          </a:solidFill>
        </p:spPr>
        <p:txBody>
          <a:bodyPr wrap="square" rtlCol="0" anchor="ctr">
            <a:spAutoFit/>
          </a:bodyPr>
          <a:lstStyle/>
          <a:p>
            <a:pPr algn="ctr"/>
            <a:endParaRPr kumimoji="1" lang="zh-CN" altLang="en-US" sz="2800" dirty="0"/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60644" y="4257888"/>
            <a:ext cx="2854418" cy="227135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15234" y="2806577"/>
            <a:ext cx="530425" cy="795637"/>
          </a:xfrm>
          <a:prstGeom prst="rect">
            <a:avLst/>
          </a:prstGeom>
        </p:spPr>
      </p:pic>
      <p:sp>
        <p:nvSpPr>
          <p:cNvPr id="24" name="文本框 23"/>
          <p:cNvSpPr txBox="1"/>
          <p:nvPr/>
        </p:nvSpPr>
        <p:spPr>
          <a:xfrm>
            <a:off x="2917942" y="919622"/>
            <a:ext cx="10583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>
                <a:latin typeface="Times New Roman" panose="02020503050405090304" pitchFamily="18" charset="0"/>
                <a:cs typeface="Times New Roman" panose="02020503050405090304" pitchFamily="18" charset="0"/>
              </a:rPr>
              <a:t>On-beam</a:t>
            </a:r>
            <a:endParaRPr kumimoji="1" lang="en-US" altLang="zh-CN" sz="2000" dirty="0"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2938065" y="3633198"/>
            <a:ext cx="1195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>
                <a:latin typeface="Times New Roman" panose="02020503050405090304" pitchFamily="18" charset="0"/>
                <a:cs typeface="Times New Roman" panose="02020503050405090304" pitchFamily="18" charset="0"/>
              </a:rPr>
              <a:t>Off-beam</a:t>
            </a:r>
            <a:endParaRPr kumimoji="1" lang="en-US" altLang="zh-CN" sz="2000" dirty="0"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7195583" y="6552434"/>
            <a:ext cx="199394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1600" dirty="0">
                <a:solidFill>
                  <a:srgbClr val="0000FF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Wang</a:t>
            </a:r>
            <a:r>
              <a:rPr kumimoji="1" lang="zh-CN" altLang="en-US" sz="1600" dirty="0">
                <a:solidFill>
                  <a:srgbClr val="0000FF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kumimoji="1" lang="en-US" altLang="zh-CN" sz="1600" dirty="0">
                <a:solidFill>
                  <a:srgbClr val="0000FF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et</a:t>
            </a:r>
            <a:r>
              <a:rPr kumimoji="1" lang="zh-CN" altLang="en-US" sz="1600" dirty="0">
                <a:solidFill>
                  <a:srgbClr val="0000FF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kumimoji="1" lang="en-US" altLang="zh-CN" sz="1600" dirty="0">
                <a:solidFill>
                  <a:srgbClr val="0000FF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al. 2022, </a:t>
            </a:r>
            <a:r>
              <a:rPr kumimoji="1" lang="en-US" altLang="zh-CN" sz="1600" dirty="0" err="1">
                <a:solidFill>
                  <a:srgbClr val="0000FF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ApJ</a:t>
            </a:r>
            <a:endParaRPr lang="zh-CN" alt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0867" y="740574"/>
            <a:ext cx="2603500" cy="2298700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-33117" y="0"/>
            <a:ext cx="287215" cy="89009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27" tIns="47613" rIns="95227" bIns="47613" anchor="ctr"/>
          <a:lstStyle/>
          <a:p>
            <a:pPr algn="ctr" defTabSz="951865">
              <a:defRPr/>
            </a:pPr>
            <a:endParaRPr lang="zh-CN" altLang="en-US" sz="1660"/>
          </a:p>
        </p:txBody>
      </p:sp>
      <p:sp>
        <p:nvSpPr>
          <p:cNvPr id="13" name="矩形 12"/>
          <p:cNvSpPr/>
          <p:nvPr/>
        </p:nvSpPr>
        <p:spPr>
          <a:xfrm>
            <a:off x="378619" y="95414"/>
            <a:ext cx="7959522" cy="6451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en-US" altLang="zh-CN" sz="3600" i="1" cap="none" spc="100" dirty="0">
                <a:ln w="18000">
                  <a:solidFill>
                    <a:srgbClr val="FFFF00"/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Times New Roman" panose="02020503050405090304" pitchFamily="18" charset="0"/>
                <a:cs typeface="Times New Roman" panose="02020503050405090304" pitchFamily="18" charset="0"/>
              </a:rPr>
              <a:t>Temporal and spectral properties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66" y="1318689"/>
            <a:ext cx="3565882" cy="102316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853509" y="2532165"/>
            <a:ext cx="21248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Times New Roman" panose="02020503050405090304" pitchFamily="18" charset="0"/>
                <a:cs typeface="Times New Roman" panose="02020503050405090304" pitchFamily="18" charset="0"/>
              </a:rPr>
              <a:t>Beamed</a:t>
            </a:r>
            <a:r>
              <a:rPr lang="zh-CN" altLang="en-US" dirty="0"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altLang="zh-CN" dirty="0">
                <a:latin typeface="Times New Roman" panose="02020503050405090304" pitchFamily="18" charset="0"/>
                <a:cs typeface="Times New Roman" panose="02020503050405090304" pitchFamily="18" charset="0"/>
              </a:rPr>
              <a:t>radiation</a:t>
            </a:r>
            <a:endParaRPr lang="zh-CN" altLang="en-US" dirty="0"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1134" y="2071300"/>
            <a:ext cx="2903191" cy="218577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6101133" y="4189206"/>
            <a:ext cx="2878711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Rockwell" panose="02060503020205020403" pitchFamily="18" charset="0"/>
              </a:rPr>
              <a:t>Wideband in </a:t>
            </a:r>
            <a:r>
              <a:rPr lang="en-US" altLang="zh-CN" dirty="0">
                <a:solidFill>
                  <a:srgbClr val="FF0000"/>
                </a:solidFill>
                <a:latin typeface="Rockwell" panose="02060503020205020403" pitchFamily="18" charset="0"/>
              </a:rPr>
              <a:t>log-log</a:t>
            </a:r>
            <a:r>
              <a:rPr lang="en-US" altLang="zh-CN" dirty="0">
                <a:latin typeface="Rockwell" panose="02060503020205020403" pitchFamily="18" charset="0"/>
              </a:rPr>
              <a:t> plot</a:t>
            </a:r>
          </a:p>
        </p:txBody>
      </p:sp>
      <p:sp>
        <p:nvSpPr>
          <p:cNvPr id="5" name="右箭头 4"/>
          <p:cNvSpPr/>
          <p:nvPr/>
        </p:nvSpPr>
        <p:spPr>
          <a:xfrm rot="1949379">
            <a:off x="5488088" y="1775389"/>
            <a:ext cx="710708" cy="425360"/>
          </a:xfrm>
          <a:prstGeom prst="rightArrow">
            <a:avLst/>
          </a:prstGeom>
          <a:solidFill>
            <a:srgbClr val="FF0000"/>
          </a:solidFill>
        </p:spPr>
        <p:txBody>
          <a:bodyPr wrap="square" rtlCol="0" anchor="ctr">
            <a:spAutoFit/>
          </a:bodyPr>
          <a:lstStyle/>
          <a:p>
            <a:pPr algn="ctr"/>
            <a:endParaRPr kumimoji="1" lang="zh-CN" altLang="en-US" sz="2800" dirty="0"/>
          </a:p>
        </p:txBody>
      </p:sp>
      <p:sp>
        <p:nvSpPr>
          <p:cNvPr id="6" name="文本框 5"/>
          <p:cNvSpPr txBox="1"/>
          <p:nvPr/>
        </p:nvSpPr>
        <p:spPr>
          <a:xfrm>
            <a:off x="5840624" y="1416000"/>
            <a:ext cx="19123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altLang="zh-CN" b="0" i="0" u="none" strike="noStrike" dirty="0">
                <a:solidFill>
                  <a:srgbClr val="333333"/>
                </a:solidFill>
                <a:effectLst/>
                <a:latin typeface="Times New Roman" panose="02020503050405090304" pitchFamily="18" charset="0"/>
                <a:ea typeface="PingFangSC-Medium" panose="020B0400000000000000" pitchFamily="34" charset="-122"/>
                <a:cs typeface="Times New Roman" panose="02020503050405090304" pitchFamily="18" charset="0"/>
              </a:rPr>
              <a:t>Fourier transform</a:t>
            </a:r>
            <a:endParaRPr lang="zh-CN" altLang="en-US" dirty="0"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720163" y="3173750"/>
            <a:ext cx="375977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altLang="zh-CN" sz="2400" b="0" i="0" u="none" strike="noStrike" dirty="0">
                <a:solidFill>
                  <a:srgbClr val="333333"/>
                </a:solidFill>
                <a:effectLst/>
                <a:latin typeface="Comic Sans MS" panose="030F0902030302020204" pitchFamily="66" charset="0"/>
                <a:ea typeface="PingFangSC-Medium" panose="020B0400000000000000" pitchFamily="34" charset="-122"/>
                <a:cs typeface="Times New Roman" panose="02020503050405090304" pitchFamily="18" charset="0"/>
              </a:rPr>
              <a:t>A</a:t>
            </a:r>
            <a:r>
              <a:rPr lang="zh-CN" altLang="en-US" sz="2400" b="0" i="0" u="none" strike="noStrike" dirty="0">
                <a:solidFill>
                  <a:srgbClr val="333333"/>
                </a:solidFill>
                <a:effectLst/>
                <a:latin typeface="Comic Sans MS" panose="030F0902030302020204" pitchFamily="66" charset="0"/>
                <a:ea typeface="PingFangSC-Medium" panose="020B0400000000000000" pitchFamily="34" charset="-122"/>
                <a:cs typeface="Times New Roman" panose="02020503050405090304" pitchFamily="18" charset="0"/>
              </a:rPr>
              <a:t> </a:t>
            </a:r>
            <a:r>
              <a:rPr lang="en-US" altLang="zh-CN" sz="2400" b="0" i="0" u="none" strike="noStrike" dirty="0">
                <a:solidFill>
                  <a:srgbClr val="333333"/>
                </a:solidFill>
                <a:effectLst/>
                <a:latin typeface="Comic Sans MS" panose="030F0902030302020204" pitchFamily="66" charset="0"/>
                <a:ea typeface="PingFangSC-Medium" panose="020B0400000000000000" pitchFamily="34" charset="-122"/>
                <a:cs typeface="Times New Roman" panose="02020503050405090304" pitchFamily="18" charset="0"/>
              </a:rPr>
              <a:t>wide-band</a:t>
            </a:r>
            <a:r>
              <a:rPr lang="zh-CN" altLang="en-US" sz="2400" b="0" i="0" u="none" strike="noStrike" dirty="0">
                <a:solidFill>
                  <a:srgbClr val="333333"/>
                </a:solidFill>
                <a:effectLst/>
                <a:latin typeface="Comic Sans MS" panose="030F0902030302020204" pitchFamily="66" charset="0"/>
                <a:ea typeface="PingFangSC-Medium" panose="020B0400000000000000" pitchFamily="34" charset="-122"/>
                <a:cs typeface="Times New Roman" panose="02020503050405090304" pitchFamily="18" charset="0"/>
              </a:rPr>
              <a:t> </a:t>
            </a:r>
            <a:r>
              <a:rPr lang="en-US" altLang="zh-CN" sz="2400" b="0" i="0" u="none" strike="noStrike" dirty="0">
                <a:solidFill>
                  <a:srgbClr val="333333"/>
                </a:solidFill>
                <a:effectLst/>
                <a:latin typeface="Comic Sans MS" panose="030F0902030302020204" pitchFamily="66" charset="0"/>
                <a:ea typeface="PingFangSC-Medium" panose="020B0400000000000000" pitchFamily="34" charset="-122"/>
                <a:cs typeface="Times New Roman" panose="02020503050405090304" pitchFamily="18" charset="0"/>
              </a:rPr>
              <a:t>emission</a:t>
            </a:r>
            <a:endParaRPr lang="zh-CN" altLang="en-US" sz="2400" dirty="0">
              <a:latin typeface="Comic Sans MS" panose="030F0902030302020204" pitchFamily="66" charset="0"/>
              <a:cs typeface="Times New Roman" panose="02020503050405090304" pitchFamily="18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3931671" y="4710079"/>
            <a:ext cx="46514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CN" b="0" i="0" dirty="0">
                <a:solidFill>
                  <a:schemeClr val="tx1"/>
                </a:solidFill>
                <a:latin typeface="Cambria Math" panose="02040503050406030204" pitchFamily="18" charset="0"/>
              </a:rPr>
              <a:t>The observed narrow band is</a:t>
            </a:r>
            <a:r>
              <a:rPr kumimoji="1" lang="zh-CN" altLang="en-US" b="0" i="0" dirty="0">
                <a:solidFill>
                  <a:schemeClr val="tx1"/>
                </a:solidFill>
                <a:latin typeface="Cambria Math" panose="02040503050406030204" pitchFamily="18" charset="0"/>
              </a:rPr>
              <a:t> </a:t>
            </a:r>
            <a:r>
              <a:rPr kumimoji="1" lang="en-US" altLang="zh-CN" b="1" dirty="0">
                <a:latin typeface="Cambria Math" panose="02040503050406030204" pitchFamily="18" charset="0"/>
              </a:rPr>
              <a:t>181 MHz </a:t>
            </a:r>
            <a:r>
              <a:rPr kumimoji="1" lang="en-US" altLang="zh-CN" dirty="0">
                <a:latin typeface="Cambria Math" panose="02040503050406030204" pitchFamily="18" charset="0"/>
              </a:rPr>
              <a:t>for 1—1.5 GHz bands.</a:t>
            </a:r>
            <a:endParaRPr lang="zh-CN" altLang="en-US" dirty="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7751" y="3760716"/>
            <a:ext cx="3326741" cy="3043930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3814771" y="6491498"/>
            <a:ext cx="187569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sz="1400" dirty="0">
                <a:solidFill>
                  <a:srgbClr val="0000FF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Zhang et al. 2023, </a:t>
            </a:r>
            <a:r>
              <a:rPr lang="en-US" altLang="zh-CN" sz="1400" dirty="0" err="1">
                <a:solidFill>
                  <a:srgbClr val="0000FF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ApJ</a:t>
            </a:r>
            <a:endParaRPr lang="en-US" altLang="zh-CN" sz="1400" dirty="0">
              <a:solidFill>
                <a:srgbClr val="0000FF"/>
              </a:solidFill>
              <a:latin typeface="Times New Roman" panose="02020503050405090304" pitchFamily="18" charset="0"/>
              <a:cs typeface="Times New Roman" panose="02020503050405090304" pitchFamily="18" charset="0"/>
              <a:sym typeface="+mn-ea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5429464" y="5541414"/>
            <a:ext cx="361522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Bandwidth</a:t>
            </a:r>
            <a:r>
              <a:rPr lang="zh-CN" altLang="en-US" sz="20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altLang="zh-CN" sz="20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is</a:t>
            </a:r>
            <a:r>
              <a:rPr lang="zh-CN" altLang="en-US" sz="20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altLang="zh-CN" sz="2000" b="1" dirty="0">
                <a:latin typeface="Times New Roman" panose="02020503050405090304" pitchFamily="18" charset="0"/>
                <a:cs typeface="Times New Roman" panose="02020503050405090304" pitchFamily="18" charset="0"/>
              </a:rPr>
              <a:t>independent</a:t>
            </a:r>
            <a:r>
              <a:rPr lang="zh-CN" altLang="en-US" sz="20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altLang="zh-CN" sz="20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with</a:t>
            </a:r>
            <a:r>
              <a:rPr lang="zh-CN" altLang="en-US" sz="20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altLang="zh-CN" sz="20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circular polarization</a:t>
            </a:r>
            <a:endParaRPr lang="zh-CN" altLang="en-US" sz="2000" dirty="0"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-33117" y="0"/>
            <a:ext cx="287215" cy="89009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27" tIns="47613" rIns="95227" bIns="47613" anchor="ctr"/>
          <a:lstStyle/>
          <a:p>
            <a:pPr algn="ctr" defTabSz="951865">
              <a:defRPr/>
            </a:pPr>
            <a:endParaRPr lang="zh-CN" altLang="en-US" sz="1660"/>
          </a:p>
        </p:txBody>
      </p:sp>
      <p:sp>
        <p:nvSpPr>
          <p:cNvPr id="13" name="矩形 12"/>
          <p:cNvSpPr/>
          <p:nvPr/>
        </p:nvSpPr>
        <p:spPr>
          <a:xfrm>
            <a:off x="378619" y="95414"/>
            <a:ext cx="7959522" cy="6451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en-US" altLang="zh-CN" sz="3600" i="1" cap="none" spc="100" dirty="0">
                <a:ln w="18000">
                  <a:solidFill>
                    <a:srgbClr val="FFFF00"/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Times New Roman" panose="02020503050405090304" pitchFamily="18" charset="0"/>
                <a:cs typeface="Times New Roman" panose="02020503050405090304" pitchFamily="18" charset="0"/>
              </a:rPr>
              <a:t>Bunch structure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20020" t="17198" r="55276" b="45978"/>
          <a:stretch>
            <a:fillRect/>
          </a:stretch>
        </p:blipFill>
        <p:spPr>
          <a:xfrm>
            <a:off x="480646" y="1031630"/>
            <a:ext cx="2567432" cy="207498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40368" y="3362523"/>
            <a:ext cx="34702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If is is quasi-periodically distributed</a:t>
            </a:r>
            <a:endParaRPr lang="zh-CN" altLang="en-US" dirty="0"/>
          </a:p>
        </p:txBody>
      </p:sp>
      <p:sp>
        <p:nvSpPr>
          <p:cNvPr id="10" name="文本框 9"/>
          <p:cNvSpPr txBox="1"/>
          <p:nvPr/>
        </p:nvSpPr>
        <p:spPr>
          <a:xfrm>
            <a:off x="5434109" y="5551266"/>
            <a:ext cx="34702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Quasi-periodically discharge in gap?</a:t>
            </a:r>
            <a:endParaRPr lang="zh-CN" altLang="en-US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8275" y="2645655"/>
            <a:ext cx="4103508" cy="2584302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7387365" y="5229957"/>
            <a:ext cx="175663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zh-CN" sz="1200" dirty="0" err="1">
                <a:solidFill>
                  <a:srgbClr val="0000FF"/>
                </a:solidFill>
                <a:effectLst/>
                <a:latin typeface="Times"/>
              </a:rPr>
              <a:t>Timokhin</a:t>
            </a:r>
            <a:r>
              <a:rPr lang="en-GB" altLang="zh-CN" sz="1200" dirty="0">
                <a:solidFill>
                  <a:srgbClr val="0000FF"/>
                </a:solidFill>
                <a:effectLst/>
                <a:latin typeface="Times"/>
              </a:rPr>
              <a:t> 2010, MNRAS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872" y="3731855"/>
            <a:ext cx="4103508" cy="3109398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3048078" y="6624086"/>
            <a:ext cx="163705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zh-CN" sz="1200" dirty="0">
                <a:solidFill>
                  <a:srgbClr val="0000FF"/>
                </a:solidFill>
                <a:effectLst/>
                <a:latin typeface="Times"/>
              </a:rPr>
              <a:t>Wang</a:t>
            </a:r>
            <a:r>
              <a:rPr lang="zh-CN" altLang="en-US" sz="1200" dirty="0">
                <a:solidFill>
                  <a:srgbClr val="0000FF"/>
                </a:solidFill>
                <a:effectLst/>
                <a:latin typeface="Times"/>
              </a:rPr>
              <a:t> </a:t>
            </a:r>
            <a:r>
              <a:rPr lang="en-US" altLang="zh-CN" sz="1200" dirty="0">
                <a:solidFill>
                  <a:srgbClr val="0000FF"/>
                </a:solidFill>
                <a:effectLst/>
                <a:latin typeface="Times"/>
              </a:rPr>
              <a:t>et al. </a:t>
            </a:r>
            <a:r>
              <a:rPr lang="en-US" altLang="zh-CN" sz="1200" dirty="0">
                <a:solidFill>
                  <a:srgbClr val="0000FF"/>
                </a:solidFill>
                <a:latin typeface="Times"/>
              </a:rPr>
              <a:t>2024, A&amp;A</a:t>
            </a:r>
            <a:endParaRPr lang="en-GB" altLang="zh-CN" sz="1200" dirty="0">
              <a:solidFill>
                <a:srgbClr val="0000FF"/>
              </a:solidFill>
              <a:effectLst/>
              <a:latin typeface="Times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65747" y="826799"/>
            <a:ext cx="2089149" cy="2062536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5576252" y="772373"/>
            <a:ext cx="319744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b="0" i="0" u="none" strike="noStrike" dirty="0">
                <a:solidFill>
                  <a:srgbClr val="FF0000"/>
                </a:solidFill>
                <a:effectLst/>
                <a:latin typeface="Comic Sans MS" panose="030F0902030302020204" pitchFamily="66" charset="0"/>
                <a:ea typeface="PingFangSC-Medium" panose="020B0400000000000000" pitchFamily="34" charset="-122"/>
                <a:cs typeface="Times New Roman" panose="02020503050405090304" pitchFamily="18" charset="0"/>
              </a:rPr>
              <a:t>Amount</a:t>
            </a:r>
            <a:r>
              <a:rPr lang="zh-CN" altLang="en-US" sz="1400" b="0" i="0" u="none" strike="noStrike" dirty="0">
                <a:solidFill>
                  <a:srgbClr val="FF0000"/>
                </a:solidFill>
                <a:effectLst/>
                <a:latin typeface="Comic Sans MS" panose="030F0902030302020204" pitchFamily="66" charset="0"/>
                <a:ea typeface="PingFangSC-Medium" panose="020B0400000000000000" pitchFamily="34" charset="-122"/>
                <a:cs typeface="Times New Roman" panose="02020503050405090304" pitchFamily="18" charset="0"/>
              </a:rPr>
              <a:t> </a:t>
            </a:r>
            <a:r>
              <a:rPr lang="en-US" altLang="zh-CN" sz="1400" b="0" i="0" u="none" strike="noStrike" dirty="0">
                <a:solidFill>
                  <a:srgbClr val="FF0000"/>
                </a:solidFill>
                <a:effectLst/>
                <a:latin typeface="Comic Sans MS" panose="030F0902030302020204" pitchFamily="66" charset="0"/>
                <a:ea typeface="PingFangSC-Medium" panose="020B0400000000000000" pitchFamily="34" charset="-122"/>
                <a:cs typeface="Times New Roman" panose="02020503050405090304" pitchFamily="18" charset="0"/>
              </a:rPr>
              <a:t>charges</a:t>
            </a:r>
            <a:r>
              <a:rPr lang="zh-CN" altLang="en-US" sz="1400" b="0" i="0" u="none" strike="noStrike" dirty="0">
                <a:solidFill>
                  <a:srgbClr val="FF0000"/>
                </a:solidFill>
                <a:effectLst/>
                <a:latin typeface="Comic Sans MS" panose="030F0902030302020204" pitchFamily="66" charset="0"/>
                <a:ea typeface="PingFangSC-Medium" panose="020B0400000000000000" pitchFamily="34" charset="-122"/>
                <a:cs typeface="Times New Roman" panose="02020503050405090304" pitchFamily="18" charset="0"/>
              </a:rPr>
              <a:t> </a:t>
            </a:r>
            <a:r>
              <a:rPr lang="en-US" altLang="zh-CN" sz="1400" b="0" i="0" u="none" strike="noStrike" dirty="0">
                <a:solidFill>
                  <a:srgbClr val="FF0000"/>
                </a:solidFill>
                <a:effectLst/>
                <a:latin typeface="Comic Sans MS" panose="030F0902030302020204" pitchFamily="66" charset="0"/>
                <a:ea typeface="PingFangSC-Medium" panose="020B0400000000000000" pitchFamily="34" charset="-122"/>
                <a:cs typeface="Times New Roman" panose="02020503050405090304" pitchFamily="18" charset="0"/>
              </a:rPr>
              <a:t>(screen</a:t>
            </a:r>
            <a:r>
              <a:rPr lang="zh-CN" altLang="en-US" sz="1400" b="0" i="0" u="none" strike="noStrike" dirty="0">
                <a:solidFill>
                  <a:srgbClr val="FF0000"/>
                </a:solidFill>
                <a:effectLst/>
                <a:latin typeface="Comic Sans MS" panose="030F0902030302020204" pitchFamily="66" charset="0"/>
                <a:ea typeface="PingFangSC-Medium" panose="020B0400000000000000" pitchFamily="34" charset="-122"/>
                <a:cs typeface="Times New Roman" panose="02020503050405090304" pitchFamily="18" charset="0"/>
              </a:rPr>
              <a:t> </a:t>
            </a:r>
            <a:r>
              <a:rPr lang="en-US" altLang="zh-CN" sz="1400" b="0" i="0" u="none" strike="noStrike" dirty="0">
                <a:solidFill>
                  <a:srgbClr val="FF0000"/>
                </a:solidFill>
                <a:effectLst/>
                <a:latin typeface="Comic Sans MS" panose="030F0902030302020204" pitchFamily="66" charset="0"/>
                <a:ea typeface="PingFangSC-Medium" panose="020B0400000000000000" pitchFamily="34" charset="-122"/>
                <a:cs typeface="Times New Roman" panose="02020503050405090304" pitchFamily="18" charset="0"/>
              </a:rPr>
              <a:t>E-field)</a:t>
            </a:r>
          </a:p>
        </p:txBody>
      </p:sp>
      <p:sp>
        <p:nvSpPr>
          <p:cNvPr id="12" name="下箭头 11"/>
          <p:cNvSpPr/>
          <p:nvPr/>
        </p:nvSpPr>
        <p:spPr>
          <a:xfrm>
            <a:off x="6894302" y="1153569"/>
            <a:ext cx="324197" cy="327667"/>
          </a:xfrm>
          <a:prstGeom prst="downArrow">
            <a:avLst/>
          </a:prstGeom>
          <a:solidFill>
            <a:schemeClr val="accent2"/>
          </a:solidFill>
        </p:spPr>
        <p:txBody>
          <a:bodyPr wrap="square" rtlCol="0" anchor="ctr">
            <a:spAutoFit/>
          </a:bodyPr>
          <a:lstStyle/>
          <a:p>
            <a:pPr algn="ctr"/>
            <a:endParaRPr kumimoji="1" lang="zh-CN" altLang="en-US" sz="2400" dirty="0"/>
          </a:p>
        </p:txBody>
      </p:sp>
      <p:sp>
        <p:nvSpPr>
          <p:cNvPr id="16" name="文本框 15"/>
          <p:cNvSpPr txBox="1"/>
          <p:nvPr/>
        </p:nvSpPr>
        <p:spPr>
          <a:xfrm>
            <a:off x="5901465" y="1503391"/>
            <a:ext cx="277020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b="0" i="0" u="none" strike="noStrike" dirty="0">
                <a:solidFill>
                  <a:srgbClr val="FF0000"/>
                </a:solidFill>
                <a:effectLst/>
                <a:latin typeface="Comic Sans MS" panose="030F0902030302020204" pitchFamily="66" charset="0"/>
                <a:ea typeface="PingFangSC-Medium" panose="020B0400000000000000" pitchFamily="34" charset="-122"/>
                <a:cs typeface="Times New Roman" panose="02020503050405090304" pitchFamily="18" charset="0"/>
              </a:rPr>
              <a:t>Stream outflow (sparking)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5619779" y="2251653"/>
            <a:ext cx="319744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b="0" i="0" u="none" strike="noStrike" dirty="0">
                <a:solidFill>
                  <a:srgbClr val="FF0000"/>
                </a:solidFill>
                <a:effectLst/>
                <a:latin typeface="Comic Sans MS" panose="030F0902030302020204" pitchFamily="66" charset="0"/>
                <a:ea typeface="PingFangSC-Medium" panose="020B0400000000000000" pitchFamily="34" charset="-122"/>
                <a:cs typeface="Times New Roman" panose="02020503050405090304" pitchFamily="18" charset="0"/>
              </a:rPr>
              <a:t>Amount</a:t>
            </a:r>
            <a:r>
              <a:rPr lang="zh-CN" altLang="en-US" sz="1400" b="0" i="0" u="none" strike="noStrike" dirty="0">
                <a:solidFill>
                  <a:srgbClr val="FF0000"/>
                </a:solidFill>
                <a:effectLst/>
                <a:latin typeface="Comic Sans MS" panose="030F0902030302020204" pitchFamily="66" charset="0"/>
                <a:ea typeface="PingFangSC-Medium" panose="020B0400000000000000" pitchFamily="34" charset="-122"/>
                <a:cs typeface="Times New Roman" panose="02020503050405090304" pitchFamily="18" charset="0"/>
              </a:rPr>
              <a:t> </a:t>
            </a:r>
            <a:r>
              <a:rPr lang="en-US" altLang="zh-CN" sz="1400" b="0" i="0" u="none" strike="noStrike" dirty="0">
                <a:solidFill>
                  <a:srgbClr val="FF0000"/>
                </a:solidFill>
                <a:effectLst/>
                <a:latin typeface="Comic Sans MS" panose="030F0902030302020204" pitchFamily="66" charset="0"/>
                <a:ea typeface="PingFangSC-Medium" panose="020B0400000000000000" pitchFamily="34" charset="-122"/>
                <a:cs typeface="Times New Roman" panose="02020503050405090304" pitchFamily="18" charset="0"/>
              </a:rPr>
              <a:t>charges</a:t>
            </a:r>
            <a:r>
              <a:rPr lang="zh-CN" altLang="en-US" sz="1400" b="0" i="0" u="none" strike="noStrike" dirty="0">
                <a:solidFill>
                  <a:srgbClr val="FF0000"/>
                </a:solidFill>
                <a:effectLst/>
                <a:latin typeface="Comic Sans MS" panose="030F0902030302020204" pitchFamily="66" charset="0"/>
                <a:ea typeface="PingFangSC-Medium" panose="020B0400000000000000" pitchFamily="34" charset="-122"/>
                <a:cs typeface="Times New Roman" panose="02020503050405090304" pitchFamily="18" charset="0"/>
              </a:rPr>
              <a:t> </a:t>
            </a:r>
            <a:r>
              <a:rPr lang="en-US" altLang="zh-CN" sz="1400" b="0" i="0" u="none" strike="noStrike" dirty="0">
                <a:solidFill>
                  <a:srgbClr val="FF0000"/>
                </a:solidFill>
                <a:effectLst/>
                <a:latin typeface="Comic Sans MS" panose="030F0902030302020204" pitchFamily="66" charset="0"/>
                <a:ea typeface="PingFangSC-Medium" panose="020B0400000000000000" pitchFamily="34" charset="-122"/>
                <a:cs typeface="Times New Roman" panose="02020503050405090304" pitchFamily="18" charset="0"/>
              </a:rPr>
              <a:t>(screen</a:t>
            </a:r>
            <a:r>
              <a:rPr lang="zh-CN" altLang="en-US" sz="1400" b="0" i="0" u="none" strike="noStrike" dirty="0">
                <a:solidFill>
                  <a:srgbClr val="FF0000"/>
                </a:solidFill>
                <a:effectLst/>
                <a:latin typeface="Comic Sans MS" panose="030F0902030302020204" pitchFamily="66" charset="0"/>
                <a:ea typeface="PingFangSC-Medium" panose="020B0400000000000000" pitchFamily="34" charset="-122"/>
                <a:cs typeface="Times New Roman" panose="02020503050405090304" pitchFamily="18" charset="0"/>
              </a:rPr>
              <a:t> </a:t>
            </a:r>
            <a:r>
              <a:rPr lang="en-US" altLang="zh-CN" sz="1400" b="0" i="0" u="none" strike="noStrike" dirty="0">
                <a:solidFill>
                  <a:srgbClr val="FF0000"/>
                </a:solidFill>
                <a:effectLst/>
                <a:latin typeface="Comic Sans MS" panose="030F0902030302020204" pitchFamily="66" charset="0"/>
                <a:ea typeface="PingFangSC-Medium" panose="020B0400000000000000" pitchFamily="34" charset="-122"/>
                <a:cs typeface="Times New Roman" panose="02020503050405090304" pitchFamily="18" charset="0"/>
              </a:rPr>
              <a:t>E-field)</a:t>
            </a:r>
          </a:p>
        </p:txBody>
      </p:sp>
      <p:sp>
        <p:nvSpPr>
          <p:cNvPr id="19" name="下箭头 18"/>
          <p:cNvSpPr/>
          <p:nvPr/>
        </p:nvSpPr>
        <p:spPr>
          <a:xfrm>
            <a:off x="6894302" y="1877968"/>
            <a:ext cx="324197" cy="327667"/>
          </a:xfrm>
          <a:prstGeom prst="downArrow">
            <a:avLst/>
          </a:prstGeom>
          <a:solidFill>
            <a:schemeClr val="accent2"/>
          </a:solidFill>
        </p:spPr>
        <p:txBody>
          <a:bodyPr wrap="square" rtlCol="0" anchor="ctr">
            <a:spAutoFit/>
          </a:bodyPr>
          <a:lstStyle/>
          <a:p>
            <a:pPr algn="ctr"/>
            <a:endParaRPr kumimoji="1" lang="zh-CN" altLang="en-US" sz="2400" dirty="0"/>
          </a:p>
        </p:txBody>
      </p:sp>
      <p:sp>
        <p:nvSpPr>
          <p:cNvPr id="9" name="圆角右箭头 8"/>
          <p:cNvSpPr/>
          <p:nvPr/>
        </p:nvSpPr>
        <p:spPr>
          <a:xfrm>
            <a:off x="5659727" y="1090971"/>
            <a:ext cx="611218" cy="1164357"/>
          </a:xfrm>
          <a:prstGeom prst="bentArrow">
            <a:avLst>
              <a:gd name="adj1" fmla="val 27034"/>
              <a:gd name="adj2" fmla="val 25000"/>
              <a:gd name="adj3" fmla="val 25000"/>
              <a:gd name="adj4" fmla="val 43750"/>
            </a:avLst>
          </a:prstGeom>
          <a:solidFill>
            <a:srgbClr val="FF9900"/>
          </a:solidFill>
        </p:spPr>
        <p:txBody>
          <a:bodyPr wrap="square" rtlCol="0" anchor="ctr">
            <a:spAutoFit/>
          </a:bodyPr>
          <a:lstStyle/>
          <a:p>
            <a:pPr algn="ctr"/>
            <a:endParaRPr kumimoji="1" lang="zh-CN" altLang="en-US" sz="28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-33117" y="0"/>
            <a:ext cx="287215" cy="89009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27" tIns="47613" rIns="95227" bIns="47613" anchor="ctr"/>
          <a:lstStyle/>
          <a:p>
            <a:pPr algn="ctr" defTabSz="951865">
              <a:defRPr/>
            </a:pPr>
            <a:endParaRPr lang="zh-CN" altLang="en-US" sz="1660"/>
          </a:p>
        </p:txBody>
      </p:sp>
      <p:sp>
        <p:nvSpPr>
          <p:cNvPr id="13" name="矩形 12"/>
          <p:cNvSpPr/>
          <p:nvPr/>
        </p:nvSpPr>
        <p:spPr>
          <a:xfrm>
            <a:off x="378619" y="95414"/>
            <a:ext cx="7959522" cy="6451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en-US" altLang="zh-CN" sz="3600" i="1" cap="none" spc="100" dirty="0">
                <a:ln w="18000">
                  <a:solidFill>
                    <a:srgbClr val="FFFF00"/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Times New Roman" panose="02020503050405090304" pitchFamily="18" charset="0"/>
                <a:cs typeface="Times New Roman" panose="02020503050405090304" pitchFamily="18" charset="0"/>
              </a:rPr>
              <a:t>Perturbation on curved trajectory</a:t>
            </a: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098" y="890092"/>
            <a:ext cx="3048000" cy="294640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18" y="4384452"/>
            <a:ext cx="2642470" cy="20039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0764" y="4280019"/>
            <a:ext cx="2642470" cy="1923159"/>
          </a:xfrm>
          <a:prstGeom prst="rect">
            <a:avLst/>
          </a:prstGeom>
        </p:spPr>
      </p:pic>
      <p:sp>
        <p:nvSpPr>
          <p:cNvPr id="22" name="文本框 21"/>
          <p:cNvSpPr txBox="1"/>
          <p:nvPr/>
        </p:nvSpPr>
        <p:spPr>
          <a:xfrm>
            <a:off x="2539398" y="4857209"/>
            <a:ext cx="280526" cy="6771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zh-CN" sz="4400" b="1" dirty="0"/>
              <a:t>+</a:t>
            </a:r>
          </a:p>
        </p:txBody>
      </p:sp>
      <p:sp>
        <p:nvSpPr>
          <p:cNvPr id="23" name="文本框 22"/>
          <p:cNvSpPr txBox="1"/>
          <p:nvPr/>
        </p:nvSpPr>
        <p:spPr>
          <a:xfrm>
            <a:off x="5726513" y="4870570"/>
            <a:ext cx="280526" cy="6771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zh-CN" sz="4400" b="1" dirty="0"/>
              <a:t>=</a:t>
            </a: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43246" y="4215068"/>
            <a:ext cx="3100754" cy="234268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59454" y="1335305"/>
            <a:ext cx="2225091" cy="1236162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411324" y="996751"/>
            <a:ext cx="38699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6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ICS? </a:t>
            </a:r>
            <a:endParaRPr kumimoji="1" lang="zh-CN" altLang="en-US" sz="1600" dirty="0">
              <a:solidFill>
                <a:srgbClr val="0000FF"/>
              </a:solidFill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/>
              <p:cNvSpPr txBox="1"/>
              <p:nvPr/>
            </p:nvSpPr>
            <p:spPr>
              <a:xfrm>
                <a:off x="3388120" y="2504584"/>
                <a:ext cx="2569105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altLang="zh-CN" sz="1600" dirty="0">
                    <a:latin typeface="Times New Roman" panose="02020503050405090304" pitchFamily="18" charset="0"/>
                    <a:cs typeface="Times New Roman" panose="02020503050405090304" pitchFamily="18" charset="0"/>
                  </a:rPr>
                  <a:t>Electromagnetic wave</a:t>
                </a:r>
                <a:r>
                  <a:rPr lang="zh-CN" altLang="en-US" sz="1600" dirty="0">
                    <a:latin typeface="Times New Roman" panose="02020503050405090304" pitchFamily="18" charset="0"/>
                    <a:cs typeface="Times New Roman" panose="02020503050405090304" pitchFamily="18" charset="0"/>
                  </a:rPr>
                  <a:t> </a:t>
                </a:r>
                <a:r>
                  <a:rPr lang="en-US" altLang="zh-CN" sz="1600" dirty="0">
                    <a:latin typeface="Times New Roman" panose="02020503050405090304" pitchFamily="18" charset="0"/>
                    <a:cs typeface="Times New Roman" panose="02020503050405090304" pitchFamily="18" charset="0"/>
                  </a:rPr>
                  <a:t>of</a:t>
                </a:r>
                <a:r>
                  <a:rPr lang="zh-CN" altLang="en-US" sz="1600" dirty="0">
                    <a:latin typeface="Times New Roman" panose="02020503050405090304" pitchFamily="18" charset="0"/>
                    <a:cs typeface="Times New Roman" panose="02020503050405090304" pitchFamily="18" charset="0"/>
                  </a:rPr>
                  <a:t> </a:t>
                </a:r>
                <a:r>
                  <a:rPr lang="en-US" altLang="zh-CN" sz="1600" dirty="0">
                    <a:latin typeface="Times New Roman" panose="02020503050405090304" pitchFamily="18" charset="0"/>
                    <a:cs typeface="Times New Roman" panose="02020503050405090304" pitchFamily="18" charset="0"/>
                  </a:rPr>
                  <a:t>low</a:t>
                </a:r>
                <a:r>
                  <a:rPr lang="zh-CN" altLang="en-US" sz="1600" dirty="0">
                    <a:latin typeface="Times New Roman" panose="02020503050405090304" pitchFamily="18" charset="0"/>
                    <a:cs typeface="Times New Roman" panose="02020503050405090304" pitchFamily="18" charset="0"/>
                  </a:rPr>
                  <a:t> </a:t>
                </a:r>
                <a:r>
                  <a:rPr lang="en-US" altLang="zh-CN" sz="1600" dirty="0">
                    <a:latin typeface="Times New Roman" panose="02020503050405090304" pitchFamily="18" charset="0"/>
                    <a:cs typeface="Times New Roman" panose="02020503050405090304" pitchFamily="18" charset="0"/>
                  </a:rPr>
                  <a:t>frequency</a:t>
                </a:r>
                <a:r>
                  <a:rPr lang="en-GB" altLang="zh-CN" sz="1600" dirty="0">
                    <a:latin typeface="Times New Roman" panose="02020503050405090304" pitchFamily="18" charset="0"/>
                    <a:cs typeface="Times New Roman" panose="02020503050405090304" pitchFamily="18" charset="0"/>
                  </a:rPr>
                  <a:t> as</a:t>
                </a:r>
                <a:r>
                  <a:rPr lang="zh-CN" altLang="en-US" sz="1600" dirty="0">
                    <a:latin typeface="Times New Roman" panose="02020503050405090304" pitchFamily="18" charset="0"/>
                    <a:cs typeface="Times New Roman" panose="02020503050405090304" pitchFamily="18" charset="0"/>
                  </a:rPr>
                  <a:t> </a:t>
                </a:r>
                <a:r>
                  <a:rPr kumimoji="1" lang="en-US" altLang="zh-CN" sz="1600" dirty="0">
                    <a:latin typeface="Times New Roman" panose="02020503050405090304" pitchFamily="18" charset="0"/>
                    <a:cs typeface="Times New Roman" panose="02020503050405090304" pitchFamily="18" charset="0"/>
                  </a:rPr>
                  <a:t>X-mode and</a:t>
                </a:r>
                <a:r>
                  <a:rPr kumimoji="1" lang="zh-CN" altLang="en-US" sz="1600" dirty="0">
                    <a:latin typeface="Times New Roman" panose="02020503050405090304" pitchFamily="18" charset="0"/>
                    <a:cs typeface="Times New Roman" panose="02020503050405090304" pitchFamily="18" charset="0"/>
                  </a:rPr>
                  <a:t> </a:t>
                </a:r>
                <a:r>
                  <a:rPr kumimoji="1" lang="en-US" altLang="zh-CN" sz="1600" dirty="0">
                    <a:latin typeface="Times New Roman" panose="02020503050405090304" pitchFamily="18" charset="0"/>
                    <a:cs typeface="Times New Roman" panose="02020503050405090304" pitchFamily="18" charset="0"/>
                  </a:rPr>
                  <a:t>large</a:t>
                </a:r>
                <a:r>
                  <a:rPr kumimoji="1" lang="zh-CN" altLang="en-US" sz="1600" dirty="0">
                    <a:latin typeface="Times New Roman" panose="02020503050405090304" pitchFamily="18" charset="0"/>
                    <a:cs typeface="Times New Roman" panose="0202050305040509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1600" b="0" i="1" smtClean="0">
                            <a:latin typeface="Cambria Math" panose="02040503050406030204" pitchFamily="18" charset="0"/>
                            <a:cs typeface="Times New Roman" panose="02020503050405090304" pitchFamily="18" charset="0"/>
                          </a:rPr>
                        </m:ctrlPr>
                      </m:sSubPr>
                      <m:e>
                        <m:r>
                          <a:rPr kumimoji="1" lang="en-US" altLang="zh-CN" sz="1600" b="0" i="1" smtClean="0">
                            <a:latin typeface="Cambria Math" panose="02040503050406030204" pitchFamily="18" charset="0"/>
                            <a:cs typeface="Times New Roman" panose="02020503050405090304" pitchFamily="18" charset="0"/>
                          </a:rPr>
                          <m:t>𝜃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zh-CN" sz="1600" b="0" i="0" smtClean="0">
                            <a:latin typeface="Cambria Math" panose="02040503050406030204" pitchFamily="18" charset="0"/>
                            <a:cs typeface="Times New Roman" panose="02020503050405090304" pitchFamily="18" charset="0"/>
                          </a:rPr>
                          <m:t>in</m:t>
                        </m:r>
                      </m:sub>
                    </m:sSub>
                  </m:oMath>
                </a14:m>
                <a:r>
                  <a:rPr lang="en-US" altLang="zh-CN" sz="1600" dirty="0">
                    <a:latin typeface="Times New Roman" panose="02020503050405090304" pitchFamily="18" charset="0"/>
                    <a:cs typeface="Times New Roman" panose="02020503050405090304" pitchFamily="18" charset="0"/>
                  </a:rPr>
                  <a:t> are required.</a:t>
                </a:r>
              </a:p>
            </p:txBody>
          </p:sp>
        </mc:Choice>
        <mc:Fallback xmlns="">
          <p:sp>
            <p:nvSpPr>
              <p:cNvPr id="5" name="文本框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8120" y="2504584"/>
                <a:ext cx="2569105" cy="830997"/>
              </a:xfrm>
              <a:prstGeom prst="rect">
                <a:avLst/>
              </a:prstGeom>
              <a:blipFill rotWithShape="1">
                <a:blip r:embed="rId8"/>
                <a:stretch>
                  <a:fillRect l="-15" t="-17" r="11" b="6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文本框 5"/>
          <p:cNvSpPr txBox="1"/>
          <p:nvPr/>
        </p:nvSpPr>
        <p:spPr>
          <a:xfrm>
            <a:off x="5462381" y="3384797"/>
            <a:ext cx="36816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6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Alfvén wave can </a:t>
            </a:r>
            <a:r>
              <a:rPr kumimoji="1" lang="en-US" altLang="zh-CN" sz="1600" b="1" dirty="0">
                <a:latin typeface="Times New Roman" panose="02020503050405090304" pitchFamily="18" charset="0"/>
                <a:cs typeface="Times New Roman" panose="02020503050405090304" pitchFamily="18" charset="0"/>
              </a:rPr>
              <a:t>not</a:t>
            </a:r>
            <a:r>
              <a:rPr kumimoji="1" lang="en-US" altLang="zh-CN" sz="16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 generate a narrow spectrum at 100 MHz-10 GHz.</a:t>
            </a:r>
            <a:endParaRPr kumimoji="1" lang="zh-CN" altLang="en-US" sz="1600" dirty="0"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338305" y="907995"/>
            <a:ext cx="5551597" cy="3094747"/>
          </a:xfrm>
          <a:prstGeom prst="rect">
            <a:avLst/>
          </a:prstGeom>
          <a:ln>
            <a:solidFill>
              <a:srgbClr val="0000FF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kumimoji="1" lang="zh-CN" altLang="en-US" sz="2800" dirty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05694" y="1314941"/>
            <a:ext cx="2953457" cy="210044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936924" y="1007527"/>
            <a:ext cx="463890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CN" sz="1600" dirty="0">
                <a:solidFill>
                  <a:srgbClr val="00B0F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B Zhang’s talk </a:t>
            </a:r>
            <a:endParaRPr lang="zh-CN" altLang="en-US" sz="1600" dirty="0">
              <a:solidFill>
                <a:srgbClr val="00B0F0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-33117" y="0"/>
            <a:ext cx="287215" cy="89009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27" tIns="47613" rIns="95227" bIns="47613" anchor="ctr"/>
          <a:lstStyle/>
          <a:p>
            <a:pPr algn="ctr" defTabSz="951865">
              <a:defRPr/>
            </a:pPr>
            <a:endParaRPr lang="zh-CN" altLang="en-US" sz="1660"/>
          </a:p>
        </p:txBody>
      </p:sp>
      <p:sp>
        <p:nvSpPr>
          <p:cNvPr id="13" name="矩形 12"/>
          <p:cNvSpPr/>
          <p:nvPr/>
        </p:nvSpPr>
        <p:spPr>
          <a:xfrm>
            <a:off x="378619" y="95414"/>
            <a:ext cx="7959522" cy="6451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en-US" altLang="zh-CN" sz="3600" i="1" cap="none" spc="100" dirty="0">
                <a:ln w="18000">
                  <a:solidFill>
                    <a:srgbClr val="FFFF00"/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Times New Roman" panose="02020503050405090304" pitchFamily="18" charset="0"/>
                <a:cs typeface="Times New Roman" panose="02020503050405090304" pitchFamily="18" charset="0"/>
              </a:rPr>
              <a:t>Landau Damping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1268" y="1543728"/>
            <a:ext cx="3549776" cy="282382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554" y="1628257"/>
            <a:ext cx="3412273" cy="1709939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542435" y="802877"/>
            <a:ext cx="5456242" cy="72012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 anchor="t">
            <a:noAutofit/>
          </a:bodyPr>
          <a:lstStyle/>
          <a:p>
            <a:pPr algn="ctr"/>
            <a:r>
              <a:rPr kumimoji="1" lang="en-US" altLang="zh-CN" sz="2000" dirty="0">
                <a:latin typeface="Cambria Math" panose="02040503050406030204" pitchFamily="18" charset="0"/>
                <a:sym typeface="+mn-ea"/>
              </a:rPr>
              <a:t>Low frequency waves are absorbed significantly.</a:t>
            </a:r>
          </a:p>
          <a:p>
            <a:pPr algn="ctr"/>
            <a:r>
              <a:rPr kumimoji="1" lang="en-US" altLang="zh-CN" sz="2000" dirty="0">
                <a:latin typeface="Cambria Math" panose="02040503050406030204" pitchFamily="18" charset="0"/>
                <a:sym typeface="+mn-ea"/>
              </a:rPr>
              <a:t>Spectra can</a:t>
            </a:r>
            <a:r>
              <a:rPr kumimoji="1" lang="zh-CN" altLang="en-US" sz="2000" dirty="0">
                <a:latin typeface="Cambria Math" panose="02040503050406030204" pitchFamily="18" charset="0"/>
                <a:sym typeface="+mn-ea"/>
              </a:rPr>
              <a:t> </a:t>
            </a:r>
            <a:r>
              <a:rPr kumimoji="1" lang="en-US" altLang="zh-CN" sz="2000" dirty="0">
                <a:latin typeface="Cambria Math" panose="02040503050406030204" pitchFamily="18" charset="0"/>
                <a:sym typeface="+mn-ea"/>
              </a:rPr>
              <a:t>become narrower.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021" y="3429000"/>
            <a:ext cx="1829799" cy="18524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文本框 7"/>
          <p:cNvSpPr txBox="1"/>
          <p:nvPr/>
        </p:nvSpPr>
        <p:spPr>
          <a:xfrm>
            <a:off x="2585532" y="3408158"/>
            <a:ext cx="1546446" cy="473769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kumimoji="1" lang="en-US" altLang="zh-CN" sz="1600" dirty="0">
                <a:latin typeface="Cambria Math" panose="02040503050406030204" pitchFamily="18" charset="0"/>
                <a:sym typeface="+mn-ea"/>
              </a:rPr>
              <a:t>Wave</a:t>
            </a:r>
            <a:r>
              <a:rPr kumimoji="1" lang="zh-CN" altLang="en-US" sz="1600" dirty="0">
                <a:latin typeface="Cambria Math" panose="02040503050406030204" pitchFamily="18" charset="0"/>
                <a:sym typeface="+mn-ea"/>
              </a:rPr>
              <a:t> </a:t>
            </a:r>
            <a:r>
              <a:rPr kumimoji="1" lang="en-US" altLang="zh-CN" sz="1600" dirty="0">
                <a:latin typeface="Cambria Math" panose="02040503050406030204" pitchFamily="18" charset="0"/>
                <a:sym typeface="+mn-ea"/>
              </a:rPr>
              <a:t>is</a:t>
            </a:r>
            <a:r>
              <a:rPr kumimoji="1" lang="zh-CN" altLang="en-US" sz="1600" dirty="0">
                <a:latin typeface="Cambria Math" panose="02040503050406030204" pitchFamily="18" charset="0"/>
                <a:sym typeface="+mn-ea"/>
              </a:rPr>
              <a:t> </a:t>
            </a:r>
            <a:r>
              <a:rPr kumimoji="1" lang="en-US" altLang="zh-CN" sz="1600" dirty="0">
                <a:latin typeface="Cambria Math" panose="02040503050406030204" pitchFamily="18" charset="0"/>
                <a:sym typeface="+mn-ea"/>
              </a:rPr>
              <a:t>faster</a:t>
            </a:r>
          </a:p>
        </p:txBody>
      </p:sp>
      <p:sp>
        <p:nvSpPr>
          <p:cNvPr id="9" name="下箭头 8"/>
          <p:cNvSpPr/>
          <p:nvPr/>
        </p:nvSpPr>
        <p:spPr>
          <a:xfrm>
            <a:off x="3174638" y="3797914"/>
            <a:ext cx="184117" cy="308758"/>
          </a:xfrm>
          <a:prstGeom prst="downArrow">
            <a:avLst/>
          </a:prstGeom>
          <a:solidFill>
            <a:srgbClr val="00B0F0"/>
          </a:solidFill>
        </p:spPr>
        <p:txBody>
          <a:bodyPr wrap="square" rtlCol="0" anchor="ctr">
            <a:spAutoFit/>
          </a:bodyPr>
          <a:lstStyle/>
          <a:p>
            <a:pPr algn="ctr"/>
            <a:endParaRPr kumimoji="1" lang="zh-CN" altLang="en-US" sz="2800" dirty="0"/>
          </a:p>
        </p:txBody>
      </p:sp>
      <p:sp>
        <p:nvSpPr>
          <p:cNvPr id="10" name="文本框 9"/>
          <p:cNvSpPr txBox="1"/>
          <p:nvPr/>
        </p:nvSpPr>
        <p:spPr>
          <a:xfrm>
            <a:off x="2404216" y="4106672"/>
            <a:ext cx="2029206" cy="473769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kumimoji="1" lang="en-US" altLang="zh-CN" sz="1600" dirty="0">
                <a:latin typeface="Cambria Math" panose="02040503050406030204" pitchFamily="18" charset="0"/>
                <a:sym typeface="+mn-ea"/>
              </a:rPr>
              <a:t>Particle</a:t>
            </a:r>
            <a:r>
              <a:rPr kumimoji="1" lang="zh-CN" altLang="en-US" sz="1600" dirty="0">
                <a:latin typeface="Cambria Math" panose="02040503050406030204" pitchFamily="18" charset="0"/>
                <a:sym typeface="+mn-ea"/>
              </a:rPr>
              <a:t> </a:t>
            </a:r>
            <a:r>
              <a:rPr kumimoji="1" lang="en-US" altLang="zh-CN" sz="1600" dirty="0">
                <a:latin typeface="Cambria Math" panose="02040503050406030204" pitchFamily="18" charset="0"/>
                <a:sym typeface="+mn-ea"/>
              </a:rPr>
              <a:t>accelerated</a:t>
            </a:r>
          </a:p>
        </p:txBody>
      </p:sp>
      <p:sp>
        <p:nvSpPr>
          <p:cNvPr id="11" name="下箭头 10"/>
          <p:cNvSpPr/>
          <p:nvPr/>
        </p:nvSpPr>
        <p:spPr>
          <a:xfrm>
            <a:off x="3159578" y="4548086"/>
            <a:ext cx="184117" cy="308758"/>
          </a:xfrm>
          <a:prstGeom prst="downArrow">
            <a:avLst/>
          </a:prstGeom>
          <a:solidFill>
            <a:srgbClr val="00B0F0"/>
          </a:solidFill>
        </p:spPr>
        <p:txBody>
          <a:bodyPr wrap="square" rtlCol="0" anchor="ctr">
            <a:spAutoFit/>
          </a:bodyPr>
          <a:lstStyle/>
          <a:p>
            <a:pPr algn="ctr"/>
            <a:endParaRPr kumimoji="1" lang="zh-CN" altLang="en-US" sz="2800" dirty="0"/>
          </a:p>
        </p:txBody>
      </p:sp>
      <p:sp>
        <p:nvSpPr>
          <p:cNvPr id="12" name="文本框 11"/>
          <p:cNvSpPr txBox="1"/>
          <p:nvPr/>
        </p:nvSpPr>
        <p:spPr>
          <a:xfrm>
            <a:off x="2711382" y="4856844"/>
            <a:ext cx="1414874" cy="473769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kumimoji="1" lang="en-US" altLang="zh-CN" sz="1600" dirty="0">
                <a:latin typeface="Cambria Math" panose="02040503050406030204" pitchFamily="18" charset="0"/>
                <a:sym typeface="+mn-ea"/>
              </a:rPr>
              <a:t>Wave</a:t>
            </a:r>
            <a:r>
              <a:rPr kumimoji="1" lang="zh-CN" altLang="en-US" sz="1600" dirty="0">
                <a:latin typeface="Cambria Math" panose="02040503050406030204" pitchFamily="18" charset="0"/>
                <a:sym typeface="+mn-ea"/>
              </a:rPr>
              <a:t> </a:t>
            </a:r>
            <a:r>
              <a:rPr kumimoji="1" lang="en-US" altLang="zh-CN" sz="1600" dirty="0">
                <a:latin typeface="Cambria Math" panose="02040503050406030204" pitchFamily="18" charset="0"/>
                <a:sym typeface="+mn-ea"/>
              </a:rPr>
              <a:t>damp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36789" y="5344706"/>
            <a:ext cx="5097486" cy="630146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kumimoji="1" lang="en-US" altLang="zh-CN" dirty="0">
                <a:latin typeface="Times New Roman" panose="02020503050405090304" pitchFamily="18" charset="0"/>
                <a:cs typeface="Times New Roman" panose="02020503050405090304" pitchFamily="18" charset="0"/>
                <a:sym typeface="+mn-ea"/>
              </a:rPr>
              <a:t>Landau damping  only for subluminous O-mode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6623398" y="1612109"/>
            <a:ext cx="265549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CN" sz="1400" dirty="0">
                <a:solidFill>
                  <a:srgbClr val="FF0000"/>
                </a:solidFill>
                <a:latin typeface="Times New Roman" panose="02020503050405090304" pitchFamily="18" charset="0"/>
                <a:cs typeface="Times New Roman" panose="02020503050405090304" pitchFamily="18" charset="0"/>
                <a:sym typeface="+mn-ea"/>
              </a:rPr>
              <a:t>O-</a:t>
            </a:r>
            <a:r>
              <a:rPr kumimoji="1" lang="en-US" altLang="zh-CN" sz="1400" dirty="0">
                <a:solidFill>
                  <a:srgbClr val="0000FF"/>
                </a:solidFill>
                <a:latin typeface="Times New Roman" panose="02020503050405090304" pitchFamily="18" charset="0"/>
                <a:cs typeface="Times New Roman" panose="02020503050405090304" pitchFamily="18" charset="0"/>
                <a:sym typeface="+mn-ea"/>
              </a:rPr>
              <a:t>mode</a:t>
            </a:r>
            <a:r>
              <a:rPr kumimoji="1" lang="en-US" altLang="zh-CN" sz="1400" dirty="0">
                <a:latin typeface="Times New Roman" panose="02020503050405090304" pitchFamily="18" charset="0"/>
                <a:cs typeface="Times New Roman" panose="02020503050405090304" pitchFamily="18" charset="0"/>
                <a:sym typeface="+mn-ea"/>
              </a:rPr>
              <a:t>: </a:t>
            </a:r>
            <a:r>
              <a:rPr kumimoji="1" lang="en-US" altLang="zh-CN" sz="1400" b="1" i="1" dirty="0">
                <a:latin typeface="Times New Roman" panose="02020503050405090304" pitchFamily="18" charset="0"/>
                <a:cs typeface="Times New Roman" panose="02020503050405090304" pitchFamily="18" charset="0"/>
                <a:sym typeface="+mn-ea"/>
              </a:rPr>
              <a:t>E</a:t>
            </a:r>
            <a:r>
              <a:rPr kumimoji="1" lang="en-US" altLang="zh-CN" sz="1400" dirty="0">
                <a:latin typeface="Times New Roman" panose="02020503050405090304" pitchFamily="18" charset="0"/>
                <a:cs typeface="Times New Roman" panose="02020503050405090304" pitchFamily="18" charset="0"/>
                <a:sym typeface="+mn-ea"/>
              </a:rPr>
              <a:t> in </a:t>
            </a:r>
            <a:r>
              <a:rPr kumimoji="1" lang="en-US" altLang="zh-CN" sz="1400" b="1" i="1" dirty="0">
                <a:latin typeface="Times New Roman" panose="02020503050405090304" pitchFamily="18" charset="0"/>
                <a:cs typeface="Times New Roman" panose="02020503050405090304" pitchFamily="18" charset="0"/>
                <a:sym typeface="+mn-ea"/>
              </a:rPr>
              <a:t>k</a:t>
            </a:r>
            <a:r>
              <a:rPr kumimoji="1" lang="en-US" altLang="zh-CN" sz="1400" dirty="0">
                <a:latin typeface="Times New Roman" panose="02020503050405090304" pitchFamily="18" charset="0"/>
                <a:cs typeface="Times New Roman" panose="02020503050405090304" pitchFamily="18" charset="0"/>
                <a:sym typeface="+mn-ea"/>
              </a:rPr>
              <a:t>-</a:t>
            </a:r>
            <a:r>
              <a:rPr kumimoji="1" lang="en-US" altLang="zh-CN" sz="1400" b="1" i="1" dirty="0">
                <a:latin typeface="Times New Roman" panose="02020503050405090304" pitchFamily="18" charset="0"/>
                <a:cs typeface="Times New Roman" panose="02020503050405090304" pitchFamily="18" charset="0"/>
                <a:sym typeface="+mn-ea"/>
              </a:rPr>
              <a:t>B</a:t>
            </a:r>
            <a:r>
              <a:rPr kumimoji="1" lang="en-US" altLang="zh-CN" sz="1400" dirty="0">
                <a:latin typeface="Times New Roman" panose="02020503050405090304" pitchFamily="18" charset="0"/>
                <a:cs typeface="Times New Roman" panose="02020503050405090304" pitchFamily="18" charset="0"/>
                <a:sym typeface="+mn-ea"/>
              </a:rPr>
              <a:t> plane</a:t>
            </a:r>
          </a:p>
          <a:p>
            <a:r>
              <a:rPr kumimoji="1" lang="en-US" altLang="zh-CN" sz="1400" dirty="0">
                <a:latin typeface="Times New Roman" panose="02020503050405090304" pitchFamily="18" charset="0"/>
                <a:cs typeface="Times New Roman" panose="02020503050405090304" pitchFamily="18" charset="0"/>
                <a:sym typeface="+mn-ea"/>
              </a:rPr>
              <a:t>X-mode: </a:t>
            </a:r>
            <a:r>
              <a:rPr kumimoji="1" lang="en-US" altLang="zh-CN" sz="1400" b="1" i="1" dirty="0">
                <a:latin typeface="Times New Roman" panose="02020503050405090304" pitchFamily="18" charset="0"/>
                <a:cs typeface="Times New Roman" panose="02020503050405090304" pitchFamily="18" charset="0"/>
                <a:sym typeface="+mn-ea"/>
              </a:rPr>
              <a:t>E</a:t>
            </a:r>
            <a:r>
              <a:rPr kumimoji="1" lang="en-US" altLang="zh-CN" sz="1400" dirty="0">
                <a:latin typeface="Times New Roman" panose="02020503050405090304" pitchFamily="18" charset="0"/>
                <a:cs typeface="Times New Roman" panose="02020503050405090304" pitchFamily="18" charset="0"/>
                <a:sym typeface="+mn-ea"/>
              </a:rPr>
              <a:t> ⊥ </a:t>
            </a:r>
            <a:r>
              <a:rPr kumimoji="1" lang="en-US" altLang="zh-CN" sz="1400" b="1" i="1" dirty="0">
                <a:latin typeface="Times New Roman" panose="02020503050405090304" pitchFamily="18" charset="0"/>
                <a:cs typeface="Times New Roman" panose="02020503050405090304" pitchFamily="18" charset="0"/>
                <a:sym typeface="+mn-ea"/>
              </a:rPr>
              <a:t>k</a:t>
            </a:r>
            <a:r>
              <a:rPr kumimoji="1" lang="en-US" altLang="zh-CN" sz="1400" dirty="0">
                <a:latin typeface="Times New Roman" panose="02020503050405090304" pitchFamily="18" charset="0"/>
                <a:cs typeface="Times New Roman" panose="02020503050405090304" pitchFamily="18" charset="0"/>
                <a:sym typeface="+mn-ea"/>
              </a:rPr>
              <a:t>-</a:t>
            </a:r>
            <a:r>
              <a:rPr kumimoji="1" lang="en-US" altLang="zh-CN" sz="1400" b="1" i="1" dirty="0">
                <a:latin typeface="Times New Roman" panose="02020503050405090304" pitchFamily="18" charset="0"/>
                <a:cs typeface="Times New Roman" panose="02020503050405090304" pitchFamily="18" charset="0"/>
                <a:sym typeface="+mn-ea"/>
              </a:rPr>
              <a:t>B</a:t>
            </a:r>
            <a:r>
              <a:rPr kumimoji="1" lang="en-US" altLang="zh-CN" sz="1400" dirty="0">
                <a:latin typeface="Times New Roman" panose="02020503050405090304" pitchFamily="18" charset="0"/>
                <a:cs typeface="Times New Roman" panose="02020503050405090304" pitchFamily="18" charset="0"/>
                <a:sym typeface="+mn-ea"/>
              </a:rPr>
              <a:t> plane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B9FFE1A5-7B5D-72D1-4AF5-02154A6911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61828" y="4332119"/>
            <a:ext cx="3169215" cy="2525881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7A062909-401D-85E1-4426-0E73A086C23E}"/>
              </a:ext>
            </a:extLst>
          </p:cNvPr>
          <p:cNvSpPr/>
          <p:nvPr/>
        </p:nvSpPr>
        <p:spPr>
          <a:xfrm>
            <a:off x="7506949" y="6624086"/>
            <a:ext cx="163705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zh-CN" sz="1200" dirty="0">
                <a:solidFill>
                  <a:srgbClr val="0000FF"/>
                </a:solidFill>
                <a:effectLst/>
                <a:latin typeface="Times"/>
              </a:rPr>
              <a:t>Wang</a:t>
            </a:r>
            <a:r>
              <a:rPr lang="zh-CN" altLang="en-US" sz="1200" dirty="0">
                <a:solidFill>
                  <a:srgbClr val="0000FF"/>
                </a:solidFill>
                <a:effectLst/>
                <a:latin typeface="Times"/>
              </a:rPr>
              <a:t> </a:t>
            </a:r>
            <a:r>
              <a:rPr lang="en-US" altLang="zh-CN" sz="1200" dirty="0">
                <a:solidFill>
                  <a:srgbClr val="0000FF"/>
                </a:solidFill>
                <a:effectLst/>
                <a:latin typeface="Times"/>
              </a:rPr>
              <a:t>et al. </a:t>
            </a:r>
            <a:r>
              <a:rPr lang="en-US" altLang="zh-CN" sz="1200" dirty="0">
                <a:solidFill>
                  <a:srgbClr val="0000FF"/>
                </a:solidFill>
                <a:latin typeface="Times"/>
              </a:rPr>
              <a:t>2024, A&amp;A</a:t>
            </a:r>
            <a:endParaRPr lang="en-GB" altLang="zh-CN" sz="1200" dirty="0">
              <a:solidFill>
                <a:srgbClr val="0000FF"/>
              </a:solidFill>
              <a:effectLst/>
              <a:latin typeface="Times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8E0C2DE4-973E-9655-2EC9-E821E7161A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59054" y="6302090"/>
            <a:ext cx="2959217" cy="421773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559C5309-5C64-4831-FFA9-FB9D43F30236}"/>
              </a:ext>
            </a:extLst>
          </p:cNvPr>
          <p:cNvSpPr txBox="1"/>
          <p:nvPr/>
        </p:nvSpPr>
        <p:spPr>
          <a:xfrm>
            <a:off x="831543" y="5821033"/>
            <a:ext cx="4946289" cy="515367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kumimoji="1" lang="en-US" altLang="zh-CN" sz="1600" dirty="0" err="1">
                <a:latin typeface="Cambria Math" panose="02040503050406030204" pitchFamily="18" charset="0"/>
                <a:sym typeface="+mn-ea"/>
              </a:rPr>
              <a:t>Superluminous</a:t>
            </a:r>
            <a:r>
              <a:rPr kumimoji="1" lang="en-US" altLang="zh-CN" sz="1600" dirty="0">
                <a:latin typeface="Cambria Math" panose="02040503050406030204" pitchFamily="18" charset="0"/>
                <a:sym typeface="+mn-ea"/>
              </a:rPr>
              <a:t> O-mode has a low frequency cut-off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-33117" y="0"/>
            <a:ext cx="287215" cy="89009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27" tIns="47613" rIns="95227" bIns="47613" anchor="ctr"/>
          <a:lstStyle/>
          <a:p>
            <a:pPr algn="ctr" defTabSz="951865">
              <a:defRPr/>
            </a:pPr>
            <a:endParaRPr lang="zh-CN" altLang="en-US" sz="1660"/>
          </a:p>
        </p:txBody>
      </p:sp>
      <p:sp>
        <p:nvSpPr>
          <p:cNvPr id="13" name="矩形 12"/>
          <p:cNvSpPr/>
          <p:nvPr/>
        </p:nvSpPr>
        <p:spPr>
          <a:xfrm>
            <a:off x="378619" y="95414"/>
            <a:ext cx="7959522" cy="6451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en-US" altLang="zh-CN" sz="3600" i="1" spc="100" dirty="0">
                <a:ln w="18000">
                  <a:solidFill>
                    <a:srgbClr val="FFFF00"/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Times New Roman" panose="02020503050405090304" pitchFamily="18" charset="0"/>
                <a:cs typeface="Times New Roman" panose="02020503050405090304" pitchFamily="18" charset="0"/>
              </a:rPr>
              <a:t>Self-absorption of CR</a:t>
            </a:r>
            <a:endParaRPr lang="en-US" altLang="zh-CN" sz="3600" i="1" cap="none" spc="100" dirty="0">
              <a:ln w="18000">
                <a:solidFill>
                  <a:srgbClr val="FFFF00"/>
                </a:solidFill>
                <a:prstDash val="solid"/>
              </a:ln>
              <a:solidFill>
                <a:srgbClr val="FFC000"/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9323" y="1069081"/>
            <a:ext cx="5937457" cy="453925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573338" y="5788919"/>
            <a:ext cx="3699442" cy="630146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kumimoji="1" lang="en-US" altLang="zh-CN" dirty="0">
                <a:latin typeface="Cambria Math" panose="02040503050406030204" pitchFamily="18" charset="0"/>
                <a:sym typeface="+mn-ea"/>
              </a:rPr>
              <a:t>Spectral index is 5/3 at lower band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3342665" y="6198790"/>
            <a:ext cx="4995476" cy="630146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kumimoji="1" lang="en-US" altLang="zh-CN" dirty="0">
                <a:latin typeface="Cambria Math" panose="02040503050406030204" pitchFamily="18" charset="0"/>
                <a:sym typeface="+mn-ea"/>
              </a:rPr>
              <a:t>But can not as narrow as the observations</a:t>
            </a:r>
          </a:p>
        </p:txBody>
      </p:sp>
      <p:sp>
        <p:nvSpPr>
          <p:cNvPr id="6" name="矩形 5"/>
          <p:cNvSpPr/>
          <p:nvPr/>
        </p:nvSpPr>
        <p:spPr>
          <a:xfrm>
            <a:off x="7506949" y="6624086"/>
            <a:ext cx="163705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zh-CN" sz="1200" dirty="0">
                <a:solidFill>
                  <a:srgbClr val="0000FF"/>
                </a:solidFill>
                <a:effectLst/>
                <a:latin typeface="Times"/>
              </a:rPr>
              <a:t>Wang</a:t>
            </a:r>
            <a:r>
              <a:rPr lang="zh-CN" altLang="en-US" sz="1200" dirty="0">
                <a:solidFill>
                  <a:srgbClr val="0000FF"/>
                </a:solidFill>
                <a:effectLst/>
                <a:latin typeface="Times"/>
              </a:rPr>
              <a:t> </a:t>
            </a:r>
            <a:r>
              <a:rPr lang="en-US" altLang="zh-CN" sz="1200" dirty="0">
                <a:solidFill>
                  <a:srgbClr val="0000FF"/>
                </a:solidFill>
                <a:effectLst/>
                <a:latin typeface="Times"/>
              </a:rPr>
              <a:t>et al. </a:t>
            </a:r>
            <a:r>
              <a:rPr lang="en-US" altLang="zh-CN" sz="1200" dirty="0">
                <a:solidFill>
                  <a:srgbClr val="0000FF"/>
                </a:solidFill>
                <a:latin typeface="Times"/>
              </a:rPr>
              <a:t>2024, A&amp;A</a:t>
            </a:r>
            <a:endParaRPr lang="en-GB" altLang="zh-CN" sz="1200" dirty="0">
              <a:solidFill>
                <a:srgbClr val="0000FF"/>
              </a:solidFill>
              <a:effectLst/>
              <a:latin typeface="Times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678" y="677792"/>
            <a:ext cx="7703140" cy="5236784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-33117" y="0"/>
            <a:ext cx="287215" cy="89009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27" tIns="47613" rIns="95227" bIns="47613" anchor="ctr"/>
          <a:lstStyle/>
          <a:p>
            <a:pPr algn="ctr" defTabSz="951865">
              <a:defRPr/>
            </a:pPr>
            <a:endParaRPr lang="zh-CN" altLang="en-US" sz="1660"/>
          </a:p>
        </p:txBody>
      </p:sp>
      <p:sp>
        <p:nvSpPr>
          <p:cNvPr id="5" name="矩形 4"/>
          <p:cNvSpPr/>
          <p:nvPr/>
        </p:nvSpPr>
        <p:spPr>
          <a:xfrm>
            <a:off x="291428" y="121880"/>
            <a:ext cx="203132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3600" b="1" i="1" dirty="0">
                <a:solidFill>
                  <a:srgbClr val="FFC00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Summary</a:t>
            </a:r>
            <a:endParaRPr lang="zh-CN" altLang="en-US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068226" y="2685974"/>
            <a:ext cx="329482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zh-CN" sz="22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Starquake is</a:t>
            </a:r>
            <a:r>
              <a:rPr lang="zh-CN" altLang="en-US" sz="22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altLang="zh-CN" sz="22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the</a:t>
            </a:r>
            <a:r>
              <a:rPr lang="zh-CN" altLang="en-US" sz="22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altLang="zh-CN" sz="2200" b="1" dirty="0">
                <a:latin typeface="Times New Roman" panose="02020503050405090304" pitchFamily="18" charset="0"/>
                <a:cs typeface="Times New Roman" panose="02020503050405090304" pitchFamily="18" charset="0"/>
              </a:rPr>
              <a:t>trigger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48368" y="958401"/>
            <a:ext cx="647656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zh-CN" sz="1800" b="1" dirty="0">
                <a:latin typeface="Times New Roman" panose="02020503050405090304" pitchFamily="18" charset="0"/>
                <a:cs typeface="Times New Roman" panose="02020503050405090304" pitchFamily="18" charset="0"/>
              </a:rPr>
              <a:t>Narrow</a:t>
            </a:r>
            <a:r>
              <a:rPr lang="zh-CN" altLang="en-US" sz="1800" b="1" dirty="0"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altLang="zh-CN" sz="1800" b="1" dirty="0">
                <a:latin typeface="Times New Roman" panose="02020503050405090304" pitchFamily="18" charset="0"/>
                <a:cs typeface="Times New Roman" panose="02020503050405090304" pitchFamily="18" charset="0"/>
              </a:rPr>
              <a:t>spectrum</a:t>
            </a:r>
            <a:endParaRPr lang="en-US" altLang="zh-CN" b="1" dirty="0">
              <a:latin typeface="Times New Roman" panose="02020503050405090304" pitchFamily="18" charset="0"/>
              <a:cs typeface="Times New Roman" panose="02020503050405090304" pitchFamily="18" charset="0"/>
            </a:endParaRPr>
          </a:p>
          <a:p>
            <a:pPr algn="just"/>
            <a:r>
              <a:rPr lang="en-US" altLang="zh-CN" sz="1800" b="1" dirty="0">
                <a:latin typeface="Times New Roman" panose="02020503050405090304" pitchFamily="18" charset="0"/>
                <a:cs typeface="Times New Roman" panose="02020503050405090304" pitchFamily="18" charset="0"/>
              </a:rPr>
              <a:t>Intrinsic: </a:t>
            </a:r>
            <a:r>
              <a:rPr lang="en-US" altLang="zh-CN" sz="18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quasi-periodic bunch distribution and perturbation</a:t>
            </a:r>
          </a:p>
          <a:p>
            <a:pPr algn="just"/>
            <a:r>
              <a:rPr lang="en-US" altLang="zh-CN" b="1" dirty="0">
                <a:latin typeface="Times New Roman" panose="02020503050405090304" pitchFamily="18" charset="0"/>
                <a:cs typeface="Times New Roman" panose="02020503050405090304" pitchFamily="18" charset="0"/>
              </a:rPr>
              <a:t>Propagation: </a:t>
            </a:r>
            <a:r>
              <a:rPr lang="en-US" altLang="zh-CN" dirty="0">
                <a:latin typeface="Times New Roman" panose="02020503050405090304" pitchFamily="18" charset="0"/>
                <a:cs typeface="Times New Roman" panose="02020503050405090304" pitchFamily="18" charset="0"/>
              </a:rPr>
              <a:t>Landau damping and self-absorption </a:t>
            </a:r>
            <a:endParaRPr lang="en-US" altLang="zh-CN" sz="1800" dirty="0"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5192298" y="5545244"/>
            <a:ext cx="39517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zh-CN" sz="18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Variety polarization</a:t>
            </a:r>
            <a:r>
              <a:rPr lang="en-US" altLang="zh-CN" dirty="0">
                <a:latin typeface="Times New Roman" panose="02020503050405090304" pitchFamily="18" charset="0"/>
                <a:cs typeface="Times New Roman" panose="02020503050405090304" pitchFamily="18" charset="0"/>
              </a:rPr>
              <a:t> and drifting pattern</a:t>
            </a:r>
            <a:endParaRPr lang="en-US" altLang="zh-CN" sz="1800" dirty="0"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3565955" y="445045"/>
            <a:ext cx="201208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4000" b="0" cap="none" spc="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Comic Sans MS" panose="030F0902030302020204" pitchFamily="66" charset="0"/>
              </a:rPr>
              <a:t>Thanks!</a:t>
            </a:r>
            <a:endParaRPr lang="zh-CN" altLang="en-US" sz="4000" b="0" cap="none" spc="0" dirty="0">
              <a:ln w="0"/>
              <a:solidFill>
                <a:srgbClr val="0070C0"/>
              </a:solidFill>
              <a:effectLst>
                <a:reflection blurRad="6350" stA="53000" endA="300" endPos="35500" dir="5400000" sy="-90000" algn="bl" rotWithShape="0"/>
              </a:effectLst>
              <a:latin typeface="Comic Sans MS" panose="030F0902030302020204" pitchFamily="66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31502" y="5876213"/>
            <a:ext cx="35748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zh-CN" dirty="0">
                <a:latin typeface="Times New Roman" panose="02020503050405090304" pitchFamily="18" charset="0"/>
                <a:cs typeface="Times New Roman" panose="02020503050405090304" pitchFamily="18" charset="0"/>
              </a:rPr>
              <a:t>Magnetic and gravitational energy can match the required budget</a:t>
            </a:r>
          </a:p>
        </p:txBody>
      </p:sp>
      <p:sp>
        <p:nvSpPr>
          <p:cNvPr id="7" name="矩形 6"/>
          <p:cNvSpPr/>
          <p:nvPr/>
        </p:nvSpPr>
        <p:spPr>
          <a:xfrm>
            <a:off x="5867648" y="6541978"/>
            <a:ext cx="348815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1200" dirty="0">
                <a:solidFill>
                  <a:srgbClr val="0000FF"/>
                </a:solidFill>
                <a:effectLst/>
                <a:latin typeface="Times"/>
              </a:rPr>
              <a:t>Wang</a:t>
            </a:r>
            <a:r>
              <a:rPr lang="zh-CN" altLang="en-US" sz="1200" dirty="0">
                <a:solidFill>
                  <a:srgbClr val="0000FF"/>
                </a:solidFill>
                <a:effectLst/>
                <a:latin typeface="Times"/>
              </a:rPr>
              <a:t> </a:t>
            </a:r>
            <a:r>
              <a:rPr lang="en-US" altLang="zh-CN" sz="1200" dirty="0">
                <a:solidFill>
                  <a:srgbClr val="0000FF"/>
                </a:solidFill>
                <a:effectLst/>
                <a:latin typeface="Times"/>
              </a:rPr>
              <a:t>et al. </a:t>
            </a:r>
            <a:r>
              <a:rPr lang="en-US" altLang="zh-CN" sz="1200" dirty="0">
                <a:solidFill>
                  <a:srgbClr val="0000FF"/>
                </a:solidFill>
                <a:latin typeface="Times"/>
              </a:rPr>
              <a:t>2019, </a:t>
            </a:r>
            <a:r>
              <a:rPr lang="en-US" altLang="zh-CN" sz="1200" dirty="0" err="1">
                <a:solidFill>
                  <a:srgbClr val="0000FF"/>
                </a:solidFill>
                <a:latin typeface="Times"/>
              </a:rPr>
              <a:t>ApJL</a:t>
            </a:r>
            <a:r>
              <a:rPr lang="en-US" altLang="zh-CN" sz="1200" dirty="0">
                <a:solidFill>
                  <a:srgbClr val="0000FF"/>
                </a:solidFill>
                <a:latin typeface="Times"/>
              </a:rPr>
              <a:t>;</a:t>
            </a:r>
            <a:r>
              <a:rPr lang="en-US" altLang="zh-CN" sz="1200" dirty="0">
                <a:solidFill>
                  <a:srgbClr val="0000FF"/>
                </a:solidFill>
                <a:effectLst/>
                <a:latin typeface="Times"/>
              </a:rPr>
              <a:t> </a:t>
            </a:r>
            <a:r>
              <a:rPr lang="en-US" altLang="zh-CN" sz="1200" dirty="0">
                <a:solidFill>
                  <a:srgbClr val="0000FF"/>
                </a:solidFill>
                <a:latin typeface="Times"/>
              </a:rPr>
              <a:t>2022, </a:t>
            </a:r>
            <a:r>
              <a:rPr lang="en-US" altLang="zh-CN" sz="1200" dirty="0" err="1">
                <a:solidFill>
                  <a:srgbClr val="0000FF"/>
                </a:solidFill>
                <a:latin typeface="Times"/>
              </a:rPr>
              <a:t>ApJ</a:t>
            </a:r>
            <a:r>
              <a:rPr lang="en-US" altLang="zh-CN" sz="1200" dirty="0">
                <a:solidFill>
                  <a:srgbClr val="0000FF"/>
                </a:solidFill>
                <a:latin typeface="Times"/>
              </a:rPr>
              <a:t>; 2022, MNRAS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5" grpId="0"/>
      <p:bldP spid="2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56" y="571406"/>
            <a:ext cx="2653670" cy="666323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84856" y="219333"/>
            <a:ext cx="2917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/>
            <a:r>
              <a:rPr lang="en-US" altLang="zh-CN" sz="3600" dirty="0">
                <a:solidFill>
                  <a:schemeClr val="bg1"/>
                </a:solidFill>
                <a:latin typeface="Times New Roman" panose="02020503050405090304" pitchFamily="18" charset="0"/>
                <a:ea typeface="方正兰亭黑_GBK" pitchFamily="2" charset="-122"/>
                <a:cs typeface="Times New Roman" panose="02020503050405090304" pitchFamily="18" charset="0"/>
                <a:sym typeface="方正兰亭黑_GBK" pitchFamily="2" charset="-122"/>
              </a:rPr>
              <a:t>OUTLINES</a:t>
            </a:r>
          </a:p>
        </p:txBody>
      </p:sp>
      <p:grpSp>
        <p:nvGrpSpPr>
          <p:cNvPr id="11" name="组合 10"/>
          <p:cNvGrpSpPr/>
          <p:nvPr/>
        </p:nvGrpSpPr>
        <p:grpSpPr>
          <a:xfrm>
            <a:off x="1385036" y="1368191"/>
            <a:ext cx="6501440" cy="925245"/>
            <a:chOff x="2725786" y="1922641"/>
            <a:chExt cx="6994428" cy="692277"/>
          </a:xfrm>
        </p:grpSpPr>
        <p:grpSp>
          <p:nvGrpSpPr>
            <p:cNvPr id="7" name="组合 6"/>
            <p:cNvGrpSpPr/>
            <p:nvPr/>
          </p:nvGrpSpPr>
          <p:grpSpPr>
            <a:xfrm>
              <a:off x="2725786" y="1922641"/>
              <a:ext cx="6994428" cy="610409"/>
              <a:chOff x="2725786" y="1922642"/>
              <a:chExt cx="6994428" cy="759062"/>
            </a:xfrm>
          </p:grpSpPr>
          <p:sp>
            <p:nvSpPr>
              <p:cNvPr id="6" name="对角圆角矩形 5"/>
              <p:cNvSpPr/>
              <p:nvPr/>
            </p:nvSpPr>
            <p:spPr>
              <a:xfrm>
                <a:off x="2725786" y="1922642"/>
                <a:ext cx="6994428" cy="685800"/>
              </a:xfrm>
              <a:prstGeom prst="round2DiagRect">
                <a:avLst>
                  <a:gd name="adj1" fmla="val 47521"/>
                  <a:gd name="adj2" fmla="val 0"/>
                </a:avLst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Times New Roman" panose="02020503050405090304" pitchFamily="18" charset="0"/>
                  <a:ea typeface="方正兰亭黑_GBK" pitchFamily="2" charset="-122"/>
                  <a:cs typeface="Times New Roman" panose="02020503050405090304" pitchFamily="18" charset="0"/>
                </a:endParaRPr>
              </a:p>
            </p:txBody>
          </p:sp>
          <p:sp>
            <p:nvSpPr>
              <p:cNvPr id="32" name="对角圆角矩形 31"/>
              <p:cNvSpPr/>
              <p:nvPr/>
            </p:nvSpPr>
            <p:spPr>
              <a:xfrm>
                <a:off x="2725786" y="1995904"/>
                <a:ext cx="6994428" cy="685800"/>
              </a:xfrm>
              <a:prstGeom prst="round2DiagRect">
                <a:avLst>
                  <a:gd name="adj1" fmla="val 50000"/>
                  <a:gd name="adj2" fmla="val 0"/>
                </a:avLst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Times New Roman" panose="02020503050405090304" pitchFamily="18" charset="0"/>
                  <a:ea typeface="方正兰亭黑_GBK" pitchFamily="2" charset="-122"/>
                  <a:cs typeface="Times New Roman" panose="02020503050405090304" pitchFamily="18" charset="0"/>
                </a:endParaRPr>
              </a:p>
            </p:txBody>
          </p:sp>
        </p:grpSp>
        <p:pic>
          <p:nvPicPr>
            <p:cNvPr id="33" name="图片 3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97246" y="2314252"/>
              <a:ext cx="6466384" cy="300666"/>
            </a:xfrm>
            <a:prstGeom prst="rect">
              <a:avLst/>
            </a:prstGeom>
          </p:spPr>
        </p:pic>
        <p:sp>
          <p:nvSpPr>
            <p:cNvPr id="9" name="文本框 8"/>
            <p:cNvSpPr txBox="1"/>
            <p:nvPr/>
          </p:nvSpPr>
          <p:spPr>
            <a:xfrm>
              <a:off x="4848829" y="1929673"/>
              <a:ext cx="4210050" cy="4835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 b="1" dirty="0">
                  <a:solidFill>
                    <a:schemeClr val="bg1"/>
                  </a:solidFill>
                  <a:latin typeface="Times New Roman" panose="02020503050405090304" pitchFamily="18" charset="0"/>
                  <a:ea typeface="方正兰亭超细黑简体" pitchFamily="2" charset="-122"/>
                  <a:cs typeface="Times New Roman" panose="02020503050405090304" pitchFamily="18" charset="0"/>
                  <a:sym typeface="Calibri" panose="020F0502020204030204" pitchFamily="34" charset="0"/>
                </a:rPr>
                <a:t>Background</a:t>
              </a: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1378456" y="2459428"/>
            <a:ext cx="6501440" cy="925245"/>
            <a:chOff x="2725786" y="1922641"/>
            <a:chExt cx="6994428" cy="692277"/>
          </a:xfrm>
        </p:grpSpPr>
        <p:grpSp>
          <p:nvGrpSpPr>
            <p:cNvPr id="39" name="组合 38"/>
            <p:cNvGrpSpPr/>
            <p:nvPr/>
          </p:nvGrpSpPr>
          <p:grpSpPr>
            <a:xfrm>
              <a:off x="2725786" y="1922641"/>
              <a:ext cx="6994428" cy="610409"/>
              <a:chOff x="2725786" y="1922642"/>
              <a:chExt cx="6994428" cy="759062"/>
            </a:xfrm>
          </p:grpSpPr>
          <p:sp>
            <p:nvSpPr>
              <p:cNvPr id="42" name="对角圆角矩形 41"/>
              <p:cNvSpPr/>
              <p:nvPr/>
            </p:nvSpPr>
            <p:spPr>
              <a:xfrm>
                <a:off x="2725786" y="1922642"/>
                <a:ext cx="6994428" cy="685800"/>
              </a:xfrm>
              <a:prstGeom prst="round2DiagRect">
                <a:avLst>
                  <a:gd name="adj1" fmla="val 47521"/>
                  <a:gd name="adj2" fmla="val 0"/>
                </a:avLst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 dirty="0">
                  <a:latin typeface="Times New Roman" panose="02020503050405090304" pitchFamily="18" charset="0"/>
                  <a:ea typeface="方正兰亭黑_GBK" pitchFamily="2" charset="-122"/>
                  <a:cs typeface="Times New Roman" panose="02020503050405090304" pitchFamily="18" charset="0"/>
                </a:endParaRPr>
              </a:p>
            </p:txBody>
          </p:sp>
          <p:sp>
            <p:nvSpPr>
              <p:cNvPr id="43" name="对角圆角矩形 42"/>
              <p:cNvSpPr/>
              <p:nvPr/>
            </p:nvSpPr>
            <p:spPr>
              <a:xfrm>
                <a:off x="2725786" y="1995904"/>
                <a:ext cx="6994428" cy="685800"/>
              </a:xfrm>
              <a:prstGeom prst="round2DiagRect">
                <a:avLst>
                  <a:gd name="adj1" fmla="val 50000"/>
                  <a:gd name="adj2" fmla="val 0"/>
                </a:avLst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 dirty="0">
                  <a:latin typeface="Times New Roman" panose="02020503050405090304" pitchFamily="18" charset="0"/>
                  <a:ea typeface="方正兰亭黑_GBK" pitchFamily="2" charset="-122"/>
                  <a:cs typeface="Times New Roman" panose="02020503050405090304" pitchFamily="18" charset="0"/>
                </a:endParaRPr>
              </a:p>
            </p:txBody>
          </p:sp>
        </p:grpSp>
        <p:pic>
          <p:nvPicPr>
            <p:cNvPr id="40" name="图片 3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97246" y="2314252"/>
              <a:ext cx="6466384" cy="300666"/>
            </a:xfrm>
            <a:prstGeom prst="rect">
              <a:avLst/>
            </a:prstGeom>
          </p:spPr>
        </p:pic>
        <p:sp>
          <p:nvSpPr>
            <p:cNvPr id="41" name="文本框 40"/>
            <p:cNvSpPr txBox="1"/>
            <p:nvPr/>
          </p:nvSpPr>
          <p:spPr>
            <a:xfrm>
              <a:off x="3478765" y="1922689"/>
              <a:ext cx="5799587" cy="4375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>
                  <a:solidFill>
                    <a:schemeClr val="bg1"/>
                  </a:solidFill>
                  <a:latin typeface="Times New Roman" panose="02020503050405090304" pitchFamily="18" charset="0"/>
                  <a:ea typeface="方正兰亭超细黑简体" pitchFamily="2" charset="-122"/>
                  <a:cs typeface="Times New Roman" panose="02020503050405090304" pitchFamily="18" charset="0"/>
                  <a:sym typeface="Calibri" panose="020F0502020204030204" pitchFamily="34" charset="0"/>
                </a:rPr>
                <a:t>Intrinsic</a:t>
              </a:r>
              <a:r>
                <a:rPr lang="zh-CN" altLang="en-US" sz="3200" b="1" dirty="0">
                  <a:solidFill>
                    <a:schemeClr val="bg1"/>
                  </a:solidFill>
                  <a:latin typeface="Times New Roman" panose="02020503050405090304" pitchFamily="18" charset="0"/>
                  <a:ea typeface="方正兰亭超细黑简体" pitchFamily="2" charset="-122"/>
                  <a:cs typeface="Times New Roman" panose="02020503050405090304" pitchFamily="18" charset="0"/>
                  <a:sym typeface="Calibri" panose="020F0502020204030204" pitchFamily="34" charset="0"/>
                </a:rPr>
                <a:t> </a:t>
              </a:r>
              <a:r>
                <a:rPr lang="en-US" altLang="zh-CN" sz="3200" b="1" dirty="0">
                  <a:solidFill>
                    <a:schemeClr val="bg1"/>
                  </a:solidFill>
                  <a:latin typeface="Times New Roman" panose="02020503050405090304" pitchFamily="18" charset="0"/>
                  <a:ea typeface="方正兰亭超细黑简体" pitchFamily="2" charset="-122"/>
                  <a:cs typeface="Times New Roman" panose="02020503050405090304" pitchFamily="18" charset="0"/>
                  <a:sym typeface="Calibri" panose="020F0502020204030204" pitchFamily="34" charset="0"/>
                </a:rPr>
                <a:t>mechanism</a:t>
              </a:r>
              <a:endParaRPr lang="zh-CN" altLang="en-US" sz="3200" b="1" dirty="0">
                <a:solidFill>
                  <a:schemeClr val="bg1"/>
                </a:solidFill>
                <a:latin typeface="Times New Roman" panose="02020503050405090304" pitchFamily="18" charset="0"/>
                <a:ea typeface="方正兰亭超细黑简体" pitchFamily="2" charset="-122"/>
                <a:cs typeface="Times New Roman" panose="02020503050405090304" pitchFamily="18" charset="0"/>
                <a:sym typeface="Calibri" panose="020F0502020204030204" pitchFamily="34" charset="0"/>
              </a:endParaRP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1376015" y="4813549"/>
            <a:ext cx="6503881" cy="925246"/>
            <a:chOff x="2716071" y="1922641"/>
            <a:chExt cx="7004143" cy="692277"/>
          </a:xfrm>
        </p:grpSpPr>
        <p:grpSp>
          <p:nvGrpSpPr>
            <p:cNvPr id="45" name="组合 44"/>
            <p:cNvGrpSpPr/>
            <p:nvPr/>
          </p:nvGrpSpPr>
          <p:grpSpPr>
            <a:xfrm>
              <a:off x="2725786" y="1922641"/>
              <a:ext cx="6994428" cy="610409"/>
              <a:chOff x="2725786" y="1922642"/>
              <a:chExt cx="6994428" cy="759062"/>
            </a:xfrm>
          </p:grpSpPr>
          <p:sp>
            <p:nvSpPr>
              <p:cNvPr id="48" name="对角圆角矩形 47"/>
              <p:cNvSpPr/>
              <p:nvPr/>
            </p:nvSpPr>
            <p:spPr>
              <a:xfrm>
                <a:off x="2725786" y="1922642"/>
                <a:ext cx="6994428" cy="685800"/>
              </a:xfrm>
              <a:prstGeom prst="round2DiagRect">
                <a:avLst>
                  <a:gd name="adj1" fmla="val 47521"/>
                  <a:gd name="adj2" fmla="val 0"/>
                </a:avLst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Times New Roman" panose="02020503050405090304" pitchFamily="18" charset="0"/>
                  <a:ea typeface="方正兰亭黑_GBK" pitchFamily="2" charset="-122"/>
                  <a:cs typeface="Times New Roman" panose="02020503050405090304" pitchFamily="18" charset="0"/>
                </a:endParaRPr>
              </a:p>
            </p:txBody>
          </p:sp>
          <p:sp>
            <p:nvSpPr>
              <p:cNvPr id="49" name="对角圆角矩形 48"/>
              <p:cNvSpPr/>
              <p:nvPr/>
            </p:nvSpPr>
            <p:spPr>
              <a:xfrm>
                <a:off x="2725786" y="1995904"/>
                <a:ext cx="6994428" cy="685800"/>
              </a:xfrm>
              <a:prstGeom prst="round2DiagRect">
                <a:avLst>
                  <a:gd name="adj1" fmla="val 50000"/>
                  <a:gd name="adj2" fmla="val 0"/>
                </a:avLst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Times New Roman" panose="02020503050405090304" pitchFamily="18" charset="0"/>
                  <a:ea typeface="方正兰亭黑_GBK" pitchFamily="2" charset="-122"/>
                  <a:cs typeface="Times New Roman" panose="02020503050405090304" pitchFamily="18" charset="0"/>
                </a:endParaRPr>
              </a:p>
            </p:txBody>
          </p:sp>
        </p:grpSp>
        <p:pic>
          <p:nvPicPr>
            <p:cNvPr id="46" name="图片 4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97246" y="2314252"/>
              <a:ext cx="6466384" cy="300666"/>
            </a:xfrm>
            <a:prstGeom prst="rect">
              <a:avLst/>
            </a:prstGeom>
          </p:spPr>
        </p:pic>
        <p:sp>
          <p:nvSpPr>
            <p:cNvPr id="47" name="文本框 46"/>
            <p:cNvSpPr txBox="1"/>
            <p:nvPr/>
          </p:nvSpPr>
          <p:spPr>
            <a:xfrm>
              <a:off x="2716071" y="1932795"/>
              <a:ext cx="7004143" cy="4835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 dirty="0">
                  <a:solidFill>
                    <a:schemeClr val="bg1"/>
                  </a:solidFill>
                  <a:latin typeface="Times New Roman" panose="02020503050405090304" pitchFamily="18" charset="0"/>
                  <a:ea typeface="方正兰亭超细黑简体" pitchFamily="2" charset="-122"/>
                  <a:cs typeface="Times New Roman" panose="02020503050405090304" pitchFamily="18" charset="0"/>
                  <a:sym typeface="Calibri" panose="020F0502020204030204" pitchFamily="34" charset="0"/>
                </a:rPr>
                <a:t>Summary</a:t>
              </a: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1378456" y="3635974"/>
            <a:ext cx="6501440" cy="925245"/>
            <a:chOff x="2725786" y="1922641"/>
            <a:chExt cx="6994428" cy="692277"/>
          </a:xfrm>
        </p:grpSpPr>
        <p:grpSp>
          <p:nvGrpSpPr>
            <p:cNvPr id="24" name="组合 23"/>
            <p:cNvGrpSpPr/>
            <p:nvPr/>
          </p:nvGrpSpPr>
          <p:grpSpPr>
            <a:xfrm>
              <a:off x="2725786" y="1922641"/>
              <a:ext cx="6994428" cy="610409"/>
              <a:chOff x="2725786" y="1922642"/>
              <a:chExt cx="6994428" cy="759062"/>
            </a:xfrm>
          </p:grpSpPr>
          <p:sp>
            <p:nvSpPr>
              <p:cNvPr id="28" name="对角圆角矩形 27"/>
              <p:cNvSpPr/>
              <p:nvPr/>
            </p:nvSpPr>
            <p:spPr>
              <a:xfrm>
                <a:off x="2725786" y="1922642"/>
                <a:ext cx="6994428" cy="685800"/>
              </a:xfrm>
              <a:prstGeom prst="round2DiagRect">
                <a:avLst>
                  <a:gd name="adj1" fmla="val 47521"/>
                  <a:gd name="adj2" fmla="val 0"/>
                </a:avLst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 dirty="0">
                  <a:latin typeface="Times New Roman" panose="02020503050405090304" pitchFamily="18" charset="0"/>
                  <a:ea typeface="方正兰亭黑_GBK" pitchFamily="2" charset="-122"/>
                  <a:cs typeface="Times New Roman" panose="02020503050405090304" pitchFamily="18" charset="0"/>
                </a:endParaRPr>
              </a:p>
            </p:txBody>
          </p:sp>
          <p:sp>
            <p:nvSpPr>
              <p:cNvPr id="29" name="对角圆角矩形 28"/>
              <p:cNvSpPr/>
              <p:nvPr/>
            </p:nvSpPr>
            <p:spPr>
              <a:xfrm>
                <a:off x="2725786" y="1995904"/>
                <a:ext cx="6994428" cy="685800"/>
              </a:xfrm>
              <a:prstGeom prst="round2DiagRect">
                <a:avLst>
                  <a:gd name="adj1" fmla="val 50000"/>
                  <a:gd name="adj2" fmla="val 0"/>
                </a:avLst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 dirty="0">
                  <a:latin typeface="Times New Roman" panose="02020503050405090304" pitchFamily="18" charset="0"/>
                  <a:ea typeface="方正兰亭黑_GBK" pitchFamily="2" charset="-122"/>
                  <a:cs typeface="Times New Roman" panose="02020503050405090304" pitchFamily="18" charset="0"/>
                </a:endParaRPr>
              </a:p>
            </p:txBody>
          </p:sp>
        </p:grpSp>
        <p:pic>
          <p:nvPicPr>
            <p:cNvPr id="26" name="图片 2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97246" y="2314252"/>
              <a:ext cx="6466384" cy="300666"/>
            </a:xfrm>
            <a:prstGeom prst="rect">
              <a:avLst/>
            </a:prstGeom>
          </p:spPr>
        </p:pic>
        <p:sp>
          <p:nvSpPr>
            <p:cNvPr id="27" name="文本框 26"/>
            <p:cNvSpPr txBox="1"/>
            <p:nvPr/>
          </p:nvSpPr>
          <p:spPr>
            <a:xfrm>
              <a:off x="3210278" y="1956592"/>
              <a:ext cx="6068074" cy="4835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 dirty="0">
                  <a:solidFill>
                    <a:schemeClr val="bg1"/>
                  </a:solidFill>
                  <a:latin typeface="Times New Roman" panose="02020503050405090304" pitchFamily="18" charset="0"/>
                  <a:ea typeface="方正兰亭超细黑简体" pitchFamily="2" charset="-122"/>
                  <a:cs typeface="Times New Roman" panose="02020503050405090304" pitchFamily="18" charset="0"/>
                  <a:sym typeface="Calibri" panose="020F0502020204030204" pitchFamily="34" charset="0"/>
                </a:rPr>
                <a:t>Propagation</a:t>
              </a:r>
              <a:r>
                <a:rPr lang="zh-CN" altLang="en-US" sz="3600" b="1" dirty="0">
                  <a:solidFill>
                    <a:schemeClr val="bg1"/>
                  </a:solidFill>
                  <a:latin typeface="Times New Roman" panose="02020503050405090304" pitchFamily="18" charset="0"/>
                  <a:ea typeface="方正兰亭超细黑简体" pitchFamily="2" charset="-122"/>
                  <a:cs typeface="Times New Roman" panose="02020503050405090304" pitchFamily="18" charset="0"/>
                  <a:sym typeface="Calibri" panose="020F0502020204030204" pitchFamily="34" charset="0"/>
                </a:rPr>
                <a:t> </a:t>
              </a:r>
              <a:r>
                <a:rPr lang="en-US" altLang="zh-CN" sz="3600" b="1" dirty="0">
                  <a:solidFill>
                    <a:schemeClr val="bg1"/>
                  </a:solidFill>
                  <a:latin typeface="Times New Roman" panose="02020503050405090304" pitchFamily="18" charset="0"/>
                  <a:ea typeface="方正兰亭超细黑简体" pitchFamily="2" charset="-122"/>
                  <a:cs typeface="Times New Roman" panose="02020503050405090304" pitchFamily="18" charset="0"/>
                  <a:sym typeface="Calibri" panose="020F0502020204030204" pitchFamily="34" charset="0"/>
                </a:rPr>
                <a:t>effect</a:t>
              </a: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9582" y="626063"/>
            <a:ext cx="4050833" cy="2219518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>
            <a:off x="2508" y="0"/>
            <a:ext cx="287215" cy="89009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27" tIns="47613" rIns="95227" bIns="47613" anchor="ctr"/>
          <a:lstStyle/>
          <a:p>
            <a:pPr algn="ctr" defTabSz="951865">
              <a:defRPr/>
            </a:pPr>
            <a:endParaRPr lang="zh-CN" altLang="en-US" sz="1660"/>
          </a:p>
        </p:txBody>
      </p:sp>
      <p:sp>
        <p:nvSpPr>
          <p:cNvPr id="22" name="矩形 21"/>
          <p:cNvSpPr/>
          <p:nvPr/>
        </p:nvSpPr>
        <p:spPr>
          <a:xfrm>
            <a:off x="334863" y="105369"/>
            <a:ext cx="2294219" cy="646331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altLang="zh-CN" sz="3600" b="1" dirty="0">
                <a:solidFill>
                  <a:srgbClr val="FFC000"/>
                </a:solidFill>
                <a:effectLst/>
                <a:latin typeface="Comic Sans MS Bold" panose="030F0902030302020204" charset="0"/>
                <a:cs typeface="Comic Sans MS Bold" panose="030F0902030302020204" charset="0"/>
              </a:rPr>
              <a:t>Discovery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3924627" y="2728830"/>
            <a:ext cx="268912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800+</a:t>
            </a:r>
            <a:r>
              <a:rPr lang="zh-CN" altLang="en-US" dirty="0">
                <a:solidFill>
                  <a:srgbClr val="FF000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altLang="zh-CN" dirty="0">
                <a:latin typeface="Times New Roman" panose="02020503050405090304" pitchFamily="18" charset="0"/>
                <a:cs typeface="Times New Roman" panose="02020503050405090304" pitchFamily="18" charset="0"/>
              </a:rPr>
              <a:t>FRB</a:t>
            </a:r>
            <a:r>
              <a:rPr lang="zh-CN" altLang="en-US" dirty="0"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altLang="zh-CN" dirty="0">
                <a:latin typeface="Times New Roman" panose="02020503050405090304" pitchFamily="18" charset="0"/>
                <a:cs typeface="Times New Roman" panose="02020503050405090304" pitchFamily="18" charset="0"/>
              </a:rPr>
              <a:t>sources</a:t>
            </a:r>
          </a:p>
          <a:p>
            <a:r>
              <a:rPr lang="en-US" altLang="zh-CN" dirty="0">
                <a:solidFill>
                  <a:srgbClr val="FF000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60+</a:t>
            </a:r>
            <a:r>
              <a:rPr lang="zh-CN" altLang="en-US" dirty="0">
                <a:solidFill>
                  <a:srgbClr val="FF000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altLang="zh-CN" dirty="0">
                <a:latin typeface="Times New Roman" panose="02020503050405090304" pitchFamily="18" charset="0"/>
                <a:cs typeface="Times New Roman" panose="02020503050405090304" pitchFamily="18" charset="0"/>
              </a:rPr>
              <a:t>repeaters</a:t>
            </a:r>
          </a:p>
          <a:p>
            <a:r>
              <a:rPr lang="en-US" altLang="zh-CN" dirty="0">
                <a:solidFill>
                  <a:srgbClr val="FF000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One</a:t>
            </a:r>
            <a:r>
              <a:rPr lang="zh-CN" altLang="en-US" dirty="0"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altLang="zh-CN" dirty="0">
                <a:latin typeface="Times New Roman" panose="02020503050405090304" pitchFamily="18" charset="0"/>
                <a:cs typeface="Times New Roman" panose="02020503050405090304" pitchFamily="18" charset="0"/>
              </a:rPr>
              <a:t>is Galactic magnetar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/>
              <p:cNvSpPr txBox="1"/>
              <p:nvPr/>
            </p:nvSpPr>
            <p:spPr>
              <a:xfrm>
                <a:off x="53585" y="893718"/>
                <a:ext cx="3490540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sz="2200" b="1" dirty="0">
                    <a:latin typeface="Times" panose="00000500000000020000" pitchFamily="2" charset="0"/>
                    <a:ea typeface="STXingkai" panose="02010800040101010101" pitchFamily="2" charset="-122"/>
                  </a:rPr>
                  <a:t>Fast</a:t>
                </a:r>
                <a:r>
                  <a:rPr kumimoji="1" lang="en-US" altLang="zh-CN" sz="2200" dirty="0">
                    <a:solidFill>
                      <a:schemeClr val="tx1"/>
                    </a:solidFill>
                    <a:latin typeface="Times" panose="00000500000000020000" pitchFamily="2" charset="0"/>
                    <a:ea typeface="STXingkai" panose="02010800040101010101" pitchFamily="2" charset="-122"/>
                  </a:rPr>
                  <a:t> : 1—10 </a:t>
                </a:r>
                <a:r>
                  <a:rPr kumimoji="1" lang="en-US" altLang="zh-CN" sz="2200" dirty="0" err="1">
                    <a:solidFill>
                      <a:schemeClr val="tx1"/>
                    </a:solidFill>
                    <a:latin typeface="Times" panose="00000500000000020000" pitchFamily="2" charset="0"/>
                    <a:ea typeface="STXingkai" panose="02010800040101010101" pitchFamily="2" charset="-122"/>
                  </a:rPr>
                  <a:t>ms</a:t>
                </a:r>
                <a:endParaRPr kumimoji="1" lang="en-US" altLang="zh-CN" sz="2200" dirty="0">
                  <a:solidFill>
                    <a:schemeClr val="tx1"/>
                  </a:solidFill>
                  <a:latin typeface="Times" panose="00000500000000020000" pitchFamily="2" charset="0"/>
                  <a:ea typeface="STXingkai" panose="02010800040101010101" pitchFamily="2" charset="-122"/>
                </a:endParaRPr>
              </a:p>
              <a:p>
                <a:r>
                  <a:rPr kumimoji="1" lang="en-US" altLang="zh-CN" sz="2200" b="1" dirty="0">
                    <a:latin typeface="Times" panose="00000500000000020000" pitchFamily="2" charset="0"/>
                    <a:ea typeface="STXingkai" panose="02010800040101010101" pitchFamily="2" charset="-122"/>
                  </a:rPr>
                  <a:t>Radio</a:t>
                </a:r>
                <a:r>
                  <a:rPr kumimoji="1" lang="en-US" altLang="zh-CN" sz="2200" dirty="0">
                    <a:latin typeface="Times" panose="00000500000000020000" pitchFamily="2" charset="0"/>
                    <a:ea typeface="STXingkai" panose="02010800040101010101" pitchFamily="2" charset="-122"/>
                  </a:rPr>
                  <a:t>: 100 MHz—10 GHz</a:t>
                </a:r>
              </a:p>
              <a:p>
                <a:r>
                  <a:rPr kumimoji="1" lang="en-US" altLang="zh-CN" sz="2200" b="1" dirty="0">
                    <a:latin typeface="Times" panose="00000500000000020000" pitchFamily="2" charset="0"/>
                  </a:rPr>
                  <a:t>Burst</a:t>
                </a:r>
                <a:r>
                  <a:rPr kumimoji="1" lang="en-US" altLang="zh-CN" sz="2200" b="0" dirty="0">
                    <a:solidFill>
                      <a:schemeClr val="tx1"/>
                    </a:solidFill>
                    <a:latin typeface="Times" panose="00000500000000020000" pitchFamily="2" charset="0"/>
                  </a:rPr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~10</m:t>
                        </m:r>
                      </m:e>
                      <m:sup>
                        <m:r>
                          <a:rPr kumimoji="1" lang="en-US" altLang="zh-CN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40−46</m:t>
                        </m:r>
                      </m:sup>
                    </m:sSup>
                  </m:oMath>
                </a14:m>
                <a:r>
                  <a:rPr kumimoji="1" lang="en-US" altLang="zh-CN" sz="2200" dirty="0">
                    <a:solidFill>
                      <a:schemeClr val="tx1"/>
                    </a:solidFill>
                    <a:latin typeface="Times" panose="00000500000000020000" pitchFamily="2" charset="0"/>
                    <a:ea typeface="Baskerville" panose="02020502070401020303" pitchFamily="18" charset="0"/>
                  </a:rPr>
                  <a:t> </a:t>
                </a:r>
                <a:r>
                  <a:rPr kumimoji="1" lang="en-US" altLang="zh-CN" sz="2200" dirty="0">
                    <a:solidFill>
                      <a:schemeClr val="tx1"/>
                    </a:solidFill>
                    <a:latin typeface="Times" panose="00000500000000020000" pitchFamily="2" charset="0"/>
                    <a:ea typeface="Baskerville" panose="02020502070401020303" pitchFamily="18" charset="0"/>
                    <a:cs typeface="Times New Roman" panose="02020503050405090304" pitchFamily="18" charset="0"/>
                  </a:rPr>
                  <a:t>erg/s</a:t>
                </a:r>
              </a:p>
            </p:txBody>
          </p:sp>
        </mc:Choice>
        <mc:Fallback xmlns="">
          <p:sp>
            <p:nvSpPr>
              <p:cNvPr id="3" name="文本框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85" y="893718"/>
                <a:ext cx="3490540" cy="1107996"/>
              </a:xfrm>
              <a:prstGeom prst="rect">
                <a:avLst/>
              </a:prstGeom>
              <a:blipFill rotWithShape="1">
                <a:blip r:embed="rId4"/>
                <a:stretch>
                  <a:fillRect l="-7" t="-25" r="5" b="-9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文本框 3"/>
          <p:cNvSpPr txBox="1"/>
          <p:nvPr/>
        </p:nvSpPr>
        <p:spPr>
          <a:xfrm>
            <a:off x="1398198" y="4911126"/>
            <a:ext cx="3663483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b="1" dirty="0">
                <a:solidFill>
                  <a:srgbClr val="FF0000"/>
                </a:solidFill>
                <a:latin typeface="STXinwei" panose="02010800040101010101" pitchFamily="2" charset="-122"/>
                <a:ea typeface="STXinwei" panose="02010800040101010101" pitchFamily="2" charset="-122"/>
              </a:rPr>
              <a:t>Key questions:</a:t>
            </a:r>
          </a:p>
          <a:p>
            <a:endParaRPr lang="en-US" altLang="zh-CN" sz="1400" b="1" dirty="0">
              <a:solidFill>
                <a:srgbClr val="FF0000"/>
              </a:solidFill>
              <a:latin typeface="STXinwei" panose="02010800040101010101" pitchFamily="2" charset="-122"/>
              <a:ea typeface="STXinwei" panose="02010800040101010101" pitchFamily="2" charset="-122"/>
            </a:endParaRPr>
          </a:p>
          <a:p>
            <a:r>
              <a:rPr lang="en-US" altLang="zh-CN" b="1" dirty="0">
                <a:latin typeface="STXinwei" panose="02010800040101010101" pitchFamily="2" charset="-122"/>
                <a:ea typeface="STXinwei" panose="02010800040101010101" pitchFamily="2" charset="-122"/>
              </a:rPr>
              <a:t>How to trigger FRB?</a:t>
            </a:r>
            <a:endParaRPr lang="en-US" altLang="zh-CN" b="1" dirty="0">
              <a:solidFill>
                <a:srgbClr val="FF0000"/>
              </a:solidFill>
              <a:latin typeface="STXinwei" panose="02010800040101010101" pitchFamily="2" charset="-122"/>
              <a:ea typeface="STXinwei" panose="02010800040101010101" pitchFamily="2" charset="-122"/>
            </a:endParaRPr>
          </a:p>
          <a:p>
            <a:r>
              <a:rPr lang="en-US" altLang="zh-CN" b="1" dirty="0">
                <a:latin typeface="STXinwei" panose="02010800040101010101" pitchFamily="2" charset="-122"/>
                <a:ea typeface="STXinwei" panose="02010800040101010101" pitchFamily="2" charset="-122"/>
              </a:rPr>
              <a:t>What is the radiation mechanism?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7093" y="3701666"/>
            <a:ext cx="2923322" cy="2806971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7192182" y="3410733"/>
            <a:ext cx="189823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dirty="0">
                <a:solidFill>
                  <a:srgbClr val="0000FF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CHIME et al. 2020, Nature</a:t>
            </a:r>
            <a:endParaRPr lang="zh-CN" altLang="en-US" sz="1200" dirty="0"/>
          </a:p>
        </p:txBody>
      </p:sp>
      <p:sp>
        <p:nvSpPr>
          <p:cNvPr id="13" name="文本框 12"/>
          <p:cNvSpPr txBox="1"/>
          <p:nvPr/>
        </p:nvSpPr>
        <p:spPr>
          <a:xfrm>
            <a:off x="5675973" y="6520868"/>
            <a:ext cx="341444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latin typeface="Comic Sans MS Regular" panose="030F0902030302020204" charset="0"/>
                <a:cs typeface="Comic Sans MS Regular" panose="030F0902030302020204" charset="0"/>
              </a:rPr>
              <a:t>FRB-like Burst</a:t>
            </a:r>
            <a:r>
              <a:rPr lang="zh-CN" altLang="en-US" sz="1400" dirty="0">
                <a:latin typeface="Comic Sans MS Regular" panose="030F0902030302020204" charset="0"/>
                <a:cs typeface="Comic Sans MS Regular" panose="030F0902030302020204" charset="0"/>
              </a:rPr>
              <a:t> </a:t>
            </a:r>
            <a:r>
              <a:rPr lang="en-US" altLang="zh-CN" sz="1400" dirty="0">
                <a:latin typeface="Comic Sans MS Regular" panose="030F0902030302020204" charset="0"/>
                <a:cs typeface="Comic Sans MS Regular" panose="030F0902030302020204" charset="0"/>
              </a:rPr>
              <a:t>from</a:t>
            </a:r>
            <a:r>
              <a:rPr lang="zh-CN" altLang="en-US" sz="1400" dirty="0">
                <a:latin typeface="Comic Sans MS Regular" panose="030F0902030302020204" charset="0"/>
                <a:cs typeface="Comic Sans MS Regular" panose="030F0902030302020204" charset="0"/>
              </a:rPr>
              <a:t> </a:t>
            </a:r>
            <a:r>
              <a:rPr lang="en-US" altLang="zh-CN" sz="1400" dirty="0">
                <a:latin typeface="Comic Sans MS Regular" panose="030F0902030302020204" charset="0"/>
                <a:cs typeface="Comic Sans MS Regular" panose="030F0902030302020204" charset="0"/>
              </a:rPr>
              <a:t>SGR J1935+2154</a:t>
            </a:r>
            <a:endParaRPr lang="zh-CN" altLang="en-US" sz="1400" dirty="0"/>
          </a:p>
        </p:txBody>
      </p:sp>
      <p:cxnSp>
        <p:nvCxnSpPr>
          <p:cNvPr id="11" name="直线箭头连接符 10"/>
          <p:cNvCxnSpPr/>
          <p:nvPr/>
        </p:nvCxnSpPr>
        <p:spPr>
          <a:xfrm>
            <a:off x="5892432" y="3739080"/>
            <a:ext cx="549322" cy="335571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云形 13"/>
          <p:cNvSpPr/>
          <p:nvPr/>
        </p:nvSpPr>
        <p:spPr>
          <a:xfrm>
            <a:off x="1035668" y="4688894"/>
            <a:ext cx="4282277" cy="1527784"/>
          </a:xfrm>
          <a:prstGeom prst="cloud">
            <a:avLst/>
          </a:prstGeom>
        </p:spPr>
        <p:txBody>
          <a:bodyPr wrap="square" rtlCol="0" anchor="ctr">
            <a:spAutoFit/>
          </a:bodyPr>
          <a:lstStyle/>
          <a:p>
            <a:pPr algn="ctr"/>
            <a:endParaRPr kumimoji="1" lang="zh-CN" altLang="en-US" sz="2800" dirty="0"/>
          </a:p>
        </p:txBody>
      </p:sp>
      <p:sp>
        <p:nvSpPr>
          <p:cNvPr id="16" name="云形 15"/>
          <p:cNvSpPr/>
          <p:nvPr/>
        </p:nvSpPr>
        <p:spPr>
          <a:xfrm rot="753255">
            <a:off x="887348" y="4744782"/>
            <a:ext cx="4189575" cy="1942759"/>
          </a:xfrm>
          <a:prstGeom prst="cloud">
            <a:avLst/>
          </a:prstGeom>
          <a:ln>
            <a:solidFill>
              <a:schemeClr val="accent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kumimoji="1" lang="zh-CN" altLang="en-US" sz="2800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694" y="2183757"/>
            <a:ext cx="3917504" cy="2481639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3735" y="751699"/>
            <a:ext cx="1621898" cy="1050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/>
          <p:cNvSpPr/>
          <p:nvPr/>
        </p:nvSpPr>
        <p:spPr>
          <a:xfrm>
            <a:off x="2508" y="0"/>
            <a:ext cx="287215" cy="89009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27" tIns="47613" rIns="95227" bIns="47613" anchor="ctr"/>
          <a:lstStyle/>
          <a:p>
            <a:pPr algn="ctr" defTabSz="951865">
              <a:defRPr/>
            </a:pPr>
            <a:endParaRPr lang="zh-CN" altLang="en-US" sz="1660"/>
          </a:p>
        </p:txBody>
      </p:sp>
      <p:sp>
        <p:nvSpPr>
          <p:cNvPr id="2" name="矩形 1"/>
          <p:cNvSpPr/>
          <p:nvPr/>
        </p:nvSpPr>
        <p:spPr>
          <a:xfrm>
            <a:off x="322285" y="88960"/>
            <a:ext cx="4295140" cy="64516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altLang="zh-CN" sz="3600" b="1" dirty="0">
                <a:solidFill>
                  <a:srgbClr val="FFC000"/>
                </a:solidFill>
                <a:latin typeface="Comic Sans MS" panose="030F0902030302020204" pitchFamily="66" charset="0"/>
                <a:cs typeface="Times New Roman" panose="02020503050405090304" pitchFamily="18" charset="0"/>
              </a:rPr>
              <a:t>Narrow band drift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900" y="2944471"/>
            <a:ext cx="3253071" cy="3679584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-218763" y="6550223"/>
            <a:ext cx="213050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zh-CN" sz="1400" dirty="0">
                <a:solidFill>
                  <a:srgbClr val="0000FF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altLang="zh-CN" sz="1400" dirty="0">
                <a:solidFill>
                  <a:srgbClr val="0000FF"/>
                </a:solidFill>
                <a:latin typeface="Times" panose="00000500000000020000" pitchFamily="2" charset="0"/>
                <a:sym typeface="+mn-ea"/>
              </a:rPr>
              <a:t>Hessels</a:t>
            </a:r>
            <a:r>
              <a:rPr lang="zh-CN" altLang="en-US" sz="1400" dirty="0">
                <a:solidFill>
                  <a:srgbClr val="0000FF"/>
                </a:solidFill>
                <a:latin typeface="Times" panose="00000500000000020000" pitchFamily="2" charset="0"/>
                <a:sym typeface="+mn-ea"/>
              </a:rPr>
              <a:t> </a:t>
            </a:r>
            <a:r>
              <a:rPr lang="en-US" altLang="zh-CN" sz="1400" dirty="0">
                <a:solidFill>
                  <a:srgbClr val="0000FF"/>
                </a:solidFill>
                <a:latin typeface="Times" panose="00000500000000020000" pitchFamily="2" charset="0"/>
                <a:sym typeface="+mn-ea"/>
              </a:rPr>
              <a:t>et  al. 2019, </a:t>
            </a:r>
            <a:r>
              <a:rPr lang="en-US" altLang="zh-CN" sz="1400" dirty="0" err="1">
                <a:solidFill>
                  <a:srgbClr val="0000FF"/>
                </a:solidFill>
                <a:latin typeface="Times" panose="00000500000000020000" pitchFamily="2" charset="0"/>
                <a:sym typeface="+mn-ea"/>
              </a:rPr>
              <a:t>ApJ</a:t>
            </a:r>
            <a:endParaRPr lang="en-US" altLang="zh-CN" sz="1400" dirty="0">
              <a:solidFill>
                <a:srgbClr val="0000FF"/>
              </a:solidFill>
              <a:latin typeface="Times" panose="00000500000000020000" pitchFamily="2" charset="0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785" y="772905"/>
            <a:ext cx="5644571" cy="2110121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7124750" y="2455082"/>
            <a:ext cx="196708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zh-CN" sz="1400" dirty="0">
                <a:solidFill>
                  <a:srgbClr val="0000FF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altLang="zh-CN" sz="1400" dirty="0" err="1">
                <a:solidFill>
                  <a:srgbClr val="0000FF"/>
                </a:solidFill>
                <a:latin typeface="Times" panose="00000500000000020000" pitchFamily="2" charset="0"/>
                <a:sym typeface="+mn-ea"/>
              </a:rPr>
              <a:t>Plenuis</a:t>
            </a:r>
            <a:r>
              <a:rPr lang="zh-CN" altLang="en-US" sz="1400" dirty="0">
                <a:solidFill>
                  <a:srgbClr val="0000FF"/>
                </a:solidFill>
                <a:latin typeface="Times" panose="00000500000000020000" pitchFamily="2" charset="0"/>
                <a:sym typeface="+mn-ea"/>
              </a:rPr>
              <a:t> </a:t>
            </a:r>
            <a:r>
              <a:rPr lang="en-US" altLang="zh-CN" sz="1400" dirty="0">
                <a:solidFill>
                  <a:srgbClr val="0000FF"/>
                </a:solidFill>
                <a:latin typeface="Times" panose="00000500000000020000" pitchFamily="2" charset="0"/>
                <a:sym typeface="+mn-ea"/>
              </a:rPr>
              <a:t>et  al. 2021, </a:t>
            </a:r>
            <a:r>
              <a:rPr lang="en-US" altLang="zh-CN" sz="1400" dirty="0" err="1">
                <a:solidFill>
                  <a:srgbClr val="0000FF"/>
                </a:solidFill>
                <a:latin typeface="Times" panose="00000500000000020000" pitchFamily="2" charset="0"/>
                <a:sym typeface="+mn-ea"/>
              </a:rPr>
              <a:t>ApJ</a:t>
            </a:r>
            <a:endParaRPr lang="en-US" altLang="zh-CN" sz="1400" dirty="0">
              <a:solidFill>
                <a:srgbClr val="0000FF"/>
              </a:solidFill>
              <a:latin typeface="Times" panose="00000500000000020000" pitchFamily="2" charset="0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8419" y="3181237"/>
            <a:ext cx="5644571" cy="170233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009801" y="5301945"/>
            <a:ext cx="51850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altLang="zh-CN" sz="2000" b="0" i="0" u="none" strike="noStrike" dirty="0">
                <a:effectLst/>
                <a:latin typeface="Times New Roman" panose="02020503050405090304" pitchFamily="18" charset="0"/>
                <a:cs typeface="Times New Roman" panose="02020503050405090304" pitchFamily="18" charset="0"/>
              </a:rPr>
              <a:t>Structures: Downward/upward drifting, complex structure, and no drifting pattern</a:t>
            </a:r>
            <a:endParaRPr kumimoji="1" lang="en-US" altLang="zh-CN" sz="2000" dirty="0"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176911" y="4883568"/>
            <a:ext cx="196708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zh-CN" sz="1400" dirty="0">
                <a:solidFill>
                  <a:srgbClr val="0000FF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altLang="zh-CN" sz="1400" dirty="0">
                <a:solidFill>
                  <a:srgbClr val="0000FF"/>
                </a:solidFill>
                <a:latin typeface="Times" panose="00000500000000020000" pitchFamily="2" charset="0"/>
                <a:sym typeface="+mn-ea"/>
              </a:rPr>
              <a:t>Zhou</a:t>
            </a:r>
            <a:r>
              <a:rPr lang="zh-CN" altLang="en-US" sz="1400" dirty="0">
                <a:solidFill>
                  <a:srgbClr val="0000FF"/>
                </a:solidFill>
                <a:latin typeface="Times" panose="00000500000000020000" pitchFamily="2" charset="0"/>
                <a:sym typeface="+mn-ea"/>
              </a:rPr>
              <a:t> </a:t>
            </a:r>
            <a:r>
              <a:rPr lang="en-US" altLang="zh-CN" sz="1400" dirty="0">
                <a:solidFill>
                  <a:srgbClr val="0000FF"/>
                </a:solidFill>
                <a:latin typeface="Times" panose="00000500000000020000" pitchFamily="2" charset="0"/>
                <a:sym typeface="+mn-ea"/>
              </a:rPr>
              <a:t>et  al. 2022, RAA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6475781" y="1122537"/>
            <a:ext cx="20660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zh-CN" dirty="0">
                <a:latin typeface="Times New Roman" panose="02020503050405090304" pitchFamily="18" charset="0"/>
                <a:cs typeface="Times New Roman" panose="02020503050405090304" pitchFamily="18" charset="0"/>
              </a:rPr>
              <a:t>Repeaters prefer to narrow spectra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/>
          <a:srcRect l="51791"/>
          <a:stretch>
            <a:fillRect/>
          </a:stretch>
        </p:blipFill>
        <p:spPr>
          <a:xfrm>
            <a:off x="185614" y="3322140"/>
            <a:ext cx="4572000" cy="3069360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>
            <a:off x="2508" y="0"/>
            <a:ext cx="287215" cy="89009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27" tIns="47613" rIns="95227" bIns="47613" anchor="ctr"/>
          <a:lstStyle/>
          <a:p>
            <a:pPr algn="ctr" defTabSz="951865">
              <a:defRPr/>
            </a:pPr>
            <a:endParaRPr lang="zh-CN" altLang="en-US" sz="1660"/>
          </a:p>
        </p:txBody>
      </p:sp>
      <p:sp>
        <p:nvSpPr>
          <p:cNvPr id="12" name="矩形 11"/>
          <p:cNvSpPr/>
          <p:nvPr/>
        </p:nvSpPr>
        <p:spPr>
          <a:xfrm>
            <a:off x="103867" y="6462343"/>
            <a:ext cx="141070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14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FRB</a:t>
            </a:r>
            <a:r>
              <a:rPr kumimoji="1" lang="zh-CN" altLang="en-US" sz="14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kumimoji="1" lang="en-US" altLang="zh-CN" sz="14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20201124A</a:t>
            </a:r>
            <a:endParaRPr lang="zh-CN" altLang="en-US" sz="1400" dirty="0"/>
          </a:p>
        </p:txBody>
      </p:sp>
      <p:sp>
        <p:nvSpPr>
          <p:cNvPr id="10" name="矩形 9"/>
          <p:cNvSpPr/>
          <p:nvPr/>
        </p:nvSpPr>
        <p:spPr>
          <a:xfrm>
            <a:off x="1524342" y="6476994"/>
            <a:ext cx="190569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sz="1200" dirty="0">
                <a:solidFill>
                  <a:srgbClr val="0000FF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Xu</a:t>
            </a:r>
            <a:r>
              <a:rPr lang="zh-CN" altLang="en-US" sz="1200" dirty="0">
                <a:solidFill>
                  <a:srgbClr val="0000FF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altLang="zh-CN" sz="1200" dirty="0">
                <a:solidFill>
                  <a:srgbClr val="0000FF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et</a:t>
            </a:r>
            <a:r>
              <a:rPr lang="zh-CN" altLang="en-US" sz="1200" dirty="0">
                <a:solidFill>
                  <a:srgbClr val="0000FF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altLang="zh-CN" sz="1200" dirty="0">
                <a:solidFill>
                  <a:srgbClr val="0000FF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al. 2022, Nature</a:t>
            </a:r>
            <a:endParaRPr lang="en-US" altLang="zh-CN" sz="1200" dirty="0">
              <a:solidFill>
                <a:srgbClr val="0000FF"/>
              </a:solidFill>
              <a:latin typeface="Times New Roman" panose="02020503050405090304" pitchFamily="18" charset="0"/>
              <a:cs typeface="Times New Roman" panose="02020503050405090304" pitchFamily="18" charset="0"/>
              <a:sym typeface="+mn-ea"/>
            </a:endParaRPr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4"/>
          <a:srcRect b="53220"/>
          <a:stretch>
            <a:fillRect/>
          </a:stretch>
        </p:blipFill>
        <p:spPr>
          <a:xfrm>
            <a:off x="309176" y="804288"/>
            <a:ext cx="4949833" cy="2272505"/>
          </a:xfrm>
          <a:prstGeom prst="rect">
            <a:avLst/>
          </a:prstGeom>
        </p:spPr>
      </p:pic>
      <p:sp>
        <p:nvSpPr>
          <p:cNvPr id="27" name="矩形 26"/>
          <p:cNvSpPr/>
          <p:nvPr/>
        </p:nvSpPr>
        <p:spPr>
          <a:xfrm>
            <a:off x="3113662" y="3061814"/>
            <a:ext cx="190685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sz="1200" dirty="0" err="1">
                <a:solidFill>
                  <a:srgbClr val="0000FF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Michilli</a:t>
            </a:r>
            <a:r>
              <a:rPr lang="zh-CN" altLang="en-US" sz="1200" dirty="0">
                <a:solidFill>
                  <a:srgbClr val="0000FF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altLang="zh-CN" sz="1200" dirty="0">
                <a:solidFill>
                  <a:srgbClr val="0000FF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et</a:t>
            </a:r>
            <a:r>
              <a:rPr lang="zh-CN" altLang="en-US" sz="1200" dirty="0">
                <a:solidFill>
                  <a:srgbClr val="0000FF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altLang="zh-CN" sz="1200" dirty="0">
                <a:solidFill>
                  <a:srgbClr val="0000FF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al. 2018, Nature</a:t>
            </a:r>
            <a:endParaRPr lang="en-US" altLang="zh-CN" sz="1200" dirty="0">
              <a:solidFill>
                <a:srgbClr val="0000FF"/>
              </a:solidFill>
              <a:latin typeface="Times New Roman" panose="02020503050405090304" pitchFamily="18" charset="0"/>
              <a:cs typeface="Times New Roman" panose="02020503050405090304" pitchFamily="18" charset="0"/>
              <a:sym typeface="+mn-ea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75645" y="3031036"/>
            <a:ext cx="141070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14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FRB</a:t>
            </a:r>
            <a:r>
              <a:rPr kumimoji="1" lang="zh-CN" altLang="en-US" sz="14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kumimoji="1" lang="en-US" altLang="zh-CN" sz="14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20121102A</a:t>
            </a:r>
            <a:endParaRPr lang="zh-CN" altLang="en-US" sz="1400" dirty="0"/>
          </a:p>
        </p:txBody>
      </p:sp>
      <p:sp>
        <p:nvSpPr>
          <p:cNvPr id="2" name="矩形 1"/>
          <p:cNvSpPr/>
          <p:nvPr/>
        </p:nvSpPr>
        <p:spPr>
          <a:xfrm>
            <a:off x="289723" y="67900"/>
            <a:ext cx="4467891" cy="646331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altLang="zh-CN" sz="3600" b="1" dirty="0">
                <a:solidFill>
                  <a:srgbClr val="FFC000"/>
                </a:solidFill>
                <a:latin typeface="Comic Sans MS" panose="030F0902030302020204" pitchFamily="66" charset="0"/>
                <a:cs typeface="Times New Roman" panose="02020503050405090304" pitchFamily="18" charset="0"/>
              </a:rPr>
              <a:t>Polarization of FRB</a:t>
            </a:r>
          </a:p>
        </p:txBody>
      </p:sp>
      <p:sp>
        <p:nvSpPr>
          <p:cNvPr id="5" name="矩形 4"/>
          <p:cNvSpPr/>
          <p:nvPr/>
        </p:nvSpPr>
        <p:spPr>
          <a:xfrm>
            <a:off x="5278462" y="638053"/>
            <a:ext cx="1905697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sz="1300" dirty="0">
                <a:solidFill>
                  <a:srgbClr val="FF000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Linear polarization (LP)</a:t>
            </a:r>
          </a:p>
          <a:p>
            <a:pPr algn="l"/>
            <a:r>
              <a:rPr lang="en-US" altLang="zh-CN" sz="1300" dirty="0">
                <a:solidFill>
                  <a:srgbClr val="0000FF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Circular polarization (CP)</a:t>
            </a:r>
            <a:endParaRPr lang="en-US" altLang="zh-CN" sz="1300" dirty="0">
              <a:solidFill>
                <a:srgbClr val="0000FF"/>
              </a:solidFill>
              <a:latin typeface="Times New Roman" panose="02020503050405090304" pitchFamily="18" charset="0"/>
              <a:cs typeface="Times New Roman" panose="02020503050405090304" pitchFamily="18" charset="0"/>
              <a:sym typeface="+mn-ea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9446" y="3076793"/>
            <a:ext cx="3908912" cy="3781207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7522460" y="2799794"/>
            <a:ext cx="174773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sz="1200" dirty="0">
                <a:solidFill>
                  <a:srgbClr val="0000FF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Jiang</a:t>
            </a:r>
            <a:r>
              <a:rPr lang="zh-CN" altLang="en-US" sz="1200" dirty="0">
                <a:solidFill>
                  <a:srgbClr val="0000FF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altLang="zh-CN" sz="1200" dirty="0">
                <a:solidFill>
                  <a:srgbClr val="0000FF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et</a:t>
            </a:r>
            <a:r>
              <a:rPr lang="zh-CN" altLang="en-US" sz="1200" dirty="0">
                <a:solidFill>
                  <a:srgbClr val="0000FF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altLang="zh-CN" sz="1200" dirty="0">
                <a:solidFill>
                  <a:srgbClr val="0000FF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al. 2022, RAA</a:t>
            </a:r>
            <a:endParaRPr lang="en-US" altLang="zh-CN" sz="1200" dirty="0">
              <a:solidFill>
                <a:srgbClr val="0000FF"/>
              </a:solidFill>
              <a:latin typeface="Times New Roman" panose="02020503050405090304" pitchFamily="18" charset="0"/>
              <a:cs typeface="Times New Roman" panose="02020503050405090304" pitchFamily="18" charset="0"/>
              <a:sym typeface="+mn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5353129" y="1461913"/>
            <a:ext cx="361522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sz="16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Most FRBs are dominated by </a:t>
            </a:r>
            <a:r>
              <a:rPr kumimoji="1" lang="en-US" altLang="zh-CN" sz="1600" dirty="0">
                <a:solidFill>
                  <a:srgbClr val="FF000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LP</a:t>
            </a:r>
            <a:r>
              <a:rPr kumimoji="1" lang="en-US" altLang="zh-CN" sz="16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, but there are some of them dominated by </a:t>
            </a:r>
            <a:r>
              <a:rPr kumimoji="1" lang="en-US" altLang="zh-CN" sz="1600" dirty="0">
                <a:solidFill>
                  <a:srgbClr val="0000FF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CP</a:t>
            </a:r>
            <a:r>
              <a:rPr kumimoji="1" lang="en-US" altLang="zh-CN" sz="16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. </a:t>
            </a:r>
            <a:endParaRPr lang="zh-CN" altLang="en-US" sz="16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7432430" y="2769320"/>
            <a:ext cx="2043292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1300" dirty="0">
                <a:solidFill>
                  <a:srgbClr val="0000FF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Younes</a:t>
            </a:r>
            <a:r>
              <a:rPr lang="en-GB" altLang="zh-CN" sz="1300" dirty="0">
                <a:solidFill>
                  <a:srgbClr val="0000FF"/>
                </a:solidFill>
                <a:latin typeface="NimbusRomNo9L"/>
                <a:cs typeface="Times New Roman" panose="02020503050405090304" pitchFamily="18" charset="0"/>
              </a:rPr>
              <a:t> </a:t>
            </a:r>
            <a:r>
              <a:rPr lang="en-US" altLang="zh-CN" sz="1300" dirty="0">
                <a:solidFill>
                  <a:srgbClr val="0000FF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et al. 2022, </a:t>
            </a:r>
            <a:r>
              <a:rPr lang="en-GB" altLang="zh-CN" sz="1300" dirty="0">
                <a:solidFill>
                  <a:srgbClr val="0000FF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NA</a:t>
            </a:r>
          </a:p>
        </p:txBody>
      </p:sp>
      <p:sp>
        <p:nvSpPr>
          <p:cNvPr id="20" name="矩形 19"/>
          <p:cNvSpPr/>
          <p:nvPr/>
        </p:nvSpPr>
        <p:spPr>
          <a:xfrm>
            <a:off x="2508" y="0"/>
            <a:ext cx="287215" cy="89009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27" tIns="47613" rIns="95227" bIns="47613" anchor="ctr"/>
          <a:lstStyle/>
          <a:p>
            <a:pPr algn="ctr" defTabSz="951865">
              <a:defRPr/>
            </a:pPr>
            <a:endParaRPr lang="zh-CN" altLang="en-US" sz="1660"/>
          </a:p>
        </p:txBody>
      </p:sp>
      <p:sp>
        <p:nvSpPr>
          <p:cNvPr id="3" name="矩形 2"/>
          <p:cNvSpPr/>
          <p:nvPr/>
        </p:nvSpPr>
        <p:spPr>
          <a:xfrm>
            <a:off x="286163" y="90975"/>
            <a:ext cx="6309741" cy="58477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altLang="zh-CN" sz="3200" b="1" dirty="0">
                <a:solidFill>
                  <a:srgbClr val="FFC000"/>
                </a:solidFill>
                <a:latin typeface="Comic Sans MS" panose="030F0902030302020204" pitchFamily="66" charset="0"/>
                <a:cs typeface="Times New Roman" panose="02020503050405090304" pitchFamily="18" charset="0"/>
              </a:rPr>
              <a:t>Starquake in SGR</a:t>
            </a:r>
            <a:r>
              <a:rPr lang="zh-CN" altLang="en-US" sz="3200" b="1" dirty="0">
                <a:solidFill>
                  <a:srgbClr val="FFC000"/>
                </a:solidFill>
                <a:latin typeface="Comic Sans MS" panose="030F0902030302020204" pitchFamily="66" charset="0"/>
                <a:cs typeface="Times New Roman" panose="02020503050405090304" pitchFamily="18" charset="0"/>
              </a:rPr>
              <a:t> </a:t>
            </a:r>
            <a:r>
              <a:rPr lang="en-US" altLang="zh-CN" sz="3200" b="1" dirty="0">
                <a:solidFill>
                  <a:srgbClr val="FFC000"/>
                </a:solidFill>
                <a:latin typeface="Comic Sans MS" panose="030F0902030302020204" pitchFamily="66" charset="0"/>
                <a:cs typeface="Times New Roman" panose="02020503050405090304" pitchFamily="18" charset="0"/>
              </a:rPr>
              <a:t>J1935+2154</a:t>
            </a:r>
            <a:r>
              <a:rPr lang="zh-CN" altLang="en-US" sz="3200" b="1" dirty="0">
                <a:solidFill>
                  <a:srgbClr val="FFC000"/>
                </a:solidFill>
                <a:latin typeface="Comic Sans MS" panose="030F0902030302020204" pitchFamily="66" charset="0"/>
                <a:cs typeface="Times New Roman" panose="02020503050405090304" pitchFamily="18" charset="0"/>
              </a:rPr>
              <a:t> </a:t>
            </a:r>
            <a:endParaRPr lang="en-US" altLang="zh-CN" sz="3200" b="1" dirty="0">
              <a:solidFill>
                <a:srgbClr val="FFC000"/>
              </a:solidFill>
              <a:latin typeface="Comic Sans MS" panose="030F0902030302020204" pitchFamily="66" charset="0"/>
              <a:cs typeface="Times New Roman" panose="0202050305040509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6611" y="812404"/>
            <a:ext cx="4470184" cy="1885077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582" y="881534"/>
            <a:ext cx="3980408" cy="2444838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4583605" y="2755180"/>
            <a:ext cx="33091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rgbClr val="FF0000"/>
                </a:solidFill>
                <a:latin typeface="Comic Sans MS Regular" panose="030F0902030302020204" charset="0"/>
                <a:cs typeface="Comic Sans MS Regular" panose="030F0902030302020204" charset="0"/>
              </a:rPr>
              <a:t>Glitches</a:t>
            </a:r>
            <a:r>
              <a:rPr lang="en-US" altLang="zh-CN" sz="1400" dirty="0">
                <a:latin typeface="Comic Sans MS Regular" panose="030F0902030302020204" charset="0"/>
                <a:cs typeface="Comic Sans MS Regular" panose="030F0902030302020204" charset="0"/>
              </a:rPr>
              <a:t> before FRBs</a:t>
            </a:r>
          </a:p>
        </p:txBody>
      </p:sp>
      <p:sp>
        <p:nvSpPr>
          <p:cNvPr id="5" name="矩形 4"/>
          <p:cNvSpPr/>
          <p:nvPr/>
        </p:nvSpPr>
        <p:spPr>
          <a:xfrm>
            <a:off x="6748303" y="3050007"/>
            <a:ext cx="2640516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1300" dirty="0">
                <a:solidFill>
                  <a:srgbClr val="0000FF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Ge</a:t>
            </a:r>
            <a:r>
              <a:rPr lang="en-GB" altLang="zh-CN" sz="1300" dirty="0">
                <a:solidFill>
                  <a:srgbClr val="0000FF"/>
                </a:solidFill>
                <a:latin typeface="NimbusRomNo9L"/>
                <a:cs typeface="Times New Roman" panose="02020503050405090304" pitchFamily="18" charset="0"/>
              </a:rPr>
              <a:t> </a:t>
            </a:r>
            <a:r>
              <a:rPr lang="en-US" altLang="zh-CN" sz="1300" dirty="0">
                <a:solidFill>
                  <a:srgbClr val="0000FF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et al. 2022, </a:t>
            </a:r>
            <a:r>
              <a:rPr lang="en-GB" altLang="zh-CN" sz="1300" dirty="0">
                <a:solidFill>
                  <a:srgbClr val="0000FF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arXiv:2211.03246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028" y="3713027"/>
            <a:ext cx="4276166" cy="2571451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-39517" y="6584986"/>
            <a:ext cx="1600505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1300" dirty="0">
                <a:solidFill>
                  <a:srgbClr val="0000FF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Li </a:t>
            </a:r>
            <a:r>
              <a:rPr lang="en-US" altLang="zh-CN" sz="1300" dirty="0">
                <a:solidFill>
                  <a:srgbClr val="0000FF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et al. 2022, </a:t>
            </a:r>
            <a:r>
              <a:rPr lang="en-GB" altLang="zh-CN" sz="1300" dirty="0" err="1">
                <a:solidFill>
                  <a:srgbClr val="0000FF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ApJ</a:t>
            </a:r>
            <a:endParaRPr lang="en-GB" altLang="zh-CN" sz="1300" dirty="0">
              <a:solidFill>
                <a:srgbClr val="0000FF"/>
              </a:solidFill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930295" y="6363650"/>
            <a:ext cx="33091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rgbClr val="FF0000"/>
                </a:solidFill>
                <a:latin typeface="Comic Sans MS Regular" panose="030F0902030302020204" charset="0"/>
                <a:cs typeface="Comic Sans MS Regular" panose="030F0902030302020204" charset="0"/>
              </a:rPr>
              <a:t>QPO </a:t>
            </a:r>
            <a:r>
              <a:rPr lang="en-US" altLang="zh-CN" sz="1400" dirty="0">
                <a:latin typeface="Comic Sans MS Regular" panose="030F0902030302020204" charset="0"/>
              </a:rPr>
              <a:t>of SGR</a:t>
            </a:r>
            <a:r>
              <a:rPr lang="zh-CN" altLang="en-US" sz="1400" dirty="0">
                <a:latin typeface="Comic Sans MS Regular" panose="030F0902030302020204" charset="0"/>
              </a:rPr>
              <a:t> </a:t>
            </a:r>
            <a:r>
              <a:rPr lang="en-US" altLang="zh-CN" sz="1400" dirty="0">
                <a:latin typeface="Comic Sans MS Regular" panose="030F0902030302020204" charset="0"/>
              </a:rPr>
              <a:t>J1935+2154 </a:t>
            </a: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49329" y="3524509"/>
            <a:ext cx="4616087" cy="2839141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7526868" y="6560801"/>
            <a:ext cx="1925408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1300" dirty="0">
                <a:solidFill>
                  <a:srgbClr val="0000FF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Wang et al. 2018, </a:t>
            </a:r>
            <a:r>
              <a:rPr lang="en-GB" altLang="zh-CN" sz="1300" dirty="0" err="1">
                <a:solidFill>
                  <a:srgbClr val="0000FF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ApJ</a:t>
            </a:r>
            <a:endParaRPr lang="en-GB" altLang="zh-CN" sz="1300" dirty="0">
              <a:solidFill>
                <a:srgbClr val="0000FF"/>
              </a:solidFill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519926" y="1698627"/>
            <a:ext cx="2300854" cy="510778"/>
          </a:xfrm>
          <a:prstGeom prst="roundRect">
            <a:avLst/>
          </a:prstGeom>
          <a:solidFill>
            <a:srgbClr val="00B0F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kumimoji="1" lang="en-US" altLang="zh-CN" sz="24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Magnetic</a:t>
            </a:r>
            <a:r>
              <a:rPr kumimoji="1" lang="zh-CN" altLang="en-US" sz="24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kumimoji="1" lang="en-US" altLang="zh-CN" sz="24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energy</a:t>
            </a:r>
            <a:endParaRPr kumimoji="1" lang="zh-CN" altLang="en-US" sz="2400" dirty="0"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cxnSp>
        <p:nvCxnSpPr>
          <p:cNvPr id="4" name="直线箭头连接符 3"/>
          <p:cNvCxnSpPr>
            <a:endCxn id="6" idx="0"/>
          </p:cNvCxnSpPr>
          <p:nvPr/>
        </p:nvCxnSpPr>
        <p:spPr>
          <a:xfrm>
            <a:off x="2183507" y="2250309"/>
            <a:ext cx="380592" cy="2249539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圆角矩形 5"/>
          <p:cNvSpPr/>
          <p:nvPr/>
        </p:nvSpPr>
        <p:spPr>
          <a:xfrm>
            <a:off x="1286973" y="4499848"/>
            <a:ext cx="2554252" cy="919401"/>
          </a:xfrm>
          <a:prstGeom prst="roundRect">
            <a:avLst/>
          </a:prstGeom>
          <a:solidFill>
            <a:srgbClr val="3794EB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kumimoji="1" lang="en-US" altLang="zh-CN" sz="24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Kinetic</a:t>
            </a:r>
            <a:r>
              <a:rPr kumimoji="1" lang="zh-CN" altLang="en-US" sz="24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kumimoji="1" lang="en-US" altLang="zh-CN" sz="24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energy</a:t>
            </a:r>
            <a:r>
              <a:rPr kumimoji="1" lang="zh-CN" altLang="en-US" sz="24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kumimoji="1" lang="en-US" altLang="zh-CN" sz="24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of</a:t>
            </a:r>
            <a:r>
              <a:rPr kumimoji="1" lang="zh-CN" altLang="en-US" sz="24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kumimoji="1" lang="en-US" altLang="zh-CN" sz="24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charges</a:t>
            </a:r>
            <a:endParaRPr kumimoji="1" lang="zh-CN" altLang="en-US" sz="2400" dirty="0"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cxnSp>
        <p:nvCxnSpPr>
          <p:cNvPr id="7" name="直线箭头连接符 6"/>
          <p:cNvCxnSpPr>
            <a:stCxn id="6" idx="2"/>
            <a:endCxn id="10" idx="0"/>
          </p:cNvCxnSpPr>
          <p:nvPr/>
        </p:nvCxnSpPr>
        <p:spPr>
          <a:xfrm>
            <a:off x="2564099" y="5419249"/>
            <a:ext cx="1432" cy="835902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圆角矩形 9"/>
          <p:cNvSpPr/>
          <p:nvPr/>
        </p:nvSpPr>
        <p:spPr>
          <a:xfrm>
            <a:off x="1424448" y="6255151"/>
            <a:ext cx="2282165" cy="510778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kumimoji="1" lang="en-US" altLang="zh-CN" sz="24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FRB</a:t>
            </a:r>
            <a:r>
              <a:rPr kumimoji="1" lang="zh-CN" altLang="en-US" sz="24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kumimoji="1" lang="en-US" altLang="zh-CN" sz="24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Radiation</a:t>
            </a:r>
            <a:endParaRPr kumimoji="1" lang="zh-CN" altLang="en-US" sz="2400" dirty="0"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-120070" y="2243553"/>
            <a:ext cx="255425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en-US" altLang="zh-CN" sz="16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Magnetic</a:t>
            </a:r>
            <a:r>
              <a:rPr kumimoji="1" lang="zh-CN" altLang="en-US" sz="16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kumimoji="1" lang="en-US" altLang="zh-CN" sz="16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reconnection</a:t>
            </a:r>
          </a:p>
          <a:p>
            <a:pPr algn="ctr"/>
            <a:r>
              <a:rPr kumimoji="1" lang="en-US" altLang="zh-CN" sz="16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Alfvén</a:t>
            </a:r>
            <a:r>
              <a:rPr kumimoji="1" lang="zh-CN" altLang="en-US" sz="16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kumimoji="1" lang="en-US" altLang="zh-CN" sz="16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wave</a:t>
            </a:r>
            <a:r>
              <a:rPr kumimoji="1" lang="zh-CN" altLang="en-US" sz="16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kumimoji="1" lang="en-US" altLang="zh-CN" sz="16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ejecta</a:t>
            </a:r>
            <a:endParaRPr kumimoji="1" lang="zh-CN" altLang="en-US" sz="1600" dirty="0"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sp>
        <p:nvSpPr>
          <p:cNvPr id="13" name="圆角矩形 12"/>
          <p:cNvSpPr/>
          <p:nvPr/>
        </p:nvSpPr>
        <p:spPr>
          <a:xfrm>
            <a:off x="3375189" y="1706284"/>
            <a:ext cx="1979882" cy="510778"/>
          </a:xfrm>
          <a:prstGeom prst="roundRect">
            <a:avLst/>
          </a:prstGeom>
          <a:solidFill>
            <a:srgbClr val="00B0F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kumimoji="1" lang="en-US" altLang="zh-CN" sz="24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Strain</a:t>
            </a:r>
            <a:r>
              <a:rPr kumimoji="1" lang="zh-CN" altLang="en-US" sz="24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kumimoji="1" lang="en-US" altLang="zh-CN" sz="24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energy</a:t>
            </a:r>
            <a:endParaRPr kumimoji="1" lang="zh-CN" altLang="en-US" sz="2400" dirty="0"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sp>
        <p:nvSpPr>
          <p:cNvPr id="14" name="圆角矩形 13"/>
          <p:cNvSpPr/>
          <p:nvPr/>
        </p:nvSpPr>
        <p:spPr>
          <a:xfrm>
            <a:off x="1386367" y="790279"/>
            <a:ext cx="2531861" cy="510778"/>
          </a:xfrm>
          <a:prstGeom prst="roundRect">
            <a:avLst/>
          </a:prstGeom>
          <a:solidFill>
            <a:srgbClr val="00B0F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kumimoji="1" lang="en-US" altLang="zh-CN" sz="24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Rotational</a:t>
            </a:r>
            <a:r>
              <a:rPr kumimoji="1" lang="zh-CN" altLang="en-US" sz="24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kumimoji="1" lang="en-US" altLang="zh-CN" sz="24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energy</a:t>
            </a:r>
            <a:endParaRPr kumimoji="1" lang="zh-CN" altLang="en-US" sz="2400" dirty="0"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cxnSp>
        <p:nvCxnSpPr>
          <p:cNvPr id="15" name="直线箭头连接符 14"/>
          <p:cNvCxnSpPr/>
          <p:nvPr/>
        </p:nvCxnSpPr>
        <p:spPr>
          <a:xfrm>
            <a:off x="3635662" y="1311371"/>
            <a:ext cx="377440" cy="33414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直线箭头连接符 16"/>
          <p:cNvCxnSpPr/>
          <p:nvPr/>
        </p:nvCxnSpPr>
        <p:spPr>
          <a:xfrm>
            <a:off x="130604" y="4963370"/>
            <a:ext cx="1156369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文本框 21"/>
          <p:cNvSpPr txBox="1"/>
          <p:nvPr/>
        </p:nvSpPr>
        <p:spPr>
          <a:xfrm>
            <a:off x="-263001" y="1218766"/>
            <a:ext cx="230085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en-US" altLang="zh-CN" sz="1600" dirty="0" err="1">
                <a:latin typeface="Times New Roman" panose="02020503050405090304" pitchFamily="18" charset="0"/>
                <a:cs typeface="Times New Roman" panose="02020503050405090304" pitchFamily="18" charset="0"/>
              </a:rPr>
              <a:t>Spindown</a:t>
            </a:r>
            <a:r>
              <a:rPr kumimoji="1" lang="zh-CN" altLang="en-US" sz="16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kumimoji="1" lang="en-US" altLang="zh-CN" sz="16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power</a:t>
            </a:r>
            <a:endParaRPr kumimoji="1" lang="zh-CN" altLang="en-US" sz="1600" dirty="0"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sp>
        <p:nvSpPr>
          <p:cNvPr id="26" name="圆角矩形 25"/>
          <p:cNvSpPr/>
          <p:nvPr/>
        </p:nvSpPr>
        <p:spPr>
          <a:xfrm>
            <a:off x="6116697" y="1706284"/>
            <a:ext cx="2820779" cy="510778"/>
          </a:xfrm>
          <a:prstGeom prst="roundRect">
            <a:avLst/>
          </a:prstGeom>
          <a:solidFill>
            <a:srgbClr val="00B0F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kumimoji="1" lang="en-US" altLang="zh-CN" sz="24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Gravitational</a:t>
            </a:r>
            <a:r>
              <a:rPr kumimoji="1" lang="zh-CN" altLang="en-US" sz="24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kumimoji="1" lang="en-US" altLang="zh-CN" sz="24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energy</a:t>
            </a:r>
            <a:endParaRPr kumimoji="1" lang="zh-CN" altLang="en-US" sz="2400" dirty="0"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cxnSp>
        <p:nvCxnSpPr>
          <p:cNvPr id="27" name="直线箭头连接符 26"/>
          <p:cNvCxnSpPr>
            <a:stCxn id="26" idx="2"/>
            <a:endCxn id="32" idx="0"/>
          </p:cNvCxnSpPr>
          <p:nvPr/>
        </p:nvCxnSpPr>
        <p:spPr>
          <a:xfrm>
            <a:off x="7527087" y="2217062"/>
            <a:ext cx="6725" cy="577618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圆角矩形 31"/>
          <p:cNvSpPr/>
          <p:nvPr/>
        </p:nvSpPr>
        <p:spPr>
          <a:xfrm>
            <a:off x="6173555" y="2794680"/>
            <a:ext cx="2720514" cy="919401"/>
          </a:xfrm>
          <a:prstGeom prst="roundRect">
            <a:avLst/>
          </a:prstGeom>
          <a:solidFill>
            <a:srgbClr val="00B0F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kumimoji="1" lang="en-US" altLang="zh-CN" sz="24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Kinetic</a:t>
            </a:r>
            <a:r>
              <a:rPr kumimoji="1" lang="zh-CN" altLang="en-US" sz="24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kumimoji="1" lang="en-US" altLang="zh-CN" sz="24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energy</a:t>
            </a:r>
            <a:r>
              <a:rPr kumimoji="1" lang="zh-CN" altLang="en-US" sz="24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kumimoji="1" lang="en-US" altLang="zh-CN" sz="24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of</a:t>
            </a:r>
            <a:r>
              <a:rPr kumimoji="1" lang="zh-CN" altLang="en-US" sz="24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kumimoji="1" lang="en-US" altLang="zh-CN" sz="24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oscillation</a:t>
            </a:r>
            <a:endParaRPr kumimoji="1" lang="zh-CN" altLang="en-US" sz="2400" dirty="0"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sp>
        <p:nvSpPr>
          <p:cNvPr id="35" name="圆角矩形 34"/>
          <p:cNvSpPr/>
          <p:nvPr/>
        </p:nvSpPr>
        <p:spPr>
          <a:xfrm>
            <a:off x="3460633" y="3160035"/>
            <a:ext cx="2175873" cy="510778"/>
          </a:xfrm>
          <a:prstGeom prst="roundRect">
            <a:avLst/>
          </a:prstGeom>
          <a:solidFill>
            <a:srgbClr val="00B0F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kumimoji="1" lang="en-US" altLang="zh-CN" sz="24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Internal</a:t>
            </a:r>
            <a:r>
              <a:rPr kumimoji="1" lang="zh-CN" altLang="en-US" sz="24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kumimoji="1" lang="en-US" altLang="zh-CN" sz="24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energy</a:t>
            </a:r>
            <a:endParaRPr kumimoji="1" lang="zh-CN" altLang="en-US" sz="2400" dirty="0"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cxnSp>
        <p:nvCxnSpPr>
          <p:cNvPr id="39" name="直线箭头连接符 38"/>
          <p:cNvCxnSpPr>
            <a:stCxn id="13" idx="2"/>
          </p:cNvCxnSpPr>
          <p:nvPr/>
        </p:nvCxnSpPr>
        <p:spPr>
          <a:xfrm>
            <a:off x="4365130" y="2217062"/>
            <a:ext cx="0" cy="91955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直线箭头连接符 41"/>
          <p:cNvCxnSpPr/>
          <p:nvPr/>
        </p:nvCxnSpPr>
        <p:spPr>
          <a:xfrm flipH="1">
            <a:off x="2888946" y="2300498"/>
            <a:ext cx="833376" cy="2158446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6" name="文本框 45"/>
          <p:cNvSpPr txBox="1"/>
          <p:nvPr/>
        </p:nvSpPr>
        <p:spPr>
          <a:xfrm>
            <a:off x="3784134" y="1276637"/>
            <a:ext cx="253186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en-US" altLang="zh-CN" sz="16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Bulk</a:t>
            </a:r>
            <a:r>
              <a:rPr kumimoji="1" lang="zh-CN" altLang="en-US" sz="16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kumimoji="1" lang="en-US" altLang="zh-CN" sz="16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variable</a:t>
            </a:r>
            <a:r>
              <a:rPr kumimoji="1" lang="zh-CN" altLang="en-US" sz="16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kumimoji="1" lang="en-US" altLang="zh-CN" sz="16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before</a:t>
            </a:r>
            <a:r>
              <a:rPr kumimoji="1" lang="zh-CN" altLang="en-US" sz="16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kumimoji="1" lang="en-US" altLang="zh-CN" sz="16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glitch</a:t>
            </a:r>
            <a:endParaRPr kumimoji="1" lang="zh-CN" altLang="en-US" sz="1600" dirty="0"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cxnSp>
        <p:nvCxnSpPr>
          <p:cNvPr id="47" name="直线箭头连接符 46"/>
          <p:cNvCxnSpPr>
            <a:stCxn id="26" idx="1"/>
            <a:endCxn id="13" idx="3"/>
          </p:cNvCxnSpPr>
          <p:nvPr/>
        </p:nvCxnSpPr>
        <p:spPr>
          <a:xfrm flipH="1">
            <a:off x="5355071" y="1961673"/>
            <a:ext cx="761626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直线箭头连接符 51"/>
          <p:cNvCxnSpPr/>
          <p:nvPr/>
        </p:nvCxnSpPr>
        <p:spPr>
          <a:xfrm>
            <a:off x="5062792" y="2263393"/>
            <a:ext cx="1404915" cy="472792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7" name="矩形 86"/>
          <p:cNvSpPr/>
          <p:nvPr/>
        </p:nvSpPr>
        <p:spPr>
          <a:xfrm>
            <a:off x="2508" y="0"/>
            <a:ext cx="287215" cy="89009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27" tIns="47613" rIns="95227" bIns="47613" anchor="ctr"/>
          <a:lstStyle/>
          <a:p>
            <a:pPr algn="ctr" defTabSz="951865">
              <a:defRPr/>
            </a:pPr>
            <a:endParaRPr lang="zh-CN" altLang="en-US" sz="166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5071" y="4135376"/>
            <a:ext cx="3582409" cy="1297079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400407" y="5590624"/>
            <a:ext cx="562659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kumimoji="1" lang="en-US" altLang="zh-CN" sz="1400" dirty="0">
                <a:latin typeface="Comic Sans MS" panose="030F0902030302020204" pitchFamily="66" charset="0"/>
                <a:cs typeface="Times New Roman" panose="02020503050405090304" pitchFamily="18" charset="0"/>
              </a:rPr>
              <a:t>Considering the beam factor, duty cycle, and efficiency, the total energy budget is at least </a:t>
            </a:r>
            <a:r>
              <a:rPr kumimoji="1" lang="en-US" altLang="zh-CN" sz="1400" b="1" dirty="0">
                <a:latin typeface="Comic Sans MS" panose="030F0902030302020204" pitchFamily="66" charset="0"/>
                <a:cs typeface="Times New Roman" panose="02020503050405090304" pitchFamily="18" charset="0"/>
              </a:rPr>
              <a:t>10</a:t>
            </a:r>
            <a:r>
              <a:rPr kumimoji="1" lang="en-US" altLang="zh-CN" sz="1400" b="1" baseline="30000" dirty="0">
                <a:latin typeface="Comic Sans MS" panose="030F0902030302020204" pitchFamily="66" charset="0"/>
                <a:cs typeface="Times New Roman" panose="02020503050405090304" pitchFamily="18" charset="0"/>
              </a:rPr>
              <a:t>46</a:t>
            </a:r>
            <a:r>
              <a:rPr kumimoji="1" lang="en-US" altLang="zh-CN" sz="1400" b="1" dirty="0">
                <a:latin typeface="Comic Sans MS" panose="030F0902030302020204" pitchFamily="66" charset="0"/>
                <a:cs typeface="Times New Roman" panose="02020503050405090304" pitchFamily="18" charset="0"/>
              </a:rPr>
              <a:t> erg</a:t>
            </a:r>
            <a:r>
              <a:rPr kumimoji="1" lang="en-US" altLang="zh-CN" sz="1400" dirty="0">
                <a:latin typeface="Comic Sans MS" panose="030F0902030302020204" pitchFamily="66" charset="0"/>
                <a:cs typeface="Times New Roman" panose="02020503050405090304" pitchFamily="18" charset="0"/>
              </a:rPr>
              <a:t>.</a:t>
            </a:r>
            <a:endParaRPr kumimoji="1" lang="zh-CN" altLang="en-US" sz="1400" dirty="0">
              <a:latin typeface="Comic Sans MS" panose="030F0902030302020204" pitchFamily="66" charset="0"/>
              <a:cs typeface="Times New Roman" panose="0202050305040509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/>
              <p:cNvSpPr txBox="1"/>
              <p:nvPr/>
            </p:nvSpPr>
            <p:spPr>
              <a:xfrm>
                <a:off x="192220" y="2844225"/>
                <a:ext cx="1875183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kumimoji="1" lang="en-US" altLang="zh-CN" sz="1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503050405090304" pitchFamily="18" charset="0"/>
                      </a:rPr>
                      <m:t>𝐵</m:t>
                    </m:r>
                    <m:r>
                      <a:rPr kumimoji="1" lang="en-US" altLang="zh-CN" sz="1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503050405090304" pitchFamily="18" charset="0"/>
                      </a:rPr>
                      <m:t>&gt;</m:t>
                    </m:r>
                    <m:sSup>
                      <m:sSupPr>
                        <m:ctrlPr>
                          <a:rPr kumimoji="1" lang="en-US" altLang="zh-CN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503050405090304" pitchFamily="18" charset="0"/>
                          </a:rPr>
                        </m:ctrlPr>
                      </m:sSupPr>
                      <m:e>
                        <m:r>
                          <a:rPr kumimoji="1" lang="en-US" altLang="zh-CN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503050405090304" pitchFamily="18" charset="0"/>
                          </a:rPr>
                          <m:t>10</m:t>
                        </m:r>
                      </m:e>
                      <m:sup>
                        <m:r>
                          <a:rPr kumimoji="1" lang="en-US" altLang="zh-CN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503050405090304" pitchFamily="18" charset="0"/>
                          </a:rPr>
                          <m:t>16</m:t>
                        </m:r>
                      </m:sup>
                    </m:sSup>
                  </m:oMath>
                </a14:m>
                <a:r>
                  <a:rPr kumimoji="1" lang="en-US" altLang="zh-CN" sz="1600" dirty="0">
                    <a:solidFill>
                      <a:srgbClr val="FF0000"/>
                    </a:solidFill>
                    <a:latin typeface="Times New Roman" panose="02020503050405090304" pitchFamily="18" charset="0"/>
                    <a:cs typeface="Times New Roman" panose="02020503050405090304" pitchFamily="18" charset="0"/>
                  </a:rPr>
                  <a:t> G toroidal field is required</a:t>
                </a:r>
                <a:endParaRPr kumimoji="1" lang="zh-CN" altLang="en-US" sz="1600" dirty="0">
                  <a:solidFill>
                    <a:srgbClr val="FF0000"/>
                  </a:solidFill>
                  <a:latin typeface="Times New Roman" panose="02020503050405090304" pitchFamily="18" charset="0"/>
                  <a:cs typeface="Times New Roman" panose="02020503050405090304" pitchFamily="18" charset="0"/>
                </a:endParaRPr>
              </a:p>
            </p:txBody>
          </p:sp>
        </mc:Choice>
        <mc:Fallback xmlns="">
          <p:sp>
            <p:nvSpPr>
              <p:cNvPr id="8" name="文本框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220" y="2844225"/>
                <a:ext cx="1875183" cy="584775"/>
              </a:xfrm>
              <a:prstGeom prst="rect">
                <a:avLst/>
              </a:prstGeom>
              <a:blipFill rotWithShape="1">
                <a:blip r:embed="rId4"/>
                <a:stretch>
                  <a:fillRect l="-24" t="-10" r="2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文本框 8"/>
          <p:cNvSpPr txBox="1"/>
          <p:nvPr/>
        </p:nvSpPr>
        <p:spPr>
          <a:xfrm>
            <a:off x="4962412" y="1015838"/>
            <a:ext cx="235743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en-US" altLang="zh-CN" sz="1600" dirty="0">
                <a:solidFill>
                  <a:srgbClr val="FF000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Needs a long waiting time</a:t>
            </a:r>
            <a:endParaRPr kumimoji="1" lang="zh-CN" altLang="en-US" sz="1600" dirty="0">
              <a:solidFill>
                <a:srgbClr val="FF0000"/>
              </a:solidFill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323221" y="1371821"/>
            <a:ext cx="282077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en-US" altLang="zh-CN" sz="1600" dirty="0">
                <a:solidFill>
                  <a:srgbClr val="FF000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A massive star with stiff EOS</a:t>
            </a:r>
            <a:endParaRPr kumimoji="1" lang="zh-CN" altLang="en-US" sz="1600" dirty="0">
              <a:solidFill>
                <a:srgbClr val="FF0000"/>
              </a:solidFill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6398308" y="6519446"/>
            <a:ext cx="270974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1600" dirty="0">
                <a:solidFill>
                  <a:srgbClr val="0000FF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Wang et al. </a:t>
            </a:r>
            <a:r>
              <a:rPr lang="en-GB" altLang="zh-CN" sz="1600" dirty="0" err="1">
                <a:solidFill>
                  <a:srgbClr val="0000FF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arXiv</a:t>
            </a:r>
            <a:r>
              <a:rPr lang="en-US" altLang="zh-CN" sz="1600" dirty="0">
                <a:solidFill>
                  <a:srgbClr val="0000FF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: 2405.07152</a:t>
            </a:r>
            <a:endParaRPr lang="en-GB" altLang="zh-CN" sz="1600" dirty="0">
              <a:solidFill>
                <a:srgbClr val="0000FF"/>
              </a:solidFill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378619" y="95414"/>
            <a:ext cx="7959522" cy="6451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en-US" altLang="zh-CN" sz="3600" i="1" cap="none" spc="100" dirty="0">
                <a:ln w="18000">
                  <a:solidFill>
                    <a:srgbClr val="FFFF00"/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Times New Roman" panose="02020503050405090304" pitchFamily="18" charset="0"/>
                <a:cs typeface="Times New Roman" panose="02020503050405090304" pitchFamily="18" charset="0"/>
              </a:rPr>
              <a:t>Energy budget and conversion</a:t>
            </a:r>
          </a:p>
        </p:txBody>
      </p:sp>
      <p:cxnSp>
        <p:nvCxnSpPr>
          <p:cNvPr id="38" name="直线箭头连接符 37"/>
          <p:cNvCxnSpPr/>
          <p:nvPr/>
        </p:nvCxnSpPr>
        <p:spPr>
          <a:xfrm flipH="1">
            <a:off x="3845281" y="3566747"/>
            <a:ext cx="2239432" cy="1334421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直线连接符 42"/>
          <p:cNvCxnSpPr/>
          <p:nvPr/>
        </p:nvCxnSpPr>
        <p:spPr>
          <a:xfrm flipV="1">
            <a:off x="130604" y="1015838"/>
            <a:ext cx="0" cy="393637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线连接符 57"/>
          <p:cNvCxnSpPr/>
          <p:nvPr/>
        </p:nvCxnSpPr>
        <p:spPr>
          <a:xfrm>
            <a:off x="130604" y="1015838"/>
            <a:ext cx="124920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线箭头连接符 59"/>
          <p:cNvCxnSpPr/>
          <p:nvPr/>
        </p:nvCxnSpPr>
        <p:spPr>
          <a:xfrm flipH="1">
            <a:off x="4813298" y="2176276"/>
            <a:ext cx="1310125" cy="960336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直线箭头连接符 17"/>
          <p:cNvCxnSpPr/>
          <p:nvPr/>
        </p:nvCxnSpPr>
        <p:spPr>
          <a:xfrm>
            <a:off x="2680203" y="2266267"/>
            <a:ext cx="1393686" cy="870345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4887102" y="814446"/>
            <a:ext cx="3997597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CN" dirty="0">
                <a:latin typeface="Times New Roman" panose="02020503050405090304" pitchFamily="18" charset="0"/>
                <a:ea typeface="STXingkai" panose="02010800040101010101" pitchFamily="2" charset="-122"/>
                <a:cs typeface="Times New Roman" panose="02020503050405090304" pitchFamily="18" charset="0"/>
              </a:rPr>
              <a:t>Relativistic charges’ emission prefers:</a:t>
            </a:r>
          </a:p>
          <a:p>
            <a:pPr marL="342900" indent="-342900">
              <a:buAutoNum type="arabicPeriod"/>
            </a:pPr>
            <a:r>
              <a:rPr kumimoji="1" lang="en-US" altLang="zh-CN" dirty="0">
                <a:latin typeface="Times New Roman" panose="02020503050405090304" pitchFamily="18" charset="0"/>
                <a:ea typeface="STXingkai" panose="02010800040101010101" pitchFamily="2" charset="-122"/>
                <a:cs typeface="Times New Roman" panose="02020503050405090304" pitchFamily="18" charset="0"/>
              </a:rPr>
              <a:t>High luminosities</a:t>
            </a:r>
          </a:p>
          <a:p>
            <a:pPr marL="342900" indent="-342900">
              <a:buAutoNum type="arabicPeriod"/>
            </a:pPr>
            <a:endParaRPr kumimoji="1" lang="en-US" altLang="zh-CN" dirty="0">
              <a:latin typeface="Times New Roman" panose="02020503050405090304" pitchFamily="18" charset="0"/>
              <a:ea typeface="STXingkai" panose="02010800040101010101" pitchFamily="2" charset="-122"/>
              <a:cs typeface="Times New Roman" panose="02020503050405090304" pitchFamily="18" charset="0"/>
            </a:endParaRPr>
          </a:p>
          <a:p>
            <a:pPr marL="342900" indent="-342900">
              <a:buAutoNum type="arabicPeriod"/>
            </a:pPr>
            <a:endParaRPr kumimoji="1" lang="en-US" altLang="zh-CN" dirty="0">
              <a:latin typeface="Times New Roman" panose="02020503050405090304" pitchFamily="18" charset="0"/>
              <a:ea typeface="STXingkai" panose="02010800040101010101" pitchFamily="2" charset="-122"/>
              <a:cs typeface="Times New Roman" panose="02020503050405090304" pitchFamily="18" charset="0"/>
            </a:endParaRPr>
          </a:p>
          <a:p>
            <a:pPr marL="342900" indent="-342900">
              <a:buAutoNum type="arabicPeriod"/>
            </a:pPr>
            <a:endParaRPr kumimoji="1" lang="en-US" altLang="zh-CN" dirty="0">
              <a:latin typeface="Times New Roman" panose="02020503050405090304" pitchFamily="18" charset="0"/>
              <a:ea typeface="STXingkai" panose="02010800040101010101" pitchFamily="2" charset="-122"/>
              <a:cs typeface="Times New Roman" panose="02020503050405090304" pitchFamily="18" charset="0"/>
            </a:endParaRPr>
          </a:p>
          <a:p>
            <a:pPr marL="342900" indent="-342900">
              <a:buAutoNum type="arabicPeriod"/>
            </a:pPr>
            <a:endParaRPr kumimoji="1" lang="en-US" altLang="zh-CN" dirty="0">
              <a:latin typeface="Times New Roman" panose="02020503050405090304" pitchFamily="18" charset="0"/>
              <a:ea typeface="STXingkai" panose="02010800040101010101" pitchFamily="2" charset="-122"/>
              <a:cs typeface="Times New Roman" panose="02020503050405090304" pitchFamily="18" charset="0"/>
            </a:endParaRPr>
          </a:p>
          <a:p>
            <a:pPr marL="342900" indent="-342900">
              <a:buAutoNum type="arabicPeriod"/>
            </a:pPr>
            <a:endParaRPr kumimoji="1" lang="en-US" altLang="zh-CN" dirty="0">
              <a:latin typeface="Times New Roman" panose="02020503050405090304" pitchFamily="18" charset="0"/>
              <a:ea typeface="STXingkai" panose="02010800040101010101" pitchFamily="2" charset="-122"/>
              <a:cs typeface="Times New Roman" panose="02020503050405090304" pitchFamily="18" charset="0"/>
            </a:endParaRPr>
          </a:p>
          <a:p>
            <a:pPr marL="342900" indent="-342900">
              <a:buAutoNum type="arabicPeriod"/>
            </a:pPr>
            <a:endParaRPr kumimoji="1" lang="en-US" altLang="zh-CN" dirty="0">
              <a:latin typeface="Times New Roman" panose="02020503050405090304" pitchFamily="18" charset="0"/>
              <a:ea typeface="STXingkai" panose="02010800040101010101" pitchFamily="2" charset="-122"/>
              <a:cs typeface="Times New Roman" panose="02020503050405090304" pitchFamily="18" charset="0"/>
            </a:endParaRPr>
          </a:p>
          <a:p>
            <a:pPr marL="342900" indent="-342900">
              <a:buAutoNum type="arabicPeriod"/>
            </a:pPr>
            <a:endParaRPr kumimoji="1" lang="en-US" altLang="zh-CN" dirty="0">
              <a:latin typeface="Times New Roman" panose="02020503050405090304" pitchFamily="18" charset="0"/>
              <a:ea typeface="STXingkai" panose="02010800040101010101" pitchFamily="2" charset="-122"/>
              <a:cs typeface="Times New Roman" panose="02020503050405090304" pitchFamily="18" charset="0"/>
            </a:endParaRPr>
          </a:p>
          <a:p>
            <a:endParaRPr kumimoji="1" lang="en-US" altLang="zh-CN" sz="1400" dirty="0">
              <a:latin typeface="Times New Roman" panose="02020503050405090304" pitchFamily="18" charset="0"/>
              <a:ea typeface="STXingkai" panose="02010800040101010101" pitchFamily="2" charset="-122"/>
              <a:cs typeface="Times New Roman" panose="02020503050405090304" pitchFamily="18" charset="0"/>
            </a:endParaRPr>
          </a:p>
          <a:p>
            <a:r>
              <a:rPr kumimoji="1" lang="en-US" altLang="zh-CN" dirty="0">
                <a:latin typeface="Times New Roman" panose="02020503050405090304" pitchFamily="18" charset="0"/>
                <a:ea typeface="STXingkai" panose="02010800040101010101" pitchFamily="2" charset="-122"/>
                <a:cs typeface="Times New Roman" panose="02020503050405090304" pitchFamily="18" charset="0"/>
              </a:rPr>
              <a:t>2. </a:t>
            </a:r>
            <a:r>
              <a:rPr lang="en-US" altLang="zh-CN" dirty="0">
                <a:latin typeface="Times New Roman" panose="02020503050405090304" pitchFamily="18" charset="0"/>
                <a:cs typeface="Times New Roman" panose="02020503050405090304" pitchFamily="18" charset="0"/>
              </a:rPr>
              <a:t>Polarization</a:t>
            </a:r>
            <a:endParaRPr lang="zh-CN" altLang="en-US" dirty="0"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/>
              <p:cNvSpPr txBox="1"/>
              <p:nvPr/>
            </p:nvSpPr>
            <p:spPr>
              <a:xfrm>
                <a:off x="4794311" y="1488236"/>
                <a:ext cx="4183180" cy="18694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sz="1400" i="1" dirty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Times New Roman" panose="02020503050405090304" pitchFamily="18" charset="0"/>
                        </a:rPr>
                        <m:t>𝑁</m:t>
                      </m:r>
                      <m:r>
                        <a:rPr kumimoji="1" lang="en-US" altLang="zh-CN" sz="1400" i="1" dirty="0">
                          <a:latin typeface="Cambria Math" panose="02040503050406030204" pitchFamily="18" charset="0"/>
                          <a:cs typeface="Times New Roman" panose="0202050305040509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kumimoji="1" lang="en-US" altLang="zh-CN" sz="1400" i="0" dirty="0" smtClean="0">
                          <a:latin typeface="Cambria Math" panose="02040503050406030204" pitchFamily="18" charset="0"/>
                          <a:cs typeface="Times New Roman" panose="02020503050405090304" pitchFamily="18" charset="0"/>
                        </a:rPr>
                        <m:t>electrons</m:t>
                      </m:r>
                      <m:d>
                        <m:dPr>
                          <m:begChr m:val="{"/>
                          <m:endChr m:val=""/>
                          <m:ctrlPr>
                            <a:rPr kumimoji="1" lang="en-US" altLang="zh-CN" sz="1400" i="1" dirty="0" smtClean="0">
                              <a:latin typeface="Cambria Math" panose="02040503050406030204" pitchFamily="18" charset="0"/>
                              <a:cs typeface="Times New Roman" panose="020205030504050903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kumimoji="1" lang="en-US" altLang="zh-CN" sz="1400" i="1" dirty="0" smtClean="0">
                                  <a:latin typeface="Cambria Math" panose="02040503050406030204" pitchFamily="18" charset="0"/>
                                  <a:cs typeface="Times New Roman" panose="02020503050405090304" pitchFamily="18" charset="0"/>
                                </a:rPr>
                              </m:ctrlPr>
                            </m:eqArrPr>
                            <m:e>
                              <m:sSub>
                                <m:sSubPr>
                                  <m:ctrlPr>
                                    <a:rPr kumimoji="1" lang="en-US" altLang="zh-CN" sz="14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zh-CN" sz="14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kumimoji="1" lang="en-US" altLang="zh-CN" sz="14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</m:sSub>
                              <m:r>
                                <m:rPr>
                                  <m:nor/>
                                </m:rPr>
                                <a:rPr kumimoji="1" lang="en-US" altLang="zh-CN" sz="1400" dirty="0">
                                  <a:solidFill>
                                    <a:srgbClr val="0000FF"/>
                                  </a:solidFill>
                                  <a:latin typeface="Times New Roman" panose="02020503050405090304" pitchFamily="18" charset="0"/>
                                  <a:cs typeface="Times New Roman" panose="020205030504050903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kumimoji="1" lang="en-US" altLang="zh-CN" sz="1400" dirty="0">
                                  <a:latin typeface="Times New Roman" panose="02020503050405090304" pitchFamily="18" charset="0"/>
                                  <a:cs typeface="Times New Roman" panose="02020503050405090304" pitchFamily="18" charset="0"/>
                                </a:rPr>
                                <m:t>in</m:t>
                              </m:r>
                              <m:r>
                                <m:rPr>
                                  <m:nor/>
                                </m:rPr>
                                <a:rPr kumimoji="1" lang="en-US" altLang="zh-CN" sz="1400" dirty="0">
                                  <a:latin typeface="Times New Roman" panose="02020503050405090304" pitchFamily="18" charset="0"/>
                                  <a:cs typeface="Times New Roman" panose="020205030504050903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kumimoji="1" lang="en-US" altLang="zh-CN" sz="1400" dirty="0">
                                  <a:latin typeface="Times New Roman" panose="02020503050405090304" pitchFamily="18" charset="0"/>
                                  <a:cs typeface="Times New Roman" panose="02020503050405090304" pitchFamily="18" charset="0"/>
                                </a:rPr>
                                <m:t>bunches</m:t>
                              </m:r>
                              <m:r>
                                <m:rPr>
                                  <m:nor/>
                                </m:rPr>
                                <a:rPr kumimoji="1" lang="en-US" altLang="zh-CN" sz="1400" dirty="0">
                                  <a:latin typeface="Times New Roman" panose="02020503050405090304" pitchFamily="18" charset="0"/>
                                  <a:cs typeface="Times New Roman" panose="02020503050405090304" pitchFamily="18" charset="0"/>
                                </a:rPr>
                                <m:t> (</m:t>
                              </m:r>
                              <m:r>
                                <m:rPr>
                                  <m:nor/>
                                </m:rPr>
                                <a:rPr kumimoji="1" lang="en-US" altLang="zh-CN" sz="1400" dirty="0">
                                  <a:latin typeface="Times New Roman" panose="02020503050405090304" pitchFamily="18" charset="0"/>
                                  <a:cs typeface="Times New Roman" panose="02020503050405090304" pitchFamily="18" charset="0"/>
                                </a:rPr>
                                <m:t>coherent</m:t>
                              </m:r>
                              <m:r>
                                <m:rPr>
                                  <m:nor/>
                                </m:rPr>
                                <a:rPr kumimoji="1" lang="en-US" altLang="zh-CN" sz="1400" dirty="0">
                                  <a:latin typeface="Times New Roman" panose="02020503050405090304" pitchFamily="18" charset="0"/>
                                  <a:cs typeface="Times New Roman" panose="02020503050405090304" pitchFamily="18" charset="0"/>
                                </a:rPr>
                                <m:t>) 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kumimoji="1" lang="en-US" altLang="zh-CN" sz="14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zh-CN" sz="14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kumimoji="1" lang="en-US" altLang="zh-CN" sz="14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sub>
                              </m:sSub>
                              <m:r>
                                <m:rPr>
                                  <m:nor/>
                                </m:rPr>
                                <a:rPr kumimoji="1" lang="en-US" altLang="zh-CN" sz="1400" dirty="0">
                                  <a:solidFill>
                                    <a:srgbClr val="0000FF"/>
                                  </a:solidFill>
                                  <a:latin typeface="Times New Roman" panose="02020503050405090304" pitchFamily="18" charset="0"/>
                                  <a:cs typeface="Times New Roman" panose="020205030504050903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kumimoji="1" lang="en-US" altLang="zh-CN" sz="1400" dirty="0">
                                  <a:latin typeface="Times New Roman" panose="02020503050405090304" pitchFamily="18" charset="0"/>
                                  <a:cs typeface="Times New Roman" panose="02020503050405090304" pitchFamily="18" charset="0"/>
                                </a:rPr>
                                <m:t>bun</m:t>
                              </m:r>
                              <m:r>
                                <m:rPr>
                                  <m:nor/>
                                </m:rPr>
                                <a:rPr kumimoji="1" lang="en-US" altLang="zh-CN" sz="1400" dirty="0" smtClean="0">
                                  <a:latin typeface="Times New Roman" panose="02020503050405090304" pitchFamily="18" charset="0"/>
                                  <a:cs typeface="Times New Roman" panose="02020503050405090304" pitchFamily="18" charset="0"/>
                                </a:rPr>
                                <m:t>ch</m:t>
                              </m:r>
                              <m:r>
                                <m:rPr>
                                  <m:nor/>
                                </m:rPr>
                                <a:rPr kumimoji="1" lang="en-US" altLang="zh-CN" sz="1400" dirty="0">
                                  <a:latin typeface="Times New Roman" panose="02020503050405090304" pitchFamily="18" charset="0"/>
                                  <a:cs typeface="Times New Roman" panose="02020503050405090304" pitchFamily="18" charset="0"/>
                                </a:rPr>
                                <m:t>es</m:t>
                              </m:r>
                              <m:r>
                                <m:rPr>
                                  <m:nor/>
                                </m:rPr>
                                <a:rPr kumimoji="1" lang="en-US" altLang="zh-CN" sz="1400" dirty="0">
                                  <a:latin typeface="Times New Roman" panose="02020503050405090304" pitchFamily="18" charset="0"/>
                                  <a:cs typeface="Times New Roman" panose="02020503050405090304" pitchFamily="18" charset="0"/>
                                </a:rPr>
                                <m:t> (</m:t>
                              </m:r>
                              <m:r>
                                <m:rPr>
                                  <m:nor/>
                                </m:rPr>
                                <a:rPr kumimoji="1" lang="en-US" altLang="zh-CN" sz="1400" dirty="0">
                                  <a:latin typeface="Times New Roman" panose="02020503050405090304" pitchFamily="18" charset="0"/>
                                  <a:cs typeface="Times New Roman" panose="02020503050405090304" pitchFamily="18" charset="0"/>
                                </a:rPr>
                                <m:t>adding</m:t>
                              </m:r>
                              <m:r>
                                <m:rPr>
                                  <m:nor/>
                                </m:rPr>
                                <a:rPr kumimoji="1" lang="en-US" altLang="zh-CN" sz="1400" dirty="0">
                                  <a:latin typeface="Times New Roman" panose="02020503050405090304" pitchFamily="18" charset="0"/>
                                  <a:cs typeface="Times New Roman" panose="020205030504050903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kumimoji="1" lang="en-US" altLang="zh-CN" sz="1400" dirty="0">
                                  <a:latin typeface="Times New Roman" panose="02020503050405090304" pitchFamily="18" charset="0"/>
                                  <a:cs typeface="Times New Roman" panose="02020503050405090304" pitchFamily="18" charset="0"/>
                                </a:rPr>
                                <m:t>incoherently</m:t>
                              </m:r>
                              <m:r>
                                <m:rPr>
                                  <m:nor/>
                                </m:rPr>
                                <a:rPr kumimoji="1" lang="en-US" altLang="zh-CN" sz="1400" dirty="0">
                                  <a:latin typeface="Times New Roman" panose="02020503050405090304" pitchFamily="18" charset="0"/>
                                  <a:cs typeface="Times New Roman" panose="02020503050405090304" pitchFamily="18" charset="0"/>
                                </a:rPr>
                                <m:t>) </m:t>
                              </m:r>
                            </m:e>
                          </m:eqArr>
                        </m:e>
                      </m:d>
                      <m:r>
                        <a:rPr kumimoji="1" lang="zh-CN" altLang="en-US" sz="1400" i="1" dirty="0" smtClean="0">
                          <a:latin typeface="Cambria Math" panose="02040503050406030204" pitchFamily="18" charset="0"/>
                          <a:cs typeface="Times New Roman" panose="02020503050405090304" pitchFamily="18" charset="0"/>
                        </a:rPr>
                        <m:t> </m:t>
                      </m:r>
                    </m:oMath>
                  </m:oMathPara>
                </a14:m>
                <a:endParaRPr kumimoji="1" lang="zh-CN" altLang="en-US" sz="1400" dirty="0">
                  <a:latin typeface="Times New Roman" panose="02020503050405090304" pitchFamily="18" charset="0"/>
                  <a:cs typeface="Times New Roman" panose="02020503050405090304" pitchFamily="18" charset="0"/>
                </a:endParaRPr>
              </a:p>
              <a:p>
                <a:endParaRPr kumimoji="1" lang="en-US" altLang="zh-CN" sz="1600" dirty="0">
                  <a:latin typeface="Times New Roman" panose="02020503050405090304" pitchFamily="18" charset="0"/>
                  <a:cs typeface="Times New Roman" panose="020205030504050903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5030504050903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503050405090304" pitchFamily="18" charset="0"/>
                            </a:rPr>
                            <m:t>ℒ</m:t>
                          </m:r>
                        </m:e>
                        <m:sub>
                          <m:r>
                            <a:rPr kumimoji="1" lang="en-US" altLang="zh-CN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503050405090304" pitchFamily="18" charset="0"/>
                            </a:rPr>
                            <m:t>𝑖𝑠𝑜</m:t>
                          </m:r>
                        </m:sub>
                      </m:sSub>
                      <m:r>
                        <a:rPr kumimoji="1" lang="en-US" altLang="zh-CN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503050405090304" pitchFamily="18" charset="0"/>
                        </a:rPr>
                        <m:t>≈</m:t>
                      </m:r>
                      <m:sSup>
                        <m:sSupPr>
                          <m:ctrlPr>
                            <a:rPr kumimoji="1" lang="en-US" altLang="zh-CN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5030504050903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503050405090304" pitchFamily="18" charset="0"/>
                            </a:rPr>
                            <m:t>𝛾</m:t>
                          </m:r>
                        </m:e>
                        <m:sup>
                          <m:r>
                            <a:rPr kumimoji="1" lang="en-US" altLang="zh-CN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503050405090304" pitchFamily="18" charset="0"/>
                            </a:rPr>
                            <m:t>4</m:t>
                          </m:r>
                        </m:sup>
                      </m:sSup>
                      <m:sSub>
                        <m:sSubPr>
                          <m:ctrlPr>
                            <a:rPr kumimoji="1" lang="en-US" altLang="zh-CN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5030504050903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503050405090304" pitchFamily="18" charset="0"/>
                            </a:rPr>
                            <m:t>𝑁</m:t>
                          </m:r>
                        </m:e>
                        <m:sub>
                          <m:r>
                            <a:rPr kumimoji="1" lang="en-US" altLang="zh-CN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503050405090304" pitchFamily="18" charset="0"/>
                            </a:rPr>
                            <m:t>𝐵</m:t>
                          </m:r>
                        </m:sub>
                      </m:sSub>
                      <m:sSubSup>
                        <m:sSubSupPr>
                          <m:ctrlPr>
                            <a:rPr kumimoji="1" lang="en-US" altLang="zh-CN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5030504050903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zh-CN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503050405090304" pitchFamily="18" charset="0"/>
                            </a:rPr>
                            <m:t>𝑁</m:t>
                          </m:r>
                        </m:e>
                        <m:sub>
                          <m:r>
                            <a:rPr kumimoji="1" lang="en-US" altLang="zh-CN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503050405090304" pitchFamily="18" charset="0"/>
                            </a:rPr>
                            <m:t>𝑒</m:t>
                          </m:r>
                        </m:sub>
                        <m:sup>
                          <m:r>
                            <a:rPr kumimoji="1" lang="en-US" altLang="zh-CN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503050405090304" pitchFamily="18" charset="0"/>
                            </a:rPr>
                            <m:t>2</m:t>
                          </m:r>
                        </m:sup>
                      </m:sSubSup>
                      <m:f>
                        <m:fPr>
                          <m:ctrlPr>
                            <a:rPr kumimoji="1" lang="en-US" altLang="zh-CN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503050405090304" pitchFamily="18" charset="0"/>
                            </a:rPr>
                          </m:ctrlPr>
                        </m:fPr>
                        <m:num>
                          <m:r>
                            <a:rPr kumimoji="1" lang="en-US" altLang="zh-CN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503050405090304" pitchFamily="18" charset="0"/>
                            </a:rPr>
                            <m:t>2</m:t>
                          </m:r>
                          <m:sSup>
                            <m:sSupPr>
                              <m:ctrlPr>
                                <a:rPr kumimoji="1" lang="en-US" altLang="zh-CN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5030504050903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zh-CN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5030504050903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kumimoji="1" lang="en-US" altLang="zh-CN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5030504050903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kumimoji="1" lang="en-US" altLang="zh-CN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5030504050903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zh-CN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5030504050903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kumimoji="1" lang="en-US" altLang="zh-CN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503050405090304" pitchFamily="18" charset="0"/>
                                </a:rPr>
                                <m:t>4</m:t>
                              </m:r>
                            </m:sup>
                          </m:sSup>
                          <m:r>
                            <a:rPr kumimoji="1" lang="en-US" altLang="zh-CN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5030504050903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kumimoji="1" lang="en-US" altLang="zh-CN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503050405090304" pitchFamily="18" charset="0"/>
                            </a:rPr>
                            <m:t>3</m:t>
                          </m:r>
                          <m:sSup>
                            <m:sSupPr>
                              <m:ctrlPr>
                                <a:rPr kumimoji="1" lang="en-US" altLang="zh-CN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5030504050903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zh-CN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503050405090304" pitchFamily="18" charset="0"/>
                                </a:rPr>
                                <m:t>𝜌</m:t>
                              </m:r>
                            </m:e>
                            <m:sup>
                              <m:r>
                                <a:rPr kumimoji="1" lang="en-US" altLang="zh-CN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5030504050903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altLang="zh-CN" sz="1600" dirty="0"/>
              </a:p>
              <a:p>
                <a:pPr algn="ctr"/>
                <a:endParaRPr lang="en-US" altLang="zh-CN" sz="1600" dirty="0"/>
              </a:p>
              <a:p>
                <a:pPr algn="ctr"/>
                <a:r>
                  <a:rPr lang="el-GR" altLang="zh-CN" sz="1600" dirty="0" err="1">
                    <a:latin typeface="Comic Sans MS" panose="030F0902030302020204" pitchFamily="66" charset="0"/>
                    <a:cs typeface="Times New Roman" panose="02020503050405090304" pitchFamily="18" charset="0"/>
                  </a:rPr>
                  <a:t>An</a:t>
                </a:r>
                <a:r>
                  <a:rPr lang="zh-CN" altLang="en-US" sz="1600" dirty="0">
                    <a:latin typeface="Comic Sans MS" panose="030F0902030302020204" pitchFamily="66" charset="0"/>
                    <a:cs typeface="Times New Roman" panose="0202050305040509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  <a:cs typeface="Times New Roman" panose="02020503050405090304" pitchFamily="18" charset="0"/>
                          </a:rPr>
                        </m:ctrlPr>
                      </m:sSubPr>
                      <m:e>
                        <m:r>
                          <a:rPr lang="en-US" altLang="zh-CN" sz="1600" b="0" i="1" smtClean="0">
                            <a:latin typeface="Cambria Math" panose="02040503050406030204" pitchFamily="18" charset="0"/>
                            <a:cs typeface="Times New Roman" panose="02020503050405090304" pitchFamily="18" charset="0"/>
                          </a:rPr>
                          <m:t>𝐸</m:t>
                        </m:r>
                      </m:e>
                      <m:sub>
                        <m:r>
                          <m:rPr>
                            <m:lit/>
                          </m:rPr>
                          <a:rPr lang="en-US" altLang="zh-CN" sz="1600" b="0" i="1" smtClean="0">
                            <a:latin typeface="Cambria Math" panose="02040503050406030204" pitchFamily="18" charset="0"/>
                            <a:cs typeface="Times New Roman" panose="02020503050405090304" pitchFamily="18" charset="0"/>
                          </a:rPr>
                          <m:t>|</m:t>
                        </m:r>
                        <m:r>
                          <a:rPr lang="en-US" altLang="zh-CN" sz="1600" b="0" i="1" smtClean="0">
                            <a:latin typeface="Cambria Math" panose="02040503050406030204" pitchFamily="18" charset="0"/>
                            <a:cs typeface="Times New Roman" panose="02020503050405090304" pitchFamily="18" charset="0"/>
                          </a:rPr>
                          <m:t>|</m:t>
                        </m:r>
                      </m:sub>
                    </m:sSub>
                  </m:oMath>
                </a14:m>
                <a:r>
                  <a:rPr lang="en-US" altLang="zh-CN" sz="1600" dirty="0">
                    <a:latin typeface="Comic Sans MS" panose="030F0902030302020204" pitchFamily="66" charset="0"/>
                    <a:cs typeface="Times New Roman" panose="02020503050405090304" pitchFamily="18" charset="0"/>
                  </a:rPr>
                  <a:t> is required to sustain the radiation</a:t>
                </a:r>
              </a:p>
            </p:txBody>
          </p:sp>
        </mc:Choice>
        <mc:Fallback xmlns="">
          <p:sp>
            <p:nvSpPr>
              <p:cNvPr id="7" name="文本框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4311" y="1488236"/>
                <a:ext cx="4183180" cy="1869486"/>
              </a:xfrm>
              <a:prstGeom prst="rect">
                <a:avLst/>
              </a:prstGeom>
              <a:blipFill rotWithShape="1">
                <a:blip r:embed="rId3"/>
                <a:stretch>
                  <a:fillRect l="-1" t="-23" r="12" b="2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矩形 13"/>
          <p:cNvSpPr/>
          <p:nvPr/>
        </p:nvSpPr>
        <p:spPr>
          <a:xfrm>
            <a:off x="-33117" y="0"/>
            <a:ext cx="287215" cy="89009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27" tIns="47613" rIns="95227" bIns="47613" anchor="ctr"/>
          <a:lstStyle/>
          <a:p>
            <a:pPr algn="ctr" defTabSz="951865">
              <a:defRPr/>
            </a:pPr>
            <a:endParaRPr lang="zh-CN" altLang="en-US" sz="1660"/>
          </a:p>
        </p:txBody>
      </p:sp>
      <p:sp>
        <p:nvSpPr>
          <p:cNvPr id="13" name="矩形 12"/>
          <p:cNvSpPr/>
          <p:nvPr/>
        </p:nvSpPr>
        <p:spPr>
          <a:xfrm>
            <a:off x="378619" y="95414"/>
            <a:ext cx="7959522" cy="6451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en-US" altLang="zh-CN" sz="3600" i="1" cap="none" spc="100" dirty="0">
                <a:ln w="18000">
                  <a:solidFill>
                    <a:srgbClr val="FFFF00"/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Times New Roman" panose="02020503050405090304" pitchFamily="18" charset="0"/>
                <a:cs typeface="Times New Roman" panose="02020503050405090304" pitchFamily="18" charset="0"/>
              </a:rPr>
              <a:t>Relativistic</a:t>
            </a:r>
            <a:r>
              <a:rPr lang="zh-CN" altLang="en-US" sz="3600" i="1" cap="none" spc="100" dirty="0">
                <a:ln w="18000">
                  <a:solidFill>
                    <a:srgbClr val="FFFF00"/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altLang="zh-CN" sz="3600" i="1" cap="none" spc="100" dirty="0">
                <a:ln w="18000">
                  <a:solidFill>
                    <a:srgbClr val="FFFF00"/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Times New Roman" panose="02020503050405090304" pitchFamily="18" charset="0"/>
                <a:cs typeface="Times New Roman" panose="02020503050405090304" pitchFamily="18" charset="0"/>
              </a:rPr>
              <a:t>charge</a:t>
            </a:r>
            <a:r>
              <a:rPr lang="zh-CN" altLang="en-US" sz="3600" i="1" cap="none" spc="100" dirty="0">
                <a:ln w="18000">
                  <a:solidFill>
                    <a:srgbClr val="FFFF00"/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altLang="zh-CN" sz="3600" i="1" cap="none" spc="100" dirty="0">
                <a:ln w="18000">
                  <a:solidFill>
                    <a:srgbClr val="FFFF00"/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Times New Roman" panose="02020503050405090304" pitchFamily="18" charset="0"/>
                <a:cs typeface="Times New Roman" panose="02020503050405090304" pitchFamily="18" charset="0"/>
              </a:rPr>
              <a:t>radiation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860" y="937846"/>
            <a:ext cx="4197741" cy="5504323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514422" y="3167390"/>
            <a:ext cx="181707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CN" sz="1100" dirty="0">
                <a:solidFill>
                  <a:schemeClr val="bg1"/>
                </a:solidFill>
                <a:latin typeface="Times New Roman" panose="02020503050405090304" pitchFamily="18" charset="0"/>
                <a:ea typeface="STXingkai" panose="02010800040101010101" pitchFamily="2" charset="-122"/>
                <a:cs typeface="Times New Roman" panose="02020503050405090304" pitchFamily="18" charset="0"/>
              </a:rPr>
              <a:t>Charged Bunches</a:t>
            </a:r>
            <a:endParaRPr lang="zh-CN" altLang="en-US" sz="1100" dirty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86" r="32982" b="5611"/>
          <a:stretch>
            <a:fillRect/>
          </a:stretch>
        </p:blipFill>
        <p:spPr>
          <a:xfrm>
            <a:off x="5304795" y="3909964"/>
            <a:ext cx="3209192" cy="2407467"/>
          </a:xfrm>
          <a:prstGeom prst="rect">
            <a:avLst/>
          </a:prstGeom>
        </p:spPr>
      </p:pic>
      <p:cxnSp>
        <p:nvCxnSpPr>
          <p:cNvPr id="11" name="直线连接符 10"/>
          <p:cNvCxnSpPr/>
          <p:nvPr/>
        </p:nvCxnSpPr>
        <p:spPr>
          <a:xfrm flipV="1">
            <a:off x="7395181" y="3946834"/>
            <a:ext cx="0" cy="255057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线连接符 15"/>
          <p:cNvCxnSpPr/>
          <p:nvPr/>
        </p:nvCxnSpPr>
        <p:spPr>
          <a:xfrm flipV="1">
            <a:off x="6647929" y="3946834"/>
            <a:ext cx="0" cy="255057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本框 17"/>
          <p:cNvSpPr txBox="1"/>
          <p:nvPr/>
        </p:nvSpPr>
        <p:spPr>
          <a:xfrm>
            <a:off x="6617611" y="6389590"/>
            <a:ext cx="88827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CN" sz="14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On-beam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5547292" y="6284799"/>
            <a:ext cx="107755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CN" sz="14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Off-beam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7622861" y="6293392"/>
            <a:ext cx="107755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CN" sz="14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Off-beam</a:t>
            </a:r>
          </a:p>
        </p:txBody>
      </p:sp>
      <p:sp>
        <p:nvSpPr>
          <p:cNvPr id="6" name="矩形 5"/>
          <p:cNvSpPr/>
          <p:nvPr/>
        </p:nvSpPr>
        <p:spPr>
          <a:xfrm>
            <a:off x="7093777" y="3536118"/>
            <a:ext cx="248872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1400" dirty="0">
                <a:solidFill>
                  <a:srgbClr val="0000FF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Wang et al. 2022, MNRAS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-33117" y="0"/>
            <a:ext cx="287215" cy="89009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27" tIns="47613" rIns="95227" bIns="47613" anchor="ctr"/>
          <a:lstStyle/>
          <a:p>
            <a:pPr algn="ctr" defTabSz="951865">
              <a:defRPr/>
            </a:pPr>
            <a:endParaRPr lang="zh-CN" altLang="en-US" sz="166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89" y="1846582"/>
            <a:ext cx="1024647" cy="358404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7443" y="1468417"/>
            <a:ext cx="690337" cy="45729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9643" y="746260"/>
            <a:ext cx="2149240" cy="65761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本框 15"/>
              <p:cNvSpPr txBox="1"/>
              <p:nvPr/>
            </p:nvSpPr>
            <p:spPr>
              <a:xfrm>
                <a:off x="6647992" y="2011815"/>
                <a:ext cx="209554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1600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kumimoji="1" lang="en-US" altLang="zh-CN" sz="16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kumimoji="1" lang="en-US" altLang="zh-CN" sz="1600" b="0" i="0" smtClean="0">
                          <a:latin typeface="Cambria Math" panose="02040503050406030204" pitchFamily="18" charset="0"/>
                        </a:rPr>
                        <m:t>=3</m:t>
                      </m:r>
                      <m:r>
                        <m:rPr>
                          <m:sty m:val="p"/>
                        </m:rPr>
                        <a:rPr kumimoji="1" lang="en-US" altLang="zh-CN" sz="1600" b="0" i="0" smtClean="0">
                          <a:latin typeface="Cambria Math" panose="02040503050406030204" pitchFamily="18" charset="0"/>
                        </a:rPr>
                        <m:t>c</m:t>
                      </m:r>
                      <m:sSup>
                        <m:sSupPr>
                          <m:ctrlPr>
                            <a:rPr kumimoji="1" lang="en-US" altLang="zh-CN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sz="1600" b="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p>
                          <m:r>
                            <a:rPr kumimoji="1" lang="en-US" altLang="zh-CN" sz="16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kumimoji="1" lang="en-US" altLang="zh-CN" sz="1600" b="0" i="1" smtClean="0">
                          <a:latin typeface="Cambria Math" panose="02040503050406030204" pitchFamily="18" charset="0"/>
                        </a:rPr>
                        <m:t>/2</m:t>
                      </m:r>
                      <m:r>
                        <a:rPr kumimoji="1" lang="en-US" altLang="zh-CN" sz="1600" b="0" i="1" smtClean="0">
                          <a:latin typeface="Cambria Math" panose="02040503050406030204" pitchFamily="18" charset="0"/>
                        </a:rPr>
                        <m:t>𝜌</m:t>
                      </m:r>
                    </m:oMath>
                  </m:oMathPara>
                </a14:m>
                <a:endParaRPr kumimoji="1" lang="zh-CN" altLang="en-US" sz="1600" dirty="0"/>
              </a:p>
            </p:txBody>
          </p:sp>
        </mc:Choice>
        <mc:Fallback xmlns="">
          <p:sp>
            <p:nvSpPr>
              <p:cNvPr id="16" name="文本框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7992" y="2011815"/>
                <a:ext cx="2095543" cy="338554"/>
              </a:xfrm>
              <a:prstGeom prst="rect">
                <a:avLst/>
              </a:prstGeom>
              <a:blipFill rotWithShape="1">
                <a:blip r:embed="rId6"/>
                <a:stretch>
                  <a:fillRect l="-8" t="-40" r="10" b="6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8" name="组合 27"/>
          <p:cNvGrpSpPr/>
          <p:nvPr/>
        </p:nvGrpSpPr>
        <p:grpSpPr>
          <a:xfrm>
            <a:off x="561912" y="740574"/>
            <a:ext cx="4725193" cy="2923710"/>
            <a:chOff x="561912" y="740574"/>
            <a:chExt cx="4725193" cy="2923710"/>
          </a:xfrm>
        </p:grpSpPr>
        <p:cxnSp>
          <p:nvCxnSpPr>
            <p:cNvPr id="8" name="直线箭头连接符 7"/>
            <p:cNvCxnSpPr/>
            <p:nvPr/>
          </p:nvCxnSpPr>
          <p:spPr>
            <a:xfrm flipV="1">
              <a:off x="561912" y="1697064"/>
              <a:ext cx="630874" cy="929900"/>
            </a:xfrm>
            <a:prstGeom prst="straightConnector1">
              <a:avLst/>
            </a:prstGeom>
            <a:ln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421388" y="740574"/>
              <a:ext cx="3865717" cy="292371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文本框 23"/>
                <p:cNvSpPr txBox="1"/>
                <p:nvPr/>
              </p:nvSpPr>
              <p:spPr>
                <a:xfrm>
                  <a:off x="2095009" y="856475"/>
                  <a:ext cx="2204265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en-US" altLang="zh-CN" sz="1400" dirty="0"/>
                    <a:t>Off-beam: </a:t>
                  </a:r>
                  <a14:m>
                    <m:oMath xmlns:m="http://schemas.openxmlformats.org/officeDocument/2006/math">
                      <m:r>
                        <a:rPr kumimoji="1" lang="en-US" altLang="zh-CN" sz="1400" b="0" i="1" smtClean="0">
                          <a:latin typeface="Cambria Math" panose="02040503050406030204" pitchFamily="18" charset="0"/>
                        </a:rPr>
                        <m:t>𝜑</m:t>
                      </m:r>
                      <m:r>
                        <a:rPr kumimoji="1" lang="en-US" altLang="zh-CN" sz="1400" b="0" i="1" smtClean="0">
                          <a:latin typeface="Cambria Math" panose="02040503050406030204" pitchFamily="18" charset="0"/>
                        </a:rPr>
                        <m:t>&gt;</m:t>
                      </m:r>
                      <m:sSub>
                        <m:sSubPr>
                          <m:ctrlPr>
                            <a:rPr kumimoji="1" lang="en-US" altLang="zh-CN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14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kumimoji="1" lang="en-US" altLang="zh-CN" sz="14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</m:oMath>
                  </a14:m>
                  <a:endParaRPr kumimoji="1" lang="en-US" altLang="zh-CN" sz="1400" b="0" dirty="0"/>
                </a:p>
              </p:txBody>
            </p:sp>
          </mc:Choice>
          <mc:Fallback xmlns="">
            <p:sp>
              <p:nvSpPr>
                <p:cNvPr id="24" name="文本框 2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95009" y="856475"/>
                  <a:ext cx="2204265" cy="307777"/>
                </a:xfrm>
                <a:prstGeom prst="rect">
                  <a:avLst/>
                </a:prstGeom>
                <a:blipFill rotWithShape="1">
                  <a:blip r:embed="rId8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9" name="组合 28"/>
          <p:cNvGrpSpPr/>
          <p:nvPr/>
        </p:nvGrpSpPr>
        <p:grpSpPr>
          <a:xfrm>
            <a:off x="561912" y="1587932"/>
            <a:ext cx="8590911" cy="4060576"/>
            <a:chOff x="561912" y="1587932"/>
            <a:chExt cx="8590911" cy="4060576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287105" y="2745755"/>
              <a:ext cx="3865718" cy="2902753"/>
            </a:xfrm>
            <a:prstGeom prst="rect">
              <a:avLst/>
            </a:prstGeom>
          </p:spPr>
        </p:pic>
        <p:cxnSp>
          <p:nvCxnSpPr>
            <p:cNvPr id="22" name="直线箭头连接符 21"/>
            <p:cNvCxnSpPr/>
            <p:nvPr/>
          </p:nvCxnSpPr>
          <p:spPr>
            <a:xfrm flipV="1">
              <a:off x="561912" y="1587932"/>
              <a:ext cx="256162" cy="1039032"/>
            </a:xfrm>
            <a:prstGeom prst="straightConnector1">
              <a:avLst/>
            </a:prstGeom>
            <a:ln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文本框 26"/>
                <p:cNvSpPr txBox="1"/>
                <p:nvPr/>
              </p:nvSpPr>
              <p:spPr>
                <a:xfrm>
                  <a:off x="5988290" y="2779294"/>
                  <a:ext cx="2204265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en-US" altLang="zh-CN" sz="1400" dirty="0"/>
                    <a:t>On-beam: </a:t>
                  </a:r>
                  <a14:m>
                    <m:oMath xmlns:m="http://schemas.openxmlformats.org/officeDocument/2006/math">
                      <m:r>
                        <a:rPr kumimoji="1" lang="en-US" altLang="zh-CN" sz="1400" b="0" i="1" smtClean="0">
                          <a:latin typeface="Cambria Math" panose="02040503050406030204" pitchFamily="18" charset="0"/>
                        </a:rPr>
                        <m:t>𝜑</m:t>
                      </m:r>
                      <m:r>
                        <a:rPr kumimoji="1" lang="en-US" altLang="zh-CN" sz="1400" b="0" i="1" smtClean="0">
                          <a:latin typeface="Cambria Math" panose="02040503050406030204" pitchFamily="18" charset="0"/>
                        </a:rPr>
                        <m:t>&lt;</m:t>
                      </m:r>
                      <m:sSub>
                        <m:sSubPr>
                          <m:ctrlPr>
                            <a:rPr kumimoji="1" lang="en-US" altLang="zh-CN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1400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kumimoji="1" lang="en-US" altLang="zh-CN" sz="1400" i="1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</m:oMath>
                  </a14:m>
                  <a:endParaRPr kumimoji="1" lang="zh-CN" altLang="en-US" sz="1400" dirty="0"/>
                </a:p>
              </p:txBody>
            </p:sp>
          </mc:Choice>
          <mc:Fallback xmlns="">
            <p:sp>
              <p:nvSpPr>
                <p:cNvPr id="27" name="文本框 2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88290" y="2779294"/>
                  <a:ext cx="2204265" cy="307777"/>
                </a:xfrm>
                <a:prstGeom prst="rect">
                  <a:avLst/>
                </a:prstGeom>
                <a:blipFill rotWithShape="1">
                  <a:blip r:embed="rId10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0" name="组合 29"/>
          <p:cNvGrpSpPr/>
          <p:nvPr/>
        </p:nvGrpSpPr>
        <p:grpSpPr>
          <a:xfrm>
            <a:off x="49590" y="1502492"/>
            <a:ext cx="5237515" cy="5355508"/>
            <a:chOff x="49590" y="1502492"/>
            <a:chExt cx="5237515" cy="5355508"/>
          </a:xfrm>
        </p:grpSpPr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421388" y="3934290"/>
              <a:ext cx="3865717" cy="2923710"/>
            </a:xfrm>
            <a:prstGeom prst="rect">
              <a:avLst/>
            </a:prstGeom>
          </p:spPr>
        </p:pic>
        <p:cxnSp>
          <p:nvCxnSpPr>
            <p:cNvPr id="23" name="直线箭头连接符 22"/>
            <p:cNvCxnSpPr/>
            <p:nvPr/>
          </p:nvCxnSpPr>
          <p:spPr>
            <a:xfrm flipH="1" flipV="1">
              <a:off x="49590" y="1502492"/>
              <a:ext cx="512322" cy="1124472"/>
            </a:xfrm>
            <a:prstGeom prst="straightConnector1">
              <a:avLst/>
            </a:prstGeom>
            <a:ln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文本框 25"/>
                <p:cNvSpPr txBox="1"/>
                <p:nvPr/>
              </p:nvSpPr>
              <p:spPr>
                <a:xfrm>
                  <a:off x="2078538" y="4043242"/>
                  <a:ext cx="2204265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en-US" altLang="zh-CN" sz="1400" dirty="0"/>
                    <a:t>Off-beam: </a:t>
                  </a:r>
                  <a14:m>
                    <m:oMath xmlns:m="http://schemas.openxmlformats.org/officeDocument/2006/math">
                      <m:r>
                        <a:rPr kumimoji="1" lang="en-US" altLang="zh-CN" sz="1400" b="0" i="1" smtClean="0">
                          <a:latin typeface="Cambria Math" panose="02040503050406030204" pitchFamily="18" charset="0"/>
                        </a:rPr>
                        <m:t>𝜑</m:t>
                      </m:r>
                      <m:r>
                        <a:rPr kumimoji="1" lang="en-US" altLang="zh-CN" sz="1400" b="0" i="1" smtClean="0">
                          <a:latin typeface="Cambria Math" panose="02040503050406030204" pitchFamily="18" charset="0"/>
                        </a:rPr>
                        <m:t>&gt;</m:t>
                      </m:r>
                      <m:sSub>
                        <m:sSubPr>
                          <m:ctrlPr>
                            <a:rPr kumimoji="1" lang="en-US" altLang="zh-CN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1400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kumimoji="1" lang="en-US" altLang="zh-CN" sz="1400" i="1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</m:oMath>
                  </a14:m>
                  <a:endParaRPr kumimoji="1" lang="zh-CN" altLang="en-US" sz="1400" dirty="0"/>
                </a:p>
              </p:txBody>
            </p:sp>
          </mc:Choice>
          <mc:Fallback xmlns="">
            <p:sp>
              <p:nvSpPr>
                <p:cNvPr id="26" name="文本框 2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78538" y="4043242"/>
                  <a:ext cx="2204265" cy="307777"/>
                </a:xfrm>
                <a:prstGeom prst="rect">
                  <a:avLst/>
                </a:prstGeom>
                <a:blipFill rotWithShape="1">
                  <a:blip r:embed="rId8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3" name="下箭头 32"/>
          <p:cNvSpPr/>
          <p:nvPr/>
        </p:nvSpPr>
        <p:spPr>
          <a:xfrm rot="18748123">
            <a:off x="5322572" y="2746026"/>
            <a:ext cx="241348" cy="417377"/>
          </a:xfrm>
          <a:prstGeom prst="downArrow">
            <a:avLst/>
          </a:prstGeom>
          <a:solidFill>
            <a:srgbClr val="3794EB"/>
          </a:solidFill>
        </p:spPr>
        <p:txBody>
          <a:bodyPr wrap="square" rtlCol="0" anchor="ctr">
            <a:spAutoFit/>
          </a:bodyPr>
          <a:lstStyle/>
          <a:p>
            <a:pPr algn="ctr"/>
            <a:endParaRPr kumimoji="1" lang="zh-CN" altLang="en-US" sz="2800" dirty="0"/>
          </a:p>
        </p:txBody>
      </p:sp>
      <p:sp>
        <p:nvSpPr>
          <p:cNvPr id="34" name="下箭头 33"/>
          <p:cNvSpPr/>
          <p:nvPr/>
        </p:nvSpPr>
        <p:spPr>
          <a:xfrm rot="2247936">
            <a:off x="5172310" y="4948412"/>
            <a:ext cx="241348" cy="417377"/>
          </a:xfrm>
          <a:prstGeom prst="downArrow">
            <a:avLst/>
          </a:prstGeom>
          <a:solidFill>
            <a:srgbClr val="3794EB"/>
          </a:solidFill>
        </p:spPr>
        <p:txBody>
          <a:bodyPr wrap="square" rtlCol="0" anchor="ctr">
            <a:spAutoFit/>
          </a:bodyPr>
          <a:lstStyle/>
          <a:p>
            <a:pPr algn="ctr"/>
            <a:endParaRPr kumimoji="1" lang="zh-CN" altLang="en-US" sz="2800" dirty="0"/>
          </a:p>
        </p:txBody>
      </p:sp>
      <p:sp>
        <p:nvSpPr>
          <p:cNvPr id="43" name="环形箭头 42"/>
          <p:cNvSpPr/>
          <p:nvPr/>
        </p:nvSpPr>
        <p:spPr>
          <a:xfrm rot="11928979" flipV="1">
            <a:off x="172426" y="1837783"/>
            <a:ext cx="840887" cy="617202"/>
          </a:xfrm>
          <a:prstGeom prst="circularArrow">
            <a:avLst>
              <a:gd name="adj1" fmla="val 12500"/>
              <a:gd name="adj2" fmla="val 908588"/>
              <a:gd name="adj3" fmla="val 20457681"/>
              <a:gd name="adj4" fmla="val 12187342"/>
              <a:gd name="adj5" fmla="val 17519"/>
            </a:avLst>
          </a:prstGeom>
          <a:solidFill>
            <a:srgbClr val="00B0F0"/>
          </a:solidFill>
        </p:spPr>
        <p:txBody>
          <a:bodyPr wrap="square" rtlCol="0" anchor="ctr">
            <a:spAutoFit/>
          </a:bodyPr>
          <a:lstStyle/>
          <a:p>
            <a:pPr algn="ctr"/>
            <a:endParaRPr kumimoji="1" lang="zh-CN" altLang="en-US" sz="2800" dirty="0"/>
          </a:p>
        </p:txBody>
      </p:sp>
      <p:sp>
        <p:nvSpPr>
          <p:cNvPr id="25" name="矩形 24"/>
          <p:cNvSpPr/>
          <p:nvPr/>
        </p:nvSpPr>
        <p:spPr>
          <a:xfrm>
            <a:off x="7195583" y="6552434"/>
            <a:ext cx="199394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1600" dirty="0">
                <a:solidFill>
                  <a:srgbClr val="0000FF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Wang</a:t>
            </a:r>
            <a:r>
              <a:rPr kumimoji="1" lang="zh-CN" altLang="en-US" sz="1600" dirty="0">
                <a:solidFill>
                  <a:srgbClr val="0000FF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kumimoji="1" lang="en-US" altLang="zh-CN" sz="1600" dirty="0">
                <a:solidFill>
                  <a:srgbClr val="0000FF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et</a:t>
            </a:r>
            <a:r>
              <a:rPr kumimoji="1" lang="zh-CN" altLang="en-US" sz="1600" dirty="0">
                <a:solidFill>
                  <a:srgbClr val="0000FF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kumimoji="1" lang="en-US" altLang="zh-CN" sz="1600" dirty="0">
                <a:solidFill>
                  <a:srgbClr val="0000FF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al. 2022, </a:t>
            </a:r>
            <a:r>
              <a:rPr kumimoji="1" lang="en-US" altLang="zh-CN" sz="1600" dirty="0" err="1">
                <a:solidFill>
                  <a:srgbClr val="0000FF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ApJ</a:t>
            </a:r>
            <a:endParaRPr lang="zh-CN" altLang="en-US" sz="1600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97975" y="749943"/>
            <a:ext cx="1336073" cy="31790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/>
              <p:cNvSpPr txBox="1"/>
              <p:nvPr/>
            </p:nvSpPr>
            <p:spPr>
              <a:xfrm>
                <a:off x="4481362" y="1180329"/>
                <a:ext cx="220426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dirty="0">
                    <a:latin typeface="Times New Roman" panose="02020503050405090304" pitchFamily="18" charset="0"/>
                    <a:cs typeface="Times New Roman" panose="02020503050405090304" pitchFamily="18" charset="0"/>
                  </a:rPr>
                  <a:t>On-beam: </a:t>
                </a:r>
                <a14:m>
                  <m:oMath xmlns:m="http://schemas.openxmlformats.org/officeDocument/2006/math">
                    <m:r>
                      <a:rPr kumimoji="1" lang="en-US" altLang="zh-CN" i="1">
                        <a:latin typeface="Cambria Math" panose="02040503050406030204" pitchFamily="18" charset="0"/>
                      </a:rPr>
                      <m:t>𝜑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&lt;</m:t>
                    </m:r>
                    <m:sSub>
                      <m:sSubPr>
                        <m:ctrlPr>
                          <a:rPr kumimoji="1"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</m:oMath>
                </a14:m>
                <a:endParaRPr kumimoji="1" lang="en-US" altLang="zh-CN" dirty="0">
                  <a:latin typeface="Times New Roman" panose="02020503050405090304" pitchFamily="18" charset="0"/>
                  <a:cs typeface="Times New Roman" panose="02020503050405090304" pitchFamily="18" charset="0"/>
                </a:endParaRPr>
              </a:p>
              <a:p>
                <a:r>
                  <a:rPr kumimoji="1" lang="en-US" altLang="zh-CN" dirty="0">
                    <a:latin typeface="Times New Roman" panose="02020503050405090304" pitchFamily="18" charset="0"/>
                    <a:cs typeface="Times New Roman" panose="02020503050405090304" pitchFamily="18" charset="0"/>
                  </a:rPr>
                  <a:t>Off-beam: </a:t>
                </a:r>
                <a14:m>
                  <m:oMath xmlns:m="http://schemas.openxmlformats.org/officeDocument/2006/math"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𝜑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&gt;</m:t>
                    </m:r>
                    <m:sSub>
                      <m:sSub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</m:oMath>
                </a14:m>
                <a:endParaRPr kumimoji="1" lang="en-US" altLang="zh-CN" b="0" dirty="0">
                  <a:latin typeface="Times New Roman" panose="02020503050405090304" pitchFamily="18" charset="0"/>
                  <a:cs typeface="Times New Roman" panose="02020503050405090304" pitchFamily="18" charset="0"/>
                </a:endParaRPr>
              </a:p>
            </p:txBody>
          </p:sp>
        </mc:Choice>
        <mc:Fallback xmlns="">
          <p:sp>
            <p:nvSpPr>
              <p:cNvPr id="7" name="文本框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1362" y="1180329"/>
                <a:ext cx="2204265" cy="646331"/>
              </a:xfrm>
              <a:prstGeom prst="rect">
                <a:avLst/>
              </a:prstGeom>
              <a:blipFill rotWithShape="1">
                <a:blip r:embed="rId12"/>
                <a:stretch>
                  <a:fillRect l="-8" t="-77" r="16" b="-64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矩形 8"/>
          <p:cNvSpPr/>
          <p:nvPr/>
        </p:nvSpPr>
        <p:spPr>
          <a:xfrm>
            <a:off x="4505935" y="729105"/>
            <a:ext cx="1896476" cy="1212638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kumimoji="1" lang="zh-CN" altLang="en-US" sz="2800" dirty="0"/>
          </a:p>
        </p:txBody>
      </p:sp>
      <p:sp>
        <p:nvSpPr>
          <p:cNvPr id="2" name="矩形 1"/>
          <p:cNvSpPr/>
          <p:nvPr/>
        </p:nvSpPr>
        <p:spPr>
          <a:xfrm>
            <a:off x="378619" y="95414"/>
            <a:ext cx="7959522" cy="6451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en-US" altLang="zh-CN" sz="3600" i="1" cap="none" spc="100" dirty="0">
                <a:ln w="18000">
                  <a:solidFill>
                    <a:srgbClr val="FFFF00"/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Times New Roman" panose="02020503050405090304" pitchFamily="18" charset="0"/>
                <a:cs typeface="Times New Roman" panose="02020503050405090304" pitchFamily="18" charset="0"/>
              </a:rPr>
              <a:t>Spectral evolution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43" grpId="0" animBg="1"/>
    </p:bldLst>
  </p:timing>
</p:sld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wrap="square">
        <a:spAutoFit/>
      </a:bodyPr>
      <a:lstStyle>
        <a:defPPr>
          <a:defRPr sz="2800" dirty="0" smtClean="0"/>
        </a:defPPr>
      </a:lst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57</TotalTime>
  <Words>702</Words>
  <Application>Microsoft Macintosh PowerPoint</Application>
  <PresentationFormat>全屏显示(4:3)</PresentationFormat>
  <Paragraphs>166</Paragraphs>
  <Slides>16</Slides>
  <Notes>15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30" baseType="lpstr">
      <vt:lpstr>STXinwei</vt:lpstr>
      <vt:lpstr>Comic Sans MS Bold</vt:lpstr>
      <vt:lpstr>NimbusRomNo9L</vt:lpstr>
      <vt:lpstr>Times</vt:lpstr>
      <vt:lpstr>Xingkai SC Bold</vt:lpstr>
      <vt:lpstr>Arial</vt:lpstr>
      <vt:lpstr>Calibri</vt:lpstr>
      <vt:lpstr>Calibri Light</vt:lpstr>
      <vt:lpstr>Cambria Math</vt:lpstr>
      <vt:lpstr>Comic Sans MS</vt:lpstr>
      <vt:lpstr>Comic Sans MS Regular</vt:lpstr>
      <vt:lpstr>Rockwell</vt:lpstr>
      <vt:lpstr>Times New Roman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JC L</dc:creator>
  <cp:lastModifiedBy>Microsoft Office User</cp:lastModifiedBy>
  <cp:revision>1605</cp:revision>
  <dcterms:created xsi:type="dcterms:W3CDTF">2024-07-08T08:09:00Z</dcterms:created>
  <dcterms:modified xsi:type="dcterms:W3CDTF">2024-07-09T00:00:31Z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2052-6.7.1.8828</vt:lpwstr>
  </property>
  <property fmtid="{D5CDD505-2E9C-101B-9397-08002B2CF9AE}" pid="3" name="ICV">
    <vt:lpwstr>8EFA8616BA6DFAA247F3A9621B3AB54F</vt:lpwstr>
  </property>
</Properties>
</file>