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Override PartName="/customXml/itemProps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handoutMasterIdLst>
    <p:handoutMasterId r:id="rId26"/>
  </p:handoutMasterIdLst>
  <p:sldIdLst>
    <p:sldId id="256" r:id="rId3"/>
    <p:sldId id="499" r:id="rId4"/>
    <p:sldId id="619" r:id="rId6"/>
    <p:sldId id="677" r:id="rId7"/>
    <p:sldId id="678" r:id="rId8"/>
    <p:sldId id="620" r:id="rId9"/>
    <p:sldId id="679" r:id="rId10"/>
    <p:sldId id="705" r:id="rId11"/>
    <p:sldId id="680" r:id="rId12"/>
    <p:sldId id="824" r:id="rId13"/>
    <p:sldId id="825" r:id="rId14"/>
    <p:sldId id="823" r:id="rId15"/>
    <p:sldId id="826" r:id="rId16"/>
    <p:sldId id="827" r:id="rId17"/>
    <p:sldId id="828" r:id="rId18"/>
    <p:sldId id="864" r:id="rId19"/>
    <p:sldId id="612" r:id="rId20"/>
    <p:sldId id="907" r:id="rId21"/>
    <p:sldId id="908" r:id="rId22"/>
    <p:sldId id="881" r:id="rId23"/>
    <p:sldId id="882" r:id="rId24"/>
    <p:sldId id="883" r:id="rId25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8" userDrawn="1">
          <p15:clr>
            <a:srgbClr val="A4A3A4"/>
          </p15:clr>
        </p15:guide>
        <p15:guide id="2" pos="5394" userDrawn="1">
          <p15:clr>
            <a:srgbClr val="A4A3A4"/>
          </p15:clr>
        </p15:guide>
        <p15:guide id="3" orient="horz" pos="752" userDrawn="1">
          <p15:clr>
            <a:srgbClr val="A4A3A4"/>
          </p15:clr>
        </p15:guide>
        <p15:guide id="4" pos="27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8F8F8"/>
    <a:srgbClr val="C0C0C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17" autoAdjust="0"/>
  </p:normalViewPr>
  <p:slideViewPr>
    <p:cSldViewPr showGuides="1">
      <p:cViewPr varScale="1">
        <p:scale>
          <a:sx n="109" d="100"/>
          <a:sy n="109" d="100"/>
        </p:scale>
        <p:origin x="1644" y="114"/>
      </p:cViewPr>
      <p:guideLst>
        <p:guide pos="68"/>
        <p:guide pos="5394"/>
        <p:guide orient="horz" pos="752"/>
        <p:guide pos="27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gs" Target="tags/tag8.xml"/><Relationship Id="rId31" Type="http://schemas.openxmlformats.org/officeDocument/2006/relationships/customXml" Target="../customXml/item1.xml"/><Relationship Id="rId30" Type="http://schemas.openxmlformats.org/officeDocument/2006/relationships/customXmlProps" Target="../customXml/itemProps7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E1210467-D33D-41A0-9519-DC21859AE5A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6EC88F28-8C19-4EE7-8248-ACAA841E1B1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reflective boundary conditions at r = 0 and</a:t>
            </a:r>
            <a:r>
              <a:rPr lang="en-US" altLang="zh-CN" dirty="0" smtClean="0"/>
              <a:t> </a:t>
            </a:r>
            <a:r>
              <a:rPr lang="zh-CN" altLang="en-US" dirty="0" smtClean="0"/>
              <a:t>r = R W</a:t>
            </a:r>
            <a:endParaRPr lang="zh-CN" altLang="en-US" dirty="0" smtClean="0"/>
          </a:p>
          <a:p>
            <a:pPr eaLnBrk="1" hangingPunct="1"/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4FE26F2B-7343-40F5-BFB3-B2A5E65E6DF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dirty="0" smtClean="0"/>
              <a:t>电荷屏蔽效应</a:t>
            </a:r>
            <a:endParaRPr lang="zh-CN" altLang="en-US" dirty="0" smtClean="0"/>
          </a:p>
          <a:p>
            <a:pPr eaLnBrk="1" hangingPunct="1"/>
            <a:r>
              <a:rPr lang="zh-CN" altLang="en-US" dirty="0" smtClean="0"/>
              <a:t>reflective boundary conditions at r = 0 and</a:t>
            </a:r>
            <a:r>
              <a:rPr lang="en-US" altLang="zh-CN" dirty="0" smtClean="0"/>
              <a:t> </a:t>
            </a:r>
            <a:r>
              <a:rPr lang="zh-CN" altLang="en-US" dirty="0" smtClean="0"/>
              <a:t>r = R W</a:t>
            </a:r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4FE26F2B-7343-40F5-BFB3-B2A5E65E6DF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30B2B47A-E877-4851-9C55-797514914009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2CD1AB77-F8C7-43E8-9E50-AC53073B5A6D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2CD1AB77-F8C7-43E8-9E50-AC53073B5A6D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8711534B-8FBE-4988-83D6-BE44BFC3DB81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4FE26F2B-7343-40F5-BFB3-B2A5E65E6DF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2CD1AB77-F8C7-43E8-9E50-AC53073B5A6D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620EBCD5-58C9-41AB-8231-84099273D54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 dirty="0" smtClean="0"/>
              <a:t>To minimize the uncertainties on the </a:t>
            </a:r>
            <a:r>
              <a:rPr lang="en-US" altLang="zh-CN" baseline="0" dirty="0" smtClean="0"/>
              <a:t>nuclear matter </a:t>
            </a:r>
            <a:r>
              <a:rPr lang="en-US" altLang="zh-CN" dirty="0" smtClean="0"/>
              <a:t>structures, we estimate </a:t>
            </a:r>
            <a:r>
              <a:rPr lang="en-US" altLang="zh-CN" baseline="0" dirty="0" smtClean="0"/>
              <a:t>the EOSs and microscopic structures of nuclear matter by searching for the most stable configuration at fixed density, where nucleons and electrons move freely in a periodic unit cell.</a:t>
            </a:r>
            <a:endParaRPr lang="en-US" altLang="zh-CN" baseline="0" dirty="0" smtClean="0"/>
          </a:p>
          <a:p>
            <a:pPr eaLnBrk="1" hangingPunct="1"/>
            <a:endParaRPr lang="en-US" altLang="zh-CN" baseline="0" dirty="0" smtClean="0"/>
          </a:p>
          <a:p>
            <a:pPr eaLnBrk="1" hangingPunct="1"/>
            <a:r>
              <a:rPr lang="en-US" altLang="zh-CN" dirty="0" smtClean="0"/>
              <a:t>SNA</a:t>
            </a:r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4FE26F2B-7343-40F5-BFB3-B2A5E65E6DF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F554-F400-4248-BA3D-EF9E8BEB3260}" type="slidenum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35" y="6459855"/>
            <a:ext cx="6311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4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zh-CN" altLang="en-US"/>
              <a:t>Quark-hadron mixed phase in a</a:t>
            </a:r>
            <a:r>
              <a:rPr lang="en-US" altLang="zh-CN"/>
              <a:t> </a:t>
            </a:r>
            <a:r>
              <a:rPr lang="zh-CN" altLang="en-US"/>
              <a:t>unified mean-field approach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 userDrawn="1"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35" y="6459855"/>
            <a:ext cx="6311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4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zh-CN" altLang="en-US"/>
              <a:t>Quark-hadron mixed phase in a</a:t>
            </a:r>
            <a:r>
              <a:rPr lang="en-US" altLang="zh-CN"/>
              <a:t> </a:t>
            </a:r>
            <a:r>
              <a:rPr lang="zh-CN" altLang="en-US"/>
              <a:t>unified mean-field approach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2325" y="1148398"/>
            <a:ext cx="75438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22325" y="2690495"/>
            <a:ext cx="7543800" cy="317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35" y="6459855"/>
            <a:ext cx="6311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4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zh-CN" altLang="en-US"/>
              <a:t>Quark-hadron mixed phase in a</a:t>
            </a:r>
            <a:r>
              <a:rPr lang="en-US" altLang="zh-CN"/>
              <a:t> </a:t>
            </a:r>
            <a:r>
              <a:rPr lang="zh-CN" altLang="en-US"/>
              <a:t>unified mean-field approach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0533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964DEA-004B-4545-8C05-1488AA2A5232}" type="slidenum">
              <a:rPr lang="zh-CN" altLang="en-US"/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259937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92075" indent="-92075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417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56705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3450" indent="-18415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49.jpeg"/><Relationship Id="rId3" Type="http://schemas.openxmlformats.org/officeDocument/2006/relationships/tags" Target="../tags/tag2.xml"/><Relationship Id="rId2" Type="http://schemas.openxmlformats.org/officeDocument/2006/relationships/image" Target="../media/image48.png"/><Relationship Id="rId10" Type="http://schemas.openxmlformats.org/officeDocument/2006/relationships/notesSlide" Target="../notesSlides/notesSlide17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7" Type="http://schemas.openxmlformats.org/officeDocument/2006/relationships/image" Target="../media/image13.jpe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4335" y="1193165"/>
            <a:ext cx="8425815" cy="14509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Quark-hadron mixed phase and the corresponding surface tension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5310" y="2953385"/>
            <a:ext cx="8197850" cy="3158490"/>
          </a:xfrm>
        </p:spPr>
        <p:txBody>
          <a:bodyPr/>
          <a:lstStyle/>
          <a:p>
            <a:pPr marL="0" indent="0" algn="ctr" eaLnBrk="1" hangingPunct="1">
              <a:buFont typeface="Calibri" panose="020F0502020204030204" pitchFamily="34" charset="0"/>
              <a:buNone/>
            </a:pPr>
            <a:r>
              <a:rPr lang="zh-CN" altLang="en-US" sz="2400" dirty="0" smtClean="0">
                <a:sym typeface="+mn-ea"/>
              </a:rPr>
              <a:t>Xia</a:t>
            </a:r>
            <a:r>
              <a:rPr lang="en-US" altLang="zh-CN" sz="2400" dirty="0" smtClean="0">
                <a:sym typeface="+mn-ea"/>
              </a:rPr>
              <a:t>,</a:t>
            </a:r>
            <a:r>
              <a:rPr lang="zh-CN" altLang="en-US" sz="2400" dirty="0" smtClean="0">
                <a:sym typeface="+mn-ea"/>
              </a:rPr>
              <a:t> Cheng-Jun (夏铖君)</a:t>
            </a:r>
            <a:endParaRPr lang="en-US" altLang="zh-CN" sz="2400" dirty="0" smtClean="0"/>
          </a:p>
          <a:p>
            <a:pPr marL="0" indent="0" algn="ctr" eaLnBrk="1" hangingPunct="1">
              <a:buNone/>
            </a:pPr>
            <a:r>
              <a:rPr lang="en-US" altLang="zh-CN" sz="2400" dirty="0">
                <a:sym typeface="+mn-ea"/>
              </a:rPr>
              <a:t>Center for Gravitation and Cosmology, </a:t>
            </a:r>
            <a:endParaRPr lang="en-US" altLang="zh-CN" sz="2400" dirty="0">
              <a:sym typeface="+mn-ea"/>
            </a:endParaRPr>
          </a:p>
          <a:p>
            <a:pPr marL="0" indent="0" algn="ctr" eaLnBrk="1" hangingPunct="1">
              <a:buNone/>
            </a:pPr>
            <a:r>
              <a:rPr lang="en-US" altLang="zh-CN" sz="2400" dirty="0">
                <a:sym typeface="+mn-ea"/>
              </a:rPr>
              <a:t>Yangzhou </a:t>
            </a:r>
            <a:r>
              <a:rPr lang="en-US" altLang="zh-CN" sz="2400" dirty="0" smtClean="0">
                <a:sym typeface="+mn-ea"/>
              </a:rPr>
              <a:t>University</a:t>
            </a:r>
            <a:endParaRPr lang="en-US" altLang="zh-CN" sz="2400" dirty="0">
              <a:sym typeface="+mn-ea"/>
            </a:endParaRPr>
          </a:p>
          <a:p>
            <a:pPr marL="0" indent="0" algn="ctr" eaLnBrk="1" hangingPunct="1">
              <a:buFont typeface="Calibri" panose="020F0502020204030204" pitchFamily="34" charset="0"/>
              <a:buNone/>
            </a:pPr>
            <a:endParaRPr lang="en-US" altLang="zh-CN" sz="2400" dirty="0" smtClean="0"/>
          </a:p>
          <a:p>
            <a:pPr marL="0" indent="0" algn="ctr" eaLnBrk="1" hangingPunct="1">
              <a:buFont typeface="Calibri" panose="020F0502020204030204" pitchFamily="34" charset="0"/>
              <a:buNone/>
            </a:pPr>
            <a:r>
              <a:rPr lang="zh-CN" altLang="en-US" sz="2400" dirty="0" smtClean="0"/>
              <a:t>Collaborators: </a:t>
            </a:r>
            <a:endParaRPr lang="zh-CN" altLang="en-US" sz="2400" dirty="0" smtClean="0"/>
          </a:p>
          <a:p>
            <a:pPr marL="0" indent="0" algn="ctr" eaLnBrk="1" hangingPunct="1">
              <a:buNone/>
            </a:pPr>
            <a:r>
              <a:rPr lang="en-US" altLang="zh-CN" sz="2400" dirty="0">
                <a:sym typeface="+mn-ea"/>
              </a:rPr>
              <a:t>H.-M. </a:t>
            </a:r>
            <a:r>
              <a:rPr lang="en-US" altLang="zh-CN" sz="2400" dirty="0">
                <a:sym typeface="+mn-ea"/>
              </a:rPr>
              <a:t>Jin, </a:t>
            </a:r>
            <a:r>
              <a:rPr lang="zh-CN" altLang="en-US" sz="2400" dirty="0"/>
              <a:t>T</a:t>
            </a:r>
            <a:r>
              <a:rPr lang="en-US" altLang="zh-CN" sz="2400" dirty="0"/>
              <a:t>.</a:t>
            </a:r>
            <a:r>
              <a:rPr lang="zh-CN" altLang="en-US" sz="2400" dirty="0"/>
              <a:t> Maruyama, </a:t>
            </a:r>
            <a:r>
              <a:rPr lang="en-US" altLang="zh-CN" sz="2400" dirty="0">
                <a:sym typeface="+mn-ea"/>
              </a:rPr>
              <a:t>G.-X.</a:t>
            </a:r>
            <a:r>
              <a:rPr lang="en-US" altLang="zh-CN" sz="2400" dirty="0">
                <a:sym typeface="+mn-ea"/>
              </a:rPr>
              <a:t> Peng, H. Shen, </a:t>
            </a:r>
            <a:r>
              <a:rPr lang="en-US" altLang="zh-CN" sz="2400" dirty="0">
                <a:sym typeface="+mn-ea"/>
              </a:rPr>
              <a:t>T.-T. Sun</a:t>
            </a:r>
            <a:r>
              <a:rPr lang="zh-CN" altLang="en-US" sz="2400" dirty="0"/>
              <a:t>,</a:t>
            </a:r>
            <a:r>
              <a:rPr lang="en-US" altLang="zh-CN" sz="2400" dirty="0"/>
              <a:t> H. Togashi</a:t>
            </a:r>
            <a:r>
              <a:rPr lang="en-US" altLang="zh-CN" sz="2400" dirty="0">
                <a:sym typeface="+mn-ea"/>
              </a:rPr>
              <a:t>, </a:t>
            </a:r>
            <a:r>
              <a:rPr lang="zh-CN" altLang="en-US" sz="2400" dirty="0">
                <a:sym typeface="+mn-ea"/>
              </a:rPr>
              <a:t>T</a:t>
            </a:r>
            <a:r>
              <a:rPr lang="en-US" altLang="zh-CN" sz="2400" dirty="0">
                <a:sym typeface="+mn-ea"/>
              </a:rPr>
              <a:t>.</a:t>
            </a:r>
            <a:r>
              <a:rPr lang="zh-CN" altLang="en-US" sz="2400" dirty="0">
                <a:sym typeface="+mn-ea"/>
              </a:rPr>
              <a:t> Tatsumi</a:t>
            </a:r>
            <a:r>
              <a:rPr lang="en-US" altLang="zh-CN" sz="2400" dirty="0">
                <a:sym typeface="+mn-ea"/>
              </a:rPr>
              <a:t>,</a:t>
            </a: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dirty="0">
                <a:sym typeface="+mn-ea"/>
              </a:rPr>
              <a:t>and </a:t>
            </a:r>
            <a:r>
              <a:rPr lang="zh-CN" altLang="en-US" sz="2400" dirty="0">
                <a:sym typeface="+mn-ea"/>
              </a:rPr>
              <a:t>N</a:t>
            </a:r>
            <a:r>
              <a:rPr lang="en-US" altLang="zh-CN" sz="2400" dirty="0">
                <a:sym typeface="+mn-ea"/>
              </a:rPr>
              <a:t>.</a:t>
            </a:r>
            <a:r>
              <a:rPr lang="zh-CN" altLang="en-US" sz="2400" dirty="0">
                <a:sym typeface="+mn-ea"/>
              </a:rPr>
              <a:t> Yasutake</a:t>
            </a:r>
            <a:endParaRPr lang="en-US" altLang="zh-CN" sz="2400" dirty="0"/>
          </a:p>
          <a:p>
            <a:pPr marL="0" indent="0" algn="ctr" eaLnBrk="1" hangingPunct="1">
              <a:buNone/>
            </a:pPr>
            <a:r>
              <a:rPr lang="en-US" altLang="zh-CN" sz="2400" dirty="0"/>
              <a:t> </a:t>
            </a:r>
            <a:endParaRPr lang="en-US" altLang="zh-CN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5715" y="6426835"/>
            <a:ext cx="30937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dirty="0" smtClean="0">
                <a:solidFill>
                  <a:schemeClr val="bg1"/>
                </a:solidFill>
              </a:rPr>
              <a:t> Yunnan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dirty="0" smtClean="0">
                <a:solidFill>
                  <a:schemeClr val="bg1"/>
                </a:solidFill>
              </a:rPr>
              <a:t>University</a:t>
            </a:r>
            <a:endParaRPr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6735" y="-6350"/>
            <a:ext cx="22434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>
                <a:sym typeface="+mn-ea"/>
              </a:rPr>
              <a:t>ar</a:t>
            </a:r>
            <a:r>
              <a:rPr lang="en-US">
                <a:sym typeface="+mn-ea"/>
              </a:rPr>
              <a:t>X</a:t>
            </a:r>
            <a:r>
              <a:rPr>
                <a:sym typeface="+mn-ea"/>
              </a:rPr>
              <a:t>iv</a:t>
            </a:r>
            <a:r>
              <a:rPr lang="en-US">
                <a:sym typeface="+mn-ea"/>
              </a:rPr>
              <a:t>: </a:t>
            </a:r>
            <a:r>
              <a:rPr>
                <a:sym typeface="+mn-ea"/>
              </a:rPr>
              <a:t>2405.02946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4294967295"/>
          </p:nvPr>
        </p:nvSpPr>
        <p:spPr>
          <a:xfrm>
            <a:off x="7394575" y="6436360"/>
            <a:ext cx="1831340" cy="365125"/>
          </a:xfrm>
        </p:spPr>
        <p:txBody>
          <a:bodyPr/>
          <a:p>
            <a:pPr>
              <a:defRPr/>
            </a:pPr>
            <a:r>
              <a:rPr lang="en-US" altLang="zh-CN">
                <a:solidFill>
                  <a:schemeClr val="bg1"/>
                </a:solidFill>
              </a:rPr>
              <a:t>July 11, 2024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95" y="45085"/>
            <a:ext cx="25247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SPSS2024&amp;FPS13</a:t>
            </a:r>
            <a:endParaRPr lang="zh-CN" altLang="en-US"/>
          </a:p>
          <a:p>
            <a:r>
              <a:rPr lang="zh-CN" altLang="en-US"/>
              <a:t>2024年7月12</a:t>
            </a:r>
            <a:r>
              <a:rPr lang="en-US" altLang="zh-CN"/>
              <a:t>-</a:t>
            </a:r>
            <a:r>
              <a:rPr lang="zh-CN" altLang="en-US"/>
              <a:t>16日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3277235" cy="50673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700" noProof="1"/>
              <a:t>Nonuniform structure</a:t>
            </a:r>
            <a:endParaRPr lang="en-US" sz="270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77870" y="83820"/>
            <a:ext cx="5580000" cy="3060551"/>
            <a:chOff x="2351" y="1194"/>
            <a:chExt cx="9978" cy="5555"/>
          </a:xfrm>
        </p:grpSpPr>
        <p:grpSp>
          <p:nvGrpSpPr>
            <p:cNvPr id="13" name="组合 12"/>
            <p:cNvGrpSpPr/>
            <p:nvPr/>
          </p:nvGrpSpPr>
          <p:grpSpPr>
            <a:xfrm>
              <a:off x="2351" y="1194"/>
              <a:ext cx="9978" cy="5555"/>
              <a:chOff x="1874" y="3646"/>
              <a:chExt cx="9978" cy="5555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1874" y="3646"/>
                <a:ext cx="9978" cy="5555"/>
              </a:xfrm>
              <a:prstGeom prst="roundRect">
                <a:avLst>
                  <a:gd name="adj" fmla="val 711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ym typeface="+mn-ea"/>
                  </a:rPr>
                  <a:t>The boson</a:t>
                </a:r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064" y="3756"/>
                <a:ext cx="8923" cy="117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altLang="zh-CN" sz="1800">
                    <a:sym typeface="+mn-ea"/>
                  </a:rPr>
                  <a:t>Droplet/Bubbles in </a:t>
                </a:r>
                <a:r>
                  <a:rPr lang="en-US" altLang="zh-CN" sz="1800">
                    <a:solidFill>
                      <a:srgbClr val="FF0000"/>
                    </a:solidFill>
                    <a:sym typeface="+mn-ea"/>
                  </a:rPr>
                  <a:t>BCC </a:t>
                </a:r>
                <a:r>
                  <a:rPr lang="en-US" altLang="zh-CN" sz="1800">
                    <a:sym typeface="+mn-ea"/>
                  </a:rPr>
                  <a:t>and </a:t>
                </a:r>
                <a:r>
                  <a:rPr lang="en-US" altLang="zh-CN" sz="1800">
                    <a:solidFill>
                      <a:srgbClr val="FF0000"/>
                    </a:solidFill>
                    <a:sym typeface="+mn-ea"/>
                  </a:rPr>
                  <a:t>FCC </a:t>
                </a:r>
                <a:r>
                  <a:rPr lang="en-US" altLang="zh-CN" sz="1800">
                    <a:sym typeface="+mn-ea"/>
                  </a:rPr>
                  <a:t>lattices (D=3)</a:t>
                </a:r>
                <a:endParaRPr lang="en-US" altLang="zh-CN" sz="1800">
                  <a:sym typeface="+mn-ea"/>
                </a:endParaRPr>
              </a:p>
              <a:p>
                <a:endParaRPr lang="en-US" altLang="zh-CN" sz="1800">
                  <a:sym typeface="+mn-ea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54" y="1819"/>
              <a:ext cx="4872" cy="478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" y="1819"/>
              <a:ext cx="4884" cy="4606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091815" y="3235960"/>
            <a:ext cx="5796000" cy="3060551"/>
            <a:chOff x="644" y="4359"/>
            <a:chExt cx="9978" cy="5555"/>
          </a:xfrm>
        </p:grpSpPr>
        <p:grpSp>
          <p:nvGrpSpPr>
            <p:cNvPr id="19" name="组合 18"/>
            <p:cNvGrpSpPr/>
            <p:nvPr/>
          </p:nvGrpSpPr>
          <p:grpSpPr>
            <a:xfrm>
              <a:off x="644" y="4359"/>
              <a:ext cx="9978" cy="5555"/>
              <a:chOff x="1874" y="3646"/>
              <a:chExt cx="9978" cy="5555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874" y="3646"/>
                <a:ext cx="9978" cy="5555"/>
              </a:xfrm>
              <a:prstGeom prst="roundRect">
                <a:avLst>
                  <a:gd name="adj" fmla="val 711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ym typeface="+mn-ea"/>
                  </a:rPr>
                  <a:t>The boson</a:t>
                </a:r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064" y="3756"/>
                <a:ext cx="9548" cy="167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altLang="zh-CN" sz="1800">
                    <a:sym typeface="+mn-ea"/>
                  </a:rPr>
                  <a:t>Rods/Tubes in </a:t>
                </a:r>
                <a:r>
                  <a:rPr lang="en-US" altLang="zh-CN" sz="1800">
                    <a:solidFill>
                      <a:srgbClr val="FF0000"/>
                    </a:solidFill>
                    <a:sym typeface="+mn-ea"/>
                  </a:rPr>
                  <a:t>simple </a:t>
                </a:r>
                <a:r>
                  <a:rPr lang="en-US" altLang="zh-CN" sz="1800">
                    <a:sym typeface="+mn-ea"/>
                  </a:rPr>
                  <a:t>and </a:t>
                </a:r>
                <a:r>
                  <a:rPr lang="en-US" altLang="zh-CN" sz="1800">
                    <a:solidFill>
                      <a:srgbClr val="FF0000"/>
                    </a:solidFill>
                    <a:sym typeface="+mn-ea"/>
                  </a:rPr>
                  <a:t>honeycomb </a:t>
                </a:r>
                <a:r>
                  <a:rPr lang="en-US" altLang="zh-CN" sz="1800">
                    <a:sym typeface="+mn-ea"/>
                  </a:rPr>
                  <a:t>configurations</a:t>
                </a:r>
                <a:endParaRPr lang="en-US" altLang="zh-CN" sz="1800">
                  <a:sym typeface="+mn-ea"/>
                </a:endParaRPr>
              </a:p>
              <a:p>
                <a:pPr algn="l"/>
                <a:r>
                  <a:rPr lang="en-US" altLang="zh-CN" sz="1800">
                    <a:sym typeface="+mn-ea"/>
                  </a:rPr>
                  <a:t>                                                                           (D=2)</a:t>
                </a:r>
                <a:endParaRPr lang="en-US" altLang="zh-CN" sz="1800">
                  <a:sym typeface="+mn-ea"/>
                </a:endParaRPr>
              </a:p>
              <a:p>
                <a:pPr algn="l"/>
                <a:endParaRPr lang="en-US" altLang="zh-CN" sz="1800">
                  <a:sym typeface="+mn-ea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" y="4997"/>
              <a:ext cx="4822" cy="4799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2" y="5033"/>
              <a:ext cx="4438" cy="472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-3175" y="579120"/>
            <a:ext cx="3024000" cy="3060000"/>
            <a:chOff x="4526" y="2148"/>
            <a:chExt cx="5320" cy="5554"/>
          </a:xfrm>
        </p:grpSpPr>
        <p:grpSp>
          <p:nvGrpSpPr>
            <p:cNvPr id="28" name="组合 27"/>
            <p:cNvGrpSpPr/>
            <p:nvPr/>
          </p:nvGrpSpPr>
          <p:grpSpPr>
            <a:xfrm>
              <a:off x="4526" y="2148"/>
              <a:ext cx="5321" cy="5555"/>
              <a:chOff x="1874" y="3646"/>
              <a:chExt cx="5321" cy="5555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874" y="3646"/>
                <a:ext cx="5321" cy="5555"/>
              </a:xfrm>
              <a:prstGeom prst="roundRect">
                <a:avLst>
                  <a:gd name="adj" fmla="val 711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ym typeface="+mn-ea"/>
                  </a:rPr>
                  <a:t>The boson</a:t>
                </a:r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064" y="3756"/>
                <a:ext cx="2567" cy="66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altLang="zh-CN" sz="1800">
                    <a:sym typeface="+mn-ea"/>
                  </a:rPr>
                  <a:t>Slabs  (D=1)</a:t>
                </a:r>
                <a:endParaRPr lang="en-US" altLang="zh-CN" sz="1800">
                  <a:sym typeface="+mn-ea"/>
                </a:endParaRPr>
              </a:p>
            </p:txBody>
          </p:sp>
        </p:grp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8" y="2763"/>
              <a:ext cx="4904" cy="4817"/>
            </a:xfrm>
            <a:prstGeom prst="rect">
              <a:avLst/>
            </a:prstGeom>
          </p:spPr>
        </p:pic>
      </p:grpSp>
      <p:sp>
        <p:nvSpPr>
          <p:cNvPr id="32" name="文本框 31"/>
          <p:cNvSpPr txBox="1"/>
          <p:nvPr/>
        </p:nvSpPr>
        <p:spPr>
          <a:xfrm>
            <a:off x="7856855" y="3587750"/>
            <a:ext cx="82486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(D=2)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23190" y="3986530"/>
            <a:ext cx="289877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dirty="0" smtClean="0">
                <a:sym typeface="+mn-ea"/>
              </a:rPr>
              <a:t>S</a:t>
            </a:r>
            <a:r>
              <a:rPr lang="zh-CN" altLang="en-US" dirty="0" smtClean="0">
                <a:sym typeface="+mn-ea"/>
              </a:rPr>
              <a:t>ingle </a:t>
            </a:r>
            <a:r>
              <a:rPr lang="zh-CN" altLang="en-US" dirty="0">
                <a:sym typeface="+mn-ea"/>
              </a:rPr>
              <a:t>nucleus</a:t>
            </a:r>
            <a:endParaRPr lang="zh-CN" altLang="en-US" dirty="0">
              <a:sym typeface="+mn-ea"/>
            </a:endParaRPr>
          </a:p>
          <a:p>
            <a:pPr algn="l"/>
            <a:r>
              <a:rPr lang="zh-CN" altLang="en-US" dirty="0">
                <a:sym typeface="+mn-ea"/>
              </a:rPr>
              <a:t>approximation：</a:t>
            </a:r>
            <a:r>
              <a:rPr lang="en-US" altLang="zh-CN" dirty="0">
                <a:sym typeface="+mn-ea"/>
              </a:rPr>
              <a:t>a</a:t>
            </a:r>
            <a:r>
              <a:rPr lang="zh-CN" altLang="en-US" dirty="0">
                <a:sym typeface="+mn-ea"/>
              </a:rPr>
              <a:t>ssume 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spherical </a:t>
            </a:r>
            <a:r>
              <a:rPr lang="zh-CN" altLang="en-US" dirty="0">
                <a:sym typeface="+mn-ea"/>
              </a:rPr>
              <a:t>and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cylindrical </a:t>
            </a:r>
            <a:r>
              <a:rPr lang="en-US" altLang="zh-CN" dirty="0">
                <a:sym typeface="+mn-ea"/>
              </a:rPr>
              <a:t>shapes for  Wigner-Seitz (WS) cells</a:t>
            </a:r>
            <a:endParaRPr lang="en-US" altLang="zh-CN" dirty="0">
              <a:sym typeface="+mn-ea"/>
            </a:endParaRPr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3201670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noProof="1"/>
              <a:t>Numerical recipe</a:t>
            </a:r>
            <a:endParaRPr lang="en-US" sz="2800" noProof="1"/>
          </a:p>
        </p:txBody>
      </p:sp>
      <p:sp>
        <p:nvSpPr>
          <p:cNvPr id="4" name="文本框 3"/>
          <p:cNvSpPr txBox="1"/>
          <p:nvPr/>
        </p:nvSpPr>
        <p:spPr>
          <a:xfrm>
            <a:off x="189230" y="3953510"/>
            <a:ext cx="85998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800"/>
              <a:t>The boson fields and density profiles</a:t>
            </a:r>
            <a:r>
              <a:rPr lang="zh-CN" altLang="en-US" sz="1800"/>
              <a:t> are solved </a:t>
            </a:r>
            <a:r>
              <a:rPr lang="zh-CN" altLang="en-US" sz="1800">
                <a:solidFill>
                  <a:srgbClr val="FF0000"/>
                </a:solidFill>
              </a:rPr>
              <a:t>iteratively </a:t>
            </a:r>
            <a:r>
              <a:rPr lang="zh-CN" altLang="en-US" sz="1800"/>
              <a:t>inside a </a:t>
            </a:r>
            <a:r>
              <a:rPr lang="zh-CN" altLang="en-US" sz="1800">
                <a:solidFill>
                  <a:srgbClr val="FF0000"/>
                </a:solidFill>
              </a:rPr>
              <a:t>W</a:t>
            </a:r>
            <a:r>
              <a:rPr lang="en-US" altLang="zh-CN" sz="1800">
                <a:solidFill>
                  <a:srgbClr val="FF0000"/>
                </a:solidFill>
              </a:rPr>
              <a:t>S</a:t>
            </a:r>
            <a:r>
              <a:rPr lang="zh-CN" altLang="en-US" sz="1800">
                <a:solidFill>
                  <a:srgbClr val="FF0000"/>
                </a:solidFill>
              </a:rPr>
              <a:t> cell</a:t>
            </a:r>
            <a:r>
              <a:rPr lang="zh-CN" altLang="en-US" sz="1800"/>
              <a:t> with discretized space coordinate, i.e.,</a:t>
            </a:r>
            <a:endParaRPr lang="zh-CN" altLang="en-US" sz="1800"/>
          </a:p>
          <a:p>
            <a:pPr marL="457200" indent="-457200">
              <a:buAutoNum type="arabicPeriod"/>
            </a:pPr>
            <a:r>
              <a:rPr lang="zh-CN" altLang="en-US" sz="1800"/>
              <a:t>Assume </a:t>
            </a:r>
            <a:r>
              <a:rPr lang="zh-CN" altLang="en-US" sz="1800">
                <a:solidFill>
                  <a:srgbClr val="FF0000"/>
                </a:solidFill>
              </a:rPr>
              <a:t>initial </a:t>
            </a:r>
            <a:r>
              <a:rPr lang="zh-CN" altLang="en-US" sz="1800">
                <a:solidFill>
                  <a:srgbClr val="FF0000"/>
                </a:solidFill>
                <a:sym typeface="+mn-ea"/>
              </a:rPr>
              <a:t>density distributions</a:t>
            </a:r>
            <a:r>
              <a:rPr lang="zh-CN" altLang="en-US" sz="1800">
                <a:sym typeface="+mn-ea"/>
              </a:rPr>
              <a:t> of fermions at given total particle numbers</a:t>
            </a:r>
            <a:r>
              <a:rPr lang="zh-CN" altLang="en-US" sz="1800"/>
              <a:t>;</a:t>
            </a:r>
            <a:endParaRPr lang="zh-CN" altLang="en-US" sz="1800"/>
          </a:p>
          <a:p>
            <a:pPr marL="457200" indent="-457200">
              <a:buAutoNum type="arabicPeriod"/>
            </a:pPr>
            <a:r>
              <a:rPr lang="zh-CN" altLang="en-US" sz="1800"/>
              <a:t>Solve the </a:t>
            </a:r>
            <a:r>
              <a:rPr lang="en-US" altLang="zh-CN" sz="1800">
                <a:solidFill>
                  <a:srgbClr val="FF0000"/>
                </a:solidFill>
              </a:rPr>
              <a:t>boson field</a:t>
            </a:r>
            <a:r>
              <a:rPr lang="zh-CN" altLang="en-US" sz="1800">
                <a:solidFill>
                  <a:srgbClr val="FF0000"/>
                </a:solidFill>
              </a:rPr>
              <a:t> equations</a:t>
            </a:r>
            <a:r>
              <a:rPr lang="zh-CN" altLang="en-US" sz="1800"/>
              <a:t> </a:t>
            </a:r>
            <a:r>
              <a:rPr lang="zh-CN" altLang="en-US" sz="1800">
                <a:sym typeface="+mn-ea"/>
              </a:rPr>
              <a:t>via </a:t>
            </a:r>
            <a:r>
              <a:rPr lang="zh-CN" altLang="en-US" sz="1800">
                <a:solidFill>
                  <a:srgbClr val="FF0000"/>
                </a:solidFill>
                <a:sym typeface="+mn-ea"/>
              </a:rPr>
              <a:t>fast cosine transformations</a:t>
            </a:r>
            <a:r>
              <a:rPr lang="zh-CN" altLang="en-US" sz="1800">
                <a:sym typeface="+mn-ea"/>
              </a:rPr>
              <a:t> </a:t>
            </a:r>
            <a:r>
              <a:rPr lang="en-US" altLang="zh-CN" sz="1800">
                <a:sym typeface="+mn-ea"/>
              </a:rPr>
              <a:t>(satisfy reflective boundary conditions) </a:t>
            </a:r>
            <a:r>
              <a:rPr lang="zh-CN" altLang="en-US" sz="1800"/>
              <a:t>;</a:t>
            </a:r>
            <a:endParaRPr lang="zh-CN" altLang="en-US" sz="1800"/>
          </a:p>
          <a:p>
            <a:pPr marL="457200" indent="-457200">
              <a:buAutoNum type="arabicPeriod"/>
            </a:pPr>
            <a:r>
              <a:rPr lang="en-US" altLang="zh-CN" sz="1800"/>
              <a:t>Prepare the </a:t>
            </a:r>
            <a:r>
              <a:rPr lang="zh-CN" altLang="en-US" sz="1800">
                <a:solidFill>
                  <a:srgbClr val="FF0000"/>
                </a:solidFill>
                <a:sym typeface="+mn-ea"/>
              </a:rPr>
              <a:t>density distributions</a:t>
            </a:r>
            <a:r>
              <a:rPr lang="zh-CN" altLang="en-US" sz="1800">
                <a:sym typeface="+mn-ea"/>
              </a:rPr>
              <a:t> of fermions </a:t>
            </a:r>
            <a:r>
              <a:rPr lang="en-US" altLang="zh-CN" sz="1800">
                <a:sym typeface="+mn-ea"/>
              </a:rPr>
              <a:t>with the imaginary time step method</a:t>
            </a:r>
            <a:r>
              <a:rPr lang="zh-CN" altLang="en-US" sz="1800"/>
              <a:t> [Levit1984_PLB139-147];</a:t>
            </a:r>
            <a:endParaRPr lang="zh-CN" altLang="en-US" sz="1800"/>
          </a:p>
          <a:p>
            <a:pPr marL="457200" indent="-457200">
              <a:buAutoNum type="arabicPeriod"/>
            </a:pPr>
            <a:r>
              <a:rPr lang="zh-CN" altLang="en-US" sz="1800"/>
              <a:t>Go to step 2 until convergence is reached</a:t>
            </a:r>
            <a:r>
              <a:rPr lang="en-US" altLang="zh-CN" sz="1800"/>
              <a:t>.</a:t>
            </a:r>
            <a:endParaRPr lang="en-US" altLang="zh-CN" sz="18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4455" y="315595"/>
            <a:ext cx="3532505" cy="18103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59385" y="2564765"/>
            <a:ext cx="3243580" cy="1391920"/>
            <a:chOff x="9042" y="1471"/>
            <a:chExt cx="5108" cy="2192"/>
          </a:xfrm>
        </p:grpSpPr>
        <p:grpSp>
          <p:nvGrpSpPr>
            <p:cNvPr id="24" name="组合 23"/>
            <p:cNvGrpSpPr/>
            <p:nvPr/>
          </p:nvGrpSpPr>
          <p:grpSpPr>
            <a:xfrm>
              <a:off x="9042" y="1471"/>
              <a:ext cx="5109" cy="2192"/>
              <a:chOff x="7885" y="1186"/>
              <a:chExt cx="6266" cy="2925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85" y="3205"/>
                <a:ext cx="6262" cy="907"/>
              </a:xfrm>
              <a:prstGeom prst="rect">
                <a:avLst/>
              </a:prstGeom>
            </p:spPr>
          </p:pic>
          <p:pic>
            <p:nvPicPr>
              <p:cNvPr id="21" name="334E55B0-647D-440b-865C-3EC943EB4CBC-1" descr="qt_tem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0" y="2155"/>
                <a:ext cx="3669" cy="773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5" y="1186"/>
                <a:ext cx="4557" cy="802"/>
              </a:xfrm>
              <a:prstGeom prst="rect">
                <a:avLst/>
              </a:prstGeom>
            </p:spPr>
          </p:pic>
        </p:grpSp>
        <p:sp>
          <p:nvSpPr>
            <p:cNvPr id="8" name="矩形 7"/>
            <p:cNvSpPr/>
            <p:nvPr/>
          </p:nvSpPr>
          <p:spPr>
            <a:xfrm>
              <a:off x="11395" y="1658"/>
              <a:ext cx="227" cy="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242" y="1501"/>
              <a:ext cx="621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i="1"/>
                <a:t>n</a:t>
              </a:r>
              <a:r>
                <a:rPr lang="en-US" altLang="zh-CN" sz="1600" baseline="-25000"/>
                <a:t>b</a:t>
              </a:r>
              <a:endParaRPr lang="en-US" altLang="zh-CN" sz="1600" baseline="-2500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85" y="405765"/>
            <a:ext cx="3957320" cy="2301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810" y="2349500"/>
            <a:ext cx="4822825" cy="1460500"/>
          </a:xfrm>
          <a:prstGeom prst="rect">
            <a:avLst/>
          </a:prstGeom>
        </p:spPr>
      </p:pic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85" y="621030"/>
            <a:ext cx="7033895" cy="54952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14605"/>
            <a:ext cx="2028825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noProof="1"/>
              <a:t>Finite nuclei</a:t>
            </a:r>
            <a:endParaRPr lang="en-US" sz="280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55" y="235585"/>
            <a:ext cx="5439410" cy="342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5" y="621030"/>
            <a:ext cx="7185025" cy="563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2011680" cy="460375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400">
                <a:sym typeface="+mn-ea"/>
              </a:rPr>
              <a:t>Nuclear pasta</a:t>
            </a:r>
            <a:endParaRPr lang="en-US" sz="2400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8010905" y="234622"/>
            <a:ext cx="849195" cy="5279418"/>
            <a:chOff x="10679" y="3638"/>
            <a:chExt cx="1945" cy="12092"/>
          </a:xfrm>
        </p:grpSpPr>
        <p:pic>
          <p:nvPicPr>
            <p:cNvPr id="17" name="图片 16" descr="Bubbl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79" y="13916"/>
              <a:ext cx="1814" cy="1814"/>
            </a:xfrm>
            <a:prstGeom prst="rect">
              <a:avLst/>
            </a:prstGeom>
          </p:spPr>
        </p:pic>
        <p:pic>
          <p:nvPicPr>
            <p:cNvPr id="18" name="图片 17" descr="Drople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0" y="3638"/>
              <a:ext cx="1814" cy="1814"/>
            </a:xfrm>
            <a:prstGeom prst="rect">
              <a:avLst/>
            </a:prstGeom>
          </p:spPr>
        </p:pic>
        <p:pic>
          <p:nvPicPr>
            <p:cNvPr id="19" name="图片 18" descr="Ro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4" y="6284"/>
              <a:ext cx="1814" cy="1814"/>
            </a:xfrm>
            <a:prstGeom prst="rect">
              <a:avLst/>
            </a:prstGeom>
          </p:spPr>
        </p:pic>
        <p:pic>
          <p:nvPicPr>
            <p:cNvPr id="20" name="图片 19" descr="Slab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94" y="8870"/>
              <a:ext cx="1586" cy="1814"/>
            </a:xfrm>
            <a:prstGeom prst="rect">
              <a:avLst/>
            </a:prstGeom>
          </p:spPr>
        </p:pic>
        <p:pic>
          <p:nvPicPr>
            <p:cNvPr id="21" name="图片 20" descr="Tub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0" y="11341"/>
              <a:ext cx="1814" cy="1814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485" y="14605"/>
            <a:ext cx="5486400" cy="62795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50" y="474980"/>
            <a:ext cx="4834255" cy="5853430"/>
          </a:xfrm>
          <a:prstGeom prst="rect">
            <a:avLst/>
          </a:prstGeom>
        </p:spPr>
      </p:pic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2095" y="1269365"/>
            <a:ext cx="4088130" cy="40944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14605"/>
            <a:ext cx="3607435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noProof="1"/>
              <a:t>Chiral phase transition</a:t>
            </a:r>
            <a:endParaRPr lang="en-US" sz="280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10" y="45720"/>
            <a:ext cx="5397500" cy="622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2621280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noProof="1"/>
              <a:t>Deconfinement</a:t>
            </a:r>
            <a:endParaRPr lang="en-US" sz="280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2095" y="1269365"/>
            <a:ext cx="4088130" cy="4094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360" y="-26035"/>
            <a:ext cx="5511165" cy="63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2621280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noProof="1"/>
              <a:t>Surface tension</a:t>
            </a:r>
            <a:endParaRPr lang="en-US" sz="280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585" y="908050"/>
            <a:ext cx="4572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T</a:t>
            </a:r>
            <a:r>
              <a:rPr lang="zh-CN" altLang="en-US"/>
              <a:t>hin-wall approximation</a:t>
            </a:r>
            <a:r>
              <a:rPr lang="en-US" altLang="zh-CN"/>
              <a:t>: </a:t>
            </a:r>
            <a:endParaRPr lang="en-US" altLang="zh-CN"/>
          </a:p>
          <a:p>
            <a:r>
              <a:rPr lang="en-US" altLang="zh-CN"/>
              <a:t>[Avancini et al.2010_PRC82-055807]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917065"/>
            <a:ext cx="4505325" cy="7613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65" y="14605"/>
            <a:ext cx="4473575" cy="3714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5" y="3725545"/>
            <a:ext cx="8519795" cy="260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1682115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noProof="1">
                <a:sym typeface="+mn-ea"/>
              </a:rPr>
              <a:t>Summary </a:t>
            </a:r>
            <a:endParaRPr lang="en-US" sz="2800" noProof="1"/>
          </a:p>
        </p:txBody>
      </p:sp>
      <p:sp>
        <p:nvSpPr>
          <p:cNvPr id="3" name="文本框 2"/>
          <p:cNvSpPr txBox="1"/>
          <p:nvPr/>
        </p:nvSpPr>
        <p:spPr>
          <a:xfrm>
            <a:off x="329565" y="780415"/>
            <a:ext cx="8392795" cy="351472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buFont typeface="+mj-ea"/>
              <a:buNone/>
            </a:pPr>
            <a:r>
              <a:rPr lang="en-US" altLang="zh-CN">
                <a:sym typeface="+mn-ea"/>
              </a:rPr>
              <a:t>By considering baryons as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clusters</a:t>
            </a:r>
            <a:r>
              <a:rPr lang="en-US" altLang="zh-CN">
                <a:sym typeface="+mn-ea"/>
              </a:rPr>
              <a:t> of quarks, </a:t>
            </a:r>
            <a:r>
              <a:rPr lang="en-US" altLang="en-US" dirty="0">
                <a:sym typeface="+mn-ea"/>
              </a:rPr>
              <a:t>we investigate the properties of </a:t>
            </a:r>
            <a:r>
              <a:rPr lang="en-US" altLang="zh-CN">
                <a:sym typeface="+mn-ea"/>
              </a:rPr>
              <a:t> dense matter by </a:t>
            </a:r>
            <a:r>
              <a:rPr lang="en-US" altLang="en-US" dirty="0">
                <a:sym typeface="+mn-ea"/>
              </a:rPr>
              <a:t>extending NJL model</a:t>
            </a:r>
            <a:endParaRPr lang="en-US" altLang="zh-CN">
              <a:sym typeface="+mn-ea"/>
            </a:endParaRPr>
          </a:p>
          <a:p>
            <a:pPr marL="457200" indent="-457200" eaLnBrk="1" hangingPunct="1">
              <a:buFont typeface="+mj-ea"/>
              <a:buAutoNum type="circleNumDbPlain"/>
            </a:pPr>
            <a:r>
              <a:rPr lang="en-US" altLang="zh-CN">
                <a:sym typeface="+mn-ea"/>
              </a:rPr>
              <a:t>Both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first-order</a:t>
            </a:r>
            <a:r>
              <a:rPr lang="en-US" altLang="zh-CN">
                <a:sym typeface="+mn-ea"/>
              </a:rPr>
              <a:t> and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continues </a:t>
            </a:r>
            <a:r>
              <a:rPr lang="en-US" altLang="zh-CN">
                <a:sym typeface="+mn-ea"/>
              </a:rPr>
              <a:t>phase transitions are observed for quarkyonic, chiral, and deconfinement phase transitions; </a:t>
            </a:r>
            <a:endParaRPr lang="en-US" altLang="zh-CN">
              <a:sym typeface="+mn-ea"/>
            </a:endParaRPr>
          </a:p>
          <a:p>
            <a:pPr marL="457200" indent="-457200" eaLnBrk="1" hangingPunct="1">
              <a:buFont typeface="+mj-ea"/>
              <a:buAutoNum type="circleNumDbPlain"/>
            </a:pPr>
            <a:r>
              <a:rPr lang="en-US" altLang="zh-CN">
                <a:sym typeface="+mn-ea"/>
              </a:rPr>
              <a:t>The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nonuniform </a:t>
            </a:r>
            <a:r>
              <a:rPr lang="en-US" altLang="zh-CN">
                <a:sym typeface="+mn-ea"/>
              </a:rPr>
              <a:t>structures of mixed phases for various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first-order</a:t>
            </a:r>
            <a:r>
              <a:rPr lang="en-US" altLang="zh-CN">
                <a:sym typeface="+mn-ea"/>
              </a:rPr>
              <a:t> phase transitions</a:t>
            </a:r>
            <a:r>
              <a:rPr lang="en-US" altLang="zh-CN">
                <a:sym typeface="+mn-ea"/>
              </a:rPr>
              <a:t> are investigated, i.e., </a:t>
            </a:r>
            <a:r>
              <a:rPr lang="en-US" altLang="zh-CN">
                <a:sym typeface="+mn-ea"/>
              </a:rPr>
              <a:t>nuclear matter</a:t>
            </a:r>
            <a:r>
              <a:rPr lang="en-US" altLang="zh-CN"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liquid-gas</a:t>
            </a:r>
            <a:r>
              <a:rPr lang="en-US" altLang="zh-CN">
                <a:sym typeface="+mn-ea"/>
              </a:rPr>
              <a:t> transition,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chiral </a:t>
            </a:r>
            <a:r>
              <a:rPr lang="en-US" altLang="zh-CN">
                <a:sym typeface="+mn-ea"/>
              </a:rPr>
              <a:t>and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deconfinement </a:t>
            </a:r>
            <a:r>
              <a:rPr lang="en-US" altLang="zh-CN">
                <a:sym typeface="+mn-ea"/>
              </a:rPr>
              <a:t>phase transitions</a:t>
            </a:r>
            <a:r>
              <a:rPr lang="zh-CN" altLang="en-US">
                <a:sym typeface="+mn-ea"/>
              </a:rPr>
              <a:t>；</a:t>
            </a:r>
            <a:endParaRPr lang="zh-CN" altLang="en-US">
              <a:sym typeface="+mn-ea"/>
            </a:endParaRPr>
          </a:p>
          <a:p>
            <a:pPr marL="457200" indent="-457200" eaLnBrk="1" hangingPunct="1">
              <a:buFont typeface="+mj-ea"/>
              <a:buAutoNum type="circleNumDbPlain"/>
            </a:pPr>
            <a:r>
              <a:rPr lang="en-US" altLang="zh-CN">
                <a:sym typeface="+mn-ea"/>
              </a:rPr>
              <a:t>The correspond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surface tension</a:t>
            </a:r>
            <a:r>
              <a:rPr lang="en-US" altLang="zh-CN">
                <a:sym typeface="+mn-ea"/>
              </a:rPr>
              <a:t> are then estimated, which approximately increases with the density differences between two phases.</a:t>
            </a:r>
            <a:endParaRPr lang="en-US" altLang="zh-CN">
              <a:sym typeface="+mn-ea"/>
            </a:endParaRPr>
          </a:p>
          <a:p>
            <a:pPr eaLnBrk="1" hangingPunct="1"/>
            <a:endParaRPr lang="en-US" altLang="zh-CN" noProof="1"/>
          </a:p>
          <a:p>
            <a:pPr eaLnBrk="1" hangingPunct="1"/>
            <a:endParaRPr lang="en-US" altLang="zh-CN" noProof="1" smtClean="0"/>
          </a:p>
        </p:txBody>
      </p:sp>
      <p:sp>
        <p:nvSpPr>
          <p:cNvPr id="8193" name="Rectangle 2"/>
          <p:cNvSpPr>
            <a:spLocks noGrp="1" noChangeArrowheads="1"/>
          </p:cNvSpPr>
          <p:nvPr/>
        </p:nvSpPr>
        <p:spPr>
          <a:xfrm>
            <a:off x="501968" y="4789170"/>
            <a:ext cx="7772400" cy="1082675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zh-CN" sz="66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you!</a:t>
            </a:r>
            <a:r>
              <a:rPr lang="en-US" altLang="zh-CN" sz="66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!!</a:t>
            </a:r>
            <a:endParaRPr lang="en-US" altLang="zh-CN" sz="6600" b="1" i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184" y="2918408"/>
            <a:ext cx="4926029" cy="2756320"/>
          </a:xfrm>
          <a:prstGeom prst="rect">
            <a:avLst/>
          </a:prstGeom>
        </p:spPr>
      </p:pic>
      <p:pic>
        <p:nvPicPr>
          <p:cNvPr id="7" name="图片 6" descr="F:\Book\work\work(2017)\报告\QCS2017\20170221_XiaCJ\crossover.jpgcrossove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26345" y="502398"/>
            <a:ext cx="4879651" cy="257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0" y="14605"/>
            <a:ext cx="4921885" cy="475615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500" noProof="1" smtClean="0"/>
              <a:t>Hadron-quark transition (Crossover)</a:t>
            </a:r>
            <a:endParaRPr lang="en-US" sz="2500" noProof="1"/>
          </a:p>
        </p:txBody>
      </p:sp>
      <p:sp>
        <p:nvSpPr>
          <p:cNvPr id="22536" name="文本框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81245" y="238760"/>
            <a:ext cx="433070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zh-CN" altLang="en-US" sz="1600" dirty="0"/>
              <a:t>Masuda</a:t>
            </a:r>
            <a:r>
              <a:rPr lang="en-US" altLang="en-US" sz="1600" dirty="0"/>
              <a:t>_</a:t>
            </a:r>
            <a:r>
              <a:rPr lang="en-US" altLang="en-US" sz="1600" dirty="0" err="1"/>
              <a:t>Hatsuda_Takatsuka</a:t>
            </a:r>
            <a:r>
              <a:rPr lang="zh-CN" altLang="en-US" sz="1600" dirty="0"/>
              <a:t>2016_EPJA52-1</a:t>
            </a:r>
            <a:endParaRPr lang="zh-CN" altLang="en-US" sz="16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30" name="页脚占位符 5"/>
          <p:cNvSpPr>
            <a:spLocks noGrp="1"/>
          </p:cNvSpPr>
          <p:nvPr/>
        </p:nvSpPr>
        <p:spPr>
          <a:xfrm>
            <a:off x="0" y="6412865"/>
            <a:ext cx="3052445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800" dirty="0">
                <a:sym typeface="+mn-ea"/>
              </a:rPr>
              <a:t>Hadron-quark</a:t>
            </a:r>
            <a:r>
              <a:rPr lang="en-US" altLang="zh-CN" sz="1800" dirty="0">
                <a:sym typeface="+mn-ea"/>
              </a:rPr>
              <a:t> </a:t>
            </a:r>
            <a:r>
              <a:rPr lang="zh-CN" altLang="en-US" sz="1800" dirty="0">
                <a:sym typeface="+mn-ea"/>
              </a:rPr>
              <a:t>Crossover</a:t>
            </a:r>
            <a:endParaRPr lang="zh-CN" altLang="en-US" sz="1800" dirty="0">
              <a:sym typeface="+mn-ea"/>
            </a:endParaRPr>
          </a:p>
        </p:txBody>
      </p:sp>
      <p:sp>
        <p:nvSpPr>
          <p:cNvPr id="4" name="文本框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180" y="715645"/>
            <a:ext cx="4227830" cy="162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n-US" sz="1800" smtClean="0">
                <a:sym typeface="+mn-ea"/>
              </a:rPr>
              <a:t>Hadron-quark </a:t>
            </a:r>
            <a:r>
              <a:rPr lang="en-US" sz="1800" smtClean="0">
                <a:solidFill>
                  <a:srgbClr val="FF0000"/>
                </a:solidFill>
                <a:sym typeface="+mn-ea"/>
              </a:rPr>
              <a:t>c</a:t>
            </a:r>
            <a:r>
              <a:rPr lang="zh-CN" altLang="en-US" sz="1800" dirty="0">
                <a:solidFill>
                  <a:srgbClr val="FF0000"/>
                </a:solidFill>
              </a:rPr>
              <a:t>rossover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1800" dirty="0"/>
              <a:t>can be </a:t>
            </a:r>
            <a:r>
              <a:rPr lang="en-US" altLang="en-US" sz="1800" dirty="0">
                <a:sym typeface="+mn-ea"/>
              </a:rPr>
              <a:t>bridged by the </a:t>
            </a:r>
            <a:r>
              <a:rPr lang="en-US" altLang="en-US" sz="1800" dirty="0">
                <a:solidFill>
                  <a:srgbClr val="FF0000"/>
                </a:solidFill>
                <a:sym typeface="+mn-ea"/>
              </a:rPr>
              <a:t>quarkyonic matter</a:t>
            </a:r>
            <a:r>
              <a:rPr lang="en-US" altLang="en-US" sz="1800" dirty="0">
                <a:solidFill>
                  <a:schemeClr val="tx1"/>
                </a:solidFill>
                <a:sym typeface="+mn-ea"/>
              </a:rPr>
              <a:t>; The growing contributions of </a:t>
            </a:r>
            <a:r>
              <a:rPr lang="en-US" altLang="en-US" sz="1800" dirty="0">
                <a:solidFill>
                  <a:srgbClr val="FF0000"/>
                </a:solidFill>
                <a:sym typeface="+mn-ea"/>
              </a:rPr>
              <a:t>many-body correlations</a:t>
            </a:r>
            <a:r>
              <a:rPr lang="en-US" altLang="en-US" sz="1800" dirty="0">
                <a:solidFill>
                  <a:schemeClr val="tx1"/>
                </a:solidFill>
                <a:sym typeface="+mn-ea"/>
              </a:rPr>
              <a:t> can be attributed to the increasing numbers of </a:t>
            </a:r>
            <a:r>
              <a:rPr lang="en-US" altLang="en-US" sz="1800" dirty="0">
                <a:solidFill>
                  <a:srgbClr val="FF0000"/>
                </a:solidFill>
                <a:sym typeface="+mn-ea"/>
              </a:rPr>
              <a:t>exchanged quarks</a:t>
            </a:r>
            <a:r>
              <a:rPr lang="en-US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1800" dirty="0">
                <a:sym typeface="+mn-ea"/>
              </a:rPr>
              <a:t>[</a:t>
            </a:r>
            <a:r>
              <a:rPr lang="en-US" altLang="en-US" sz="1800" dirty="0"/>
              <a:t>Fukushima_Kojo2016_ApJ817-180]</a:t>
            </a:r>
            <a:endParaRPr lang="en-US" altLang="en-US" sz="1800" dirty="0"/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23382" y="3606548"/>
            <a:ext cx="3957118" cy="220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42900" indent="-3429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700" dirty="0">
                <a:solidFill>
                  <a:schemeClr val="tx1"/>
                </a:solidFill>
                <a:sym typeface="+mn-ea"/>
              </a:rPr>
              <a:t>Quarkyonic matter:</a:t>
            </a:r>
            <a:r>
              <a:rPr lang="en-US" altLang="en-US" sz="17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1700">
                <a:solidFill>
                  <a:srgbClr val="FF0000"/>
                </a:solidFill>
                <a:sym typeface="+mn-ea"/>
              </a:rPr>
              <a:t>quark Fermi sea + baryonic Fermi surface</a:t>
            </a:r>
            <a:r>
              <a:rPr lang="en-US" altLang="en-US" sz="1700">
                <a:sym typeface="+mn-ea"/>
              </a:rPr>
              <a:t> [</a:t>
            </a:r>
            <a:r>
              <a:rPr lang="en-US" altLang="en-US" sz="1700" noProof="1"/>
              <a:t>McLerran_Pisarski2007_NPA796-83, in lage </a:t>
            </a:r>
            <a:r>
              <a:rPr lang="en-US" altLang="en-US" sz="1700" i="1" noProof="1"/>
              <a:t>N</a:t>
            </a:r>
            <a:r>
              <a:rPr lang="en-US" altLang="en-US" sz="1700" baseline="-25000" noProof="1"/>
              <a:t>C</a:t>
            </a:r>
            <a:r>
              <a:rPr lang="en-US" altLang="en-US" sz="1700" noProof="1"/>
              <a:t> limit]; a quark does not know which baryon it belongs to and can be viewed as </a:t>
            </a:r>
            <a:r>
              <a:rPr lang="en-US" altLang="en-US" sz="1700" noProof="1">
                <a:solidFill>
                  <a:srgbClr val="FF0000"/>
                </a:solidFill>
              </a:rPr>
              <a:t>quasi-free </a:t>
            </a:r>
            <a:r>
              <a:rPr lang="en-US" altLang="en-US" sz="1700" noProof="1"/>
              <a:t>particles [</a:t>
            </a:r>
            <a:r>
              <a:rPr lang="en-US" altLang="en-US" sz="1700">
                <a:sym typeface="+mn-ea"/>
              </a:rPr>
              <a:t>McLerran2009_NPA830-709c]</a:t>
            </a:r>
            <a:r>
              <a:rPr lang="en-US" altLang="en-US" sz="1700" noProof="1"/>
              <a:t>.</a:t>
            </a:r>
            <a:endParaRPr lang="en-US" altLang="en-US" sz="1700" noProof="1"/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37388" y="5761216"/>
            <a:ext cx="3990334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/>
              <a:t>[</a:t>
            </a:r>
            <a:r>
              <a:rPr sz="1600"/>
              <a:t>McLerran</a:t>
            </a:r>
            <a:r>
              <a:rPr lang="en-US" sz="1600"/>
              <a:t>_Reddy</a:t>
            </a:r>
            <a:r>
              <a:rPr sz="1600"/>
              <a:t>2019_PRL122-122701</a:t>
            </a:r>
            <a:r>
              <a:rPr lang="en-US" altLang="zh-CN" sz="1600"/>
              <a:t>]</a:t>
            </a:r>
            <a:endParaRPr lang="en-US" altLang="zh-CN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3052445" cy="475615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500" dirty="0">
                <a:solidFill>
                  <a:schemeClr val="tx1"/>
                </a:solidFill>
                <a:sym typeface="+mn-ea"/>
              </a:rPr>
              <a:t>Extended RMF model</a:t>
            </a:r>
            <a:endParaRPr lang="en-US" sz="2500" noProof="1" smtClean="0"/>
          </a:p>
        </p:txBody>
      </p:sp>
      <p:grpSp>
        <p:nvGrpSpPr>
          <p:cNvPr id="51" name="组合 50"/>
          <p:cNvGrpSpPr/>
          <p:nvPr/>
        </p:nvGrpSpPr>
        <p:grpSpPr>
          <a:xfrm>
            <a:off x="40640" y="594995"/>
            <a:ext cx="2713990" cy="2824480"/>
            <a:chOff x="160" y="2310"/>
            <a:chExt cx="4274" cy="4448"/>
          </a:xfrm>
        </p:grpSpPr>
        <p:grpSp>
          <p:nvGrpSpPr>
            <p:cNvPr id="50" name="组合 49"/>
            <p:cNvGrpSpPr/>
            <p:nvPr/>
          </p:nvGrpSpPr>
          <p:grpSpPr>
            <a:xfrm>
              <a:off x="784" y="2310"/>
              <a:ext cx="3650" cy="4449"/>
              <a:chOff x="784" y="2310"/>
              <a:chExt cx="3650" cy="444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964" y="2310"/>
                <a:ext cx="3470" cy="4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964" y="4459"/>
                <a:ext cx="3470" cy="23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0"/>
              </a:gradFill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834" y="5287"/>
                <a:ext cx="454" cy="454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145" y="5937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rgbClr val="9FC4A9">
                      <a:alpha val="100000"/>
                    </a:srgbClr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488" y="5287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697" y="6192"/>
                <a:ext cx="454" cy="454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794" y="6192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rgbClr val="9FC4A9">
                      <a:alpha val="100000"/>
                    </a:srgbClr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942" y="6192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573" y="4696"/>
                <a:ext cx="454" cy="454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594" y="5738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rgbClr val="9FC4A9">
                      <a:alpha val="100000"/>
                    </a:srgbClr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794" y="5150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814" y="5741"/>
                <a:ext cx="454" cy="454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243" y="5483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rgbClr val="9FC4A9">
                      <a:alpha val="100000"/>
                    </a:srgbClr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794" y="4581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243" y="5035"/>
                <a:ext cx="454" cy="454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243" y="6050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rgbClr val="9FC4A9">
                      <a:alpha val="100000"/>
                    </a:srgbClr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34" y="4833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140" y="4581"/>
                <a:ext cx="454" cy="454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138" y="5348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rgbClr val="9FC4A9">
                      <a:alpha val="100000"/>
                    </a:srgbClr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380" y="4581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933" y="2774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479" y="2346"/>
                <a:ext cx="454" cy="454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362" y="2980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rgbClr val="9FC4A9">
                      <a:alpha val="100000"/>
                    </a:srgbClr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2151" y="2346"/>
                <a:ext cx="1248" cy="113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744" y="3882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249" y="4023"/>
                <a:ext cx="454" cy="454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249" y="3468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rgbClr val="9FC4A9">
                      <a:alpha val="100000"/>
                    </a:srgbClr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027" y="3418"/>
                <a:ext cx="1248" cy="11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283" y="3706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737" y="3479"/>
                <a:ext cx="454" cy="454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749" y="3933"/>
                <a:ext cx="454" cy="454"/>
              </a:xfrm>
              <a:prstGeom prst="ellipse">
                <a:avLst/>
              </a:prstGeom>
              <a:gradFill>
                <a:gsLst>
                  <a:gs pos="2000">
                    <a:srgbClr val="9FC4A9">
                      <a:alpha val="100000"/>
                    </a:srgbClr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153" y="3366"/>
                <a:ext cx="1248" cy="113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39" name="直接箭头连接符 38"/>
              <p:cNvCxnSpPr/>
              <p:nvPr/>
            </p:nvCxnSpPr>
            <p:spPr>
              <a:xfrm flipV="1">
                <a:off x="784" y="3480"/>
                <a:ext cx="0" cy="2268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文本框 39"/>
            <p:cNvSpPr txBox="1"/>
            <p:nvPr/>
          </p:nvSpPr>
          <p:spPr>
            <a:xfrm rot="16200000">
              <a:off x="-305" y="4496"/>
              <a:ext cx="1554" cy="6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dirty="0">
                  <a:sym typeface="+mn-ea"/>
                </a:rPr>
                <a:t>Energy</a:t>
              </a:r>
              <a:endParaRPr 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055620" y="4064635"/>
            <a:ext cx="6023610" cy="2150110"/>
            <a:chOff x="4809" y="6507"/>
            <a:chExt cx="9486" cy="3386"/>
          </a:xfrm>
        </p:grpSpPr>
        <p:sp>
          <p:nvSpPr>
            <p:cNvPr id="48" name="文本框 47"/>
            <p:cNvSpPr txBox="1"/>
            <p:nvPr/>
          </p:nvSpPr>
          <p:spPr>
            <a:xfrm>
              <a:off x="4843" y="6507"/>
              <a:ext cx="7003" cy="6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/>
                <a:t>Q</a:t>
              </a:r>
              <a:r>
                <a:rPr lang="zh-CN" altLang="en-US"/>
                <a:t>uark </a:t>
              </a:r>
              <a:r>
                <a:rPr lang="en-US" altLang="zh-CN"/>
                <a:t>matter (Equivparticle model):</a:t>
              </a:r>
              <a:endParaRPr lang="en-US" altLang="zh-CN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4809" y="6507"/>
              <a:ext cx="9486" cy="3386"/>
            </a:xfrm>
            <a:prstGeom prst="roundRect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172" y="9112"/>
              <a:ext cx="9020" cy="6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/>
                <a:t>[</a:t>
              </a:r>
              <a:r>
                <a:rPr lang="zh-CN" altLang="en-US"/>
                <a:t>Xia</a:t>
              </a:r>
              <a:r>
                <a:rPr lang="en-US" altLang="zh-CN"/>
                <a:t>_</a:t>
              </a:r>
              <a:r>
                <a:rPr lang="zh-CN" altLang="en-US"/>
                <a:t>Peng</a:t>
              </a:r>
              <a:r>
                <a:rPr lang="en-US" altLang="zh-CN"/>
                <a:t>_</a:t>
              </a:r>
              <a:r>
                <a:rPr lang="zh-CN" altLang="en-US"/>
                <a:t>Chen</a:t>
              </a:r>
              <a:r>
                <a:rPr lang="en-US" altLang="zh-CN"/>
                <a:t>_</a:t>
              </a:r>
              <a:r>
                <a:rPr lang="zh-CN" altLang="en-US"/>
                <a:t>Lu</a:t>
              </a:r>
              <a:r>
                <a:rPr lang="en-US" altLang="zh-CN"/>
                <a:t>_</a:t>
              </a:r>
              <a:r>
                <a:rPr lang="zh-CN" altLang="en-US"/>
                <a:t>Xu2014</a:t>
              </a:r>
              <a:r>
                <a:rPr lang="en-US" altLang="zh-CN"/>
                <a:t>_</a:t>
              </a:r>
              <a:r>
                <a:rPr lang="zh-CN" altLang="en-US"/>
                <a:t>PRD89-105027</a:t>
              </a:r>
              <a:r>
                <a:rPr lang="en-US" altLang="zh-CN"/>
                <a:t>]</a:t>
              </a:r>
              <a:endParaRPr lang="en-US" altLang="zh-CN"/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96520" y="3501390"/>
            <a:ext cx="28086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i="1">
                <a:sym typeface="+mn-ea"/>
              </a:rPr>
              <a:t>n</a:t>
            </a:r>
            <a:r>
              <a:rPr lang="en-US" altLang="zh-CN" sz="1800" baseline="-25000">
                <a:sym typeface="+mn-ea"/>
              </a:rPr>
              <a:t>b</a:t>
            </a:r>
            <a:r>
              <a:rPr lang="en-US" altLang="zh-CN" sz="1800">
                <a:sym typeface="+mn-ea"/>
              </a:rPr>
              <a:t> = </a:t>
            </a:r>
            <a:r>
              <a:rPr lang="en-US" altLang="zh-CN" sz="1800" i="1">
                <a:sym typeface="+mn-ea"/>
              </a:rPr>
              <a:t>n</a:t>
            </a:r>
            <a:r>
              <a:rPr lang="en-US" altLang="zh-CN" sz="1800" baseline="-25000">
                <a:sym typeface="+mn-ea"/>
              </a:rPr>
              <a:t>b</a:t>
            </a:r>
            <a:r>
              <a:rPr lang="en-US" altLang="zh-CN" sz="1800" baseline="30000">
                <a:sym typeface="+mn-ea"/>
              </a:rPr>
              <a:t>B</a:t>
            </a:r>
            <a:r>
              <a:rPr lang="en-US" altLang="zh-CN" sz="1800">
                <a:sym typeface="+mn-ea"/>
              </a:rPr>
              <a:t> + </a:t>
            </a:r>
            <a:r>
              <a:rPr lang="en-US" altLang="zh-CN" sz="1800" i="1">
                <a:sym typeface="+mn-ea"/>
              </a:rPr>
              <a:t>n</a:t>
            </a:r>
            <a:r>
              <a:rPr lang="en-US" altLang="zh-CN" sz="1800" baseline="-25000">
                <a:sym typeface="+mn-ea"/>
              </a:rPr>
              <a:t>b</a:t>
            </a:r>
            <a:r>
              <a:rPr lang="en-US" altLang="zh-CN" sz="1600" i="1" baseline="30000">
                <a:sym typeface="+mn-ea"/>
              </a:rPr>
              <a:t>Q</a:t>
            </a:r>
            <a:endParaRPr lang="en-US" altLang="zh-CN" sz="1600" i="1" baseline="30000">
              <a:sym typeface="+mn-ea"/>
            </a:endParaRPr>
          </a:p>
          <a:p>
            <a:r>
              <a:rPr lang="en-US" altLang="zh-CN" sz="1800"/>
              <a:t>Baryon number densities of nuclear matter (</a:t>
            </a:r>
            <a:r>
              <a:rPr lang="en-US" altLang="zh-CN" sz="1800" i="1">
                <a:sym typeface="+mn-ea"/>
              </a:rPr>
              <a:t>n</a:t>
            </a:r>
            <a:r>
              <a:rPr lang="en-US" altLang="zh-CN" sz="1800" baseline="-25000">
                <a:sym typeface="+mn-ea"/>
              </a:rPr>
              <a:t>b</a:t>
            </a:r>
            <a:r>
              <a:rPr lang="en-US" altLang="zh-CN" sz="1800" baseline="30000">
                <a:sym typeface="+mn-ea"/>
              </a:rPr>
              <a:t>B</a:t>
            </a:r>
            <a:r>
              <a:rPr lang="en-US" altLang="zh-CN" sz="1800"/>
              <a:t>) and quark matter </a:t>
            </a:r>
            <a:r>
              <a:rPr lang="en-US" altLang="zh-CN" sz="1800">
                <a:sym typeface="+mn-ea"/>
              </a:rPr>
              <a:t>(</a:t>
            </a:r>
            <a:r>
              <a:rPr lang="en-US" altLang="zh-CN" sz="1800" i="1">
                <a:sym typeface="+mn-ea"/>
              </a:rPr>
              <a:t>n</a:t>
            </a:r>
            <a:r>
              <a:rPr lang="en-US" altLang="zh-CN" sz="1800" baseline="-25000">
                <a:sym typeface="+mn-ea"/>
              </a:rPr>
              <a:t>b</a:t>
            </a:r>
            <a:r>
              <a:rPr lang="en-US" altLang="zh-CN" sz="1800" i="1" baseline="30000">
                <a:sym typeface="+mn-ea"/>
              </a:rPr>
              <a:t>Q</a:t>
            </a:r>
            <a:r>
              <a:rPr lang="en-US" altLang="zh-CN" sz="1800">
                <a:sym typeface="+mn-ea"/>
              </a:rPr>
              <a:t>).</a:t>
            </a:r>
            <a:endParaRPr lang="en-US" altLang="zh-CN" sz="1800"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040380" y="3010535"/>
            <a:ext cx="6050280" cy="837565"/>
            <a:chOff x="4788" y="4741"/>
            <a:chExt cx="9528" cy="1319"/>
          </a:xfrm>
        </p:grpSpPr>
        <p:grpSp>
          <p:nvGrpSpPr>
            <p:cNvPr id="60" name="组合 59"/>
            <p:cNvGrpSpPr/>
            <p:nvPr/>
          </p:nvGrpSpPr>
          <p:grpSpPr>
            <a:xfrm>
              <a:off x="4788" y="4741"/>
              <a:ext cx="9528" cy="1319"/>
              <a:chOff x="4788" y="3950"/>
              <a:chExt cx="9528" cy="1319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4788" y="4002"/>
                <a:ext cx="9486" cy="1267"/>
              </a:xfrm>
              <a:prstGeom prst="roundRect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4843" y="3950"/>
                <a:ext cx="9473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altLang="zh-CN">
                    <a:sym typeface="+mn-ea"/>
                  </a:rPr>
                  <a:t>Quark-baryon interaction (Pauli blocking effects, ...) </a:t>
                </a:r>
                <a:endParaRPr lang="zh-CN" altLang="en-US"/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5858" y="5296"/>
              <a:ext cx="7515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/>
                <a:t>Baryon mass:</a:t>
              </a:r>
              <a:r>
                <a:rPr lang="en-US" altLang="zh-CN" i="1"/>
                <a:t> </a:t>
              </a:r>
              <a:r>
                <a:rPr lang="zh-CN" altLang="en-US" i="1"/>
                <a:t>m</a:t>
              </a:r>
              <a:r>
                <a:rPr lang="en-US" altLang="zh-CN" i="1" baseline="-25000"/>
                <a:t>i</a:t>
              </a:r>
              <a:r>
                <a:rPr lang="zh-CN" altLang="en-US"/>
                <a:t>(</a:t>
              </a:r>
              <a:r>
                <a:rPr lang="en-US" altLang="zh-CN" i="1">
                  <a:sym typeface="+mn-ea"/>
                </a:rPr>
                <a:t>n</a:t>
              </a:r>
              <a:r>
                <a:rPr lang="en-US" altLang="zh-CN" baseline="-25000">
                  <a:sym typeface="+mn-ea"/>
                </a:rPr>
                <a:t>b</a:t>
              </a:r>
              <a:r>
                <a:rPr lang="en-US" altLang="zh-CN" i="1" baseline="30000">
                  <a:sym typeface="+mn-ea"/>
                </a:rPr>
                <a:t>Q</a:t>
              </a:r>
              <a:r>
                <a:rPr lang="zh-CN" altLang="en-US"/>
                <a:t>) = </a:t>
              </a:r>
              <a:r>
                <a:rPr lang="zh-CN" altLang="en-US" i="1"/>
                <a:t>m</a:t>
              </a:r>
              <a:r>
                <a:rPr lang="zh-CN" altLang="en-US" baseline="-25000"/>
                <a:t>b0</a:t>
              </a:r>
              <a:r>
                <a:rPr lang="zh-CN" altLang="en-US"/>
                <a:t> + </a:t>
              </a:r>
              <a:r>
                <a:rPr lang="en-US" altLang="zh-CN" i="1"/>
                <a:t>B</a:t>
              </a:r>
              <a:r>
                <a:rPr lang="en-US" altLang="zh-CN"/>
                <a:t> </a:t>
              </a:r>
              <a:r>
                <a:rPr lang="en-US" altLang="zh-CN" i="1">
                  <a:sym typeface="+mn-ea"/>
                </a:rPr>
                <a:t>n</a:t>
              </a:r>
              <a:r>
                <a:rPr lang="en-US" altLang="zh-CN" baseline="-25000">
                  <a:sym typeface="+mn-ea"/>
                </a:rPr>
                <a:t>b</a:t>
              </a:r>
              <a:r>
                <a:rPr lang="en-US" altLang="zh-CN" i="1" baseline="30000">
                  <a:sym typeface="+mn-ea"/>
                </a:rPr>
                <a:t>Q</a:t>
              </a:r>
              <a:endParaRPr lang="zh-CN" altLang="en-US"/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3052445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800" dirty="0">
                <a:sym typeface="+mn-ea"/>
              </a:rPr>
              <a:t>Hadron-quark</a:t>
            </a:r>
            <a:r>
              <a:rPr lang="en-US" altLang="zh-CN" sz="1800" dirty="0">
                <a:sym typeface="+mn-ea"/>
              </a:rPr>
              <a:t> </a:t>
            </a:r>
            <a:r>
              <a:rPr lang="zh-CN" altLang="en-US" sz="1800" dirty="0">
                <a:sym typeface="+mn-ea"/>
              </a:rPr>
              <a:t>Crossover</a:t>
            </a:r>
            <a:endParaRPr lang="zh-CN" altLang="en-US" sz="1800" dirty="0"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56890" y="680085"/>
            <a:ext cx="6023610" cy="2160270"/>
            <a:chOff x="4814" y="1071"/>
            <a:chExt cx="9486" cy="3402"/>
          </a:xfrm>
        </p:grpSpPr>
        <p:grpSp>
          <p:nvGrpSpPr>
            <p:cNvPr id="52" name="组合 51"/>
            <p:cNvGrpSpPr/>
            <p:nvPr/>
          </p:nvGrpSpPr>
          <p:grpSpPr>
            <a:xfrm>
              <a:off x="4814" y="1071"/>
              <a:ext cx="9486" cy="3402"/>
              <a:chOff x="4819" y="671"/>
              <a:chExt cx="9486" cy="3402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827" y="692"/>
                <a:ext cx="5572" cy="62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altLang="zh-CN">
                    <a:sym typeface="+mn-ea"/>
                  </a:rPr>
                  <a:t>Nuclear matter (RMF model): </a:t>
                </a:r>
                <a:endParaRPr lang="zh-CN" altLang="en-US"/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819" y="671"/>
                <a:ext cx="9486" cy="3402"/>
              </a:xfrm>
              <a:prstGeom prst="roundRect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37" y="1585"/>
              <a:ext cx="7949" cy="27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595" y="4437380"/>
            <a:ext cx="4328160" cy="71374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60" y="5118100"/>
            <a:ext cx="3679190" cy="69596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96520" y="4796790"/>
            <a:ext cx="30003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1800" dirty="0">
                <a:solidFill>
                  <a:srgbClr val="FF0000"/>
                </a:solidFill>
                <a:sym typeface="+mn-ea"/>
              </a:rPr>
              <a:t>Quarkyonic </a:t>
            </a:r>
            <a:r>
              <a:rPr lang="en-US" altLang="en-US" sz="1800" dirty="0">
                <a:sym typeface="+mn-ea"/>
              </a:rPr>
              <a:t>transition: emergence of quasi-free quarks;</a:t>
            </a:r>
            <a:endParaRPr lang="en-US" altLang="en-US" sz="1800" dirty="0">
              <a:sym typeface="+mn-ea"/>
            </a:endParaRPr>
          </a:p>
          <a:p>
            <a:r>
              <a:rPr lang="en-US" altLang="en-US" sz="1800" dirty="0">
                <a:solidFill>
                  <a:srgbClr val="FF0000"/>
                </a:solidFill>
                <a:sym typeface="+mn-ea"/>
              </a:rPr>
              <a:t>Deconfinement</a:t>
            </a:r>
            <a:r>
              <a:rPr lang="en-US" altLang="en-US" sz="1800" dirty="0">
                <a:sym typeface="+mn-ea"/>
              </a:rPr>
              <a:t>: baryon melting (Mott transition)</a:t>
            </a:r>
            <a:endParaRPr lang="en-US" altLang="en-US" sz="1800" dirty="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2" descr="qcdPhaseDiagra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6575"/>
            <a:ext cx="8497888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0" y="14605"/>
            <a:ext cx="7601585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noProof="1"/>
              <a:t>QCD Phase Diagram </a:t>
            </a:r>
            <a:r>
              <a:rPr lang="en-US" altLang="zh-CN" sz="2800" noProof="1"/>
              <a:t>[</a:t>
            </a:r>
            <a:r>
              <a:rPr lang="zh-CN" altLang="en-US" sz="2800" noProof="1"/>
              <a:t>McLerran2009_NP</a:t>
            </a:r>
            <a:r>
              <a:rPr lang="en-US" altLang="zh-CN" sz="2800" noProof="1"/>
              <a:t>B</a:t>
            </a:r>
            <a:r>
              <a:rPr lang="zh-CN" altLang="en-US" sz="2800" noProof="1"/>
              <a:t>195-275</a:t>
            </a:r>
            <a:r>
              <a:rPr lang="en-US" altLang="zh-CN" sz="2800" noProof="1"/>
              <a:t>]</a:t>
            </a:r>
            <a:endParaRPr lang="en-US" altLang="zh-CN" sz="2800" noProof="1"/>
          </a:p>
        </p:txBody>
      </p:sp>
      <p:sp>
        <p:nvSpPr>
          <p:cNvPr id="7" name="椭圆 6"/>
          <p:cNvSpPr/>
          <p:nvPr/>
        </p:nvSpPr>
        <p:spPr>
          <a:xfrm>
            <a:off x="1436688" y="5084763"/>
            <a:ext cx="1223962" cy="647700"/>
          </a:xfrm>
          <a:prstGeom prst="ellipse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27313" y="4987925"/>
            <a:ext cx="1871662" cy="1236663"/>
          </a:xfrm>
          <a:prstGeom prst="ellipse">
            <a:avLst/>
          </a:prstGeom>
          <a:solidFill>
            <a:srgbClr val="FF0000">
              <a:alpha val="6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601585" y="4796155"/>
            <a:ext cx="1409065" cy="1368425"/>
          </a:xfrm>
          <a:prstGeom prst="ellipse">
            <a:avLst/>
          </a:prstGeom>
          <a:solidFill>
            <a:srgbClr val="00B0F0">
              <a:alpha val="60000"/>
            </a:srgb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300" dirty="0"/>
              <a:t>Quark matter</a:t>
            </a:r>
            <a:endParaRPr lang="zh-CN" altLang="en-US" sz="2300" dirty="0"/>
          </a:p>
        </p:txBody>
      </p:sp>
      <p:sp>
        <p:nvSpPr>
          <p:cNvPr id="9" name="右箭头 8"/>
          <p:cNvSpPr/>
          <p:nvPr/>
        </p:nvSpPr>
        <p:spPr>
          <a:xfrm>
            <a:off x="4985703" y="4856163"/>
            <a:ext cx="2133600" cy="1368425"/>
          </a:xfrm>
          <a:prstGeom prst="rightArrow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dirty="0"/>
              <a:t>First-order/</a:t>
            </a:r>
            <a:endParaRPr lang="en-US" sz="2300" dirty="0"/>
          </a:p>
          <a:p>
            <a:pPr algn="ctr">
              <a:defRPr/>
            </a:pPr>
            <a:r>
              <a:rPr lang="en-US" sz="2300" dirty="0"/>
              <a:t>Crossover?</a:t>
            </a:r>
            <a:endParaRPr lang="en-US" sz="2300" dirty="0"/>
          </a:p>
        </p:txBody>
      </p:sp>
      <p:sp>
        <p:nvSpPr>
          <p:cNvPr id="4" name="圆角矩形 3"/>
          <p:cNvSpPr/>
          <p:nvPr/>
        </p:nvSpPr>
        <p:spPr>
          <a:xfrm>
            <a:off x="4571365" y="4856480"/>
            <a:ext cx="2927350" cy="1368425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dirty="0"/>
              <a:t>First-order: Important </a:t>
            </a:r>
            <a:r>
              <a:rPr lang="en-US" sz="2300" dirty="0">
                <a:solidFill>
                  <a:srgbClr val="FF0000"/>
                </a:solidFill>
              </a:rPr>
              <a:t>interface effects </a:t>
            </a:r>
            <a:r>
              <a:rPr lang="en-US" sz="1800" dirty="0">
                <a:solidFill>
                  <a:schemeClr val="tx1"/>
                </a:solidFill>
              </a:rPr>
              <a:t>(surface tension, curvature, quark depletion, ...)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pic>
        <p:nvPicPr>
          <p:cNvPr id="13" name="图片 12" descr="0211_illustration"/>
          <p:cNvPicPr>
            <a:picLocks noChangeAspect="1"/>
          </p:cNvPicPr>
          <p:nvPr/>
        </p:nvPicPr>
        <p:blipFill>
          <a:blip r:embed="rId2"/>
          <a:srcRect l="14170" t="73686" r="13362"/>
          <a:stretch>
            <a:fillRect/>
          </a:stretch>
        </p:blipFill>
        <p:spPr>
          <a:xfrm>
            <a:off x="2765425" y="3151505"/>
            <a:ext cx="4955540" cy="139255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  <p:sp>
        <p:nvSpPr>
          <p:cNvPr id="30" name="页脚占位符 5"/>
          <p:cNvSpPr>
            <a:spLocks noGrp="1"/>
          </p:cNvSpPr>
          <p:nvPr/>
        </p:nvSpPr>
        <p:spPr>
          <a:xfrm>
            <a:off x="0" y="6412865"/>
            <a:ext cx="1597025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ym typeface="+mn-ea"/>
              </a:rPr>
              <a:t>background</a:t>
            </a:r>
            <a:endParaRPr lang="en-US" altLang="zh-CN" sz="1800" dirty="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5" grpId="0" bldLvl="0" animBg="1"/>
      <p:bldP spid="9" grpId="0" bldLvl="0" animBg="1"/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2054225" cy="475615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500" noProof="1"/>
              <a:t>Neutron stars</a:t>
            </a:r>
            <a:endParaRPr lang="en-US" altLang="zh-CN" sz="2500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200"/>
            <a:ext cx="9074150" cy="587756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" y="490220"/>
            <a:ext cx="8912225" cy="58439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7855" y="14605"/>
            <a:ext cx="46913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Annala </a:t>
            </a:r>
            <a:r>
              <a:rPr lang="en-US" altLang="zh-CN"/>
              <a:t>et al.2020_</a:t>
            </a:r>
            <a:r>
              <a:rPr lang="en-US" altLang="zh-CN">
                <a:sym typeface="+mn-ea"/>
              </a:rPr>
              <a:t>NatPhys2101-03193</a:t>
            </a:r>
            <a:endParaRPr lang="en-US" altLang="zh-CN">
              <a:sym typeface="+mn-ea"/>
            </a:endParaRPr>
          </a:p>
        </p:txBody>
      </p:sp>
      <p:sp>
        <p:nvSpPr>
          <p:cNvPr id="30" name="页脚占位符 5"/>
          <p:cNvSpPr>
            <a:spLocks noGrp="1"/>
          </p:cNvSpPr>
          <p:nvPr/>
        </p:nvSpPr>
        <p:spPr>
          <a:xfrm>
            <a:off x="0" y="6412865"/>
            <a:ext cx="1597025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ym typeface="+mn-ea"/>
              </a:rPr>
              <a:t>background</a:t>
            </a:r>
            <a:endParaRPr lang="en-US" altLang="zh-CN" sz="1800" dirty="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4167505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/>
              <a:t>Binary neutron star merger</a:t>
            </a:r>
            <a:endParaRPr lang="en-US" altLang="zh-CN" sz="2800" noProof="1"/>
          </a:p>
        </p:txBody>
      </p:sp>
      <p:grpSp>
        <p:nvGrpSpPr>
          <p:cNvPr id="31" name="组合 30"/>
          <p:cNvGrpSpPr/>
          <p:nvPr/>
        </p:nvGrpSpPr>
        <p:grpSpPr>
          <a:xfrm>
            <a:off x="-35560" y="549476"/>
            <a:ext cx="5033468" cy="3677719"/>
            <a:chOff x="147" y="1549"/>
            <a:chExt cx="11640" cy="829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/>
            <a:srcRect t="3157"/>
            <a:stretch>
              <a:fillRect/>
            </a:stretch>
          </p:blipFill>
          <p:spPr>
            <a:xfrm>
              <a:off x="147" y="1549"/>
              <a:ext cx="11640" cy="8298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2396" y="6619"/>
              <a:ext cx="7017" cy="15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Bauswein </a:t>
              </a:r>
              <a:r>
                <a:rPr lang="en-US" altLang="zh-CN"/>
                <a:t>et al. </a:t>
              </a:r>
              <a:r>
                <a:rPr lang="zh-CN" altLang="en-US"/>
                <a:t>2019_PRL122-061102</a:t>
              </a:r>
              <a:endParaRPr lang="zh-CN" altLang="en-US"/>
            </a:p>
          </p:txBody>
        </p:sp>
      </p:grp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/>
        </p:nvSpPr>
        <p:spPr>
          <a:xfrm>
            <a:off x="0" y="6412865"/>
            <a:ext cx="1597025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>
                <a:sym typeface="+mn-ea"/>
              </a:rPr>
              <a:t>background</a:t>
            </a:r>
            <a:endParaRPr lang="en-US" altLang="zh-CN" sz="1800" dirty="0"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36195" y="2708910"/>
            <a:ext cx="9132570" cy="3710940"/>
            <a:chOff x="-57" y="4266"/>
            <a:chExt cx="14382" cy="584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7" y="4266"/>
              <a:ext cx="14383" cy="5278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119" y="9482"/>
              <a:ext cx="7200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Huang</a:t>
              </a:r>
              <a:r>
                <a:rPr lang="en-US" altLang="zh-CN"/>
                <a:t> et al.</a:t>
              </a:r>
              <a:r>
                <a:rPr lang="zh-CN" altLang="en-US"/>
                <a:t>2022_PRL129-181101</a:t>
              </a:r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38880" y="127000"/>
            <a:ext cx="5405120" cy="4669155"/>
            <a:chOff x="5888" y="200"/>
            <a:chExt cx="8512" cy="7353"/>
          </a:xfrm>
        </p:grpSpPr>
        <p:pic>
          <p:nvPicPr>
            <p:cNvPr id="6" name="图片 5" descr="mediu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8" y="845"/>
              <a:ext cx="8512" cy="6708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6860" y="200"/>
              <a:ext cx="7200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Fujimoto</a:t>
              </a:r>
              <a:r>
                <a:rPr lang="en-US" altLang="zh-CN"/>
                <a:t> et al.</a:t>
              </a:r>
              <a:r>
                <a:rPr lang="zh-CN" altLang="en-US"/>
                <a:t>2023_PRL130-91404</a:t>
              </a: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irstord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879475"/>
            <a:ext cx="57261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0" y="14605"/>
            <a:ext cx="5641340" cy="475615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500" noProof="1"/>
              <a:t>Hadron-quark first-order phase transition </a:t>
            </a:r>
            <a:endParaRPr lang="en-US" sz="2500" noProof="1"/>
          </a:p>
        </p:txBody>
      </p:sp>
      <p:sp>
        <p:nvSpPr>
          <p:cNvPr id="22536" name="文本框 4"/>
          <p:cNvSpPr txBox="1">
            <a:spLocks noChangeArrowheads="1"/>
          </p:cNvSpPr>
          <p:nvPr/>
        </p:nvSpPr>
        <p:spPr bwMode="auto">
          <a:xfrm>
            <a:off x="101600" y="561975"/>
            <a:ext cx="5940425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n-US" sz="1900" smtClean="0">
                <a:sym typeface="+mn-ea"/>
              </a:rPr>
              <a:t>Hadron-quark </a:t>
            </a:r>
            <a:r>
              <a:rPr lang="en-US" sz="1900">
                <a:solidFill>
                  <a:srgbClr val="FF0000"/>
                </a:solidFill>
                <a:sym typeface="+mn-ea"/>
              </a:rPr>
              <a:t>mixed phase</a:t>
            </a:r>
            <a:r>
              <a:rPr lang="en-US" sz="1900">
                <a:sym typeface="+mn-ea"/>
              </a:rPr>
              <a:t> inside compact stars</a:t>
            </a:r>
            <a:endParaRPr lang="en-US" altLang="zh-CN" sz="1900" dirty="0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88620" y="3743325"/>
            <a:ext cx="8418195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noProof="1">
                <a:cs typeface="Arial" panose="020B0604020202020204" pitchFamily="34" charset="0"/>
              </a:rPr>
              <a:t>σ</a:t>
            </a:r>
            <a:r>
              <a:rPr lang="el-GR" altLang="en-US" noProof="1"/>
              <a:t> = 0: </a:t>
            </a:r>
            <a:r>
              <a:rPr lang="en-US" altLang="en-US" noProof="1">
                <a:solidFill>
                  <a:srgbClr val="FF0000"/>
                </a:solidFill>
              </a:rPr>
              <a:t>point-like</a:t>
            </a:r>
            <a:r>
              <a:rPr lang="en-US" altLang="en-US" noProof="1"/>
              <a:t> hadronic matter (HM) and quark matter (QM), i.e., </a:t>
            </a:r>
            <a:r>
              <a:rPr lang="en-US" altLang="en-US" noProof="1">
                <a:solidFill>
                  <a:srgbClr val="FF0000"/>
                </a:solidFill>
              </a:rPr>
              <a:t>Gibbs construction</a:t>
            </a:r>
            <a:r>
              <a:rPr lang="en-US" altLang="en-US" noProof="1"/>
              <a:t>.</a:t>
            </a:r>
            <a:endParaRPr lang="en-US" altLang="en-US" noProof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noProof="1"/>
              <a:t>Moderate </a:t>
            </a:r>
            <a:r>
              <a:rPr lang="el-GR" altLang="en-US" noProof="1">
                <a:cs typeface="Arial" panose="020B0604020202020204" pitchFamily="34" charset="0"/>
                <a:sym typeface="+mn-ea"/>
              </a:rPr>
              <a:t>σ</a:t>
            </a:r>
            <a:r>
              <a:rPr lang="el-GR" altLang="en-US" noProof="1">
                <a:sym typeface="+mn-ea"/>
              </a:rPr>
              <a:t> </a:t>
            </a:r>
            <a:r>
              <a:rPr lang="el-GR" altLang="en-US" noProof="1"/>
              <a:t>: </a:t>
            </a:r>
            <a:r>
              <a:rPr lang="en-US" altLang="en-US" noProof="1">
                <a:solidFill>
                  <a:srgbClr val="FF0000"/>
                </a:solidFill>
              </a:rPr>
              <a:t>geometrical structures</a:t>
            </a:r>
            <a:r>
              <a:rPr lang="en-US" altLang="en-US" noProof="1"/>
              <a:t> </a:t>
            </a:r>
            <a:r>
              <a:rPr lang="en-US" altLang="zh-CN" noProof="1"/>
              <a:t>[</a:t>
            </a:r>
            <a:r>
              <a:rPr lang="en-US">
                <a:sym typeface="+mn-ea"/>
              </a:rPr>
              <a:t>Chiba, Endo, Heiselberg, Maruyama, Tatsumi, Voskresensky, Yasuhira,  Yasutake</a:t>
            </a:r>
            <a:r>
              <a:rPr lang="en-US" altLang="en-US">
                <a:sym typeface="+mn-ea"/>
              </a:rPr>
              <a:t>, </a:t>
            </a:r>
            <a:r>
              <a:rPr lang="en-US" altLang="zh-CN">
                <a:sym typeface="+mn-ea"/>
              </a:rPr>
              <a:t>...</a:t>
            </a:r>
            <a:r>
              <a:rPr lang="en-US" altLang="zh-CN" noProof="1"/>
              <a:t>]</a:t>
            </a:r>
            <a:endParaRPr lang="en-US" altLang="zh-CN" noProof="1"/>
          </a:p>
          <a:p>
            <a:pPr eaLnBrk="1" hangingPunct="1"/>
            <a:r>
              <a:rPr lang="en-US" altLang="en-US" noProof="1"/>
              <a:t>     </a:t>
            </a:r>
            <a:endParaRPr lang="en-US" altLang="en-US" noProof="1"/>
          </a:p>
          <a:p>
            <a:pPr eaLnBrk="1" hangingPunct="1"/>
            <a:endParaRPr lang="en-US" altLang="en-US" noProof="1"/>
          </a:p>
          <a:p>
            <a:pPr eaLnBrk="1" hangingPunct="1"/>
            <a:endParaRPr lang="en-US" altLang="en-US" noProof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noProof="1">
                <a:cs typeface="Arial" panose="020B0604020202020204" pitchFamily="34" charset="0"/>
                <a:sym typeface="+mn-ea"/>
              </a:rPr>
              <a:t>σ</a:t>
            </a:r>
            <a:r>
              <a:rPr lang="en-US" altLang="el-GR" noProof="1">
                <a:cs typeface="Arial" panose="020B0604020202020204" pitchFamily="34" charset="0"/>
                <a:sym typeface="+mn-ea"/>
              </a:rPr>
              <a:t>&gt;</a:t>
            </a:r>
            <a:r>
              <a:rPr lang="el-GR" altLang="en-US">
                <a:cs typeface="Arial" panose="020B0604020202020204" pitchFamily="34" charset="0"/>
                <a:sym typeface="+mn-ea"/>
              </a:rPr>
              <a:t>σ</a:t>
            </a:r>
            <a:r>
              <a:rPr lang="en-US" altLang="el-GR" baseline="-25000">
                <a:cs typeface="Arial" panose="020B0604020202020204" pitchFamily="34" charset="0"/>
                <a:sym typeface="+mn-ea"/>
              </a:rPr>
              <a:t>c</a:t>
            </a:r>
            <a:r>
              <a:rPr lang="en-US" altLang="en-US" noProof="1"/>
              <a:t>:  bulk separation of </a:t>
            </a:r>
            <a:r>
              <a:rPr lang="en-US" altLang="en-US">
                <a:sym typeface="+mn-ea"/>
              </a:rPr>
              <a:t>HM </a:t>
            </a:r>
            <a:r>
              <a:rPr lang="en-US" altLang="en-US" noProof="1"/>
              <a:t>and </a:t>
            </a:r>
            <a:r>
              <a:rPr lang="en-US" altLang="en-US">
                <a:sym typeface="+mn-ea"/>
              </a:rPr>
              <a:t>QM</a:t>
            </a:r>
            <a:r>
              <a:rPr lang="en-US" altLang="en-US" noProof="1"/>
              <a:t>, i.e., </a:t>
            </a:r>
            <a:r>
              <a:rPr lang="en-US" altLang="en-US" noProof="1">
                <a:solidFill>
                  <a:srgbClr val="FF0000"/>
                </a:solidFill>
              </a:rPr>
              <a:t>Maxwell construction</a:t>
            </a:r>
            <a:r>
              <a:rPr lang="en-US" altLang="en-US" noProof="1"/>
              <a:t>.</a:t>
            </a:r>
            <a:endParaRPr lang="en-US" altLang="en-US" noProof="1"/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1511728" y="5085080"/>
            <a:ext cx="5482003" cy="792000"/>
            <a:chOff x="411" y="6725"/>
            <a:chExt cx="12556" cy="1814"/>
          </a:xfrm>
        </p:grpSpPr>
        <p:pic>
          <p:nvPicPr>
            <p:cNvPr id="3" name="图片 2" descr="Bubbl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3" y="6725"/>
              <a:ext cx="1814" cy="1814"/>
            </a:xfrm>
            <a:prstGeom prst="rect">
              <a:avLst/>
            </a:prstGeom>
          </p:spPr>
        </p:pic>
        <p:pic>
          <p:nvPicPr>
            <p:cNvPr id="4" name="图片 3" descr="Drople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" y="6725"/>
              <a:ext cx="1814" cy="1814"/>
            </a:xfrm>
            <a:prstGeom prst="rect">
              <a:avLst/>
            </a:prstGeom>
          </p:spPr>
        </p:pic>
        <p:pic>
          <p:nvPicPr>
            <p:cNvPr id="5" name="图片 4" descr="Ro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5" y="6725"/>
              <a:ext cx="1814" cy="1814"/>
            </a:xfrm>
            <a:prstGeom prst="rect">
              <a:avLst/>
            </a:prstGeom>
          </p:spPr>
        </p:pic>
        <p:pic>
          <p:nvPicPr>
            <p:cNvPr id="6" name="图片 5" descr="Slab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4" y="6725"/>
              <a:ext cx="1586" cy="1814"/>
            </a:xfrm>
            <a:prstGeom prst="rect">
              <a:avLst/>
            </a:prstGeom>
          </p:spPr>
        </p:pic>
        <p:pic>
          <p:nvPicPr>
            <p:cNvPr id="11" name="图片 10" descr="Tub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13" y="6725"/>
              <a:ext cx="1814" cy="1814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212090" y="3491865"/>
            <a:ext cx="490156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en-US" sz="1400" dirty="0">
                <a:sym typeface="+mn-ea"/>
              </a:rPr>
              <a:t>Taken from [</a:t>
            </a:r>
            <a:r>
              <a:rPr lang="zh-CN" altLang="en-US" sz="1400" dirty="0">
                <a:sym typeface="+mn-ea"/>
              </a:rPr>
              <a:t>Masuda</a:t>
            </a:r>
            <a:r>
              <a:rPr lang="en-US" altLang="en-US" sz="1400" dirty="0">
                <a:sym typeface="+mn-ea"/>
              </a:rPr>
              <a:t>_</a:t>
            </a:r>
            <a:r>
              <a:rPr lang="en-US" altLang="en-US" sz="1400" dirty="0" err="1">
                <a:sym typeface="+mn-ea"/>
              </a:rPr>
              <a:t>Hatsuda_Takatsuka</a:t>
            </a:r>
            <a:r>
              <a:rPr lang="zh-CN" altLang="en-US" sz="1400" dirty="0">
                <a:sym typeface="+mn-ea"/>
              </a:rPr>
              <a:t>2016_EPJA52-65</a:t>
            </a:r>
            <a:r>
              <a:rPr lang="en-US" altLang="en-US" sz="1400" dirty="0">
                <a:sym typeface="+mn-ea"/>
              </a:rPr>
              <a:t>]</a:t>
            </a:r>
            <a:endParaRPr lang="en-US" altLang="en-US" sz="1400" dirty="0"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80465" y="1076325"/>
            <a:ext cx="6407785" cy="2685415"/>
            <a:chOff x="2154" y="1486"/>
            <a:chExt cx="10091" cy="4229"/>
          </a:xfrm>
        </p:grpSpPr>
        <p:sp>
          <p:nvSpPr>
            <p:cNvPr id="19" name="圆角矩形 18"/>
            <p:cNvSpPr/>
            <p:nvPr/>
          </p:nvSpPr>
          <p:spPr>
            <a:xfrm>
              <a:off x="2154" y="1486"/>
              <a:ext cx="10091" cy="4195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l-GR" altLang="en-US">
                  <a:cs typeface="Arial" panose="020B0604020202020204" pitchFamily="34" charset="0"/>
                  <a:sym typeface="+mn-ea"/>
                </a:rPr>
                <a:t>σ</a:t>
              </a:r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745" y="1575"/>
              <a:ext cx="3402" cy="3402"/>
              <a:chOff x="6806" y="5224"/>
              <a:chExt cx="3402" cy="340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6806" y="5224"/>
                <a:ext cx="3402" cy="3402"/>
              </a:xfrm>
              <a:prstGeom prst="ellipse">
                <a:avLst/>
              </a:prstGeom>
              <a:gradFill flip="none" rotWithShape="1"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en-US" altLang="zh-CN"/>
                  <a:t>Crust</a:t>
                </a: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7176" y="5594"/>
                <a:ext cx="2663" cy="2663"/>
              </a:xfrm>
              <a:prstGeom prst="ellipse">
                <a:avLst/>
              </a:prstGeom>
              <a:gradFill flip="none"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path path="shape">
                  <a:fillToRect l="50000" t="50000" r="50000" b="50000"/>
                </a:path>
                <a:tileRect/>
              </a:gradFill>
              <a:ln w="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en-US" altLang="zh-CN" sz="1600"/>
                  <a:t>NM</a:t>
                </a: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7486" y="5904"/>
                <a:ext cx="2040" cy="2040"/>
              </a:xfrm>
              <a:prstGeom prst="ellipse">
                <a:avLst/>
              </a:prstGeom>
              <a:gradFill flip="none" rotWithShape="1"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path path="shape">
                  <a:fillToRect l="50000" t="50000" r="50000" b="50000"/>
                </a:path>
                <a:tileRect/>
              </a:gradFill>
              <a:ln w="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en-US" altLang="zh-CN" sz="1800"/>
                  <a:t>MP</a:t>
                </a:r>
                <a:endParaRPr lang="en-US" altLang="zh-CN" sz="1800"/>
              </a:p>
              <a:p>
                <a:pPr algn="ctr">
                  <a:defRPr/>
                </a:pPr>
                <a:endParaRPr lang="en-US" altLang="zh-CN" sz="1800"/>
              </a:p>
              <a:p>
                <a:pPr algn="ctr">
                  <a:defRPr/>
                </a:pPr>
                <a:endParaRPr lang="en-US" altLang="zh-CN" sz="1800"/>
              </a:p>
              <a:p>
                <a:pPr algn="ctr">
                  <a:defRPr/>
                </a:pPr>
                <a:endParaRPr lang="en-US" altLang="zh-CN" sz="1800"/>
              </a:p>
              <a:p>
                <a:pPr algn="ctr">
                  <a:defRPr/>
                </a:pPr>
                <a:endParaRPr lang="en-US" altLang="zh-CN" sz="1800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7796" y="6217"/>
                <a:ext cx="1418" cy="1417"/>
              </a:xfrm>
              <a:prstGeom prst="ellipse">
                <a:avLst/>
              </a:prstGeom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path path="shape">
                  <a:fillToRect l="50000" t="50000" r="50000" b="50000"/>
                </a:path>
                <a:tileRect/>
              </a:gradFill>
              <a:ln w="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en-US" altLang="zh-CN" sz="1600"/>
                  <a:t>QM</a:t>
                </a:r>
                <a:endParaRPr lang="en-US" altLang="zh-CN" sz="1600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359" y="1575"/>
              <a:ext cx="3402" cy="3402"/>
              <a:chOff x="4520" y="1356"/>
              <a:chExt cx="3402" cy="340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4520" y="1356"/>
                <a:ext cx="3402" cy="3402"/>
              </a:xfrm>
              <a:prstGeom prst="ellipse">
                <a:avLst/>
              </a:prstGeom>
              <a:gradFill flip="none" rotWithShape="1"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en-US" altLang="zh-CN"/>
                  <a:t>Crust</a:t>
                </a: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4890" y="1726"/>
                <a:ext cx="2663" cy="2663"/>
              </a:xfrm>
              <a:prstGeom prst="ellipse">
                <a:avLst/>
              </a:prstGeom>
              <a:gradFill flip="none"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path path="shape">
                  <a:fillToRect l="50000" t="50000" r="50000" b="50000"/>
                </a:path>
                <a:tileRect/>
              </a:gradFill>
              <a:ln w="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en-US" altLang="zh-CN" sz="1600"/>
                  <a:t>NM</a:t>
                </a: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  <a:p>
                <a:pPr algn="ctr">
                  <a:defRPr/>
                </a:pPr>
                <a:endParaRPr lang="en-US" altLang="zh-CN" sz="1600"/>
              </a:p>
            </p:txBody>
          </p:sp>
          <p:sp>
            <p:nvSpPr>
              <p:cNvPr id="25" name="椭圆 24"/>
              <p:cNvSpPr>
                <a:spLocks noChangeAspect="1"/>
              </p:cNvSpPr>
              <p:nvPr/>
            </p:nvSpPr>
            <p:spPr>
              <a:xfrm>
                <a:off x="5413" y="2236"/>
                <a:ext cx="1630" cy="1630"/>
              </a:xfrm>
              <a:prstGeom prst="ellipse">
                <a:avLst/>
              </a:prstGeom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path path="shape">
                  <a:fillToRect l="50000" t="50000" r="50000" b="50000"/>
                </a:path>
                <a:tileRect/>
              </a:gradFill>
              <a:ln w="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en-US" altLang="zh-CN" sz="1600"/>
                  <a:t>QM</a:t>
                </a:r>
                <a:endParaRPr lang="en-US" altLang="zh-CN" sz="1600"/>
              </a:p>
            </p:txBody>
          </p:sp>
        </p:grpSp>
        <p:cxnSp>
          <p:nvCxnSpPr>
            <p:cNvPr id="20" name="直接箭头连接符 19"/>
            <p:cNvCxnSpPr/>
            <p:nvPr/>
          </p:nvCxnSpPr>
          <p:spPr>
            <a:xfrm flipV="1">
              <a:off x="2879" y="5174"/>
              <a:ext cx="8630" cy="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1017" y="4984"/>
              <a:ext cx="547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l-GR" alt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σ</a:t>
              </a:r>
              <a:endParaRPr lang="el-GR" altLang="en-US" sz="24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 flipV="1">
              <a:off x="8218" y="4901"/>
              <a:ext cx="5" cy="2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7918" y="4990"/>
              <a:ext cx="685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l-GR" alt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σ</a:t>
              </a:r>
              <a:r>
                <a:rPr lang="en-US" altLang="el-GR" sz="2400" baseline="-25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</a:t>
              </a:r>
              <a:endParaRPr lang="en-US" altLang="el-GR" sz="2400" baseline="-2500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30" name="页脚占位符 5"/>
          <p:cNvSpPr>
            <a:spLocks noGrp="1"/>
          </p:cNvSpPr>
          <p:nvPr/>
        </p:nvSpPr>
        <p:spPr>
          <a:xfrm>
            <a:off x="0" y="6412865"/>
            <a:ext cx="3259455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800" dirty="0">
                <a:sym typeface="+mn-ea"/>
              </a:rPr>
              <a:t>First-order phase transition</a:t>
            </a:r>
            <a:endParaRPr lang="zh-CN" altLang="en-US" sz="1800" dirty="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3265170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sym typeface="+mn-ea"/>
              </a:rPr>
              <a:t>Extended NJL model</a:t>
            </a:r>
            <a:endParaRPr lang="en-US" sz="280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755" y="536575"/>
            <a:ext cx="72878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The </a:t>
            </a:r>
            <a:r>
              <a:rPr lang="zh-CN" altLang="en-US"/>
              <a:t>Lagrangian density of a</a:t>
            </a:r>
            <a:r>
              <a:rPr lang="en-US" altLang="zh-CN"/>
              <a:t>n </a:t>
            </a:r>
            <a:r>
              <a:rPr lang="en-US">
                <a:sym typeface="+mn-ea"/>
              </a:rPr>
              <a:t>e</a:t>
            </a:r>
            <a:r>
              <a:rPr lang="en-US">
                <a:sym typeface="+mn-ea"/>
              </a:rPr>
              <a:t>xtended</a:t>
            </a:r>
            <a:r>
              <a:rPr lang="zh-CN" altLang="en-US"/>
              <a:t> SU(3) NJL model</a:t>
            </a:r>
            <a:r>
              <a:rPr lang="en-US" altLang="zh-CN"/>
              <a:t>:</a:t>
            </a:r>
            <a:endParaRPr lang="en-US" alt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71755" y="5302885"/>
            <a:ext cx="8874760" cy="1014730"/>
            <a:chOff x="113" y="7108"/>
            <a:chExt cx="13976" cy="1598"/>
          </a:xfrm>
        </p:grpSpPr>
        <p:sp>
          <p:nvSpPr>
            <p:cNvPr id="26" name="文本框 25"/>
            <p:cNvSpPr txBox="1"/>
            <p:nvPr/>
          </p:nvSpPr>
          <p:spPr>
            <a:xfrm>
              <a:off x="113" y="7108"/>
              <a:ext cx="13976" cy="15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/>
                <a:t>P</a:t>
              </a:r>
              <a:r>
                <a:rPr lang="zh-CN" altLang="en-US"/>
                <a:t>arameters</a:t>
              </a:r>
              <a:r>
                <a:rPr lang="zh-CN" altLang="en-US">
                  <a:solidFill>
                    <a:srgbClr val="FF0000"/>
                  </a:solidFill>
                </a:rPr>
                <a:t> </a:t>
              </a:r>
              <a:r>
                <a:rPr lang="en-US" altLang="zh-CN">
                  <a:solidFill>
                    <a:srgbClr val="FF0000"/>
                  </a:solidFill>
                </a:rPr>
                <a:t>RKH </a:t>
              </a:r>
              <a:r>
                <a:rPr lang="en-US" altLang="zh-CN"/>
                <a:t>[Rehberg_Klevansky_Hüfner1996_PRC53-410]:</a:t>
              </a:r>
              <a:endParaRPr lang="zh-CN" altLang="en-US"/>
            </a:p>
            <a:p>
              <a:r>
                <a:rPr lang="zh-CN" altLang="en-US"/>
                <a:t>Λ = 602.3 MeV, </a:t>
              </a:r>
              <a:r>
                <a:rPr lang="zh-CN" altLang="en-US" i="1">
                  <a:sym typeface="+mn-ea"/>
                </a:rPr>
                <a:t>m</a:t>
              </a:r>
              <a:r>
                <a:rPr lang="zh-CN" altLang="en-US" i="1" baseline="-25000">
                  <a:sym typeface="+mn-ea"/>
                </a:rPr>
                <a:t>u</a:t>
              </a:r>
              <a:r>
                <a:rPr lang="zh-CN" altLang="en-US" baseline="-25000">
                  <a:sym typeface="+mn-ea"/>
                </a:rPr>
                <a:t>0</a:t>
              </a:r>
              <a:r>
                <a:rPr lang="zh-CN" altLang="en-US">
                  <a:sym typeface="+mn-ea"/>
                </a:rPr>
                <a:t> = </a:t>
              </a:r>
              <a:r>
                <a:rPr lang="zh-CN" altLang="en-US" i="1">
                  <a:sym typeface="+mn-ea"/>
                </a:rPr>
                <a:t>m</a:t>
              </a:r>
              <a:r>
                <a:rPr lang="zh-CN" altLang="en-US" i="1" baseline="-25000">
                  <a:sym typeface="+mn-ea"/>
                </a:rPr>
                <a:t>d</a:t>
              </a:r>
              <a:r>
                <a:rPr lang="zh-CN" altLang="en-US" baseline="-25000">
                  <a:sym typeface="+mn-ea"/>
                </a:rPr>
                <a:t>0</a:t>
              </a:r>
              <a:r>
                <a:rPr lang="zh-CN" altLang="en-US">
                  <a:sym typeface="+mn-ea"/>
                </a:rPr>
                <a:t> = 5.5 MeV</a:t>
              </a:r>
              <a:r>
                <a:rPr lang="en-US" altLang="zh-CN">
                  <a:sym typeface="+mn-ea"/>
                </a:rPr>
                <a:t>, </a:t>
              </a:r>
              <a:r>
                <a:rPr lang="zh-CN" altLang="en-US" i="1">
                  <a:sym typeface="+mn-ea"/>
                </a:rPr>
                <a:t>m</a:t>
              </a:r>
              <a:r>
                <a:rPr lang="zh-CN" altLang="en-US" i="1" baseline="-25000">
                  <a:sym typeface="+mn-ea"/>
                </a:rPr>
                <a:t>s</a:t>
              </a:r>
              <a:r>
                <a:rPr lang="zh-CN" altLang="en-US" baseline="-25000">
                  <a:sym typeface="+mn-ea"/>
                </a:rPr>
                <a:t>0</a:t>
              </a:r>
              <a:r>
                <a:rPr lang="zh-CN" altLang="en-US"/>
                <a:t> = 140.7 MeV, </a:t>
              </a:r>
              <a:r>
                <a:rPr lang="zh-CN" altLang="en-US" i="1">
                  <a:sym typeface="+mn-ea"/>
                </a:rPr>
                <a:t>G</a:t>
              </a:r>
              <a:r>
                <a:rPr lang="zh-CN" altLang="en-US" baseline="-25000">
                  <a:sym typeface="+mn-ea"/>
                </a:rPr>
                <a:t>S</a:t>
              </a:r>
              <a:r>
                <a:rPr lang="zh-CN" altLang="en-US"/>
                <a:t> =</a:t>
              </a:r>
              <a:r>
                <a:rPr lang="en-US" altLang="zh-CN"/>
                <a:t> </a:t>
              </a:r>
              <a:r>
                <a:rPr lang="en-US" altLang="zh-CN" i="1"/>
                <a:t>g</a:t>
              </a:r>
              <a:r>
                <a:rPr lang="zh-CN" altLang="en-US" baseline="-25000"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σ</a:t>
              </a:r>
              <a:r>
                <a:rPr lang="zh-CN" altLang="en-US" baseline="30000">
                  <a:sym typeface="+mn-ea"/>
                </a:rPr>
                <a:t>2</a:t>
              </a:r>
              <a:r>
                <a:rPr lang="zh-CN" altLang="en-US">
                  <a:sym typeface="+mn-ea"/>
                </a:rPr>
                <a:t>/</a:t>
              </a:r>
              <a:r>
                <a:rPr lang="en-US" altLang="zh-CN">
                  <a:sym typeface="+mn-ea"/>
                </a:rPr>
                <a:t>4</a:t>
              </a:r>
              <a:r>
                <a:rPr lang="en-US" altLang="zh-CN" i="1">
                  <a:sym typeface="+mn-ea"/>
                </a:rPr>
                <a:t>m</a:t>
              </a:r>
              <a:r>
                <a:rPr lang="zh-CN" altLang="en-US" baseline="-25000"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σ</a:t>
              </a:r>
              <a:r>
                <a:rPr lang="zh-CN" altLang="en-US" baseline="30000">
                  <a:sym typeface="+mn-ea"/>
                </a:rPr>
                <a:t>2</a:t>
              </a:r>
              <a:r>
                <a:rPr lang="zh-CN" altLang="en-US"/>
                <a:t> </a:t>
              </a:r>
              <a:r>
                <a:rPr lang="en-US" altLang="zh-CN"/>
                <a:t>= </a:t>
              </a:r>
              <a:r>
                <a:rPr lang="zh-CN" altLang="en-US"/>
                <a:t>1.835/</a:t>
              </a:r>
              <a:r>
                <a:rPr lang="zh-CN" altLang="en-US">
                  <a:sym typeface="+mn-ea"/>
                </a:rPr>
                <a:t>Λ</a:t>
              </a:r>
              <a:r>
                <a:rPr lang="zh-CN" altLang="en-US" baseline="30000">
                  <a:sym typeface="+mn-ea"/>
                </a:rPr>
                <a:t>2</a:t>
              </a:r>
              <a:r>
                <a:rPr lang="zh-CN" altLang="en-US">
                  <a:sym typeface="+mn-ea"/>
                </a:rPr>
                <a:t> , </a:t>
              </a:r>
              <a:r>
                <a:rPr lang="zh-CN" altLang="en-US" i="1">
                  <a:sym typeface="+mn-ea"/>
                </a:rPr>
                <a:t>K</a:t>
              </a:r>
              <a:r>
                <a:rPr lang="zh-CN" altLang="en-US"/>
                <a:t> = 12.36/</a:t>
              </a:r>
              <a:r>
                <a:rPr lang="zh-CN" altLang="en-US">
                  <a:sym typeface="+mn-ea"/>
                </a:rPr>
                <a:t>Λ</a:t>
              </a:r>
              <a:r>
                <a:rPr lang="zh-CN" altLang="en-US" baseline="30000">
                  <a:sym typeface="+mn-ea"/>
                </a:rPr>
                <a:t>5</a:t>
              </a:r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212" y="7668"/>
              <a:ext cx="4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8535" y="4445000"/>
            <a:ext cx="3730625" cy="8674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9305" y="3850005"/>
            <a:ext cx="12757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Baryons:</a:t>
            </a:r>
            <a:endParaRPr lang="en-US" altLang="zh-CN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2805" y="4622800"/>
            <a:ext cx="12757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Quarks:</a:t>
            </a:r>
            <a:endParaRPr lang="en-US" altLang="zh-CN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85" y="3091180"/>
            <a:ext cx="6943725" cy="676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923925"/>
            <a:ext cx="5234305" cy="2047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220" y="3814445"/>
            <a:ext cx="5097145" cy="64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6195" y="693420"/>
            <a:ext cx="6442710" cy="5568950"/>
            <a:chOff x="57" y="1092"/>
            <a:chExt cx="10146" cy="8770"/>
          </a:xfrm>
        </p:grpSpPr>
        <p:pic>
          <p:nvPicPr>
            <p:cNvPr id="3" name="图片 2" descr="F:/Book/work/OneDrive - 扬州大学/work(2024)/报告/20240510-16 贵州-DDF2024/Coupling.jpgCoupling"/>
            <p:cNvPicPr>
              <a:picLocks noChangeAspect="1"/>
            </p:cNvPicPr>
            <p:nvPr/>
          </p:nvPicPr>
          <p:blipFill>
            <a:blip r:embed="rId1"/>
            <a:srcRect t="335" b="335"/>
            <a:stretch>
              <a:fillRect/>
            </a:stretch>
          </p:blipFill>
          <p:spPr>
            <a:xfrm>
              <a:off x="57" y="1092"/>
              <a:ext cx="10146" cy="877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9" y="7214"/>
              <a:ext cx="3934" cy="5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2" y="4545"/>
              <a:ext cx="5451" cy="100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0" y="14605"/>
            <a:ext cx="2943225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noProof="1"/>
              <a:t>Coupling constants</a:t>
            </a:r>
            <a:endParaRPr lang="en-US" sz="280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  <p:pic>
        <p:nvPicPr>
          <p:cNvPr id="4" name="图片 3" descr="Mi_sy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295" y="548640"/>
            <a:ext cx="7031355" cy="57029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965" y="620395"/>
            <a:ext cx="5821045" cy="56121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490" y="5715"/>
            <a:ext cx="2415540" cy="50673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6195" y="639445"/>
            <a:ext cx="7251065" cy="5742940"/>
            <a:chOff x="170" y="807"/>
            <a:chExt cx="11419" cy="9044"/>
          </a:xfrm>
        </p:grpSpPr>
        <p:pic>
          <p:nvPicPr>
            <p:cNvPr id="13" name="图片 12" descr="ULambda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0" y="807"/>
              <a:ext cx="11419" cy="904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10" y="993"/>
              <a:ext cx="3628" cy="6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4649470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noProof="1"/>
              <a:t>Phase transitions of NS matter</a:t>
            </a:r>
            <a:endParaRPr lang="en-US" sz="280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556"/>
          <a:stretch>
            <a:fillRect/>
          </a:stretch>
        </p:blipFill>
        <p:spPr>
          <a:xfrm>
            <a:off x="624205" y="509905"/>
            <a:ext cx="7410450" cy="578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-222" r="222" b="-435"/>
          <a:stretch>
            <a:fillRect/>
          </a:stretch>
        </p:blipFill>
        <p:spPr>
          <a:xfrm>
            <a:off x="-20320" y="1052830"/>
            <a:ext cx="9140190" cy="42564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14605"/>
            <a:ext cx="2719705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noProof="1"/>
              <a:t>Particle fractions</a:t>
            </a:r>
            <a:endParaRPr lang="en-US" sz="280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1575" y="4725035"/>
            <a:ext cx="5328285" cy="1320800"/>
            <a:chOff x="1871" y="7441"/>
            <a:chExt cx="8391" cy="2080"/>
          </a:xfrm>
        </p:grpSpPr>
        <p:sp>
          <p:nvSpPr>
            <p:cNvPr id="7" name="文本框 6"/>
            <p:cNvSpPr txBox="1"/>
            <p:nvPr/>
          </p:nvSpPr>
          <p:spPr>
            <a:xfrm>
              <a:off x="5613" y="8928"/>
              <a:ext cx="3742" cy="580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 rtlCol="0" anchor="t">
              <a:spAutoFit/>
            </a:bodyPr>
            <a:p>
              <a:r>
                <a:rPr lang="en-US" altLang="en-US" sz="1800" dirty="0">
                  <a:solidFill>
                    <a:schemeClr val="tx1"/>
                  </a:solidFill>
                  <a:sym typeface="+mn-ea"/>
                </a:rPr>
                <a:t>Quarkyonic transition</a:t>
              </a:r>
              <a:endParaRPr lang="en-US" altLang="en-US" sz="1800" dirty="0">
                <a:solidFill>
                  <a:schemeClr val="tx1"/>
                </a:solidFill>
                <a:sym typeface="+mn-ea"/>
              </a:endParaRPr>
            </a:p>
          </p:txBody>
        </p:sp>
        <p:cxnSp>
          <p:nvCxnSpPr>
            <p:cNvPr id="8" name="直接箭头连接符 7"/>
            <p:cNvCxnSpPr>
              <a:stCxn id="7" idx="1"/>
            </p:cNvCxnSpPr>
            <p:nvPr/>
          </p:nvCxnSpPr>
          <p:spPr>
            <a:xfrm flipH="1" flipV="1">
              <a:off x="1871" y="7441"/>
              <a:ext cx="3742" cy="17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V="1">
              <a:off x="9355" y="7554"/>
              <a:ext cx="907" cy="16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 rot="1500000">
              <a:off x="2902" y="8408"/>
              <a:ext cx="2007" cy="49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sz="1800">
                  <a:sym typeface="+mn-ea"/>
                </a:rPr>
                <a:t>first-order</a:t>
              </a:r>
              <a:endParaRPr lang="en-US" altLang="en-US" sz="1800"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17880000">
              <a:off x="8923" y="8218"/>
              <a:ext cx="2079" cy="526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800"/>
                <a:t>third-order</a:t>
              </a:r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1289050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noProof="1"/>
              <a:t>Masses</a:t>
            </a:r>
            <a:endParaRPr lang="en-US" sz="280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0595"/>
            <a:ext cx="9111615" cy="437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2723515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>
                <a:sym typeface="+mn-ea"/>
              </a:rPr>
              <a:t>Equation of state</a:t>
            </a:r>
            <a:endParaRPr lang="en-US" sz="280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  <p:pic>
        <p:nvPicPr>
          <p:cNvPr id="5" name="图片 4" descr="EOSfq -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2755" y="476885"/>
            <a:ext cx="4881245" cy="5648960"/>
          </a:xfrm>
          <a:prstGeom prst="rect">
            <a:avLst/>
          </a:prstGeom>
        </p:spPr>
      </p:pic>
      <p:pic>
        <p:nvPicPr>
          <p:cNvPr id="7" name="图片 6" descr="Vs - Copy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560" y="1038225"/>
            <a:ext cx="4336415" cy="357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605"/>
            <a:ext cx="3276600" cy="521970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noProof="1"/>
              <a:t>Mass-radius relations</a:t>
            </a:r>
            <a:endParaRPr lang="en-US" sz="2800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AF3865C-8E7E-43F6-9267-532416176426}" type="slidenum">
              <a:rPr lang="zh-CN" altLang="en-US"/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/>
        </p:nvSpPr>
        <p:spPr>
          <a:xfrm>
            <a:off x="0" y="6412865"/>
            <a:ext cx="2353310" cy="398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Font typeface="Arial" panose="020B0604020202020204" pitchFamily="34" charset="0"/>
              <a:buNone/>
              <a:defRPr sz="14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800" dirty="0">
                <a:sym typeface="+mn-ea"/>
              </a:rPr>
              <a:t>unified </a:t>
            </a:r>
            <a:r>
              <a:rPr lang="en-US" sz="1800" dirty="0">
                <a:sym typeface="+mn-ea"/>
              </a:rPr>
              <a:t>Description</a:t>
            </a:r>
            <a:endParaRPr lang="en-US" sz="1800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553"/>
          <a:stretch>
            <a:fillRect/>
          </a:stretch>
        </p:blipFill>
        <p:spPr>
          <a:xfrm>
            <a:off x="756285" y="536575"/>
            <a:ext cx="7199630" cy="5751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515.05,&quot;left&quot;:3.4,&quot;top&quot;:18.8,&quot;width&quot;:721.95}"/>
</p:tagLst>
</file>

<file path=ppt/tags/tag2.xml><?xml version="1.0" encoding="utf-8"?>
<p:tagLst xmlns:p="http://schemas.openxmlformats.org/presentationml/2006/main">
  <p:tag name="KSO_WM_DIAGRAM_VIRTUALLY_FRAME" val="{&quot;height&quot;:515.05,&quot;left&quot;:3.4,&quot;top&quot;:18.8,&quot;width&quot;:721.95}"/>
</p:tagLst>
</file>

<file path=ppt/tags/tag3.xml><?xml version="1.0" encoding="utf-8"?>
<p:tagLst xmlns:p="http://schemas.openxmlformats.org/presentationml/2006/main">
  <p:tag name="KSO_WM_DIAGRAM_VIRTUALLY_FRAME" val="{&quot;height&quot;:515.05,&quot;left&quot;:3.4,&quot;top&quot;:18.8,&quot;width&quot;:721.95}"/>
</p:tagLst>
</file>

<file path=ppt/tags/tag4.xml><?xml version="1.0" encoding="utf-8"?>
<p:tagLst xmlns:p="http://schemas.openxmlformats.org/presentationml/2006/main">
  <p:tag name="KSO_WM_DIAGRAM_VIRTUALLY_FRAME" val="{&quot;height&quot;:515.05,&quot;left&quot;:3.4,&quot;top&quot;:18.8,&quot;width&quot;:721.95}"/>
</p:tagLst>
</file>

<file path=ppt/tags/tag5.xml><?xml version="1.0" encoding="utf-8"?>
<p:tagLst xmlns:p="http://schemas.openxmlformats.org/presentationml/2006/main">
  <p:tag name="KSO_WM_DIAGRAM_VIRTUALLY_FRAME" val="{&quot;height&quot;:515.05,&quot;left&quot;:3.4,&quot;top&quot;:18.8,&quot;width&quot;:721.95}"/>
</p:tagLst>
</file>

<file path=ppt/tags/tag6.xml><?xml version="1.0" encoding="utf-8"?>
<p:tagLst xmlns:p="http://schemas.openxmlformats.org/presentationml/2006/main">
  <p:tag name="KSO_WM_DIAGRAM_VIRTUALLY_FRAME" val="{&quot;height&quot;:515.05,&quot;left&quot;:3.4,&quot;top&quot;:18.8,&quot;width&quot;:721.95}"/>
</p:tagLst>
</file>

<file path=ppt/tags/tag8.xml><?xml version="1.0" encoding="utf-8"?>
<p:tagLst xmlns:p="http://schemas.openxmlformats.org/presentationml/2006/main">
  <p:tag name="commondata" val="eyJoZGlkIjoiMmY4Yjg4NTFlNTM2MjVkYTNmMmUyZTgwNjUxNzY5MjEifQ=="/>
</p:tagLst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gICAiSW1nU2V0dGluZ0pzb24iIDogIntcImRwaVwiOlwiNjAwXCIsXCJmb3JtYXRcIjpcIlBOR1wiLFwidHJhbnNwYXJlbnRcIjp0cnVlLFwiYXV0b1wiOmZhbHNlfSIsCiAgICJMYXRleCIgOiAiWEZzZ1hHWnlZV043U1Y5Y2JXRjBhSEp0ZTJOOWZYdEpmU0JjWjNSeWMybHRJQ0JjWm5KaFkzc3lYSFJoZFY5amZYdFVmVnh6ZFcxZmFWeHNaV1owS0Z4bWNtRmplMXhFWld4MFlWeFBiV1ZuWVY5d2ZYdGNUMjFsWjJGZmNIMGdYSEpwWjJoMEtWOXBJRnhkIiwKICAgIkxhdGV4SW1nQmFzZTY0IiA6ICJpVkJPUncwS0dnb0FBQUFOU1VoRVVnQUFBeUVBQUFEYkJBTUFBQUNJSVlNaUFBQUFNRkJNVkVYLy8vOEFBQUFBQUFBQUFBQUFBQUFBQUFBQUFBQUFBQUFBQUFBQUFBQUFBQUFBQUFBQUFBQUFBQUFBQUFBQUFBQXYzYUI3QUFBQUQzUlNUbE1BUk8vZHpSQ1pNb21ydTNaVUltYjN4V215QUFBQUNYQklXWE1BQUE3RUFBQU94QUdWS3c0YkFBQWdBRWxFUVZSNEFlMWRmWXhrV1ZWL005TzEzZlBSWGVNR05ka1FxNTJGWUJTc2xsbVd1RkZldXpzWVdjUnFaaG1CWGFVNldTWEF4bFN6a2dobzBoMFNNR2kwT3NoSElKQnF5UHF4QXFtT2NXVkZvUnBXb3lTVHJYWk1GTUtTcmtBMHlpTFY5b3dzekFMUDMzbWY5NzUzNzMzbnZucFZYZFBML2FQcjNuUFBQZmZjci9OMWIxVTd6ZzhTWnVDclY4YytEZTd6eDk3RkVlcGd6cnMrOXRGMHZlMng5M0YwT21oN3kyTWZ6SXozN2JIM2NXUTZtUE91alg4c0ZkZGJIWDh2UjZTSGx2ZFMzVWorYzZDcnNZWmY5TDVsM2VZWjJ1QW03K3FLWnVpbnZlOXJhdXpCODNWdjA3N1ZNN0pGeTN1QmJ0ekh2UU5kRmVDejczNm9mdlh1QjlZTUtHTFZ1dDBodWRrN3VQWDhoUXNYenIrdzdqMVhwSFBrODZjOVR6dW5QVTl2SWMxLzJ2TzhxM1g4K2JqdWlNbHpkOHp6Tm1TSXNkUUM1U2o5bnhIenFGWDJ2ZTlxaDRUNVh0UlV6blk5NzVld2xLKzgzL08rdGF0QmtzRjlLeG40MXRkL3FPR3Z5QjBmZkdCSEpsUldxZkxmZHg3YzltSGVmaXFyejN3NjJMbmJPaXdjSCs5cGRlVXh6TllIZ3FwbmVkNTFMRTErbXZPOG5Yd3NBYU9DSGVHOVV3Q1VtejJHVFlWMGRWQXUyVkdwN1huZjBaSTREbjdWaXFUUzhieWZqOXA5M21QNkdsM3ZlMUViM2lkNjBYUEhJNkhIbXU5NDE5Ny9FQTFSdXlYMWpjZFhnMjI0cEtYZUE3dnFFM1N6T0ZYek9DK3YwQklSS2k3cXJUb0JTOGlDOFA4S3hYS3pEM292QWNFRjlIRjlwVnpLSTFFN1pkRHJUcDFXWkZGQm44U1pzTEZBeER1clFFdURaajF2S3cwemxrRjMzNGd3UXVXWlVLdlJXSjQzQXAyeW03WU4ydmEwOTNWd3EvSklldERtSWljdWN5OFBtZUl0cEEwZFo3bUVJbE01K2ZXRHRRQ2pCcm0xbTRNOHVXcU1lVlBiMi9FRG1oS0ZJcUZ0dFNVMnV3akFXUkdneWVNd2NkQ2kxakFGeEtNWWdVdjVyTlFqTCt3TWVwa2Vod2VTWFQrKzN2Y2RDRmx2a01Ib0F5cnRLaG9VUjJuUDI0MTlCbVRYTXIyWEF6aVo3STJPcUJUTG9WNmNTc09rT2V1TFRnMXpzcGdtVDBhcEpMUWN4L1Y0MGNxaFZkeS9pdDdUblpkVlhrOUcwRVEzTmtlM0xCWlVkQ0IrTmxWd0gzWWFFb04yYVVhUm5BUXc1VVhYQU5yV1Vrb3FJTFlHU1NrdkI2cGp1N2pwSmlPNENjd3Y1L0V5b2ZvOTcyQkYyOVZ4YUJDbElxSHBYNVdiblFBb0dhSmNKNVp3dkRqU0xXelMxanFvSXMxaWVXRXJ3Z1MwNGFwWWY4eFdqZXdCU0ZyMnlGMXZnTnRCQXZOelhjQlNwNXgwTU90R2FzaVRia0dQNlB5cFZOOWxGYUg1WGg3VHFvOXg1ZU5PV0JrSXJXVTlJdFNJbzFJa0ZjeCtXcndyejVLS05BN1RRQVZYd3REUHZySmlkS0FrcWJERkpuQm54MkY2TDJVeVNXMUlqVGdxUlVLMmIwYThBNVkrTnhLMXFJQ2w0MGczSDUyV2VTdHFXUEluT2JXeGdteWpVREw5Z3VRYUprbERha1NwU0VoblpDUVVCRXhhdDZpWjZ2SWpWZU4wUjhoa2liZlZFQVc5UGxXUFl5eFF5TkpGUGVGaEVQV2xxUjVJV0ZWQU1oSGhEb0JMRXBxbXNNYzdTOVI2bk80STBZNGxWUitGWFEyL0V3VWp0RHZRZCtpckVaVWlhWUwvekpWS0M4QjlQYkdrQmdLY3RYSm9RVXVmTkN3M1J4WjhIRmFtRlZrcmwzNHhhbTFWaENRaXRSRDZGMW1QWkIzOFp5S3liUUJaQ2dMMmJ5eS9vNzQwbnpWQnNHaFFDb05KUjhXREdLS3dVcGhVZVExaE14bm1KbEFqZ1NLUkl5MjBvekpHS1EyS3RTSk96N1FQcE5GaGxUUFNVVUlZcGRBU1hGcDBOTGJEYU1NakR1NmlIajlVSXdxUHBLWmFrUjZBdkJXQnJOelFkeXZXTkJRckw5YVBsSi85Z3orSzIzZUZlT29YNzhSSTRuU3dHaU5OSUxQT1VTT08wd2Q3a3VSSHV4SDBpQVBqbWJkMER2clpuOEE4T0hRUEZFVzVmaFdkaWlrakRNYkpVTmNrUGlJMTRqaGs3RXJTYlM4TklDWTdBQzd5dUswbkt0WFlZSnp1aU5ReFJWRkNVd1dQeXVRVTZ4cXB4WGdLNE1NZ3BTTTE0amdVYVpjVUNjUk90aVVPUHRlYmF6Tk56WEc2STlLVVVrZUxBYVNHckpRazZTQzFLcjhBcnpWa1EwVTdWaU4rcEYxNlEwTHViblRJNDZZdWdOdHh5WmhwTW4zSmNib2pFb08weFFZK2hFN0xyYmRkdU9BZTRPa2VwYitRRU1kY1dEZE9ZZWlORUE5OXNDbHVsY3loQVk0ZjY5cmxjUXlQaEtWSXF1aVhSM0ZFTEF3d0ZBSVh2ZXYvUWNUV0o2bytJdlk3cHZFbWFpUlFKSkpIaUpsS1R4WEovTmdGam5yUWZPSWlNWFBFVktpMU1ib2pVbjl1Yk5NMXJxNzVOZTE5Q1dFeUJmTzhuQkJ1MXpObm9vUHBQeXR6U2FMWW9KVms1QzdQSDJ0YmtKUTdzQ3N0Z1BkdHY4bGNwQXJkSlRzU3BXQkRkaGlPcHFCR3Nvb0Vwenl0TTBpM3NFUVI4VjdMTkZlT3FHSGtVTm1rRUJEUE5zSjR5bm9ZZTV3WHJyTUtrU3pVcUNvcmh4UU5kMUVBMEFxSW00YnM0V1doSGxsUTQ0VitxUm5hTDlKblRnTEovUnlVVXFvNzhXaTZ5d0hCNENLaUZPSVdSSWFtalNxcWthd2lJVEdXT2hBMWdGYTR2Y05IbFBTU3V0MmszQkgwRTM1LzVsZ1VBSjVKQzJVMWh5VkRYZE1VbnBBMGQwYVJORkkrbytPMG1OcmFId1FNTTRZVk1DbDM1QjdQZTFFd3R5ZWpmZExrNzY3eVZnVTdJNzZ3eVZMdHl6ZFNXRDNKSTZsbHByU2VPVFZab2dta3l3bCtUOG9kNlhyWHd0TmQyUTFaN0F0MlRjTDFtSE5ReFlZQWdTc0xwU0ZXWkVsZ2lQUzRKS1BJczlvV0VIS3lvTGVhZ3pMZTJ4R2hjeHpGbHdwRlA5dUpiMDdTTlZMNUNrWnRsd3kybE5NMGFkY3pxZWdzcWZMb1JCTlA1QThPUk9aZ3VFbUJGckZPa2ErYU9vL3dhOFpUSEdHTi9ObFh5QXFtSVE4T0xaTnBwYkZOTjdTak9TR2ZBSWNzZG1uRzBYcExiSTA0aEduNVJWVEs0eDVBWE9CMGRWQnVUOFFkd2VuZVRQZC96Q1ErQk9TKzVYb0FYWklzQWlsa0d5WlJubElqV1k4RU1sNlNheldPR0VvWU1DdXhFQThjMnF4eVF0MHFkOFdUVlNZMXZra2VuSmJldXYySzZFVTdQSGFEOWtxcEVjY1pvdThsZ1RNMC83NVFoS2xsb0NZaWh2bTZjYmNFU09oeVg5RzBYQkR1bUFjWmlpZFk3cExqa0RXSXBCVkZsNzd5TDQ4LytpYlhSd3IvTEdZNml3QWdwbzh0cGRXSTQxQjBWSkl6YlZuNkdzMkVxRS9oczVYU1EwSlZsQ1ZqWVNzcWpPM3pIbmxZUVQ5NzNJNXhqQ2tOek95OStwOC9GdURocnpTSlVqUG9hbE5sV3R5UklwRmNDTFFYY0NDRk5pWHllWVYrN0Nack1lbWQzcmEydHF5S1J2UzFIcEZnejZCaVJUeUh2amFEbFArUytkZnVEekRsU1pSbzdabEVRa2FOK1BlZWtoK0xIVHhJQ0o0MFBlaE8wSkpjTmFXSGtwbzRSeGIyV2x3YVUrYVU4c2NWR3BMelplaWFYR2NreWVqUm9OL24rcWo2SWZWTUlpR2pSZ0pGc2l4MjFoSlA5bkhEZ1JNYnhYbFlCcEllaWl1U0RCWk5DaHdrTlNYbVd2SHZqenc3T2ZLdzdYZVpmYlNDYVY1bG9NKyt3OGZkMUtFMnBEMHVZMlhWU0tCSUpJL3lvbWlQMU1UbGtZbXBTeEJKMTlVMU1YUTlqWExtdmU3QnozNHFyaThqTXhmRlR4eEhFTUlMR1RQbGRlK3RQK2YzVlIyU280YWtWd0Jpbzc4aVZNbEVGV3JKeGRQdWc3UTNRdTBFUlZMNUhBR2liN3BTSHFhV1QreXlYNWh6YjE5RDVndnVjeDd4eTZvL3BMWlZjQUhXUzdranI0VjFlTTd6ZmtaQUdUazdqT0luenJ4Z0s1NU03NWEzZXdjdnV6UDUrcjdRTFd4T1Aybm5Vc0IxbkRad3M3WjJnSUlKMWdzL2hSb1JGVW5JZkZmWTVIWC9zcXJpVDNMRnZadTYvYXIzTWxkVU5SSnJQcm1kRkNoVjdNcnVDSXhEN05MNXJ4bG9wZ2prRjg4azhaTXpndDFTVFUzYmw3enJaeDNuV2Nydjh3NkRGVm5PN3d3WWxaYmU1NERhMUMwVzNFSFZ5YUt1dzM2REE3NlhuUFBad0ZjSlJqWHpOQzdtTjE1N01NQXgwaHZZSGM5Yk5ZOEMvZTBMR0YzdlQ2blUxeDU3QVplYnJTWExNQ2V3V3BPbDBCbnZZQWNVSy9WTkJWMTZQb3lrbjB5cHpiRzZITEVWS3FzR0IwS2xSaVJGMHRnaFNpY1RnMlF1MkxoelBsLzlUVnhmUGVWUzlLNGZ3QWs3bmJEQVMybVlWRTY1SXpPaEpISGwyWkthMkJabUJlMkhmUlNubG16TzlnSmxNMVM3amE2L0lwSWRHaFBLWmw0VmIrdDAzYnBleGVBN0FpdHBkSlRKUFFpM1ZHdVY2dWNUbzMwbUVNSXp2b0xycnBFLzZmdXhKL1FidW1sZ2dLajcvVzM3T2Y5UEsvekdlYjZObHJUSnkxMFI1RzVUTUZ2cTB1R2NDMzUrQUJwalgwVVFNMG5wdWFvNkJheWppd3oxREZ1MHBqNkNPSERoVHVnSHV6dTZBa1hjUE5oZ1RmS1U1ckZzT0lGYnhNMU4rdE5zOUZDcHJleU93QVVkRU5TeC9xMGJ2NVh5VDhYZFRPQzlSRkxqZEM0bkZRZ2crZEUxN0VnUkdpUFFUa1VTRmpldVVtWG1kREdYaHNISmJpVE1pVFI3NkhmWkIrelJ6TU5GaWZmTWVnaFlCSFFPcTlNTXIwbFA2ODBIeUY5QmNoTzVWTUtxQ3RZWUZqQ292L2ZxVGdxeGNISG00QnVYL2ZUTmJ6NzZHOElCZ0EyeG1oREZYdkJMc0lVR0NWVElkY0VvMHJZQU1tVTdTZ2tFNjF0SG43NmQ4TkVmVXFVKzJnUkh1eHJNWlRPT3pQYUNRK051Z1pVVFdKMWFpQWlYZGtYREhiYVczdGlqTnJWWVNGS3BuN04raEdPYndxbkVzQ2d0eDgzaHZRN2lBcjNTQ01iUWVVa0NGSE5oSkNXZURMRk9rVCtWQ0h1eEZndXZkZWZwTWxXWEFrVXk0OTMrV1d5dngzeTFRV1JibjdoOCtmRW4zK1AzMWNUcXRNTWRoMzIxSm5ZcjVFbHg2MWJMUit0SWg2aVQ2K0k3UDNKV0lNL0lobFpTTk5UTnVFbFRjdFY2bmxxSXgrZzBsMGlHM3dXSVVmMk11eWlYZ3hLRmtWVndndFdJdmk3NW82YldsQUx0Z1NZZHZ4Z1lkbGUyNmU1bG1TaFJ0Rm83VFdpeTR5T3AvOXlIZWtFMk02SjV0cjliMWc2WkRqL0FkcGlHMHR6a1dTQ0Izd2NpbTFIN25NODlaZmdJYWpPMG03TE5HektuY21tWjhNUDRXcko1b2lZckFUVUVCRGI4SExhaGRrVmNTVm9IRGNPL3h4NTk0ME4rdDljZWZzTm5mQmdNSGJWeUU5cGhtNzVUS09abG8wRkU0MHNZN1loekE3VGxIRktoVUZGT3RLTHBuRkphd3p6Vm5jWHdFRWFNcGo1OVJSS0ZEbndMbC9wMEE2d29FQUVTd2ZnZ2czY1ZQUG1nanQ3YWF3YmsvTDlCSDVCeCt6cENFZnd0d1AvTnFKRC9tUmJPQ2FOMWNXNndkN2R6aUVYVGtWQXdONml2S2VyMzlNR3hOS2ZDN0NBYkNKSjZBSXlsU3FvTVlSWDBXVFhvaXFGKzIxOUVBT3Y4YlJmdU9uK3U3Z1gva0FFN2RWOHhEQmwwQzdqNmlBd3lsTEJicEpTZ3V0NzNrZ0tHa0R2VC9ZRFFVdExLbU90dEtxcEJRK2hWUXNEeE1hVGdHSFFEakxRZWlZN2RUSFRzYTVrZ2F0TFZlbVM1SlNCOWpuTkdIT2R0WU92UDlVUzROVys1dHBhZzdrVzdLd0ZsY25pSVE4bHN6U2V0anAxTjhuR3V6ZGx6TWJadEpvN1V0UTFjVmdYTElMY0RqaDRCa1gvRHZQeENMakVyaEZxMHUweXRYRm9RczZWaWFrNTFEYjBRejJ2S3FJOGpkYTdobFEya0JuZFRvVXM1RHF6bDRUV1lsNS9UMWhhcEdISzQzS1AxMElzZFRyOW9yaEptbktZTW5IWm9HR0ZuTDJyUlRlWmV0bEVuTWJXemxRTGt2cnJuL2JSUUhqbmJGOVc4amhwZEhpRnB6VmRkdXdSTzkxVWJTYkhzWENNTTYwTERiMnRwazFPanJjeFVDQThQbjhoVWlvQUYxL04rYWtXRWpKWmZ6M2ROMFVFSGcwSGFLTndYV2JnN2hWdm5Ob3c4RGVNL1pxQjl4Wjg1eUxnSTJZMHlhajdPdUxEc3pTanFobXBvckJOUi9RRTFDcUJoSkVXSUgydFIxUlUwRzJ2cXFoS2dXTzhkbjR6cFh3VDRQemQ0bHQwYnpOL1ZBSGtoVHpZY2c1SmsvbWNCUnZlbnZOanJtb2xzeVd3emlna2hzU01wR1Fwa3JtV0FwUUVnajNaOFl2Vm9GbFdreWEvYVZsV29ZWjNJU0RqK1hUVkNBcDN0NEhxbXJBMDNHd2RFS3czREhVZ1BvMEhhU3Jpd3k4RUxqUHhydTRZc2JGQmZKY1NjLzQ2RkFmaG9oSnFmWnFLZnJlNXM1U0xQdCtESzhzK2ZtVjRua3U4UEt1L1p3OGFoWHgxN2FHYWEyVnA0Z1hsblA5dUlEYW1HM3Znd2VWZWdhdXZtUjR5RVpwV3U5K05VdkRkK1lDVlVwck9WTmdhNGs0WVdLOThUWGc5K0tiam4xeERCODJFL0ZUMmFtTE5ZT21xNkdBRU1UNTJvTDRpeFd3VzVyc2syenVKREZuN0NjYjZZUExES29pU1FDcDVHWFIwazVSRnlsY1pWSExmNXI0ZnhIQjJsV3JBaVM3cjZIUGllUHRDWTA1SlQzZmFlYXJ6UG1jLzdqNVF0ZldCTDJjdVhJR3JyVExlRUhpZlpSdWVWblFKNDJqdDQrTDJlOXl1NitnQWVSbEtLYnZSMW13aUdtUk5GYmNOYnZKY2VhMzFTVVNlQWVrdy9QRzVDRHdzL0hKZnlNbzloMDlwRTUvWDBYdmNuOVZ0LzhSLzE5VUZOQS8waERmTHcxUFY5ZmVoWDNjQUtTdkdBVzl3N0hzbHBORjRtOE9JTjgvTmJPVHlVV0wxSDYxRTRrdEt6M1o0Mm5NTWRHWER3YTJVKzlGRjErSFpNa042cFU3VVlCUlpHVXBUWFVmbDAyNFhYTXA4MlhlWHVNdENjdmJFcU0rSUFtc2Y3S0llVlVuQTY2QTFwdFJDeHpqaUQ4ZkFjV0V3MXJZSy9MSkpwSklyTy8zSWFPSzR5QWoyVXZsdUlQclRRWXFHR25FWlZUdndhaEtyUmpTU0hhRUdjMTlSTGZreHY0R09rU0lvN3p1dVIrSGJFd0QxVllVWEc2S2FHblovR2tzQ2RtRWpxMFJHeGNuc1R0b3EyU3lnWWN0SHRpQUhGcjhJcDU0bTNQRUttK3ZrTzA4NHdFV0hXNGNhSGtqNGVxYWREMXlOYit1b1JhOXljUis4UmVRb0ZSZmx4ZmM1Mnh4cWRrTm1PSWlrRnppU0ZYVGRsYXFXVktsLzJ2QmRmNHBDakxiWENRU3lPUTRINTBxTEErV3pVTUNJa1E0aFlSNE11ckZaMWxTUENYZUtKZFVyb2xlZnVpTDJabTlQbFZYazNKZWErcUJaMlA2WDQwVlIraXdpRG52TnRSSVdTUDkxenQ5MTFqaVVUS1JKVTRJRHorVjF3UzcxTlpIU01JMGxwbTRFcW81QjdhZDlLcGpGNmliNTRzVE02R1MwRmVnUlI1bzI3dHFPa1lnOURRdUkrazA4YTBvb01rdUloNWNhOEl2UlE2Q1VUSGhvSkh5VDdTTXFZNTRJNURlUGRGeE4xMStNUnQ0SWwyWXdCekF5dHlGZ2xPSXVQc2E0SVBUaWRYRWdySG04WVNlRStrNC9ia1Uwd0hTc3lMbTFHajdJbkYvYU5KeGJmbGczU2JnSmk1V2hGMWxpWTQwUWlvVHVtRmZrSGtKN2cxWWd3UzhOZ1JaWUVFQ2RMZHVkMHJNZ0doMTFybks5aGZPVmNIMXAzSFg2Vnp1SkZzOS9GZEt3SStha2Ixa05tTk1Dcmg0TXhIYjdjM2d0R1VtZ2hELytNakNseVVIbEhhYzlRY3VkZmdiQ091VVd5aktTTVAzNmhZRFVEMHE1SU1DYmozLzBNdFFoQXIrY1lUN1dxUnZMNlNuM0hJUU5reHlKWjNqTlFqRzgzR29MOFdaUlRudzNOSDgwbzZJWm5VKzQ5S0duSWlHQU5TYnlyNnZDZU14WWRwN2JqZUNEZGdNK3pNWUNUT2JvcjRrZmYxeGh6TUw0VkNaL0o3ekNZU0ZEb1ptSTNLWXE1b3B5S0d6aWQxK3dyT2lOYll0OVJQdDFlVWRhUTVEK0xMenBPVGNjUjYvZ2tZV3g5S1RQbFowUVlubDJXb3UvZlhyRnJVejUybTFaazJZNnVZVVhzQ0kyRXJkVWpSYWt1MUJIc0xkcTR2SFlrZ1RqUHhjVWVwOFA2cFJWWkZka2FNVStQSENZZDdGV3hUSkdVRjZncURMRHBXQkd0OVd2ZzNGVFZtT0RiTEJNZitBa3c2Nmpoa2ZUWjhaempFSUs5aXFWQjFOQTY5anYyKzFRRm4xa1FuWkdOTExndzVCMkhFZXhWY05zdk1LenBpTWFQTWZhcm1LZUpnYUFlN2I5RVFpdXlNekVXZFIzUmlneDBsVGN1L0lxMTZZdXhUc2VLalBVTzhkQld0T0lXK1E3MTlOeXo3eHphekkyclkzZ2p1bDlsTW5SSkt6SXcxRSttYWpyMlJkbGo3ZGlidm1CaE91VEZkTmdYSmE4SXRwbTE2UXNXU0tkdWxNeUtQYm5wc01IdCtUYTJLR0w2Z21EWjhRc2pqOXJLNmJnMzA3SlhxQUl6VytEVkwvM2l1K2F1cUJBWFJSdFJ2UFBRQTdWRm1kZTBLMlQ2RWkzTXhaYUc1dVRBRkNPZFhHOFQ2YW1ZNlV1c1lTNldKc0tpcVJPOC83Ti9JR3NpZVBoMU9QYjJyN0I5dHQxeGZqT1VPekhqL2JrY0xoZWw0clVLbWI3RVFtT2MzNTdtanJGYUpBQ1VRL3pIM3ZXSGF4bVVoVWxwcTRLbUx6SGNLYllpcys5K3FINzE3Z2V5WTg1TUFnZlFaSDZKOG1idjROYnpGeTVjT1AvQ2VzNHpLSHFxcGZpcDh2NDJnNTFqZjZkSkEwYmpFQVdtN3lvZlc4TEU2Y3I5R1hhcEFSWG1QNDN4WHEzano4ZEwyWFRyekovTEFiTnhNbk9OR2FHVWZtRGEyOHlNSlF1bytVMFZmL2kvR0ZEVTlDVm1lZ1UwRUQyOCtTVWNqMWZlWDlLWCt6Qi9yTkcrOWZVZmF2Z3pkY2NISDlqSlRtVUNJWmVUMHNIWkJFYTUxcFpjVnBZNmZsUEZINzZxeHJ1Z0pTVnRCbkJvOHd2aEFUMTZlQk5lQ2VGSGVhNWphVVpOWUlJN1d2ODFiWHJyWi9wdlJmT1ora1o1ZHpPRG1nV2c3ZFVIL3Vrcmx5NWQrbDFrci8vb1Z5Nzkrci8vM3Q4aWF6NldJcUZDVWQrUVFNMDYrbExwZU1sL2FQdzhVd09JN0diemJZc29LWHJQdlFaQ25PemFwMVplL2RlWXhaZEt2ZFZYcGFLeWdNQlM5SzFlaW1qc2gwZzRkbEZXMlV3RUZqZDlRV1hQZWtwdkZxZGtIdWZsRlNJemhmS1laZlpvMFdIdWIrbXVlOWZPRWlQNEVTZnBOeTVuT1hIdWs5NjEzWEFVRklmZGpFYlU1cis4d2hIZGlacFpmMVp0d3k4VU9kOU91cUVBaUQvNkJHU2Y2MXFzQ1ByYnordWhFVVZQZjF0ZXZqbk85d0NxeWJtaWVOdE8xTm54WkhFaWtPWVRVL1MwcG9vQlJnRER6bDN1cFg1NXlaVUh6ZWd5aXdJYXkxbW9Fa0tQSkxhVU5RbHdJZmxCRXV6V1FWSnhrUk9yNlNjL25nelBOWW0zblJRM1lrSlRrYXNWTjMxQmpiYUJncWdXUkVka1M2eUZXVEh5SVFHSldEaUl0QlY1dWtvUmpxZ0N3OEgvMVZ5TjRGQUtnbkp2Yzc3dzFFM012ajF4dTU1T2prdEVYZjA1aXVrTGlqVERLMnJLU21nZitMdGlEZDJ3RkxpOEZFbFFBRHB2bGlOOENrcXVSUVhONTNxeXk1MEhoY1UreHJMb2hBMDNGT1hCZ2p4dVRkOEFZNCsrU0YrYlcwTlNJRytFQWhFeVBsTWJ6YlgrMG9wQXo4L1NvdTZrZ1pweUZiaWFxaGpjRnU3dTVsM3ZhalMrS3h6WmVFYVlqbzdvSnkzazloc3lBTk4zTitiRm5Ibk5kcmFlOXVkT0ZxeURrSkJMbWVVMWdCU0VkUlFVY0RxbjNER2d0K3NLRWhLb3NTOFVYeFdyMmRtNk1Oa0NocHc5SlpESDlrc0dxLzdIYkhKakt0bVl2dTNOYkhzS3gyOG93Qm9RSmlRUjBnRU9RdWtDMzVwMlJyQ05MbXZIRTZ3bktTdWxUdmdxdTlMeXZxTnZFOWMwRTl1YWR1dFNYSEdUc0ZReFVKRnA4YmQ0UmFtQlhVSFFLdWluUUYwd2VWYUdrYTRWdEtkY3lTcloySHVOZlBkK1hqU3ZnaWRwUC9IRHpoTWRubmdmSm10QTdzaHFQSUpUdkVHaUVkdjBWUjg3TUxvYzk1cVhvWitzUzR0VDBrU2ovYVpmTmFPYjlIeWdzMzE5clY4em14Sk9jR21EeEJMdjNlMll2T1NPT0RPQ2RvcFJzcG1heFE3ZlU2NWRMMytJU2JjazhUT0hsNGFiT2pkSkMwNnV5WS9rY055Uk15bmpFZitMSVVqUFl6QlRFVFNhNUk0NHh4TnhacUFEU2NmL2NxNmJhQ21CWkMxZkRDVFlwRE15aHhlQ1JEamNDVEk3WjhFQ3h4MDVsajdGWjF4d2lOalBDb01qOGYvKzdFbUh2NnFjdmpSSkc5UDNKbThyM1p6S1RmNEc5WDhHTmlzbE94anRrb28wRjliakgxT09PMUxKYk5JenRHbXVzODd4S1VFMkRTVnB1cmZJR1UrRGIvcmlKbVJIUlJMYlB1VmdxTEJDV0JNalMxemFFTmdDY04vUUtMZXF3MWRsVmZTVlMrOS9NaGp6Ly9YNnYrZWNFTWM1dnBnMEJsL0MrdXh0SmpYYUhGUVA5MTZCM3BNcTZTREtuTmxUU2tRQ3JtTkNNdUswRFNEclJPdkkxdmxTcjZiUVl6cXloZUFWWWVIQWx4Q05tQmRxdEtReEZ6dmF5bFJGVDNNVXlHRk9vZXFMZlNCbjlzQnd4QlVoQTI2ZzcxT3F3WWlWOW9tRVZGS0IzSkZGTzFyWTloazFxNk9nUFU0MEgydTZWbWw0RGNpWkZla0JPTW9ab1QzQjJYL0VURVBSZjVySnNzcmtqbXphRWF2eFc4eTZXdTJMbWdHMzMzVnZESG9FOWhQN1FnRDk3M09aSFJXUDNCSDJ6UGlkMlppK09PMjY0Rk9MTDhXZFBaQVJsRjB3NWc2QWkwRzIwRi9ZVDF6Ymd1T09GT0pCMVlqY2tWMVZoUloyRHk4c1FPMGZBM0dkWk9oclQwKzJaMkl5SThlN0FHNWxjZG1RcXVMY2FScHozQkZOVTN2d251U09jTnJ6VFY5L1FUSytkdGhIMDBJTDBCMXVaais3QUc1ekdOYmdyUE1aNExnam1sN3N3VVB4UVFHbk9jUmN4aEJWdHFQL0NJaVU4U05DWkRna0dVR2twQU1nS2VHMHpQZGpYWGFuV3lhUGtTL0pFRzBKeDRsdkdHcXBNQ3M2RmhQamsyd3o5YzdydWhnRzBxS0dFVGdrbkNoMTBKb0lwZWlRYk9kN05LbkdWT3g0M29ZQ3JBTFZ4dTJPaUozV0pYZEVyRkhubWFidkUvZGp3dnkwcXFaRCs1NGZ1dTJBMUZtWkVNbjJqRzZSVWN5bExFa3RQbmJoU0YxcENTc3FyTjJSV3I3cFczbnozelF3M0RDdEtYcjFRYWpYMXFYYjlJRzhMUU5KdDR6aWp1Q01zWGNFaHBOeGgyUnV5aXZadWlQemRlL2dkM1RwemM5Ky9NbEgzM2hudUJUQlIxcjhKNngzTTVPYzFLVnpVRHJwNjVRcVFLdHBQSXV5amRSRVYvc1dwRWRDdFhWSFlQcmFKZjFwSDJZbVdUOFNVdTJwQTFFRGFFWGZJcmNHaTZ3ek90SnRwOW9kd2ZtMVM2bDVGQWJidE5sNDZEZGxtYlVVQnJGQVBUZTdsMWxqYlpOcGRrZm9TTm1sVGUwNFllVHp6R2lpVU1zWVZuWCtqQ3BaNlBIOXkybDJSOXAyeXdIc3M4cnBJQ0JVV01icjB5S1RIcGRrRkwwZjM5YWlNeXB3Nm5ZWWFJUlNSVjlNMU5IUk9obHBZS0pKNHR3dUdjd1p1SGlHMmhRYm1kQTVGTFBlYUVnMVZoV0pvQXF1Z3RXbTF4MXAyaTBIc0UxaCt3NS9senJPTUNWa0VPb2F5U0RGNW1JN3FKQU1lZ05GdFlRandDemRrU3ZXS3lKY2htWFk3T2U3TmtrYnlITEpTS2lOWnZ2U0UwQzJGbXVNdVBySktQSnp0dTVJUGtVTERHeHphWktOVGJGM0pHT3JaU0h5VklTYit2aE9CaDM3Y0Q4REhCTUEwdGp5ZHFSRVJ0QzVOTWxtMG0zNXhaYkZGbGZTN2ZHaldtUkViQ21KakFGSXZ2RHVHT2l5U05wY2ZUa09XQldNTFRodG02eE9kRWl1UkU2SDVjUHAvZDYyRWFQRXlxYU52Vk5pdndHcHJzMTJ3RTRkSkJ5Y0xQSmJoRWx6K2prcHRtSW55M3ROYUR2V0xKUXJtN0h5R1VIdkZudXZKWXFPNCt3UWlKcHRTRXkyWXE5aVJkUlV4Z0J0V1lueXNobUFhbC9pMDd3bzJnRTFjWG40TkdKTXpESzc2L1ZKdWlPdTVlMUlQS0pTTWhEUXJJMWErUngxZDBhMEExcUIrcnRjbEkraEpBUE5WSG9UZEVmSWNWMDBzelBPV25TdnU0V1h1cDBQZlB1dWdGejNYYlpLSUUzbTNOdEp6bi9CZmM0alVqdERBWThGRExWeVZYZUM3Z2hGUlRibDdpZGFhak5WWm1CbDdTWEcxbXdnYzg3NDE3b1Y5MjZLRFh6VmU1a3JLbi9UU0dEbThiMXdUTksraVZpWmRZZnFqbUFnVGVhR2FPelFxRThtb2NHNVlPcm5zQkQ0MXZMVFR0L2JlTzNCQUlLTkdidEVESHVSbW1iVFc2NnZwSURQSEhjRUE4ZU9ZSG50clZXYXBYbHZnejRvelFReVo4YS9jK3B2SWpyN2xFcy9SZEpuSHBJOW5YK0l3NU1XR3M4Z2Q4UnhvRWhZbTdxLzVLOURkOW4vd0o5cUlIT2FmdGlzdStiQWF2T3QrQk84RlhZNk92OFFlMlFyNmlUOGZBYTVJeGh4U3pjejhxenNCUUhMWVN6TzEwUEFJdkRtb1V5cTRVVGVSQW9sUCtFa2FQQXcvWU5VZTlDZW5EdUNyV0lSV1VweFdrYXh5Zk1ScThGSmFzYng5MTV3YU53dE1ER0g4OUlNLzVQV2FkNmxpVjVhSHNzZTJscm0rcktNa1d0bzFDZG8xeWxaZ0l4ZVZGYkl3Qm52OXM5KzQvTGx4K0tuQ3ExUFhMNzgrSlB2OFJYTENaeVhXdWpZd0hoY2tac3FTNGFOOE1SdXVnVzJMVXUwcHRzVktaUHh5OUtzUllqejJ0UjE0a05xVGs4UEtBWGFBMVVkditqNXhyQytmK1FBQUFSWFNVUkJWRmNUNTZVZDJxZTRYVmlUV3FvTExkNVI4aHZmaDY0RVIwaE5zQ1RvZkErZFBjM1pVeVYxcUNBelpHMXEyanFVWXVIZkNNcitnYml5VGQrNFdmYUpZK25PS25wSmdXQlFzR0lGenJGSDMvaVEzOU8xaDkvd21SU1Jrb3V6VDc3cmczOEptWVYwOWVIM3YrR1BTeWJQSjRjWSsyWStOalN4bitLb3FCdVVJNzhiVTd6aFU0R2Z3VmdSaFVHbDVxRVpkT1AvamZ0V280NEt4VVJJYVhkVWdrWGJ3LzJLMWJXQlJyQjVFdW1SS3VPMkpGZ0lqSXN4bEQwV0Z0aTU2QjJjTzMvYmhidk9uNnQ3enpld1YwTFZLZXFLZmxUNHdubjZXZUdSM3BpUHhrNkwxWGszMkQ5cFBSSkpNUWlyZ0lzcVN3aDJKNmVxUjV1Y1EybU5IeXZZR2Juam1XaFphNXdBSXJUUzBzaGRIbDBDcFV4UE5kTDViYzd1eHlZSVpOelJuZFZnWk5rWUhXdkUzY1NtWmVHcmtHclJqYUxMTWFKYTJtVzc1ZHpMVmVSdlVKZ2lSc2NhQ1hZc1F4bWJTYlZEdHdvOExKb3hVUXRqUWlPMDd2VXVKRC95bkV0bjZoSFlKbVZxSkJCYnl5bVFkYkVSempFMC9IWnVZOWhqYXFGVmNUZWR4aUVhT2JtY1d5SW9ZblE4Q3EzUnhWYjB2dkU0UjdIM0lxV1RabzkrN2ExVmdwMlJwbnRZWlVXTWpzY0t6NGN3MFlJN3N1UFg5eU45WXNDRzBGcFdWOU1QODNWRFYxT05jWU5Cc3pFNjNnRDBjcDNYM3Y5SnhCMGZ0ODc0SHR3SjdVc3ZkOWR4T0JTNGJOMjRlRU9kR09FT0NhKzBWd2wzTG5KTFRBMDdPbk5zQWZGRW1BWURVK05uU0Ixc0FyV3E1WTRmbnJvZndoNG1QNGF2YllybzhMYTY4Z1JpL1RBTmNGQitrQnJlOTBhYUJIanFGQWRjU09KZWVuTHJXcVRtSW40S1RsdXJwM2dVYXk1YVhGZW94dC8ybm1xOHo1bnY2bmEvMk1iVjZYWG5YM0YyWWxkVGJQSU16RU8zYjQ0eTdJYTNlQzg5MXZwa1BwRlQ0Zld2QnJNenVaZFpHZzZtQkZ3YnpTV2hCYjNGdmVNUnhtaGEzZ3NNV0xobkdXbHJHRWpmWUZYdzIzZUtzd3gzWk1Cc2pYdjlOUU1xMVA1WlEvVU5WVFZpakc2b00wazVrMkJoSVBYTi9jeHdmSDRPUzRlUE0ycU1MbWZ2bWdmSW44Zll1ZGNRM0J2Vk05TFFuVHg0OUJqZDBDamZ6U09xYXFQcjZYYnI1aU9DSnkyam1lSHAvZzZ2UEhxTWJzSGlWN2JUNDJTYnJMRHB6R3Fpbm5saW11N3JSaW1YRUtQckZ6OGswZTFJN213OW1ITkVBcUgyMkc0dW9lbEhLQ0ZHZDZ5NGwranFicURTRTFjL01CbGE5SFVJZW01RWc3blJVeWt4dXJmOVdiRnBxSHpaODE1OGlkWDJUUjh4b3pWSkljMk85SE1yNWc0bVZudW9NVHJYZnppMFZNWmcrL1IyN09UaHZrMHZZeHg0bWI1NGlERTY5OXh0ZDUwclJ5TzM2WmFlQm5QRHA2TVNvK3RSRkxJN3VPSFhJeGpBVVlqUnJlT29uVDRxVHgrT1JJenVGS1JXNjBWSDVJZ2NpUmhkeGIzV3ZiWnlSRmFFSDF1YTVnR2YvdGhQN2t3emZ6YThIWjBZbmMyb3B4bjM2TVRvcG5tV2JYZzdPakU2bTFGUE1lNFJpdEZOOFN6YnNIWjBZblEybzU1bTNLTVRvNXZtV2JiaDdlakU2R3hHUGMyNFJ5ZEdOODJ6Yk1QYjBZclIyWXg4V25HUFZJeHVXaWZaaXE4akZhT3pHdm0wSWgrcEdOMjBUcklkWDBjcFJ1ZjhQN0pZYldiWDZhVERBQUFBQUVsRlRrU3VRbUNDIgp9Cg=="/>
    </extobj>
  </extobjs>
</s:customData>
</file>

<file path=customXml/itemProps7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4344</Words>
  <Application>WPS 演示</Application>
  <PresentationFormat>全屏显示(4:3)</PresentationFormat>
  <Paragraphs>298</Paragraphs>
  <Slides>22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Times New Roman</vt:lpstr>
      <vt:lpstr>回顾</vt:lpstr>
      <vt:lpstr>Quark-hadron mixed phase and the corresponding surface tension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</dc:title>
  <dc:creator>夏铖君</dc:creator>
  <cp:lastModifiedBy>夏铖君</cp:lastModifiedBy>
  <cp:revision>1534</cp:revision>
  <dcterms:created xsi:type="dcterms:W3CDTF">2011-09-23T15:07:00Z</dcterms:created>
  <dcterms:modified xsi:type="dcterms:W3CDTF">2024-07-13T01:29:39Z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EAC2D8B2B44D47EFAB36D01AD1BC0EC1_12</vt:lpwstr>
  </property>
</Properties>
</file>