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35" r:id="rId2"/>
    <p:sldId id="350" r:id="rId3"/>
    <p:sldId id="347" r:id="rId4"/>
    <p:sldId id="341" r:id="rId5"/>
    <p:sldId id="309" r:id="rId6"/>
    <p:sldId id="310" r:id="rId7"/>
    <p:sldId id="343" r:id="rId8"/>
    <p:sldId id="2134392052" r:id="rId9"/>
    <p:sldId id="2134392049" r:id="rId10"/>
    <p:sldId id="2134392051" r:id="rId11"/>
    <p:sldId id="357" r:id="rId12"/>
    <p:sldId id="2134392047" r:id="rId13"/>
    <p:sldId id="572" r:id="rId14"/>
    <p:sldId id="2134392048" r:id="rId15"/>
    <p:sldId id="2134392053" r:id="rId16"/>
    <p:sldId id="568" r:id="rId17"/>
    <p:sldId id="573" r:id="rId18"/>
    <p:sldId id="352" r:id="rId19"/>
    <p:sldId id="2134392046" r:id="rId20"/>
    <p:sldId id="353" r:id="rId21"/>
    <p:sldId id="34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emy" initials="x" lastIdx="3" clrIdx="0">
    <p:extLst>
      <p:ext uri="{19B8F6BF-5375-455C-9EA6-DF929625EA0E}">
        <p15:presenceInfo xmlns:p15="http://schemas.microsoft.com/office/powerpoint/2012/main" userId="xuem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B1C"/>
    <a:srgbClr val="00FFFF"/>
    <a:srgbClr val="0B171A"/>
    <a:srgbClr val="CA642F"/>
    <a:srgbClr val="F34747"/>
    <a:srgbClr val="DE8374"/>
    <a:srgbClr val="FFCC00"/>
    <a:srgbClr val="0000FF"/>
    <a:srgbClr val="C71F6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9" autoAdjust="0"/>
    <p:restoredTop sz="89153" autoAdjust="0"/>
  </p:normalViewPr>
  <p:slideViewPr>
    <p:cSldViewPr snapToGrid="0" snapToObjects="1">
      <p:cViewPr varScale="1">
        <p:scale>
          <a:sx n="80" d="100"/>
          <a:sy n="80" d="100"/>
        </p:scale>
        <p:origin x="564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0E7CB-B090-6140-958A-EAE3EFECA0A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84B47-5E3B-754C-B4C6-63CEFEAD9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934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FA2BA-21CB-AC41-BDFF-8AF1F2C23B5F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75954-64D3-3547-9E41-BA5D253C7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47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BBCD6-E9F3-4081-B1C0-E28147B6B53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43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DB708C-6764-4E2C-9E51-6C5EC9AE8982}" type="slidenum">
              <a:rPr lang="en-AU" altLang="en-US" smtClean="0"/>
              <a:pPr/>
              <a:t>20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81810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DB708C-6764-4E2C-9E51-6C5EC9AE8982}" type="slidenum">
              <a:rPr lang="en-AU" altLang="en-US" smtClean="0"/>
              <a:pPr/>
              <a:t>21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86015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CB85CC-1641-4968-963C-E1D248994D6E}" type="slidenum">
              <a:rPr lang="en-AU" altLang="en-US"/>
              <a:pPr/>
              <a:t>3</a:t>
            </a:fld>
            <a:endParaRPr lang="en-AU" alt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070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CB85CC-1641-4968-963C-E1D248994D6E}" type="slidenum">
              <a:rPr lang="en-AU" altLang="en-US"/>
              <a:pPr/>
              <a:t>4</a:t>
            </a:fld>
            <a:endParaRPr lang="en-AU" alt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462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文章中写错了（推测是因为用 </a:t>
            </a:r>
            <a:r>
              <a:rPr lang="en-US" altLang="zh-CN" dirty="0"/>
              <a:t>28TB/</a:t>
            </a:r>
            <a:r>
              <a:rPr lang="en-US" altLang="zh-CN" dirty="0" err="1"/>
              <a:t>hr</a:t>
            </a:r>
            <a:r>
              <a:rPr lang="en-US" altLang="zh-CN" dirty="0"/>
              <a:t>*1.5hr</a:t>
            </a:r>
            <a:r>
              <a:rPr lang="zh-CN" altLang="en-US" dirty="0"/>
              <a:t>得到的）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10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文章中写错了（推测是因为用 </a:t>
            </a:r>
            <a:r>
              <a:rPr lang="en-US" altLang="zh-CN" dirty="0"/>
              <a:t>28TB/</a:t>
            </a:r>
            <a:r>
              <a:rPr lang="en-US" altLang="zh-CN" dirty="0" err="1"/>
              <a:t>hr</a:t>
            </a:r>
            <a:r>
              <a:rPr lang="en-US" altLang="zh-CN" dirty="0"/>
              <a:t>*1.5hr</a:t>
            </a:r>
            <a:r>
              <a:rPr lang="zh-CN" altLang="en-US" dirty="0"/>
              <a:t>得到的）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55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main lobes overlap by 20%</a:t>
            </a:r>
          </a:p>
          <a:p>
            <a:r>
              <a:rPr lang="en-US" dirty="0"/>
              <a:t>155MHz ~23’; 140MHz ~25.3’; 170MHz ~20.7’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DB708C-6764-4E2C-9E51-6C5EC9AE8982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377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44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15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DB708C-6764-4E2C-9E51-6C5EC9AE8982}" type="slidenum">
              <a:rPr lang="en-AU" altLang="en-US" smtClean="0"/>
              <a:pPr/>
              <a:t>18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14099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9067" y="670561"/>
            <a:ext cx="7017173" cy="2929890"/>
          </a:xfrm>
        </p:spPr>
        <p:txBody>
          <a:bodyPr anchor="b" anchorCtr="0"/>
          <a:lstStyle>
            <a:lvl1pPr algn="l">
              <a:defRPr b="0" i="0" baseline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AU" dirty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9067" y="4145280"/>
            <a:ext cx="7017173" cy="109728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 algn="l">
              <a:buNone/>
              <a:defRPr sz="2200" b="0" i="0">
                <a:solidFill>
                  <a:srgbClr val="FFFFFF"/>
                </a:solidFill>
                <a:latin typeface="Arial"/>
                <a:cs typeface="Arial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subtitle</a:t>
            </a:r>
          </a:p>
          <a:p>
            <a:pPr lvl="1"/>
            <a:r>
              <a:rPr lang="en-AU" dirty="0" err="1"/>
              <a:t>Subsubtitle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6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240" y="132080"/>
            <a:ext cx="10227733" cy="650240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Presentation Title (Edit in File &gt; 'Page Setup' &gt; ‘Header/footer’)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609494" y="6583681"/>
            <a:ext cx="596053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28183" y="1158876"/>
            <a:ext cx="11565368" cy="52117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8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9067" y="3850640"/>
            <a:ext cx="7017173" cy="833120"/>
          </a:xfrm>
        </p:spPr>
        <p:txBody>
          <a:bodyPr anchor="b" anchorCtr="0">
            <a:normAutofit/>
          </a:bodyPr>
          <a:lstStyle>
            <a:lvl1pPr algn="l">
              <a:defRPr sz="28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9067" y="4765040"/>
            <a:ext cx="7017173" cy="47752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subtitle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809066" y="599440"/>
            <a:ext cx="7016751" cy="3159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8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584" y="140350"/>
            <a:ext cx="11218189" cy="65024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770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80000" y="89998"/>
            <a:ext cx="9210400" cy="594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880000" y="6029998"/>
            <a:ext cx="92104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0261600" y="6705602"/>
            <a:ext cx="1930400" cy="174625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AU">
                <a:solidFill>
                  <a:prstClr val="white"/>
                </a:solidFill>
              </a:rPr>
              <a:t>Southern Pulsar Census and Polarimetric Studies with the MWA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9448800" y="6705600"/>
            <a:ext cx="508000" cy="152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E477093-7D89-D145-98A8-FD175889D1A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04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66240" y="140350"/>
            <a:ext cx="10024533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584" y="1158241"/>
            <a:ext cx="11218189" cy="5211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6573521"/>
            <a:ext cx="68478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Presentation Title (Edit in File &gt; 'Page Setup' &gt; ‘Header/footer’)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573521"/>
            <a:ext cx="596053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5" r:id="rId4"/>
    <p:sldLayoutId id="2147483656" r:id="rId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b="1" i="0" kern="1200">
          <a:solidFill>
            <a:srgbClr val="F6BB1C"/>
          </a:solidFill>
          <a:latin typeface="Arial"/>
          <a:ea typeface="+mn-ea"/>
          <a:cs typeface="Arial"/>
        </a:defRPr>
      </a:lvl1pPr>
      <a:lvl2pPr marL="0" indent="0" algn="l" defTabSz="457200" rtl="0" eaLnBrk="1" latinLnBrk="0" hangingPunct="1">
        <a:spcBef>
          <a:spcPts val="0"/>
        </a:spcBef>
        <a:buFont typeface="Arial"/>
        <a:buNone/>
        <a:defRPr sz="2400" b="0" i="0" kern="1200">
          <a:solidFill>
            <a:srgbClr val="FFFFFF"/>
          </a:solidFill>
          <a:latin typeface="Arial"/>
          <a:ea typeface="+mn-ea"/>
          <a:cs typeface="Arial"/>
        </a:defRPr>
      </a:lvl2pPr>
      <a:lvl3pPr marL="5328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400" b="0" i="0" kern="1200">
          <a:solidFill>
            <a:srgbClr val="FFFFFF"/>
          </a:solidFill>
          <a:latin typeface="Arial"/>
          <a:ea typeface="+mn-ea"/>
          <a:cs typeface="Arial"/>
        </a:defRPr>
      </a:lvl3pPr>
      <a:lvl4pPr marL="846000" indent="-228600" algn="l" defTabSz="457200" rtl="0" eaLnBrk="1" latinLnBrk="0" hangingPunct="1">
        <a:spcBef>
          <a:spcPts val="0"/>
        </a:spcBef>
        <a:buSzPct val="80000"/>
        <a:buFont typeface="Arial"/>
        <a:buChar char="–"/>
        <a:defRPr sz="2200" b="0" i="0" kern="1200">
          <a:solidFill>
            <a:srgbClr val="FFFFFF"/>
          </a:solidFill>
          <a:latin typeface="Arial"/>
          <a:ea typeface="+mn-ea"/>
          <a:cs typeface="Arial"/>
        </a:defRPr>
      </a:lvl4pPr>
      <a:lvl5pPr marL="13392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000" b="0" i="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06603" y="1759693"/>
            <a:ext cx="10778793" cy="133412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</a:tabLst>
            </a:pPr>
            <a:r>
              <a:rPr lang="en-US" altLang="en-US" sz="3400" b="1" dirty="0">
                <a:solidFill>
                  <a:srgbClr val="FFC000"/>
                </a:solidFill>
                <a:latin typeface="Calibri"/>
                <a:ea typeface="+mn-ea"/>
                <a:cs typeface="Arial" panose="020B0604020202020204" pitchFamily="34" charset="0"/>
              </a:rPr>
              <a:t>Searching for Pulsar with the Murchison Widefield Array</a:t>
            </a:r>
            <a:endParaRPr lang="en-AU" altLang="en-US" sz="3400" b="1" dirty="0">
              <a:solidFill>
                <a:srgbClr val="FFC000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25163" y="4947361"/>
            <a:ext cx="2091567" cy="830046"/>
          </a:xfrm>
          <a:prstGeom prst="rect">
            <a:avLst/>
          </a:prstGeom>
          <a:ln/>
        </p:spPr>
        <p:txBody>
          <a:bodyPr vert="horz" wrap="square" lIns="0" tIns="19201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F6BB1C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5328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8460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22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13392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0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45000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</a:tabLst>
            </a:pPr>
            <a:r>
              <a:rPr lang="en-AU" altLang="en-US" sz="2000" b="0" dirty="0">
                <a:solidFill>
                  <a:schemeClr val="bg1"/>
                </a:solidFill>
                <a:latin typeface="+mn-lt"/>
              </a:rPr>
              <a:t>Mengyao </a:t>
            </a:r>
            <a:r>
              <a:rPr lang="en-AU" altLang="en-US" sz="2000" b="0" dirty="0" err="1">
                <a:solidFill>
                  <a:schemeClr val="bg1"/>
                </a:solidFill>
                <a:latin typeface="+mn-lt"/>
              </a:rPr>
              <a:t>Xue</a:t>
            </a:r>
            <a:endParaRPr lang="en-AU" altLang="en-US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6998" y="5377297"/>
            <a:ext cx="2987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2024-07-14 SPSS, Kunming</a:t>
            </a:r>
            <a:endParaRPr lang="en-AU" sz="2000" dirty="0">
              <a:solidFill>
                <a:schemeClr val="bg1"/>
              </a:solidFill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9DFEFCD-FFC4-45A8-B585-50718933FC53}"/>
              </a:ext>
            </a:extLst>
          </p:cNvPr>
          <p:cNvGrpSpPr>
            <a:grpSpLocks/>
          </p:cNvGrpSpPr>
          <p:nvPr/>
        </p:nvGrpSpPr>
        <p:grpSpPr bwMode="auto">
          <a:xfrm>
            <a:off x="-108287" y="160748"/>
            <a:ext cx="4796815" cy="1036704"/>
            <a:chOff x="191344" y="2285548"/>
            <a:chExt cx="4176464" cy="927428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8E2CC271-C293-45AA-87B6-853CE2F538E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456" y="2472686"/>
              <a:ext cx="3168352" cy="740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DEE9FD22-17C9-4083-BCE4-756A43CC117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2285548"/>
              <a:ext cx="12049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9633DE83-E3D5-4491-B3F7-66956DD89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62" y="253937"/>
            <a:ext cx="2764922" cy="10113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B62BB04-19B0-457C-BB88-27EB0EF84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17" y="5703270"/>
            <a:ext cx="9217966" cy="115473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CAC726BB-FA77-46B2-A716-62498B085BF2}"/>
              </a:ext>
            </a:extLst>
          </p:cNvPr>
          <p:cNvSpPr txBox="1">
            <a:spLocks noChangeArrowheads="1"/>
          </p:cNvSpPr>
          <p:nvPr/>
        </p:nvSpPr>
        <p:spPr>
          <a:xfrm>
            <a:off x="840449" y="3500002"/>
            <a:ext cx="10644947" cy="830046"/>
          </a:xfrm>
          <a:prstGeom prst="rect">
            <a:avLst/>
          </a:prstGeom>
          <a:ln/>
        </p:spPr>
        <p:txBody>
          <a:bodyPr vert="horz" wrap="square" lIns="0" tIns="19201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F6BB1C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5328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8460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22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13392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0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45000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</a:tabLst>
            </a:pPr>
            <a:r>
              <a:rPr lang="en-US" altLang="zh-CN" sz="2000" b="0" dirty="0">
                <a:solidFill>
                  <a:schemeClr val="bg1"/>
                </a:solidFill>
                <a:latin typeface="+mn-lt"/>
              </a:rPr>
              <a:t>MWA SMART pulsar survey collaboration (PI: Ramesh Bhat);</a:t>
            </a:r>
          </a:p>
          <a:p>
            <a:pPr algn="ctr">
              <a:buSzPct val="45000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</a:tabLst>
            </a:pPr>
            <a:r>
              <a:rPr lang="en-US" altLang="en-US" sz="2000" b="0" dirty="0" err="1">
                <a:solidFill>
                  <a:schemeClr val="bg1"/>
                </a:solidFill>
                <a:latin typeface="+mn-lt"/>
              </a:rPr>
              <a:t>Kaichao</a:t>
            </a: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 Wu, </a:t>
            </a:r>
            <a:r>
              <a:rPr lang="en-US" altLang="en-US" sz="2000" b="0" dirty="0" err="1">
                <a:solidFill>
                  <a:schemeClr val="bg1"/>
                </a:solidFill>
                <a:latin typeface="+mn-lt"/>
              </a:rPr>
              <a:t>Zihan</a:t>
            </a: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 Zhang, </a:t>
            </a:r>
            <a:r>
              <a:rPr lang="en-US" altLang="en-US" sz="2000" b="0" dirty="0" err="1">
                <a:solidFill>
                  <a:schemeClr val="bg1"/>
                </a:solidFill>
                <a:latin typeface="+mn-lt"/>
              </a:rPr>
              <a:t>Xiaoning</a:t>
            </a: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 Tang, </a:t>
            </a:r>
            <a:r>
              <a:rPr lang="en-US" altLang="en-US" sz="2000" b="0" dirty="0" err="1">
                <a:solidFill>
                  <a:schemeClr val="bg1"/>
                </a:solidFill>
                <a:latin typeface="+mn-lt"/>
              </a:rPr>
              <a:t>Xiaoli</a:t>
            </a: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 Zhang (</a:t>
            </a:r>
            <a:r>
              <a:rPr lang="fr-FR" altLang="en-US" sz="2000" b="0" dirty="0">
                <a:solidFill>
                  <a:schemeClr val="bg1"/>
                </a:solidFill>
                <a:latin typeface="+mn-lt"/>
              </a:rPr>
              <a:t>Computer Network Information Center, CAS);</a:t>
            </a:r>
          </a:p>
          <a:p>
            <a:pPr algn="ctr">
              <a:buSzPct val="45000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</a:tabLst>
            </a:pPr>
            <a:r>
              <a:rPr lang="fr-FR" altLang="en-US" sz="2000" b="0" dirty="0" err="1">
                <a:solidFill>
                  <a:schemeClr val="bg1"/>
                </a:solidFill>
                <a:latin typeface="+mn-lt"/>
              </a:rPr>
              <a:t>Qiuyang</a:t>
            </a:r>
            <a:r>
              <a:rPr lang="fr-FR" altLang="en-US" sz="2000" b="0" dirty="0">
                <a:solidFill>
                  <a:schemeClr val="bg1"/>
                </a:solidFill>
                <a:latin typeface="+mn-lt"/>
              </a:rPr>
              <a:t> Fu (NAOC); </a:t>
            </a:r>
            <a:r>
              <a:rPr lang="fr-FR" altLang="en-US" sz="2000" b="0" dirty="0" err="1">
                <a:solidFill>
                  <a:schemeClr val="bg1"/>
                </a:solidFill>
                <a:latin typeface="+mn-lt"/>
              </a:rPr>
              <a:t>Yukai</a:t>
            </a:r>
            <a:r>
              <a:rPr lang="fr-FR" altLang="en-US" sz="2000" b="0" dirty="0">
                <a:solidFill>
                  <a:schemeClr val="bg1"/>
                </a:solidFill>
                <a:latin typeface="+mn-lt"/>
              </a:rPr>
              <a:t> Zhou (PKU)</a:t>
            </a:r>
            <a:endParaRPr lang="en-AU" altLang="en-US" sz="20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7CBCDA4-15D2-44E4-B3E1-9CB11343C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6875" y="414045"/>
            <a:ext cx="904875" cy="666750"/>
          </a:xfrm>
          <a:prstGeom prst="rect">
            <a:avLst/>
          </a:prstGeom>
        </p:spPr>
      </p:pic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62772C6E-C31C-4B1B-876F-51737872FA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809547"/>
              </p:ext>
            </p:extLst>
          </p:nvPr>
        </p:nvGraphicFramePr>
        <p:xfrm>
          <a:off x="5965873" y="179255"/>
          <a:ext cx="2977196" cy="1190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Image" r:id="rId8" imgW="3237840" imgH="1294920" progId="Photoshop.Image.19">
                  <p:embed/>
                </p:oleObj>
              </mc:Choice>
              <mc:Fallback>
                <p:oleObj name="Image" r:id="rId8" imgW="3237840" imgH="1294920" progId="Photoshop.Image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65873" y="179255"/>
                        <a:ext cx="2977196" cy="1190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1300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86151F19-CC83-4B3A-8628-7D1A9B50C974}"/>
              </a:ext>
            </a:extLst>
          </p:cNvPr>
          <p:cNvSpPr txBox="1"/>
          <p:nvPr/>
        </p:nvSpPr>
        <p:spPr>
          <a:xfrm>
            <a:off x="99035" y="611926"/>
            <a:ext cx="10395284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70 observations in total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B:13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R: 13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G: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15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P: 14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O: 15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），</a:t>
            </a:r>
            <a:endParaRPr lang="en-US" altLang="zh-CN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Each observation is 4800s long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covers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~ 600 deg</a:t>
            </a:r>
            <a:r>
              <a:rPr lang="en-US" altLang="zh-CN" sz="2000" baseline="36000" dirty="0">
                <a:solidFill>
                  <a:prstClr val="white"/>
                </a:solidFill>
                <a:latin typeface="+mj-lt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need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5000~8000 tied-array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Legacy data: 35 TB x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51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=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1.78 PB;  MWAX data: 79 TB x 19 = 1.5 PB;  In total: 3.28 PB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C53007-4025-47DA-9248-8302D1D7D11C}"/>
              </a:ext>
            </a:extLst>
          </p:cNvPr>
          <p:cNvSpPr/>
          <p:nvPr/>
        </p:nvSpPr>
        <p:spPr>
          <a:xfrm>
            <a:off x="462546" y="2032043"/>
            <a:ext cx="8417261" cy="751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CA1009-A438-4F6A-B000-3F66B133EC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057" y="2370055"/>
            <a:ext cx="8413750" cy="4382827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E4D317E7-77DF-48EE-9B3D-4CAA47973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36" y="68384"/>
            <a:ext cx="9015664" cy="751274"/>
          </a:xfrm>
        </p:spPr>
        <p:txBody>
          <a:bodyPr>
            <a:noAutofit/>
          </a:bodyPr>
          <a:lstStyle/>
          <a:p>
            <a:r>
              <a:rPr lang="en-US" altLang="zh-CN" sz="2400" b="1" dirty="0"/>
              <a:t>Southern-sky MWA Rapid Two-</a:t>
            </a:r>
            <a:r>
              <a:rPr lang="en-US" altLang="zh-CN" sz="2400" b="1" dirty="0" err="1"/>
              <a:t>metre</a:t>
            </a:r>
            <a:r>
              <a:rPr lang="en-US" altLang="zh-CN" sz="2400" b="1" dirty="0"/>
              <a:t> (SMART) pulsar survey</a:t>
            </a:r>
            <a:endParaRPr lang="en-AU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CF7BCC1-68D5-4FAC-84AD-2028ECC687A9}"/>
              </a:ext>
            </a:extLst>
          </p:cNvPr>
          <p:cNvSpPr txBox="1"/>
          <p:nvPr/>
        </p:nvSpPr>
        <p:spPr>
          <a:xfrm>
            <a:off x="9245383" y="2531118"/>
            <a:ext cx="24720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2022: receiver update to MWAX</a:t>
            </a:r>
          </a:p>
          <a:p>
            <a:endParaRPr lang="en-US" altLang="zh-CN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128 tiles </a:t>
            </a:r>
            <a:r>
              <a:rPr lang="zh-CN" altLang="en-US" sz="20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→ </a:t>
            </a:r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144 tiles</a:t>
            </a:r>
          </a:p>
          <a:p>
            <a:endParaRPr lang="en-US" altLang="zh-CN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endParaRPr lang="en-US" altLang="zh-CN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MWAX data:</a:t>
            </a:r>
          </a:p>
          <a:p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79 TB per observation</a:t>
            </a:r>
            <a:endParaRPr lang="zh-CN" altLang="en-US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CEED83D-BDC6-4A5F-A119-81E8BE90D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24" y="2510443"/>
            <a:ext cx="7946241" cy="4218375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406DB9B-C63D-4B04-8952-1CDD9AEF8C7A}"/>
              </a:ext>
            </a:extLst>
          </p:cNvPr>
          <p:cNvSpPr>
            <a:spLocks noChangeAspect="1"/>
          </p:cNvSpPr>
          <p:nvPr/>
        </p:nvSpPr>
        <p:spPr>
          <a:xfrm>
            <a:off x="770398" y="2294523"/>
            <a:ext cx="133200" cy="133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AFC7563-8220-474C-8886-AEDBB47CA717}"/>
              </a:ext>
            </a:extLst>
          </p:cNvPr>
          <p:cNvSpPr txBox="1"/>
          <p:nvPr/>
        </p:nvSpPr>
        <p:spPr>
          <a:xfrm>
            <a:off x="917623" y="2192564"/>
            <a:ext cx="209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May – August 2023</a:t>
            </a:r>
            <a:endParaRPr lang="zh-CN" altLang="en-US" sz="1600" dirty="0"/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2B8DC0C3-5DCB-4FB3-9216-FD6EC24AE284}"/>
              </a:ext>
            </a:extLst>
          </p:cNvPr>
          <p:cNvSpPr txBox="1"/>
          <p:nvPr/>
        </p:nvSpPr>
        <p:spPr>
          <a:xfrm>
            <a:off x="8888329" y="6368524"/>
            <a:ext cx="171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Credit: Chris Lee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04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535544" y="91429"/>
            <a:ext cx="7182703" cy="751274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Coherent beamformed data: tied-array beam</a:t>
            </a:r>
            <a:endParaRPr lang="en-AU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4C0AF4C-F718-4CE2-8C15-9900352416AA}"/>
              </a:ext>
            </a:extLst>
          </p:cNvPr>
          <p:cNvSpPr txBox="1"/>
          <p:nvPr/>
        </p:nvSpPr>
        <p:spPr>
          <a:xfrm>
            <a:off x="576996" y="752316"/>
            <a:ext cx="1109980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Each observation is 4800s long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covers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~ 600 deg</a:t>
            </a:r>
            <a:r>
              <a:rPr lang="en-US" altLang="zh-CN" sz="2000" baseline="36000" dirty="0">
                <a:solidFill>
                  <a:prstClr val="white"/>
                </a:solidFill>
                <a:latin typeface="+mj-lt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need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5000~8000 tied-array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For each tied-array beam, the full polarization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data is 175 GB; therefore, 5000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beams account for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875 TB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3CCA61C-EF3D-4BE1-8C65-D360EA81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496" y="1684364"/>
            <a:ext cx="8686801" cy="511923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F7FEDD87-E2DC-4526-AA7F-3484FBE5246E}"/>
              </a:ext>
            </a:extLst>
          </p:cNvPr>
          <p:cNvSpPr txBox="1"/>
          <p:nvPr/>
        </p:nvSpPr>
        <p:spPr>
          <a:xfrm>
            <a:off x="5443911" y="6504057"/>
            <a:ext cx="170591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700" dirty="0"/>
              <a:t>Bhat et al. (2023)</a:t>
            </a:r>
            <a:endParaRPr lang="en-AU" sz="1700" dirty="0"/>
          </a:p>
        </p:txBody>
      </p:sp>
    </p:spTree>
    <p:extLst>
      <p:ext uri="{BB962C8B-B14F-4D97-AF65-F5344CB8AC3E}">
        <p14:creationId xmlns:p14="http://schemas.microsoft.com/office/powerpoint/2010/main" val="1166188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B3D572B-2609-49C9-A6CB-E7BDAC18E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67" y="1866408"/>
            <a:ext cx="3846699" cy="288076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16E5022-9BB8-46DD-9BF9-EA48699527A5}"/>
              </a:ext>
            </a:extLst>
          </p:cNvPr>
          <p:cNvSpPr txBox="1"/>
          <p:nvPr/>
        </p:nvSpPr>
        <p:spPr>
          <a:xfrm>
            <a:off x="1383633" y="4862616"/>
            <a:ext cx="224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J0036-1033</a:t>
            </a:r>
            <a:endParaRPr lang="zh-CN" altLang="en-US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6F828B-244B-411D-9279-803D5D3A4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877" y="1859591"/>
            <a:ext cx="3754535" cy="288757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D2810BE-FFAA-4372-BF9D-FCB618DFCBF6}"/>
              </a:ext>
            </a:extLst>
          </p:cNvPr>
          <p:cNvSpPr txBox="1"/>
          <p:nvPr/>
        </p:nvSpPr>
        <p:spPr>
          <a:xfrm>
            <a:off x="5386138" y="4862616"/>
            <a:ext cx="224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J1002-2044</a:t>
            </a:r>
            <a:endParaRPr lang="zh-CN" altLang="en-US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0562541-9132-4CB1-9E10-26BCE990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923" y="1866408"/>
            <a:ext cx="3813890" cy="288076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FB6E2FE-0F6E-4079-8EC7-A56ACB7843E1}"/>
              </a:ext>
            </a:extLst>
          </p:cNvPr>
          <p:cNvSpPr txBox="1"/>
          <p:nvPr/>
        </p:nvSpPr>
        <p:spPr>
          <a:xfrm>
            <a:off x="9388643" y="4862616"/>
            <a:ext cx="224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J0452-3418</a:t>
            </a:r>
            <a:endParaRPr lang="zh-CN" altLang="en-US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5B7058C-853B-4996-9FA0-FD63BEBC9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085" y="224797"/>
            <a:ext cx="8478253" cy="751274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pulsar discoveries made by MWA-SMART survey</a:t>
            </a:r>
            <a:endParaRPr lang="en-AU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F95D648-83C5-4D9F-ADFB-F810DF0A7B80}"/>
              </a:ext>
            </a:extLst>
          </p:cNvPr>
          <p:cNvSpPr txBox="1"/>
          <p:nvPr/>
        </p:nvSpPr>
        <p:spPr>
          <a:xfrm>
            <a:off x="8220575" y="6196194"/>
            <a:ext cx="372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Bhat et al. (2023), Grover et al. (2024)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16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9BC9C0A-186C-4FAF-9878-5B7260ED9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873" y="128544"/>
            <a:ext cx="8478253" cy="751274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Independent pulsar discoveries by MWA-SMART survey</a:t>
            </a:r>
            <a:endParaRPr lang="en-AU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E9F004-3A51-4950-A8B0-4FF832472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88" y="912189"/>
            <a:ext cx="4952905" cy="37101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39BB4A2-EA9A-4DE9-A84C-3FDE47CE8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339" y="879818"/>
            <a:ext cx="5019665" cy="373579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E94165B-84CD-4868-812C-99F072A187BF}"/>
              </a:ext>
            </a:extLst>
          </p:cNvPr>
          <p:cNvSpPr txBox="1"/>
          <p:nvPr/>
        </p:nvSpPr>
        <p:spPr>
          <a:xfrm flipH="1">
            <a:off x="721894" y="5303354"/>
            <a:ext cx="45840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900" b="1" dirty="0">
                <a:solidFill>
                  <a:schemeClr val="bg2">
                    <a:lumMod val="90000"/>
                  </a:schemeClr>
                </a:solidFill>
                <a:ea typeface="楷体"/>
              </a:rPr>
              <a:t>Also detected in GBT pulsar survey GBNCC</a:t>
            </a:r>
            <a:endParaRPr lang="zh-CN" altLang="en-US" sz="1900" b="1" dirty="0">
              <a:solidFill>
                <a:schemeClr val="bg2">
                  <a:lumMod val="90000"/>
                </a:schemeClr>
              </a:solidFill>
              <a:ea typeface="楷体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FA19D60-B3FC-49A9-A067-A39FB982C9CE}"/>
              </a:ext>
            </a:extLst>
          </p:cNvPr>
          <p:cNvSpPr txBox="1"/>
          <p:nvPr/>
        </p:nvSpPr>
        <p:spPr>
          <a:xfrm>
            <a:off x="6344339" y="5269040"/>
            <a:ext cx="523811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900" b="1" dirty="0">
                <a:solidFill>
                  <a:schemeClr val="bg2">
                    <a:lumMod val="90000"/>
                  </a:schemeClr>
                </a:solidFill>
                <a:ea typeface="楷体"/>
              </a:rPr>
              <a:t>Parkes discovery, but </a:t>
            </a:r>
            <a:r>
              <a:rPr lang="zh-CN" altLang="en-US" sz="1900" b="1" dirty="0">
                <a:solidFill>
                  <a:schemeClr val="bg2">
                    <a:lumMod val="90000"/>
                  </a:schemeClr>
                </a:solidFill>
                <a:ea typeface="楷体"/>
              </a:rPr>
              <a:t>mislabeled </a:t>
            </a:r>
            <a:r>
              <a:rPr lang="en-US" altLang="zh-CN" sz="1900" b="1" dirty="0">
                <a:solidFill>
                  <a:schemeClr val="bg2">
                    <a:lumMod val="90000"/>
                  </a:schemeClr>
                </a:solidFill>
                <a:ea typeface="楷体"/>
              </a:rPr>
              <a:t>as </a:t>
            </a:r>
            <a:r>
              <a:rPr lang="zh-CN" altLang="en-US" sz="1900" b="1" dirty="0">
                <a:solidFill>
                  <a:schemeClr val="bg2">
                    <a:lumMod val="90000"/>
                  </a:schemeClr>
                </a:solidFill>
                <a:ea typeface="楷体"/>
              </a:rPr>
              <a:t>J1358-2533 </a:t>
            </a:r>
            <a:endParaRPr lang="en-US" altLang="zh-CN" sz="1900" b="1" dirty="0">
              <a:solidFill>
                <a:schemeClr val="bg2">
                  <a:lumMod val="90000"/>
                </a:schemeClr>
              </a:solidFill>
              <a:ea typeface="楷体"/>
            </a:endParaRPr>
          </a:p>
          <a:p>
            <a:pPr>
              <a:defRPr/>
            </a:pPr>
            <a:r>
              <a:rPr lang="en-US" altLang="zh-CN" sz="1900" b="1" dirty="0">
                <a:solidFill>
                  <a:schemeClr val="bg2">
                    <a:lumMod val="90000"/>
                  </a:schemeClr>
                </a:solidFill>
                <a:ea typeface="楷体"/>
              </a:rPr>
              <a:t>Position: 13:58:42_-25:33 </a:t>
            </a:r>
            <a:r>
              <a:rPr lang="zh-CN" altLang="en-US" sz="1900" b="1" dirty="0">
                <a:solidFill>
                  <a:schemeClr val="bg2">
                    <a:lumMod val="90000"/>
                  </a:schemeClr>
                </a:solidFill>
                <a:ea typeface="楷体"/>
              </a:rPr>
              <a:t>→ </a:t>
            </a:r>
            <a:r>
              <a:rPr lang="en-US" altLang="zh-CN" sz="1900" b="1" dirty="0">
                <a:solidFill>
                  <a:schemeClr val="bg2">
                    <a:lumMod val="90000"/>
                  </a:schemeClr>
                </a:solidFill>
                <a:ea typeface="楷体"/>
              </a:rPr>
              <a:t>13:57:24_25:30:39</a:t>
            </a:r>
          </a:p>
          <a:p>
            <a:pPr>
              <a:defRPr/>
            </a:pPr>
            <a:r>
              <a:rPr lang="en-US" altLang="zh-CN" sz="1900" b="1" dirty="0">
                <a:solidFill>
                  <a:schemeClr val="bg2">
                    <a:lumMod val="90000"/>
                  </a:schemeClr>
                </a:solidFill>
                <a:ea typeface="楷体"/>
              </a:rPr>
              <a:t>DM: 31.27 </a:t>
            </a:r>
            <a:r>
              <a:rPr lang="zh-CN" altLang="en-US" sz="1900" b="1" dirty="0">
                <a:solidFill>
                  <a:schemeClr val="bg2">
                    <a:lumMod val="90000"/>
                  </a:schemeClr>
                </a:solidFill>
                <a:ea typeface="楷体"/>
              </a:rPr>
              <a:t>→ </a:t>
            </a:r>
            <a:r>
              <a:rPr lang="en-US" altLang="zh-CN" sz="1900" b="1" dirty="0">
                <a:solidFill>
                  <a:schemeClr val="bg2">
                    <a:lumMod val="90000"/>
                  </a:schemeClr>
                </a:solidFill>
                <a:ea typeface="楷体"/>
              </a:rPr>
              <a:t>16.05</a:t>
            </a:r>
            <a:endParaRPr lang="zh-CN" altLang="en-US" sz="1900" b="1" dirty="0">
              <a:solidFill>
                <a:schemeClr val="bg2">
                  <a:lumMod val="90000"/>
                </a:schemeClr>
              </a:solidFill>
              <a:ea typeface="楷体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11FA8B3-B1D0-4665-AC0F-AC6E0DDA5177}"/>
              </a:ext>
            </a:extLst>
          </p:cNvPr>
          <p:cNvSpPr txBox="1"/>
          <p:nvPr/>
        </p:nvSpPr>
        <p:spPr>
          <a:xfrm>
            <a:off x="10603785" y="4589060"/>
            <a:ext cx="1386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Qiuyang</a:t>
            </a:r>
            <a:r>
              <a:rPr lang="en-US" altLang="zh-CN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Fu</a:t>
            </a:r>
            <a:endParaRPr lang="zh-CN" altLang="en-US" sz="20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ADD94E2-80A2-4497-8FAA-247A8A627647}"/>
              </a:ext>
            </a:extLst>
          </p:cNvPr>
          <p:cNvSpPr txBox="1"/>
          <p:nvPr/>
        </p:nvSpPr>
        <p:spPr>
          <a:xfrm>
            <a:off x="2237875" y="4662561"/>
            <a:ext cx="224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J0026-1955</a:t>
            </a:r>
            <a:endParaRPr lang="zh-CN" altLang="en-US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E43755D-5509-4C4B-9EBE-C9417715C37F}"/>
              </a:ext>
            </a:extLst>
          </p:cNvPr>
          <p:cNvSpPr txBox="1"/>
          <p:nvPr/>
        </p:nvSpPr>
        <p:spPr>
          <a:xfrm>
            <a:off x="8249292" y="4665744"/>
            <a:ext cx="224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J1357-2530</a:t>
            </a:r>
            <a:endParaRPr lang="zh-CN" altLang="en-US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117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BF07F4A-98DE-40E1-B2ED-23D6E458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244" y="0"/>
            <a:ext cx="5149082" cy="686852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4FE7883-0FC5-467B-BA6C-67CC7FE213C2}"/>
              </a:ext>
            </a:extLst>
          </p:cNvPr>
          <p:cNvSpPr txBox="1"/>
          <p:nvPr/>
        </p:nvSpPr>
        <p:spPr>
          <a:xfrm>
            <a:off x="1010653" y="1634388"/>
            <a:ext cx="4804611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rgbClr val="FFC000"/>
                </a:solidFill>
                <a:latin typeface="Calibri"/>
                <a:ea typeface="楷体"/>
              </a:rPr>
              <a:t>Pulsars: </a:t>
            </a:r>
            <a:r>
              <a:rPr lang="en-US" altLang="zh-CN" sz="2400" dirty="0">
                <a:solidFill>
                  <a:schemeClr val="bg1"/>
                </a:solidFill>
                <a:latin typeface="Calibri"/>
                <a:ea typeface="楷体"/>
              </a:rPr>
              <a:t>217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rgbClr val="FFC000"/>
                </a:solidFill>
                <a:latin typeface="Calibri"/>
                <a:ea typeface="楷体"/>
              </a:rPr>
              <a:t>Millisecond pulsars: </a:t>
            </a:r>
            <a:r>
              <a:rPr lang="en-US" altLang="zh-CN" sz="2400" dirty="0">
                <a:solidFill>
                  <a:schemeClr val="bg1"/>
                </a:solidFill>
                <a:latin typeface="Calibri"/>
                <a:ea typeface="楷体"/>
              </a:rPr>
              <a:t>15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rgbClr val="FFC000"/>
                </a:solidFill>
                <a:latin typeface="Calibri"/>
                <a:ea typeface="楷体"/>
              </a:rPr>
              <a:t>Binary pulsars: </a:t>
            </a:r>
            <a:r>
              <a:rPr lang="en-US" altLang="zh-CN" sz="2400" dirty="0">
                <a:solidFill>
                  <a:schemeClr val="bg1"/>
                </a:solidFill>
                <a:latin typeface="Calibri"/>
                <a:ea typeface="楷体"/>
              </a:rPr>
              <a:t>15</a:t>
            </a:r>
          </a:p>
          <a:p>
            <a:pPr>
              <a:lnSpc>
                <a:spcPct val="150000"/>
              </a:lnSpc>
              <a:defRPr/>
            </a:pPr>
            <a:endParaRPr lang="en-US" altLang="zh-CN" sz="2400" dirty="0">
              <a:solidFill>
                <a:srgbClr val="FFC000"/>
              </a:solidFill>
              <a:latin typeface="Calibri"/>
              <a:ea typeface="楷体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rgbClr val="FFC000"/>
                </a:solidFill>
                <a:latin typeface="Calibri"/>
                <a:ea typeface="楷体"/>
              </a:rPr>
              <a:t>First detections below 300 MHz: </a:t>
            </a:r>
            <a:r>
              <a:rPr lang="en-US" altLang="zh-CN" sz="2400" dirty="0">
                <a:solidFill>
                  <a:schemeClr val="bg1"/>
                </a:solidFill>
                <a:latin typeface="Calibri"/>
                <a:ea typeface="楷体"/>
              </a:rPr>
              <a:t>34</a:t>
            </a:r>
            <a:r>
              <a:rPr lang="en-US" altLang="zh-CN" sz="2400" dirty="0">
                <a:solidFill>
                  <a:srgbClr val="FFC000"/>
                </a:solidFill>
                <a:latin typeface="Calibri"/>
                <a:ea typeface="楷体"/>
              </a:rPr>
              <a:t> </a:t>
            </a:r>
          </a:p>
          <a:p>
            <a:pPr>
              <a:lnSpc>
                <a:spcPct val="150000"/>
              </a:lnSpc>
              <a:defRPr/>
            </a:pPr>
            <a:endParaRPr lang="zh-CN" altLang="en-US" sz="2400" dirty="0">
              <a:solidFill>
                <a:srgbClr val="FFC000"/>
              </a:solidFill>
              <a:latin typeface="Calibri"/>
              <a:ea typeface="楷体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2C390FA-86FE-4193-A327-27E7E09B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379" y="257089"/>
            <a:ext cx="4387517" cy="751274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Known-pulsar detections</a:t>
            </a:r>
            <a:endParaRPr lang="en-AU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DC123F7-A70F-483C-80FE-289DD02671A4}"/>
              </a:ext>
            </a:extLst>
          </p:cNvPr>
          <p:cNvSpPr txBox="1"/>
          <p:nvPr/>
        </p:nvSpPr>
        <p:spPr>
          <a:xfrm>
            <a:off x="3441701" y="6246968"/>
            <a:ext cx="290175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700" dirty="0">
                <a:solidFill>
                  <a:schemeClr val="bg1"/>
                </a:solidFill>
              </a:rPr>
              <a:t>Bhat et al. (2023), Lee in prep. </a:t>
            </a:r>
            <a:endParaRPr lang="en-AU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59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12EE14-829F-44CD-8919-AF0653ACD025}"/>
              </a:ext>
            </a:extLst>
          </p:cNvPr>
          <p:cNvSpPr txBox="1">
            <a:spLocks/>
          </p:cNvSpPr>
          <p:nvPr/>
        </p:nvSpPr>
        <p:spPr>
          <a:xfrm>
            <a:off x="769257" y="928914"/>
            <a:ext cx="10290629" cy="4804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F6BB1C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5328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8460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22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13392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0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n-lt"/>
              </a:rPr>
              <a:t>The ‘first pass’ shallow search of the SMART survey </a:t>
            </a:r>
          </a:p>
          <a:p>
            <a:pPr marL="540000" lvl="1" indent="-342900">
              <a:lnSpc>
                <a:spcPct val="150000"/>
              </a:lnSpc>
              <a:buClr>
                <a:schemeClr val="bg1"/>
              </a:buClr>
              <a:buSzPct val="70000"/>
              <a:buFont typeface="Calibri" panose="020F0502020204030204" pitchFamily="34" charset="0"/>
              <a:buChar char="•"/>
            </a:pPr>
            <a:r>
              <a:rPr lang="en-US" altLang="zh-CN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analyzed the first 10 minutes of 80% legacy observations </a:t>
            </a:r>
          </a:p>
          <a:p>
            <a:pPr marL="540000" lvl="1" indent="-342900">
              <a:lnSpc>
                <a:spcPct val="150000"/>
              </a:lnSpc>
              <a:buClr>
                <a:schemeClr val="bg1"/>
              </a:buClr>
              <a:buSzPct val="70000"/>
              <a:buFont typeface="Calibri" panose="020F0502020204030204" pitchFamily="34" charset="0"/>
              <a:buChar char="•"/>
            </a:pPr>
            <a:r>
              <a:rPr lang="en-US" altLang="zh-CN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RFI mitigation</a:t>
            </a:r>
          </a:p>
          <a:p>
            <a:pPr marL="540000" lvl="1" indent="-342900">
              <a:lnSpc>
                <a:spcPct val="150000"/>
              </a:lnSpc>
              <a:buClr>
                <a:schemeClr val="bg1"/>
              </a:buClr>
              <a:buSzPct val="70000"/>
              <a:buFont typeface="Calibri" panose="020F0502020204030204" pitchFamily="34" charset="0"/>
              <a:buChar char="•"/>
            </a:pPr>
            <a:r>
              <a:rPr lang="en-US" altLang="zh-CN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Coarse de-dispersion plan (2358 trials)</a:t>
            </a:r>
          </a:p>
          <a:p>
            <a:pPr marL="540000" lvl="1" indent="-342900">
              <a:lnSpc>
                <a:spcPct val="150000"/>
              </a:lnSpc>
              <a:buClr>
                <a:schemeClr val="bg1"/>
              </a:buClr>
              <a:buSzPct val="70000"/>
              <a:buFont typeface="Calibri" panose="020F0502020204030204" pitchFamily="34" charset="0"/>
              <a:buChar char="•"/>
            </a:pPr>
            <a:endParaRPr lang="en-AU" altLang="zh-CN" sz="2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Next step</a:t>
            </a:r>
          </a:p>
          <a:p>
            <a:pPr marL="540000" lvl="1" indent="-342900">
              <a:lnSpc>
                <a:spcPct val="150000"/>
              </a:lnSpc>
              <a:buClr>
                <a:schemeClr val="bg1"/>
              </a:buClr>
              <a:buSzPct val="70000"/>
              <a:buFont typeface="Calibri" panose="020F0502020204030204" pitchFamily="34" charset="0"/>
              <a:buChar char="•"/>
            </a:pPr>
            <a:r>
              <a:rPr lang="en-AU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more thorough search on 4800s data (e.g. finer DM step)</a:t>
            </a:r>
          </a:p>
          <a:p>
            <a:pPr marL="540000" lvl="1" indent="-342900">
              <a:lnSpc>
                <a:spcPct val="150000"/>
              </a:lnSpc>
              <a:buClr>
                <a:schemeClr val="bg1"/>
              </a:buClr>
              <a:buSzPct val="70000"/>
              <a:buFont typeface="Calibri" panose="020F0502020204030204" pitchFamily="34" charset="0"/>
              <a:buChar char="•"/>
            </a:pPr>
            <a:r>
              <a:rPr lang="en-AU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the computing resources limitation ……</a:t>
            </a:r>
          </a:p>
        </p:txBody>
      </p:sp>
    </p:spTree>
    <p:extLst>
      <p:ext uri="{BB962C8B-B14F-4D97-AF65-F5344CB8AC3E}">
        <p14:creationId xmlns:p14="http://schemas.microsoft.com/office/powerpoint/2010/main" val="896114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28334E-158D-4D0B-8DD9-D0E3D93F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900" b="1" dirty="0">
                <a:latin typeface="+mn-lt"/>
              </a:rPr>
              <a:t>Data transfer &amp; store</a:t>
            </a:r>
            <a:endParaRPr lang="zh-CN" altLang="en-US" sz="2900" b="1" dirty="0">
              <a:latin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23C2777-E3BC-4682-970D-37363AD07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347" y="0"/>
            <a:ext cx="6232358" cy="6852243"/>
          </a:xfrm>
          <a:prstGeom prst="rect">
            <a:avLst/>
          </a:prstGeom>
        </p:spPr>
      </p:pic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5D9C2C0C-3063-4EC1-9239-CAD42CB84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584" y="1158241"/>
            <a:ext cx="5374763" cy="5211221"/>
          </a:xfrm>
        </p:spPr>
        <p:txBody>
          <a:bodyPr>
            <a:normAutofit/>
          </a:bodyPr>
          <a:lstStyle/>
          <a:p>
            <a:r>
              <a:rPr lang="en-US" altLang="zh-CN" sz="2500" dirty="0">
                <a:latin typeface="+mn-lt"/>
              </a:rPr>
              <a:t>Object storage</a:t>
            </a:r>
          </a:p>
          <a:p>
            <a:endParaRPr lang="en-US" altLang="zh-CN" sz="2500" dirty="0">
              <a:latin typeface="+mn-lt"/>
            </a:endParaRPr>
          </a:p>
          <a:p>
            <a:r>
              <a:rPr lang="en-US" altLang="zh-CN" sz="2500" b="0" dirty="0">
                <a:solidFill>
                  <a:schemeClr val="bg1"/>
                </a:solidFill>
                <a:latin typeface="+mn-lt"/>
              </a:rPr>
              <a:t>So far have transferred </a:t>
            </a:r>
            <a:r>
              <a:rPr lang="en-US" altLang="zh-CN" sz="2500" b="0" dirty="0">
                <a:solidFill>
                  <a:srgbClr val="FFC000"/>
                </a:solidFill>
                <a:latin typeface="+mn-lt"/>
              </a:rPr>
              <a:t>47</a:t>
            </a:r>
            <a:r>
              <a:rPr lang="en-US" altLang="zh-CN" sz="2500" b="0" dirty="0">
                <a:solidFill>
                  <a:schemeClr val="bg1"/>
                </a:solidFill>
                <a:latin typeface="+mn-lt"/>
              </a:rPr>
              <a:t>(/51) legacy observations (</a:t>
            </a:r>
            <a:r>
              <a:rPr lang="en-US" altLang="zh-CN" sz="2500" b="0" dirty="0">
                <a:solidFill>
                  <a:srgbClr val="FFC000"/>
                </a:solidFill>
                <a:latin typeface="+mn-lt"/>
              </a:rPr>
              <a:t>1.64 PB</a:t>
            </a:r>
            <a:r>
              <a:rPr lang="en-US" altLang="zh-CN" sz="2500" b="0" dirty="0">
                <a:solidFill>
                  <a:schemeClr val="bg1"/>
                </a:solidFill>
                <a:latin typeface="+mn-lt"/>
              </a:rPr>
              <a:t>) &amp; </a:t>
            </a:r>
            <a:r>
              <a:rPr lang="en-US" altLang="zh-CN" sz="2500" b="0" dirty="0">
                <a:solidFill>
                  <a:srgbClr val="FFC000"/>
                </a:solidFill>
                <a:latin typeface="+mn-lt"/>
              </a:rPr>
              <a:t>3</a:t>
            </a:r>
            <a:r>
              <a:rPr lang="en-US" altLang="zh-CN" sz="2500" b="0" dirty="0">
                <a:solidFill>
                  <a:schemeClr val="bg1"/>
                </a:solidFill>
                <a:latin typeface="+mn-lt"/>
              </a:rPr>
              <a:t>(/19) MWAX observations (</a:t>
            </a:r>
            <a:r>
              <a:rPr lang="en-US" altLang="zh-CN" sz="2500" b="0" dirty="0">
                <a:solidFill>
                  <a:srgbClr val="FFC000"/>
                </a:solidFill>
                <a:latin typeface="+mn-lt"/>
              </a:rPr>
              <a:t>0.24 PB</a:t>
            </a:r>
            <a:r>
              <a:rPr lang="en-US" altLang="zh-CN" sz="2500" b="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endParaRPr lang="en-US" altLang="zh-CN" sz="2500" b="0" dirty="0">
              <a:solidFill>
                <a:schemeClr val="bg1"/>
              </a:solidFill>
              <a:latin typeface="+mn-lt"/>
            </a:endParaRPr>
          </a:p>
          <a:p>
            <a:r>
              <a:rPr lang="en-US" altLang="zh-CN" sz="2500" dirty="0">
                <a:solidFill>
                  <a:srgbClr val="FFC000"/>
                </a:solidFill>
                <a:latin typeface="+mn-lt"/>
              </a:rPr>
              <a:t>Stored on </a:t>
            </a:r>
            <a:r>
              <a:rPr lang="en-US" altLang="zh-CN" sz="2500" dirty="0" err="1">
                <a:solidFill>
                  <a:srgbClr val="FFC000"/>
                </a:solidFill>
                <a:latin typeface="+mn-lt"/>
              </a:rPr>
              <a:t>cstcloud</a:t>
            </a:r>
            <a:endParaRPr lang="zh-CN" altLang="en-US" sz="25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61F7FAF-AB03-44FF-8484-DD3EB87203C5}"/>
              </a:ext>
            </a:extLst>
          </p:cNvPr>
          <p:cNvSpPr txBox="1"/>
          <p:nvPr/>
        </p:nvSpPr>
        <p:spPr>
          <a:xfrm>
            <a:off x="595086" y="5515093"/>
            <a:ext cx="48633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With the help from </a:t>
            </a:r>
            <a:r>
              <a:rPr lang="en-US" altLang="zh-CN" sz="2400" dirty="0" err="1">
                <a:solidFill>
                  <a:schemeClr val="bg1"/>
                </a:solidFill>
              </a:rPr>
              <a:t>Xiaoning</a:t>
            </a:r>
            <a:r>
              <a:rPr lang="en-US" altLang="zh-CN" sz="2400" dirty="0">
                <a:solidFill>
                  <a:schemeClr val="bg1"/>
                </a:solidFill>
              </a:rPr>
              <a:t> Tang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05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82CE01F-6937-43FF-AEB1-6A8CC3B78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25" y="146756"/>
            <a:ext cx="9310846" cy="6609644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D867E7AB-2998-4C75-AD5A-341940397E97}"/>
              </a:ext>
            </a:extLst>
          </p:cNvPr>
          <p:cNvSpPr txBox="1"/>
          <p:nvPr/>
        </p:nvSpPr>
        <p:spPr>
          <a:xfrm>
            <a:off x="6074151" y="1570913"/>
            <a:ext cx="4310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Yukai</a:t>
            </a:r>
            <a:r>
              <a:rPr lang="en-US" altLang="zh-CN" sz="2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Zhou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Original coherent beam-forming code (CUDA)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Hip version </a:t>
            </a:r>
            <a:r>
              <a:rPr lang="en-US" altLang="zh-CN" dirty="0">
                <a:solidFill>
                  <a:schemeClr val="bg1"/>
                </a:solidFill>
              </a:rPr>
              <a:t>beam-forming code 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A3357C67-1B83-47AF-9F5C-62E03E2BE065}"/>
              </a:ext>
            </a:extLst>
          </p:cNvPr>
          <p:cNvSpPr/>
          <p:nvPr/>
        </p:nvSpPr>
        <p:spPr>
          <a:xfrm>
            <a:off x="7992534" y="2652889"/>
            <a:ext cx="293511" cy="36124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FD47604-809F-441C-B930-F69090CE3144}"/>
              </a:ext>
            </a:extLst>
          </p:cNvPr>
          <p:cNvSpPr txBox="1"/>
          <p:nvPr/>
        </p:nvSpPr>
        <p:spPr>
          <a:xfrm>
            <a:off x="5704114" y="6119881"/>
            <a:ext cx="449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(</a:t>
            </a:r>
            <a:r>
              <a:rPr lang="zh-CN" altLang="en-US" dirty="0">
                <a:solidFill>
                  <a:schemeClr val="bg1"/>
                </a:solidFill>
              </a:rPr>
              <a:t>https://github.com/fxzjshm/MWA-vcstools</a:t>
            </a:r>
            <a:r>
              <a:rPr lang="en-US" altLang="zh-CN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82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846" y="145968"/>
            <a:ext cx="10247085" cy="65024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j-lt"/>
              </a:rPr>
              <a:t>De-dispersion Plan update and introduce down-sampling in time</a:t>
            </a:r>
            <a:endParaRPr lang="en-AU" b="1" dirty="0">
              <a:latin typeface="+mj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D6DF2D3-5C8C-4246-84BC-AB7C61CBB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211" y="4328825"/>
            <a:ext cx="4573905" cy="185756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57FFFE3-85BD-4B30-A74C-5E0727C0CA6A}"/>
              </a:ext>
            </a:extLst>
          </p:cNvPr>
          <p:cNvSpPr txBox="1"/>
          <p:nvPr/>
        </p:nvSpPr>
        <p:spPr>
          <a:xfrm>
            <a:off x="8368541" y="6261992"/>
            <a:ext cx="2286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Total DM trials = 6046</a:t>
            </a:r>
            <a:endParaRPr lang="zh-CN" alt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48DD284-A94B-48DD-AAF5-EA03A3A21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389" y="941680"/>
            <a:ext cx="4273549" cy="2519862"/>
          </a:xfrm>
          <a:prstGeom prst="rect">
            <a:avLst/>
          </a:prstGeom>
        </p:spPr>
      </p:pic>
      <p:sp>
        <p:nvSpPr>
          <p:cNvPr id="8" name="箭头: 下 7">
            <a:extLst>
              <a:ext uri="{FF2B5EF4-FFF2-40B4-BE49-F238E27FC236}">
                <a16:creationId xmlns:a16="http://schemas.microsoft.com/office/drawing/2014/main" id="{889C8B74-90D8-4064-9316-839A7C084471}"/>
              </a:ext>
            </a:extLst>
          </p:cNvPr>
          <p:cNvSpPr/>
          <p:nvPr/>
        </p:nvSpPr>
        <p:spPr>
          <a:xfrm>
            <a:off x="7646778" y="3730134"/>
            <a:ext cx="272758" cy="52646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C1718B1-A61F-4F52-BC75-02D2F3B77BC8}"/>
              </a:ext>
            </a:extLst>
          </p:cNvPr>
          <p:cNvSpPr txBox="1"/>
          <p:nvPr/>
        </p:nvSpPr>
        <p:spPr>
          <a:xfrm>
            <a:off x="8433990" y="3417170"/>
            <a:ext cx="223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90000"/>
                  </a:schemeClr>
                </a:solidFill>
              </a:rPr>
              <a:t>Total DM trials = 2358</a:t>
            </a:r>
            <a:endParaRPr lang="zh-CN" alt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A6C791B-050E-40B0-B02A-EF8E60259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879" y="3896121"/>
            <a:ext cx="3717677" cy="28296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33F983-B4A2-413E-A867-EC3761EE3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155" y="863995"/>
            <a:ext cx="3599000" cy="28296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64F9C7-6230-4B2F-BD6C-0D9133D46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879" y="3892839"/>
            <a:ext cx="3717679" cy="282969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D6F394A-A415-4535-93AA-046843816D59}"/>
              </a:ext>
            </a:extLst>
          </p:cNvPr>
          <p:cNvSpPr txBox="1"/>
          <p:nvPr/>
        </p:nvSpPr>
        <p:spPr>
          <a:xfrm>
            <a:off x="8223784" y="3883892"/>
            <a:ext cx="4863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Down-sampling by a factor of 4 in time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5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69EC29F-4394-425F-A65E-EF4FF75C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1" y="10160"/>
            <a:ext cx="10868468" cy="823556"/>
          </a:xfrm>
        </p:spPr>
        <p:txBody>
          <a:bodyPr>
            <a:normAutofit/>
          </a:bodyPr>
          <a:lstStyle/>
          <a:p>
            <a:r>
              <a:rPr kumimoji="1" lang="en-US" altLang="zh-CN" sz="3400" b="1" dirty="0">
                <a:latin typeface="+mn-lt"/>
              </a:rPr>
              <a:t>MWA SMART full observation searching test at CNIC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8163212-5C8E-4CE6-9331-EAD428E257E4}"/>
              </a:ext>
            </a:extLst>
          </p:cNvPr>
          <p:cNvSpPr txBox="1">
            <a:spLocks/>
          </p:cNvSpPr>
          <p:nvPr/>
        </p:nvSpPr>
        <p:spPr>
          <a:xfrm>
            <a:off x="111442" y="833717"/>
            <a:ext cx="4857600" cy="33877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>
                <a:solidFill>
                  <a:schemeClr val="bg1"/>
                </a:solidFill>
              </a:rPr>
              <a:t>Data set: two 4800s observations</a:t>
            </a:r>
          </a:p>
          <a:p>
            <a:endParaRPr kumimoji="1" lang="en-US" altLang="zh-CN" sz="2400" dirty="0">
              <a:solidFill>
                <a:schemeClr val="bg1"/>
              </a:solidFill>
            </a:endParaRPr>
          </a:p>
          <a:p>
            <a:endParaRPr kumimoji="1" lang="en-US" altLang="zh-CN" sz="2400" dirty="0">
              <a:solidFill>
                <a:schemeClr val="bg1"/>
              </a:solidFill>
            </a:endParaRPr>
          </a:p>
          <a:p>
            <a:endParaRPr kumimoji="1" lang="en-US" altLang="zh-CN" sz="2400" dirty="0">
              <a:solidFill>
                <a:schemeClr val="bg1"/>
              </a:solidFill>
            </a:endParaRPr>
          </a:p>
          <a:p>
            <a:endParaRPr kumimoji="1" lang="en-US" altLang="zh-CN" sz="2400" dirty="0">
              <a:solidFill>
                <a:schemeClr val="bg1"/>
              </a:solidFill>
            </a:endParaRPr>
          </a:p>
          <a:p>
            <a:r>
              <a:rPr kumimoji="1" lang="en-US" altLang="zh-CN" sz="2400" dirty="0">
                <a:solidFill>
                  <a:schemeClr val="bg1"/>
                </a:solidFill>
              </a:rPr>
              <a:t>For 144 point beamforming</a:t>
            </a:r>
          </a:p>
          <a:p>
            <a:pPr lvl="1"/>
            <a:r>
              <a:rPr kumimoji="1" lang="en-US" altLang="zh-CN" sz="2000" dirty="0">
                <a:solidFill>
                  <a:schemeClr val="bg1"/>
                </a:solidFill>
              </a:rPr>
              <a:t>Beamforming takes 90 </a:t>
            </a:r>
            <a:r>
              <a:rPr kumimoji="1" lang="en-US" altLang="zh-CN" sz="2000" dirty="0" err="1">
                <a:solidFill>
                  <a:schemeClr val="bg1"/>
                </a:solidFill>
              </a:rPr>
              <a:t>hr</a:t>
            </a:r>
            <a:r>
              <a:rPr kumimoji="1" lang="en-US" altLang="zh-CN" sz="2000" dirty="0">
                <a:solidFill>
                  <a:schemeClr val="bg1"/>
                </a:solidFill>
              </a:rPr>
              <a:t> in total</a:t>
            </a:r>
          </a:p>
          <a:p>
            <a:pPr lvl="1"/>
            <a:r>
              <a:rPr kumimoji="1" lang="en-US" altLang="zh-CN" sz="2000" dirty="0">
                <a:solidFill>
                  <a:schemeClr val="bg1"/>
                </a:solidFill>
              </a:rPr>
              <a:t>Pulsar search takes 75 </a:t>
            </a:r>
            <a:r>
              <a:rPr kumimoji="1" lang="en-US" altLang="zh-CN" sz="2000" dirty="0" err="1">
                <a:solidFill>
                  <a:schemeClr val="bg1"/>
                </a:solidFill>
              </a:rPr>
              <a:t>hr</a:t>
            </a:r>
            <a:r>
              <a:rPr kumimoji="1" lang="en-US" altLang="zh-CN" sz="2000" dirty="0">
                <a:solidFill>
                  <a:schemeClr val="bg1"/>
                </a:solidFill>
              </a:rPr>
              <a:t> in total</a:t>
            </a:r>
          </a:p>
          <a:p>
            <a:pPr lvl="1"/>
            <a:endParaRPr kumimoji="1"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A8EDF51-2705-4A53-9735-AB92060190D0}"/>
              </a:ext>
            </a:extLst>
          </p:cNvPr>
          <p:cNvSpPr/>
          <p:nvPr/>
        </p:nvSpPr>
        <p:spPr>
          <a:xfrm>
            <a:off x="10020104" y="1701800"/>
            <a:ext cx="1532585" cy="944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Beamforming</a:t>
            </a:r>
            <a:endParaRPr kumimoji="1" lang="zh-CN" altLang="en-US" dirty="0"/>
          </a:p>
        </p:txBody>
      </p:sp>
      <p:sp>
        <p:nvSpPr>
          <p:cNvPr id="7" name="圆柱体 6">
            <a:extLst>
              <a:ext uri="{FF2B5EF4-FFF2-40B4-BE49-F238E27FC236}">
                <a16:creationId xmlns:a16="http://schemas.microsoft.com/office/drawing/2014/main" id="{D38995BB-F453-4733-95C7-6E5718F8769F}"/>
              </a:ext>
            </a:extLst>
          </p:cNvPr>
          <p:cNvSpPr/>
          <p:nvPr/>
        </p:nvSpPr>
        <p:spPr>
          <a:xfrm>
            <a:off x="10211717" y="3235960"/>
            <a:ext cx="1149358" cy="97536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Shared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storage</a:t>
            </a:r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20AB3C6-0364-4630-A0AD-070E8D38C8CC}"/>
              </a:ext>
            </a:extLst>
          </p:cNvPr>
          <p:cNvSpPr/>
          <p:nvPr/>
        </p:nvSpPr>
        <p:spPr>
          <a:xfrm>
            <a:off x="10188857" y="4810760"/>
            <a:ext cx="1195078" cy="944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Pulsar</a:t>
            </a:r>
            <a:r>
              <a:rPr kumimoji="1" lang="zh-CN" altLang="en-US" dirty="0"/>
              <a:t> </a:t>
            </a:r>
            <a:r>
              <a:rPr kumimoji="1" lang="en-US" altLang="zh-CN" dirty="0"/>
              <a:t>search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6CB2F26-DA50-45B7-8EAA-D63044D388B1}"/>
              </a:ext>
            </a:extLst>
          </p:cNvPr>
          <p:cNvSpPr txBox="1"/>
          <p:nvPr/>
        </p:nvSpPr>
        <p:spPr>
          <a:xfrm>
            <a:off x="9226170" y="833716"/>
            <a:ext cx="29151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</a:rPr>
              <a:t>Kaichao</a:t>
            </a:r>
            <a:r>
              <a:rPr lang="en-US" altLang="zh-CN" sz="2000" b="1" dirty="0">
                <a:solidFill>
                  <a:schemeClr val="bg1"/>
                </a:solidFill>
              </a:rPr>
              <a:t> Wu, </a:t>
            </a:r>
            <a:r>
              <a:rPr lang="en-US" altLang="zh-CN" sz="2000" b="1" dirty="0" err="1">
                <a:solidFill>
                  <a:schemeClr val="bg1"/>
                </a:solidFill>
              </a:rPr>
              <a:t>Zihan</a:t>
            </a:r>
            <a:r>
              <a:rPr lang="en-US" altLang="zh-CN" sz="2000" b="1" dirty="0">
                <a:solidFill>
                  <a:schemeClr val="bg1"/>
                </a:solidFill>
              </a:rPr>
              <a:t> Zhang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8" name="箭头: 下 27">
            <a:extLst>
              <a:ext uri="{FF2B5EF4-FFF2-40B4-BE49-F238E27FC236}">
                <a16:creationId xmlns:a16="http://schemas.microsoft.com/office/drawing/2014/main" id="{86CF9402-66B5-44ED-B11F-DE5705CB9995}"/>
              </a:ext>
            </a:extLst>
          </p:cNvPr>
          <p:cNvSpPr/>
          <p:nvPr/>
        </p:nvSpPr>
        <p:spPr>
          <a:xfrm>
            <a:off x="10651169" y="2646680"/>
            <a:ext cx="218941" cy="58928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下 28">
            <a:extLst>
              <a:ext uri="{FF2B5EF4-FFF2-40B4-BE49-F238E27FC236}">
                <a16:creationId xmlns:a16="http://schemas.microsoft.com/office/drawing/2014/main" id="{CFB7449B-2C06-40B9-B52B-59F212CFAD84}"/>
              </a:ext>
            </a:extLst>
          </p:cNvPr>
          <p:cNvSpPr/>
          <p:nvPr/>
        </p:nvSpPr>
        <p:spPr>
          <a:xfrm>
            <a:off x="10651168" y="4221480"/>
            <a:ext cx="218941" cy="58928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2B4F13A-EF4C-419B-A0EF-8375DDD3C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7" y="1337998"/>
            <a:ext cx="1949039" cy="158246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0E2761D-BCF5-44A4-B4CE-F76E8102D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757" y="1337997"/>
            <a:ext cx="1912675" cy="1582466"/>
          </a:xfrm>
          <a:prstGeom prst="rect">
            <a:avLst/>
          </a:prstGeom>
        </p:spPr>
      </p:pic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B66E9CE4-3A3C-4C23-B12A-8F59CFA21D04}"/>
              </a:ext>
            </a:extLst>
          </p:cNvPr>
          <p:cNvCxnSpPr>
            <a:cxnSpLocks/>
          </p:cNvCxnSpPr>
          <p:nvPr/>
        </p:nvCxnSpPr>
        <p:spPr>
          <a:xfrm>
            <a:off x="5113421" y="905909"/>
            <a:ext cx="0" cy="32209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内容占位符 2">
            <a:extLst>
              <a:ext uri="{FF2B5EF4-FFF2-40B4-BE49-F238E27FC236}">
                <a16:creationId xmlns:a16="http://schemas.microsoft.com/office/drawing/2014/main" id="{456BCE4D-A3C6-4794-83E2-3FAAE40DC103}"/>
              </a:ext>
            </a:extLst>
          </p:cNvPr>
          <p:cNvSpPr txBox="1">
            <a:spLocks/>
          </p:cNvSpPr>
          <p:nvPr/>
        </p:nvSpPr>
        <p:spPr>
          <a:xfrm>
            <a:off x="5291709" y="1328468"/>
            <a:ext cx="4570024" cy="57860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>
                <a:solidFill>
                  <a:schemeClr val="bg1"/>
                </a:solidFill>
              </a:rPr>
              <a:t>Computing resources:</a:t>
            </a:r>
          </a:p>
          <a:p>
            <a:pPr lvl="1"/>
            <a:r>
              <a:rPr kumimoji="1" lang="en-US" altLang="zh-CN" sz="2300" dirty="0">
                <a:solidFill>
                  <a:schemeClr val="bg1"/>
                </a:solidFill>
              </a:rPr>
              <a:t>3 nodes</a:t>
            </a:r>
          </a:p>
          <a:p>
            <a:pPr lvl="1"/>
            <a:r>
              <a:rPr kumimoji="1" lang="en-US" altLang="zh-CN" sz="2300" dirty="0">
                <a:solidFill>
                  <a:schemeClr val="bg1"/>
                </a:solidFill>
              </a:rPr>
              <a:t>Each contains one 32-core CPU &amp; 4 DCU cards</a:t>
            </a:r>
          </a:p>
          <a:p>
            <a:pPr lvl="1"/>
            <a:endParaRPr kumimoji="1"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6A2D226-AF04-44EE-A2E1-C70D20C5D827}"/>
              </a:ext>
            </a:extLst>
          </p:cNvPr>
          <p:cNvSpPr txBox="1"/>
          <p:nvPr/>
        </p:nvSpPr>
        <p:spPr>
          <a:xfrm>
            <a:off x="1381655" y="4516120"/>
            <a:ext cx="91456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>
                <a:solidFill>
                  <a:schemeClr val="bg1"/>
                </a:solidFill>
              </a:rPr>
              <a:t>For one point beamforming</a:t>
            </a:r>
          </a:p>
          <a:p>
            <a:pPr lvl="3"/>
            <a:r>
              <a:rPr kumimoji="1" lang="en-US" altLang="zh-CN" dirty="0">
                <a:solidFill>
                  <a:schemeClr val="bg1"/>
                </a:solidFill>
              </a:rPr>
              <a:t>(90+75) hour✖️12DCU➗144 </a:t>
            </a:r>
            <a:r>
              <a:rPr kumimoji="1" lang="en-US" altLang="zh-CN" dirty="0" err="1">
                <a:solidFill>
                  <a:schemeClr val="bg1"/>
                </a:solidFill>
              </a:rPr>
              <a:t>pointings</a:t>
            </a:r>
            <a:r>
              <a:rPr kumimoji="1" lang="en-US" altLang="zh-CN" dirty="0">
                <a:solidFill>
                  <a:schemeClr val="bg1"/>
                </a:solidFill>
              </a:rPr>
              <a:t> =13.75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DCU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hour/pointing</a:t>
            </a: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Assume each observation can be covered with  6000 </a:t>
            </a:r>
            <a:r>
              <a:rPr kumimoji="1" lang="en-US" altLang="zh-CN" sz="1800" dirty="0" err="1">
                <a:solidFill>
                  <a:schemeClr val="bg1"/>
                </a:solidFill>
              </a:rPr>
              <a:t>pointings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pPr lvl="3"/>
            <a:r>
              <a:rPr kumimoji="1" lang="en-US" altLang="zh-CN" dirty="0">
                <a:solidFill>
                  <a:schemeClr val="bg1"/>
                </a:solidFill>
              </a:rPr>
              <a:t>13.75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DCU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hour/pointing✖️6000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 err="1">
                <a:solidFill>
                  <a:schemeClr val="bg1"/>
                </a:solidFill>
              </a:rPr>
              <a:t>pointings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=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82500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DCU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hours</a:t>
            </a:r>
          </a:p>
          <a:p>
            <a:r>
              <a:rPr kumimoji="1" lang="en-US" altLang="zh-CN" sz="1800" dirty="0">
                <a:solidFill>
                  <a:schemeClr val="bg1"/>
                </a:solidFill>
              </a:rPr>
              <a:t>With 100 four-DCU-card nodes, processing one observation will take</a:t>
            </a:r>
          </a:p>
          <a:p>
            <a:pPr lvl="3"/>
            <a:r>
              <a:rPr kumimoji="1" lang="en-US" altLang="zh-CN" dirty="0">
                <a:solidFill>
                  <a:schemeClr val="bg1"/>
                </a:solidFill>
              </a:rPr>
              <a:t>82500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DCU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hours ➗ 400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DCU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➗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24 hours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=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8.6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days</a:t>
            </a:r>
          </a:p>
        </p:txBody>
      </p:sp>
    </p:spTree>
    <p:extLst>
      <p:ext uri="{BB962C8B-B14F-4D97-AF65-F5344CB8AC3E}">
        <p14:creationId xmlns:p14="http://schemas.microsoft.com/office/powerpoint/2010/main" val="553077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Placeholder 13" descr="murchison-shire.pn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782" b="-13782"/>
          <a:stretch>
            <a:fillRect/>
          </a:stretch>
        </p:blipFill>
        <p:spPr>
          <a:xfrm>
            <a:off x="953040" y="52824"/>
            <a:ext cx="10285920" cy="8843860"/>
          </a:xfrm>
        </p:spPr>
      </p:pic>
      <p:sp>
        <p:nvSpPr>
          <p:cNvPr id="15" name="Oval 14"/>
          <p:cNvSpPr/>
          <p:nvPr/>
        </p:nvSpPr>
        <p:spPr>
          <a:xfrm>
            <a:off x="3042002" y="6091637"/>
            <a:ext cx="114288" cy="11587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53"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25604" name="TextBox 15"/>
          <p:cNvSpPr txBox="1">
            <a:spLocks noChangeArrowheads="1"/>
          </p:cNvSpPr>
          <p:nvPr/>
        </p:nvSpPr>
        <p:spPr bwMode="auto">
          <a:xfrm>
            <a:off x="2356274" y="5942426"/>
            <a:ext cx="646972" cy="59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153"/>
            <a:r>
              <a:rPr lang="en-US" sz="1633" dirty="0">
                <a:solidFill>
                  <a:srgbClr val="FFFFFF"/>
                </a:solidFill>
                <a:latin typeface="Calibri"/>
              </a:rPr>
              <a:t>Perth</a:t>
            </a:r>
          </a:p>
          <a:p>
            <a:pPr defTabSz="457153"/>
            <a:endParaRPr lang="en-US" sz="1633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00711" y="4860896"/>
            <a:ext cx="838112" cy="1587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2957730" y="4868931"/>
            <a:ext cx="915635" cy="34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153"/>
            <a:r>
              <a:rPr lang="en-US" sz="1633" dirty="0">
                <a:solidFill>
                  <a:srgbClr val="FFFFFF"/>
                </a:solidFill>
                <a:latin typeface="Calibri"/>
              </a:rPr>
              <a:t>~200 km</a:t>
            </a:r>
          </a:p>
        </p:txBody>
      </p:sp>
      <p:sp>
        <p:nvSpPr>
          <p:cNvPr id="9" name="Oval 8"/>
          <p:cNvSpPr/>
          <p:nvPr/>
        </p:nvSpPr>
        <p:spPr>
          <a:xfrm>
            <a:off x="2737234" y="5024946"/>
            <a:ext cx="114288" cy="1158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53"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25608" name="TextBox 15"/>
          <p:cNvSpPr txBox="1">
            <a:spLocks noChangeArrowheads="1"/>
          </p:cNvSpPr>
          <p:nvPr/>
        </p:nvSpPr>
        <p:spPr bwMode="auto">
          <a:xfrm>
            <a:off x="1670547" y="4836054"/>
            <a:ext cx="1039131" cy="59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153"/>
            <a:r>
              <a:rPr lang="en-US" sz="1633" dirty="0" err="1">
                <a:solidFill>
                  <a:prstClr val="white"/>
                </a:solidFill>
                <a:latin typeface="Calibri"/>
              </a:rPr>
              <a:t>Geraldton</a:t>
            </a:r>
            <a:endParaRPr lang="en-US" sz="1633" dirty="0">
              <a:solidFill>
                <a:prstClr val="white"/>
              </a:solidFill>
              <a:latin typeface="Calibri"/>
            </a:endParaRPr>
          </a:p>
          <a:p>
            <a:pPr defTabSz="457153"/>
            <a:endParaRPr lang="en-US" sz="16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609" name="TextBox 15"/>
          <p:cNvSpPr txBox="1">
            <a:spLocks noChangeArrowheads="1"/>
          </p:cNvSpPr>
          <p:nvPr/>
        </p:nvSpPr>
        <p:spPr bwMode="auto">
          <a:xfrm>
            <a:off x="4655879" y="3603540"/>
            <a:ext cx="3733779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153"/>
            <a:r>
              <a:rPr lang="en-US" sz="2250" dirty="0">
                <a:solidFill>
                  <a:prstClr val="white"/>
                </a:solidFill>
                <a:latin typeface="Calibri"/>
              </a:rPr>
              <a:t>41,000 km</a:t>
            </a:r>
            <a:r>
              <a:rPr lang="en-US" sz="2250" baseline="30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US" sz="2250" dirty="0">
                <a:solidFill>
                  <a:prstClr val="white"/>
                </a:solidFill>
                <a:latin typeface="Calibri"/>
              </a:rPr>
              <a:t> = The Netherlands</a:t>
            </a:r>
          </a:p>
        </p:txBody>
      </p:sp>
      <p:sp>
        <p:nvSpPr>
          <p:cNvPr id="20" name="Freeform 19"/>
          <p:cNvSpPr/>
          <p:nvPr/>
        </p:nvSpPr>
        <p:spPr>
          <a:xfrm>
            <a:off x="2821523" y="4121755"/>
            <a:ext cx="480802" cy="1984167"/>
          </a:xfrm>
          <a:custGeom>
            <a:avLst/>
            <a:gdLst>
              <a:gd name="connsiteX0" fmla="*/ 480853 w 480853"/>
              <a:gd name="connsiteY0" fmla="*/ 0 h 1984375"/>
              <a:gd name="connsiteX1" fmla="*/ 464978 w 480853"/>
              <a:gd name="connsiteY1" fmla="*/ 301625 h 1984375"/>
              <a:gd name="connsiteX2" fmla="*/ 449103 w 480853"/>
              <a:gd name="connsiteY2" fmla="*/ 365125 h 1984375"/>
              <a:gd name="connsiteX3" fmla="*/ 417353 w 480853"/>
              <a:gd name="connsiteY3" fmla="*/ 412750 h 1984375"/>
              <a:gd name="connsiteX4" fmla="*/ 369728 w 480853"/>
              <a:gd name="connsiteY4" fmla="*/ 444500 h 1984375"/>
              <a:gd name="connsiteX5" fmla="*/ 353853 w 480853"/>
              <a:gd name="connsiteY5" fmla="*/ 492125 h 1984375"/>
              <a:gd name="connsiteX6" fmla="*/ 322103 w 480853"/>
              <a:gd name="connsiteY6" fmla="*/ 635000 h 1984375"/>
              <a:gd name="connsiteX7" fmla="*/ 306228 w 480853"/>
              <a:gd name="connsiteY7" fmla="*/ 682625 h 1984375"/>
              <a:gd name="connsiteX8" fmla="*/ 258603 w 480853"/>
              <a:gd name="connsiteY8" fmla="*/ 714375 h 1984375"/>
              <a:gd name="connsiteX9" fmla="*/ 226853 w 480853"/>
              <a:gd name="connsiteY9" fmla="*/ 762000 h 1984375"/>
              <a:gd name="connsiteX10" fmla="*/ 179228 w 480853"/>
              <a:gd name="connsiteY10" fmla="*/ 777875 h 1984375"/>
              <a:gd name="connsiteX11" fmla="*/ 115728 w 480853"/>
              <a:gd name="connsiteY11" fmla="*/ 873125 h 1984375"/>
              <a:gd name="connsiteX12" fmla="*/ 83978 w 480853"/>
              <a:gd name="connsiteY12" fmla="*/ 920750 h 1984375"/>
              <a:gd name="connsiteX13" fmla="*/ 36353 w 480853"/>
              <a:gd name="connsiteY13" fmla="*/ 936625 h 1984375"/>
              <a:gd name="connsiteX14" fmla="*/ 4603 w 480853"/>
              <a:gd name="connsiteY14" fmla="*/ 984250 h 1984375"/>
              <a:gd name="connsiteX15" fmla="*/ 20478 w 480853"/>
              <a:gd name="connsiteY15" fmla="*/ 1301750 h 1984375"/>
              <a:gd name="connsiteX16" fmla="*/ 68103 w 480853"/>
              <a:gd name="connsiteY16" fmla="*/ 1397000 h 1984375"/>
              <a:gd name="connsiteX17" fmla="*/ 131603 w 480853"/>
              <a:gd name="connsiteY17" fmla="*/ 1508125 h 1984375"/>
              <a:gd name="connsiteX18" fmla="*/ 163353 w 480853"/>
              <a:gd name="connsiteY18" fmla="*/ 1619250 h 1984375"/>
              <a:gd name="connsiteX19" fmla="*/ 195103 w 480853"/>
              <a:gd name="connsiteY19" fmla="*/ 1666875 h 1984375"/>
              <a:gd name="connsiteX20" fmla="*/ 242728 w 480853"/>
              <a:gd name="connsiteY20" fmla="*/ 1682750 h 1984375"/>
              <a:gd name="connsiteX21" fmla="*/ 258603 w 480853"/>
              <a:gd name="connsiteY21" fmla="*/ 1984375 h 198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0853" h="1984375">
                <a:moveTo>
                  <a:pt x="480853" y="0"/>
                </a:moveTo>
                <a:cubicBezTo>
                  <a:pt x="475561" y="100542"/>
                  <a:pt x="473700" y="201323"/>
                  <a:pt x="464978" y="301625"/>
                </a:cubicBezTo>
                <a:cubicBezTo>
                  <a:pt x="463088" y="323361"/>
                  <a:pt x="457698" y="345071"/>
                  <a:pt x="449103" y="365125"/>
                </a:cubicBezTo>
                <a:cubicBezTo>
                  <a:pt x="441587" y="382662"/>
                  <a:pt x="430844" y="399259"/>
                  <a:pt x="417353" y="412750"/>
                </a:cubicBezTo>
                <a:cubicBezTo>
                  <a:pt x="403862" y="426241"/>
                  <a:pt x="385603" y="433917"/>
                  <a:pt x="369728" y="444500"/>
                </a:cubicBezTo>
                <a:cubicBezTo>
                  <a:pt x="364436" y="460375"/>
                  <a:pt x="357912" y="475891"/>
                  <a:pt x="353853" y="492125"/>
                </a:cubicBezTo>
                <a:cubicBezTo>
                  <a:pt x="321117" y="623069"/>
                  <a:pt x="354696" y="520924"/>
                  <a:pt x="322103" y="635000"/>
                </a:cubicBezTo>
                <a:cubicBezTo>
                  <a:pt x="317506" y="651090"/>
                  <a:pt x="316681" y="669558"/>
                  <a:pt x="306228" y="682625"/>
                </a:cubicBezTo>
                <a:cubicBezTo>
                  <a:pt x="294309" y="697523"/>
                  <a:pt x="274478" y="703792"/>
                  <a:pt x="258603" y="714375"/>
                </a:cubicBezTo>
                <a:cubicBezTo>
                  <a:pt x="248020" y="730250"/>
                  <a:pt x="241751" y="750081"/>
                  <a:pt x="226853" y="762000"/>
                </a:cubicBezTo>
                <a:cubicBezTo>
                  <a:pt x="213786" y="772453"/>
                  <a:pt x="191061" y="766042"/>
                  <a:pt x="179228" y="777875"/>
                </a:cubicBezTo>
                <a:cubicBezTo>
                  <a:pt x="152246" y="804857"/>
                  <a:pt x="136895" y="841375"/>
                  <a:pt x="115728" y="873125"/>
                </a:cubicBezTo>
                <a:cubicBezTo>
                  <a:pt x="105145" y="889000"/>
                  <a:pt x="102078" y="914717"/>
                  <a:pt x="83978" y="920750"/>
                </a:cubicBezTo>
                <a:lnTo>
                  <a:pt x="36353" y="936625"/>
                </a:lnTo>
                <a:cubicBezTo>
                  <a:pt x="25770" y="952500"/>
                  <a:pt x="5432" y="965189"/>
                  <a:pt x="4603" y="984250"/>
                </a:cubicBezTo>
                <a:cubicBezTo>
                  <a:pt x="0" y="1090116"/>
                  <a:pt x="11298" y="1196183"/>
                  <a:pt x="20478" y="1301750"/>
                </a:cubicBezTo>
                <a:cubicBezTo>
                  <a:pt x="24210" y="1344663"/>
                  <a:pt x="47796" y="1361462"/>
                  <a:pt x="68103" y="1397000"/>
                </a:cubicBezTo>
                <a:cubicBezTo>
                  <a:pt x="148668" y="1537989"/>
                  <a:pt x="54249" y="1392094"/>
                  <a:pt x="131603" y="1508125"/>
                </a:cubicBezTo>
                <a:cubicBezTo>
                  <a:pt x="136689" y="1528470"/>
                  <a:pt x="151966" y="1596476"/>
                  <a:pt x="163353" y="1619250"/>
                </a:cubicBezTo>
                <a:cubicBezTo>
                  <a:pt x="171886" y="1636315"/>
                  <a:pt x="180205" y="1654956"/>
                  <a:pt x="195103" y="1666875"/>
                </a:cubicBezTo>
                <a:cubicBezTo>
                  <a:pt x="208170" y="1677328"/>
                  <a:pt x="226853" y="1677458"/>
                  <a:pt x="242728" y="1682750"/>
                </a:cubicBezTo>
                <a:cubicBezTo>
                  <a:pt x="285377" y="1810697"/>
                  <a:pt x="258603" y="1713641"/>
                  <a:pt x="258603" y="1984375"/>
                </a:cubicBezTo>
              </a:path>
            </a:pathLst>
          </a:custGeom>
          <a:ln w="412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53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107595" y="4090386"/>
            <a:ext cx="4790567" cy="494663"/>
          </a:xfrm>
          <a:prstGeom prst="roundRect">
            <a:avLst/>
          </a:prstGeom>
          <a:solidFill>
            <a:srgbClr val="8686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53"/>
            <a:r>
              <a:rPr lang="en-US" sz="1814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Population density = 0.002 people / km</a:t>
            </a:r>
            <a:r>
              <a:rPr lang="en-US" sz="1814" baseline="30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</a:p>
        </p:txBody>
      </p:sp>
      <p:cxnSp>
        <p:nvCxnSpPr>
          <p:cNvPr id="16" name="Straight Arrow Connector 12"/>
          <p:cNvCxnSpPr>
            <a:cxnSpLocks noChangeShapeType="1"/>
          </p:cNvCxnSpPr>
          <p:nvPr/>
        </p:nvCxnSpPr>
        <p:spPr bwMode="auto">
          <a:xfrm>
            <a:off x="3299817" y="3449951"/>
            <a:ext cx="1" cy="4680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87" y="2134850"/>
            <a:ext cx="2229021" cy="1282073"/>
          </a:xfrm>
          <a:prstGeom prst="rect">
            <a:avLst/>
          </a:prstGeom>
        </p:spPr>
      </p:pic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1562939" y="3190795"/>
            <a:ext cx="4405373" cy="34362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153"/>
            <a:r>
              <a:rPr lang="en-US" sz="16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MRO </a:t>
            </a:r>
            <a:r>
              <a:rPr lang="en-US" sz="16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(Murchison Radio-astronomy Observatory)</a:t>
            </a:r>
            <a:endParaRPr lang="en-US" sz="1633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15" y="1221582"/>
            <a:ext cx="937907" cy="1053562"/>
          </a:xfrm>
          <a:prstGeom prst="rect">
            <a:avLst/>
          </a:prstGeom>
        </p:spPr>
      </p:pic>
      <p:sp>
        <p:nvSpPr>
          <p:cNvPr id="2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9829" y="450516"/>
            <a:ext cx="6249757" cy="653574"/>
          </a:xfrm>
          <a:prstGeom prst="rect">
            <a:avLst/>
          </a:prstGeom>
          <a:ln/>
        </p:spPr>
        <p:txBody>
          <a:bodyPr vert="horz" wrap="square" lIns="0" tIns="0" rIns="91431" bIns="4571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64145" lvl="2" indent="0">
              <a:lnSpc>
                <a:spcPct val="145000"/>
              </a:lnSpc>
              <a:spcAft>
                <a:spcPct val="0"/>
              </a:spcAft>
              <a:buSzPct val="45000"/>
              <a:buNone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US" altLang="zh-CN" sz="2300" dirty="0">
                <a:solidFill>
                  <a:schemeClr val="bg1"/>
                </a:solidFill>
                <a:latin typeface="+mj-lt"/>
              </a:rPr>
              <a:t>Precursor for the SKA-low at the same site</a:t>
            </a:r>
            <a:endParaRPr lang="en-AU" altLang="en-US" sz="1800" dirty="0"/>
          </a:p>
        </p:txBody>
      </p:sp>
      <p:sp>
        <p:nvSpPr>
          <p:cNvPr id="25" name="Rectangle 2"/>
          <p:cNvSpPr/>
          <p:nvPr/>
        </p:nvSpPr>
        <p:spPr>
          <a:xfrm>
            <a:off x="2900711" y="45719"/>
            <a:ext cx="6037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45000"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AU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Murchison Widefield Array (MWA)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0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1"/>
    </mc:Choice>
    <mc:Fallback xmlns="">
      <p:transition spd="slow" advTm="3890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7471" y="72980"/>
            <a:ext cx="7189672" cy="650240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+mj-lt"/>
              </a:rPr>
              <a:t>Some known pulsar detections from the test</a:t>
            </a:r>
            <a:endParaRPr lang="en-AU" b="1" dirty="0">
              <a:latin typeface="+mj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5737A5-BE9B-4C33-9B4F-C81413995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79" y="3827294"/>
            <a:ext cx="4010216" cy="28340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34F9C3-6B7F-441C-AD9A-861BAD559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79" y="821296"/>
            <a:ext cx="4010216" cy="28340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C361D63-D3CA-40C9-B2CA-8054B4571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176" y="821296"/>
            <a:ext cx="4010216" cy="28340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531D590-7336-43F5-804A-67809CF90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722" y="3830767"/>
            <a:ext cx="4010216" cy="28340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ED3481-772C-4C6F-A10B-507508CB2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69" y="819005"/>
            <a:ext cx="4010216" cy="283406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2446251-7CF5-44F8-827D-3A05C36844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890" y="3827293"/>
            <a:ext cx="4010217" cy="283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21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492" y="415626"/>
            <a:ext cx="2439355" cy="650240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+mj-lt"/>
              </a:rPr>
              <a:t>Future works</a:t>
            </a:r>
            <a:endParaRPr lang="en-AU" b="1" dirty="0">
              <a:latin typeface="+mj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14273" y="1584611"/>
            <a:ext cx="9345613" cy="1840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F6BB1C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5328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4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8460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22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13392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0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AU" altLang="zh-CN" sz="2300" dirty="0">
                <a:latin typeface="Calibri" panose="020F0502020204030204" pitchFamily="34" charset="0"/>
                <a:cs typeface="Calibri" panose="020F0502020204030204" pitchFamily="34" charset="0"/>
              </a:rPr>
              <a:t>Data transfer:</a:t>
            </a:r>
          </a:p>
          <a:p>
            <a:pPr marL="540000" lvl="1" indent="-342900">
              <a:lnSpc>
                <a:spcPct val="150000"/>
              </a:lnSpc>
              <a:buClr>
                <a:schemeClr val="bg1"/>
              </a:buClr>
              <a:buSzPct val="70000"/>
              <a:buFont typeface="Calibri" panose="020F0502020204030204" pitchFamily="34" charset="0"/>
              <a:buChar char="•"/>
            </a:pPr>
            <a:r>
              <a:rPr lang="en-AU" altLang="zh-CN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 for transfer </a:t>
            </a:r>
            <a:r>
              <a:rPr lang="en-US" altLang="zh-CN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 of the legacy (4/51) &amp; MWAX (16/19) data to CNIC</a:t>
            </a:r>
            <a:endParaRPr lang="en-AU" altLang="zh-CN" sz="2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AU" sz="2300" dirty="0">
                <a:latin typeface="Calibri" panose="020F0502020204030204" pitchFamily="34" charset="0"/>
                <a:cs typeface="Calibri" panose="020F0502020204030204" pitchFamily="34" charset="0"/>
              </a:rPr>
              <a:t>Beamforming and searching on a regular basis:</a:t>
            </a:r>
          </a:p>
          <a:p>
            <a:pPr marL="540000" lvl="1" indent="-342900">
              <a:lnSpc>
                <a:spcPct val="150000"/>
              </a:lnSpc>
              <a:buClr>
                <a:schemeClr val="bg1"/>
              </a:buClr>
              <a:buSzPct val="70000"/>
              <a:buFont typeface="Calibri" panose="020F0502020204030204" pitchFamily="34" charset="0"/>
              <a:buChar char="•"/>
            </a:pPr>
            <a:r>
              <a:rPr lang="en-AU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 more efficient searching pipeline</a:t>
            </a:r>
          </a:p>
          <a:p>
            <a:pPr marL="540000" lvl="1" indent="-342900">
              <a:lnSpc>
                <a:spcPct val="150000"/>
              </a:lnSpc>
              <a:buClr>
                <a:schemeClr val="bg1"/>
              </a:buClr>
              <a:buSzPct val="70000"/>
              <a:buFont typeface="Calibri" panose="020F0502020204030204" pitchFamily="34" charset="0"/>
              <a:buChar char="•"/>
            </a:pPr>
            <a:r>
              <a:rPr lang="en-AU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more selective in choosing the beamforming positions</a:t>
            </a:r>
          </a:p>
          <a:p>
            <a:pPr marL="540000" lvl="1" indent="-342900">
              <a:lnSpc>
                <a:spcPct val="150000"/>
              </a:lnSpc>
              <a:buClr>
                <a:schemeClr val="bg1"/>
              </a:buClr>
              <a:buSzPct val="70000"/>
              <a:buFont typeface="Calibri" panose="020F0502020204030204" pitchFamily="34" charset="0"/>
              <a:buChar char="•"/>
            </a:pPr>
            <a:r>
              <a:rPr lang="en-AU" sz="2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Hope to make new pulsar detections</a:t>
            </a:r>
            <a:endParaRPr lang="en-AU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3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35992" y="884568"/>
            <a:ext cx="8424555" cy="2139853"/>
          </a:xfrm>
          <a:ln/>
        </p:spPr>
        <p:txBody>
          <a:bodyPr vert="horz" wrap="square" lIns="0" tIns="0" rIns="91431" bIns="4571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64145" lvl="2" indent="0">
              <a:lnSpc>
                <a:spcPct val="145000"/>
              </a:lnSpc>
              <a:spcAft>
                <a:spcPct val="0"/>
              </a:spcAft>
              <a:buSzPct val="45000"/>
              <a:buNone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US" altLang="zh-CN" sz="2300" dirty="0">
                <a:solidFill>
                  <a:schemeClr val="bg1"/>
                </a:solidFill>
                <a:latin typeface="+mj-lt"/>
              </a:rPr>
              <a:t>Phase I (2012 -- 2016)</a:t>
            </a:r>
            <a:endParaRPr lang="en-AU" altLang="en-US" sz="2300" dirty="0">
              <a:solidFill>
                <a:schemeClr val="bg1"/>
              </a:solidFill>
              <a:latin typeface="+mj-lt"/>
            </a:endParaRPr>
          </a:p>
          <a:p>
            <a:pPr marL="489556" lvl="2" indent="-325411">
              <a:lnSpc>
                <a:spcPct val="145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AU" altLang="en-US" sz="2000" dirty="0">
                <a:solidFill>
                  <a:srgbClr val="00FFFF"/>
                </a:solidFill>
              </a:rPr>
              <a:t>128</a:t>
            </a:r>
            <a:r>
              <a:rPr lang="en-AU" altLang="en-US" sz="2000" dirty="0"/>
              <a:t> tiles, distributed in ~ 3 km diameter region</a:t>
            </a:r>
          </a:p>
          <a:p>
            <a:pPr marL="477345" lvl="3" indent="0">
              <a:lnSpc>
                <a:spcPct val="145000"/>
              </a:lnSpc>
              <a:spcAft>
                <a:spcPct val="0"/>
              </a:spcAft>
              <a:buSzPct val="45000"/>
              <a:buNone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AU" altLang="en-US" sz="1900" dirty="0"/>
              <a:t>-  each tile contains </a:t>
            </a:r>
            <a:r>
              <a:rPr lang="en-AU" altLang="en-US" sz="1900" dirty="0">
                <a:solidFill>
                  <a:srgbClr val="00FFFF"/>
                </a:solidFill>
              </a:rPr>
              <a:t>16</a:t>
            </a:r>
            <a:r>
              <a:rPr lang="en-AU" altLang="en-US" sz="1900" dirty="0"/>
              <a:t> dipoles, 4×4 dual polarisation array</a:t>
            </a:r>
          </a:p>
          <a:p>
            <a:pPr marL="489556" lvl="2" indent="-325411">
              <a:lnSpc>
                <a:spcPct val="145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US" altLang="zh-CN" sz="2000" dirty="0"/>
              <a:t>Low-frequency </a:t>
            </a:r>
            <a:r>
              <a:rPr lang="en-US" altLang="zh-CN" sz="2000" dirty="0">
                <a:solidFill>
                  <a:srgbClr val="00FFFF"/>
                </a:solidFill>
              </a:rPr>
              <a:t>phased array</a:t>
            </a:r>
            <a:endParaRPr lang="en-AU" altLang="en-US" sz="2000" dirty="0">
              <a:solidFill>
                <a:srgbClr val="00FFFF"/>
              </a:solidFill>
            </a:endParaRPr>
          </a:p>
          <a:p>
            <a:pPr marL="489556" lvl="2" indent="-325411">
              <a:lnSpc>
                <a:spcPct val="145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AU" altLang="en-US" sz="2000" dirty="0"/>
              <a:t>Working frequency: </a:t>
            </a:r>
            <a:r>
              <a:rPr lang="en-AU" altLang="en-US" sz="2000" dirty="0">
                <a:solidFill>
                  <a:srgbClr val="00FFFF"/>
                </a:solidFill>
              </a:rPr>
              <a:t>80-300 MHz</a:t>
            </a:r>
            <a:endParaRPr lang="en-AU" altLang="en-US" sz="2000" dirty="0"/>
          </a:p>
          <a:p>
            <a:pPr marL="489556" lvl="2" indent="-325411">
              <a:lnSpc>
                <a:spcPct val="145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AU" altLang="en-US" sz="2000" dirty="0"/>
              <a:t>Bandwidth: </a:t>
            </a:r>
            <a:r>
              <a:rPr lang="en-AU" altLang="en-US" sz="2000" dirty="0">
                <a:solidFill>
                  <a:srgbClr val="00FFFF"/>
                </a:solidFill>
              </a:rPr>
              <a:t>30.72 MHz </a:t>
            </a:r>
            <a:r>
              <a:rPr lang="en-AU" altLang="en-US" sz="2000" dirty="0"/>
              <a:t>(24*1.28 MHz)</a:t>
            </a:r>
          </a:p>
          <a:p>
            <a:pPr marL="489556" lvl="2" indent="-325411">
              <a:lnSpc>
                <a:spcPct val="145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endParaRPr lang="en-AU" altLang="en-US" sz="1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684308"/>
            <a:ext cx="5571445" cy="261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9367" y="348732"/>
            <a:ext cx="6037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45000"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AU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Murchison Widefield Array (MWA)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446" y="2875448"/>
            <a:ext cx="3555047" cy="3425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0290" y="6300958"/>
            <a:ext cx="196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Tingay</a:t>
            </a:r>
            <a:r>
              <a:rPr lang="en-US" altLang="zh-CN" dirty="0">
                <a:solidFill>
                  <a:schemeClr val="bg1"/>
                </a:solidFill>
              </a:rPr>
              <a:t> et al. (2013)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6201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35992" y="884568"/>
            <a:ext cx="8528809" cy="2139853"/>
          </a:xfrm>
          <a:ln/>
        </p:spPr>
        <p:txBody>
          <a:bodyPr vert="horz" wrap="square" lIns="0" tIns="0" rIns="91431" bIns="4571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64145" lvl="2" indent="0">
              <a:lnSpc>
                <a:spcPct val="145000"/>
              </a:lnSpc>
              <a:spcAft>
                <a:spcPct val="0"/>
              </a:spcAft>
              <a:buSzPct val="45000"/>
              <a:buNone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US" altLang="zh-CN" sz="2300" dirty="0">
                <a:solidFill>
                  <a:schemeClr val="bg1"/>
                </a:solidFill>
                <a:latin typeface="+mj-lt"/>
              </a:rPr>
              <a:t>Phase II (2016 -- )</a:t>
            </a:r>
            <a:endParaRPr lang="en-AU" altLang="en-US" sz="2300" dirty="0">
              <a:solidFill>
                <a:schemeClr val="bg1"/>
              </a:solidFill>
              <a:latin typeface="+mj-lt"/>
            </a:endParaRPr>
          </a:p>
          <a:p>
            <a:pPr marL="489556" lvl="2" indent="-325411">
              <a:lnSpc>
                <a:spcPct val="114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US" altLang="en-US" sz="1900" dirty="0">
                <a:latin typeface="+mj-lt"/>
              </a:rPr>
              <a:t>256 tiles in total, but can </a:t>
            </a:r>
            <a:r>
              <a:rPr lang="en-US" altLang="zh-CN" sz="1900" dirty="0">
                <a:latin typeface="+mj-lt"/>
              </a:rPr>
              <a:t>only </a:t>
            </a:r>
            <a:r>
              <a:rPr lang="en-US" altLang="en-US" sz="1900" dirty="0">
                <a:latin typeface="+mj-lt"/>
              </a:rPr>
              <a:t>use </a:t>
            </a:r>
            <a:r>
              <a:rPr lang="en-AU" sz="1900" dirty="0">
                <a:solidFill>
                  <a:srgbClr val="00FFFF"/>
                </a:solidFill>
                <a:latin typeface="+mj-lt"/>
              </a:rPr>
              <a:t>128</a:t>
            </a:r>
            <a:r>
              <a:rPr lang="en-AU" sz="1900" dirty="0">
                <a:latin typeface="+mj-lt"/>
              </a:rPr>
              <a:t> tiles at a time</a:t>
            </a:r>
          </a:p>
          <a:p>
            <a:pPr marL="477345" lvl="3" indent="0">
              <a:lnSpc>
                <a:spcPct val="114000"/>
              </a:lnSpc>
              <a:spcAft>
                <a:spcPct val="0"/>
              </a:spcAft>
              <a:buSzPct val="45000"/>
              <a:buNone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US" altLang="en-US" sz="1800" dirty="0">
                <a:latin typeface="+mj-lt"/>
              </a:rPr>
              <a:t>(because of </a:t>
            </a:r>
            <a:r>
              <a:rPr lang="en-AU" altLang="en-US" sz="1800" dirty="0">
                <a:latin typeface="+mj-lt"/>
              </a:rPr>
              <a:t>the maximum signal throughput of the MWA hardware</a:t>
            </a:r>
            <a:r>
              <a:rPr lang="en-US" altLang="en-US" sz="1800" dirty="0">
                <a:latin typeface="+mj-lt"/>
              </a:rPr>
              <a:t>)</a:t>
            </a:r>
            <a:endParaRPr lang="en-AU" altLang="en-US" sz="1800" dirty="0">
              <a:latin typeface="+mj-lt"/>
            </a:endParaRPr>
          </a:p>
          <a:p>
            <a:pPr marL="489556" lvl="2" indent="-325411">
              <a:lnSpc>
                <a:spcPct val="114000"/>
              </a:lnSpc>
              <a:spcBef>
                <a:spcPts val="4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AU" altLang="en-US" sz="1900" dirty="0">
                <a:latin typeface="+mj-lt"/>
              </a:rPr>
              <a:t>Two type of configuration: </a:t>
            </a:r>
          </a:p>
          <a:p>
            <a:pPr marL="477345" lvl="3" indent="0">
              <a:lnSpc>
                <a:spcPct val="114000"/>
              </a:lnSpc>
              <a:spcAft>
                <a:spcPct val="0"/>
              </a:spcAft>
              <a:buSzPct val="45000"/>
              <a:buNone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AU" altLang="en-US" sz="1900" dirty="0">
                <a:solidFill>
                  <a:srgbClr val="00FFFF"/>
                </a:solidFill>
                <a:latin typeface="+mj-lt"/>
              </a:rPr>
              <a:t>						 compact</a:t>
            </a:r>
            <a:r>
              <a:rPr lang="en-AU" altLang="en-US" sz="19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AU" altLang="en-US" sz="1900" dirty="0">
                <a:latin typeface="+mj-lt"/>
              </a:rPr>
              <a:t>and </a:t>
            </a:r>
            <a:r>
              <a:rPr lang="en-AU" altLang="en-US" sz="1900" dirty="0">
                <a:solidFill>
                  <a:srgbClr val="00FFFF"/>
                </a:solidFill>
                <a:latin typeface="+mj-lt"/>
              </a:rPr>
              <a:t>extended </a:t>
            </a:r>
            <a:r>
              <a:rPr lang="en-AU" altLang="en-US" sz="1900" dirty="0">
                <a:solidFill>
                  <a:schemeClr val="bg1"/>
                </a:solidFill>
                <a:latin typeface="+mj-lt"/>
              </a:rPr>
              <a:t>for different science goal</a:t>
            </a:r>
          </a:p>
          <a:p>
            <a:pPr marL="489556" lvl="2" indent="-325411">
              <a:lnSpc>
                <a:spcPct val="114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endParaRPr lang="en-AU" alt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3129367" y="348732"/>
            <a:ext cx="6037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45000"/>
              <a:tabLst>
                <a:tab pos="407484" algn="l"/>
                <a:tab pos="814968" algn="l"/>
                <a:tab pos="1222452" algn="l"/>
                <a:tab pos="1629935" algn="l"/>
                <a:tab pos="2037420" algn="l"/>
                <a:tab pos="2444902" algn="l"/>
                <a:tab pos="2852387" algn="l"/>
                <a:tab pos="3259870" algn="l"/>
                <a:tab pos="3667355" algn="l"/>
                <a:tab pos="4074837" algn="l"/>
                <a:tab pos="4482322" algn="l"/>
                <a:tab pos="4889805" algn="l"/>
                <a:tab pos="5297290" algn="l"/>
                <a:tab pos="5704773" algn="l"/>
                <a:tab pos="6112258" algn="l"/>
                <a:tab pos="6519740" algn="l"/>
                <a:tab pos="6927225" algn="l"/>
                <a:tab pos="7334707" algn="l"/>
                <a:tab pos="7742192" algn="l"/>
                <a:tab pos="8149675" algn="l"/>
              </a:tabLst>
            </a:pPr>
            <a:r>
              <a:rPr lang="en-AU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Murchison Widefield Array (MWA)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30290" y="6300958"/>
            <a:ext cx="197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Wayth</a:t>
            </a:r>
            <a:r>
              <a:rPr lang="en-US" altLang="zh-CN" dirty="0">
                <a:solidFill>
                  <a:schemeClr val="bg1"/>
                </a:solidFill>
              </a:rPr>
              <a:t> et al. (2018)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39" y="2941038"/>
            <a:ext cx="8451407" cy="335992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829300" y="3238500"/>
            <a:ext cx="2114550" cy="1134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829300" y="4635500"/>
            <a:ext cx="2114550" cy="1193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52341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328570" y="1432561"/>
            <a:ext cx="7978846" cy="170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9607" lvl="2" indent="-325445">
              <a:lnSpc>
                <a:spcPct val="120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AU" altLang="zh-CN" sz="2200" dirty="0">
                <a:solidFill>
                  <a:schemeClr val="bg1"/>
                </a:solidFill>
                <a:cs typeface="Calibri" panose="020F0502020204030204" pitchFamily="34" charset="0"/>
              </a:rPr>
              <a:t>Record all </a:t>
            </a:r>
            <a:r>
              <a:rPr lang="en-AU" altLang="zh-CN" sz="2200" dirty="0" err="1">
                <a:solidFill>
                  <a:srgbClr val="00FFFF"/>
                </a:solidFill>
                <a:cs typeface="Calibri" panose="020F0502020204030204" pitchFamily="34" charset="0"/>
              </a:rPr>
              <a:t>channelised</a:t>
            </a:r>
            <a:r>
              <a:rPr lang="en-AU" altLang="zh-CN" sz="2200" dirty="0">
                <a:solidFill>
                  <a:srgbClr val="00FFFF"/>
                </a:solidFill>
                <a:cs typeface="Calibri" panose="020F0502020204030204" pitchFamily="34" charset="0"/>
              </a:rPr>
              <a:t> voltage streams</a:t>
            </a:r>
            <a:r>
              <a:rPr lang="en-AU" altLang="zh-CN" sz="2200" dirty="0">
                <a:solidFill>
                  <a:schemeClr val="bg1"/>
                </a:solidFill>
                <a:cs typeface="Calibri" panose="020F0502020204030204" pitchFamily="34" charset="0"/>
              </a:rPr>
              <a:t> from each tile</a:t>
            </a:r>
          </a:p>
          <a:p>
            <a:pPr marL="489607" lvl="2" indent="-325445">
              <a:lnSpc>
                <a:spcPct val="120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Bandwidth: </a:t>
            </a:r>
            <a:r>
              <a:rPr lang="en-AU" altLang="en-US" sz="2200" dirty="0">
                <a:solidFill>
                  <a:srgbClr val="00FFFF"/>
                </a:solidFill>
                <a:cs typeface="Calibri" panose="020F0502020204030204" pitchFamily="34" charset="0"/>
              </a:rPr>
              <a:t>30.72 MHz</a:t>
            </a:r>
            <a:r>
              <a:rPr lang="en-US" altLang="en-US" sz="2200" dirty="0">
                <a:solidFill>
                  <a:srgbClr val="00FF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(24 coarse channels, 1.28 MHz each)</a:t>
            </a:r>
            <a:endParaRPr lang="en-AU" altLang="en-US" sz="22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489607" lvl="2" indent="-325445">
              <a:lnSpc>
                <a:spcPct val="120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AU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Time resolution: </a:t>
            </a:r>
            <a:r>
              <a:rPr lang="en-AU" altLang="en-US" sz="2200" dirty="0">
                <a:solidFill>
                  <a:srgbClr val="00FFFF"/>
                </a:solidFill>
                <a:cs typeface="Calibri" panose="020F0502020204030204" pitchFamily="34" charset="0"/>
              </a:rPr>
              <a:t>100 </a:t>
            </a:r>
            <a:r>
              <a:rPr lang="en-AU" altLang="en-US" sz="2200" dirty="0" err="1">
                <a:solidFill>
                  <a:srgbClr val="00FFFF"/>
                </a:solidFill>
                <a:cs typeface="Calibri" panose="020F0502020204030204" pitchFamily="34" charset="0"/>
              </a:rPr>
              <a:t>μs</a:t>
            </a:r>
            <a:r>
              <a:rPr lang="en-AU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       Frequency resolution: </a:t>
            </a:r>
            <a:r>
              <a:rPr lang="en-AU" altLang="en-US" sz="2200" dirty="0">
                <a:solidFill>
                  <a:srgbClr val="00FFFF"/>
                </a:solidFill>
                <a:cs typeface="Calibri" panose="020F0502020204030204" pitchFamily="34" charset="0"/>
              </a:rPr>
              <a:t>10 kHz</a:t>
            </a:r>
          </a:p>
          <a:p>
            <a:pPr marL="489607" lvl="2" indent="-325445">
              <a:lnSpc>
                <a:spcPct val="120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Data rate: </a:t>
            </a:r>
            <a:r>
              <a:rPr lang="en-US" altLang="en-US" sz="2200" dirty="0">
                <a:solidFill>
                  <a:srgbClr val="00FFFF"/>
                </a:solidFill>
                <a:cs typeface="Calibri" panose="020F0502020204030204" pitchFamily="34" charset="0"/>
              </a:rPr>
              <a:t>28 TB </a:t>
            </a:r>
            <a:r>
              <a:rPr lang="en-US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per hour    Maximum recording: </a:t>
            </a:r>
            <a:r>
              <a:rPr lang="en-US" altLang="en-US" sz="2200" dirty="0">
                <a:solidFill>
                  <a:srgbClr val="00FFFF"/>
                </a:solidFill>
                <a:cs typeface="Calibri" panose="020F0502020204030204" pitchFamily="34" charset="0"/>
              </a:rPr>
              <a:t>1.5 hour</a:t>
            </a:r>
            <a:r>
              <a:rPr lang="en-US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endParaRPr lang="en-AU" altLang="en-US" sz="22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0" indent="0">
              <a:buClrTx/>
              <a:buSzPct val="45000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endParaRPr lang="en-AU" altLang="en-US" sz="2200" dirty="0">
              <a:solidFill>
                <a:schemeClr val="bg1"/>
              </a:solidFill>
            </a:endParaRPr>
          </a:p>
          <a:p>
            <a:pPr marL="237604" lvl="2" indent="-325445">
              <a:lnSpc>
                <a:spcPct val="140000"/>
              </a:lnSpc>
              <a:spcAft>
                <a:spcPct val="0"/>
              </a:spcAft>
              <a:buSzPct val="45000"/>
              <a:buFont typeface="Lucida Grande" charset="0"/>
              <a:buChar char="-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endParaRPr lang="en-AU" altLang="en-US" sz="2200" dirty="0">
              <a:solidFill>
                <a:schemeClr val="bg1"/>
              </a:solidFill>
            </a:endParaRPr>
          </a:p>
        </p:txBody>
      </p:sp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1850028" y="125130"/>
            <a:ext cx="8509210" cy="106132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600" b="1" dirty="0"/>
              <a:t>O</a:t>
            </a:r>
            <a:r>
              <a:rPr lang="en-US" sz="3600" b="1" dirty="0"/>
              <a:t>bserving pulsars with the MWA</a:t>
            </a:r>
            <a:br>
              <a:rPr lang="en-US" sz="3600" b="1" dirty="0"/>
            </a:br>
            <a:r>
              <a:rPr lang="en-US" dirty="0"/>
              <a:t>                                  </a:t>
            </a:r>
            <a:r>
              <a:rPr lang="en-US" sz="2700" dirty="0">
                <a:solidFill>
                  <a:srgbClr val="0000FF"/>
                </a:solidFill>
              </a:rPr>
              <a:t> </a:t>
            </a:r>
            <a:r>
              <a:rPr lang="en-US" sz="2700" b="1" dirty="0">
                <a:solidFill>
                  <a:srgbClr val="F6BB1C"/>
                </a:solidFill>
              </a:rPr>
              <a:t>the “voltage capture” (VCS) way</a:t>
            </a:r>
          </a:p>
        </p:txBody>
      </p:sp>
      <p:pic>
        <p:nvPicPr>
          <p:cNvPr id="7" name="Picture 6" descr="MWA_Dig_pat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620" y="3157729"/>
            <a:ext cx="7595539" cy="3532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2374" y="6376412"/>
            <a:ext cx="1800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Tremblay et al. (2015)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4595" y="6160177"/>
            <a:ext cx="1800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Voltage capture (VCS)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54543" y="3348025"/>
            <a:ext cx="13694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MWA </a:t>
            </a:r>
            <a:r>
              <a:rPr lang="en-US" sz="1400" dirty="0" err="1">
                <a:solidFill>
                  <a:srgbClr val="0000FF"/>
                </a:solidFill>
              </a:rPr>
              <a:t>correlator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47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328570" y="1432561"/>
            <a:ext cx="7978846" cy="170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9607" lvl="2" indent="-325445">
              <a:lnSpc>
                <a:spcPct val="120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AU" altLang="zh-CN" sz="2200" dirty="0">
                <a:solidFill>
                  <a:schemeClr val="bg1"/>
                </a:solidFill>
                <a:cs typeface="Calibri" panose="020F0502020204030204" pitchFamily="34" charset="0"/>
              </a:rPr>
              <a:t>Record all </a:t>
            </a:r>
            <a:r>
              <a:rPr lang="en-AU" altLang="zh-CN" sz="2200" dirty="0" err="1">
                <a:solidFill>
                  <a:srgbClr val="00FFFF"/>
                </a:solidFill>
                <a:cs typeface="Calibri" panose="020F0502020204030204" pitchFamily="34" charset="0"/>
              </a:rPr>
              <a:t>channelised</a:t>
            </a:r>
            <a:r>
              <a:rPr lang="en-AU" altLang="zh-CN" sz="2200" dirty="0">
                <a:solidFill>
                  <a:srgbClr val="00FFFF"/>
                </a:solidFill>
                <a:cs typeface="Calibri" panose="020F0502020204030204" pitchFamily="34" charset="0"/>
              </a:rPr>
              <a:t> voltage streams</a:t>
            </a:r>
            <a:r>
              <a:rPr lang="en-AU" altLang="zh-CN" sz="2200" dirty="0">
                <a:solidFill>
                  <a:schemeClr val="bg1"/>
                </a:solidFill>
                <a:cs typeface="Calibri" panose="020F0502020204030204" pitchFamily="34" charset="0"/>
              </a:rPr>
              <a:t> from each tile</a:t>
            </a:r>
          </a:p>
          <a:p>
            <a:pPr marL="489607" lvl="2" indent="-325445">
              <a:lnSpc>
                <a:spcPct val="120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Bandwidth: </a:t>
            </a:r>
            <a:r>
              <a:rPr lang="en-AU" altLang="en-US" sz="2200" dirty="0">
                <a:solidFill>
                  <a:srgbClr val="00FFFF"/>
                </a:solidFill>
                <a:cs typeface="Calibri" panose="020F0502020204030204" pitchFamily="34" charset="0"/>
              </a:rPr>
              <a:t>30.72 MHz</a:t>
            </a:r>
            <a:r>
              <a:rPr lang="en-US" altLang="en-US" sz="2200" dirty="0">
                <a:solidFill>
                  <a:srgbClr val="00FF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(24 coarse channels, 1.28 MHz each)</a:t>
            </a:r>
            <a:endParaRPr lang="en-AU" altLang="en-US" sz="22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489607" lvl="2" indent="-325445">
              <a:lnSpc>
                <a:spcPct val="120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AU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Time resolution: </a:t>
            </a:r>
            <a:r>
              <a:rPr lang="en-AU" altLang="en-US" sz="2200" dirty="0">
                <a:solidFill>
                  <a:srgbClr val="00FFFF"/>
                </a:solidFill>
                <a:cs typeface="Calibri" panose="020F0502020204030204" pitchFamily="34" charset="0"/>
              </a:rPr>
              <a:t>100 </a:t>
            </a:r>
            <a:r>
              <a:rPr lang="en-AU" altLang="en-US" sz="2200" dirty="0" err="1">
                <a:solidFill>
                  <a:srgbClr val="00FFFF"/>
                </a:solidFill>
                <a:cs typeface="Calibri" panose="020F0502020204030204" pitchFamily="34" charset="0"/>
              </a:rPr>
              <a:t>μs</a:t>
            </a:r>
            <a:r>
              <a:rPr lang="en-AU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       Frequency resolution: </a:t>
            </a:r>
            <a:r>
              <a:rPr lang="en-AU" altLang="en-US" sz="2200" dirty="0">
                <a:solidFill>
                  <a:srgbClr val="00FFFF"/>
                </a:solidFill>
                <a:cs typeface="Calibri" panose="020F0502020204030204" pitchFamily="34" charset="0"/>
              </a:rPr>
              <a:t>10 kHz</a:t>
            </a:r>
          </a:p>
          <a:p>
            <a:pPr marL="489607" lvl="2" indent="-325445">
              <a:lnSpc>
                <a:spcPct val="120000"/>
              </a:lnSpc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Data rate: </a:t>
            </a:r>
            <a:r>
              <a:rPr lang="en-US" altLang="en-US" sz="2200" dirty="0">
                <a:solidFill>
                  <a:srgbClr val="00FFFF"/>
                </a:solidFill>
                <a:cs typeface="Calibri" panose="020F0502020204030204" pitchFamily="34" charset="0"/>
              </a:rPr>
              <a:t>28 TB </a:t>
            </a:r>
            <a:r>
              <a:rPr lang="en-US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per hour    Maximum recording: </a:t>
            </a:r>
            <a:r>
              <a:rPr lang="en-US" altLang="en-US" sz="2200" dirty="0">
                <a:solidFill>
                  <a:srgbClr val="00FFFF"/>
                </a:solidFill>
                <a:cs typeface="Calibri" panose="020F0502020204030204" pitchFamily="34" charset="0"/>
              </a:rPr>
              <a:t>1.5 hour</a:t>
            </a:r>
            <a:r>
              <a:rPr lang="en-US" alt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endParaRPr lang="en-AU" altLang="en-US" sz="22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0" indent="0">
              <a:buClrTx/>
              <a:buSzPct val="45000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endParaRPr lang="en-AU" altLang="en-US" sz="2200" dirty="0">
              <a:solidFill>
                <a:schemeClr val="bg1"/>
              </a:solidFill>
            </a:endParaRPr>
          </a:p>
          <a:p>
            <a:pPr marL="237604" lvl="2" indent="-325445">
              <a:lnSpc>
                <a:spcPct val="140000"/>
              </a:lnSpc>
              <a:spcAft>
                <a:spcPct val="0"/>
              </a:spcAft>
              <a:buSzPct val="45000"/>
              <a:buFont typeface="Lucida Grande" charset="0"/>
              <a:buChar char="-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endParaRPr lang="en-AU" altLang="en-US" sz="2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20" y="3160786"/>
            <a:ext cx="7595539" cy="3526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2374" y="6376412"/>
            <a:ext cx="1800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Tremblay et al. (2015)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4595" y="6160177"/>
            <a:ext cx="1800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Voltage capture (VCS)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933183" y="4848225"/>
            <a:ext cx="342900" cy="151839"/>
          </a:xfrm>
          <a:prstGeom prst="rightArrow">
            <a:avLst>
              <a:gd name="adj1" fmla="val 39440"/>
              <a:gd name="adj2" fmla="val 6394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88B1BB7C-04AF-4F20-A66D-8A3A1D2B179B}"/>
              </a:ext>
            </a:extLst>
          </p:cNvPr>
          <p:cNvSpPr txBox="1">
            <a:spLocks/>
          </p:cNvSpPr>
          <p:nvPr/>
        </p:nvSpPr>
        <p:spPr>
          <a:xfrm>
            <a:off x="1850028" y="125130"/>
            <a:ext cx="8509210" cy="1061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altLang="zh-CN" sz="3600" b="1"/>
              <a:t>O</a:t>
            </a:r>
            <a:r>
              <a:rPr lang="en-US" sz="3600" b="1"/>
              <a:t>bserving pulsars with the MWA</a:t>
            </a:r>
            <a:br>
              <a:rPr lang="en-US" sz="3600" b="1"/>
            </a:br>
            <a:r>
              <a:rPr lang="en-US"/>
              <a:t>                                  </a:t>
            </a:r>
            <a:r>
              <a:rPr lang="en-US" sz="2700">
                <a:solidFill>
                  <a:srgbClr val="0000FF"/>
                </a:solidFill>
              </a:rPr>
              <a:t> </a:t>
            </a:r>
            <a:r>
              <a:rPr lang="en-US" sz="2700" b="1">
                <a:solidFill>
                  <a:srgbClr val="F6BB1C"/>
                </a:solidFill>
              </a:rPr>
              <a:t>the “voltage capture” (VCS) way</a:t>
            </a:r>
            <a:endParaRPr lang="en-US" sz="2700" b="1" dirty="0">
              <a:solidFill>
                <a:srgbClr val="F6BB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0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70889" y="796514"/>
            <a:ext cx="7939315" cy="2164683"/>
          </a:xfrm>
          <a:prstGeom prst="rect">
            <a:avLst/>
          </a:prstGeom>
          <a:ln/>
        </p:spPr>
        <p:txBody>
          <a:bodyPr vert="horz" wrap="square" lIns="0" tIns="0" rIns="100796" bIns="50398" numCol="1" rtlCol="0" anchor="t" anchorCtr="0" compatLnSpc="1">
            <a:prstTxWarp prst="textNoShape">
              <a:avLst/>
            </a:prstTxWarp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 lang="en-US" sz="2400" kern="1200">
                <a:solidFill>
                  <a:srgbClr val="FF212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defRPr lang="en-A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47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694" lvl="2" indent="-358738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F6BB1C"/>
              </a:buClr>
              <a:buSzPct val="45000"/>
              <a:buFont typeface="Wingdings" panose="05000000000000000000" pitchFamily="2" charset="2"/>
              <a:buChar char=""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lang="en-US" altLang="en-US" sz="2050" dirty="0">
                <a:solidFill>
                  <a:srgbClr val="F6BB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first pulsar was </a:t>
            </a:r>
            <a:r>
              <a:rPr lang="en-US" altLang="en-US" sz="2050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discovered</a:t>
            </a:r>
            <a:r>
              <a:rPr lang="en-AU" altLang="en-US" sz="2050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</a:t>
            </a:r>
            <a:r>
              <a:rPr lang="en-US" altLang="en-US" sz="2050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81.5 MHz</a:t>
            </a:r>
          </a:p>
          <a:p>
            <a:pPr marL="539694" lvl="2" indent="-358738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F6BB1C"/>
              </a:buClr>
              <a:buSzPct val="45000"/>
              <a:buFont typeface="Wingdings" panose="05000000000000000000" pitchFamily="2" charset="2"/>
              <a:buChar char=""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lang="en-AU" altLang="en-US" sz="2050" dirty="0">
                <a:solidFill>
                  <a:srgbClr val="F6BB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Majority of currently known pulsars were discovered and studied at </a:t>
            </a:r>
            <a:r>
              <a:rPr lang="en-AU" altLang="en-US" sz="2050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frequency </a:t>
            </a:r>
            <a:r>
              <a:rPr lang="en-AU" altLang="en-US" sz="2050" dirty="0">
                <a:solidFill>
                  <a:srgbClr val="F6BB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(e.g. </a:t>
            </a:r>
            <a:r>
              <a:rPr lang="en-AU" altLang="en-US" sz="2050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1.4 GHz</a:t>
            </a:r>
            <a:r>
              <a:rPr lang="en-AU" altLang="en-US" sz="2050" dirty="0">
                <a:solidFill>
                  <a:srgbClr val="F6BB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AU" altLang="en-US" sz="2050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altLang="en-US" sz="2050" dirty="0">
                <a:solidFill>
                  <a:srgbClr val="F6BB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because:</a:t>
            </a:r>
          </a:p>
          <a:p>
            <a:pPr marL="715944" lvl="5" indent="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F6BB1C"/>
              </a:buClr>
              <a:buSzPct val="45000"/>
              <a:buNone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lang="en-US" altLang="en-US" sz="195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Less ISM propagation effects</a:t>
            </a:r>
          </a:p>
          <a:p>
            <a:pPr marL="715944" lvl="5" indent="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F6BB1C"/>
              </a:buClr>
              <a:buSzPct val="45000"/>
              <a:buNone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lang="en-AU" altLang="en-US" sz="195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Less Galactic continuum emission background</a:t>
            </a:r>
          </a:p>
          <a:p>
            <a:pPr marL="715944" lvl="5" indent="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F6BB1C"/>
              </a:buClr>
              <a:buSzPct val="45000"/>
              <a:buNone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lang="en-AU" altLang="en-US" sz="195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Less earth ionosphere effects</a:t>
            </a:r>
          </a:p>
          <a:p>
            <a:pPr marL="539694" lvl="2" indent="-358738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F6BB1C"/>
              </a:buClr>
              <a:buSzPct val="45000"/>
              <a:buFont typeface="Wingdings" panose="05000000000000000000" pitchFamily="2" charset="2"/>
              <a:buChar char=""/>
              <a:tabLst>
                <a:tab pos="457152" algn="l"/>
                <a:tab pos="914305" algn="l"/>
                <a:tab pos="1371457" algn="l"/>
                <a:tab pos="1828610" algn="l"/>
                <a:tab pos="2285763" algn="l"/>
                <a:tab pos="2742916" algn="l"/>
                <a:tab pos="3200068" algn="l"/>
                <a:tab pos="3657221" algn="l"/>
                <a:tab pos="4114373" algn="l"/>
                <a:tab pos="4571526" algn="l"/>
              </a:tabLst>
              <a:defRPr/>
            </a:pPr>
            <a:r>
              <a:rPr lang="en-US" altLang="en-US" sz="2050" dirty="0">
                <a:solidFill>
                  <a:srgbClr val="F6BB1C"/>
                </a:solidFill>
                <a:cs typeface="Calibri" panose="020F0502020204030204" pitchFamily="34" charset="0"/>
              </a:rPr>
              <a:t>However, pulsar studies at low radio frequencies can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2137" y="3407628"/>
            <a:ext cx="4406350" cy="330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436658" y="3122537"/>
            <a:ext cx="2547093" cy="28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0" tIns="55558" rIns="81630" bIns="40814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lnSpc>
                <a:spcPct val="92000"/>
              </a:lnSpc>
              <a:spcBef>
                <a:spcPts val="1089"/>
              </a:spcBef>
              <a:spcAft>
                <a:spcPts val="907"/>
              </a:spcAft>
            </a:pPr>
            <a:r>
              <a:rPr lang="en-US" altLang="en-US" sz="1500" dirty="0">
                <a:solidFill>
                  <a:schemeClr val="bg1"/>
                </a:solidFill>
                <a:latin typeface="+mj-lt"/>
                <a:ea typeface="SimSun" panose="02010600030101010101" pitchFamily="2" charset="-122"/>
              </a:rPr>
              <a:t>Credit: Tom </a:t>
            </a:r>
            <a:r>
              <a:rPr lang="en-US" altLang="en-US" sz="1500" dirty="0" err="1">
                <a:solidFill>
                  <a:schemeClr val="bg1"/>
                </a:solidFill>
                <a:latin typeface="+mj-lt"/>
                <a:ea typeface="SimSun" panose="02010600030101010101" pitchFamily="2" charset="-122"/>
              </a:rPr>
              <a:t>hassall</a:t>
            </a:r>
            <a:endParaRPr lang="en-US" altLang="en-US" sz="1500" dirty="0">
              <a:solidFill>
                <a:schemeClr val="bg1"/>
              </a:solidFill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91853" y="140350"/>
            <a:ext cx="6334626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CN" sz="3000" b="1" dirty="0">
                <a:latin typeface="+mj-lt"/>
              </a:rPr>
              <a:t>Pulsar studies at low radio frequencies</a:t>
            </a:r>
            <a:endParaRPr lang="en-AU" sz="3000" b="1" dirty="0">
              <a:latin typeface="+mj-lt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idx="1"/>
          </p:nvPr>
        </p:nvSpPr>
        <p:spPr>
          <a:xfrm>
            <a:off x="1770888" y="3539979"/>
            <a:ext cx="4294742" cy="3024595"/>
          </a:xfrm>
          <a:ln/>
        </p:spPr>
        <p:txBody>
          <a:bodyPr vert="horz" lIns="91440" tIns="0" rIns="91440" bIns="45720" rtlCol="0">
            <a:normAutofit/>
          </a:bodyPr>
          <a:lstStyle/>
          <a:p>
            <a:pPr marL="489607" lvl="2" indent="-325445">
              <a:lnSpc>
                <a:spcPct val="120000"/>
              </a:lnSpc>
              <a:spcBef>
                <a:spcPts val="907"/>
              </a:spcBef>
              <a:spcAft>
                <a:spcPts val="544"/>
              </a:spcAft>
              <a:buSzPct val="45000"/>
              <a:buFont typeface="Wingdings" panose="05000000000000000000" pitchFamily="2" charset="2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altLang="zh-CN" sz="1950" dirty="0">
                <a:solidFill>
                  <a:srgbClr val="F6BB1C"/>
                </a:solidFill>
                <a:latin typeface="+mj-lt"/>
                <a:cs typeface="Calibri" panose="020F0502020204030204" pitchFamily="34" charset="0"/>
              </a:rPr>
              <a:t>P</a:t>
            </a:r>
            <a:r>
              <a:rPr lang="en-US" altLang="en-US" sz="1950" dirty="0">
                <a:solidFill>
                  <a:srgbClr val="F6BB1C"/>
                </a:solidFill>
                <a:latin typeface="+mj-lt"/>
                <a:cs typeface="Calibri" panose="020F0502020204030204" pitchFamily="34" charset="0"/>
              </a:rPr>
              <a:t>rovide insights into the </a:t>
            </a:r>
            <a:r>
              <a:rPr lang="en-US" altLang="en-US" sz="1950" dirty="0">
                <a:solidFill>
                  <a:srgbClr val="00FFFF"/>
                </a:solidFill>
                <a:latin typeface="+mj-lt"/>
                <a:cs typeface="Calibri" panose="020F0502020204030204" pitchFamily="34" charset="0"/>
              </a:rPr>
              <a:t>emission mechanism</a:t>
            </a:r>
            <a:r>
              <a:rPr lang="en-US" altLang="en-US" sz="1950" dirty="0">
                <a:solidFill>
                  <a:srgbClr val="F6BB1C"/>
                </a:solidFill>
                <a:latin typeface="+mj-lt"/>
                <a:cs typeface="Calibri" panose="020F0502020204030204" pitchFamily="34" charset="0"/>
              </a:rPr>
              <a:t> of pulsars</a:t>
            </a:r>
          </a:p>
          <a:p>
            <a:pPr marL="652330" lvl="3" indent="-325445">
              <a:lnSpc>
                <a:spcPct val="130000"/>
              </a:lnSpc>
              <a:spcAft>
                <a:spcPct val="0"/>
              </a:spcAft>
              <a:buSzPct val="45000"/>
              <a:buFont typeface="Lucida Grande" charset="0"/>
              <a:buChar char="-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AU" altLang="en-US" sz="1850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evolution</a:t>
            </a:r>
            <a:r>
              <a:rPr lang="en-AU" altLang="en-US" sz="18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frequency</a:t>
            </a:r>
          </a:p>
          <a:p>
            <a:pPr marL="652330" lvl="3" indent="-325445">
              <a:lnSpc>
                <a:spcPct val="130000"/>
              </a:lnSpc>
              <a:spcAft>
                <a:spcPct val="0"/>
              </a:spcAft>
              <a:buSzPct val="45000"/>
              <a:buFont typeface="Lucida Grande" charset="0"/>
              <a:buChar char="-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AU" altLang="en-US" sz="1850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Spectral index </a:t>
            </a:r>
            <a:r>
              <a:rPr lang="en-AU" altLang="en-US" sz="18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(low frequency turn over; break; flattening)</a:t>
            </a:r>
          </a:p>
          <a:p>
            <a:pPr marL="489607" lvl="2" indent="-325445">
              <a:lnSpc>
                <a:spcPct val="120000"/>
              </a:lnSpc>
              <a:spcBef>
                <a:spcPts val="907"/>
              </a:spcBef>
              <a:spcAft>
                <a:spcPts val="544"/>
              </a:spcAft>
              <a:buSzPct val="45000"/>
              <a:buFont typeface="Wingdings" panose="05000000000000000000" pitchFamily="2" charset="2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US" altLang="zh-CN" sz="1950" dirty="0">
                <a:solidFill>
                  <a:srgbClr val="F6BB1C"/>
                </a:solidFill>
                <a:latin typeface="+mj-lt"/>
                <a:cs typeface="Calibri" panose="020F0502020204030204" pitchFamily="34" charset="0"/>
              </a:rPr>
              <a:t>P</a:t>
            </a:r>
            <a:r>
              <a:rPr lang="en-US" altLang="en-US" sz="1950" dirty="0">
                <a:solidFill>
                  <a:srgbClr val="F6BB1C"/>
                </a:solidFill>
                <a:latin typeface="+mj-lt"/>
                <a:cs typeface="Calibri" panose="020F0502020204030204" pitchFamily="34" charset="0"/>
              </a:rPr>
              <a:t>rovide valuable information about the </a:t>
            </a:r>
            <a:r>
              <a:rPr lang="en-US" altLang="en-US" sz="1950" dirty="0">
                <a:solidFill>
                  <a:srgbClr val="00FFFF"/>
                </a:solidFill>
                <a:latin typeface="+mj-lt"/>
                <a:cs typeface="Calibri" panose="020F0502020204030204" pitchFamily="34" charset="0"/>
              </a:rPr>
              <a:t>interstellar medium</a:t>
            </a:r>
          </a:p>
        </p:txBody>
      </p:sp>
    </p:spTree>
    <p:extLst>
      <p:ext uri="{BB962C8B-B14F-4D97-AF65-F5344CB8AC3E}">
        <p14:creationId xmlns:p14="http://schemas.microsoft.com/office/powerpoint/2010/main" val="2826958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EBB3F-8759-4E5E-9283-F50FEC24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29" y="556473"/>
            <a:ext cx="5225142" cy="650240"/>
          </a:xfrm>
        </p:spPr>
        <p:txBody>
          <a:bodyPr>
            <a:normAutofit fontScale="90000"/>
          </a:bodyPr>
          <a:lstStyle/>
          <a:p>
            <a:r>
              <a:rPr lang="en-US" altLang="zh-CN" sz="2400" b="1" dirty="0">
                <a:ea typeface="宋体" panose="02010600030101010101" pitchFamily="2" charset="-122"/>
              </a:rPr>
              <a:t>Some l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ow-frequency pulsar surveys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238AC55-F4E1-4824-9AC9-93857EE4C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09" y="1897742"/>
            <a:ext cx="11865182" cy="2046514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991EC3F8-497B-4D84-B466-AF3AAFC433DC}"/>
              </a:ext>
            </a:extLst>
          </p:cNvPr>
          <p:cNvSpPr txBox="1"/>
          <p:nvPr/>
        </p:nvSpPr>
        <p:spPr>
          <a:xfrm>
            <a:off x="10154285" y="422847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Bhat et al. (2023)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20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CA1009-A438-4F6A-B000-3F66B133EC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057" y="2370055"/>
            <a:ext cx="8413750" cy="4382827"/>
          </a:xfrm>
          <a:prstGeom prst="rect">
            <a:avLst/>
          </a:prstGeom>
        </p:spPr>
      </p:pic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D3F7615-B9AC-406B-AEEE-7D6997624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1661" y="845427"/>
            <a:ext cx="8413750" cy="1663735"/>
          </a:xfr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D91FEC48-94A3-4709-A38E-6086BDD08A6C}"/>
              </a:ext>
            </a:extLst>
          </p:cNvPr>
          <p:cNvSpPr>
            <a:spLocks noChangeAspect="1"/>
          </p:cNvSpPr>
          <p:nvPr/>
        </p:nvSpPr>
        <p:spPr>
          <a:xfrm>
            <a:off x="1217477" y="1484434"/>
            <a:ext cx="133200" cy="133200"/>
          </a:xfrm>
          <a:prstGeom prst="roundRect">
            <a:avLst/>
          </a:prstGeom>
          <a:solidFill>
            <a:srgbClr val="CCECFF"/>
          </a:solidFill>
          <a:ln>
            <a:solidFill>
              <a:srgbClr val="0101EA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9B29E2-1D88-4685-A757-11932F2D9CBD}"/>
              </a:ext>
            </a:extLst>
          </p:cNvPr>
          <p:cNvSpPr>
            <a:spLocks noChangeAspect="1"/>
          </p:cNvSpPr>
          <p:nvPr/>
        </p:nvSpPr>
        <p:spPr>
          <a:xfrm>
            <a:off x="1217477" y="1735690"/>
            <a:ext cx="133200" cy="133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0F82B42-6393-448E-80CE-4EA885971982}"/>
              </a:ext>
            </a:extLst>
          </p:cNvPr>
          <p:cNvSpPr>
            <a:spLocks noChangeAspect="1"/>
          </p:cNvSpPr>
          <p:nvPr/>
        </p:nvSpPr>
        <p:spPr>
          <a:xfrm>
            <a:off x="1217477" y="1999303"/>
            <a:ext cx="133200" cy="133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27402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6C3E9BD-4CA8-4E17-BF78-D76A12F0F176}"/>
              </a:ext>
            </a:extLst>
          </p:cNvPr>
          <p:cNvSpPr>
            <a:spLocks noChangeAspect="1"/>
          </p:cNvSpPr>
          <p:nvPr/>
        </p:nvSpPr>
        <p:spPr>
          <a:xfrm>
            <a:off x="1217477" y="2238202"/>
            <a:ext cx="133200" cy="133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F017F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4D317E7-77DF-48EE-9B3D-4CAA47973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36" y="68384"/>
            <a:ext cx="9015664" cy="751274"/>
          </a:xfrm>
        </p:spPr>
        <p:txBody>
          <a:bodyPr>
            <a:noAutofit/>
          </a:bodyPr>
          <a:lstStyle/>
          <a:p>
            <a:r>
              <a:rPr lang="en-US" altLang="zh-CN" sz="2400" b="1" dirty="0"/>
              <a:t>Southern-sky MWA Rapid Two-</a:t>
            </a:r>
            <a:r>
              <a:rPr lang="en-US" altLang="zh-CN" sz="2400" b="1" dirty="0" err="1"/>
              <a:t>metre</a:t>
            </a:r>
            <a:r>
              <a:rPr lang="en-US" altLang="zh-CN" sz="2400" b="1" dirty="0"/>
              <a:t> (SMART) pulsar survey</a:t>
            </a:r>
            <a:endParaRPr lang="en-AU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62CA2C3B-3C31-4BE2-9E73-5ACF285AB999}"/>
              </a:ext>
            </a:extLst>
          </p:cNvPr>
          <p:cNvSpPr txBox="1"/>
          <p:nvPr/>
        </p:nvSpPr>
        <p:spPr>
          <a:xfrm>
            <a:off x="7149827" y="6318533"/>
            <a:ext cx="170591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700" dirty="0"/>
              <a:t>Bhat et al. (2023)</a:t>
            </a:r>
            <a:endParaRPr lang="en-AU" sz="17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CF7BCC1-68D5-4FAC-84AD-2028ECC687A9}"/>
              </a:ext>
            </a:extLst>
          </p:cNvPr>
          <p:cNvSpPr txBox="1"/>
          <p:nvPr/>
        </p:nvSpPr>
        <p:spPr>
          <a:xfrm>
            <a:off x="9258300" y="2503522"/>
            <a:ext cx="24720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2022: receiver update to MWAX</a:t>
            </a:r>
          </a:p>
          <a:p>
            <a:endParaRPr lang="en-US" altLang="zh-CN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128 tiles </a:t>
            </a:r>
            <a:r>
              <a:rPr lang="zh-CN" altLang="en-US" sz="20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→ </a:t>
            </a:r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144 tiles</a:t>
            </a:r>
          </a:p>
          <a:p>
            <a:endParaRPr lang="en-US" altLang="zh-CN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endParaRPr lang="en-US" altLang="zh-CN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Legacy data:</a:t>
            </a:r>
          </a:p>
          <a:p>
            <a:r>
              <a:rPr lang="en-US" altLang="zh-CN" sz="20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35 TB per observation</a:t>
            </a:r>
            <a:endParaRPr lang="zh-CN" altLang="en-US" sz="2000" dirty="0">
              <a:solidFill>
                <a:schemeClr val="bg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606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11.3|3.8|5.2"/>
</p:tagLst>
</file>

<file path=ppt/theme/theme1.xml><?xml version="1.0" encoding="utf-8"?>
<a:theme xmlns:a="http://schemas.openxmlformats.org/drawingml/2006/main" name="ICRAR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13186</TotalTime>
  <Words>1131</Words>
  <Application>Microsoft Office PowerPoint</Application>
  <PresentationFormat>宽屏</PresentationFormat>
  <Paragraphs>174</Paragraphs>
  <Slides>21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Helvetica Neue</vt:lpstr>
      <vt:lpstr>Lucida Grande</vt:lpstr>
      <vt:lpstr>微软雅黑</vt:lpstr>
      <vt:lpstr>Arial</vt:lpstr>
      <vt:lpstr>Arial Black</vt:lpstr>
      <vt:lpstr>Calibri</vt:lpstr>
      <vt:lpstr>Times New Roman</vt:lpstr>
      <vt:lpstr>Wingdings</vt:lpstr>
      <vt:lpstr>ICRAR Black</vt:lpstr>
      <vt:lpstr>Image</vt:lpstr>
      <vt:lpstr>Searching for Pulsar with the Murchison Widefield Array</vt:lpstr>
      <vt:lpstr>PowerPoint 演示文稿</vt:lpstr>
      <vt:lpstr>PowerPoint 演示文稿</vt:lpstr>
      <vt:lpstr>PowerPoint 演示文稿</vt:lpstr>
      <vt:lpstr>Observing pulsars with the MWA                                    the “voltage capture” (VCS) way</vt:lpstr>
      <vt:lpstr>PowerPoint 演示文稿</vt:lpstr>
      <vt:lpstr>PowerPoint 演示文稿</vt:lpstr>
      <vt:lpstr>Some low-frequency pulsar surveys</vt:lpstr>
      <vt:lpstr>Southern-sky MWA Rapid Two-metre (SMART) pulsar survey</vt:lpstr>
      <vt:lpstr>Southern-sky MWA Rapid Two-metre (SMART) pulsar survey</vt:lpstr>
      <vt:lpstr>Coherent beamformed data: tied-array beam</vt:lpstr>
      <vt:lpstr>New pulsar discoveries made by MWA-SMART survey</vt:lpstr>
      <vt:lpstr>Independent pulsar discoveries by MWA-SMART survey</vt:lpstr>
      <vt:lpstr>Known-pulsar detections</vt:lpstr>
      <vt:lpstr>PowerPoint 演示文稿</vt:lpstr>
      <vt:lpstr>Data transfer &amp; store</vt:lpstr>
      <vt:lpstr>PowerPoint 演示文稿</vt:lpstr>
      <vt:lpstr>De-dispersion Plan update and introduce down-sampling in time</vt:lpstr>
      <vt:lpstr>MWA SMART full observation searching test at CNIC</vt:lpstr>
      <vt:lpstr>Some known pulsar detections from the test</vt:lpstr>
      <vt:lpstr>Future works</vt:lpstr>
    </vt:vector>
  </TitlesOfParts>
  <Company>The University of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Kirsten Gottschalk</dc:creator>
  <cp:lastModifiedBy>xuemy</cp:lastModifiedBy>
  <cp:revision>493</cp:revision>
  <dcterms:created xsi:type="dcterms:W3CDTF">2014-01-21T06:00:06Z</dcterms:created>
  <dcterms:modified xsi:type="dcterms:W3CDTF">2024-07-14T00:39:50Z</dcterms:modified>
</cp:coreProperties>
</file>