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93" r:id="rId2"/>
    <p:sldId id="3306" r:id="rId3"/>
    <p:sldId id="464" r:id="rId4"/>
    <p:sldId id="296" r:id="rId5"/>
    <p:sldId id="465" r:id="rId6"/>
    <p:sldId id="3298" r:id="rId7"/>
    <p:sldId id="3299" r:id="rId8"/>
    <p:sldId id="271" r:id="rId9"/>
    <p:sldId id="3290" r:id="rId10"/>
    <p:sldId id="3286" r:id="rId11"/>
    <p:sldId id="3292" r:id="rId12"/>
    <p:sldId id="3287" r:id="rId13"/>
    <p:sldId id="3293" r:id="rId14"/>
    <p:sldId id="3294" r:id="rId15"/>
    <p:sldId id="3304" r:id="rId16"/>
    <p:sldId id="3305" r:id="rId17"/>
    <p:sldId id="3300" r:id="rId18"/>
    <p:sldId id="3303" r:id="rId19"/>
    <p:sldId id="330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5A9E55-7664-47ED-B1DE-3190187CA157}"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zh-CN" altLang="en-US"/>
        </a:p>
      </dgm:t>
    </dgm:pt>
    <dgm:pt modelId="{A6C95272-6ABB-4D16-BF15-3A9475BD5530}">
      <dgm:prSet phldrT="[文本]" custT="1"/>
      <dgm:spPr/>
      <dgm:t>
        <a:bodyPr/>
        <a:lstStyle/>
        <a:p>
          <a:r>
            <a:rPr lang="en-US" altLang="zh-CN" sz="1600" dirty="0">
              <a:latin typeface="Adobe 黑体 Std R" pitchFamily="34" charset="-122"/>
              <a:ea typeface="Adobe 黑体 Std R" pitchFamily="34" charset="-122"/>
            </a:rPr>
            <a:t>70</a:t>
          </a:r>
          <a:r>
            <a:rPr lang="zh-CN" altLang="en-US" sz="1600" dirty="0">
              <a:latin typeface="Adobe 黑体 Std R" pitchFamily="34" charset="-122"/>
              <a:ea typeface="Adobe 黑体 Std R" pitchFamily="34" charset="-122"/>
            </a:rPr>
            <a:t>、</a:t>
          </a:r>
          <a:r>
            <a:rPr lang="en-US" altLang="zh-CN" sz="1600" dirty="0">
              <a:latin typeface="Adobe 黑体 Std R" pitchFamily="34" charset="-122"/>
              <a:ea typeface="Adobe 黑体 Std R" pitchFamily="34" charset="-122"/>
            </a:rPr>
            <a:t>80</a:t>
          </a:r>
          <a:r>
            <a:rPr lang="zh-CN" altLang="en-US" sz="1600" dirty="0">
              <a:latin typeface="Adobe 黑体 Std R" pitchFamily="34" charset="-122"/>
              <a:ea typeface="Adobe 黑体 Std R" pitchFamily="34" charset="-122"/>
            </a:rPr>
            <a:t>年代起步（连线干涉仪）</a:t>
          </a:r>
        </a:p>
      </dgm:t>
    </dgm:pt>
    <dgm:pt modelId="{54C61C51-B9B5-429D-BD04-2A4435477299}" type="parTrans" cxnId="{190396E5-F507-4B45-BEE6-CB2F75EAA866}">
      <dgm:prSet/>
      <dgm:spPr/>
      <dgm:t>
        <a:bodyPr/>
        <a:lstStyle/>
        <a:p>
          <a:endParaRPr lang="zh-CN" altLang="en-US" sz="2400">
            <a:latin typeface="Adobe 黑体 Std R" pitchFamily="34" charset="-122"/>
            <a:ea typeface="Adobe 黑体 Std R" pitchFamily="34" charset="-122"/>
          </a:endParaRPr>
        </a:p>
      </dgm:t>
    </dgm:pt>
    <dgm:pt modelId="{3F55764B-31D8-40BF-9125-D9F94490BE18}" type="sibTrans" cxnId="{190396E5-F507-4B45-BEE6-CB2F75EAA866}">
      <dgm:prSet custT="1"/>
      <dgm:spPr/>
      <dgm:t>
        <a:bodyPr/>
        <a:lstStyle/>
        <a:p>
          <a:endParaRPr lang="zh-CN" altLang="en-US" sz="2800">
            <a:latin typeface="Adobe 黑体 Std R" pitchFamily="34" charset="-122"/>
            <a:ea typeface="Adobe 黑体 Std R" pitchFamily="34" charset="-122"/>
          </a:endParaRPr>
        </a:p>
      </dgm:t>
    </dgm:pt>
    <dgm:pt modelId="{111AF272-E327-438F-A644-F488A9AE2DB5}">
      <dgm:prSet phldrT="[文本]" custT="1"/>
      <dgm:spPr/>
      <dgm:t>
        <a:bodyPr/>
        <a:lstStyle/>
        <a:p>
          <a:r>
            <a:rPr lang="zh-CN" altLang="en-US" sz="1600" dirty="0">
              <a:latin typeface="Adobe 黑体 Std R" pitchFamily="34" charset="-122"/>
              <a:ea typeface="Adobe 黑体 Std R" pitchFamily="34" charset="-122"/>
            </a:rPr>
            <a:t>前期进展缓慢，上世纪</a:t>
          </a:r>
          <a:r>
            <a:rPr lang="en-US" altLang="zh-CN" sz="1600" dirty="0">
              <a:latin typeface="Adobe 黑体 Std R" pitchFamily="34" charset="-122"/>
              <a:ea typeface="Adobe 黑体 Std R" pitchFamily="34" charset="-122"/>
            </a:rPr>
            <a:t>90</a:t>
          </a:r>
          <a:r>
            <a:rPr lang="zh-CN" altLang="en-US" sz="1600" dirty="0">
              <a:latin typeface="Adobe 黑体 Std R" pitchFamily="34" charset="-122"/>
              <a:ea typeface="Adobe 黑体 Std R" pitchFamily="34" charset="-122"/>
            </a:rPr>
            <a:t>年代末逐步大规模开展并拓展至</a:t>
          </a:r>
          <a:r>
            <a:rPr lang="en-US" altLang="zh-CN" sz="1600" dirty="0">
              <a:latin typeface="Adobe 黑体 Std R" pitchFamily="34" charset="-122"/>
              <a:ea typeface="Adobe 黑体 Std R" pitchFamily="34" charset="-122"/>
            </a:rPr>
            <a:t>VLBI</a:t>
          </a:r>
          <a:endParaRPr lang="zh-CN" altLang="en-US" sz="1600" dirty="0">
            <a:latin typeface="Adobe 黑体 Std R" pitchFamily="34" charset="-122"/>
            <a:ea typeface="Adobe 黑体 Std R" pitchFamily="34" charset="-122"/>
          </a:endParaRPr>
        </a:p>
      </dgm:t>
    </dgm:pt>
    <dgm:pt modelId="{3152BA46-FC73-4750-A007-2099CE0C780A}" type="parTrans" cxnId="{D77E3DED-AAC7-4246-AE07-5028881B82C5}">
      <dgm:prSet/>
      <dgm:spPr/>
      <dgm:t>
        <a:bodyPr/>
        <a:lstStyle/>
        <a:p>
          <a:endParaRPr lang="zh-CN" altLang="en-US" sz="2400">
            <a:latin typeface="Adobe 黑体 Std R" pitchFamily="34" charset="-122"/>
            <a:ea typeface="Adobe 黑体 Std R" pitchFamily="34" charset="-122"/>
          </a:endParaRPr>
        </a:p>
      </dgm:t>
    </dgm:pt>
    <dgm:pt modelId="{3C4FCC4A-17C8-47AA-8A1D-D42D9271B8E6}" type="sibTrans" cxnId="{D77E3DED-AAC7-4246-AE07-5028881B82C5}">
      <dgm:prSet custT="1"/>
      <dgm:spPr/>
      <dgm:t>
        <a:bodyPr/>
        <a:lstStyle/>
        <a:p>
          <a:endParaRPr lang="zh-CN" altLang="en-US" sz="2800">
            <a:latin typeface="Adobe 黑体 Std R" pitchFamily="34" charset="-122"/>
            <a:ea typeface="Adobe 黑体 Std R" pitchFamily="34" charset="-122"/>
          </a:endParaRPr>
        </a:p>
      </dgm:t>
    </dgm:pt>
    <dgm:pt modelId="{E7F6122F-0698-46C9-A70A-8A7CAF789BD5}">
      <dgm:prSet custT="1"/>
      <dgm:spPr/>
      <dgm:t>
        <a:bodyPr/>
        <a:lstStyle/>
        <a:p>
          <a:r>
            <a:rPr lang="zh-CN" altLang="en-US" sz="1600" dirty="0">
              <a:latin typeface="Adobe 黑体 Std R" pitchFamily="34" charset="-122"/>
              <a:ea typeface="Adobe 黑体 Std R" pitchFamily="34" charset="-122"/>
            </a:rPr>
            <a:t>完成了将近</a:t>
          </a:r>
          <a:r>
            <a:rPr lang="en-US" altLang="zh-CN" sz="1600" dirty="0">
              <a:latin typeface="Adobe 黑体 Std R" pitchFamily="34" charset="-122"/>
              <a:ea typeface="Adobe 黑体 Std R" pitchFamily="34" charset="-122"/>
            </a:rPr>
            <a:t>100</a:t>
          </a:r>
          <a:r>
            <a:rPr lang="zh-CN" altLang="en-US" sz="1600" dirty="0">
              <a:latin typeface="Adobe 黑体 Std R" pitchFamily="34" charset="-122"/>
              <a:ea typeface="Adobe 黑体 Std R" pitchFamily="34" charset="-122"/>
            </a:rPr>
            <a:t>颗脉冲星不依赖任何模型的距离和自行测量，主要由</a:t>
          </a:r>
          <a:r>
            <a:rPr lang="en-US" altLang="zh-CN" sz="1600" dirty="0">
              <a:latin typeface="Adobe 黑体 Std R" pitchFamily="34" charset="-122"/>
              <a:ea typeface="Adobe 黑体 Std R" pitchFamily="34" charset="-122"/>
            </a:rPr>
            <a:t>VLBA</a:t>
          </a:r>
          <a:r>
            <a:rPr lang="zh-CN" altLang="en-US" sz="1600" dirty="0">
              <a:latin typeface="Adobe 黑体 Std R" pitchFamily="34" charset="-122"/>
              <a:ea typeface="Adobe 黑体 Std R" pitchFamily="34" charset="-122"/>
            </a:rPr>
            <a:t>、</a:t>
          </a:r>
          <a:r>
            <a:rPr lang="en-US" altLang="zh-CN" sz="1600" dirty="0">
              <a:latin typeface="Adobe 黑体 Std R" pitchFamily="34" charset="-122"/>
              <a:ea typeface="Adobe 黑体 Std R" pitchFamily="34" charset="-122"/>
            </a:rPr>
            <a:t>LBA</a:t>
          </a:r>
          <a:r>
            <a:rPr lang="zh-CN" altLang="en-US" sz="1600" dirty="0">
              <a:latin typeface="Adobe 黑体 Std R" pitchFamily="34" charset="-122"/>
              <a:ea typeface="Adobe 黑体 Std R" pitchFamily="34" charset="-122"/>
            </a:rPr>
            <a:t>、</a:t>
          </a:r>
          <a:r>
            <a:rPr lang="en-US" altLang="zh-CN" sz="1600" dirty="0">
              <a:latin typeface="Adobe 黑体 Std R" pitchFamily="34" charset="-122"/>
              <a:ea typeface="Adobe 黑体 Std R" pitchFamily="34" charset="-122"/>
            </a:rPr>
            <a:t>EVN</a:t>
          </a:r>
          <a:r>
            <a:rPr lang="zh-CN" altLang="en-US" sz="1600" dirty="0">
              <a:latin typeface="Adobe 黑体 Std R" pitchFamily="34" charset="-122"/>
              <a:ea typeface="Adobe 黑体 Std R" pitchFamily="34" charset="-122"/>
            </a:rPr>
            <a:t>等完成。</a:t>
          </a:r>
        </a:p>
      </dgm:t>
    </dgm:pt>
    <dgm:pt modelId="{D43AF61A-DEC0-490C-A10D-A91FDCF7E67E}" type="parTrans" cxnId="{A1C412D2-9803-4EE4-AD6F-F637FE2FB5EF}">
      <dgm:prSet/>
      <dgm:spPr/>
      <dgm:t>
        <a:bodyPr/>
        <a:lstStyle/>
        <a:p>
          <a:endParaRPr lang="zh-CN" altLang="en-US" sz="2400">
            <a:latin typeface="Adobe 黑体 Std R" pitchFamily="34" charset="-122"/>
            <a:ea typeface="Adobe 黑体 Std R" pitchFamily="34" charset="-122"/>
          </a:endParaRPr>
        </a:p>
      </dgm:t>
    </dgm:pt>
    <dgm:pt modelId="{842FCD9B-170B-4CE8-999D-041E867FEA2C}" type="sibTrans" cxnId="{A1C412D2-9803-4EE4-AD6F-F637FE2FB5EF}">
      <dgm:prSet/>
      <dgm:spPr/>
      <dgm:t>
        <a:bodyPr/>
        <a:lstStyle/>
        <a:p>
          <a:endParaRPr lang="zh-CN" altLang="en-US" sz="2400">
            <a:latin typeface="Adobe 黑体 Std R" pitchFamily="34" charset="-122"/>
            <a:ea typeface="Adobe 黑体 Std R" pitchFamily="34" charset="-122"/>
          </a:endParaRPr>
        </a:p>
      </dgm:t>
    </dgm:pt>
    <dgm:pt modelId="{7DCB4C3E-9BD2-4B83-80AC-4AC4278F6E5B}" type="pres">
      <dgm:prSet presAssocID="{EC5A9E55-7664-47ED-B1DE-3190187CA157}" presName="outerComposite" presStyleCnt="0">
        <dgm:presLayoutVars>
          <dgm:chMax val="5"/>
          <dgm:dir/>
          <dgm:resizeHandles val="exact"/>
        </dgm:presLayoutVars>
      </dgm:prSet>
      <dgm:spPr/>
    </dgm:pt>
    <dgm:pt modelId="{AAE1471C-7081-43AE-A3ED-3C8104299029}" type="pres">
      <dgm:prSet presAssocID="{EC5A9E55-7664-47ED-B1DE-3190187CA157}" presName="dummyMaxCanvas" presStyleCnt="0">
        <dgm:presLayoutVars/>
      </dgm:prSet>
      <dgm:spPr/>
    </dgm:pt>
    <dgm:pt modelId="{5D7304E4-4131-479F-8A52-3F66A8301ADB}" type="pres">
      <dgm:prSet presAssocID="{EC5A9E55-7664-47ED-B1DE-3190187CA157}" presName="ThreeNodes_1" presStyleLbl="node1" presStyleIdx="0" presStyleCnt="3" custScaleY="69697" custLinFactNeighborY="-9091">
        <dgm:presLayoutVars>
          <dgm:bulletEnabled val="1"/>
        </dgm:presLayoutVars>
      </dgm:prSet>
      <dgm:spPr/>
    </dgm:pt>
    <dgm:pt modelId="{0BD2C67E-EC49-414E-BC10-9CC425E2A98E}" type="pres">
      <dgm:prSet presAssocID="{EC5A9E55-7664-47ED-B1DE-3190187CA157}" presName="ThreeNodes_2" presStyleLbl="node1" presStyleIdx="1" presStyleCnt="3" custScaleX="102492" custScaleY="74747" custLinFactNeighborX="-281" custLinFactNeighborY="-18182">
        <dgm:presLayoutVars>
          <dgm:bulletEnabled val="1"/>
        </dgm:presLayoutVars>
      </dgm:prSet>
      <dgm:spPr/>
    </dgm:pt>
    <dgm:pt modelId="{E85E31FC-358F-4984-82A0-3794195253A1}" type="pres">
      <dgm:prSet presAssocID="{EC5A9E55-7664-47ED-B1DE-3190187CA157}" presName="ThreeNodes_3" presStyleLbl="node1" presStyleIdx="2" presStyleCnt="3" custScaleX="109141" custScaleY="116413" custLinFactNeighborX="-5832" custLinFactNeighborY="-15151">
        <dgm:presLayoutVars>
          <dgm:bulletEnabled val="1"/>
        </dgm:presLayoutVars>
      </dgm:prSet>
      <dgm:spPr/>
    </dgm:pt>
    <dgm:pt modelId="{4C3954D6-6A23-4F3C-ABCB-3FC060CB495A}" type="pres">
      <dgm:prSet presAssocID="{EC5A9E55-7664-47ED-B1DE-3190187CA157}" presName="ThreeConn_1-2" presStyleLbl="fgAccFollowNode1" presStyleIdx="0" presStyleCnt="2" custScaleX="99695" custScaleY="100000">
        <dgm:presLayoutVars>
          <dgm:bulletEnabled val="1"/>
        </dgm:presLayoutVars>
      </dgm:prSet>
      <dgm:spPr/>
    </dgm:pt>
    <dgm:pt modelId="{DA7BEFDF-509A-4B89-9104-CF0F384A778C}" type="pres">
      <dgm:prSet presAssocID="{EC5A9E55-7664-47ED-B1DE-3190187CA157}" presName="ThreeConn_2-3" presStyleLbl="fgAccFollowNode1" presStyleIdx="1" presStyleCnt="2" custScaleY="100000" custLinFactNeighborX="-1772" custLinFactNeighborY="-34056">
        <dgm:presLayoutVars>
          <dgm:bulletEnabled val="1"/>
        </dgm:presLayoutVars>
      </dgm:prSet>
      <dgm:spPr/>
    </dgm:pt>
    <dgm:pt modelId="{F43FB28B-757D-48F8-BCD8-15C0C0F71E52}" type="pres">
      <dgm:prSet presAssocID="{EC5A9E55-7664-47ED-B1DE-3190187CA157}" presName="ThreeNodes_1_text" presStyleLbl="node1" presStyleIdx="2" presStyleCnt="3">
        <dgm:presLayoutVars>
          <dgm:bulletEnabled val="1"/>
        </dgm:presLayoutVars>
      </dgm:prSet>
      <dgm:spPr/>
    </dgm:pt>
    <dgm:pt modelId="{FF4B1A93-D83E-4B83-ADEF-47119202402A}" type="pres">
      <dgm:prSet presAssocID="{EC5A9E55-7664-47ED-B1DE-3190187CA157}" presName="ThreeNodes_2_text" presStyleLbl="node1" presStyleIdx="2" presStyleCnt="3">
        <dgm:presLayoutVars>
          <dgm:bulletEnabled val="1"/>
        </dgm:presLayoutVars>
      </dgm:prSet>
      <dgm:spPr/>
    </dgm:pt>
    <dgm:pt modelId="{27AA5C60-D5BD-4074-AD56-E683E094C54A}" type="pres">
      <dgm:prSet presAssocID="{EC5A9E55-7664-47ED-B1DE-3190187CA157}" presName="ThreeNodes_3_text" presStyleLbl="node1" presStyleIdx="2" presStyleCnt="3">
        <dgm:presLayoutVars>
          <dgm:bulletEnabled val="1"/>
        </dgm:presLayoutVars>
      </dgm:prSet>
      <dgm:spPr/>
    </dgm:pt>
  </dgm:ptLst>
  <dgm:cxnLst>
    <dgm:cxn modelId="{894D5B0B-A73E-4A06-81E1-CA9EC6AECC99}" type="presOf" srcId="{E7F6122F-0698-46C9-A70A-8A7CAF789BD5}" destId="{27AA5C60-D5BD-4074-AD56-E683E094C54A}" srcOrd="1" destOrd="0" presId="urn:microsoft.com/office/officeart/2005/8/layout/vProcess5"/>
    <dgm:cxn modelId="{16101C1F-E8FD-4737-AD19-1D05D6C2B374}" type="presOf" srcId="{A6C95272-6ABB-4D16-BF15-3A9475BD5530}" destId="{F43FB28B-757D-48F8-BCD8-15C0C0F71E52}" srcOrd="1" destOrd="0" presId="urn:microsoft.com/office/officeart/2005/8/layout/vProcess5"/>
    <dgm:cxn modelId="{6E5BDE27-7FB7-49BA-A853-5CF49D631F76}" type="presOf" srcId="{3F55764B-31D8-40BF-9125-D9F94490BE18}" destId="{4C3954D6-6A23-4F3C-ABCB-3FC060CB495A}" srcOrd="0" destOrd="0" presId="urn:microsoft.com/office/officeart/2005/8/layout/vProcess5"/>
    <dgm:cxn modelId="{8CE5A27E-EA59-4A8F-B734-161C83461478}" type="presOf" srcId="{111AF272-E327-438F-A644-F488A9AE2DB5}" destId="{0BD2C67E-EC49-414E-BC10-9CC425E2A98E}" srcOrd="0" destOrd="0" presId="urn:microsoft.com/office/officeart/2005/8/layout/vProcess5"/>
    <dgm:cxn modelId="{FF9287CD-597B-4F92-A461-81C9D10426E0}" type="presOf" srcId="{E7F6122F-0698-46C9-A70A-8A7CAF789BD5}" destId="{E85E31FC-358F-4984-82A0-3794195253A1}" srcOrd="0" destOrd="0" presId="urn:microsoft.com/office/officeart/2005/8/layout/vProcess5"/>
    <dgm:cxn modelId="{A1C412D2-9803-4EE4-AD6F-F637FE2FB5EF}" srcId="{EC5A9E55-7664-47ED-B1DE-3190187CA157}" destId="{E7F6122F-0698-46C9-A70A-8A7CAF789BD5}" srcOrd="2" destOrd="0" parTransId="{D43AF61A-DEC0-490C-A10D-A91FDCF7E67E}" sibTransId="{842FCD9B-170B-4CE8-999D-041E867FEA2C}"/>
    <dgm:cxn modelId="{190396E5-F507-4B45-BEE6-CB2F75EAA866}" srcId="{EC5A9E55-7664-47ED-B1DE-3190187CA157}" destId="{A6C95272-6ABB-4D16-BF15-3A9475BD5530}" srcOrd="0" destOrd="0" parTransId="{54C61C51-B9B5-429D-BD04-2A4435477299}" sibTransId="{3F55764B-31D8-40BF-9125-D9F94490BE18}"/>
    <dgm:cxn modelId="{52878DE7-87F2-4C7B-BBB9-5961A1F952B5}" type="presOf" srcId="{A6C95272-6ABB-4D16-BF15-3A9475BD5530}" destId="{5D7304E4-4131-479F-8A52-3F66A8301ADB}" srcOrd="0" destOrd="0" presId="urn:microsoft.com/office/officeart/2005/8/layout/vProcess5"/>
    <dgm:cxn modelId="{53401EEC-12BB-46DC-A38F-54988C542BD4}" type="presOf" srcId="{EC5A9E55-7664-47ED-B1DE-3190187CA157}" destId="{7DCB4C3E-9BD2-4B83-80AC-4AC4278F6E5B}" srcOrd="0" destOrd="0" presId="urn:microsoft.com/office/officeart/2005/8/layout/vProcess5"/>
    <dgm:cxn modelId="{D77E3DED-AAC7-4246-AE07-5028881B82C5}" srcId="{EC5A9E55-7664-47ED-B1DE-3190187CA157}" destId="{111AF272-E327-438F-A644-F488A9AE2DB5}" srcOrd="1" destOrd="0" parTransId="{3152BA46-FC73-4750-A007-2099CE0C780A}" sibTransId="{3C4FCC4A-17C8-47AA-8A1D-D42D9271B8E6}"/>
    <dgm:cxn modelId="{95407DF1-F38A-424E-97BE-565F9E7EEDA1}" type="presOf" srcId="{3C4FCC4A-17C8-47AA-8A1D-D42D9271B8E6}" destId="{DA7BEFDF-509A-4B89-9104-CF0F384A778C}" srcOrd="0" destOrd="0" presId="urn:microsoft.com/office/officeart/2005/8/layout/vProcess5"/>
    <dgm:cxn modelId="{619124F5-70BA-40FF-8173-7A96E50ED13B}" type="presOf" srcId="{111AF272-E327-438F-A644-F488A9AE2DB5}" destId="{FF4B1A93-D83E-4B83-ADEF-47119202402A}" srcOrd="1" destOrd="0" presId="urn:microsoft.com/office/officeart/2005/8/layout/vProcess5"/>
    <dgm:cxn modelId="{BCABE2EF-8759-48D7-9E22-AF6A8ADA9841}" type="presParOf" srcId="{7DCB4C3E-9BD2-4B83-80AC-4AC4278F6E5B}" destId="{AAE1471C-7081-43AE-A3ED-3C8104299029}" srcOrd="0" destOrd="0" presId="urn:microsoft.com/office/officeart/2005/8/layout/vProcess5"/>
    <dgm:cxn modelId="{53C674D6-43D0-423A-AAFD-6E11B189E3AE}" type="presParOf" srcId="{7DCB4C3E-9BD2-4B83-80AC-4AC4278F6E5B}" destId="{5D7304E4-4131-479F-8A52-3F66A8301ADB}" srcOrd="1" destOrd="0" presId="urn:microsoft.com/office/officeart/2005/8/layout/vProcess5"/>
    <dgm:cxn modelId="{1517A929-9FF4-4881-A922-3DDCB52051BC}" type="presParOf" srcId="{7DCB4C3E-9BD2-4B83-80AC-4AC4278F6E5B}" destId="{0BD2C67E-EC49-414E-BC10-9CC425E2A98E}" srcOrd="2" destOrd="0" presId="urn:microsoft.com/office/officeart/2005/8/layout/vProcess5"/>
    <dgm:cxn modelId="{38D6026B-8A0C-4B38-95A7-B5D3DEFCD118}" type="presParOf" srcId="{7DCB4C3E-9BD2-4B83-80AC-4AC4278F6E5B}" destId="{E85E31FC-358F-4984-82A0-3794195253A1}" srcOrd="3" destOrd="0" presId="urn:microsoft.com/office/officeart/2005/8/layout/vProcess5"/>
    <dgm:cxn modelId="{66B8DCE2-F17D-4944-85F2-DC312E3C2399}" type="presParOf" srcId="{7DCB4C3E-9BD2-4B83-80AC-4AC4278F6E5B}" destId="{4C3954D6-6A23-4F3C-ABCB-3FC060CB495A}" srcOrd="4" destOrd="0" presId="urn:microsoft.com/office/officeart/2005/8/layout/vProcess5"/>
    <dgm:cxn modelId="{7CB5A1F7-2FF4-49A0-B224-76745472A637}" type="presParOf" srcId="{7DCB4C3E-9BD2-4B83-80AC-4AC4278F6E5B}" destId="{DA7BEFDF-509A-4B89-9104-CF0F384A778C}" srcOrd="5" destOrd="0" presId="urn:microsoft.com/office/officeart/2005/8/layout/vProcess5"/>
    <dgm:cxn modelId="{2FDE908B-A98B-4D9D-85BA-5E64CC149134}" type="presParOf" srcId="{7DCB4C3E-9BD2-4B83-80AC-4AC4278F6E5B}" destId="{F43FB28B-757D-48F8-BCD8-15C0C0F71E52}" srcOrd="6" destOrd="0" presId="urn:microsoft.com/office/officeart/2005/8/layout/vProcess5"/>
    <dgm:cxn modelId="{E78B33C1-BA2D-480A-AB9D-A618EA837549}" type="presParOf" srcId="{7DCB4C3E-9BD2-4B83-80AC-4AC4278F6E5B}" destId="{FF4B1A93-D83E-4B83-ADEF-47119202402A}" srcOrd="7" destOrd="0" presId="urn:microsoft.com/office/officeart/2005/8/layout/vProcess5"/>
    <dgm:cxn modelId="{B9306BD1-6F33-4FD8-90BB-EF6E3C1519BC}" type="presParOf" srcId="{7DCB4C3E-9BD2-4B83-80AC-4AC4278F6E5B}" destId="{27AA5C60-D5BD-4074-AD56-E683E094C54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8B5FF-1B9B-4086-8969-7351788969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22EF3920-2B69-46B2-989E-29813257180E}">
      <dgm:prSet/>
      <dgm:spPr/>
      <dgm:t>
        <a:bodyPr/>
        <a:lstStyle/>
        <a:p>
          <a:pPr rtl="0"/>
          <a:r>
            <a:rPr lang="zh-CN" altLang="en-US" dirty="0"/>
            <a:t>脉冲星信号为微弱的脉冲</a:t>
          </a:r>
          <a:endParaRPr lang="zh-CN" dirty="0"/>
        </a:p>
      </dgm:t>
    </dgm:pt>
    <dgm:pt modelId="{D4E387BC-4408-4A4E-9B55-6F9D3F821534}" type="parTrans" cxnId="{E1C79133-A669-42A3-A24C-BBD5AB73A38F}">
      <dgm:prSet/>
      <dgm:spPr/>
      <dgm:t>
        <a:bodyPr/>
        <a:lstStyle/>
        <a:p>
          <a:endParaRPr lang="zh-CN" altLang="en-US"/>
        </a:p>
      </dgm:t>
    </dgm:pt>
    <dgm:pt modelId="{C723B4BE-E322-4506-962B-85C7B237080E}" type="sibTrans" cxnId="{E1C79133-A669-42A3-A24C-BBD5AB73A38F}">
      <dgm:prSet/>
      <dgm:spPr/>
      <dgm:t>
        <a:bodyPr/>
        <a:lstStyle/>
        <a:p>
          <a:endParaRPr lang="zh-CN" altLang="en-US"/>
        </a:p>
      </dgm:t>
    </dgm:pt>
    <dgm:pt modelId="{62746428-5ACF-4A78-9547-54D1705400DD}">
      <dgm:prSet/>
      <dgm:spPr/>
      <dgm:t>
        <a:bodyPr/>
        <a:lstStyle/>
        <a:p>
          <a:pPr rtl="0"/>
          <a:r>
            <a:rPr lang="zh-CN" altLang="en-US" dirty="0"/>
            <a:t>脉冲星辐射为幂率谱</a:t>
          </a:r>
          <a:endParaRPr lang="zh-CN" dirty="0"/>
        </a:p>
      </dgm:t>
    </dgm:pt>
    <dgm:pt modelId="{DC551CEC-71C6-471D-B963-6CFCD4B2152E}" type="parTrans" cxnId="{F1318DAE-FBFB-47BA-A73E-5D172FF979B2}">
      <dgm:prSet/>
      <dgm:spPr/>
      <dgm:t>
        <a:bodyPr/>
        <a:lstStyle/>
        <a:p>
          <a:endParaRPr lang="zh-CN" altLang="en-US"/>
        </a:p>
      </dgm:t>
    </dgm:pt>
    <dgm:pt modelId="{1B53EC6A-5087-4628-977F-E20B390D91B9}" type="sibTrans" cxnId="{F1318DAE-FBFB-47BA-A73E-5D172FF979B2}">
      <dgm:prSet/>
      <dgm:spPr/>
      <dgm:t>
        <a:bodyPr/>
        <a:lstStyle/>
        <a:p>
          <a:endParaRPr lang="zh-CN" altLang="en-US"/>
        </a:p>
      </dgm:t>
    </dgm:pt>
    <dgm:pt modelId="{86D4BF18-E135-453A-8CA0-85ABBEFD42D7}">
      <dgm:prSet/>
      <dgm:spPr/>
      <dgm:t>
        <a:bodyPr/>
        <a:lstStyle/>
        <a:p>
          <a:pPr rtl="0"/>
          <a:r>
            <a:rPr lang="zh-CN" altLang="en-US" dirty="0"/>
            <a:t>观测数据相关过程中采用脉冲门（或者</a:t>
          </a:r>
          <a:r>
            <a:rPr lang="en-US" altLang="zh-CN" dirty="0"/>
            <a:t>Pulsar Binning</a:t>
          </a:r>
          <a:r>
            <a:rPr lang="zh-CN" altLang="en-US" dirty="0"/>
            <a:t>）技术可以提高观测信噪比</a:t>
          </a:r>
        </a:p>
      </dgm:t>
    </dgm:pt>
    <dgm:pt modelId="{5EB5C149-4988-40A9-8ECF-E553954FD806}" type="parTrans" cxnId="{24D208F3-A07A-4DBF-8F78-CBA67C6B558D}">
      <dgm:prSet/>
      <dgm:spPr/>
      <dgm:t>
        <a:bodyPr/>
        <a:lstStyle/>
        <a:p>
          <a:endParaRPr lang="zh-CN" altLang="en-US"/>
        </a:p>
      </dgm:t>
    </dgm:pt>
    <dgm:pt modelId="{1EC5B19E-1D14-446D-AB5D-15336A2F2CDB}" type="sibTrans" cxnId="{24D208F3-A07A-4DBF-8F78-CBA67C6B558D}">
      <dgm:prSet/>
      <dgm:spPr/>
      <dgm:t>
        <a:bodyPr/>
        <a:lstStyle/>
        <a:p>
          <a:endParaRPr lang="zh-CN" altLang="en-US"/>
        </a:p>
      </dgm:t>
    </dgm:pt>
    <dgm:pt modelId="{82509C4D-6E25-4F03-A384-8438C8E3F120}">
      <dgm:prSet/>
      <dgm:spPr/>
      <dgm:t>
        <a:bodyPr/>
        <a:lstStyle/>
        <a:p>
          <a:pPr rtl="0"/>
          <a:r>
            <a:rPr lang="zh-CN" altLang="en-US" dirty="0"/>
            <a:t>相位参考技术</a:t>
          </a:r>
          <a:r>
            <a:rPr lang="en-US" dirty="0"/>
            <a:t>(in-beam, nodding)</a:t>
          </a:r>
          <a:r>
            <a:rPr lang="zh-CN" altLang="en-US" dirty="0"/>
            <a:t>，</a:t>
          </a:r>
          <a:r>
            <a:rPr lang="en-US" dirty="0"/>
            <a:t>GPS</a:t>
          </a:r>
          <a:r>
            <a:rPr lang="zh-CN" altLang="en-US" dirty="0"/>
            <a:t>电离层模型改正</a:t>
          </a:r>
        </a:p>
      </dgm:t>
    </dgm:pt>
    <dgm:pt modelId="{1D9A2F75-B5FE-4E25-BDAF-91CC076B7EFB}" type="parTrans" cxnId="{A04E95BE-5A48-4B3B-B7D6-516C4660F07A}">
      <dgm:prSet/>
      <dgm:spPr/>
      <dgm:t>
        <a:bodyPr/>
        <a:lstStyle/>
        <a:p>
          <a:endParaRPr lang="zh-CN" altLang="en-US"/>
        </a:p>
      </dgm:t>
    </dgm:pt>
    <dgm:pt modelId="{94C785AB-06BC-4ABD-8651-FA24940B23E8}" type="sibTrans" cxnId="{A04E95BE-5A48-4B3B-B7D6-516C4660F07A}">
      <dgm:prSet/>
      <dgm:spPr/>
      <dgm:t>
        <a:bodyPr/>
        <a:lstStyle/>
        <a:p>
          <a:endParaRPr lang="zh-CN" altLang="en-US"/>
        </a:p>
      </dgm:t>
    </dgm:pt>
    <dgm:pt modelId="{1848A3EB-5BE4-4C96-90A7-6005DD761F1D}">
      <dgm:prSet/>
      <dgm:spPr/>
      <dgm:t>
        <a:bodyPr/>
        <a:lstStyle/>
        <a:p>
          <a:pPr rtl="0"/>
          <a:r>
            <a:rPr lang="zh-CN" altLang="en-US" dirty="0"/>
            <a:t>谱指数的特征值约</a:t>
          </a:r>
          <a:r>
            <a:rPr lang="en-US" altLang="zh-CN" dirty="0"/>
            <a:t>-1.6</a:t>
          </a:r>
          <a:r>
            <a:rPr lang="zh-CN" altLang="en-US" dirty="0"/>
            <a:t>，因此大多数观测在</a:t>
          </a:r>
          <a:r>
            <a:rPr lang="en-US" altLang="zh-CN" dirty="0"/>
            <a:t>L</a:t>
          </a:r>
          <a:r>
            <a:rPr lang="zh-CN" altLang="en-US" dirty="0"/>
            <a:t>波段进行</a:t>
          </a:r>
        </a:p>
      </dgm:t>
    </dgm:pt>
    <dgm:pt modelId="{1B34AF52-1C9B-49AD-AA06-CC4261C054B9}" type="parTrans" cxnId="{9B62B855-7B09-4BBA-9504-9FD63728B32A}">
      <dgm:prSet/>
      <dgm:spPr/>
      <dgm:t>
        <a:bodyPr/>
        <a:lstStyle/>
        <a:p>
          <a:endParaRPr lang="zh-CN" altLang="en-US"/>
        </a:p>
      </dgm:t>
    </dgm:pt>
    <dgm:pt modelId="{2149C209-7335-4524-8AF3-B034C06A6B76}" type="sibTrans" cxnId="{9B62B855-7B09-4BBA-9504-9FD63728B32A}">
      <dgm:prSet/>
      <dgm:spPr/>
      <dgm:t>
        <a:bodyPr/>
        <a:lstStyle/>
        <a:p>
          <a:endParaRPr lang="zh-CN" altLang="en-US"/>
        </a:p>
      </dgm:t>
    </dgm:pt>
    <dgm:pt modelId="{596A2B35-ED1C-48A8-8711-F1D6BEC114DA}">
      <dgm:prSet/>
      <dgm:spPr/>
      <dgm:t>
        <a:bodyPr/>
        <a:lstStyle/>
        <a:p>
          <a:pPr rtl="0"/>
          <a:r>
            <a:rPr lang="zh-CN" altLang="en-US" dirty="0"/>
            <a:t>平均</a:t>
          </a:r>
          <a:r>
            <a:rPr lang="en-US" altLang="zh-CN" dirty="0"/>
            <a:t>0.8mJy@1.4GHz(</a:t>
          </a:r>
          <a:r>
            <a:rPr lang="zh-CN" altLang="en-US" dirty="0"/>
            <a:t>对</a:t>
          </a:r>
          <a:r>
            <a:rPr lang="en-US" altLang="zh-CN" dirty="0"/>
            <a:t>908</a:t>
          </a:r>
          <a:r>
            <a:rPr lang="zh-CN" altLang="en-US" dirty="0"/>
            <a:t>颗进行统计，目前</a:t>
          </a:r>
          <a:r>
            <a:rPr lang="en-US" altLang="zh-CN" dirty="0"/>
            <a:t>VLBI</a:t>
          </a:r>
          <a:r>
            <a:rPr lang="zh-CN" altLang="en-US" dirty="0"/>
            <a:t>最低</a:t>
          </a:r>
          <a:r>
            <a:rPr lang="en-US" altLang="zh-CN" dirty="0"/>
            <a:t>~1 </a:t>
          </a:r>
          <a:r>
            <a:rPr lang="en-US" altLang="zh-CN" dirty="0" err="1"/>
            <a:t>mJy</a:t>
          </a:r>
          <a:r>
            <a:rPr lang="en-US" altLang="zh-CN" dirty="0"/>
            <a:t>)</a:t>
          </a:r>
          <a:endParaRPr lang="zh-CN" altLang="en-US" dirty="0"/>
        </a:p>
      </dgm:t>
    </dgm:pt>
    <dgm:pt modelId="{CA2F4251-B4DD-4F38-BC5B-D526C58DB69C}" type="parTrans" cxnId="{68E2548A-0882-4CF8-B72F-A91E99E544E6}">
      <dgm:prSet/>
      <dgm:spPr/>
      <dgm:t>
        <a:bodyPr/>
        <a:lstStyle/>
        <a:p>
          <a:endParaRPr lang="zh-CN" altLang="en-US"/>
        </a:p>
      </dgm:t>
    </dgm:pt>
    <dgm:pt modelId="{3E5174B8-FC19-4B41-9486-788A59ED6A6E}" type="sibTrans" cxnId="{68E2548A-0882-4CF8-B72F-A91E99E544E6}">
      <dgm:prSet/>
      <dgm:spPr/>
      <dgm:t>
        <a:bodyPr/>
        <a:lstStyle/>
        <a:p>
          <a:endParaRPr lang="zh-CN" altLang="en-US"/>
        </a:p>
      </dgm:t>
    </dgm:pt>
    <dgm:pt modelId="{E6EED38E-36AC-4E2F-95D1-5DA1FA2BC95F}">
      <dgm:prSet/>
      <dgm:spPr/>
      <dgm:t>
        <a:bodyPr/>
        <a:lstStyle/>
        <a:p>
          <a:pPr rtl="0"/>
          <a:r>
            <a:rPr lang="zh-CN" altLang="en-US" dirty="0"/>
            <a:t>受到电离层影响严重</a:t>
          </a:r>
        </a:p>
      </dgm:t>
    </dgm:pt>
    <dgm:pt modelId="{4B457651-39E6-42E5-86B5-4B396B2CB95F}" type="parTrans" cxnId="{82629CB4-7453-4574-B1ED-886864EFE75B}">
      <dgm:prSet/>
      <dgm:spPr/>
      <dgm:t>
        <a:bodyPr/>
        <a:lstStyle/>
        <a:p>
          <a:endParaRPr lang="zh-CN" altLang="en-US"/>
        </a:p>
      </dgm:t>
    </dgm:pt>
    <dgm:pt modelId="{CE207B89-071E-4130-9B27-632EEB8B4728}" type="sibTrans" cxnId="{82629CB4-7453-4574-B1ED-886864EFE75B}">
      <dgm:prSet/>
      <dgm:spPr/>
      <dgm:t>
        <a:bodyPr/>
        <a:lstStyle/>
        <a:p>
          <a:endParaRPr lang="zh-CN" altLang="en-US"/>
        </a:p>
      </dgm:t>
    </dgm:pt>
    <dgm:pt modelId="{343FD016-2AF1-4BCB-BAC1-57F9D4B95B69}">
      <dgm:prSet/>
      <dgm:spPr/>
      <dgm:t>
        <a:bodyPr/>
        <a:lstStyle/>
        <a:p>
          <a:pPr rtl="0"/>
          <a:r>
            <a:rPr lang="zh-CN" altLang="en-US" dirty="0"/>
            <a:t>脉冲信号辐射仅占整个周期的</a:t>
          </a:r>
          <a:r>
            <a:rPr lang="en-US" altLang="zh-CN" dirty="0"/>
            <a:t>10%</a:t>
          </a:r>
          <a:r>
            <a:rPr lang="zh-CN" altLang="en-US" dirty="0"/>
            <a:t>以下</a:t>
          </a:r>
        </a:p>
      </dgm:t>
    </dgm:pt>
    <dgm:pt modelId="{5603CE82-3D88-4B97-94BB-24E2CA79D776}" type="parTrans" cxnId="{C6A13C8F-6E53-4917-A3AF-E0A917EC8408}">
      <dgm:prSet/>
      <dgm:spPr/>
      <dgm:t>
        <a:bodyPr/>
        <a:lstStyle/>
        <a:p>
          <a:endParaRPr lang="zh-CN" altLang="en-US"/>
        </a:p>
      </dgm:t>
    </dgm:pt>
    <dgm:pt modelId="{7D2AD474-F775-4BF5-A5B4-976181B669BE}" type="sibTrans" cxnId="{C6A13C8F-6E53-4917-A3AF-E0A917EC8408}">
      <dgm:prSet/>
      <dgm:spPr/>
      <dgm:t>
        <a:bodyPr/>
        <a:lstStyle/>
        <a:p>
          <a:endParaRPr lang="zh-CN" altLang="en-US"/>
        </a:p>
      </dgm:t>
    </dgm:pt>
    <dgm:pt modelId="{1872B05A-EC73-49C5-AE55-2159A3F14211}" type="pres">
      <dgm:prSet presAssocID="{5848B5FF-1B9B-4086-8969-7351788969FD}" presName="linear" presStyleCnt="0">
        <dgm:presLayoutVars>
          <dgm:animLvl val="lvl"/>
          <dgm:resizeHandles val="exact"/>
        </dgm:presLayoutVars>
      </dgm:prSet>
      <dgm:spPr/>
    </dgm:pt>
    <dgm:pt modelId="{61A06A48-6400-4773-A526-C516A4B8D7D6}" type="pres">
      <dgm:prSet presAssocID="{22EF3920-2B69-46B2-989E-29813257180E}" presName="parentText" presStyleLbl="node1" presStyleIdx="0" presStyleCnt="2">
        <dgm:presLayoutVars>
          <dgm:chMax val="0"/>
          <dgm:bulletEnabled val="1"/>
        </dgm:presLayoutVars>
      </dgm:prSet>
      <dgm:spPr/>
    </dgm:pt>
    <dgm:pt modelId="{DFF99D38-99A4-4D5E-BEA7-A06A26D1F766}" type="pres">
      <dgm:prSet presAssocID="{22EF3920-2B69-46B2-989E-29813257180E}" presName="childText" presStyleLbl="revTx" presStyleIdx="0" presStyleCnt="2">
        <dgm:presLayoutVars>
          <dgm:bulletEnabled val="1"/>
        </dgm:presLayoutVars>
      </dgm:prSet>
      <dgm:spPr/>
    </dgm:pt>
    <dgm:pt modelId="{4C86CE3B-922B-4FD1-91A3-AB76D17E5E10}" type="pres">
      <dgm:prSet presAssocID="{62746428-5ACF-4A78-9547-54D1705400DD}" presName="parentText" presStyleLbl="node1" presStyleIdx="1" presStyleCnt="2">
        <dgm:presLayoutVars>
          <dgm:chMax val="0"/>
          <dgm:bulletEnabled val="1"/>
        </dgm:presLayoutVars>
      </dgm:prSet>
      <dgm:spPr/>
    </dgm:pt>
    <dgm:pt modelId="{BD223BF4-C425-4174-B619-5D96935ABC94}" type="pres">
      <dgm:prSet presAssocID="{62746428-5ACF-4A78-9547-54D1705400DD}" presName="childText" presStyleLbl="revTx" presStyleIdx="1" presStyleCnt="2">
        <dgm:presLayoutVars>
          <dgm:bulletEnabled val="1"/>
        </dgm:presLayoutVars>
      </dgm:prSet>
      <dgm:spPr/>
    </dgm:pt>
  </dgm:ptLst>
  <dgm:cxnLst>
    <dgm:cxn modelId="{C789ED27-FE1D-4F69-B4BC-89743D22D2FB}" type="presOf" srcId="{62746428-5ACF-4A78-9547-54D1705400DD}" destId="{4C86CE3B-922B-4FD1-91A3-AB76D17E5E10}" srcOrd="0" destOrd="0" presId="urn:microsoft.com/office/officeart/2005/8/layout/vList2"/>
    <dgm:cxn modelId="{E1C79133-A669-42A3-A24C-BBD5AB73A38F}" srcId="{5848B5FF-1B9B-4086-8969-7351788969FD}" destId="{22EF3920-2B69-46B2-989E-29813257180E}" srcOrd="0" destOrd="0" parTransId="{D4E387BC-4408-4A4E-9B55-6F9D3F821534}" sibTransId="{C723B4BE-E322-4506-962B-85C7B237080E}"/>
    <dgm:cxn modelId="{96C1F05D-509A-4326-B5ED-3EF33967D35F}" type="presOf" srcId="{82509C4D-6E25-4F03-A384-8438C8E3F120}" destId="{BD223BF4-C425-4174-B619-5D96935ABC94}" srcOrd="0" destOrd="2" presId="urn:microsoft.com/office/officeart/2005/8/layout/vList2"/>
    <dgm:cxn modelId="{B5F12960-264E-45EC-8372-07BFA794719B}" type="presOf" srcId="{596A2B35-ED1C-48A8-8711-F1D6BEC114DA}" destId="{DFF99D38-99A4-4D5E-BEA7-A06A26D1F766}" srcOrd="0" destOrd="0" presId="urn:microsoft.com/office/officeart/2005/8/layout/vList2"/>
    <dgm:cxn modelId="{CD67F667-E8BC-4DE1-9494-84EFBBF8F570}" type="presOf" srcId="{1848A3EB-5BE4-4C96-90A7-6005DD761F1D}" destId="{BD223BF4-C425-4174-B619-5D96935ABC94}" srcOrd="0" destOrd="0" presId="urn:microsoft.com/office/officeart/2005/8/layout/vList2"/>
    <dgm:cxn modelId="{16EA216D-0330-4DBF-B000-710229AA235F}" type="presOf" srcId="{22EF3920-2B69-46B2-989E-29813257180E}" destId="{61A06A48-6400-4773-A526-C516A4B8D7D6}" srcOrd="0" destOrd="0" presId="urn:microsoft.com/office/officeart/2005/8/layout/vList2"/>
    <dgm:cxn modelId="{9B62B855-7B09-4BBA-9504-9FD63728B32A}" srcId="{62746428-5ACF-4A78-9547-54D1705400DD}" destId="{1848A3EB-5BE4-4C96-90A7-6005DD761F1D}" srcOrd="0" destOrd="0" parTransId="{1B34AF52-1C9B-49AD-AA06-CC4261C054B9}" sibTransId="{2149C209-7335-4524-8AF3-B034C06A6B76}"/>
    <dgm:cxn modelId="{B80AF875-9F3C-40CA-AB58-AE43A06F8EA0}" type="presOf" srcId="{86D4BF18-E135-453A-8CA0-85ABBEFD42D7}" destId="{DFF99D38-99A4-4D5E-BEA7-A06A26D1F766}" srcOrd="0" destOrd="2" presId="urn:microsoft.com/office/officeart/2005/8/layout/vList2"/>
    <dgm:cxn modelId="{68E2548A-0882-4CF8-B72F-A91E99E544E6}" srcId="{22EF3920-2B69-46B2-989E-29813257180E}" destId="{596A2B35-ED1C-48A8-8711-F1D6BEC114DA}" srcOrd="0" destOrd="0" parTransId="{CA2F4251-B4DD-4F38-BC5B-D526C58DB69C}" sibTransId="{3E5174B8-FC19-4B41-9486-788A59ED6A6E}"/>
    <dgm:cxn modelId="{C6A13C8F-6E53-4917-A3AF-E0A917EC8408}" srcId="{22EF3920-2B69-46B2-989E-29813257180E}" destId="{343FD016-2AF1-4BCB-BAC1-57F9D4B95B69}" srcOrd="1" destOrd="0" parTransId="{5603CE82-3D88-4B97-94BB-24E2CA79D776}" sibTransId="{7D2AD474-F775-4BF5-A5B4-976181B669BE}"/>
    <dgm:cxn modelId="{F1318DAE-FBFB-47BA-A73E-5D172FF979B2}" srcId="{5848B5FF-1B9B-4086-8969-7351788969FD}" destId="{62746428-5ACF-4A78-9547-54D1705400DD}" srcOrd="1" destOrd="0" parTransId="{DC551CEC-71C6-471D-B963-6CFCD4B2152E}" sibTransId="{1B53EC6A-5087-4628-977F-E20B390D91B9}"/>
    <dgm:cxn modelId="{818662B1-A39D-49E0-9E5D-45C3794B2EEE}" type="presOf" srcId="{343FD016-2AF1-4BCB-BAC1-57F9D4B95B69}" destId="{DFF99D38-99A4-4D5E-BEA7-A06A26D1F766}" srcOrd="0" destOrd="1" presId="urn:microsoft.com/office/officeart/2005/8/layout/vList2"/>
    <dgm:cxn modelId="{82629CB4-7453-4574-B1ED-886864EFE75B}" srcId="{62746428-5ACF-4A78-9547-54D1705400DD}" destId="{E6EED38E-36AC-4E2F-95D1-5DA1FA2BC95F}" srcOrd="1" destOrd="0" parTransId="{4B457651-39E6-42E5-86B5-4B396B2CB95F}" sibTransId="{CE207B89-071E-4130-9B27-632EEB8B4728}"/>
    <dgm:cxn modelId="{A04E95BE-5A48-4B3B-B7D6-516C4660F07A}" srcId="{62746428-5ACF-4A78-9547-54D1705400DD}" destId="{82509C4D-6E25-4F03-A384-8438C8E3F120}" srcOrd="2" destOrd="0" parTransId="{1D9A2F75-B5FE-4E25-BDAF-91CC076B7EFB}" sibTransId="{94C785AB-06BC-4ABD-8651-FA24940B23E8}"/>
    <dgm:cxn modelId="{4889DDC5-D545-48EB-A40C-92A2447454A2}" type="presOf" srcId="{E6EED38E-36AC-4E2F-95D1-5DA1FA2BC95F}" destId="{BD223BF4-C425-4174-B619-5D96935ABC94}" srcOrd="0" destOrd="1" presId="urn:microsoft.com/office/officeart/2005/8/layout/vList2"/>
    <dgm:cxn modelId="{24D208F3-A07A-4DBF-8F78-CBA67C6B558D}" srcId="{22EF3920-2B69-46B2-989E-29813257180E}" destId="{86D4BF18-E135-453A-8CA0-85ABBEFD42D7}" srcOrd="2" destOrd="0" parTransId="{5EB5C149-4988-40A9-8ECF-E553954FD806}" sibTransId="{1EC5B19E-1D14-446D-AB5D-15336A2F2CDB}"/>
    <dgm:cxn modelId="{918DC4FC-0B0F-4355-BBEC-1B0A9E2CB758}" type="presOf" srcId="{5848B5FF-1B9B-4086-8969-7351788969FD}" destId="{1872B05A-EC73-49C5-AE55-2159A3F14211}" srcOrd="0" destOrd="0" presId="urn:microsoft.com/office/officeart/2005/8/layout/vList2"/>
    <dgm:cxn modelId="{43B36448-785B-40C4-81CA-F62CEF52D2BF}" type="presParOf" srcId="{1872B05A-EC73-49C5-AE55-2159A3F14211}" destId="{61A06A48-6400-4773-A526-C516A4B8D7D6}" srcOrd="0" destOrd="0" presId="urn:microsoft.com/office/officeart/2005/8/layout/vList2"/>
    <dgm:cxn modelId="{F7AD30E8-CDEB-4698-9255-E8385DB525FE}" type="presParOf" srcId="{1872B05A-EC73-49C5-AE55-2159A3F14211}" destId="{DFF99D38-99A4-4D5E-BEA7-A06A26D1F766}" srcOrd="1" destOrd="0" presId="urn:microsoft.com/office/officeart/2005/8/layout/vList2"/>
    <dgm:cxn modelId="{3DC505A6-23D6-4526-AB5D-6F70FC765C1F}" type="presParOf" srcId="{1872B05A-EC73-49C5-AE55-2159A3F14211}" destId="{4C86CE3B-922B-4FD1-91A3-AB76D17E5E10}" srcOrd="2" destOrd="0" presId="urn:microsoft.com/office/officeart/2005/8/layout/vList2"/>
    <dgm:cxn modelId="{E1B94AF5-D907-48DA-B4E6-EF25E70E816D}" type="presParOf" srcId="{1872B05A-EC73-49C5-AE55-2159A3F14211}" destId="{BD223BF4-C425-4174-B619-5D96935ABC94}"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840261-17AF-4457-B57D-3815AC958976}" type="doc">
      <dgm:prSet loTypeId="urn:microsoft.com/office/officeart/2005/8/layout/hProcess9" loCatId="process" qsTypeId="urn:microsoft.com/office/officeart/2005/8/quickstyle/3d1" qsCatId="3D" csTypeId="urn:microsoft.com/office/officeart/2005/8/colors/colorful1#1" csCatId="colorful" phldr="1"/>
      <dgm:spPr/>
      <dgm:t>
        <a:bodyPr/>
        <a:lstStyle/>
        <a:p>
          <a:endParaRPr lang="zh-CN" altLang="en-US"/>
        </a:p>
      </dgm:t>
    </dgm:pt>
    <dgm:pt modelId="{6334ED9E-2168-470F-A913-16CE17E47D33}">
      <dgm:prSet custT="1"/>
      <dgm:spPr/>
      <dgm:t>
        <a:bodyPr/>
        <a:lstStyle/>
        <a:p>
          <a:r>
            <a:rPr lang="zh-CN" sz="1200" b="1" dirty="0">
              <a:solidFill>
                <a:schemeClr val="tx2"/>
              </a:solidFill>
              <a:latin typeface="黑体" panose="02010609060101010101" pitchFamily="49" charset="-122"/>
              <a:ea typeface="黑体" panose="02010609060101010101" pitchFamily="49" charset="-122"/>
            </a:rPr>
            <a:t>脉冲星</a:t>
          </a:r>
          <a:r>
            <a:rPr lang="en-US" sz="1200" b="1" dirty="0">
              <a:solidFill>
                <a:schemeClr val="tx2"/>
              </a:solidFill>
              <a:latin typeface="黑体" panose="02010609060101010101" pitchFamily="49" charset="-122"/>
              <a:ea typeface="黑体" panose="02010609060101010101" pitchFamily="49" charset="-122"/>
            </a:rPr>
            <a:t>VLBI</a:t>
          </a:r>
          <a:r>
            <a:rPr lang="zh-CN" sz="1200" b="1" dirty="0">
              <a:solidFill>
                <a:schemeClr val="tx2"/>
              </a:solidFill>
              <a:latin typeface="黑体" panose="02010609060101010101" pitchFamily="49" charset="-122"/>
              <a:ea typeface="黑体" panose="02010609060101010101" pitchFamily="49" charset="-122"/>
            </a:rPr>
            <a:t>宽带数据采集系统</a:t>
          </a:r>
        </a:p>
      </dgm:t>
    </dgm:pt>
    <dgm:pt modelId="{44C63450-98A7-46AD-8443-15425B8FEC3C}" type="parTrans" cxnId="{A65091EF-DCD0-44DC-AB91-7BF91D2583F6}">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69B26C16-EFCE-44B5-946F-F7589AF5E096}" type="sibTrans" cxnId="{A65091EF-DCD0-44DC-AB91-7BF91D2583F6}">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99544EE8-CC78-41D6-A348-39774DD76830}">
      <dgm:prSet custT="1"/>
      <dgm:spPr/>
      <dgm:t>
        <a:bodyPr/>
        <a:lstStyle/>
        <a:p>
          <a:r>
            <a:rPr lang="en-US" sz="1200" b="1" dirty="0">
              <a:solidFill>
                <a:schemeClr val="tx2"/>
              </a:solidFill>
              <a:latin typeface="黑体" panose="02010609060101010101" pitchFamily="49" charset="-122"/>
              <a:ea typeface="黑体" panose="02010609060101010101" pitchFamily="49" charset="-122"/>
            </a:rPr>
            <a:t>VLBI</a:t>
          </a:r>
          <a:r>
            <a:rPr lang="zh-CN" sz="1200" b="1" dirty="0">
              <a:solidFill>
                <a:schemeClr val="tx2"/>
              </a:solidFill>
              <a:latin typeface="黑体" panose="02010609060101010101" pitchFamily="49" charset="-122"/>
              <a:ea typeface="黑体" panose="02010609060101010101" pitchFamily="49" charset="-122"/>
            </a:rPr>
            <a:t>基带数据超高速数据记录系统</a:t>
          </a:r>
        </a:p>
      </dgm:t>
    </dgm:pt>
    <dgm:pt modelId="{87E5A4AB-4EB5-4117-92F8-072FBA910B5A}" type="parTrans" cxnId="{18413773-B7B5-43B9-B69B-91F51C1B3FCA}">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594A4F46-53B5-4DAD-B7F9-17DF4E94EC5A}" type="sibTrans" cxnId="{18413773-B7B5-43B9-B69B-91F51C1B3FCA}">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57E3D3ED-3F9C-42FB-BE48-26AC3B4ED78A}">
      <dgm:prSet custT="1"/>
      <dgm:spPr/>
      <dgm:t>
        <a:bodyPr/>
        <a:lstStyle/>
        <a:p>
          <a:r>
            <a:rPr lang="zh-CN" altLang="en-US" sz="1200" b="1" dirty="0">
              <a:solidFill>
                <a:schemeClr val="tx2"/>
              </a:solidFill>
              <a:latin typeface="黑体" panose="02010609060101010101" pitchFamily="49" charset="-122"/>
              <a:ea typeface="黑体" panose="02010609060101010101" pitchFamily="49" charset="-122"/>
            </a:rPr>
            <a:t>远程观测运行和条纹快速预处理系统</a:t>
          </a:r>
        </a:p>
      </dgm:t>
    </dgm:pt>
    <dgm:pt modelId="{37ACAE9D-BA8E-40C2-8848-9EDDD8C11FAE}" type="parTrans" cxnId="{B1D398CA-442A-482C-9A0B-7863216C68BB}">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6584E1F0-186E-44F9-A240-33A4F6839EBB}" type="sibTrans" cxnId="{B1D398CA-442A-482C-9A0B-7863216C68BB}">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0288DB4D-1FA4-4737-A0F7-8D68A8A0EF7F}">
      <dgm:prSet custT="1"/>
      <dgm:spPr/>
      <dgm:t>
        <a:bodyPr/>
        <a:lstStyle/>
        <a:p>
          <a:r>
            <a:rPr lang="zh-CN" sz="1200" b="1">
              <a:solidFill>
                <a:schemeClr val="tx2"/>
              </a:solidFill>
              <a:latin typeface="黑体" panose="02010609060101010101" pitchFamily="49" charset="-122"/>
              <a:ea typeface="黑体" panose="02010609060101010101" pitchFamily="49" charset="-122"/>
            </a:rPr>
            <a:t>脉冲星</a:t>
          </a:r>
          <a:r>
            <a:rPr lang="en-US" sz="1200" b="1">
              <a:solidFill>
                <a:schemeClr val="tx2"/>
              </a:solidFill>
              <a:latin typeface="黑体" panose="02010609060101010101" pitchFamily="49" charset="-122"/>
              <a:ea typeface="黑体" panose="02010609060101010101" pitchFamily="49" charset="-122"/>
            </a:rPr>
            <a:t>VLBI</a:t>
          </a:r>
          <a:r>
            <a:rPr lang="zh-CN" sz="1200" b="1">
              <a:solidFill>
                <a:schemeClr val="tx2"/>
              </a:solidFill>
              <a:latin typeface="黑体" panose="02010609060101010101" pitchFamily="49" charset="-122"/>
              <a:ea typeface="黑体" panose="02010609060101010101" pitchFamily="49" charset="-122"/>
            </a:rPr>
            <a:t>观测数据高速相关系统</a:t>
          </a:r>
        </a:p>
      </dgm:t>
    </dgm:pt>
    <dgm:pt modelId="{AC200900-97FA-47B6-A79C-EFEBCC8BAE3D}" type="parTrans" cxnId="{A103CA91-528E-4203-8167-ACA85D397BA0}">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5B459415-E0EC-4CC9-9E62-267047C3E51C}" type="sibTrans" cxnId="{A103CA91-528E-4203-8167-ACA85D397BA0}">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739807B1-262B-4DB3-88B2-1322529BD638}">
      <dgm:prSet custT="1"/>
      <dgm:spPr/>
      <dgm:t>
        <a:bodyPr/>
        <a:lstStyle/>
        <a:p>
          <a:r>
            <a:rPr lang="en-US" sz="1200" b="1" dirty="0">
              <a:solidFill>
                <a:schemeClr val="tx2"/>
              </a:solidFill>
              <a:latin typeface="黑体" panose="02010609060101010101" pitchFamily="49" charset="-122"/>
              <a:ea typeface="黑体" panose="02010609060101010101" pitchFamily="49" charset="-122"/>
            </a:rPr>
            <a:t>VLBI</a:t>
          </a:r>
          <a:r>
            <a:rPr lang="zh-CN" sz="1200" b="1" dirty="0">
              <a:solidFill>
                <a:schemeClr val="tx2"/>
              </a:solidFill>
              <a:latin typeface="黑体" panose="02010609060101010101" pitchFamily="49" charset="-122"/>
              <a:ea typeface="黑体" panose="02010609060101010101" pitchFamily="49" charset="-122"/>
            </a:rPr>
            <a:t>脉冲星成图和高精度定位</a:t>
          </a:r>
        </a:p>
      </dgm:t>
    </dgm:pt>
    <dgm:pt modelId="{6A75C2C8-7987-4F6A-882B-65E09A1F54EE}" type="parTrans" cxnId="{0B675194-ECF0-4C04-8842-04A329F4EDC1}">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67BF21A1-5149-445F-9C9F-5EBD8F7EF22A}" type="sibTrans" cxnId="{0B675194-ECF0-4C04-8842-04A329F4EDC1}">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2CB5A615-1AD2-4351-9C92-A29FA424919F}">
      <dgm:prSet custT="1"/>
      <dgm:spPr/>
      <dgm:t>
        <a:bodyPr/>
        <a:lstStyle/>
        <a:p>
          <a:r>
            <a:rPr lang="zh-CN" altLang="en-US" sz="1200" b="1">
              <a:solidFill>
                <a:schemeClr val="tx2"/>
              </a:solidFill>
              <a:latin typeface="黑体" panose="02010609060101010101" pitchFamily="49" charset="-122"/>
              <a:ea typeface="黑体" panose="02010609060101010101" pitchFamily="49" charset="-122"/>
            </a:rPr>
            <a:t>基于脉冲星的参考架链接研究</a:t>
          </a:r>
        </a:p>
      </dgm:t>
    </dgm:pt>
    <dgm:pt modelId="{BF7D8A74-68ED-48AC-9AF1-0B2FA45053BC}" type="parTrans" cxnId="{0C025DC7-C228-4FDB-A32B-97FB8EE6079F}">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B873B56A-9E03-4E23-8F25-A1E6E09FF066}" type="sibTrans" cxnId="{0C025DC7-C228-4FDB-A32B-97FB8EE6079F}">
      <dgm:prSet/>
      <dgm:spPr/>
      <dgm:t>
        <a:bodyPr/>
        <a:lstStyle/>
        <a:p>
          <a:endParaRPr lang="zh-CN" altLang="en-US" sz="2000" b="1">
            <a:solidFill>
              <a:schemeClr val="tx2"/>
            </a:solidFill>
            <a:latin typeface="黑体" panose="02010609060101010101" pitchFamily="49" charset="-122"/>
            <a:ea typeface="黑体" panose="02010609060101010101" pitchFamily="49" charset="-122"/>
          </a:endParaRPr>
        </a:p>
      </dgm:t>
    </dgm:pt>
    <dgm:pt modelId="{1E4C609F-6D84-48A5-85E4-5DA55EB7059F}" type="pres">
      <dgm:prSet presAssocID="{78840261-17AF-4457-B57D-3815AC958976}" presName="CompostProcess" presStyleCnt="0">
        <dgm:presLayoutVars>
          <dgm:dir/>
          <dgm:resizeHandles val="exact"/>
        </dgm:presLayoutVars>
      </dgm:prSet>
      <dgm:spPr/>
    </dgm:pt>
    <dgm:pt modelId="{A6026E82-4AA3-4466-9B91-FE9F4CAFDEEE}" type="pres">
      <dgm:prSet presAssocID="{78840261-17AF-4457-B57D-3815AC958976}" presName="arrow" presStyleLbl="bgShp" presStyleIdx="0" presStyleCnt="1"/>
      <dgm:spPr/>
    </dgm:pt>
    <dgm:pt modelId="{A8AE49D4-018D-45DB-9993-0FE728DEC887}" type="pres">
      <dgm:prSet presAssocID="{78840261-17AF-4457-B57D-3815AC958976}" presName="linearProcess" presStyleCnt="0"/>
      <dgm:spPr/>
    </dgm:pt>
    <dgm:pt modelId="{CDCA3B8A-05C3-4156-9A38-32AAA54617EB}" type="pres">
      <dgm:prSet presAssocID="{6334ED9E-2168-470F-A913-16CE17E47D33}" presName="textNode" presStyleLbl="node1" presStyleIdx="0" presStyleCnt="6">
        <dgm:presLayoutVars>
          <dgm:bulletEnabled val="1"/>
        </dgm:presLayoutVars>
      </dgm:prSet>
      <dgm:spPr/>
    </dgm:pt>
    <dgm:pt modelId="{C86B6EEB-E7C0-4539-932A-71C51A786FCB}" type="pres">
      <dgm:prSet presAssocID="{69B26C16-EFCE-44B5-946F-F7589AF5E096}" presName="sibTrans" presStyleCnt="0"/>
      <dgm:spPr/>
    </dgm:pt>
    <dgm:pt modelId="{C78DA5B5-9737-44F8-B889-D455ED4F12F3}" type="pres">
      <dgm:prSet presAssocID="{99544EE8-CC78-41D6-A348-39774DD76830}" presName="textNode" presStyleLbl="node1" presStyleIdx="1" presStyleCnt="6">
        <dgm:presLayoutVars>
          <dgm:bulletEnabled val="1"/>
        </dgm:presLayoutVars>
      </dgm:prSet>
      <dgm:spPr/>
    </dgm:pt>
    <dgm:pt modelId="{F8E3B59C-AD91-450B-9E9F-23BD23A2B17A}" type="pres">
      <dgm:prSet presAssocID="{594A4F46-53B5-4DAD-B7F9-17DF4E94EC5A}" presName="sibTrans" presStyleCnt="0"/>
      <dgm:spPr/>
    </dgm:pt>
    <dgm:pt modelId="{3FCAFBFA-859A-4E9A-81C2-67510D554911}" type="pres">
      <dgm:prSet presAssocID="{57E3D3ED-3F9C-42FB-BE48-26AC3B4ED78A}" presName="textNode" presStyleLbl="node1" presStyleIdx="2" presStyleCnt="6">
        <dgm:presLayoutVars>
          <dgm:bulletEnabled val="1"/>
        </dgm:presLayoutVars>
      </dgm:prSet>
      <dgm:spPr/>
    </dgm:pt>
    <dgm:pt modelId="{CAB96DEC-351E-4C94-86FC-45B01C3F4839}" type="pres">
      <dgm:prSet presAssocID="{6584E1F0-186E-44F9-A240-33A4F6839EBB}" presName="sibTrans" presStyleCnt="0"/>
      <dgm:spPr/>
    </dgm:pt>
    <dgm:pt modelId="{7E46D852-66A7-4684-B988-F85A90B92A16}" type="pres">
      <dgm:prSet presAssocID="{0288DB4D-1FA4-4737-A0F7-8D68A8A0EF7F}" presName="textNode" presStyleLbl="node1" presStyleIdx="3" presStyleCnt="6">
        <dgm:presLayoutVars>
          <dgm:bulletEnabled val="1"/>
        </dgm:presLayoutVars>
      </dgm:prSet>
      <dgm:spPr/>
    </dgm:pt>
    <dgm:pt modelId="{7343E4D5-A050-4B38-B3F6-666AD45F4ABB}" type="pres">
      <dgm:prSet presAssocID="{5B459415-E0EC-4CC9-9E62-267047C3E51C}" presName="sibTrans" presStyleCnt="0"/>
      <dgm:spPr/>
    </dgm:pt>
    <dgm:pt modelId="{3B5BF9A9-3C2B-4F45-A760-257703E4F7AA}" type="pres">
      <dgm:prSet presAssocID="{739807B1-262B-4DB3-88B2-1322529BD638}" presName="textNode" presStyleLbl="node1" presStyleIdx="4" presStyleCnt="6">
        <dgm:presLayoutVars>
          <dgm:bulletEnabled val="1"/>
        </dgm:presLayoutVars>
      </dgm:prSet>
      <dgm:spPr/>
    </dgm:pt>
    <dgm:pt modelId="{0590A1B8-D790-4265-BD8C-67FC4303F617}" type="pres">
      <dgm:prSet presAssocID="{67BF21A1-5149-445F-9C9F-5EBD8F7EF22A}" presName="sibTrans" presStyleCnt="0"/>
      <dgm:spPr/>
    </dgm:pt>
    <dgm:pt modelId="{CCBFB6F3-19FD-490A-B0A7-A40FC4E03120}" type="pres">
      <dgm:prSet presAssocID="{2CB5A615-1AD2-4351-9C92-A29FA424919F}" presName="textNode" presStyleLbl="node1" presStyleIdx="5" presStyleCnt="6">
        <dgm:presLayoutVars>
          <dgm:bulletEnabled val="1"/>
        </dgm:presLayoutVars>
      </dgm:prSet>
      <dgm:spPr/>
    </dgm:pt>
  </dgm:ptLst>
  <dgm:cxnLst>
    <dgm:cxn modelId="{830C2A07-5696-4751-8C27-6B30943AF1AF}" type="presOf" srcId="{6334ED9E-2168-470F-A913-16CE17E47D33}" destId="{CDCA3B8A-05C3-4156-9A38-32AAA54617EB}" srcOrd="0" destOrd="0" presId="urn:microsoft.com/office/officeart/2005/8/layout/hProcess9"/>
    <dgm:cxn modelId="{AAC6491F-5CC6-429B-81A3-EC13B653542B}" type="presOf" srcId="{2CB5A615-1AD2-4351-9C92-A29FA424919F}" destId="{CCBFB6F3-19FD-490A-B0A7-A40FC4E03120}" srcOrd="0" destOrd="0" presId="urn:microsoft.com/office/officeart/2005/8/layout/hProcess9"/>
    <dgm:cxn modelId="{0EE3166D-7382-4A3B-AC60-58AEA08E9D95}" type="presOf" srcId="{0288DB4D-1FA4-4737-A0F7-8D68A8A0EF7F}" destId="{7E46D852-66A7-4684-B988-F85A90B92A16}" srcOrd="0" destOrd="0" presId="urn:microsoft.com/office/officeart/2005/8/layout/hProcess9"/>
    <dgm:cxn modelId="{18413773-B7B5-43B9-B69B-91F51C1B3FCA}" srcId="{78840261-17AF-4457-B57D-3815AC958976}" destId="{99544EE8-CC78-41D6-A348-39774DD76830}" srcOrd="1" destOrd="0" parTransId="{87E5A4AB-4EB5-4117-92F8-072FBA910B5A}" sibTransId="{594A4F46-53B5-4DAD-B7F9-17DF4E94EC5A}"/>
    <dgm:cxn modelId="{2B4BDE59-A730-4FBA-8433-6AF26AB8AB5B}" type="presOf" srcId="{99544EE8-CC78-41D6-A348-39774DD76830}" destId="{C78DA5B5-9737-44F8-B889-D455ED4F12F3}" srcOrd="0" destOrd="0" presId="urn:microsoft.com/office/officeart/2005/8/layout/hProcess9"/>
    <dgm:cxn modelId="{A103CA91-528E-4203-8167-ACA85D397BA0}" srcId="{78840261-17AF-4457-B57D-3815AC958976}" destId="{0288DB4D-1FA4-4737-A0F7-8D68A8A0EF7F}" srcOrd="3" destOrd="0" parTransId="{AC200900-97FA-47B6-A79C-EFEBCC8BAE3D}" sibTransId="{5B459415-E0EC-4CC9-9E62-267047C3E51C}"/>
    <dgm:cxn modelId="{0B675194-ECF0-4C04-8842-04A329F4EDC1}" srcId="{78840261-17AF-4457-B57D-3815AC958976}" destId="{739807B1-262B-4DB3-88B2-1322529BD638}" srcOrd="4" destOrd="0" parTransId="{6A75C2C8-7987-4F6A-882B-65E09A1F54EE}" sibTransId="{67BF21A1-5149-445F-9C9F-5EBD8F7EF22A}"/>
    <dgm:cxn modelId="{6B9F4E9E-47F0-4B9B-8141-442699975784}" type="presOf" srcId="{78840261-17AF-4457-B57D-3815AC958976}" destId="{1E4C609F-6D84-48A5-85E4-5DA55EB7059F}" srcOrd="0" destOrd="0" presId="urn:microsoft.com/office/officeart/2005/8/layout/hProcess9"/>
    <dgm:cxn modelId="{6EA9DCC4-7BA4-413A-B2DC-87177710975A}" type="presOf" srcId="{739807B1-262B-4DB3-88B2-1322529BD638}" destId="{3B5BF9A9-3C2B-4F45-A760-257703E4F7AA}" srcOrd="0" destOrd="0" presId="urn:microsoft.com/office/officeart/2005/8/layout/hProcess9"/>
    <dgm:cxn modelId="{0C025DC7-C228-4FDB-A32B-97FB8EE6079F}" srcId="{78840261-17AF-4457-B57D-3815AC958976}" destId="{2CB5A615-1AD2-4351-9C92-A29FA424919F}" srcOrd="5" destOrd="0" parTransId="{BF7D8A74-68ED-48AC-9AF1-0B2FA45053BC}" sibTransId="{B873B56A-9E03-4E23-8F25-A1E6E09FF066}"/>
    <dgm:cxn modelId="{B1D398CA-442A-482C-9A0B-7863216C68BB}" srcId="{78840261-17AF-4457-B57D-3815AC958976}" destId="{57E3D3ED-3F9C-42FB-BE48-26AC3B4ED78A}" srcOrd="2" destOrd="0" parTransId="{37ACAE9D-BA8E-40C2-8848-9EDDD8C11FAE}" sibTransId="{6584E1F0-186E-44F9-A240-33A4F6839EBB}"/>
    <dgm:cxn modelId="{6FD63BE8-6DFA-4022-8285-30550B895F18}" type="presOf" srcId="{57E3D3ED-3F9C-42FB-BE48-26AC3B4ED78A}" destId="{3FCAFBFA-859A-4E9A-81C2-67510D554911}" srcOrd="0" destOrd="0" presId="urn:microsoft.com/office/officeart/2005/8/layout/hProcess9"/>
    <dgm:cxn modelId="{A65091EF-DCD0-44DC-AB91-7BF91D2583F6}" srcId="{78840261-17AF-4457-B57D-3815AC958976}" destId="{6334ED9E-2168-470F-A913-16CE17E47D33}" srcOrd="0" destOrd="0" parTransId="{44C63450-98A7-46AD-8443-15425B8FEC3C}" sibTransId="{69B26C16-EFCE-44B5-946F-F7589AF5E096}"/>
    <dgm:cxn modelId="{3D72709C-B202-44CC-8385-43CA8277E2E2}" type="presParOf" srcId="{1E4C609F-6D84-48A5-85E4-5DA55EB7059F}" destId="{A6026E82-4AA3-4466-9B91-FE9F4CAFDEEE}" srcOrd="0" destOrd="0" presId="urn:microsoft.com/office/officeart/2005/8/layout/hProcess9"/>
    <dgm:cxn modelId="{02B69374-1604-4FFE-BBA1-8D3A12E1BFB1}" type="presParOf" srcId="{1E4C609F-6D84-48A5-85E4-5DA55EB7059F}" destId="{A8AE49D4-018D-45DB-9993-0FE728DEC887}" srcOrd="1" destOrd="0" presId="urn:microsoft.com/office/officeart/2005/8/layout/hProcess9"/>
    <dgm:cxn modelId="{C30DBF0C-5131-4784-84BE-F6503BBC9DF0}" type="presParOf" srcId="{A8AE49D4-018D-45DB-9993-0FE728DEC887}" destId="{CDCA3B8A-05C3-4156-9A38-32AAA54617EB}" srcOrd="0" destOrd="0" presId="urn:microsoft.com/office/officeart/2005/8/layout/hProcess9"/>
    <dgm:cxn modelId="{6864AABC-8BC8-45BB-A155-CA788296C939}" type="presParOf" srcId="{A8AE49D4-018D-45DB-9993-0FE728DEC887}" destId="{C86B6EEB-E7C0-4539-932A-71C51A786FCB}" srcOrd="1" destOrd="0" presId="urn:microsoft.com/office/officeart/2005/8/layout/hProcess9"/>
    <dgm:cxn modelId="{87F1C012-53CF-4E09-A585-C23A85626AF3}" type="presParOf" srcId="{A8AE49D4-018D-45DB-9993-0FE728DEC887}" destId="{C78DA5B5-9737-44F8-B889-D455ED4F12F3}" srcOrd="2" destOrd="0" presId="urn:microsoft.com/office/officeart/2005/8/layout/hProcess9"/>
    <dgm:cxn modelId="{E324EACA-2DC8-4711-88ED-858C3084B5D8}" type="presParOf" srcId="{A8AE49D4-018D-45DB-9993-0FE728DEC887}" destId="{F8E3B59C-AD91-450B-9E9F-23BD23A2B17A}" srcOrd="3" destOrd="0" presId="urn:microsoft.com/office/officeart/2005/8/layout/hProcess9"/>
    <dgm:cxn modelId="{973E12BE-74F0-4DE1-A2EE-EC61E9AECA94}" type="presParOf" srcId="{A8AE49D4-018D-45DB-9993-0FE728DEC887}" destId="{3FCAFBFA-859A-4E9A-81C2-67510D554911}" srcOrd="4" destOrd="0" presId="urn:microsoft.com/office/officeart/2005/8/layout/hProcess9"/>
    <dgm:cxn modelId="{96D80CA2-ABF2-49BE-82C8-F5A933EC7562}" type="presParOf" srcId="{A8AE49D4-018D-45DB-9993-0FE728DEC887}" destId="{CAB96DEC-351E-4C94-86FC-45B01C3F4839}" srcOrd="5" destOrd="0" presId="urn:microsoft.com/office/officeart/2005/8/layout/hProcess9"/>
    <dgm:cxn modelId="{02F72CED-F0BE-41E7-B4AE-5B2E45D702C0}" type="presParOf" srcId="{A8AE49D4-018D-45DB-9993-0FE728DEC887}" destId="{7E46D852-66A7-4684-B988-F85A90B92A16}" srcOrd="6" destOrd="0" presId="urn:microsoft.com/office/officeart/2005/8/layout/hProcess9"/>
    <dgm:cxn modelId="{6F11F323-6673-4630-9007-CF29B39A8ADA}" type="presParOf" srcId="{A8AE49D4-018D-45DB-9993-0FE728DEC887}" destId="{7343E4D5-A050-4B38-B3F6-666AD45F4ABB}" srcOrd="7" destOrd="0" presId="urn:microsoft.com/office/officeart/2005/8/layout/hProcess9"/>
    <dgm:cxn modelId="{B9799A1F-6E04-4B5A-9866-9B15BB1F4AAB}" type="presParOf" srcId="{A8AE49D4-018D-45DB-9993-0FE728DEC887}" destId="{3B5BF9A9-3C2B-4F45-A760-257703E4F7AA}" srcOrd="8" destOrd="0" presId="urn:microsoft.com/office/officeart/2005/8/layout/hProcess9"/>
    <dgm:cxn modelId="{D065B15C-CFBF-4D0B-AD9E-71E30D6A51EE}" type="presParOf" srcId="{A8AE49D4-018D-45DB-9993-0FE728DEC887}" destId="{0590A1B8-D790-4265-BD8C-67FC4303F617}" srcOrd="9" destOrd="0" presId="urn:microsoft.com/office/officeart/2005/8/layout/hProcess9"/>
    <dgm:cxn modelId="{771142E9-9027-483A-B7BB-56BE685E5978}" type="presParOf" srcId="{A8AE49D4-018D-45DB-9993-0FE728DEC887}" destId="{CCBFB6F3-19FD-490A-B0A7-A40FC4E03120}"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304E4-4131-479F-8A52-3F66A8301ADB}">
      <dsp:nvSpPr>
        <dsp:cNvPr id="0" name=""/>
        <dsp:cNvSpPr/>
      </dsp:nvSpPr>
      <dsp:spPr>
        <a:xfrm>
          <a:off x="-92393" y="20379"/>
          <a:ext cx="4043031" cy="7257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kern="1200" dirty="0">
              <a:latin typeface="Adobe 黑体 Std R" pitchFamily="34" charset="-122"/>
              <a:ea typeface="Adobe 黑体 Std R" pitchFamily="34" charset="-122"/>
            </a:rPr>
            <a:t>70</a:t>
          </a:r>
          <a:r>
            <a:rPr lang="zh-CN" altLang="en-US" sz="1600" kern="1200" dirty="0">
              <a:latin typeface="Adobe 黑体 Std R" pitchFamily="34" charset="-122"/>
              <a:ea typeface="Adobe 黑体 Std R" pitchFamily="34" charset="-122"/>
            </a:rPr>
            <a:t>、</a:t>
          </a:r>
          <a:r>
            <a:rPr lang="en-US" altLang="zh-CN" sz="1600" kern="1200" dirty="0">
              <a:latin typeface="Adobe 黑体 Std R" pitchFamily="34" charset="-122"/>
              <a:ea typeface="Adobe 黑体 Std R" pitchFamily="34" charset="-122"/>
            </a:rPr>
            <a:t>80</a:t>
          </a:r>
          <a:r>
            <a:rPr lang="zh-CN" altLang="en-US" sz="1600" kern="1200" dirty="0">
              <a:latin typeface="Adobe 黑体 Std R" pitchFamily="34" charset="-122"/>
              <a:ea typeface="Adobe 黑体 Std R" pitchFamily="34" charset="-122"/>
            </a:rPr>
            <a:t>年代起步（连线干涉仪）</a:t>
          </a:r>
        </a:p>
      </dsp:txBody>
      <dsp:txXfrm>
        <a:off x="-71138" y="41634"/>
        <a:ext cx="2937940" cy="683199"/>
      </dsp:txXfrm>
    </dsp:sp>
    <dsp:sp modelId="{0BD2C67E-EC49-414E-BC10-9CC425E2A98E}">
      <dsp:nvSpPr>
        <dsp:cNvPr id="0" name=""/>
        <dsp:cNvSpPr/>
      </dsp:nvSpPr>
      <dsp:spPr>
        <a:xfrm>
          <a:off x="202607" y="1114204"/>
          <a:ext cx="4143784" cy="778292"/>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dirty="0">
              <a:latin typeface="Adobe 黑体 Std R" pitchFamily="34" charset="-122"/>
              <a:ea typeface="Adobe 黑体 Std R" pitchFamily="34" charset="-122"/>
            </a:rPr>
            <a:t>前期进展缓慢，上世纪</a:t>
          </a:r>
          <a:r>
            <a:rPr lang="en-US" altLang="zh-CN" sz="1600" kern="1200" dirty="0">
              <a:latin typeface="Adobe 黑体 Std R" pitchFamily="34" charset="-122"/>
              <a:ea typeface="Adobe 黑体 Std R" pitchFamily="34" charset="-122"/>
            </a:rPr>
            <a:t>90</a:t>
          </a:r>
          <a:r>
            <a:rPr lang="zh-CN" altLang="en-US" sz="1600" kern="1200" dirty="0">
              <a:latin typeface="Adobe 黑体 Std R" pitchFamily="34" charset="-122"/>
              <a:ea typeface="Adobe 黑体 Std R" pitchFamily="34" charset="-122"/>
            </a:rPr>
            <a:t>年代末逐步大规模开展并拓展至</a:t>
          </a:r>
          <a:r>
            <a:rPr lang="en-US" altLang="zh-CN" sz="1600" kern="1200" dirty="0">
              <a:latin typeface="Adobe 黑体 Std R" pitchFamily="34" charset="-122"/>
              <a:ea typeface="Adobe 黑体 Std R" pitchFamily="34" charset="-122"/>
            </a:rPr>
            <a:t>VLBI</a:t>
          </a:r>
          <a:endParaRPr lang="zh-CN" altLang="en-US" sz="1600" kern="1200" dirty="0">
            <a:latin typeface="Adobe 黑体 Std R" pitchFamily="34" charset="-122"/>
            <a:ea typeface="Adobe 黑体 Std R" pitchFamily="34" charset="-122"/>
          </a:endParaRPr>
        </a:p>
      </dsp:txBody>
      <dsp:txXfrm>
        <a:off x="225402" y="1136999"/>
        <a:ext cx="3038897" cy="732702"/>
      </dsp:txXfrm>
    </dsp:sp>
    <dsp:sp modelId="{E85E31FC-358F-4984-82A0-3794195253A1}">
      <dsp:nvSpPr>
        <dsp:cNvPr id="0" name=""/>
        <dsp:cNvSpPr/>
      </dsp:nvSpPr>
      <dsp:spPr>
        <a:xfrm>
          <a:off x="200506" y="2143618"/>
          <a:ext cx="4412605" cy="1212133"/>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dirty="0">
              <a:latin typeface="Adobe 黑体 Std R" pitchFamily="34" charset="-122"/>
              <a:ea typeface="Adobe 黑体 Std R" pitchFamily="34" charset="-122"/>
            </a:rPr>
            <a:t>完成了将近</a:t>
          </a:r>
          <a:r>
            <a:rPr lang="en-US" altLang="zh-CN" sz="1600" kern="1200" dirty="0">
              <a:latin typeface="Adobe 黑体 Std R" pitchFamily="34" charset="-122"/>
              <a:ea typeface="Adobe 黑体 Std R" pitchFamily="34" charset="-122"/>
            </a:rPr>
            <a:t>100</a:t>
          </a:r>
          <a:r>
            <a:rPr lang="zh-CN" altLang="en-US" sz="1600" kern="1200" dirty="0">
              <a:latin typeface="Adobe 黑体 Std R" pitchFamily="34" charset="-122"/>
              <a:ea typeface="Adobe 黑体 Std R" pitchFamily="34" charset="-122"/>
            </a:rPr>
            <a:t>颗脉冲星不依赖任何模型的距离和自行测量，主要由</a:t>
          </a:r>
          <a:r>
            <a:rPr lang="en-US" altLang="zh-CN" sz="1600" kern="1200" dirty="0">
              <a:latin typeface="Adobe 黑体 Std R" pitchFamily="34" charset="-122"/>
              <a:ea typeface="Adobe 黑体 Std R" pitchFamily="34" charset="-122"/>
            </a:rPr>
            <a:t>VLBA</a:t>
          </a:r>
          <a:r>
            <a:rPr lang="zh-CN" altLang="en-US" sz="1600" kern="1200" dirty="0">
              <a:latin typeface="Adobe 黑体 Std R" pitchFamily="34" charset="-122"/>
              <a:ea typeface="Adobe 黑体 Std R" pitchFamily="34" charset="-122"/>
            </a:rPr>
            <a:t>、</a:t>
          </a:r>
          <a:r>
            <a:rPr lang="en-US" altLang="zh-CN" sz="1600" kern="1200" dirty="0">
              <a:latin typeface="Adobe 黑体 Std R" pitchFamily="34" charset="-122"/>
              <a:ea typeface="Adobe 黑体 Std R" pitchFamily="34" charset="-122"/>
            </a:rPr>
            <a:t>LBA</a:t>
          </a:r>
          <a:r>
            <a:rPr lang="zh-CN" altLang="en-US" sz="1600" kern="1200" dirty="0">
              <a:latin typeface="Adobe 黑体 Std R" pitchFamily="34" charset="-122"/>
              <a:ea typeface="Adobe 黑体 Std R" pitchFamily="34" charset="-122"/>
            </a:rPr>
            <a:t>、</a:t>
          </a:r>
          <a:r>
            <a:rPr lang="en-US" altLang="zh-CN" sz="1600" kern="1200" dirty="0">
              <a:latin typeface="Adobe 黑体 Std R" pitchFamily="34" charset="-122"/>
              <a:ea typeface="Adobe 黑体 Std R" pitchFamily="34" charset="-122"/>
            </a:rPr>
            <a:t>EVN</a:t>
          </a:r>
          <a:r>
            <a:rPr lang="zh-CN" altLang="en-US" sz="1600" kern="1200" dirty="0">
              <a:latin typeface="Adobe 黑体 Std R" pitchFamily="34" charset="-122"/>
              <a:ea typeface="Adobe 黑体 Std R" pitchFamily="34" charset="-122"/>
            </a:rPr>
            <a:t>等完成。</a:t>
          </a:r>
        </a:p>
      </dsp:txBody>
      <dsp:txXfrm>
        <a:off x="236008" y="2179120"/>
        <a:ext cx="3213584" cy="1141129"/>
      </dsp:txXfrm>
    </dsp:sp>
    <dsp:sp modelId="{4C3954D6-6A23-4F3C-ABCB-3FC060CB495A}">
      <dsp:nvSpPr>
        <dsp:cNvPr id="0" name=""/>
        <dsp:cNvSpPr/>
      </dsp:nvSpPr>
      <dsp:spPr>
        <a:xfrm>
          <a:off x="3274867" y="746879"/>
          <a:ext cx="674738" cy="67680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zh-CN" altLang="en-US" sz="2800" kern="1200">
            <a:latin typeface="Adobe 黑体 Std R" pitchFamily="34" charset="-122"/>
            <a:ea typeface="Adobe 黑体 Std R" pitchFamily="34" charset="-122"/>
          </a:endParaRPr>
        </a:p>
      </dsp:txBody>
      <dsp:txXfrm>
        <a:off x="3426683" y="746879"/>
        <a:ext cx="371106" cy="509805"/>
      </dsp:txXfrm>
    </dsp:sp>
    <dsp:sp modelId="{DA7BEFDF-509A-4B89-9104-CF0F384A778C}">
      <dsp:nvSpPr>
        <dsp:cNvPr id="0" name=""/>
        <dsp:cNvSpPr/>
      </dsp:nvSpPr>
      <dsp:spPr>
        <a:xfrm>
          <a:off x="3618580" y="1724220"/>
          <a:ext cx="676803" cy="676803"/>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zh-CN" altLang="en-US" sz="2800" kern="1200">
            <a:latin typeface="Adobe 黑体 Std R" pitchFamily="34" charset="-122"/>
            <a:ea typeface="Adobe 黑体 Std R" pitchFamily="34" charset="-122"/>
          </a:endParaRPr>
        </a:p>
      </dsp:txBody>
      <dsp:txXfrm>
        <a:off x="3770861" y="1724220"/>
        <a:ext cx="372241" cy="509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06A48-6400-4773-A526-C516A4B8D7D6}">
      <dsp:nvSpPr>
        <dsp:cNvPr id="0" name=""/>
        <dsp:cNvSpPr/>
      </dsp:nvSpPr>
      <dsp:spPr>
        <a:xfrm>
          <a:off x="0" y="53038"/>
          <a:ext cx="8534182" cy="789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zh-CN" altLang="en-US" sz="3000" kern="1200" dirty="0"/>
            <a:t>脉冲星信号为微弱的脉冲</a:t>
          </a:r>
          <a:endParaRPr lang="zh-CN" sz="3000" kern="1200" dirty="0"/>
        </a:p>
      </dsp:txBody>
      <dsp:txXfrm>
        <a:off x="38552" y="91590"/>
        <a:ext cx="8457078" cy="712646"/>
      </dsp:txXfrm>
    </dsp:sp>
    <dsp:sp modelId="{DFF99D38-99A4-4D5E-BEA7-A06A26D1F766}">
      <dsp:nvSpPr>
        <dsp:cNvPr id="0" name=""/>
        <dsp:cNvSpPr/>
      </dsp:nvSpPr>
      <dsp:spPr>
        <a:xfrm>
          <a:off x="0" y="842788"/>
          <a:ext cx="8534182" cy="1676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0"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zh-CN" altLang="en-US" sz="2300" kern="1200" dirty="0"/>
            <a:t>平均</a:t>
          </a:r>
          <a:r>
            <a:rPr lang="en-US" altLang="zh-CN" sz="2300" kern="1200" dirty="0"/>
            <a:t>0.8mJy@1.4GHz(</a:t>
          </a:r>
          <a:r>
            <a:rPr lang="zh-CN" altLang="en-US" sz="2300" kern="1200" dirty="0"/>
            <a:t>对</a:t>
          </a:r>
          <a:r>
            <a:rPr lang="en-US" altLang="zh-CN" sz="2300" kern="1200" dirty="0"/>
            <a:t>908</a:t>
          </a:r>
          <a:r>
            <a:rPr lang="zh-CN" altLang="en-US" sz="2300" kern="1200" dirty="0"/>
            <a:t>颗进行统计，目前</a:t>
          </a:r>
          <a:r>
            <a:rPr lang="en-US" altLang="zh-CN" sz="2300" kern="1200" dirty="0"/>
            <a:t>VLBI</a:t>
          </a:r>
          <a:r>
            <a:rPr lang="zh-CN" altLang="en-US" sz="2300" kern="1200" dirty="0"/>
            <a:t>最低</a:t>
          </a:r>
          <a:r>
            <a:rPr lang="en-US" altLang="zh-CN" sz="2300" kern="1200" dirty="0"/>
            <a:t>~1 </a:t>
          </a:r>
          <a:r>
            <a:rPr lang="en-US" altLang="zh-CN" sz="2300" kern="1200" dirty="0" err="1"/>
            <a:t>mJy</a:t>
          </a:r>
          <a:r>
            <a:rPr lang="en-US" altLang="zh-CN" sz="2300" kern="1200" dirty="0"/>
            <a:t>)</a:t>
          </a:r>
          <a:endParaRPr lang="zh-CN" altLang="en-US" sz="2300" kern="1200" dirty="0"/>
        </a:p>
        <a:p>
          <a:pPr marL="228600" lvl="1" indent="-228600" algn="l" defTabSz="1022350" rtl="0">
            <a:lnSpc>
              <a:spcPct val="90000"/>
            </a:lnSpc>
            <a:spcBef>
              <a:spcPct val="0"/>
            </a:spcBef>
            <a:spcAft>
              <a:spcPct val="20000"/>
            </a:spcAft>
            <a:buChar char="•"/>
          </a:pPr>
          <a:r>
            <a:rPr lang="zh-CN" altLang="en-US" sz="2300" kern="1200" dirty="0"/>
            <a:t>脉冲信号辐射仅占整个周期的</a:t>
          </a:r>
          <a:r>
            <a:rPr lang="en-US" altLang="zh-CN" sz="2300" kern="1200" dirty="0"/>
            <a:t>10%</a:t>
          </a:r>
          <a:r>
            <a:rPr lang="zh-CN" altLang="en-US" sz="2300" kern="1200" dirty="0"/>
            <a:t>以下</a:t>
          </a:r>
        </a:p>
        <a:p>
          <a:pPr marL="228600" lvl="1" indent="-228600" algn="l" defTabSz="1022350" rtl="0">
            <a:lnSpc>
              <a:spcPct val="90000"/>
            </a:lnSpc>
            <a:spcBef>
              <a:spcPct val="0"/>
            </a:spcBef>
            <a:spcAft>
              <a:spcPct val="20000"/>
            </a:spcAft>
            <a:buChar char="•"/>
          </a:pPr>
          <a:r>
            <a:rPr lang="zh-CN" altLang="en-US" sz="2300" kern="1200" dirty="0"/>
            <a:t>观测数据相关过程中采用脉冲门（或者</a:t>
          </a:r>
          <a:r>
            <a:rPr lang="en-US" altLang="zh-CN" sz="2300" kern="1200" dirty="0"/>
            <a:t>Pulsar Binning</a:t>
          </a:r>
          <a:r>
            <a:rPr lang="zh-CN" altLang="en-US" sz="2300" kern="1200" dirty="0"/>
            <a:t>）技术可以提高观测信噪比</a:t>
          </a:r>
        </a:p>
      </dsp:txBody>
      <dsp:txXfrm>
        <a:off x="0" y="842788"/>
        <a:ext cx="8534182" cy="1676700"/>
      </dsp:txXfrm>
    </dsp:sp>
    <dsp:sp modelId="{4C86CE3B-922B-4FD1-91A3-AB76D17E5E10}">
      <dsp:nvSpPr>
        <dsp:cNvPr id="0" name=""/>
        <dsp:cNvSpPr/>
      </dsp:nvSpPr>
      <dsp:spPr>
        <a:xfrm>
          <a:off x="0" y="2519488"/>
          <a:ext cx="8534182" cy="789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zh-CN" altLang="en-US" sz="3000" kern="1200" dirty="0"/>
            <a:t>脉冲星辐射为幂率谱</a:t>
          </a:r>
          <a:endParaRPr lang="zh-CN" sz="3000" kern="1200" dirty="0"/>
        </a:p>
      </dsp:txBody>
      <dsp:txXfrm>
        <a:off x="38552" y="2558040"/>
        <a:ext cx="8457078" cy="712646"/>
      </dsp:txXfrm>
    </dsp:sp>
    <dsp:sp modelId="{BD223BF4-C425-4174-B619-5D96935ABC94}">
      <dsp:nvSpPr>
        <dsp:cNvPr id="0" name=""/>
        <dsp:cNvSpPr/>
      </dsp:nvSpPr>
      <dsp:spPr>
        <a:xfrm>
          <a:off x="0" y="3309238"/>
          <a:ext cx="8534182" cy="133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0"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zh-CN" altLang="en-US" sz="2300" kern="1200" dirty="0"/>
            <a:t>谱指数的特征值约</a:t>
          </a:r>
          <a:r>
            <a:rPr lang="en-US" altLang="zh-CN" sz="2300" kern="1200" dirty="0"/>
            <a:t>-1.6</a:t>
          </a:r>
          <a:r>
            <a:rPr lang="zh-CN" altLang="en-US" sz="2300" kern="1200" dirty="0"/>
            <a:t>，因此大多数观测在</a:t>
          </a:r>
          <a:r>
            <a:rPr lang="en-US" altLang="zh-CN" sz="2300" kern="1200" dirty="0"/>
            <a:t>L</a:t>
          </a:r>
          <a:r>
            <a:rPr lang="zh-CN" altLang="en-US" sz="2300" kern="1200" dirty="0"/>
            <a:t>波段进行</a:t>
          </a:r>
        </a:p>
        <a:p>
          <a:pPr marL="228600" lvl="1" indent="-228600" algn="l" defTabSz="1022350" rtl="0">
            <a:lnSpc>
              <a:spcPct val="90000"/>
            </a:lnSpc>
            <a:spcBef>
              <a:spcPct val="0"/>
            </a:spcBef>
            <a:spcAft>
              <a:spcPct val="20000"/>
            </a:spcAft>
            <a:buChar char="•"/>
          </a:pPr>
          <a:r>
            <a:rPr lang="zh-CN" altLang="en-US" sz="2300" kern="1200" dirty="0"/>
            <a:t>受到电离层影响严重</a:t>
          </a:r>
        </a:p>
        <a:p>
          <a:pPr marL="228600" lvl="1" indent="-228600" algn="l" defTabSz="1022350" rtl="0">
            <a:lnSpc>
              <a:spcPct val="90000"/>
            </a:lnSpc>
            <a:spcBef>
              <a:spcPct val="0"/>
            </a:spcBef>
            <a:spcAft>
              <a:spcPct val="20000"/>
            </a:spcAft>
            <a:buChar char="•"/>
          </a:pPr>
          <a:r>
            <a:rPr lang="zh-CN" altLang="en-US" sz="2300" kern="1200" dirty="0"/>
            <a:t>相位参考技术</a:t>
          </a:r>
          <a:r>
            <a:rPr lang="en-US" sz="2300" kern="1200" dirty="0"/>
            <a:t>(in-beam, nodding)</a:t>
          </a:r>
          <a:r>
            <a:rPr lang="zh-CN" altLang="en-US" sz="2300" kern="1200" dirty="0"/>
            <a:t>，</a:t>
          </a:r>
          <a:r>
            <a:rPr lang="en-US" sz="2300" kern="1200" dirty="0"/>
            <a:t>GPS</a:t>
          </a:r>
          <a:r>
            <a:rPr lang="zh-CN" altLang="en-US" sz="2300" kern="1200" dirty="0"/>
            <a:t>电离层模型改正</a:t>
          </a:r>
        </a:p>
      </dsp:txBody>
      <dsp:txXfrm>
        <a:off x="0" y="3309238"/>
        <a:ext cx="8534182" cy="1335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6E82-4AA3-4466-9B91-FE9F4CAFDEEE}">
      <dsp:nvSpPr>
        <dsp:cNvPr id="0" name=""/>
        <dsp:cNvSpPr/>
      </dsp:nvSpPr>
      <dsp:spPr>
        <a:xfrm>
          <a:off x="496592" y="0"/>
          <a:ext cx="5628049" cy="2031325"/>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DCA3B8A-05C3-4156-9A38-32AAA54617EB}">
      <dsp:nvSpPr>
        <dsp:cNvPr id="0" name=""/>
        <dsp:cNvSpPr/>
      </dsp:nvSpPr>
      <dsp:spPr>
        <a:xfrm>
          <a:off x="80" y="609397"/>
          <a:ext cx="968937" cy="8125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b="1" kern="1200" dirty="0">
              <a:solidFill>
                <a:schemeClr val="tx2"/>
              </a:solidFill>
              <a:latin typeface="黑体" panose="02010609060101010101" pitchFamily="49" charset="-122"/>
              <a:ea typeface="黑体" panose="02010609060101010101" pitchFamily="49" charset="-122"/>
            </a:rPr>
            <a:t>脉冲星</a:t>
          </a:r>
          <a:r>
            <a:rPr lang="en-US" sz="1200" b="1" kern="1200" dirty="0">
              <a:solidFill>
                <a:schemeClr val="tx2"/>
              </a:solidFill>
              <a:latin typeface="黑体" panose="02010609060101010101" pitchFamily="49" charset="-122"/>
              <a:ea typeface="黑体" panose="02010609060101010101" pitchFamily="49" charset="-122"/>
            </a:rPr>
            <a:t>VLBI</a:t>
          </a:r>
          <a:r>
            <a:rPr lang="zh-CN" sz="1200" b="1" kern="1200" dirty="0">
              <a:solidFill>
                <a:schemeClr val="tx2"/>
              </a:solidFill>
              <a:latin typeface="黑体" panose="02010609060101010101" pitchFamily="49" charset="-122"/>
              <a:ea typeface="黑体" panose="02010609060101010101" pitchFamily="49" charset="-122"/>
            </a:rPr>
            <a:t>宽带数据采集系统</a:t>
          </a:r>
        </a:p>
      </dsp:txBody>
      <dsp:txXfrm>
        <a:off x="39744" y="649061"/>
        <a:ext cx="889609" cy="733202"/>
      </dsp:txXfrm>
    </dsp:sp>
    <dsp:sp modelId="{C78DA5B5-9737-44F8-B889-D455ED4F12F3}">
      <dsp:nvSpPr>
        <dsp:cNvPr id="0" name=""/>
        <dsp:cNvSpPr/>
      </dsp:nvSpPr>
      <dsp:spPr>
        <a:xfrm>
          <a:off x="1130507" y="609397"/>
          <a:ext cx="968937" cy="81253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solidFill>
              <a:latin typeface="黑体" panose="02010609060101010101" pitchFamily="49" charset="-122"/>
              <a:ea typeface="黑体" panose="02010609060101010101" pitchFamily="49" charset="-122"/>
            </a:rPr>
            <a:t>VLBI</a:t>
          </a:r>
          <a:r>
            <a:rPr lang="zh-CN" sz="1200" b="1" kern="1200" dirty="0">
              <a:solidFill>
                <a:schemeClr val="tx2"/>
              </a:solidFill>
              <a:latin typeface="黑体" panose="02010609060101010101" pitchFamily="49" charset="-122"/>
              <a:ea typeface="黑体" panose="02010609060101010101" pitchFamily="49" charset="-122"/>
            </a:rPr>
            <a:t>基带数据超高速数据记录系统</a:t>
          </a:r>
        </a:p>
      </dsp:txBody>
      <dsp:txXfrm>
        <a:off x="1170171" y="649061"/>
        <a:ext cx="889609" cy="733202"/>
      </dsp:txXfrm>
    </dsp:sp>
    <dsp:sp modelId="{3FCAFBFA-859A-4E9A-81C2-67510D554911}">
      <dsp:nvSpPr>
        <dsp:cNvPr id="0" name=""/>
        <dsp:cNvSpPr/>
      </dsp:nvSpPr>
      <dsp:spPr>
        <a:xfrm>
          <a:off x="2260935" y="609397"/>
          <a:ext cx="968937" cy="81253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schemeClr val="tx2"/>
              </a:solidFill>
              <a:latin typeface="黑体" panose="02010609060101010101" pitchFamily="49" charset="-122"/>
              <a:ea typeface="黑体" panose="02010609060101010101" pitchFamily="49" charset="-122"/>
            </a:rPr>
            <a:t>远程观测运行和条纹快速预处理系统</a:t>
          </a:r>
        </a:p>
      </dsp:txBody>
      <dsp:txXfrm>
        <a:off x="2300599" y="649061"/>
        <a:ext cx="889609" cy="733202"/>
      </dsp:txXfrm>
    </dsp:sp>
    <dsp:sp modelId="{7E46D852-66A7-4684-B988-F85A90B92A16}">
      <dsp:nvSpPr>
        <dsp:cNvPr id="0" name=""/>
        <dsp:cNvSpPr/>
      </dsp:nvSpPr>
      <dsp:spPr>
        <a:xfrm>
          <a:off x="3391362" y="609397"/>
          <a:ext cx="968937" cy="8125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b="1" kern="1200">
              <a:solidFill>
                <a:schemeClr val="tx2"/>
              </a:solidFill>
              <a:latin typeface="黑体" panose="02010609060101010101" pitchFamily="49" charset="-122"/>
              <a:ea typeface="黑体" panose="02010609060101010101" pitchFamily="49" charset="-122"/>
            </a:rPr>
            <a:t>脉冲星</a:t>
          </a:r>
          <a:r>
            <a:rPr lang="en-US" sz="1200" b="1" kern="1200">
              <a:solidFill>
                <a:schemeClr val="tx2"/>
              </a:solidFill>
              <a:latin typeface="黑体" panose="02010609060101010101" pitchFamily="49" charset="-122"/>
              <a:ea typeface="黑体" panose="02010609060101010101" pitchFamily="49" charset="-122"/>
            </a:rPr>
            <a:t>VLBI</a:t>
          </a:r>
          <a:r>
            <a:rPr lang="zh-CN" sz="1200" b="1" kern="1200">
              <a:solidFill>
                <a:schemeClr val="tx2"/>
              </a:solidFill>
              <a:latin typeface="黑体" panose="02010609060101010101" pitchFamily="49" charset="-122"/>
              <a:ea typeface="黑体" panose="02010609060101010101" pitchFamily="49" charset="-122"/>
            </a:rPr>
            <a:t>观测数据高速相关系统</a:t>
          </a:r>
        </a:p>
      </dsp:txBody>
      <dsp:txXfrm>
        <a:off x="3431026" y="649061"/>
        <a:ext cx="889609" cy="733202"/>
      </dsp:txXfrm>
    </dsp:sp>
    <dsp:sp modelId="{3B5BF9A9-3C2B-4F45-A760-257703E4F7AA}">
      <dsp:nvSpPr>
        <dsp:cNvPr id="0" name=""/>
        <dsp:cNvSpPr/>
      </dsp:nvSpPr>
      <dsp:spPr>
        <a:xfrm>
          <a:off x="4521789" y="609397"/>
          <a:ext cx="968937" cy="81253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solidFill>
              <a:latin typeface="黑体" panose="02010609060101010101" pitchFamily="49" charset="-122"/>
              <a:ea typeface="黑体" panose="02010609060101010101" pitchFamily="49" charset="-122"/>
            </a:rPr>
            <a:t>VLBI</a:t>
          </a:r>
          <a:r>
            <a:rPr lang="zh-CN" sz="1200" b="1" kern="1200" dirty="0">
              <a:solidFill>
                <a:schemeClr val="tx2"/>
              </a:solidFill>
              <a:latin typeface="黑体" panose="02010609060101010101" pitchFamily="49" charset="-122"/>
              <a:ea typeface="黑体" panose="02010609060101010101" pitchFamily="49" charset="-122"/>
            </a:rPr>
            <a:t>脉冲星成图和高精度定位</a:t>
          </a:r>
        </a:p>
      </dsp:txBody>
      <dsp:txXfrm>
        <a:off x="4561453" y="649061"/>
        <a:ext cx="889609" cy="733202"/>
      </dsp:txXfrm>
    </dsp:sp>
    <dsp:sp modelId="{CCBFB6F3-19FD-490A-B0A7-A40FC4E03120}">
      <dsp:nvSpPr>
        <dsp:cNvPr id="0" name=""/>
        <dsp:cNvSpPr/>
      </dsp:nvSpPr>
      <dsp:spPr>
        <a:xfrm>
          <a:off x="5652216" y="609397"/>
          <a:ext cx="968937" cy="8125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a:solidFill>
                <a:schemeClr val="tx2"/>
              </a:solidFill>
              <a:latin typeface="黑体" panose="02010609060101010101" pitchFamily="49" charset="-122"/>
              <a:ea typeface="黑体" panose="02010609060101010101" pitchFamily="49" charset="-122"/>
            </a:rPr>
            <a:t>基于脉冲星的参考架链接研究</a:t>
          </a:r>
        </a:p>
      </dsp:txBody>
      <dsp:txXfrm>
        <a:off x="5691880" y="649061"/>
        <a:ext cx="889609" cy="7332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3BE8F-A1D8-4226-BCB2-AE69CCE8553D}" type="datetimeFigureOut">
              <a:rPr lang="zh-CN" altLang="en-US" smtClean="0"/>
              <a:pPr/>
              <a:t>2024/7/13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D73C4-968A-4131-B356-60BD8192405F}" type="slidenum">
              <a:rPr lang="zh-CN" altLang="en-US" smtClean="0"/>
              <a:pPr/>
              <a:t>‹#›</a:t>
            </a:fld>
            <a:endParaRPr lang="zh-CN" altLang="en-US"/>
          </a:p>
        </p:txBody>
      </p:sp>
    </p:spTree>
    <p:extLst>
      <p:ext uri="{BB962C8B-B14F-4D97-AF65-F5344CB8AC3E}">
        <p14:creationId xmlns:p14="http://schemas.microsoft.com/office/powerpoint/2010/main" val="255667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B9457F7-B6B2-481C-BC6D-768181677E84}" type="datetime1">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122358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B02EA1-CA6B-4E0A-9DA0-14DCD947D2BD}" type="datetime1">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292648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67D757D-EF50-43E3-90F5-218162783B14}" type="datetime1">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819794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0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CE1A8BB-E719-46CD-9793-43CA77449050}" type="datetime1">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353630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CF1BA5D-6002-475E-B51D-54DDE4199AE0}" type="datetime1">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380548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DCE381D-23CB-4140-8F56-8F84E2316E4D}" type="datetime1">
              <a:rPr lang="zh-CN" altLang="en-US" smtClean="0"/>
              <a:t>2024/7/13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211899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508DC7B-ABA7-4743-9C55-7DB5FA148F38}" type="datetime1">
              <a:rPr lang="zh-CN" altLang="en-US" smtClean="0"/>
              <a:t>2024/7/13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1662184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3C34E6C-CA0A-48B9-9F20-9DA14B77AA67}" type="datetime1">
              <a:rPr lang="zh-CN" altLang="en-US" smtClean="0"/>
              <a:t>2024/7/13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111922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8A65-40A9-4359-806F-015FBBDF68CB}" type="datetime1">
              <a:rPr lang="zh-CN" altLang="en-US" smtClean="0"/>
              <a:t>2024/7/13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271841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626BFDD5-8CD4-44CA-89AC-0A954EFFF1E4}" type="datetime1">
              <a:rPr lang="zh-CN" altLang="en-US" smtClean="0"/>
              <a:t>2024/7/13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4112481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7483AEE-4206-4FE4-992A-0016446C182D}" type="datetime1">
              <a:rPr lang="zh-CN" altLang="en-US" smtClean="0"/>
              <a:t>2024/7/13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155156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031B3-DF5F-471A-94CD-8808BB60D175}" type="datetime1">
              <a:rPr lang="zh-CN" altLang="en-US" smtClean="0"/>
              <a:t>2024/7/13</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2D8FE-54FB-4F52-9A20-C66C17A263D6}" type="slidenum">
              <a:rPr lang="zh-CN" altLang="en-US" smtClean="0"/>
              <a:pPr/>
              <a:t>‹#›</a:t>
            </a:fld>
            <a:endParaRPr lang="zh-CN" altLang="en-US"/>
          </a:p>
        </p:txBody>
      </p:sp>
    </p:spTree>
    <p:extLst>
      <p:ext uri="{BB962C8B-B14F-4D97-AF65-F5344CB8AC3E}">
        <p14:creationId xmlns:p14="http://schemas.microsoft.com/office/powerpoint/2010/main" val="33126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gif"/><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gif"/><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0366" y="1401672"/>
            <a:ext cx="8229600" cy="1143000"/>
          </a:xfrm>
        </p:spPr>
        <p:txBody>
          <a:bodyPr/>
          <a:lstStyle/>
          <a:p>
            <a:pPr algn="ctr"/>
            <a:r>
              <a:rPr lang="zh-CN" altLang="en-US" dirty="0">
                <a:latin typeface="黑体" panose="02010609060101010101" pitchFamily="49" charset="-122"/>
                <a:ea typeface="黑体" panose="02010609060101010101" pitchFamily="49" charset="-122"/>
              </a:rPr>
              <a:t>脉冲星</a:t>
            </a:r>
            <a:r>
              <a:rPr lang="en-US" altLang="zh-CN" dirty="0">
                <a:latin typeface="黑体" panose="02010609060101010101" pitchFamily="49" charset="-122"/>
                <a:ea typeface="黑体" panose="02010609060101010101" pitchFamily="49" charset="-122"/>
              </a:rPr>
              <a:t>VLBI</a:t>
            </a:r>
            <a:r>
              <a:rPr lang="zh-CN" altLang="en-US" dirty="0">
                <a:latin typeface="黑体" panose="02010609060101010101" pitchFamily="49" charset="-122"/>
                <a:ea typeface="黑体" panose="02010609060101010101" pitchFamily="49" charset="-122"/>
              </a:rPr>
              <a:t>观测研究</a:t>
            </a:r>
          </a:p>
        </p:txBody>
      </p:sp>
      <p:pic>
        <p:nvPicPr>
          <p:cNvPr id="3" name="Picture 12" descr="http://www.irap-phd.org/page2/files/shanghai.png"/>
          <p:cNvPicPr>
            <a:picLocks noChangeAspect="1" noChangeArrowheads="1"/>
          </p:cNvPicPr>
          <p:nvPr/>
        </p:nvPicPr>
        <p:blipFill>
          <a:blip r:embed="rId2" cstate="print"/>
          <a:srcRect/>
          <a:stretch>
            <a:fillRect/>
          </a:stretch>
        </p:blipFill>
        <p:spPr bwMode="auto">
          <a:xfrm>
            <a:off x="0" y="2"/>
            <a:ext cx="1060732" cy="1046301"/>
          </a:xfrm>
          <a:prstGeom prst="rect">
            <a:avLst/>
          </a:prstGeom>
          <a:noFill/>
        </p:spPr>
      </p:pic>
      <p:pic>
        <p:nvPicPr>
          <p:cNvPr id="4" name="Picture 18" descr="http://www.aei.mpg.de/einsteinOnline/en/images/elementary/pulsar.gif"/>
          <p:cNvPicPr>
            <a:picLocks noChangeAspect="1" noChangeArrowheads="1" noCrop="1"/>
          </p:cNvPicPr>
          <p:nvPr/>
        </p:nvPicPr>
        <p:blipFill>
          <a:blip r:embed="rId3" cstate="print"/>
          <a:srcRect/>
          <a:stretch>
            <a:fillRect/>
          </a:stretch>
        </p:blipFill>
        <p:spPr bwMode="auto">
          <a:xfrm>
            <a:off x="7781927" y="0"/>
            <a:ext cx="1362075" cy="1095376"/>
          </a:xfrm>
          <a:prstGeom prst="rect">
            <a:avLst/>
          </a:prstGeom>
          <a:noFill/>
        </p:spPr>
      </p:pic>
      <p:sp>
        <p:nvSpPr>
          <p:cNvPr id="5" name="灯片编号占位符 4">
            <a:extLst>
              <a:ext uri="{FF2B5EF4-FFF2-40B4-BE49-F238E27FC236}">
                <a16:creationId xmlns:a16="http://schemas.microsoft.com/office/drawing/2014/main" id="{84C6C507-ACD6-478A-9842-73C8AF37BBD5}"/>
              </a:ext>
            </a:extLst>
          </p:cNvPr>
          <p:cNvSpPr>
            <a:spLocks noGrp="1"/>
          </p:cNvSpPr>
          <p:nvPr>
            <p:ph type="sldNum" sz="quarter" idx="12"/>
          </p:nvPr>
        </p:nvSpPr>
        <p:spPr/>
        <p:txBody>
          <a:bodyPr/>
          <a:lstStyle/>
          <a:p>
            <a:fld id="{9CF2D8FE-54FB-4F52-9A20-C66C17A263D6}" type="slidenum">
              <a:rPr lang="zh-CN" altLang="en-US" smtClean="0"/>
              <a:pPr/>
              <a:t>1</a:t>
            </a:fld>
            <a:endParaRPr lang="zh-CN" altLang="en-US"/>
          </a:p>
        </p:txBody>
      </p:sp>
      <p:sp>
        <p:nvSpPr>
          <p:cNvPr id="6" name="文本框 5">
            <a:extLst>
              <a:ext uri="{FF2B5EF4-FFF2-40B4-BE49-F238E27FC236}">
                <a16:creationId xmlns:a16="http://schemas.microsoft.com/office/drawing/2014/main" id="{A759EF44-FC06-44B1-87B0-B9499D01126E}"/>
              </a:ext>
            </a:extLst>
          </p:cNvPr>
          <p:cNvSpPr txBox="1"/>
          <p:nvPr/>
        </p:nvSpPr>
        <p:spPr>
          <a:xfrm>
            <a:off x="1522639" y="3355521"/>
            <a:ext cx="6384472" cy="1200329"/>
          </a:xfrm>
          <a:prstGeom prst="rect">
            <a:avLst/>
          </a:prstGeom>
          <a:noFill/>
        </p:spPr>
        <p:txBody>
          <a:bodyPr wrap="square" rtlCol="0">
            <a:spAutoFit/>
          </a:bodyPr>
          <a:lstStyle/>
          <a:p>
            <a:pPr algn="ctr"/>
            <a:r>
              <a:rPr lang="zh-CN" altLang="en-US" sz="2400" dirty="0"/>
              <a:t>报告人：闫振</a:t>
            </a:r>
            <a:r>
              <a:rPr lang="en-US" altLang="zh-CN" sz="2400" dirty="0"/>
              <a:t>*</a:t>
            </a:r>
          </a:p>
          <a:p>
            <a:endParaRPr lang="en-US" altLang="zh-CN" sz="2400" dirty="0"/>
          </a:p>
          <a:p>
            <a:pPr algn="ctr"/>
            <a:r>
              <a:rPr lang="zh-CN" altLang="en-US" sz="2400" dirty="0"/>
              <a:t>中国科学院上海天文台</a:t>
            </a:r>
          </a:p>
        </p:txBody>
      </p:sp>
      <p:sp>
        <p:nvSpPr>
          <p:cNvPr id="7" name="文本框 6">
            <a:extLst>
              <a:ext uri="{FF2B5EF4-FFF2-40B4-BE49-F238E27FC236}">
                <a16:creationId xmlns:a16="http://schemas.microsoft.com/office/drawing/2014/main" id="{3ACF8743-2AD5-4068-9835-2B6F4CBB004C}"/>
              </a:ext>
            </a:extLst>
          </p:cNvPr>
          <p:cNvSpPr txBox="1"/>
          <p:nvPr/>
        </p:nvSpPr>
        <p:spPr>
          <a:xfrm>
            <a:off x="281236" y="5366699"/>
            <a:ext cx="7887132" cy="1077218"/>
          </a:xfrm>
          <a:prstGeom prst="rect">
            <a:avLst/>
          </a:prstGeom>
          <a:noFill/>
        </p:spPr>
        <p:txBody>
          <a:bodyPr wrap="square" rtlCol="0">
            <a:spAutoFit/>
          </a:bodyPr>
          <a:lstStyle/>
          <a:p>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集体团结协作课题：</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Ø"/>
            </a:pPr>
            <a:r>
              <a:rPr lang="en-US" altLang="zh-CN" sz="1600" dirty="0">
                <a:latin typeface="宋体" panose="02010600030101010101" pitchFamily="2" charset="-122"/>
                <a:ea typeface="宋体" panose="02010600030101010101" pitchFamily="2" charset="-122"/>
              </a:rPr>
              <a:t>SKA</a:t>
            </a:r>
            <a:r>
              <a:rPr lang="zh-CN" altLang="en-US" sz="1600" dirty="0">
                <a:latin typeface="宋体" panose="02010600030101010101" pitchFamily="2" charset="-122"/>
                <a:ea typeface="宋体" panose="02010600030101010101" pitchFamily="2" charset="-122"/>
              </a:rPr>
              <a:t>课题“脉冲星</a:t>
            </a:r>
            <a:r>
              <a:rPr lang="en-US" altLang="zh-CN" sz="1600" dirty="0">
                <a:latin typeface="宋体" panose="02010600030101010101" pitchFamily="2" charset="-122"/>
                <a:ea typeface="宋体" panose="02010600030101010101" pitchFamily="2" charset="-122"/>
              </a:rPr>
              <a:t>VLBI</a:t>
            </a:r>
            <a:r>
              <a:rPr lang="zh-CN" altLang="en-US" sz="1600" dirty="0">
                <a:latin typeface="宋体" panose="02010600030101010101" pitchFamily="2" charset="-122"/>
                <a:ea typeface="宋体" panose="02010600030101010101" pitchFamily="2" charset="-122"/>
              </a:rPr>
              <a:t>研究”、</a:t>
            </a:r>
            <a:r>
              <a:rPr lang="en-US" altLang="zh-CN" sz="1600" dirty="0">
                <a:latin typeface="宋体" panose="02010600030101010101" pitchFamily="2" charset="-122"/>
                <a:ea typeface="宋体" panose="02010600030101010101" pitchFamily="2" charset="-122"/>
              </a:rPr>
              <a:t>FAST</a:t>
            </a:r>
            <a:r>
              <a:rPr lang="zh-CN" altLang="en-US" sz="1600" dirty="0">
                <a:latin typeface="宋体" panose="02010600030101010101" pitchFamily="2" charset="-122"/>
                <a:ea typeface="宋体" panose="02010600030101010101" pitchFamily="2" charset="-122"/>
              </a:rPr>
              <a:t>重大项目</a:t>
            </a:r>
            <a:r>
              <a:rPr lang="en-US" altLang="zh-CN" sz="1600" dirty="0">
                <a:latin typeface="宋体" panose="02010600030101010101" pitchFamily="2" charset="-122"/>
                <a:ea typeface="宋体" panose="02010600030101010101" pitchFamily="2" charset="-122"/>
              </a:rPr>
              <a:t>VLBI</a:t>
            </a:r>
            <a:r>
              <a:rPr lang="zh-CN" altLang="en-US" sz="1600">
                <a:latin typeface="宋体" panose="02010600030101010101" pitchFamily="2" charset="-122"/>
                <a:ea typeface="宋体" panose="02010600030101010101" pitchFamily="2" charset="-122"/>
              </a:rPr>
              <a:t>课题全体成员</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Ø"/>
            </a:pPr>
            <a:r>
              <a:rPr lang="en-US" altLang="zh-CN" sz="1600" dirty="0">
                <a:latin typeface="宋体" panose="02010600030101010101" pitchFamily="2" charset="-122"/>
                <a:ea typeface="宋体" panose="02010600030101010101" pitchFamily="2" charset="-122"/>
              </a:rPr>
              <a:t>FAST</a:t>
            </a:r>
            <a:r>
              <a:rPr lang="zh-CN" altLang="en-US" sz="1600" dirty="0">
                <a:latin typeface="宋体" panose="02010600030101010101" pitchFamily="2" charset="-122"/>
                <a:ea typeface="宋体" panose="02010600030101010101" pitchFamily="2" charset="-122"/>
              </a:rPr>
              <a:t>、天马、南山、昊平、昆明等望远镜科学运行团队</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Ø"/>
            </a:pPr>
            <a:r>
              <a:rPr lang="zh-CN" altLang="en-US" sz="1600" dirty="0">
                <a:latin typeface="宋体" panose="02010600030101010101" pitchFamily="2" charset="-122"/>
                <a:ea typeface="宋体" panose="02010600030101010101" pitchFamily="2" charset="-122"/>
              </a:rPr>
              <a:t>其他各位支持本研究各位专家和同学</a:t>
            </a:r>
          </a:p>
        </p:txBody>
      </p:sp>
      <p:sp>
        <p:nvSpPr>
          <p:cNvPr id="8" name="日期占位符 7">
            <a:extLst>
              <a:ext uri="{FF2B5EF4-FFF2-40B4-BE49-F238E27FC236}">
                <a16:creationId xmlns:a16="http://schemas.microsoft.com/office/drawing/2014/main" id="{0DB3FD53-6787-4896-8D3C-E2437C190166}"/>
              </a:ext>
            </a:extLst>
          </p:cNvPr>
          <p:cNvSpPr>
            <a:spLocks noGrp="1"/>
          </p:cNvSpPr>
          <p:nvPr>
            <p:ph type="dt" sz="half" idx="10"/>
          </p:nvPr>
        </p:nvSpPr>
        <p:spPr/>
        <p:txBody>
          <a:bodyPr/>
          <a:lstStyle/>
          <a:p>
            <a:fld id="{E3485118-A3CB-452B-95A5-64B3FD2FF7F0}" type="datetime1">
              <a:rPr lang="zh-CN" altLang="en-US" smtClean="0"/>
              <a:t>2024/7/13</a:t>
            </a:fld>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FBE03D-538E-4A01-A225-BF810E6E21F4}"/>
              </a:ext>
            </a:extLst>
          </p:cNvPr>
          <p:cNvSpPr>
            <a:spLocks noGrp="1"/>
          </p:cNvSpPr>
          <p:nvPr>
            <p:ph type="sldNum" sz="quarter" idx="12"/>
          </p:nvPr>
        </p:nvSpPr>
        <p:spPr/>
        <p:txBody>
          <a:bodyPr/>
          <a:lstStyle/>
          <a:p>
            <a:fld id="{9CF2D8FE-54FB-4F52-9A20-C66C17A263D6}" type="slidenum">
              <a:rPr lang="zh-CN" altLang="en-US" smtClean="0"/>
              <a:pPr/>
              <a:t>10</a:t>
            </a:fld>
            <a:endParaRPr lang="zh-CN" altLang="en-US"/>
          </a:p>
        </p:txBody>
      </p:sp>
      <p:sp>
        <p:nvSpPr>
          <p:cNvPr id="3" name="文本框 2">
            <a:extLst>
              <a:ext uri="{FF2B5EF4-FFF2-40B4-BE49-F238E27FC236}">
                <a16:creationId xmlns:a16="http://schemas.microsoft.com/office/drawing/2014/main" id="{7F959D6E-09C3-455B-86BC-76475A96634E}"/>
              </a:ext>
            </a:extLst>
          </p:cNvPr>
          <p:cNvSpPr txBox="1"/>
          <p:nvPr/>
        </p:nvSpPr>
        <p:spPr>
          <a:xfrm>
            <a:off x="249011" y="790086"/>
            <a:ext cx="8772524" cy="2486515"/>
          </a:xfrm>
          <a:prstGeom prst="rect">
            <a:avLst/>
          </a:prstGeom>
          <a:noFill/>
        </p:spPr>
        <p:txBody>
          <a:bodyPr wrap="square" rtlCol="0">
            <a:spAutoFit/>
          </a:bodyPr>
          <a:lstStyle/>
          <a:p>
            <a:pPr marL="285750" indent="-285750">
              <a:lnSpc>
                <a:spcPct val="125000"/>
              </a:lnSpc>
              <a:buFont typeface="Wingdings" panose="05000000000000000000" pitchFamily="2" charset="2"/>
              <a:buChar char="p"/>
            </a:pPr>
            <a:r>
              <a:rPr lang="zh-CN" altLang="en-US" dirty="0"/>
              <a:t>宽带</a:t>
            </a:r>
            <a:r>
              <a:rPr lang="en-US" altLang="zh-CN" dirty="0"/>
              <a:t>VLBI</a:t>
            </a:r>
            <a:r>
              <a:rPr lang="zh-CN" altLang="en-US" dirty="0"/>
              <a:t>观测自然会产生更高速的数据流，如果</a:t>
            </a:r>
            <a:r>
              <a:rPr lang="en-US" altLang="zh-CN" dirty="0"/>
              <a:t>2GHz</a:t>
            </a:r>
            <a:r>
              <a:rPr lang="zh-CN" altLang="en-US" dirty="0"/>
              <a:t>带宽观测，其数据率高达</a:t>
            </a:r>
            <a:r>
              <a:rPr lang="en-US" altLang="zh-CN" dirty="0"/>
              <a:t>16 Gbps</a:t>
            </a:r>
            <a:r>
              <a:rPr lang="zh-CN" altLang="en-US" dirty="0"/>
              <a:t>；</a:t>
            </a:r>
            <a:endParaRPr lang="en-US" altLang="zh-CN" dirty="0"/>
          </a:p>
          <a:p>
            <a:pPr marL="285750" indent="-285750">
              <a:lnSpc>
                <a:spcPct val="125000"/>
              </a:lnSpc>
              <a:buFont typeface="Wingdings" panose="05000000000000000000" pitchFamily="2" charset="2"/>
              <a:buChar char="p"/>
            </a:pPr>
            <a:r>
              <a:rPr lang="zh-CN" altLang="zh-CN" dirty="0"/>
              <a:t>为满足脉冲星</a:t>
            </a:r>
            <a:r>
              <a:rPr lang="en-US" altLang="zh-CN" dirty="0"/>
              <a:t>VLBI</a:t>
            </a:r>
            <a:r>
              <a:rPr lang="zh-CN" altLang="zh-CN" dirty="0"/>
              <a:t>观测数据高速记录的需要，计划研制一套基于商用产品的超高速数据记录的系统</a:t>
            </a:r>
            <a:r>
              <a:rPr lang="zh-CN" altLang="en-US" dirty="0"/>
              <a:t>，摆脱对国际</a:t>
            </a:r>
            <a:r>
              <a:rPr lang="en-US" altLang="zh-CN" dirty="0"/>
              <a:t>Mark</a:t>
            </a:r>
            <a:r>
              <a:rPr lang="zh-CN" altLang="en-US" dirty="0"/>
              <a:t>系统的依赖；</a:t>
            </a:r>
            <a:endParaRPr lang="en-US" altLang="zh-CN" dirty="0"/>
          </a:p>
          <a:p>
            <a:pPr marL="285750" indent="-285750">
              <a:lnSpc>
                <a:spcPct val="125000"/>
              </a:lnSpc>
              <a:buFont typeface="Wingdings" panose="05000000000000000000" pitchFamily="2" charset="2"/>
              <a:buChar char="p"/>
            </a:pPr>
            <a:r>
              <a:rPr lang="zh-CN" altLang="zh-CN" dirty="0"/>
              <a:t>该系统将更加灵活和易于维护，而且可以摆脱对国外</a:t>
            </a:r>
            <a:r>
              <a:rPr lang="en-US" altLang="zh-CN" dirty="0"/>
              <a:t>Mark</a:t>
            </a:r>
            <a:r>
              <a:rPr lang="zh-CN" altLang="zh-CN" dirty="0"/>
              <a:t>系列系统的依赖</a:t>
            </a:r>
            <a:r>
              <a:rPr lang="zh-CN" altLang="en-US" dirty="0"/>
              <a:t>；</a:t>
            </a:r>
            <a:endParaRPr lang="en-US" altLang="zh-CN" dirty="0"/>
          </a:p>
          <a:p>
            <a:pPr marL="285750" indent="-285750">
              <a:lnSpc>
                <a:spcPct val="125000"/>
              </a:lnSpc>
              <a:buFont typeface="Wingdings" panose="05000000000000000000" pitchFamily="2" charset="2"/>
              <a:buChar char="p"/>
            </a:pPr>
            <a:r>
              <a:rPr lang="zh-CN" altLang="en-US" dirty="0"/>
              <a:t>已经研制了</a:t>
            </a:r>
            <a:r>
              <a:rPr lang="zh-CN" altLang="en-US" b="1" dirty="0">
                <a:solidFill>
                  <a:schemeClr val="accent6"/>
                </a:solidFill>
                <a:latin typeface="+mj-ea"/>
                <a:cs typeface="+mn-ea"/>
                <a:sym typeface="+mn-lt"/>
              </a:rPr>
              <a:t>脉冲星</a:t>
            </a:r>
            <a:r>
              <a:rPr lang="en-US" altLang="zh-CN" b="1" dirty="0">
                <a:solidFill>
                  <a:schemeClr val="accent6"/>
                </a:solidFill>
                <a:latin typeface="+mj-ea"/>
                <a:cs typeface="+mn-ea"/>
                <a:sym typeface="+mn-lt"/>
              </a:rPr>
              <a:t>VLBI</a:t>
            </a:r>
            <a:r>
              <a:rPr lang="zh-CN" altLang="en-US" b="1" dirty="0">
                <a:solidFill>
                  <a:schemeClr val="accent6"/>
                </a:solidFill>
                <a:latin typeface="+mj-ea"/>
                <a:cs typeface="+mn-ea"/>
                <a:sym typeface="+mn-lt"/>
              </a:rPr>
              <a:t>观测高速记录系统样机，</a:t>
            </a:r>
            <a:r>
              <a:rPr lang="zh-CN" altLang="en-US" b="1" dirty="0">
                <a:solidFill>
                  <a:schemeClr val="accent6"/>
                </a:solidFill>
                <a:latin typeface="宋体" panose="02010600030101010101" pitchFamily="2" charset="-122"/>
                <a:cs typeface="+mn-ea"/>
                <a:sym typeface="+mn-lt"/>
              </a:rPr>
              <a:t>实现</a:t>
            </a:r>
            <a:r>
              <a:rPr lang="en-US" altLang="zh-CN" b="1" dirty="0">
                <a:solidFill>
                  <a:schemeClr val="accent6"/>
                </a:solidFill>
                <a:latin typeface="宋体" panose="02010600030101010101" pitchFamily="2" charset="-122"/>
                <a:cs typeface="+mn-ea"/>
                <a:sym typeface="+mn-lt"/>
              </a:rPr>
              <a:t>16</a:t>
            </a:r>
            <a:r>
              <a:rPr lang="en-US" altLang="zh-CN" dirty="0">
                <a:latin typeface="宋体" panose="02010600030101010101" pitchFamily="2" charset="-122"/>
              </a:rPr>
              <a:t>Gbps</a:t>
            </a:r>
            <a:r>
              <a:rPr lang="zh-CN" altLang="en-US" dirty="0">
                <a:latin typeface="宋体" panose="02010600030101010101" pitchFamily="2" charset="-122"/>
              </a:rPr>
              <a:t>稳定记录能力，</a:t>
            </a:r>
            <a:r>
              <a:rPr lang="en-US" altLang="zh-CN" dirty="0">
                <a:latin typeface="宋体" panose="02010600030101010101" pitchFamily="2" charset="-122"/>
              </a:rPr>
              <a:t>32 Gbps</a:t>
            </a:r>
            <a:r>
              <a:rPr lang="zh-CN" altLang="en-US" dirty="0">
                <a:latin typeface="宋体" panose="02010600030101010101" pitchFamily="2" charset="-122"/>
              </a:rPr>
              <a:t>也开展测试，</a:t>
            </a:r>
            <a:r>
              <a:rPr lang="zh-CN" altLang="en-US" dirty="0">
                <a:latin typeface="宋体" panose="02010600030101010101" pitchFamily="2" charset="-122"/>
                <a:ea typeface="宋体" panose="02010600030101010101" pitchFamily="2" charset="-122"/>
                <a:cs typeface="Times New Roman" panose="02020603050405020304" pitchFamily="18" charset="0"/>
              </a:rPr>
              <a:t>后续将进一步优化其性能，使其达到最终验收指标。</a:t>
            </a:r>
            <a:endParaRPr lang="en-US" altLang="zh-CN" dirty="0"/>
          </a:p>
        </p:txBody>
      </p:sp>
      <p:pic>
        <p:nvPicPr>
          <p:cNvPr id="10" name="图片 9" descr="C:\Users\zhaorb\AppData\Local\Temp\WeChat Files\73f7c23bf247eedaaf33a98af4a4c6a.jpg">
            <a:extLst>
              <a:ext uri="{FF2B5EF4-FFF2-40B4-BE49-F238E27FC236}">
                <a16:creationId xmlns:a16="http://schemas.microsoft.com/office/drawing/2014/main" id="{DC8E1109-72EC-4D5A-B15E-4EFBA987BE6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5413" y="3706814"/>
            <a:ext cx="3444875" cy="2584450"/>
          </a:xfrm>
          <a:prstGeom prst="rect">
            <a:avLst/>
          </a:prstGeom>
          <a:noFill/>
          <a:ln>
            <a:noFill/>
          </a:ln>
        </p:spPr>
      </p:pic>
      <p:pic>
        <p:nvPicPr>
          <p:cNvPr id="13" name="图片 12">
            <a:extLst>
              <a:ext uri="{FF2B5EF4-FFF2-40B4-BE49-F238E27FC236}">
                <a16:creationId xmlns:a16="http://schemas.microsoft.com/office/drawing/2014/main" id="{FD75A8D5-3B98-4DE9-ADE8-AFD915E2573A}"/>
              </a:ext>
            </a:extLst>
          </p:cNvPr>
          <p:cNvPicPr>
            <a:picLocks noChangeAspect="1"/>
          </p:cNvPicPr>
          <p:nvPr/>
        </p:nvPicPr>
        <p:blipFill>
          <a:blip r:embed="rId3" cstate="print"/>
          <a:stretch>
            <a:fillRect/>
          </a:stretch>
        </p:blipFill>
        <p:spPr>
          <a:xfrm>
            <a:off x="3976008" y="3210190"/>
            <a:ext cx="4086041" cy="2116922"/>
          </a:xfrm>
          <a:prstGeom prst="rect">
            <a:avLst/>
          </a:prstGeom>
        </p:spPr>
      </p:pic>
      <p:pic>
        <p:nvPicPr>
          <p:cNvPr id="14" name="图片 13">
            <a:extLst>
              <a:ext uri="{FF2B5EF4-FFF2-40B4-BE49-F238E27FC236}">
                <a16:creationId xmlns:a16="http://schemas.microsoft.com/office/drawing/2014/main" id="{9B3AC379-6042-407B-B967-C2ACF710E459}"/>
              </a:ext>
            </a:extLst>
          </p:cNvPr>
          <p:cNvPicPr>
            <a:picLocks noChangeAspect="1"/>
          </p:cNvPicPr>
          <p:nvPr/>
        </p:nvPicPr>
        <p:blipFill>
          <a:blip r:embed="rId4" cstate="print"/>
          <a:stretch>
            <a:fillRect/>
          </a:stretch>
        </p:blipFill>
        <p:spPr>
          <a:xfrm>
            <a:off x="4082143" y="5304891"/>
            <a:ext cx="4026406" cy="1360145"/>
          </a:xfrm>
          <a:prstGeom prst="rect">
            <a:avLst/>
          </a:prstGeom>
        </p:spPr>
      </p:pic>
      <p:sp>
        <p:nvSpPr>
          <p:cNvPr id="4" name="文本框 3">
            <a:extLst>
              <a:ext uri="{FF2B5EF4-FFF2-40B4-BE49-F238E27FC236}">
                <a16:creationId xmlns:a16="http://schemas.microsoft.com/office/drawing/2014/main" id="{EC85B56B-71F2-41A3-AD4F-048DED1B5AA5}"/>
              </a:ext>
            </a:extLst>
          </p:cNvPr>
          <p:cNvSpPr txBox="1"/>
          <p:nvPr/>
        </p:nvSpPr>
        <p:spPr>
          <a:xfrm>
            <a:off x="893987" y="148871"/>
            <a:ext cx="6935563" cy="584775"/>
          </a:xfrm>
          <a:prstGeom prst="rect">
            <a:avLst/>
          </a:prstGeom>
          <a:noFill/>
        </p:spPr>
        <p:txBody>
          <a:bodyPr wrap="square" rtlCol="0">
            <a:spAutoFit/>
          </a:bodyPr>
          <a:lstStyle/>
          <a:p>
            <a:pPr algn="ctr"/>
            <a:r>
              <a:rPr lang="zh-CN" altLang="en-US" sz="3200" dirty="0"/>
              <a:t>脉冲星</a:t>
            </a:r>
            <a:r>
              <a:rPr lang="en-US" altLang="zh-CN" sz="3200" dirty="0"/>
              <a:t>VLBI</a:t>
            </a:r>
            <a:r>
              <a:rPr lang="zh-CN" altLang="en-US" sz="3200" dirty="0"/>
              <a:t>观测数据高速存储系统</a:t>
            </a:r>
          </a:p>
        </p:txBody>
      </p:sp>
      <p:sp>
        <p:nvSpPr>
          <p:cNvPr id="6" name="日期占位符 5">
            <a:extLst>
              <a:ext uri="{FF2B5EF4-FFF2-40B4-BE49-F238E27FC236}">
                <a16:creationId xmlns:a16="http://schemas.microsoft.com/office/drawing/2014/main" id="{CEEC4CAE-A05C-45CC-94B0-078D069219B1}"/>
              </a:ext>
            </a:extLst>
          </p:cNvPr>
          <p:cNvSpPr>
            <a:spLocks noGrp="1"/>
          </p:cNvSpPr>
          <p:nvPr>
            <p:ph type="dt" sz="half" idx="10"/>
          </p:nvPr>
        </p:nvSpPr>
        <p:spPr/>
        <p:txBody>
          <a:bodyPr/>
          <a:lstStyle/>
          <a:p>
            <a:fld id="{2482BFF9-C5A0-42EC-B2B6-8A1DAE39CB6C}" type="datetime1">
              <a:rPr lang="zh-CN" altLang="en-US" smtClean="0"/>
              <a:t>2024/7/13</a:t>
            </a:fld>
            <a:endParaRPr lang="zh-CN" altLang="en-US"/>
          </a:p>
        </p:txBody>
      </p:sp>
    </p:spTree>
    <p:extLst>
      <p:ext uri="{BB962C8B-B14F-4D97-AF65-F5344CB8AC3E}">
        <p14:creationId xmlns:p14="http://schemas.microsoft.com/office/powerpoint/2010/main" val="2321926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8FEA5B3-02CF-469B-A55F-28A775505C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370" y="3959851"/>
            <a:ext cx="6335259" cy="2261605"/>
          </a:xfrm>
          <a:prstGeom prst="rect">
            <a:avLst/>
          </a:prstGeom>
          <a:noFill/>
          <a:ln>
            <a:noFill/>
          </a:ln>
        </p:spPr>
      </p:pic>
      <p:sp>
        <p:nvSpPr>
          <p:cNvPr id="3" name="标题 2">
            <a:extLst>
              <a:ext uri="{FF2B5EF4-FFF2-40B4-BE49-F238E27FC236}">
                <a16:creationId xmlns:a16="http://schemas.microsoft.com/office/drawing/2014/main" id="{875AB376-1B5C-4A31-B4D1-58572E1EA13D}"/>
              </a:ext>
            </a:extLst>
          </p:cNvPr>
          <p:cNvSpPr>
            <a:spLocks noGrp="1"/>
          </p:cNvSpPr>
          <p:nvPr>
            <p:ph type="title"/>
          </p:nvPr>
        </p:nvSpPr>
        <p:spPr>
          <a:xfrm>
            <a:off x="628650" y="136524"/>
            <a:ext cx="7886700" cy="1325563"/>
          </a:xfrm>
        </p:spPr>
        <p:txBody>
          <a:bodyPr>
            <a:normAutofit/>
          </a:bodyPr>
          <a:lstStyle/>
          <a:p>
            <a:r>
              <a:rPr lang="zh-CN" altLang="en-US" sz="2800" b="1" dirty="0"/>
              <a:t>脉冲星</a:t>
            </a:r>
            <a:r>
              <a:rPr lang="en-US" altLang="zh-CN" sz="2800" b="1" dirty="0"/>
              <a:t>VLBI</a:t>
            </a:r>
            <a:r>
              <a:rPr lang="zh-CN" altLang="en-US" sz="2800" b="1" dirty="0"/>
              <a:t>远程观测运行和条纹快速预处理系统</a:t>
            </a:r>
          </a:p>
        </p:txBody>
      </p:sp>
      <p:sp>
        <p:nvSpPr>
          <p:cNvPr id="2" name="灯片编号占位符 1">
            <a:extLst>
              <a:ext uri="{FF2B5EF4-FFF2-40B4-BE49-F238E27FC236}">
                <a16:creationId xmlns:a16="http://schemas.microsoft.com/office/drawing/2014/main" id="{2CE935DB-A7EB-416D-B74A-E55A83DFDC2D}"/>
              </a:ext>
            </a:extLst>
          </p:cNvPr>
          <p:cNvSpPr>
            <a:spLocks noGrp="1"/>
          </p:cNvSpPr>
          <p:nvPr>
            <p:ph type="sldNum" sz="quarter" idx="12"/>
          </p:nvPr>
        </p:nvSpPr>
        <p:spPr/>
        <p:txBody>
          <a:bodyPr/>
          <a:lstStyle/>
          <a:p>
            <a:fld id="{9CF2D8FE-54FB-4F52-9A20-C66C17A263D6}" type="slidenum">
              <a:rPr lang="zh-CN" altLang="en-US" smtClean="0"/>
              <a:pPr/>
              <a:t>11</a:t>
            </a:fld>
            <a:endParaRPr lang="zh-CN" altLang="en-US"/>
          </a:p>
        </p:txBody>
      </p:sp>
      <p:sp>
        <p:nvSpPr>
          <p:cNvPr id="4" name="文本框 3">
            <a:extLst>
              <a:ext uri="{FF2B5EF4-FFF2-40B4-BE49-F238E27FC236}">
                <a16:creationId xmlns:a16="http://schemas.microsoft.com/office/drawing/2014/main" id="{41DF6F9C-7B0A-42A2-A59D-F8592398A3A6}"/>
              </a:ext>
            </a:extLst>
          </p:cNvPr>
          <p:cNvSpPr txBox="1"/>
          <p:nvPr/>
        </p:nvSpPr>
        <p:spPr>
          <a:xfrm>
            <a:off x="340904" y="1333953"/>
            <a:ext cx="8621486" cy="2491003"/>
          </a:xfrm>
          <a:prstGeom prst="rect">
            <a:avLst/>
          </a:prstGeom>
          <a:noFill/>
        </p:spPr>
        <p:txBody>
          <a:bodyPr wrap="square" rtlCol="0">
            <a:spAutoFit/>
          </a:bodyPr>
          <a:lstStyle/>
          <a:p>
            <a:pPr marL="285750" indent="-285750">
              <a:lnSpc>
                <a:spcPct val="125000"/>
              </a:lnSpc>
              <a:buFont typeface="Wingdings" panose="05000000000000000000" pitchFamily="2" charset="2"/>
              <a:buChar char="p"/>
            </a:pPr>
            <a:r>
              <a:rPr lang="en-US" altLang="zh-CN" dirty="0"/>
              <a:t>VLBI</a:t>
            </a:r>
            <a:r>
              <a:rPr lang="zh-CN" altLang="en-US" dirty="0"/>
              <a:t>比和单天线观测和数据处理过程更加复杂繁琐，人工操作更容易出错；</a:t>
            </a:r>
            <a:endParaRPr lang="en-US" altLang="zh-CN" dirty="0"/>
          </a:p>
          <a:p>
            <a:pPr marL="285750" indent="-285750">
              <a:lnSpc>
                <a:spcPct val="125000"/>
              </a:lnSpc>
              <a:buFont typeface="Wingdings" panose="05000000000000000000" pitchFamily="2" charset="2"/>
              <a:buChar char="p"/>
            </a:pPr>
            <a:r>
              <a:rPr lang="zh-CN" altLang="en-US" dirty="0"/>
              <a:t>国际</a:t>
            </a:r>
            <a:r>
              <a:rPr lang="en-US" altLang="zh-CN" dirty="0"/>
              <a:t>VLBI</a:t>
            </a:r>
            <a:r>
              <a:rPr lang="zh-CN" altLang="en-US" dirty="0"/>
              <a:t>系统由本地控制向远程控制发展、由事后处理向实时处理发展，远程监控具有灵活高效、可靠性高、成本低的特点；</a:t>
            </a:r>
            <a:endParaRPr lang="en-US" altLang="zh-CN" dirty="0"/>
          </a:p>
          <a:p>
            <a:pPr marL="285750" indent="-285750">
              <a:lnSpc>
                <a:spcPct val="125000"/>
              </a:lnSpc>
              <a:buFont typeface="Wingdings" panose="05000000000000000000" pitchFamily="2" charset="2"/>
              <a:buChar char="p"/>
            </a:pPr>
            <a:r>
              <a:rPr lang="zh-CN" altLang="en-US" dirty="0"/>
              <a:t>我们研究引入更多智能化技术，在输入观测模式后自动化执行生成和发送观测纲要、检查观测系统、执行观测、预处理观测数据等；</a:t>
            </a:r>
            <a:endParaRPr lang="en-US" altLang="zh-CN" dirty="0"/>
          </a:p>
          <a:p>
            <a:pPr marL="285750" indent="-285750">
              <a:lnSpc>
                <a:spcPct val="125000"/>
              </a:lnSpc>
              <a:buFont typeface="Wingdings" panose="05000000000000000000" pitchFamily="2" charset="2"/>
              <a:buChar char="p"/>
            </a:pPr>
            <a:r>
              <a:rPr lang="zh-CN" altLang="en-US" dirty="0"/>
              <a:t>我们基于上海</a:t>
            </a:r>
            <a:r>
              <a:rPr lang="en-US" altLang="zh-CN" dirty="0"/>
              <a:t>65</a:t>
            </a:r>
            <a:r>
              <a:rPr lang="zh-CN" altLang="en-US" dirty="0"/>
              <a:t>米射电望远镜和佘山</a:t>
            </a:r>
            <a:r>
              <a:rPr lang="en-US" altLang="zh-CN" dirty="0"/>
              <a:t>25</a:t>
            </a:r>
            <a:r>
              <a:rPr lang="zh-CN" altLang="en-US" dirty="0"/>
              <a:t>米射电望远镜建立了</a:t>
            </a:r>
            <a:r>
              <a:rPr lang="en-US" altLang="zh-CN" dirty="0" err="1"/>
              <a:t>eVLBI</a:t>
            </a:r>
            <a:r>
              <a:rPr lang="zh-CN" altLang="en-US" dirty="0"/>
              <a:t>传输系统和条纹快速预处理系统的硬件平台，初步实现脉冲星</a:t>
            </a:r>
            <a:r>
              <a:rPr lang="en-US" altLang="zh-CN" dirty="0"/>
              <a:t>VLBI</a:t>
            </a:r>
            <a:r>
              <a:rPr lang="zh-CN" altLang="en-US" dirty="0"/>
              <a:t>远程观测控制系统运行功能。</a:t>
            </a:r>
            <a:endParaRPr lang="en-US" altLang="zh-CN" dirty="0"/>
          </a:p>
        </p:txBody>
      </p:sp>
      <p:sp>
        <p:nvSpPr>
          <p:cNvPr id="7" name="日期占位符 6">
            <a:extLst>
              <a:ext uri="{FF2B5EF4-FFF2-40B4-BE49-F238E27FC236}">
                <a16:creationId xmlns:a16="http://schemas.microsoft.com/office/drawing/2014/main" id="{D694EAD7-8D1F-4E21-B2F4-24A303A9E407}"/>
              </a:ext>
            </a:extLst>
          </p:cNvPr>
          <p:cNvSpPr>
            <a:spLocks noGrp="1"/>
          </p:cNvSpPr>
          <p:nvPr>
            <p:ph type="dt" sz="half" idx="10"/>
          </p:nvPr>
        </p:nvSpPr>
        <p:spPr/>
        <p:txBody>
          <a:bodyPr/>
          <a:lstStyle/>
          <a:p>
            <a:fld id="{23A0037E-2338-40E9-8E5B-94F60BE97DAC}" type="datetime1">
              <a:rPr lang="zh-CN" altLang="en-US" smtClean="0"/>
              <a:t>2024/7/13</a:t>
            </a:fld>
            <a:endParaRPr lang="zh-CN" altLang="en-US"/>
          </a:p>
        </p:txBody>
      </p:sp>
    </p:spTree>
    <p:extLst>
      <p:ext uri="{BB962C8B-B14F-4D97-AF65-F5344CB8AC3E}">
        <p14:creationId xmlns:p14="http://schemas.microsoft.com/office/powerpoint/2010/main" val="84066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99F0E85-E630-44CC-8409-66B18351C729}"/>
              </a:ext>
            </a:extLst>
          </p:cNvPr>
          <p:cNvSpPr/>
          <p:nvPr/>
        </p:nvSpPr>
        <p:spPr>
          <a:xfrm>
            <a:off x="1661698" y="384602"/>
            <a:ext cx="5657318" cy="461665"/>
          </a:xfrm>
          <a:prstGeom prst="rect">
            <a:avLst/>
          </a:prstGeom>
        </p:spPr>
        <p:txBody>
          <a:bodyPr wrap="none">
            <a:spAutoFit/>
          </a:bodyPr>
          <a:lstStyle/>
          <a:p>
            <a:r>
              <a:rPr lang="zh-CN" altLang="en-US" sz="2400" b="1" kern="100" dirty="0">
                <a:latin typeface="Calibri" panose="020F0502020204030204" pitchFamily="34" charset="0"/>
                <a:cs typeface="黑体" panose="02010609060101010101" pitchFamily="49" charset="-122"/>
              </a:rPr>
              <a:t>脉冲星</a:t>
            </a:r>
            <a:r>
              <a:rPr lang="en-US" altLang="zh-CN" sz="2400" b="1" kern="100" dirty="0">
                <a:latin typeface="Calibri" panose="020F0502020204030204" pitchFamily="34" charset="0"/>
                <a:cs typeface="黑体" panose="02010609060101010101" pitchFamily="49" charset="-122"/>
              </a:rPr>
              <a:t>VLBI</a:t>
            </a:r>
            <a:r>
              <a:rPr lang="zh-CN" altLang="zh-CN" sz="2400" b="1" kern="100" dirty="0">
                <a:latin typeface="Calibri" panose="020F0502020204030204" pitchFamily="34" charset="0"/>
                <a:cs typeface="黑体" panose="02010609060101010101" pitchFamily="49" charset="-122"/>
              </a:rPr>
              <a:t>互相关处理机</a:t>
            </a:r>
            <a:r>
              <a:rPr lang="zh-CN" altLang="en-US" sz="2400" b="1" kern="100" dirty="0">
                <a:latin typeface="Calibri" panose="020F0502020204030204" pitchFamily="34" charset="0"/>
                <a:cs typeface="黑体" panose="02010609060101010101" pitchFamily="49" charset="-122"/>
              </a:rPr>
              <a:t>的原型样机搭建</a:t>
            </a:r>
            <a:endParaRPr lang="zh-CN" altLang="en-US" sz="2400" b="1" dirty="0"/>
          </a:p>
        </p:txBody>
      </p:sp>
      <p:grpSp>
        <p:nvGrpSpPr>
          <p:cNvPr id="10" name="组合 9">
            <a:extLst>
              <a:ext uri="{FF2B5EF4-FFF2-40B4-BE49-F238E27FC236}">
                <a16:creationId xmlns:a16="http://schemas.microsoft.com/office/drawing/2014/main" id="{9E61C472-EB63-4A8B-9CE7-058D1D78AB07}"/>
              </a:ext>
            </a:extLst>
          </p:cNvPr>
          <p:cNvGrpSpPr/>
          <p:nvPr/>
        </p:nvGrpSpPr>
        <p:grpSpPr>
          <a:xfrm>
            <a:off x="404502" y="1287880"/>
            <a:ext cx="3957638" cy="2317767"/>
            <a:chOff x="455159" y="2059387"/>
            <a:chExt cx="3957638" cy="2317767"/>
          </a:xfrm>
        </p:grpSpPr>
        <p:pic>
          <p:nvPicPr>
            <p:cNvPr id="3" name="图片 2">
              <a:extLst>
                <a:ext uri="{FF2B5EF4-FFF2-40B4-BE49-F238E27FC236}">
                  <a16:creationId xmlns:a16="http://schemas.microsoft.com/office/drawing/2014/main" id="{F849C4CA-CD7E-49B5-B41E-F5D0E2A5F9F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59" y="2059387"/>
              <a:ext cx="3957638" cy="1893094"/>
            </a:xfrm>
            <a:prstGeom prst="rect">
              <a:avLst/>
            </a:prstGeom>
            <a:noFill/>
            <a:ln>
              <a:noFill/>
            </a:ln>
          </p:spPr>
        </p:pic>
        <p:sp>
          <p:nvSpPr>
            <p:cNvPr id="4" name="矩形 3">
              <a:extLst>
                <a:ext uri="{FF2B5EF4-FFF2-40B4-BE49-F238E27FC236}">
                  <a16:creationId xmlns:a16="http://schemas.microsoft.com/office/drawing/2014/main" id="{8FE971D0-84F9-4DAD-9240-5D1A4DF546A2}"/>
                </a:ext>
              </a:extLst>
            </p:cNvPr>
            <p:cNvSpPr/>
            <p:nvPr/>
          </p:nvSpPr>
          <p:spPr>
            <a:xfrm>
              <a:off x="1439652" y="4077072"/>
              <a:ext cx="2262158" cy="300082"/>
            </a:xfrm>
            <a:prstGeom prst="rect">
              <a:avLst/>
            </a:prstGeom>
          </p:spPr>
          <p:txBody>
            <a:bodyPr wrap="none">
              <a:spAutoFit/>
            </a:bodyPr>
            <a:lstStyle/>
            <a:p>
              <a:r>
                <a:rPr lang="zh-CN" altLang="zh-CN" sz="1350" kern="100" dirty="0">
                  <a:latin typeface="黑体" panose="02010609060101010101" pitchFamily="49" charset="-122"/>
                  <a:ea typeface="黑体" panose="02010609060101010101" pitchFamily="49" charset="-122"/>
                  <a:cs typeface="黑体" panose="02010609060101010101" pitchFamily="49" charset="-122"/>
                </a:rPr>
                <a:t>互相关处理机系统运行框图</a:t>
              </a:r>
              <a:endParaRPr lang="zh-CN" altLang="en-US" sz="1350" dirty="0">
                <a:latin typeface="黑体" panose="02010609060101010101" pitchFamily="49" charset="-122"/>
                <a:ea typeface="黑体" panose="02010609060101010101" pitchFamily="49" charset="-122"/>
              </a:endParaRPr>
            </a:p>
          </p:txBody>
        </p:sp>
      </p:grpSp>
      <p:grpSp>
        <p:nvGrpSpPr>
          <p:cNvPr id="11" name="组合 10">
            <a:extLst>
              <a:ext uri="{FF2B5EF4-FFF2-40B4-BE49-F238E27FC236}">
                <a16:creationId xmlns:a16="http://schemas.microsoft.com/office/drawing/2014/main" id="{365F4A06-870D-4F9F-BA72-B6A2C84A0FFA}"/>
              </a:ext>
            </a:extLst>
          </p:cNvPr>
          <p:cNvGrpSpPr/>
          <p:nvPr/>
        </p:nvGrpSpPr>
        <p:grpSpPr>
          <a:xfrm>
            <a:off x="4371209" y="1174901"/>
            <a:ext cx="4680012" cy="2430746"/>
            <a:chOff x="4463988" y="2009887"/>
            <a:chExt cx="4680012" cy="2430746"/>
          </a:xfrm>
        </p:grpSpPr>
        <p:pic>
          <p:nvPicPr>
            <p:cNvPr id="5" name="图片 4">
              <a:extLst>
                <a:ext uri="{FF2B5EF4-FFF2-40B4-BE49-F238E27FC236}">
                  <a16:creationId xmlns:a16="http://schemas.microsoft.com/office/drawing/2014/main" id="{5242C4F8-9045-47FE-B0D2-18673A8D339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054" y="2009887"/>
              <a:ext cx="3942398" cy="1974533"/>
            </a:xfrm>
            <a:prstGeom prst="rect">
              <a:avLst/>
            </a:prstGeom>
            <a:noFill/>
          </p:spPr>
        </p:pic>
        <p:sp>
          <p:nvSpPr>
            <p:cNvPr id="6" name="矩形 5">
              <a:extLst>
                <a:ext uri="{FF2B5EF4-FFF2-40B4-BE49-F238E27FC236}">
                  <a16:creationId xmlns:a16="http://schemas.microsoft.com/office/drawing/2014/main" id="{83557A11-B01F-4870-ACEF-572015CB616F}"/>
                </a:ext>
              </a:extLst>
            </p:cNvPr>
            <p:cNvSpPr/>
            <p:nvPr/>
          </p:nvSpPr>
          <p:spPr>
            <a:xfrm>
              <a:off x="4463988" y="4077072"/>
              <a:ext cx="4680012" cy="363561"/>
            </a:xfrm>
            <a:prstGeom prst="rect">
              <a:avLst/>
            </a:prstGeom>
          </p:spPr>
          <p:txBody>
            <a:bodyPr wrap="square">
              <a:spAutoFit/>
            </a:bodyPr>
            <a:lstStyle/>
            <a:p>
              <a:pPr indent="190500" algn="ctr">
                <a:lnSpc>
                  <a:spcPct val="150000"/>
                </a:lnSpc>
              </a:pPr>
              <a:r>
                <a:rPr lang="zh-CN" altLang="zh-CN" sz="1350" dirty="0">
                  <a:latin typeface="Cambria" panose="02040503050406030204" pitchFamily="18" charset="0"/>
                  <a:ea typeface="黑体" panose="02010609060101010101" pitchFamily="49" charset="-122"/>
                  <a:cs typeface="Times New Roman" panose="02020603050405020304" pitchFamily="18" charset="0"/>
                </a:rPr>
                <a:t>脉冲星VLBI互相关处理实验系统硬件单元（红色框图内）</a:t>
              </a:r>
            </a:p>
          </p:txBody>
        </p:sp>
      </p:grpSp>
      <p:sp>
        <p:nvSpPr>
          <p:cNvPr id="7" name="矩形 6">
            <a:extLst>
              <a:ext uri="{FF2B5EF4-FFF2-40B4-BE49-F238E27FC236}">
                <a16:creationId xmlns:a16="http://schemas.microsoft.com/office/drawing/2014/main" id="{C30FE321-DBC1-4811-A906-2981DA641592}"/>
              </a:ext>
            </a:extLst>
          </p:cNvPr>
          <p:cNvSpPr/>
          <p:nvPr/>
        </p:nvSpPr>
        <p:spPr>
          <a:xfrm>
            <a:off x="0" y="3934282"/>
            <a:ext cx="4766642" cy="2644827"/>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400" dirty="0">
                <a:latin typeface="+mn-ea"/>
              </a:rPr>
              <a:t>相关处理机：将</a:t>
            </a:r>
            <a:r>
              <a:rPr lang="en-US" altLang="zh-CN" sz="1400" dirty="0">
                <a:latin typeface="+mn-ea"/>
              </a:rPr>
              <a:t>VLBI</a:t>
            </a:r>
            <a:r>
              <a:rPr lang="zh-CN" altLang="en-US" sz="1400" dirty="0">
                <a:latin typeface="+mn-ea"/>
              </a:rPr>
              <a:t>观测过程中各分立射电望远镜采集的射电源信号实现相关处理并将相关处理结果按指定格式输出，相关处理的效果将直接影响观测结果；</a:t>
            </a:r>
            <a:endParaRPr lang="en-US" altLang="zh-CN" sz="1400" kern="100" dirty="0">
              <a:latin typeface="+mn-ea"/>
              <a:cs typeface="黑体" panose="02010609060101010101" pitchFamily="49" charset="-122"/>
            </a:endParaRPr>
          </a:p>
          <a:p>
            <a:pPr marL="285750" indent="-285750">
              <a:lnSpc>
                <a:spcPct val="150000"/>
              </a:lnSpc>
              <a:buFont typeface="Wingdings" panose="05000000000000000000" pitchFamily="2" charset="2"/>
              <a:buChar char="p"/>
            </a:pPr>
            <a:r>
              <a:rPr lang="zh-CN" altLang="en-US" sz="1400" kern="100" dirty="0">
                <a:latin typeface="+mn-ea"/>
                <a:cs typeface="黑体" panose="02010609060101010101" pitchFamily="49" charset="-122"/>
              </a:rPr>
              <a:t>原型样机搭建：</a:t>
            </a:r>
            <a:r>
              <a:rPr lang="zh-CN" altLang="zh-CN" sz="1400" kern="100" dirty="0">
                <a:latin typeface="+mn-ea"/>
                <a:cs typeface="黑体" panose="02010609060101010101" pitchFamily="49" charset="-122"/>
              </a:rPr>
              <a:t>基于原有平台配置了约</a:t>
            </a:r>
            <a:r>
              <a:rPr lang="en-US" altLang="zh-CN" sz="1400" kern="100" dirty="0">
                <a:latin typeface="+mn-ea"/>
                <a:cs typeface="黑体" panose="02010609060101010101" pitchFamily="49" charset="-122"/>
              </a:rPr>
              <a:t>200TB</a:t>
            </a:r>
            <a:r>
              <a:rPr lang="zh-CN" altLang="zh-CN" sz="1400" kern="100" dirty="0">
                <a:latin typeface="+mn-ea"/>
                <a:cs typeface="黑体" panose="02010609060101010101" pitchFamily="49" charset="-122"/>
              </a:rPr>
              <a:t>存储和一个多核管理计算节点</a:t>
            </a:r>
            <a:r>
              <a:rPr lang="zh-CN" altLang="en-US" sz="1400" kern="100" dirty="0">
                <a:latin typeface="+mn-ea"/>
                <a:cs typeface="黑体" panose="02010609060101010101" pitchFamily="49" charset="-122"/>
              </a:rPr>
              <a:t>，</a:t>
            </a:r>
            <a:r>
              <a:rPr lang="zh-CN" altLang="zh-CN" sz="1400" kern="100" dirty="0">
                <a:latin typeface="+mn-ea"/>
                <a:cs typeface="黑体" panose="02010609060101010101" pitchFamily="49" charset="-122"/>
              </a:rPr>
              <a:t>他们之间通过高速网络连接</a:t>
            </a:r>
            <a:r>
              <a:rPr lang="zh-CN" altLang="en-US" sz="1400" kern="100" dirty="0">
                <a:latin typeface="+mn-ea"/>
                <a:cs typeface="黑体" panose="02010609060101010101" pitchFamily="49" charset="-122"/>
              </a:rPr>
              <a:t>，</a:t>
            </a:r>
            <a:r>
              <a:rPr lang="zh-CN" altLang="zh-CN" sz="1400" dirty="0">
                <a:latin typeface="+mn-ea"/>
              </a:rPr>
              <a:t>基本满足数据测试和脉冲星相关功能开发用</a:t>
            </a:r>
            <a:r>
              <a:rPr lang="zh-CN" altLang="en-US" sz="1400" dirty="0">
                <a:latin typeface="+mn-ea"/>
              </a:rPr>
              <a:t>，并成功处理脉冲星</a:t>
            </a:r>
            <a:r>
              <a:rPr lang="en-US" altLang="zh-CN" sz="1400" dirty="0">
                <a:latin typeface="+mn-ea"/>
              </a:rPr>
              <a:t>VLBI</a:t>
            </a:r>
            <a:r>
              <a:rPr lang="zh-CN" altLang="en-US" sz="1400" dirty="0">
                <a:latin typeface="+mn-ea"/>
              </a:rPr>
              <a:t>试验观测数据。</a:t>
            </a:r>
            <a:endParaRPr lang="en-US" altLang="zh-CN" sz="1400" dirty="0">
              <a:latin typeface="+mn-ea"/>
            </a:endParaRPr>
          </a:p>
          <a:p>
            <a:pPr marL="285750" indent="-285750">
              <a:lnSpc>
                <a:spcPct val="150000"/>
              </a:lnSpc>
              <a:buFont typeface="Wingdings" panose="05000000000000000000" pitchFamily="2" charset="2"/>
              <a:buChar char="p"/>
            </a:pPr>
            <a:r>
              <a:rPr lang="zh-CN" altLang="en-US" sz="1400" dirty="0">
                <a:latin typeface="+mn-ea"/>
              </a:rPr>
              <a:t>利用该样机成功对</a:t>
            </a:r>
            <a:r>
              <a:rPr lang="en-US" altLang="zh-CN" sz="1400" dirty="0">
                <a:latin typeface="+mn-ea"/>
              </a:rPr>
              <a:t>CVN</a:t>
            </a:r>
            <a:r>
              <a:rPr lang="zh-CN" altLang="en-US" sz="1400" dirty="0">
                <a:latin typeface="+mn-ea"/>
              </a:rPr>
              <a:t>脉冲星测试数据进行了相关处理。</a:t>
            </a:r>
          </a:p>
        </p:txBody>
      </p:sp>
      <p:graphicFrame>
        <p:nvGraphicFramePr>
          <p:cNvPr id="12" name="表格 11">
            <a:extLst>
              <a:ext uri="{FF2B5EF4-FFF2-40B4-BE49-F238E27FC236}">
                <a16:creationId xmlns:a16="http://schemas.microsoft.com/office/drawing/2014/main" id="{EEAF33A8-1891-4AE9-9575-8267CAE8F558}"/>
              </a:ext>
            </a:extLst>
          </p:cNvPr>
          <p:cNvGraphicFramePr>
            <a:graphicFrameLocks noGrp="1"/>
          </p:cNvGraphicFramePr>
          <p:nvPr>
            <p:extLst>
              <p:ext uri="{D42A27DB-BD31-4B8C-83A1-F6EECF244321}">
                <p14:modId xmlns:p14="http://schemas.microsoft.com/office/powerpoint/2010/main" val="1938975321"/>
              </p:ext>
            </p:extLst>
          </p:nvPr>
        </p:nvGraphicFramePr>
        <p:xfrm>
          <a:off x="4845617" y="4123601"/>
          <a:ext cx="4205604" cy="2266188"/>
        </p:xfrm>
        <a:graphic>
          <a:graphicData uri="http://schemas.openxmlformats.org/drawingml/2006/table">
            <a:tbl>
              <a:tblPr firstRow="1" firstCol="1" bandRow="1">
                <a:tableStyleId>{5C22544A-7EE6-4342-B048-85BDC9FD1C3A}</a:tableStyleId>
              </a:tblPr>
              <a:tblGrid>
                <a:gridCol w="1291185">
                  <a:extLst>
                    <a:ext uri="{9D8B030D-6E8A-4147-A177-3AD203B41FA5}">
                      <a16:colId xmlns:a16="http://schemas.microsoft.com/office/drawing/2014/main" val="467764371"/>
                    </a:ext>
                  </a:extLst>
                </a:gridCol>
                <a:gridCol w="2914419">
                  <a:extLst>
                    <a:ext uri="{9D8B030D-6E8A-4147-A177-3AD203B41FA5}">
                      <a16:colId xmlns:a16="http://schemas.microsoft.com/office/drawing/2014/main" val="570915831"/>
                    </a:ext>
                  </a:extLst>
                </a:gridCol>
              </a:tblGrid>
              <a:tr h="0">
                <a:tc>
                  <a:txBody>
                    <a:bodyPr/>
                    <a:lstStyle/>
                    <a:p>
                      <a:pPr algn="just">
                        <a:lnSpc>
                          <a:spcPct val="150000"/>
                        </a:lnSpc>
                        <a:spcBef>
                          <a:spcPts val="600"/>
                        </a:spcBef>
                        <a:spcAft>
                          <a:spcPts val="0"/>
                        </a:spcAft>
                      </a:pPr>
                      <a:r>
                        <a:rPr lang="zh-CN" sz="1200" kern="100" dirty="0">
                          <a:effectLst/>
                        </a:rPr>
                        <a:t>实验代码</a:t>
                      </a:r>
                      <a:endParaRPr lang="zh-CN" sz="105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en-US" sz="1200" kern="100" dirty="0">
                          <a:effectLst/>
                        </a:rPr>
                        <a:t>f0911l</a:t>
                      </a:r>
                      <a:endParaRPr lang="zh-CN" sz="105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99038370"/>
                  </a:ext>
                </a:extLst>
              </a:tr>
              <a:tr h="0">
                <a:tc>
                  <a:txBody>
                    <a:bodyPr/>
                    <a:lstStyle/>
                    <a:p>
                      <a:pPr algn="just">
                        <a:lnSpc>
                          <a:spcPct val="150000"/>
                        </a:lnSpc>
                        <a:spcBef>
                          <a:spcPts val="600"/>
                        </a:spcBef>
                        <a:spcAft>
                          <a:spcPts val="0"/>
                        </a:spcAft>
                      </a:pPr>
                      <a:r>
                        <a:rPr lang="zh-CN" sz="1200" kern="100" dirty="0">
                          <a:effectLst/>
                        </a:rPr>
                        <a:t>参加台站</a:t>
                      </a:r>
                      <a:endParaRPr lang="zh-CN" sz="105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en-US" sz="1200" kern="100" dirty="0">
                          <a:effectLst/>
                        </a:rPr>
                        <a:t>500</a:t>
                      </a:r>
                      <a:r>
                        <a:rPr lang="zh-CN" sz="1200" kern="100" dirty="0">
                          <a:effectLst/>
                        </a:rPr>
                        <a:t>米口径球面射电望远镜（</a:t>
                      </a:r>
                      <a:r>
                        <a:rPr lang="en-US" sz="1200" kern="100" dirty="0">
                          <a:effectLst/>
                        </a:rPr>
                        <a:t>FAST</a:t>
                      </a:r>
                      <a:r>
                        <a:rPr lang="zh-CN" sz="1200" kern="100" dirty="0">
                          <a:effectLst/>
                        </a:rPr>
                        <a:t>），天马站，南山站</a:t>
                      </a:r>
                      <a:endParaRPr lang="zh-CN" sz="105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884166748"/>
                  </a:ext>
                </a:extLst>
              </a:tr>
              <a:tr h="0">
                <a:tc>
                  <a:txBody>
                    <a:bodyPr/>
                    <a:lstStyle/>
                    <a:p>
                      <a:pPr algn="just">
                        <a:lnSpc>
                          <a:spcPct val="150000"/>
                        </a:lnSpc>
                        <a:spcBef>
                          <a:spcPts val="600"/>
                        </a:spcBef>
                        <a:spcAft>
                          <a:spcPts val="0"/>
                        </a:spcAft>
                      </a:pPr>
                      <a:r>
                        <a:rPr lang="zh-CN" sz="1200" kern="100">
                          <a:effectLst/>
                        </a:rPr>
                        <a:t>观测目标</a:t>
                      </a:r>
                      <a:endParaRPr lang="zh-CN" sz="105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zh-CN" sz="1200" kern="100">
                          <a:effectLst/>
                        </a:rPr>
                        <a:t>脉冲星</a:t>
                      </a:r>
                      <a:r>
                        <a:rPr lang="en-US" sz="1200" kern="100">
                          <a:effectLst/>
                        </a:rPr>
                        <a:t>B1133+16</a:t>
                      </a:r>
                      <a:endParaRPr lang="zh-CN" sz="105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589975043"/>
                  </a:ext>
                </a:extLst>
              </a:tr>
              <a:tr h="0">
                <a:tc>
                  <a:txBody>
                    <a:bodyPr/>
                    <a:lstStyle/>
                    <a:p>
                      <a:pPr algn="just">
                        <a:lnSpc>
                          <a:spcPct val="150000"/>
                        </a:lnSpc>
                        <a:spcBef>
                          <a:spcPts val="600"/>
                        </a:spcBef>
                        <a:spcAft>
                          <a:spcPts val="0"/>
                        </a:spcAft>
                      </a:pPr>
                      <a:r>
                        <a:rPr lang="zh-CN" sz="1200" kern="100">
                          <a:effectLst/>
                        </a:rPr>
                        <a:t>观测时长</a:t>
                      </a:r>
                      <a:endParaRPr lang="zh-CN" sz="105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en-US" sz="1200" kern="100" dirty="0">
                          <a:effectLst/>
                        </a:rPr>
                        <a:t>1</a:t>
                      </a:r>
                      <a:r>
                        <a:rPr lang="zh-CN" sz="1200" kern="100" dirty="0">
                          <a:effectLst/>
                        </a:rPr>
                        <a:t>小时</a:t>
                      </a:r>
                      <a:endParaRPr lang="zh-CN" sz="105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828110621"/>
                  </a:ext>
                </a:extLst>
              </a:tr>
              <a:tr h="0">
                <a:tc>
                  <a:txBody>
                    <a:bodyPr/>
                    <a:lstStyle/>
                    <a:p>
                      <a:pPr algn="just">
                        <a:lnSpc>
                          <a:spcPct val="150000"/>
                        </a:lnSpc>
                        <a:spcBef>
                          <a:spcPts val="600"/>
                        </a:spcBef>
                        <a:spcAft>
                          <a:spcPts val="0"/>
                        </a:spcAft>
                      </a:pPr>
                      <a:r>
                        <a:rPr lang="zh-CN" sz="1200" kern="100">
                          <a:effectLst/>
                        </a:rPr>
                        <a:t>观测频率和通道设置</a:t>
                      </a:r>
                      <a:endParaRPr lang="zh-CN" sz="105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en-US" sz="1200" kern="100">
                          <a:effectLst/>
                        </a:rPr>
                        <a:t>1416-1448MHz</a:t>
                      </a:r>
                      <a:r>
                        <a:rPr lang="zh-CN" sz="1200" kern="100">
                          <a:effectLst/>
                        </a:rPr>
                        <a:t>，分成</a:t>
                      </a:r>
                      <a:r>
                        <a:rPr lang="en-US" sz="1200" kern="100">
                          <a:effectLst/>
                        </a:rPr>
                        <a:t>4</a:t>
                      </a:r>
                      <a:r>
                        <a:rPr lang="zh-CN" sz="1200" kern="100">
                          <a:effectLst/>
                        </a:rPr>
                        <a:t>个</a:t>
                      </a:r>
                      <a:r>
                        <a:rPr lang="en-US" sz="1200" kern="100">
                          <a:effectLst/>
                        </a:rPr>
                        <a:t>8MHz</a:t>
                      </a:r>
                      <a:r>
                        <a:rPr lang="zh-CN" sz="1200" kern="100">
                          <a:effectLst/>
                        </a:rPr>
                        <a:t>和双极化记录</a:t>
                      </a:r>
                      <a:endParaRPr lang="zh-CN" sz="105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192572695"/>
                  </a:ext>
                </a:extLst>
              </a:tr>
              <a:tr h="0">
                <a:tc>
                  <a:txBody>
                    <a:bodyPr/>
                    <a:lstStyle/>
                    <a:p>
                      <a:pPr algn="just">
                        <a:lnSpc>
                          <a:spcPct val="150000"/>
                        </a:lnSpc>
                        <a:spcBef>
                          <a:spcPts val="600"/>
                        </a:spcBef>
                        <a:spcAft>
                          <a:spcPts val="0"/>
                        </a:spcAft>
                      </a:pPr>
                      <a:r>
                        <a:rPr lang="zh-CN" sz="1200" kern="100">
                          <a:effectLst/>
                        </a:rPr>
                        <a:t>数据记录格式</a:t>
                      </a:r>
                      <a:endParaRPr lang="zh-CN" sz="105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en-US" sz="1200" kern="100">
                          <a:effectLst/>
                        </a:rPr>
                        <a:t>Mark5B</a:t>
                      </a:r>
                      <a:endParaRPr lang="zh-CN" sz="105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760248515"/>
                  </a:ext>
                </a:extLst>
              </a:tr>
              <a:tr h="0">
                <a:tc>
                  <a:txBody>
                    <a:bodyPr/>
                    <a:lstStyle/>
                    <a:p>
                      <a:pPr algn="just">
                        <a:lnSpc>
                          <a:spcPct val="150000"/>
                        </a:lnSpc>
                        <a:spcBef>
                          <a:spcPts val="600"/>
                        </a:spcBef>
                        <a:spcAft>
                          <a:spcPts val="0"/>
                        </a:spcAft>
                      </a:pPr>
                      <a:r>
                        <a:rPr lang="zh-CN" sz="1200" kern="100">
                          <a:effectLst/>
                        </a:rPr>
                        <a:t>数据传输</a:t>
                      </a:r>
                      <a:endParaRPr lang="zh-CN" sz="105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Bef>
                          <a:spcPts val="600"/>
                        </a:spcBef>
                        <a:spcAft>
                          <a:spcPts val="0"/>
                        </a:spcAft>
                      </a:pPr>
                      <a:r>
                        <a:rPr lang="zh-CN" sz="1200" kern="100" dirty="0">
                          <a:effectLst/>
                        </a:rPr>
                        <a:t>存盘和事后处理</a:t>
                      </a:r>
                      <a:endParaRPr lang="zh-CN" sz="105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559802454"/>
                  </a:ext>
                </a:extLst>
              </a:tr>
            </a:tbl>
          </a:graphicData>
        </a:graphic>
      </p:graphicFrame>
    </p:spTree>
    <p:extLst>
      <p:ext uri="{BB962C8B-B14F-4D97-AF65-F5344CB8AC3E}">
        <p14:creationId xmlns:p14="http://schemas.microsoft.com/office/powerpoint/2010/main" val="3610816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CBFC50A-A888-4A38-8F1C-24E2C3AC689A}"/>
              </a:ext>
            </a:extLst>
          </p:cNvPr>
          <p:cNvSpPr>
            <a:spLocks noChangeArrowheads="1"/>
          </p:cNvSpPr>
          <p:nvPr/>
        </p:nvSpPr>
        <p:spPr bwMode="auto">
          <a:xfrm>
            <a:off x="812347" y="5667071"/>
            <a:ext cx="7625442" cy="871842"/>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171450" lvl="0" indent="-171450" defTabSz="914400" eaLnBrk="0" fontAlgn="base" hangingPunct="0">
              <a:lnSpc>
                <a:spcPct val="125000"/>
              </a:lnSpc>
              <a:spcBef>
                <a:spcPct val="0"/>
              </a:spcBef>
              <a:spcAft>
                <a:spcPct val="0"/>
              </a:spcAft>
              <a:buFont typeface="Wingdings" panose="05000000000000000000" pitchFamily="2" charset="2"/>
              <a:buChar char="p"/>
            </a:pPr>
            <a:r>
              <a:rPr lang="en-US" altLang="zh-CN" sz="1400" dirty="0">
                <a:latin typeface="宋体" panose="02010600030101010101" pitchFamily="2" charset="-122"/>
                <a:ea typeface="宋体" panose="02010600030101010101" pitchFamily="2" charset="-122"/>
                <a:cs typeface="Times New Roman" panose="02020603050405020304" pitchFamily="18" charset="0"/>
              </a:rPr>
              <a:t>FAST-</a:t>
            </a:r>
            <a:r>
              <a:rPr lang="zh-CN" altLang="en-US" sz="1400" dirty="0">
                <a:latin typeface="宋体" panose="02010600030101010101" pitchFamily="2" charset="-122"/>
                <a:ea typeface="宋体" panose="02010600030101010101" pitchFamily="2" charset="-122"/>
                <a:cs typeface="Times New Roman" panose="02020603050405020304" pitchFamily="18" charset="0"/>
              </a:rPr>
              <a:t>天马干涉条纹：</a:t>
            </a:r>
            <a:r>
              <a:rPr lang="en-US" altLang="zh-CN" sz="1400" dirty="0">
                <a:latin typeface="宋体" panose="02010600030101010101" pitchFamily="2" charset="-122"/>
                <a:ea typeface="宋体" panose="02010600030101010101" pitchFamily="2" charset="-122"/>
                <a:cs typeface="Times New Roman" panose="02020603050405020304" pitchFamily="18" charset="0"/>
              </a:rPr>
              <a:t>(a)</a:t>
            </a:r>
            <a:r>
              <a:rPr lang="zh-CN" altLang="en-US" sz="1400" dirty="0">
                <a:latin typeface="宋体" panose="02010600030101010101" pitchFamily="2" charset="-122"/>
                <a:ea typeface="宋体" panose="02010600030101010101" pitchFamily="2" charset="-122"/>
                <a:cs typeface="Times New Roman" panose="02020603050405020304" pitchFamily="18" charset="0"/>
              </a:rPr>
              <a:t>未添加脉冲门信噪比</a:t>
            </a:r>
            <a:r>
              <a:rPr lang="en-US" altLang="zh-CN" sz="1400" dirty="0">
                <a:latin typeface="宋体" panose="02010600030101010101" pitchFamily="2" charset="-122"/>
                <a:ea typeface="宋体" panose="02010600030101010101" pitchFamily="2" charset="-122"/>
                <a:cs typeface="Times New Roman" panose="02020603050405020304" pitchFamily="18" charset="0"/>
              </a:rPr>
              <a:t>23.1</a:t>
            </a:r>
            <a:r>
              <a:rPr lang="zh-CN" altLang="en-US" sz="1400" dirty="0">
                <a:latin typeface="宋体" panose="02010600030101010101" pitchFamily="2" charset="-122"/>
                <a:ea typeface="宋体" panose="02010600030101010101" pitchFamily="2" charset="-122"/>
                <a:cs typeface="Times New Roman" panose="02020603050405020304" pitchFamily="18" charset="0"/>
              </a:rPr>
              <a:t>，（</a:t>
            </a:r>
            <a:r>
              <a:rPr lang="en-US" altLang="zh-CN" sz="1400" dirty="0">
                <a:latin typeface="宋体" panose="02010600030101010101" pitchFamily="2" charset="-122"/>
                <a:ea typeface="宋体" panose="02010600030101010101" pitchFamily="2" charset="-122"/>
                <a:cs typeface="Times New Roman" panose="02020603050405020304" pitchFamily="18" charset="0"/>
              </a:rPr>
              <a:t>b</a:t>
            </a:r>
            <a:r>
              <a:rPr lang="zh-CN" altLang="en-US" sz="1400" dirty="0">
                <a:latin typeface="宋体" panose="02010600030101010101" pitchFamily="2" charset="-122"/>
                <a:ea typeface="宋体" panose="02010600030101010101" pitchFamily="2" charset="-122"/>
                <a:cs typeface="Times New Roman" panose="02020603050405020304" pitchFamily="18" charset="0"/>
              </a:rPr>
              <a:t>）添加脉冲门后信噪比</a:t>
            </a:r>
            <a:r>
              <a:rPr lang="en-US" altLang="zh-CN" sz="1400" dirty="0">
                <a:latin typeface="宋体" panose="02010600030101010101" pitchFamily="2" charset="-122"/>
                <a:ea typeface="宋体" panose="02010600030101010101" pitchFamily="2" charset="-122"/>
                <a:cs typeface="Times New Roman" panose="02020603050405020304" pitchFamily="18" charset="0"/>
              </a:rPr>
              <a:t>70.2</a:t>
            </a:r>
            <a:r>
              <a:rPr lang="zh-CN" altLang="en-US" sz="1400" dirty="0">
                <a:latin typeface="宋体" panose="02010600030101010101" pitchFamily="2" charset="-122"/>
                <a:ea typeface="宋体" panose="02010600030101010101" pitchFamily="2" charset="-122"/>
                <a:cs typeface="Times New Roman" panose="02020603050405020304" pitchFamily="18" charset="0"/>
              </a:rPr>
              <a:t>；</a:t>
            </a:r>
            <a:endParaRPr lang="en-US" altLang="zh-CN" sz="1400" dirty="0">
              <a:latin typeface="宋体" panose="02010600030101010101" pitchFamily="2" charset="-122"/>
              <a:ea typeface="宋体" panose="02010600030101010101" pitchFamily="2" charset="-122"/>
              <a:cs typeface="Times New Roman" panose="02020603050405020304" pitchFamily="18" charset="0"/>
            </a:endParaRPr>
          </a:p>
          <a:p>
            <a:pPr marL="171450" lvl="0" indent="-171450" defTabSz="914400" eaLnBrk="0" fontAlgn="base" hangingPunct="0">
              <a:lnSpc>
                <a:spcPct val="125000"/>
              </a:lnSpc>
              <a:spcBef>
                <a:spcPct val="0"/>
              </a:spcBef>
              <a:spcAft>
                <a:spcPct val="0"/>
              </a:spcAft>
              <a:buFont typeface="Wingdings" panose="05000000000000000000" pitchFamily="2" charset="2"/>
              <a:buChar char="p"/>
            </a:pPr>
            <a:r>
              <a:rPr lang="zh-CN" altLang="en-US" sz="1400" dirty="0">
                <a:latin typeface="宋体" panose="02010600030101010101" pitchFamily="2" charset="-122"/>
                <a:ea typeface="宋体" panose="02010600030101010101" pitchFamily="2" charset="-122"/>
                <a:cs typeface="Times New Roman" panose="02020603050405020304" pitchFamily="18" charset="0"/>
              </a:rPr>
              <a:t>天马</a:t>
            </a:r>
            <a:r>
              <a:rPr lang="en-US" altLang="zh-CN" sz="1400" dirty="0">
                <a:latin typeface="宋体" panose="02010600030101010101" pitchFamily="2" charset="-122"/>
                <a:ea typeface="宋体" panose="02010600030101010101" pitchFamily="2" charset="-122"/>
                <a:cs typeface="Times New Roman" panose="02020603050405020304" pitchFamily="18" charset="0"/>
              </a:rPr>
              <a:t>-</a:t>
            </a:r>
            <a:r>
              <a:rPr lang="zh-CN" altLang="en-US" sz="1400" dirty="0">
                <a:latin typeface="宋体" panose="02010600030101010101" pitchFamily="2" charset="-122"/>
                <a:ea typeface="宋体" panose="02010600030101010101" pitchFamily="2" charset="-122"/>
                <a:cs typeface="Times New Roman" panose="02020603050405020304" pitchFamily="18" charset="0"/>
              </a:rPr>
              <a:t>南山干涉条纹：（</a:t>
            </a:r>
            <a:r>
              <a:rPr lang="en-US" altLang="zh-CN" sz="1400" dirty="0">
                <a:latin typeface="宋体" panose="02010600030101010101" pitchFamily="2" charset="-122"/>
                <a:ea typeface="宋体" panose="02010600030101010101" pitchFamily="2" charset="-122"/>
                <a:cs typeface="Times New Roman" panose="02020603050405020304" pitchFamily="18" charset="0"/>
              </a:rPr>
              <a:t>c</a:t>
            </a:r>
            <a:r>
              <a:rPr lang="zh-CN" altLang="en-US" sz="1400" dirty="0">
                <a:latin typeface="宋体" panose="02010600030101010101" pitchFamily="2" charset="-122"/>
                <a:ea typeface="宋体" panose="02010600030101010101" pitchFamily="2" charset="-122"/>
                <a:cs typeface="Times New Roman" panose="02020603050405020304" pitchFamily="18" charset="0"/>
              </a:rPr>
              <a:t>）未添加脉冲门信噪比</a:t>
            </a:r>
            <a:r>
              <a:rPr lang="en-US" altLang="zh-CN" sz="1400" dirty="0">
                <a:latin typeface="宋体" panose="02010600030101010101" pitchFamily="2" charset="-122"/>
                <a:ea typeface="宋体" panose="02010600030101010101" pitchFamily="2" charset="-122"/>
                <a:cs typeface="Times New Roman" panose="02020603050405020304" pitchFamily="18" charset="0"/>
              </a:rPr>
              <a:t>5.7</a:t>
            </a:r>
            <a:r>
              <a:rPr lang="zh-CN" altLang="en-US" sz="1400" dirty="0">
                <a:latin typeface="宋体" panose="02010600030101010101" pitchFamily="2" charset="-122"/>
                <a:ea typeface="宋体" panose="02010600030101010101" pitchFamily="2" charset="-122"/>
                <a:cs typeface="Times New Roman" panose="02020603050405020304" pitchFamily="18" charset="0"/>
              </a:rPr>
              <a:t>，（</a:t>
            </a:r>
            <a:r>
              <a:rPr lang="en-US" altLang="zh-CN" sz="1400" dirty="0">
                <a:latin typeface="宋体" panose="02010600030101010101" pitchFamily="2" charset="-122"/>
                <a:ea typeface="宋体" panose="02010600030101010101" pitchFamily="2" charset="-122"/>
                <a:cs typeface="Times New Roman" panose="02020603050405020304" pitchFamily="18" charset="0"/>
              </a:rPr>
              <a:t>d</a:t>
            </a:r>
            <a:r>
              <a:rPr lang="zh-CN" altLang="en-US" sz="1400" dirty="0">
                <a:latin typeface="宋体" panose="02010600030101010101" pitchFamily="2" charset="-122"/>
                <a:ea typeface="宋体" panose="02010600030101010101" pitchFamily="2" charset="-122"/>
                <a:cs typeface="Times New Roman" panose="02020603050405020304" pitchFamily="18" charset="0"/>
              </a:rPr>
              <a:t>）添加脉冲门后信噪比</a:t>
            </a:r>
            <a:r>
              <a:rPr lang="en-US" altLang="zh-CN" sz="1400" dirty="0">
                <a:latin typeface="宋体" panose="02010600030101010101" pitchFamily="2" charset="-122"/>
                <a:ea typeface="宋体" panose="02010600030101010101" pitchFamily="2" charset="-122"/>
                <a:cs typeface="Times New Roman" panose="02020603050405020304" pitchFamily="18" charset="0"/>
              </a:rPr>
              <a:t>18.6</a:t>
            </a:r>
            <a:r>
              <a:rPr lang="zh-CN" altLang="en-US" sz="1400" dirty="0">
                <a:latin typeface="宋体" panose="02010600030101010101" pitchFamily="2" charset="-122"/>
                <a:ea typeface="宋体" panose="02010600030101010101" pitchFamily="2" charset="-122"/>
                <a:cs typeface="Times New Roman" panose="02020603050405020304" pitchFamily="18" charset="0"/>
              </a:rPr>
              <a:t>；</a:t>
            </a:r>
            <a:endParaRPr lang="en-US" altLang="zh-CN" sz="1400" dirty="0">
              <a:latin typeface="宋体" panose="02010600030101010101" pitchFamily="2" charset="-122"/>
              <a:ea typeface="宋体" panose="02010600030101010101" pitchFamily="2" charset="-122"/>
              <a:cs typeface="Times New Roman" panose="02020603050405020304" pitchFamily="18" charset="0"/>
            </a:endParaRPr>
          </a:p>
          <a:p>
            <a:pPr marL="171450" lvl="0" indent="-171450" defTabSz="914400" eaLnBrk="0" fontAlgn="base" hangingPunct="0">
              <a:lnSpc>
                <a:spcPct val="125000"/>
              </a:lnSpc>
              <a:spcBef>
                <a:spcPct val="0"/>
              </a:spcBef>
              <a:spcAft>
                <a:spcPct val="0"/>
              </a:spcAft>
              <a:buFont typeface="Wingdings" panose="05000000000000000000" pitchFamily="2" charset="2"/>
              <a:buChar char="p"/>
            </a:pPr>
            <a:r>
              <a:rPr lang="zh-CN" altLang="en-US" sz="1400" dirty="0">
                <a:latin typeface="宋体" panose="02010600030101010101" pitchFamily="2" charset="-122"/>
                <a:ea typeface="宋体" panose="02010600030101010101" pitchFamily="2" charset="-122"/>
                <a:cs typeface="Times New Roman" panose="02020603050405020304" pitchFamily="18" charset="0"/>
              </a:rPr>
              <a:t>通过添加脉冲门信噪比提升达到</a:t>
            </a:r>
            <a:r>
              <a:rPr lang="en-US" altLang="zh-CN" sz="1400" dirty="0">
                <a:latin typeface="宋体" panose="02010600030101010101" pitchFamily="2" charset="-122"/>
                <a:ea typeface="宋体" panose="02010600030101010101" pitchFamily="2" charset="-122"/>
                <a:cs typeface="Times New Roman" panose="02020603050405020304" pitchFamily="18" charset="0"/>
              </a:rPr>
              <a:t>3</a:t>
            </a:r>
            <a:r>
              <a:rPr lang="zh-CN" altLang="en-US" sz="1400" dirty="0">
                <a:latin typeface="宋体" panose="02010600030101010101" pitchFamily="2" charset="-122"/>
                <a:ea typeface="宋体" panose="02010600030101010101" pitchFamily="2" charset="-122"/>
                <a:cs typeface="Times New Roman" panose="02020603050405020304" pitchFamily="18" charset="0"/>
              </a:rPr>
              <a:t>倍左右，充分说明了脉冲门功能的有效性。</a:t>
            </a:r>
            <a:endParaRPr kumimoji="0" lang="zh-CN" altLang="en-US" sz="3200" b="0" i="0" u="none" strike="noStrike" cap="none" normalizeH="0" baseline="0" dirty="0">
              <a:ln>
                <a:noFill/>
              </a:ln>
              <a:solidFill>
                <a:schemeClr val="tx1"/>
              </a:solidFill>
              <a:effectLst/>
              <a:latin typeface="Arial" panose="020B0604020202020204" pitchFamily="34" charset="0"/>
            </a:endParaRPr>
          </a:p>
        </p:txBody>
      </p:sp>
      <p:pic>
        <p:nvPicPr>
          <p:cNvPr id="5" name="图片 4">
            <a:extLst>
              <a:ext uri="{FF2B5EF4-FFF2-40B4-BE49-F238E27FC236}">
                <a16:creationId xmlns:a16="http://schemas.microsoft.com/office/drawing/2014/main" id="{5E52E2C3-301D-4091-8D2D-9B18D08346A4}"/>
              </a:ext>
            </a:extLst>
          </p:cNvPr>
          <p:cNvPicPr>
            <a:picLocks noChangeAspect="1"/>
          </p:cNvPicPr>
          <p:nvPr/>
        </p:nvPicPr>
        <p:blipFill>
          <a:blip r:embed="rId2" cstate="print"/>
          <a:stretch>
            <a:fillRect/>
          </a:stretch>
        </p:blipFill>
        <p:spPr>
          <a:xfrm>
            <a:off x="1866990" y="83893"/>
            <a:ext cx="5410019" cy="5441255"/>
          </a:xfrm>
          <a:prstGeom prst="rect">
            <a:avLst/>
          </a:prstGeom>
        </p:spPr>
      </p:pic>
      <p:sp>
        <p:nvSpPr>
          <p:cNvPr id="2" name="灯片编号占位符 1">
            <a:extLst>
              <a:ext uri="{FF2B5EF4-FFF2-40B4-BE49-F238E27FC236}">
                <a16:creationId xmlns:a16="http://schemas.microsoft.com/office/drawing/2014/main" id="{C3F9FB52-7BF2-4669-89BC-C4EF50E3352F}"/>
              </a:ext>
            </a:extLst>
          </p:cNvPr>
          <p:cNvSpPr>
            <a:spLocks noGrp="1"/>
          </p:cNvSpPr>
          <p:nvPr>
            <p:ph type="sldNum" sz="quarter" idx="12"/>
          </p:nvPr>
        </p:nvSpPr>
        <p:spPr/>
        <p:txBody>
          <a:bodyPr/>
          <a:lstStyle/>
          <a:p>
            <a:fld id="{9CF2D8FE-54FB-4F52-9A20-C66C17A263D6}" type="slidenum">
              <a:rPr lang="zh-CN" altLang="en-US" smtClean="0"/>
              <a:pPr/>
              <a:t>13</a:t>
            </a:fld>
            <a:endParaRPr lang="zh-CN" altLang="en-US" dirty="0"/>
          </a:p>
        </p:txBody>
      </p:sp>
      <p:sp>
        <p:nvSpPr>
          <p:cNvPr id="3" name="日期占位符 2">
            <a:extLst>
              <a:ext uri="{FF2B5EF4-FFF2-40B4-BE49-F238E27FC236}">
                <a16:creationId xmlns:a16="http://schemas.microsoft.com/office/drawing/2014/main" id="{F17BA0E9-7AE2-4A06-8FE6-B7EE64E971CD}"/>
              </a:ext>
            </a:extLst>
          </p:cNvPr>
          <p:cNvSpPr>
            <a:spLocks noGrp="1"/>
          </p:cNvSpPr>
          <p:nvPr>
            <p:ph type="dt" sz="half" idx="10"/>
          </p:nvPr>
        </p:nvSpPr>
        <p:spPr/>
        <p:txBody>
          <a:bodyPr/>
          <a:lstStyle/>
          <a:p>
            <a:fld id="{BC8DBF6D-1C24-49EB-8CE0-2EEC74DEE94D}" type="datetime1">
              <a:rPr lang="zh-CN" altLang="en-US" smtClean="0"/>
              <a:t>2024/7/13</a:t>
            </a:fld>
            <a:endParaRPr lang="zh-CN" altLang="en-US"/>
          </a:p>
        </p:txBody>
      </p:sp>
      <p:sp>
        <p:nvSpPr>
          <p:cNvPr id="6" name="文本框 5">
            <a:extLst>
              <a:ext uri="{FF2B5EF4-FFF2-40B4-BE49-F238E27FC236}">
                <a16:creationId xmlns:a16="http://schemas.microsoft.com/office/drawing/2014/main" id="{F756265A-4A9A-40E7-80B9-3A9F5BC4DD2C}"/>
              </a:ext>
            </a:extLst>
          </p:cNvPr>
          <p:cNvSpPr txBox="1"/>
          <p:nvPr/>
        </p:nvSpPr>
        <p:spPr>
          <a:xfrm>
            <a:off x="152400" y="1718125"/>
            <a:ext cx="1714590"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p"/>
            </a:pPr>
            <a:r>
              <a:rPr lang="zh-CN" altLang="en-US" dirty="0">
                <a:latin typeface="Adobe 黑体 Std R"/>
              </a:rPr>
              <a:t>还开展了东亚</a:t>
            </a:r>
            <a:r>
              <a:rPr lang="en-US" altLang="zh-CN" dirty="0">
                <a:latin typeface="Adobe 黑体 Std R"/>
              </a:rPr>
              <a:t>VLBI</a:t>
            </a:r>
            <a:r>
              <a:rPr lang="zh-CN" altLang="en-US" dirty="0">
                <a:latin typeface="Adobe 黑体 Std R"/>
              </a:rPr>
              <a:t>（中日韩）脉冲星观测实验；</a:t>
            </a:r>
            <a:endParaRPr lang="en-US" altLang="zh-CN" dirty="0">
              <a:latin typeface="Adobe 黑体 Std R"/>
            </a:endParaRPr>
          </a:p>
          <a:p>
            <a:pPr marL="285750" indent="-285750">
              <a:buFont typeface="Wingdings" panose="05000000000000000000" pitchFamily="2" charset="2"/>
              <a:buChar char="p"/>
            </a:pPr>
            <a:r>
              <a:rPr lang="zh-CN" altLang="en-US" dirty="0">
                <a:latin typeface="Adobe 黑体 Std R"/>
              </a:rPr>
              <a:t>本月还将和泰国</a:t>
            </a:r>
            <a:r>
              <a:rPr lang="en-US" altLang="zh-CN" dirty="0">
                <a:latin typeface="Adobe 黑体 Std R"/>
              </a:rPr>
              <a:t>40</a:t>
            </a:r>
            <a:r>
              <a:rPr lang="zh-CN" altLang="en-US" dirty="0">
                <a:latin typeface="Adobe 黑体 Std R"/>
              </a:rPr>
              <a:t>米望远镜的进行脉冲星</a:t>
            </a:r>
            <a:r>
              <a:rPr lang="en-US" altLang="zh-CN" dirty="0">
                <a:latin typeface="Adobe 黑体 Std R"/>
              </a:rPr>
              <a:t>VLBI</a:t>
            </a:r>
            <a:r>
              <a:rPr lang="zh-CN" altLang="en-US" dirty="0">
                <a:latin typeface="Adobe 黑体 Std R"/>
              </a:rPr>
              <a:t>测试；</a:t>
            </a:r>
          </a:p>
        </p:txBody>
      </p:sp>
    </p:spTree>
    <p:extLst>
      <p:ext uri="{BB962C8B-B14F-4D97-AF65-F5344CB8AC3E}">
        <p14:creationId xmlns:p14="http://schemas.microsoft.com/office/powerpoint/2010/main" val="287229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0AC5685-731A-4D69-81C4-09A5479F0D69}"/>
              </a:ext>
            </a:extLst>
          </p:cNvPr>
          <p:cNvSpPr>
            <a:spLocks noGrp="1"/>
          </p:cNvSpPr>
          <p:nvPr>
            <p:ph type="title"/>
          </p:nvPr>
        </p:nvSpPr>
        <p:spPr>
          <a:xfrm>
            <a:off x="628650" y="58966"/>
            <a:ext cx="7886700" cy="1325563"/>
          </a:xfrm>
        </p:spPr>
        <p:txBody>
          <a:bodyPr/>
          <a:lstStyle/>
          <a:p>
            <a:pPr algn="ctr"/>
            <a:r>
              <a:rPr lang="en-US" altLang="zh-CN" dirty="0"/>
              <a:t>CVN+FAST</a:t>
            </a:r>
            <a:r>
              <a:rPr lang="zh-CN" altLang="en-US" dirty="0"/>
              <a:t>脉冲星观测具体实践</a:t>
            </a:r>
          </a:p>
        </p:txBody>
      </p:sp>
      <p:sp>
        <p:nvSpPr>
          <p:cNvPr id="2" name="灯片编号占位符 1">
            <a:extLst>
              <a:ext uri="{FF2B5EF4-FFF2-40B4-BE49-F238E27FC236}">
                <a16:creationId xmlns:a16="http://schemas.microsoft.com/office/drawing/2014/main" id="{9641F673-4DF0-4090-AE2F-24E64EBC68D2}"/>
              </a:ext>
            </a:extLst>
          </p:cNvPr>
          <p:cNvSpPr>
            <a:spLocks noGrp="1"/>
          </p:cNvSpPr>
          <p:nvPr>
            <p:ph type="sldNum" sz="quarter" idx="12"/>
          </p:nvPr>
        </p:nvSpPr>
        <p:spPr/>
        <p:txBody>
          <a:bodyPr/>
          <a:lstStyle/>
          <a:p>
            <a:fld id="{9CF2D8FE-54FB-4F52-9A20-C66C17A263D6}" type="slidenum">
              <a:rPr lang="zh-CN" altLang="en-US" smtClean="0"/>
              <a:pPr/>
              <a:t>14</a:t>
            </a:fld>
            <a:endParaRPr lang="zh-CN" altLang="en-US"/>
          </a:p>
        </p:txBody>
      </p:sp>
      <p:sp>
        <p:nvSpPr>
          <p:cNvPr id="9" name="文本框 8">
            <a:extLst>
              <a:ext uri="{FF2B5EF4-FFF2-40B4-BE49-F238E27FC236}">
                <a16:creationId xmlns:a16="http://schemas.microsoft.com/office/drawing/2014/main" id="{7E49E2BB-0385-401C-A80D-9CC4CAEB8910}"/>
              </a:ext>
            </a:extLst>
          </p:cNvPr>
          <p:cNvSpPr txBox="1"/>
          <p:nvPr/>
        </p:nvSpPr>
        <p:spPr>
          <a:xfrm>
            <a:off x="177282" y="2549589"/>
            <a:ext cx="8817429" cy="1200329"/>
          </a:xfrm>
          <a:prstGeom prst="rect">
            <a:avLst/>
          </a:prstGeom>
          <a:noFill/>
        </p:spPr>
        <p:txBody>
          <a:bodyPr wrap="square" rtlCol="0">
            <a:spAutoFit/>
          </a:bodyPr>
          <a:lstStyle/>
          <a:p>
            <a:pPr marL="285750" indent="-285750">
              <a:buFont typeface="Wingdings" panose="05000000000000000000" pitchFamily="2" charset="2"/>
              <a:buChar char="p"/>
            </a:pPr>
            <a:r>
              <a:rPr lang="zh-CN" altLang="en-US" dirty="0"/>
              <a:t>参加观测天线：</a:t>
            </a:r>
            <a:r>
              <a:rPr lang="en-US" altLang="zh-CN" dirty="0"/>
              <a:t>FAST-500m</a:t>
            </a:r>
            <a:r>
              <a:rPr lang="zh-CN" altLang="en-US" dirty="0"/>
              <a:t>；天马</a:t>
            </a:r>
            <a:r>
              <a:rPr lang="en-US" altLang="zh-CN" dirty="0"/>
              <a:t>65</a:t>
            </a:r>
            <a:r>
              <a:rPr lang="zh-CN" altLang="en-US" dirty="0"/>
              <a:t>米，南山</a:t>
            </a:r>
            <a:r>
              <a:rPr lang="en-US" altLang="zh-CN" dirty="0"/>
              <a:t>26</a:t>
            </a:r>
            <a:r>
              <a:rPr lang="zh-CN" altLang="en-US" dirty="0"/>
              <a:t>米、昊平</a:t>
            </a:r>
            <a:r>
              <a:rPr lang="en-US" altLang="zh-CN" dirty="0"/>
              <a:t>40</a:t>
            </a:r>
            <a:r>
              <a:rPr lang="zh-CN" altLang="en-US" dirty="0"/>
              <a:t>米</a:t>
            </a:r>
            <a:endParaRPr lang="en-US" altLang="zh-CN" dirty="0"/>
          </a:p>
          <a:p>
            <a:pPr marL="285750" indent="-285750">
              <a:buFont typeface="Wingdings" panose="05000000000000000000" pitchFamily="2" charset="2"/>
              <a:buChar char="p"/>
            </a:pPr>
            <a:r>
              <a:rPr lang="zh-CN" altLang="en-US" dirty="0"/>
              <a:t>观测波段：</a:t>
            </a:r>
            <a:r>
              <a:rPr lang="en-US" altLang="zh-CN" dirty="0"/>
              <a:t>L-band</a:t>
            </a:r>
          </a:p>
          <a:p>
            <a:pPr marL="285750" indent="-285750">
              <a:buFont typeface="Wingdings" panose="05000000000000000000" pitchFamily="2" charset="2"/>
              <a:buChar char="p"/>
            </a:pPr>
            <a:r>
              <a:rPr lang="zh-CN" altLang="en-US" dirty="0"/>
              <a:t>观测时间：</a:t>
            </a:r>
            <a:r>
              <a:rPr lang="en-US" altLang="zh-CN" dirty="0"/>
              <a:t>11 Apr 2023</a:t>
            </a:r>
          </a:p>
          <a:p>
            <a:pPr marL="285750" indent="-285750">
              <a:buFont typeface="Wingdings" panose="05000000000000000000" pitchFamily="2" charset="2"/>
              <a:buChar char="p"/>
            </a:pPr>
            <a:r>
              <a:rPr lang="zh-CN" altLang="en-US" dirty="0"/>
              <a:t>积分时间：</a:t>
            </a:r>
            <a:r>
              <a:rPr lang="en-US" altLang="zh-CN" dirty="0"/>
              <a:t>2 hr/pair (pulsar &amp; calibrator)</a:t>
            </a:r>
          </a:p>
        </p:txBody>
      </p:sp>
      <p:sp>
        <p:nvSpPr>
          <p:cNvPr id="10" name="日期占位符 9">
            <a:extLst>
              <a:ext uri="{FF2B5EF4-FFF2-40B4-BE49-F238E27FC236}">
                <a16:creationId xmlns:a16="http://schemas.microsoft.com/office/drawing/2014/main" id="{6BC5D6F5-C42F-4B33-AC30-CC39697A9CDE}"/>
              </a:ext>
            </a:extLst>
          </p:cNvPr>
          <p:cNvSpPr>
            <a:spLocks noGrp="1"/>
          </p:cNvSpPr>
          <p:nvPr>
            <p:ph type="dt" sz="half" idx="10"/>
          </p:nvPr>
        </p:nvSpPr>
        <p:spPr/>
        <p:txBody>
          <a:bodyPr/>
          <a:lstStyle/>
          <a:p>
            <a:fld id="{851E11DE-9A5A-49D6-84CC-D1A04D8A792D}" type="datetime1">
              <a:rPr lang="zh-CN" altLang="en-US" smtClean="0"/>
              <a:t>2024/7/13</a:t>
            </a:fld>
            <a:endParaRPr lang="zh-CN" altLang="en-US"/>
          </a:p>
        </p:txBody>
      </p:sp>
      <p:pic>
        <p:nvPicPr>
          <p:cNvPr id="1026" name="Picture 2"/>
          <p:cNvPicPr>
            <a:picLocks noChangeAspect="1" noChangeArrowheads="1"/>
          </p:cNvPicPr>
          <p:nvPr/>
        </p:nvPicPr>
        <p:blipFill>
          <a:blip r:embed="rId2" cstate="print"/>
          <a:srcRect/>
          <a:stretch>
            <a:fillRect/>
          </a:stretch>
        </p:blipFill>
        <p:spPr bwMode="auto">
          <a:xfrm>
            <a:off x="177281" y="1369498"/>
            <a:ext cx="8643775" cy="10759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98578" y="3680944"/>
            <a:ext cx="3610948" cy="287089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4269754" y="3709584"/>
            <a:ext cx="3437332" cy="2800560"/>
          </a:xfrm>
          <a:prstGeom prst="rect">
            <a:avLst/>
          </a:prstGeom>
          <a:noFill/>
          <a:ln w="9525">
            <a:noFill/>
            <a:miter lim="800000"/>
            <a:headEnd/>
            <a:tailEnd/>
          </a:ln>
          <a:effectLst/>
        </p:spPr>
      </p:pic>
    </p:spTree>
    <p:extLst>
      <p:ext uri="{BB962C8B-B14F-4D97-AF65-F5344CB8AC3E}">
        <p14:creationId xmlns:p14="http://schemas.microsoft.com/office/powerpoint/2010/main" val="213072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8949D3C-BF96-462C-A8FD-9373F2CE2FEB}" type="datetime1">
              <a:rPr lang="zh-CN" altLang="en-US" smtClean="0"/>
              <a:t>2024/7/13</a:t>
            </a:fld>
            <a:endParaRPr lang="zh-CN" altLang="en-US"/>
          </a:p>
        </p:txBody>
      </p:sp>
      <p:sp>
        <p:nvSpPr>
          <p:cNvPr id="4" name="灯片编号占位符 3"/>
          <p:cNvSpPr>
            <a:spLocks noGrp="1"/>
          </p:cNvSpPr>
          <p:nvPr>
            <p:ph type="sldNum" sz="quarter" idx="12"/>
          </p:nvPr>
        </p:nvSpPr>
        <p:spPr/>
        <p:txBody>
          <a:bodyPr/>
          <a:lstStyle/>
          <a:p>
            <a:fld id="{9CF2D8FE-54FB-4F52-9A20-C66C17A263D6}" type="slidenum">
              <a:rPr lang="zh-CN" altLang="en-US" smtClean="0"/>
              <a:pPr/>
              <a:t>15</a:t>
            </a:fld>
            <a:endParaRPr lang="zh-CN" altLang="en-US"/>
          </a:p>
        </p:txBody>
      </p:sp>
      <p:pic>
        <p:nvPicPr>
          <p:cNvPr id="2050" name="Picture 2"/>
          <p:cNvPicPr>
            <a:picLocks noChangeAspect="1" noChangeArrowheads="1"/>
          </p:cNvPicPr>
          <p:nvPr/>
        </p:nvPicPr>
        <p:blipFill>
          <a:blip r:embed="rId2" cstate="print"/>
          <a:srcRect/>
          <a:stretch>
            <a:fillRect/>
          </a:stretch>
        </p:blipFill>
        <p:spPr bwMode="auto">
          <a:xfrm>
            <a:off x="419877" y="299575"/>
            <a:ext cx="4428250" cy="348204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751661" y="3292580"/>
            <a:ext cx="4261710" cy="3453454"/>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63894" y="365126"/>
            <a:ext cx="8151456" cy="1325563"/>
          </a:xfrm>
        </p:spPr>
        <p:txBody>
          <a:bodyPr/>
          <a:lstStyle/>
          <a:p>
            <a:r>
              <a:rPr lang="zh-CN" altLang="en-US" dirty="0"/>
              <a:t>与历史观测结果预测位置的对比</a:t>
            </a:r>
          </a:p>
        </p:txBody>
      </p:sp>
      <p:sp>
        <p:nvSpPr>
          <p:cNvPr id="3" name="日期占位符 2"/>
          <p:cNvSpPr>
            <a:spLocks noGrp="1"/>
          </p:cNvSpPr>
          <p:nvPr>
            <p:ph type="dt" sz="half" idx="10"/>
          </p:nvPr>
        </p:nvSpPr>
        <p:spPr/>
        <p:txBody>
          <a:bodyPr/>
          <a:lstStyle/>
          <a:p>
            <a:fld id="{83221B0D-480D-471B-BF61-AD922BFA5EFE}" type="datetime1">
              <a:rPr lang="zh-CN" altLang="en-US" smtClean="0"/>
              <a:t>2024/7/13</a:t>
            </a:fld>
            <a:endParaRPr lang="zh-CN" altLang="en-US"/>
          </a:p>
        </p:txBody>
      </p:sp>
      <p:sp>
        <p:nvSpPr>
          <p:cNvPr id="4" name="灯片编号占位符 3"/>
          <p:cNvSpPr>
            <a:spLocks noGrp="1"/>
          </p:cNvSpPr>
          <p:nvPr>
            <p:ph type="sldNum" sz="quarter" idx="12"/>
          </p:nvPr>
        </p:nvSpPr>
        <p:spPr/>
        <p:txBody>
          <a:bodyPr/>
          <a:lstStyle/>
          <a:p>
            <a:fld id="{9CF2D8FE-54FB-4F52-9A20-C66C17A263D6}" type="slidenum">
              <a:rPr lang="zh-CN" altLang="en-US" smtClean="0"/>
              <a:pPr/>
              <a:t>16</a:t>
            </a:fld>
            <a:endParaRPr lang="zh-CN" altLang="en-US"/>
          </a:p>
        </p:txBody>
      </p:sp>
      <p:pic>
        <p:nvPicPr>
          <p:cNvPr id="3074" name="Picture 2"/>
          <p:cNvPicPr>
            <a:picLocks noChangeAspect="1" noChangeArrowheads="1"/>
          </p:cNvPicPr>
          <p:nvPr/>
        </p:nvPicPr>
        <p:blipFill>
          <a:blip r:embed="rId2" cstate="print"/>
          <a:srcRect/>
          <a:stretch>
            <a:fillRect/>
          </a:stretch>
        </p:blipFill>
        <p:spPr bwMode="auto">
          <a:xfrm>
            <a:off x="242597" y="1462639"/>
            <a:ext cx="8753216" cy="140331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718456" y="3051490"/>
            <a:ext cx="3584121" cy="3569551"/>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4889242" y="3023118"/>
            <a:ext cx="3640494" cy="360379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D0B4F9-6080-47F7-83B7-BC25B749BACE}"/>
              </a:ext>
            </a:extLst>
          </p:cNvPr>
          <p:cNvPicPr>
            <a:picLocks noChangeAspect="1"/>
          </p:cNvPicPr>
          <p:nvPr/>
        </p:nvPicPr>
        <p:blipFill>
          <a:blip r:embed="rId2"/>
          <a:stretch>
            <a:fillRect/>
          </a:stretch>
        </p:blipFill>
        <p:spPr>
          <a:xfrm>
            <a:off x="1056640" y="3474242"/>
            <a:ext cx="6868704" cy="3383758"/>
          </a:xfrm>
          <a:prstGeom prst="rect">
            <a:avLst/>
          </a:prstGeom>
        </p:spPr>
      </p:pic>
      <p:sp>
        <p:nvSpPr>
          <p:cNvPr id="2" name="标题 1">
            <a:extLst>
              <a:ext uri="{FF2B5EF4-FFF2-40B4-BE49-F238E27FC236}">
                <a16:creationId xmlns:a16="http://schemas.microsoft.com/office/drawing/2014/main" id="{F06FBB42-F078-4885-A511-02F4BB5A70EC}"/>
              </a:ext>
            </a:extLst>
          </p:cNvPr>
          <p:cNvSpPr>
            <a:spLocks noGrp="1"/>
          </p:cNvSpPr>
          <p:nvPr>
            <p:ph type="title"/>
          </p:nvPr>
        </p:nvSpPr>
        <p:spPr>
          <a:xfrm>
            <a:off x="461283" y="71211"/>
            <a:ext cx="8037739" cy="1325563"/>
          </a:xfrm>
        </p:spPr>
        <p:txBody>
          <a:bodyPr/>
          <a:lstStyle/>
          <a:p>
            <a:r>
              <a:rPr lang="zh-CN" altLang="en-US" b="1" dirty="0"/>
              <a:t>基于脉冲星各参考架高精度链接</a:t>
            </a:r>
          </a:p>
        </p:txBody>
      </p:sp>
      <p:sp>
        <p:nvSpPr>
          <p:cNvPr id="4" name="内容占位符 3">
            <a:extLst>
              <a:ext uri="{FF2B5EF4-FFF2-40B4-BE49-F238E27FC236}">
                <a16:creationId xmlns:a16="http://schemas.microsoft.com/office/drawing/2014/main" id="{A0B37638-2C56-4FC9-BB50-FDAC9883B802}"/>
              </a:ext>
            </a:extLst>
          </p:cNvPr>
          <p:cNvSpPr>
            <a:spLocks noGrp="1"/>
          </p:cNvSpPr>
          <p:nvPr>
            <p:ph idx="1"/>
          </p:nvPr>
        </p:nvSpPr>
        <p:spPr>
          <a:xfrm>
            <a:off x="353468" y="1109140"/>
            <a:ext cx="8648292" cy="2481693"/>
          </a:xfrm>
        </p:spPr>
        <p:txBody>
          <a:bodyPr>
            <a:normAutofit lnSpcReduction="10000"/>
          </a:bodyPr>
          <a:lstStyle/>
          <a:p>
            <a:pPr>
              <a:lnSpc>
                <a:spcPct val="125000"/>
              </a:lnSpc>
              <a:buFont typeface="Wingdings" panose="05000000000000000000" pitchFamily="2" charset="2"/>
              <a:buChar char="p"/>
            </a:pPr>
            <a:r>
              <a:rPr lang="en-US" altLang="zh-CN" sz="1600" dirty="0">
                <a:latin typeface="黑体" panose="02010609060101010101" pitchFamily="49" charset="-122"/>
                <a:ea typeface="黑体" panose="02010609060101010101" pitchFamily="49" charset="-122"/>
              </a:rPr>
              <a:t>VLBI</a:t>
            </a:r>
            <a:r>
              <a:rPr lang="zh-CN" altLang="en-US" sz="1600" dirty="0">
                <a:latin typeface="黑体" panose="02010609060101010101" pitchFamily="49" charset="-122"/>
                <a:ea typeface="黑体" panose="02010609060101010101" pitchFamily="49" charset="-122"/>
              </a:rPr>
              <a:t>方法得到的脉冲星位置是在国际天球参考架（</a:t>
            </a:r>
            <a:r>
              <a:rPr lang="en-US" altLang="zh-CN" sz="1600" dirty="0">
                <a:latin typeface="黑体" panose="02010609060101010101" pitchFamily="49" charset="-122"/>
                <a:ea typeface="黑体" panose="02010609060101010101" pitchFamily="49" charset="-122"/>
              </a:rPr>
              <a:t>ICRF</a:t>
            </a:r>
            <a:r>
              <a:rPr lang="zh-CN" altLang="en-US" sz="1600" dirty="0">
                <a:latin typeface="黑体" panose="02010609060101010101" pitchFamily="49" charset="-122"/>
                <a:ea typeface="黑体" panose="02010609060101010101" pitchFamily="49" charset="-122"/>
              </a:rPr>
              <a:t>）中描述的；</a:t>
            </a:r>
            <a:endParaRPr lang="en-US" altLang="zh-CN" sz="1600" dirty="0">
              <a:latin typeface="黑体" panose="02010609060101010101" pitchFamily="49" charset="-122"/>
              <a:ea typeface="黑体" panose="02010609060101010101" pitchFamily="49" charset="-122"/>
            </a:endParaRPr>
          </a:p>
          <a:p>
            <a:pPr>
              <a:lnSpc>
                <a:spcPct val="120000"/>
              </a:lnSpc>
              <a:buFont typeface="Wingdings" panose="05000000000000000000" pitchFamily="2" charset="2"/>
              <a:buChar char="p"/>
            </a:pPr>
            <a:r>
              <a:rPr lang="zh-CN" altLang="en-US" sz="1600" dirty="0">
                <a:latin typeface="黑体" panose="02010609060101010101" pitchFamily="49" charset="-122"/>
                <a:ea typeface="黑体" panose="02010609060101010101" pitchFamily="49" charset="-122"/>
              </a:rPr>
              <a:t>计时观测在太阳系动力学参考架中描述其位置；</a:t>
            </a:r>
            <a:endParaRPr lang="en-US" altLang="zh-CN" sz="1600" dirty="0">
              <a:latin typeface="黑体" panose="02010609060101010101" pitchFamily="49" charset="-122"/>
              <a:ea typeface="黑体" panose="02010609060101010101" pitchFamily="49" charset="-122"/>
            </a:endParaRPr>
          </a:p>
          <a:p>
            <a:pPr>
              <a:lnSpc>
                <a:spcPct val="125000"/>
              </a:lnSpc>
              <a:buFont typeface="Wingdings" panose="05000000000000000000" pitchFamily="2" charset="2"/>
              <a:buChar char="p"/>
            </a:pPr>
            <a:r>
              <a:rPr lang="en-US" altLang="zh-CN" sz="1600" dirty="0">
                <a:latin typeface="黑体" panose="02010609060101010101" pitchFamily="49" charset="-122"/>
                <a:ea typeface="黑体" panose="02010609060101010101" pitchFamily="49" charset="-122"/>
              </a:rPr>
              <a:t>GAIA</a:t>
            </a:r>
            <a:r>
              <a:rPr lang="zh-CN" altLang="en-US" sz="1600" dirty="0">
                <a:latin typeface="黑体" panose="02010609060101010101" pitchFamily="49" charset="-122"/>
                <a:ea typeface="黑体" panose="02010609060101010101" pitchFamily="49" charset="-122"/>
              </a:rPr>
              <a:t>卫星通过测定双星系统中脉冲星的伴星测定脉冲星的天体测量参数是在光学参考架中描述的；</a:t>
            </a:r>
            <a:endParaRPr lang="en-US" altLang="zh-CN" sz="1600" dirty="0">
              <a:latin typeface="黑体" panose="02010609060101010101" pitchFamily="49" charset="-122"/>
              <a:ea typeface="黑体" panose="02010609060101010101" pitchFamily="49" charset="-122"/>
            </a:endParaRPr>
          </a:p>
          <a:p>
            <a:pPr>
              <a:lnSpc>
                <a:spcPct val="125000"/>
              </a:lnSpc>
              <a:buFont typeface="Wingdings" panose="05000000000000000000" pitchFamily="2" charset="2"/>
              <a:buChar char="p"/>
            </a:pPr>
            <a:r>
              <a:rPr lang="zh-CN" altLang="en-US" sz="1600" dirty="0">
                <a:latin typeface="黑体" panose="02010609060101010101" pitchFamily="49" charset="-122"/>
                <a:ea typeface="黑体" panose="02010609060101010101" pitchFamily="49" charset="-122"/>
                <a:cs typeface="Times New Roman" panose="02020603050405020304" pitchFamily="18" charset="0"/>
              </a:rPr>
              <a:t>我们尽可能收集了基于脉冲星实测数据，建立了太阳系行星历表、</a:t>
            </a:r>
            <a:r>
              <a:rPr lang="en-US" altLang="zh-CN" sz="1600" dirty="0">
                <a:latin typeface="黑体" panose="02010609060101010101" pitchFamily="49" charset="-122"/>
                <a:ea typeface="黑体" panose="02010609060101010101" pitchFamily="49" charset="-122"/>
                <a:cs typeface="Times New Roman" panose="02020603050405020304" pitchFamily="18" charset="0"/>
              </a:rPr>
              <a:t>ICRF</a:t>
            </a:r>
            <a:r>
              <a:rPr lang="zh-CN" altLang="en-US" sz="1600" dirty="0">
                <a:latin typeface="黑体" panose="02010609060101010101" pitchFamily="49" charset="-122"/>
                <a:ea typeface="黑体" panose="02010609060101010101" pitchFamily="49" charset="-122"/>
                <a:cs typeface="Times New Roman" panose="02020603050405020304" pitchFamily="18" charset="0"/>
              </a:rPr>
              <a:t>和</a:t>
            </a:r>
            <a:r>
              <a:rPr lang="en-US" altLang="zh-CN" sz="1600" dirty="0">
                <a:latin typeface="黑体" panose="02010609060101010101" pitchFamily="49" charset="-122"/>
                <a:ea typeface="黑体" panose="02010609060101010101" pitchFamily="49" charset="-122"/>
                <a:cs typeface="Times New Roman" panose="02020603050405020304" pitchFamily="18" charset="0"/>
              </a:rPr>
              <a:t>Gaia</a:t>
            </a:r>
            <a:r>
              <a:rPr lang="zh-CN" altLang="en-US" sz="1600" dirty="0">
                <a:latin typeface="黑体" panose="02010609060101010101" pitchFamily="49" charset="-122"/>
                <a:ea typeface="黑体" panose="02010609060101010101" pitchFamily="49" charset="-122"/>
                <a:cs typeface="Times New Roman" panose="02020603050405020304" pitchFamily="18" charset="0"/>
              </a:rPr>
              <a:t>参考架的连接，其精度优于</a:t>
            </a:r>
            <a:r>
              <a:rPr lang="en-US" altLang="zh-CN" sz="1600" dirty="0">
                <a:latin typeface="黑体" panose="02010609060101010101" pitchFamily="49" charset="-122"/>
                <a:ea typeface="黑体" panose="02010609060101010101" pitchFamily="49" charset="-122"/>
                <a:cs typeface="Times New Roman" panose="02020603050405020304" pitchFamily="18" charset="0"/>
              </a:rPr>
              <a:t>1mas</a:t>
            </a:r>
            <a:r>
              <a:rPr lang="zh-CN" altLang="en-US" sz="1600" dirty="0">
                <a:latin typeface="黑体" panose="02010609060101010101" pitchFamily="49" charset="-122"/>
                <a:ea typeface="黑体" panose="02010609060101010101" pitchFamily="49" charset="-122"/>
                <a:cs typeface="Times New Roman" panose="02020603050405020304" pitchFamily="18" charset="0"/>
              </a:rPr>
              <a:t>。表格</a:t>
            </a:r>
            <a:r>
              <a:rPr lang="en-US" altLang="zh-CN" sz="1600" dirty="0">
                <a:latin typeface="黑体" panose="02010609060101010101" pitchFamily="49" charset="-122"/>
                <a:ea typeface="黑体" panose="02010609060101010101" pitchFamily="49" charset="-122"/>
                <a:cs typeface="Times New Roman" panose="02020603050405020304" pitchFamily="18" charset="0"/>
              </a:rPr>
              <a:t>6</a:t>
            </a:r>
            <a:r>
              <a:rPr lang="zh-CN" altLang="en-US" sz="1600" dirty="0">
                <a:latin typeface="黑体" panose="02010609060101010101" pitchFamily="49" charset="-122"/>
                <a:ea typeface="黑体" panose="02010609060101010101" pitchFamily="49" charset="-122"/>
                <a:cs typeface="Times New Roman" panose="02020603050405020304" pitchFamily="18" charset="0"/>
              </a:rPr>
              <a:t>展示了</a:t>
            </a:r>
            <a:r>
              <a:rPr lang="en-US" altLang="zh-CN" sz="1600" dirty="0">
                <a:latin typeface="黑体" panose="02010609060101010101" pitchFamily="49" charset="-122"/>
                <a:ea typeface="黑体" panose="02010609060101010101" pitchFamily="49" charset="-122"/>
                <a:cs typeface="Times New Roman" panose="02020603050405020304" pitchFamily="18" charset="0"/>
              </a:rPr>
              <a:t>ICRF</a:t>
            </a:r>
            <a:r>
              <a:rPr lang="zh-CN" altLang="en-US" sz="1600" dirty="0">
                <a:latin typeface="黑体" panose="02010609060101010101" pitchFamily="49" charset="-122"/>
                <a:ea typeface="黑体" panose="02010609060101010101" pitchFamily="49" charset="-122"/>
                <a:cs typeface="Times New Roman" panose="02020603050405020304" pitchFamily="18" charset="0"/>
              </a:rPr>
              <a:t>和</a:t>
            </a:r>
            <a:r>
              <a:rPr lang="en-US" altLang="zh-CN" sz="1600" dirty="0">
                <a:latin typeface="黑体" panose="02010609060101010101" pitchFamily="49" charset="-122"/>
                <a:ea typeface="黑体" panose="02010609060101010101" pitchFamily="49" charset="-122"/>
                <a:cs typeface="Times New Roman" panose="02020603050405020304" pitchFamily="18" charset="0"/>
              </a:rPr>
              <a:t>DE436</a:t>
            </a:r>
            <a:r>
              <a:rPr lang="zh-CN" altLang="en-US" sz="1600" dirty="0">
                <a:latin typeface="黑体" panose="02010609060101010101" pitchFamily="49" charset="-122"/>
                <a:ea typeface="黑体" panose="02010609060101010101" pitchFamily="49" charset="-122"/>
                <a:cs typeface="Times New Roman" panose="02020603050405020304" pitchFamily="18" charset="0"/>
              </a:rPr>
              <a:t>行星历表在儒略日</a:t>
            </a:r>
            <a:r>
              <a:rPr lang="en-US" altLang="zh-CN" sz="1600" dirty="0">
                <a:latin typeface="黑体" panose="02010609060101010101" pitchFamily="49" charset="-122"/>
                <a:ea typeface="黑体" panose="02010609060101010101" pitchFamily="49" charset="-122"/>
                <a:cs typeface="Times New Roman" panose="02020603050405020304" pitchFamily="18" charset="0"/>
              </a:rPr>
              <a:t>55000.0</a:t>
            </a:r>
            <a:r>
              <a:rPr lang="zh-CN" altLang="en-US" sz="1600" dirty="0">
                <a:latin typeface="黑体" panose="02010609060101010101" pitchFamily="49" charset="-122"/>
                <a:ea typeface="黑体" panose="02010609060101010101" pitchFamily="49" charset="-122"/>
                <a:cs typeface="Times New Roman" panose="02020603050405020304" pitchFamily="18" charset="0"/>
              </a:rPr>
              <a:t>的方向连接参数，其中</a:t>
            </a:r>
            <a:r>
              <a:rPr lang="en-US" altLang="zh-CN" sz="1600" dirty="0">
                <a:latin typeface="黑体" panose="02010609060101010101" pitchFamily="49" charset="-122"/>
                <a:ea typeface="黑体" panose="02010609060101010101" pitchFamily="49" charset="-122"/>
                <a:cs typeface="Times New Roman" panose="02020603050405020304" pitchFamily="18" charset="0"/>
              </a:rPr>
              <a:t>A=</a:t>
            </a:r>
            <a:r>
              <a:rPr lang="zh-CN" altLang="en-US" sz="1600" dirty="0">
                <a:latin typeface="黑体" panose="02010609060101010101" pitchFamily="49" charset="-122"/>
                <a:ea typeface="黑体" panose="02010609060101010101" pitchFamily="49" charset="-122"/>
                <a:cs typeface="Times New Roman" panose="02020603050405020304" pitchFamily="18" charset="0"/>
              </a:rPr>
              <a:t>（</a:t>
            </a:r>
            <a:r>
              <a:rPr lang="en-US" altLang="zh-CN" sz="1600" dirty="0">
                <a:latin typeface="黑体" panose="02010609060101010101" pitchFamily="49" charset="-122"/>
                <a:ea typeface="黑体" panose="02010609060101010101" pitchFamily="49" charset="-122"/>
                <a:cs typeface="Times New Roman" panose="02020603050405020304" pitchFamily="18" charset="0"/>
              </a:rPr>
              <a:t>Ax</a:t>
            </a:r>
            <a:r>
              <a:rPr lang="zh-CN" altLang="en-US" sz="1600" dirty="0">
                <a:latin typeface="黑体" panose="02010609060101010101" pitchFamily="49" charset="-122"/>
                <a:ea typeface="黑体" panose="02010609060101010101" pitchFamily="49" charset="-122"/>
                <a:cs typeface="Times New Roman" panose="02020603050405020304" pitchFamily="18" charset="0"/>
              </a:rPr>
              <a:t>，</a:t>
            </a:r>
            <a:r>
              <a:rPr lang="en-US" altLang="zh-CN" sz="1600" dirty="0">
                <a:latin typeface="黑体" panose="02010609060101010101" pitchFamily="49" charset="-122"/>
                <a:ea typeface="黑体" panose="02010609060101010101" pitchFamily="49" charset="-122"/>
                <a:cs typeface="Times New Roman" panose="02020603050405020304" pitchFamily="18" charset="0"/>
              </a:rPr>
              <a:t>Ay</a:t>
            </a:r>
            <a:r>
              <a:rPr lang="zh-CN" altLang="en-US" sz="1600" dirty="0">
                <a:latin typeface="黑体" panose="02010609060101010101" pitchFamily="49" charset="-122"/>
                <a:ea typeface="黑体" panose="02010609060101010101" pitchFamily="49" charset="-122"/>
                <a:cs typeface="Times New Roman" panose="02020603050405020304" pitchFamily="18" charset="0"/>
              </a:rPr>
              <a:t>，</a:t>
            </a:r>
            <a:r>
              <a:rPr lang="en-US" altLang="zh-CN" sz="1600" dirty="0">
                <a:latin typeface="黑体" panose="02010609060101010101" pitchFamily="49" charset="-122"/>
                <a:ea typeface="黑体" panose="02010609060101010101" pitchFamily="49" charset="-122"/>
                <a:cs typeface="Times New Roman" panose="02020603050405020304" pitchFamily="18" charset="0"/>
              </a:rPr>
              <a:t>Az</a:t>
            </a:r>
            <a:r>
              <a:rPr lang="zh-CN" altLang="en-US" sz="1600" dirty="0">
                <a:latin typeface="黑体" panose="02010609060101010101" pitchFamily="49" charset="-122"/>
                <a:ea typeface="黑体" panose="02010609060101010101" pitchFamily="49" charset="-122"/>
                <a:cs typeface="Times New Roman" panose="02020603050405020304" pitchFamily="18" charset="0"/>
              </a:rPr>
              <a:t>）分别是关于</a:t>
            </a:r>
            <a:r>
              <a:rPr lang="en-US" altLang="zh-CN" sz="1600" dirty="0">
                <a:latin typeface="黑体" panose="02010609060101010101" pitchFamily="49" charset="-122"/>
                <a:ea typeface="黑体" panose="02010609060101010101" pitchFamily="49" charset="-122"/>
                <a:cs typeface="Times New Roman" panose="02020603050405020304" pitchFamily="18" charset="0"/>
              </a:rPr>
              <a:t>X</a:t>
            </a:r>
            <a:r>
              <a:rPr lang="zh-CN" altLang="en-US" sz="1600" dirty="0">
                <a:latin typeface="黑体" panose="02010609060101010101" pitchFamily="49" charset="-122"/>
                <a:ea typeface="黑体" panose="02010609060101010101" pitchFamily="49" charset="-122"/>
                <a:cs typeface="Times New Roman" panose="02020603050405020304" pitchFamily="18" charset="0"/>
              </a:rPr>
              <a:t>，</a:t>
            </a:r>
            <a:r>
              <a:rPr lang="en-US" altLang="zh-CN" sz="1600" dirty="0">
                <a:latin typeface="黑体" panose="02010609060101010101" pitchFamily="49" charset="-122"/>
                <a:ea typeface="黑体" panose="02010609060101010101" pitchFamily="49" charset="-122"/>
                <a:cs typeface="Times New Roman" panose="02020603050405020304" pitchFamily="18" charset="0"/>
              </a:rPr>
              <a:t>Y</a:t>
            </a:r>
            <a:r>
              <a:rPr lang="zh-CN" altLang="en-US" sz="1600" dirty="0">
                <a:latin typeface="黑体" panose="02010609060101010101" pitchFamily="49" charset="-122"/>
                <a:ea typeface="黑体" panose="02010609060101010101" pitchFamily="49" charset="-122"/>
                <a:cs typeface="Times New Roman" panose="02020603050405020304" pitchFamily="18" charset="0"/>
              </a:rPr>
              <a:t>，</a:t>
            </a:r>
            <a:r>
              <a:rPr lang="en-US" altLang="zh-CN" sz="1600" dirty="0">
                <a:latin typeface="黑体" panose="02010609060101010101" pitchFamily="49" charset="-122"/>
                <a:ea typeface="黑体" panose="02010609060101010101" pitchFamily="49" charset="-122"/>
                <a:cs typeface="Times New Roman" panose="02020603050405020304" pitchFamily="18" charset="0"/>
              </a:rPr>
              <a:t>Z</a:t>
            </a:r>
            <a:r>
              <a:rPr lang="zh-CN" altLang="en-US" sz="1600" dirty="0">
                <a:latin typeface="黑体" panose="02010609060101010101" pitchFamily="49" charset="-122"/>
                <a:ea typeface="黑体" panose="02010609060101010101" pitchFamily="49" charset="-122"/>
                <a:cs typeface="Times New Roman" panose="02020603050405020304" pitchFamily="18" charset="0"/>
              </a:rPr>
              <a:t>轴的欧拉旋转角。</a:t>
            </a:r>
            <a:endParaRPr lang="zh-CN" altLang="en-US" sz="1600" dirty="0">
              <a:latin typeface="黑体" panose="02010609060101010101" pitchFamily="49" charset="-122"/>
              <a:ea typeface="黑体" panose="02010609060101010101" pitchFamily="49" charset="-122"/>
            </a:endParaRPr>
          </a:p>
        </p:txBody>
      </p:sp>
      <p:sp>
        <p:nvSpPr>
          <p:cNvPr id="6" name="日期占位符 5">
            <a:extLst>
              <a:ext uri="{FF2B5EF4-FFF2-40B4-BE49-F238E27FC236}">
                <a16:creationId xmlns:a16="http://schemas.microsoft.com/office/drawing/2014/main" id="{26BDEEBA-01D8-4DC1-A6C8-9615CB396615}"/>
              </a:ext>
            </a:extLst>
          </p:cNvPr>
          <p:cNvSpPr>
            <a:spLocks noGrp="1"/>
          </p:cNvSpPr>
          <p:nvPr>
            <p:ph type="dt" sz="half" idx="10"/>
          </p:nvPr>
        </p:nvSpPr>
        <p:spPr/>
        <p:txBody>
          <a:bodyPr/>
          <a:lstStyle/>
          <a:p>
            <a:fld id="{70EEA500-39B3-4A6A-BD6B-09F2482FA08E}" type="datetime1">
              <a:rPr lang="zh-CN" altLang="en-US" smtClean="0"/>
              <a:t>2024/7/13</a:t>
            </a:fld>
            <a:endParaRPr lang="zh-CN" altLang="en-US"/>
          </a:p>
        </p:txBody>
      </p:sp>
      <p:sp>
        <p:nvSpPr>
          <p:cNvPr id="7" name="灯片编号占位符 6">
            <a:extLst>
              <a:ext uri="{FF2B5EF4-FFF2-40B4-BE49-F238E27FC236}">
                <a16:creationId xmlns:a16="http://schemas.microsoft.com/office/drawing/2014/main" id="{20D1BBF3-9965-4E6E-8FF9-240A6AEC3CEE}"/>
              </a:ext>
            </a:extLst>
          </p:cNvPr>
          <p:cNvSpPr>
            <a:spLocks noGrp="1"/>
          </p:cNvSpPr>
          <p:nvPr>
            <p:ph type="sldNum" sz="quarter" idx="12"/>
          </p:nvPr>
        </p:nvSpPr>
        <p:spPr/>
        <p:txBody>
          <a:bodyPr/>
          <a:lstStyle/>
          <a:p>
            <a:fld id="{9CF2D8FE-54FB-4F52-9A20-C66C17A263D6}" type="slidenum">
              <a:rPr lang="zh-CN" altLang="en-US" smtClean="0"/>
              <a:t>17</a:t>
            </a:fld>
            <a:endParaRPr lang="zh-CN" altLang="en-US"/>
          </a:p>
        </p:txBody>
      </p:sp>
    </p:spTree>
    <p:extLst>
      <p:ext uri="{BB962C8B-B14F-4D97-AF65-F5344CB8AC3E}">
        <p14:creationId xmlns:p14="http://schemas.microsoft.com/office/powerpoint/2010/main" val="201854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63196B-3C5A-4D5E-AB03-3FC1783EBB56}"/>
              </a:ext>
            </a:extLst>
          </p:cNvPr>
          <p:cNvSpPr>
            <a:spLocks noGrp="1"/>
          </p:cNvSpPr>
          <p:nvPr>
            <p:ph type="title"/>
          </p:nvPr>
        </p:nvSpPr>
        <p:spPr>
          <a:xfrm>
            <a:off x="657225" y="282800"/>
            <a:ext cx="7886700" cy="1325563"/>
          </a:xfrm>
        </p:spPr>
        <p:txBody>
          <a:bodyPr/>
          <a:lstStyle/>
          <a:p>
            <a:r>
              <a:rPr lang="zh-CN" altLang="en-US" b="1" dirty="0"/>
              <a:t>总结</a:t>
            </a:r>
          </a:p>
        </p:txBody>
      </p:sp>
      <p:sp>
        <p:nvSpPr>
          <p:cNvPr id="4" name="灯片编号占位符 3">
            <a:extLst>
              <a:ext uri="{FF2B5EF4-FFF2-40B4-BE49-F238E27FC236}">
                <a16:creationId xmlns:a16="http://schemas.microsoft.com/office/drawing/2014/main" id="{85005945-6BC6-4020-A7F2-54425108CD6A}"/>
              </a:ext>
            </a:extLst>
          </p:cNvPr>
          <p:cNvSpPr>
            <a:spLocks noGrp="1"/>
          </p:cNvSpPr>
          <p:nvPr>
            <p:ph type="sldNum" sz="quarter" idx="12"/>
          </p:nvPr>
        </p:nvSpPr>
        <p:spPr/>
        <p:txBody>
          <a:bodyPr/>
          <a:lstStyle/>
          <a:p>
            <a:fld id="{9CF2D8FE-54FB-4F52-9A20-C66C17A263D6}" type="slidenum">
              <a:rPr lang="zh-CN" altLang="en-US" smtClean="0"/>
              <a:pPr/>
              <a:t>18</a:t>
            </a:fld>
            <a:endParaRPr lang="zh-CN" altLang="en-US"/>
          </a:p>
        </p:txBody>
      </p:sp>
      <p:sp>
        <p:nvSpPr>
          <p:cNvPr id="5" name="日期占位符 4">
            <a:extLst>
              <a:ext uri="{FF2B5EF4-FFF2-40B4-BE49-F238E27FC236}">
                <a16:creationId xmlns:a16="http://schemas.microsoft.com/office/drawing/2014/main" id="{0E4C3FB2-25FD-4B9A-8994-F34AD0556C82}"/>
              </a:ext>
            </a:extLst>
          </p:cNvPr>
          <p:cNvSpPr>
            <a:spLocks noGrp="1"/>
          </p:cNvSpPr>
          <p:nvPr>
            <p:ph type="dt" sz="half" idx="10"/>
          </p:nvPr>
        </p:nvSpPr>
        <p:spPr/>
        <p:txBody>
          <a:bodyPr/>
          <a:lstStyle/>
          <a:p>
            <a:fld id="{F5926049-239F-4656-9921-DA6F8A0B9B64}" type="datetime1">
              <a:rPr lang="zh-CN" altLang="en-US" smtClean="0"/>
              <a:t>2024/7/13</a:t>
            </a:fld>
            <a:endParaRPr lang="zh-CN" altLang="en-US"/>
          </a:p>
        </p:txBody>
      </p:sp>
      <p:sp>
        <p:nvSpPr>
          <p:cNvPr id="6" name="内容占位符 2">
            <a:extLst>
              <a:ext uri="{FF2B5EF4-FFF2-40B4-BE49-F238E27FC236}">
                <a16:creationId xmlns:a16="http://schemas.microsoft.com/office/drawing/2014/main" id="{3AE4E8FE-A17D-4F9D-AC10-ABA0A20B89C4}"/>
              </a:ext>
            </a:extLst>
          </p:cNvPr>
          <p:cNvSpPr txBox="1">
            <a:spLocks/>
          </p:cNvSpPr>
          <p:nvPr/>
        </p:nvSpPr>
        <p:spPr>
          <a:xfrm>
            <a:off x="571500" y="1608363"/>
            <a:ext cx="7915275" cy="43343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p"/>
            </a:pPr>
            <a:r>
              <a:rPr lang="zh-CN" altLang="en-US" dirty="0"/>
              <a:t>脉冲星</a:t>
            </a:r>
            <a:r>
              <a:rPr lang="en-US" altLang="zh-CN" dirty="0"/>
              <a:t>VLBI</a:t>
            </a:r>
            <a:r>
              <a:rPr lang="zh-CN" altLang="en-US" dirty="0"/>
              <a:t>观测具有重要意义；</a:t>
            </a:r>
            <a:endParaRPr lang="en-US" altLang="zh-CN" dirty="0"/>
          </a:p>
          <a:p>
            <a:pPr>
              <a:lnSpc>
                <a:spcPct val="150000"/>
              </a:lnSpc>
              <a:buFont typeface="Wingdings" panose="05000000000000000000" pitchFamily="2" charset="2"/>
              <a:buChar char="p"/>
            </a:pPr>
            <a:r>
              <a:rPr lang="zh-CN" altLang="en-US" dirty="0"/>
              <a:t>科技部</a:t>
            </a:r>
            <a:r>
              <a:rPr lang="en-US" altLang="zh-CN" dirty="0"/>
              <a:t>SKA</a:t>
            </a:r>
            <a:r>
              <a:rPr lang="zh-CN" altLang="en-US" dirty="0"/>
              <a:t>专项适时设立“脉冲星</a:t>
            </a:r>
            <a:r>
              <a:rPr lang="en-US" altLang="zh-CN" dirty="0"/>
              <a:t>VLBI</a:t>
            </a:r>
            <a:r>
              <a:rPr lang="zh-CN" altLang="en-US" dirty="0"/>
              <a:t>研究”课题；</a:t>
            </a:r>
            <a:endParaRPr lang="en-US" altLang="zh-CN" dirty="0"/>
          </a:p>
          <a:p>
            <a:pPr>
              <a:lnSpc>
                <a:spcPct val="150000"/>
              </a:lnSpc>
              <a:buFont typeface="Wingdings" panose="05000000000000000000" pitchFamily="2" charset="2"/>
              <a:buChar char="p"/>
            </a:pPr>
            <a:r>
              <a:rPr lang="zh-CN" altLang="en-US" dirty="0"/>
              <a:t>在国内多个兄弟单位支持帮助下，我们进行全流程地对脉冲星</a:t>
            </a:r>
            <a:r>
              <a:rPr lang="en-US" altLang="zh-CN" dirty="0"/>
              <a:t>VLBI</a:t>
            </a:r>
            <a:r>
              <a:rPr lang="zh-CN" altLang="en-US" dirty="0"/>
              <a:t>观测有关问题进行了研究和攻关；</a:t>
            </a:r>
            <a:endParaRPr lang="en-US" altLang="zh-CN" dirty="0"/>
          </a:p>
          <a:p>
            <a:pPr>
              <a:lnSpc>
                <a:spcPct val="150000"/>
              </a:lnSpc>
              <a:buFont typeface="Wingdings" panose="05000000000000000000" pitchFamily="2" charset="2"/>
              <a:buChar char="p"/>
            </a:pPr>
            <a:r>
              <a:rPr lang="zh-CN" altLang="en-US" dirty="0"/>
              <a:t>目前已经阶段性成果，按时达到了阶段性预定指标；</a:t>
            </a:r>
            <a:endParaRPr lang="en-US" altLang="zh-CN" dirty="0"/>
          </a:p>
          <a:p>
            <a:pPr>
              <a:lnSpc>
                <a:spcPct val="150000"/>
              </a:lnSpc>
              <a:buFont typeface="Wingdings" panose="05000000000000000000" pitchFamily="2" charset="2"/>
              <a:buChar char="p"/>
            </a:pPr>
            <a:r>
              <a:rPr lang="zh-CN" altLang="en-US" dirty="0"/>
              <a:t>后续继续努力，圆满完成有关任务。</a:t>
            </a:r>
          </a:p>
        </p:txBody>
      </p:sp>
    </p:spTree>
    <p:extLst>
      <p:ext uri="{BB962C8B-B14F-4D97-AF65-F5344CB8AC3E}">
        <p14:creationId xmlns:p14="http://schemas.microsoft.com/office/powerpoint/2010/main" val="498753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09BC8C1-1A7F-40C6-B6B0-EE374CEEF2BA}"/>
              </a:ext>
            </a:extLst>
          </p:cNvPr>
          <p:cNvSpPr>
            <a:spLocks noGrp="1"/>
          </p:cNvSpPr>
          <p:nvPr>
            <p:ph type="sldNum" sz="quarter" idx="12"/>
          </p:nvPr>
        </p:nvSpPr>
        <p:spPr/>
        <p:txBody>
          <a:bodyPr/>
          <a:lstStyle/>
          <a:p>
            <a:fld id="{9CF2D8FE-54FB-4F52-9A20-C66C17A263D6}" type="slidenum">
              <a:rPr lang="zh-CN" altLang="en-US" smtClean="0"/>
              <a:pPr/>
              <a:t>19</a:t>
            </a:fld>
            <a:endParaRPr lang="zh-CN" altLang="en-US"/>
          </a:p>
        </p:txBody>
      </p:sp>
      <p:sp>
        <p:nvSpPr>
          <p:cNvPr id="5" name="文本框 4">
            <a:extLst>
              <a:ext uri="{FF2B5EF4-FFF2-40B4-BE49-F238E27FC236}">
                <a16:creationId xmlns:a16="http://schemas.microsoft.com/office/drawing/2014/main" id="{C86F36BE-3C95-43DC-A175-C9C03190AEBD}"/>
              </a:ext>
            </a:extLst>
          </p:cNvPr>
          <p:cNvSpPr txBox="1"/>
          <p:nvPr/>
        </p:nvSpPr>
        <p:spPr>
          <a:xfrm>
            <a:off x="2363561" y="2481177"/>
            <a:ext cx="5021035" cy="923330"/>
          </a:xfrm>
          <a:prstGeom prst="rect">
            <a:avLst/>
          </a:prstGeom>
          <a:noFill/>
        </p:spPr>
        <p:txBody>
          <a:bodyPr wrap="square" rtlCol="0">
            <a:spAutoFit/>
          </a:bodyPr>
          <a:lstStyle/>
          <a:p>
            <a:pPr algn="ctr"/>
            <a:r>
              <a:rPr lang="zh-CN" altLang="en-US" sz="5400" dirty="0">
                <a:solidFill>
                  <a:srgbClr val="7030A0"/>
                </a:solidFill>
                <a:latin typeface="华文彩云" panose="02010800040101010101" pitchFamily="2" charset="-122"/>
                <a:ea typeface="华文彩云" panose="02010800040101010101" pitchFamily="2" charset="-122"/>
              </a:rPr>
              <a:t>谢谢！</a:t>
            </a:r>
          </a:p>
        </p:txBody>
      </p:sp>
      <p:sp>
        <p:nvSpPr>
          <p:cNvPr id="6" name="日期占位符 5">
            <a:extLst>
              <a:ext uri="{FF2B5EF4-FFF2-40B4-BE49-F238E27FC236}">
                <a16:creationId xmlns:a16="http://schemas.microsoft.com/office/drawing/2014/main" id="{0F3DB74D-22FD-4680-BA66-E2A60CFA8BA2}"/>
              </a:ext>
            </a:extLst>
          </p:cNvPr>
          <p:cNvSpPr>
            <a:spLocks noGrp="1"/>
          </p:cNvSpPr>
          <p:nvPr>
            <p:ph type="dt" sz="half" idx="10"/>
          </p:nvPr>
        </p:nvSpPr>
        <p:spPr/>
        <p:txBody>
          <a:bodyPr/>
          <a:lstStyle/>
          <a:p>
            <a:fld id="{42507F1D-F0F2-42FB-A298-64EFB65AF2B4}" type="datetime1">
              <a:rPr lang="zh-CN" altLang="en-US" smtClean="0"/>
              <a:t>2024/7/13</a:t>
            </a:fld>
            <a:endParaRPr lang="zh-CN" altLang="en-US"/>
          </a:p>
        </p:txBody>
      </p:sp>
    </p:spTree>
    <p:extLst>
      <p:ext uri="{BB962C8B-B14F-4D97-AF65-F5344CB8AC3E}">
        <p14:creationId xmlns:p14="http://schemas.microsoft.com/office/powerpoint/2010/main" val="2731751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69B27-5E40-40C5-91D6-9A65ACCC8A94}"/>
              </a:ext>
            </a:extLst>
          </p:cNvPr>
          <p:cNvSpPr>
            <a:spLocks noGrp="1"/>
          </p:cNvSpPr>
          <p:nvPr>
            <p:ph type="title"/>
          </p:nvPr>
        </p:nvSpPr>
        <p:spPr/>
        <p:txBody>
          <a:bodyPr/>
          <a:lstStyle/>
          <a:p>
            <a:r>
              <a:rPr lang="zh-CN" altLang="en-US" dirty="0"/>
              <a:t>报告提纲</a:t>
            </a:r>
          </a:p>
        </p:txBody>
      </p:sp>
      <p:sp>
        <p:nvSpPr>
          <p:cNvPr id="4" name="内容占位符 3">
            <a:extLst>
              <a:ext uri="{FF2B5EF4-FFF2-40B4-BE49-F238E27FC236}">
                <a16:creationId xmlns:a16="http://schemas.microsoft.com/office/drawing/2014/main" id="{40F4CA13-4AEB-4AD8-905C-F3F93579D730}"/>
              </a:ext>
            </a:extLst>
          </p:cNvPr>
          <p:cNvSpPr>
            <a:spLocks noGrp="1"/>
          </p:cNvSpPr>
          <p:nvPr>
            <p:ph idx="1"/>
          </p:nvPr>
        </p:nvSpPr>
        <p:spPr>
          <a:xfrm>
            <a:off x="559254" y="1825625"/>
            <a:ext cx="7956096" cy="4599668"/>
          </a:xfrm>
        </p:spPr>
        <p:txBody>
          <a:bodyPr>
            <a:normAutofit/>
          </a:bodyPr>
          <a:lstStyle/>
          <a:p>
            <a:pPr>
              <a:buFont typeface="Wingdings" panose="05000000000000000000" pitchFamily="2" charset="2"/>
              <a:buChar char="p"/>
            </a:pPr>
            <a:r>
              <a:rPr lang="zh-CN" altLang="en-US" dirty="0"/>
              <a:t>脉冲星</a:t>
            </a:r>
            <a:r>
              <a:rPr lang="en-US" altLang="zh-CN" dirty="0"/>
              <a:t>VLBI</a:t>
            </a:r>
            <a:r>
              <a:rPr lang="zh-CN" altLang="en-US" dirty="0"/>
              <a:t>观测意义简介</a:t>
            </a:r>
            <a:endParaRPr lang="en-US" altLang="zh-CN" dirty="0"/>
          </a:p>
          <a:p>
            <a:pPr>
              <a:buFont typeface="Wingdings" panose="05000000000000000000" pitchFamily="2" charset="2"/>
              <a:buChar char="p"/>
            </a:pPr>
            <a:r>
              <a:rPr lang="en-US" altLang="zh-CN" dirty="0"/>
              <a:t>SKA</a:t>
            </a:r>
            <a:r>
              <a:rPr lang="zh-CN" altLang="en-US" dirty="0"/>
              <a:t>专项“脉冲星</a:t>
            </a:r>
            <a:r>
              <a:rPr lang="en-US" altLang="zh-CN" dirty="0"/>
              <a:t>VLBI</a:t>
            </a:r>
            <a:r>
              <a:rPr lang="zh-CN" altLang="en-US" dirty="0"/>
              <a:t>研究”立项背景</a:t>
            </a:r>
            <a:endParaRPr lang="en-US" altLang="zh-CN" dirty="0"/>
          </a:p>
          <a:p>
            <a:pPr>
              <a:buFont typeface="Wingdings" panose="05000000000000000000" pitchFamily="2" charset="2"/>
              <a:buChar char="p"/>
            </a:pPr>
            <a:r>
              <a:rPr lang="zh-CN" altLang="en-US" dirty="0"/>
              <a:t>课题研究进展</a:t>
            </a:r>
            <a:endParaRPr lang="en-US" altLang="zh-CN" dirty="0"/>
          </a:p>
          <a:p>
            <a:pPr lvl="1">
              <a:buFont typeface="Wingdings" panose="05000000000000000000" pitchFamily="2" charset="2"/>
              <a:buChar char="Ø"/>
            </a:pPr>
            <a:r>
              <a:rPr lang="zh-CN" altLang="en-US" dirty="0"/>
              <a:t>脉冲星</a:t>
            </a:r>
            <a:r>
              <a:rPr lang="en-US" altLang="zh-CN" dirty="0"/>
              <a:t>VLBI</a:t>
            </a:r>
            <a:r>
              <a:rPr lang="zh-CN" altLang="en-US" dirty="0"/>
              <a:t>观测宽带数据采集系统；</a:t>
            </a:r>
            <a:endParaRPr lang="en-US" altLang="zh-CN" dirty="0"/>
          </a:p>
          <a:p>
            <a:pPr lvl="1">
              <a:buFont typeface="Wingdings" panose="05000000000000000000" pitchFamily="2" charset="2"/>
              <a:buChar char="Ø"/>
            </a:pPr>
            <a:r>
              <a:rPr lang="zh-CN" altLang="en-US" dirty="0"/>
              <a:t>脉冲星</a:t>
            </a:r>
            <a:r>
              <a:rPr lang="en-US" altLang="zh-CN" dirty="0"/>
              <a:t>VLBI</a:t>
            </a:r>
            <a:r>
              <a:rPr lang="zh-CN" altLang="en-US" dirty="0"/>
              <a:t>高速记录存储系统；</a:t>
            </a:r>
            <a:endParaRPr lang="en-US" altLang="zh-CN" dirty="0"/>
          </a:p>
          <a:p>
            <a:pPr lvl="1">
              <a:buFont typeface="Wingdings" panose="05000000000000000000" pitchFamily="2" charset="2"/>
              <a:buChar char="Ø"/>
            </a:pPr>
            <a:r>
              <a:rPr lang="zh-CN" altLang="en-US" dirty="0"/>
              <a:t>脉冲星</a:t>
            </a:r>
            <a:r>
              <a:rPr lang="en-US" altLang="zh-CN" dirty="0"/>
              <a:t>VLBI</a:t>
            </a:r>
            <a:r>
              <a:rPr lang="zh-CN" altLang="en-US" dirty="0"/>
              <a:t>远程观测运行和条纹快速预处理系统；</a:t>
            </a:r>
            <a:endParaRPr lang="en-US" altLang="zh-CN" dirty="0"/>
          </a:p>
          <a:p>
            <a:pPr lvl="1">
              <a:buFont typeface="Wingdings" panose="05000000000000000000" pitchFamily="2" charset="2"/>
              <a:buChar char="Ø"/>
            </a:pPr>
            <a:r>
              <a:rPr lang="zh-CN" altLang="en-US" kern="100" dirty="0">
                <a:latin typeface="Calibri" panose="020F0502020204030204" pitchFamily="34" charset="0"/>
                <a:cs typeface="黑体" panose="02010609060101010101" pitchFamily="49" charset="-122"/>
              </a:rPr>
              <a:t>脉冲星</a:t>
            </a:r>
            <a:r>
              <a:rPr lang="en-US" altLang="zh-CN" kern="100" dirty="0">
                <a:latin typeface="Calibri" panose="020F0502020204030204" pitchFamily="34" charset="0"/>
                <a:cs typeface="黑体" panose="02010609060101010101" pitchFamily="49" charset="-122"/>
              </a:rPr>
              <a:t>VLBI</a:t>
            </a:r>
            <a:r>
              <a:rPr lang="zh-CN" altLang="zh-CN" kern="100" dirty="0">
                <a:latin typeface="Calibri" panose="020F0502020204030204" pitchFamily="34" charset="0"/>
                <a:cs typeface="黑体" panose="02010609060101010101" pitchFamily="49" charset="-122"/>
              </a:rPr>
              <a:t>互相关处理机</a:t>
            </a:r>
            <a:r>
              <a:rPr lang="zh-CN" altLang="en-US" kern="100" dirty="0">
                <a:latin typeface="Calibri" panose="020F0502020204030204" pitchFamily="34" charset="0"/>
                <a:cs typeface="黑体" panose="02010609060101010101" pitchFamily="49" charset="-122"/>
              </a:rPr>
              <a:t>的原型样机搭建；</a:t>
            </a:r>
            <a:endParaRPr lang="en-US" altLang="zh-CN" kern="100" dirty="0">
              <a:latin typeface="Calibri" panose="020F0502020204030204" pitchFamily="34" charset="0"/>
              <a:cs typeface="黑体" panose="02010609060101010101" pitchFamily="49" charset="-122"/>
            </a:endParaRPr>
          </a:p>
          <a:p>
            <a:pPr lvl="1">
              <a:buFont typeface="Wingdings" panose="05000000000000000000" pitchFamily="2" charset="2"/>
              <a:buChar char="Ø"/>
            </a:pPr>
            <a:r>
              <a:rPr lang="en-US" altLang="zh-CN" dirty="0"/>
              <a:t>CVN</a:t>
            </a:r>
            <a:r>
              <a:rPr lang="zh-CN" altLang="en-US" dirty="0"/>
              <a:t>脉冲星观测具体实践；</a:t>
            </a:r>
            <a:endParaRPr lang="en-US" altLang="zh-CN" dirty="0"/>
          </a:p>
          <a:p>
            <a:pPr lvl="1">
              <a:buFont typeface="Wingdings" panose="05000000000000000000" pitchFamily="2" charset="2"/>
              <a:buChar char="Ø"/>
            </a:pPr>
            <a:r>
              <a:rPr lang="zh-CN" altLang="en-US" dirty="0"/>
              <a:t>基于脉冲星各参考架高精度链接</a:t>
            </a:r>
          </a:p>
          <a:p>
            <a:pPr>
              <a:buFont typeface="Wingdings" panose="05000000000000000000" pitchFamily="2" charset="2"/>
              <a:buChar char="p"/>
            </a:pPr>
            <a:r>
              <a:rPr lang="zh-CN" altLang="en-US" dirty="0"/>
              <a:t>总结</a:t>
            </a:r>
          </a:p>
        </p:txBody>
      </p:sp>
      <p:sp>
        <p:nvSpPr>
          <p:cNvPr id="3" name="灯片编号占位符 2">
            <a:extLst>
              <a:ext uri="{FF2B5EF4-FFF2-40B4-BE49-F238E27FC236}">
                <a16:creationId xmlns:a16="http://schemas.microsoft.com/office/drawing/2014/main" id="{B7B2D45C-FC50-440D-915C-FB2B9864A1AD}"/>
              </a:ext>
            </a:extLst>
          </p:cNvPr>
          <p:cNvSpPr>
            <a:spLocks noGrp="1"/>
          </p:cNvSpPr>
          <p:nvPr>
            <p:ph type="sldNum" sz="quarter" idx="12"/>
          </p:nvPr>
        </p:nvSpPr>
        <p:spPr/>
        <p:txBody>
          <a:bodyPr/>
          <a:lstStyle/>
          <a:p>
            <a:fld id="{9CF2D8FE-54FB-4F52-9A20-C66C17A263D6}" type="slidenum">
              <a:rPr lang="zh-CN" altLang="en-US" smtClean="0"/>
              <a:t>2</a:t>
            </a:fld>
            <a:endParaRPr lang="zh-CN" altLang="en-US"/>
          </a:p>
        </p:txBody>
      </p:sp>
      <p:sp>
        <p:nvSpPr>
          <p:cNvPr id="5" name="日期占位符 4">
            <a:extLst>
              <a:ext uri="{FF2B5EF4-FFF2-40B4-BE49-F238E27FC236}">
                <a16:creationId xmlns:a16="http://schemas.microsoft.com/office/drawing/2014/main" id="{BA5D2275-78C5-4234-B1A6-CCC6ACDFC272}"/>
              </a:ext>
            </a:extLst>
          </p:cNvPr>
          <p:cNvSpPr>
            <a:spLocks noGrp="1"/>
          </p:cNvSpPr>
          <p:nvPr>
            <p:ph type="dt" sz="half" idx="10"/>
          </p:nvPr>
        </p:nvSpPr>
        <p:spPr/>
        <p:txBody>
          <a:bodyPr/>
          <a:lstStyle/>
          <a:p>
            <a:fld id="{CAB0C2CE-577A-48D7-AD31-9BD1F79731BD}" type="datetime1">
              <a:rPr lang="zh-CN" altLang="en-US" smtClean="0"/>
              <a:t>2024/7/13</a:t>
            </a:fld>
            <a:endParaRPr lang="zh-CN" altLang="en-US"/>
          </a:p>
        </p:txBody>
      </p:sp>
    </p:spTree>
    <p:extLst>
      <p:ext uri="{BB962C8B-B14F-4D97-AF65-F5344CB8AC3E}">
        <p14:creationId xmlns:p14="http://schemas.microsoft.com/office/powerpoint/2010/main" val="2134508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4490" y="88122"/>
            <a:ext cx="7886700" cy="1325563"/>
          </a:xfrm>
        </p:spPr>
        <p:txBody>
          <a:bodyPr/>
          <a:lstStyle/>
          <a:p>
            <a:pPr algn="ctr"/>
            <a:r>
              <a:rPr lang="zh-CN" altLang="en-US" dirty="0"/>
              <a:t>射电望远镜的工作模式</a:t>
            </a:r>
          </a:p>
        </p:txBody>
      </p:sp>
      <p:grpSp>
        <p:nvGrpSpPr>
          <p:cNvPr id="6" name="组合 5"/>
          <p:cNvGrpSpPr/>
          <p:nvPr/>
        </p:nvGrpSpPr>
        <p:grpSpPr>
          <a:xfrm>
            <a:off x="549029" y="1046301"/>
            <a:ext cx="4728773" cy="2894068"/>
            <a:chOff x="500034" y="1357298"/>
            <a:chExt cx="5514591" cy="3322696"/>
          </a:xfrm>
        </p:grpSpPr>
        <p:pic>
          <p:nvPicPr>
            <p:cNvPr id="4" name="Picture 2"/>
            <p:cNvPicPr>
              <a:picLocks noChangeAspect="1" noChangeArrowheads="1"/>
            </p:cNvPicPr>
            <p:nvPr/>
          </p:nvPicPr>
          <p:blipFill>
            <a:blip r:embed="rId2"/>
            <a:srcRect/>
            <a:stretch>
              <a:fillRect/>
            </a:stretch>
          </p:blipFill>
          <p:spPr bwMode="auto">
            <a:xfrm>
              <a:off x="500034" y="1357298"/>
              <a:ext cx="5514591" cy="3322696"/>
            </a:xfrm>
            <a:prstGeom prst="rect">
              <a:avLst/>
            </a:prstGeom>
            <a:noFill/>
            <a:ln w="9525">
              <a:noFill/>
              <a:miter lim="800000"/>
              <a:headEnd/>
              <a:tailEnd/>
            </a:ln>
            <a:effectLst/>
          </p:spPr>
        </p:pic>
        <p:sp>
          <p:nvSpPr>
            <p:cNvPr id="5" name="TextBox 4"/>
            <p:cNvSpPr txBox="1"/>
            <p:nvPr/>
          </p:nvSpPr>
          <p:spPr>
            <a:xfrm>
              <a:off x="2928926" y="1521336"/>
              <a:ext cx="2486364" cy="388831"/>
            </a:xfrm>
            <a:prstGeom prst="rect">
              <a:avLst/>
            </a:prstGeom>
            <a:noFill/>
          </p:spPr>
          <p:txBody>
            <a:bodyPr wrap="square" rtlCol="0">
              <a:spAutoFit/>
            </a:bodyPr>
            <a:lstStyle/>
            <a:p>
              <a:r>
                <a:rPr lang="zh-CN" altLang="en-US" sz="1600" b="1" dirty="0"/>
                <a:t>望远镜的分辨本领</a:t>
              </a:r>
            </a:p>
          </p:txBody>
        </p:sp>
      </p:grpSp>
      <p:pic>
        <p:nvPicPr>
          <p:cNvPr id="8" name="Picture 2" descr="F:\summer-school\th.jpg"/>
          <p:cNvPicPr>
            <a:picLocks noChangeAspect="1" noChangeArrowheads="1"/>
          </p:cNvPicPr>
          <p:nvPr/>
        </p:nvPicPr>
        <p:blipFill>
          <a:blip r:embed="rId3"/>
          <a:srcRect/>
          <a:stretch>
            <a:fillRect/>
          </a:stretch>
        </p:blipFill>
        <p:spPr bwMode="auto">
          <a:xfrm>
            <a:off x="6457950" y="4266181"/>
            <a:ext cx="2313025" cy="2122713"/>
          </a:xfrm>
          <a:prstGeom prst="rect">
            <a:avLst/>
          </a:prstGeom>
          <a:noFill/>
        </p:spPr>
      </p:pic>
      <p:sp>
        <p:nvSpPr>
          <p:cNvPr id="10" name="TextBox 9"/>
          <p:cNvSpPr txBox="1"/>
          <p:nvPr/>
        </p:nvSpPr>
        <p:spPr>
          <a:xfrm>
            <a:off x="233486" y="3845386"/>
            <a:ext cx="535986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CN" altLang="en-US" b="1" dirty="0"/>
              <a:t>单口径射电望远镜分辨率较低，为提高观测的分辨率发明了射电干涉仪（诺奖），原子钟以及时频系统的发展使得基线长达成千上万公里射电干涉观测成为可能。</a:t>
            </a:r>
          </a:p>
        </p:txBody>
      </p:sp>
      <p:pic>
        <p:nvPicPr>
          <p:cNvPr id="12" name="Picture 18" descr="XB13832-1697"/>
          <p:cNvPicPr>
            <a:picLocks noChangeAspect="1" noChangeArrowheads="1"/>
          </p:cNvPicPr>
          <p:nvPr/>
        </p:nvPicPr>
        <p:blipFill>
          <a:blip r:embed="rId4" cstate="print"/>
          <a:srcRect/>
          <a:stretch>
            <a:fillRect/>
          </a:stretch>
        </p:blipFill>
        <p:spPr bwMode="auto">
          <a:xfrm>
            <a:off x="6159877" y="1238201"/>
            <a:ext cx="2653545" cy="2900362"/>
          </a:xfrm>
          <a:prstGeom prst="rect">
            <a:avLst/>
          </a:prstGeom>
          <a:noFill/>
          <a:ln w="9525">
            <a:solidFill>
              <a:schemeClr val="tx2"/>
            </a:solidFill>
            <a:miter lim="800000"/>
            <a:headEnd/>
            <a:tailEnd/>
          </a:ln>
        </p:spPr>
      </p:pic>
      <p:pic>
        <p:nvPicPr>
          <p:cNvPr id="13" name="Picture 12" descr="http://www.irap-phd.org/page2/files/shanghai.png"/>
          <p:cNvPicPr>
            <a:picLocks noChangeAspect="1" noChangeArrowheads="1"/>
          </p:cNvPicPr>
          <p:nvPr/>
        </p:nvPicPr>
        <p:blipFill>
          <a:blip r:embed="rId5" cstate="print"/>
          <a:srcRect/>
          <a:stretch>
            <a:fillRect/>
          </a:stretch>
        </p:blipFill>
        <p:spPr bwMode="auto">
          <a:xfrm>
            <a:off x="0" y="0"/>
            <a:ext cx="1060732" cy="1046301"/>
          </a:xfrm>
          <a:prstGeom prst="rect">
            <a:avLst/>
          </a:prstGeom>
          <a:noFill/>
        </p:spPr>
      </p:pic>
      <p:pic>
        <p:nvPicPr>
          <p:cNvPr id="14" name="Picture 12" descr="QQ截图201706241903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9494" y="0"/>
            <a:ext cx="964506" cy="10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灯片编号占位符 14">
            <a:extLst>
              <a:ext uri="{FF2B5EF4-FFF2-40B4-BE49-F238E27FC236}">
                <a16:creationId xmlns:a16="http://schemas.microsoft.com/office/drawing/2014/main" id="{6161AEF5-0174-409B-A152-AFD38CD48AEC}"/>
              </a:ext>
            </a:extLst>
          </p:cNvPr>
          <p:cNvSpPr>
            <a:spLocks noGrp="1"/>
          </p:cNvSpPr>
          <p:nvPr>
            <p:ph type="sldNum" sz="quarter" idx="12"/>
          </p:nvPr>
        </p:nvSpPr>
        <p:spPr/>
        <p:txBody>
          <a:bodyPr/>
          <a:lstStyle/>
          <a:p>
            <a:fld id="{65856139-8586-4ED0-BD20-C319E662C123}" type="slidenum">
              <a:rPr lang="en-US" altLang="zh-CN" smtClean="0"/>
              <a:pPr/>
              <a:t>3</a:t>
            </a:fld>
            <a:endParaRPr lang="en-US" altLang="zh-CN"/>
          </a:p>
        </p:txBody>
      </p:sp>
      <p:pic>
        <p:nvPicPr>
          <p:cNvPr id="6146" name="Picture 2" descr="Radio Telescopes – Derekscope">
            <a:extLst>
              <a:ext uri="{FF2B5EF4-FFF2-40B4-BE49-F238E27FC236}">
                <a16:creationId xmlns:a16="http://schemas.microsoft.com/office/drawing/2014/main" id="{3D278C30-F021-4685-9600-098239AE0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486" y="5327538"/>
            <a:ext cx="1977246" cy="11702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ery Long Baseline Interferometry (VLBI) | Aalto University">
            <a:extLst>
              <a:ext uri="{FF2B5EF4-FFF2-40B4-BE49-F238E27FC236}">
                <a16:creationId xmlns:a16="http://schemas.microsoft.com/office/drawing/2014/main" id="{058EBB23-754F-47F8-B61C-305E703CDC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0412" y="5181260"/>
            <a:ext cx="2491250" cy="131649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adio Astronomy Division Homepage">
            <a:extLst>
              <a:ext uri="{FF2B5EF4-FFF2-40B4-BE49-F238E27FC236}">
                <a16:creationId xmlns:a16="http://schemas.microsoft.com/office/drawing/2014/main" id="{3A5B6431-0344-4F38-9DEF-FC2C68A255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8407" y="5300951"/>
            <a:ext cx="1575707" cy="1181780"/>
          </a:xfrm>
          <a:prstGeom prst="rect">
            <a:avLst/>
          </a:prstGeom>
          <a:noFill/>
          <a:extLst>
            <a:ext uri="{909E8E84-426E-40DD-AFC4-6F175D3DCCD1}">
              <a14:hiddenFill xmlns:a14="http://schemas.microsoft.com/office/drawing/2010/main">
                <a:solidFill>
                  <a:srgbClr val="FFFFFF"/>
                </a:solidFill>
              </a14:hiddenFill>
            </a:ext>
          </a:extLst>
        </p:spPr>
      </p:pic>
      <p:sp>
        <p:nvSpPr>
          <p:cNvPr id="7" name="日期占位符 6">
            <a:extLst>
              <a:ext uri="{FF2B5EF4-FFF2-40B4-BE49-F238E27FC236}">
                <a16:creationId xmlns:a16="http://schemas.microsoft.com/office/drawing/2014/main" id="{5DE427E8-E4B1-4B9C-A245-131A35C82E46}"/>
              </a:ext>
            </a:extLst>
          </p:cNvPr>
          <p:cNvSpPr>
            <a:spLocks noGrp="1"/>
          </p:cNvSpPr>
          <p:nvPr>
            <p:ph type="dt" sz="half" idx="10"/>
          </p:nvPr>
        </p:nvSpPr>
        <p:spPr/>
        <p:txBody>
          <a:bodyPr/>
          <a:lstStyle/>
          <a:p>
            <a:fld id="{6D6961EA-8CE7-41B0-B153-DB7B1EE6C342}" type="datetime1">
              <a:rPr lang="zh-CN" altLang="en-US" smtClean="0"/>
              <a:t>2024/7/13</a:t>
            </a:fld>
            <a:endParaRPr lang="zh-CN" altLang="en-US"/>
          </a:p>
        </p:txBody>
      </p:sp>
    </p:spTree>
    <p:extLst>
      <p:ext uri="{BB962C8B-B14F-4D97-AF65-F5344CB8AC3E}">
        <p14:creationId xmlns:p14="http://schemas.microsoft.com/office/powerpoint/2010/main" val="667535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88640"/>
            <a:ext cx="8229600" cy="1143000"/>
          </a:xfrm>
        </p:spPr>
        <p:txBody>
          <a:bodyPr/>
          <a:lstStyle/>
          <a:p>
            <a:pPr algn="ctr"/>
            <a:r>
              <a:rPr lang="en-US" altLang="zh-CN" dirty="0"/>
              <a:t>VLBI</a:t>
            </a:r>
            <a:r>
              <a:rPr lang="zh-CN" altLang="en-US" dirty="0"/>
              <a:t>脉冲星观测意义及进展</a:t>
            </a:r>
          </a:p>
        </p:txBody>
      </p:sp>
      <p:pic>
        <p:nvPicPr>
          <p:cNvPr id="36865" name="Picture 1"/>
          <p:cNvPicPr>
            <a:picLocks noChangeAspect="1" noChangeArrowheads="1"/>
          </p:cNvPicPr>
          <p:nvPr/>
        </p:nvPicPr>
        <p:blipFill>
          <a:blip r:embed="rId2" cstate="print"/>
          <a:srcRect/>
          <a:stretch>
            <a:fillRect/>
          </a:stretch>
        </p:blipFill>
        <p:spPr bwMode="auto">
          <a:xfrm>
            <a:off x="827584" y="1196752"/>
            <a:ext cx="3397721" cy="3218128"/>
          </a:xfrm>
          <a:prstGeom prst="rect">
            <a:avLst/>
          </a:prstGeom>
          <a:noFill/>
          <a:ln w="9525">
            <a:noFill/>
            <a:miter lim="800000"/>
            <a:headEnd/>
            <a:tailEnd/>
          </a:ln>
        </p:spPr>
      </p:pic>
      <p:graphicFrame>
        <p:nvGraphicFramePr>
          <p:cNvPr id="11" name="图示 10"/>
          <p:cNvGraphicFramePr/>
          <p:nvPr>
            <p:extLst>
              <p:ext uri="{D42A27DB-BD31-4B8C-83A1-F6EECF244321}">
                <p14:modId xmlns:p14="http://schemas.microsoft.com/office/powerpoint/2010/main" val="941596278"/>
              </p:ext>
            </p:extLst>
          </p:nvPr>
        </p:nvGraphicFramePr>
        <p:xfrm>
          <a:off x="4211960" y="1110343"/>
          <a:ext cx="4756508" cy="3470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66" name="Picture 2" descr="apj325339f1_lr.jpg"/>
          <p:cNvPicPr>
            <a:picLocks noChangeAspect="1" noChangeArrowheads="1"/>
          </p:cNvPicPr>
          <p:nvPr/>
        </p:nvPicPr>
        <p:blipFill>
          <a:blip r:embed="rId8" cstate="print"/>
          <a:srcRect/>
          <a:stretch>
            <a:fillRect/>
          </a:stretch>
        </p:blipFill>
        <p:spPr bwMode="auto">
          <a:xfrm>
            <a:off x="3947465" y="4465944"/>
            <a:ext cx="4427984" cy="2073773"/>
          </a:xfrm>
          <a:prstGeom prst="rect">
            <a:avLst/>
          </a:prstGeom>
          <a:noFill/>
        </p:spPr>
      </p:pic>
      <p:sp>
        <p:nvSpPr>
          <p:cNvPr id="13" name="TextBox 12"/>
          <p:cNvSpPr txBox="1"/>
          <p:nvPr/>
        </p:nvSpPr>
        <p:spPr>
          <a:xfrm>
            <a:off x="288032" y="1520788"/>
            <a:ext cx="461665" cy="1800200"/>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pPr algn="ctr"/>
            <a:r>
              <a:rPr lang="zh-CN" altLang="en-US" dirty="0"/>
              <a:t>天体测量学</a:t>
            </a:r>
          </a:p>
        </p:txBody>
      </p:sp>
      <p:sp>
        <p:nvSpPr>
          <p:cNvPr id="15" name="TextBox 14"/>
          <p:cNvSpPr txBox="1"/>
          <p:nvPr/>
        </p:nvSpPr>
        <p:spPr>
          <a:xfrm>
            <a:off x="8487291" y="4878161"/>
            <a:ext cx="461665" cy="1352276"/>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pPr algn="ctr"/>
            <a:r>
              <a:rPr lang="zh-CN" altLang="en-US" dirty="0"/>
              <a:t>星际闪烁</a:t>
            </a:r>
          </a:p>
        </p:txBody>
      </p:sp>
      <p:sp>
        <p:nvSpPr>
          <p:cNvPr id="3" name="灯片编号占位符 2">
            <a:extLst>
              <a:ext uri="{FF2B5EF4-FFF2-40B4-BE49-F238E27FC236}">
                <a16:creationId xmlns:a16="http://schemas.microsoft.com/office/drawing/2014/main" id="{20076A83-4EA2-49AB-8B3F-D9258F00B595}"/>
              </a:ext>
            </a:extLst>
          </p:cNvPr>
          <p:cNvSpPr>
            <a:spLocks noGrp="1"/>
          </p:cNvSpPr>
          <p:nvPr>
            <p:ph type="sldNum" sz="quarter" idx="12"/>
          </p:nvPr>
        </p:nvSpPr>
        <p:spPr/>
        <p:txBody>
          <a:bodyPr/>
          <a:lstStyle/>
          <a:p>
            <a:fld id="{9CF2D8FE-54FB-4F52-9A20-C66C17A263D6}" type="slidenum">
              <a:rPr lang="zh-CN" altLang="en-US" smtClean="0"/>
              <a:pPr/>
              <a:t>4</a:t>
            </a:fld>
            <a:endParaRPr lang="zh-CN" altLang="en-US"/>
          </a:p>
        </p:txBody>
      </p:sp>
      <p:sp>
        <p:nvSpPr>
          <p:cNvPr id="10" name="文本占位符 2">
            <a:extLst>
              <a:ext uri="{FF2B5EF4-FFF2-40B4-BE49-F238E27FC236}">
                <a16:creationId xmlns:a16="http://schemas.microsoft.com/office/drawing/2014/main" id="{0C6751BB-215F-4A78-8FB6-88C071168E5A}"/>
              </a:ext>
            </a:extLst>
          </p:cNvPr>
          <p:cNvSpPr txBox="1">
            <a:spLocks/>
          </p:cNvSpPr>
          <p:nvPr/>
        </p:nvSpPr>
        <p:spPr>
          <a:xfrm>
            <a:off x="109622" y="4403177"/>
            <a:ext cx="3776693" cy="2357665"/>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7175" indent="-257175" algn="l">
              <a:buFont typeface="Wingdings" panose="05000000000000000000" pitchFamily="2" charset="2"/>
              <a:buChar char="l"/>
            </a:pPr>
            <a:r>
              <a:rPr lang="zh-CN" altLang="en-US" sz="15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不依赖于任何模型的距离和自行参数</a:t>
            </a:r>
          </a:p>
          <a:p>
            <a:pPr marL="257175" indent="-257175" algn="l">
              <a:buFont typeface="Wingdings" panose="05000000000000000000" pitchFamily="2" charset="2"/>
              <a:buChar char="l"/>
            </a:pPr>
            <a:r>
              <a:rPr lang="zh-CN" altLang="en-US" sz="15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限定辐射高度，中子星物态方程</a:t>
            </a:r>
          </a:p>
          <a:p>
            <a:pPr marL="257175" indent="-257175" algn="l">
              <a:buFont typeface="Wingdings" panose="05000000000000000000" pitchFamily="2" charset="2"/>
              <a:buChar char="l"/>
            </a:pPr>
            <a:r>
              <a:rPr lang="zh-CN" altLang="en-US" sz="15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诞生地、脉冲星成协的超新星遗迹认证</a:t>
            </a:r>
            <a:endParaRPr lang="en-US" altLang="zh-CN" sz="150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marL="257175" indent="-257175" algn="l">
              <a:buFont typeface="Wingdings" panose="05000000000000000000" pitchFamily="2" charset="2"/>
              <a:buChar char="l"/>
            </a:pPr>
            <a:r>
              <a:rPr lang="zh-CN" altLang="en-US" sz="15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演化：特征年龄和动力学年龄结合</a:t>
            </a:r>
            <a:endParaRPr lang="en-US" altLang="zh-CN" sz="150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marL="257175" indent="-257175" algn="l">
              <a:buFont typeface="Wingdings" panose="05000000000000000000" pitchFamily="2" charset="2"/>
              <a:buChar char="l"/>
            </a:pPr>
            <a:r>
              <a:rPr lang="zh-CN" altLang="en-US" sz="15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优化银河系电子密度模型、星际闪烁高分辨探测</a:t>
            </a:r>
          </a:p>
          <a:p>
            <a:pPr marL="257175" indent="-257175" algn="l">
              <a:buFont typeface="Wingdings" panose="05000000000000000000" pitchFamily="2" charset="2"/>
              <a:buChar char="l"/>
            </a:pPr>
            <a:r>
              <a:rPr lang="zh-CN" altLang="en-US" sz="15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行星历表参考系和基于河外射电源的惯性参考系链接</a:t>
            </a:r>
            <a:endParaRPr lang="en-US" altLang="zh-CN" sz="150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982FD69C-2F40-4B3F-9F16-DE124F19CA2B}"/>
              </a:ext>
            </a:extLst>
          </p:cNvPr>
          <p:cNvSpPr>
            <a:spLocks noGrp="1"/>
          </p:cNvSpPr>
          <p:nvPr>
            <p:ph type="dt" sz="half" idx="10"/>
          </p:nvPr>
        </p:nvSpPr>
        <p:spPr/>
        <p:txBody>
          <a:bodyPr/>
          <a:lstStyle/>
          <a:p>
            <a:fld id="{AB658F2D-08B8-43F6-9A65-E8717720C606}" type="datetime1">
              <a:rPr lang="zh-CN" altLang="en-US" smtClean="0"/>
              <a:t>2024/7/13</a:t>
            </a:fld>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2D7661E-E9A5-4847-A3C6-9628B1E3CDE7}"/>
              </a:ext>
            </a:extLst>
          </p:cNvPr>
          <p:cNvGrpSpPr/>
          <p:nvPr/>
        </p:nvGrpSpPr>
        <p:grpSpPr>
          <a:xfrm>
            <a:off x="146146" y="573985"/>
            <a:ext cx="4617715" cy="5696186"/>
            <a:chOff x="3851920" y="908720"/>
            <a:chExt cx="5292080" cy="5580484"/>
          </a:xfrm>
        </p:grpSpPr>
        <p:pic>
          <p:nvPicPr>
            <p:cNvPr id="5" name="Picture 2">
              <a:extLst>
                <a:ext uri="{FF2B5EF4-FFF2-40B4-BE49-F238E27FC236}">
                  <a16:creationId xmlns:a16="http://schemas.microsoft.com/office/drawing/2014/main" id="{43FCC29A-0A36-4A23-BFAC-8C1AC6BE3B9E}"/>
                </a:ext>
              </a:extLst>
            </p:cNvPr>
            <p:cNvPicPr>
              <a:picLocks noChangeAspect="1" noChangeArrowheads="1"/>
            </p:cNvPicPr>
            <p:nvPr/>
          </p:nvPicPr>
          <p:blipFill>
            <a:blip r:embed="rId2" cstate="print"/>
            <a:srcRect/>
            <a:stretch>
              <a:fillRect/>
            </a:stretch>
          </p:blipFill>
          <p:spPr bwMode="auto">
            <a:xfrm>
              <a:off x="3851920" y="2564904"/>
              <a:ext cx="5143500" cy="3924300"/>
            </a:xfrm>
            <a:prstGeom prst="rect">
              <a:avLst/>
            </a:prstGeom>
            <a:noFill/>
            <a:ln w="9525">
              <a:noFill/>
              <a:miter lim="800000"/>
              <a:headEnd/>
              <a:tailEnd/>
            </a:ln>
          </p:spPr>
        </p:pic>
        <p:pic>
          <p:nvPicPr>
            <p:cNvPr id="6" name="Picture 3">
              <a:extLst>
                <a:ext uri="{FF2B5EF4-FFF2-40B4-BE49-F238E27FC236}">
                  <a16:creationId xmlns:a16="http://schemas.microsoft.com/office/drawing/2014/main" id="{02402DFA-88C1-4821-8FBF-83DC1893580A}"/>
                </a:ext>
              </a:extLst>
            </p:cNvPr>
            <p:cNvPicPr>
              <a:picLocks noChangeAspect="1" noChangeArrowheads="1"/>
            </p:cNvPicPr>
            <p:nvPr/>
          </p:nvPicPr>
          <p:blipFill>
            <a:blip r:embed="rId3" cstate="print"/>
            <a:srcRect/>
            <a:stretch>
              <a:fillRect/>
            </a:stretch>
          </p:blipFill>
          <p:spPr bwMode="auto">
            <a:xfrm>
              <a:off x="3898700" y="908720"/>
              <a:ext cx="5245300" cy="1413117"/>
            </a:xfrm>
            <a:prstGeom prst="rect">
              <a:avLst/>
            </a:prstGeom>
            <a:noFill/>
            <a:ln w="9525">
              <a:noFill/>
              <a:miter lim="800000"/>
              <a:headEnd/>
              <a:tailEnd/>
            </a:ln>
          </p:spPr>
        </p:pic>
      </p:grpSp>
      <p:sp>
        <p:nvSpPr>
          <p:cNvPr id="2" name="灯片编号占位符 1">
            <a:extLst>
              <a:ext uri="{FF2B5EF4-FFF2-40B4-BE49-F238E27FC236}">
                <a16:creationId xmlns:a16="http://schemas.microsoft.com/office/drawing/2014/main" id="{AAE31050-F637-4165-A61B-2D6DFDC3D82D}"/>
              </a:ext>
            </a:extLst>
          </p:cNvPr>
          <p:cNvSpPr>
            <a:spLocks noGrp="1"/>
          </p:cNvSpPr>
          <p:nvPr>
            <p:ph type="sldNum" sz="quarter" idx="12"/>
          </p:nvPr>
        </p:nvSpPr>
        <p:spPr/>
        <p:txBody>
          <a:bodyPr/>
          <a:lstStyle/>
          <a:p>
            <a:fld id="{9CF2D8FE-54FB-4F52-9A20-C66C17A263D6}" type="slidenum">
              <a:rPr lang="zh-CN" altLang="en-US" smtClean="0"/>
              <a:pPr/>
              <a:t>5</a:t>
            </a:fld>
            <a:endParaRPr lang="zh-CN" altLang="en-US"/>
          </a:p>
        </p:txBody>
      </p:sp>
      <p:pic>
        <p:nvPicPr>
          <p:cNvPr id="7" name="图片 6">
            <a:extLst>
              <a:ext uri="{FF2B5EF4-FFF2-40B4-BE49-F238E27FC236}">
                <a16:creationId xmlns:a16="http://schemas.microsoft.com/office/drawing/2014/main" id="{66CA9C96-81CB-46C7-85A7-D9647895AA8D}"/>
              </a:ext>
            </a:extLst>
          </p:cNvPr>
          <p:cNvPicPr>
            <a:picLocks noChangeAspect="1"/>
          </p:cNvPicPr>
          <p:nvPr/>
        </p:nvPicPr>
        <p:blipFill>
          <a:blip r:embed="rId4" cstate="print"/>
          <a:stretch>
            <a:fillRect/>
          </a:stretch>
        </p:blipFill>
        <p:spPr>
          <a:xfrm>
            <a:off x="5243079" y="221061"/>
            <a:ext cx="3521159" cy="2684341"/>
          </a:xfrm>
          <a:prstGeom prst="rect">
            <a:avLst/>
          </a:prstGeom>
        </p:spPr>
      </p:pic>
      <p:sp>
        <p:nvSpPr>
          <p:cNvPr id="8" name="矩形 7">
            <a:extLst>
              <a:ext uri="{FF2B5EF4-FFF2-40B4-BE49-F238E27FC236}">
                <a16:creationId xmlns:a16="http://schemas.microsoft.com/office/drawing/2014/main" id="{45A2A1F0-C412-4AC6-9813-FC7E81BF1344}"/>
              </a:ext>
            </a:extLst>
          </p:cNvPr>
          <p:cNvSpPr/>
          <p:nvPr/>
        </p:nvSpPr>
        <p:spPr>
          <a:xfrm>
            <a:off x="5409425" y="2880433"/>
            <a:ext cx="335481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zh-CN" altLang="en-US" dirty="0"/>
              <a:t>脉冲星计时噪声显著改善！</a:t>
            </a:r>
          </a:p>
        </p:txBody>
      </p:sp>
      <p:pic>
        <p:nvPicPr>
          <p:cNvPr id="9" name="图片 8">
            <a:extLst>
              <a:ext uri="{FF2B5EF4-FFF2-40B4-BE49-F238E27FC236}">
                <a16:creationId xmlns:a16="http://schemas.microsoft.com/office/drawing/2014/main" id="{7A5CE3C5-5B6F-419B-B0A7-7162836BC6E5}"/>
              </a:ext>
            </a:extLst>
          </p:cNvPr>
          <p:cNvPicPr>
            <a:picLocks noChangeAspect="1"/>
          </p:cNvPicPr>
          <p:nvPr/>
        </p:nvPicPr>
        <p:blipFill>
          <a:blip r:embed="rId5" cstate="print"/>
          <a:stretch>
            <a:fillRect/>
          </a:stretch>
        </p:blipFill>
        <p:spPr>
          <a:xfrm>
            <a:off x="5480909" y="3277127"/>
            <a:ext cx="3110812" cy="3051861"/>
          </a:xfrm>
          <a:prstGeom prst="rect">
            <a:avLst/>
          </a:prstGeom>
        </p:spPr>
      </p:pic>
      <p:sp>
        <p:nvSpPr>
          <p:cNvPr id="10" name="文本框 9">
            <a:extLst>
              <a:ext uri="{FF2B5EF4-FFF2-40B4-BE49-F238E27FC236}">
                <a16:creationId xmlns:a16="http://schemas.microsoft.com/office/drawing/2014/main" id="{309CCFEC-9BC9-4C4C-A84E-77F75E46087A}"/>
              </a:ext>
            </a:extLst>
          </p:cNvPr>
          <p:cNvSpPr txBox="1"/>
          <p:nvPr/>
        </p:nvSpPr>
        <p:spPr>
          <a:xfrm>
            <a:off x="5398786" y="6270171"/>
            <a:ext cx="3474313"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zh-CN" altLang="en-US" dirty="0"/>
              <a:t>星震时刻提前</a:t>
            </a:r>
            <a:r>
              <a:rPr lang="en-US" altLang="zh-CN" dirty="0"/>
              <a:t>13</a:t>
            </a:r>
            <a:r>
              <a:rPr lang="zh-CN" altLang="en-US" dirty="0"/>
              <a:t>天，幅度更精准！</a:t>
            </a:r>
          </a:p>
        </p:txBody>
      </p:sp>
      <p:sp>
        <p:nvSpPr>
          <p:cNvPr id="3" name="日期占位符 2">
            <a:extLst>
              <a:ext uri="{FF2B5EF4-FFF2-40B4-BE49-F238E27FC236}">
                <a16:creationId xmlns:a16="http://schemas.microsoft.com/office/drawing/2014/main" id="{A131C532-33D7-475A-8787-8A9B37A26635}"/>
              </a:ext>
            </a:extLst>
          </p:cNvPr>
          <p:cNvSpPr>
            <a:spLocks noGrp="1"/>
          </p:cNvSpPr>
          <p:nvPr>
            <p:ph type="dt" sz="half" idx="10"/>
          </p:nvPr>
        </p:nvSpPr>
        <p:spPr/>
        <p:txBody>
          <a:bodyPr/>
          <a:lstStyle/>
          <a:p>
            <a:fld id="{B53A4968-B124-42E8-AAE2-BC79DF91D3D3}" type="datetime1">
              <a:rPr lang="zh-CN" altLang="en-US" smtClean="0"/>
              <a:t>2024/7/13</a:t>
            </a:fld>
            <a:endParaRPr lang="zh-CN" altLang="en-US"/>
          </a:p>
        </p:txBody>
      </p:sp>
    </p:spTree>
    <p:extLst>
      <p:ext uri="{BB962C8B-B14F-4D97-AF65-F5344CB8AC3E}">
        <p14:creationId xmlns:p14="http://schemas.microsoft.com/office/powerpoint/2010/main" val="389948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www.irap-phd.org/page2/files/shanghai.png"/>
          <p:cNvPicPr>
            <a:picLocks noChangeAspect="1" noChangeArrowheads="1"/>
          </p:cNvPicPr>
          <p:nvPr/>
        </p:nvPicPr>
        <p:blipFill>
          <a:blip r:embed="rId2" cstate="print"/>
          <a:srcRect/>
          <a:stretch>
            <a:fillRect/>
          </a:stretch>
        </p:blipFill>
        <p:spPr bwMode="auto">
          <a:xfrm>
            <a:off x="0" y="0"/>
            <a:ext cx="1060732" cy="1046301"/>
          </a:xfrm>
          <a:prstGeom prst="rect">
            <a:avLst/>
          </a:prstGeom>
          <a:noFill/>
        </p:spPr>
      </p:pic>
      <p:pic>
        <p:nvPicPr>
          <p:cNvPr id="2066" name="Picture 18" descr="http://www.aei.mpg.de/einsteinOnline/en/images/elementary/pulsar.gif"/>
          <p:cNvPicPr>
            <a:picLocks noChangeAspect="1" noChangeArrowheads="1" noCrop="1"/>
          </p:cNvPicPr>
          <p:nvPr/>
        </p:nvPicPr>
        <p:blipFill>
          <a:blip r:embed="rId3" cstate="print"/>
          <a:srcRect/>
          <a:stretch>
            <a:fillRect/>
          </a:stretch>
        </p:blipFill>
        <p:spPr bwMode="auto">
          <a:xfrm>
            <a:off x="7781925" y="0"/>
            <a:ext cx="1362075" cy="1095376"/>
          </a:xfrm>
          <a:prstGeom prst="rect">
            <a:avLst/>
          </a:prstGeom>
          <a:noFill/>
        </p:spPr>
      </p:pic>
      <p:sp>
        <p:nvSpPr>
          <p:cNvPr id="5" name="标题 4"/>
          <p:cNvSpPr>
            <a:spLocks noGrp="1"/>
          </p:cNvSpPr>
          <p:nvPr>
            <p:ph type="title"/>
          </p:nvPr>
        </p:nvSpPr>
        <p:spPr>
          <a:xfrm>
            <a:off x="214282" y="214290"/>
            <a:ext cx="8229600" cy="1143000"/>
          </a:xfrm>
        </p:spPr>
        <p:txBody>
          <a:bodyPr>
            <a:normAutofit/>
          </a:bodyPr>
          <a:lstStyle/>
          <a:p>
            <a:pPr algn="ctr"/>
            <a:r>
              <a:rPr lang="zh-CN" altLang="en-US" sz="3200" dirty="0"/>
              <a:t>脉冲星</a:t>
            </a:r>
            <a:r>
              <a:rPr lang="en-US" altLang="zh-CN" sz="3200" dirty="0"/>
              <a:t>VLBI</a:t>
            </a:r>
            <a:r>
              <a:rPr lang="zh-CN" altLang="en-US" sz="3200" dirty="0"/>
              <a:t>观测的难点以及对应技术</a:t>
            </a:r>
          </a:p>
        </p:txBody>
      </p:sp>
      <p:graphicFrame>
        <p:nvGraphicFramePr>
          <p:cNvPr id="8" name="内容占位符 7"/>
          <p:cNvGraphicFramePr>
            <a:graphicFrameLocks noGrp="1"/>
          </p:cNvGraphicFramePr>
          <p:nvPr>
            <p:ph idx="1"/>
            <p:extLst>
              <p:ext uri="{D42A27DB-BD31-4B8C-83A1-F6EECF244321}">
                <p14:modId xmlns:p14="http://schemas.microsoft.com/office/powerpoint/2010/main" val="1142029021"/>
              </p:ext>
            </p:extLst>
          </p:nvPr>
        </p:nvGraphicFramePr>
        <p:xfrm>
          <a:off x="395536" y="1428736"/>
          <a:ext cx="8534182" cy="4697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灯片编号占位符 1">
            <a:extLst>
              <a:ext uri="{FF2B5EF4-FFF2-40B4-BE49-F238E27FC236}">
                <a16:creationId xmlns:a16="http://schemas.microsoft.com/office/drawing/2014/main" id="{7F1255F0-C3E4-43C1-B3DC-3091AE2E6E3C}"/>
              </a:ext>
            </a:extLst>
          </p:cNvPr>
          <p:cNvSpPr>
            <a:spLocks noGrp="1"/>
          </p:cNvSpPr>
          <p:nvPr>
            <p:ph type="sldNum" sz="quarter" idx="12"/>
          </p:nvPr>
        </p:nvSpPr>
        <p:spPr/>
        <p:txBody>
          <a:bodyPr/>
          <a:lstStyle/>
          <a:p>
            <a:fld id="{9CF2D8FE-54FB-4F52-9A20-C66C17A263D6}" type="slidenum">
              <a:rPr lang="zh-CN" altLang="en-US" smtClean="0"/>
              <a:pPr/>
              <a:t>6</a:t>
            </a:fld>
            <a:endParaRPr lang="zh-CN" altLang="en-US"/>
          </a:p>
        </p:txBody>
      </p:sp>
      <p:sp>
        <p:nvSpPr>
          <p:cNvPr id="3" name="日期占位符 2">
            <a:extLst>
              <a:ext uri="{FF2B5EF4-FFF2-40B4-BE49-F238E27FC236}">
                <a16:creationId xmlns:a16="http://schemas.microsoft.com/office/drawing/2014/main" id="{BBFED6E0-E84A-4A05-A3A4-01141CC2BCF0}"/>
              </a:ext>
            </a:extLst>
          </p:cNvPr>
          <p:cNvSpPr>
            <a:spLocks noGrp="1"/>
          </p:cNvSpPr>
          <p:nvPr>
            <p:ph type="dt" sz="half" idx="10"/>
          </p:nvPr>
        </p:nvSpPr>
        <p:spPr/>
        <p:txBody>
          <a:bodyPr/>
          <a:lstStyle/>
          <a:p>
            <a:fld id="{435F4829-6BA8-4D2C-9135-AC1698F99057}" type="datetime1">
              <a:rPr lang="zh-CN" altLang="en-US" smtClean="0"/>
              <a:t>2024/7/13</a:t>
            </a:fld>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5F92DC6-1F39-460E-8599-5849BC62A79D}"/>
              </a:ext>
            </a:extLst>
          </p:cNvPr>
          <p:cNvSpPr>
            <a:spLocks noGrp="1"/>
          </p:cNvSpPr>
          <p:nvPr>
            <p:ph type="sldNum" sz="quarter" idx="12"/>
          </p:nvPr>
        </p:nvSpPr>
        <p:spPr/>
        <p:txBody>
          <a:bodyPr/>
          <a:lstStyle/>
          <a:p>
            <a:fld id="{9CF2D8FE-54FB-4F52-9A20-C66C17A263D6}" type="slidenum">
              <a:rPr lang="zh-CN" altLang="en-US" smtClean="0"/>
              <a:pPr/>
              <a:t>7</a:t>
            </a:fld>
            <a:endParaRPr lang="zh-CN" altLang="en-US"/>
          </a:p>
        </p:txBody>
      </p:sp>
      <p:grpSp>
        <p:nvGrpSpPr>
          <p:cNvPr id="11" name="组合 10">
            <a:extLst>
              <a:ext uri="{FF2B5EF4-FFF2-40B4-BE49-F238E27FC236}">
                <a16:creationId xmlns:a16="http://schemas.microsoft.com/office/drawing/2014/main" id="{D8BFEBA1-F077-4F5D-BD97-3ECB6B7E1AA5}"/>
              </a:ext>
            </a:extLst>
          </p:cNvPr>
          <p:cNvGrpSpPr/>
          <p:nvPr/>
        </p:nvGrpSpPr>
        <p:grpSpPr>
          <a:xfrm>
            <a:off x="865413" y="551090"/>
            <a:ext cx="7210425" cy="3722233"/>
            <a:chOff x="762000" y="1290637"/>
            <a:chExt cx="7620000" cy="4276725"/>
          </a:xfrm>
        </p:grpSpPr>
        <p:pic>
          <p:nvPicPr>
            <p:cNvPr id="7170" name="Picture 2" descr="VLBI测轨分系统示意图（上海天文台）">
              <a:extLst>
                <a:ext uri="{FF2B5EF4-FFF2-40B4-BE49-F238E27FC236}">
                  <a16:creationId xmlns:a16="http://schemas.microsoft.com/office/drawing/2014/main" id="{A2A951F6-F84D-4D64-8804-1997A98BDA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290637"/>
              <a:ext cx="7620000" cy="427672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A8BC76E1-3907-4DF5-BE04-2DC3BC8357C4}"/>
                </a:ext>
              </a:extLst>
            </p:cNvPr>
            <p:cNvPicPr>
              <a:picLocks noChangeAspect="1"/>
            </p:cNvPicPr>
            <p:nvPr/>
          </p:nvPicPr>
          <p:blipFill>
            <a:blip r:embed="rId3" cstate="print"/>
            <a:stretch>
              <a:fillRect/>
            </a:stretch>
          </p:blipFill>
          <p:spPr>
            <a:xfrm>
              <a:off x="4331154" y="2954521"/>
              <a:ext cx="807188" cy="610085"/>
            </a:xfrm>
            <a:prstGeom prst="rect">
              <a:avLst/>
            </a:prstGeom>
          </p:spPr>
        </p:pic>
        <p:sp>
          <p:nvSpPr>
            <p:cNvPr id="6" name="文本框 5">
              <a:extLst>
                <a:ext uri="{FF2B5EF4-FFF2-40B4-BE49-F238E27FC236}">
                  <a16:creationId xmlns:a16="http://schemas.microsoft.com/office/drawing/2014/main" id="{D0A0440C-2A2E-4C87-B9E1-2F28CF87CE5D}"/>
                </a:ext>
              </a:extLst>
            </p:cNvPr>
            <p:cNvSpPr txBox="1"/>
            <p:nvPr/>
          </p:nvSpPr>
          <p:spPr>
            <a:xfrm>
              <a:off x="4257675" y="2706460"/>
              <a:ext cx="947057"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sz="1400" dirty="0">
                  <a:solidFill>
                    <a:srgbClr val="FFC000"/>
                  </a:solidFill>
                </a:rPr>
                <a:t>陕西昊平</a:t>
              </a:r>
            </a:p>
          </p:txBody>
        </p:sp>
        <p:pic>
          <p:nvPicPr>
            <p:cNvPr id="7172" name="Picture 4" descr="https://img0.baidu.com/it/u=1650582428,3373542061&amp;fm=253&amp;fmt=auto&amp;app=138&amp;f=JPEG?w=755&amp;h=500">
              <a:extLst>
                <a:ext uri="{FF2B5EF4-FFF2-40B4-BE49-F238E27FC236}">
                  <a16:creationId xmlns:a16="http://schemas.microsoft.com/office/drawing/2014/main" id="{1C78D798-752B-4FA7-9AB8-F0C16BDE21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1652" y="3694339"/>
              <a:ext cx="813121" cy="53849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6BE6AAB6-16C9-412C-934E-2CA848E5D19B}"/>
                </a:ext>
              </a:extLst>
            </p:cNvPr>
            <p:cNvSpPr txBox="1"/>
            <p:nvPr/>
          </p:nvSpPr>
          <p:spPr>
            <a:xfrm>
              <a:off x="3609979" y="3434442"/>
              <a:ext cx="947057"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sz="1400" dirty="0">
                  <a:solidFill>
                    <a:srgbClr val="FFC000"/>
                  </a:solidFill>
                </a:rPr>
                <a:t>贵州</a:t>
              </a:r>
              <a:r>
                <a:rPr lang="en-US" altLang="zh-CN" sz="1400" dirty="0">
                  <a:solidFill>
                    <a:srgbClr val="FFC000"/>
                  </a:solidFill>
                </a:rPr>
                <a:t>FAST</a:t>
              </a:r>
              <a:endParaRPr lang="zh-CN" altLang="en-US" sz="1400" dirty="0">
                <a:solidFill>
                  <a:srgbClr val="FFC000"/>
                </a:solidFill>
              </a:endParaRPr>
            </a:p>
          </p:txBody>
        </p:sp>
        <p:pic>
          <p:nvPicPr>
            <p:cNvPr id="8" name="图片 7">
              <a:extLst>
                <a:ext uri="{FF2B5EF4-FFF2-40B4-BE49-F238E27FC236}">
                  <a16:creationId xmlns:a16="http://schemas.microsoft.com/office/drawing/2014/main" id="{5B3B278C-0FD4-4732-8656-D59199AA37A3}"/>
                </a:ext>
              </a:extLst>
            </p:cNvPr>
            <p:cNvPicPr>
              <a:picLocks noChangeAspect="1"/>
            </p:cNvPicPr>
            <p:nvPr/>
          </p:nvPicPr>
          <p:blipFill>
            <a:blip r:embed="rId5" cstate="print"/>
            <a:stretch>
              <a:fillRect/>
            </a:stretch>
          </p:blipFill>
          <p:spPr>
            <a:xfrm>
              <a:off x="3298531" y="4873499"/>
              <a:ext cx="959144" cy="538491"/>
            </a:xfrm>
            <a:prstGeom prst="rect">
              <a:avLst/>
            </a:prstGeom>
          </p:spPr>
        </p:pic>
        <p:sp>
          <p:nvSpPr>
            <p:cNvPr id="12" name="文本框 11">
              <a:extLst>
                <a:ext uri="{FF2B5EF4-FFF2-40B4-BE49-F238E27FC236}">
                  <a16:creationId xmlns:a16="http://schemas.microsoft.com/office/drawing/2014/main" id="{28CA737F-5A48-4745-A6EA-B1A2117A8C53}"/>
                </a:ext>
              </a:extLst>
            </p:cNvPr>
            <p:cNvSpPr txBox="1"/>
            <p:nvPr/>
          </p:nvSpPr>
          <p:spPr>
            <a:xfrm>
              <a:off x="3310618" y="4533899"/>
              <a:ext cx="885825" cy="27699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1200" dirty="0">
                  <a:solidFill>
                    <a:srgbClr val="0070C0"/>
                  </a:solidFill>
                </a:rPr>
                <a:t>云南景东</a:t>
              </a:r>
            </a:p>
          </p:txBody>
        </p:sp>
        <p:pic>
          <p:nvPicPr>
            <p:cNvPr id="7176" name="Picture 8" descr="https://p5.itc.cn/q_70/images03/20221027/391a7b03d6c446bca2d8b85197a95a7b.jpeg">
              <a:extLst>
                <a:ext uri="{FF2B5EF4-FFF2-40B4-BE49-F238E27FC236}">
                  <a16:creationId xmlns:a16="http://schemas.microsoft.com/office/drawing/2014/main" id="{24B26C50-0092-4431-9A60-120FE6EA22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297" y="2196194"/>
              <a:ext cx="864090" cy="485600"/>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0A5E2B4F-4723-4624-9A19-605D411B64D9}"/>
                </a:ext>
              </a:extLst>
            </p:cNvPr>
            <p:cNvSpPr txBox="1"/>
            <p:nvPr/>
          </p:nvSpPr>
          <p:spPr>
            <a:xfrm>
              <a:off x="2698298" y="1871258"/>
              <a:ext cx="864090" cy="27699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1200" dirty="0">
                  <a:solidFill>
                    <a:srgbClr val="0070C0"/>
                  </a:solidFill>
                </a:rPr>
                <a:t>新疆奇台</a:t>
              </a:r>
            </a:p>
          </p:txBody>
        </p:sp>
        <p:pic>
          <p:nvPicPr>
            <p:cNvPr id="9" name="图片 8">
              <a:extLst>
                <a:ext uri="{FF2B5EF4-FFF2-40B4-BE49-F238E27FC236}">
                  <a16:creationId xmlns:a16="http://schemas.microsoft.com/office/drawing/2014/main" id="{8035FEE5-65BC-48E6-AD0B-EB91EAB6192C}"/>
                </a:ext>
              </a:extLst>
            </p:cNvPr>
            <p:cNvPicPr>
              <a:picLocks noChangeAspect="1"/>
            </p:cNvPicPr>
            <p:nvPr/>
          </p:nvPicPr>
          <p:blipFill>
            <a:blip r:embed="rId7" cstate="print"/>
            <a:stretch>
              <a:fillRect/>
            </a:stretch>
          </p:blipFill>
          <p:spPr>
            <a:xfrm>
              <a:off x="2835344" y="3268478"/>
              <a:ext cx="672961" cy="716973"/>
            </a:xfrm>
            <a:prstGeom prst="rect">
              <a:avLst/>
            </a:prstGeom>
          </p:spPr>
        </p:pic>
        <p:sp>
          <p:nvSpPr>
            <p:cNvPr id="17" name="文本框 16">
              <a:extLst>
                <a:ext uri="{FF2B5EF4-FFF2-40B4-BE49-F238E27FC236}">
                  <a16:creationId xmlns:a16="http://schemas.microsoft.com/office/drawing/2014/main" id="{40B3B1C6-C014-47B5-8301-AA1E13017F1E}"/>
                </a:ext>
              </a:extLst>
            </p:cNvPr>
            <p:cNvSpPr txBox="1"/>
            <p:nvPr/>
          </p:nvSpPr>
          <p:spPr>
            <a:xfrm>
              <a:off x="2698297" y="2959217"/>
              <a:ext cx="1008289" cy="27699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1200" dirty="0">
                  <a:solidFill>
                    <a:srgbClr val="0070C0"/>
                  </a:solidFill>
                </a:rPr>
                <a:t>西藏日喀则</a:t>
              </a:r>
            </a:p>
          </p:txBody>
        </p:sp>
        <p:pic>
          <p:nvPicPr>
            <p:cNvPr id="18" name="图片 17">
              <a:extLst>
                <a:ext uri="{FF2B5EF4-FFF2-40B4-BE49-F238E27FC236}">
                  <a16:creationId xmlns:a16="http://schemas.microsoft.com/office/drawing/2014/main" id="{9C8EA2B8-19F8-44CC-98B1-0050E3608BFB}"/>
                </a:ext>
              </a:extLst>
            </p:cNvPr>
            <p:cNvPicPr>
              <a:picLocks noChangeAspect="1"/>
            </p:cNvPicPr>
            <p:nvPr/>
          </p:nvPicPr>
          <p:blipFill>
            <a:blip r:embed="rId7" cstate="print"/>
            <a:stretch>
              <a:fillRect/>
            </a:stretch>
          </p:blipFill>
          <p:spPr>
            <a:xfrm>
              <a:off x="5635712" y="2151484"/>
              <a:ext cx="672961" cy="716973"/>
            </a:xfrm>
            <a:prstGeom prst="rect">
              <a:avLst/>
            </a:prstGeom>
          </p:spPr>
        </p:pic>
        <p:sp>
          <p:nvSpPr>
            <p:cNvPr id="19" name="文本框 18">
              <a:extLst>
                <a:ext uri="{FF2B5EF4-FFF2-40B4-BE49-F238E27FC236}">
                  <a16:creationId xmlns:a16="http://schemas.microsoft.com/office/drawing/2014/main" id="{265BC1B9-36AE-46E6-BE2C-9A4EF939ED81}"/>
                </a:ext>
              </a:extLst>
            </p:cNvPr>
            <p:cNvSpPr txBox="1"/>
            <p:nvPr/>
          </p:nvSpPr>
          <p:spPr>
            <a:xfrm>
              <a:off x="5359855" y="1817578"/>
              <a:ext cx="948820" cy="27699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1200" dirty="0">
                  <a:solidFill>
                    <a:srgbClr val="0070C0"/>
                  </a:solidFill>
                </a:rPr>
                <a:t>吉林长白山</a:t>
              </a:r>
            </a:p>
          </p:txBody>
        </p:sp>
      </p:grpSp>
      <p:sp>
        <p:nvSpPr>
          <p:cNvPr id="13" name="文本框 12">
            <a:extLst>
              <a:ext uri="{FF2B5EF4-FFF2-40B4-BE49-F238E27FC236}">
                <a16:creationId xmlns:a16="http://schemas.microsoft.com/office/drawing/2014/main" id="{D7764A48-9628-4127-B275-6BA47C0215CF}"/>
              </a:ext>
            </a:extLst>
          </p:cNvPr>
          <p:cNvSpPr txBox="1"/>
          <p:nvPr/>
        </p:nvSpPr>
        <p:spPr>
          <a:xfrm>
            <a:off x="313354" y="4413240"/>
            <a:ext cx="5574262" cy="218521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700" dirty="0">
                <a:solidFill>
                  <a:srgbClr val="FF0000"/>
                </a:solidFill>
              </a:rPr>
              <a:t>国际</a:t>
            </a:r>
            <a:r>
              <a:rPr lang="en-US" altLang="zh-CN" sz="1700" dirty="0">
                <a:solidFill>
                  <a:srgbClr val="FF0000"/>
                </a:solidFill>
              </a:rPr>
              <a:t>VLBI</a:t>
            </a:r>
            <a:r>
              <a:rPr lang="zh-CN" altLang="en-US" sz="1700" dirty="0">
                <a:solidFill>
                  <a:srgbClr val="FF0000"/>
                </a:solidFill>
              </a:rPr>
              <a:t>网脉冲星观测已经进入灵敏度瓶颈期；</a:t>
            </a:r>
            <a:endParaRPr lang="en-US" altLang="zh-CN" sz="1700" dirty="0">
              <a:solidFill>
                <a:srgbClr val="FF0000"/>
              </a:solidFill>
            </a:endParaRPr>
          </a:p>
          <a:p>
            <a:pPr marL="285750" indent="-285750">
              <a:buFont typeface="Wingdings" panose="05000000000000000000" pitchFamily="2" charset="2"/>
              <a:buChar char="n"/>
            </a:pPr>
            <a:r>
              <a:rPr lang="zh-CN" altLang="en-US" sz="1700" dirty="0"/>
              <a:t>国内台站作为欧洲网、东亚</a:t>
            </a:r>
            <a:r>
              <a:rPr lang="en-US" altLang="zh-CN" sz="1700" dirty="0"/>
              <a:t>VLBI</a:t>
            </a:r>
            <a:r>
              <a:rPr lang="zh-CN" altLang="en-US" sz="1700" dirty="0"/>
              <a:t>等成员，积累一系列观测经验；</a:t>
            </a:r>
            <a:endParaRPr lang="en-US" altLang="zh-CN" sz="1700" dirty="0"/>
          </a:p>
          <a:p>
            <a:pPr marL="285750" indent="-285750">
              <a:buFont typeface="Wingdings" panose="05000000000000000000" pitchFamily="2" charset="2"/>
              <a:buChar char="n"/>
            </a:pPr>
            <a:r>
              <a:rPr lang="zh-CN" altLang="en-US" sz="1700" dirty="0"/>
              <a:t>中国</a:t>
            </a:r>
            <a:r>
              <a:rPr lang="en-US" altLang="zh-CN" sz="1700" dirty="0"/>
              <a:t>VLBI</a:t>
            </a:r>
            <a:r>
              <a:rPr lang="zh-CN" altLang="en-US" sz="1700" dirty="0"/>
              <a:t>网（</a:t>
            </a:r>
            <a:r>
              <a:rPr lang="en-US" altLang="zh-CN" sz="1700" dirty="0"/>
              <a:t>CVN</a:t>
            </a:r>
            <a:r>
              <a:rPr lang="zh-CN" altLang="en-US" sz="1700" dirty="0"/>
              <a:t>）用于嫦娥月球探测、天问火星探测等深空探测领域；</a:t>
            </a:r>
            <a:endParaRPr lang="en-US" altLang="zh-CN" sz="1700" dirty="0"/>
          </a:p>
          <a:p>
            <a:pPr marL="285750" indent="-285750">
              <a:buFont typeface="Wingdings" panose="05000000000000000000" pitchFamily="2" charset="2"/>
              <a:buChar char="n"/>
            </a:pPr>
            <a:r>
              <a:rPr lang="zh-CN" altLang="en-US" sz="1700" dirty="0"/>
              <a:t>国内研究者利用国际</a:t>
            </a:r>
            <a:r>
              <a:rPr lang="en-US" altLang="zh-CN" sz="1700" dirty="0"/>
              <a:t>VLBI</a:t>
            </a:r>
            <a:r>
              <a:rPr lang="zh-CN" altLang="en-US" sz="1700" dirty="0"/>
              <a:t>观测脉冲星，获得一定经验；</a:t>
            </a:r>
            <a:endParaRPr lang="en-US" altLang="zh-CN" sz="1700" dirty="0"/>
          </a:p>
          <a:p>
            <a:pPr marL="285750" indent="-285750">
              <a:buFont typeface="Wingdings" panose="05000000000000000000" pitchFamily="2" charset="2"/>
              <a:buChar char="n"/>
            </a:pPr>
            <a:r>
              <a:rPr lang="zh-CN" altLang="en-US" sz="1700" dirty="0"/>
              <a:t>进行过几次</a:t>
            </a:r>
            <a:r>
              <a:rPr lang="en-US" altLang="zh-CN" sz="1700" dirty="0"/>
              <a:t>CVN</a:t>
            </a:r>
            <a:r>
              <a:rPr lang="zh-CN" altLang="en-US" sz="1700" dirty="0"/>
              <a:t>脉冲星观测尝试，尚未进行规模开展；</a:t>
            </a:r>
            <a:endParaRPr lang="en-US" altLang="zh-CN" sz="1700" dirty="0"/>
          </a:p>
          <a:p>
            <a:pPr marL="285750" indent="-285750">
              <a:buFont typeface="Wingdings" panose="05000000000000000000" pitchFamily="2" charset="2"/>
              <a:buChar char="n"/>
            </a:pPr>
            <a:r>
              <a:rPr lang="en-US" altLang="zh-CN" sz="1700" dirty="0"/>
              <a:t>SKA</a:t>
            </a:r>
            <a:r>
              <a:rPr lang="zh-CN" altLang="en-US" sz="1700" dirty="0"/>
              <a:t>设立</a:t>
            </a:r>
            <a:r>
              <a:rPr lang="en-US" altLang="zh-CN" sz="1700" dirty="0"/>
              <a:t>VLBI</a:t>
            </a:r>
            <a:r>
              <a:rPr lang="zh-CN" altLang="en-US" sz="1700" dirty="0"/>
              <a:t>研究小组；</a:t>
            </a:r>
          </a:p>
        </p:txBody>
      </p:sp>
      <p:pic>
        <p:nvPicPr>
          <p:cNvPr id="22" name="Picture 2">
            <a:extLst>
              <a:ext uri="{FF2B5EF4-FFF2-40B4-BE49-F238E27FC236}">
                <a16:creationId xmlns:a16="http://schemas.microsoft.com/office/drawing/2014/main" id="{68767DD7-413A-40AF-87E7-953376A323AE}"/>
              </a:ext>
            </a:extLst>
          </p:cNvPr>
          <p:cNvPicPr>
            <a:picLocks noChangeAspect="1" noChangeArrowheads="1"/>
          </p:cNvPicPr>
          <p:nvPr/>
        </p:nvPicPr>
        <p:blipFill>
          <a:blip r:embed="rId8" cstate="print"/>
          <a:srcRect/>
          <a:stretch>
            <a:fillRect/>
          </a:stretch>
        </p:blipFill>
        <p:spPr bwMode="auto">
          <a:xfrm>
            <a:off x="5625194" y="4336161"/>
            <a:ext cx="3191379" cy="2352619"/>
          </a:xfrm>
          <a:prstGeom prst="rect">
            <a:avLst/>
          </a:prstGeom>
          <a:noFill/>
          <a:ln w="9525">
            <a:noFill/>
            <a:miter lim="800000"/>
            <a:headEnd/>
            <a:tailEnd/>
          </a:ln>
          <a:effectLst/>
        </p:spPr>
      </p:pic>
      <p:sp>
        <p:nvSpPr>
          <p:cNvPr id="14" name="文本框 13">
            <a:extLst>
              <a:ext uri="{FF2B5EF4-FFF2-40B4-BE49-F238E27FC236}">
                <a16:creationId xmlns:a16="http://schemas.microsoft.com/office/drawing/2014/main" id="{2EA72C71-F18B-4C93-AB6B-454F18200583}"/>
              </a:ext>
            </a:extLst>
          </p:cNvPr>
          <p:cNvSpPr txBox="1"/>
          <p:nvPr/>
        </p:nvSpPr>
        <p:spPr>
          <a:xfrm>
            <a:off x="6038674" y="6086475"/>
            <a:ext cx="1187904" cy="307777"/>
          </a:xfrm>
          <a:prstGeom prst="rect">
            <a:avLst/>
          </a:prstGeom>
          <a:noFill/>
        </p:spPr>
        <p:txBody>
          <a:bodyPr wrap="square" rtlCol="0">
            <a:spAutoFit/>
          </a:bodyPr>
          <a:lstStyle/>
          <a:p>
            <a:pPr algn="ctr"/>
            <a:r>
              <a:rPr lang="en-US" altLang="zh-CN" sz="1400" dirty="0"/>
              <a:t>B1257+12</a:t>
            </a:r>
            <a:endParaRPr lang="zh-CN" altLang="en-US" sz="1400" dirty="0"/>
          </a:p>
        </p:txBody>
      </p:sp>
      <p:sp>
        <p:nvSpPr>
          <p:cNvPr id="20" name="日期占位符 19">
            <a:extLst>
              <a:ext uri="{FF2B5EF4-FFF2-40B4-BE49-F238E27FC236}">
                <a16:creationId xmlns:a16="http://schemas.microsoft.com/office/drawing/2014/main" id="{B8C86BD7-6B04-49B9-AE9E-CE208007AAAB}"/>
              </a:ext>
            </a:extLst>
          </p:cNvPr>
          <p:cNvSpPr>
            <a:spLocks noGrp="1"/>
          </p:cNvSpPr>
          <p:nvPr>
            <p:ph type="dt" sz="half" idx="10"/>
          </p:nvPr>
        </p:nvSpPr>
        <p:spPr/>
        <p:txBody>
          <a:bodyPr/>
          <a:lstStyle/>
          <a:p>
            <a:fld id="{1B896AF2-0C52-4E87-83CD-657C89312A09}" type="datetime1">
              <a:rPr lang="zh-CN" altLang="en-US" smtClean="0"/>
              <a:t>2024/7/13</a:t>
            </a:fld>
            <a:endParaRPr lang="zh-CN" altLang="en-US"/>
          </a:p>
        </p:txBody>
      </p:sp>
    </p:spTree>
    <p:extLst>
      <p:ext uri="{BB962C8B-B14F-4D97-AF65-F5344CB8AC3E}">
        <p14:creationId xmlns:p14="http://schemas.microsoft.com/office/powerpoint/2010/main" val="404871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illustration of principles of VLBI"/>
          <p:cNvPicPr>
            <a:picLocks noChangeAspect="1" noChangeArrowheads="1"/>
          </p:cNvPicPr>
          <p:nvPr/>
        </p:nvPicPr>
        <p:blipFill>
          <a:blip r:embed="rId2" cstate="print"/>
          <a:srcRect/>
          <a:stretch>
            <a:fillRect/>
          </a:stretch>
        </p:blipFill>
        <p:spPr bwMode="auto">
          <a:xfrm>
            <a:off x="1688535" y="1836005"/>
            <a:ext cx="5688632" cy="2945178"/>
          </a:xfrm>
          <a:prstGeom prst="rect">
            <a:avLst/>
          </a:prstGeom>
          <a:noFill/>
        </p:spPr>
      </p:pic>
      <p:pic>
        <p:nvPicPr>
          <p:cNvPr id="6" name="Picture 12" descr="http://www.irap-phd.org/page2/files/shanghai.png"/>
          <p:cNvPicPr>
            <a:picLocks noChangeAspect="1" noChangeArrowheads="1"/>
          </p:cNvPicPr>
          <p:nvPr/>
        </p:nvPicPr>
        <p:blipFill>
          <a:blip r:embed="rId3" cstate="print"/>
          <a:srcRect/>
          <a:stretch>
            <a:fillRect/>
          </a:stretch>
        </p:blipFill>
        <p:spPr bwMode="auto">
          <a:xfrm>
            <a:off x="0" y="2"/>
            <a:ext cx="1060732" cy="1046301"/>
          </a:xfrm>
          <a:prstGeom prst="rect">
            <a:avLst/>
          </a:prstGeom>
          <a:noFill/>
        </p:spPr>
      </p:pic>
      <p:pic>
        <p:nvPicPr>
          <p:cNvPr id="7" name="Picture 18" descr="http://www.aei.mpg.de/einsteinOnline/en/images/elementary/pulsar.gif"/>
          <p:cNvPicPr>
            <a:picLocks noChangeAspect="1" noChangeArrowheads="1" noCrop="1"/>
          </p:cNvPicPr>
          <p:nvPr/>
        </p:nvPicPr>
        <p:blipFill>
          <a:blip r:embed="rId4" cstate="print"/>
          <a:srcRect/>
          <a:stretch>
            <a:fillRect/>
          </a:stretch>
        </p:blipFill>
        <p:spPr bwMode="auto">
          <a:xfrm>
            <a:off x="7781927" y="0"/>
            <a:ext cx="1362075" cy="1095376"/>
          </a:xfrm>
          <a:prstGeom prst="rect">
            <a:avLst/>
          </a:prstGeom>
          <a:noFill/>
        </p:spPr>
      </p:pic>
      <p:sp>
        <p:nvSpPr>
          <p:cNvPr id="13" name="标题 12">
            <a:extLst>
              <a:ext uri="{FF2B5EF4-FFF2-40B4-BE49-F238E27FC236}">
                <a16:creationId xmlns:a16="http://schemas.microsoft.com/office/drawing/2014/main" id="{773158C3-0C8C-4A94-9E83-657BE16235BF}"/>
              </a:ext>
            </a:extLst>
          </p:cNvPr>
          <p:cNvSpPr>
            <a:spLocks noGrp="1"/>
          </p:cNvSpPr>
          <p:nvPr>
            <p:ph type="title"/>
          </p:nvPr>
        </p:nvSpPr>
        <p:spPr>
          <a:xfrm>
            <a:off x="1060732" y="71212"/>
            <a:ext cx="7886700" cy="1325563"/>
          </a:xfrm>
        </p:spPr>
        <p:txBody>
          <a:bodyPr/>
          <a:lstStyle/>
          <a:p>
            <a:r>
              <a:rPr lang="zh-CN" altLang="en-US" dirty="0"/>
              <a:t>全流程开展脉冲星</a:t>
            </a:r>
            <a:r>
              <a:rPr lang="en-US" altLang="zh-CN" dirty="0"/>
              <a:t>VLBI</a:t>
            </a:r>
            <a:r>
              <a:rPr lang="zh-CN" altLang="en-US" dirty="0"/>
              <a:t>研究</a:t>
            </a:r>
          </a:p>
        </p:txBody>
      </p:sp>
      <p:sp>
        <p:nvSpPr>
          <p:cNvPr id="4" name="灯片编号占位符 3">
            <a:extLst>
              <a:ext uri="{FF2B5EF4-FFF2-40B4-BE49-F238E27FC236}">
                <a16:creationId xmlns:a16="http://schemas.microsoft.com/office/drawing/2014/main" id="{08211D6D-FC6D-40AB-B2AD-62BF0D3AD176}"/>
              </a:ext>
            </a:extLst>
          </p:cNvPr>
          <p:cNvSpPr>
            <a:spLocks noGrp="1"/>
          </p:cNvSpPr>
          <p:nvPr>
            <p:ph type="sldNum" sz="quarter" idx="12"/>
          </p:nvPr>
        </p:nvSpPr>
        <p:spPr>
          <a:xfrm>
            <a:off x="6457950" y="6535964"/>
            <a:ext cx="2057400" cy="365125"/>
          </a:xfrm>
        </p:spPr>
        <p:txBody>
          <a:bodyPr/>
          <a:lstStyle/>
          <a:p>
            <a:fld id="{9CF2D8FE-54FB-4F52-9A20-C66C17A263D6}" type="slidenum">
              <a:rPr lang="zh-CN" altLang="en-US" sz="1600" smtClean="0"/>
              <a:pPr/>
              <a:t>8</a:t>
            </a:fld>
            <a:endParaRPr lang="zh-CN" altLang="en-US" sz="1600"/>
          </a:p>
        </p:txBody>
      </p:sp>
      <p:graphicFrame>
        <p:nvGraphicFramePr>
          <p:cNvPr id="12" name="图示 11">
            <a:extLst>
              <a:ext uri="{FF2B5EF4-FFF2-40B4-BE49-F238E27FC236}">
                <a16:creationId xmlns:a16="http://schemas.microsoft.com/office/drawing/2014/main" id="{3DA004A2-36CC-4C15-AB58-12C57F713D89}"/>
              </a:ext>
            </a:extLst>
          </p:cNvPr>
          <p:cNvGraphicFramePr/>
          <p:nvPr>
            <p:extLst>
              <p:ext uri="{D42A27DB-BD31-4B8C-83A1-F6EECF244321}">
                <p14:modId xmlns:p14="http://schemas.microsoft.com/office/powerpoint/2010/main" val="2999809697"/>
              </p:ext>
            </p:extLst>
          </p:nvPr>
        </p:nvGraphicFramePr>
        <p:xfrm>
          <a:off x="1222234" y="4820711"/>
          <a:ext cx="6621235" cy="2031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日期占位符 13">
            <a:extLst>
              <a:ext uri="{FF2B5EF4-FFF2-40B4-BE49-F238E27FC236}">
                <a16:creationId xmlns:a16="http://schemas.microsoft.com/office/drawing/2014/main" id="{7EC65505-BA28-40C5-8414-39DCE2E60058}"/>
              </a:ext>
            </a:extLst>
          </p:cNvPr>
          <p:cNvSpPr>
            <a:spLocks noGrp="1"/>
          </p:cNvSpPr>
          <p:nvPr>
            <p:ph type="dt" sz="half" idx="10"/>
          </p:nvPr>
        </p:nvSpPr>
        <p:spPr/>
        <p:txBody>
          <a:bodyPr/>
          <a:lstStyle/>
          <a:p>
            <a:fld id="{813147B1-8214-4397-9A41-F7DC5AA59A18}" type="datetime1">
              <a:rPr lang="zh-CN" altLang="en-US" smtClean="0"/>
              <a:t>2024/7/13</a:t>
            </a:fld>
            <a:endParaRPr lang="zh-CN" altLang="en-US"/>
          </a:p>
        </p:txBody>
      </p:sp>
      <p:sp>
        <p:nvSpPr>
          <p:cNvPr id="9" name="文本框 8">
            <a:extLst>
              <a:ext uri="{FF2B5EF4-FFF2-40B4-BE49-F238E27FC236}">
                <a16:creationId xmlns:a16="http://schemas.microsoft.com/office/drawing/2014/main" id="{869FAA69-D830-4038-BCEE-C09B5CC43087}"/>
              </a:ext>
            </a:extLst>
          </p:cNvPr>
          <p:cNvSpPr txBox="1"/>
          <p:nvPr/>
        </p:nvSpPr>
        <p:spPr>
          <a:xfrm>
            <a:off x="1497057" y="1093374"/>
            <a:ext cx="60715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dirty="0"/>
              <a:t>鉴于国内外形势，在科技部</a:t>
            </a:r>
            <a:r>
              <a:rPr lang="en-US" altLang="zh-CN" dirty="0"/>
              <a:t>SKA</a:t>
            </a:r>
            <a:r>
              <a:rPr lang="zh-CN" altLang="en-US" dirty="0"/>
              <a:t>专项的脉冲星测时和检验引力理论项目下设立了“脉冲星</a:t>
            </a:r>
            <a:r>
              <a:rPr lang="en-US" altLang="zh-CN" dirty="0"/>
              <a:t>VLBI</a:t>
            </a:r>
            <a:r>
              <a:rPr lang="zh-CN" altLang="en-US" dirty="0"/>
              <a:t>研究”课题（课题四）</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1C8AF9F-3F58-4241-8EB6-160C9E570184}"/>
              </a:ext>
            </a:extLst>
          </p:cNvPr>
          <p:cNvSpPr/>
          <p:nvPr/>
        </p:nvSpPr>
        <p:spPr>
          <a:xfrm>
            <a:off x="356485" y="1026875"/>
            <a:ext cx="8431030" cy="2271135"/>
          </a:xfrm>
          <a:prstGeom prst="rect">
            <a:avLst/>
          </a:prstGeom>
        </p:spPr>
        <p:txBody>
          <a:bodyPr wrap="square">
            <a:spAutoFit/>
          </a:bodyPr>
          <a:lstStyle/>
          <a:p>
            <a:pPr marL="285750" indent="-285750">
              <a:lnSpc>
                <a:spcPct val="150000"/>
              </a:lnSpc>
              <a:spcBef>
                <a:spcPts val="600"/>
              </a:spcBef>
              <a:spcAft>
                <a:spcPts val="0"/>
              </a:spcAft>
              <a:buFont typeface="Wingdings" panose="05000000000000000000" pitchFamily="2" charset="2"/>
              <a:buChar char="u"/>
            </a:pPr>
            <a:r>
              <a:rPr lang="zh-CN" altLang="en-US" dirty="0"/>
              <a:t>国内</a:t>
            </a:r>
            <a:r>
              <a:rPr lang="en-US" altLang="zh-CN" dirty="0"/>
              <a:t>VLBI</a:t>
            </a:r>
            <a:r>
              <a:rPr lang="zh-CN" altLang="en-US" dirty="0"/>
              <a:t>观测数据采集系统存在一定瓶颈，绝大多数都在</a:t>
            </a:r>
            <a:r>
              <a:rPr lang="en-US" altLang="zh-CN" dirty="0"/>
              <a:t>500 MHz</a:t>
            </a:r>
            <a:r>
              <a:rPr lang="zh-CN" altLang="en-US" dirty="0"/>
              <a:t>以下带宽开展；</a:t>
            </a:r>
            <a:endParaRPr lang="en-US" altLang="zh-CN" dirty="0"/>
          </a:p>
          <a:p>
            <a:pPr marL="285750" indent="-285750">
              <a:lnSpc>
                <a:spcPct val="150000"/>
              </a:lnSpc>
              <a:spcBef>
                <a:spcPts val="600"/>
              </a:spcBef>
              <a:spcAft>
                <a:spcPts val="0"/>
              </a:spcAft>
              <a:buFont typeface="Wingdings" panose="05000000000000000000" pitchFamily="2" charset="2"/>
              <a:buChar char="u"/>
            </a:pPr>
            <a:r>
              <a:rPr lang="zh-CN" altLang="en-US" dirty="0"/>
              <a:t>为满足有关数据采集需要，我们计划研制具有</a:t>
            </a:r>
            <a:r>
              <a:rPr lang="en-US" altLang="zh-CN" dirty="0"/>
              <a:t>2 GHz</a:t>
            </a:r>
            <a:r>
              <a:rPr lang="zh-CN" altLang="en-US" dirty="0"/>
              <a:t>带宽的双极化通道</a:t>
            </a:r>
            <a:r>
              <a:rPr lang="en-US" altLang="zh-CN" dirty="0"/>
              <a:t>VLBI</a:t>
            </a:r>
            <a:r>
              <a:rPr lang="zh-CN" altLang="en-US" dirty="0"/>
              <a:t>数字采集终端系统；</a:t>
            </a:r>
            <a:endParaRPr lang="en-US" altLang="zh-CN" kern="100" dirty="0">
              <a:latin typeface="Times New Roman" panose="02020603050405020304" pitchFamily="18" charset="0"/>
              <a:ea typeface="宋体" panose="02010600030101010101" pitchFamily="2" charset="-122"/>
            </a:endParaRPr>
          </a:p>
          <a:p>
            <a:pPr marL="285750" indent="-285750">
              <a:lnSpc>
                <a:spcPct val="150000"/>
              </a:lnSpc>
              <a:spcBef>
                <a:spcPts val="600"/>
              </a:spcBef>
              <a:spcAft>
                <a:spcPts val="0"/>
              </a:spcAft>
              <a:buFont typeface="Wingdings" panose="05000000000000000000" pitchFamily="2" charset="2"/>
              <a:buChar char="u"/>
            </a:pPr>
            <a:r>
              <a:rPr lang="zh-CN" altLang="en-US" kern="100" dirty="0">
                <a:latin typeface="Times New Roman" panose="02020603050405020304" pitchFamily="18" charset="0"/>
                <a:ea typeface="宋体" panose="02010600030101010101" pitchFamily="2" charset="-122"/>
              </a:rPr>
              <a:t>成功完成</a:t>
            </a:r>
            <a:r>
              <a:rPr lang="zh-CN" altLang="zh-CN" kern="100" dirty="0">
                <a:latin typeface="Times New Roman" panose="02020603050405020304" pitchFamily="18" charset="0"/>
                <a:ea typeface="宋体" panose="02010600030101010101" pitchFamily="2" charset="-122"/>
              </a:rPr>
              <a:t>开发</a:t>
            </a:r>
            <a:r>
              <a:rPr lang="en-US" altLang="zh-CN" kern="100" dirty="0">
                <a:latin typeface="Times New Roman" panose="02020603050405020304" pitchFamily="18" charset="0"/>
                <a:ea typeface="宋体" panose="02010600030101010101" pitchFamily="2" charset="-122"/>
              </a:rPr>
              <a:t>32</a:t>
            </a:r>
            <a:r>
              <a:rPr lang="zh-CN" altLang="zh-CN" kern="100" dirty="0">
                <a:latin typeface="Times New Roman" panose="02020603050405020304" pitchFamily="18" charset="0"/>
                <a:ea typeface="宋体" panose="02010600030101010101" pitchFamily="2" charset="-122"/>
              </a:rPr>
              <a:t>个有效通道的多相滤波器组，每个通道为</a:t>
            </a:r>
            <a:r>
              <a:rPr lang="en-US" altLang="zh-CN" kern="100" dirty="0">
                <a:latin typeface="Times New Roman" panose="02020603050405020304" pitchFamily="18" charset="0"/>
                <a:ea typeface="宋体" panose="02010600030101010101" pitchFamily="2" charset="-122"/>
              </a:rPr>
              <a:t>64MHz</a:t>
            </a:r>
            <a:r>
              <a:rPr lang="zh-CN" altLang="zh-CN" kern="100" dirty="0">
                <a:latin typeface="Times New Roman" panose="02020603050405020304" pitchFamily="18" charset="0"/>
                <a:ea typeface="宋体" panose="02010600030101010101" pitchFamily="2" charset="-122"/>
              </a:rPr>
              <a:t>的基带信号</a:t>
            </a:r>
            <a:r>
              <a:rPr lang="zh-CN" altLang="en-US" kern="100" dirty="0">
                <a:latin typeface="Times New Roman" panose="02020603050405020304" pitchFamily="18" charset="0"/>
                <a:ea typeface="宋体" panose="02010600030101010101" pitchFamily="2" charset="-122"/>
              </a:rPr>
              <a:t>，国际标准</a:t>
            </a:r>
            <a:r>
              <a:rPr lang="en-US" altLang="zh-CN" kern="100" dirty="0">
                <a:latin typeface="Times New Roman" panose="02020603050405020304" pitchFamily="18" charset="0"/>
                <a:ea typeface="宋体" panose="02010600030101010101" pitchFamily="2" charset="-122"/>
              </a:rPr>
              <a:t>VDIF</a:t>
            </a:r>
            <a:r>
              <a:rPr lang="zh-CN" altLang="zh-CN" kern="100" dirty="0">
                <a:latin typeface="Times New Roman" panose="02020603050405020304" pitchFamily="18" charset="0"/>
                <a:ea typeface="宋体" panose="02010600030101010101" pitchFamily="2" charset="-122"/>
              </a:rPr>
              <a:t>格式的数据帧，通过</a:t>
            </a:r>
            <a:r>
              <a:rPr lang="en-US" altLang="zh-CN" kern="100" dirty="0">
                <a:latin typeface="Times New Roman" panose="02020603050405020304" pitchFamily="18" charset="0"/>
                <a:ea typeface="宋体" panose="02010600030101010101" pitchFamily="2" charset="-122"/>
              </a:rPr>
              <a:t>40Gb</a:t>
            </a:r>
            <a:r>
              <a:rPr lang="zh-CN" altLang="zh-CN" kern="100" dirty="0">
                <a:latin typeface="Times New Roman" panose="02020603050405020304" pitchFamily="18" charset="0"/>
                <a:ea typeface="宋体" panose="02010600030101010101" pitchFamily="2" charset="-122"/>
              </a:rPr>
              <a:t>网络以</a:t>
            </a:r>
            <a:r>
              <a:rPr lang="en-US" altLang="zh-CN" kern="100" dirty="0">
                <a:latin typeface="Times New Roman" panose="02020603050405020304" pitchFamily="18" charset="0"/>
                <a:ea typeface="宋体" panose="02010600030101010101" pitchFamily="2" charset="-122"/>
              </a:rPr>
              <a:t>UDP</a:t>
            </a:r>
            <a:r>
              <a:rPr lang="zh-CN" altLang="zh-CN" kern="100" dirty="0">
                <a:latin typeface="Times New Roman" panose="02020603050405020304" pitchFamily="18" charset="0"/>
                <a:ea typeface="宋体" panose="02010600030101010101" pitchFamily="2" charset="-122"/>
              </a:rPr>
              <a:t>形式发送</a:t>
            </a:r>
            <a:r>
              <a:rPr lang="zh-CN" altLang="en-US" kern="100" dirty="0">
                <a:latin typeface="Times New Roman" panose="02020603050405020304" pitchFamily="18" charset="0"/>
                <a:ea typeface="宋体" panose="02010600030101010101" pitchFamily="2" charset="-122"/>
              </a:rPr>
              <a:t>给高速存储单元。</a:t>
            </a:r>
            <a:endParaRPr lang="zh-CN" altLang="zh-CN" sz="1400" kern="100" dirty="0">
              <a:effectLst/>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952171E3-97D7-439D-96CB-DA79DDCC5803}"/>
              </a:ext>
            </a:extLst>
          </p:cNvPr>
          <p:cNvPicPr>
            <a:picLocks noChangeAspect="1"/>
          </p:cNvPicPr>
          <p:nvPr/>
        </p:nvPicPr>
        <p:blipFill>
          <a:blip r:embed="rId2" cstate="print"/>
          <a:stretch>
            <a:fillRect/>
          </a:stretch>
        </p:blipFill>
        <p:spPr>
          <a:xfrm>
            <a:off x="356485" y="3357792"/>
            <a:ext cx="3985439" cy="3416753"/>
          </a:xfrm>
          <a:prstGeom prst="rect">
            <a:avLst/>
          </a:prstGeom>
        </p:spPr>
      </p:pic>
      <p:pic>
        <p:nvPicPr>
          <p:cNvPr id="6" name="图片 5">
            <a:extLst>
              <a:ext uri="{FF2B5EF4-FFF2-40B4-BE49-F238E27FC236}">
                <a16:creationId xmlns:a16="http://schemas.microsoft.com/office/drawing/2014/main" id="{5D826919-E651-464F-BC2E-59089D6D14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525" y="3608345"/>
            <a:ext cx="3985439" cy="2718027"/>
          </a:xfrm>
          <a:prstGeom prst="rect">
            <a:avLst/>
          </a:prstGeom>
          <a:noFill/>
          <a:ln>
            <a:noFill/>
          </a:ln>
        </p:spPr>
      </p:pic>
      <p:sp>
        <p:nvSpPr>
          <p:cNvPr id="3" name="标题 2">
            <a:extLst>
              <a:ext uri="{FF2B5EF4-FFF2-40B4-BE49-F238E27FC236}">
                <a16:creationId xmlns:a16="http://schemas.microsoft.com/office/drawing/2014/main" id="{6858716A-7984-487F-BEBE-4B6E0E0BF984}"/>
              </a:ext>
            </a:extLst>
          </p:cNvPr>
          <p:cNvSpPr>
            <a:spLocks noGrp="1"/>
          </p:cNvSpPr>
          <p:nvPr>
            <p:ph type="title"/>
          </p:nvPr>
        </p:nvSpPr>
        <p:spPr>
          <a:xfrm>
            <a:off x="857250" y="-73562"/>
            <a:ext cx="7511142" cy="1040656"/>
          </a:xfrm>
        </p:spPr>
        <p:txBody>
          <a:bodyPr/>
          <a:lstStyle/>
          <a:p>
            <a:pPr algn="ctr"/>
            <a:r>
              <a:rPr lang="zh-CN" altLang="en-US" dirty="0"/>
              <a:t>脉冲星</a:t>
            </a:r>
            <a:r>
              <a:rPr lang="en-US" altLang="zh-CN" dirty="0"/>
              <a:t>VLBI</a:t>
            </a:r>
            <a:r>
              <a:rPr lang="zh-CN" altLang="en-US" dirty="0"/>
              <a:t>宽带采集系统</a:t>
            </a:r>
          </a:p>
        </p:txBody>
      </p:sp>
      <p:sp>
        <p:nvSpPr>
          <p:cNvPr id="2" name="灯片编号占位符 1">
            <a:extLst>
              <a:ext uri="{FF2B5EF4-FFF2-40B4-BE49-F238E27FC236}">
                <a16:creationId xmlns:a16="http://schemas.microsoft.com/office/drawing/2014/main" id="{572F18D5-1E0F-4B71-8BAE-ABA580CAB285}"/>
              </a:ext>
            </a:extLst>
          </p:cNvPr>
          <p:cNvSpPr>
            <a:spLocks noGrp="1"/>
          </p:cNvSpPr>
          <p:nvPr>
            <p:ph type="sldNum" sz="quarter" idx="12"/>
          </p:nvPr>
        </p:nvSpPr>
        <p:spPr/>
        <p:txBody>
          <a:bodyPr/>
          <a:lstStyle/>
          <a:p>
            <a:fld id="{9CF2D8FE-54FB-4F52-9A20-C66C17A263D6}" type="slidenum">
              <a:rPr lang="zh-CN" altLang="en-US" smtClean="0"/>
              <a:pPr/>
              <a:t>9</a:t>
            </a:fld>
            <a:endParaRPr lang="zh-CN" altLang="en-US"/>
          </a:p>
        </p:txBody>
      </p:sp>
      <p:sp>
        <p:nvSpPr>
          <p:cNvPr id="7" name="日期占位符 6">
            <a:extLst>
              <a:ext uri="{FF2B5EF4-FFF2-40B4-BE49-F238E27FC236}">
                <a16:creationId xmlns:a16="http://schemas.microsoft.com/office/drawing/2014/main" id="{43F4FA45-0098-4CCB-8E68-9CE81FE2D979}"/>
              </a:ext>
            </a:extLst>
          </p:cNvPr>
          <p:cNvSpPr>
            <a:spLocks noGrp="1"/>
          </p:cNvSpPr>
          <p:nvPr>
            <p:ph type="dt" sz="half" idx="10"/>
          </p:nvPr>
        </p:nvSpPr>
        <p:spPr/>
        <p:txBody>
          <a:bodyPr/>
          <a:lstStyle/>
          <a:p>
            <a:fld id="{BBF49E88-36B4-4FEA-A78F-7ED13D68229F}" type="datetime1">
              <a:rPr lang="zh-CN" altLang="en-US" smtClean="0"/>
              <a:t>2024/7/13</a:t>
            </a:fld>
            <a:endParaRPr lang="zh-CN" altLang="en-US"/>
          </a:p>
        </p:txBody>
      </p:sp>
    </p:spTree>
    <p:extLst>
      <p:ext uri="{BB962C8B-B14F-4D97-AF65-F5344CB8AC3E}">
        <p14:creationId xmlns:p14="http://schemas.microsoft.com/office/powerpoint/2010/main" val="1065808207"/>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1830</TotalTime>
  <Words>1467</Words>
  <Application>Microsoft Office PowerPoint</Application>
  <PresentationFormat>全屏显示(4:3)</PresentationFormat>
  <Paragraphs>159</Paragraphs>
  <Slides>19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Adobe 黑体 Std R</vt:lpstr>
      <vt:lpstr>等线</vt:lpstr>
      <vt:lpstr>等线 Light</vt:lpstr>
      <vt:lpstr>黑体</vt:lpstr>
      <vt:lpstr>华文彩云</vt:lpstr>
      <vt:lpstr>宋体</vt:lpstr>
      <vt:lpstr>Arial</vt:lpstr>
      <vt:lpstr>Calibri</vt:lpstr>
      <vt:lpstr>Calibri Light</vt:lpstr>
      <vt:lpstr>Cambria</vt:lpstr>
      <vt:lpstr>Times New Roman</vt:lpstr>
      <vt:lpstr>Wingdings</vt:lpstr>
      <vt:lpstr>Office 主题​​</vt:lpstr>
      <vt:lpstr>脉冲星VLBI观测研究</vt:lpstr>
      <vt:lpstr>报告提纲</vt:lpstr>
      <vt:lpstr>射电望远镜的工作模式</vt:lpstr>
      <vt:lpstr>VLBI脉冲星观测意义及进展</vt:lpstr>
      <vt:lpstr>PowerPoint 演示文稿</vt:lpstr>
      <vt:lpstr>脉冲星VLBI观测的难点以及对应技术</vt:lpstr>
      <vt:lpstr>PowerPoint 演示文稿</vt:lpstr>
      <vt:lpstr>全流程开展脉冲星VLBI研究</vt:lpstr>
      <vt:lpstr>脉冲星VLBI宽带采集系统</vt:lpstr>
      <vt:lpstr>PowerPoint 演示文稿</vt:lpstr>
      <vt:lpstr>脉冲星VLBI远程观测运行和条纹快速预处理系统</vt:lpstr>
      <vt:lpstr>PowerPoint 演示文稿</vt:lpstr>
      <vt:lpstr>PowerPoint 演示文稿</vt:lpstr>
      <vt:lpstr>CVN+FAST脉冲星观测具体实践</vt:lpstr>
      <vt:lpstr>PowerPoint 演示文稿</vt:lpstr>
      <vt:lpstr>与历史观测结果预测位置的对比</vt:lpstr>
      <vt:lpstr>基于脉冲星各参考架高精度链接</vt:lpstr>
      <vt:lpstr>总结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Pulsar studies with VLBI</dc:title>
  <dc:creator>yanzhen</dc:creator>
  <cp:lastModifiedBy>Zhen Yan</cp:lastModifiedBy>
  <cp:revision>125</cp:revision>
  <dcterms:created xsi:type="dcterms:W3CDTF">2023-06-30T07:12:15Z</dcterms:created>
  <dcterms:modified xsi:type="dcterms:W3CDTF">2024-07-13T02:01:00Z</dcterms:modified>
</cp:coreProperties>
</file>