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360" r:id="rId2"/>
    <p:sldId id="3889" r:id="rId3"/>
    <p:sldId id="3899" r:id="rId4"/>
    <p:sldId id="3890" r:id="rId5"/>
    <p:sldId id="3888" r:id="rId6"/>
    <p:sldId id="3887" r:id="rId7"/>
    <p:sldId id="3895" r:id="rId8"/>
    <p:sldId id="3894" r:id="rId9"/>
    <p:sldId id="3892" r:id="rId10"/>
    <p:sldId id="3896" r:id="rId11"/>
    <p:sldId id="3897" r:id="rId12"/>
    <p:sldId id="3898" r:id="rId1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18D1050-89D2-2447-EE22-06F6E9C995D1}" name="cf.zhang@pku.edu.cn" initials="c" userId="cf.zhang@pku.edu.cn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79198"/>
  </p:normalViewPr>
  <p:slideViewPr>
    <p:cSldViewPr snapToGrid="0">
      <p:cViewPr>
        <p:scale>
          <a:sx n="85" d="100"/>
          <a:sy n="85" d="100"/>
        </p:scale>
        <p:origin x="1784" y="2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269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8E0097B1-A70B-C6D7-AF09-FE54502C54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370CA7-4222-2956-CFE4-DB780FCFE71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522F24-1AB4-1643-BC68-9BD6473C2DF4}" type="datetimeFigureOut">
              <a:rPr kumimoji="1" lang="zh-CN" altLang="en-US" smtClean="0"/>
              <a:t>2024/7/13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7F548A6-301B-8865-7909-9CB63D443BA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325CEC7-7721-415A-4338-10BDBA3A9D5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669170-36F7-4542-95E6-7F193831F34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9920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F059B5-925B-6F4B-BDFE-B557D3A271BA}" type="datetimeFigureOut">
              <a:rPr kumimoji="1" lang="zh-CN" altLang="en-US" smtClean="0"/>
              <a:t>2024/7/13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4D34F3-7031-F443-8C9C-492E79E18D1C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05299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fld id="{68C0887E-0C47-4A76-AD80-10D16889E05C}" type="datetime1">
              <a:rPr lang="zh-CN" altLang="en-US" smtClean="0"/>
              <a:pPr>
                <a:defRPr/>
              </a:pPr>
              <a:t>2024/7/13</a:t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43FA0FB-062D-4EE5-9595-21CA248E9DF9}" type="slidenum">
              <a:rPr lang="zh-CN" altLang="en-US" smtClean="0"/>
              <a:pPr>
                <a:defRPr/>
              </a:pPr>
              <a:t>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9856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周期折叠</a:t>
            </a:r>
            <a:r>
              <a:rPr kumimoji="1" lang="en-US" altLang="zh-CN" dirty="0"/>
              <a:t>:</a:t>
            </a:r>
            <a:r>
              <a:rPr kumimoji="1" lang="zh-CN" altLang="en-US" dirty="0"/>
              <a:t>时间</a:t>
            </a:r>
            <a:r>
              <a:rPr kumimoji="1" lang="en-US" altLang="zh-CN" dirty="0"/>
              <a:t>-</a:t>
            </a:r>
            <a:r>
              <a:rPr kumimoji="1" lang="zh-CN" altLang="en-US" dirty="0"/>
              <a:t>相位图；“光变曲线”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35032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831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00332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0" i="0" u="none" strike="noStrike" dirty="0">
              <a:solidFill>
                <a:srgbClr val="333333"/>
              </a:solidFill>
              <a:effectLst/>
              <a:latin typeface="PT Serif" panose="020A0603040505020204" pitchFamily="18" charset="0"/>
            </a:endParaRP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183994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Tobs~</a:t>
            </a:r>
            <a:r>
              <a:rPr kumimoji="1" lang="zh-CN" altLang="en-US" dirty="0"/>
              <a:t> </a:t>
            </a:r>
            <a:r>
              <a:rPr kumimoji="1" lang="en-US" altLang="zh-CN" dirty="0"/>
              <a:t>0.1</a:t>
            </a:r>
            <a:r>
              <a:rPr kumimoji="1" lang="zh-CN" altLang="en-US" dirty="0"/>
              <a:t> </a:t>
            </a:r>
            <a:r>
              <a:rPr kumimoji="1" lang="en-US" altLang="zh-CN" dirty="0"/>
              <a:t>Pb</a:t>
            </a:r>
            <a:r>
              <a:rPr kumimoji="1" lang="zh-CN" altLang="en-US" dirty="0"/>
              <a:t> 线性加速度</a:t>
            </a:r>
            <a:endParaRPr kumimoji="1" lang="en-US" altLang="zh-CN" dirty="0"/>
          </a:p>
          <a:p>
            <a:r>
              <a:rPr kumimoji="1" lang="zh-CN" altLang="en-US" dirty="0"/>
              <a:t>没搜到，原因之一是</a:t>
            </a:r>
            <a:r>
              <a:rPr kumimoji="1" lang="en-US" altLang="zh-CN" dirty="0"/>
              <a:t>compact</a:t>
            </a:r>
            <a:r>
              <a:rPr kumimoji="1" lang="zh-CN" altLang="en-US" dirty="0"/>
              <a:t> </a:t>
            </a:r>
            <a:r>
              <a:rPr kumimoji="1" lang="en-US" altLang="zh-CN" dirty="0"/>
              <a:t>orbit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74062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所以针对这种致密双星系统进行周期搜索。</a:t>
            </a:r>
            <a:endParaRPr kumimoji="1" lang="en-US" altLang="zh-CN" dirty="0"/>
          </a:p>
          <a:p>
            <a:r>
              <a:rPr kumimoji="1" lang="zh-CN" altLang="en-US" dirty="0"/>
              <a:t>只考虑圆轨道，</a:t>
            </a:r>
            <a:r>
              <a:rPr kumimoji="1" lang="en-US" altLang="zh-CN" dirty="0"/>
              <a:t>4</a:t>
            </a:r>
            <a:r>
              <a:rPr kumimoji="1" lang="zh-CN" altLang="en-US" dirty="0"/>
              <a:t>个参数，轨道半长轴，轨道周期，轨道相位，自转周期。</a:t>
            </a:r>
            <a:endParaRPr kumimoji="1" lang="en-US" altLang="zh-CN" dirty="0"/>
          </a:p>
          <a:p>
            <a:r>
              <a:rPr kumimoji="1" lang="zh-CN" altLang="en-US" dirty="0"/>
              <a:t>则</a:t>
            </a:r>
            <a:r>
              <a:rPr kumimoji="1" lang="en-US" altLang="zh-CN" dirty="0"/>
              <a:t>toa</a:t>
            </a:r>
            <a:r>
              <a:rPr kumimoji="1" lang="zh-CN" altLang="en-US" dirty="0"/>
              <a:t>最主要受到</a:t>
            </a:r>
            <a:r>
              <a:rPr kumimoji="1" lang="en-US" altLang="zh-CN" dirty="0" err="1"/>
              <a:t>romer</a:t>
            </a:r>
            <a:r>
              <a:rPr kumimoji="1" lang="zh-CN" altLang="en-US" dirty="0"/>
              <a:t> </a:t>
            </a:r>
            <a:r>
              <a:rPr kumimoji="1" lang="en-US" altLang="zh-CN" dirty="0"/>
              <a:t>delay</a:t>
            </a:r>
            <a:r>
              <a:rPr kumimoji="1" lang="zh-CN" altLang="en-US" dirty="0"/>
              <a:t>调制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折叠后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0341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 err="1"/>
              <a:t>Htest</a:t>
            </a:r>
            <a:r>
              <a:rPr kumimoji="1" lang="zh-CN" altLang="en-US" dirty="0"/>
              <a:t>是高能中通过光子折叠法找</a:t>
            </a:r>
            <a:r>
              <a:rPr kumimoji="1" lang="en-US" altLang="zh-CN" dirty="0"/>
              <a:t>pulsar</a:t>
            </a:r>
            <a:r>
              <a:rPr kumimoji="1" lang="zh-CN" altLang="en-US" dirty="0"/>
              <a:t>周期的方法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7464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/>
              <a:t>参数选择</a:t>
            </a:r>
            <a:r>
              <a:rPr kumimoji="1" lang="en-US" altLang="zh-CN" dirty="0" err="1"/>
              <a:t>critia</a:t>
            </a:r>
            <a:r>
              <a:rPr kumimoji="1" lang="zh-CN" altLang="en-US" dirty="0"/>
              <a:t>：第一个</a:t>
            </a:r>
            <a:r>
              <a:rPr kumimoji="1" lang="en-US" altLang="zh-CN" dirty="0"/>
              <a:t>toa</a:t>
            </a:r>
            <a:r>
              <a:rPr kumimoji="1" lang="zh-CN" altLang="en-US" dirty="0"/>
              <a:t>与最后一个</a:t>
            </a:r>
            <a:r>
              <a:rPr kumimoji="1" lang="en-US" altLang="zh-CN" dirty="0"/>
              <a:t>toa</a:t>
            </a:r>
            <a:r>
              <a:rPr kumimoji="1" lang="zh-CN" altLang="en-US" dirty="0"/>
              <a:t>对应的自转周期相位差不超过</a:t>
            </a:r>
            <a:r>
              <a:rPr kumimoji="1" lang="en-US" altLang="zh-CN" dirty="0"/>
              <a:t>2pi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84926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zh-CN" dirty="0"/>
              <a:t>FAST</a:t>
            </a:r>
            <a:r>
              <a:rPr kumimoji="1" lang="zh-CN" altLang="en-US" dirty="0"/>
              <a:t> </a:t>
            </a:r>
            <a:r>
              <a:rPr kumimoji="1" lang="en-US" altLang="zh-CN" dirty="0"/>
              <a:t>FRB</a:t>
            </a:r>
            <a:r>
              <a:rPr kumimoji="1" lang="zh-CN" altLang="en-US" dirty="0"/>
              <a:t> </a:t>
            </a:r>
            <a:r>
              <a:rPr kumimoji="1" lang="en-US" altLang="zh-CN" dirty="0"/>
              <a:t>KEY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PROJECT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34D34F3-7031-F443-8C9C-492E79E18D1C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0803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6B36C9-CF86-E6FE-30DC-7D7324970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2B36BDB-88DF-26C5-C997-A6843802F1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6C7EDAC-5FEB-5806-4558-7C51561A7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69144A-B514-19A0-8670-D3419653C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9E3DCA9-FD56-D1C7-AEFB-DAC985658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56722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E9D48-9A79-0C09-3270-DE6DBB17D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FB5585C-4864-7BC7-D0A3-0CDA510613C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8F0F4A-29F7-CDE7-F5AE-E4946AD6B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40971F5-4AB6-8551-7671-DB75EF28A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21C4015-7456-CD35-5053-CDB035BB4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9354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79FD13E-7CF5-0AA2-F8B6-CB73973CFF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FF2D5DE-4D0C-30F5-D9F0-35A058EB5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7AEA702-E617-D94D-4820-5F2B6175B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8D215EB-34B7-4249-8206-0D2228B27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3DC04B-D9C9-4653-7BFF-431FB6CDAB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389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6D0304-41BC-4A1F-9A3C-601511C03A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16" y="296849"/>
            <a:ext cx="1152128" cy="79478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3238731-D1F0-40AA-9989-F37958780D6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55" y="5343324"/>
            <a:ext cx="12290621" cy="1539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2451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11001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79"/>
          <p:cNvCxnSpPr>
            <a:cxnSpLocks/>
          </p:cNvCxnSpPr>
          <p:nvPr userDrawn="1"/>
        </p:nvCxnSpPr>
        <p:spPr bwMode="auto">
          <a:xfrm>
            <a:off x="0" y="852797"/>
            <a:ext cx="145657" cy="0"/>
          </a:xfrm>
          <a:prstGeom prst="straightConnector1">
            <a:avLst/>
          </a:prstGeom>
          <a:ln w="19050">
            <a:solidFill>
              <a:schemeClr val="dk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3192" b="30826"/>
          <a:stretch>
            <a:fillRect/>
          </a:stretch>
        </p:blipFill>
        <p:spPr bwMode="auto">
          <a:xfrm>
            <a:off x="0" y="18607"/>
            <a:ext cx="1295685" cy="10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组合 1">
            <a:extLst>
              <a:ext uri="{FF2B5EF4-FFF2-40B4-BE49-F238E27FC236}">
                <a16:creationId xmlns:a16="http://schemas.microsoft.com/office/drawing/2014/main" id="{FC041335-1477-4DF7-B9BE-8A614B350A01}"/>
              </a:ext>
            </a:extLst>
          </p:cNvPr>
          <p:cNvGrpSpPr/>
          <p:nvPr userDrawn="1"/>
        </p:nvGrpSpPr>
        <p:grpSpPr>
          <a:xfrm>
            <a:off x="145657" y="5307505"/>
            <a:ext cx="12211050" cy="1550496"/>
            <a:chOff x="1" y="8615"/>
            <a:chExt cx="19229" cy="2265"/>
          </a:xfrm>
        </p:grpSpPr>
        <p:pic>
          <p:nvPicPr>
            <p:cNvPr id="9" name="图片 2">
              <a:extLst>
                <a:ext uri="{FF2B5EF4-FFF2-40B4-BE49-F238E27FC236}">
                  <a16:creationId xmlns:a16="http://schemas.microsoft.com/office/drawing/2014/main" id="{A1BAB37E-88D6-4E71-8500-F14A885EB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1444"/>
            <a:stretch>
              <a:fillRect/>
            </a:stretch>
          </p:blipFill>
          <p:spPr>
            <a:xfrm>
              <a:off x="1" y="8760"/>
              <a:ext cx="17703" cy="212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2A6E5534-8A85-48EC-8246-1F11C48C9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999" r="88356"/>
            <a:stretch>
              <a:fillRect/>
            </a:stretch>
          </p:blipFill>
          <p:spPr>
            <a:xfrm>
              <a:off x="17102" y="8615"/>
              <a:ext cx="2128" cy="2256"/>
            </a:xfrm>
            <a:prstGeom prst="rect">
              <a:avLst/>
            </a:prstGeom>
            <a:noFill/>
            <a:ln w="9525">
              <a:noFill/>
            </a:ln>
          </p:spPr>
        </p:pic>
      </p:grpSp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FE99D17-384D-4EF3-3E4A-E5FE7FF0A4F8}"/>
              </a:ext>
            </a:extLst>
          </p:cNvPr>
          <p:cNvCxnSpPr>
            <a:cxnSpLocks/>
          </p:cNvCxnSpPr>
          <p:nvPr userDrawn="1"/>
        </p:nvCxnSpPr>
        <p:spPr>
          <a:xfrm>
            <a:off x="47626" y="1028857"/>
            <a:ext cx="11987999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63463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0"/>
            <a:ext cx="1100138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直接箭头连接符 79"/>
          <p:cNvCxnSpPr>
            <a:cxnSpLocks/>
          </p:cNvCxnSpPr>
          <p:nvPr userDrawn="1"/>
        </p:nvCxnSpPr>
        <p:spPr bwMode="auto">
          <a:xfrm>
            <a:off x="0" y="852797"/>
            <a:ext cx="145657" cy="0"/>
          </a:xfrm>
          <a:prstGeom prst="straightConnector1">
            <a:avLst/>
          </a:prstGeom>
          <a:ln w="19050">
            <a:solidFill>
              <a:schemeClr val="dk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r="3192" b="30826"/>
          <a:stretch>
            <a:fillRect/>
          </a:stretch>
        </p:blipFill>
        <p:spPr bwMode="auto">
          <a:xfrm>
            <a:off x="0" y="18607"/>
            <a:ext cx="1295685" cy="10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直线连接符 3">
            <a:extLst>
              <a:ext uri="{FF2B5EF4-FFF2-40B4-BE49-F238E27FC236}">
                <a16:creationId xmlns:a16="http://schemas.microsoft.com/office/drawing/2014/main" id="{EFE99D17-384D-4EF3-3E4A-E5FE7FF0A4F8}"/>
              </a:ext>
            </a:extLst>
          </p:cNvPr>
          <p:cNvCxnSpPr>
            <a:cxnSpLocks/>
          </p:cNvCxnSpPr>
          <p:nvPr userDrawn="1"/>
        </p:nvCxnSpPr>
        <p:spPr>
          <a:xfrm>
            <a:off x="47626" y="1028857"/>
            <a:ext cx="11987999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7050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26F461-AEC6-3033-C278-91A6B9464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934A331-F6F6-BF9E-0411-14312BDD1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EC4ED49-C0CD-8151-31B1-A261554C1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BCDEC38-168F-2F25-6DB1-F2D491C0E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7498A88-05EC-EFA6-47EE-6A710AD29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0176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39F63-92D7-83E3-3BED-637D337DF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182394E-B223-161C-BF0B-24ABC93FA6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C5577A-5711-A295-F9C1-E27D2289A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22BFFD-CFAD-4C14-E9B0-42C94F3F9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199B7B-991A-6459-69B5-05476DE6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65788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9DDCDD-936D-5421-C329-8B236CF285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CFE5C8-1C61-C3BB-B3F8-20A5120AC1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C8C9E04-1581-047B-DF07-1150DD9D34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460682F-01C1-3FD7-2ECA-A2DCBED7D4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014186-3A9D-6C31-9E8A-BF3365B3E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5CB9C2-17AA-B8C1-B1E6-98E7C40BB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243704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FE1367-0774-6BC1-2EEB-19667D884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A20C6BE-3363-DBE1-A229-0AE1F64C6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4635976-9229-F093-5513-5E8D238208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65D47A6-B03C-C013-459C-42E2588653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2DE531B-32B4-9617-A124-0D36B312D5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9A62236-52F6-CD06-48F7-92A9CD8309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5263109-E241-0200-6CD0-BCC248BEB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EF59220-DC87-42F2-8BC2-D2D1104AA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87612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C918B2-7EFA-955D-AC74-98D3C71F65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933AEB9-F684-8C19-8F6C-F515202AF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A078281-5D0B-1198-70BA-FDBE128EE0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973220-13B4-2213-9D68-8E6970B6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82938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7D6316-0CC2-F09B-18DA-1922563F4B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92185BF-EB90-0514-1415-2EAED843E2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991D34D-6C2F-29D8-CD5E-CC21821B2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264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BA979D-8202-EAC2-45B2-0CEC561F5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8D0E419-DC45-D0DF-8F07-230D44F9DE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2888274-F6F7-B4BE-3561-40A90EE62E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B89C88-C5E8-B84B-B2F0-7E42CAFEE0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ECDFC76-4B00-79DD-6E27-80FCEC42B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1B0A551-516E-4365-1F84-CC2342A89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6317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CB27A-F5AC-FC1C-4BB6-4FC65818B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E1024D8-AF02-C58C-00E2-7A78113E7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134CF9-381A-5A2E-AAF3-E1E02B6DA1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EADD016-568A-2761-F9B9-18A3D8473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6038057-A8C8-309D-A394-B20F3FB79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8CDEB4E-C269-D89A-A53E-9161C68E2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36401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1D43AE1-90DB-2737-E2B9-69E3C6F6C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40C70B4-BB4D-3D79-6EBF-65A39A8F9E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DE2F18-0A1A-5CDE-8388-B768B91611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4BA274-C746-D309-2FE6-AE0CF22E60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2F418-46EA-5D5D-3CB8-E644D0EAE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9369EC-1E9E-2C4F-BB7B-5F718039D71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0114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  <p:sldLayoutId id="2147483664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0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2"/>
          <p:cNvSpPr>
            <a:spLocks/>
          </p:cNvSpPr>
          <p:nvPr/>
        </p:nvSpPr>
        <p:spPr bwMode="auto">
          <a:xfrm>
            <a:off x="4681750" y="2106085"/>
            <a:ext cx="116417" cy="165100"/>
          </a:xfrm>
          <a:custGeom>
            <a:avLst/>
            <a:gdLst>
              <a:gd name="T0" fmla="*/ 0 w 23"/>
              <a:gd name="T1" fmla="*/ 33 h 33"/>
              <a:gd name="T2" fmla="*/ 23 w 23"/>
              <a:gd name="T3" fmla="*/ 0 h 33"/>
              <a:gd name="T4" fmla="*/ 0 w 23"/>
              <a:gd name="T5" fmla="*/ 33 h 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3" h="33">
                <a:moveTo>
                  <a:pt x="0" y="33"/>
                </a:moveTo>
                <a:cubicBezTo>
                  <a:pt x="9" y="23"/>
                  <a:pt x="16" y="12"/>
                  <a:pt x="23" y="0"/>
                </a:cubicBezTo>
                <a:lnTo>
                  <a:pt x="0" y="33"/>
                </a:lnTo>
                <a:close/>
              </a:path>
            </a:pathLst>
          </a:custGeom>
          <a:solidFill>
            <a:srgbClr val="5D5D5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zh-CN" altLang="en-US" sz="2400"/>
          </a:p>
        </p:txBody>
      </p:sp>
      <p:sp>
        <p:nvSpPr>
          <p:cNvPr id="24" name="文本框 20"/>
          <p:cNvSpPr txBox="1"/>
          <p:nvPr/>
        </p:nvSpPr>
        <p:spPr bwMode="auto">
          <a:xfrm>
            <a:off x="398767" y="1495323"/>
            <a:ext cx="11394466" cy="132343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FRB</a:t>
            </a:r>
            <a:r>
              <a:rPr lang="zh-CN" altLang="en-US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Period</a:t>
            </a:r>
            <a:r>
              <a:rPr lang="zh-CN" altLang="en-US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GPU</a:t>
            </a:r>
            <a:r>
              <a:rPr lang="zh-CN" altLang="en-US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fold</a:t>
            </a:r>
            <a:r>
              <a:rPr lang="zh-CN" altLang="en-US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8000" dirty="0">
                <a:ln w="38100">
                  <a:noFill/>
                </a:ln>
                <a:solidFill>
                  <a:schemeClr val="bg1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search</a:t>
            </a:r>
            <a:endParaRPr lang="zh-CN" altLang="en-US" sz="8000" dirty="0">
              <a:ln w="38100">
                <a:noFill/>
              </a:ln>
              <a:solidFill>
                <a:schemeClr val="bg1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7" name="Picture 20" descr="C:\Documents and Settings\Administrator\桌面\]-02.pn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0000">
            <a:off x="8445515" y="870549"/>
            <a:ext cx="1223511" cy="1223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5ED7605F-CACF-499B-A236-4F1A22CA0AF6}"/>
              </a:ext>
            </a:extLst>
          </p:cNvPr>
          <p:cNvCxnSpPr>
            <a:cxnSpLocks/>
          </p:cNvCxnSpPr>
          <p:nvPr/>
        </p:nvCxnSpPr>
        <p:spPr>
          <a:xfrm>
            <a:off x="673768" y="2881451"/>
            <a:ext cx="107482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7723B634-89CC-8D20-2E2B-8EAB1DCA6114}"/>
              </a:ext>
            </a:extLst>
          </p:cNvPr>
          <p:cNvSpPr/>
          <p:nvPr/>
        </p:nvSpPr>
        <p:spPr>
          <a:xfrm>
            <a:off x="3939888" y="5377232"/>
            <a:ext cx="3809790" cy="6518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2024</a:t>
            </a: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年</a:t>
            </a:r>
            <a:r>
              <a:rPr lang="en-US" altLang="zh-CN" sz="2800" b="1" spc="300" dirty="0">
                <a:solidFill>
                  <a:schemeClr val="tx2">
                    <a:lumMod val="20000"/>
                    <a:lumOff val="80000"/>
                  </a:schemeClr>
                </a:solidFill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7</a:t>
            </a: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月</a:t>
            </a:r>
            <a:r>
              <a:rPr kumimoji="0" lang="en-US" altLang="zh-CN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13</a:t>
            </a:r>
            <a:r>
              <a:rPr kumimoji="0" lang="zh-CN" altLang="en-US" sz="2800" b="1" i="0" u="none" strike="noStrike" kern="1200" cap="none" spc="3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</a:rPr>
              <a:t>日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F0C2F12-0409-65E7-FC6A-2AB11092045A}"/>
              </a:ext>
            </a:extLst>
          </p:cNvPr>
          <p:cNvSpPr/>
          <p:nvPr/>
        </p:nvSpPr>
        <p:spPr>
          <a:xfrm>
            <a:off x="4175847" y="3983155"/>
            <a:ext cx="3337872" cy="46166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300" normalizeH="0" baseline="0" noProof="0" dirty="0">
                <a:ln>
                  <a:noFill/>
                </a:ln>
                <a:solidFill>
                  <a:schemeClr val="tx2">
                    <a:lumMod val="20000"/>
                    <a:lumOff val="80000"/>
                  </a:schemeClr>
                </a:solidFill>
                <a:effectLst/>
                <a:uLnTx/>
                <a:uFillTx/>
                <a:latin typeface="方正小标宋简体" panose="03000509000000000000" pitchFamily="65" charset="-122"/>
                <a:ea typeface="方正小标宋简体" panose="03000509000000000000" pitchFamily="65" charset="-122"/>
                <a:cs typeface="+mn-cs"/>
              </a:rPr>
              <a:t>张春风 朱炜玮</a:t>
            </a:r>
          </a:p>
        </p:txBody>
      </p:sp>
      <p:pic>
        <p:nvPicPr>
          <p:cNvPr id="8" name="图片 7" descr="文本&#10;&#10;中度可信度描述已自动生成">
            <a:extLst>
              <a:ext uri="{FF2B5EF4-FFF2-40B4-BE49-F238E27FC236}">
                <a16:creationId xmlns:a16="http://schemas.microsoft.com/office/drawing/2014/main" id="{A3C76D61-E305-8984-C906-5CC40B382D1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97"/>
          <a:stretch/>
        </p:blipFill>
        <p:spPr>
          <a:xfrm>
            <a:off x="3519594" y="4444820"/>
            <a:ext cx="4650378" cy="9324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DCBC391-D9FB-881F-3EAD-8311A8B79763}"/>
              </a:ext>
            </a:extLst>
          </p:cNvPr>
          <p:cNvSpPr txBox="1"/>
          <p:nvPr/>
        </p:nvSpPr>
        <p:spPr>
          <a:xfrm>
            <a:off x="4239472" y="817647"/>
            <a:ext cx="3713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solidFill>
                  <a:schemeClr val="bg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SPSS·2024·</a:t>
            </a:r>
            <a:r>
              <a:rPr kumimoji="1" lang="zh-CN" altLang="en-US" sz="3600" dirty="0">
                <a:solidFill>
                  <a:schemeClr val="bg1"/>
                </a:solidFill>
                <a:latin typeface="Weibei SC" panose="03000800000000000000" pitchFamily="66" charset="-128"/>
                <a:ea typeface="Weibei SC" panose="03000800000000000000" pitchFamily="66" charset="-128"/>
              </a:rPr>
              <a:t>昆明</a:t>
            </a:r>
          </a:p>
        </p:txBody>
      </p:sp>
    </p:spTree>
    <p:extLst>
      <p:ext uri="{BB962C8B-B14F-4D97-AF65-F5344CB8AC3E}">
        <p14:creationId xmlns:p14="http://schemas.microsoft.com/office/powerpoint/2010/main" val="286917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文本&#10;&#10;中度可信度描述已自动生成">
            <a:extLst>
              <a:ext uri="{FF2B5EF4-FFF2-40B4-BE49-F238E27FC236}">
                <a16:creationId xmlns:a16="http://schemas.microsoft.com/office/drawing/2014/main" id="{67B18020-59CC-EBB3-23B5-612A141E3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433" y="1108626"/>
            <a:ext cx="2782755" cy="521196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FB5AD76-B91C-9B23-8E07-39E3BAF6B5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5148" y="1088914"/>
            <a:ext cx="3471419" cy="521196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2B9C543-2C4E-3129-76AE-DD1095B1B3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33270" y="1069201"/>
            <a:ext cx="3490060" cy="523167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FDFAE96-A495-7261-6103-30F436B880D1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FAST</a:t>
            </a:r>
            <a:r>
              <a:rPr lang="zh-CN" altLang="en-US" sz="4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FRB</a:t>
            </a:r>
            <a:r>
              <a:rPr lang="zh-CN" altLang="en-US" sz="4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Key</a:t>
            </a:r>
            <a:r>
              <a:rPr lang="zh-CN" altLang="en-US" sz="4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Project:FRB20240114A</a:t>
            </a:r>
            <a:endParaRPr lang="en" altLang="zh-CN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34453B5-5DEA-050F-27A6-FCA4F0B54171}"/>
              </a:ext>
            </a:extLst>
          </p:cNvPr>
          <p:cNvSpPr txBox="1"/>
          <p:nvPr/>
        </p:nvSpPr>
        <p:spPr>
          <a:xfrm>
            <a:off x="5005137" y="6320589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400+</a:t>
            </a:r>
            <a:endParaRPr kumimoji="1" lang="zh-CN" altLang="en-US" sz="2400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323E261-E8C5-4B50-F36D-3A5FB569DB6F}"/>
              </a:ext>
            </a:extLst>
          </p:cNvPr>
          <p:cNvSpPr txBox="1"/>
          <p:nvPr/>
        </p:nvSpPr>
        <p:spPr>
          <a:xfrm>
            <a:off x="9365425" y="6320589"/>
            <a:ext cx="1090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2200+</a:t>
            </a:r>
            <a:endParaRPr kumimoji="1" lang="zh-CN" altLang="en-US" sz="2400" dirty="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41B12DD-F215-2A2A-EFEE-6E12040BABF5}"/>
              </a:ext>
            </a:extLst>
          </p:cNvPr>
          <p:cNvSpPr txBox="1"/>
          <p:nvPr/>
        </p:nvSpPr>
        <p:spPr>
          <a:xfrm>
            <a:off x="1391378" y="6320588"/>
            <a:ext cx="19368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/>
              <a:t>0312,Toa</a:t>
            </a:r>
            <a:endParaRPr kumimoji="1" lang="zh-CN" altLang="en-US" sz="2400" dirty="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1E19661-D902-37B4-030A-088A3507BDED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8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757236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6670A72-D113-A541-CBBE-9AA62EB09C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484" b="34610"/>
          <a:stretch/>
        </p:blipFill>
        <p:spPr>
          <a:xfrm>
            <a:off x="507079" y="1351547"/>
            <a:ext cx="11238732" cy="4616115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2D461F3-9995-C894-28F7-38CA3DBDA188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FRB20240114A:Runing…</a:t>
            </a:r>
            <a:endParaRPr lang="en" altLang="zh-CN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7A7B2D-5ECD-C207-D19C-59C2DD004CAF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9</a:t>
            </a:r>
            <a:endParaRPr kumimoji="1"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6113877-3A91-8445-BABD-5B61EAFF55CF}"/>
              </a:ext>
            </a:extLst>
          </p:cNvPr>
          <p:cNvSpPr txBox="1"/>
          <p:nvPr/>
        </p:nvSpPr>
        <p:spPr>
          <a:xfrm>
            <a:off x="3721654" y="6155505"/>
            <a:ext cx="48095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latin typeface="Hei" pitchFamily="2" charset="-122"/>
                <a:ea typeface="Hei" pitchFamily="2" charset="-122"/>
              </a:rPr>
              <a:t>Period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  <a:r>
              <a:rPr kumimoji="1" lang="en-US" altLang="zh-CN" dirty="0">
                <a:latin typeface="Hei" pitchFamily="2" charset="-122"/>
                <a:ea typeface="Hei" pitchFamily="2" charset="-122"/>
              </a:rPr>
              <a:t>Fold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  <a:r>
              <a:rPr kumimoji="1" lang="en-US" altLang="zh-CN" dirty="0">
                <a:latin typeface="Hei" pitchFamily="2" charset="-122"/>
                <a:ea typeface="Hei" pitchFamily="2" charset="-122"/>
              </a:rPr>
              <a:t>Result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  <a:r>
              <a:rPr kumimoji="1" lang="en-US" altLang="zh-CN" dirty="0">
                <a:latin typeface="Hei" pitchFamily="2" charset="-122"/>
                <a:ea typeface="Hei" pitchFamily="2" charset="-122"/>
              </a:rPr>
              <a:t>: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  <a:r>
              <a:rPr kumimoji="1" lang="en-US" altLang="zh-CN" b="1" dirty="0">
                <a:solidFill>
                  <a:srgbClr val="FF0000"/>
                </a:solidFill>
                <a:latin typeface="Hei" pitchFamily="2" charset="-122"/>
                <a:ea typeface="Hei" pitchFamily="2" charset="-122"/>
              </a:rPr>
              <a:t>No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  <a:r>
              <a:rPr kumimoji="1" lang="en-US" altLang="zh-CN" dirty="0">
                <a:latin typeface="Hei" pitchFamily="2" charset="-122"/>
                <a:ea typeface="Hei" pitchFamily="2" charset="-122"/>
              </a:rPr>
              <a:t>significant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  <a:r>
              <a:rPr kumimoji="1" lang="en-US" altLang="zh-CN" dirty="0">
                <a:latin typeface="Hei" pitchFamily="2" charset="-122"/>
                <a:ea typeface="Hei" pitchFamily="2" charset="-122"/>
              </a:rPr>
              <a:t>signal</a:t>
            </a:r>
            <a:r>
              <a:rPr kumimoji="1" lang="zh-CN" altLang="en-US" dirty="0">
                <a:latin typeface="Hei" pitchFamily="2" charset="-122"/>
                <a:ea typeface="Hei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606326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B62368C7-E96C-383F-D0A4-7F220F060A81}"/>
              </a:ext>
            </a:extLst>
          </p:cNvPr>
          <p:cNvSpPr txBox="1"/>
          <p:nvPr/>
        </p:nvSpPr>
        <p:spPr>
          <a:xfrm>
            <a:off x="673771" y="4087547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Random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bursts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phase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95CC27-B727-209A-DFEE-62CBB91CA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865" y="1146875"/>
            <a:ext cx="5815452" cy="418712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A813B5B-ACFB-150F-2BE5-AA44C361E73E}"/>
              </a:ext>
            </a:extLst>
          </p:cNvPr>
          <p:cNvSpPr txBox="1"/>
          <p:nvPr/>
        </p:nvSpPr>
        <p:spPr>
          <a:xfrm>
            <a:off x="8272620" y="5711125"/>
            <a:ext cx="2591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Weiwei Zhu et al.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zh-CN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04E4AAC-333F-06AA-9183-5F59C7610506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Conclusion</a:t>
            </a:r>
            <a:endParaRPr lang="en" altLang="zh-CN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0C2A9E0-4CD4-8933-9055-9C786BADA5D0}"/>
              </a:ext>
            </a:extLst>
          </p:cNvPr>
          <p:cNvSpPr txBox="1"/>
          <p:nvPr/>
        </p:nvSpPr>
        <p:spPr>
          <a:xfrm>
            <a:off x="5005138" y="6745342"/>
            <a:ext cx="360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Long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term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active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period</a:t>
            </a:r>
            <a:endParaRPr kumimoji="1" lang="zh-CN" altLang="en-US" sz="24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A77545E8-65B4-40BA-50D1-F1D3FC06ADAF}"/>
              </a:ext>
            </a:extLst>
          </p:cNvPr>
          <p:cNvSpPr txBox="1"/>
          <p:nvPr/>
        </p:nvSpPr>
        <p:spPr>
          <a:xfrm>
            <a:off x="673768" y="2816495"/>
            <a:ext cx="4584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H-test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fails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at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duty cycle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&gt;0.5</a:t>
            </a:r>
            <a:endParaRPr kumimoji="1" lang="zh-CN" altLang="en-US" sz="24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F8A2B671-2884-7009-DD66-252DC82BB61E}"/>
              </a:ext>
            </a:extLst>
          </p:cNvPr>
          <p:cNvSpPr txBox="1"/>
          <p:nvPr/>
        </p:nvSpPr>
        <p:spPr>
          <a:xfrm>
            <a:off x="673771" y="5126350"/>
            <a:ext cx="36094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latin typeface="Helvetica" pitchFamily="2" charset="0"/>
                <a:cs typeface="Arial" panose="020B0604020202020204" pitchFamily="34" charset="0"/>
              </a:rPr>
              <a:t>Thank</a:t>
            </a:r>
            <a:r>
              <a:rPr kumimoji="1" lang="zh-CN" altLang="en-US" sz="4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4400" dirty="0">
                <a:latin typeface="Helvetica" pitchFamily="2" charset="0"/>
                <a:cs typeface="Arial" panose="020B0604020202020204" pitchFamily="34" charset="0"/>
              </a:rPr>
              <a:t>you</a:t>
            </a:r>
            <a:endParaRPr kumimoji="1" lang="zh-CN" altLang="en-US" sz="4400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BC2CA25B-6908-3C70-FFCE-894A2BE05DE1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10</a:t>
            </a:r>
            <a:endParaRPr kumimoji="1" lang="zh-CN" altLang="en-US" sz="2400" b="1" dirty="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6DEB947-3351-65B2-F3C9-019B550975A7}"/>
              </a:ext>
            </a:extLst>
          </p:cNvPr>
          <p:cNvSpPr txBox="1"/>
          <p:nvPr/>
        </p:nvSpPr>
        <p:spPr>
          <a:xfrm>
            <a:off x="673768" y="1545443"/>
            <a:ext cx="7652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GPU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fold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search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with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H-test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for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interacting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DNS: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  <a:r>
              <a:rPr kumimoji="1" lang="en-US" altLang="zh-CN" sz="2400" dirty="0">
                <a:latin typeface="Helvetica" pitchFamily="2" charset="0"/>
                <a:cs typeface="Arial" panose="020B0604020202020204" pitchFamily="34" charset="0"/>
              </a:rPr>
              <a:t>no</a:t>
            </a:r>
            <a:r>
              <a:rPr kumimoji="1" lang="zh-CN" altLang="en-US" sz="2400" dirty="0">
                <a:latin typeface="Helvetica" pitchFamily="2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2504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>
            <a:extLst>
              <a:ext uri="{FF2B5EF4-FFF2-40B4-BE49-F238E27FC236}">
                <a16:creationId xmlns:a16="http://schemas.microsoft.com/office/drawing/2014/main" id="{E8401608-4EC6-EB7A-B930-DBF4DAC773FA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1</a:t>
            </a:r>
            <a:endParaRPr kumimoji="1" lang="zh-CN" altLang="en-US" sz="2400" b="1" dirty="0"/>
          </a:p>
        </p:txBody>
      </p:sp>
      <p:pic>
        <p:nvPicPr>
          <p:cNvPr id="11" name="图片 10" descr="图形用户界面&#10;&#10;描述已自动生成">
            <a:extLst>
              <a:ext uri="{FF2B5EF4-FFF2-40B4-BE49-F238E27FC236}">
                <a16:creationId xmlns:a16="http://schemas.microsoft.com/office/drawing/2014/main" id="{07FF9CEF-D201-B20B-A299-6C8A34A48C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-10402"/>
            <a:ext cx="12162103" cy="592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921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1473B024-3B47-63B3-6FCF-49F41900AC6C}"/>
              </a:ext>
            </a:extLst>
          </p:cNvPr>
          <p:cNvSpPr txBox="1"/>
          <p:nvPr/>
        </p:nvSpPr>
        <p:spPr>
          <a:xfrm>
            <a:off x="1667019" y="134882"/>
            <a:ext cx="7275504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/>
              <a:t>Repeating</a:t>
            </a:r>
            <a:r>
              <a:rPr lang="zh-CN" altLang="en-US" dirty="0"/>
              <a:t> </a:t>
            </a:r>
            <a:r>
              <a:rPr lang="en-US" altLang="zh-CN" dirty="0"/>
              <a:t>FRB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  <a:endParaRPr lang="zh-CN" altLang="en-US" dirty="0"/>
          </a:p>
        </p:txBody>
      </p:sp>
      <p:pic>
        <p:nvPicPr>
          <p:cNvPr id="3" name="图片 2" descr="图示&#10;&#10;描述已自动生成">
            <a:extLst>
              <a:ext uri="{FF2B5EF4-FFF2-40B4-BE49-F238E27FC236}">
                <a16:creationId xmlns:a16="http://schemas.microsoft.com/office/drawing/2014/main" id="{A0392413-09F2-6B9D-2E8D-4B7F67647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4620" y="1303889"/>
            <a:ext cx="4811776" cy="4019593"/>
          </a:xfrm>
          <a:prstGeom prst="rect">
            <a:avLst/>
          </a:prstGeom>
        </p:spPr>
      </p:pic>
      <p:pic>
        <p:nvPicPr>
          <p:cNvPr id="4" name="图片 3" descr="图示&#10;&#10;描述已自动生成">
            <a:extLst>
              <a:ext uri="{FF2B5EF4-FFF2-40B4-BE49-F238E27FC236}">
                <a16:creationId xmlns:a16="http://schemas.microsoft.com/office/drawing/2014/main" id="{46FDE169-36F0-225B-4EB6-3328CFDB0E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5604" y="1305563"/>
            <a:ext cx="5146548" cy="401791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44E4E49B-0BC4-7244-654B-C43E9263535B}"/>
              </a:ext>
            </a:extLst>
          </p:cNvPr>
          <p:cNvSpPr txBox="1"/>
          <p:nvPr/>
        </p:nvSpPr>
        <p:spPr>
          <a:xfrm>
            <a:off x="4652354" y="5605145"/>
            <a:ext cx="2616351" cy="3824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>
                <a:solidFill>
                  <a:schemeClr val="accent2"/>
                </a:solidFill>
              </a:rPr>
              <a:t>Matthew </a:t>
            </a:r>
            <a:r>
              <a:rPr lang="en-US" altLang="zh-CN" dirty="0" err="1">
                <a:solidFill>
                  <a:schemeClr val="accent2"/>
                </a:solidFill>
              </a:rPr>
              <a:t>Bailes</a:t>
            </a:r>
            <a:r>
              <a:rPr lang="en-US" altLang="zh-CN" dirty="0">
                <a:solidFill>
                  <a:schemeClr val="accent2"/>
                </a:solidFill>
              </a:rPr>
              <a:t>,</a:t>
            </a:r>
            <a:r>
              <a:rPr lang="zh-CN" altLang="en-US" dirty="0">
                <a:solidFill>
                  <a:schemeClr val="accent2"/>
                </a:solidFill>
              </a:rPr>
              <a:t> </a:t>
            </a:r>
            <a:r>
              <a:rPr lang="en-US" altLang="zh-CN" dirty="0">
                <a:solidFill>
                  <a:schemeClr val="accent2"/>
                </a:solidFill>
              </a:rPr>
              <a:t>2022</a:t>
            </a:r>
            <a:endParaRPr lang="zh-CN" altLang="en-US" dirty="0">
              <a:solidFill>
                <a:schemeClr val="accent2"/>
              </a:solidFill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E8401608-4EC6-EB7A-B930-DBF4DAC773FA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1</a:t>
            </a:r>
            <a:endParaRPr kumimoji="1" lang="zh-CN" altLang="en-US" sz="2400" b="1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86CB099-79A4-126E-5521-E29D53724A79}"/>
              </a:ext>
            </a:extLst>
          </p:cNvPr>
          <p:cNvSpPr txBox="1"/>
          <p:nvPr/>
        </p:nvSpPr>
        <p:spPr>
          <a:xfrm>
            <a:off x="6681083" y="5154001"/>
            <a:ext cx="4740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latin typeface="Helvetica" pitchFamily="2" charset="0"/>
              </a:rPr>
              <a:t>Possible</a:t>
            </a:r>
            <a:r>
              <a:rPr kumimoji="1" lang="zh-CN" altLang="en-US" sz="2000" dirty="0">
                <a:latin typeface="Helvetica" pitchFamily="2" charset="0"/>
              </a:rPr>
              <a:t> </a:t>
            </a:r>
            <a:r>
              <a:rPr kumimoji="1" lang="en-US" altLang="zh-CN" sz="2000" dirty="0">
                <a:latin typeface="Helvetica" pitchFamily="2" charset="0"/>
              </a:rPr>
              <a:t>source:</a:t>
            </a:r>
            <a:r>
              <a:rPr kumimoji="1" lang="zh-CN" altLang="en-US" sz="2000" dirty="0">
                <a:latin typeface="Helvetica" pitchFamily="2" charset="0"/>
              </a:rPr>
              <a:t> </a:t>
            </a:r>
            <a:r>
              <a:rPr kumimoji="1" lang="en-US" altLang="zh-CN" sz="2000" dirty="0">
                <a:latin typeface="Helvetica" pitchFamily="2" charset="0"/>
              </a:rPr>
              <a:t>FRB121102,</a:t>
            </a:r>
            <a:r>
              <a:rPr kumimoji="1" lang="zh-CN" altLang="en-US" sz="2000" dirty="0">
                <a:latin typeface="Helvetica" pitchFamily="2" charset="0"/>
              </a:rPr>
              <a:t> </a:t>
            </a:r>
            <a:r>
              <a:rPr kumimoji="1" lang="en-US" altLang="zh-CN" sz="2000" dirty="0">
                <a:latin typeface="Helvetica" pitchFamily="2" charset="0"/>
              </a:rPr>
              <a:t>180916</a:t>
            </a:r>
            <a:endParaRPr kumimoji="1" lang="zh-CN" altLang="en-US" sz="2000" dirty="0">
              <a:latin typeface="Helvetica" pitchFamily="2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B65E2E56-59EB-12E8-2401-3D65EB0B84D5}"/>
              </a:ext>
            </a:extLst>
          </p:cNvPr>
          <p:cNvSpPr txBox="1"/>
          <p:nvPr/>
        </p:nvSpPr>
        <p:spPr>
          <a:xfrm>
            <a:off x="2281434" y="4336515"/>
            <a:ext cx="30233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>
                <a:solidFill>
                  <a:srgbClr val="FFFF00"/>
                </a:solidFill>
                <a:latin typeface="Helvetica" pitchFamily="2" charset="0"/>
              </a:rPr>
              <a:t>FRB200428:SGR</a:t>
            </a:r>
            <a:r>
              <a:rPr kumimoji="1" lang="zh-CN" altLang="en-US" sz="2000" dirty="0">
                <a:solidFill>
                  <a:srgbClr val="FFFF00"/>
                </a:solidFill>
                <a:latin typeface="Helvetica" pitchFamily="2" charset="0"/>
              </a:rPr>
              <a:t> </a:t>
            </a:r>
            <a:r>
              <a:rPr kumimoji="1" lang="en-US" altLang="zh-CN" sz="2000" dirty="0">
                <a:solidFill>
                  <a:srgbClr val="FFFF00"/>
                </a:solidFill>
                <a:latin typeface="Helvetica" pitchFamily="2" charset="0"/>
              </a:rPr>
              <a:t>1935</a:t>
            </a:r>
            <a:endParaRPr kumimoji="1" lang="zh-CN" altLang="en-US" sz="2000" dirty="0">
              <a:solidFill>
                <a:srgbClr val="FFFF00"/>
              </a:solidFill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5868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8526696C-A60F-E4AB-6D8A-991886D6C3FF}"/>
              </a:ext>
            </a:extLst>
          </p:cNvPr>
          <p:cNvSpPr txBox="1"/>
          <p:nvPr/>
        </p:nvSpPr>
        <p:spPr>
          <a:xfrm>
            <a:off x="1605025" y="199309"/>
            <a:ext cx="1058697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ym typeface="FZHei-B01S" panose="02010601030101010101" pitchFamily="2" charset="-122"/>
              </a:rPr>
              <a:t>FAST:FRB201124A</a:t>
            </a:r>
            <a:r>
              <a:rPr lang="zh-CN" altLang="en-US" dirty="0">
                <a:sym typeface="FZHei-B01S" panose="02010601030101010101" pitchFamily="2" charset="-122"/>
              </a:rPr>
              <a:t> </a:t>
            </a:r>
            <a:r>
              <a:rPr lang="en-US" altLang="zh-CN" dirty="0">
                <a:sym typeface="FZHei-B01S" panose="02010601030101010101" pitchFamily="2" charset="-122"/>
              </a:rPr>
              <a:t>Period</a:t>
            </a:r>
            <a:r>
              <a:rPr lang="zh-CN" altLang="en-US" dirty="0">
                <a:sym typeface="FZHei-B01S" panose="02010601030101010101" pitchFamily="2" charset="-122"/>
              </a:rPr>
              <a:t> </a:t>
            </a:r>
            <a:r>
              <a:rPr lang="en-US" altLang="zh-CN" dirty="0">
                <a:sym typeface="FZHei-B01S" panose="02010601030101010101" pitchFamily="2" charset="-122"/>
              </a:rPr>
              <a:t>Search</a:t>
            </a:r>
            <a:endParaRPr lang="zh-CN" altLang="en-US" dirty="0"/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E780BE5E-F374-F508-C527-0C28476951B3}"/>
              </a:ext>
            </a:extLst>
          </p:cNvPr>
          <p:cNvGrpSpPr/>
          <p:nvPr/>
        </p:nvGrpSpPr>
        <p:grpSpPr>
          <a:xfrm>
            <a:off x="164166" y="1415196"/>
            <a:ext cx="4040840" cy="4871189"/>
            <a:chOff x="164166" y="1415196"/>
            <a:chExt cx="4040840" cy="4871189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988E3F9B-8205-8219-BA9E-08267D1B0FC5}"/>
                </a:ext>
              </a:extLst>
            </p:cNvPr>
            <p:cNvGrpSpPr/>
            <p:nvPr/>
          </p:nvGrpSpPr>
          <p:grpSpPr>
            <a:xfrm>
              <a:off x="164166" y="1415196"/>
              <a:ext cx="3805203" cy="4871189"/>
              <a:chOff x="164166" y="1415196"/>
              <a:chExt cx="3805203" cy="4871189"/>
            </a:xfrm>
          </p:grpSpPr>
          <p:grpSp>
            <p:nvGrpSpPr>
              <p:cNvPr id="6" name="组合 5">
                <a:extLst>
                  <a:ext uri="{FF2B5EF4-FFF2-40B4-BE49-F238E27FC236}">
                    <a16:creationId xmlns:a16="http://schemas.microsoft.com/office/drawing/2014/main" id="{39820F9C-D9F7-FDA6-03B3-04570EF9362F}"/>
                  </a:ext>
                </a:extLst>
              </p:cNvPr>
              <p:cNvGrpSpPr/>
              <p:nvPr/>
            </p:nvGrpSpPr>
            <p:grpSpPr>
              <a:xfrm>
                <a:off x="164166" y="1415196"/>
                <a:ext cx="3805203" cy="4261479"/>
                <a:chOff x="164166" y="1415196"/>
                <a:chExt cx="3805203" cy="4261479"/>
              </a:xfrm>
            </p:grpSpPr>
            <p:pic>
              <p:nvPicPr>
                <p:cNvPr id="8" name="图片 7" descr="图片包含 山, 户外, 物体, 望远镜&#10;&#10;描述已自动生成">
                  <a:extLst>
                    <a:ext uri="{FF2B5EF4-FFF2-40B4-BE49-F238E27FC236}">
                      <a16:creationId xmlns:a16="http://schemas.microsoft.com/office/drawing/2014/main" id="{6673410C-DCC1-E894-3A92-BFCA4A322D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t="29409" r="1" b="1"/>
                <a:stretch/>
              </p:blipFill>
              <p:spPr>
                <a:xfrm>
                  <a:off x="171799" y="1415196"/>
                  <a:ext cx="3797570" cy="2010551"/>
                </a:xfrm>
                <a:prstGeom prst="rect">
                  <a:avLst/>
                </a:prstGeom>
              </p:spPr>
            </p:pic>
            <p:pic>
              <p:nvPicPr>
                <p:cNvPr id="9" name="图片 8">
                  <a:extLst>
                    <a:ext uri="{FF2B5EF4-FFF2-40B4-BE49-F238E27FC236}">
                      <a16:creationId xmlns:a16="http://schemas.microsoft.com/office/drawing/2014/main" id="{66374113-EE7E-F4A9-F137-37078B022B2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/>
                <a:srcRect t="19781" b="615"/>
                <a:stretch/>
              </p:blipFill>
              <p:spPr>
                <a:xfrm>
                  <a:off x="164166" y="3666125"/>
                  <a:ext cx="3797984" cy="2010550"/>
                </a:xfrm>
                <a:prstGeom prst="rect">
                  <a:avLst/>
                </a:prstGeom>
              </p:spPr>
            </p:pic>
          </p:grpSp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A2C7CEE7-1958-C7C9-6140-34CCCF32DC04}"/>
                  </a:ext>
                </a:extLst>
              </p:cNvPr>
              <p:cNvSpPr txBox="1"/>
              <p:nvPr/>
            </p:nvSpPr>
            <p:spPr>
              <a:xfrm>
                <a:off x="639531" y="5917053"/>
                <a:ext cx="2396277" cy="36933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dirty="0">
                    <a:solidFill>
                      <a:srgbClr val="FFFF00"/>
                    </a:solidFill>
                  </a:rPr>
                  <a:t>1800+</a:t>
                </a:r>
                <a:r>
                  <a:rPr kumimoji="1" lang="zh-CN" altLang="en-US" dirty="0">
                    <a:solidFill>
                      <a:srgbClr val="FFFF00"/>
                    </a:solidFill>
                  </a:rPr>
                  <a:t>爆发 </a:t>
                </a:r>
                <a:r>
                  <a:rPr kumimoji="1" lang="en-US" altLang="zh-CN" dirty="0">
                    <a:solidFill>
                      <a:srgbClr val="FFFF00"/>
                    </a:solidFill>
                  </a:rPr>
                  <a:t>&amp;</a:t>
                </a:r>
                <a:r>
                  <a:rPr kumimoji="1" lang="zh-CN" altLang="en-US" dirty="0">
                    <a:solidFill>
                      <a:srgbClr val="FFFF00"/>
                    </a:solidFill>
                  </a:rPr>
                  <a:t> </a:t>
                </a:r>
                <a:r>
                  <a:rPr kumimoji="1" lang="en-US" altLang="zh-CN" dirty="0">
                    <a:solidFill>
                      <a:srgbClr val="FFFF00"/>
                    </a:solidFill>
                  </a:rPr>
                  <a:t>RM</a:t>
                </a:r>
                <a:r>
                  <a:rPr kumimoji="1" lang="zh-CN" altLang="en-US" dirty="0">
                    <a:solidFill>
                      <a:srgbClr val="FFFF00"/>
                    </a:solidFill>
                  </a:rPr>
                  <a:t>振荡</a:t>
                </a: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4532BBD3-B391-37BC-6546-D66892948465}"/>
                </a:ext>
              </a:extLst>
            </p:cNvPr>
            <p:cNvSpPr txBox="1"/>
            <p:nvPr/>
          </p:nvSpPr>
          <p:spPr>
            <a:xfrm>
              <a:off x="2070584" y="4671400"/>
              <a:ext cx="213442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cap="all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u</a:t>
              </a:r>
              <a:r>
                <a:rPr lang="en-US" altLang="zh-CN" b="1" cap="all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zh-CN" alt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</a:t>
              </a:r>
              <a:r>
                <a:rPr lang="en-US" altLang="zh-CN" b="1" cap="all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r>
                <a:rPr lang="zh-CN" altLang="en-US" b="1" cap="all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b="1" cap="all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2021</a:t>
              </a:r>
              <a:endPara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52ABAA11-2409-D246-63D2-A1F6C667C312}"/>
              </a:ext>
            </a:extLst>
          </p:cNvPr>
          <p:cNvGrpSpPr/>
          <p:nvPr/>
        </p:nvGrpSpPr>
        <p:grpSpPr>
          <a:xfrm>
            <a:off x="4179058" y="1415196"/>
            <a:ext cx="3899604" cy="4867937"/>
            <a:chOff x="4179058" y="1415196"/>
            <a:chExt cx="3899604" cy="4867937"/>
          </a:xfrm>
        </p:grpSpPr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2A537E1F-8E47-131C-77CA-5801F3675351}"/>
                </a:ext>
              </a:extLst>
            </p:cNvPr>
            <p:cNvGrpSpPr/>
            <p:nvPr/>
          </p:nvGrpSpPr>
          <p:grpSpPr>
            <a:xfrm>
              <a:off x="4179058" y="1415196"/>
              <a:ext cx="3794760" cy="4867937"/>
              <a:chOff x="4179058" y="1415196"/>
              <a:chExt cx="3794760" cy="4867937"/>
            </a:xfrm>
          </p:grpSpPr>
          <p:grpSp>
            <p:nvGrpSpPr>
              <p:cNvPr id="13" name="组合 12">
                <a:extLst>
                  <a:ext uri="{FF2B5EF4-FFF2-40B4-BE49-F238E27FC236}">
                    <a16:creationId xmlns:a16="http://schemas.microsoft.com/office/drawing/2014/main" id="{45EE1081-60D2-F160-A643-311C9B518478}"/>
                  </a:ext>
                </a:extLst>
              </p:cNvPr>
              <p:cNvGrpSpPr/>
              <p:nvPr/>
            </p:nvGrpSpPr>
            <p:grpSpPr>
              <a:xfrm>
                <a:off x="4179058" y="1415196"/>
                <a:ext cx="3794760" cy="4261480"/>
                <a:chOff x="4179058" y="1415196"/>
                <a:chExt cx="3794760" cy="4261480"/>
              </a:xfrm>
            </p:grpSpPr>
            <p:pic>
              <p:nvPicPr>
                <p:cNvPr id="15" name="图片 14" descr="图示&#10;&#10;描述已自动生成">
                  <a:extLst>
                    <a:ext uri="{FF2B5EF4-FFF2-40B4-BE49-F238E27FC236}">
                      <a16:creationId xmlns:a16="http://schemas.microsoft.com/office/drawing/2014/main" id="{3968869C-8F95-CBA6-15F1-0A0F9DF560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6513" r="3" b="2110"/>
                <a:stretch/>
              </p:blipFill>
              <p:spPr>
                <a:xfrm>
                  <a:off x="4180346" y="3666125"/>
                  <a:ext cx="3793472" cy="2010551"/>
                </a:xfrm>
                <a:prstGeom prst="rect">
                  <a:avLst/>
                </a:prstGeom>
                <a:noFill/>
              </p:spPr>
            </p:pic>
            <p:pic>
              <p:nvPicPr>
                <p:cNvPr id="16" name="图片 15" descr="图表, 折线图&#10;&#10;描述已自动生成">
                  <a:extLst>
                    <a:ext uri="{FF2B5EF4-FFF2-40B4-BE49-F238E27FC236}">
                      <a16:creationId xmlns:a16="http://schemas.microsoft.com/office/drawing/2014/main" id="{F7DF008D-0C81-24BC-0450-45230AFFE21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t="441" r="1" b="25339"/>
                <a:stretch/>
              </p:blipFill>
              <p:spPr>
                <a:xfrm>
                  <a:off x="4179058" y="1415196"/>
                  <a:ext cx="3794760" cy="2013804"/>
                </a:xfrm>
                <a:prstGeom prst="rect">
                  <a:avLst/>
                </a:prstGeom>
                <a:noFill/>
              </p:spPr>
            </p:pic>
          </p:grpSp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053A288F-E506-A683-EEA7-8EC0F7B54805}"/>
                  </a:ext>
                </a:extLst>
              </p:cNvPr>
              <p:cNvSpPr txBox="1"/>
              <p:nvPr/>
            </p:nvSpPr>
            <p:spPr>
              <a:xfrm>
                <a:off x="4953999" y="5913801"/>
                <a:ext cx="2244877" cy="36933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kumimoji="1">
                    <a:solidFill>
                      <a:srgbClr val="FFFF00"/>
                    </a:solidFill>
                  </a:defRPr>
                </a:lvl1pPr>
              </a:lstStyle>
              <a:p>
                <a:r>
                  <a:rPr lang="zh-CN" altLang="en-US" dirty="0"/>
                  <a:t>轨道模型 </a:t>
                </a:r>
                <a:r>
                  <a:rPr lang="en-US" altLang="zh-CN" dirty="0"/>
                  <a:t>&amp;</a:t>
                </a:r>
                <a:r>
                  <a:rPr lang="zh-CN" altLang="en-US" dirty="0"/>
                  <a:t> </a:t>
                </a:r>
                <a:r>
                  <a:rPr lang="en-US" altLang="zh-CN" dirty="0"/>
                  <a:t>RM</a:t>
                </a:r>
                <a:r>
                  <a:rPr lang="zh-CN" altLang="en-US" dirty="0"/>
                  <a:t>振荡</a:t>
                </a:r>
              </a:p>
            </p:txBody>
          </p:sp>
        </p:grp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451F24EC-9D83-7FFE-9A14-69C3004396DC}"/>
                </a:ext>
              </a:extLst>
            </p:cNvPr>
            <p:cNvSpPr txBox="1"/>
            <p:nvPr/>
          </p:nvSpPr>
          <p:spPr>
            <a:xfrm>
              <a:off x="5935417" y="1476413"/>
              <a:ext cx="2143245" cy="3690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Wang 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et</a:t>
              </a:r>
              <a:r>
                <a:rPr lang="zh-CN" alt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al.</a:t>
              </a:r>
              <a:r>
                <a:rPr lang="zh-CN" alt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9E06B1BD-F5A0-F610-5BAF-3C82340D1722}"/>
              </a:ext>
            </a:extLst>
          </p:cNvPr>
          <p:cNvGrpSpPr/>
          <p:nvPr/>
        </p:nvGrpSpPr>
        <p:grpSpPr>
          <a:xfrm>
            <a:off x="8183507" y="1416947"/>
            <a:ext cx="3794760" cy="4867391"/>
            <a:chOff x="8183507" y="1416947"/>
            <a:chExt cx="3794760" cy="4867391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49B1CABA-2E47-FADC-9EE3-5EDDC05F3EE3}"/>
                </a:ext>
              </a:extLst>
            </p:cNvPr>
            <p:cNvGrpSpPr/>
            <p:nvPr/>
          </p:nvGrpSpPr>
          <p:grpSpPr>
            <a:xfrm>
              <a:off x="8183507" y="1416947"/>
              <a:ext cx="3794760" cy="4867391"/>
              <a:chOff x="8183507" y="1416947"/>
              <a:chExt cx="3794760" cy="4867391"/>
            </a:xfrm>
          </p:grpSpPr>
          <p:grpSp>
            <p:nvGrpSpPr>
              <p:cNvPr id="20" name="组合 19">
                <a:extLst>
                  <a:ext uri="{FF2B5EF4-FFF2-40B4-BE49-F238E27FC236}">
                    <a16:creationId xmlns:a16="http://schemas.microsoft.com/office/drawing/2014/main" id="{82681F8C-F3A7-8CB9-6A02-C388ABCE9A01}"/>
                  </a:ext>
                </a:extLst>
              </p:cNvPr>
              <p:cNvGrpSpPr/>
              <p:nvPr/>
            </p:nvGrpSpPr>
            <p:grpSpPr>
              <a:xfrm>
                <a:off x="8183507" y="1416947"/>
                <a:ext cx="3794760" cy="4259729"/>
                <a:chOff x="8183507" y="1416947"/>
                <a:chExt cx="3794760" cy="4259729"/>
              </a:xfrm>
            </p:grpSpPr>
            <p:pic>
              <p:nvPicPr>
                <p:cNvPr id="22" name="图片 21" descr="图表&#10;&#10;描述已自动生成">
                  <a:extLst>
                    <a:ext uri="{FF2B5EF4-FFF2-40B4-BE49-F238E27FC236}">
                      <a16:creationId xmlns:a16="http://schemas.microsoft.com/office/drawing/2014/main" id="{E19FFC0B-2FF3-2053-7CB7-270C0BC01A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t="1885" r="1" b="1"/>
                <a:stretch/>
              </p:blipFill>
              <p:spPr>
                <a:xfrm>
                  <a:off x="8183507" y="3666125"/>
                  <a:ext cx="3794760" cy="2010551"/>
                </a:xfrm>
                <a:prstGeom prst="rect">
                  <a:avLst/>
                </a:prstGeom>
              </p:spPr>
            </p:pic>
            <p:pic>
              <p:nvPicPr>
                <p:cNvPr id="23" name="图片 22">
                  <a:extLst>
                    <a:ext uri="{FF2B5EF4-FFF2-40B4-BE49-F238E27FC236}">
                      <a16:creationId xmlns:a16="http://schemas.microsoft.com/office/drawing/2014/main" id="{26463C59-942D-4499-773E-403221AC1F1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8183507" y="1416947"/>
                  <a:ext cx="3794399" cy="2008800"/>
                </a:xfrm>
                <a:prstGeom prst="rect">
                  <a:avLst/>
                </a:prstGeom>
              </p:spPr>
            </p:pic>
          </p:grpSp>
          <p:sp>
            <p:nvSpPr>
              <p:cNvPr id="21" name="文本框 20">
                <a:extLst>
                  <a:ext uri="{FF2B5EF4-FFF2-40B4-BE49-F238E27FC236}">
                    <a16:creationId xmlns:a16="http://schemas.microsoft.com/office/drawing/2014/main" id="{3B7C08CE-9B6C-E5D2-6978-479740EE345E}"/>
                  </a:ext>
                </a:extLst>
              </p:cNvPr>
              <p:cNvSpPr txBox="1"/>
              <p:nvPr/>
            </p:nvSpPr>
            <p:spPr>
              <a:xfrm>
                <a:off x="8423079" y="5915006"/>
                <a:ext cx="3315254" cy="369332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kumimoji="1">
                    <a:solidFill>
                      <a:srgbClr val="FFFF00"/>
                    </a:solidFill>
                  </a:defRPr>
                </a:lvl1pPr>
              </a:lstStyle>
              <a:p>
                <a:r>
                  <a:rPr lang="zh-CN" altLang="en-US" dirty="0"/>
                  <a:t>周期：轨道加速度 </a:t>
                </a:r>
                <a:r>
                  <a:rPr lang="en-US" altLang="zh-CN" dirty="0"/>
                  <a:t>&amp;</a:t>
                </a:r>
                <a:r>
                  <a:rPr lang="zh-CN" altLang="en-US" dirty="0"/>
                  <a:t> </a:t>
                </a:r>
                <a:r>
                  <a:rPr lang="en-US" altLang="zh-CN" dirty="0" err="1"/>
                  <a:t>Htest</a:t>
                </a:r>
                <a:r>
                  <a:rPr lang="zh-CN" altLang="en-US" dirty="0"/>
                  <a:t>折叠</a:t>
                </a:r>
              </a:p>
            </p:txBody>
          </p:sp>
        </p:grp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B51E48B3-3E0E-FEB9-033F-58661A327F42}"/>
                </a:ext>
              </a:extLst>
            </p:cNvPr>
            <p:cNvSpPr txBox="1"/>
            <p:nvPr/>
          </p:nvSpPr>
          <p:spPr>
            <a:xfrm>
              <a:off x="8257123" y="5307343"/>
              <a:ext cx="19058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dirty="0" err="1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Niujr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et al.</a:t>
              </a:r>
              <a:r>
                <a:rPr lang="zh-CN" altLang="en-US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zh-CN" b="1" dirty="0">
                  <a:solidFill>
                    <a:schemeClr val="accent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2022</a:t>
              </a:r>
              <a:endPara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37D5DF7A-C2D2-E808-AD09-6C1CBBBD1058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2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725325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图片 6" descr="图示&#10;&#10;描述已自动生成">
            <a:extLst>
              <a:ext uri="{FF2B5EF4-FFF2-40B4-BE49-F238E27FC236}">
                <a16:creationId xmlns:a16="http://schemas.microsoft.com/office/drawing/2014/main" id="{B166203F-F7C5-B5A8-71BD-5F3FFF7350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79" t="38268" r="3679"/>
          <a:stretch/>
        </p:blipFill>
        <p:spPr>
          <a:xfrm>
            <a:off x="135843" y="1081292"/>
            <a:ext cx="8808104" cy="469541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FAFBFD3-C724-5879-76A1-59AFA8CB1444}"/>
                  </a:ext>
                </a:extLst>
              </p:cNvPr>
              <p:cNvSpPr txBox="1"/>
              <p:nvPr/>
            </p:nvSpPr>
            <p:spPr>
              <a:xfrm>
                <a:off x="9157874" y="1900244"/>
                <a:ext cx="3032602" cy="1637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F0:0.01Hz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1000Hz</a:t>
                </a:r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a/c: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[-1,+1]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</a:endParaRPr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</a:rPr>
                      <m:t>~10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</a:rPr>
                      <m:t>h𝑟</m:t>
                    </m:r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AFAFBFD3-C724-5879-76A1-59AFA8CB14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57874" y="1900244"/>
                <a:ext cx="3032602" cy="1637628"/>
              </a:xfrm>
              <a:prstGeom prst="rect">
                <a:avLst/>
              </a:prstGeom>
              <a:blipFill>
                <a:blip r:embed="rId4"/>
                <a:stretch>
                  <a:fillRect l="-1660" t="-2308" b="-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72DAC5D-7BA7-8D7F-1D56-16B403DFB72C}"/>
                  </a:ext>
                </a:extLst>
              </p:cNvPr>
              <p:cNvSpPr txBox="1"/>
              <p:nvPr/>
            </p:nvSpPr>
            <p:spPr>
              <a:xfrm>
                <a:off x="9118070" y="4057967"/>
                <a:ext cx="3032602" cy="16376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F0:0.01Hz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–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333Hz</a:t>
                </a:r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a/c:</a:t>
                </a:r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[-2,+2]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−9</m:t>
                        </m:r>
                      </m:sup>
                    </m:sSup>
                    <m:sSup>
                      <m:sSup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kumimoji="1" lang="en-US" altLang="zh-CN" sz="2000" dirty="0">
                  <a:latin typeface="Times New Roman" panose="02020603050405020304" pitchFamily="18" charset="0"/>
                </a:endParaRPr>
              </a:p>
              <a:p>
                <a:endParaRPr kumimoji="1" lang="en-US" altLang="zh-CN" sz="2000" dirty="0"/>
              </a:p>
              <a:p>
                <a:r>
                  <a:rPr kumimoji="1" lang="en-US" altLang="zh-CN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100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kumimoji="1" lang="en-US" altLang="zh-CN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kumimoji="1" lang="zh-CN" altLang="en-US" sz="20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1" lang="en-US" altLang="zh-CN" sz="200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kumimoji="1" lang="en-US" altLang="zh-CN" sz="2000" b="0" i="1" dirty="0" smtClean="0">
                            <a:latin typeface="Cambria Math" panose="02040503050406030204" pitchFamily="18" charset="0"/>
                          </a:rPr>
                          <m:t>𝑜𝑟𝑏</m:t>
                        </m:r>
                      </m:sub>
                    </m:sSub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</a:rPr>
                      <m:t>~40</m:t>
                    </m:r>
                    <m:r>
                      <a:rPr kumimoji="1" lang="en-US" altLang="zh-CN" sz="2000" b="0" i="1" dirty="0" smtClean="0">
                        <a:latin typeface="Cambria Math" panose="02040503050406030204" pitchFamily="18" charset="0"/>
                      </a:rPr>
                      <m:t>𝑑</m:t>
                    </m:r>
                  </m:oMath>
                </a14:m>
                <a:endParaRPr kumimoji="1" lang="zh-CN" alt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872DAC5D-7BA7-8D7F-1D56-16B403DFB7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8070" y="4057967"/>
                <a:ext cx="3032602" cy="1637628"/>
              </a:xfrm>
              <a:prstGeom prst="rect">
                <a:avLst/>
              </a:prstGeom>
              <a:blipFill>
                <a:blip r:embed="rId5"/>
                <a:stretch>
                  <a:fillRect l="-2510" t="-2308" b="-538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F903A9-BB0B-4948-AFD3-C92EF00F34AF}"/>
                  </a:ext>
                </a:extLst>
              </p:cNvPr>
              <p:cNvSpPr txBox="1"/>
              <p:nvPr/>
            </p:nvSpPr>
            <p:spPr>
              <a:xfrm>
                <a:off x="9518492" y="1289227"/>
                <a:ext cx="139484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1" lang="en-US" altLang="zh-CN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kumimoji="1" lang="en-US" altLang="zh-CN" sz="2400" i="1">
                              <a:latin typeface="Cambria Math" panose="02040503050406030204" pitchFamily="18" charset="0"/>
                            </a:rPr>
                            <m:t>obs</m:t>
                          </m:r>
                        </m:sub>
                      </m:sSub>
                      <m:r>
                        <a:rPr kumimoji="1" lang="en-US" altLang="zh-CN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kumimoji="1" lang="en-US" altLang="zh-CN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0.1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</m:sub>
                      </m:sSub>
                    </m:oMath>
                  </m:oMathPara>
                </a14:m>
                <a:endParaRPr kumimoji="1" lang="zh-CN" altLang="en-US" sz="2400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B1F903A9-BB0B-4948-AFD3-C92EF00F34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8492" y="1289227"/>
                <a:ext cx="1394847" cy="461665"/>
              </a:xfrm>
              <a:prstGeom prst="rect">
                <a:avLst/>
              </a:prstGeom>
              <a:blipFill>
                <a:blip r:embed="rId6"/>
                <a:stretch>
                  <a:fillRect l="-901" r="-15315" b="-270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B984836B-DA2E-7EAC-839F-17F359F331CC}"/>
              </a:ext>
            </a:extLst>
          </p:cNvPr>
          <p:cNvSpPr txBox="1"/>
          <p:nvPr/>
        </p:nvSpPr>
        <p:spPr>
          <a:xfrm>
            <a:off x="4847496" y="5728264"/>
            <a:ext cx="19058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Niujr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</a:t>
            </a:r>
            <a:endParaRPr lang="zh-CN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351CFC0A-2DA9-51A1-F5E9-1E22928D5C14}"/>
              </a:ext>
            </a:extLst>
          </p:cNvPr>
          <p:cNvSpPr txBox="1"/>
          <p:nvPr/>
        </p:nvSpPr>
        <p:spPr>
          <a:xfrm>
            <a:off x="1605025" y="199309"/>
            <a:ext cx="10586975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dirty="0">
                <a:sym typeface="FZHei-B01S" panose="02010601030101010101" pitchFamily="2" charset="-122"/>
              </a:rPr>
              <a:t>FAST:FRB201124A</a:t>
            </a:r>
            <a:r>
              <a:rPr lang="zh-CN" altLang="en-US" dirty="0">
                <a:sym typeface="FZHei-B01S" panose="02010601030101010101" pitchFamily="2" charset="-122"/>
              </a:rPr>
              <a:t> </a:t>
            </a:r>
            <a:r>
              <a:rPr lang="en-US" altLang="zh-CN" dirty="0">
                <a:sym typeface="FZHei-B01S" panose="02010601030101010101" pitchFamily="2" charset="-122"/>
              </a:rPr>
              <a:t>Period</a:t>
            </a:r>
            <a:r>
              <a:rPr lang="zh-CN" altLang="en-US" dirty="0">
                <a:sym typeface="FZHei-B01S" panose="02010601030101010101" pitchFamily="2" charset="-122"/>
              </a:rPr>
              <a:t> </a:t>
            </a:r>
            <a:r>
              <a:rPr lang="en-US" altLang="zh-CN" dirty="0">
                <a:sym typeface="FZHei-B01S" panose="02010601030101010101" pitchFamily="2" charset="-122"/>
              </a:rPr>
              <a:t>Search</a:t>
            </a:r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E065393-0AAD-D051-00CB-60FE6BEFF922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3</a:t>
            </a:r>
            <a:endParaRPr kumimoji="1" lang="zh-CN" altLang="en-US" sz="2400" b="1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B9E10D4-016A-D304-93A2-55CB4770DBDD}"/>
              </a:ext>
            </a:extLst>
          </p:cNvPr>
          <p:cNvSpPr txBox="1"/>
          <p:nvPr/>
        </p:nvSpPr>
        <p:spPr>
          <a:xfrm>
            <a:off x="3490277" y="3350081"/>
            <a:ext cx="1049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000" b="1" dirty="0">
                <a:solidFill>
                  <a:srgbClr val="FF0000"/>
                </a:solidFill>
              </a:rPr>
              <a:t>No</a:t>
            </a:r>
            <a:endParaRPr kumimoji="1" lang="zh-CN" altLang="en-US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897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AE547F8-19C8-0344-0938-0980610E508B}"/>
              </a:ext>
            </a:extLst>
          </p:cNvPr>
          <p:cNvSpPr txBox="1"/>
          <p:nvPr/>
        </p:nvSpPr>
        <p:spPr>
          <a:xfrm>
            <a:off x="3091912" y="3248208"/>
            <a:ext cx="61838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altLang="zh-CN" b="0" i="0" u="none" strike="noStrike" dirty="0">
                <a:solidFill>
                  <a:srgbClr val="FFFFFF"/>
                </a:solidFill>
                <a:effectLst/>
                <a:latin typeface="PT Sans" panose="020B0503020203020204" pitchFamily="34" charset="0"/>
              </a:rPr>
              <a:t>John Rowe </a:t>
            </a:r>
            <a:endParaRPr lang="zh-CN" altLang="en-US" dirty="0"/>
          </a:p>
        </p:txBody>
      </p:sp>
      <p:pic>
        <p:nvPicPr>
          <p:cNvPr id="17" name="图片 16" descr="图示&#10;&#10;中度可信度描述已自动生成">
            <a:extLst>
              <a:ext uri="{FF2B5EF4-FFF2-40B4-BE49-F238E27FC236}">
                <a16:creationId xmlns:a16="http://schemas.microsoft.com/office/drawing/2014/main" id="{EF3B57CD-7D49-99D9-A911-8C5B74C72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596" y="1186863"/>
            <a:ext cx="5058647" cy="1030735"/>
          </a:xfrm>
          <a:prstGeom prst="rect">
            <a:avLst/>
          </a:prstGeom>
        </p:spPr>
      </p:pic>
      <p:pic>
        <p:nvPicPr>
          <p:cNvPr id="19" name="图片 18" descr="文本&#10;&#10;描述已自动生成">
            <a:extLst>
              <a:ext uri="{FF2B5EF4-FFF2-40B4-BE49-F238E27FC236}">
                <a16:creationId xmlns:a16="http://schemas.microsoft.com/office/drawing/2014/main" id="{6DF48D2C-7DE8-F71D-E00A-956CB2B93D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596" y="2812791"/>
            <a:ext cx="5058643" cy="989411"/>
          </a:xfrm>
          <a:prstGeom prst="rect">
            <a:avLst/>
          </a:prstGeom>
        </p:spPr>
      </p:pic>
      <p:pic>
        <p:nvPicPr>
          <p:cNvPr id="21" name="图片 20" descr="文本&#10;&#10;中度可信度描述已自动生成">
            <a:extLst>
              <a:ext uri="{FF2B5EF4-FFF2-40B4-BE49-F238E27FC236}">
                <a16:creationId xmlns:a16="http://schemas.microsoft.com/office/drawing/2014/main" id="{107F24AC-4C89-A6BE-F3A6-1E028B504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891" y="4329918"/>
            <a:ext cx="4951190" cy="876170"/>
          </a:xfrm>
          <a:prstGeom prst="rect">
            <a:avLst/>
          </a:prstGeom>
        </p:spPr>
      </p:pic>
      <p:pic>
        <p:nvPicPr>
          <p:cNvPr id="23" name="图片 22" descr="图示&#10;&#10;描述已自动生成">
            <a:extLst>
              <a:ext uri="{FF2B5EF4-FFF2-40B4-BE49-F238E27FC236}">
                <a16:creationId xmlns:a16="http://schemas.microsoft.com/office/drawing/2014/main" id="{16585173-3578-B528-C7D4-CA213E09C7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5369" y="1036994"/>
            <a:ext cx="5445057" cy="4541004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6F496ADB-35D5-A225-EA4A-20AABCFAA9A0}"/>
              </a:ext>
            </a:extLst>
          </p:cNvPr>
          <p:cNvSpPr txBox="1"/>
          <p:nvPr/>
        </p:nvSpPr>
        <p:spPr>
          <a:xfrm>
            <a:off x="1587601" y="5662712"/>
            <a:ext cx="2591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Zhang,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</a:t>
            </a:r>
            <a:endParaRPr lang="zh-CN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2D975CD-CC7B-495D-E558-A38BFC13FD17}"/>
              </a:ext>
            </a:extLst>
          </p:cNvPr>
          <p:cNvSpPr txBox="1"/>
          <p:nvPr/>
        </p:nvSpPr>
        <p:spPr>
          <a:xfrm>
            <a:off x="6538523" y="5662712"/>
            <a:ext cx="5131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Elias R. Most,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Alexander A. </a:t>
            </a:r>
            <a:r>
              <a:rPr lang="en" altLang="zh-CN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Philippov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</a:t>
            </a:r>
            <a:endParaRPr lang="zh-CN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020756CF-3531-8954-FF27-66CF62511F7E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" altLang="zh-CN" sz="4000" dirty="0">
                <a:solidFill>
                  <a:srgbClr val="000000"/>
                </a:solidFill>
                <a:effectLst/>
                <a:latin typeface="Helvetica" pitchFamily="2" charset="0"/>
              </a:rPr>
              <a:t>Interacting Binary Neutron Star Systems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1B391082-E77D-14C9-3DAF-DFDD495FA1DC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4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8590197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示&#10;&#10;描述已自动生成">
            <a:extLst>
              <a:ext uri="{FF2B5EF4-FFF2-40B4-BE49-F238E27FC236}">
                <a16:creationId xmlns:a16="http://schemas.microsoft.com/office/drawing/2014/main" id="{2BDCF1FA-21C3-F041-C874-98F45C9FC5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1241"/>
            <a:ext cx="7772400" cy="357577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2E20BF3-AF70-1D6D-AD9B-CB82E97C8A6E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D</a:t>
            </a:r>
            <a:r>
              <a:rPr lang="en-US" altLang="zh-CN" sz="4000" dirty="0">
                <a:solidFill>
                  <a:srgbClr val="000000"/>
                </a:solidFill>
                <a:effectLst/>
                <a:latin typeface="Helvetica" pitchFamily="2" charset="0"/>
              </a:rPr>
              <a:t>NS: Circular</a:t>
            </a:r>
            <a:r>
              <a:rPr lang="zh-CN" altLang="en-US" sz="40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effectLst/>
                <a:latin typeface="Helvetica" pitchFamily="2" charset="0"/>
              </a:rPr>
              <a:t>Orbit</a:t>
            </a:r>
            <a:r>
              <a:rPr lang="zh-CN" altLang="en-US" sz="40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M</a:t>
            </a:r>
            <a:r>
              <a:rPr lang="en-US" altLang="zh-CN" sz="4000" dirty="0">
                <a:solidFill>
                  <a:srgbClr val="000000"/>
                </a:solidFill>
                <a:effectLst/>
                <a:latin typeface="Helvetica" pitchFamily="2" charset="0"/>
              </a:rPr>
              <a:t>odel</a:t>
            </a:r>
            <a:endParaRPr lang="en" altLang="zh-CN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ADB1CEA9-BBDB-F423-68BC-40409F6452BF}"/>
              </a:ext>
            </a:extLst>
          </p:cNvPr>
          <p:cNvGrpSpPr/>
          <p:nvPr/>
        </p:nvGrpSpPr>
        <p:grpSpPr>
          <a:xfrm>
            <a:off x="242454" y="4486181"/>
            <a:ext cx="7287491" cy="927571"/>
            <a:chOff x="353174" y="4507505"/>
            <a:chExt cx="7287491" cy="92757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395A1D0C-494A-C0A8-1209-087E871926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174" y="4507505"/>
              <a:ext cx="7287491" cy="788483"/>
            </a:xfrm>
            <a:prstGeom prst="rect">
              <a:avLst/>
            </a:prstGeom>
          </p:spPr>
        </p:pic>
        <p:cxnSp>
          <p:nvCxnSpPr>
            <p:cNvPr id="6" name="直线连接符 5">
              <a:extLst>
                <a:ext uri="{FF2B5EF4-FFF2-40B4-BE49-F238E27FC236}">
                  <a16:creationId xmlns:a16="http://schemas.microsoft.com/office/drawing/2014/main" id="{FDB4A3FF-2279-D461-D6B8-B5BC088F878D}"/>
                </a:ext>
              </a:extLst>
            </p:cNvPr>
            <p:cNvCxnSpPr>
              <a:cxnSpLocks/>
            </p:cNvCxnSpPr>
            <p:nvPr/>
          </p:nvCxnSpPr>
          <p:spPr>
            <a:xfrm>
              <a:off x="4954300" y="4923198"/>
              <a:ext cx="418454" cy="456444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线连接符 6">
              <a:extLst>
                <a:ext uri="{FF2B5EF4-FFF2-40B4-BE49-F238E27FC236}">
                  <a16:creationId xmlns:a16="http://schemas.microsoft.com/office/drawing/2014/main" id="{D9C77C84-1054-63DD-A066-6C9CDA3F6474}"/>
                </a:ext>
              </a:extLst>
            </p:cNvPr>
            <p:cNvCxnSpPr>
              <a:cxnSpLocks/>
            </p:cNvCxnSpPr>
            <p:nvPr/>
          </p:nvCxnSpPr>
          <p:spPr>
            <a:xfrm>
              <a:off x="4017943" y="4963134"/>
              <a:ext cx="418454" cy="456444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线连接符 7">
              <a:extLst>
                <a:ext uri="{FF2B5EF4-FFF2-40B4-BE49-F238E27FC236}">
                  <a16:creationId xmlns:a16="http://schemas.microsoft.com/office/drawing/2014/main" id="{51BB6979-15DA-ABEC-027D-BCB84AE2EFB0}"/>
                </a:ext>
              </a:extLst>
            </p:cNvPr>
            <p:cNvCxnSpPr>
              <a:cxnSpLocks/>
            </p:cNvCxnSpPr>
            <p:nvPr/>
          </p:nvCxnSpPr>
          <p:spPr>
            <a:xfrm>
              <a:off x="2991172" y="4978632"/>
              <a:ext cx="418454" cy="456444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01EFA61-FDCE-86C6-5D22-2CD7F6D4C3B8}"/>
              </a:ext>
            </a:extLst>
          </p:cNvPr>
          <p:cNvGrpSpPr/>
          <p:nvPr/>
        </p:nvGrpSpPr>
        <p:grpSpPr>
          <a:xfrm>
            <a:off x="8560444" y="1304321"/>
            <a:ext cx="3187271" cy="2499195"/>
            <a:chOff x="8560444" y="1304321"/>
            <a:chExt cx="3187271" cy="249919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6F002E29-4905-4C1B-5250-C7A2F218DF1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60444" y="2157945"/>
              <a:ext cx="3187271" cy="731505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E355EDEC-D042-1032-B90D-3FA99D924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0444" y="3054484"/>
              <a:ext cx="3047787" cy="749032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C4715A4-A3FD-3791-C933-E67E5E9D0828}"/>
                    </a:ext>
                  </a:extLst>
                </p:cNvPr>
                <p:cNvSpPr txBox="1"/>
                <p:nvPr/>
              </p:nvSpPr>
              <p:spPr>
                <a:xfrm>
                  <a:off x="9131034" y="1304321"/>
                  <a:ext cx="1394847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1" lang="en-US" altLang="zh-CN" sz="240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𝑜𝑚𝑒𝑟</m:t>
                        </m:r>
                        <m:r>
                          <a:rPr kumimoji="1" lang="zh-CN" alt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1" lang="en-US" altLang="zh-CN" sz="2400" b="0" i="1" smtClean="0">
                            <a:latin typeface="Cambria Math" panose="02040503050406030204" pitchFamily="18" charset="0"/>
                          </a:rPr>
                          <m:t>𝐷𝑒𝑙𝑎𝑦</m:t>
                        </m:r>
                      </m:oMath>
                    </m:oMathPara>
                  </a14:m>
                  <a:endParaRPr kumimoji="1" lang="zh-CN" altLang="en-US" sz="2400" dirty="0"/>
                </a:p>
              </p:txBody>
            </p:sp>
          </mc:Choice>
          <mc:Fallback xmlns="">
            <p:sp>
              <p:nvSpPr>
                <p:cNvPr id="12" name="文本框 11">
                  <a:extLst>
                    <a:ext uri="{FF2B5EF4-FFF2-40B4-BE49-F238E27FC236}">
                      <a16:creationId xmlns:a16="http://schemas.microsoft.com/office/drawing/2014/main" id="{AC4715A4-A3FD-3791-C933-E67E5E9D0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131034" y="1304321"/>
                  <a:ext cx="1394847" cy="461665"/>
                </a:xfrm>
                <a:prstGeom prst="rect">
                  <a:avLst/>
                </a:prstGeom>
                <a:blipFill>
                  <a:blip r:embed="rId7"/>
                  <a:stretch>
                    <a:fillRect l="-909" r="-44545" b="-15789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BD033101-1AD1-450C-E4BF-D4AC52FE2CF1}"/>
              </a:ext>
            </a:extLst>
          </p:cNvPr>
          <p:cNvGrpSpPr/>
          <p:nvPr/>
        </p:nvGrpSpPr>
        <p:grpSpPr>
          <a:xfrm>
            <a:off x="5052807" y="5643176"/>
            <a:ext cx="6911117" cy="812357"/>
            <a:chOff x="4933994" y="5397747"/>
            <a:chExt cx="6911117" cy="812357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C2F58982-3EC8-71E7-02C8-21851F618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933994" y="5516053"/>
              <a:ext cx="6911117" cy="590507"/>
            </a:xfrm>
            <a:prstGeom prst="rect">
              <a:avLst/>
            </a:prstGeom>
          </p:spPr>
        </p:pic>
        <p:cxnSp>
          <p:nvCxnSpPr>
            <p:cNvPr id="15" name="直线连接符 14">
              <a:extLst>
                <a:ext uri="{FF2B5EF4-FFF2-40B4-BE49-F238E27FC236}">
                  <a16:creationId xmlns:a16="http://schemas.microsoft.com/office/drawing/2014/main" id="{56C52B78-280D-0735-3381-99365263C142}"/>
                </a:ext>
              </a:extLst>
            </p:cNvPr>
            <p:cNvCxnSpPr>
              <a:cxnSpLocks/>
            </p:cNvCxnSpPr>
            <p:nvPr/>
          </p:nvCxnSpPr>
          <p:spPr>
            <a:xfrm>
              <a:off x="9744347" y="5397747"/>
              <a:ext cx="1221775" cy="796352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线连接符 15">
              <a:extLst>
                <a:ext uri="{FF2B5EF4-FFF2-40B4-BE49-F238E27FC236}">
                  <a16:creationId xmlns:a16="http://schemas.microsoft.com/office/drawing/2014/main" id="{3679C6E1-A149-DB8B-90CA-F91739D6672D}"/>
                </a:ext>
              </a:extLst>
            </p:cNvPr>
            <p:cNvCxnSpPr>
              <a:cxnSpLocks/>
            </p:cNvCxnSpPr>
            <p:nvPr/>
          </p:nvCxnSpPr>
          <p:spPr>
            <a:xfrm>
              <a:off x="7949556" y="5413752"/>
              <a:ext cx="1221775" cy="796352"/>
            </a:xfrm>
            <a:prstGeom prst="line">
              <a:avLst/>
            </a:prstGeom>
            <a:ln w="317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D981D924-5673-FB84-5878-2D5EA2341FD2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5</a:t>
            </a:r>
            <a:endParaRPr kumimoji="1"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9502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93310B02-8DFE-2D88-6C5A-FD1367AFC22E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0000"/>
                </a:solidFill>
                <a:effectLst/>
                <a:latin typeface="Helvetica" pitchFamily="2" charset="0"/>
              </a:rPr>
              <a:t>H-test</a:t>
            </a:r>
            <a:r>
              <a:rPr lang="zh-CN" altLang="en-US" sz="4000" dirty="0">
                <a:solidFill>
                  <a:srgbClr val="000000"/>
                </a:solidFill>
                <a:effectLst/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Statistic</a:t>
            </a:r>
            <a:endParaRPr lang="en" altLang="zh-CN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A5DBE8B-4B2B-E3DA-4EFC-936F1FE3B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108" y="3391501"/>
            <a:ext cx="5777466" cy="47905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DAC6C5A-E753-1D68-939E-4E53FD0990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860" y="3979839"/>
            <a:ext cx="2700014" cy="7677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3567724-1292-0310-A624-099DBCF239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091" y="4845880"/>
            <a:ext cx="6842008" cy="800080"/>
          </a:xfrm>
          <a:prstGeom prst="rect">
            <a:avLst/>
          </a:prstGeom>
        </p:spPr>
      </p:pic>
      <p:grpSp>
        <p:nvGrpSpPr>
          <p:cNvPr id="30" name="组合 29">
            <a:extLst>
              <a:ext uri="{FF2B5EF4-FFF2-40B4-BE49-F238E27FC236}">
                <a16:creationId xmlns:a16="http://schemas.microsoft.com/office/drawing/2014/main" id="{EDB24CE5-37D7-567A-E123-48EDE82FB60B}"/>
              </a:ext>
            </a:extLst>
          </p:cNvPr>
          <p:cNvGrpSpPr/>
          <p:nvPr/>
        </p:nvGrpSpPr>
        <p:grpSpPr>
          <a:xfrm>
            <a:off x="297472" y="1212040"/>
            <a:ext cx="5359409" cy="1472497"/>
            <a:chOff x="297472" y="1212040"/>
            <a:chExt cx="5359409" cy="1472497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A4516398-D1C0-3AD6-1C8F-4727B71F2BC9}"/>
                </a:ext>
              </a:extLst>
            </p:cNvPr>
            <p:cNvGrpSpPr/>
            <p:nvPr/>
          </p:nvGrpSpPr>
          <p:grpSpPr>
            <a:xfrm>
              <a:off x="297472" y="1212040"/>
              <a:ext cx="5359409" cy="1472497"/>
              <a:chOff x="297472" y="1212040"/>
              <a:chExt cx="5359409" cy="1472497"/>
            </a:xfrm>
          </p:grpSpPr>
          <p:pic>
            <p:nvPicPr>
              <p:cNvPr id="8" name="图片 7">
                <a:extLst>
                  <a:ext uri="{FF2B5EF4-FFF2-40B4-BE49-F238E27FC236}">
                    <a16:creationId xmlns:a16="http://schemas.microsoft.com/office/drawing/2014/main" id="{1E416C2F-5CD5-33C6-8815-C36CF0FF86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08250" y="2339797"/>
                <a:ext cx="4907669" cy="344740"/>
              </a:xfrm>
              <a:prstGeom prst="rect">
                <a:avLst/>
              </a:prstGeom>
            </p:spPr>
          </p:pic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75A86C75-A0D0-3EC3-6F29-8B5A458584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11918" r="12324"/>
              <a:stretch/>
            </p:blipFill>
            <p:spPr>
              <a:xfrm>
                <a:off x="297472" y="1212040"/>
                <a:ext cx="5359409" cy="911228"/>
              </a:xfrm>
              <a:prstGeom prst="rect">
                <a:avLst/>
              </a:prstGeom>
            </p:spPr>
          </p:pic>
        </p:grp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B429DC7C-DF6A-5C6A-86E2-A655010E6971}"/>
                </a:ext>
              </a:extLst>
            </p:cNvPr>
            <p:cNvSpPr txBox="1"/>
            <p:nvPr/>
          </p:nvSpPr>
          <p:spPr>
            <a:xfrm>
              <a:off x="384895" y="1524090"/>
              <a:ext cx="17333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latin typeface="Kaiti SC" panose="02010600040101010101" pitchFamily="2" charset="-122"/>
                  <a:ea typeface="Kaiti SC" panose="02010600040101010101" pitchFamily="2" charset="-122"/>
                </a:rPr>
                <a:t>零假设</a:t>
              </a: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id="{F0ABD33E-A77A-6A3D-6C6A-9873C16E5F1A}"/>
              </a:ext>
            </a:extLst>
          </p:cNvPr>
          <p:cNvGrpSpPr/>
          <p:nvPr/>
        </p:nvGrpSpPr>
        <p:grpSpPr>
          <a:xfrm>
            <a:off x="5744304" y="1119311"/>
            <a:ext cx="6028166" cy="1588030"/>
            <a:chOff x="5744304" y="1119311"/>
            <a:chExt cx="6028166" cy="1588030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3A79903E-B66A-CBD5-EC28-84C0DF035E63}"/>
                </a:ext>
              </a:extLst>
            </p:cNvPr>
            <p:cNvGrpSpPr/>
            <p:nvPr/>
          </p:nvGrpSpPr>
          <p:grpSpPr>
            <a:xfrm>
              <a:off x="5990520" y="1119311"/>
              <a:ext cx="5781950" cy="1588030"/>
              <a:chOff x="5990520" y="1119311"/>
              <a:chExt cx="5781950" cy="1588030"/>
            </a:xfrm>
          </p:grpSpPr>
          <p:pic>
            <p:nvPicPr>
              <p:cNvPr id="6" name="图片 5">
                <a:extLst>
                  <a:ext uri="{FF2B5EF4-FFF2-40B4-BE49-F238E27FC236}">
                    <a16:creationId xmlns:a16="http://schemas.microsoft.com/office/drawing/2014/main" id="{FBB3AFD4-E70E-453F-DD2A-1CD90560C7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389288" y="2373575"/>
                <a:ext cx="4094196" cy="333766"/>
              </a:xfrm>
              <a:prstGeom prst="rect">
                <a:avLst/>
              </a:prstGeom>
            </p:spPr>
          </p:pic>
          <p:pic>
            <p:nvPicPr>
              <p:cNvPr id="7" name="图片 6" descr="图片包含 游戏机, 物体&#10;&#10;描述已自动生成">
                <a:extLst>
                  <a:ext uri="{FF2B5EF4-FFF2-40B4-BE49-F238E27FC236}">
                    <a16:creationId xmlns:a16="http://schemas.microsoft.com/office/drawing/2014/main" id="{7D628E79-3D65-0BBE-AD41-19B6EA0330D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14525" r="15294"/>
              <a:stretch/>
            </p:blipFill>
            <p:spPr>
              <a:xfrm>
                <a:off x="5990520" y="1119311"/>
                <a:ext cx="5781950" cy="1003957"/>
              </a:xfrm>
              <a:prstGeom prst="rect">
                <a:avLst/>
              </a:prstGeom>
            </p:spPr>
          </p:pic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99E1BF2-97A2-1671-5FD2-E09A0BF1DA3B}"/>
                </a:ext>
              </a:extLst>
            </p:cNvPr>
            <p:cNvSpPr txBox="1"/>
            <p:nvPr/>
          </p:nvSpPr>
          <p:spPr>
            <a:xfrm>
              <a:off x="5744304" y="1467599"/>
              <a:ext cx="285559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000" dirty="0">
                  <a:latin typeface="Kaiti SC" panose="02010600040101010101" pitchFamily="2" charset="-122"/>
                  <a:ea typeface="Kaiti SC" panose="02010600040101010101" pitchFamily="2" charset="-122"/>
                </a:rPr>
                <a:t>备择假设</a:t>
              </a:r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BD0972EB-E719-D977-7616-C084194CAAB9}"/>
              </a:ext>
            </a:extLst>
          </p:cNvPr>
          <p:cNvSpPr txBox="1"/>
          <p:nvPr/>
        </p:nvSpPr>
        <p:spPr>
          <a:xfrm>
            <a:off x="5136712" y="429171"/>
            <a:ext cx="25916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O.C.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De,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Jager.</a:t>
            </a:r>
            <a:r>
              <a:rPr lang="zh-CN" alt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1989</a:t>
            </a:r>
            <a:endParaRPr lang="zh-CN" altLang="en-US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F7406D38-3878-756B-C413-9D641FA12E5A}"/>
              </a:ext>
            </a:extLst>
          </p:cNvPr>
          <p:cNvGrpSpPr/>
          <p:nvPr/>
        </p:nvGrpSpPr>
        <p:grpSpPr>
          <a:xfrm>
            <a:off x="330091" y="5279669"/>
            <a:ext cx="6597651" cy="1324539"/>
            <a:chOff x="330091" y="5279669"/>
            <a:chExt cx="6597651" cy="1324539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5FCC4D84-578E-1AA7-52C8-44B0FC817C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t="1" r="62371" b="14"/>
            <a:stretch/>
          </p:blipFill>
          <p:spPr>
            <a:xfrm>
              <a:off x="330091" y="6013788"/>
              <a:ext cx="2600567" cy="590420"/>
            </a:xfrm>
            <a:prstGeom prst="rect">
              <a:avLst/>
            </a:prstGeom>
          </p:spPr>
        </p:pic>
        <p:cxnSp>
          <p:nvCxnSpPr>
            <p:cNvPr id="23" name="直线箭头连接符 22">
              <a:extLst>
                <a:ext uri="{FF2B5EF4-FFF2-40B4-BE49-F238E27FC236}">
                  <a16:creationId xmlns:a16="http://schemas.microsoft.com/office/drawing/2014/main" id="{2DD467CB-A191-CDD4-5345-9556BDA8E4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41" y="5377912"/>
              <a:ext cx="2319643" cy="790413"/>
            </a:xfrm>
            <a:prstGeom prst="straightConnector1">
              <a:avLst/>
            </a:prstGeom>
            <a:ln w="31750" cap="rnd" cmpd="sng"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线箭头连接符 24">
              <a:extLst>
                <a:ext uri="{FF2B5EF4-FFF2-40B4-BE49-F238E27FC236}">
                  <a16:creationId xmlns:a16="http://schemas.microsoft.com/office/drawing/2014/main" id="{3025BB1D-046C-17F1-73C2-34B5F2F677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441" y="5279669"/>
              <a:ext cx="6385301" cy="902900"/>
            </a:xfrm>
            <a:prstGeom prst="straightConnector1">
              <a:avLst/>
            </a:prstGeom>
            <a:ln w="31750" cap="rnd" cmpd="sng">
              <a:solidFill>
                <a:srgbClr val="FF0000"/>
              </a:solidFill>
              <a:prstDash val="sysDash"/>
              <a:headEnd type="none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B18CC71-9A5B-F8C0-7670-653C8A5D0DE1}"/>
                  </a:ext>
                </a:extLst>
              </p:cNvPr>
              <p:cNvSpPr txBox="1"/>
              <p:nvPr/>
            </p:nvSpPr>
            <p:spPr>
              <a:xfrm>
                <a:off x="7569857" y="4039752"/>
                <a:ext cx="2419400" cy="3077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kumimoji="1" lang="en-US" altLang="zh-CN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kumimoji="1" lang="en-US" altLang="zh-CN" sz="20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n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kumimoji="1"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1" lang="en-US" altLang="zh-CN" sz="2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</m:d>
                    </m:oMath>
                  </m:oMathPara>
                </a14:m>
                <a:endParaRPr kumimoji="1" lang="en-US" altLang="zh-CN" sz="20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2" name="文本框 31">
                <a:extLst>
                  <a:ext uri="{FF2B5EF4-FFF2-40B4-BE49-F238E27FC236}">
                    <a16:creationId xmlns:a16="http://schemas.microsoft.com/office/drawing/2014/main" id="{1B18CC71-9A5B-F8C0-7670-653C8A5D0D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9857" y="4039752"/>
                <a:ext cx="2419400" cy="307777"/>
              </a:xfrm>
              <a:prstGeom prst="rect">
                <a:avLst/>
              </a:prstGeom>
              <a:blipFill>
                <a:blip r:embed="rId11"/>
                <a:stretch>
                  <a:fillRect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9FB8138-4D01-843C-E665-4CE1F7E90D44}"/>
                  </a:ext>
                </a:extLst>
              </p:cNvPr>
              <p:cNvSpPr txBox="1"/>
              <p:nvPr/>
            </p:nvSpPr>
            <p:spPr>
              <a:xfrm>
                <a:off x="7951680" y="4623825"/>
                <a:ext cx="3531804" cy="35721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kumimoji="1" lang="zh-CN" altLang="en-US" sz="2000" dirty="0"/>
                  <a:t>    </a:t>
                </a:r>
                <a14:m>
                  <m:oMath xmlns:m="http://schemas.openxmlformats.org/officeDocument/2006/math"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kumimoji="1" lang="en-US" altLang="zh-CN" sz="2000" b="0" i="1" smtClean="0">
                        <a:latin typeface="Cambria Math" panose="02040503050406030204" pitchFamily="18" charset="0"/>
                      </a:rPr>
                      <m:t>𝐻</m:t>
                    </m:r>
                    <m:d>
                      <m:dPr>
                        <m:ctrlP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1" lang="en-US" altLang="zh-CN" sz="2000" i="1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kumimoji="1" lang="en-US" altLang="zh-CN" sz="20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𝑭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𝟎</m:t>
                            </m:r>
                          </m:sub>
                        </m:s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𝒂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𝒑</m:t>
                            </m:r>
                          </m:sub>
                        </m:s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𝑷</m:t>
                            </m:r>
                          </m:e>
                          <m:sub>
                            <m:r>
                              <a:rPr kumimoji="1" lang="en-US" altLang="zh-CN" sz="2000" b="1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𝒐𝒓𝒃</m:t>
                            </m:r>
                          </m:sub>
                        </m:sSub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kumimoji="1"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𝝓</m:t>
                        </m:r>
                      </m:e>
                    </m:d>
                  </m:oMath>
                </a14:m>
                <a:endParaRPr kumimoji="1" lang="en-US" altLang="zh-CN" sz="2000" b="0" dirty="0"/>
              </a:p>
            </p:txBody>
          </p:sp>
        </mc:Choice>
        <mc:Fallback xmlns="">
          <p:sp>
            <p:nvSpPr>
              <p:cNvPr id="33" name="文本框 32">
                <a:extLst>
                  <a:ext uri="{FF2B5EF4-FFF2-40B4-BE49-F238E27FC236}">
                    <a16:creationId xmlns:a16="http://schemas.microsoft.com/office/drawing/2014/main" id="{39FB8138-4D01-843C-E665-4CE1F7E90D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1680" y="4623825"/>
                <a:ext cx="3531804" cy="357214"/>
              </a:xfrm>
              <a:prstGeom prst="rect">
                <a:avLst/>
              </a:prstGeom>
              <a:blipFill>
                <a:blip r:embed="rId12"/>
                <a:stretch>
                  <a:fillRect b="-206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6F4823C-14FF-FC8B-C50E-BE42477166EE}"/>
                  </a:ext>
                </a:extLst>
              </p:cNvPr>
              <p:cNvSpPr txBox="1"/>
              <p:nvPr/>
            </p:nvSpPr>
            <p:spPr>
              <a:xfrm>
                <a:off x="7696071" y="6069614"/>
                <a:ext cx="1512096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kumimoji="1" lang="en-US" altLang="zh-CN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kumimoji="1" lang="en-US" altLang="zh-CN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kumimoji="1" lang="en-US" altLang="zh-CN" sz="24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4" name="文本框 33">
                <a:extLst>
                  <a:ext uri="{FF2B5EF4-FFF2-40B4-BE49-F238E27FC236}">
                    <a16:creationId xmlns:a16="http://schemas.microsoft.com/office/drawing/2014/main" id="{C6F4823C-14FF-FC8B-C50E-BE42477166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6071" y="6069614"/>
                <a:ext cx="1512096" cy="369332"/>
              </a:xfrm>
              <a:prstGeom prst="rect">
                <a:avLst/>
              </a:prstGeom>
              <a:blipFill>
                <a:blip r:embed="rId13"/>
                <a:stretch>
                  <a:fillRect b="-1379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右箭头 34">
            <a:extLst>
              <a:ext uri="{FF2B5EF4-FFF2-40B4-BE49-F238E27FC236}">
                <a16:creationId xmlns:a16="http://schemas.microsoft.com/office/drawing/2014/main" id="{FAC5BDA8-564E-5D85-B42F-9EC3EDF79C19}"/>
              </a:ext>
            </a:extLst>
          </p:cNvPr>
          <p:cNvSpPr/>
          <p:nvPr/>
        </p:nvSpPr>
        <p:spPr>
          <a:xfrm>
            <a:off x="9208167" y="6151058"/>
            <a:ext cx="878688" cy="28104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D8A85DC0-80DC-C40A-86C0-2287887F2E29}"/>
              </a:ext>
            </a:extLst>
          </p:cNvPr>
          <p:cNvSpPr txBox="1"/>
          <p:nvPr/>
        </p:nvSpPr>
        <p:spPr>
          <a:xfrm>
            <a:off x="10213845" y="6067613"/>
            <a:ext cx="10240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b="1" dirty="0">
                <a:latin typeface="Arial" panose="020B0604020202020204" pitchFamily="34" charset="0"/>
                <a:ea typeface="Kaiti SC" panose="02010600040101010101" pitchFamily="2" charset="-122"/>
                <a:cs typeface="Arial" panose="020B0604020202020204" pitchFamily="34" charset="0"/>
              </a:rPr>
              <a:t>Period</a:t>
            </a:r>
            <a:endParaRPr kumimoji="1" lang="zh-CN" altLang="en-US" sz="2000" b="1" dirty="0">
              <a:latin typeface="Arial" panose="020B0604020202020204" pitchFamily="34" charset="0"/>
              <a:ea typeface="Kaiti SC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741D3589-04A8-DF12-9506-BAD6B84D54A3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6</a:t>
            </a:r>
            <a:endParaRPr kumimoji="1" lang="zh-CN" altLang="en-US" sz="2400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2DC923B-1025-9433-9963-1B9B5371B671}"/>
              </a:ext>
            </a:extLst>
          </p:cNvPr>
          <p:cNvSpPr txBox="1"/>
          <p:nvPr/>
        </p:nvSpPr>
        <p:spPr>
          <a:xfrm>
            <a:off x="1602038" y="2741756"/>
            <a:ext cx="21330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000" dirty="0"/>
              <a:t>Toa</a:t>
            </a:r>
            <a:r>
              <a:rPr kumimoji="1" lang="zh-CN" altLang="en-US" sz="2000" dirty="0"/>
              <a:t>折叠到</a:t>
            </a:r>
            <a:r>
              <a:rPr kumimoji="1" lang="en-US" altLang="zh-CN" sz="2000" dirty="0"/>
              <a:t>0~2pi</a:t>
            </a:r>
            <a:endParaRPr kumimoji="1"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62962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  <p:bldP spid="35" grpId="0" animBg="1"/>
      <p:bldP spid="3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>
            <a:extLst>
              <a:ext uri="{FF2B5EF4-FFF2-40B4-BE49-F238E27FC236}">
                <a16:creationId xmlns:a16="http://schemas.microsoft.com/office/drawing/2014/main" id="{F5ED7AA4-7651-8220-61F4-7A45FCB9D58D}"/>
              </a:ext>
            </a:extLst>
          </p:cNvPr>
          <p:cNvGrpSpPr/>
          <p:nvPr/>
        </p:nvGrpSpPr>
        <p:grpSpPr>
          <a:xfrm>
            <a:off x="9475376" y="1079255"/>
            <a:ext cx="2837688" cy="3143105"/>
            <a:chOff x="9028174" y="663966"/>
            <a:chExt cx="2837688" cy="3143105"/>
          </a:xfrm>
        </p:grpSpPr>
        <p:pic>
          <p:nvPicPr>
            <p:cNvPr id="13" name="图片 12" descr="背景图案&#10;&#10;低可信度描述已自动生成">
              <a:extLst>
                <a:ext uri="{FF2B5EF4-FFF2-40B4-BE49-F238E27FC236}">
                  <a16:creationId xmlns:a16="http://schemas.microsoft.com/office/drawing/2014/main" id="{ADC605AF-646C-CD50-E14A-05F47FC96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63490"/>
            <a:stretch/>
          </p:blipFill>
          <p:spPr>
            <a:xfrm>
              <a:off x="9028174" y="663966"/>
              <a:ext cx="2837688" cy="1704214"/>
            </a:xfrm>
            <a:prstGeom prst="rect">
              <a:avLst/>
            </a:prstGeom>
          </p:spPr>
        </p:pic>
        <p:pic>
          <p:nvPicPr>
            <p:cNvPr id="14" name="图片 13" descr="背景图案&#10;&#10;低可信度描述已自动生成">
              <a:extLst>
                <a:ext uri="{FF2B5EF4-FFF2-40B4-BE49-F238E27FC236}">
                  <a16:creationId xmlns:a16="http://schemas.microsoft.com/office/drawing/2014/main" id="{C559CEE6-8B0F-13E0-F9B4-C07308140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5843"/>
            <a:stretch/>
          </p:blipFill>
          <p:spPr>
            <a:xfrm>
              <a:off x="9028174" y="2102857"/>
              <a:ext cx="2654807" cy="1704214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961FC285-2E72-B5CA-C25E-25FDF478704B}"/>
              </a:ext>
            </a:extLst>
          </p:cNvPr>
          <p:cNvGrpSpPr/>
          <p:nvPr/>
        </p:nvGrpSpPr>
        <p:grpSpPr>
          <a:xfrm>
            <a:off x="6677986" y="3754706"/>
            <a:ext cx="4251449" cy="3103294"/>
            <a:chOff x="8865829" y="3942207"/>
            <a:chExt cx="3249971" cy="2310188"/>
          </a:xfrm>
        </p:grpSpPr>
        <p:pic>
          <p:nvPicPr>
            <p:cNvPr id="16" name="图片 15" descr="图表, 散点图&#10;&#10;描述已自动生成">
              <a:extLst>
                <a:ext uri="{FF2B5EF4-FFF2-40B4-BE49-F238E27FC236}">
                  <a16:creationId xmlns:a16="http://schemas.microsoft.com/office/drawing/2014/main" id="{821FC7CE-AE84-D223-A559-75ACFCDFB8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154" t="10715" r="7947" b="6926"/>
            <a:stretch/>
          </p:blipFill>
          <p:spPr>
            <a:xfrm>
              <a:off x="8865829" y="3942207"/>
              <a:ext cx="3249971" cy="2310188"/>
            </a:xfrm>
            <a:prstGeom prst="rect">
              <a:avLst/>
            </a:prstGeom>
          </p:spPr>
        </p:pic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2921F951-2A1B-3835-F420-A2B69668B857}"/>
                </a:ext>
              </a:extLst>
            </p:cNvPr>
            <p:cNvSpPr txBox="1"/>
            <p:nvPr/>
          </p:nvSpPr>
          <p:spPr>
            <a:xfrm>
              <a:off x="9169694" y="3980917"/>
              <a:ext cx="2847254" cy="25203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1">
                  <a:solidFill>
                    <a:srgbClr val="FFFF00"/>
                  </a:solidFill>
                </a:defRPr>
              </a:lvl1pPr>
            </a:lstStyle>
            <a:p>
              <a:r>
                <a:rPr lang="zh-CN" altLang="en-US" sz="1600" b="1" dirty="0">
                  <a:solidFill>
                    <a:srgbClr val="00B0F0"/>
                  </a:solidFill>
                </a:rPr>
                <a:t>测试：双中子星系统</a:t>
              </a:r>
              <a:r>
                <a:rPr lang="en-US" altLang="zh-CN" sz="1600" b="1" dirty="0">
                  <a:solidFill>
                    <a:srgbClr val="FF0000"/>
                  </a:solidFill>
                </a:rPr>
                <a:t>J1946</a:t>
              </a:r>
              <a:r>
                <a:rPr lang="zh-CN" altLang="en-US" sz="1600" b="1" dirty="0">
                  <a:solidFill>
                    <a:srgbClr val="00B0F0"/>
                  </a:solidFill>
                </a:rPr>
                <a:t>√</a:t>
              </a:r>
            </a:p>
          </p:txBody>
        </p:sp>
      </p:grpSp>
      <p:pic>
        <p:nvPicPr>
          <p:cNvPr id="19" name="图片 18" descr="图表, 折线图&#10;&#10;描述已自动生成">
            <a:extLst>
              <a:ext uri="{FF2B5EF4-FFF2-40B4-BE49-F238E27FC236}">
                <a16:creationId xmlns:a16="http://schemas.microsoft.com/office/drawing/2014/main" id="{AE07CEC6-91B9-E7D3-F7AC-DAD068F377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915576" y="-5780217"/>
            <a:ext cx="6400800" cy="4223587"/>
          </a:xfrm>
          <a:prstGeom prst="rect">
            <a:avLst/>
          </a:prstGeom>
        </p:spPr>
      </p:pic>
      <p:graphicFrame>
        <p:nvGraphicFramePr>
          <p:cNvPr id="20" name="表格 19">
            <a:extLst>
              <a:ext uri="{FF2B5EF4-FFF2-40B4-BE49-F238E27FC236}">
                <a16:creationId xmlns:a16="http://schemas.microsoft.com/office/drawing/2014/main" id="{245AC8BF-6694-4154-38D9-6FC04C23D6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0080709"/>
              </p:ext>
            </p:extLst>
          </p:nvPr>
        </p:nvGraphicFramePr>
        <p:xfrm>
          <a:off x="73503" y="1093964"/>
          <a:ext cx="9296482" cy="1416752"/>
        </p:xfrm>
        <a:graphic>
          <a:graphicData uri="http://schemas.openxmlformats.org/drawingml/2006/table">
            <a:tbl>
              <a:tblPr/>
              <a:tblGrid>
                <a:gridCol w="577280">
                  <a:extLst>
                    <a:ext uri="{9D8B030D-6E8A-4147-A177-3AD203B41FA5}">
                      <a16:colId xmlns:a16="http://schemas.microsoft.com/office/drawing/2014/main" val="2761827434"/>
                    </a:ext>
                  </a:extLst>
                </a:gridCol>
                <a:gridCol w="740252">
                  <a:extLst>
                    <a:ext uri="{9D8B030D-6E8A-4147-A177-3AD203B41FA5}">
                      <a16:colId xmlns:a16="http://schemas.microsoft.com/office/drawing/2014/main" val="197649443"/>
                    </a:ext>
                  </a:extLst>
                </a:gridCol>
                <a:gridCol w="774915">
                  <a:extLst>
                    <a:ext uri="{9D8B030D-6E8A-4147-A177-3AD203B41FA5}">
                      <a16:colId xmlns:a16="http://schemas.microsoft.com/office/drawing/2014/main" val="646464969"/>
                    </a:ext>
                  </a:extLst>
                </a:gridCol>
                <a:gridCol w="759417">
                  <a:extLst>
                    <a:ext uri="{9D8B030D-6E8A-4147-A177-3AD203B41FA5}">
                      <a16:colId xmlns:a16="http://schemas.microsoft.com/office/drawing/2014/main" val="1636474213"/>
                    </a:ext>
                  </a:extLst>
                </a:gridCol>
                <a:gridCol w="867905">
                  <a:extLst>
                    <a:ext uri="{9D8B030D-6E8A-4147-A177-3AD203B41FA5}">
                      <a16:colId xmlns:a16="http://schemas.microsoft.com/office/drawing/2014/main" val="505483181"/>
                    </a:ext>
                  </a:extLst>
                </a:gridCol>
                <a:gridCol w="821411">
                  <a:extLst>
                    <a:ext uri="{9D8B030D-6E8A-4147-A177-3AD203B41FA5}">
                      <a16:colId xmlns:a16="http://schemas.microsoft.com/office/drawing/2014/main" val="22705737"/>
                    </a:ext>
                  </a:extLst>
                </a:gridCol>
                <a:gridCol w="712922">
                  <a:extLst>
                    <a:ext uri="{9D8B030D-6E8A-4147-A177-3AD203B41FA5}">
                      <a16:colId xmlns:a16="http://schemas.microsoft.com/office/drawing/2014/main" val="3329451372"/>
                    </a:ext>
                  </a:extLst>
                </a:gridCol>
                <a:gridCol w="774915">
                  <a:extLst>
                    <a:ext uri="{9D8B030D-6E8A-4147-A177-3AD203B41FA5}">
                      <a16:colId xmlns:a16="http://schemas.microsoft.com/office/drawing/2014/main" val="1718989814"/>
                    </a:ext>
                  </a:extLst>
                </a:gridCol>
                <a:gridCol w="1115878">
                  <a:extLst>
                    <a:ext uri="{9D8B030D-6E8A-4147-A177-3AD203B41FA5}">
                      <a16:colId xmlns:a16="http://schemas.microsoft.com/office/drawing/2014/main" val="3288404376"/>
                    </a:ext>
                  </a:extLst>
                </a:gridCol>
                <a:gridCol w="1193369">
                  <a:extLst>
                    <a:ext uri="{9D8B030D-6E8A-4147-A177-3AD203B41FA5}">
                      <a16:colId xmlns:a16="http://schemas.microsoft.com/office/drawing/2014/main" val="3993368978"/>
                    </a:ext>
                  </a:extLst>
                </a:gridCol>
                <a:gridCol w="958218">
                  <a:extLst>
                    <a:ext uri="{9D8B030D-6E8A-4147-A177-3AD203B41FA5}">
                      <a16:colId xmlns:a16="http://schemas.microsoft.com/office/drawing/2014/main" val="254717490"/>
                    </a:ext>
                  </a:extLst>
                </a:gridCol>
              </a:tblGrid>
              <a:tr h="708376"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F0/Hz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Ap/s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Pb/s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Phs/s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dF0/Hz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dAp/s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 err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dPb</a:t>
                      </a:r>
                      <a:r>
                        <a:rPr lang="en" sz="1300" b="1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/s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dPhs/s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D4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Total trials 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GPU Speed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Time/s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9571828"/>
                  </a:ext>
                </a:extLst>
              </a:tr>
              <a:tr h="70837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0.1-10</a:t>
                      </a:r>
                      <a:endParaRPr lang="zh-CN" altLang="en-US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0.02-1.5</a:t>
                      </a:r>
                      <a:endParaRPr lang="zh-CN" altLang="en-US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60-600</a:t>
                      </a:r>
                      <a:endParaRPr lang="zh-CN" altLang="en-US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0-600</a:t>
                      </a:r>
                      <a:endParaRPr lang="zh-CN" altLang="en-US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1.3E-05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3E-03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0.1</a:t>
                      </a:r>
                      <a:endParaRPr lang="zh-CN" altLang="en-US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>
                          <a:solidFill>
                            <a:srgbClr val="000000"/>
                          </a:solidFill>
                          <a:effectLst/>
                          <a:latin typeface="Avenir Next" panose="020B0503020202020204" pitchFamily="34" charset="0"/>
                        </a:rPr>
                        <a:t>5E-01</a:t>
                      </a:r>
                      <a:endParaRPr lang="en" sz="130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>
                          <a:solidFill>
                            <a:srgbClr val="D90037"/>
                          </a:solidFill>
                          <a:effectLst/>
                          <a:latin typeface="Avenir Next" panose="020B0503020202020204" pitchFamily="34" charset="0"/>
                        </a:rPr>
                        <a:t>1.4E+16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>
                          <a:solidFill>
                            <a:srgbClr val="D90037"/>
                          </a:solidFill>
                          <a:effectLst/>
                          <a:latin typeface="Avenir Next" panose="020B0503020202020204" pitchFamily="34" charset="0"/>
                        </a:rPr>
                        <a:t>1e9/s/GPU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" sz="1300" b="1" dirty="0">
                          <a:solidFill>
                            <a:srgbClr val="D90037"/>
                          </a:solidFill>
                          <a:effectLst/>
                          <a:latin typeface="Avenir Next" panose="020B0503020202020204" pitchFamily="34" charset="0"/>
                        </a:rPr>
                        <a:t>~1e7</a:t>
                      </a:r>
                      <a:endParaRPr lang="en" sz="1300" dirty="0">
                        <a:effectLst/>
                      </a:endParaRPr>
                    </a:p>
                  </a:txBody>
                  <a:tcPr marL="27510" marR="27510" marT="27510" marB="2751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5959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56655"/>
                  </a:ext>
                </a:extLst>
              </a:tr>
            </a:tbl>
          </a:graphicData>
        </a:graphic>
      </p:graphicFrame>
      <p:sp>
        <p:nvSpPr>
          <p:cNvPr id="21" name="文本框 20">
            <a:extLst>
              <a:ext uri="{FF2B5EF4-FFF2-40B4-BE49-F238E27FC236}">
                <a16:creationId xmlns:a16="http://schemas.microsoft.com/office/drawing/2014/main" id="{4D7125AB-A29E-ACFD-214E-2C2EF0221739}"/>
              </a:ext>
            </a:extLst>
          </p:cNvPr>
          <p:cNvSpPr txBox="1"/>
          <p:nvPr/>
        </p:nvSpPr>
        <p:spPr>
          <a:xfrm>
            <a:off x="1251562" y="271152"/>
            <a:ext cx="1078584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6350"/>
          </a:bodyPr>
          <a:lstStyle>
            <a:defPPr>
              <a:defRPr lang="zh-CN"/>
            </a:defPPr>
            <a:lvl1pPr>
              <a:defRPr sz="4800" b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GPU</a:t>
            </a:r>
            <a:r>
              <a:rPr lang="zh-CN" altLang="en-US" sz="4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fold</a:t>
            </a:r>
            <a:r>
              <a:rPr lang="zh-CN" altLang="en-US" sz="4000" dirty="0">
                <a:solidFill>
                  <a:srgbClr val="000000"/>
                </a:solidFill>
                <a:latin typeface="Helvetica" pitchFamily="2" charset="0"/>
              </a:rPr>
              <a:t> </a:t>
            </a:r>
            <a:r>
              <a:rPr lang="en-US" altLang="zh-CN" sz="4000" dirty="0">
                <a:solidFill>
                  <a:srgbClr val="000000"/>
                </a:solidFill>
                <a:latin typeface="Helvetica" pitchFamily="2" charset="0"/>
              </a:rPr>
              <a:t>search</a:t>
            </a:r>
            <a:endParaRPr lang="en" altLang="zh-CN" sz="4000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71095C5F-237D-D592-E9E5-6AC34FE15F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16042"/>
            <a:ext cx="6436714" cy="3841958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91EE3F5-C721-A0AD-6656-B3573F12DAB0}"/>
              </a:ext>
            </a:extLst>
          </p:cNvPr>
          <p:cNvSpPr txBox="1"/>
          <p:nvPr/>
        </p:nvSpPr>
        <p:spPr>
          <a:xfrm>
            <a:off x="11421979" y="6416842"/>
            <a:ext cx="7700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1" dirty="0"/>
              <a:t>7</a:t>
            </a:r>
            <a:endParaRPr kumimoji="1" lang="zh-CN" altLang="en-US" sz="2400" b="1" dirty="0"/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86A7461-3374-56D3-E754-37CEE09497CB}"/>
              </a:ext>
            </a:extLst>
          </p:cNvPr>
          <p:cNvGrpSpPr/>
          <p:nvPr/>
        </p:nvGrpSpPr>
        <p:grpSpPr>
          <a:xfrm>
            <a:off x="4166850" y="2512479"/>
            <a:ext cx="5344842" cy="474531"/>
            <a:chOff x="4166850" y="2512479"/>
            <a:chExt cx="5344842" cy="474531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BC7268B7-4BD4-30A9-8430-494003434804}"/>
                </a:ext>
              </a:extLst>
            </p:cNvPr>
            <p:cNvSpPr txBox="1"/>
            <p:nvPr/>
          </p:nvSpPr>
          <p:spPr>
            <a:xfrm>
              <a:off x="4166850" y="2545827"/>
              <a:ext cx="2052895" cy="3693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>
                <a:defRPr kumimoji="1">
                  <a:solidFill>
                    <a:srgbClr val="FFFF00"/>
                  </a:solidFill>
                </a:defRPr>
              </a:lvl1pPr>
            </a:lstStyle>
            <a:p>
              <a:r>
                <a:rPr lang="en-US" altLang="zh-CN" dirty="0"/>
                <a:t>10</a:t>
              </a:r>
              <a:r>
                <a:rPr lang="zh-CN" altLang="en-US" dirty="0"/>
                <a:t> </a:t>
              </a:r>
              <a:r>
                <a:rPr lang="en-US" altLang="zh-CN" dirty="0"/>
                <a:t>x</a:t>
              </a:r>
              <a:r>
                <a:rPr lang="zh-CN" altLang="en-US" dirty="0"/>
                <a:t> </a:t>
              </a:r>
              <a:r>
                <a:rPr lang="en-US" altLang="zh-CN" dirty="0"/>
                <a:t>Z100L</a:t>
              </a:r>
              <a:r>
                <a:rPr lang="zh-CN" altLang="en-US" dirty="0"/>
                <a:t> </a:t>
              </a:r>
              <a:r>
                <a:rPr lang="en-US" altLang="zh-CN" dirty="0"/>
                <a:t>~</a:t>
              </a:r>
              <a:r>
                <a:rPr lang="zh-CN" altLang="en-US" dirty="0"/>
                <a:t> </a:t>
              </a:r>
              <a:r>
                <a:rPr lang="en-US" altLang="zh-CN" dirty="0"/>
                <a:t>10</a:t>
              </a:r>
              <a:r>
                <a:rPr lang="zh-CN" altLang="en-US" dirty="0"/>
                <a:t>天</a:t>
              </a: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6B838A61-8187-B003-6F94-B0A100B55F57}"/>
                </a:ext>
              </a:extLst>
            </p:cNvPr>
            <p:cNvSpPr txBox="1"/>
            <p:nvPr/>
          </p:nvSpPr>
          <p:spPr>
            <a:xfrm>
              <a:off x="7064433" y="2525345"/>
              <a:ext cx="11160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高</a:t>
              </a:r>
              <a:r>
                <a:rPr kumimoji="1" lang="zh-CN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性能</a:t>
              </a: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25DE521-6614-0566-C417-87EAE83420D4}"/>
                </a:ext>
              </a:extLst>
            </p:cNvPr>
            <p:cNvSpPr txBox="1"/>
            <p:nvPr/>
          </p:nvSpPr>
          <p:spPr>
            <a:xfrm>
              <a:off x="8156737" y="2512479"/>
              <a:ext cx="135495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zh-CN" altLang="en-US" sz="2400" b="1" dirty="0">
                  <a:solidFill>
                    <a:srgbClr val="FF0000"/>
                  </a:solidFill>
                  <a:latin typeface="Kaiti SC" panose="02010600040101010101" pitchFamily="2" charset="-122"/>
                  <a:ea typeface="Kaiti SC" panose="02010600040101010101" pitchFamily="2" charset="-122"/>
                </a:rPr>
                <a:t>高</a:t>
              </a:r>
              <a:r>
                <a:rPr kumimoji="1" lang="zh-CN" altLang="en-US" sz="2400" dirty="0">
                  <a:latin typeface="Kaiti SC" panose="02010600040101010101" pitchFamily="2" charset="-122"/>
                  <a:ea typeface="Kaiti SC" panose="02010600040101010101" pitchFamily="2" charset="-122"/>
                </a:rPr>
                <a:t>精度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99630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3318</TotalTime>
  <Words>451</Words>
  <Application>Microsoft Macintosh PowerPoint</Application>
  <PresentationFormat>宽屏</PresentationFormat>
  <Paragraphs>117</Paragraphs>
  <Slides>12</Slides>
  <Notes>10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等线</vt:lpstr>
      <vt:lpstr>等线 Light</vt:lpstr>
      <vt:lpstr>方正小标宋简体</vt:lpstr>
      <vt:lpstr>FZHei-B01S</vt:lpstr>
      <vt:lpstr>Hei</vt:lpstr>
      <vt:lpstr>Kaiti SC</vt:lpstr>
      <vt:lpstr>Weibei SC</vt:lpstr>
      <vt:lpstr>Arial</vt:lpstr>
      <vt:lpstr>Avenir Next</vt:lpstr>
      <vt:lpstr>Cambria Math</vt:lpstr>
      <vt:lpstr>Helvetica</vt:lpstr>
      <vt:lpstr>Impact</vt:lpstr>
      <vt:lpstr>PT Sans</vt:lpstr>
      <vt:lpstr>PT Serif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cf.zhang@pku.edu.cn</dc:creator>
  <cp:lastModifiedBy>cf.zhang@pku.edu.cn</cp:lastModifiedBy>
  <cp:revision>269</cp:revision>
  <dcterms:created xsi:type="dcterms:W3CDTF">2024-06-03T00:12:39Z</dcterms:created>
  <dcterms:modified xsi:type="dcterms:W3CDTF">2024-07-13T06:09:33Z</dcterms:modified>
</cp:coreProperties>
</file>