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74" r:id="rId5"/>
    <p:sldId id="275" r:id="rId6"/>
    <p:sldId id="278" r:id="rId7"/>
    <p:sldId id="288" r:id="rId8"/>
    <p:sldId id="283" r:id="rId9"/>
    <p:sldId id="303" r:id="rId10"/>
    <p:sldId id="305" r:id="rId11"/>
    <p:sldId id="307" r:id="rId12"/>
    <p:sldId id="295" r:id="rId13"/>
    <p:sldId id="297" r:id="rId14"/>
    <p:sldId id="308" r:id="rId15"/>
    <p:sldId id="302" r:id="rId16"/>
    <p:sldId id="298" r:id="rId17"/>
    <p:sldId id="299" r:id="rId18"/>
    <p:sldId id="300" r:id="rId19"/>
    <p:sldId id="309" r:id="rId20"/>
    <p:sldId id="30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363" autoAdjust="0"/>
  </p:normalViewPr>
  <p:slideViewPr>
    <p:cSldViewPr snapToGrid="0">
      <p:cViewPr varScale="1">
        <p:scale>
          <a:sx n="92" d="100"/>
          <a:sy n="9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E4AA4D-D937-F440-3EB4-595D6AF2B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E8BB6F2-C6F8-DA06-DAB7-A5986108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AC5829-46CC-8FF7-8B17-FCA9B10E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C963FF-59CF-90A7-D0BC-E37E40F0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B696AD-6CB7-C9DB-997E-42740792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9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003083-9181-D7C7-FDA6-837AC8F4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1A4A11A-462B-7A9D-4246-829E21125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3F9D5A-1139-AE11-5A3D-E05521DF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CD115-592E-0916-212A-A460FAE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058E0B-60DB-6BDA-5FB9-A5872495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8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30108AA-1003-F85A-870F-F9BFF08B7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52505E1-B76F-94C2-00BE-EA74CEA68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E6C6C3-61D9-0119-762B-BB4C8BA3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DFBBB0-4CD9-CE08-7333-7571D5D7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A5F60FD-71B6-2216-823E-C2BA9D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4A3C8-7E88-9E54-86F3-1463052C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EE5CC95-5874-7009-115E-58872CDC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4A878D-3398-6480-A7BD-0716BE01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50D065-2C68-AE0E-F8B0-23A5FD2F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1311592-9302-4090-3648-A11043A9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968A3E-08E5-2259-5F3B-9C084BEF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94E19CE-0469-512E-3F73-FB566AA4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B64EE8-D676-C991-7F35-396FCD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FE66BB6-1653-4BD0-2EE3-5B44815A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DB661E-FA8D-E008-11C0-60248D8A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AF0D26-715B-6106-23BB-CC04ABE4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989F9A-31FD-EA1A-D5C8-225A305EB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32E0815-A265-96FC-F5CF-6ACF6775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D54D99-5D54-D21E-A1F2-A6AF9259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EED678-5455-EDEE-2DB5-CA8C88CC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38F94-842F-8B55-0206-295554B3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75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FEC0F2-D42F-9DD0-7B38-9A1D9732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EA01C99-C3FE-745D-C3E1-C6E33340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9A13A7-6C62-F19A-B494-A4B2AA4F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115BD9C-89E8-FBCA-09A8-46E578CCB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818EAB6-B898-4265-A281-9AD58424C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6263D8D-E2BE-A937-B764-8298478E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B896308-0666-E23D-EB4F-8BF6F588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72CC4CD-4694-0902-8DAD-4F03ADBB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5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9B3352-5704-F99A-8399-CA35AA0D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896DDBD-5919-C1EF-AA05-9B20CE9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87066C8-6A46-5029-A895-FEB7ABD0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B9FD826-A339-0A41-D928-97FF4DC8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950C20C-064B-F0BF-FC97-81AE7214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71AED62-6D6B-584A-6B4F-23637CD5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1EDC06F-6A87-89CC-D76F-3E1EA07F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656C38-315D-10BD-BA37-124E7209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367AAE-6AD2-C54E-41E5-96A552E3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8054B57-9288-1B64-2169-D21A0117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898B76C-CACC-0955-DA26-E2EA3883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53CA1E6-4022-CD1C-A4B7-EE9223C5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4617CF8-5D6B-9E86-F65D-60FCEB13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9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4AECD7-F56B-3FDF-0CFC-E2B84023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459FCDB-AB4F-D329-0A57-E2CE735DD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C320C6E-C538-FEBF-D8EE-917C9709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9A2AFCF-3251-693B-740F-CEAF40EE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A918FE-06DE-53E9-570F-DEA98D62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A3F2DB-54D5-52A8-3F88-907F5EF0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BAE32A3-D4B3-10BD-02A6-3DA4294D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C9BD3C3-6F34-BA52-5FEE-858CE9AA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CEAE754-1394-7A66-E032-55908FE02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B540-381B-4CFB-B9A2-BD9ECCE5AAC1}" type="datetimeFigureOut">
              <a:rPr lang="zh-CN" altLang="en-US" smtClean="0"/>
              <a:t>2024/7/13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0B4103-3429-28AD-E7E2-98E8B9277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674FCF-5C16-07A5-5AE5-BFF976C1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1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2.emf"/><Relationship Id="rId7" Type="http://schemas.openxmlformats.org/officeDocument/2006/relationships/image" Target="../media/image7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11" Type="http://schemas.openxmlformats.org/officeDocument/2006/relationships/image" Target="../media/image80.png"/><Relationship Id="rId5" Type="http://schemas.openxmlformats.org/officeDocument/2006/relationships/image" Target="../media/image34.emf"/><Relationship Id="rId10" Type="http://schemas.openxmlformats.org/officeDocument/2006/relationships/image" Target="../media/image36.png"/><Relationship Id="rId4" Type="http://schemas.openxmlformats.org/officeDocument/2006/relationships/image" Target="../media/image33.emf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409517-7A6F-0093-772C-FC4D59F34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Pulsar Glitches </a:t>
            </a:r>
            <a:r>
              <a:rPr lang="en-US" altLang="zh-CN" b="1" dirty="0" smtClean="0">
                <a:solidFill>
                  <a:srgbClr val="FF0000"/>
                </a:solidFill>
              </a:rPr>
              <a:t>Trigger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Fast Radio Bursts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D6DED48-FF90-234B-7F7A-9112928C8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郑小平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华中</a:t>
            </a:r>
            <a:r>
              <a:rPr lang="zh-CN" altLang="en-US" dirty="0" smtClean="0">
                <a:solidFill>
                  <a:srgbClr val="002060"/>
                </a:solidFill>
              </a:rPr>
              <a:t>师范大学</a:t>
            </a:r>
            <a:r>
              <a:rPr lang="en-US" altLang="zh-CN" dirty="0" smtClean="0">
                <a:solidFill>
                  <a:srgbClr val="002060"/>
                </a:solidFill>
              </a:rPr>
              <a:t>/</a:t>
            </a:r>
            <a:r>
              <a:rPr lang="zh-CN" altLang="en-US" dirty="0" smtClean="0">
                <a:solidFill>
                  <a:srgbClr val="002060"/>
                </a:solidFill>
              </a:rPr>
              <a:t>华中</a:t>
            </a:r>
            <a:r>
              <a:rPr lang="zh-CN" altLang="en-US" dirty="0">
                <a:solidFill>
                  <a:srgbClr val="002060"/>
                </a:solidFill>
              </a:rPr>
              <a:t>科技大学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2024@</a:t>
            </a:r>
            <a:r>
              <a:rPr lang="zh-CN" altLang="en-US" dirty="0">
                <a:solidFill>
                  <a:srgbClr val="002060"/>
                </a:solidFill>
              </a:rPr>
              <a:t>昆明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合作者：王卫华</a:t>
            </a:r>
            <a:r>
              <a:rPr lang="zh-CN" altLang="en-US" dirty="0" smtClean="0">
                <a:solidFill>
                  <a:srgbClr val="002060"/>
                </a:solidFill>
              </a:rPr>
              <a:t>，朱沛鑫，谢</a:t>
            </a:r>
            <a:r>
              <a:rPr lang="zh-CN" altLang="en-US" dirty="0">
                <a:solidFill>
                  <a:srgbClr val="002060"/>
                </a:solidFill>
              </a:rPr>
              <a:t>嘉辰</a:t>
            </a:r>
          </a:p>
        </p:txBody>
      </p:sp>
    </p:spTree>
    <p:extLst>
      <p:ext uri="{BB962C8B-B14F-4D97-AF65-F5344CB8AC3E}">
        <p14:creationId xmlns:p14="http://schemas.microsoft.com/office/powerpoint/2010/main" val="34106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3D2AD34-96F5-BE0A-599E-E3D49D80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00" y="975495"/>
            <a:ext cx="7268618" cy="54779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22820" y="262145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</a:rPr>
              <a:t>SGR J1935+2154 Glitch-FRB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602301" y="5510155"/>
            <a:ext cx="30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FRB20200428</a:t>
            </a:r>
            <a:r>
              <a:rPr lang="zh-CN" altLang="en-US" sz="2000" b="1" dirty="0" smtClean="0"/>
              <a:t>（</a:t>
            </a:r>
            <a:r>
              <a:rPr lang="en-US" altLang="zh-CN" sz="2000" b="1" dirty="0" err="1"/>
              <a:t>Ge</a:t>
            </a:r>
            <a:r>
              <a:rPr lang="zh-CN" altLang="en-US" sz="2000" b="1" dirty="0" smtClean="0"/>
              <a:t>）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33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13" y="1675558"/>
            <a:ext cx="5095988" cy="20272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6692" y="5387755"/>
            <a:ext cx="258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FRB 20221014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Hu</a:t>
            </a:r>
            <a:r>
              <a:rPr lang="zh-CN" altLang="en-US" sz="2000" b="1" dirty="0" smtClean="0"/>
              <a:t>）</a:t>
            </a:r>
            <a:endParaRPr lang="zh-CN" alt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43865C2-9CD5-377E-6470-BB9F2430B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00" y="868613"/>
            <a:ext cx="3690099" cy="36411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8301" y="5351755"/>
            <a:ext cx="30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FRB20201008</a:t>
            </a:r>
            <a:r>
              <a:rPr lang="zh-CN" altLang="en-US" sz="2000" b="1" dirty="0" smtClean="0"/>
              <a:t>（</a:t>
            </a:r>
            <a:r>
              <a:rPr lang="en-US" altLang="zh-CN" sz="2000" b="1" dirty="0" err="1" smtClean="0"/>
              <a:t>Younes</a:t>
            </a:r>
            <a:r>
              <a:rPr lang="zh-CN" altLang="en-US" sz="2000" b="1" dirty="0" smtClean="0"/>
              <a:t>）</a:t>
            </a:r>
            <a:endParaRPr lang="zh-CN" altLang="en-US" sz="20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F5868D0-149C-B41F-F035-DAB9FA2F1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91" y="4509721"/>
            <a:ext cx="4946655" cy="9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磁重联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4753255" y="1566446"/>
            <a:ext cx="3135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内部径向场与破坏层占比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4767655" y="2650007"/>
            <a:ext cx="189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磁场较差放大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051200" y="3535023"/>
            <a:ext cx="97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解</a:t>
            </a:r>
            <a:r>
              <a:rPr lang="zh-CN" altLang="en-US" sz="2400" dirty="0">
                <a:solidFill>
                  <a:srgbClr val="FF0000"/>
                </a:solidFill>
              </a:rPr>
              <a:t>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936619" y="1469550"/>
                <a:ext cx="1876800" cy="518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19" y="1469550"/>
                <a:ext cx="1876800" cy="5185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110400" y="1460456"/>
                <a:ext cx="1314655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00" y="1460456"/>
                <a:ext cx="1314655" cy="612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051200" y="2409686"/>
                <a:ext cx="1445524" cy="536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ΩΔ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00" y="2409686"/>
                <a:ext cx="1445524" cy="536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282400" y="3479902"/>
                <a:ext cx="2203232" cy="465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00" y="3479902"/>
                <a:ext cx="2203232" cy="4657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671" y="3479902"/>
            <a:ext cx="2652732" cy="414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340620" y="4479650"/>
                <a:ext cx="1985992" cy="81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20" y="4479650"/>
                <a:ext cx="1985992" cy="8145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 flipH="1">
            <a:off x="4767655" y="4563463"/>
            <a:ext cx="291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</a:rPr>
              <a:t>达到最大磁场所需时间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03" y="1523565"/>
            <a:ext cx="4506960" cy="3053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868583" y="4763518"/>
                <a:ext cx="36726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FF0000"/>
                    </a:solidFill>
                  </a:rPr>
                  <a:t>分母大于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，可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得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最大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取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1.7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天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583" y="4763518"/>
                <a:ext cx="3672600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495" t="-3289" r="-7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CCB22E4-6F87-8ACD-6031-825DF69D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05" y="1423976"/>
            <a:ext cx="3859102" cy="30351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CFA2D7C-872C-1187-B0E9-BA0FC0F5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93" y="1498668"/>
            <a:ext cx="3414065" cy="24885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4279D2D-4761-8FEE-8EBC-A0C4C7219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19" y="4471004"/>
            <a:ext cx="4193681" cy="384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E2D6566-878D-85F1-2334-192C34A15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407" y="4980740"/>
            <a:ext cx="2128993" cy="3070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E678E6-4A07-CACC-D591-5B16CADFD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263" y="5017539"/>
            <a:ext cx="206937" cy="240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1326" y="4089775"/>
            <a:ext cx="330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B0F0"/>
                </a:solidFill>
              </a:rPr>
              <a:t>Alcock</a:t>
            </a:r>
            <a:r>
              <a:rPr lang="en-US" altLang="zh-CN" b="1" dirty="0" smtClean="0">
                <a:solidFill>
                  <a:srgbClr val="00B0F0"/>
                </a:solidFill>
              </a:rPr>
              <a:t>  1986</a:t>
            </a:r>
            <a:r>
              <a:rPr lang="zh-CN" altLang="en-US" b="1" dirty="0" smtClean="0">
                <a:solidFill>
                  <a:srgbClr val="00B0F0"/>
                </a:solidFill>
              </a:rPr>
              <a:t>，</a:t>
            </a:r>
            <a:r>
              <a:rPr lang="en-US" altLang="zh-CN" b="1" dirty="0" err="1" smtClean="0">
                <a:solidFill>
                  <a:srgbClr val="00B0F0"/>
                </a:solidFill>
              </a:rPr>
              <a:t>Usov</a:t>
            </a:r>
            <a:r>
              <a:rPr lang="en-US" altLang="zh-CN" b="1" dirty="0" smtClean="0">
                <a:solidFill>
                  <a:srgbClr val="00B0F0"/>
                </a:solidFill>
              </a:rPr>
              <a:t> 1998</a:t>
            </a:r>
            <a:r>
              <a:rPr lang="zh-CN" altLang="en-US" b="1" dirty="0" smtClean="0">
                <a:solidFill>
                  <a:srgbClr val="00B0F0"/>
                </a:solidFill>
              </a:rPr>
              <a:t>，</a:t>
            </a:r>
            <a:r>
              <a:rPr lang="en-US" altLang="zh-CN" b="1" dirty="0" smtClean="0">
                <a:solidFill>
                  <a:srgbClr val="00B0F0"/>
                </a:solidFill>
              </a:rPr>
              <a:t>2001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77168" y="4482109"/>
                <a:ext cx="2457991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FF0000"/>
                    </a:solidFill>
                  </a:rPr>
                  <a:t>真空激发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68" y="4482109"/>
                <a:ext cx="2457991" cy="590996"/>
              </a:xfrm>
              <a:prstGeom prst="rect">
                <a:avLst/>
              </a:prstGeom>
              <a:blipFill rotWithShape="0">
                <a:blip r:embed="rId7"/>
                <a:stretch>
                  <a:fillRect l="-6188" t="-11340" b="-34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2800" b="1" dirty="0" smtClean="0">
                    <a:solidFill>
                      <a:srgbClr val="00B050"/>
                    </a:solidFill>
                  </a:rPr>
                  <a:t>产生</a:t>
                </a:r>
                <a:endParaRPr lang="zh-CN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标题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927655" y="5450876"/>
                <a:ext cx="3381295" cy="697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655" y="5450876"/>
                <a:ext cx="3381295" cy="6976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400" y="4866135"/>
            <a:ext cx="2882400" cy="459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501063" y="5673600"/>
                <a:ext cx="2103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2.31×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63" y="5673600"/>
                <a:ext cx="2103140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739" t="-4000" r="-1449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910936"/>
            <a:ext cx="5685991" cy="5008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18" y="1212273"/>
            <a:ext cx="5980682" cy="37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9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87" y="5215530"/>
            <a:ext cx="8734425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4" y="1003963"/>
            <a:ext cx="5811150" cy="40072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97459" y="6284393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中子星壳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-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核界面压强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99" y="1591200"/>
            <a:ext cx="4753150" cy="3419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3296" y="6024713"/>
            <a:ext cx="7694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Lattimer</a:t>
            </a:r>
            <a:r>
              <a:rPr lang="en-US" altLang="zh-CN" dirty="0" smtClean="0"/>
              <a:t> and Prakash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b="1" dirty="0" err="1"/>
              <a:t>ApJ</a:t>
            </a:r>
            <a:r>
              <a:rPr lang="en-US" altLang="zh-CN" b="1" dirty="0"/>
              <a:t>, 550, 426 (2001) </a:t>
            </a:r>
            <a:r>
              <a:rPr lang="en-US" altLang="zh-CN" dirty="0" smtClean="0"/>
              <a:t>and Phys. Rep. </a:t>
            </a:r>
            <a:r>
              <a:rPr lang="en-US" altLang="zh-CN" b="1" dirty="0" smtClean="0"/>
              <a:t>442, 109 (2007)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7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38" y="1366325"/>
            <a:ext cx="3676043" cy="2692916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2703602" y="3058312"/>
            <a:ext cx="12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Wang  et al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7485469" y="5509994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B0F0"/>
                </a:solidFill>
              </a:rPr>
              <a:t>Zheng</a:t>
            </a:r>
            <a:r>
              <a:rPr lang="zh-CN" altLang="en-US" b="1" dirty="0" smtClean="0">
                <a:solidFill>
                  <a:srgbClr val="00B0F0"/>
                </a:solidFill>
              </a:rPr>
              <a:t>，</a:t>
            </a:r>
            <a:r>
              <a:rPr lang="en-US" altLang="zh-CN" b="1" dirty="0" err="1" smtClean="0">
                <a:solidFill>
                  <a:srgbClr val="00B0F0"/>
                </a:solidFill>
              </a:rPr>
              <a:t>Xie</a:t>
            </a:r>
            <a:r>
              <a:rPr lang="zh-CN" altLang="en-US" b="1" dirty="0" smtClean="0">
                <a:solidFill>
                  <a:srgbClr val="00B0F0"/>
                </a:solidFill>
              </a:rPr>
              <a:t>，</a:t>
            </a:r>
            <a:r>
              <a:rPr lang="en-US" altLang="zh-CN" b="1" dirty="0" smtClean="0">
                <a:solidFill>
                  <a:srgbClr val="00B0F0"/>
                </a:solidFill>
              </a:rPr>
              <a:t>Wang</a:t>
            </a:r>
            <a:r>
              <a:rPr lang="zh-CN" altLang="en-US" b="1" dirty="0" smtClean="0">
                <a:solidFill>
                  <a:srgbClr val="00B0F0"/>
                </a:solidFill>
              </a:rPr>
              <a:t>（</a:t>
            </a:r>
            <a:r>
              <a:rPr lang="en-US" altLang="zh-CN" b="1" dirty="0" smtClean="0">
                <a:solidFill>
                  <a:srgbClr val="00B0F0"/>
                </a:solidFill>
              </a:rPr>
              <a:t>Prep</a:t>
            </a:r>
            <a:r>
              <a:rPr lang="zh-CN" altLang="en-US" b="1" dirty="0" smtClean="0">
                <a:solidFill>
                  <a:srgbClr val="00B0F0"/>
                </a:solidFill>
              </a:rPr>
              <a:t>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956044" y="1215251"/>
                <a:ext cx="305885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44" y="1215251"/>
                <a:ext cx="3058851" cy="627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956044" y="2027657"/>
                <a:ext cx="3966792" cy="582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44" y="2027657"/>
                <a:ext cx="3966792" cy="5825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100418" y="2846892"/>
                <a:ext cx="2706510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418" y="2846892"/>
                <a:ext cx="2706510" cy="5653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173636" y="3689408"/>
                <a:ext cx="1765804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36" y="3689408"/>
                <a:ext cx="1765804" cy="439929"/>
              </a:xfrm>
              <a:prstGeom prst="rect">
                <a:avLst/>
              </a:prstGeom>
              <a:blipFill rotWithShape="0">
                <a:blip r:embed="rId6"/>
                <a:stretch>
                  <a:fillRect l="-4844" t="-4167" r="-415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415" y="3976465"/>
            <a:ext cx="1981302" cy="2089257"/>
          </a:xfrm>
          <a:prstGeom prst="rect">
            <a:avLst/>
          </a:prstGeom>
        </p:spPr>
      </p:pic>
      <p:sp>
        <p:nvSpPr>
          <p:cNvPr id="15" name="爆炸形 1 14"/>
          <p:cNvSpPr/>
          <p:nvPr/>
        </p:nvSpPr>
        <p:spPr>
          <a:xfrm>
            <a:off x="3331178" y="5879326"/>
            <a:ext cx="171776" cy="1863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电子</a:t>
            </a:r>
            <a:r>
              <a:rPr lang="en-US" altLang="zh-CN" sz="2800" b="1" dirty="0" smtClean="0">
                <a:solidFill>
                  <a:schemeClr val="accent6"/>
                </a:solidFill>
              </a:rPr>
              <a:t>bunch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8819" y="556680"/>
            <a:ext cx="325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/>
                </a:solidFill>
              </a:rPr>
              <a:t>SG</a:t>
            </a:r>
            <a:r>
              <a:rPr lang="en-US" altLang="zh-CN" sz="3200" dirty="0" smtClean="0">
                <a:solidFill>
                  <a:schemeClr val="accent6"/>
                </a:solidFill>
              </a:rPr>
              <a:t>R J1935+2154</a:t>
            </a:r>
            <a:endParaRPr lang="zh-CN" altLang="en-US" sz="3200" dirty="0">
              <a:solidFill>
                <a:schemeClr val="accent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19" y="1261380"/>
            <a:ext cx="7988711" cy="2781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34805" y="4282672"/>
                <a:ext cx="8196740" cy="112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kin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=1.8×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~5.9×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𝑒𝑟𝑔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≤100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a:fld id="{522E0FF5-17E2-49B2-9A48-D49F62489210}" type="mathplaceholder"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。</a:t>
                      </a:fl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05" y="4282672"/>
                <a:ext cx="8196740" cy="1121204"/>
              </a:xfrm>
              <a:prstGeom prst="rect">
                <a:avLst/>
              </a:prstGeom>
              <a:blipFill rotWithShape="0">
                <a:blip r:embed="rId3"/>
                <a:stretch>
                  <a:fillRect b="-10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907215" y="5643725"/>
                <a:ext cx="358066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=180~585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，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CN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=18~58.5,   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15" y="5643725"/>
                <a:ext cx="3580660" cy="738664"/>
              </a:xfrm>
              <a:prstGeom prst="rect">
                <a:avLst/>
              </a:prstGeom>
              <a:blipFill rotWithShape="0">
                <a:blip r:embed="rId4"/>
                <a:stretch>
                  <a:fillRect r="-1874" b="-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-739471" y="4006498"/>
                <a:ext cx="8196740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kin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r>
                        <a:rPr lang="zh-CN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a:fld id="{D795860C-7BA4-4E2B-8117-DD7F625D3006}" type="mathplaceholder"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。</a:t>
                      </a:fl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9471" y="4006498"/>
                <a:ext cx="8196740" cy="7518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51" y="5007153"/>
            <a:ext cx="4556192" cy="7668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7" y="1497402"/>
            <a:ext cx="5448313" cy="22603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6864" y="680513"/>
            <a:ext cx="277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SGR J1935+2154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592" y="1497402"/>
            <a:ext cx="4341149" cy="4471151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498025" y="2170249"/>
            <a:ext cx="600886" cy="14617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576672" y="2321601"/>
            <a:ext cx="387118" cy="3538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067916" y="5219423"/>
                <a:ext cx="3358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16" y="5219423"/>
                <a:ext cx="33581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909" r="-10909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4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 flipH="1">
                <a:off x="2379083" y="4999338"/>
                <a:ext cx="372535" cy="435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zh-CN" altLang="en-US" sz="2000" dirty="0" smtClean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79083" y="4999338"/>
                <a:ext cx="372535" cy="435440"/>
              </a:xfrm>
              <a:prstGeom prst="rect">
                <a:avLst/>
              </a:prstGeom>
              <a:blipFill rotWithShape="0">
                <a:blip r:embed="rId2"/>
                <a:stretch>
                  <a:fillRect l="-16393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4" y="5612767"/>
            <a:ext cx="4556192" cy="766884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54" y="4821348"/>
            <a:ext cx="2166937" cy="7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87" y="1329777"/>
            <a:ext cx="4825598" cy="3110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391" y="214746"/>
            <a:ext cx="6864609" cy="64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2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859EFF-802B-30BB-63F0-8EE7CC32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5B93BA-093C-7359-F7D1-04171844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磁星中</a:t>
            </a:r>
            <a:r>
              <a:rPr lang="en-US" altLang="zh-CN" b="1" dirty="0" smtClean="0">
                <a:solidFill>
                  <a:srgbClr val="002060"/>
                </a:solidFill>
              </a:rPr>
              <a:t>FRB</a:t>
            </a:r>
            <a:r>
              <a:rPr lang="zh-CN" altLang="en-US" b="1" dirty="0" smtClean="0">
                <a:solidFill>
                  <a:srgbClr val="002060"/>
                </a:solidFill>
              </a:rPr>
              <a:t>发生过程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中子星结构与超流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磁星中的</a:t>
            </a:r>
            <a:r>
              <a:rPr lang="en-US" altLang="zh-CN" b="1" dirty="0" smtClean="0">
                <a:solidFill>
                  <a:srgbClr val="002060"/>
                </a:solidFill>
              </a:rPr>
              <a:t>FRB</a:t>
            </a:r>
            <a:endParaRPr lang="en-US" altLang="zh-CN" b="1" dirty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1623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总结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77368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0070C0"/>
                </a:solidFill>
              </a:rPr>
              <a:t>稳定</a:t>
            </a:r>
            <a:r>
              <a:rPr lang="zh-CN" altLang="en-US" b="1" dirty="0" smtClean="0">
                <a:solidFill>
                  <a:srgbClr val="0070C0"/>
                </a:solidFill>
              </a:rPr>
              <a:t>超流区和不稳定超流区贡献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超流不稳定性扰动磁场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磁星容易产生电子</a:t>
            </a:r>
            <a:r>
              <a:rPr lang="en-US" altLang="zh-CN" b="1" dirty="0" smtClean="0">
                <a:solidFill>
                  <a:srgbClr val="0070C0"/>
                </a:solidFill>
              </a:rPr>
              <a:t>bunch</a:t>
            </a:r>
            <a:r>
              <a:rPr lang="zh-CN" altLang="en-US" b="1" dirty="0" smtClean="0">
                <a:solidFill>
                  <a:srgbClr val="0070C0"/>
                </a:solidFill>
              </a:rPr>
              <a:t>或电子</a:t>
            </a:r>
            <a:r>
              <a:rPr lang="zh-CN" altLang="en-US" b="1" dirty="0" smtClean="0">
                <a:solidFill>
                  <a:srgbClr val="0070C0"/>
                </a:solidFill>
              </a:rPr>
              <a:t>火山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FRB</a:t>
            </a:r>
            <a:r>
              <a:rPr lang="zh-CN" altLang="en-US" b="1" dirty="0" smtClean="0">
                <a:solidFill>
                  <a:srgbClr val="FF0000"/>
                </a:solidFill>
              </a:rPr>
              <a:t>可以限制中子星状态方程？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火球与</a:t>
            </a:r>
            <a:r>
              <a:rPr lang="en-US" altLang="zh-CN" b="1" dirty="0">
                <a:solidFill>
                  <a:srgbClr val="FF0000"/>
                </a:solidFill>
              </a:rPr>
              <a:t>X-ray</a:t>
            </a:r>
            <a:r>
              <a:rPr lang="zh-CN" altLang="en-US" b="1" dirty="0">
                <a:solidFill>
                  <a:srgbClr val="FF0000"/>
                </a:solidFill>
              </a:rPr>
              <a:t>的关系？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在</a:t>
            </a:r>
            <a:r>
              <a:rPr lang="en-US" altLang="zh-CN" b="1" dirty="0">
                <a:solidFill>
                  <a:srgbClr val="FF0000"/>
                </a:solidFill>
              </a:rPr>
              <a:t>10R~100R</a:t>
            </a:r>
            <a:r>
              <a:rPr lang="zh-CN" altLang="en-US" b="1" dirty="0">
                <a:solidFill>
                  <a:srgbClr val="FF0000"/>
                </a:solidFill>
              </a:rPr>
              <a:t>半径下，电子如何冷却？</a:t>
            </a: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53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CCB22E4-6F87-8ACD-6031-825DF69D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276" y="2082522"/>
            <a:ext cx="1731084" cy="13614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9E279E2-C6C7-D5F7-7CE4-473F9D2C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24" y="4805302"/>
            <a:ext cx="2445259" cy="17790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74" y="2133369"/>
            <a:ext cx="1070164" cy="11284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flipH="1">
            <a:off x="979620" y="4343637"/>
            <a:ext cx="265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Step1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差转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重联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 flipH="1">
                <a:off x="4362621" y="4290240"/>
                <a:ext cx="3119695" cy="4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Step2 </a:t>
                </a:r>
                <a:r>
                  <a:rPr lang="zh-CN" altLang="en-US" sz="2400" b="1" dirty="0">
                    <a:solidFill>
                      <a:srgbClr val="00B050"/>
                    </a:solidFill>
                  </a:rPr>
                  <a:t>火球</a:t>
                </a:r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2400" b="1" dirty="0" smtClean="0">
                    <a:solidFill>
                      <a:srgbClr val="00B050"/>
                    </a:solidFill>
                  </a:rPr>
                  <a:t>源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62621" y="4290240"/>
                <a:ext cx="3119695" cy="466281"/>
              </a:xfrm>
              <a:prstGeom prst="rect">
                <a:avLst/>
              </a:prstGeom>
              <a:blipFill rotWithShape="0">
                <a:blip r:embed="rId5"/>
                <a:stretch>
                  <a:fillRect l="-3131" t="-7895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 flipH="1">
            <a:off x="7482316" y="4288807"/>
            <a:ext cx="306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Step3</a:t>
            </a:r>
            <a:r>
              <a:rPr lang="zh-CN" altLang="en-US" sz="2400" b="1" dirty="0"/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Pump+Bunch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661" y="2142395"/>
            <a:ext cx="1451934" cy="1119448"/>
          </a:xfrm>
          <a:prstGeom prst="rect">
            <a:avLst/>
          </a:prstGeom>
        </p:spPr>
      </p:pic>
      <p:sp>
        <p:nvSpPr>
          <p:cNvPr id="12" name="爆炸形 1 11"/>
          <p:cNvSpPr/>
          <p:nvPr/>
        </p:nvSpPr>
        <p:spPr>
          <a:xfrm>
            <a:off x="7905791" y="3055453"/>
            <a:ext cx="171776" cy="1863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078" y="2243196"/>
            <a:ext cx="1345957" cy="10401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055" y="2133369"/>
            <a:ext cx="2336920" cy="13347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9620" y="888545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磁星中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FRB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发生过程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84" y="1814196"/>
            <a:ext cx="4896544" cy="40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192" y="2245451"/>
            <a:ext cx="3241689" cy="31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5838831" y="548613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壳层</a:t>
            </a:r>
            <a:r>
              <a:rPr lang="en-US" altLang="zh-CN" dirty="0" smtClean="0"/>
              <a:t>spin-singlet</a:t>
            </a:r>
            <a:r>
              <a:rPr lang="zh-CN" altLang="en-US" dirty="0" smtClean="0"/>
              <a:t>，分界层</a:t>
            </a:r>
            <a:r>
              <a:rPr lang="en-US" altLang="zh-CN" dirty="0" smtClean="0"/>
              <a:t>spin-triplet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9620" y="888545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中子星结构与超流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32EA50C-C3B4-EDDF-F9E7-3FC57BDE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153" y="1579418"/>
            <a:ext cx="4290136" cy="297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740EFAE-9337-D706-633F-E86B7CA9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49" y="5036118"/>
            <a:ext cx="305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Page et al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Phys.Rev.Lett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2011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3" y="1579418"/>
            <a:ext cx="3969925" cy="29700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40456" y="2180385"/>
            <a:ext cx="461665" cy="22513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快速冷却的</a:t>
            </a:r>
            <a:r>
              <a:rPr lang="en-US" altLang="zh-CN" dirty="0" smtClean="0">
                <a:solidFill>
                  <a:srgbClr val="00B050"/>
                </a:solidFill>
              </a:rPr>
              <a:t>CAS 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2228" y="1989885"/>
            <a:ext cx="461665" cy="22513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标准冷却模型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91145" y="5036118"/>
            <a:ext cx="3105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/>
              <a:t> Science  304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536 (2004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2376986" y="1260763"/>
            <a:ext cx="116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统计意义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41332" y="1260763"/>
            <a:ext cx="116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直接证据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4399" y="6096000"/>
            <a:ext cx="4539909" cy="40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Cooling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证据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1711"/>
            <a:ext cx="4572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853" y="4217700"/>
            <a:ext cx="263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56" y="4283456"/>
            <a:ext cx="18002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568" y="5121503"/>
            <a:ext cx="2166937" cy="7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855914" y="1698336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斜率</a:t>
            </a:r>
            <a:r>
              <a:rPr lang="en-US" altLang="zh-CN" sz="2000" i="1"/>
              <a:t>A</a:t>
            </a:r>
            <a:endParaRPr lang="zh-CN" altLang="en-US" sz="2000" i="1"/>
          </a:p>
        </p:txBody>
      </p:sp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950" y="2057112"/>
            <a:ext cx="12715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29105" y="126033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Vela-like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180" y="996264"/>
            <a:ext cx="4305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25890" y="5195383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0.01~0.016</a:t>
            </a:r>
            <a:r>
              <a:rPr lang="zh-CN" altLang="en-US" dirty="0"/>
              <a:t>）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5315744" y="52398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角动量库及释放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5384" y="5226161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PRL </a:t>
            </a:r>
            <a:r>
              <a:rPr lang="en-US" altLang="zh-CN" b="1" dirty="0" smtClean="0"/>
              <a:t>83, 3362 (1999)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724399" y="6096000"/>
            <a:ext cx="4539909" cy="40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Vela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glitch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证据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126" y="1060158"/>
            <a:ext cx="3852024" cy="12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/>
          <p:nvPr/>
        </p:nvSpPr>
        <p:spPr>
          <a:xfrm>
            <a:off x="8639294" y="1572516"/>
            <a:ext cx="14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Nature  1992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83" y="1060158"/>
            <a:ext cx="2804711" cy="13940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866" y="2766224"/>
            <a:ext cx="5086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1238" y="3174216"/>
            <a:ext cx="220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4484" y="3177265"/>
            <a:ext cx="2409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637975" y="3083603"/>
            <a:ext cx="2736850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358" y="4264504"/>
            <a:ext cx="519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/>
          <p:nvPr/>
        </p:nvSpPr>
        <p:spPr>
          <a:xfrm>
            <a:off x="9591334" y="3296839"/>
            <a:ext cx="154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B0F0"/>
                </a:solidFill>
              </a:rPr>
              <a:t>Zheng</a:t>
            </a:r>
            <a:r>
              <a:rPr lang="zh-CN" altLang="en-US" b="1" dirty="0" smtClean="0">
                <a:solidFill>
                  <a:srgbClr val="00B0F0"/>
                </a:solidFill>
              </a:rPr>
              <a:t>，</a:t>
            </a:r>
            <a:r>
              <a:rPr lang="en-US" altLang="zh-CN" b="1" dirty="0" smtClean="0">
                <a:solidFill>
                  <a:srgbClr val="00B0F0"/>
                </a:solidFill>
              </a:rPr>
              <a:t>Wang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24399" y="6096000"/>
            <a:ext cx="4539909" cy="40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Crab glitch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证据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3783" y="2283079"/>
            <a:ext cx="36004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4562783" y="2356104"/>
            <a:ext cx="649287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67383" y="2356104"/>
            <a:ext cx="1152525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3508" y="2356104"/>
            <a:ext cx="647700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147108" y="2427541"/>
            <a:ext cx="2486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Vortex creep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875895" y="2140204"/>
            <a:ext cx="184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Slow rise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7228195" y="3003804"/>
            <a:ext cx="2941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Persistent Shift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693" y="1239416"/>
            <a:ext cx="4953274" cy="364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474075" y="5761926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PRL </a:t>
            </a:r>
            <a:r>
              <a:rPr lang="en-US" altLang="zh-CN" b="1" dirty="0" smtClean="0"/>
              <a:t>98, 071101 (2007)</a:t>
            </a:r>
            <a:endParaRPr lang="zh-CN" altLang="en-US" dirty="0"/>
          </a:p>
        </p:txBody>
      </p:sp>
      <p:sp>
        <p:nvSpPr>
          <p:cNvPr id="4" name="五角星 3"/>
          <p:cNvSpPr/>
          <p:nvPr/>
        </p:nvSpPr>
        <p:spPr>
          <a:xfrm>
            <a:off x="4412336" y="2520247"/>
            <a:ext cx="123479" cy="12200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4298760" y="3180717"/>
            <a:ext cx="123479" cy="12200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5900802" y="1955306"/>
            <a:ext cx="123479" cy="12200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1833" y="1640158"/>
            <a:ext cx="12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表面温度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41966" y="2257387"/>
            <a:ext cx="2722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</a:rPr>
              <a:t>、年轻中子星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2</a:t>
            </a:r>
            <a:r>
              <a:rPr lang="zh-CN" altLang="en-US" dirty="0" smtClean="0">
                <a:solidFill>
                  <a:srgbClr val="0070C0"/>
                </a:solidFill>
              </a:rPr>
              <a:t>、磁星</a:t>
            </a:r>
            <a:r>
              <a:rPr lang="zh-CN" altLang="en-US" dirty="0">
                <a:solidFill>
                  <a:srgbClr val="0070C0"/>
                </a:solidFill>
              </a:rPr>
              <a:t>中子星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4034926" y="5136520"/>
            <a:ext cx="317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可能处于临界温度的中子星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44" y="1873286"/>
            <a:ext cx="6685244" cy="401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71802" y="480743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磁星中的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FRB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310</Words>
  <Application>Microsoft Office PowerPoint</Application>
  <PresentationFormat>宽屏</PresentationFormat>
  <Paragraphs>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Times New Roman</vt:lpstr>
      <vt:lpstr>Office 主题​​</vt:lpstr>
      <vt:lpstr> Pulsar Glitches Trigger Fast Radio Bursts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磁重联</vt:lpstr>
      <vt:lpstr>e^±产生</vt:lpstr>
      <vt:lpstr>PowerPoint 演示文稿</vt:lpstr>
      <vt:lpstr>PowerPoint 演示文稿</vt:lpstr>
      <vt:lpstr>电子bunch</vt:lpstr>
      <vt:lpstr>PowerPoint 演示文稿</vt:lpstr>
      <vt:lpstr>PowerPoint 演示文稿</vt:lpstr>
      <vt:lpstr>PowerPoint 演示文稿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Glitch触发磁星FRB</dc:title>
  <dc:creator>zheng xp</dc:creator>
  <cp:lastModifiedBy>Lenovo</cp:lastModifiedBy>
  <cp:revision>157</cp:revision>
  <dcterms:created xsi:type="dcterms:W3CDTF">2023-06-02T00:22:19Z</dcterms:created>
  <dcterms:modified xsi:type="dcterms:W3CDTF">2024-07-13T00:52:11Z</dcterms:modified>
</cp:coreProperties>
</file>