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258" r:id="rId3"/>
    <p:sldId id="259" r:id="rId4"/>
    <p:sldId id="290" r:id="rId5"/>
    <p:sldId id="261" r:id="rId6"/>
    <p:sldId id="264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63" r:id="rId30"/>
    <p:sldId id="262" r:id="rId31"/>
    <p:sldId id="268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licup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96"/>
    <a:srgbClr val="E4E0FB"/>
    <a:srgbClr val="FFFFFF"/>
    <a:srgbClr val="5D5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8" autoAdjust="0"/>
    <p:restoredTop sz="77076" autoAdjust="0"/>
  </p:normalViewPr>
  <p:slideViewPr>
    <p:cSldViewPr snapToGrid="0">
      <p:cViewPr varScale="1">
        <p:scale>
          <a:sx n="51" d="100"/>
          <a:sy n="51" d="100"/>
        </p:scale>
        <p:origin x="11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837D1-FDE6-4692-ACD9-71859F98A97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67EA7AD-20AE-4C9E-BD61-5657D5B09DD1}">
      <dgm:prSet phldrT="[文本]"/>
      <dgm:spPr/>
      <dgm:t>
        <a:bodyPr/>
        <a:lstStyle/>
        <a:p>
          <a:r>
            <a:rPr lang="en-US" altLang="en-US" b="1">
              <a:latin typeface="微软雅黑" panose="020B0503020204020204" pitchFamily="34" charset="-122"/>
              <a:ea typeface="微软雅黑" panose="020B0503020204020204" pitchFamily="34" charset="-122"/>
            </a:rPr>
            <a:t>High-speed data access based on DPDK</a:t>
          </a:r>
          <a:endParaRPr lang="zh-CN" altLang="en-US" dirty="0"/>
        </a:p>
      </dgm:t>
    </dgm:pt>
    <dgm:pt modelId="{DF57CE3D-E254-4D7A-8B5D-D6E52BDBFB15}" type="parTrans" cxnId="{001763C9-150C-4C0E-A605-80E2953E4237}">
      <dgm:prSet/>
      <dgm:spPr/>
      <dgm:t>
        <a:bodyPr/>
        <a:lstStyle/>
        <a:p>
          <a:endParaRPr lang="zh-CN" altLang="en-US"/>
        </a:p>
      </dgm:t>
    </dgm:pt>
    <dgm:pt modelId="{EC962378-7FF9-49DE-987E-C804A7BF2A2C}" type="sibTrans" cxnId="{001763C9-150C-4C0E-A605-80E2953E4237}">
      <dgm:prSet/>
      <dgm:spPr/>
      <dgm:t>
        <a:bodyPr/>
        <a:lstStyle/>
        <a:p>
          <a:endParaRPr lang="zh-CN" altLang="en-US"/>
        </a:p>
      </dgm:t>
    </dgm:pt>
    <dgm:pt modelId="{AA0CDEAF-0204-494B-8E58-6DC0380780AD}">
      <dgm:prSet/>
      <dgm:spPr/>
      <dgm:t>
        <a:bodyPr/>
        <a:lstStyle/>
        <a:p>
          <a:r>
            <a:rPr lang="en-US" altLang="en-US" b="1">
              <a:latin typeface="微软雅黑" panose="020B0503020204020204" pitchFamily="34" charset="-122"/>
              <a:ea typeface="微软雅黑" panose="020B0503020204020204" pitchFamily="34" charset="-122"/>
            </a:rPr>
            <a:t>Parallel acceleration of coherent dedispersion algorithms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99CD4A-7E1B-4DE0-BB79-7F4ABA870BBE}" type="parTrans" cxnId="{26DAFCFC-8D98-4387-ACD8-F5BEDEFD27C8}">
      <dgm:prSet/>
      <dgm:spPr/>
      <dgm:t>
        <a:bodyPr/>
        <a:lstStyle/>
        <a:p>
          <a:endParaRPr lang="zh-CN" altLang="en-US"/>
        </a:p>
      </dgm:t>
    </dgm:pt>
    <dgm:pt modelId="{3E0795F7-493A-40DB-ADCC-607D2097EDA8}" type="sibTrans" cxnId="{26DAFCFC-8D98-4387-ACD8-F5BEDEFD27C8}">
      <dgm:prSet/>
      <dgm:spPr/>
      <dgm:t>
        <a:bodyPr/>
        <a:lstStyle/>
        <a:p>
          <a:endParaRPr lang="zh-CN" altLang="en-US"/>
        </a:p>
      </dgm:t>
    </dgm:pt>
    <dgm:pt modelId="{5A8C2B6D-25FA-4A16-973B-5267C6890D6B}">
      <dgm:prSet/>
      <dgm:spPr/>
      <dgm:t>
        <a:bodyPr/>
        <a:lstStyle/>
        <a:p>
          <a:r>
            <a:rPr lang="en-US" altLang="en-US" b="1">
              <a:latin typeface="微软雅黑" panose="020B0503020204020204" pitchFamily="34" charset="-122"/>
              <a:ea typeface="微软雅黑" panose="020B0503020204020204" pitchFamily="34" charset="-122"/>
            </a:rPr>
            <a:t>On-chip high-speed memory access for parallel computing acceleration</a:t>
          </a:r>
          <a:endParaRPr lang="zh-CN" altLang="en-US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9CDF1B-52FF-4322-94F1-D2D3E1D9D4BA}" type="parTrans" cxnId="{2B249ADC-19B2-4611-874C-E5AF94221FA9}">
      <dgm:prSet/>
      <dgm:spPr/>
      <dgm:t>
        <a:bodyPr/>
        <a:lstStyle/>
        <a:p>
          <a:endParaRPr lang="zh-CN" altLang="en-US"/>
        </a:p>
      </dgm:t>
    </dgm:pt>
    <dgm:pt modelId="{06FAA1BF-953C-4581-93A0-B562F2AC62F6}" type="sibTrans" cxnId="{2B249ADC-19B2-4611-874C-E5AF94221FA9}">
      <dgm:prSet/>
      <dgm:spPr/>
      <dgm:t>
        <a:bodyPr/>
        <a:lstStyle/>
        <a:p>
          <a:endParaRPr lang="zh-CN" altLang="en-US"/>
        </a:p>
      </dgm:t>
    </dgm:pt>
    <dgm:pt modelId="{1B235C13-6629-4589-9FD9-5D9AA455263A}" type="pres">
      <dgm:prSet presAssocID="{B3B837D1-FDE6-4692-ACD9-71859F98A971}" presName="Name0" presStyleCnt="0">
        <dgm:presLayoutVars>
          <dgm:dir/>
          <dgm:animLvl val="lvl"/>
          <dgm:resizeHandles val="exact"/>
        </dgm:presLayoutVars>
      </dgm:prSet>
      <dgm:spPr/>
    </dgm:pt>
    <dgm:pt modelId="{796DD72C-8F7C-45D5-8BF6-1DDA1D11DCD7}" type="pres">
      <dgm:prSet presAssocID="{267EA7AD-20AE-4C9E-BD61-5657D5B09DD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657AF89-79F0-4A5D-8BF2-71CE704634DE}" type="pres">
      <dgm:prSet presAssocID="{EC962378-7FF9-49DE-987E-C804A7BF2A2C}" presName="parTxOnlySpace" presStyleCnt="0"/>
      <dgm:spPr/>
    </dgm:pt>
    <dgm:pt modelId="{8A0767EE-7712-4BAE-90ED-FFCA29A24154}" type="pres">
      <dgm:prSet presAssocID="{AA0CDEAF-0204-494B-8E58-6DC0380780AD}" presName="parTxOnly" presStyleLbl="node1" presStyleIdx="1" presStyleCnt="3" custScaleX="110255">
        <dgm:presLayoutVars>
          <dgm:chMax val="0"/>
          <dgm:chPref val="0"/>
          <dgm:bulletEnabled val="1"/>
        </dgm:presLayoutVars>
      </dgm:prSet>
      <dgm:spPr/>
    </dgm:pt>
    <dgm:pt modelId="{939B1D63-110A-4B84-B4E2-B04BB5EE2B42}" type="pres">
      <dgm:prSet presAssocID="{3E0795F7-493A-40DB-ADCC-607D2097EDA8}" presName="parTxOnlySpace" presStyleCnt="0"/>
      <dgm:spPr/>
    </dgm:pt>
    <dgm:pt modelId="{CD11A1E5-8D0B-4FF1-AFA5-590CC9E0D946}" type="pres">
      <dgm:prSet presAssocID="{5A8C2B6D-25FA-4A16-973B-5267C6890D6B}" presName="parTxOnly" presStyleLbl="node1" presStyleIdx="2" presStyleCnt="3" custLinFactNeighborX="1115" custLinFactNeighborY="-439">
        <dgm:presLayoutVars>
          <dgm:chMax val="0"/>
          <dgm:chPref val="0"/>
          <dgm:bulletEnabled val="1"/>
        </dgm:presLayoutVars>
      </dgm:prSet>
      <dgm:spPr/>
    </dgm:pt>
  </dgm:ptLst>
  <dgm:cxnLst>
    <dgm:cxn modelId="{67573109-8E0A-491C-A5E4-60A28A332D79}" type="presOf" srcId="{B3B837D1-FDE6-4692-ACD9-71859F98A971}" destId="{1B235C13-6629-4589-9FD9-5D9AA455263A}" srcOrd="0" destOrd="0" presId="urn:microsoft.com/office/officeart/2005/8/layout/chevron1"/>
    <dgm:cxn modelId="{8F167BB5-14D1-4DBE-9D5E-EDB4139E34BB}" type="presOf" srcId="{AA0CDEAF-0204-494B-8E58-6DC0380780AD}" destId="{8A0767EE-7712-4BAE-90ED-FFCA29A24154}" srcOrd="0" destOrd="0" presId="urn:microsoft.com/office/officeart/2005/8/layout/chevron1"/>
    <dgm:cxn modelId="{001763C9-150C-4C0E-A605-80E2953E4237}" srcId="{B3B837D1-FDE6-4692-ACD9-71859F98A971}" destId="{267EA7AD-20AE-4C9E-BD61-5657D5B09DD1}" srcOrd="0" destOrd="0" parTransId="{DF57CE3D-E254-4D7A-8B5D-D6E52BDBFB15}" sibTransId="{EC962378-7FF9-49DE-987E-C804A7BF2A2C}"/>
    <dgm:cxn modelId="{2B249ADC-19B2-4611-874C-E5AF94221FA9}" srcId="{B3B837D1-FDE6-4692-ACD9-71859F98A971}" destId="{5A8C2B6D-25FA-4A16-973B-5267C6890D6B}" srcOrd="2" destOrd="0" parTransId="{C59CDF1B-52FF-4322-94F1-D2D3E1D9D4BA}" sibTransId="{06FAA1BF-953C-4581-93A0-B562F2AC62F6}"/>
    <dgm:cxn modelId="{493E5AE0-53AC-4A85-881A-98B53339F1B3}" type="presOf" srcId="{5A8C2B6D-25FA-4A16-973B-5267C6890D6B}" destId="{CD11A1E5-8D0B-4FF1-AFA5-590CC9E0D946}" srcOrd="0" destOrd="0" presId="urn:microsoft.com/office/officeart/2005/8/layout/chevron1"/>
    <dgm:cxn modelId="{A8D498ED-C0F4-46D4-8BED-E787A3E3FB42}" type="presOf" srcId="{267EA7AD-20AE-4C9E-BD61-5657D5B09DD1}" destId="{796DD72C-8F7C-45D5-8BF6-1DDA1D11DCD7}" srcOrd="0" destOrd="0" presId="urn:microsoft.com/office/officeart/2005/8/layout/chevron1"/>
    <dgm:cxn modelId="{26DAFCFC-8D98-4387-ACD8-F5BEDEFD27C8}" srcId="{B3B837D1-FDE6-4692-ACD9-71859F98A971}" destId="{AA0CDEAF-0204-494B-8E58-6DC0380780AD}" srcOrd="1" destOrd="0" parTransId="{FE99CD4A-7E1B-4DE0-BB79-7F4ABA870BBE}" sibTransId="{3E0795F7-493A-40DB-ADCC-607D2097EDA8}"/>
    <dgm:cxn modelId="{E85C2F63-4FF1-4811-9DFF-6A049F98298E}" type="presParOf" srcId="{1B235C13-6629-4589-9FD9-5D9AA455263A}" destId="{796DD72C-8F7C-45D5-8BF6-1DDA1D11DCD7}" srcOrd="0" destOrd="0" presId="urn:microsoft.com/office/officeart/2005/8/layout/chevron1"/>
    <dgm:cxn modelId="{E2DEA83D-D925-4F7E-BFFF-A605575757FA}" type="presParOf" srcId="{1B235C13-6629-4589-9FD9-5D9AA455263A}" destId="{A657AF89-79F0-4A5D-8BF2-71CE704634DE}" srcOrd="1" destOrd="0" presId="urn:microsoft.com/office/officeart/2005/8/layout/chevron1"/>
    <dgm:cxn modelId="{5E4CCE9A-E803-498D-8C5D-9C644BE9225F}" type="presParOf" srcId="{1B235C13-6629-4589-9FD9-5D9AA455263A}" destId="{8A0767EE-7712-4BAE-90ED-FFCA29A24154}" srcOrd="2" destOrd="0" presId="urn:microsoft.com/office/officeart/2005/8/layout/chevron1"/>
    <dgm:cxn modelId="{CA550945-9D7E-4839-AC9A-810021CA4EF9}" type="presParOf" srcId="{1B235C13-6629-4589-9FD9-5D9AA455263A}" destId="{939B1D63-110A-4B84-B4E2-B04BB5EE2B42}" srcOrd="3" destOrd="0" presId="urn:microsoft.com/office/officeart/2005/8/layout/chevron1"/>
    <dgm:cxn modelId="{29F12EDA-D574-4E90-8815-DF1D8C77BD7A}" type="presParOf" srcId="{1B235C13-6629-4589-9FD9-5D9AA455263A}" destId="{CD11A1E5-8D0B-4FF1-AFA5-590CC9E0D94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DD72C-8F7C-45D5-8BF6-1DDA1D11DCD7}">
      <dsp:nvSpPr>
        <dsp:cNvPr id="0" name=""/>
        <dsp:cNvSpPr/>
      </dsp:nvSpPr>
      <dsp:spPr>
        <a:xfrm>
          <a:off x="4960" y="1887568"/>
          <a:ext cx="4108826" cy="16435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High-speed data access based on DPDK</a:t>
          </a:r>
          <a:endParaRPr lang="zh-CN" altLang="en-US" sz="1800" kern="1200" dirty="0"/>
        </a:p>
      </dsp:txBody>
      <dsp:txXfrm>
        <a:off x="826725" y="1887568"/>
        <a:ext cx="2465296" cy="1643530"/>
      </dsp:txXfrm>
    </dsp:sp>
    <dsp:sp modelId="{8A0767EE-7712-4BAE-90ED-FFCA29A24154}">
      <dsp:nvSpPr>
        <dsp:cNvPr id="0" name=""/>
        <dsp:cNvSpPr/>
      </dsp:nvSpPr>
      <dsp:spPr>
        <a:xfrm>
          <a:off x="3702904" y="1887568"/>
          <a:ext cx="4530186" cy="16435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Parallel acceleration of coherent dedispersion algorithms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524669" y="1887568"/>
        <a:ext cx="2886656" cy="1643530"/>
      </dsp:txXfrm>
    </dsp:sp>
    <dsp:sp modelId="{CD11A1E5-8D0B-4FF1-AFA5-590CC9E0D946}">
      <dsp:nvSpPr>
        <dsp:cNvPr id="0" name=""/>
        <dsp:cNvSpPr/>
      </dsp:nvSpPr>
      <dsp:spPr>
        <a:xfrm>
          <a:off x="7826790" y="1880353"/>
          <a:ext cx="4108826" cy="16435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On-chip high-speed memory access for parallel computing acceleration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648555" y="1880353"/>
        <a:ext cx="2465296" cy="1643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0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E2BB2-8B8E-4B30-9B98-D77EC3A08DD3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1049210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21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21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1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1D59B-B59F-43D0-8AF5-B4AD7A51B6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/>
              <a:t>各位老师、同学大家好。我是中科院上海高研院的郑小盈，今天汇报的题目是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的高速数据流接入及消色散研究进展。</a:t>
            </a: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1D59B-B59F-43D0-8AF5-B4AD7A51B67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最后，我们把数据流接入和</a:t>
            </a:r>
            <a:r>
              <a:rPr lang="en-US" altLang="zh-CN" dirty="0"/>
              <a:t>PSRDADA</a:t>
            </a:r>
            <a:r>
              <a:rPr lang="zh-CN" altLang="en-US" dirty="0"/>
              <a:t>连起来，构建完整的数据包接收、解析和</a:t>
            </a:r>
            <a:r>
              <a:rPr lang="en-US" altLang="zh-CN" dirty="0"/>
              <a:t>PSRDADA</a:t>
            </a:r>
            <a:r>
              <a:rPr lang="zh-CN" altLang="en-US" dirty="0"/>
              <a:t>写入的管线。实验结果表明，在传统方法下，需要</a:t>
            </a:r>
            <a:r>
              <a:rPr lang="en-US" altLang="zh-CN" dirty="0"/>
              <a:t>2</a:t>
            </a:r>
            <a:r>
              <a:rPr lang="zh-CN" altLang="en-US" dirty="0"/>
              <a:t>个</a:t>
            </a:r>
            <a:r>
              <a:rPr lang="en-US" altLang="zh-CN" dirty="0"/>
              <a:t>CPU</a:t>
            </a:r>
            <a:r>
              <a:rPr lang="zh-CN" altLang="en-US" dirty="0"/>
              <a:t>和才能完成的接收、存储的工作，我们的管线仅需要一个</a:t>
            </a:r>
            <a:r>
              <a:rPr lang="en-US" altLang="zh-CN" dirty="0"/>
              <a:t>CPU</a:t>
            </a:r>
            <a:r>
              <a:rPr lang="zh-CN" altLang="en-US" dirty="0"/>
              <a:t>核就能完成。其次，在</a:t>
            </a:r>
            <a:r>
              <a:rPr lang="en-US" altLang="zh-CN" dirty="0"/>
              <a:t>FAST 2GB</a:t>
            </a:r>
            <a:r>
              <a:rPr lang="zh-CN" altLang="en-US" dirty="0"/>
              <a:t>的带宽下，达到</a:t>
            </a:r>
            <a:r>
              <a:rPr lang="en-US" altLang="zh-CN" dirty="0"/>
              <a:t>0</a:t>
            </a:r>
            <a:r>
              <a:rPr lang="zh-CN" altLang="en-US" dirty="0"/>
              <a:t>丢包。</a:t>
            </a:r>
          </a:p>
        </p:txBody>
      </p:sp>
      <p:sp>
        <p:nvSpPr>
          <p:cNvPr id="104885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6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第二个工作是相干消色散并行加速。</a:t>
            </a:r>
          </a:p>
        </p:txBody>
      </p:sp>
      <p:sp>
        <p:nvSpPr>
          <p:cNvPr id="104886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这是消色散搜寻流程，我们主要负责基带数据的去色散过程，采用相干消色散算法。</a:t>
            </a:r>
          </a:p>
        </p:txBody>
      </p:sp>
      <p:sp>
        <p:nvSpPr>
          <p:cNvPr id="104889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/>
              <a:t>相干消色散并行的瓶颈包括：</a:t>
            </a:r>
            <a:r>
              <a:rPr lang="en-US" altLang="zh-CN" dirty="0"/>
              <a:t>FFT</a:t>
            </a:r>
            <a:r>
              <a:rPr lang="zh-CN" altLang="en-US" dirty="0"/>
              <a:t>的并行优化，算法整体的并行设计、以及</a:t>
            </a:r>
            <a:r>
              <a:rPr lang="en-US" altLang="zh-CN" dirty="0"/>
              <a:t>CPU-GPU</a:t>
            </a:r>
            <a:r>
              <a:rPr lang="zh-CN" altLang="en-US" dirty="0"/>
              <a:t>间的数据传输优化。</a:t>
            </a:r>
            <a:endParaRPr lang="en-US" altLang="zh-CN" dirty="0"/>
          </a:p>
        </p:txBody>
      </p:sp>
      <p:sp>
        <p:nvSpPr>
          <p:cNvPr id="104891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这是我们构建的</a:t>
            </a:r>
            <a:r>
              <a:rPr lang="en-US" altLang="zh-CN" dirty="0"/>
              <a:t>CPU-GPU</a:t>
            </a:r>
            <a:r>
              <a:rPr lang="zh-CN" altLang="en-US" dirty="0"/>
              <a:t>异构系统，尝试用</a:t>
            </a:r>
            <a:r>
              <a:rPr lang="en-US" altLang="zh-CN" dirty="0"/>
              <a:t>GPU</a:t>
            </a:r>
            <a:r>
              <a:rPr lang="zh-CN" altLang="en-US" dirty="0"/>
              <a:t>进行消色散的并行加速。针对消色散算法中的大量频繁</a:t>
            </a:r>
            <a:r>
              <a:rPr lang="en-US" altLang="zh-CN" dirty="0"/>
              <a:t>FFT</a:t>
            </a:r>
            <a:r>
              <a:rPr lang="zh-CN" altLang="en-US" dirty="0"/>
              <a:t>计算，我们结合</a:t>
            </a:r>
            <a:r>
              <a:rPr lang="en-US" altLang="zh-CN" dirty="0"/>
              <a:t>GPU</a:t>
            </a:r>
            <a:r>
              <a:rPr lang="zh-CN" altLang="en-US" dirty="0"/>
              <a:t>的内存架构，采用数据复用的策略提升</a:t>
            </a:r>
            <a:r>
              <a:rPr lang="en-US" altLang="zh-CN" dirty="0"/>
              <a:t>FFT</a:t>
            </a:r>
            <a:r>
              <a:rPr lang="zh-CN" altLang="en-US" dirty="0"/>
              <a:t>的计算效率。</a:t>
            </a:r>
          </a:p>
        </p:txBody>
      </p:sp>
      <p:sp>
        <p:nvSpPr>
          <p:cNvPr id="104893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5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针对异构系统的数据传输瓶颈，我们采用包括内存传输优化和多线程磁盘写入等方法，进一步效率。实验显示，我们的方法在计算效率上有</a:t>
            </a:r>
            <a:r>
              <a:rPr lang="en-US" altLang="zh-CN" dirty="0"/>
              <a:t>5-6</a:t>
            </a:r>
            <a:r>
              <a:rPr lang="zh-CN" altLang="en-US" dirty="0"/>
              <a:t>倍的计算加速，磁盘</a:t>
            </a:r>
            <a:r>
              <a:rPr lang="en-US" altLang="zh-CN" dirty="0"/>
              <a:t>IO</a:t>
            </a:r>
            <a:r>
              <a:rPr lang="zh-CN" altLang="en-US" dirty="0"/>
              <a:t>吞吐率得到了</a:t>
            </a:r>
            <a:r>
              <a:rPr lang="en-US" altLang="zh-CN" dirty="0"/>
              <a:t>4.65</a:t>
            </a:r>
            <a:r>
              <a:rPr lang="zh-CN" altLang="en-US" dirty="0"/>
              <a:t>倍的提升。</a:t>
            </a:r>
          </a:p>
        </p:txBody>
      </p:sp>
      <p:sp>
        <p:nvSpPr>
          <p:cNvPr id="104895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7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目前，我们已经集成了数据流接入、</a:t>
            </a:r>
            <a:r>
              <a:rPr lang="en-US" altLang="zh-CN" dirty="0"/>
              <a:t>PSRDADA</a:t>
            </a:r>
            <a:r>
              <a:rPr lang="zh-CN" altLang="en-US" dirty="0"/>
              <a:t>写入、相干消色散，形成了一整套管线，并在这次</a:t>
            </a:r>
            <a:r>
              <a:rPr lang="en-US" altLang="zh-CN" dirty="0"/>
              <a:t>SKA</a:t>
            </a:r>
            <a:r>
              <a:rPr lang="zh-CN" altLang="en-US" dirty="0"/>
              <a:t>中期检查节点中已经在国台的</a:t>
            </a:r>
            <a:r>
              <a:rPr lang="en-US" altLang="zh-CN" dirty="0"/>
              <a:t>FAST</a:t>
            </a:r>
            <a:r>
              <a:rPr lang="zh-CN" altLang="en-US" dirty="0"/>
              <a:t>模拟环境中进行现场验证。</a:t>
            </a:r>
          </a:p>
        </p:txBody>
      </p:sp>
      <p:sp>
        <p:nvSpPr>
          <p:cNvPr id="104897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0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这是我们这套部署在国台</a:t>
            </a:r>
            <a:r>
              <a:rPr lang="en-US" altLang="zh-CN" dirty="0"/>
              <a:t>FAST</a:t>
            </a:r>
            <a:r>
              <a:rPr lang="zh-CN" altLang="en-US" dirty="0"/>
              <a:t>环境模拟现场的管线逻辑流程图。</a:t>
            </a:r>
          </a:p>
        </p:txBody>
      </p:sp>
      <p:sp>
        <p:nvSpPr>
          <p:cNvPr id="104900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E57FB-A044-4E22-BA02-271B423E219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这里是国台的</a:t>
            </a:r>
            <a:r>
              <a:rPr lang="en-US" altLang="zh-CN" dirty="0"/>
              <a:t>FAST</a:t>
            </a:r>
            <a:r>
              <a:rPr lang="zh-CN" altLang="en-US" dirty="0"/>
              <a:t>模拟环境的现场照片，和整个管线的运行记录。事实上，我们一共接了</a:t>
            </a:r>
            <a:r>
              <a:rPr lang="en-US" altLang="zh-CN" dirty="0"/>
              <a:t>20</a:t>
            </a:r>
            <a:r>
              <a:rPr lang="zh-CN" altLang="en-US" dirty="0"/>
              <a:t>多分钟的基带数据，实现了</a:t>
            </a:r>
            <a:r>
              <a:rPr lang="en-US" altLang="zh-CN" dirty="0"/>
              <a:t>0</a:t>
            </a:r>
            <a:r>
              <a:rPr lang="zh-CN" altLang="en-US" dirty="0"/>
              <a:t>丢包。并且同时将流水接入的数据，进行了</a:t>
            </a: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6</a:t>
            </a:r>
            <a:r>
              <a:rPr lang="zh-CN" altLang="en-US" dirty="0"/>
              <a:t>、</a:t>
            </a:r>
            <a:r>
              <a:rPr lang="en-US" altLang="zh-CN" dirty="0"/>
              <a:t>10</a:t>
            </a:r>
            <a:r>
              <a:rPr lang="zh-CN" altLang="en-US" dirty="0"/>
              <a:t>个色散量的并行相干消色散，这里是</a:t>
            </a:r>
            <a:r>
              <a:rPr lang="en-US" altLang="zh-CN" dirty="0"/>
              <a:t>60</a:t>
            </a:r>
            <a:r>
              <a:rPr lang="zh-CN" altLang="en-US" dirty="0"/>
              <a:t>秒基带数据进行消色散所需的时间。我们使用了</a:t>
            </a:r>
            <a:r>
              <a:rPr lang="en-US" altLang="zh-CN" dirty="0"/>
              <a:t>1</a:t>
            </a:r>
            <a:r>
              <a:rPr lang="zh-CN" altLang="en-US" dirty="0"/>
              <a:t>张</a:t>
            </a:r>
            <a:r>
              <a:rPr lang="en-US" altLang="zh-CN" dirty="0"/>
              <a:t>32GB</a:t>
            </a:r>
            <a:r>
              <a:rPr lang="zh-CN" altLang="en-US" dirty="0"/>
              <a:t>的</a:t>
            </a:r>
            <a:r>
              <a:rPr lang="en-US" altLang="zh-CN" dirty="0"/>
              <a:t>V100</a:t>
            </a:r>
            <a:r>
              <a:rPr lang="zh-CN" altLang="en-US" dirty="0"/>
              <a:t>的卡。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CPU </a:t>
            </a:r>
            <a:r>
              <a:rPr lang="zh-CN" altLang="en-US" dirty="0"/>
              <a:t>是普通的服务器志强系列。网卡是迈络思的 </a:t>
            </a:r>
            <a:r>
              <a:rPr lang="en-US" altLang="zh-CN" dirty="0"/>
              <a:t>cx4</a:t>
            </a:r>
            <a:endParaRPr lang="zh-CN" altLang="en-US" dirty="0"/>
          </a:p>
        </p:txBody>
      </p:sp>
      <p:sp>
        <p:nvSpPr>
          <p:cNvPr id="104901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1D59B-B59F-43D0-8AF5-B4AD7A51B67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2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这是在真实基带数据上的相干消色散结果，是</a:t>
            </a:r>
            <a:r>
              <a:rPr lang="en-US" altLang="zh-CN" dirty="0"/>
              <a:t>J1939+2134</a:t>
            </a:r>
            <a:r>
              <a:rPr lang="zh-CN" altLang="en-US" dirty="0"/>
              <a:t>，结果是正确的。</a:t>
            </a:r>
          </a:p>
        </p:txBody>
      </p:sp>
      <p:sp>
        <p:nvSpPr>
          <p:cNvPr id="104902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我的报告从</a:t>
            </a:r>
            <a:r>
              <a:rPr lang="en-US" altLang="zh-CN" dirty="0"/>
              <a:t>5</a:t>
            </a:r>
            <a:r>
              <a:rPr lang="zh-CN" altLang="en-US" dirty="0"/>
              <a:t>个方面展开。</a:t>
            </a:r>
            <a:endParaRPr lang="en-US" altLang="zh-CN" dirty="0"/>
          </a:p>
        </p:txBody>
      </p:sp>
      <p:sp>
        <p:nvSpPr>
          <p:cNvPr id="104862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BF1D2-5EBC-4D9B-B727-31AA7B8B032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介绍一下我们今年的新工作。内存带宽往往成为了天文数据处理的瓶颈。典型的问题就是数据访问速度跟不上计算速度。因此，我们研制了FPGA片上超高速内存访问，希望能够提升访存的速度，让数据在内存间的传输效率能够匹配FPGA的计算速度，让访存不再成为并行计算的瓶颈。</a:t>
            </a:r>
          </a:p>
        </p:txBody>
      </p:sp>
      <p:sp>
        <p:nvSpPr>
          <p:cNvPr id="10490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这是一个以 correlation 为代表的射电天文处理流程。右边是我们的 FPGA 计算节点。我们希望基线数据在同一个 fpga 板子内部也进行相关计算。但是目前FPGA的片上访存的性能还是跟不上计算的需求，以U280为例，高带宽内存HBM内部存在多通道并行访问的竞争，因此整体的访存带宽是达不到460GB的理论上限的，实测32通道的聚合带宽只有250GB。因此我们设计了片上内存访问加速方法，避免HBM的通道竞争，进行访存提速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fpga u 2 8 0 板卡的高带宽内存 hbm 允许 32 个通道的数据并行访问。</a:t>
            </a:r>
          </a:p>
        </p:txBody>
      </p:sp>
      <p:sp>
        <p:nvSpPr>
          <p:cNvPr id="104906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7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设计的关键是在 FPGA 上引入片上网络，避免内存通道之间的数据竞争和打架。因此我们设计了OMEGA片上网络解决HBM多通道并行访问的网络瓶颈，并设计了轻量化背压流控制来解决电路死锁的问题。</a:t>
            </a:r>
          </a:p>
        </p:txBody>
      </p:sp>
      <p:sp>
        <p:nvSpPr>
          <p:cNvPr id="104907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我们在U280上的多对多单播通信测试结果表明，相比目前的工作，我们将平均通道的带宽提升到12.94GB，32个通道，聚合后达到414GB，带宽利用率达到90%。</a:t>
            </a:r>
          </a:p>
        </p:txBody>
      </p:sp>
      <p:sp>
        <p:nvSpPr>
          <p:cNvPr id="104910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1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最后我们做一个总结</a:t>
            </a:r>
          </a:p>
        </p:txBody>
      </p:sp>
      <p:sp>
        <p:nvSpPr>
          <p:cNvPr id="104911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2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我们已经实现了一套基于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DPDK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的高速数据接入，写入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PSRDADA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，相干消色散的管线。这一管线已在国台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模拟环境进行现场验证。此外，我们还初步完成了面向并行计算加速的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片上内存高速访问技术，希望能够进一步支持天文数据处理。</a:t>
            </a:r>
            <a:endParaRPr lang="zh-CN" altLang="en-US" dirty="0"/>
          </a:p>
        </p:txBody>
      </p:sp>
      <p:sp>
        <p:nvSpPr>
          <p:cNvPr id="104912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最后，感谢</a:t>
            </a:r>
            <a:r>
              <a:rPr lang="en-US" altLang="zh-CN" dirty="0"/>
              <a:t>SKA</a:t>
            </a:r>
            <a:r>
              <a:rPr lang="zh-CN" altLang="en-US" dirty="0"/>
              <a:t>专项，感谢自然基金委。</a:t>
            </a:r>
          </a:p>
        </p:txBody>
      </p:sp>
      <p:sp>
        <p:nvSpPr>
          <p:cNvPr id="104914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4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谢谢各位</a:t>
            </a:r>
          </a:p>
        </p:txBody>
      </p:sp>
      <p:sp>
        <p:nvSpPr>
          <p:cNvPr id="104914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1D59B-B59F-43D0-8AF5-B4AD7A51B67C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5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9159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1D59B-B59F-43D0-8AF5-B4AD7A51B67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我们项目是为了解决以上的挑战，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针对脉冲星搜寻过程，从数据的接收到处理，进行底层技术研发，开发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大数据流传输技术和并行异构计算系统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，研制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脉冲星相干消色散终端。</a:t>
            </a:r>
            <a:endParaRPr lang="zh-CN" altLang="en-US" dirty="0"/>
          </a:p>
        </p:txBody>
      </p:sp>
      <p:sp>
        <p:nvSpPr>
          <p:cNvPr id="104874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50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首先是研究背景和目标。</a:t>
            </a:r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/>
              <a:t>我们是面向FAST射电天文望远镜的大规模数据流处理，作为SKA先导设备，FAST是世界上最大、最灵敏的射电天文望远镜。正因为它的大和灵敏，在数据处理时会遇到两个问题，一个是数据处理规模特别大，1秒要接收38GB的数据；另一个是算法类型丰富，我们集中在脉冲星搜寻领域。因此对于实时处理来说是个挑战！</a:t>
            </a:r>
          </a:p>
        </p:txBody>
      </p:sp>
      <p:sp>
        <p:nvSpPr>
          <p:cNvPr id="104870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BF1D2-5EBC-4D9B-B727-31AA7B8B0323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/>
              <a:t>具体的讲，在内核处理数据的过程中，存在着包括上下文切换、</a:t>
            </a:r>
            <a:r>
              <a:rPr lang="en-US" altLang="zh-CN" dirty="0"/>
              <a:t>cache</a:t>
            </a:r>
            <a:r>
              <a:rPr lang="zh-CN" altLang="en-US" dirty="0"/>
              <a:t>未命中等方面引入的延迟，这些瓶颈增加了单个数据包解析时间，从而产生丢包。一个优化思路思路是，采用</a:t>
            </a:r>
            <a:r>
              <a:rPr lang="zh-CN" altLang="en-US" sz="12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通信优化策略和用户态网络栈定制化技术。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104881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我们高研院课题组承担了由朱伟伟老师牵头的“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SKA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脉冲星搜寻预研”“项目的一个课题，</a:t>
            </a:r>
            <a:r>
              <a:rPr lang="zh-CN" altLang="en-US" dirty="0"/>
              <a:t>数据和计算研发任务。课题负责人祝永新老师也在前两界的会议上报告过我们课题，所以我今天就简单介绍一下课题背景。</a:t>
            </a:r>
          </a:p>
        </p:txBody>
      </p:sp>
      <p:sp>
        <p:nvSpPr>
          <p:cNvPr id="104865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我们课题的</a:t>
            </a:r>
            <a:r>
              <a:rPr lang="en-US" altLang="zh-CN" dirty="0"/>
              <a:t>2</a:t>
            </a:r>
            <a:r>
              <a:rPr lang="zh-CN" altLang="en-US" dirty="0"/>
              <a:t>个主要目标就是：第一，实现</a:t>
            </a:r>
            <a:r>
              <a:rPr lang="en-US" altLang="zh-CN" dirty="0"/>
              <a:t>FAST</a:t>
            </a:r>
            <a:r>
              <a:rPr lang="zh-CN" altLang="en-US" dirty="0"/>
              <a:t>观察数据流的</a:t>
            </a:r>
            <a:r>
              <a:rPr lang="en-US" altLang="zh-CN" dirty="0"/>
              <a:t>0</a:t>
            </a:r>
            <a:r>
              <a:rPr lang="zh-CN" altLang="en-US" dirty="0"/>
              <a:t>丢包率的接入。第二，实现相干消色散算法的并行加速。</a:t>
            </a:r>
          </a:p>
        </p:txBody>
      </p:sp>
      <p:sp>
        <p:nvSpPr>
          <p:cNvPr id="104868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这是因为，在项目立项之初，</a:t>
            </a:r>
            <a:r>
              <a:rPr lang="en-US" altLang="zh-CN" dirty="0"/>
              <a:t>FAST</a:t>
            </a:r>
            <a:r>
              <a:rPr lang="zh-CN" altLang="en-US" dirty="0"/>
              <a:t>数据接收在服务器端是有丢包的，所以项目希望我们能够解决丢包问题。同时也希望能够将收到的数据存入</a:t>
            </a:r>
            <a:r>
              <a:rPr lang="en-US" altLang="zh-CN" dirty="0"/>
              <a:t>PSRDADA</a:t>
            </a:r>
            <a:r>
              <a:rPr lang="zh-CN" altLang="en-US" dirty="0"/>
              <a:t>进行交付。第三呢，相干消色散算法复杂度高很难进行实时处理，项目也希望我们通过</a:t>
            </a:r>
            <a:r>
              <a:rPr lang="en-US" altLang="zh-CN" dirty="0"/>
              <a:t>GPU</a:t>
            </a:r>
            <a:r>
              <a:rPr lang="zh-CN" altLang="en-US" dirty="0"/>
              <a:t>并行实现准实时的相干消色散。</a:t>
            </a:r>
          </a:p>
        </p:txBody>
      </p:sp>
      <p:sp>
        <p:nvSpPr>
          <p:cNvPr id="104876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这里我再简单提一下为什么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FAST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数据流在服务器端会存在丢包。这是因为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的能力和以太网的能力不匹配，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的时钟频率不够快，包速很高的时候，会来不及接包。进一步地，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的分时复用工作模式使得这种来不及接包的状况更加严重。我们既然没法提升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的时钟频率，那就只能通过优化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LINUX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内核，使得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能够专心接包来解决这一丢包问题。</a:t>
            </a:r>
            <a:endParaRPr lang="zh-CN" altLang="en-US" dirty="0"/>
          </a:p>
        </p:txBody>
      </p:sp>
      <p:sp>
        <p:nvSpPr>
          <p:cNvPr id="104878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也就是我们的第一个工作，基于</a:t>
            </a:r>
            <a:r>
              <a:rPr lang="en-US" altLang="zh-CN" dirty="0"/>
              <a:t>DPDK</a:t>
            </a:r>
            <a:r>
              <a:rPr lang="zh-CN" altLang="en-US" dirty="0"/>
              <a:t>的超低丢包率数据接入。</a:t>
            </a:r>
          </a:p>
        </p:txBody>
      </p:sp>
      <p:sp>
        <p:nvSpPr>
          <p:cNvPr id="104879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我们是基于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DPDK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这一数据平面处理套件，实现了内核旁路，让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CPU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不再分时复用，而是专心收包，并自研了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UDP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数据包解析，从克服了上下文切换、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CACHE MISS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、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TCP/IP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协议栈解析等瓶颈，实现超低丢包率的数据流捕获。</a:t>
            </a:r>
            <a:endParaRPr lang="zh-CN" altLang="en-US" dirty="0"/>
          </a:p>
        </p:txBody>
      </p:sp>
      <p:sp>
        <p:nvSpPr>
          <p:cNvPr id="1048833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33A62-8780-4CAA-8D19-25292B7F568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7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8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579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80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81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1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9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9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9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9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4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6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66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9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9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9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5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76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77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7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7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6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97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98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99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200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201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0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81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82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83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84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185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86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87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0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61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6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8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89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90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0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20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0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20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20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70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17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72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73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174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21CC4-E65A-47F3-81DC-59A73DA8A0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矩形 4"/>
          <p:cNvSpPr/>
          <p:nvPr/>
        </p:nvSpPr>
        <p:spPr>
          <a:xfrm>
            <a:off x="0" y="2034537"/>
            <a:ext cx="12169253" cy="1838567"/>
          </a:xfrm>
          <a:prstGeom prst="rect">
            <a:avLst/>
          </a:prstGeom>
          <a:solidFill>
            <a:srgbClr val="0F4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800" dirty="0">
              <a:solidFill>
                <a:srgbClr val="0F49A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48583" name="文本占位符 56"/>
          <p:cNvSpPr txBox="1"/>
          <p:nvPr/>
        </p:nvSpPr>
        <p:spPr>
          <a:xfrm>
            <a:off x="2062367" y="4296554"/>
            <a:ext cx="8067266" cy="1301578"/>
          </a:xfrm>
          <a:custGeom>
            <a:avLst/>
            <a:gdLst>
              <a:gd name="connsiteX0" fmla="*/ 0 w 1747925"/>
              <a:gd name="connsiteY0" fmla="*/ 176559 h 353120"/>
              <a:gd name="connsiteX1" fmla="*/ 0 w 1747925"/>
              <a:gd name="connsiteY1" fmla="*/ 176560 h 353120"/>
              <a:gd name="connsiteX2" fmla="*/ 0 w 1747925"/>
              <a:gd name="connsiteY2" fmla="*/ 176560 h 353120"/>
              <a:gd name="connsiteX3" fmla="*/ 176560 w 1747925"/>
              <a:gd name="connsiteY3" fmla="*/ 0 h 353120"/>
              <a:gd name="connsiteX4" fmla="*/ 1571365 w 1747925"/>
              <a:gd name="connsiteY4" fmla="*/ 0 h 353120"/>
              <a:gd name="connsiteX5" fmla="*/ 1747925 w 1747925"/>
              <a:gd name="connsiteY5" fmla="*/ 176560 h 353120"/>
              <a:gd name="connsiteX6" fmla="*/ 1747924 w 1747925"/>
              <a:gd name="connsiteY6" fmla="*/ 176560 h 353120"/>
              <a:gd name="connsiteX7" fmla="*/ 1571364 w 1747925"/>
              <a:gd name="connsiteY7" fmla="*/ 353120 h 353120"/>
              <a:gd name="connsiteX8" fmla="*/ 176560 w 1747925"/>
              <a:gd name="connsiteY8" fmla="*/ 353119 h 353120"/>
              <a:gd name="connsiteX9" fmla="*/ 13875 w 1747925"/>
              <a:gd name="connsiteY9" fmla="*/ 245284 h 353120"/>
              <a:gd name="connsiteX10" fmla="*/ 0 w 1747925"/>
              <a:gd name="connsiteY10" fmla="*/ 176560 h 353120"/>
              <a:gd name="connsiteX11" fmla="*/ 13875 w 1747925"/>
              <a:gd name="connsiteY11" fmla="*/ 107835 h 353120"/>
              <a:gd name="connsiteX12" fmla="*/ 176560 w 1747925"/>
              <a:gd name="connsiteY12" fmla="*/ 0 h 35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47925" h="353120">
                <a:moveTo>
                  <a:pt x="0" y="176559"/>
                </a:moveTo>
                <a:lnTo>
                  <a:pt x="0" y="176560"/>
                </a:lnTo>
                <a:lnTo>
                  <a:pt x="0" y="176560"/>
                </a:lnTo>
                <a:close/>
                <a:moveTo>
                  <a:pt x="176560" y="0"/>
                </a:moveTo>
                <a:lnTo>
                  <a:pt x="1571365" y="0"/>
                </a:lnTo>
                <a:cubicBezTo>
                  <a:pt x="1668876" y="0"/>
                  <a:pt x="1747925" y="79049"/>
                  <a:pt x="1747925" y="176560"/>
                </a:cubicBezTo>
                <a:lnTo>
                  <a:pt x="1747924" y="176560"/>
                </a:lnTo>
                <a:cubicBezTo>
                  <a:pt x="1747924" y="274071"/>
                  <a:pt x="1668875" y="353120"/>
                  <a:pt x="1571364" y="353120"/>
                </a:cubicBezTo>
                <a:lnTo>
                  <a:pt x="176560" y="353119"/>
                </a:lnTo>
                <a:cubicBezTo>
                  <a:pt x="103427" y="353119"/>
                  <a:pt x="40679" y="308654"/>
                  <a:pt x="13875" y="245284"/>
                </a:cubicBezTo>
                <a:lnTo>
                  <a:pt x="0" y="176560"/>
                </a:lnTo>
                <a:lnTo>
                  <a:pt x="13875" y="107835"/>
                </a:lnTo>
                <a:cubicBezTo>
                  <a:pt x="40679" y="44465"/>
                  <a:pt x="103427" y="0"/>
                  <a:pt x="176560" y="0"/>
                </a:cubicBez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孔祥聪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郑小盈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朱炜玮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祝永新</a:t>
            </a:r>
            <a:endParaRPr lang="en-US" altLang="zh-CN" sz="2000" baseline="30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zhengxy@sari.ac.cn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84" name="文本占位符 13"/>
          <p:cNvSpPr txBox="1"/>
          <p:nvPr/>
        </p:nvSpPr>
        <p:spPr>
          <a:xfrm>
            <a:off x="2915432" y="5984240"/>
            <a:ext cx="6228333" cy="82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SKA Pulsar Science Symposium 2024</a:t>
            </a:r>
          </a:p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  July 13, 2024 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52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5" name="椭圆 10"/>
          <p:cNvSpPr/>
          <p:nvPr/>
        </p:nvSpPr>
        <p:spPr>
          <a:xfrm>
            <a:off x="300799" y="1693821"/>
            <a:ext cx="2520000" cy="25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8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09715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98" y="1769781"/>
            <a:ext cx="2368078" cy="2368078"/>
          </a:xfrm>
          <a:prstGeom prst="rect">
            <a:avLst/>
          </a:prstGeom>
        </p:spPr>
      </p:pic>
      <p:sp>
        <p:nvSpPr>
          <p:cNvPr id="1048586" name="文本框 11"/>
          <p:cNvSpPr txBox="1"/>
          <p:nvPr/>
        </p:nvSpPr>
        <p:spPr>
          <a:xfrm>
            <a:off x="2815275" y="2197109"/>
            <a:ext cx="93539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的高速数据流接入及消色散研究进展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/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Progress in High-Speed Data Stream Access and </a:t>
            </a:r>
            <a:r>
              <a:rPr lang="en-US" altLang="zh-CN" sz="3200" b="1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Dedispersion</a:t>
            </a: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Research for FAST</a:t>
            </a:r>
          </a:p>
          <a:p>
            <a:pPr algn="ctr" defTabSz="913765"/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587" name="文本框 1"/>
          <p:cNvSpPr txBox="1"/>
          <p:nvPr/>
        </p:nvSpPr>
        <p:spPr>
          <a:xfrm>
            <a:off x="167340" y="280894"/>
            <a:ext cx="4081929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专项“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脉冲星搜寻预研”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58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36607" y="6425267"/>
            <a:ext cx="431800" cy="365125"/>
          </a:xfrm>
        </p:spPr>
        <p:txBody>
          <a:bodyPr/>
          <a:lstStyle/>
          <a:p>
            <a:fld id="{B5A21CC4-E65A-47F3-81DC-59A73DA8A03B}" type="slidenum">
              <a:rPr lang="zh-CN" altLang="en-US" sz="2000" b="1" smtClean="0"/>
              <a:t>1</a:t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文本框 41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35" name="文本框 42"/>
          <p:cNvSpPr txBox="1"/>
          <p:nvPr/>
        </p:nvSpPr>
        <p:spPr>
          <a:xfrm>
            <a:off x="8610404" y="6583649"/>
            <a:ext cx="2919085" cy="25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Tsinghua University of China</a:t>
            </a:r>
            <a:endParaRPr kumimoji="0" lang="zh-CN" altLang="en-US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145748" name="直接连接符 43"/>
          <p:cNvCxnSpPr>
            <a:cxnSpLocks/>
          </p:cNvCxnSpPr>
          <p:nvPr/>
        </p:nvCxnSpPr>
        <p:spPr>
          <a:xfrm>
            <a:off x="660400" y="800912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31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836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A5A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37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38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39" name="文本框 50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40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41" name="标题占位符 1"/>
          <p:cNvSpPr txBox="1"/>
          <p:nvPr/>
        </p:nvSpPr>
        <p:spPr>
          <a:xfrm>
            <a:off x="978672" y="64089"/>
            <a:ext cx="6554124" cy="64159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DDR Memory Write Based on PSRDADA</a:t>
            </a:r>
            <a:endParaRPr lang="zh-CN" altLang="en-US" sz="28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84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42" name="文本框 15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pic>
        <p:nvPicPr>
          <p:cNvPr id="2097185" name="图片 4"/>
          <p:cNvPicPr>
            <a:picLocks noChangeAspect="1"/>
          </p:cNvPicPr>
          <p:nvPr/>
        </p:nvPicPr>
        <p:blipFill rotWithShape="1">
          <a:blip r:embed="rId4"/>
          <a:srcRect r="2916"/>
          <a:stretch>
            <a:fillRect/>
          </a:stretch>
        </p:blipFill>
        <p:spPr>
          <a:xfrm>
            <a:off x="733927" y="1046438"/>
            <a:ext cx="5767544" cy="3007811"/>
          </a:xfrm>
          <a:prstGeom prst="rect">
            <a:avLst/>
          </a:prstGeom>
        </p:spPr>
      </p:pic>
      <p:graphicFrame>
        <p:nvGraphicFramePr>
          <p:cNvPr id="4194308" name="表格 5"/>
          <p:cNvGraphicFramePr>
            <a:graphicFrameLocks noGrp="1"/>
          </p:cNvGraphicFramePr>
          <p:nvPr/>
        </p:nvGraphicFramePr>
        <p:xfrm>
          <a:off x="447040" y="4672690"/>
          <a:ext cx="6601950" cy="1544193"/>
        </p:xfrm>
        <a:graphic>
          <a:graphicData uri="http://schemas.openxmlformats.org/drawingml/2006/table">
            <a:tbl>
              <a:tblPr firstRow="1" firstCol="1" bandRow="1"/>
              <a:tblGrid>
                <a:gridCol w="81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丢包率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B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C</a:t>
                      </a:r>
                      <a:endParaRPr lang="zh-CN" sz="140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单线程，</a:t>
                      </a: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PSRDADA</a:t>
                      </a: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DDR</a:t>
                      </a: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内存写入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个线程，</a:t>
                      </a: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PSRDADA</a:t>
                      </a: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DDR</a:t>
                      </a:r>
                      <a:r>
                        <a:rPr lang="zh-CN" alt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内存写入</a:t>
                      </a:r>
                      <a:endParaRPr lang="en-US" altLang="zh-CN" sz="140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我们的方法（</a:t>
                      </a:r>
                      <a:r>
                        <a:rPr lang="en-US" altLang="zh-CN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个线程）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PSRDADA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altLang="zh-CN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DDR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内存写入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Loss rate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1.27e-1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7.93e-4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0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48843" name="文本框 24"/>
          <p:cNvSpPr txBox="1"/>
          <p:nvPr/>
        </p:nvSpPr>
        <p:spPr>
          <a:xfrm>
            <a:off x="1254997" y="4299774"/>
            <a:ext cx="472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Results: Packet Loss Rate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44" name="矩形 25"/>
          <p:cNvSpPr/>
          <p:nvPr/>
        </p:nvSpPr>
        <p:spPr>
          <a:xfrm>
            <a:off x="6717206" y="1251134"/>
            <a:ext cx="55568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PSRDADA: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High-speed data acquisition and processing architecture for radio astronomy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Dynamic data stream allocation and management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Scalable and adaptable for large-scale data processing tasks</a:t>
            </a:r>
          </a:p>
        </p:txBody>
      </p:sp>
      <p:sp>
        <p:nvSpPr>
          <p:cNvPr id="1048845" name="矩形 28"/>
          <p:cNvSpPr/>
          <p:nvPr/>
        </p:nvSpPr>
        <p:spPr>
          <a:xfrm>
            <a:off x="6740768" y="1168515"/>
            <a:ext cx="5345723" cy="1788021"/>
          </a:xfrm>
          <a:prstGeom prst="rect">
            <a:avLst/>
          </a:prstGeom>
          <a:noFill/>
          <a:ln w="28575">
            <a:solidFill>
              <a:srgbClr val="5D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46" name="矩形: 圆角 29"/>
          <p:cNvSpPr/>
          <p:nvPr/>
        </p:nvSpPr>
        <p:spPr>
          <a:xfrm>
            <a:off x="7218326" y="3667932"/>
            <a:ext cx="4609856" cy="23192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8847" name="矩形 31"/>
          <p:cNvSpPr/>
          <p:nvPr/>
        </p:nvSpPr>
        <p:spPr>
          <a:xfrm>
            <a:off x="7352043" y="4136723"/>
            <a:ext cx="48282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with PSRDADA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Using only a single thread, our method achieves zero packet loss in data reception, outperforming dual-threaded kernel space methods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Meets FAST data reception requirements</a:t>
            </a:r>
          </a:p>
        </p:txBody>
      </p:sp>
      <p:sp>
        <p:nvSpPr>
          <p:cNvPr id="1048848" name="文本框 32"/>
          <p:cNvSpPr txBox="1"/>
          <p:nvPr/>
        </p:nvSpPr>
        <p:spPr>
          <a:xfrm>
            <a:off x="8712903" y="3674053"/>
            <a:ext cx="170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5A5A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zh-CN" altLang="en-US" sz="2400" b="1" dirty="0">
              <a:solidFill>
                <a:srgbClr val="5A5A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4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754960" y="6218524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矩形 20"/>
          <p:cNvSpPr/>
          <p:nvPr/>
        </p:nvSpPr>
        <p:spPr>
          <a:xfrm>
            <a:off x="0" y="4026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186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54" name="TextBox 11"/>
          <p:cNvSpPr txBox="1"/>
          <p:nvPr/>
        </p:nvSpPr>
        <p:spPr>
          <a:xfrm>
            <a:off x="3812211" y="2220758"/>
            <a:ext cx="8299419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Parallel Acceleration of Coherent Dedispersion Algorithm</a:t>
            </a:r>
            <a:endParaRPr lang="zh-CN" altLang="en-US" sz="3200" b="1" dirty="0">
              <a:solidFill>
                <a:srgbClr val="1C62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5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855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8856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8857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03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49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8858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50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136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8859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60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61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62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63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64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65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866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1252" y="6241285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51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40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870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71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72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73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87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74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75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876" name="标题占位符 1"/>
          <p:cNvSpPr txBox="1"/>
          <p:nvPr/>
        </p:nvSpPr>
        <p:spPr>
          <a:xfrm>
            <a:off x="978672" y="27648"/>
            <a:ext cx="4214651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Dedispersion Search Process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88" name="图片 34" descr="fig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352" y="1648236"/>
            <a:ext cx="7095879" cy="44825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877" name="圆角矩形 3"/>
          <p:cNvSpPr/>
          <p:nvPr/>
        </p:nvSpPr>
        <p:spPr>
          <a:xfrm>
            <a:off x="344806" y="1019029"/>
            <a:ext cx="2421890" cy="548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8" name="圆角矩形 5"/>
          <p:cNvSpPr/>
          <p:nvPr/>
        </p:nvSpPr>
        <p:spPr>
          <a:xfrm>
            <a:off x="423622" y="3722224"/>
            <a:ext cx="2026151" cy="548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1" name="组合 37"/>
          <p:cNvGrpSpPr/>
          <p:nvPr/>
        </p:nvGrpSpPr>
        <p:grpSpPr>
          <a:xfrm>
            <a:off x="320675" y="1125709"/>
            <a:ext cx="3286760" cy="4813935"/>
            <a:chOff x="-696" y="1606"/>
            <a:chExt cx="5176" cy="7581"/>
          </a:xfrm>
        </p:grpSpPr>
        <p:sp>
          <p:nvSpPr>
            <p:cNvPr id="1048879" name="圆角矩形 6"/>
            <p:cNvSpPr/>
            <p:nvPr/>
          </p:nvSpPr>
          <p:spPr>
            <a:xfrm>
              <a:off x="1711" y="8324"/>
              <a:ext cx="2750" cy="8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880" name="文本框 39"/>
            <p:cNvSpPr txBox="1"/>
            <p:nvPr/>
          </p:nvSpPr>
          <p:spPr>
            <a:xfrm>
              <a:off x="1773" y="8416"/>
              <a:ext cx="270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3</a:t>
              </a:r>
              <a:r>
                <a:rPr lang="en-US" altLang="zh-CN" sz="2400" b="1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. Folding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048881" name="文本框 40"/>
            <p:cNvSpPr txBox="1"/>
            <p:nvPr/>
          </p:nvSpPr>
          <p:spPr>
            <a:xfrm>
              <a:off x="-183" y="5787"/>
              <a:ext cx="2548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</a:t>
              </a:r>
              <a:r>
                <a:rPr lang="en-US" altLang="zh-CN" sz="2400" b="1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. Search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048882" name="文本框 41"/>
            <p:cNvSpPr txBox="1"/>
            <p:nvPr/>
          </p:nvSpPr>
          <p:spPr>
            <a:xfrm>
              <a:off x="-696" y="1606"/>
              <a:ext cx="3844" cy="58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1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. Data Preparation</a:t>
              </a:r>
              <a:endPara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cxnSp>
        <p:nvCxnSpPr>
          <p:cNvPr id="3145752" name="直接箭头连接符 42"/>
          <p:cNvCxnSpPr>
            <a:cxnSpLocks/>
          </p:cNvCxnSpPr>
          <p:nvPr/>
        </p:nvCxnSpPr>
        <p:spPr>
          <a:xfrm flipH="1">
            <a:off x="688538" y="1599419"/>
            <a:ext cx="3175" cy="19843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3" name="直接箭头连接符 48"/>
          <p:cNvCxnSpPr>
            <a:cxnSpLocks/>
          </p:cNvCxnSpPr>
          <p:nvPr/>
        </p:nvCxnSpPr>
        <p:spPr>
          <a:xfrm flipH="1">
            <a:off x="1995805" y="4331189"/>
            <a:ext cx="6985" cy="9410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83" name="文本框 49"/>
          <p:cNvSpPr txBox="1"/>
          <p:nvPr/>
        </p:nvSpPr>
        <p:spPr>
          <a:xfrm>
            <a:off x="688539" y="1766972"/>
            <a:ext cx="3789680" cy="1564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Preprocessing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 Detection and Radio Frequency Interference Removal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Dedispersion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4" name="文本框 50"/>
          <p:cNvSpPr txBox="1"/>
          <p:nvPr/>
        </p:nvSpPr>
        <p:spPr>
          <a:xfrm>
            <a:off x="1947776" y="4391026"/>
            <a:ext cx="260552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Result Storage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5" name="文本框 52"/>
          <p:cNvSpPr txBox="1"/>
          <p:nvPr/>
        </p:nvSpPr>
        <p:spPr>
          <a:xfrm>
            <a:off x="3670417" y="6139906"/>
            <a:ext cx="3890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Result Optimization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5754" name="肘形连接符 16"/>
          <p:cNvCxnSpPr>
            <a:cxnSpLocks/>
          </p:cNvCxnSpPr>
          <p:nvPr/>
        </p:nvCxnSpPr>
        <p:spPr>
          <a:xfrm>
            <a:off x="2936875" y="5933294"/>
            <a:ext cx="593090" cy="445135"/>
          </a:xfrm>
          <a:prstGeom prst="bentConnector3">
            <a:avLst>
              <a:gd name="adj1" fmla="val -963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86" name="矩形 54"/>
          <p:cNvSpPr/>
          <p:nvPr/>
        </p:nvSpPr>
        <p:spPr>
          <a:xfrm>
            <a:off x="7110095" y="930017"/>
            <a:ext cx="4999844" cy="353134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87" name="文本框 55"/>
          <p:cNvSpPr txBox="1"/>
          <p:nvPr/>
        </p:nvSpPr>
        <p:spPr>
          <a:xfrm>
            <a:off x="7016311" y="921152"/>
            <a:ext cx="517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Acceleration of Coherent Dedispersion Algorithm for Multi-DM Searches</a:t>
            </a:r>
            <a:endParaRPr lang="zh-CN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888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0360" y="6173873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55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45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892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93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94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95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89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96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97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898" name="标题占位符 1"/>
          <p:cNvSpPr txBox="1"/>
          <p:nvPr/>
        </p:nvSpPr>
        <p:spPr>
          <a:xfrm>
            <a:off x="978672" y="27648"/>
            <a:ext cx="5117328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Dedispersion Algorithm Process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8899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11729720" y="6194899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048900" name="文本框 16"/>
          <p:cNvSpPr txBox="1"/>
          <p:nvPr/>
        </p:nvSpPr>
        <p:spPr>
          <a:xfrm>
            <a:off x="256004" y="5416023"/>
            <a:ext cx="11584303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FFT Calculation Resource Consumption: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Requires FFT optimization;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Parallel Design of the Algorithm: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Requires constructing a CPU-GPU heterogeneous system to improve parallel efficiency;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Optimization of Data Transfer Between CPU and GPU: 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Requires optimization to improve CPU-GPU data transfer throughput.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9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0822"/>
            <a:ext cx="3124266" cy="2257534"/>
          </a:xfrm>
          <a:prstGeom prst="rect">
            <a:avLst/>
          </a:prstGeom>
        </p:spPr>
      </p:pic>
      <p:pic>
        <p:nvPicPr>
          <p:cNvPr id="209719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894" y="1185249"/>
            <a:ext cx="3799391" cy="2071371"/>
          </a:xfrm>
          <a:prstGeom prst="rect">
            <a:avLst/>
          </a:prstGeom>
        </p:spPr>
      </p:pic>
      <p:sp>
        <p:nvSpPr>
          <p:cNvPr id="1048902" name="矩形 21"/>
          <p:cNvSpPr/>
          <p:nvPr/>
        </p:nvSpPr>
        <p:spPr>
          <a:xfrm>
            <a:off x="6748440" y="1591758"/>
            <a:ext cx="357808" cy="85256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92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351" y="1174429"/>
            <a:ext cx="4110151" cy="2257533"/>
          </a:xfrm>
          <a:prstGeom prst="rect">
            <a:avLst/>
          </a:prstGeom>
        </p:spPr>
      </p:pic>
      <p:sp>
        <p:nvSpPr>
          <p:cNvPr id="1048903" name="文本框 23"/>
          <p:cNvSpPr txBox="1"/>
          <p:nvPr/>
        </p:nvSpPr>
        <p:spPr>
          <a:xfrm>
            <a:off x="440159" y="807194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Memory I/O Bottleneck</a:t>
            </a:r>
            <a:endParaRPr lang="zh-CN" altLang="en-US" b="1" dirty="0"/>
          </a:p>
        </p:txBody>
      </p:sp>
      <p:sp>
        <p:nvSpPr>
          <p:cNvPr id="1048904" name="文本框 24"/>
          <p:cNvSpPr txBox="1"/>
          <p:nvPr/>
        </p:nvSpPr>
        <p:spPr>
          <a:xfrm>
            <a:off x="4064072" y="809041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Computation Bottleneck</a:t>
            </a:r>
            <a:endParaRPr lang="zh-CN" altLang="en-US" b="1" dirty="0"/>
          </a:p>
        </p:txBody>
      </p:sp>
      <p:sp>
        <p:nvSpPr>
          <p:cNvPr id="1048905" name="文本框 25"/>
          <p:cNvSpPr txBox="1"/>
          <p:nvPr/>
        </p:nvSpPr>
        <p:spPr>
          <a:xfrm>
            <a:off x="8531424" y="81439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Disk I/O Bottleneck</a:t>
            </a:r>
            <a:endParaRPr lang="zh-CN" altLang="en-US" b="1" dirty="0"/>
          </a:p>
        </p:txBody>
      </p:sp>
      <p:sp>
        <p:nvSpPr>
          <p:cNvPr id="1048906" name="文本框 26"/>
          <p:cNvSpPr txBox="1"/>
          <p:nvPr/>
        </p:nvSpPr>
        <p:spPr>
          <a:xfrm>
            <a:off x="1188383" y="4575841"/>
            <a:ext cx="958096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Memory I/O and pipeline blocking are major bottlenecks for high-speed data stream access and processing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048907" name="文本框 27"/>
          <p:cNvSpPr txBox="1"/>
          <p:nvPr/>
        </p:nvSpPr>
        <p:spPr>
          <a:xfrm>
            <a:off x="3415726" y="3338980"/>
            <a:ext cx="3887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Optimizing the memory-computation ratio to improve computational efficiency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908" name="文本框 28"/>
          <p:cNvSpPr txBox="1"/>
          <p:nvPr/>
        </p:nvSpPr>
        <p:spPr>
          <a:xfrm>
            <a:off x="7839840" y="3632055"/>
            <a:ext cx="3637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Disk I/O throughput is not fully utilized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909" name="文本框 29"/>
          <p:cNvSpPr txBox="1"/>
          <p:nvPr/>
        </p:nvSpPr>
        <p:spPr>
          <a:xfrm>
            <a:off x="352279" y="3350703"/>
            <a:ext cx="2870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Locking pages to improve memory transfer efficiency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910" name="箭头: 下 30"/>
          <p:cNvSpPr/>
          <p:nvPr/>
        </p:nvSpPr>
        <p:spPr>
          <a:xfrm>
            <a:off x="1472943" y="3939147"/>
            <a:ext cx="364435" cy="5897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911" name="箭头: 下 31"/>
          <p:cNvSpPr/>
          <p:nvPr/>
        </p:nvSpPr>
        <p:spPr>
          <a:xfrm>
            <a:off x="5213371" y="3939147"/>
            <a:ext cx="364435" cy="5897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912" name="箭头: 下 32"/>
          <p:cNvSpPr/>
          <p:nvPr/>
        </p:nvSpPr>
        <p:spPr>
          <a:xfrm>
            <a:off x="9453322" y="3939147"/>
            <a:ext cx="364435" cy="5897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56" name="直接连接符 43"/>
          <p:cNvCxnSpPr>
            <a:cxnSpLocks/>
          </p:cNvCxnSpPr>
          <p:nvPr/>
        </p:nvCxnSpPr>
        <p:spPr>
          <a:xfrm>
            <a:off x="660400" y="805191"/>
            <a:ext cx="10968892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49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916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17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18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919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93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40216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920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921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922" name="标题占位符 1"/>
          <p:cNvSpPr txBox="1"/>
          <p:nvPr/>
        </p:nvSpPr>
        <p:spPr>
          <a:xfrm>
            <a:off x="881032" y="-23375"/>
            <a:ext cx="8321583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CPU-GPU Heterogeneous Acceleration Scheme Design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8923" name="文本框 1"/>
          <p:cNvSpPr txBox="1"/>
          <p:nvPr/>
        </p:nvSpPr>
        <p:spPr>
          <a:xfrm>
            <a:off x="94190" y="852532"/>
            <a:ext cx="586497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kern="1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Heterogeneous systems solve the issue of insufficient single-computation resources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97194" name="图片 2"/>
          <p:cNvPicPr>
            <a:picLocks noChangeAspect="1"/>
          </p:cNvPicPr>
          <p:nvPr/>
        </p:nvPicPr>
        <p:blipFill rotWithShape="1">
          <a:blip r:embed="rId4" cstate="print"/>
          <a:srcRect l="1000" r="1"/>
          <a:stretch>
            <a:fillRect/>
          </a:stretch>
        </p:blipFill>
        <p:spPr>
          <a:xfrm>
            <a:off x="7201128" y="1575630"/>
            <a:ext cx="3241604" cy="2573368"/>
          </a:xfrm>
          <a:prstGeom prst="rect">
            <a:avLst/>
          </a:prstGeom>
        </p:spPr>
      </p:pic>
      <p:pic>
        <p:nvPicPr>
          <p:cNvPr id="209719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818" y="2393295"/>
            <a:ext cx="4940767" cy="2517428"/>
          </a:xfrm>
          <a:prstGeom prst="rect">
            <a:avLst/>
          </a:prstGeom>
        </p:spPr>
      </p:pic>
      <p:sp>
        <p:nvSpPr>
          <p:cNvPr id="1048924" name="文本框 5"/>
          <p:cNvSpPr txBox="1"/>
          <p:nvPr/>
        </p:nvSpPr>
        <p:spPr>
          <a:xfrm>
            <a:off x="6228796" y="904502"/>
            <a:ext cx="55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Compared to advanced methods, achieving nearly twice the computational acceleration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925" name="文本框 7"/>
          <p:cNvSpPr txBox="1"/>
          <p:nvPr/>
        </p:nvSpPr>
        <p:spPr>
          <a:xfrm>
            <a:off x="6281720" y="4360509"/>
            <a:ext cx="4370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with Official FFT Libraries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96" name="图片 8"/>
          <p:cNvPicPr>
            <a:picLocks noChangeAspect="1"/>
          </p:cNvPicPr>
          <p:nvPr/>
        </p:nvPicPr>
        <p:blipFill rotWithShape="1">
          <a:blip r:embed="rId6"/>
          <a:srcRect r="25972" b="4205"/>
          <a:stretch>
            <a:fillRect/>
          </a:stretch>
        </p:blipFill>
        <p:spPr>
          <a:xfrm>
            <a:off x="6652245" y="4804053"/>
            <a:ext cx="4689322" cy="1390846"/>
          </a:xfrm>
          <a:prstGeom prst="rect">
            <a:avLst/>
          </a:prstGeom>
        </p:spPr>
      </p:pic>
      <p:sp>
        <p:nvSpPr>
          <p:cNvPr id="1048926" name="文本框 9"/>
          <p:cNvSpPr txBox="1"/>
          <p:nvPr/>
        </p:nvSpPr>
        <p:spPr>
          <a:xfrm>
            <a:off x="93791" y="1597247"/>
            <a:ext cx="689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Preliminary construction of a CPU-GPU heterogeneous system for coherent dedispersion algorithm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927" name="文本框 10"/>
          <p:cNvSpPr txBox="1"/>
          <p:nvPr/>
        </p:nvSpPr>
        <p:spPr>
          <a:xfrm>
            <a:off x="122067" y="5045273"/>
            <a:ext cx="6205545" cy="879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FFT Computation Acceleration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/>
              <a:t>   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Fully utilizing memory resources, adopting data reuse strategy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928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11729720" y="6194899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048929" name="矩形 30"/>
          <p:cNvSpPr/>
          <p:nvPr/>
        </p:nvSpPr>
        <p:spPr>
          <a:xfrm>
            <a:off x="739140" y="2282483"/>
            <a:ext cx="5052060" cy="2707329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84" y="4268605"/>
            <a:ext cx="2535742" cy="1970515"/>
          </a:xfrm>
          <a:prstGeom prst="rect">
            <a:avLst/>
          </a:prstGeom>
        </p:spPr>
      </p:pic>
      <p:cxnSp>
        <p:nvCxnSpPr>
          <p:cNvPr id="3145757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53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933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34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03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35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936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97" name="图片 7" descr="sari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9716" y="5038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937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938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939" name="标题占位符 1"/>
          <p:cNvSpPr txBox="1"/>
          <p:nvPr/>
        </p:nvSpPr>
        <p:spPr>
          <a:xfrm>
            <a:off x="978671" y="-30967"/>
            <a:ext cx="8071544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0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Improving Data Transfer Efficiency in Heterogeneous Systems</a:t>
            </a:r>
            <a:endParaRPr lang="zh-CN" altLang="en-US" sz="20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8940" name="文本框 1"/>
          <p:cNvSpPr txBox="1"/>
          <p:nvPr/>
        </p:nvSpPr>
        <p:spPr>
          <a:xfrm>
            <a:off x="256004" y="910996"/>
            <a:ext cx="790365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kern="1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Solving the Data I/O Efficiency Issue Between CPU and GPU</a:t>
            </a:r>
            <a:endParaRPr lang="zh-CN" altLang="en-US" sz="20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48941" name="文本框 2"/>
          <p:cNvSpPr txBox="1"/>
          <p:nvPr/>
        </p:nvSpPr>
        <p:spPr>
          <a:xfrm>
            <a:off x="400790" y="1503927"/>
            <a:ext cx="470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CPU-GPU Memory Transfer Optimization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942" name="文本框 6"/>
          <p:cNvSpPr txBox="1"/>
          <p:nvPr/>
        </p:nvSpPr>
        <p:spPr>
          <a:xfrm>
            <a:off x="400790" y="4027134"/>
            <a:ext cx="7008195" cy="34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Optimizing Disk I/O Efficiency Based on Multithreading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98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46" y="1848238"/>
            <a:ext cx="3335720" cy="1762329"/>
          </a:xfrm>
          <a:prstGeom prst="rect">
            <a:avLst/>
          </a:prstGeom>
        </p:spPr>
      </p:pic>
      <p:sp>
        <p:nvSpPr>
          <p:cNvPr id="1048943" name="文本框 21"/>
          <p:cNvSpPr txBox="1"/>
          <p:nvPr/>
        </p:nvSpPr>
        <p:spPr>
          <a:xfrm>
            <a:off x="9187722" y="-754873"/>
            <a:ext cx="3129280" cy="332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400" dirty="0"/>
              <a:t>多线程</a:t>
            </a:r>
            <a:r>
              <a:rPr lang="en-US" altLang="zh-CN" sz="1400" dirty="0"/>
              <a:t>IO</a:t>
            </a:r>
            <a:r>
              <a:rPr lang="zh-CN" altLang="en-US" sz="1400" dirty="0"/>
              <a:t>方法提升数据写入吞吐率</a:t>
            </a:r>
          </a:p>
        </p:txBody>
      </p:sp>
      <p:pic>
        <p:nvPicPr>
          <p:cNvPr id="2097199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12" y="4505996"/>
            <a:ext cx="4615035" cy="1672260"/>
          </a:xfrm>
          <a:prstGeom prst="rect">
            <a:avLst/>
          </a:prstGeom>
        </p:spPr>
      </p:pic>
      <p:grpSp>
        <p:nvGrpSpPr>
          <p:cNvPr id="154" name="组合 62"/>
          <p:cNvGrpSpPr/>
          <p:nvPr/>
        </p:nvGrpSpPr>
        <p:grpSpPr>
          <a:xfrm>
            <a:off x="4689441" y="1776405"/>
            <a:ext cx="2448107" cy="1818665"/>
            <a:chOff x="725857" y="4709641"/>
            <a:chExt cx="2831295" cy="2049649"/>
          </a:xfrm>
        </p:grpSpPr>
        <p:pic>
          <p:nvPicPr>
            <p:cNvPr id="2097201" name="图片 6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857" y="4709641"/>
              <a:ext cx="2831295" cy="2049649"/>
            </a:xfrm>
            <a:prstGeom prst="rect">
              <a:avLst/>
            </a:prstGeom>
          </p:spPr>
        </p:pic>
        <p:sp>
          <p:nvSpPr>
            <p:cNvPr id="1048944" name="矩形 64"/>
            <p:cNvSpPr/>
            <p:nvPr/>
          </p:nvSpPr>
          <p:spPr>
            <a:xfrm>
              <a:off x="2642871" y="4862357"/>
              <a:ext cx="678553" cy="254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945" name="文本框 65"/>
            <p:cNvSpPr txBox="1"/>
            <p:nvPr/>
          </p:nvSpPr>
          <p:spPr>
            <a:xfrm>
              <a:off x="2552431" y="4775054"/>
              <a:ext cx="995910" cy="56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600" dirty="0"/>
                <a:t>FFT/IFFT transform</a:t>
              </a:r>
            </a:p>
            <a:p>
              <a:pPr algn="l"/>
              <a:r>
                <a:rPr lang="en-US" altLang="zh-CN" sz="600" dirty="0"/>
                <a:t>Memory transfer</a:t>
              </a:r>
            </a:p>
            <a:p>
              <a:pPr algn="l"/>
              <a:r>
                <a:rPr lang="en-US" altLang="zh-CN" sz="600" dirty="0"/>
                <a:t>CUDA kernels</a:t>
              </a:r>
              <a:endParaRPr lang="zh-CN" altLang="en-US" sz="600" dirty="0"/>
            </a:p>
          </p:txBody>
        </p:sp>
      </p:grpSp>
      <p:sp>
        <p:nvSpPr>
          <p:cNvPr id="1048946" name="文本框 66"/>
          <p:cNvSpPr txBox="1"/>
          <p:nvPr/>
        </p:nvSpPr>
        <p:spPr>
          <a:xfrm>
            <a:off x="5786978" y="2768321"/>
            <a:ext cx="1342166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Arial"/>
                <a:ea typeface="微软雅黑"/>
              </a:rPr>
              <a:t>锁页内存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提升内存传输性能</a:t>
            </a:r>
          </a:p>
        </p:txBody>
      </p:sp>
      <p:cxnSp>
        <p:nvCxnSpPr>
          <p:cNvPr id="3145758" name="直接箭头连接符 67"/>
          <p:cNvCxnSpPr>
            <a:cxnSpLocks/>
          </p:cNvCxnSpPr>
          <p:nvPr/>
        </p:nvCxnSpPr>
        <p:spPr>
          <a:xfrm flipH="1">
            <a:off x="5555962" y="2476765"/>
            <a:ext cx="448598" cy="4642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2" name="图片 68"/>
          <p:cNvPicPr>
            <a:picLocks noChangeAspect="1"/>
          </p:cNvPicPr>
          <p:nvPr/>
        </p:nvPicPr>
        <p:blipFill rotWithShape="1">
          <a:blip r:embed="rId8"/>
          <a:srcRect t="25522"/>
          <a:stretch>
            <a:fillRect/>
          </a:stretch>
        </p:blipFill>
        <p:spPr>
          <a:xfrm>
            <a:off x="7734165" y="4998235"/>
            <a:ext cx="4437501" cy="1318203"/>
          </a:xfrm>
          <a:prstGeom prst="rect">
            <a:avLst/>
          </a:prstGeom>
        </p:spPr>
      </p:pic>
      <p:grpSp>
        <p:nvGrpSpPr>
          <p:cNvPr id="155" name="组合 80"/>
          <p:cNvGrpSpPr/>
          <p:nvPr/>
        </p:nvGrpSpPr>
        <p:grpSpPr>
          <a:xfrm>
            <a:off x="7902853" y="1170955"/>
            <a:ext cx="4289147" cy="3554706"/>
            <a:chOff x="8164471" y="1573223"/>
            <a:chExt cx="4289147" cy="2365050"/>
          </a:xfrm>
        </p:grpSpPr>
        <p:sp>
          <p:nvSpPr>
            <p:cNvPr id="1048947" name="矩形: 圆角 60"/>
            <p:cNvSpPr/>
            <p:nvPr/>
          </p:nvSpPr>
          <p:spPr>
            <a:xfrm>
              <a:off x="8199080" y="1573223"/>
              <a:ext cx="4093528" cy="2365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48" name="文本框 61"/>
            <p:cNvSpPr txBox="1"/>
            <p:nvPr/>
          </p:nvSpPr>
          <p:spPr>
            <a:xfrm>
              <a:off x="9584148" y="1609986"/>
              <a:ext cx="1497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5A5A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Summary</a:t>
              </a:r>
              <a:endParaRPr lang="zh-CN" altLang="en-US" b="1" dirty="0">
                <a:solidFill>
                  <a:srgbClr val="5A5A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949" name="文本框 70"/>
            <p:cNvSpPr txBox="1"/>
            <p:nvPr/>
          </p:nvSpPr>
          <p:spPr>
            <a:xfrm>
              <a:off x="8164471" y="1847821"/>
              <a:ext cx="4289147" cy="1998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Locked memory </a:t>
              </a:r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improved memory transfer efficiency;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Multithreaded</a:t>
              </a:r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 disk write method based on memory mapping increased data write throughput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Achieved 5-6x computational acceleration and 4.65x improvement in disk I/O throughput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8950" name="灯片编号占位符 73"/>
          <p:cNvSpPr>
            <a:spLocks noGrp="1"/>
          </p:cNvSpPr>
          <p:nvPr>
            <p:ph type="sldNum" sz="quarter" idx="12"/>
          </p:nvPr>
        </p:nvSpPr>
        <p:spPr>
          <a:xfrm>
            <a:off x="11780520" y="6230557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048951" name="矩形 74"/>
          <p:cNvSpPr/>
          <p:nvPr/>
        </p:nvSpPr>
        <p:spPr>
          <a:xfrm>
            <a:off x="400791" y="1503926"/>
            <a:ext cx="7208036" cy="225072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952" name="矩形 75"/>
          <p:cNvSpPr/>
          <p:nvPr/>
        </p:nvSpPr>
        <p:spPr>
          <a:xfrm>
            <a:off x="379973" y="3990337"/>
            <a:ext cx="7228853" cy="2362693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6" name="矩形 20"/>
          <p:cNvSpPr/>
          <p:nvPr/>
        </p:nvSpPr>
        <p:spPr>
          <a:xfrm>
            <a:off x="0" y="4026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203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957" name="TextBox 11"/>
          <p:cNvSpPr txBox="1"/>
          <p:nvPr/>
        </p:nvSpPr>
        <p:spPr>
          <a:xfrm>
            <a:off x="4070118" y="2220758"/>
            <a:ext cx="7770191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On-Site Validation @ NAO</a:t>
            </a:r>
          </a:p>
        </p:txBody>
      </p:sp>
      <p:grpSp>
        <p:nvGrpSpPr>
          <p:cNvPr id="159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958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8959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8960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04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59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8961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60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160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8962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63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64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65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66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967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968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969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1252" y="6180432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61" name="直接连接符 15"/>
          <p:cNvCxnSpPr>
            <a:cxnSpLocks/>
          </p:cNvCxnSpPr>
          <p:nvPr/>
        </p:nvCxnSpPr>
        <p:spPr>
          <a:xfrm>
            <a:off x="940827" y="779206"/>
            <a:ext cx="10961816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64" name="组合 16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973" name="椭圆 17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74" name="文本框 18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600" i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75" name="椭圆 19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976" name="标题占位符 1"/>
          <p:cNvSpPr txBox="1"/>
          <p:nvPr/>
        </p:nvSpPr>
        <p:spPr>
          <a:xfrm>
            <a:off x="929104" y="43387"/>
            <a:ext cx="8449290" cy="5633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</a:rPr>
              <a:t>High-Speed Data Access and Coherent Dedispersion Logic Diagram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04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98122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977" name="文本框 46"/>
          <p:cNvSpPr txBox="1"/>
          <p:nvPr/>
        </p:nvSpPr>
        <p:spPr>
          <a:xfrm>
            <a:off x="379973" y="1591312"/>
            <a:ext cx="15544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原始基带数据</a:t>
            </a:r>
          </a:p>
        </p:txBody>
      </p:sp>
      <p:sp>
        <p:nvSpPr>
          <p:cNvPr id="1048978" name="矩形: 圆角 54"/>
          <p:cNvSpPr/>
          <p:nvPr/>
        </p:nvSpPr>
        <p:spPr>
          <a:xfrm>
            <a:off x="6972659" y="1264315"/>
            <a:ext cx="1619033" cy="97646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消色散进程</a:t>
            </a:r>
          </a:p>
        </p:txBody>
      </p:sp>
      <p:sp>
        <p:nvSpPr>
          <p:cNvPr id="1048979" name="矩形 55"/>
          <p:cNvSpPr/>
          <p:nvPr/>
        </p:nvSpPr>
        <p:spPr>
          <a:xfrm>
            <a:off x="9815367" y="1261813"/>
            <a:ext cx="1642849" cy="44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基带数据输出</a:t>
            </a:r>
          </a:p>
        </p:txBody>
      </p:sp>
      <p:sp>
        <p:nvSpPr>
          <p:cNvPr id="1048980" name="矩形 56"/>
          <p:cNvSpPr/>
          <p:nvPr/>
        </p:nvSpPr>
        <p:spPr>
          <a:xfrm>
            <a:off x="9815367" y="2089470"/>
            <a:ext cx="1550084" cy="44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fits</a:t>
            </a:r>
            <a:r>
              <a:rPr lang="zh-CN" altLang="en-US" b="1" dirty="0">
                <a:solidFill>
                  <a:schemeClr val="tx1"/>
                </a:solidFill>
              </a:rPr>
              <a:t>压缩输出</a:t>
            </a:r>
          </a:p>
        </p:txBody>
      </p:sp>
      <p:sp>
        <p:nvSpPr>
          <p:cNvPr id="1048981" name="矩形 63"/>
          <p:cNvSpPr/>
          <p:nvPr/>
        </p:nvSpPr>
        <p:spPr>
          <a:xfrm>
            <a:off x="1834918" y="2825339"/>
            <a:ext cx="1482060" cy="4960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</a:rPr>
              <a:t>网卡轮询线程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1048982" name="矩形 64"/>
          <p:cNvSpPr/>
          <p:nvPr/>
        </p:nvSpPr>
        <p:spPr>
          <a:xfrm>
            <a:off x="3688714" y="2826836"/>
            <a:ext cx="1654397" cy="49454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</a:rPr>
              <a:t>数据包解析线程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1048983" name="矩形: 圆角 66"/>
          <p:cNvSpPr/>
          <p:nvPr/>
        </p:nvSpPr>
        <p:spPr>
          <a:xfrm>
            <a:off x="3221461" y="1234961"/>
            <a:ext cx="1425015" cy="3693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DPDK</a:t>
            </a:r>
            <a:r>
              <a:rPr lang="zh-CN" altLang="en-US" b="1" dirty="0"/>
              <a:t>进程</a:t>
            </a:r>
            <a:r>
              <a:rPr lang="en-US" altLang="zh-CN" b="1" dirty="0"/>
              <a:t>1</a:t>
            </a:r>
          </a:p>
        </p:txBody>
      </p:sp>
      <p:sp>
        <p:nvSpPr>
          <p:cNvPr id="1048984" name="矩形: 圆角 67"/>
          <p:cNvSpPr/>
          <p:nvPr/>
        </p:nvSpPr>
        <p:spPr>
          <a:xfrm>
            <a:off x="3221461" y="1927970"/>
            <a:ext cx="1425015" cy="3693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DPDK</a:t>
            </a:r>
            <a:r>
              <a:rPr lang="zh-CN" altLang="en-US" b="1" dirty="0"/>
              <a:t>进程</a:t>
            </a:r>
            <a:r>
              <a:rPr lang="en-US" altLang="zh-CN" b="1" dirty="0"/>
              <a:t>2</a:t>
            </a:r>
          </a:p>
        </p:txBody>
      </p:sp>
      <p:sp>
        <p:nvSpPr>
          <p:cNvPr id="1048985" name="左大括号 70"/>
          <p:cNvSpPr/>
          <p:nvPr/>
        </p:nvSpPr>
        <p:spPr>
          <a:xfrm rot="5400000">
            <a:off x="3670878" y="1122614"/>
            <a:ext cx="449614" cy="2876683"/>
          </a:xfrm>
          <a:prstGeom prst="leftBrace">
            <a:avLst>
              <a:gd name="adj1" fmla="val 4517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62" name="直接箭头连接符 72"/>
          <p:cNvCxnSpPr>
            <a:cxnSpLocks/>
            <a:stCxn id="1048977" idx="3"/>
            <a:endCxn id="1048983" idx="1"/>
          </p:cNvCxnSpPr>
          <p:nvPr/>
        </p:nvCxnSpPr>
        <p:spPr>
          <a:xfrm flipV="1">
            <a:off x="1949633" y="1419627"/>
            <a:ext cx="1271828" cy="356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3" name="直接箭头连接符 74"/>
          <p:cNvCxnSpPr>
            <a:cxnSpLocks/>
            <a:stCxn id="1048977" idx="3"/>
            <a:endCxn id="1048984" idx="1"/>
          </p:cNvCxnSpPr>
          <p:nvPr/>
        </p:nvCxnSpPr>
        <p:spPr>
          <a:xfrm>
            <a:off x="1949633" y="1775978"/>
            <a:ext cx="1271828" cy="3366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4" name="直接箭头连接符 76"/>
          <p:cNvCxnSpPr>
            <a:cxnSpLocks/>
            <a:stCxn id="1048983" idx="3"/>
          </p:cNvCxnSpPr>
          <p:nvPr/>
        </p:nvCxnSpPr>
        <p:spPr>
          <a:xfrm>
            <a:off x="4646476" y="1419627"/>
            <a:ext cx="4109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5" name="直接箭头连接符 77"/>
          <p:cNvCxnSpPr>
            <a:cxnSpLocks/>
          </p:cNvCxnSpPr>
          <p:nvPr/>
        </p:nvCxnSpPr>
        <p:spPr>
          <a:xfrm>
            <a:off x="4646476" y="2112636"/>
            <a:ext cx="4109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86" name="矩形 78"/>
          <p:cNvSpPr/>
          <p:nvPr/>
        </p:nvSpPr>
        <p:spPr>
          <a:xfrm>
            <a:off x="8325865" y="2825339"/>
            <a:ext cx="1390232" cy="4945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</a:rPr>
              <a:t>磁盘</a:t>
            </a:r>
            <a:r>
              <a:rPr lang="en-US" altLang="zh-CN" sz="1600" b="1" dirty="0">
                <a:solidFill>
                  <a:schemeClr val="tx1"/>
                </a:solidFill>
              </a:rPr>
              <a:t>I/O</a:t>
            </a:r>
            <a:r>
              <a:rPr lang="zh-CN" altLang="en-US" sz="1600" b="1" dirty="0">
                <a:solidFill>
                  <a:schemeClr val="tx1"/>
                </a:solidFill>
              </a:rPr>
              <a:t>线程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1048987" name="矩形 79"/>
          <p:cNvSpPr/>
          <p:nvPr/>
        </p:nvSpPr>
        <p:spPr>
          <a:xfrm>
            <a:off x="5870152" y="2825339"/>
            <a:ext cx="1401630" cy="49454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GPU</a:t>
            </a:r>
            <a:r>
              <a:rPr lang="zh-CN" altLang="en-US" sz="1600" b="1" dirty="0">
                <a:solidFill>
                  <a:schemeClr val="tx1"/>
                </a:solidFill>
              </a:rPr>
              <a:t>计算线程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1048988" name="左大括号 81"/>
          <p:cNvSpPr/>
          <p:nvPr/>
        </p:nvSpPr>
        <p:spPr>
          <a:xfrm rot="5400000">
            <a:off x="7451771" y="1083768"/>
            <a:ext cx="449614" cy="2876683"/>
          </a:xfrm>
          <a:prstGeom prst="leftBrace">
            <a:avLst>
              <a:gd name="adj1" fmla="val 4517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66" name="直接箭头连接符 83"/>
          <p:cNvCxnSpPr>
            <a:cxnSpLocks/>
            <a:stCxn id="1048981" idx="3"/>
            <a:endCxn id="1048982" idx="1"/>
          </p:cNvCxnSpPr>
          <p:nvPr/>
        </p:nvCxnSpPr>
        <p:spPr>
          <a:xfrm>
            <a:off x="3316978" y="3073361"/>
            <a:ext cx="371736" cy="7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67" name="直接箭头连接符 88"/>
          <p:cNvCxnSpPr>
            <a:cxnSpLocks/>
            <a:stCxn id="1048987" idx="3"/>
            <a:endCxn id="1048986" idx="1"/>
          </p:cNvCxnSpPr>
          <p:nvPr/>
        </p:nvCxnSpPr>
        <p:spPr>
          <a:xfrm>
            <a:off x="7271782" y="3072613"/>
            <a:ext cx="105408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68" name="直接箭头连接符 93"/>
          <p:cNvCxnSpPr>
            <a:cxnSpLocks/>
            <a:stCxn id="1048978" idx="3"/>
            <a:endCxn id="1048979" idx="1"/>
          </p:cNvCxnSpPr>
          <p:nvPr/>
        </p:nvCxnSpPr>
        <p:spPr>
          <a:xfrm flipV="1">
            <a:off x="8591692" y="1486621"/>
            <a:ext cx="1223675" cy="2659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9" name="直接箭头连接符 96"/>
          <p:cNvCxnSpPr>
            <a:cxnSpLocks/>
            <a:stCxn id="1048978" idx="3"/>
            <a:endCxn id="1048980" idx="1"/>
          </p:cNvCxnSpPr>
          <p:nvPr/>
        </p:nvCxnSpPr>
        <p:spPr>
          <a:xfrm>
            <a:off x="8591692" y="1752547"/>
            <a:ext cx="1223675" cy="5617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89" name="文本框 101"/>
          <p:cNvSpPr txBox="1"/>
          <p:nvPr/>
        </p:nvSpPr>
        <p:spPr>
          <a:xfrm>
            <a:off x="2157736" y="1248359"/>
            <a:ext cx="728980" cy="3581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通道</a:t>
            </a:r>
            <a:r>
              <a:rPr lang="en-US" altLang="zh-CN" sz="1600" dirty="0"/>
              <a:t>0</a:t>
            </a:r>
            <a:endParaRPr lang="zh-CN" altLang="en-US" sz="1600" dirty="0"/>
          </a:p>
        </p:txBody>
      </p:sp>
      <p:sp>
        <p:nvSpPr>
          <p:cNvPr id="1048990" name="文本框 102"/>
          <p:cNvSpPr txBox="1"/>
          <p:nvPr/>
        </p:nvSpPr>
        <p:spPr>
          <a:xfrm>
            <a:off x="2171026" y="1927970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通道</a:t>
            </a:r>
            <a:r>
              <a:rPr lang="en-US" altLang="zh-CN" sz="1600" dirty="0"/>
              <a:t>1</a:t>
            </a:r>
            <a:endParaRPr lang="zh-CN" altLang="en-US" sz="1600" dirty="0"/>
          </a:p>
        </p:txBody>
      </p:sp>
      <p:sp>
        <p:nvSpPr>
          <p:cNvPr id="1048991" name="文本框 127"/>
          <p:cNvSpPr txBox="1"/>
          <p:nvPr/>
        </p:nvSpPr>
        <p:spPr>
          <a:xfrm>
            <a:off x="7351910" y="3070643"/>
            <a:ext cx="868681" cy="396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线程池</a:t>
            </a:r>
          </a:p>
        </p:txBody>
      </p:sp>
      <p:cxnSp>
        <p:nvCxnSpPr>
          <p:cNvPr id="3145770" name="直接箭头连接符 128"/>
          <p:cNvCxnSpPr>
            <a:cxnSpLocks/>
          </p:cNvCxnSpPr>
          <p:nvPr/>
        </p:nvCxnSpPr>
        <p:spPr>
          <a:xfrm>
            <a:off x="7266083" y="2929612"/>
            <a:ext cx="105408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992" name="云形 162"/>
          <p:cNvSpPr/>
          <p:nvPr/>
        </p:nvSpPr>
        <p:spPr>
          <a:xfrm>
            <a:off x="4935352" y="1212888"/>
            <a:ext cx="1336861" cy="107931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993" name="文本框 163"/>
          <p:cNvSpPr txBox="1"/>
          <p:nvPr/>
        </p:nvSpPr>
        <p:spPr>
          <a:xfrm>
            <a:off x="5001653" y="1551275"/>
            <a:ext cx="1260494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PSRDADA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145771" name="直接箭头连接符 164"/>
          <p:cNvCxnSpPr>
            <a:cxnSpLocks/>
          </p:cNvCxnSpPr>
          <p:nvPr/>
        </p:nvCxnSpPr>
        <p:spPr>
          <a:xfrm>
            <a:off x="6307861" y="1545787"/>
            <a:ext cx="6413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2" name="直接箭头连接符 168"/>
          <p:cNvCxnSpPr>
            <a:cxnSpLocks/>
          </p:cNvCxnSpPr>
          <p:nvPr/>
        </p:nvCxnSpPr>
        <p:spPr>
          <a:xfrm flipH="1">
            <a:off x="6307861" y="1939359"/>
            <a:ext cx="5938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94" name="文本框 181"/>
          <p:cNvSpPr txBox="1"/>
          <p:nvPr/>
        </p:nvSpPr>
        <p:spPr>
          <a:xfrm>
            <a:off x="6159305" y="12255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</a:rPr>
              <a:t>发送信号</a:t>
            </a:r>
          </a:p>
        </p:txBody>
      </p:sp>
      <p:sp>
        <p:nvSpPr>
          <p:cNvPr id="1048995" name="文本框 182"/>
          <p:cNvSpPr txBox="1"/>
          <p:nvPr/>
        </p:nvSpPr>
        <p:spPr>
          <a:xfrm>
            <a:off x="6176975" y="19543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</a:rPr>
              <a:t>确认信号</a:t>
            </a:r>
          </a:p>
        </p:txBody>
      </p:sp>
      <p:pic>
        <p:nvPicPr>
          <p:cNvPr id="209720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33" y="4233777"/>
            <a:ext cx="5448363" cy="2122563"/>
          </a:xfrm>
          <a:prstGeom prst="rect">
            <a:avLst/>
          </a:prstGeom>
        </p:spPr>
      </p:pic>
      <p:sp>
        <p:nvSpPr>
          <p:cNvPr id="1048996" name="文本框 2"/>
          <p:cNvSpPr txBox="1"/>
          <p:nvPr/>
        </p:nvSpPr>
        <p:spPr>
          <a:xfrm>
            <a:off x="203761" y="3753577"/>
            <a:ext cx="781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Decoupling GPU computation and disk I/O operations using CPU thread pool technology (asynchronous operations)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0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04" y="4514250"/>
            <a:ext cx="4870715" cy="1764906"/>
          </a:xfrm>
          <a:prstGeom prst="rect">
            <a:avLst/>
          </a:prstGeom>
        </p:spPr>
      </p:pic>
      <p:sp>
        <p:nvSpPr>
          <p:cNvPr id="1048997" name="文本框 4"/>
          <p:cNvSpPr txBox="1"/>
          <p:nvPr/>
        </p:nvSpPr>
        <p:spPr>
          <a:xfrm>
            <a:off x="1967022" y="629342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Design</a:t>
            </a:r>
            <a:endParaRPr lang="zh-CN" altLang="en-US" dirty="0"/>
          </a:p>
        </p:txBody>
      </p:sp>
      <p:sp>
        <p:nvSpPr>
          <p:cNvPr id="1048998" name="文本框 5"/>
          <p:cNvSpPr txBox="1"/>
          <p:nvPr/>
        </p:nvSpPr>
        <p:spPr>
          <a:xfrm>
            <a:off x="8305027" y="635329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Implementation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73" name="直接连接符 15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68" name="组合 16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002" name="椭圆 17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03" name="文本框 18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600" i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04" name="椭圆 19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005" name="标题占位符 1"/>
          <p:cNvSpPr txBox="1"/>
          <p:nvPr/>
        </p:nvSpPr>
        <p:spPr>
          <a:xfrm>
            <a:off x="952618" y="73140"/>
            <a:ext cx="5435600" cy="5633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</a:rPr>
              <a:t>Experiment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07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06" name="文本框 1"/>
          <p:cNvSpPr txBox="1"/>
          <p:nvPr/>
        </p:nvSpPr>
        <p:spPr>
          <a:xfrm>
            <a:off x="332384" y="909579"/>
            <a:ext cx="4066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Simulating packet processing in the FAST environment</a:t>
            </a:r>
            <a:endParaRPr lang="zh-CN" altLang="en-US" dirty="0"/>
          </a:p>
        </p:txBody>
      </p:sp>
      <p:sp>
        <p:nvSpPr>
          <p:cNvPr id="1049007" name="文本框 2"/>
          <p:cNvSpPr txBox="1"/>
          <p:nvPr/>
        </p:nvSpPr>
        <p:spPr>
          <a:xfrm>
            <a:off x="5133570" y="1001959"/>
            <a:ext cx="6031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Data access and dedispersion program running status</a:t>
            </a:r>
            <a:endParaRPr lang="zh-CN" altLang="en-US" dirty="0"/>
          </a:p>
        </p:txBody>
      </p:sp>
      <p:pic>
        <p:nvPicPr>
          <p:cNvPr id="209720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07" y="1506826"/>
            <a:ext cx="4285108" cy="2464637"/>
          </a:xfrm>
          <a:prstGeom prst="rect">
            <a:avLst/>
          </a:prstGeom>
        </p:spPr>
      </p:pic>
      <p:pic>
        <p:nvPicPr>
          <p:cNvPr id="2097209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973" y="2236737"/>
            <a:ext cx="4285108" cy="3031523"/>
          </a:xfrm>
          <a:prstGeom prst="rect">
            <a:avLst/>
          </a:prstGeom>
        </p:spPr>
      </p:pic>
      <p:graphicFrame>
        <p:nvGraphicFramePr>
          <p:cNvPr id="4194309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491564"/>
              </p:ext>
            </p:extLst>
          </p:nvPr>
        </p:nvGraphicFramePr>
        <p:xfrm>
          <a:off x="5399904" y="5336558"/>
          <a:ext cx="64008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DPDK Packet Reception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DPDK Packet Reception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solidFill>
                            <a:schemeClr val="tx1"/>
                          </a:solidFill>
                        </a:rPr>
                        <a:t>Time (seconds)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315.42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536.6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678.67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97210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66" y="1553467"/>
            <a:ext cx="4655931" cy="3491948"/>
          </a:xfrm>
          <a:prstGeom prst="rect">
            <a:avLst/>
          </a:prstGeom>
        </p:spPr>
      </p:pic>
      <p:pic>
        <p:nvPicPr>
          <p:cNvPr id="2097211" name="图片 38"/>
          <p:cNvPicPr>
            <a:picLocks noChangeAspect="1"/>
          </p:cNvPicPr>
          <p:nvPr/>
        </p:nvPicPr>
        <p:blipFill rotWithShape="1">
          <a:blip r:embed="rId7"/>
          <a:srcRect t="18541" b="36606"/>
          <a:stretch>
            <a:fillRect/>
          </a:stretch>
        </p:blipFill>
        <p:spPr>
          <a:xfrm>
            <a:off x="291866" y="5136966"/>
            <a:ext cx="4655931" cy="15662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38" y="3660869"/>
            <a:ext cx="2954226" cy="2319434"/>
          </a:xfrm>
          <a:prstGeom prst="rect">
            <a:avLst/>
          </a:prstGeom>
        </p:spPr>
      </p:pic>
      <p:pic>
        <p:nvPicPr>
          <p:cNvPr id="2097215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076" y="1004551"/>
            <a:ext cx="2846080" cy="2394128"/>
          </a:xfrm>
          <a:prstGeom prst="rect">
            <a:avLst/>
          </a:prstGeom>
        </p:spPr>
      </p:pic>
      <p:pic>
        <p:nvPicPr>
          <p:cNvPr id="2097214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954" y="876040"/>
            <a:ext cx="3058818" cy="2515663"/>
          </a:xfrm>
          <a:prstGeom prst="rect">
            <a:avLst/>
          </a:prstGeom>
        </p:spPr>
      </p:pic>
      <p:pic>
        <p:nvPicPr>
          <p:cNvPr id="2097212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501" y="3553849"/>
            <a:ext cx="3195725" cy="2362815"/>
          </a:xfrm>
          <a:prstGeom prst="rect">
            <a:avLst/>
          </a:prstGeom>
        </p:spPr>
      </p:pic>
      <p:cxnSp>
        <p:nvCxnSpPr>
          <p:cNvPr id="3145774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sp>
        <p:nvSpPr>
          <p:cNvPr id="1049011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13" name="图片 7" descr="sarilogo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12" name="标题占位符 1"/>
          <p:cNvSpPr txBox="1"/>
          <p:nvPr/>
        </p:nvSpPr>
        <p:spPr>
          <a:xfrm>
            <a:off x="929104" y="186988"/>
            <a:ext cx="6554124" cy="58447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Dedispersion Results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aphicFrame>
        <p:nvGraphicFramePr>
          <p:cNvPr id="4194310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429168"/>
              </p:ext>
            </p:extLst>
          </p:nvPr>
        </p:nvGraphicFramePr>
        <p:xfrm>
          <a:off x="8574889" y="2809697"/>
          <a:ext cx="3612106" cy="194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73"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Bandwidth (MHz)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Sampling rate (ns)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frequency (</a:t>
                      </a:r>
                      <a:r>
                        <a:rPr lang="en-US" altLang="zh-CN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2048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7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 (pc cm</a:t>
                      </a:r>
                      <a:r>
                        <a:rPr lang="en-US" altLang="zh-CN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9013" name="箭头: 右 6"/>
          <p:cNvSpPr/>
          <p:nvPr/>
        </p:nvSpPr>
        <p:spPr>
          <a:xfrm>
            <a:off x="4497893" y="3660869"/>
            <a:ext cx="891532" cy="327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014" name="文本框 7"/>
          <p:cNvSpPr txBox="1"/>
          <p:nvPr/>
        </p:nvSpPr>
        <p:spPr>
          <a:xfrm>
            <a:off x="3414311" y="3115288"/>
            <a:ext cx="305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Coherent Dedispersion Processing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15" name="文本框 8"/>
          <p:cNvSpPr txBox="1"/>
          <p:nvPr/>
        </p:nvSpPr>
        <p:spPr>
          <a:xfrm>
            <a:off x="-67368" y="4670023"/>
            <a:ext cx="2180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Pulse Phase-</a:t>
            </a:r>
          </a:p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Frequency Plot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16" name="文本框 9"/>
          <p:cNvSpPr txBox="1"/>
          <p:nvPr/>
        </p:nvSpPr>
        <p:spPr>
          <a:xfrm>
            <a:off x="-29087" y="2023834"/>
            <a:ext cx="1902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Pulse Profile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17" name="文本框 15"/>
          <p:cNvSpPr txBox="1"/>
          <p:nvPr/>
        </p:nvSpPr>
        <p:spPr>
          <a:xfrm>
            <a:off x="8746413" y="2291954"/>
            <a:ext cx="3052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Real Data Parameters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18" name="文本框 20"/>
          <p:cNvSpPr txBox="1"/>
          <p:nvPr/>
        </p:nvSpPr>
        <p:spPr>
          <a:xfrm>
            <a:off x="1488995" y="5945035"/>
            <a:ext cx="314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Dispersed Baseband Data</a:t>
            </a:r>
          </a:p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(Original Data)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19" name="文本框 21"/>
          <p:cNvSpPr txBox="1"/>
          <p:nvPr/>
        </p:nvSpPr>
        <p:spPr>
          <a:xfrm>
            <a:off x="4776437" y="5992660"/>
            <a:ext cx="4741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Dedispersed Data </a:t>
            </a:r>
          </a:p>
          <a:p>
            <a:pPr algn="ctr"/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(Processed by Dedispersion Algorithm)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9020" name="灯片编号占位符 31"/>
          <p:cNvSpPr>
            <a:spLocks noGrp="1"/>
          </p:cNvSpPr>
          <p:nvPr>
            <p:ph type="sldNum" sz="quarter" idx="12"/>
          </p:nvPr>
        </p:nvSpPr>
        <p:spPr>
          <a:xfrm>
            <a:off x="11699240" y="6164953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19</a:t>
            </a:fld>
            <a:endParaRPr lang="zh-CN" altLang="en-US" dirty="0"/>
          </a:p>
        </p:txBody>
      </p:sp>
      <p:grpSp>
        <p:nvGrpSpPr>
          <p:cNvPr id="172" name="组合 1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021" name="椭圆 2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22" name="文本框 3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600" i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23" name="椭圆 4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矩形 50"/>
          <p:cNvSpPr/>
          <p:nvPr/>
        </p:nvSpPr>
        <p:spPr>
          <a:xfrm>
            <a:off x="0" y="-18660"/>
            <a:ext cx="590843" cy="6858000"/>
          </a:xfrm>
          <a:prstGeom prst="rect">
            <a:avLst/>
          </a:prstGeom>
          <a:solidFill>
            <a:srgbClr val="004578"/>
          </a:solidFill>
          <a:ln>
            <a:solidFill>
              <a:srgbClr val="004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53" name="组合 20"/>
          <p:cNvGrpSpPr/>
          <p:nvPr/>
        </p:nvGrpSpPr>
        <p:grpSpPr bwMode="auto">
          <a:xfrm>
            <a:off x="976040" y="1248155"/>
            <a:ext cx="10149156" cy="642897"/>
            <a:chOff x="425520" y="0"/>
            <a:chExt cx="9832590" cy="493672"/>
          </a:xfrm>
        </p:grpSpPr>
        <p:grpSp>
          <p:nvGrpSpPr>
            <p:cNvPr id="54" name="组合 21"/>
            <p:cNvGrpSpPr/>
            <p:nvPr/>
          </p:nvGrpSpPr>
          <p:grpSpPr bwMode="auto">
            <a:xfrm>
              <a:off x="1514627" y="0"/>
              <a:ext cx="8743483" cy="364550"/>
              <a:chOff x="1127" y="0"/>
              <a:chExt cx="12650490" cy="364550"/>
            </a:xfrm>
          </p:grpSpPr>
          <p:sp>
            <p:nvSpPr>
              <p:cNvPr id="1048599" name="矩形 25"/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12650490" cy="364355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00" name="Rectangle 6"/>
              <p:cNvSpPr>
                <a:spLocks noChangeArrowheads="1"/>
              </p:cNvSpPr>
              <p:nvPr/>
            </p:nvSpPr>
            <p:spPr bwMode="auto">
              <a:xfrm>
                <a:off x="94134" y="10043"/>
                <a:ext cx="11965921" cy="3545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24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Background and Objectives</a:t>
                </a:r>
                <a:endPara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5" name="组合 22"/>
            <p:cNvGrpSpPr/>
            <p:nvPr/>
          </p:nvGrpSpPr>
          <p:grpSpPr bwMode="auto">
            <a:xfrm>
              <a:off x="425520" y="0"/>
              <a:ext cx="962087" cy="493672"/>
              <a:chOff x="425520" y="0"/>
              <a:chExt cx="962087" cy="493672"/>
            </a:xfrm>
          </p:grpSpPr>
          <p:sp>
            <p:nvSpPr>
              <p:cNvPr id="1048601" name="矩形 23"/>
              <p:cNvSpPr>
                <a:spLocks noChangeArrowheads="1"/>
              </p:cNvSpPr>
              <p:nvPr/>
            </p:nvSpPr>
            <p:spPr bwMode="auto">
              <a:xfrm>
                <a:off x="539294" y="0"/>
                <a:ext cx="789579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02" name="文本框 24"/>
              <p:cNvSpPr txBox="1">
                <a:spLocks noChangeArrowheads="1"/>
              </p:cNvSpPr>
              <p:nvPr/>
            </p:nvSpPr>
            <p:spPr bwMode="auto">
              <a:xfrm>
                <a:off x="425520" y="4113"/>
                <a:ext cx="962087" cy="489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6" name="组合 20"/>
          <p:cNvGrpSpPr/>
          <p:nvPr/>
        </p:nvGrpSpPr>
        <p:grpSpPr bwMode="auto">
          <a:xfrm>
            <a:off x="976040" y="1928095"/>
            <a:ext cx="10340302" cy="590132"/>
            <a:chOff x="425520" y="0"/>
            <a:chExt cx="9208127" cy="453155"/>
          </a:xfrm>
        </p:grpSpPr>
        <p:grpSp>
          <p:nvGrpSpPr>
            <p:cNvPr id="57" name="组合 21"/>
            <p:cNvGrpSpPr/>
            <p:nvPr/>
          </p:nvGrpSpPr>
          <p:grpSpPr bwMode="auto">
            <a:xfrm>
              <a:off x="1426599" y="0"/>
              <a:ext cx="8207048" cy="408441"/>
              <a:chOff x="-126236" y="0"/>
              <a:chExt cx="11874345" cy="408441"/>
            </a:xfrm>
          </p:grpSpPr>
          <p:sp>
            <p:nvSpPr>
              <p:cNvPr id="1048603" name="矩形 25"/>
              <p:cNvSpPr>
                <a:spLocks noChangeArrowheads="1"/>
              </p:cNvSpPr>
              <p:nvPr/>
            </p:nvSpPr>
            <p:spPr bwMode="auto">
              <a:xfrm>
                <a:off x="-126236" y="0"/>
                <a:ext cx="11628066" cy="401781"/>
              </a:xfrm>
              <a:prstGeom prst="rect">
                <a:avLst/>
              </a:prstGeom>
              <a:noFill/>
              <a:ln w="9525">
                <a:solidFill>
                  <a:srgbClr val="034EA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04" name="Rectangle 6"/>
              <p:cNvSpPr>
                <a:spLocks noChangeArrowheads="1"/>
              </p:cNvSpPr>
              <p:nvPr/>
            </p:nvSpPr>
            <p:spPr bwMode="auto">
              <a:xfrm>
                <a:off x="-51338" y="53934"/>
                <a:ext cx="11799447" cy="3545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kumimoji="0" lang="en-US" altLang="zh-CN" sz="2400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Ultra-Low Packet Loss Rate Data Access Based on DPDK</a:t>
                </a:r>
                <a:endParaRPr kumimoji="0"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22"/>
            <p:cNvGrpSpPr/>
            <p:nvPr/>
          </p:nvGrpSpPr>
          <p:grpSpPr bwMode="auto">
            <a:xfrm>
              <a:off x="425520" y="0"/>
              <a:ext cx="830344" cy="453155"/>
              <a:chOff x="425520" y="0"/>
              <a:chExt cx="830344" cy="453155"/>
            </a:xfrm>
          </p:grpSpPr>
          <p:sp>
            <p:nvSpPr>
              <p:cNvPr id="1048605" name="矩形 23"/>
              <p:cNvSpPr>
                <a:spLocks noChangeArrowheads="1"/>
              </p:cNvSpPr>
              <p:nvPr/>
            </p:nvSpPr>
            <p:spPr bwMode="auto">
              <a:xfrm>
                <a:off x="539295" y="0"/>
                <a:ext cx="716569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06" name="文本框 24"/>
              <p:cNvSpPr txBox="1">
                <a:spLocks noChangeArrowheads="1"/>
              </p:cNvSpPr>
              <p:nvPr/>
            </p:nvSpPr>
            <p:spPr bwMode="auto">
              <a:xfrm>
                <a:off x="425520" y="4113"/>
                <a:ext cx="830343" cy="4490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9" name="组合 20"/>
          <p:cNvGrpSpPr/>
          <p:nvPr/>
        </p:nvGrpSpPr>
        <p:grpSpPr bwMode="auto">
          <a:xfrm>
            <a:off x="976040" y="2629831"/>
            <a:ext cx="10492702" cy="642896"/>
            <a:chOff x="450097" y="0"/>
            <a:chExt cx="8459807" cy="493672"/>
          </a:xfrm>
        </p:grpSpPr>
        <p:grpSp>
          <p:nvGrpSpPr>
            <p:cNvPr id="60" name="组合 21"/>
            <p:cNvGrpSpPr/>
            <p:nvPr/>
          </p:nvGrpSpPr>
          <p:grpSpPr bwMode="auto">
            <a:xfrm>
              <a:off x="1356463" y="0"/>
              <a:ext cx="7553441" cy="401781"/>
              <a:chOff x="-227711" y="0"/>
              <a:chExt cx="10928679" cy="401781"/>
            </a:xfrm>
          </p:grpSpPr>
          <p:sp>
            <p:nvSpPr>
              <p:cNvPr id="1048607" name="矩形 25"/>
              <p:cNvSpPr>
                <a:spLocks noChangeArrowheads="1"/>
              </p:cNvSpPr>
              <p:nvPr/>
            </p:nvSpPr>
            <p:spPr bwMode="auto">
              <a:xfrm>
                <a:off x="-227711" y="0"/>
                <a:ext cx="10527924" cy="401781"/>
              </a:xfrm>
              <a:prstGeom prst="rect">
                <a:avLst/>
              </a:prstGeom>
              <a:noFill/>
              <a:ln w="9525">
                <a:solidFill>
                  <a:srgbClr val="034EA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08" name="Rectangle 6"/>
              <p:cNvSpPr>
                <a:spLocks noChangeArrowheads="1"/>
              </p:cNvSpPr>
              <p:nvPr/>
            </p:nvSpPr>
            <p:spPr bwMode="auto">
              <a:xfrm>
                <a:off x="-136627" y="11608"/>
                <a:ext cx="10837595" cy="3545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R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kumimoji="0" lang="en-US" altLang="zh-CN" sz="2400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Parallel Acceleration of Coherent Dedispersion Algorithm</a:t>
                </a:r>
                <a:endParaRPr kumimoji="0"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22"/>
            <p:cNvGrpSpPr/>
            <p:nvPr/>
          </p:nvGrpSpPr>
          <p:grpSpPr bwMode="auto">
            <a:xfrm>
              <a:off x="450097" y="0"/>
              <a:ext cx="800661" cy="493672"/>
              <a:chOff x="450097" y="0"/>
              <a:chExt cx="800661" cy="493672"/>
            </a:xfrm>
          </p:grpSpPr>
          <p:sp>
            <p:nvSpPr>
              <p:cNvPr id="1048609" name="矩形 23"/>
              <p:cNvSpPr>
                <a:spLocks noChangeArrowheads="1"/>
              </p:cNvSpPr>
              <p:nvPr/>
            </p:nvSpPr>
            <p:spPr bwMode="auto">
              <a:xfrm>
                <a:off x="539295" y="0"/>
                <a:ext cx="638010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0" name="文本框 24"/>
              <p:cNvSpPr txBox="1">
                <a:spLocks noChangeArrowheads="1"/>
              </p:cNvSpPr>
              <p:nvPr/>
            </p:nvSpPr>
            <p:spPr bwMode="auto">
              <a:xfrm>
                <a:off x="450097" y="4113"/>
                <a:ext cx="800661" cy="489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2097154" name="图片 17" descr="新技术基地修改.jpg"/>
          <p:cNvPicPr>
            <a:picLocks noChangeAspect="1"/>
          </p:cNvPicPr>
          <p:nvPr/>
        </p:nvPicPr>
        <p:blipFill rotWithShape="1">
          <a:blip r:embed="rId3"/>
          <a:srcRect t="48474" b="5988"/>
          <a:stretch/>
        </p:blipFill>
        <p:spPr bwMode="auto">
          <a:xfrm>
            <a:off x="712512" y="5328674"/>
            <a:ext cx="10809332" cy="1531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组合 58"/>
          <p:cNvGrpSpPr/>
          <p:nvPr/>
        </p:nvGrpSpPr>
        <p:grpSpPr bwMode="auto">
          <a:xfrm>
            <a:off x="4287229" y="122409"/>
            <a:ext cx="2981079" cy="646331"/>
            <a:chOff x="251519" y="2038077"/>
            <a:chExt cx="2154446" cy="646438"/>
          </a:xfrm>
        </p:grpSpPr>
        <p:sp>
          <p:nvSpPr>
            <p:cNvPr id="1048611" name="TextBox 59"/>
            <p:cNvSpPr txBox="1">
              <a:spLocks noChangeArrowheads="1"/>
            </p:cNvSpPr>
            <p:nvPr/>
          </p:nvSpPr>
          <p:spPr bwMode="auto">
            <a:xfrm>
              <a:off x="251519" y="2038077"/>
              <a:ext cx="2154446" cy="646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34EA2"/>
                </a:buClr>
                <a:buFont typeface="Wingdings" panose="05000000000000000000" pitchFamily="2" charset="2"/>
                <a:buChar char="Ø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34EA2"/>
                </a:buClr>
                <a:buFont typeface="Wingdings" panose="05000000000000000000" pitchFamily="2" charset="2"/>
                <a:buChar char="ü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仿宋_GB2312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34EA2"/>
                  </a:solidFill>
                  <a:effectLst/>
                  <a:uLnTx/>
                  <a:uFillTx/>
                  <a:latin typeface="Yu Mincho" panose="02020400000000000000" pitchFamily="18" charset="-128"/>
                  <a:ea typeface="Yu Mincho" panose="02020400000000000000" pitchFamily="18" charset="-128"/>
                </a:rPr>
                <a:t>CONTENTS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Yu Mincho" panose="02020400000000000000" pitchFamily="18" charset="-128"/>
                <a:ea typeface="Yu Mincho" panose="02020400000000000000" pitchFamily="18" charset="-128"/>
              </a:endParaRPr>
            </a:p>
          </p:txBody>
        </p:sp>
        <p:cxnSp>
          <p:nvCxnSpPr>
            <p:cNvPr id="3145728" name="直接连接符 39"/>
            <p:cNvCxnSpPr>
              <a:cxnSpLocks/>
            </p:cNvCxnSpPr>
            <p:nvPr/>
          </p:nvCxnSpPr>
          <p:spPr>
            <a:xfrm>
              <a:off x="2051630" y="2067136"/>
              <a:ext cx="0" cy="3604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13" name="矩形 42"/>
          <p:cNvSpPr/>
          <p:nvPr/>
        </p:nvSpPr>
        <p:spPr>
          <a:xfrm>
            <a:off x="584891" y="821833"/>
            <a:ext cx="1148065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20"/>
          <p:cNvGrpSpPr/>
          <p:nvPr/>
        </p:nvGrpSpPr>
        <p:grpSpPr bwMode="auto">
          <a:xfrm>
            <a:off x="976040" y="3297945"/>
            <a:ext cx="10219851" cy="654721"/>
            <a:chOff x="425520" y="-9080"/>
            <a:chExt cx="9901085" cy="502752"/>
          </a:xfrm>
        </p:grpSpPr>
        <p:grpSp>
          <p:nvGrpSpPr>
            <p:cNvPr id="64" name="组合 21"/>
            <p:cNvGrpSpPr/>
            <p:nvPr/>
          </p:nvGrpSpPr>
          <p:grpSpPr bwMode="auto">
            <a:xfrm>
              <a:off x="1514627" y="-9080"/>
              <a:ext cx="8811978" cy="410861"/>
              <a:chOff x="1127" y="-9080"/>
              <a:chExt cx="12749592" cy="410861"/>
            </a:xfrm>
          </p:grpSpPr>
          <p:sp>
            <p:nvSpPr>
              <p:cNvPr id="1048614" name="矩形 25"/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12650490" cy="401781"/>
              </a:xfrm>
              <a:prstGeom prst="rect">
                <a:avLst/>
              </a:prstGeom>
              <a:noFill/>
              <a:ln w="9525">
                <a:solidFill>
                  <a:srgbClr val="034EA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5" name="Rectangle 6"/>
              <p:cNvSpPr>
                <a:spLocks noChangeArrowheads="1"/>
              </p:cNvSpPr>
              <p:nvPr/>
            </p:nvSpPr>
            <p:spPr bwMode="auto">
              <a:xfrm>
                <a:off x="100230" y="-9080"/>
                <a:ext cx="12650489" cy="3545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kumimoji="0" lang="en-US" altLang="zh-CN" sz="24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On-Site Validation @ NAO</a:t>
                </a:r>
                <a:endParaRPr kumimoji="0"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5" name="组合 22"/>
            <p:cNvGrpSpPr/>
            <p:nvPr/>
          </p:nvGrpSpPr>
          <p:grpSpPr bwMode="auto">
            <a:xfrm>
              <a:off x="425520" y="0"/>
              <a:ext cx="962087" cy="493672"/>
              <a:chOff x="425520" y="0"/>
              <a:chExt cx="962087" cy="493672"/>
            </a:xfrm>
          </p:grpSpPr>
          <p:sp>
            <p:nvSpPr>
              <p:cNvPr id="1048616" name="矩形 23"/>
              <p:cNvSpPr>
                <a:spLocks noChangeArrowheads="1"/>
              </p:cNvSpPr>
              <p:nvPr/>
            </p:nvSpPr>
            <p:spPr bwMode="auto">
              <a:xfrm>
                <a:off x="539294" y="0"/>
                <a:ext cx="789579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7" name="文本框 24"/>
              <p:cNvSpPr txBox="1">
                <a:spLocks noChangeArrowheads="1"/>
              </p:cNvSpPr>
              <p:nvPr/>
            </p:nvSpPr>
            <p:spPr bwMode="auto">
              <a:xfrm>
                <a:off x="425520" y="4113"/>
                <a:ext cx="962087" cy="489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4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6" name="组合 20"/>
          <p:cNvGrpSpPr/>
          <p:nvPr/>
        </p:nvGrpSpPr>
        <p:grpSpPr bwMode="auto">
          <a:xfrm>
            <a:off x="976040" y="3989709"/>
            <a:ext cx="10149155" cy="642897"/>
            <a:chOff x="425520" y="0"/>
            <a:chExt cx="9832589" cy="493672"/>
          </a:xfrm>
        </p:grpSpPr>
        <p:grpSp>
          <p:nvGrpSpPr>
            <p:cNvPr id="67" name="组合 21"/>
            <p:cNvGrpSpPr/>
            <p:nvPr/>
          </p:nvGrpSpPr>
          <p:grpSpPr bwMode="auto">
            <a:xfrm>
              <a:off x="1514627" y="0"/>
              <a:ext cx="8743482" cy="401781"/>
              <a:chOff x="1127" y="0"/>
              <a:chExt cx="12650488" cy="401781"/>
            </a:xfrm>
          </p:grpSpPr>
          <p:sp>
            <p:nvSpPr>
              <p:cNvPr id="1048618" name="矩形 25"/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12650488" cy="401781"/>
              </a:xfrm>
              <a:prstGeom prst="rect">
                <a:avLst/>
              </a:prstGeom>
              <a:noFill/>
              <a:ln w="9525">
                <a:solidFill>
                  <a:srgbClr val="034EA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19" name="Rectangle 6"/>
              <p:cNvSpPr>
                <a:spLocks noChangeArrowheads="1"/>
              </p:cNvSpPr>
              <p:nvPr/>
            </p:nvSpPr>
            <p:spPr bwMode="auto">
              <a:xfrm>
                <a:off x="118855" y="14326"/>
                <a:ext cx="12187680" cy="3545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kumimoji="0" lang="en-US" altLang="zh-CN" sz="2400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Ultra-High-Speed On-Chip Memory Access with FPGA</a:t>
                </a:r>
                <a:endParaRPr kumimoji="0"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8" name="组合 22"/>
            <p:cNvGrpSpPr/>
            <p:nvPr/>
          </p:nvGrpSpPr>
          <p:grpSpPr bwMode="auto">
            <a:xfrm>
              <a:off x="425520" y="0"/>
              <a:ext cx="962087" cy="493672"/>
              <a:chOff x="425520" y="0"/>
              <a:chExt cx="962087" cy="493672"/>
            </a:xfrm>
          </p:grpSpPr>
          <p:sp>
            <p:nvSpPr>
              <p:cNvPr id="1048620" name="矩形 23"/>
              <p:cNvSpPr>
                <a:spLocks noChangeArrowheads="1"/>
              </p:cNvSpPr>
              <p:nvPr/>
            </p:nvSpPr>
            <p:spPr bwMode="auto">
              <a:xfrm>
                <a:off x="539294" y="0"/>
                <a:ext cx="789579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21" name="文本框 24"/>
              <p:cNvSpPr txBox="1">
                <a:spLocks noChangeArrowheads="1"/>
              </p:cNvSpPr>
              <p:nvPr/>
            </p:nvSpPr>
            <p:spPr bwMode="auto">
              <a:xfrm>
                <a:off x="425520" y="4113"/>
                <a:ext cx="962087" cy="489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5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1048622" name="灯片编号占位符 53"/>
          <p:cNvSpPr>
            <a:spLocks noGrp="1"/>
          </p:cNvSpPr>
          <p:nvPr>
            <p:ph type="sldNum" sz="quarter" idx="12"/>
          </p:nvPr>
        </p:nvSpPr>
        <p:spPr>
          <a:xfrm>
            <a:off x="11582399" y="6425400"/>
            <a:ext cx="507345" cy="365125"/>
          </a:xfrm>
        </p:spPr>
        <p:txBody>
          <a:bodyPr/>
          <a:lstStyle/>
          <a:p>
            <a:fld id="{B5A21CC4-E65A-47F3-81DC-59A73DA8A03B}" type="slidenum">
              <a:rPr lang="zh-CN" altLang="en-US" b="1" smtClean="0"/>
              <a:t>2</a:t>
            </a:fld>
            <a:endParaRPr lang="zh-CN" altLang="en-US" b="1" dirty="0"/>
          </a:p>
        </p:txBody>
      </p:sp>
      <p:grpSp>
        <p:nvGrpSpPr>
          <p:cNvPr id="49" name="组合 20">
            <a:extLst>
              <a:ext uri="{FF2B5EF4-FFF2-40B4-BE49-F238E27FC236}">
                <a16:creationId xmlns:a16="http://schemas.microsoft.com/office/drawing/2014/main" id="{4AC7A510-CC73-4020-BB0D-6DAF3D7113BA}"/>
              </a:ext>
            </a:extLst>
          </p:cNvPr>
          <p:cNvGrpSpPr/>
          <p:nvPr/>
        </p:nvGrpSpPr>
        <p:grpSpPr bwMode="auto">
          <a:xfrm>
            <a:off x="992515" y="4648735"/>
            <a:ext cx="10132679" cy="590131"/>
            <a:chOff x="425520" y="0"/>
            <a:chExt cx="9816627" cy="453154"/>
          </a:xfrm>
        </p:grpSpPr>
        <p:grpSp>
          <p:nvGrpSpPr>
            <p:cNvPr id="50" name="组合 21">
              <a:extLst>
                <a:ext uri="{FF2B5EF4-FFF2-40B4-BE49-F238E27FC236}">
                  <a16:creationId xmlns:a16="http://schemas.microsoft.com/office/drawing/2014/main" id="{7BE5783C-3FFA-4E62-A9C1-6971BD1830A1}"/>
                </a:ext>
              </a:extLst>
            </p:cNvPr>
            <p:cNvGrpSpPr/>
            <p:nvPr/>
          </p:nvGrpSpPr>
          <p:grpSpPr bwMode="auto">
            <a:xfrm>
              <a:off x="1498661" y="0"/>
              <a:ext cx="8743486" cy="401781"/>
              <a:chOff x="-21973" y="0"/>
              <a:chExt cx="12650493" cy="401781"/>
            </a:xfrm>
          </p:grpSpPr>
          <p:sp>
            <p:nvSpPr>
              <p:cNvPr id="70" name="矩形 25">
                <a:extLst>
                  <a:ext uri="{FF2B5EF4-FFF2-40B4-BE49-F238E27FC236}">
                    <a16:creationId xmlns:a16="http://schemas.microsoft.com/office/drawing/2014/main" id="{E325F8FD-3D2D-4DBA-B796-7F190CB9E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973" y="0"/>
                <a:ext cx="12650493" cy="401781"/>
              </a:xfrm>
              <a:prstGeom prst="rect">
                <a:avLst/>
              </a:prstGeom>
              <a:noFill/>
              <a:ln w="9525">
                <a:solidFill>
                  <a:srgbClr val="034EA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Rectangle 6">
                <a:extLst>
                  <a:ext uri="{FF2B5EF4-FFF2-40B4-BE49-F238E27FC236}">
                    <a16:creationId xmlns:a16="http://schemas.microsoft.com/office/drawing/2014/main" id="{C599BD58-A101-4738-97F9-AEC3BBB5C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855" y="14326"/>
                <a:ext cx="5177273" cy="35450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kumimoji="0" lang="en-US" altLang="zh-CN" sz="2400" b="1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</a:t>
                </a:r>
                <a:endParaRPr kumimoji="0"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组合 22">
              <a:extLst>
                <a:ext uri="{FF2B5EF4-FFF2-40B4-BE49-F238E27FC236}">
                  <a16:creationId xmlns:a16="http://schemas.microsoft.com/office/drawing/2014/main" id="{A5422ED8-3379-4334-B078-6A5E66CFADA9}"/>
                </a:ext>
              </a:extLst>
            </p:cNvPr>
            <p:cNvGrpSpPr/>
            <p:nvPr/>
          </p:nvGrpSpPr>
          <p:grpSpPr bwMode="auto">
            <a:xfrm>
              <a:off x="425520" y="0"/>
              <a:ext cx="962087" cy="453154"/>
              <a:chOff x="425520" y="0"/>
              <a:chExt cx="962087" cy="453154"/>
            </a:xfrm>
          </p:grpSpPr>
          <p:sp>
            <p:nvSpPr>
              <p:cNvPr id="52" name="矩形 23">
                <a:extLst>
                  <a:ext uri="{FF2B5EF4-FFF2-40B4-BE49-F238E27FC236}">
                    <a16:creationId xmlns:a16="http://schemas.microsoft.com/office/drawing/2014/main" id="{574688CF-3D5D-4CD1-8875-7E5555318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294" y="0"/>
                <a:ext cx="789579" cy="401781"/>
              </a:xfrm>
              <a:prstGeom prst="rect">
                <a:avLst/>
              </a:prstGeom>
              <a:solidFill>
                <a:srgbClr val="006EC5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文本框 24">
                <a:extLst>
                  <a:ext uri="{FF2B5EF4-FFF2-40B4-BE49-F238E27FC236}">
                    <a16:creationId xmlns:a16="http://schemas.microsoft.com/office/drawing/2014/main" id="{3922B646-32C4-4F25-92EA-3592E2141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520" y="4113"/>
                <a:ext cx="962087" cy="449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Ø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34EA2"/>
                  </a:buClr>
                  <a:buFont typeface="Wingdings" panose="05000000000000000000" pitchFamily="2" charset="2"/>
                  <a:buChar char="ü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6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7" name="矩形 20"/>
          <p:cNvSpPr/>
          <p:nvPr/>
        </p:nvSpPr>
        <p:spPr>
          <a:xfrm>
            <a:off x="0" y="4026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217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28" name="TextBox 11"/>
          <p:cNvSpPr txBox="1"/>
          <p:nvPr/>
        </p:nvSpPr>
        <p:spPr>
          <a:xfrm>
            <a:off x="4375697" y="2210598"/>
            <a:ext cx="6815227" cy="165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Ultra-High-Speed On-Chip Memory Access with FPGA</a:t>
            </a:r>
            <a:endParaRPr lang="en-US" altLang="zh-CN" sz="3600" b="1" dirty="0">
              <a:solidFill>
                <a:srgbClr val="1C62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6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902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9030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9031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05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75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9032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76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177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9033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34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35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36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37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038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039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040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1252" y="6170384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5" name="文本框 23"/>
          <p:cNvSpPr txBox="1"/>
          <p:nvPr/>
        </p:nvSpPr>
        <p:spPr>
          <a:xfrm>
            <a:off x="11644" y="4653033"/>
            <a:ext cx="12180356" cy="18921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/>
              <a:t>Purpose: Utilize high-bandwidth memory (HBM) to improve memory access data throughput.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/>
              <a:t>Bottleneck: Memory channel competition reduces overall bandwidth efficiency (460GB/s -&gt; 250GB/s)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/>
              <a:t>Solution: Introduce on-chip networking to avoid memory channel competition and achieve parallel memory access.</a:t>
            </a:r>
            <a:endParaRPr lang="zh-CN" altLang="en-US" sz="2000" b="1" dirty="0"/>
          </a:p>
        </p:txBody>
      </p:sp>
      <p:sp>
        <p:nvSpPr>
          <p:cNvPr id="1049044" name="矩形 27"/>
          <p:cNvSpPr/>
          <p:nvPr/>
        </p:nvSpPr>
        <p:spPr>
          <a:xfrm>
            <a:off x="6177711" y="685485"/>
            <a:ext cx="5970271" cy="3898936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1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045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46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05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47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97218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48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049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050" name="标题占位符 1"/>
          <p:cNvSpPr txBox="1"/>
          <p:nvPr/>
        </p:nvSpPr>
        <p:spPr>
          <a:xfrm>
            <a:off x="929104" y="27648"/>
            <a:ext cx="2696293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Motivation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9051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0360" y="6173873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2097219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154" y="1237251"/>
            <a:ext cx="2809875" cy="3724275"/>
          </a:xfrm>
          <a:prstGeom prst="rect">
            <a:avLst/>
          </a:prstGeom>
        </p:spPr>
      </p:pic>
      <p:pic>
        <p:nvPicPr>
          <p:cNvPr id="2097220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912" y="2193405"/>
            <a:ext cx="1514475" cy="1790700"/>
          </a:xfrm>
          <a:prstGeom prst="rect">
            <a:avLst/>
          </a:prstGeom>
        </p:spPr>
      </p:pic>
      <p:pic>
        <p:nvPicPr>
          <p:cNvPr id="209722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875" y="1888605"/>
            <a:ext cx="1209675" cy="2400300"/>
          </a:xfrm>
          <a:prstGeom prst="rect">
            <a:avLst/>
          </a:prstGeom>
        </p:spPr>
      </p:pic>
      <p:sp>
        <p:nvSpPr>
          <p:cNvPr id="1049052" name="矩形: 圆角 16"/>
          <p:cNvSpPr/>
          <p:nvPr/>
        </p:nvSpPr>
        <p:spPr>
          <a:xfrm>
            <a:off x="4015250" y="1378851"/>
            <a:ext cx="1209675" cy="31398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altLang="zh-CN" sz="2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100 G</a:t>
            </a:r>
            <a:endParaRPr lang="zh-CN" altLang="en-US" sz="20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ctr" rtl="0"/>
            <a:r>
              <a:rPr lang="en-US" altLang="zh-CN" sz="2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Switch network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097222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54" y="1708781"/>
            <a:ext cx="2057400" cy="2809875"/>
          </a:xfrm>
          <a:prstGeom prst="rect">
            <a:avLst/>
          </a:prstGeom>
        </p:spPr>
      </p:pic>
      <p:sp>
        <p:nvSpPr>
          <p:cNvPr id="1049053" name="矩形: 圆角 19"/>
          <p:cNvSpPr/>
          <p:nvPr/>
        </p:nvSpPr>
        <p:spPr>
          <a:xfrm>
            <a:off x="8926492" y="1215560"/>
            <a:ext cx="3205917" cy="3327809"/>
          </a:xfrm>
          <a:prstGeom prst="roundRect">
            <a:avLst>
              <a:gd name="adj" fmla="val 703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054" name="文本框 20"/>
          <p:cNvSpPr txBox="1"/>
          <p:nvPr/>
        </p:nvSpPr>
        <p:spPr>
          <a:xfrm>
            <a:off x="9096006" y="1140437"/>
            <a:ext cx="3036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FPGA Alveo U280 Accelerator Card</a:t>
            </a: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High-bandwidth memory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/>
              <a:t>8GB HBM, 32 channels, 460GB/s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/>
              <a:t>32GB DDR, 38GB/s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Low power consumption: 225W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Algorithm custom computation acceleration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Network interface: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/>
              <a:t>2x QSFP28 (100GbE)</a:t>
            </a:r>
          </a:p>
        </p:txBody>
      </p:sp>
      <p:sp>
        <p:nvSpPr>
          <p:cNvPr id="1049057" name="文本框 25"/>
          <p:cNvSpPr txBox="1"/>
          <p:nvPr/>
        </p:nvSpPr>
        <p:spPr>
          <a:xfrm>
            <a:off x="3669955" y="778536"/>
            <a:ext cx="191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Data Packet Broadcasting</a:t>
            </a:r>
            <a:endParaRPr lang="zh-CN" altLang="en-US" dirty="0"/>
          </a:p>
        </p:txBody>
      </p:sp>
      <p:sp>
        <p:nvSpPr>
          <p:cNvPr id="1049058" name="文本框 26"/>
          <p:cNvSpPr txBox="1"/>
          <p:nvPr/>
        </p:nvSpPr>
        <p:spPr>
          <a:xfrm>
            <a:off x="6177711" y="642609"/>
            <a:ext cx="3979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FPGA Custom Circuit Computation Acceleration, Memory Channel Bandwidth Enhancement</a:t>
            </a:r>
            <a:endParaRPr lang="zh-CN" altLang="en-US" dirty="0"/>
          </a:p>
        </p:txBody>
      </p:sp>
      <p:sp>
        <p:nvSpPr>
          <p:cNvPr id="1049059" name="矩形 28"/>
          <p:cNvSpPr/>
          <p:nvPr/>
        </p:nvSpPr>
        <p:spPr>
          <a:xfrm>
            <a:off x="3851884" y="860145"/>
            <a:ext cx="1552252" cy="372427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060" name="矩形 29"/>
          <p:cNvSpPr/>
          <p:nvPr/>
        </p:nvSpPr>
        <p:spPr>
          <a:xfrm>
            <a:off x="467903" y="860145"/>
            <a:ext cx="2333059" cy="372427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9061" name="文本框 30"/>
          <p:cNvSpPr txBox="1"/>
          <p:nvPr/>
        </p:nvSpPr>
        <p:spPr>
          <a:xfrm>
            <a:off x="437618" y="952247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Radio Telescope Array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04" y="873111"/>
            <a:ext cx="7420417" cy="3471354"/>
          </a:xfrm>
          <a:prstGeom prst="rect">
            <a:avLst/>
          </a:prstGeom>
        </p:spPr>
      </p:pic>
      <p:grpSp>
        <p:nvGrpSpPr>
          <p:cNvPr id="185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065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66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05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67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068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24" name="图片 7" descr="sari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69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070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071" name="标题占位符 1"/>
          <p:cNvSpPr txBox="1"/>
          <p:nvPr/>
        </p:nvSpPr>
        <p:spPr>
          <a:xfrm>
            <a:off x="978672" y="27648"/>
            <a:ext cx="2646725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Logical Framework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907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0360" y="6173873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1049073" name="箭头: 圆角右 9"/>
          <p:cNvSpPr/>
          <p:nvPr/>
        </p:nvSpPr>
        <p:spPr>
          <a:xfrm flipV="1">
            <a:off x="3214081" y="3910532"/>
            <a:ext cx="4418962" cy="1126346"/>
          </a:xfrm>
          <a:prstGeom prst="bentArrow">
            <a:avLst>
              <a:gd name="adj1" fmla="val 19064"/>
              <a:gd name="adj2" fmla="val 28563"/>
              <a:gd name="adj3" fmla="val 26484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49074" name="文本框 15"/>
          <p:cNvSpPr txBox="1"/>
          <p:nvPr/>
        </p:nvSpPr>
        <p:spPr>
          <a:xfrm>
            <a:off x="61209" y="5039007"/>
            <a:ext cx="11679262" cy="15321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/>
              <a:t>General-purpose high-bandwidth memory access computing framework, suitable for large-scale astronomical data stream parallel computing scenarios.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/>
              <a:t>Solving the HBM multi-channel access bandwidth bottleneck based on Omega on-chip network routing.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/>
              <a:t>Solving the network deadlock problem based on lightweight backpressure flow control.</a:t>
            </a:r>
            <a:endParaRPr lang="zh-CN" altLang="en-US" sz="1600" b="1" dirty="0"/>
          </a:p>
        </p:txBody>
      </p:sp>
      <p:pic>
        <p:nvPicPr>
          <p:cNvPr id="209722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199" y="685484"/>
            <a:ext cx="4052272" cy="45025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078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79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05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080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081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26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82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083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084" name="标题占位符 1"/>
          <p:cNvSpPr txBox="1"/>
          <p:nvPr/>
        </p:nvSpPr>
        <p:spPr>
          <a:xfrm>
            <a:off x="978672" y="27648"/>
            <a:ext cx="4611423" cy="65783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 dirty="0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Experimental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results on U280</a:t>
            </a:r>
            <a:endParaRPr lang="zh-CN" altLang="en-US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9085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0360" y="6173873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23</a:t>
            </a:fld>
            <a:endParaRPr lang="zh-CN" altLang="en-US"/>
          </a:p>
        </p:txBody>
      </p:sp>
      <p:graphicFrame>
        <p:nvGraphicFramePr>
          <p:cNvPr id="4194311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25098"/>
              </p:ext>
            </p:extLst>
          </p:nvPr>
        </p:nvGraphicFramePr>
        <p:xfrm>
          <a:off x="647432" y="4423826"/>
          <a:ext cx="65024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9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873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Test Type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Average Channel Bandwidth (GB/s)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Bandwidth Utilization (%)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baseline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8x8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8.75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60.9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Our work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2x2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14.0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97.4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4x4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13.63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94.8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8x8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12.94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90.0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97227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359" y="4238359"/>
            <a:ext cx="3964474" cy="2311239"/>
          </a:xfrm>
          <a:prstGeom prst="rect">
            <a:avLst/>
          </a:prstGeom>
        </p:spPr>
      </p:pic>
      <p:pic>
        <p:nvPicPr>
          <p:cNvPr id="2097228" name="图片 4"/>
          <p:cNvPicPr>
            <a:picLocks noChangeAspect="1"/>
          </p:cNvPicPr>
          <p:nvPr/>
        </p:nvPicPr>
        <p:blipFill rotWithShape="1">
          <a:blip r:embed="rId5"/>
          <a:srcRect t="21488" b="9560"/>
          <a:stretch>
            <a:fillRect/>
          </a:stretch>
        </p:blipFill>
        <p:spPr>
          <a:xfrm rot="10800000">
            <a:off x="7771746" y="872747"/>
            <a:ext cx="3450709" cy="3172449"/>
          </a:xfrm>
          <a:prstGeom prst="rect">
            <a:avLst/>
          </a:prstGeom>
        </p:spPr>
      </p:pic>
      <p:sp>
        <p:nvSpPr>
          <p:cNvPr id="1049086" name="矩形 28"/>
          <p:cNvSpPr/>
          <p:nvPr/>
        </p:nvSpPr>
        <p:spPr>
          <a:xfrm>
            <a:off x="753762" y="1702237"/>
            <a:ext cx="991701" cy="358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Channel 0 </a:t>
            </a:r>
            <a:endParaRPr lang="zh-CN" altLang="en-US" sz="1400" dirty="0"/>
          </a:p>
        </p:txBody>
      </p:sp>
      <p:sp>
        <p:nvSpPr>
          <p:cNvPr id="1049087" name="矩形 29"/>
          <p:cNvSpPr/>
          <p:nvPr/>
        </p:nvSpPr>
        <p:spPr>
          <a:xfrm>
            <a:off x="753762" y="2336870"/>
            <a:ext cx="991701" cy="2819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Channel 1</a:t>
            </a:r>
            <a:endParaRPr lang="zh-CN" altLang="en-US" sz="1400" dirty="0"/>
          </a:p>
        </p:txBody>
      </p:sp>
      <p:sp>
        <p:nvSpPr>
          <p:cNvPr id="1049088" name="矩形 30"/>
          <p:cNvSpPr/>
          <p:nvPr/>
        </p:nvSpPr>
        <p:spPr>
          <a:xfrm>
            <a:off x="753762" y="3143316"/>
            <a:ext cx="991701" cy="2976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Channel 7</a:t>
            </a:r>
            <a:endParaRPr lang="zh-CN" altLang="en-US" sz="1400" dirty="0"/>
          </a:p>
        </p:txBody>
      </p:sp>
      <p:sp>
        <p:nvSpPr>
          <p:cNvPr id="1049089" name="矩形 31"/>
          <p:cNvSpPr/>
          <p:nvPr/>
        </p:nvSpPr>
        <p:spPr>
          <a:xfrm>
            <a:off x="2894255" y="1702237"/>
            <a:ext cx="965757" cy="3228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Channel 8</a:t>
            </a:r>
            <a:endParaRPr lang="zh-CN" altLang="en-US" sz="1400" dirty="0"/>
          </a:p>
        </p:txBody>
      </p:sp>
      <p:sp>
        <p:nvSpPr>
          <p:cNvPr id="1049090" name="矩形 32"/>
          <p:cNvSpPr/>
          <p:nvPr/>
        </p:nvSpPr>
        <p:spPr>
          <a:xfrm>
            <a:off x="2894256" y="2336870"/>
            <a:ext cx="965756" cy="2806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Channel 9</a:t>
            </a:r>
            <a:endParaRPr lang="zh-CN" altLang="en-US" sz="1400" dirty="0"/>
          </a:p>
        </p:txBody>
      </p:sp>
      <p:sp>
        <p:nvSpPr>
          <p:cNvPr id="1049091" name="矩形 33"/>
          <p:cNvSpPr/>
          <p:nvPr/>
        </p:nvSpPr>
        <p:spPr>
          <a:xfrm>
            <a:off x="2894256" y="3203605"/>
            <a:ext cx="965756" cy="2976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9092" name="文本框 34"/>
          <p:cNvSpPr txBox="1"/>
          <p:nvPr/>
        </p:nvSpPr>
        <p:spPr>
          <a:xfrm>
            <a:off x="1069268" y="2753192"/>
            <a:ext cx="589279" cy="2819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/>
              <a:t>...</a:t>
            </a:r>
            <a:endParaRPr lang="zh-CN" altLang="en-US" sz="2400" b="1" dirty="0"/>
          </a:p>
        </p:txBody>
      </p:sp>
      <p:sp>
        <p:nvSpPr>
          <p:cNvPr id="1049093" name="文本框 35"/>
          <p:cNvSpPr txBox="1"/>
          <p:nvPr/>
        </p:nvSpPr>
        <p:spPr>
          <a:xfrm>
            <a:off x="3007039" y="2753192"/>
            <a:ext cx="589280" cy="2819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400" b="1" dirty="0"/>
              <a:t>...</a:t>
            </a:r>
            <a:endParaRPr lang="zh-CN" altLang="en-US" sz="2400" b="1" dirty="0"/>
          </a:p>
        </p:txBody>
      </p:sp>
      <p:cxnSp>
        <p:nvCxnSpPr>
          <p:cNvPr id="3145777" name="连接符: 肘形 37"/>
          <p:cNvCxnSpPr>
            <a:cxnSpLocks/>
            <a:stCxn id="1049086" idx="3"/>
            <a:endCxn id="1049089" idx="1"/>
          </p:cNvCxnSpPr>
          <p:nvPr/>
        </p:nvCxnSpPr>
        <p:spPr>
          <a:xfrm flipV="1">
            <a:off x="1745463" y="1863638"/>
            <a:ext cx="1148792" cy="1779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8" name="连接符: 肘形 38"/>
          <p:cNvCxnSpPr>
            <a:cxnSpLocks/>
            <a:stCxn id="1049086" idx="3"/>
            <a:endCxn id="1049090" idx="1"/>
          </p:cNvCxnSpPr>
          <p:nvPr/>
        </p:nvCxnSpPr>
        <p:spPr>
          <a:xfrm>
            <a:off x="1745463" y="1881435"/>
            <a:ext cx="1148793" cy="59577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9" name="连接符: 肘形 41"/>
          <p:cNvCxnSpPr>
            <a:cxnSpLocks/>
            <a:stCxn id="1049086" idx="3"/>
            <a:endCxn id="1049091" idx="1"/>
          </p:cNvCxnSpPr>
          <p:nvPr/>
        </p:nvCxnSpPr>
        <p:spPr>
          <a:xfrm>
            <a:off x="1745463" y="1881435"/>
            <a:ext cx="1148793" cy="147098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0" name="连接符: 肘形 48"/>
          <p:cNvCxnSpPr>
            <a:cxnSpLocks/>
            <a:stCxn id="1049087" idx="3"/>
          </p:cNvCxnSpPr>
          <p:nvPr/>
        </p:nvCxnSpPr>
        <p:spPr>
          <a:xfrm flipV="1">
            <a:off x="1745463" y="2037972"/>
            <a:ext cx="1148793" cy="439869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1" name="连接符: 肘形 52"/>
          <p:cNvCxnSpPr>
            <a:cxnSpLocks/>
            <a:stCxn id="1049087" idx="3"/>
          </p:cNvCxnSpPr>
          <p:nvPr/>
        </p:nvCxnSpPr>
        <p:spPr>
          <a:xfrm>
            <a:off x="1745463" y="2477841"/>
            <a:ext cx="1148793" cy="188414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2" name="连接符: 肘形 56"/>
          <p:cNvCxnSpPr>
            <a:cxnSpLocks/>
            <a:stCxn id="1049087" idx="3"/>
          </p:cNvCxnSpPr>
          <p:nvPr/>
        </p:nvCxnSpPr>
        <p:spPr>
          <a:xfrm>
            <a:off x="1745463" y="2477841"/>
            <a:ext cx="1148793" cy="104608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94" name="文本框 65"/>
          <p:cNvSpPr txBox="1"/>
          <p:nvPr/>
        </p:nvSpPr>
        <p:spPr>
          <a:xfrm>
            <a:off x="2829941" y="3192346"/>
            <a:ext cx="1105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</a:rPr>
              <a:t>Channel 16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097229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586" y="1361988"/>
            <a:ext cx="3561617" cy="2539102"/>
          </a:xfrm>
          <a:prstGeom prst="rect">
            <a:avLst/>
          </a:prstGeom>
        </p:spPr>
      </p:pic>
      <p:sp>
        <p:nvSpPr>
          <p:cNvPr id="1049095" name="文本框 67"/>
          <p:cNvSpPr txBox="1"/>
          <p:nvPr/>
        </p:nvSpPr>
        <p:spPr>
          <a:xfrm>
            <a:off x="364926" y="872428"/>
            <a:ext cx="398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Diagram of many-to-many unicast communication test experiment</a:t>
            </a:r>
            <a:endParaRPr lang="zh-CN" altLang="en-US" dirty="0"/>
          </a:p>
        </p:txBody>
      </p:sp>
      <p:sp>
        <p:nvSpPr>
          <p:cNvPr id="1049096" name="文本框 68"/>
          <p:cNvSpPr txBox="1"/>
          <p:nvPr/>
        </p:nvSpPr>
        <p:spPr>
          <a:xfrm>
            <a:off x="37303" y="4043115"/>
            <a:ext cx="925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The proposed on-chip network-based computing framework enhances channel bandwidth</a:t>
            </a:r>
            <a:endParaRPr lang="zh-CN" altLang="en-US" dirty="0"/>
          </a:p>
        </p:txBody>
      </p:sp>
      <p:sp>
        <p:nvSpPr>
          <p:cNvPr id="1049097" name="文本框 69"/>
          <p:cNvSpPr txBox="1"/>
          <p:nvPr/>
        </p:nvSpPr>
        <p:spPr>
          <a:xfrm>
            <a:off x="4580895" y="1071182"/>
            <a:ext cx="279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FPGA resource utilization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1" name="矩形 20"/>
          <p:cNvSpPr/>
          <p:nvPr/>
        </p:nvSpPr>
        <p:spPr>
          <a:xfrm>
            <a:off x="0" y="4026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230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102" name="TextBox 11"/>
          <p:cNvSpPr txBox="1"/>
          <p:nvPr/>
        </p:nvSpPr>
        <p:spPr>
          <a:xfrm>
            <a:off x="4375697" y="2210598"/>
            <a:ext cx="6815227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en-US" altLang="zh-CN" sz="3600" b="1" dirty="0">
              <a:solidFill>
                <a:srgbClr val="1C62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3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9103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9104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9105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06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83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9106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84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194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9107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08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09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10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11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112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113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11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1252" y="6170384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85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98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118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19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06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20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121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31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122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123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9124" name="标题占位符 1"/>
          <p:cNvSpPr txBox="1"/>
          <p:nvPr/>
        </p:nvSpPr>
        <p:spPr>
          <a:xfrm>
            <a:off x="948645" y="0"/>
            <a:ext cx="6554124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8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summary</a:t>
            </a:r>
            <a:endParaRPr lang="zh-CN" altLang="en-US" sz="28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49125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729720" y="6180066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049126" name="文本框 4"/>
          <p:cNvSpPr txBox="1"/>
          <p:nvPr/>
        </p:nvSpPr>
        <p:spPr>
          <a:xfrm>
            <a:off x="280081" y="1396674"/>
            <a:ext cx="11854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@ NAO: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packet loss rate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delivered to PSRDADA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for real-time coherent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dedispersion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94312" name="图示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025383"/>
              </p:ext>
            </p:extLst>
          </p:nvPr>
        </p:nvGraphicFramePr>
        <p:xfrm>
          <a:off x="256004" y="2342945"/>
          <a:ext cx="119359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86" name="直接连接符 43"/>
          <p:cNvCxnSpPr>
            <a:cxnSpLocks/>
          </p:cNvCxnSpPr>
          <p:nvPr/>
        </p:nvCxnSpPr>
        <p:spPr>
          <a:xfrm>
            <a:off x="660400" y="805191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202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130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31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06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32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133" name="标题占位符 1"/>
          <p:cNvSpPr txBox="1"/>
          <p:nvPr/>
        </p:nvSpPr>
        <p:spPr>
          <a:xfrm>
            <a:off x="952618" y="-82246"/>
            <a:ext cx="5435600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</a:rPr>
              <a:t>Acknowledgement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32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9134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9135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cxnSp>
        <p:nvCxnSpPr>
          <p:cNvPr id="3145787" name="直接连接符 4"/>
          <p:cNvCxnSpPr>
            <a:cxnSpLocks/>
          </p:cNvCxnSpPr>
          <p:nvPr/>
        </p:nvCxnSpPr>
        <p:spPr>
          <a:xfrm>
            <a:off x="5091980" y="1218160"/>
            <a:ext cx="0" cy="4644000"/>
          </a:xfrm>
          <a:prstGeom prst="line">
            <a:avLst/>
          </a:prstGeom>
          <a:ln w="38100">
            <a:solidFill>
              <a:srgbClr val="1C6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36" name="文本框 16"/>
          <p:cNvSpPr txBox="1"/>
          <p:nvPr/>
        </p:nvSpPr>
        <p:spPr>
          <a:xfrm>
            <a:off x="5316673" y="1077639"/>
            <a:ext cx="6646221" cy="586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Reference: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 X. KONG, X. ZHENG, Y. ZHU, “I/O-Efficient GPU-based Acceleration of Coherent Dedispersion for Pulsar Observation”, Journal of Systems Architecture, 2023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[2] ZHANG Qin-run, ZHENG Xiao-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ying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ZHU Yong-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WANG Hui, ZHU Yan, YUE You-ling. Optimization of Astronomical Data Stream Transmission with Ultra-low Packet Loss Rate for FAST. COMPUTER ENGINEERING AND DESIGN.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Xiangcong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Kong, Xiaoying Zheng,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Yongxin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Zhu,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Qinrun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Zhang, Ying Huang. Custom Computing Design and Implementation for Multiple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Dedispersion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GPU[C].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CSCloud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EdgeCom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2021: 103-108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[4]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Linghe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Kong, Tian Huang,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Yongxin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Zhu,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Shenghua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Yu, Big Data in Astronomy: Scientific Data Processing for Advanced Radio Telescopes, ISBN 978-0-12-819084-5, Elsevier, 2020 </a:t>
            </a:r>
          </a:p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Kong et al. Enhancing HBM Multi-Channel Access Bandwidth in FPGA with a Custom Network-on-Chip Design. IEEE Transactions on Circuits and Systems I.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投稿中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Astronomical Data Capture based on DPDK and delivery by PSRDADA V1.0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Supported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 Program of Ministry of Science and Technology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2020SKA0120202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NSFC 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12373113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3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18" y="5040008"/>
            <a:ext cx="1535551" cy="1535551"/>
          </a:xfrm>
          <a:prstGeom prst="rect">
            <a:avLst/>
          </a:prstGeom>
        </p:spPr>
      </p:pic>
      <p:pic>
        <p:nvPicPr>
          <p:cNvPr id="209723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26" y="1354405"/>
            <a:ext cx="2991529" cy="3685603"/>
          </a:xfrm>
          <a:prstGeom prst="rect">
            <a:avLst/>
          </a:prstGeom>
        </p:spPr>
      </p:pic>
      <p:sp>
        <p:nvSpPr>
          <p:cNvPr id="1049137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3018" y="6250027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1" name="矩形 10"/>
          <p:cNvSpPr/>
          <p:nvPr/>
        </p:nvSpPr>
        <p:spPr>
          <a:xfrm>
            <a:off x="0" y="-56800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9142" name="矩形 4"/>
          <p:cNvSpPr/>
          <p:nvPr/>
        </p:nvSpPr>
        <p:spPr>
          <a:xfrm>
            <a:off x="0" y="1727926"/>
            <a:ext cx="12192000" cy="3118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18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49143" name="矩形 2"/>
          <p:cNvSpPr/>
          <p:nvPr/>
        </p:nvSpPr>
        <p:spPr>
          <a:xfrm>
            <a:off x="5476545" y="2113703"/>
            <a:ext cx="5019597" cy="2783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 You</a:t>
            </a:r>
          </a:p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Q&amp;A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235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51" y="84930"/>
            <a:ext cx="6400800" cy="975407"/>
          </a:xfrm>
          <a:prstGeom prst="rect">
            <a:avLst/>
          </a:prstGeom>
        </p:spPr>
      </p:pic>
      <p:pic>
        <p:nvPicPr>
          <p:cNvPr id="20972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04" y="1905998"/>
            <a:ext cx="3929062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144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11811000" y="6492875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88" name="直接连接符 32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209" name="组合 33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9148" name="椭圆 34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49" name="文本框 35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9150" name="椭圆 36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9151" name="标题占位符 1"/>
          <p:cNvSpPr txBox="1"/>
          <p:nvPr/>
        </p:nvSpPr>
        <p:spPr>
          <a:xfrm>
            <a:off x="952618" y="171996"/>
            <a:ext cx="5435600" cy="5633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</a:rPr>
              <a:t>Result Analysis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237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38" name="图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02" y="1216140"/>
            <a:ext cx="3326398" cy="2619143"/>
          </a:xfrm>
          <a:prstGeom prst="rect">
            <a:avLst/>
          </a:prstGeom>
        </p:spPr>
      </p:pic>
      <p:pic>
        <p:nvPicPr>
          <p:cNvPr id="2097239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7" y="1276551"/>
            <a:ext cx="4881154" cy="2532099"/>
          </a:xfrm>
          <a:prstGeom prst="rect">
            <a:avLst/>
          </a:prstGeom>
        </p:spPr>
      </p:pic>
      <p:sp>
        <p:nvSpPr>
          <p:cNvPr id="1049152" name="文本框 50"/>
          <p:cNvSpPr txBox="1"/>
          <p:nvPr/>
        </p:nvSpPr>
        <p:spPr>
          <a:xfrm>
            <a:off x="325991" y="927576"/>
            <a:ext cx="510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Simulated Data, Dedispersion Baseband Results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153" name="文本框 51"/>
          <p:cNvSpPr txBox="1"/>
          <p:nvPr/>
        </p:nvSpPr>
        <p:spPr>
          <a:xfrm>
            <a:off x="7216357" y="786236"/>
            <a:ext cx="454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Simulated Data, Dedispersion FITS Compression Results (4096 Channels)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40" name="图片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76" y="4190134"/>
            <a:ext cx="3083775" cy="2396389"/>
          </a:xfrm>
          <a:prstGeom prst="rect">
            <a:avLst/>
          </a:prstGeom>
        </p:spPr>
      </p:pic>
      <p:sp>
        <p:nvSpPr>
          <p:cNvPr id="1049154" name="文本框 57"/>
          <p:cNvSpPr txBox="1"/>
          <p:nvPr/>
        </p:nvSpPr>
        <p:spPr>
          <a:xfrm>
            <a:off x="7719843" y="3912377"/>
            <a:ext cx="349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Increase in Disk I/O Throughput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9155" name="文本框 58"/>
          <p:cNvSpPr txBox="1"/>
          <p:nvPr/>
        </p:nvSpPr>
        <p:spPr>
          <a:xfrm>
            <a:off x="87841" y="6563703"/>
            <a:ext cx="12030727" cy="57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Kong X, Zheng X, Zhu Y, et al. I/O-efficient GPU-based acceleration of coherent dedispersion for pulsar observation[J]. Journal of Systems Architecture, 2023. </a:t>
            </a:r>
            <a:endParaRPr lang="zh-CN" altLang="en-US" sz="1400" dirty="0"/>
          </a:p>
        </p:txBody>
      </p:sp>
      <p:sp>
        <p:nvSpPr>
          <p:cNvPr id="1049156" name="文本框 59"/>
          <p:cNvSpPr txBox="1"/>
          <p:nvPr/>
        </p:nvSpPr>
        <p:spPr>
          <a:xfrm>
            <a:off x="341381" y="3896437"/>
            <a:ext cx="474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Overlapping GPU Computation and Disk I/O</a:t>
            </a:r>
            <a:endParaRPr lang="zh-CN" altLang="en-US" sz="16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41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17" y="4275624"/>
            <a:ext cx="7725878" cy="20865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直接连接符 43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00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705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06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07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708" name="标题占位符 1"/>
          <p:cNvSpPr txBox="1"/>
          <p:nvPr/>
        </p:nvSpPr>
        <p:spPr>
          <a:xfrm>
            <a:off x="952618" y="171996"/>
            <a:ext cx="5435600" cy="5633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Process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61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09" name="灯片编号占位符 72"/>
          <p:cNvSpPr>
            <a:spLocks noGrp="1"/>
          </p:cNvSpPr>
          <p:nvPr>
            <p:ph type="sldNum" sz="quarter" idx="12"/>
          </p:nvPr>
        </p:nvSpPr>
        <p:spPr>
          <a:xfrm>
            <a:off x="11684000" y="6336437"/>
            <a:ext cx="44704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048710" name="矩形 3"/>
          <p:cNvSpPr/>
          <p:nvPr/>
        </p:nvSpPr>
        <p:spPr>
          <a:xfrm>
            <a:off x="8913788" y="4088966"/>
            <a:ext cx="1535978" cy="1861706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11" name="矩形 4"/>
          <p:cNvSpPr/>
          <p:nvPr/>
        </p:nvSpPr>
        <p:spPr>
          <a:xfrm>
            <a:off x="2510914" y="3367291"/>
            <a:ext cx="4800582" cy="2843804"/>
          </a:xfrm>
          <a:prstGeom prst="rect">
            <a:avLst/>
          </a:prstGeom>
          <a:solidFill>
            <a:srgbClr val="FFF0CE"/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2" name="图片 6"/>
          <p:cNvPicPr>
            <a:picLocks noChangeAspect="1"/>
          </p:cNvPicPr>
          <p:nvPr/>
        </p:nvPicPr>
        <p:blipFill rotWithShape="1">
          <a:blip r:embed="rId4"/>
          <a:srcRect l="13161" t="33200" r="17967" b="-1"/>
          <a:stretch>
            <a:fillRect/>
          </a:stretch>
        </p:blipFill>
        <p:spPr bwMode="auto">
          <a:xfrm>
            <a:off x="4023968" y="1578437"/>
            <a:ext cx="1661980" cy="1102843"/>
          </a:xfrm>
          <a:prstGeom prst="roundRect">
            <a:avLst/>
          </a:prstGeom>
        </p:spPr>
      </p:pic>
      <p:sp>
        <p:nvSpPr>
          <p:cNvPr id="1048712" name="矩形: 圆角 8"/>
          <p:cNvSpPr/>
          <p:nvPr/>
        </p:nvSpPr>
        <p:spPr bwMode="auto">
          <a:xfrm>
            <a:off x="8752324" y="1812735"/>
            <a:ext cx="1521041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波束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3" name="文本框 20"/>
          <p:cNvSpPr txBox="1">
            <a:spLocks noChangeArrowheads="1"/>
          </p:cNvSpPr>
          <p:nvPr/>
        </p:nvSpPr>
        <p:spPr bwMode="auto">
          <a:xfrm>
            <a:off x="8999419" y="5427451"/>
            <a:ext cx="1509583" cy="5740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 dirty="0"/>
              <a:t>DDR</a:t>
            </a:r>
            <a:r>
              <a:rPr lang="zh-CN" altLang="en-US" sz="1400" b="1" dirty="0"/>
              <a:t>内存接入数据流缓存</a:t>
            </a:r>
          </a:p>
        </p:txBody>
      </p:sp>
      <p:cxnSp>
        <p:nvCxnSpPr>
          <p:cNvPr id="3145736" name="直接箭头连接符 10"/>
          <p:cNvCxnSpPr>
            <a:cxnSpLocks/>
          </p:cNvCxnSpPr>
          <p:nvPr/>
        </p:nvCxnSpPr>
        <p:spPr bwMode="auto">
          <a:xfrm flipV="1">
            <a:off x="7624214" y="1484844"/>
            <a:ext cx="1121096" cy="37217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14" name="文本框 34"/>
          <p:cNvSpPr txBox="1">
            <a:spLocks noChangeArrowheads="1"/>
          </p:cNvSpPr>
          <p:nvPr/>
        </p:nvSpPr>
        <p:spPr bwMode="auto">
          <a:xfrm>
            <a:off x="3783477" y="2684997"/>
            <a:ext cx="213482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1" dirty="0"/>
              <a:t>“中国天眼”望远镜</a:t>
            </a:r>
          </a:p>
        </p:txBody>
      </p:sp>
      <p:grpSp>
        <p:nvGrpSpPr>
          <p:cNvPr id="101" name="组合 42"/>
          <p:cNvGrpSpPr/>
          <p:nvPr/>
        </p:nvGrpSpPr>
        <p:grpSpPr bwMode="auto">
          <a:xfrm>
            <a:off x="8752324" y="4088965"/>
            <a:ext cx="1772492" cy="1456088"/>
            <a:chOff x="7202493" y="3439160"/>
            <a:chExt cx="1320507" cy="1092890"/>
          </a:xfrm>
        </p:grpSpPr>
        <p:pic>
          <p:nvPicPr>
            <p:cNvPr id="2097163" name="图片 4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02493" y="3439160"/>
              <a:ext cx="1162717" cy="654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4" name="图片 4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78119" y="3656032"/>
              <a:ext cx="1163823" cy="65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5" name="图片 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59177" y="3879501"/>
              <a:ext cx="1163823" cy="652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715" name="箭头: 下 19"/>
          <p:cNvSpPr/>
          <p:nvPr/>
        </p:nvSpPr>
        <p:spPr bwMode="auto">
          <a:xfrm rot="5400000">
            <a:off x="7934790" y="4378559"/>
            <a:ext cx="369331" cy="1348103"/>
          </a:xfrm>
          <a:prstGeom prst="downArrow">
            <a:avLst>
              <a:gd name="adj1" fmla="val 50000"/>
              <a:gd name="adj2" fmla="val 57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66" name="图片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2747" y="3922159"/>
            <a:ext cx="925569" cy="85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16" name="矩形: 圆角 21"/>
          <p:cNvSpPr/>
          <p:nvPr/>
        </p:nvSpPr>
        <p:spPr bwMode="auto">
          <a:xfrm>
            <a:off x="8752324" y="1314012"/>
            <a:ext cx="1521041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波束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7" name="矩形: 圆角 22"/>
          <p:cNvSpPr/>
          <p:nvPr/>
        </p:nvSpPr>
        <p:spPr bwMode="auto">
          <a:xfrm>
            <a:off x="8739439" y="2643009"/>
            <a:ext cx="1554137" cy="399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波束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8" name="箭头: 右 25"/>
          <p:cNvSpPr/>
          <p:nvPr/>
        </p:nvSpPr>
        <p:spPr>
          <a:xfrm flipH="1">
            <a:off x="1677523" y="4549426"/>
            <a:ext cx="724418" cy="54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19" name="文本框 34"/>
          <p:cNvSpPr txBox="1"/>
          <p:nvPr/>
        </p:nvSpPr>
        <p:spPr>
          <a:xfrm>
            <a:off x="379973" y="4478793"/>
            <a:ext cx="1267202" cy="751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后续科学研究</a:t>
            </a:r>
          </a:p>
        </p:txBody>
      </p:sp>
      <p:sp>
        <p:nvSpPr>
          <p:cNvPr id="1048720" name="文本框 35"/>
          <p:cNvSpPr txBox="1"/>
          <p:nvPr/>
        </p:nvSpPr>
        <p:spPr>
          <a:xfrm>
            <a:off x="4491239" y="3780929"/>
            <a:ext cx="1060678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内存传输加速</a:t>
            </a:r>
          </a:p>
        </p:txBody>
      </p:sp>
      <p:sp>
        <p:nvSpPr>
          <p:cNvPr id="1048721" name="文本框 36"/>
          <p:cNvSpPr txBox="1"/>
          <p:nvPr/>
        </p:nvSpPr>
        <p:spPr>
          <a:xfrm>
            <a:off x="9245658" y="2198782"/>
            <a:ext cx="589280" cy="914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accent1"/>
                </a:solidFill>
              </a:rPr>
              <a:t>…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3145737" name="直接箭头连接符 37"/>
          <p:cNvCxnSpPr>
            <a:cxnSpLocks/>
          </p:cNvCxnSpPr>
          <p:nvPr/>
        </p:nvCxnSpPr>
        <p:spPr bwMode="auto">
          <a:xfrm>
            <a:off x="7624214" y="2463378"/>
            <a:ext cx="1128110" cy="31658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2" name="矩形: 圆角 39"/>
          <p:cNvSpPr/>
          <p:nvPr/>
        </p:nvSpPr>
        <p:spPr>
          <a:xfrm>
            <a:off x="6674848" y="1753857"/>
            <a:ext cx="851284" cy="64957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馈源采集</a:t>
            </a:r>
          </a:p>
        </p:txBody>
      </p:sp>
      <p:pic>
        <p:nvPicPr>
          <p:cNvPr id="2097167" name="图片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821275" y="1840381"/>
            <a:ext cx="685347" cy="49418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23" name="箭头: 手杖形 41"/>
          <p:cNvSpPr/>
          <p:nvPr/>
        </p:nvSpPr>
        <p:spPr>
          <a:xfrm rot="5400000">
            <a:off x="9465773" y="3703408"/>
            <a:ext cx="2719518" cy="722083"/>
          </a:xfrm>
          <a:prstGeom prst="uturnArrow">
            <a:avLst>
              <a:gd name="adj1" fmla="val 12581"/>
              <a:gd name="adj2" fmla="val 25000"/>
              <a:gd name="adj3" fmla="val 40378"/>
              <a:gd name="adj4" fmla="val 59622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145738" name="直接箭头连接符 42"/>
          <p:cNvCxnSpPr>
            <a:cxnSpLocks/>
            <a:endCxn id="1048712" idx="1"/>
          </p:cNvCxnSpPr>
          <p:nvPr/>
        </p:nvCxnSpPr>
        <p:spPr bwMode="auto">
          <a:xfrm>
            <a:off x="7631228" y="1997401"/>
            <a:ext cx="112109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4" name="文本框 49"/>
          <p:cNvSpPr txBox="1"/>
          <p:nvPr/>
        </p:nvSpPr>
        <p:spPr>
          <a:xfrm>
            <a:off x="7981935" y="2106013"/>
            <a:ext cx="589280" cy="914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accent1"/>
                </a:solidFill>
              </a:rPr>
              <a:t>…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048725" name="文本框 26"/>
          <p:cNvSpPr txBox="1">
            <a:spLocks noChangeArrowheads="1"/>
          </p:cNvSpPr>
          <p:nvPr/>
        </p:nvSpPr>
        <p:spPr bwMode="auto">
          <a:xfrm>
            <a:off x="6082962" y="2623680"/>
            <a:ext cx="2166607" cy="396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/>
              <a:t>19</a:t>
            </a:r>
            <a:r>
              <a:rPr lang="zh-CN" altLang="en-US" sz="1800" b="1" dirty="0"/>
              <a:t>波束数据流输出</a:t>
            </a:r>
          </a:p>
        </p:txBody>
      </p:sp>
      <p:pic>
        <p:nvPicPr>
          <p:cNvPr id="2097168" name="图片 51" descr="rotati~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590" y="1610558"/>
            <a:ext cx="996440" cy="10402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" name="组合 52"/>
          <p:cNvGrpSpPr/>
          <p:nvPr/>
        </p:nvGrpSpPr>
        <p:grpSpPr>
          <a:xfrm>
            <a:off x="2943704" y="1852116"/>
            <a:ext cx="1001817" cy="627345"/>
            <a:chOff x="1426854" y="2927022"/>
            <a:chExt cx="1001817" cy="627345"/>
          </a:xfrm>
        </p:grpSpPr>
        <p:cxnSp>
          <p:nvCxnSpPr>
            <p:cNvPr id="3145739" name="直接箭头连接符 54"/>
            <p:cNvCxnSpPr>
              <a:cxnSpLocks/>
            </p:cNvCxnSpPr>
            <p:nvPr/>
          </p:nvCxnSpPr>
          <p:spPr>
            <a:xfrm>
              <a:off x="1448771" y="2927022"/>
              <a:ext cx="917389" cy="716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0" name="直接箭头连接符 56"/>
            <p:cNvCxnSpPr>
              <a:cxnSpLocks/>
            </p:cNvCxnSpPr>
            <p:nvPr/>
          </p:nvCxnSpPr>
          <p:spPr>
            <a:xfrm>
              <a:off x="1448771" y="3234019"/>
              <a:ext cx="91738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1" name="直接箭头连接符 57"/>
            <p:cNvCxnSpPr>
              <a:cxnSpLocks/>
            </p:cNvCxnSpPr>
            <p:nvPr/>
          </p:nvCxnSpPr>
          <p:spPr>
            <a:xfrm>
              <a:off x="1448771" y="3544521"/>
              <a:ext cx="917389" cy="596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26" name="文本框 58"/>
            <p:cNvSpPr txBox="1"/>
            <p:nvPr/>
          </p:nvSpPr>
          <p:spPr>
            <a:xfrm>
              <a:off x="1426854" y="2980328"/>
              <a:ext cx="1001817" cy="57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脉冲辐射（带色散）</a:t>
              </a:r>
            </a:p>
          </p:txBody>
        </p:sp>
      </p:grpSp>
      <p:sp>
        <p:nvSpPr>
          <p:cNvPr id="1048727" name="文本框 59"/>
          <p:cNvSpPr txBox="1"/>
          <p:nvPr/>
        </p:nvSpPr>
        <p:spPr>
          <a:xfrm>
            <a:off x="2939174" y="5149327"/>
            <a:ext cx="2068954" cy="49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异构系统计算</a:t>
            </a:r>
          </a:p>
        </p:txBody>
      </p:sp>
      <p:sp>
        <p:nvSpPr>
          <p:cNvPr id="1048728" name="箭头: 左右 60"/>
          <p:cNvSpPr/>
          <p:nvPr/>
        </p:nvSpPr>
        <p:spPr>
          <a:xfrm>
            <a:off x="4696623" y="4379694"/>
            <a:ext cx="586719" cy="1801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29" name="矩形: 圆角 61"/>
          <p:cNvSpPr/>
          <p:nvPr/>
        </p:nvSpPr>
        <p:spPr>
          <a:xfrm>
            <a:off x="5378325" y="5674476"/>
            <a:ext cx="1699306" cy="395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磁盘</a:t>
            </a:r>
          </a:p>
        </p:txBody>
      </p:sp>
      <p:sp>
        <p:nvSpPr>
          <p:cNvPr id="1048730" name="文本框 62"/>
          <p:cNvSpPr txBox="1"/>
          <p:nvPr/>
        </p:nvSpPr>
        <p:spPr>
          <a:xfrm>
            <a:off x="6121091" y="5057676"/>
            <a:ext cx="1276036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多线程存储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</a:t>
            </a:r>
          </a:p>
        </p:txBody>
      </p:sp>
      <p:grpSp>
        <p:nvGrpSpPr>
          <p:cNvPr id="103" name="组合 73"/>
          <p:cNvGrpSpPr/>
          <p:nvPr/>
        </p:nvGrpSpPr>
        <p:grpSpPr>
          <a:xfrm>
            <a:off x="5498523" y="5021635"/>
            <a:ext cx="548639" cy="616791"/>
            <a:chOff x="8098163" y="5050345"/>
            <a:chExt cx="322258" cy="331084"/>
          </a:xfrm>
        </p:grpSpPr>
        <p:sp>
          <p:nvSpPr>
            <p:cNvPr id="1048731" name="任意多边形: 形状 74"/>
            <p:cNvSpPr/>
            <p:nvPr/>
          </p:nvSpPr>
          <p:spPr>
            <a:xfrm rot="21155961">
              <a:off x="8098163" y="5050350"/>
              <a:ext cx="60216" cy="331079"/>
            </a:xfrm>
            <a:custGeom>
              <a:avLst/>
              <a:gdLst>
                <a:gd name="connsiteX0" fmla="*/ 20975 w 39839"/>
                <a:gd name="connsiteY0" fmla="*/ 0 h 188595"/>
                <a:gd name="connsiteX1" fmla="*/ 11450 w 39839"/>
                <a:gd name="connsiteY1" fmla="*/ 7620 h 188595"/>
                <a:gd name="connsiteX2" fmla="*/ 9545 w 39839"/>
                <a:gd name="connsiteY2" fmla="*/ 13335 h 188595"/>
                <a:gd name="connsiteX3" fmla="*/ 3830 w 39839"/>
                <a:gd name="connsiteY3" fmla="*/ 20955 h 188595"/>
                <a:gd name="connsiteX4" fmla="*/ 20 w 39839"/>
                <a:gd name="connsiteY4" fmla="*/ 32385 h 188595"/>
                <a:gd name="connsiteX5" fmla="*/ 9545 w 39839"/>
                <a:gd name="connsiteY5" fmla="*/ 53340 h 188595"/>
                <a:gd name="connsiteX6" fmla="*/ 26690 w 39839"/>
                <a:gd name="connsiteY6" fmla="*/ 62865 h 188595"/>
                <a:gd name="connsiteX7" fmla="*/ 32405 w 39839"/>
                <a:gd name="connsiteY7" fmla="*/ 66675 h 188595"/>
                <a:gd name="connsiteX8" fmla="*/ 38120 w 39839"/>
                <a:gd name="connsiteY8" fmla="*/ 78105 h 188595"/>
                <a:gd name="connsiteX9" fmla="*/ 28595 w 39839"/>
                <a:gd name="connsiteY9" fmla="*/ 121920 h 188595"/>
                <a:gd name="connsiteX10" fmla="*/ 22880 w 39839"/>
                <a:gd name="connsiteY10" fmla="*/ 123825 h 188595"/>
                <a:gd name="connsiteX11" fmla="*/ 13355 w 39839"/>
                <a:gd name="connsiteY11" fmla="*/ 133350 h 188595"/>
                <a:gd name="connsiteX12" fmla="*/ 7640 w 39839"/>
                <a:gd name="connsiteY12" fmla="*/ 144780 h 188595"/>
                <a:gd name="connsiteX13" fmla="*/ 3830 w 39839"/>
                <a:gd name="connsiteY13" fmla="*/ 150495 h 188595"/>
                <a:gd name="connsiteX14" fmla="*/ 3830 w 39839"/>
                <a:gd name="connsiteY14" fmla="*/ 188595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39" h="188595">
                  <a:moveTo>
                    <a:pt x="20975" y="0"/>
                  </a:moveTo>
                  <a:cubicBezTo>
                    <a:pt x="17800" y="2540"/>
                    <a:pt x="14096" y="4533"/>
                    <a:pt x="11450" y="7620"/>
                  </a:cubicBezTo>
                  <a:cubicBezTo>
                    <a:pt x="10143" y="9145"/>
                    <a:pt x="10541" y="11592"/>
                    <a:pt x="9545" y="13335"/>
                  </a:cubicBezTo>
                  <a:cubicBezTo>
                    <a:pt x="7970" y="16092"/>
                    <a:pt x="5735" y="18415"/>
                    <a:pt x="3830" y="20955"/>
                  </a:cubicBezTo>
                  <a:cubicBezTo>
                    <a:pt x="2560" y="24765"/>
                    <a:pt x="-266" y="28379"/>
                    <a:pt x="20" y="32385"/>
                  </a:cubicBezTo>
                  <a:cubicBezTo>
                    <a:pt x="234" y="35384"/>
                    <a:pt x="5386" y="49181"/>
                    <a:pt x="9545" y="53340"/>
                  </a:cubicBezTo>
                  <a:cubicBezTo>
                    <a:pt x="12765" y="56560"/>
                    <a:pt x="24448" y="61619"/>
                    <a:pt x="26690" y="62865"/>
                  </a:cubicBezTo>
                  <a:cubicBezTo>
                    <a:pt x="28691" y="63977"/>
                    <a:pt x="30500" y="65405"/>
                    <a:pt x="32405" y="66675"/>
                  </a:cubicBezTo>
                  <a:cubicBezTo>
                    <a:pt x="34310" y="70485"/>
                    <a:pt x="37780" y="73859"/>
                    <a:pt x="38120" y="78105"/>
                  </a:cubicBezTo>
                  <a:cubicBezTo>
                    <a:pt x="39842" y="99629"/>
                    <a:pt x="43624" y="111185"/>
                    <a:pt x="28595" y="121920"/>
                  </a:cubicBezTo>
                  <a:cubicBezTo>
                    <a:pt x="26961" y="123087"/>
                    <a:pt x="24785" y="123190"/>
                    <a:pt x="22880" y="123825"/>
                  </a:cubicBezTo>
                  <a:cubicBezTo>
                    <a:pt x="6280" y="157026"/>
                    <a:pt x="30173" y="113729"/>
                    <a:pt x="13355" y="133350"/>
                  </a:cubicBezTo>
                  <a:cubicBezTo>
                    <a:pt x="10583" y="136584"/>
                    <a:pt x="9709" y="141056"/>
                    <a:pt x="7640" y="144780"/>
                  </a:cubicBezTo>
                  <a:cubicBezTo>
                    <a:pt x="6528" y="146781"/>
                    <a:pt x="4028" y="148214"/>
                    <a:pt x="3830" y="150495"/>
                  </a:cubicBezTo>
                  <a:cubicBezTo>
                    <a:pt x="2730" y="163147"/>
                    <a:pt x="3830" y="175895"/>
                    <a:pt x="3830" y="188595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732" name="任意多边形: 形状 75"/>
            <p:cNvSpPr/>
            <p:nvPr/>
          </p:nvSpPr>
          <p:spPr>
            <a:xfrm rot="21155961">
              <a:off x="8232670" y="5050345"/>
              <a:ext cx="60216" cy="331079"/>
            </a:xfrm>
            <a:custGeom>
              <a:avLst/>
              <a:gdLst>
                <a:gd name="connsiteX0" fmla="*/ 20975 w 39839"/>
                <a:gd name="connsiteY0" fmla="*/ 0 h 188595"/>
                <a:gd name="connsiteX1" fmla="*/ 11450 w 39839"/>
                <a:gd name="connsiteY1" fmla="*/ 7620 h 188595"/>
                <a:gd name="connsiteX2" fmla="*/ 9545 w 39839"/>
                <a:gd name="connsiteY2" fmla="*/ 13335 h 188595"/>
                <a:gd name="connsiteX3" fmla="*/ 3830 w 39839"/>
                <a:gd name="connsiteY3" fmla="*/ 20955 h 188595"/>
                <a:gd name="connsiteX4" fmla="*/ 20 w 39839"/>
                <a:gd name="connsiteY4" fmla="*/ 32385 h 188595"/>
                <a:gd name="connsiteX5" fmla="*/ 9545 w 39839"/>
                <a:gd name="connsiteY5" fmla="*/ 53340 h 188595"/>
                <a:gd name="connsiteX6" fmla="*/ 26690 w 39839"/>
                <a:gd name="connsiteY6" fmla="*/ 62865 h 188595"/>
                <a:gd name="connsiteX7" fmla="*/ 32405 w 39839"/>
                <a:gd name="connsiteY7" fmla="*/ 66675 h 188595"/>
                <a:gd name="connsiteX8" fmla="*/ 38120 w 39839"/>
                <a:gd name="connsiteY8" fmla="*/ 78105 h 188595"/>
                <a:gd name="connsiteX9" fmla="*/ 28595 w 39839"/>
                <a:gd name="connsiteY9" fmla="*/ 121920 h 188595"/>
                <a:gd name="connsiteX10" fmla="*/ 22880 w 39839"/>
                <a:gd name="connsiteY10" fmla="*/ 123825 h 188595"/>
                <a:gd name="connsiteX11" fmla="*/ 13355 w 39839"/>
                <a:gd name="connsiteY11" fmla="*/ 133350 h 188595"/>
                <a:gd name="connsiteX12" fmla="*/ 7640 w 39839"/>
                <a:gd name="connsiteY12" fmla="*/ 144780 h 188595"/>
                <a:gd name="connsiteX13" fmla="*/ 3830 w 39839"/>
                <a:gd name="connsiteY13" fmla="*/ 150495 h 188595"/>
                <a:gd name="connsiteX14" fmla="*/ 3830 w 39839"/>
                <a:gd name="connsiteY14" fmla="*/ 188595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39" h="188595">
                  <a:moveTo>
                    <a:pt x="20975" y="0"/>
                  </a:moveTo>
                  <a:cubicBezTo>
                    <a:pt x="17800" y="2540"/>
                    <a:pt x="14096" y="4533"/>
                    <a:pt x="11450" y="7620"/>
                  </a:cubicBezTo>
                  <a:cubicBezTo>
                    <a:pt x="10143" y="9145"/>
                    <a:pt x="10541" y="11592"/>
                    <a:pt x="9545" y="13335"/>
                  </a:cubicBezTo>
                  <a:cubicBezTo>
                    <a:pt x="7970" y="16092"/>
                    <a:pt x="5735" y="18415"/>
                    <a:pt x="3830" y="20955"/>
                  </a:cubicBezTo>
                  <a:cubicBezTo>
                    <a:pt x="2560" y="24765"/>
                    <a:pt x="-266" y="28379"/>
                    <a:pt x="20" y="32385"/>
                  </a:cubicBezTo>
                  <a:cubicBezTo>
                    <a:pt x="234" y="35384"/>
                    <a:pt x="5386" y="49181"/>
                    <a:pt x="9545" y="53340"/>
                  </a:cubicBezTo>
                  <a:cubicBezTo>
                    <a:pt x="12765" y="56560"/>
                    <a:pt x="24448" y="61619"/>
                    <a:pt x="26690" y="62865"/>
                  </a:cubicBezTo>
                  <a:cubicBezTo>
                    <a:pt x="28691" y="63977"/>
                    <a:pt x="30500" y="65405"/>
                    <a:pt x="32405" y="66675"/>
                  </a:cubicBezTo>
                  <a:cubicBezTo>
                    <a:pt x="34310" y="70485"/>
                    <a:pt x="37780" y="73859"/>
                    <a:pt x="38120" y="78105"/>
                  </a:cubicBezTo>
                  <a:cubicBezTo>
                    <a:pt x="39842" y="99629"/>
                    <a:pt x="43624" y="111185"/>
                    <a:pt x="28595" y="121920"/>
                  </a:cubicBezTo>
                  <a:cubicBezTo>
                    <a:pt x="26961" y="123087"/>
                    <a:pt x="24785" y="123190"/>
                    <a:pt x="22880" y="123825"/>
                  </a:cubicBezTo>
                  <a:cubicBezTo>
                    <a:pt x="6280" y="157026"/>
                    <a:pt x="30173" y="113729"/>
                    <a:pt x="13355" y="133350"/>
                  </a:cubicBezTo>
                  <a:cubicBezTo>
                    <a:pt x="10583" y="136584"/>
                    <a:pt x="9709" y="141056"/>
                    <a:pt x="7640" y="144780"/>
                  </a:cubicBezTo>
                  <a:cubicBezTo>
                    <a:pt x="6528" y="146781"/>
                    <a:pt x="4028" y="148214"/>
                    <a:pt x="3830" y="150495"/>
                  </a:cubicBezTo>
                  <a:cubicBezTo>
                    <a:pt x="2730" y="163147"/>
                    <a:pt x="3830" y="175895"/>
                    <a:pt x="3830" y="188595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733" name="任意多边形: 形状 76"/>
            <p:cNvSpPr/>
            <p:nvPr/>
          </p:nvSpPr>
          <p:spPr>
            <a:xfrm rot="21155961">
              <a:off x="8360205" y="5050345"/>
              <a:ext cx="60216" cy="331079"/>
            </a:xfrm>
            <a:custGeom>
              <a:avLst/>
              <a:gdLst>
                <a:gd name="connsiteX0" fmla="*/ 20975 w 39839"/>
                <a:gd name="connsiteY0" fmla="*/ 0 h 188595"/>
                <a:gd name="connsiteX1" fmla="*/ 11450 w 39839"/>
                <a:gd name="connsiteY1" fmla="*/ 7620 h 188595"/>
                <a:gd name="connsiteX2" fmla="*/ 9545 w 39839"/>
                <a:gd name="connsiteY2" fmla="*/ 13335 h 188595"/>
                <a:gd name="connsiteX3" fmla="*/ 3830 w 39839"/>
                <a:gd name="connsiteY3" fmla="*/ 20955 h 188595"/>
                <a:gd name="connsiteX4" fmla="*/ 20 w 39839"/>
                <a:gd name="connsiteY4" fmla="*/ 32385 h 188595"/>
                <a:gd name="connsiteX5" fmla="*/ 9545 w 39839"/>
                <a:gd name="connsiteY5" fmla="*/ 53340 h 188595"/>
                <a:gd name="connsiteX6" fmla="*/ 26690 w 39839"/>
                <a:gd name="connsiteY6" fmla="*/ 62865 h 188595"/>
                <a:gd name="connsiteX7" fmla="*/ 32405 w 39839"/>
                <a:gd name="connsiteY7" fmla="*/ 66675 h 188595"/>
                <a:gd name="connsiteX8" fmla="*/ 38120 w 39839"/>
                <a:gd name="connsiteY8" fmla="*/ 78105 h 188595"/>
                <a:gd name="connsiteX9" fmla="*/ 28595 w 39839"/>
                <a:gd name="connsiteY9" fmla="*/ 121920 h 188595"/>
                <a:gd name="connsiteX10" fmla="*/ 22880 w 39839"/>
                <a:gd name="connsiteY10" fmla="*/ 123825 h 188595"/>
                <a:gd name="connsiteX11" fmla="*/ 13355 w 39839"/>
                <a:gd name="connsiteY11" fmla="*/ 133350 h 188595"/>
                <a:gd name="connsiteX12" fmla="*/ 7640 w 39839"/>
                <a:gd name="connsiteY12" fmla="*/ 144780 h 188595"/>
                <a:gd name="connsiteX13" fmla="*/ 3830 w 39839"/>
                <a:gd name="connsiteY13" fmla="*/ 150495 h 188595"/>
                <a:gd name="connsiteX14" fmla="*/ 3830 w 39839"/>
                <a:gd name="connsiteY14" fmla="*/ 188595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39" h="188595">
                  <a:moveTo>
                    <a:pt x="20975" y="0"/>
                  </a:moveTo>
                  <a:cubicBezTo>
                    <a:pt x="17800" y="2540"/>
                    <a:pt x="14096" y="4533"/>
                    <a:pt x="11450" y="7620"/>
                  </a:cubicBezTo>
                  <a:cubicBezTo>
                    <a:pt x="10143" y="9145"/>
                    <a:pt x="10541" y="11592"/>
                    <a:pt x="9545" y="13335"/>
                  </a:cubicBezTo>
                  <a:cubicBezTo>
                    <a:pt x="7970" y="16092"/>
                    <a:pt x="5735" y="18415"/>
                    <a:pt x="3830" y="20955"/>
                  </a:cubicBezTo>
                  <a:cubicBezTo>
                    <a:pt x="2560" y="24765"/>
                    <a:pt x="-266" y="28379"/>
                    <a:pt x="20" y="32385"/>
                  </a:cubicBezTo>
                  <a:cubicBezTo>
                    <a:pt x="234" y="35384"/>
                    <a:pt x="5386" y="49181"/>
                    <a:pt x="9545" y="53340"/>
                  </a:cubicBezTo>
                  <a:cubicBezTo>
                    <a:pt x="12765" y="56560"/>
                    <a:pt x="24448" y="61619"/>
                    <a:pt x="26690" y="62865"/>
                  </a:cubicBezTo>
                  <a:cubicBezTo>
                    <a:pt x="28691" y="63977"/>
                    <a:pt x="30500" y="65405"/>
                    <a:pt x="32405" y="66675"/>
                  </a:cubicBezTo>
                  <a:cubicBezTo>
                    <a:pt x="34310" y="70485"/>
                    <a:pt x="37780" y="73859"/>
                    <a:pt x="38120" y="78105"/>
                  </a:cubicBezTo>
                  <a:cubicBezTo>
                    <a:pt x="39842" y="99629"/>
                    <a:pt x="43624" y="111185"/>
                    <a:pt x="28595" y="121920"/>
                  </a:cubicBezTo>
                  <a:cubicBezTo>
                    <a:pt x="26961" y="123087"/>
                    <a:pt x="24785" y="123190"/>
                    <a:pt x="22880" y="123825"/>
                  </a:cubicBezTo>
                  <a:cubicBezTo>
                    <a:pt x="6280" y="157026"/>
                    <a:pt x="30173" y="113729"/>
                    <a:pt x="13355" y="133350"/>
                  </a:cubicBezTo>
                  <a:cubicBezTo>
                    <a:pt x="10583" y="136584"/>
                    <a:pt x="9709" y="141056"/>
                    <a:pt x="7640" y="144780"/>
                  </a:cubicBezTo>
                  <a:cubicBezTo>
                    <a:pt x="6528" y="146781"/>
                    <a:pt x="4028" y="148214"/>
                    <a:pt x="3830" y="150495"/>
                  </a:cubicBezTo>
                  <a:cubicBezTo>
                    <a:pt x="2730" y="163147"/>
                    <a:pt x="3830" y="175895"/>
                    <a:pt x="3830" y="188595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78"/>
          <p:cNvGrpSpPr/>
          <p:nvPr/>
        </p:nvGrpSpPr>
        <p:grpSpPr>
          <a:xfrm>
            <a:off x="5419683" y="3608082"/>
            <a:ext cx="1660348" cy="1365616"/>
            <a:chOff x="4540821" y="4246698"/>
            <a:chExt cx="1660348" cy="1365616"/>
          </a:xfrm>
          <a:solidFill>
            <a:schemeClr val="bg1"/>
          </a:solidFill>
        </p:grpSpPr>
        <p:sp>
          <p:nvSpPr>
            <p:cNvPr id="1048734" name="矩形 79"/>
            <p:cNvSpPr/>
            <p:nvPr/>
          </p:nvSpPr>
          <p:spPr>
            <a:xfrm>
              <a:off x="4540821" y="4246698"/>
              <a:ext cx="1660348" cy="136561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8735" name="文本框 80"/>
            <p:cNvSpPr txBox="1"/>
            <p:nvPr/>
          </p:nvSpPr>
          <p:spPr>
            <a:xfrm>
              <a:off x="4579775" y="4977098"/>
              <a:ext cx="1590280" cy="6248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基带数据</a:t>
              </a: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结果处理</a:t>
              </a:r>
            </a:p>
          </p:txBody>
        </p:sp>
        <p:sp>
          <p:nvSpPr>
            <p:cNvPr id="1048736" name="文本框 81"/>
            <p:cNvSpPr txBox="1"/>
            <p:nvPr/>
          </p:nvSpPr>
          <p:spPr>
            <a:xfrm>
              <a:off x="4628662" y="4375633"/>
              <a:ext cx="752786" cy="3962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CPU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97169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2528" t="8185" r="78035" b="38856"/>
            <a:stretch>
              <a:fillRect/>
            </a:stretch>
          </p:blipFill>
          <p:spPr bwMode="auto">
            <a:xfrm>
              <a:off x="5513899" y="4290833"/>
              <a:ext cx="596088" cy="597641"/>
            </a:xfrm>
            <a:prstGeom prst="rect">
              <a:avLst/>
            </a:prstGeom>
            <a:grpFill/>
          </p:spPr>
        </p:pic>
      </p:grpSp>
      <p:grpSp>
        <p:nvGrpSpPr>
          <p:cNvPr id="105" name="组合 83"/>
          <p:cNvGrpSpPr/>
          <p:nvPr/>
        </p:nvGrpSpPr>
        <p:grpSpPr>
          <a:xfrm>
            <a:off x="2750751" y="3590992"/>
            <a:ext cx="1801823" cy="1365615"/>
            <a:chOff x="2183412" y="4257819"/>
            <a:chExt cx="1801823" cy="1365615"/>
          </a:xfrm>
          <a:solidFill>
            <a:schemeClr val="bg1"/>
          </a:solidFill>
        </p:grpSpPr>
        <p:grpSp>
          <p:nvGrpSpPr>
            <p:cNvPr id="106" name="组合 84"/>
            <p:cNvGrpSpPr/>
            <p:nvPr/>
          </p:nvGrpSpPr>
          <p:grpSpPr>
            <a:xfrm>
              <a:off x="2183412" y="4257819"/>
              <a:ext cx="1801823" cy="1365615"/>
              <a:chOff x="5150935" y="4851892"/>
              <a:chExt cx="1252534" cy="946561"/>
            </a:xfrm>
            <a:grpFill/>
          </p:grpSpPr>
          <p:sp>
            <p:nvSpPr>
              <p:cNvPr id="1048737" name="矩形 86"/>
              <p:cNvSpPr/>
              <p:nvPr/>
            </p:nvSpPr>
            <p:spPr>
              <a:xfrm>
                <a:off x="5150935" y="4851892"/>
                <a:ext cx="1252534" cy="946561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738" name="文本框 87"/>
              <p:cNvSpPr txBox="1"/>
              <p:nvPr/>
            </p:nvSpPr>
            <p:spPr>
              <a:xfrm>
                <a:off x="5187891" y="4870291"/>
                <a:ext cx="568653" cy="48591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GPU/</a:t>
                </a:r>
              </a:p>
              <a:p>
                <a:pPr algn="ctr"/>
                <a:r>
                  <a:rPr lang="en-US" altLang="zh-CN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FPGA</a:t>
                </a:r>
                <a:endPara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739" name="文本框 88"/>
              <p:cNvSpPr txBox="1"/>
              <p:nvPr/>
            </p:nvSpPr>
            <p:spPr>
              <a:xfrm>
                <a:off x="5222261" y="5354227"/>
                <a:ext cx="1134113" cy="4331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相干消色散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算法并行计算加速</a:t>
                </a:r>
              </a:p>
            </p:txBody>
          </p:sp>
        </p:grpSp>
        <p:pic>
          <p:nvPicPr>
            <p:cNvPr id="2097170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27696" t="9795" r="52867" b="37246"/>
            <a:stretch>
              <a:fillRect/>
            </a:stretch>
          </p:blipFill>
          <p:spPr bwMode="auto">
            <a:xfrm>
              <a:off x="3317203" y="4296434"/>
              <a:ext cx="632611" cy="634260"/>
            </a:xfrm>
            <a:prstGeom prst="rect">
              <a:avLst/>
            </a:prstGeom>
            <a:grpFill/>
          </p:spPr>
        </p:pic>
      </p:grpSp>
      <p:sp>
        <p:nvSpPr>
          <p:cNvPr id="1048740" name="文本框 12"/>
          <p:cNvSpPr txBox="1">
            <a:spLocks noChangeArrowheads="1"/>
          </p:cNvSpPr>
          <p:nvPr/>
        </p:nvSpPr>
        <p:spPr bwMode="auto">
          <a:xfrm>
            <a:off x="7506100" y="5237276"/>
            <a:ext cx="126499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400" b="1" dirty="0"/>
              <a:t>圆形缓冲区</a:t>
            </a:r>
          </a:p>
        </p:txBody>
      </p:sp>
      <p:sp>
        <p:nvSpPr>
          <p:cNvPr id="1048741" name="文本框 91"/>
          <p:cNvSpPr txBox="1"/>
          <p:nvPr/>
        </p:nvSpPr>
        <p:spPr>
          <a:xfrm>
            <a:off x="7977028" y="3414361"/>
            <a:ext cx="3165409" cy="3962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：超低丢包率数据捕获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48742" name="文本框 93"/>
          <p:cNvSpPr txBox="1"/>
          <p:nvPr/>
        </p:nvSpPr>
        <p:spPr>
          <a:xfrm>
            <a:off x="3200764" y="6255185"/>
            <a:ext cx="3614728" cy="396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：相干消色散算法并行加速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48743" name="文本框 96"/>
          <p:cNvSpPr txBox="1"/>
          <p:nvPr/>
        </p:nvSpPr>
        <p:spPr>
          <a:xfrm>
            <a:off x="592554" y="878283"/>
            <a:ext cx="886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>
                <a:solidFill>
                  <a:schemeClr val="accent1"/>
                </a:solidFill>
              </a:rPr>
              <a:t>Real-time data collection, data processing, and the goal of searching for pulsars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048744" name="文本框 1"/>
          <p:cNvSpPr txBox="1"/>
          <p:nvPr/>
        </p:nvSpPr>
        <p:spPr>
          <a:xfrm>
            <a:off x="11297265" y="3533714"/>
            <a:ext cx="841543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2GB/s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27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矩形 20"/>
          <p:cNvSpPr/>
          <p:nvPr/>
        </p:nvSpPr>
        <p:spPr>
          <a:xfrm>
            <a:off x="0" y="4026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155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8" name="TextBox 11"/>
          <p:cNvSpPr txBox="1"/>
          <p:nvPr/>
        </p:nvSpPr>
        <p:spPr>
          <a:xfrm>
            <a:off x="4176405" y="2210598"/>
            <a:ext cx="7486847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 and Objectives</a:t>
            </a:r>
            <a:endParaRPr lang="zh-CN" altLang="en-US" sz="3200" b="1" dirty="0">
              <a:solidFill>
                <a:srgbClr val="1C62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62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8630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8631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01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30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8632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31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74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8633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34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35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36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37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638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39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640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899416" y="6170384"/>
            <a:ext cx="184584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文本框 8"/>
          <p:cNvSpPr txBox="1"/>
          <p:nvPr/>
        </p:nvSpPr>
        <p:spPr>
          <a:xfrm>
            <a:off x="416455" y="1027429"/>
            <a:ext cx="7367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/>
              <a:t>SKA(Square </a:t>
            </a:r>
            <a:r>
              <a:rPr lang="en-US" altLang="zh-CN" sz="2000" b="1" dirty="0" err="1"/>
              <a:t>Kilometre</a:t>
            </a:r>
            <a:r>
              <a:rPr lang="en-US" altLang="zh-CN" sz="2000" b="1" dirty="0"/>
              <a:t> </a:t>
            </a:r>
            <a:r>
              <a:rPr lang="en-US" altLang="zh-CN" sz="2000" b="1"/>
              <a:t>Array)——Radio Telescope Array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85" name="文本框 9"/>
          <p:cNvSpPr txBox="1"/>
          <p:nvPr/>
        </p:nvSpPr>
        <p:spPr>
          <a:xfrm>
            <a:off x="416455" y="1455395"/>
            <a:ext cx="71097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world's largest radio telescope array, SKA, is actively being promoted by our country. FAST, as a precursor device to SKA, is the largest and most sensitive radio telescope in the world.</a:t>
            </a: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686" name="文本框 11"/>
          <p:cNvSpPr txBox="1"/>
          <p:nvPr/>
        </p:nvSpPr>
        <p:spPr>
          <a:xfrm>
            <a:off x="203760" y="5699092"/>
            <a:ext cx="6725991" cy="701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“中国天眼”是国家重大科技基础设施，是观天巨目、国之重器，实现了我国在前沿科学领域的一项重大原创</a:t>
            </a:r>
            <a:r>
              <a:rPr lang="zh-CN" altLang="en-US" b="1" i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突破。</a:t>
            </a:r>
            <a:r>
              <a:rPr lang="en-US" altLang="zh-CN" b="1" i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b="1" i="0" dirty="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习近平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194306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73728"/>
              </p:ext>
            </p:extLst>
          </p:nvPr>
        </p:nvGraphicFramePr>
        <p:xfrm>
          <a:off x="455985" y="2495725"/>
          <a:ext cx="6623606" cy="1559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1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Scale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Key Algorithms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7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FAST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 beams,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Acquisition Rate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 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GB</a:t>
                      </a:r>
                      <a:r>
                        <a:rPr lang="zh-CN" altLang="en-US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／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b="1" i="0" kern="120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Pulsar Search</a:t>
                      </a:r>
                      <a:r>
                        <a:rPr lang="en-US" altLang="zh-CN" sz="1600" b="1" i="0" kern="12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, Timing and Testing of Gravitational Theory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5" name="组合 24"/>
          <p:cNvGrpSpPr/>
          <p:nvPr/>
        </p:nvGrpSpPr>
        <p:grpSpPr>
          <a:xfrm>
            <a:off x="299219" y="4232486"/>
            <a:ext cx="7226984" cy="1320800"/>
            <a:chOff x="2328297" y="1957970"/>
            <a:chExt cx="5128261" cy="1320800"/>
          </a:xfrm>
        </p:grpSpPr>
        <p:sp>
          <p:nvSpPr>
            <p:cNvPr id="1048687" name="矩形 18"/>
            <p:cNvSpPr/>
            <p:nvPr/>
          </p:nvSpPr>
          <p:spPr>
            <a:xfrm>
              <a:off x="2328297" y="1957970"/>
              <a:ext cx="5128261" cy="132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48688" name="文本框 19"/>
            <p:cNvSpPr txBox="1"/>
            <p:nvPr/>
          </p:nvSpPr>
          <p:spPr>
            <a:xfrm>
              <a:off x="2417810" y="2027466"/>
              <a:ext cx="32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chemeClr val="accent1"/>
                  </a:solidFill>
                </a:rPr>
                <a:t>1</a:t>
              </a:r>
              <a:r>
                <a:rPr lang="en-US" altLang="zh-CN" sz="1600" b="1">
                  <a:solidFill>
                    <a:schemeClr val="accent1"/>
                  </a:solidFill>
                </a:rPr>
                <a:t>. Large data flow scale, high acquisition rate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048689" name="文本框 20"/>
            <p:cNvSpPr txBox="1"/>
            <p:nvPr/>
          </p:nvSpPr>
          <p:spPr>
            <a:xfrm>
              <a:off x="2426127" y="2721553"/>
              <a:ext cx="2235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chemeClr val="accent1"/>
                  </a:solidFill>
                </a:rPr>
                <a:t>2</a:t>
              </a:r>
              <a:r>
                <a:rPr lang="en-US" altLang="zh-CN" sz="1600" b="1">
                  <a:solidFill>
                    <a:schemeClr val="accent1"/>
                  </a:solidFill>
                </a:rPr>
                <a:t>. Rich and complex algorithms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048690" name="右大括号 21"/>
            <p:cNvSpPr/>
            <p:nvPr/>
          </p:nvSpPr>
          <p:spPr>
            <a:xfrm>
              <a:off x="5556964" y="2226211"/>
              <a:ext cx="352262" cy="764844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48691" name="文本框 22"/>
            <p:cNvSpPr txBox="1"/>
            <p:nvPr/>
          </p:nvSpPr>
          <p:spPr>
            <a:xfrm>
              <a:off x="5911282" y="2336107"/>
              <a:ext cx="1516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>
                  <a:solidFill>
                    <a:schemeClr val="accent1"/>
                  </a:solidFill>
                </a:rPr>
                <a:t>Real-time processing is a challenge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48692" name="文本框 32"/>
          <p:cNvSpPr txBox="1"/>
          <p:nvPr/>
        </p:nvSpPr>
        <p:spPr>
          <a:xfrm>
            <a:off x="8397438" y="1110433"/>
            <a:ext cx="1673942" cy="54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</a:t>
            </a:r>
          </a:p>
        </p:txBody>
      </p:sp>
      <p:pic>
        <p:nvPicPr>
          <p:cNvPr id="2097158" name="图片 5"/>
          <p:cNvPicPr>
            <a:picLocks noChangeAspect="1"/>
          </p:cNvPicPr>
          <p:nvPr/>
        </p:nvPicPr>
        <p:blipFill rotWithShape="1">
          <a:blip r:embed="rId3" cstate="print"/>
          <a:srcRect r="19034"/>
          <a:stretch>
            <a:fillRect/>
          </a:stretch>
        </p:blipFill>
        <p:spPr>
          <a:xfrm>
            <a:off x="7650615" y="1262504"/>
            <a:ext cx="3378004" cy="187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48693" name="文本框 7"/>
          <p:cNvSpPr txBox="1"/>
          <p:nvPr/>
        </p:nvSpPr>
        <p:spPr>
          <a:xfrm>
            <a:off x="8644471" y="3234859"/>
            <a:ext cx="121361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SKA-low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94" name="矩形 10"/>
          <p:cNvSpPr/>
          <p:nvPr/>
        </p:nvSpPr>
        <p:spPr>
          <a:xfrm>
            <a:off x="7404912" y="6088754"/>
            <a:ext cx="4234260" cy="548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 (500m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口径球反射面射电望远镜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9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15" y="3777016"/>
            <a:ext cx="3378004" cy="231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145734" name="直接连接符 14"/>
          <p:cNvCxnSpPr>
            <a:cxnSpLocks/>
          </p:cNvCxnSpPr>
          <p:nvPr/>
        </p:nvCxnSpPr>
        <p:spPr>
          <a:xfrm>
            <a:off x="666750" y="779206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96" name="组合 15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695" name="椭圆 16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96" name="文本框 17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97" name="椭圆 23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97160" name="图片 7" descr="sarilog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98" name="文本框 26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699" name="标题占位符 1"/>
          <p:cNvSpPr txBox="1"/>
          <p:nvPr/>
        </p:nvSpPr>
        <p:spPr>
          <a:xfrm>
            <a:off x="952618" y="233482"/>
            <a:ext cx="4750758" cy="50183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Background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48700" name="文本框 28"/>
          <p:cNvSpPr txBox="1"/>
          <p:nvPr/>
        </p:nvSpPr>
        <p:spPr>
          <a:xfrm>
            <a:off x="2247" y="6547664"/>
            <a:ext cx="12189753" cy="5740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701" name="灯片编号占位符 35"/>
          <p:cNvSpPr>
            <a:spLocks noGrp="1"/>
          </p:cNvSpPr>
          <p:nvPr>
            <p:ph type="sldNum" sz="quarter" idx="12"/>
          </p:nvPr>
        </p:nvSpPr>
        <p:spPr>
          <a:xfrm>
            <a:off x="11426868" y="6114590"/>
            <a:ext cx="561372" cy="461665"/>
          </a:xfrm>
          <a:prstGeom prst="rect">
            <a:avLst/>
          </a:prstGeom>
        </p:spPr>
        <p:txBody>
          <a:bodyPr/>
          <a:lstStyle/>
          <a:p>
            <a:fld id="{A8BFA2C8-25D9-4E7C-8717-46B176A07E1A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矩形 6"/>
          <p:cNvSpPr/>
          <p:nvPr/>
        </p:nvSpPr>
        <p:spPr>
          <a:xfrm>
            <a:off x="5732585" y="2072278"/>
            <a:ext cx="6379984" cy="2065079"/>
          </a:xfrm>
          <a:prstGeom prst="rect">
            <a:avLst/>
          </a:prstGeom>
          <a:noFill/>
          <a:ln w="28575">
            <a:solidFill>
              <a:srgbClr val="5D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048800" name="文本框 41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01" name="文本框 42"/>
          <p:cNvSpPr txBox="1"/>
          <p:nvPr/>
        </p:nvSpPr>
        <p:spPr>
          <a:xfrm>
            <a:off x="8610404" y="6583649"/>
            <a:ext cx="2919085" cy="25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Tsinghua University of China</a:t>
            </a:r>
            <a:endParaRPr kumimoji="0" lang="zh-CN" altLang="en-US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145746" name="直接连接符 43"/>
          <p:cNvCxnSpPr>
            <a:cxnSpLocks/>
          </p:cNvCxnSpPr>
          <p:nvPr/>
        </p:nvCxnSpPr>
        <p:spPr>
          <a:xfrm>
            <a:off x="660400" y="841946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23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802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03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04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05" name="文本框 50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06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07" name="标题占位符 1"/>
          <p:cNvSpPr txBox="1"/>
          <p:nvPr/>
        </p:nvSpPr>
        <p:spPr>
          <a:xfrm>
            <a:off x="1101559" y="-128710"/>
            <a:ext cx="8969078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0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Inefficient Linux Kernel is a Bottleneck for Packet Reception</a:t>
            </a:r>
            <a:endParaRPr lang="zh-CN" altLang="en-US" sz="20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78" name="图片 7" descr="sari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08" name="文本框 15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graphicFrame>
        <p:nvGraphicFramePr>
          <p:cNvPr id="4194307" name="对象 5"/>
          <p:cNvGraphicFramePr>
            <a:graphicFrameLocks noChangeAspect="1"/>
          </p:cNvGraphicFramePr>
          <p:nvPr/>
        </p:nvGraphicFramePr>
        <p:xfrm>
          <a:off x="295488" y="2061398"/>
          <a:ext cx="5307958" cy="373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Visio" r:id="rId5" imgW="6254704" imgH="4400550" progId="Visio.Drawing.15">
                  <p:embed/>
                </p:oleObj>
              </mc:Choice>
              <mc:Fallback>
                <p:oleObj name="Visio" r:id="rId5" imgW="6254704" imgH="4400550" progId="Visio.Drawing.15">
                  <p:embed/>
                  <p:pic>
                    <p:nvPicPr>
                      <p:cNvPr id="2097179" name=""/>
                      <p:cNvPicPr>
                        <a:picLocks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488" y="2061398"/>
                        <a:ext cx="5307958" cy="373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809" name="文本框 21"/>
          <p:cNvSpPr txBox="1"/>
          <p:nvPr/>
        </p:nvSpPr>
        <p:spPr>
          <a:xfrm>
            <a:off x="-112394" y="1198156"/>
            <a:ext cx="603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5D58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Packet Reception and Processing of Traditional Linux Kernel </a:t>
            </a:r>
            <a:endParaRPr lang="zh-CN" altLang="en-US" sz="2000" b="1" dirty="0">
              <a:solidFill>
                <a:srgbClr val="5D58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10" name="矩形 22"/>
          <p:cNvSpPr/>
          <p:nvPr/>
        </p:nvSpPr>
        <p:spPr>
          <a:xfrm>
            <a:off x="7918803" y="2271696"/>
            <a:ext cx="4193766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(A) Context Switching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(B) Cache Misses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(C) TCP/IP Stack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(D) Limited Socket Buffer Space</a:t>
            </a:r>
            <a:endParaRPr lang="en-US" altLang="zh-CN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811" name="矩形 23"/>
          <p:cNvSpPr/>
          <p:nvPr/>
        </p:nvSpPr>
        <p:spPr>
          <a:xfrm>
            <a:off x="5840749" y="2357890"/>
            <a:ext cx="2037159" cy="1135054"/>
          </a:xfrm>
          <a:prstGeom prst="rect">
            <a:avLst/>
          </a:prstGeom>
          <a:ln w="28575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Main Bottlenecks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12" name="矩形 25"/>
          <p:cNvSpPr/>
          <p:nvPr/>
        </p:nvSpPr>
        <p:spPr>
          <a:xfrm>
            <a:off x="5732586" y="4405744"/>
            <a:ext cx="6553625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Optimization Approach: </a:t>
            </a:r>
            <a:endParaRPr lang="en-US" altLang="zh-CN" sz="20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Communication Optimization Strategies and Customization Techniques for User-Space Network Stacks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13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89223" y="6204875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2" name="直接连接符 43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78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644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45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46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647" name="标题占位符 1"/>
          <p:cNvSpPr txBox="1"/>
          <p:nvPr/>
        </p:nvSpPr>
        <p:spPr>
          <a:xfrm>
            <a:off x="952618" y="233482"/>
            <a:ext cx="4750758" cy="50183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背景</a:t>
            </a:r>
            <a:r>
              <a:rPr lang="en-US" altLang="zh-CN" sz="2400" b="1" dirty="0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097156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94304" name="内容占位符 4"/>
          <p:cNvGraphicFramePr>
            <a:graphicFrameLocks/>
          </p:cNvGraphicFramePr>
          <p:nvPr/>
        </p:nvGraphicFramePr>
        <p:xfrm>
          <a:off x="2118518" y="1895073"/>
          <a:ext cx="8195115" cy="3788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8078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研究内容</a:t>
                      </a: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牵头单位</a:t>
                      </a:r>
                    </a:p>
                  </a:txBody>
                  <a:tcPr marL="9523" marR="9523" marT="952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主导单位</a:t>
                      </a:r>
                    </a:p>
                  </a:txBody>
                  <a:tcPr marL="9523" marR="9523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参与单位</a:t>
                      </a:r>
                    </a:p>
                  </a:txBody>
                  <a:tcPr marL="9523" marR="9523" marT="952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078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SKA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先导望远镜科学实验</a:t>
                      </a:r>
                    </a:p>
                    <a:p>
                      <a:pPr algn="ctr"/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高阶双星搜寻算法研究</a:t>
                      </a: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中国科学院国家天文台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中国科学院国家天文台</a:t>
                      </a:r>
                    </a:p>
                    <a:p>
                      <a:pPr algn="ctr"/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中国科学院国家授时中心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0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实时脉冲星搜寻模块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中国科学院新疆天文台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07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低频脉冲星搜寻实验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中国科学院上海天文台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78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</a:t>
                      </a: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  <a:p>
                      <a:pPr algn="ctr"/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数据和计算技术研发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大数据流处理技术研发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中国科学院上海高等研究院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中国科学院上海高等研究院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07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相干消色散原型机研制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864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800840" y="6437881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048649" name="文本框 1"/>
          <p:cNvSpPr txBox="1"/>
          <p:nvPr/>
        </p:nvSpPr>
        <p:spPr>
          <a:xfrm>
            <a:off x="4198330" y="1497954"/>
            <a:ext cx="825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SKA</a:t>
            </a:r>
            <a:r>
              <a:rPr lang="zh-CN" altLang="en-US" sz="2000" b="1" dirty="0"/>
              <a:t>专项项目：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SKA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脉冲星搜寻预研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直接连接符 43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82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653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54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655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97157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56" name="灯片编号占位符 3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BECC03-F576-4C61-A3D6-115367CBA3B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48657" name="灯片编号占位符 3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BECC03-F576-4C61-A3D6-115367CBA3B9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4194305" name="表格 11"/>
          <p:cNvGraphicFramePr>
            <a:graphicFrameLocks noGrp="1"/>
          </p:cNvGraphicFramePr>
          <p:nvPr/>
        </p:nvGraphicFramePr>
        <p:xfrm>
          <a:off x="2949257" y="1384659"/>
          <a:ext cx="6387884" cy="2227675"/>
        </p:xfrm>
        <a:graphic>
          <a:graphicData uri="http://schemas.openxmlformats.org/drawingml/2006/table">
            <a:tbl>
              <a:tblPr firstRow="1" bandRow="1"/>
              <a:tblGrid>
                <a:gridCol w="150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5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3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71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2" charset="-122"/>
                          <a:ea typeface="黑体" pitchFamily="2" charset="-122"/>
                        </a:rPr>
                        <a:t>前期</a:t>
                      </a: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2" charset="-122"/>
                          <a:ea typeface="黑体" pitchFamily="2" charset="-122"/>
                        </a:rPr>
                        <a:t>中期</a:t>
                      </a: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tx1"/>
                        </a:solidFill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黑体" pitchFamily="2" charset="-122"/>
                          <a:ea typeface="黑体" pitchFamily="2" charset="-122"/>
                        </a:rPr>
                        <a:t>后期</a:t>
                      </a: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2020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2021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2023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2024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2024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latin typeface="黑体" pitchFamily="2" charset="-122"/>
                          <a:ea typeface="黑体" pitchFamily="2" charset="-122"/>
                        </a:rPr>
                        <a:t>2025</a:t>
                      </a:r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latin typeface="黑体" pitchFamily="2" charset="-122"/>
                          <a:ea typeface="黑体" pitchFamily="2" charset="-122"/>
                        </a:rPr>
                        <a:t>课题</a:t>
                      </a:r>
                      <a:r>
                        <a:rPr lang="en-US" altLang="zh-CN" sz="1600" b="1" dirty="0"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lang="zh-CN" altLang="en-US" sz="16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 dirty="0">
                          <a:latin typeface="黑体" pitchFamily="2" charset="-122"/>
                          <a:ea typeface="黑体" pitchFamily="2" charset="-122"/>
                        </a:rPr>
                        <a:t>课题</a:t>
                      </a:r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黑体" pitchFamily="2" charset="-122"/>
                          <a:ea typeface="黑体" pitchFamily="2" charset="-122"/>
                          <a:cs typeface="+mn-cs"/>
                        </a:rPr>
                        <a:t>2</a:t>
                      </a:r>
                      <a:endParaRPr lang="zh-CN" altLang="en-US" sz="200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zh-CN" altLang="en-US" sz="1800" b="1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1434" marR="91434" marT="45700" marB="4570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3" name="Group 31"/>
          <p:cNvGrpSpPr/>
          <p:nvPr/>
        </p:nvGrpSpPr>
        <p:grpSpPr>
          <a:xfrm>
            <a:off x="5442943" y="2882971"/>
            <a:ext cx="1551041" cy="738665"/>
            <a:chOff x="6152689" y="-8042"/>
            <a:chExt cx="1947505" cy="277857"/>
          </a:xfrm>
        </p:grpSpPr>
        <p:sp>
          <p:nvSpPr>
            <p:cNvPr id="1048658" name="Chevron 32"/>
            <p:cNvSpPr/>
            <p:nvPr/>
          </p:nvSpPr>
          <p:spPr>
            <a:xfrm>
              <a:off x="6152689" y="-8042"/>
              <a:ext cx="1947505" cy="273629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659" name="Chevron 4"/>
            <p:cNvSpPr/>
            <p:nvPr/>
          </p:nvSpPr>
          <p:spPr>
            <a:xfrm>
              <a:off x="6565545" y="3765"/>
              <a:ext cx="1198887" cy="266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攻关相干消色散相关技术</a:t>
              </a:r>
            </a:p>
          </p:txBody>
        </p:sp>
      </p:grpSp>
      <p:grpSp>
        <p:nvGrpSpPr>
          <p:cNvPr id="84" name="Group 29"/>
          <p:cNvGrpSpPr/>
          <p:nvPr/>
        </p:nvGrpSpPr>
        <p:grpSpPr>
          <a:xfrm>
            <a:off x="4466357" y="2138856"/>
            <a:ext cx="1836602" cy="719737"/>
            <a:chOff x="6344394" y="0"/>
            <a:chExt cx="2642400" cy="283449"/>
          </a:xfrm>
        </p:grpSpPr>
        <p:sp>
          <p:nvSpPr>
            <p:cNvPr id="1048660" name="Chevron 42"/>
            <p:cNvSpPr/>
            <p:nvPr/>
          </p:nvSpPr>
          <p:spPr>
            <a:xfrm>
              <a:off x="6344394" y="0"/>
              <a:ext cx="2642400" cy="283449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r>
                <a:rPr lang="zh-CN" altLang="en-US" sz="1400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异构软件平台和双星搜寻技术研发</a:t>
              </a:r>
              <a:endParaRPr lang="zh-HK" altLang="en-US" sz="1400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8661" name="Chevron 4"/>
            <p:cNvSpPr/>
            <p:nvPr/>
          </p:nvSpPr>
          <p:spPr>
            <a:xfrm>
              <a:off x="6486119" y="0"/>
              <a:ext cx="2358952" cy="2834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</p:txBody>
        </p:sp>
      </p:grpSp>
      <p:grpSp>
        <p:nvGrpSpPr>
          <p:cNvPr id="85" name="Group 30"/>
          <p:cNvGrpSpPr/>
          <p:nvPr/>
        </p:nvGrpSpPr>
        <p:grpSpPr>
          <a:xfrm>
            <a:off x="5952508" y="2133696"/>
            <a:ext cx="1836602" cy="729598"/>
            <a:chOff x="6344394" y="0"/>
            <a:chExt cx="2793256" cy="283449"/>
          </a:xfrm>
        </p:grpSpPr>
        <p:sp>
          <p:nvSpPr>
            <p:cNvPr id="1048662" name="Chevron 40"/>
            <p:cNvSpPr/>
            <p:nvPr/>
          </p:nvSpPr>
          <p:spPr>
            <a:xfrm>
              <a:off x="6344394" y="0"/>
              <a:ext cx="2793256" cy="283449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r>
                <a:rPr lang="zh-CN" altLang="en-US" sz="1400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初步完成中低频实验平台搭建</a:t>
              </a:r>
              <a:endParaRPr lang="zh-HK" altLang="en-US" sz="1400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8663" name="Chevron 4"/>
            <p:cNvSpPr/>
            <p:nvPr/>
          </p:nvSpPr>
          <p:spPr>
            <a:xfrm>
              <a:off x="6486119" y="0"/>
              <a:ext cx="2358952" cy="2834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</p:txBody>
        </p:sp>
      </p:grpSp>
      <p:grpSp>
        <p:nvGrpSpPr>
          <p:cNvPr id="86" name="Group 34"/>
          <p:cNvGrpSpPr/>
          <p:nvPr/>
        </p:nvGrpSpPr>
        <p:grpSpPr>
          <a:xfrm>
            <a:off x="7355734" y="2147962"/>
            <a:ext cx="1990461" cy="716155"/>
            <a:chOff x="6344394" y="0"/>
            <a:chExt cx="2966198" cy="283449"/>
          </a:xfrm>
        </p:grpSpPr>
        <p:sp>
          <p:nvSpPr>
            <p:cNvPr id="1048664" name="Chevron 35"/>
            <p:cNvSpPr/>
            <p:nvPr/>
          </p:nvSpPr>
          <p:spPr>
            <a:xfrm>
              <a:off x="6344394" y="0"/>
              <a:ext cx="2966198" cy="283449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r>
                <a:rPr lang="zh-CN" altLang="en-US" sz="1400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利用国内外中低频先导设备开展实验</a:t>
              </a:r>
              <a:endParaRPr lang="zh-HK" altLang="en-US" sz="1400" kern="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8665" name="Chevron 4"/>
            <p:cNvSpPr/>
            <p:nvPr/>
          </p:nvSpPr>
          <p:spPr>
            <a:xfrm>
              <a:off x="6486120" y="0"/>
              <a:ext cx="2358952" cy="2834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</p:txBody>
        </p:sp>
      </p:grpSp>
      <p:sp>
        <p:nvSpPr>
          <p:cNvPr id="1048666" name="圆角矩形 47"/>
          <p:cNvSpPr/>
          <p:nvPr/>
        </p:nvSpPr>
        <p:spPr bwMode="auto">
          <a:xfrm>
            <a:off x="1586527" y="3855643"/>
            <a:ext cx="2917825" cy="1426808"/>
          </a:xfrm>
          <a:prstGeom prst="roundRect">
            <a:avLst>
              <a:gd name="adj" fmla="val 11164"/>
            </a:avLst>
          </a:prstGeom>
          <a:gradFill rotWithShape="1">
            <a:gsLst>
              <a:gs pos="0">
                <a:srgbClr val="4D4D4D">
                  <a:tint val="50000"/>
                  <a:satMod val="300000"/>
                </a:srgbClr>
              </a:gs>
              <a:gs pos="35000">
                <a:srgbClr val="4D4D4D">
                  <a:tint val="37000"/>
                  <a:satMod val="300000"/>
                </a:srgbClr>
              </a:gs>
              <a:gs pos="100000">
                <a:srgbClr val="4D4D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D4D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脉冲星加速搜寻技术考核指标：</a:t>
            </a:r>
            <a:endParaRPr lang="en-US" altLang="zh-CN" sz="1600" b="1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中期：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完成异构脉冲星搜寻软件，实现部分实时搜寻模块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完成至少二阶双星搜寻技术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</p:txBody>
      </p:sp>
      <p:sp>
        <p:nvSpPr>
          <p:cNvPr id="1048667" name="圆角矩形 29"/>
          <p:cNvSpPr/>
          <p:nvPr/>
        </p:nvSpPr>
        <p:spPr bwMode="auto">
          <a:xfrm>
            <a:off x="4588150" y="3864950"/>
            <a:ext cx="3008585" cy="1421906"/>
          </a:xfrm>
          <a:prstGeom prst="roundRect">
            <a:avLst>
              <a:gd name="adj" fmla="val 10614"/>
            </a:avLst>
          </a:prstGeom>
          <a:gradFill rotWithShape="1">
            <a:gsLst>
              <a:gs pos="0">
                <a:srgbClr val="5F5F5F">
                  <a:tint val="50000"/>
                  <a:satMod val="300000"/>
                </a:srgbClr>
              </a:gs>
              <a:gs pos="35000">
                <a:srgbClr val="5F5F5F">
                  <a:tint val="37000"/>
                  <a:satMod val="300000"/>
                </a:srgbClr>
              </a:gs>
              <a:gs pos="100000">
                <a:srgbClr val="5F5F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F5F5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altLang="zh-CN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21CMA</a:t>
            </a:r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低频脉冲星搜寻考核指标：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中期：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完成低频脉冲星搜寻系统平台搭建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开展低频脉冲星搜寻实验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</p:txBody>
      </p:sp>
      <p:grpSp>
        <p:nvGrpSpPr>
          <p:cNvPr id="87" name="组合 30"/>
          <p:cNvGrpSpPr/>
          <p:nvPr/>
        </p:nvGrpSpPr>
        <p:grpSpPr>
          <a:xfrm>
            <a:off x="4466358" y="2882970"/>
            <a:ext cx="1415363" cy="830416"/>
            <a:chOff x="2942357" y="2882970"/>
            <a:chExt cx="1415363" cy="830416"/>
          </a:xfrm>
        </p:grpSpPr>
        <p:grpSp>
          <p:nvGrpSpPr>
            <p:cNvPr id="88" name="Group 26"/>
            <p:cNvGrpSpPr/>
            <p:nvPr/>
          </p:nvGrpSpPr>
          <p:grpSpPr>
            <a:xfrm>
              <a:off x="2942357" y="2882970"/>
              <a:ext cx="1415363" cy="729363"/>
              <a:chOff x="6344394" y="0"/>
              <a:chExt cx="2642400" cy="283449"/>
            </a:xfrm>
          </p:grpSpPr>
          <p:sp>
            <p:nvSpPr>
              <p:cNvPr id="1048668" name="Chevron 27"/>
              <p:cNvSpPr/>
              <p:nvPr/>
            </p:nvSpPr>
            <p:spPr>
              <a:xfrm>
                <a:off x="6344394" y="0"/>
                <a:ext cx="2642400" cy="283449"/>
              </a:xfrm>
              <a:prstGeom prst="chevron">
                <a:avLst/>
              </a:prstGeom>
              <a:solidFill>
                <a:srgbClr val="4D4D4D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  <p:txBody>
              <a:bodyPr/>
              <a:lstStyle/>
              <a:p>
                <a:endParaRPr lang="zh-CN" altLang="en-US" kern="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endParaRPr>
              </a:p>
            </p:txBody>
          </p:sp>
          <p:sp>
            <p:nvSpPr>
              <p:cNvPr id="1048669" name="Chevron 4"/>
              <p:cNvSpPr/>
              <p:nvPr/>
            </p:nvSpPr>
            <p:spPr>
              <a:xfrm>
                <a:off x="6486119" y="0"/>
                <a:ext cx="2358951" cy="28344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6007" tIns="37338" rIns="18669" bIns="37338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400" kern="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048670" name="矩形 32"/>
            <p:cNvSpPr/>
            <p:nvPr/>
          </p:nvSpPr>
          <p:spPr>
            <a:xfrm>
              <a:off x="3133590" y="2898046"/>
              <a:ext cx="1168312" cy="815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kern="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大数据流收        </a:t>
              </a:r>
              <a:r>
                <a:rPr lang="en-US" altLang="zh-CN" sz="1400" kern="0" dirty="0">
                  <a:solidFill>
                    <a:srgbClr val="4D4D4D"/>
                  </a:solidFill>
                  <a:latin typeface="Arial"/>
                  <a:ea typeface="黑体" panose="02010609060101010101" pitchFamily="49" charset="-122"/>
                </a:rPr>
                <a:t>_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发技术的初步攻关</a:t>
              </a:r>
              <a:endParaRPr lang="zh-CN" altLang="en-US" sz="1400" kern="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</a:endParaRPr>
            </a:p>
          </p:txBody>
        </p:sp>
      </p:grpSp>
      <p:grpSp>
        <p:nvGrpSpPr>
          <p:cNvPr id="89" name="组合 35"/>
          <p:cNvGrpSpPr/>
          <p:nvPr/>
        </p:nvGrpSpPr>
        <p:grpSpPr>
          <a:xfrm>
            <a:off x="6630896" y="2881033"/>
            <a:ext cx="1551041" cy="727425"/>
            <a:chOff x="5106895" y="2881032"/>
            <a:chExt cx="1551041" cy="727425"/>
          </a:xfrm>
        </p:grpSpPr>
        <p:sp>
          <p:nvSpPr>
            <p:cNvPr id="1048671" name="Chevron 32"/>
            <p:cNvSpPr/>
            <p:nvPr/>
          </p:nvSpPr>
          <p:spPr>
            <a:xfrm>
              <a:off x="5106895" y="2881032"/>
              <a:ext cx="1551041" cy="727425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672" name="Chevron 4"/>
            <p:cNvSpPr/>
            <p:nvPr/>
          </p:nvSpPr>
          <p:spPr>
            <a:xfrm>
              <a:off x="5335557" y="2940814"/>
              <a:ext cx="1137816" cy="6045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完成相干消色散搜寻系统原型机</a:t>
              </a:r>
            </a:p>
          </p:txBody>
        </p:sp>
      </p:grpSp>
      <p:grpSp>
        <p:nvGrpSpPr>
          <p:cNvPr id="90" name="组合 38"/>
          <p:cNvGrpSpPr/>
          <p:nvPr/>
        </p:nvGrpSpPr>
        <p:grpSpPr>
          <a:xfrm>
            <a:off x="7814648" y="2879388"/>
            <a:ext cx="1531547" cy="727425"/>
            <a:chOff x="5106895" y="2881032"/>
            <a:chExt cx="1551041" cy="727425"/>
          </a:xfrm>
        </p:grpSpPr>
        <p:sp>
          <p:nvSpPr>
            <p:cNvPr id="1048673" name="Chevron 32"/>
            <p:cNvSpPr/>
            <p:nvPr/>
          </p:nvSpPr>
          <p:spPr>
            <a:xfrm>
              <a:off x="5106895" y="2881032"/>
              <a:ext cx="1551041" cy="727425"/>
            </a:xfrm>
            <a:prstGeom prst="chevron">
              <a:avLst/>
            </a:prstGeom>
            <a:solidFill>
              <a:srgbClr val="4D4D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endParaRPr lang="zh-CN" altLang="en-US" kern="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</p:txBody>
        </p:sp>
        <p:sp>
          <p:nvSpPr>
            <p:cNvPr id="1048674" name="Chevron 4"/>
            <p:cNvSpPr/>
            <p:nvPr/>
          </p:nvSpPr>
          <p:spPr>
            <a:xfrm>
              <a:off x="5363063" y="2952063"/>
              <a:ext cx="1083992" cy="6045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56007" tIns="37338" rIns="18669" bIns="37338" numCol="1" spcCol="1270" anchor="ctr" anchorCtr="0">
              <a:no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利用新技术参与</a:t>
              </a:r>
              <a:r>
                <a:rPr lang="en-US" altLang="zh-CN" sz="14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SKA</a:t>
              </a:r>
              <a:r>
                <a:rPr lang="zh-CN" altLang="en-US" sz="14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早期科学</a:t>
              </a:r>
            </a:p>
          </p:txBody>
        </p:sp>
      </p:grpSp>
      <p:sp>
        <p:nvSpPr>
          <p:cNvPr id="1048675" name="圆角矩形 47"/>
          <p:cNvSpPr/>
          <p:nvPr/>
        </p:nvSpPr>
        <p:spPr bwMode="auto">
          <a:xfrm>
            <a:off x="1586527" y="5322493"/>
            <a:ext cx="4185225" cy="1426808"/>
          </a:xfrm>
          <a:prstGeom prst="roundRect">
            <a:avLst>
              <a:gd name="adj" fmla="val 11164"/>
            </a:avLst>
          </a:prstGeom>
          <a:gradFill rotWithShape="1">
            <a:gsLst>
              <a:gs pos="0">
                <a:srgbClr val="4D4D4D">
                  <a:tint val="50000"/>
                  <a:satMod val="300000"/>
                </a:srgbClr>
              </a:gs>
              <a:gs pos="35000">
                <a:srgbClr val="4D4D4D">
                  <a:tint val="37000"/>
                  <a:satMod val="300000"/>
                </a:srgbClr>
              </a:gs>
              <a:gs pos="100000">
                <a:srgbClr val="4D4D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D4D4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高速数据流捕捉和实时搜寻新技术考核指标：</a:t>
            </a:r>
            <a:endParaRPr lang="en-US" altLang="zh-CN" sz="1600" b="1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中期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：软件初步完成、丢包率</a:t>
            </a:r>
            <a:r>
              <a:rPr lang="en-US" altLang="zh-CN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&lt;10</a:t>
            </a:r>
            <a:r>
              <a:rPr lang="en-US" altLang="zh-CN" sz="1600" baseline="300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-6</a:t>
            </a:r>
            <a:r>
              <a:rPr lang="en-US" altLang="zh-CN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; 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实现部分搜寻功能的流处理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：丢包率</a:t>
            </a:r>
            <a:r>
              <a:rPr lang="en-US" altLang="zh-CN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&lt;10</a:t>
            </a:r>
            <a:r>
              <a:rPr lang="en-US" altLang="zh-CN" sz="1600" baseline="300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-7 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软件完成并用于实际搜寻工作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</p:txBody>
      </p:sp>
      <p:sp>
        <p:nvSpPr>
          <p:cNvPr id="1048676" name="圆角矩形 29"/>
          <p:cNvSpPr/>
          <p:nvPr/>
        </p:nvSpPr>
        <p:spPr bwMode="auto">
          <a:xfrm>
            <a:off x="5880444" y="5318991"/>
            <a:ext cx="4723754" cy="1421906"/>
          </a:xfrm>
          <a:prstGeom prst="roundRect">
            <a:avLst>
              <a:gd name="adj" fmla="val 10614"/>
            </a:avLst>
          </a:prstGeom>
          <a:gradFill rotWithShape="1">
            <a:gsLst>
              <a:gs pos="0">
                <a:srgbClr val="5F5F5F">
                  <a:tint val="50000"/>
                  <a:satMod val="300000"/>
                </a:srgbClr>
              </a:gs>
              <a:gs pos="35000">
                <a:srgbClr val="5F5F5F">
                  <a:tint val="37000"/>
                  <a:satMod val="300000"/>
                </a:srgbClr>
              </a:gs>
              <a:gs pos="100000">
                <a:srgbClr val="5F5F5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F5F5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altLang="zh-CN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SKA-MID</a:t>
            </a:r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波相干消色散搜寻原型机考核指标：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中期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：初步完成原型机试制、实现同时多个色散的相干消色散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：部署原型机并开展脉冲星搜寻和发现</a:t>
            </a:r>
            <a:r>
              <a:rPr lang="en-US" altLang="zh-CN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; 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实现同时</a:t>
            </a:r>
            <a:r>
              <a:rPr lang="en-US" altLang="zh-CN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10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个以上色散的相干消色散搜寻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</p:txBody>
      </p:sp>
      <p:sp>
        <p:nvSpPr>
          <p:cNvPr id="1048677" name="圆角矩形 30"/>
          <p:cNvSpPr/>
          <p:nvPr/>
        </p:nvSpPr>
        <p:spPr bwMode="auto">
          <a:xfrm>
            <a:off x="7680532" y="3851619"/>
            <a:ext cx="2924942" cy="1411048"/>
          </a:xfrm>
          <a:prstGeom prst="roundRect">
            <a:avLst>
              <a:gd name="adj" fmla="val 9382"/>
            </a:avLst>
          </a:prstGeom>
          <a:gradFill rotWithShape="1">
            <a:gsLst>
              <a:gs pos="0">
                <a:srgbClr val="969696">
                  <a:tint val="50000"/>
                  <a:satMod val="300000"/>
                </a:srgbClr>
              </a:gs>
              <a:gs pos="35000">
                <a:srgbClr val="969696">
                  <a:tint val="37000"/>
                  <a:satMod val="300000"/>
                </a:srgbClr>
              </a:gs>
              <a:gs pos="100000">
                <a:srgbClr val="96969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6969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zh-HK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开展脉冲星搜寻科学研究指标：</a:t>
            </a:r>
            <a:endParaRPr lang="en-US" altLang="zh-CN" sz="1600" b="1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前期：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开发自研技术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中期：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开展搜寻实验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r>
              <a:rPr lang="zh-CN" altLang="en-US" sz="1600" b="1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完成：</a:t>
            </a:r>
            <a:r>
              <a:rPr lang="zh-CN" altLang="en-US" sz="1600" dirty="0">
                <a:solidFill>
                  <a:srgbClr val="333399"/>
                </a:solidFill>
                <a:latin typeface="黑体" pitchFamily="2" charset="-122"/>
                <a:ea typeface="黑体" panose="02010609060101010101" pitchFamily="49" charset="-122"/>
              </a:rPr>
              <a:t>完成人才培养</a:t>
            </a:r>
            <a:endParaRPr lang="en-US" altLang="zh-CN" sz="1600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  <a:p>
            <a:pPr defTabSz="457200"/>
            <a:endParaRPr lang="en-US" altLang="zh-CN" sz="1600" b="1" dirty="0">
              <a:solidFill>
                <a:srgbClr val="333399"/>
              </a:solidFill>
              <a:latin typeface="黑体" pitchFamily="2" charset="-122"/>
              <a:ea typeface="黑体" panose="02010609060101010101" pitchFamily="49" charset="-122"/>
            </a:endParaRPr>
          </a:p>
        </p:txBody>
      </p:sp>
      <p:sp>
        <p:nvSpPr>
          <p:cNvPr id="1048678" name="标题占位符 1"/>
          <p:cNvSpPr txBox="1"/>
          <p:nvPr/>
        </p:nvSpPr>
        <p:spPr>
          <a:xfrm>
            <a:off x="952618" y="233482"/>
            <a:ext cx="4750758" cy="50183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Background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4867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780520" y="6423276"/>
            <a:ext cx="32004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文本框 41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749" name="文本框 42"/>
          <p:cNvSpPr txBox="1"/>
          <p:nvPr/>
        </p:nvSpPr>
        <p:spPr>
          <a:xfrm>
            <a:off x="8610404" y="6583649"/>
            <a:ext cx="2919085" cy="25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Tsinghua University of China</a:t>
            </a:r>
            <a:endParaRPr kumimoji="0" lang="zh-CN" altLang="en-US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145742" name="直接连接符 43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10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750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1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2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753" name="文本框 50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pic>
        <p:nvPicPr>
          <p:cNvPr id="2097171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2" name="图片 2"/>
          <p:cNvPicPr>
            <a:picLocks noChangeAspect="1"/>
          </p:cNvPicPr>
          <p:nvPr/>
        </p:nvPicPr>
        <p:blipFill rotWithShape="1">
          <a:blip r:embed="rId4"/>
          <a:srcRect r="19034"/>
          <a:stretch>
            <a:fillRect/>
          </a:stretch>
        </p:blipFill>
        <p:spPr>
          <a:xfrm>
            <a:off x="5637336" y="3402979"/>
            <a:ext cx="4996919" cy="277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97173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26" y="3418930"/>
            <a:ext cx="4054335" cy="277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48754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55" name="文本框 1"/>
          <p:cNvSpPr txBox="1"/>
          <p:nvPr/>
        </p:nvSpPr>
        <p:spPr>
          <a:xfrm>
            <a:off x="1850723" y="6221645"/>
            <a:ext cx="3461748" cy="70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Aggregated rate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38GB/s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6" name="文本框 15"/>
          <p:cNvSpPr txBox="1"/>
          <p:nvPr/>
        </p:nvSpPr>
        <p:spPr>
          <a:xfrm>
            <a:off x="6917221" y="6197226"/>
            <a:ext cx="3842920" cy="39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Aggregated rate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2TB/s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7" name="文本框 3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758" name="矩形 5"/>
          <p:cNvSpPr/>
          <p:nvPr/>
        </p:nvSpPr>
        <p:spPr>
          <a:xfrm>
            <a:off x="803456" y="940568"/>
            <a:ext cx="9956685" cy="2346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Processing Challenges Faced by FAST and SKA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Aggregated Data Throughput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UDP Packet Loss on Server Reception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Lack of Integration with PSRDADA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Coherent de-dispersion is too complex for real-time processing</a:t>
            </a:r>
          </a:p>
        </p:txBody>
      </p:sp>
      <p:sp>
        <p:nvSpPr>
          <p:cNvPr id="1048759" name="文本框 23"/>
          <p:cNvSpPr txBox="1"/>
          <p:nvPr/>
        </p:nvSpPr>
        <p:spPr>
          <a:xfrm>
            <a:off x="10634255" y="4563327"/>
            <a:ext cx="142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SKA1-mid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0" name="文本框 24"/>
          <p:cNvSpPr txBox="1"/>
          <p:nvPr/>
        </p:nvSpPr>
        <p:spPr>
          <a:xfrm>
            <a:off x="201113" y="4474057"/>
            <a:ext cx="91857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1" name="标题占位符 1"/>
          <p:cNvSpPr txBox="1"/>
          <p:nvPr/>
        </p:nvSpPr>
        <p:spPr>
          <a:xfrm>
            <a:off x="952618" y="233482"/>
            <a:ext cx="4750758" cy="50183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Background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48762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1743141" y="6176124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72" y="2856286"/>
            <a:ext cx="5523697" cy="3609975"/>
          </a:xfrm>
          <a:prstGeom prst="rect">
            <a:avLst/>
          </a:prstGeom>
        </p:spPr>
      </p:pic>
      <p:sp>
        <p:nvSpPr>
          <p:cNvPr id="1048766" name="文本框 41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767" name="文本框 42"/>
          <p:cNvSpPr txBox="1"/>
          <p:nvPr/>
        </p:nvSpPr>
        <p:spPr>
          <a:xfrm>
            <a:off x="8610404" y="6583649"/>
            <a:ext cx="2919085" cy="25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Tsinghua University of China</a:t>
            </a:r>
            <a:endParaRPr kumimoji="0" lang="zh-CN" altLang="en-US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145743" name="直接连接符 43"/>
          <p:cNvCxnSpPr>
            <a:cxnSpLocks/>
          </p:cNvCxnSpPr>
          <p:nvPr/>
        </p:nvCxnSpPr>
        <p:spPr>
          <a:xfrm>
            <a:off x="660400" y="829255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14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768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9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01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70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771" name="文本框 50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772" name="标题占位符 1"/>
          <p:cNvSpPr txBox="1"/>
          <p:nvPr/>
        </p:nvSpPr>
        <p:spPr>
          <a:xfrm>
            <a:off x="952618" y="233483"/>
            <a:ext cx="7504088" cy="46799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 fontScale="95833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Motivation: Why are UDP packets lost on the server?</a:t>
            </a:r>
            <a:endParaRPr lang="en-US" altLang="zh-CN" sz="24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75" name="图片 7" descr="sari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73" name="矩形 5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74" name="文本框 1"/>
          <p:cNvSpPr txBox="1"/>
          <p:nvPr/>
        </p:nvSpPr>
        <p:spPr>
          <a:xfrm>
            <a:off x="1127728" y="6234790"/>
            <a:ext cx="413680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multimode fiber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75" name="文本框 15"/>
          <p:cNvSpPr txBox="1"/>
          <p:nvPr/>
        </p:nvSpPr>
        <p:spPr>
          <a:xfrm>
            <a:off x="7736244" y="6217347"/>
            <a:ext cx="3361623" cy="39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CPU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7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8" y="3155462"/>
            <a:ext cx="4136802" cy="306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776" name="文本框 21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777" name="矩形 22"/>
          <p:cNvSpPr/>
          <p:nvPr/>
        </p:nvSpPr>
        <p:spPr>
          <a:xfrm>
            <a:off x="823445" y="792930"/>
            <a:ext cx="11388544" cy="3269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Mismatch between the capabilities of a single CPU core and the Ethernet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b="1"/>
              <a:t>Ethernet has developed to 100 Gigabit and above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b="1"/>
              <a:t>CPU clock speed has stabilized around 4 GHz, with no significant recent increase in processing power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b="1"/>
              <a:t>There is a mismatch between the CPU clock speed and the Ethernet speed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b="1"/>
              <a:t>The Linux kernel itself is also one of the bottlenecks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78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788771" y="6204875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矩形 20"/>
          <p:cNvSpPr/>
          <p:nvPr/>
        </p:nvSpPr>
        <p:spPr>
          <a:xfrm>
            <a:off x="-11248" y="0"/>
            <a:ext cx="12192000" cy="682987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177" name="图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765" y="0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83" name="TextBox 11"/>
          <p:cNvSpPr txBox="1"/>
          <p:nvPr/>
        </p:nvSpPr>
        <p:spPr>
          <a:xfrm>
            <a:off x="4032739" y="2198872"/>
            <a:ext cx="7069556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73355"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1C62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Ultra-Low Packet Loss Data Access Based on DPDK</a:t>
            </a:r>
            <a:endParaRPr lang="zh-CN" altLang="en-US" sz="3200" b="1" dirty="0">
              <a:solidFill>
                <a:srgbClr val="1C62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8" name="组合 17"/>
          <p:cNvGrpSpPr/>
          <p:nvPr/>
        </p:nvGrpSpPr>
        <p:grpSpPr>
          <a:xfrm>
            <a:off x="1947151" y="2128381"/>
            <a:ext cx="1729880" cy="14000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8784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48785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5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48786" name="TextBox 13"/>
          <p:cNvSpPr txBox="1"/>
          <p:nvPr/>
        </p:nvSpPr>
        <p:spPr>
          <a:xfrm>
            <a:off x="2396903" y="2315650"/>
            <a:ext cx="1203431" cy="1104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65" b="1" dirty="0">
                <a:solidFill>
                  <a:srgbClr val="1C6299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02</a:t>
            </a:r>
            <a:endParaRPr lang="zh-CN" altLang="en-US" sz="6665" b="1" dirty="0">
              <a:solidFill>
                <a:srgbClr val="1C6299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145744" name="直接连接符 10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099520" y="3040063"/>
            <a:ext cx="8092480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sp>
        <p:nvSpPr>
          <p:cNvPr id="1048787" name="任意多边形 15"/>
          <p:cNvSpPr/>
          <p:nvPr>
            <p:custDataLst>
              <p:tags r:id="rId2"/>
            </p:custDataLst>
          </p:nvPr>
        </p:nvSpPr>
        <p:spPr>
          <a:xfrm>
            <a:off x="1507862" y="3040063"/>
            <a:ext cx="2591659" cy="868991"/>
          </a:xfrm>
          <a:custGeom>
            <a:avLst/>
            <a:gdLst>
              <a:gd name="connsiteX0" fmla="*/ 0 w 1807014"/>
              <a:gd name="connsiteY0" fmla="*/ 0 h 693278"/>
              <a:gd name="connsiteX1" fmla="*/ 1807014 w 1807014"/>
              <a:gd name="connsiteY1" fmla="*/ 0 h 693278"/>
              <a:gd name="connsiteX2" fmla="*/ 1770122 w 1807014"/>
              <a:gd name="connsiteY2" fmla="*/ 118847 h 693278"/>
              <a:gd name="connsiteX3" fmla="*/ 903507 w 1807014"/>
              <a:gd name="connsiteY3" fmla="*/ 693278 h 693278"/>
              <a:gd name="connsiteX4" fmla="*/ 36892 w 1807014"/>
              <a:gd name="connsiteY4" fmla="*/ 118847 h 693278"/>
              <a:gd name="connsiteX0-1" fmla="*/ 1807014 w 1898454"/>
              <a:gd name="connsiteY0-2" fmla="*/ 0 h 693278"/>
              <a:gd name="connsiteX1-3" fmla="*/ 1770122 w 1898454"/>
              <a:gd name="connsiteY1-4" fmla="*/ 118847 h 693278"/>
              <a:gd name="connsiteX2-5" fmla="*/ 903507 w 1898454"/>
              <a:gd name="connsiteY2-6" fmla="*/ 693278 h 693278"/>
              <a:gd name="connsiteX3-7" fmla="*/ 36892 w 1898454"/>
              <a:gd name="connsiteY3-8" fmla="*/ 118847 h 693278"/>
              <a:gd name="connsiteX4-9" fmla="*/ 0 w 1898454"/>
              <a:gd name="connsiteY4-10" fmla="*/ 0 h 693278"/>
              <a:gd name="connsiteX5" fmla="*/ 1898454 w 1898454"/>
              <a:gd name="connsiteY5" fmla="*/ 91440 h 693278"/>
              <a:gd name="connsiteX0-11" fmla="*/ 1807014 w 1807014"/>
              <a:gd name="connsiteY0-12" fmla="*/ 0 h 693278"/>
              <a:gd name="connsiteX1-13" fmla="*/ 1770122 w 1807014"/>
              <a:gd name="connsiteY1-14" fmla="*/ 118847 h 693278"/>
              <a:gd name="connsiteX2-15" fmla="*/ 903507 w 1807014"/>
              <a:gd name="connsiteY2-16" fmla="*/ 693278 h 693278"/>
              <a:gd name="connsiteX3-17" fmla="*/ 36892 w 1807014"/>
              <a:gd name="connsiteY3-18" fmla="*/ 118847 h 693278"/>
              <a:gd name="connsiteX4-19" fmla="*/ 0 w 1807014"/>
              <a:gd name="connsiteY4-20" fmla="*/ 0 h 6932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7014" h="693278">
                <a:moveTo>
                  <a:pt x="1807014" y="0"/>
                </a:moveTo>
                <a:lnTo>
                  <a:pt x="1770122" y="118847"/>
                </a:lnTo>
                <a:cubicBezTo>
                  <a:pt x="1627342" y="456416"/>
                  <a:pt x="1293086" y="693278"/>
                  <a:pt x="903507" y="693278"/>
                </a:cubicBezTo>
                <a:cubicBezTo>
                  <a:pt x="513929" y="693278"/>
                  <a:pt x="179672" y="456416"/>
                  <a:pt x="36892" y="118847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45" name="直接连接符 12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11248" y="3040063"/>
            <a:ext cx="1513415" cy="9526"/>
          </a:xfrm>
          <a:prstGeom prst="line">
            <a:avLst/>
          </a:prstGeom>
          <a:noFill/>
          <a:ln w="19050" cap="flat" cmpd="sng" algn="ctr">
            <a:solidFill>
              <a:srgbClr val="5A5A96"/>
            </a:solidFill>
            <a:prstDash val="solid"/>
            <a:miter lim="800000"/>
          </a:ln>
          <a:effectLst/>
        </p:spPr>
      </p:cxnSp>
      <p:grpSp>
        <p:nvGrpSpPr>
          <p:cNvPr id="119" name="组合 23"/>
          <p:cNvGrpSpPr/>
          <p:nvPr/>
        </p:nvGrpSpPr>
        <p:grpSpPr>
          <a:xfrm>
            <a:off x="10718598" y="6315848"/>
            <a:ext cx="1052654" cy="108000"/>
            <a:chOff x="10467218" y="6126091"/>
            <a:chExt cx="1052654" cy="108000"/>
          </a:xfrm>
          <a:gradFill>
            <a:gsLst>
              <a:gs pos="0">
                <a:srgbClr val="1C6299"/>
              </a:gs>
              <a:gs pos="100000">
                <a:srgbClr val="5C307D">
                  <a:alpha val="40000"/>
                </a:srgbClr>
              </a:gs>
            </a:gsLst>
            <a:lin ang="0" scaled="0"/>
          </a:gradFill>
        </p:grpSpPr>
        <p:sp>
          <p:nvSpPr>
            <p:cNvPr id="1048788" name="椭圆 24"/>
            <p:cNvSpPr/>
            <p:nvPr/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89" name="椭圆 26"/>
            <p:cNvSpPr/>
            <p:nvPr/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90" name="椭圆 27"/>
            <p:cNvSpPr/>
            <p:nvPr/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91" name="椭圆 28"/>
            <p:cNvSpPr/>
            <p:nvPr/>
          </p:nvSpPr>
          <p:spPr>
            <a:xfrm>
              <a:off x="11175708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92" name="椭圆 29"/>
            <p:cNvSpPr/>
            <p:nvPr/>
          </p:nvSpPr>
          <p:spPr>
            <a:xfrm>
              <a:off x="11411872" y="6126091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793" name="矩形 31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94" name="文本框 30"/>
          <p:cNvSpPr txBox="1"/>
          <p:nvPr/>
        </p:nvSpPr>
        <p:spPr>
          <a:xfrm>
            <a:off x="0" y="6569661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  <p:sp>
        <p:nvSpPr>
          <p:cNvPr id="1048795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71252" y="6180432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47" name="直接连接符 43"/>
          <p:cNvCxnSpPr>
            <a:cxnSpLocks/>
          </p:cNvCxnSpPr>
          <p:nvPr/>
        </p:nvCxnSpPr>
        <p:spPr>
          <a:xfrm>
            <a:off x="660400" y="841946"/>
            <a:ext cx="10858500" cy="0"/>
          </a:xfrm>
          <a:prstGeom prst="line">
            <a:avLst/>
          </a:prstGeom>
          <a:noFill/>
          <a:ln w="22225" cap="flat" cmpd="sng" algn="ctr">
            <a:solidFill>
              <a:srgbClr val="1C6299"/>
            </a:solidFill>
            <a:prstDash val="solid"/>
            <a:miter lim="800000"/>
          </a:ln>
          <a:effectLst/>
        </p:spPr>
      </p:cxnSp>
      <p:grpSp>
        <p:nvGrpSpPr>
          <p:cNvPr id="127" name="组合 44"/>
          <p:cNvGrpSpPr/>
          <p:nvPr/>
        </p:nvGrpSpPr>
        <p:grpSpPr>
          <a:xfrm>
            <a:off x="203760" y="159728"/>
            <a:ext cx="725344" cy="619478"/>
            <a:chOff x="178632" y="159728"/>
            <a:chExt cx="725344" cy="619478"/>
          </a:xfrm>
        </p:grpSpPr>
        <p:sp>
          <p:nvSpPr>
            <p:cNvPr id="1048817" name="椭圆 45"/>
            <p:cNvSpPr/>
            <p:nvPr/>
          </p:nvSpPr>
          <p:spPr>
            <a:xfrm>
              <a:off x="358210" y="159728"/>
              <a:ext cx="468000" cy="468000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18" name="文本框 46"/>
            <p:cNvSpPr txBox="1"/>
            <p:nvPr/>
          </p:nvSpPr>
          <p:spPr>
            <a:xfrm>
              <a:off x="230876" y="233483"/>
              <a:ext cx="67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19" name="椭圆 47"/>
            <p:cNvSpPr/>
            <p:nvPr/>
          </p:nvSpPr>
          <p:spPr>
            <a:xfrm>
              <a:off x="178632" y="602993"/>
              <a:ext cx="176213" cy="176213"/>
            </a:xfrm>
            <a:prstGeom prst="ellipse">
              <a:avLst/>
            </a:prstGeom>
            <a:gradFill>
              <a:gsLst>
                <a:gs pos="0">
                  <a:srgbClr val="1C6299"/>
                </a:gs>
                <a:gs pos="100000">
                  <a:srgbClr val="5C307D">
                    <a:alpha val="90000"/>
                  </a:srgb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20" name="文本框 50"/>
          <p:cNvSpPr txBox="1"/>
          <p:nvPr/>
        </p:nvSpPr>
        <p:spPr>
          <a:xfrm>
            <a:off x="660400" y="6378296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21" name="标题占位符 1"/>
          <p:cNvSpPr txBox="1"/>
          <p:nvPr/>
        </p:nvSpPr>
        <p:spPr>
          <a:xfrm>
            <a:off x="960368" y="-187568"/>
            <a:ext cx="8769786" cy="8175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000" b="1">
                <a:solidFill>
                  <a:sysClr val="windowText" lastClr="000000"/>
                </a:solidFill>
                <a:latin typeface="Arial" panose="020B0604020202020204"/>
                <a:ea typeface="微软雅黑" panose="020B0503020204020204" pitchFamily="34" charset="-122"/>
              </a:rPr>
              <a:t>DPDK Provides High-Performance Data Plane Processing</a:t>
            </a:r>
            <a:endParaRPr lang="zh-CN" altLang="en-US" sz="2000" b="1" dirty="0">
              <a:solidFill>
                <a:sysClr val="windowText" lastClr="00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97181" name="图片 7" descr="sari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4371" y="54994"/>
            <a:ext cx="3298524" cy="8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2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789223" y="6204875"/>
            <a:ext cx="2743200" cy="365125"/>
          </a:xfrm>
        </p:spPr>
        <p:txBody>
          <a:bodyPr/>
          <a:lstStyle/>
          <a:p>
            <a:fld id="{B5A21CC4-E65A-47F3-81DC-59A73DA8A03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1048823" name="文本框 2"/>
          <p:cNvSpPr txBox="1"/>
          <p:nvPr/>
        </p:nvSpPr>
        <p:spPr>
          <a:xfrm>
            <a:off x="401490" y="752471"/>
            <a:ext cx="11931187" cy="22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5D58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DPDK</a:t>
            </a:r>
            <a:r>
              <a:rPr lang="zh-CN" altLang="en-US" sz="2400" b="1" dirty="0">
                <a:solidFill>
                  <a:srgbClr val="5D58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solidFill>
                  <a:srgbClr val="5D58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Plane Development Kit</a:t>
            </a:r>
            <a:r>
              <a:rPr lang="zh-CN" altLang="en-US" sz="2400" b="1" dirty="0">
                <a:solidFill>
                  <a:srgbClr val="5D58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solidFill>
                <a:srgbClr val="5D58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Provides a set of optimized APIs and libraries for accelerating the processing of data packets</a:t>
            </a:r>
            <a:r>
              <a:rPr lang="zh-CN" altLang="en-US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it bypasses the traditional kernel network stack, offering lower latency and higher throughput.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we conduct underlying technical research and develop custom UDP packet parsing to achieve ultra-low packet loss rate in data stream capture.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8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9447" y="3083771"/>
            <a:ext cx="4312217" cy="3458099"/>
          </a:xfrm>
          <a:prstGeom prst="rect">
            <a:avLst/>
          </a:prstGeom>
          <a:noFill/>
        </p:spPr>
      </p:pic>
      <p:pic>
        <p:nvPicPr>
          <p:cNvPr id="209718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92" y="2895048"/>
            <a:ext cx="3273323" cy="3657141"/>
          </a:xfrm>
          <a:prstGeom prst="rect">
            <a:avLst/>
          </a:prstGeom>
        </p:spPr>
      </p:pic>
      <p:sp>
        <p:nvSpPr>
          <p:cNvPr id="1048824" name="文本框 10"/>
          <p:cNvSpPr txBox="1"/>
          <p:nvPr/>
        </p:nvSpPr>
        <p:spPr>
          <a:xfrm>
            <a:off x="115921" y="4126530"/>
            <a:ext cx="1643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Plane Development Kit Framework</a:t>
            </a:r>
            <a:endParaRPr lang="zh-CN" altLang="en-US" sz="16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825" name="文本框 13"/>
          <p:cNvSpPr txBox="1"/>
          <p:nvPr/>
        </p:nvSpPr>
        <p:spPr>
          <a:xfrm>
            <a:off x="10352052" y="4041431"/>
            <a:ext cx="1800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User-Space Operations Implementing Kernel Bypass</a:t>
            </a:r>
            <a:endParaRPr lang="zh-CN" altLang="en-US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826" name="文本框 16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27" name="文本框 17"/>
          <p:cNvSpPr txBox="1"/>
          <p:nvPr/>
        </p:nvSpPr>
        <p:spPr>
          <a:xfrm>
            <a:off x="8610404" y="6583649"/>
            <a:ext cx="2919085" cy="25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Tsinghua University of China</a:t>
            </a:r>
            <a:endParaRPr kumimoji="0" lang="zh-CN" altLang="en-US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8828" name="文本框 18"/>
          <p:cNvSpPr txBox="1"/>
          <p:nvPr/>
        </p:nvSpPr>
        <p:spPr>
          <a:xfrm>
            <a:off x="660400" y="6583649"/>
            <a:ext cx="1941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自强不息 厚德载物</a:t>
            </a:r>
          </a:p>
        </p:txBody>
      </p:sp>
      <p:sp>
        <p:nvSpPr>
          <p:cNvPr id="1048829" name="矩形 19"/>
          <p:cNvSpPr/>
          <p:nvPr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rgbClr val="1C62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30" name="文本框 20"/>
          <p:cNvSpPr txBox="1"/>
          <p:nvPr/>
        </p:nvSpPr>
        <p:spPr>
          <a:xfrm>
            <a:off x="-1" y="6560199"/>
            <a:ext cx="12286212" cy="57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上善若水  海纳百川                                                                                                                                                                                                                 协力创新  共赢未来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Freeform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42423"/>
  <p:tag name="MH_LIBRARY" val="GRAPHIC"/>
  <p:tag name="MH_ORDER" val="Straight Connector 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3783</Words>
  <Application>Microsoft Office PowerPoint</Application>
  <PresentationFormat>宽屏</PresentationFormat>
  <Paragraphs>516</Paragraphs>
  <Slides>31</Slides>
  <Notes>31</Notes>
  <HiddenSlides>1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Söhne</vt:lpstr>
      <vt:lpstr>Yu Mincho</vt:lpstr>
      <vt:lpstr>等线</vt:lpstr>
      <vt:lpstr>等线 Light</vt:lpstr>
      <vt:lpstr>黑体</vt:lpstr>
      <vt:lpstr>华文行楷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garlicup</dc:creator>
  <cp:lastModifiedBy>Xiaoying Zheng</cp:lastModifiedBy>
  <cp:revision>19</cp:revision>
  <dcterms:created xsi:type="dcterms:W3CDTF">2020-09-07T10:59:20Z</dcterms:created>
  <dcterms:modified xsi:type="dcterms:W3CDTF">2024-07-12T14:54:15Z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73aa952922994b678a16fbd1ea330aef_23</vt:lpwstr>
  </property>
</Properties>
</file>