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8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9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2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3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notesSlides/notesSlide4.xml" ContentType="application/vnd.openxmlformats-officedocument.presentationml.notesSlide+xml"/>
  <Override PartName="/ppt/tags/tag71.xml" ContentType="application/vnd.openxmlformats-officedocument.presentationml.tags+xml"/>
  <Override PartName="/ppt/notesSlides/notesSlide5.xml" ContentType="application/vnd.openxmlformats-officedocument.presentationml.notesSlide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3.xml" ContentType="application/vnd.openxmlformats-officedocument.presentationml.tags+xml"/>
  <Override PartName="/ppt/notesSlides/notesSlide6.xml" ContentType="application/vnd.openxmlformats-officedocument.presentationml.notesSlide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tags/tag86.xml" ContentType="application/vnd.openxmlformats-officedocument.presentationml.tags+xml"/>
  <Override PartName="/ppt/tags/tag92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4" r:id="rId2"/>
    <p:sldMasterId id="2147483672" r:id="rId3"/>
    <p:sldMasterId id="2147483684" r:id="rId4"/>
    <p:sldMasterId id="2147483743" r:id="rId5"/>
    <p:sldMasterId id="2147483756" r:id="rId6"/>
    <p:sldMasterId id="2147483819" r:id="rId7"/>
    <p:sldMasterId id="2147483987" r:id="rId8"/>
    <p:sldMasterId id="2147484003" r:id="rId9"/>
    <p:sldMasterId id="2147484020" r:id="rId10"/>
  </p:sldMasterIdLst>
  <p:notesMasterIdLst>
    <p:notesMasterId r:id="rId52"/>
  </p:notesMasterIdLst>
  <p:sldIdLst>
    <p:sldId id="3559" r:id="rId11"/>
    <p:sldId id="3566" r:id="rId12"/>
    <p:sldId id="3168" r:id="rId13"/>
    <p:sldId id="3171" r:id="rId14"/>
    <p:sldId id="3169" r:id="rId15"/>
    <p:sldId id="3170" r:id="rId16"/>
    <p:sldId id="3178" r:id="rId17"/>
    <p:sldId id="3179" r:id="rId18"/>
    <p:sldId id="3180" r:id="rId19"/>
    <p:sldId id="3181" r:id="rId20"/>
    <p:sldId id="3186" r:id="rId21"/>
    <p:sldId id="3187" r:id="rId22"/>
    <p:sldId id="3573" r:id="rId23"/>
    <p:sldId id="3195" r:id="rId24"/>
    <p:sldId id="3196" r:id="rId25"/>
    <p:sldId id="2672" r:id="rId26"/>
    <p:sldId id="2656" r:id="rId27"/>
    <p:sldId id="3568" r:id="rId28"/>
    <p:sldId id="3546" r:id="rId29"/>
    <p:sldId id="3547" r:id="rId30"/>
    <p:sldId id="3200" r:id="rId31"/>
    <p:sldId id="3548" r:id="rId32"/>
    <p:sldId id="3345" r:id="rId33"/>
    <p:sldId id="2892" r:id="rId34"/>
    <p:sldId id="3340" r:id="rId35"/>
    <p:sldId id="3341" r:id="rId36"/>
    <p:sldId id="3571" r:id="rId37"/>
    <p:sldId id="3562" r:id="rId38"/>
    <p:sldId id="3561" r:id="rId39"/>
    <p:sldId id="3563" r:id="rId40"/>
    <p:sldId id="3564" r:id="rId41"/>
    <p:sldId id="3544" r:id="rId42"/>
    <p:sldId id="3575" r:id="rId43"/>
    <p:sldId id="2899" r:id="rId44"/>
    <p:sldId id="3549" r:id="rId45"/>
    <p:sldId id="3551" r:id="rId46"/>
    <p:sldId id="3552" r:id="rId47"/>
    <p:sldId id="3553" r:id="rId48"/>
    <p:sldId id="3554" r:id="rId49"/>
    <p:sldId id="3556" r:id="rId50"/>
    <p:sldId id="3486" r:id="rId51"/>
  </p:sldIdLst>
  <p:sldSz cx="9144000" cy="6858000" type="screen4x3"/>
  <p:notesSz cx="6858000" cy="9144000"/>
  <p:embeddedFontLst>
    <p:embeddedFont>
      <p:font typeface="Arial Narrow" panose="020B0606020202030204" pitchFamily="34" charset="0"/>
      <p:regular r:id="rId53"/>
      <p:bold r:id="rId54"/>
      <p:italic r:id="rId55"/>
      <p:boldItalic r:id="rId56"/>
    </p:embeddedFont>
    <p:embeddedFont>
      <p:font typeface="Britannic Bold" panose="020B0903060703020204" pitchFamily="34" charset="0"/>
      <p:regular r:id="rId57"/>
    </p:embeddedFont>
    <p:embeddedFont>
      <p:font typeface="Calibri" panose="020F0502020204030204" pitchFamily="34" charset="0"/>
      <p:regular r:id="rId58"/>
      <p:bold r:id="rId59"/>
      <p:italic r:id="rId60"/>
      <p:boldItalic r:id="rId61"/>
    </p:embeddedFont>
    <p:embeddedFont>
      <p:font typeface="Calibri Light" panose="020F0302020204030204" pitchFamily="34" charset="0"/>
      <p:regular r:id="rId62"/>
      <p:italic r:id="rId63"/>
    </p:embeddedFont>
    <p:embeddedFont>
      <p:font typeface="Cambria Math" panose="02040503050406030204" pitchFamily="18" charset="0"/>
      <p:regular r:id="rId64"/>
    </p:embeddedFont>
    <p:embeddedFont>
      <p:font typeface="Candara" panose="020E0502030303020204" pitchFamily="34" charset="0"/>
      <p:regular r:id="rId65"/>
      <p:bold r:id="rId66"/>
      <p:italic r:id="rId67"/>
      <p:boldItalic r:id="rId68"/>
    </p:embeddedFont>
    <p:embeddedFont>
      <p:font typeface="Eras Demi ITC" panose="020B0805030504020804" pitchFamily="34" charset="0"/>
      <p:regular r:id="rId69"/>
    </p:embeddedFont>
    <p:embeddedFont>
      <p:font typeface="Wingdings 2" panose="05020102010507070707" pitchFamily="18" charset="2"/>
      <p:regular r:id="rId70"/>
    </p:embeddedFont>
    <p:embeddedFont>
      <p:font typeface="等线" panose="02010600030101010101" pitchFamily="2" charset="-122"/>
      <p:regular r:id="rId71"/>
      <p:bold r:id="rId72"/>
    </p:embeddedFont>
    <p:embeddedFont>
      <p:font typeface="等线 Light" panose="02010600030101010101" pitchFamily="2" charset="-122"/>
      <p:regular r:id="rId73"/>
    </p:embeddedFont>
    <p:embeddedFont>
      <p:font typeface="黑体" panose="02010609060101010101" pitchFamily="49" charset="-122"/>
      <p:regular r:id="rId74"/>
    </p:embeddedFont>
    <p:embeddedFont>
      <p:font typeface="华文楷体" panose="02010600040101010101" pitchFamily="2" charset="-122"/>
      <p:regular r:id="rId75"/>
    </p:embeddedFont>
    <p:embeddedFont>
      <p:font typeface="华文细黑" panose="02010600040101010101" pitchFamily="2" charset="-122"/>
      <p:regular r:id="rId76"/>
    </p:embeddedFont>
    <p:embeddedFont>
      <p:font typeface="华文新魏" panose="02010800040101010101" pitchFamily="2" charset="-122"/>
      <p:regular r:id="rId77"/>
    </p:embeddedFont>
    <p:embeddedFont>
      <p:font typeface="微软雅黑" panose="020B0503020204020204" pitchFamily="34" charset="-122"/>
      <p:regular r:id="rId78"/>
      <p:bold r:id="rId79"/>
    </p:embeddedFont>
  </p:embeddedFontLst>
  <p:custDataLst>
    <p:tags r:id="rId8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62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3532175930@qq.com" initials="3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FF"/>
    <a:srgbClr val="0308DF"/>
    <a:srgbClr val="FF3300"/>
    <a:srgbClr val="0309EF"/>
    <a:srgbClr val="FF0000"/>
    <a:srgbClr val="0308E3"/>
    <a:srgbClr val="CC3300"/>
    <a:srgbClr val="DBE8DE"/>
    <a:srgbClr val="0080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B0BF71-E30C-48E4-9F21-B76BD7145823}" v="35" dt="2024-07-08T12:07:54.1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59" autoAdjust="0"/>
    <p:restoredTop sz="99766" autoAdjust="0"/>
  </p:normalViewPr>
  <p:slideViewPr>
    <p:cSldViewPr showGuides="1">
      <p:cViewPr varScale="1">
        <p:scale>
          <a:sx n="110" d="100"/>
          <a:sy n="110" d="100"/>
        </p:scale>
        <p:origin x="928" y="60"/>
      </p:cViewPr>
      <p:guideLst>
        <p:guide orient="horz" pos="2762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0" d="100"/>
        <a:sy n="130" d="100"/>
      </p:scale>
      <p:origin x="0" y="1792"/>
    </p:cViewPr>
  </p:sorterViewPr>
  <p:notesViewPr>
    <p:cSldViewPr>
      <p:cViewPr varScale="1">
        <p:scale>
          <a:sx n="57" d="100"/>
          <a:sy n="57" d="100"/>
        </p:scale>
        <p:origin x="1782" y="36"/>
      </p:cViewPr>
      <p:guideLst/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font" Target="fonts/font11.fntdata"/><Relationship Id="rId68" Type="http://schemas.openxmlformats.org/officeDocument/2006/relationships/font" Target="fonts/font16.fntdata"/><Relationship Id="rId84" Type="http://schemas.openxmlformats.org/officeDocument/2006/relationships/theme" Target="theme/theme1.xml"/><Relationship Id="rId16" Type="http://schemas.openxmlformats.org/officeDocument/2006/relationships/slide" Target="slides/slide6.xml"/><Relationship Id="rId11" Type="http://schemas.openxmlformats.org/officeDocument/2006/relationships/slide" Target="slides/slide1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74" Type="http://schemas.openxmlformats.org/officeDocument/2006/relationships/font" Target="fonts/font22.fntdata"/><Relationship Id="rId79" Type="http://schemas.openxmlformats.org/officeDocument/2006/relationships/font" Target="fonts/font27.fntdata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font" Target="fonts/font4.fntdata"/><Relationship Id="rId64" Type="http://schemas.openxmlformats.org/officeDocument/2006/relationships/font" Target="fonts/font12.fntdata"/><Relationship Id="rId69" Type="http://schemas.openxmlformats.org/officeDocument/2006/relationships/font" Target="fonts/font17.fntdata"/><Relationship Id="rId77" Type="http://schemas.openxmlformats.org/officeDocument/2006/relationships/font" Target="fonts/font25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font" Target="fonts/font20.fntdata"/><Relationship Id="rId80" Type="http://schemas.openxmlformats.org/officeDocument/2006/relationships/tags" Target="tags/tag1.xml"/><Relationship Id="rId85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font" Target="fonts/font7.fntdata"/><Relationship Id="rId67" Type="http://schemas.openxmlformats.org/officeDocument/2006/relationships/font" Target="fonts/font15.fntdata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font" Target="fonts/font2.fntdata"/><Relationship Id="rId62" Type="http://schemas.openxmlformats.org/officeDocument/2006/relationships/font" Target="fonts/font10.fntdata"/><Relationship Id="rId70" Type="http://schemas.openxmlformats.org/officeDocument/2006/relationships/font" Target="fonts/font18.fntdata"/><Relationship Id="rId75" Type="http://schemas.openxmlformats.org/officeDocument/2006/relationships/font" Target="fonts/font23.fntdata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font" Target="fonts/font5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8.fntdata"/><Relationship Id="rId65" Type="http://schemas.openxmlformats.org/officeDocument/2006/relationships/font" Target="fonts/font13.fntdata"/><Relationship Id="rId73" Type="http://schemas.openxmlformats.org/officeDocument/2006/relationships/font" Target="fonts/font21.fntdata"/><Relationship Id="rId78" Type="http://schemas.openxmlformats.org/officeDocument/2006/relationships/font" Target="fonts/font26.fntdata"/><Relationship Id="rId81" Type="http://schemas.openxmlformats.org/officeDocument/2006/relationships/commentAuthors" Target="commentAuthors.xml"/><Relationship Id="rId86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font" Target="fonts/font3.fntdata"/><Relationship Id="rId76" Type="http://schemas.openxmlformats.org/officeDocument/2006/relationships/font" Target="fonts/font24.fntdata"/><Relationship Id="rId7" Type="http://schemas.openxmlformats.org/officeDocument/2006/relationships/slideMaster" Target="slideMasters/slideMaster7.xml"/><Relationship Id="rId71" Type="http://schemas.openxmlformats.org/officeDocument/2006/relationships/font" Target="fonts/font19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9.xml"/><Relationship Id="rId24" Type="http://schemas.openxmlformats.org/officeDocument/2006/relationships/slide" Target="slides/slide14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66" Type="http://schemas.openxmlformats.org/officeDocument/2006/relationships/font" Target="fonts/font14.fntdata"/><Relationship Id="rId61" Type="http://schemas.openxmlformats.org/officeDocument/2006/relationships/font" Target="fonts/font9.fntdata"/><Relationship Id="rId8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2B2ACD-1470-4F36-965A-B77E6572F56F}" type="datetimeFigureOut">
              <a:rPr lang="zh-CN" altLang="en-US" smtClean="0"/>
              <a:t>2024/7/13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352C62-5DF9-4766-84C5-592989F336E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幻灯片图像占位符 36454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64547" name="文本占位符 364546"/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zh-CN" altLang="en-US" sz="1200" dirty="0"/>
              <a:t>29</a:t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dirty="0"/>
              <a:t>页面主要内容</a:t>
            </a:r>
            <a:r>
              <a:rPr lang="en-US" altLang="zh-CN" sz="1200" dirty="0"/>
              <a:t>: </a:t>
            </a:r>
            <a:r>
              <a:rPr lang="zh-CN" altLang="en-US" sz="1200" dirty="0"/>
              <a:t>介绍了银河系磁场研究的成果</a:t>
            </a:r>
            <a:endParaRPr lang="en-US" altLang="zh-CN" sz="1200" dirty="0"/>
          </a:p>
          <a:p>
            <a:r>
              <a:rPr lang="zh-CN" altLang="en-US" sz="1200" dirty="0"/>
              <a:t>图表说明</a:t>
            </a:r>
            <a:r>
              <a:rPr lang="en-US" altLang="zh-CN" sz="1200" dirty="0"/>
              <a:t>:</a:t>
            </a:r>
            <a:r>
              <a:rPr lang="zh-CN" altLang="en-US" sz="1200" baseline="0" dirty="0"/>
              <a:t> 右上图：银河系盘第一象限区域，大尺度结构磁场的最新研究成果。</a:t>
            </a:r>
            <a:endParaRPr lang="en-US" altLang="zh-CN" sz="1200" baseline="0" dirty="0"/>
          </a:p>
          <a:p>
            <a:endParaRPr lang="en-US" altLang="zh-CN" sz="1200" dirty="0"/>
          </a:p>
          <a:p>
            <a:r>
              <a:rPr lang="zh-CN" altLang="en-US" sz="1200" dirty="0"/>
              <a:t>需强调的要点</a:t>
            </a:r>
            <a:r>
              <a:rPr lang="en-US" altLang="zh-CN" sz="1200" dirty="0"/>
              <a:t>:</a:t>
            </a:r>
            <a:r>
              <a:rPr lang="zh-CN" altLang="en-US" sz="1200" dirty="0"/>
              <a:t> </a:t>
            </a:r>
            <a:r>
              <a:rPr lang="en-US" altLang="zh-CN" sz="1200" dirty="0"/>
              <a:t>1</a:t>
            </a:r>
            <a:r>
              <a:rPr lang="zh-CN" altLang="en-US" sz="1200" dirty="0"/>
              <a:t>）银河系磁场的研究需要对大量暗弱脉冲星进行偏振测量，</a:t>
            </a:r>
            <a:r>
              <a:rPr lang="en-US" altLang="zh-CN" sz="1200" dirty="0"/>
              <a:t>FAST</a:t>
            </a:r>
            <a:r>
              <a:rPr lang="zh-CN" altLang="en-US" sz="1200" dirty="0"/>
              <a:t>具备强大的能力；</a:t>
            </a:r>
            <a:endParaRPr lang="en-US" altLang="zh-CN" sz="1200" dirty="0"/>
          </a:p>
          <a:p>
            <a:r>
              <a:rPr lang="en-US" altLang="zh-CN" sz="1200" dirty="0"/>
              <a:t>2</a:t>
            </a:r>
            <a:r>
              <a:rPr lang="zh-CN" altLang="en-US" sz="1200" dirty="0"/>
              <a:t>）基于</a:t>
            </a:r>
            <a:r>
              <a:rPr lang="en-US" altLang="zh-CN" sz="1200" dirty="0"/>
              <a:t>FAST</a:t>
            </a:r>
            <a:r>
              <a:rPr lang="zh-CN" altLang="en-US" sz="1200" dirty="0"/>
              <a:t>对大量暗弱脉冲星的最新测量：证实了银晕大尺度环形磁场的上下方向相反的特征；确定了磁场强度约为</a:t>
            </a:r>
            <a:r>
              <a:rPr lang="en-US" altLang="zh-CN" sz="1200" dirty="0"/>
              <a:t>2</a:t>
            </a:r>
            <a:r>
              <a:rPr lang="zh-CN" altLang="en-US" sz="1200" dirty="0"/>
              <a:t>微高斯；证实了银盘中的大尺度磁场存在着方向反转。</a:t>
            </a:r>
            <a:endParaRPr lang="en-US" altLang="zh-CN" dirty="0"/>
          </a:p>
          <a:p>
            <a:r>
              <a:rPr lang="en-US" altLang="zh-CN" dirty="0"/>
              <a:t>3</a:t>
            </a:r>
            <a:r>
              <a:rPr lang="zh-CN" altLang="en-US" dirty="0"/>
              <a:t>）没有</a:t>
            </a:r>
            <a:r>
              <a:rPr lang="en-US" altLang="zh-CN" dirty="0"/>
              <a:t>FAST</a:t>
            </a:r>
            <a:r>
              <a:rPr lang="zh-CN" altLang="en-US" dirty="0"/>
              <a:t>，很难开展如此大范围的星际磁场探测！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A580C00-A47B-428D-A6F9-6F4E4858F554}" type="slidenum">
              <a:rPr kumimoji="1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rPr>
              <a:t>30</a:t>
            </a:fld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10837" y="6510504"/>
            <a:ext cx="2133600" cy="365125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3B41ED49-9559-4072-9678-026C6EF62E9F}" type="datetime1">
              <a:rPr lang="zh-CN" altLang="en-US" smtClean="0"/>
              <a:t>2024/7/13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01689" y="6492875"/>
            <a:ext cx="2133600" cy="365125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37265DD-4D02-4DB2-ACD1-AD596133B05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副标题 2"/>
          <p:cNvSpPr txBox="1"/>
          <p:nvPr userDrawn="1"/>
        </p:nvSpPr>
        <p:spPr>
          <a:xfrm>
            <a:off x="0" y="1501524"/>
            <a:ext cx="9135289" cy="2994276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zh-CN" altLang="en-US" sz="6000" kern="1200" dirty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+mj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/>
          </a:p>
        </p:txBody>
      </p:sp>
      <p:sp>
        <p:nvSpPr>
          <p:cNvPr id="14" name="矩形 13"/>
          <p:cNvSpPr/>
          <p:nvPr userDrawn="1"/>
        </p:nvSpPr>
        <p:spPr>
          <a:xfrm>
            <a:off x="-10837" y="862858"/>
            <a:ext cx="9180000" cy="45719"/>
          </a:xfrm>
          <a:prstGeom prst="rect">
            <a:avLst/>
          </a:prstGeom>
          <a:solidFill>
            <a:srgbClr val="C00000">
              <a:alpha val="99000"/>
            </a:srgbClr>
          </a:solidFill>
          <a:ln>
            <a:noFill/>
          </a:ln>
          <a:effectLst>
            <a:outerShdw blurRad="889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sz="1800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2" cstate="screen"/>
          <a:srcRect l="5152" t="17727" r="7251"/>
          <a:stretch>
            <a:fillRect/>
          </a:stretch>
        </p:blipFill>
        <p:spPr>
          <a:xfrm>
            <a:off x="0" y="-45464"/>
            <a:ext cx="1224137" cy="908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eaLnBrk="1" fontAlgn="base" hangingPunct="1"/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eaLnBrk="1" fontAlgn="base" hangingPunct="1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charset="-128"/>
                <a:ea typeface="宋体" panose="02010600030101010101" pitchFamily="2" charset="-122"/>
                <a:cs typeface="+mn-ea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50502" y="5304698"/>
            <a:ext cx="8239127" cy="238868"/>
          </a:xfrm>
          <a:prstGeom prst="rect">
            <a:avLst/>
          </a:prstGeom>
        </p:spPr>
        <p:txBody>
          <a:bodyPr lIns="24383" tIns="24383" rIns="24383" bIns="24383"/>
          <a:lstStyle>
            <a:lvl1pPr defTabSz="487045">
              <a:defRPr sz="1400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>
            <a:spLocks noGrp="1"/>
          </p:cNvSpPr>
          <p:nvPr>
            <p:ph type="pic" idx="21"/>
          </p:nvPr>
        </p:nvSpPr>
        <p:spPr>
          <a:xfrm>
            <a:off x="-433388" y="371474"/>
            <a:ext cx="10029826" cy="60071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452437" y="3529013"/>
            <a:ext cx="8239126" cy="1743076"/>
          </a:xfrm>
          <a:prstGeom prst="rect">
            <a:avLst/>
          </a:prstGeom>
        </p:spPr>
        <p:txBody>
          <a:bodyPr/>
          <a:lstStyle/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452884" y="1272052"/>
            <a:ext cx="8238234" cy="238867"/>
          </a:xfrm>
          <a:prstGeom prst="rect">
            <a:avLst/>
          </a:prstGeom>
        </p:spPr>
        <p:txBody>
          <a:bodyPr lIns="24383" tIns="24383" rIns="24383" bIns="24383"/>
          <a:lstStyle>
            <a:lvl1pPr defTabSz="487045">
              <a:defRPr sz="1400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52437" y="5210966"/>
            <a:ext cx="8239126" cy="418857"/>
          </a:xfrm>
          <a:prstGeom prst="rect">
            <a:avLst/>
          </a:prstGeom>
        </p:spPr>
        <p:txBody>
          <a:bodyPr/>
          <a:lstStyle/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>
            <a:spLocks noGrp="1"/>
          </p:cNvSpPr>
          <p:nvPr>
            <p:ph type="pic" sz="half" idx="21"/>
          </p:nvPr>
        </p:nvSpPr>
        <p:spPr>
          <a:xfrm>
            <a:off x="4114799" y="781050"/>
            <a:ext cx="4554315" cy="53006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452437" y="1333500"/>
            <a:ext cx="3667126" cy="2205853"/>
          </a:xfrm>
          <a:prstGeom prst="rect">
            <a:avLst/>
          </a:prstGeom>
        </p:spPr>
        <p:txBody>
          <a:bodyPr/>
          <a:lstStyle>
            <a:lvl1pPr>
              <a:defRPr sz="4220" spc="-119"/>
            </a:lvl1pPr>
          </a:lstStyle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52437" y="3504966"/>
            <a:ext cx="3667126" cy="2019534"/>
          </a:xfrm>
          <a:prstGeom prst="rect">
            <a:avLst/>
          </a:prstGeom>
        </p:spPr>
        <p:txBody>
          <a:bodyPr/>
          <a:lstStyle/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6563" y="5744571"/>
            <a:ext cx="166189" cy="16011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452437" y="1262062"/>
            <a:ext cx="8239126" cy="537436"/>
          </a:xfrm>
          <a:prstGeom prst="rect">
            <a:avLst/>
          </a:prstGeom>
        </p:spPr>
        <p:txBody>
          <a:bodyPr anchor="t"/>
          <a:lstStyle>
            <a:lvl1pPr>
              <a:defRPr sz="4220" spc="-119"/>
            </a:lvl1pPr>
          </a:lstStyle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52437" y="1747110"/>
            <a:ext cx="8239126" cy="350543"/>
          </a:xfrm>
          <a:prstGeom prst="rect">
            <a:avLst/>
          </a:prstGeom>
        </p:spPr>
        <p:txBody>
          <a:bodyPr lIns="24383" tIns="24383" rIns="24383" bIns="24383"/>
          <a:lstStyle>
            <a:lvl1pPr defTabSz="457835">
              <a:defRPr sz="2085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452437" y="2450439"/>
            <a:ext cx="8239126" cy="3096005"/>
          </a:xfrm>
          <a:prstGeom prst="rect">
            <a:avLst/>
          </a:prstGeom>
        </p:spPr>
        <p:txBody>
          <a:bodyPr/>
          <a:lstStyle>
            <a:lvl1pPr marL="303530" indent="-303530" defTabSz="1734185">
              <a:lnSpc>
                <a:spcPct val="90000"/>
              </a:lnSpc>
              <a:spcBef>
                <a:spcPct val="450000"/>
              </a:spcBef>
              <a:buSzPct val="123000"/>
              <a:buChar char="•"/>
              <a:defRPr sz="2390" b="0"/>
            </a:lvl1pPr>
            <a:lvl2pPr marL="732155" indent="-303530" defTabSz="1734185">
              <a:lnSpc>
                <a:spcPct val="90000"/>
              </a:lnSpc>
              <a:spcBef>
                <a:spcPct val="450000"/>
              </a:spcBef>
              <a:buSzPct val="123000"/>
              <a:buChar char="•"/>
              <a:defRPr sz="2390" b="0"/>
            </a:lvl2pPr>
            <a:lvl3pPr marL="1160780" indent="-303530" defTabSz="1734185">
              <a:lnSpc>
                <a:spcPct val="90000"/>
              </a:lnSpc>
              <a:spcBef>
                <a:spcPct val="450000"/>
              </a:spcBef>
              <a:buSzPct val="123000"/>
              <a:buChar char="•"/>
              <a:defRPr sz="2390" b="0"/>
            </a:lvl3pPr>
            <a:lvl4pPr marL="1589405" indent="-303530" defTabSz="1734185">
              <a:lnSpc>
                <a:spcPct val="90000"/>
              </a:lnSpc>
              <a:spcBef>
                <a:spcPct val="450000"/>
              </a:spcBef>
              <a:buSzPct val="123000"/>
              <a:buChar char="•"/>
              <a:defRPr sz="2390" b="0"/>
            </a:lvl4pPr>
            <a:lvl5pPr marL="2018030" indent="-303530" defTabSz="1734185">
              <a:lnSpc>
                <a:spcPct val="90000"/>
              </a:lnSpc>
              <a:spcBef>
                <a:spcPct val="450000"/>
              </a:spcBef>
              <a:buSzPct val="123000"/>
              <a:buChar char="•"/>
              <a:defRPr sz="2390" b="0"/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452437" y="2450439"/>
            <a:ext cx="8239126" cy="3096005"/>
          </a:xfrm>
          <a:prstGeom prst="rect">
            <a:avLst/>
          </a:prstGeom>
        </p:spPr>
        <p:txBody>
          <a:bodyPr numCol="2" spcCol="585893"/>
          <a:lstStyle>
            <a:lvl1pPr marL="303530" indent="-303530" defTabSz="1734185">
              <a:lnSpc>
                <a:spcPct val="90000"/>
              </a:lnSpc>
              <a:spcBef>
                <a:spcPct val="450000"/>
              </a:spcBef>
              <a:buSzPct val="123000"/>
              <a:buChar char="•"/>
              <a:defRPr sz="2390" b="0"/>
            </a:lvl1pPr>
            <a:lvl2pPr marL="732155" indent="-303530" defTabSz="1734185">
              <a:lnSpc>
                <a:spcPct val="90000"/>
              </a:lnSpc>
              <a:spcBef>
                <a:spcPct val="450000"/>
              </a:spcBef>
              <a:buSzPct val="123000"/>
              <a:buChar char="•"/>
              <a:defRPr sz="2390" b="0"/>
            </a:lvl2pPr>
            <a:lvl3pPr marL="1160780" indent="-303530" defTabSz="1734185">
              <a:lnSpc>
                <a:spcPct val="90000"/>
              </a:lnSpc>
              <a:spcBef>
                <a:spcPct val="450000"/>
              </a:spcBef>
              <a:buSzPct val="123000"/>
              <a:buChar char="•"/>
              <a:defRPr sz="2390" b="0"/>
            </a:lvl3pPr>
            <a:lvl4pPr marL="1589405" indent="-303530" defTabSz="1734185">
              <a:lnSpc>
                <a:spcPct val="90000"/>
              </a:lnSpc>
              <a:spcBef>
                <a:spcPct val="450000"/>
              </a:spcBef>
              <a:buSzPct val="123000"/>
              <a:buChar char="•"/>
              <a:defRPr sz="2390" b="0"/>
            </a:lvl4pPr>
            <a:lvl5pPr marL="2018030" indent="-303530" defTabSz="1734185">
              <a:lnSpc>
                <a:spcPct val="90000"/>
              </a:lnSpc>
              <a:spcBef>
                <a:spcPct val="450000"/>
              </a:spcBef>
              <a:buSzPct val="123000"/>
              <a:buChar char="•"/>
              <a:defRPr sz="2390" b="0"/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52437" y="1747110"/>
            <a:ext cx="3667126" cy="350543"/>
          </a:xfrm>
          <a:prstGeom prst="rect">
            <a:avLst/>
          </a:prstGeom>
        </p:spPr>
        <p:txBody>
          <a:bodyPr lIns="24383" tIns="24383" rIns="24383" bIns="24383"/>
          <a:lstStyle>
            <a:lvl1pPr defTabSz="457835">
              <a:defRPr sz="2085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52437" y="2450439"/>
            <a:ext cx="3667126" cy="3096236"/>
          </a:xfrm>
          <a:prstGeom prst="rect">
            <a:avLst/>
          </a:prstGeom>
        </p:spPr>
        <p:txBody>
          <a:bodyPr/>
          <a:lstStyle>
            <a:lvl1pPr marL="303530" indent="-303530" defTabSz="1734185">
              <a:lnSpc>
                <a:spcPct val="90000"/>
              </a:lnSpc>
              <a:spcBef>
                <a:spcPct val="450000"/>
              </a:spcBef>
              <a:buSzPct val="123000"/>
              <a:buChar char="•"/>
              <a:defRPr sz="2390" b="0"/>
            </a:lvl1pPr>
            <a:lvl2pPr marL="732155" indent="-303530" defTabSz="1734185">
              <a:lnSpc>
                <a:spcPct val="90000"/>
              </a:lnSpc>
              <a:spcBef>
                <a:spcPct val="450000"/>
              </a:spcBef>
              <a:buSzPct val="123000"/>
              <a:buChar char="•"/>
              <a:defRPr sz="2390" b="0"/>
            </a:lvl2pPr>
            <a:lvl3pPr marL="1160780" indent="-303530" defTabSz="1734185">
              <a:lnSpc>
                <a:spcPct val="90000"/>
              </a:lnSpc>
              <a:spcBef>
                <a:spcPct val="450000"/>
              </a:spcBef>
              <a:buSzPct val="123000"/>
              <a:buChar char="•"/>
              <a:defRPr sz="2390" b="0"/>
            </a:lvl3pPr>
            <a:lvl4pPr marL="1589405" indent="-303530" defTabSz="1734185">
              <a:lnSpc>
                <a:spcPct val="90000"/>
              </a:lnSpc>
              <a:spcBef>
                <a:spcPct val="450000"/>
              </a:spcBef>
              <a:buSzPct val="123000"/>
              <a:buChar char="•"/>
              <a:defRPr sz="2390" b="0"/>
            </a:lvl4pPr>
            <a:lvl5pPr marL="2018030" indent="-303530" defTabSz="1734185">
              <a:lnSpc>
                <a:spcPct val="90000"/>
              </a:lnSpc>
              <a:spcBef>
                <a:spcPct val="450000"/>
              </a:spcBef>
              <a:buSzPct val="123000"/>
              <a:buChar char="•"/>
              <a:defRPr sz="2390" b="0"/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660384004_1290x1720.jpg"/>
          <p:cNvSpPr>
            <a:spLocks noGrp="1"/>
          </p:cNvSpPr>
          <p:nvPr>
            <p:ph type="pic" sz="half" idx="22"/>
          </p:nvPr>
        </p:nvSpPr>
        <p:spPr>
          <a:xfrm>
            <a:off x="4572000" y="704525"/>
            <a:ext cx="4093828" cy="545843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452437" y="1262062"/>
            <a:ext cx="3667126" cy="538163"/>
          </a:xfrm>
          <a:prstGeom prst="rect">
            <a:avLst/>
          </a:prstGeom>
        </p:spPr>
        <p:txBody>
          <a:bodyPr anchor="t"/>
          <a:lstStyle>
            <a:lvl1pPr>
              <a:defRPr sz="4220" spc="-119"/>
            </a:lvl1pPr>
          </a:lstStyle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452436" y="2557462"/>
            <a:ext cx="8239127" cy="1743076"/>
          </a:xfrm>
          <a:prstGeom prst="rect">
            <a:avLst/>
          </a:prstGeom>
        </p:spPr>
        <p:txBody>
          <a:bodyPr anchor="ctr"/>
          <a:lstStyle>
            <a:lvl1pPr>
              <a:defRPr b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6563" y="5744571"/>
            <a:ext cx="166189" cy="16011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452437" y="1262062"/>
            <a:ext cx="8239126" cy="538106"/>
          </a:xfrm>
          <a:prstGeom prst="rect">
            <a:avLst/>
          </a:prstGeom>
        </p:spPr>
        <p:txBody>
          <a:bodyPr anchor="t"/>
          <a:lstStyle>
            <a:lvl1pPr>
              <a:defRPr sz="4220" spc="-119"/>
            </a:lvl1pPr>
          </a:lstStyle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52437" y="1747110"/>
            <a:ext cx="8239126" cy="350543"/>
          </a:xfrm>
          <a:prstGeom prst="rect">
            <a:avLst/>
          </a:prstGeom>
        </p:spPr>
        <p:txBody>
          <a:bodyPr lIns="24383" tIns="24383" rIns="24383" bIns="24383"/>
          <a:lstStyle>
            <a:lvl1pPr defTabSz="457835">
              <a:defRPr sz="2085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452437" y="1262062"/>
            <a:ext cx="8239126" cy="538163"/>
          </a:xfrm>
          <a:prstGeom prst="rect">
            <a:avLst/>
          </a:prstGeom>
        </p:spPr>
        <p:txBody>
          <a:bodyPr anchor="t"/>
          <a:lstStyle>
            <a:lvl1pPr>
              <a:defRPr sz="4220" spc="-119"/>
            </a:lvl1pPr>
          </a:lstStyle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52437" y="1747110"/>
            <a:ext cx="8239126" cy="350543"/>
          </a:xfrm>
          <a:prstGeom prst="rect">
            <a:avLst/>
          </a:prstGeom>
        </p:spPr>
        <p:txBody>
          <a:bodyPr lIns="24383" tIns="24383" rIns="24383" bIns="24383"/>
          <a:lstStyle>
            <a:lvl1pPr defTabSz="457835">
              <a:defRPr sz="2085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452437" y="2450439"/>
            <a:ext cx="8239126" cy="3096005"/>
          </a:xfrm>
          <a:prstGeom prst="rect">
            <a:avLst/>
          </a:prstGeom>
        </p:spPr>
        <p:txBody>
          <a:bodyPr/>
          <a:lstStyle>
            <a:lvl1pPr>
              <a:spcBef>
                <a:spcPct val="169000"/>
              </a:spcBef>
              <a:defRPr b="0" spc="-38"/>
            </a:lvl1pPr>
            <a:lvl2pPr>
              <a:spcBef>
                <a:spcPct val="169000"/>
              </a:spcBef>
              <a:defRPr b="0" spc="-38"/>
            </a:lvl2pPr>
            <a:lvl3pPr>
              <a:spcBef>
                <a:spcPct val="169000"/>
              </a:spcBef>
              <a:defRPr b="0" spc="-38"/>
            </a:lvl3pPr>
            <a:lvl4pPr>
              <a:spcBef>
                <a:spcPct val="169000"/>
              </a:spcBef>
              <a:defRPr b="0" spc="-38"/>
            </a:lvl4pPr>
            <a:lvl5pPr>
              <a:spcBef>
                <a:spcPct val="169000"/>
              </a:spcBef>
              <a:defRPr b="0" spc="-38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52437" y="2702566"/>
            <a:ext cx="8239126" cy="1452869"/>
          </a:xfrm>
          <a:prstGeom prst="rect">
            <a:avLst/>
          </a:prstGeom>
        </p:spPr>
        <p:txBody>
          <a:bodyPr anchor="ctr"/>
          <a:lstStyle>
            <a:lvl1pPr algn="ctr" defTabSz="1734185">
              <a:lnSpc>
                <a:spcPct val="80000"/>
              </a:lnSpc>
              <a:defRPr sz="5765" b="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algn="ctr" defTabSz="1734185">
              <a:lnSpc>
                <a:spcPct val="80000"/>
              </a:lnSpc>
              <a:defRPr sz="5765" b="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algn="ctr" defTabSz="1734185">
              <a:lnSpc>
                <a:spcPct val="80000"/>
              </a:lnSpc>
              <a:defRPr sz="5765" b="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algn="ctr" defTabSz="1734185">
              <a:lnSpc>
                <a:spcPct val="80000"/>
              </a:lnSpc>
              <a:defRPr sz="5765" b="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algn="ctr" defTabSz="1734185">
              <a:lnSpc>
                <a:spcPct val="80000"/>
              </a:lnSpc>
              <a:defRPr sz="5765" b="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eaLnBrk="1" fontAlgn="base" hangingPunct="1"/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eaLnBrk="1" fontAlgn="base" hangingPunct="1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charset="-128"/>
                <a:ea typeface="宋体" panose="02010600030101010101" pitchFamily="2" charset="-122"/>
                <a:cs typeface="+mn-ea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52437" y="1260722"/>
            <a:ext cx="8239126" cy="2715595"/>
          </a:xfrm>
          <a:prstGeom prst="rect">
            <a:avLst/>
          </a:prstGeom>
        </p:spPr>
        <p:txBody>
          <a:bodyPr anchor="b"/>
          <a:lstStyle>
            <a:lvl1pPr algn="ctr" defTabSz="1734185">
              <a:lnSpc>
                <a:spcPct val="80000"/>
              </a:lnSpc>
              <a:defRPr sz="12375" spc="-176"/>
            </a:lvl1pPr>
            <a:lvl2pPr algn="ctr" defTabSz="1734185">
              <a:lnSpc>
                <a:spcPct val="80000"/>
              </a:lnSpc>
              <a:defRPr sz="12375" spc="-176"/>
            </a:lvl2pPr>
            <a:lvl3pPr algn="ctr" defTabSz="1734185">
              <a:lnSpc>
                <a:spcPct val="80000"/>
              </a:lnSpc>
              <a:defRPr sz="12375" spc="-176"/>
            </a:lvl3pPr>
            <a:lvl4pPr algn="ctr" defTabSz="1734185">
              <a:lnSpc>
                <a:spcPct val="80000"/>
              </a:lnSpc>
              <a:defRPr sz="12375" spc="-176"/>
            </a:lvl4pPr>
            <a:lvl5pPr algn="ctr" defTabSz="1734185">
              <a:lnSpc>
                <a:spcPct val="80000"/>
              </a:lnSpc>
              <a:defRPr sz="12375" spc="-176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52437" y="3955568"/>
            <a:ext cx="8239126" cy="350543"/>
          </a:xfrm>
          <a:prstGeom prst="rect">
            <a:avLst/>
          </a:prstGeom>
        </p:spPr>
        <p:txBody>
          <a:bodyPr lIns="24383" tIns="24383" rIns="24383" bIns="24383"/>
          <a:lstStyle>
            <a:lvl1pPr algn="ctr" defTabSz="457835">
              <a:defRPr sz="2085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911259" y="4860545"/>
            <a:ext cx="7575020" cy="238868"/>
          </a:xfrm>
          <a:prstGeom prst="rect">
            <a:avLst/>
          </a:prstGeom>
        </p:spPr>
        <p:txBody>
          <a:bodyPr lIns="24383" tIns="24383" rIns="24383" bIns="24383"/>
          <a:lstStyle>
            <a:lvl1pPr defTabSz="487045">
              <a:defRPr sz="1400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57721" y="2709698"/>
            <a:ext cx="7828559" cy="1438605"/>
          </a:xfrm>
          <a:prstGeom prst="rect">
            <a:avLst/>
          </a:prstGeom>
        </p:spPr>
        <p:txBody>
          <a:bodyPr/>
          <a:lstStyle>
            <a:lvl1pPr marL="319405" indent="-234950" defTabSz="1734185">
              <a:lnSpc>
                <a:spcPct val="90000"/>
              </a:lnSpc>
              <a:defRPr sz="4220" b="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05" indent="86360" defTabSz="1734185">
              <a:lnSpc>
                <a:spcPct val="90000"/>
              </a:lnSpc>
              <a:defRPr sz="4220" b="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05" indent="408305" defTabSz="1734185">
              <a:lnSpc>
                <a:spcPct val="90000"/>
              </a:lnSpc>
              <a:defRPr sz="4220" b="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05" indent="729615" defTabSz="1734185">
              <a:lnSpc>
                <a:spcPct val="90000"/>
              </a:lnSpc>
              <a:defRPr sz="4220" b="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05" indent="1050925" defTabSz="1734185">
              <a:lnSpc>
                <a:spcPct val="90000"/>
              </a:lnSpc>
              <a:defRPr sz="4220" b="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>
            <a:spLocks noGrp="1"/>
          </p:cNvSpPr>
          <p:nvPr>
            <p:ph type="pic" sz="quarter" idx="21"/>
          </p:nvPr>
        </p:nvSpPr>
        <p:spPr>
          <a:xfrm>
            <a:off x="5910263" y="1238250"/>
            <a:ext cx="2789663" cy="223113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Image"/>
          <p:cNvSpPr>
            <a:spLocks noGrp="1"/>
          </p:cNvSpPr>
          <p:nvPr>
            <p:ph type="pic" sz="half" idx="22"/>
          </p:nvPr>
        </p:nvSpPr>
        <p:spPr>
          <a:xfrm>
            <a:off x="5062537" y="2349103"/>
            <a:ext cx="3914776" cy="455631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Image"/>
          <p:cNvSpPr>
            <a:spLocks noGrp="1"/>
          </p:cNvSpPr>
          <p:nvPr>
            <p:ph type="pic" idx="23"/>
          </p:nvPr>
        </p:nvSpPr>
        <p:spPr>
          <a:xfrm>
            <a:off x="-52388" y="1042987"/>
            <a:ext cx="6229351" cy="467201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>
            <a:spLocks noGrp="1"/>
          </p:cNvSpPr>
          <p:nvPr>
            <p:ph type="pic" idx="21"/>
          </p:nvPr>
        </p:nvSpPr>
        <p:spPr>
          <a:xfrm>
            <a:off x="-500063" y="-1214438"/>
            <a:ext cx="10144126" cy="81153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bg>
      <p:bgPr>
        <a:solidFill>
          <a:srgbClr val="1616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142999" y="1122363"/>
            <a:ext cx="6858001" cy="2387601"/>
          </a:xfrm>
          <a:prstGeom prst="rect">
            <a:avLst/>
          </a:prstGeom>
        </p:spPr>
        <p:txBody>
          <a:bodyPr lIns="66559" tIns="66559" rIns="66559" bIns="66559"/>
          <a:lstStyle>
            <a:lvl1pPr algn="ctr" defTabSz="650240">
              <a:lnSpc>
                <a:spcPct val="100000"/>
              </a:lnSpc>
              <a:defRPr sz="4500" b="0" spc="0">
                <a:solidFill>
                  <a:srgbClr val="B2B2B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r>
              <a:t>Title Text</a:t>
            </a:r>
          </a:p>
        </p:txBody>
      </p:sp>
      <p:sp>
        <p:nvSpPr>
          <p:cNvPr id="15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142999" y="3602038"/>
            <a:ext cx="6858001" cy="1655762"/>
          </a:xfrm>
          <a:prstGeom prst="rect">
            <a:avLst/>
          </a:prstGeom>
        </p:spPr>
        <p:txBody>
          <a:bodyPr lIns="66559" tIns="66559" rIns="66559" bIns="66559"/>
          <a:lstStyle>
            <a:lvl1pPr algn="ctr" defTabSz="650240">
              <a:spcBef>
                <a:spcPct val="155000"/>
              </a:spcBef>
              <a:defRPr sz="1690" b="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indent="241300" algn="ctr" defTabSz="650240">
              <a:spcBef>
                <a:spcPct val="155000"/>
              </a:spcBef>
              <a:defRPr sz="1690" b="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indent="481965" algn="ctr" defTabSz="650240">
              <a:spcBef>
                <a:spcPct val="155000"/>
              </a:spcBef>
              <a:defRPr sz="1690" b="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indent="723265" algn="ctr" defTabSz="650240">
              <a:spcBef>
                <a:spcPct val="155000"/>
              </a:spcBef>
              <a:defRPr sz="1690" b="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indent="964565" algn="ctr" defTabSz="650240">
              <a:spcBef>
                <a:spcPct val="155000"/>
              </a:spcBef>
              <a:defRPr sz="1690" b="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7668" y="6248400"/>
            <a:ext cx="227546" cy="231165"/>
          </a:xfrm>
          <a:prstGeom prst="rect">
            <a:avLst/>
          </a:prstGeom>
        </p:spPr>
        <p:txBody>
          <a:bodyPr lIns="66559" tIns="66559" rIns="66559" bIns="66559" anchor="t"/>
          <a:lstStyle>
            <a:lvl1pPr algn="r" defTabSz="650240">
              <a:defRPr sz="985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66793701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425"/>
            <a:ext cx="6858000" cy="2387734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240"/>
            <a:ext cx="6858000" cy="1655854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5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685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/>
            <a:endParaRPr lang="zh-CN" altLang="en-US" dirty="0">
              <a:latin typeface="Arial" panose="020B0604020202020204" charset="-128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/>
            <a:endParaRPr lang="zh-CN" altLang="en-US" dirty="0">
              <a:latin typeface="Arial" panose="020B0604020202020204" charset="-128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charset="-128"/>
              </a:rPr>
              <a:t>‹#›</a:t>
            </a:fld>
            <a:endParaRPr lang="zh-CN" altLang="en-US" dirty="0">
              <a:latin typeface="Arial" panose="020B0604020202020204" charset="-128"/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/>
            <a:endParaRPr lang="zh-CN" altLang="en-US" dirty="0">
              <a:latin typeface="Arial" panose="020B0604020202020204" charset="-128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/>
            <a:endParaRPr lang="zh-CN" altLang="en-US" dirty="0">
              <a:latin typeface="Arial" panose="020B0604020202020204" charset="-128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charset="-128"/>
              </a:rPr>
              <a:t>‹#›</a:t>
            </a:fld>
            <a:endParaRPr lang="zh-CN" altLang="en-US" dirty="0">
              <a:latin typeface="Arial" panose="020B0604020202020204" charset="-128"/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834"/>
            <a:ext cx="7886700" cy="2852896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719"/>
            <a:ext cx="7886700" cy="1500271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5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68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/>
            <a:endParaRPr lang="zh-CN" altLang="en-US" dirty="0">
              <a:latin typeface="Arial" panose="020B0604020202020204" charset="-128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/>
            <a:endParaRPr lang="zh-CN" altLang="en-US" dirty="0">
              <a:latin typeface="Arial" panose="020B0604020202020204" charset="-128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charset="-128"/>
              </a:rPr>
              <a:t>‹#›</a:t>
            </a:fld>
            <a:endParaRPr lang="zh-CN" altLang="en-US" dirty="0">
              <a:latin typeface="Arial" panose="020B0604020202020204" charset="-128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eaLnBrk="1" fontAlgn="base" hangingPunct="1"/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eaLnBrk="1" fontAlgn="base" hangingPunct="1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charset="-128"/>
                <a:ea typeface="宋体" panose="02010600030101010101" pitchFamily="2" charset="-122"/>
                <a:cs typeface="+mn-ea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90"/>
            <a:ext cx="4032504" cy="452621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90"/>
            <a:ext cx="4032504" cy="452621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/>
            <a:endParaRPr lang="zh-CN" altLang="en-US" dirty="0">
              <a:latin typeface="Arial" panose="020B0604020202020204" charset="-128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/>
            <a:endParaRPr lang="zh-CN" altLang="en-US" dirty="0">
              <a:latin typeface="Arial" panose="020B0604020202020204" charset="-128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charset="-128"/>
              </a:rPr>
              <a:t>‹#›</a:t>
            </a:fld>
            <a:endParaRPr lang="zh-CN" altLang="en-US" dirty="0">
              <a:latin typeface="Arial" panose="020B0604020202020204" charset="-128"/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45"/>
            <a:ext cx="7886700" cy="1325638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537"/>
            <a:ext cx="3655181" cy="823958"/>
          </a:xfrm>
        </p:spPr>
        <p:txBody>
          <a:bodyPr anchor="ctr" anchorCtr="0"/>
          <a:lstStyle>
            <a:lvl1pPr marL="0" indent="0">
              <a:buNone/>
              <a:defRPr sz="1575"/>
            </a:lvl1pPr>
            <a:lvl2pPr marL="257175" indent="0">
              <a:buNone/>
              <a:defRPr sz="1350"/>
            </a:lvl2pPr>
            <a:lvl3pPr marL="514350" indent="0">
              <a:buNone/>
              <a:defRPr sz="1125"/>
            </a:lvl3pPr>
            <a:lvl4pPr marL="771525" indent="0">
              <a:buNone/>
              <a:defRPr sz="1015"/>
            </a:lvl4pPr>
            <a:lvl5pPr marL="1028700" indent="0">
              <a:buNone/>
              <a:defRPr sz="1015"/>
            </a:lvl5pPr>
            <a:lvl6pPr marL="1285875" indent="0">
              <a:buNone/>
              <a:defRPr sz="1015"/>
            </a:lvl6pPr>
            <a:lvl7pPr marL="1543685" indent="0">
              <a:buNone/>
              <a:defRPr sz="1015"/>
            </a:lvl7pPr>
            <a:lvl8pPr marL="1800225" indent="0">
              <a:buNone/>
              <a:defRPr sz="1015"/>
            </a:lvl8pPr>
            <a:lvl9pPr marL="2057400" indent="0">
              <a:buNone/>
              <a:defRPr sz="101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528"/>
            <a:ext cx="3655181" cy="352448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537"/>
            <a:ext cx="3673182" cy="823958"/>
          </a:xfrm>
        </p:spPr>
        <p:txBody>
          <a:bodyPr anchor="ctr" anchorCtr="0"/>
          <a:lstStyle>
            <a:lvl1pPr marL="0" indent="0">
              <a:buNone/>
              <a:defRPr sz="1575"/>
            </a:lvl1pPr>
            <a:lvl2pPr marL="257175" indent="0">
              <a:buNone/>
              <a:defRPr sz="1350"/>
            </a:lvl2pPr>
            <a:lvl3pPr marL="514350" indent="0">
              <a:buNone/>
              <a:defRPr sz="1125"/>
            </a:lvl3pPr>
            <a:lvl4pPr marL="771525" indent="0">
              <a:buNone/>
              <a:defRPr sz="1015"/>
            </a:lvl4pPr>
            <a:lvl5pPr marL="1028700" indent="0">
              <a:buNone/>
              <a:defRPr sz="1015"/>
            </a:lvl5pPr>
            <a:lvl6pPr marL="1285875" indent="0">
              <a:buNone/>
              <a:defRPr sz="1015"/>
            </a:lvl6pPr>
            <a:lvl7pPr marL="1543685" indent="0">
              <a:buNone/>
              <a:defRPr sz="1015"/>
            </a:lvl7pPr>
            <a:lvl8pPr marL="1800225" indent="0">
              <a:buNone/>
              <a:defRPr sz="1015"/>
            </a:lvl8pPr>
            <a:lvl9pPr marL="2057400" indent="0">
              <a:buNone/>
              <a:defRPr sz="101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528"/>
            <a:ext cx="3673182" cy="352448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/>
            <a:endParaRPr lang="zh-CN" altLang="en-US" dirty="0">
              <a:latin typeface="Arial" panose="020B0604020202020204" charset="-128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/>
            <a:endParaRPr lang="zh-CN" altLang="en-US" dirty="0">
              <a:latin typeface="Arial" panose="020B0604020202020204" charset="-128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charset="-128"/>
              </a:rPr>
              <a:t>‹#›</a:t>
            </a:fld>
            <a:endParaRPr lang="zh-CN" altLang="en-US" dirty="0">
              <a:latin typeface="Arial" panose="020B0604020202020204" charset="-128"/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/>
            <a:endParaRPr lang="zh-CN" altLang="en-US" dirty="0">
              <a:latin typeface="Arial" panose="020B0604020202020204" charset="-128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/>
            <a:endParaRPr lang="zh-CN" altLang="en-US" dirty="0">
              <a:latin typeface="Arial" panose="020B0604020202020204" charset="-128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charset="-128"/>
              </a:rPr>
              <a:t>‹#›</a:t>
            </a:fld>
            <a:endParaRPr lang="zh-CN" altLang="en-US" dirty="0">
              <a:latin typeface="Arial" panose="020B0604020202020204" charset="-128"/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/>
            <a:endParaRPr lang="zh-CN" altLang="en-US" dirty="0">
              <a:latin typeface="Arial" panose="020B0604020202020204" charset="-128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/>
            <a:endParaRPr lang="zh-CN" altLang="en-US" dirty="0">
              <a:latin typeface="Arial" panose="020B0604020202020204" charset="-128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charset="-128"/>
              </a:rPr>
              <a:t>‹#›</a:t>
            </a:fld>
            <a:endParaRPr lang="zh-CN" altLang="en-US" dirty="0">
              <a:latin typeface="Arial" panose="020B0604020202020204" charset="-128"/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26"/>
            <a:ext cx="2949178" cy="160029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81"/>
            <a:ext cx="4629150" cy="4873898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515"/>
            <a:ext cx="2949178" cy="3811802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685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/>
            <a:endParaRPr lang="zh-CN" altLang="en-US" dirty="0">
              <a:latin typeface="Arial" panose="020B0604020202020204" charset="-128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/>
            <a:endParaRPr lang="zh-CN" altLang="en-US" dirty="0">
              <a:latin typeface="Arial" panose="020B0604020202020204" charset="-128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charset="-128"/>
              </a:rPr>
              <a:t>‹#›</a:t>
            </a:fld>
            <a:endParaRPr lang="zh-CN" altLang="en-US" dirty="0">
              <a:latin typeface="Arial" panose="020B0604020202020204" charset="-128"/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26"/>
            <a:ext cx="3124012" cy="160029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27"/>
            <a:ext cx="4629150" cy="5404152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685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515"/>
            <a:ext cx="3124012" cy="3811802"/>
          </a:xfrm>
        </p:spPr>
        <p:txBody>
          <a:bodyPr/>
          <a:lstStyle>
            <a:lvl1pPr marL="0" indent="0">
              <a:buNone/>
              <a:defRPr sz="1125"/>
            </a:lvl1pPr>
            <a:lvl2pPr marL="257175" indent="0">
              <a:buNone/>
              <a:defRPr sz="1015"/>
            </a:lvl2pPr>
            <a:lvl3pPr marL="514350" indent="0">
              <a:buNone/>
              <a:defRPr sz="900"/>
            </a:lvl3pPr>
            <a:lvl4pPr marL="771525" indent="0">
              <a:buNone/>
              <a:defRPr sz="790"/>
            </a:lvl4pPr>
            <a:lvl5pPr marL="1028700" indent="0">
              <a:buNone/>
              <a:defRPr sz="790"/>
            </a:lvl5pPr>
            <a:lvl6pPr marL="1285875" indent="0">
              <a:buNone/>
              <a:defRPr sz="790"/>
            </a:lvl6pPr>
            <a:lvl7pPr marL="1543685" indent="0">
              <a:buNone/>
              <a:defRPr sz="790"/>
            </a:lvl7pPr>
            <a:lvl8pPr marL="1800225" indent="0">
              <a:buNone/>
              <a:defRPr sz="790"/>
            </a:lvl8pPr>
            <a:lvl9pPr marL="2057400" indent="0">
              <a:buNone/>
              <a:defRPr sz="79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/>
            <a:endParaRPr lang="zh-CN" altLang="en-US" dirty="0">
              <a:latin typeface="Arial" panose="020B0604020202020204" charset="-128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/>
            <a:endParaRPr lang="zh-CN" altLang="en-US" dirty="0">
              <a:latin typeface="Arial" panose="020B0604020202020204" charset="-128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charset="-128"/>
              </a:rPr>
              <a:t>‹#›</a:t>
            </a:fld>
            <a:endParaRPr lang="zh-CN" altLang="en-US" dirty="0">
              <a:latin typeface="Arial" panose="020B0604020202020204" charset="-128"/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/>
            <a:endParaRPr lang="zh-CN" altLang="en-US" dirty="0">
              <a:latin typeface="Arial" panose="020B0604020202020204" charset="-128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/>
            <a:endParaRPr lang="zh-CN" altLang="en-US" dirty="0">
              <a:latin typeface="Arial" panose="020B0604020202020204" charset="-128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charset="-128"/>
              </a:rPr>
              <a:t>‹#›</a:t>
            </a:fld>
            <a:endParaRPr lang="zh-CN" altLang="en-US" dirty="0">
              <a:latin typeface="Arial" panose="020B0604020202020204" charset="-128"/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53"/>
            <a:ext cx="2057400" cy="5851852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53"/>
            <a:ext cx="6052930" cy="5851852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/>
            <a:endParaRPr lang="zh-CN" altLang="en-US" dirty="0">
              <a:latin typeface="Arial" panose="020B0604020202020204" charset="-128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/>
            <a:endParaRPr lang="zh-CN" altLang="en-US" dirty="0">
              <a:latin typeface="Arial" panose="020B0604020202020204" charset="-128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charset="-128"/>
              </a:rPr>
              <a:t>‹#›</a:t>
            </a:fld>
            <a:endParaRPr lang="zh-CN" altLang="en-US" dirty="0">
              <a:latin typeface="Arial" panose="020B0604020202020204" charset="-128"/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标题，文本与图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28650" y="1825728"/>
            <a:ext cx="3886200" cy="435158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图表占位符 3"/>
          <p:cNvSpPr>
            <a:spLocks noGrp="1"/>
          </p:cNvSpPr>
          <p:nvPr>
            <p:ph type="chart" sz="half" idx="2"/>
          </p:nvPr>
        </p:nvSpPr>
        <p:spPr>
          <a:xfrm>
            <a:off x="4629150" y="1825728"/>
            <a:ext cx="3886200" cy="4351581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/>
            <a:endParaRPr lang="zh-CN" altLang="en-US" dirty="0">
              <a:latin typeface="Arial" panose="020B0604020202020204" charset="-128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/>
            <a:endParaRPr lang="zh-CN" altLang="en-US" dirty="0">
              <a:latin typeface="Arial" panose="020B0604020202020204" charset="-128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charset="-128"/>
              </a:rPr>
              <a:t>‹#›</a:t>
            </a:fld>
            <a:endParaRPr lang="zh-CN" altLang="en-US" dirty="0">
              <a:latin typeface="Arial" panose="020B0604020202020204" charset="-128"/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28650" y="1825728"/>
            <a:ext cx="3886200" cy="435158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728"/>
            <a:ext cx="3886200" cy="435158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/>
            <a:endParaRPr lang="zh-CN" altLang="en-US" dirty="0">
              <a:latin typeface="Arial" panose="020B0604020202020204" charset="-128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/>
            <a:endParaRPr lang="zh-CN" altLang="en-US" dirty="0">
              <a:latin typeface="Arial" panose="020B0604020202020204" charset="-128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charset="-128"/>
              </a:rPr>
              <a:t>‹#›</a:t>
            </a:fld>
            <a:endParaRPr lang="zh-CN" altLang="en-US" dirty="0">
              <a:latin typeface="Arial" panose="020B0604020202020204" charset="-128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eaLnBrk="1" fontAlgn="base" hangingPunct="1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eaLnBrk="1" fontAlgn="base" hangingPunct="1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charset="-128"/>
                <a:ea typeface="宋体" panose="02010600030101010101" pitchFamily="2" charset="-122"/>
                <a:cs typeface="+mn-ea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标题，文本与剪贴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28650" y="1825728"/>
            <a:ext cx="3886200" cy="435158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联机映像占位符 3"/>
          <p:cNvSpPr>
            <a:spLocks noGrp="1"/>
          </p:cNvSpPr>
          <p:nvPr>
            <p:ph type="clipArt" sz="half" idx="2"/>
          </p:nvPr>
        </p:nvSpPr>
        <p:spPr>
          <a:xfrm>
            <a:off x="4629150" y="1825728"/>
            <a:ext cx="3886200" cy="4351581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/>
            <a:endParaRPr lang="zh-CN" altLang="en-US" dirty="0">
              <a:latin typeface="Arial" panose="020B0604020202020204" charset="-128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/>
            <a:endParaRPr lang="zh-CN" altLang="en-US" dirty="0">
              <a:latin typeface="Arial" panose="020B0604020202020204" charset="-128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charset="-128"/>
              </a:rPr>
              <a:t>‹#›</a:t>
            </a:fld>
            <a:endParaRPr lang="zh-CN" altLang="en-US" dirty="0">
              <a:latin typeface="Arial" panose="020B0604020202020204" charset="-128"/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74653"/>
            <a:ext cx="8229600" cy="585185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/>
            <a:endParaRPr lang="zh-CN" altLang="en-US" dirty="0">
              <a:latin typeface="Arial" panose="020B0604020202020204" charset="-128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/>
            <a:endParaRPr lang="zh-CN" altLang="en-US" dirty="0">
              <a:latin typeface="Arial" panose="020B0604020202020204" charset="-128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charset="-128"/>
              </a:rPr>
              <a:t>‹#›</a:t>
            </a:fld>
            <a:endParaRPr lang="zh-CN" altLang="en-US" dirty="0">
              <a:latin typeface="Arial" panose="020B0604020202020204" charset="-128"/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28650" y="1825728"/>
            <a:ext cx="3886200" cy="435158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29150" y="1825728"/>
            <a:ext cx="3886200" cy="209879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29150" y="4076928"/>
            <a:ext cx="3886200" cy="210038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/>
            <a:endParaRPr lang="zh-CN" altLang="en-US" dirty="0">
              <a:latin typeface="Arial" panose="020B0604020202020204" charset="-128"/>
            </a:endParaRPr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/>
            <a:endParaRPr lang="zh-CN" altLang="en-US" dirty="0">
              <a:latin typeface="Arial" panose="020B0604020202020204" charset="-128"/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charset="-128"/>
              </a:rPr>
              <a:t>‹#›</a:t>
            </a:fld>
            <a:endParaRPr lang="zh-CN" altLang="en-US" dirty="0">
              <a:latin typeface="Arial" panose="020B0604020202020204" charset="-128"/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标题，两项内容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628650" y="1825624"/>
            <a:ext cx="3886200" cy="20986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28650" y="4076700"/>
            <a:ext cx="3886200" cy="21002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half" idx="3"/>
          </p:nvPr>
        </p:nvSpPr>
        <p:spPr>
          <a:xfrm>
            <a:off x="4629150" y="1825624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云南大学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7318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ndara" panose="020E0502030303020204" pitchFamily="2" charset="0"/>
              <a:ea typeface="华文楷体" panose="02010600040101010101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FB5B40B-F283-42AF-8881-AC09F66262B0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ndara" panose="020E0502030303020204" pitchFamily="2" charset="0"/>
                <a:ea typeface="华文楷体" panose="02010600040101010101" charset="-122"/>
                <a:cs typeface="+mn-cs"/>
              </a:rPr>
              <a:t>‹#›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ndara" panose="020E0502030303020204" pitchFamily="2" charset="0"/>
              <a:ea typeface="华文楷体" panose="0201060004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eaLnBrk="1" fontAlgn="base" hangingPunct="1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eaLnBrk="1" fontAlgn="base" hangingPunct="1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charset="-128"/>
                <a:ea typeface="宋体" panose="02010600030101010101" pitchFamily="2" charset="-122"/>
                <a:cs typeface="+mn-ea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eaLnBrk="1" fontAlgn="base" hangingPunct="1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eaLnBrk="1" fontAlgn="base" hangingPunct="1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charset="-128"/>
                <a:ea typeface="宋体" panose="02010600030101010101" pitchFamily="2" charset="-122"/>
                <a:cs typeface="+mn-ea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eaLnBrk="1" fontAlgn="base" hangingPunct="1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eaLnBrk="1" fontAlgn="base" hangingPunct="1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charset="-128"/>
                <a:ea typeface="宋体" panose="02010600030101010101" pitchFamily="2" charset="-122"/>
                <a:cs typeface="+mn-ea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eaLnBrk="1" fontAlgn="base" hangingPunct="1"/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eaLnBrk="1" fontAlgn="base" hangingPunct="1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charset="-128"/>
                <a:ea typeface="宋体" panose="02010600030101010101" pitchFamily="2" charset="-122"/>
                <a:cs typeface="+mn-ea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fld id="{BB962C8B-B14F-4D97-AF65-F5344CB8AC3E}" type="datetime1">
              <a:rPr lang="zh-CN" altLang="en-US" strike="noStrike" noProof="1" dirty="0">
                <a:latin typeface="Arial" panose="020B0604020202020204" charset="-128"/>
                <a:ea typeface="宋体" panose="02010600030101010101" pitchFamily="2" charset="-122"/>
                <a:cs typeface="+mn-ea"/>
              </a:rPr>
              <a:t>2024/7/13</a:t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charset="-128"/>
                <a:ea typeface="宋体" panose="02010600030101010101" pitchFamily="2" charset="-122"/>
                <a:cs typeface="+mn-ea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标题，文本与剪贴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联机映像占位符 3"/>
          <p:cNvSpPr>
            <a:spLocks noGrp="1"/>
          </p:cNvSpPr>
          <p:nvPr>
            <p:ph type="clipArt"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fld id="{BB962C8B-B14F-4D97-AF65-F5344CB8AC3E}" type="datetime1">
              <a:rPr lang="zh-CN" altLang="en-US" strike="noStrike" noProof="1" dirty="0">
                <a:latin typeface="Arial" panose="020B0604020202020204" charset="-128"/>
                <a:ea typeface="宋体" panose="02010600030101010101" pitchFamily="2" charset="-122"/>
                <a:cs typeface="+mn-ea"/>
              </a:rPr>
              <a:t>2024/7/13</a:t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charset="-128"/>
                <a:ea typeface="宋体" panose="02010600030101010101" pitchFamily="2" charset="-122"/>
                <a:cs typeface="+mn-ea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-10837" y="862858"/>
            <a:ext cx="9180000" cy="45719"/>
          </a:xfrm>
          <a:prstGeom prst="rect">
            <a:avLst/>
          </a:prstGeom>
          <a:solidFill>
            <a:schemeClr val="tx2">
              <a:lumMod val="60000"/>
              <a:lumOff val="40000"/>
              <a:alpha val="99000"/>
            </a:schemeClr>
          </a:solidFill>
          <a:ln>
            <a:noFill/>
          </a:ln>
          <a:effectLst>
            <a:outerShdw blurRad="889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sz="1800"/>
          </a:p>
        </p:txBody>
      </p:sp>
      <p:sp>
        <p:nvSpPr>
          <p:cNvPr id="9" name="内容占位符 2"/>
          <p:cNvSpPr>
            <a:spLocks noGrp="1"/>
          </p:cNvSpPr>
          <p:nvPr>
            <p:ph idx="10"/>
          </p:nvPr>
        </p:nvSpPr>
        <p:spPr>
          <a:xfrm>
            <a:off x="340659" y="1075767"/>
            <a:ext cx="8479813" cy="5432611"/>
          </a:xfrm>
        </p:spPr>
        <p:txBody>
          <a:bodyPr>
            <a:normAutofit/>
          </a:bodyPr>
          <a:lstStyle>
            <a:lvl1pPr marL="444500" indent="-444500">
              <a:lnSpc>
                <a:spcPct val="120000"/>
              </a:lnSpc>
              <a:spcBef>
                <a:spcPts val="0"/>
              </a:spcBef>
              <a:buClr>
                <a:srgbClr val="003399"/>
              </a:buClr>
              <a:buFont typeface="Wingdings" panose="05000000000000000000" pitchFamily="2" charset="2"/>
              <a:buChar char="p"/>
              <a:defRPr sz="2800" b="1">
                <a:solidFill>
                  <a:srgbClr val="003399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809625" indent="-352425">
              <a:lnSpc>
                <a:spcPct val="120000"/>
              </a:lnSpc>
              <a:spcBef>
                <a:spcPts val="0"/>
              </a:spcBef>
              <a:buClr>
                <a:srgbClr val="C00000"/>
              </a:buClr>
              <a:buFont typeface="Wingdings 2" panose="05020102010507070707" pitchFamily="18" charset="2"/>
              <a:buChar char="©"/>
              <a:defRPr sz="2400" b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62050" indent="-247650">
              <a:lnSpc>
                <a:spcPct val="120000"/>
              </a:lnSpc>
              <a:spcBef>
                <a:spcPts val="0"/>
              </a:spcBef>
              <a:buClr>
                <a:srgbClr val="003399"/>
              </a:buClr>
              <a:buFont typeface="Wingdings 2" panose="05020102010507070707" pitchFamily="18" charset="2"/>
              <a:buChar char="¡"/>
              <a:defRPr sz="2000" b="1"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>
              <a:defRPr sz="2000" b="1"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>
              <a:defRPr sz="2000" b="1"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</p:txBody>
      </p:sp>
      <p:sp>
        <p:nvSpPr>
          <p:cNvPr id="12" name="日期占位符 3"/>
          <p:cNvSpPr>
            <a:spLocks noGrp="1"/>
          </p:cNvSpPr>
          <p:nvPr>
            <p:ph type="dt" sz="half" idx="11"/>
          </p:nvPr>
        </p:nvSpPr>
        <p:spPr>
          <a:xfrm>
            <a:off x="-10837" y="6510504"/>
            <a:ext cx="2133600" cy="365125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3B41ED49-9559-4072-9678-026C6EF62E9F}" type="datetime1">
              <a:rPr lang="zh-CN" altLang="en-US" smtClean="0"/>
              <a:t>2024/7/13</a:t>
            </a:fld>
            <a:endParaRPr lang="zh-CN" altLang="en-US"/>
          </a:p>
        </p:txBody>
      </p:sp>
      <p:sp>
        <p:nvSpPr>
          <p:cNvPr id="13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01689" y="6492875"/>
            <a:ext cx="2133600" cy="365125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37265DD-4D02-4DB2-ACD1-AD596133B05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8" name="标题 1"/>
          <p:cNvSpPr>
            <a:spLocks noGrp="1"/>
          </p:cNvSpPr>
          <p:nvPr>
            <p:ph type="title"/>
          </p:nvPr>
        </p:nvSpPr>
        <p:spPr>
          <a:xfrm>
            <a:off x="2676593" y="3"/>
            <a:ext cx="6467407" cy="849466"/>
          </a:xfrm>
        </p:spPr>
        <p:txBody>
          <a:bodyPr>
            <a:normAutofit/>
          </a:bodyPr>
          <a:lstStyle>
            <a:lvl1pPr algn="r">
              <a:defRPr sz="36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screen"/>
          <a:srcRect l="5152" t="17727" r="7251"/>
          <a:stretch>
            <a:fillRect/>
          </a:stretch>
        </p:blipFill>
        <p:spPr>
          <a:xfrm>
            <a:off x="0" y="-45464"/>
            <a:ext cx="1224137" cy="908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标题和四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628650" y="1825625"/>
            <a:ext cx="3886200" cy="2098675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29150" y="1825625"/>
            <a:ext cx="3886200" cy="2098675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28650" y="4076700"/>
            <a:ext cx="3886200" cy="2100263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4076700"/>
            <a:ext cx="3886200" cy="2100263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fld id="{BB962C8B-B14F-4D97-AF65-F5344CB8AC3E}" type="datetime1">
              <a:rPr lang="zh-CN" altLang="en-US" strike="noStrike" noProof="1" dirty="0">
                <a:latin typeface="Arial" panose="020B0604020202020204" charset="-128"/>
                <a:ea typeface="宋体" panose="02010600030101010101" pitchFamily="2" charset="-122"/>
                <a:cs typeface="+mn-ea"/>
              </a:rPr>
              <a:t>2024/7/13</a:t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charset="-128"/>
                <a:ea typeface="宋体" panose="02010600030101010101" pitchFamily="2" charset="-122"/>
                <a:cs typeface="+mn-ea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标题，文本与媒体剪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媒体占位符 3"/>
          <p:cNvSpPr>
            <a:spLocks noGrp="1"/>
          </p:cNvSpPr>
          <p:nvPr>
            <p:ph type="media"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fld id="{BB962C8B-B14F-4D97-AF65-F5344CB8AC3E}" type="datetime1">
              <a:rPr lang="zh-CN" altLang="en-US" strike="noStrike" noProof="1" dirty="0">
                <a:latin typeface="Arial" panose="020B0604020202020204" charset="-128"/>
                <a:ea typeface="宋体" panose="02010600030101010101" pitchFamily="2" charset="-122"/>
                <a:cs typeface="+mn-ea"/>
              </a:rPr>
              <a:t>2024/7/13</a:t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charset="-128"/>
                <a:ea typeface="宋体" panose="02010600030101010101" pitchFamily="2" charset="-122"/>
                <a:cs typeface="+mn-ea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29150" y="1825625"/>
            <a:ext cx="3886200" cy="2098675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29150" y="4076700"/>
            <a:ext cx="3886200" cy="2100263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fld id="{BB962C8B-B14F-4D97-AF65-F5344CB8AC3E}" type="datetime1">
              <a:rPr lang="zh-CN" altLang="en-US" strike="noStrike" noProof="1" dirty="0">
                <a:latin typeface="Arial" panose="020B0604020202020204" charset="-128"/>
                <a:ea typeface="宋体" panose="02010600030101010101" pitchFamily="2" charset="-122"/>
                <a:cs typeface="+mn-ea"/>
              </a:rPr>
              <a:t>2024/7/13</a:t>
            </a:fld>
            <a:endParaRPr lang="zh-CN" altLang="en-US" strike="noStrike" noProof="1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charset="-128"/>
                <a:ea typeface="宋体" panose="02010600030101010101" pitchFamily="2" charset="-122"/>
                <a:cs typeface="+mn-ea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charset="-128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charset="-128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charset="-128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charset="-128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charset="-128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charset="-128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charset="-128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2024/7/13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charset="-128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charset="-128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charset="-128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charset="-128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C721966-79C8-4788-934F-DE69ABE7F6B7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 advTm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23935E7-58AB-418D-840C-E6754384FE81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 advTm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89B9BD7-29C3-4F26-8B35-8485837888D3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 advTm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341442"/>
            <a:ext cx="4038600" cy="4784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341442"/>
            <a:ext cx="4038600" cy="4784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79271BD-7FC5-4CA8-9AD1-0B15B75CF37A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 advTm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9B19B09-ECCE-4EB7-BCEB-A72941215704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 advTm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EA6B14-E826-4591-8765-709E2E0D5DDC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advTm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328613" y="1941513"/>
            <a:ext cx="4022391" cy="4114800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15184" y="1941513"/>
            <a:ext cx="4022391" cy="4114800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>
              <a:buClrTx/>
            </a:pPr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>
              <a:buClrTx/>
            </a:pPr>
            <a:endParaRPr lang="en-GB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>
              <a:buClrTx/>
            </a:pPr>
            <a:fld id="{9A0DB2DC-4C9A-4742-B13C-FB6460FD3503}" type="slidenum">
              <a:rPr lang="en-GB" altLang="en-US" strike="noStrike" noProof="1" dirty="0">
                <a:latin typeface="Arial" panose="020B0604020202020204" charset="-128"/>
                <a:ea typeface="宋体" panose="02010600030101010101" pitchFamily="2" charset="-122"/>
                <a:cs typeface="+mn-ea"/>
              </a:rPr>
              <a:t>‹#›</a:t>
            </a:fld>
            <a:endParaRPr lang="en-GB" altLang="en-US" strike="noStrike" noProof="1"/>
          </a:p>
        </p:txBody>
      </p:sp>
    </p:spTree>
  </p:cSld>
  <p:clrMapOvr>
    <a:masterClrMapping/>
  </p:clrMapOvr>
  <p:transition>
    <p:wipe dir="d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3850" y="274642"/>
            <a:ext cx="8496300" cy="77787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323850" y="1268417"/>
            <a:ext cx="4171950" cy="51847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1268417"/>
            <a:ext cx="4171950" cy="251618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48200" y="3937000"/>
            <a:ext cx="4171950" cy="25161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524625"/>
            <a:ext cx="2133600" cy="19685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  <a:ea typeface="Hei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24625"/>
            <a:ext cx="2895600" cy="19685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  <a:ea typeface="Hei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84358C-1EF4-8348-B17A-9122DAB04E46}" type="slidenum">
              <a:rPr lang="zh-CN" altLang="en-US"/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标题和四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</p:nvPr>
        </p:nvSpPr>
        <p:spPr>
          <a:xfrm>
            <a:off x="457202" y="274638"/>
            <a:ext cx="8228013" cy="114141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457202" y="1600200"/>
            <a:ext cx="4037013" cy="21859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6613" y="1600200"/>
            <a:ext cx="4038600" cy="21859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57202" y="3938592"/>
            <a:ext cx="4037013" cy="218598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3938592"/>
            <a:ext cx="4038600" cy="218598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xfrm>
            <a:off x="457202" y="6245229"/>
            <a:ext cx="2132013" cy="474663"/>
          </a:xfrm>
          <a:prstGeom prst="rect">
            <a:avLst/>
          </a:prstGeom>
        </p:spPr>
        <p:txBody>
          <a:bodyPr/>
          <a:lstStyle>
            <a:lvl1pPr>
              <a:defRPr b="0" i="0">
                <a:ea typeface="Hei" charset="-122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xfrm>
            <a:off x="3124202" y="6245229"/>
            <a:ext cx="2894013" cy="474663"/>
          </a:xfrm>
          <a:prstGeom prst="rect">
            <a:avLst/>
          </a:prstGeom>
        </p:spPr>
        <p:txBody>
          <a:bodyPr/>
          <a:lstStyle>
            <a:lvl1pPr>
              <a:defRPr b="0" i="0">
                <a:ea typeface="Hei" charset="-122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DE0907-1722-9D40-BD10-E549784435A9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 advTm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97F64-B53D-44CE-865A-3521A0FDDA9F}" type="datetimeFigureOut">
              <a:rPr lang="zh-CN" altLang="en-US" smtClean="0"/>
              <a:t>2024/7/13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0DB5D-7366-4A7F-A98A-7CA53977FC9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97F64-B53D-44CE-865A-3521A0FDDA9F}" type="datetimeFigureOut">
              <a:rPr lang="zh-CN" altLang="en-US" smtClean="0"/>
              <a:t>2024/7/13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0DB5D-7366-4A7F-A98A-7CA53977FC9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97F64-B53D-44CE-865A-3521A0FDDA9F}" type="datetimeFigureOut">
              <a:rPr lang="zh-CN" altLang="en-US" smtClean="0"/>
              <a:t>2024/7/13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0DB5D-7366-4A7F-A98A-7CA53977FC9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97F64-B53D-44CE-865A-3521A0FDDA9F}" type="datetimeFigureOut">
              <a:rPr lang="zh-CN" altLang="en-US" smtClean="0"/>
              <a:t>2024/7/13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0DB5D-7366-4A7F-A98A-7CA53977FC9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97F64-B53D-44CE-865A-3521A0FDDA9F}" type="datetimeFigureOut">
              <a:rPr lang="zh-CN" altLang="en-US" smtClean="0"/>
              <a:t>2024/7/13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0DB5D-7366-4A7F-A98A-7CA53977FC9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97F64-B53D-44CE-865A-3521A0FDDA9F}" type="datetimeFigureOut">
              <a:rPr lang="zh-CN" altLang="en-US" smtClean="0"/>
              <a:t>2024/7/13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0DB5D-7366-4A7F-A98A-7CA53977FC9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97F64-B53D-44CE-865A-3521A0FDDA9F}" type="datetimeFigureOut">
              <a:rPr lang="zh-CN" altLang="en-US" smtClean="0"/>
              <a:t>2024/7/13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0DB5D-7366-4A7F-A98A-7CA53977FC9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97F64-B53D-44CE-865A-3521A0FDDA9F}" type="datetimeFigureOut">
              <a:rPr lang="zh-CN" altLang="en-US" smtClean="0"/>
              <a:t>2024/7/13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0DB5D-7366-4A7F-A98A-7CA53977FC9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6BC63-9F43-4086-885B-E23A89AD6B17}" type="datetime1">
              <a:rPr lang="zh-CN" altLang="en-US" smtClean="0"/>
              <a:t>2024/7/13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265DD-4D02-4DB2-ACD1-AD596133B05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97F64-B53D-44CE-865A-3521A0FDDA9F}" type="datetimeFigureOut">
              <a:rPr lang="zh-CN" altLang="en-US" smtClean="0"/>
              <a:t>2024/7/13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0DB5D-7366-4A7F-A98A-7CA53977FC9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97F64-B53D-44CE-865A-3521A0FDDA9F}" type="datetimeFigureOut">
              <a:rPr lang="zh-CN" altLang="en-US" smtClean="0"/>
              <a:t>2024/7/13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0DB5D-7366-4A7F-A98A-7CA53977FC9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97F64-B53D-44CE-865A-3521A0FDDA9F}" type="datetimeFigureOut">
              <a:rPr lang="zh-CN" altLang="en-US" smtClean="0"/>
              <a:t>2024/7/13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0DB5D-7366-4A7F-A98A-7CA53977FC9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97F64-B53D-44CE-865A-3521A0FDDA9F}" type="datetimeFigureOut">
              <a:rPr lang="zh-CN" altLang="en-US" smtClean="0"/>
              <a:t>2024/7/13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0DB5D-7366-4A7F-A98A-7CA53977FC9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10837" y="6510504"/>
            <a:ext cx="2133600" cy="365125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3B41ED49-9559-4072-9678-026C6EF62E9F}" type="datetime1">
              <a:rPr lang="zh-CN" altLang="en-US" smtClean="0"/>
              <a:t>2024/7/13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01689" y="6492875"/>
            <a:ext cx="2133600" cy="365125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37265DD-4D02-4DB2-ACD1-AD596133B05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副标题 2"/>
          <p:cNvSpPr txBox="1"/>
          <p:nvPr userDrawn="1"/>
        </p:nvSpPr>
        <p:spPr>
          <a:xfrm>
            <a:off x="0" y="1501524"/>
            <a:ext cx="9135289" cy="2994276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zh-CN" altLang="en-US" sz="6000" kern="1200" dirty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+mj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/>
          </a:p>
        </p:txBody>
      </p:sp>
      <p:sp>
        <p:nvSpPr>
          <p:cNvPr id="14" name="矩形 13"/>
          <p:cNvSpPr/>
          <p:nvPr userDrawn="1"/>
        </p:nvSpPr>
        <p:spPr>
          <a:xfrm>
            <a:off x="-10837" y="862858"/>
            <a:ext cx="9180000" cy="45719"/>
          </a:xfrm>
          <a:prstGeom prst="rect">
            <a:avLst/>
          </a:prstGeom>
          <a:solidFill>
            <a:srgbClr val="C00000">
              <a:alpha val="99000"/>
            </a:srgbClr>
          </a:solidFill>
          <a:ln>
            <a:noFill/>
          </a:ln>
          <a:effectLst>
            <a:outerShdw blurRad="889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sz="1800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2" cstate="screen"/>
          <a:srcRect l="5152" t="17727" r="7251"/>
          <a:stretch>
            <a:fillRect/>
          </a:stretch>
        </p:blipFill>
        <p:spPr>
          <a:xfrm>
            <a:off x="0" y="-45464"/>
            <a:ext cx="1224137" cy="908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02693066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-10837" y="862858"/>
            <a:ext cx="9180000" cy="45719"/>
          </a:xfrm>
          <a:prstGeom prst="rect">
            <a:avLst/>
          </a:prstGeom>
          <a:solidFill>
            <a:schemeClr val="tx2">
              <a:lumMod val="60000"/>
              <a:lumOff val="40000"/>
              <a:alpha val="99000"/>
            </a:schemeClr>
          </a:solidFill>
          <a:ln>
            <a:noFill/>
          </a:ln>
          <a:effectLst>
            <a:outerShdw blurRad="889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sz="1800"/>
          </a:p>
        </p:txBody>
      </p:sp>
      <p:sp>
        <p:nvSpPr>
          <p:cNvPr id="9" name="内容占位符 2"/>
          <p:cNvSpPr>
            <a:spLocks noGrp="1"/>
          </p:cNvSpPr>
          <p:nvPr>
            <p:ph idx="10"/>
          </p:nvPr>
        </p:nvSpPr>
        <p:spPr>
          <a:xfrm>
            <a:off x="340659" y="1075767"/>
            <a:ext cx="8479813" cy="5432611"/>
          </a:xfrm>
        </p:spPr>
        <p:txBody>
          <a:bodyPr>
            <a:normAutofit/>
          </a:bodyPr>
          <a:lstStyle>
            <a:lvl1pPr marL="444500" indent="-444500">
              <a:lnSpc>
                <a:spcPct val="120000"/>
              </a:lnSpc>
              <a:spcBef>
                <a:spcPts val="0"/>
              </a:spcBef>
              <a:buClr>
                <a:srgbClr val="003399"/>
              </a:buClr>
              <a:buFont typeface="Wingdings" panose="05000000000000000000" pitchFamily="2" charset="2"/>
              <a:buChar char="p"/>
              <a:defRPr sz="2800" b="1">
                <a:solidFill>
                  <a:srgbClr val="003399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809625" indent="-352425">
              <a:lnSpc>
                <a:spcPct val="120000"/>
              </a:lnSpc>
              <a:spcBef>
                <a:spcPts val="0"/>
              </a:spcBef>
              <a:buClr>
                <a:srgbClr val="C00000"/>
              </a:buClr>
              <a:buFont typeface="Wingdings 2" panose="05020102010507070707" pitchFamily="18" charset="2"/>
              <a:buChar char="©"/>
              <a:defRPr sz="2400" b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62050" indent="-247650">
              <a:lnSpc>
                <a:spcPct val="120000"/>
              </a:lnSpc>
              <a:spcBef>
                <a:spcPts val="0"/>
              </a:spcBef>
              <a:buClr>
                <a:srgbClr val="003399"/>
              </a:buClr>
              <a:buFont typeface="Wingdings 2" panose="05020102010507070707" pitchFamily="18" charset="2"/>
              <a:buChar char="¡"/>
              <a:defRPr sz="2000" b="1"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>
              <a:defRPr sz="2000" b="1"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>
              <a:defRPr sz="2000" b="1"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</p:txBody>
      </p:sp>
      <p:sp>
        <p:nvSpPr>
          <p:cNvPr id="12" name="日期占位符 3"/>
          <p:cNvSpPr>
            <a:spLocks noGrp="1"/>
          </p:cNvSpPr>
          <p:nvPr>
            <p:ph type="dt" sz="half" idx="11"/>
          </p:nvPr>
        </p:nvSpPr>
        <p:spPr>
          <a:xfrm>
            <a:off x="-10837" y="6510504"/>
            <a:ext cx="2133600" cy="365125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3B41ED49-9559-4072-9678-026C6EF62E9F}" type="datetime1">
              <a:rPr lang="zh-CN" altLang="en-US" smtClean="0"/>
              <a:t>2024/7/13</a:t>
            </a:fld>
            <a:endParaRPr lang="zh-CN" altLang="en-US"/>
          </a:p>
        </p:txBody>
      </p:sp>
      <p:sp>
        <p:nvSpPr>
          <p:cNvPr id="13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01689" y="6492875"/>
            <a:ext cx="2133600" cy="365125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37265DD-4D02-4DB2-ACD1-AD596133B05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8" name="标题 1"/>
          <p:cNvSpPr>
            <a:spLocks noGrp="1"/>
          </p:cNvSpPr>
          <p:nvPr>
            <p:ph type="title"/>
          </p:nvPr>
        </p:nvSpPr>
        <p:spPr>
          <a:xfrm>
            <a:off x="2676593" y="3"/>
            <a:ext cx="6467407" cy="849466"/>
          </a:xfrm>
        </p:spPr>
        <p:txBody>
          <a:bodyPr>
            <a:normAutofit/>
          </a:bodyPr>
          <a:lstStyle>
            <a:lvl1pPr algn="r">
              <a:defRPr sz="36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screen"/>
          <a:srcRect l="5152" t="17727" r="7251"/>
          <a:stretch>
            <a:fillRect/>
          </a:stretch>
        </p:blipFill>
        <p:spPr>
          <a:xfrm>
            <a:off x="0" y="-45464"/>
            <a:ext cx="1224137" cy="908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03135628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6CEAA-D3B9-44A1-A235-1595DEECC1CC}" type="datetimeFigureOut">
              <a:rPr lang="zh-CN" altLang="en-US" smtClean="0"/>
              <a:t>2024/7/13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0B8E6-9D3B-47AE-B740-9D1F1DA2DDC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6CEAA-D3B9-44A1-A235-1595DEECC1CC}" type="datetimeFigureOut">
              <a:rPr lang="zh-CN" altLang="en-US" smtClean="0"/>
              <a:t>2024/7/13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0B8E6-9D3B-47AE-B740-9D1F1DA2DDC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6CEAA-D3B9-44A1-A235-1595DEECC1CC}" type="datetimeFigureOut">
              <a:rPr lang="zh-CN" altLang="en-US" smtClean="0"/>
              <a:t>2024/7/13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0B8E6-9D3B-47AE-B740-9D1F1DA2DDC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6CEAA-D3B9-44A1-A235-1595DEECC1CC}" type="datetimeFigureOut">
              <a:rPr lang="zh-CN" altLang="en-US" smtClean="0"/>
              <a:t>2024/7/13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0B8E6-9D3B-47AE-B740-9D1F1DA2DDC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fld id="{BB962C8B-B14F-4D97-AF65-F5344CB8AC3E}" type="datetime1">
              <a:rPr lang="zh-CN" altLang="en-US" strike="noStrike" noProof="1" dirty="0">
                <a:latin typeface="Arial" panose="020B0604020202020204" charset="-128"/>
                <a:ea typeface="宋体" panose="02010600030101010101" pitchFamily="2" charset="-122"/>
                <a:cs typeface="+mn-ea"/>
              </a:rPr>
              <a:t>2024/7/13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charset="-128"/>
                <a:ea typeface="宋体" panose="02010600030101010101" pitchFamily="2" charset="-122"/>
                <a:cs typeface="+mn-ea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6CEAA-D3B9-44A1-A235-1595DEECC1CC}" type="datetimeFigureOut">
              <a:rPr lang="zh-CN" altLang="en-US" smtClean="0"/>
              <a:t>2024/7/13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0B8E6-9D3B-47AE-B740-9D1F1DA2DDC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6CEAA-D3B9-44A1-A235-1595DEECC1CC}" type="datetimeFigureOut">
              <a:rPr lang="zh-CN" altLang="en-US" smtClean="0"/>
              <a:t>2024/7/13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0B8E6-9D3B-47AE-B740-9D1F1DA2DDC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6CEAA-D3B9-44A1-A235-1595DEECC1CC}" type="datetimeFigureOut">
              <a:rPr lang="zh-CN" altLang="en-US" smtClean="0"/>
              <a:t>2024/7/13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0B8E6-9D3B-47AE-B740-9D1F1DA2DDC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6CEAA-D3B9-44A1-A235-1595DEECC1CC}" type="datetimeFigureOut">
              <a:rPr lang="zh-CN" altLang="en-US" smtClean="0"/>
              <a:t>2024/7/13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0B8E6-9D3B-47AE-B740-9D1F1DA2DDC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6CEAA-D3B9-44A1-A235-1595DEECC1CC}" type="datetimeFigureOut">
              <a:rPr lang="zh-CN" altLang="en-US" smtClean="0"/>
              <a:t>2024/7/13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0B8E6-9D3B-47AE-B740-9D1F1DA2DDC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6CEAA-D3B9-44A1-A235-1595DEECC1CC}" type="datetimeFigureOut">
              <a:rPr lang="zh-CN" altLang="en-US" smtClean="0"/>
              <a:t>2024/7/13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0B8E6-9D3B-47AE-B740-9D1F1DA2DDC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6CEAA-D3B9-44A1-A235-1595DEECC1CC}" type="datetimeFigureOut">
              <a:rPr lang="zh-CN" altLang="en-US" smtClean="0"/>
              <a:t>2024/7/13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0B8E6-9D3B-47AE-B740-9D1F1DA2DDC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作者和日期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50503" y="5929931"/>
            <a:ext cx="8239126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01675">
              <a:lnSpc>
                <a:spcPct val="100000"/>
              </a:lnSpc>
              <a:spcBef>
                <a:spcPct val="0"/>
              </a:spcBef>
              <a:buSzTx/>
              <a:buNone/>
              <a:defRPr sz="1150" b="1"/>
            </a:lvl1pPr>
          </a:lstStyle>
          <a:p>
            <a:r>
              <a:t>作者和日期</a:t>
            </a:r>
          </a:p>
        </p:txBody>
      </p:sp>
      <p:sp>
        <p:nvSpPr>
          <p:cNvPr id="12" name="演示文稿标题"/>
          <p:cNvSpPr txBox="1">
            <a:spLocks noGrp="1"/>
          </p:cNvSpPr>
          <p:nvPr>
            <p:ph type="title" hasCustomPrompt="1"/>
          </p:nvPr>
        </p:nvSpPr>
        <p:spPr>
          <a:xfrm>
            <a:off x="452436" y="1287496"/>
            <a:ext cx="8239127" cy="2324101"/>
          </a:xfrm>
          <a:prstGeom prst="rect">
            <a:avLst/>
          </a:prstGeom>
        </p:spPr>
        <p:txBody>
          <a:bodyPr anchor="b"/>
          <a:lstStyle>
            <a:lvl1pPr>
              <a:defRPr sz="4350" spc="-232"/>
            </a:lvl1pPr>
          </a:lstStyle>
          <a:p>
            <a:r>
              <a:t>演示文稿标题</a:t>
            </a:r>
          </a:p>
        </p:txBody>
      </p:sp>
      <p:sp>
        <p:nvSpPr>
          <p:cNvPr id="13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50503" y="3611595"/>
            <a:ext cx="8239125" cy="9525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ct val="0"/>
              </a:spcBef>
              <a:buSzTx/>
              <a:buNone/>
              <a:defRPr sz="2065" b="1"/>
            </a:lvl1pPr>
            <a:lvl2pPr marL="0" indent="171450" defTabSz="825500">
              <a:lnSpc>
                <a:spcPct val="100000"/>
              </a:lnSpc>
              <a:spcBef>
                <a:spcPct val="0"/>
              </a:spcBef>
              <a:buSzTx/>
              <a:buNone/>
              <a:defRPr sz="2065" b="1"/>
            </a:lvl2pPr>
            <a:lvl3pPr marL="0" indent="342900" defTabSz="825500">
              <a:lnSpc>
                <a:spcPct val="100000"/>
              </a:lnSpc>
              <a:spcBef>
                <a:spcPct val="0"/>
              </a:spcBef>
              <a:buSzTx/>
              <a:buNone/>
              <a:defRPr sz="2065" b="1"/>
            </a:lvl3pPr>
            <a:lvl4pPr marL="0" indent="514350" defTabSz="825500">
              <a:lnSpc>
                <a:spcPct val="100000"/>
              </a:lnSpc>
              <a:spcBef>
                <a:spcPct val="0"/>
              </a:spcBef>
              <a:buSzTx/>
              <a:buNone/>
              <a:defRPr sz="2065" b="1"/>
            </a:lvl4pPr>
            <a:lvl5pPr marL="0" indent="685800" defTabSz="825500">
              <a:lnSpc>
                <a:spcPct val="100000"/>
              </a:lnSpc>
              <a:spcBef>
                <a:spcPct val="0"/>
              </a:spcBef>
              <a:buSzTx/>
              <a:buNone/>
              <a:defRPr sz="2065" b="1"/>
            </a:lvl5pPr>
          </a:lstStyle>
          <a:p>
            <a:r>
              <a:t>演示文稿副标题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鳄梨和酸橙"/>
          <p:cNvSpPr>
            <a:spLocks noGrp="1"/>
          </p:cNvSpPr>
          <p:nvPr>
            <p:ph type="pic" idx="21"/>
          </p:nvPr>
        </p:nvSpPr>
        <p:spPr>
          <a:xfrm>
            <a:off x="-433387" y="-647700"/>
            <a:ext cx="10029825" cy="80094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演示文稿标题"/>
          <p:cNvSpPr txBox="1">
            <a:spLocks noGrp="1"/>
          </p:cNvSpPr>
          <p:nvPr>
            <p:ph type="title" hasCustomPrompt="1"/>
          </p:nvPr>
        </p:nvSpPr>
        <p:spPr>
          <a:xfrm>
            <a:off x="452438" y="3562350"/>
            <a:ext cx="8239125" cy="2324100"/>
          </a:xfrm>
          <a:prstGeom prst="rect">
            <a:avLst/>
          </a:prstGeom>
        </p:spPr>
        <p:txBody>
          <a:bodyPr anchor="b"/>
          <a:lstStyle>
            <a:lvl1pPr>
              <a:defRPr sz="4350" spc="-232"/>
            </a:lvl1pPr>
          </a:lstStyle>
          <a:p>
            <a:r>
              <a:t>演示文稿标题</a:t>
            </a:r>
          </a:p>
        </p:txBody>
      </p:sp>
      <p:sp>
        <p:nvSpPr>
          <p:cNvPr id="23" name="作者和日期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452884" y="553069"/>
            <a:ext cx="8238233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01675">
              <a:lnSpc>
                <a:spcPct val="100000"/>
              </a:lnSpc>
              <a:spcBef>
                <a:spcPct val="0"/>
              </a:spcBef>
              <a:buSzTx/>
              <a:buNone/>
              <a:defRPr sz="1150" b="1"/>
            </a:lvl1pPr>
          </a:lstStyle>
          <a:p>
            <a:r>
              <a:t>作者和日期</a:t>
            </a:r>
          </a:p>
        </p:txBody>
      </p:sp>
      <p:sp>
        <p:nvSpPr>
          <p:cNvPr id="24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52438" y="5804955"/>
            <a:ext cx="8239125" cy="558476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ct val="0"/>
              </a:spcBef>
              <a:buSzTx/>
              <a:buNone/>
              <a:defRPr sz="2065" b="1"/>
            </a:lvl1pPr>
            <a:lvl2pPr marL="0" indent="171450" defTabSz="825500">
              <a:lnSpc>
                <a:spcPct val="100000"/>
              </a:lnSpc>
              <a:spcBef>
                <a:spcPct val="0"/>
              </a:spcBef>
              <a:buSzTx/>
              <a:buNone/>
              <a:defRPr sz="2065" b="1"/>
            </a:lvl2pPr>
            <a:lvl3pPr marL="0" indent="342900" defTabSz="825500">
              <a:lnSpc>
                <a:spcPct val="100000"/>
              </a:lnSpc>
              <a:spcBef>
                <a:spcPct val="0"/>
              </a:spcBef>
              <a:buSzTx/>
              <a:buNone/>
              <a:defRPr sz="2065" b="1"/>
            </a:lvl3pPr>
            <a:lvl4pPr marL="0" indent="514350" defTabSz="825500">
              <a:lnSpc>
                <a:spcPct val="100000"/>
              </a:lnSpc>
              <a:spcBef>
                <a:spcPct val="0"/>
              </a:spcBef>
              <a:buSzTx/>
              <a:buNone/>
              <a:defRPr sz="2065" b="1"/>
            </a:lvl4pPr>
            <a:lvl5pPr marL="0" indent="685800" defTabSz="825500">
              <a:lnSpc>
                <a:spcPct val="100000"/>
              </a:lnSpc>
              <a:spcBef>
                <a:spcPct val="0"/>
              </a:spcBef>
              <a:buSzTx/>
              <a:buNone/>
              <a:defRPr sz="2065" b="1"/>
            </a:lvl5pPr>
          </a:lstStyle>
          <a:p>
            <a:r>
              <a:t>演示文稿副标题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eaLnBrk="1" fontAlgn="base" hangingPunct="1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eaLnBrk="1" fontAlgn="base" hangingPunct="1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charset="-128"/>
                <a:ea typeface="宋体" panose="02010600030101010101" pitchFamily="2" charset="-122"/>
                <a:cs typeface="+mn-ea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照片（备选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一碗三文鱼饼、沙拉和鹰嘴豆泥"/>
          <p:cNvSpPr>
            <a:spLocks noGrp="1"/>
          </p:cNvSpPr>
          <p:nvPr>
            <p:ph type="pic" idx="21"/>
          </p:nvPr>
        </p:nvSpPr>
        <p:spPr>
          <a:xfrm>
            <a:off x="4114800" y="-101600"/>
            <a:ext cx="4554314" cy="70675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幻灯片标题"/>
          <p:cNvSpPr txBox="1">
            <a:spLocks noGrp="1"/>
          </p:cNvSpPr>
          <p:nvPr>
            <p:ph type="title" hasCustomPrompt="1"/>
          </p:nvPr>
        </p:nvSpPr>
        <p:spPr>
          <a:xfrm>
            <a:off x="452438" y="635000"/>
            <a:ext cx="3667125" cy="2941137"/>
          </a:xfrm>
          <a:prstGeom prst="rect">
            <a:avLst/>
          </a:prstGeom>
        </p:spPr>
        <p:txBody>
          <a:bodyPr anchor="b"/>
          <a:lstStyle/>
          <a:p>
            <a:r>
              <a:t>幻灯片标题</a:t>
            </a:r>
          </a:p>
        </p:txBody>
      </p:sp>
      <p:sp>
        <p:nvSpPr>
          <p:cNvPr id="34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52438" y="3530288"/>
            <a:ext cx="3667125" cy="269271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ct val="0"/>
              </a:spcBef>
              <a:buSzTx/>
              <a:buNone/>
              <a:defRPr sz="2065" b="1"/>
            </a:lvl1pPr>
            <a:lvl2pPr marL="0" indent="171450" defTabSz="825500">
              <a:lnSpc>
                <a:spcPct val="100000"/>
              </a:lnSpc>
              <a:spcBef>
                <a:spcPct val="0"/>
              </a:spcBef>
              <a:buSzTx/>
              <a:buNone/>
              <a:defRPr sz="2065" b="1"/>
            </a:lvl2pPr>
            <a:lvl3pPr marL="0" indent="342900" defTabSz="825500">
              <a:lnSpc>
                <a:spcPct val="100000"/>
              </a:lnSpc>
              <a:spcBef>
                <a:spcPct val="0"/>
              </a:spcBef>
              <a:buSzTx/>
              <a:buNone/>
              <a:defRPr sz="2065" b="1"/>
            </a:lvl3pPr>
            <a:lvl4pPr marL="0" indent="514350" defTabSz="825500">
              <a:lnSpc>
                <a:spcPct val="100000"/>
              </a:lnSpc>
              <a:spcBef>
                <a:spcPct val="0"/>
              </a:spcBef>
              <a:buSzTx/>
              <a:buNone/>
              <a:defRPr sz="2065" b="1"/>
            </a:lvl4pPr>
            <a:lvl5pPr marL="0" indent="685800" defTabSz="825500">
              <a:lnSpc>
                <a:spcPct val="100000"/>
              </a:lnSpc>
              <a:spcBef>
                <a:spcPct val="0"/>
              </a:spcBef>
              <a:buSzTx/>
              <a:buNone/>
              <a:defRPr sz="2065" b="1"/>
            </a:lvl5pPr>
          </a:lstStyle>
          <a:p>
            <a:r>
              <a:t>幻灯片副标题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4500562" y="6542617"/>
            <a:ext cx="138189" cy="187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幻灯片标题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幻灯片标题</a:t>
            </a:r>
          </a:p>
        </p:txBody>
      </p:sp>
      <p:sp>
        <p:nvSpPr>
          <p:cNvPr id="43" name="幻灯片副标题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52438" y="1186481"/>
            <a:ext cx="8239125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26440">
              <a:lnSpc>
                <a:spcPct val="100000"/>
              </a:lnSpc>
              <a:spcBef>
                <a:spcPct val="0"/>
              </a:spcBef>
              <a:buSzTx/>
              <a:buNone/>
              <a:defRPr sz="1815" b="1"/>
            </a:lvl1pPr>
          </a:lstStyle>
          <a:p>
            <a:r>
              <a:t>幻灯片副标题</a:t>
            </a:r>
          </a:p>
        </p:txBody>
      </p:sp>
      <p:sp>
        <p:nvSpPr>
          <p:cNvPr id="44" name="正文级别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幻灯片项目符号文本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正文级别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幻灯片项目符号文本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、项目符号与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幻灯片副标题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52438" y="1186481"/>
            <a:ext cx="3667125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26440">
              <a:lnSpc>
                <a:spcPct val="100000"/>
              </a:lnSpc>
              <a:spcBef>
                <a:spcPct val="0"/>
              </a:spcBef>
              <a:buSzTx/>
              <a:buNone/>
              <a:defRPr sz="1815" b="1"/>
            </a:lvl1pPr>
          </a:lstStyle>
          <a:p>
            <a:r>
              <a:t>幻灯片副标题</a:t>
            </a:r>
          </a:p>
        </p:txBody>
      </p:sp>
      <p:sp>
        <p:nvSpPr>
          <p:cNvPr id="61" name="正文级别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52438" y="2124252"/>
            <a:ext cx="3667125" cy="4128315"/>
          </a:xfrm>
          <a:prstGeom prst="rect">
            <a:avLst/>
          </a:prstGeom>
        </p:spPr>
        <p:txBody>
          <a:bodyPr/>
          <a:lstStyle/>
          <a:p>
            <a:r>
              <a:t>幻灯片项目符号文本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一碗宽意大利面配有欧芹黄油、烤榛子和帕尔马干酪"/>
          <p:cNvSpPr>
            <a:spLocks noGrp="1"/>
          </p:cNvSpPr>
          <p:nvPr>
            <p:ph type="pic" idx="22"/>
          </p:nvPr>
        </p:nvSpPr>
        <p:spPr>
          <a:xfrm>
            <a:off x="4572000" y="-203633"/>
            <a:ext cx="4093828" cy="727791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幻灯片标题"/>
          <p:cNvSpPr txBox="1">
            <a:spLocks noGrp="1"/>
          </p:cNvSpPr>
          <p:nvPr>
            <p:ph type="title" hasCustomPrompt="1"/>
          </p:nvPr>
        </p:nvSpPr>
        <p:spPr>
          <a:xfrm>
            <a:off x="452438" y="539750"/>
            <a:ext cx="3667125" cy="717550"/>
          </a:xfrm>
          <a:prstGeom prst="rect">
            <a:avLst/>
          </a:prstGeom>
        </p:spPr>
        <p:txBody>
          <a:bodyPr/>
          <a:lstStyle/>
          <a:p>
            <a:r>
              <a:t>幻灯片标题</a:t>
            </a:r>
          </a:p>
        </p:txBody>
      </p:sp>
      <p:sp>
        <p:nvSpPr>
          <p:cNvPr id="64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、项目符号与实时视频（小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幻灯片副标题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52438" y="1186481"/>
            <a:ext cx="3667125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26440">
              <a:lnSpc>
                <a:spcPct val="100000"/>
              </a:lnSpc>
              <a:spcBef>
                <a:spcPct val="0"/>
              </a:spcBef>
              <a:buSzTx/>
              <a:buNone/>
              <a:defRPr sz="1815" b="1"/>
            </a:lvl1pPr>
          </a:lstStyle>
          <a:p>
            <a:r>
              <a:t>幻灯片副标题</a:t>
            </a:r>
          </a:p>
        </p:txBody>
      </p:sp>
      <p:sp>
        <p:nvSpPr>
          <p:cNvPr id="72" name="正文级别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52438" y="2124252"/>
            <a:ext cx="3667125" cy="4128315"/>
          </a:xfrm>
          <a:prstGeom prst="rect">
            <a:avLst/>
          </a:prstGeom>
        </p:spPr>
        <p:txBody>
          <a:bodyPr/>
          <a:lstStyle/>
          <a:p>
            <a:r>
              <a:t>幻灯片项目符号文本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3" name="幻灯片标题"/>
          <p:cNvSpPr txBox="1">
            <a:spLocks noGrp="1"/>
          </p:cNvSpPr>
          <p:nvPr>
            <p:ph type="title" hasCustomPrompt="1"/>
          </p:nvPr>
        </p:nvSpPr>
        <p:spPr>
          <a:xfrm>
            <a:off x="452438" y="539750"/>
            <a:ext cx="3667125" cy="717550"/>
          </a:xfrm>
          <a:prstGeom prst="rect">
            <a:avLst/>
          </a:prstGeom>
        </p:spPr>
        <p:txBody>
          <a:bodyPr/>
          <a:lstStyle/>
          <a:p>
            <a:r>
              <a:t>幻灯片标题</a:t>
            </a:r>
          </a:p>
        </p:txBody>
      </p:sp>
      <p:sp>
        <p:nvSpPr>
          <p:cNvPr id="74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、项目符号与实时视频（大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幻灯片副标题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52438" y="1186481"/>
            <a:ext cx="3667125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26440">
              <a:lnSpc>
                <a:spcPct val="100000"/>
              </a:lnSpc>
              <a:spcBef>
                <a:spcPct val="0"/>
              </a:spcBef>
              <a:buSzTx/>
              <a:buNone/>
              <a:defRPr sz="1815" b="1"/>
            </a:lvl1pPr>
          </a:lstStyle>
          <a:p>
            <a:r>
              <a:t>幻灯片副标题</a:t>
            </a:r>
          </a:p>
        </p:txBody>
      </p:sp>
      <p:sp>
        <p:nvSpPr>
          <p:cNvPr id="82" name="正文级别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52438" y="2124252"/>
            <a:ext cx="3667125" cy="4128315"/>
          </a:xfrm>
          <a:prstGeom prst="rect">
            <a:avLst/>
          </a:prstGeom>
        </p:spPr>
        <p:txBody>
          <a:bodyPr/>
          <a:lstStyle/>
          <a:p>
            <a:r>
              <a:t>幻灯片项目符号文本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3" name="幻灯片标题"/>
          <p:cNvSpPr txBox="1">
            <a:spLocks noGrp="1"/>
          </p:cNvSpPr>
          <p:nvPr>
            <p:ph type="title" hasCustomPrompt="1"/>
          </p:nvPr>
        </p:nvSpPr>
        <p:spPr>
          <a:xfrm>
            <a:off x="452438" y="539750"/>
            <a:ext cx="3667125" cy="717550"/>
          </a:xfrm>
          <a:prstGeom prst="rect">
            <a:avLst/>
          </a:prstGeom>
        </p:spPr>
        <p:txBody>
          <a:bodyPr/>
          <a:lstStyle/>
          <a:p>
            <a:r>
              <a:t>幻灯片标题</a:t>
            </a:r>
          </a:p>
        </p:txBody>
      </p:sp>
      <p:sp>
        <p:nvSpPr>
          <p:cNvPr id="84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章节标题"/>
          <p:cNvSpPr txBox="1">
            <a:spLocks noGrp="1"/>
          </p:cNvSpPr>
          <p:nvPr>
            <p:ph type="title" hasCustomPrompt="1"/>
          </p:nvPr>
        </p:nvSpPr>
        <p:spPr>
          <a:xfrm>
            <a:off x="452436" y="2266950"/>
            <a:ext cx="8239127" cy="2324100"/>
          </a:xfrm>
          <a:prstGeom prst="rect">
            <a:avLst/>
          </a:prstGeom>
        </p:spPr>
        <p:txBody>
          <a:bodyPr anchor="ctr"/>
          <a:lstStyle>
            <a:lvl1pPr>
              <a:defRPr sz="435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章节标题</a:t>
            </a:r>
          </a:p>
        </p:txBody>
      </p:sp>
      <p:sp>
        <p:nvSpPr>
          <p:cNvPr id="9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4500562" y="6542617"/>
            <a:ext cx="138189" cy="187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幻灯片标题"/>
          <p:cNvSpPr txBox="1">
            <a:spLocks noGrp="1"/>
          </p:cNvSpPr>
          <p:nvPr>
            <p:ph type="title" hasCustomPrompt="1"/>
          </p:nvPr>
        </p:nvSpPr>
        <p:spPr>
          <a:xfrm>
            <a:off x="452438" y="539750"/>
            <a:ext cx="8239125" cy="717475"/>
          </a:xfrm>
          <a:prstGeom prst="rect">
            <a:avLst/>
          </a:prstGeom>
        </p:spPr>
        <p:txBody>
          <a:bodyPr/>
          <a:lstStyle/>
          <a:p>
            <a:r>
              <a:t>幻灯片标题</a:t>
            </a:r>
          </a:p>
        </p:txBody>
      </p:sp>
      <p:sp>
        <p:nvSpPr>
          <p:cNvPr id="100" name="幻灯片副标题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52438" y="1186481"/>
            <a:ext cx="8239125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26440">
              <a:lnSpc>
                <a:spcPct val="100000"/>
              </a:lnSpc>
              <a:spcBef>
                <a:spcPct val="0"/>
              </a:spcBef>
              <a:buSzTx/>
              <a:buNone/>
              <a:defRPr sz="1815" b="1"/>
            </a:lvl1pPr>
          </a:lstStyle>
          <a:p>
            <a:r>
              <a:t>幻灯片副标题</a:t>
            </a:r>
          </a:p>
        </p:txBody>
      </p:sp>
      <p:sp>
        <p:nvSpPr>
          <p:cNvPr id="101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议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议程标题"/>
          <p:cNvSpPr txBox="1">
            <a:spLocks noGrp="1"/>
          </p:cNvSpPr>
          <p:nvPr>
            <p:ph type="title" hasCustomPrompt="1"/>
          </p:nvPr>
        </p:nvSpPr>
        <p:spPr>
          <a:xfrm>
            <a:off x="452438" y="539750"/>
            <a:ext cx="8239125" cy="717550"/>
          </a:xfrm>
          <a:prstGeom prst="rect">
            <a:avLst/>
          </a:prstGeom>
        </p:spPr>
        <p:txBody>
          <a:bodyPr/>
          <a:lstStyle/>
          <a:p>
            <a:r>
              <a:t>议程标题</a:t>
            </a:r>
          </a:p>
        </p:txBody>
      </p:sp>
      <p:sp>
        <p:nvSpPr>
          <p:cNvPr id="109" name="议程副标题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52438" y="1186481"/>
            <a:ext cx="8239125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26440">
              <a:lnSpc>
                <a:spcPct val="100000"/>
              </a:lnSpc>
              <a:spcBef>
                <a:spcPct val="0"/>
              </a:spcBef>
              <a:buSzTx/>
              <a:buNone/>
              <a:defRPr sz="1815" b="1"/>
            </a:lvl1pPr>
          </a:lstStyle>
          <a:p>
            <a:r>
              <a:t>议程副标题</a:t>
            </a:r>
          </a:p>
        </p:txBody>
      </p:sp>
      <p:sp>
        <p:nvSpPr>
          <p:cNvPr id="110" name="正文级别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ct val="135000"/>
              </a:spcBef>
              <a:buSzTx/>
              <a:buNone/>
              <a:defRPr sz="2065" spc="-55"/>
            </a:lvl1pPr>
            <a:lvl2pPr marL="0" indent="171450" defTabSz="825500">
              <a:lnSpc>
                <a:spcPct val="100000"/>
              </a:lnSpc>
              <a:spcBef>
                <a:spcPct val="135000"/>
              </a:spcBef>
              <a:buSzTx/>
              <a:buNone/>
              <a:defRPr sz="2065" spc="-55"/>
            </a:lvl2pPr>
            <a:lvl3pPr marL="0" indent="342900" defTabSz="825500">
              <a:lnSpc>
                <a:spcPct val="100000"/>
              </a:lnSpc>
              <a:spcBef>
                <a:spcPct val="135000"/>
              </a:spcBef>
              <a:buSzTx/>
              <a:buNone/>
              <a:defRPr sz="2065" spc="-55"/>
            </a:lvl3pPr>
            <a:lvl4pPr marL="0" indent="514350" defTabSz="825500">
              <a:lnSpc>
                <a:spcPct val="100000"/>
              </a:lnSpc>
              <a:spcBef>
                <a:spcPct val="135000"/>
              </a:spcBef>
              <a:buSzTx/>
              <a:buNone/>
              <a:defRPr sz="2065" spc="-55"/>
            </a:lvl4pPr>
            <a:lvl5pPr marL="0" indent="685800" defTabSz="825500">
              <a:lnSpc>
                <a:spcPct val="100000"/>
              </a:lnSpc>
              <a:spcBef>
                <a:spcPct val="135000"/>
              </a:spcBef>
              <a:buSzTx/>
              <a:buNone/>
              <a:defRPr sz="2065" spc="-55"/>
            </a:lvl5pPr>
          </a:lstStyle>
          <a:p>
            <a:r>
              <a:t>议程主题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1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说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正文级别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52438" y="2460422"/>
            <a:ext cx="8239125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ct val="0"/>
              </a:spcBef>
              <a:buSzTx/>
              <a:buNone/>
              <a:defRPr sz="435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171450" algn="ctr">
              <a:lnSpc>
                <a:spcPct val="80000"/>
              </a:lnSpc>
              <a:spcBef>
                <a:spcPct val="0"/>
              </a:spcBef>
              <a:buSzTx/>
              <a:buNone/>
              <a:defRPr sz="435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342900" algn="ctr">
              <a:lnSpc>
                <a:spcPct val="80000"/>
              </a:lnSpc>
              <a:spcBef>
                <a:spcPct val="0"/>
              </a:spcBef>
              <a:buSzTx/>
              <a:buNone/>
              <a:defRPr sz="435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514350" algn="ctr">
              <a:lnSpc>
                <a:spcPct val="80000"/>
              </a:lnSpc>
              <a:spcBef>
                <a:spcPct val="0"/>
              </a:spcBef>
              <a:buSzTx/>
              <a:buNone/>
              <a:defRPr sz="435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685800" algn="ctr">
              <a:lnSpc>
                <a:spcPct val="80000"/>
              </a:lnSpc>
              <a:spcBef>
                <a:spcPct val="0"/>
              </a:spcBef>
              <a:buSzTx/>
              <a:buNone/>
              <a:defRPr sz="435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说明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eaLnBrk="1" fontAlgn="base" hangingPunct="1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eaLnBrk="1" fontAlgn="base" hangingPunct="1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charset="-128"/>
                <a:ea typeface="宋体" panose="02010600030101010101" pitchFamily="2" charset="-122"/>
                <a:cs typeface="+mn-ea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显著事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正文级别 1…"/>
          <p:cNvSpPr txBox="1">
            <a:spLocks noGrp="1"/>
          </p:cNvSpPr>
          <p:nvPr>
            <p:ph type="body" idx="1" hasCustomPrompt="1"/>
          </p:nvPr>
        </p:nvSpPr>
        <p:spPr>
          <a:xfrm>
            <a:off x="452438" y="537964"/>
            <a:ext cx="8239125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ct val="0"/>
              </a:spcBef>
              <a:buSzTx/>
              <a:buNone/>
              <a:defRPr sz="9375" b="1" spc="-250"/>
            </a:lvl1pPr>
            <a:lvl2pPr marL="0" indent="171450" algn="ctr">
              <a:lnSpc>
                <a:spcPct val="80000"/>
              </a:lnSpc>
              <a:spcBef>
                <a:spcPct val="0"/>
              </a:spcBef>
              <a:buSzTx/>
              <a:buNone/>
              <a:defRPr sz="9375" b="1" spc="-250"/>
            </a:lvl2pPr>
            <a:lvl3pPr marL="0" indent="342900" algn="ctr">
              <a:lnSpc>
                <a:spcPct val="80000"/>
              </a:lnSpc>
              <a:spcBef>
                <a:spcPct val="0"/>
              </a:spcBef>
              <a:buSzTx/>
              <a:buNone/>
              <a:defRPr sz="9375" b="1" spc="-250"/>
            </a:lvl3pPr>
            <a:lvl4pPr marL="0" indent="514350" algn="ctr">
              <a:lnSpc>
                <a:spcPct val="80000"/>
              </a:lnSpc>
              <a:spcBef>
                <a:spcPct val="0"/>
              </a:spcBef>
              <a:buSzTx/>
              <a:buNone/>
              <a:defRPr sz="9375" b="1" spc="-250"/>
            </a:lvl4pPr>
            <a:lvl5pPr marL="0" indent="685800" algn="ctr">
              <a:lnSpc>
                <a:spcPct val="80000"/>
              </a:lnSpc>
              <a:spcBef>
                <a:spcPct val="0"/>
              </a:spcBef>
              <a:buSzTx/>
              <a:buNone/>
              <a:defRPr sz="9375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7" name="事实信息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52438" y="4131090"/>
            <a:ext cx="8239125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726440">
              <a:lnSpc>
                <a:spcPct val="100000"/>
              </a:lnSpc>
              <a:spcBef>
                <a:spcPct val="0"/>
              </a:spcBef>
              <a:buSzTx/>
              <a:buNone/>
              <a:defRPr sz="1815" b="1"/>
            </a:lvl1pPr>
          </a:lstStyle>
          <a:p>
            <a:r>
              <a:t>事实信息</a:t>
            </a:r>
          </a:p>
        </p:txBody>
      </p:sp>
      <p:sp>
        <p:nvSpPr>
          <p:cNvPr id="128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引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属性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911259" y="5337727"/>
            <a:ext cx="7575020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01675">
              <a:lnSpc>
                <a:spcPct val="100000"/>
              </a:lnSpc>
              <a:spcBef>
                <a:spcPct val="0"/>
              </a:spcBef>
              <a:buSzTx/>
              <a:buNone/>
              <a:defRPr sz="1150" b="1"/>
            </a:lvl1pPr>
          </a:lstStyle>
          <a:p>
            <a:r>
              <a:t>属性</a:t>
            </a:r>
          </a:p>
        </p:txBody>
      </p:sp>
      <p:sp>
        <p:nvSpPr>
          <p:cNvPr id="136" name="正文级别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57721" y="2469930"/>
            <a:ext cx="7828558" cy="1918140"/>
          </a:xfrm>
          <a:prstGeom prst="rect">
            <a:avLst/>
          </a:prstGeom>
        </p:spPr>
        <p:txBody>
          <a:bodyPr/>
          <a:lstStyle>
            <a:lvl1pPr marL="239395" indent="-175895">
              <a:spcBef>
                <a:spcPct val="0"/>
              </a:spcBef>
              <a:buSzTx/>
              <a:buNone/>
              <a:defRPr sz="319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239395" indent="-4445">
              <a:spcBef>
                <a:spcPct val="0"/>
              </a:spcBef>
              <a:buSzTx/>
              <a:buNone/>
              <a:defRPr sz="319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239395" indent="167005">
              <a:spcBef>
                <a:spcPct val="0"/>
              </a:spcBef>
              <a:buSzTx/>
              <a:buNone/>
              <a:defRPr sz="319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239395" indent="338455">
              <a:spcBef>
                <a:spcPct val="0"/>
              </a:spcBef>
              <a:buSzTx/>
              <a:buNone/>
              <a:defRPr sz="319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239395" indent="509905">
              <a:spcBef>
                <a:spcPct val="0"/>
              </a:spcBef>
              <a:buSzTx/>
              <a:buNone/>
              <a:defRPr sz="319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“著名引文”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7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3 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一碗沙拉配有炒饭、水煮蛋和一双筷子"/>
          <p:cNvSpPr>
            <a:spLocks noGrp="1"/>
          </p:cNvSpPr>
          <p:nvPr>
            <p:ph type="pic" sz="quarter" idx="21"/>
          </p:nvPr>
        </p:nvSpPr>
        <p:spPr>
          <a:xfrm>
            <a:off x="5910263" y="508000"/>
            <a:ext cx="2789662" cy="297483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" name="一碗三文鱼饼、沙拉和鹰嘴豆泥"/>
          <p:cNvSpPr>
            <a:spLocks noGrp="1"/>
          </p:cNvSpPr>
          <p:nvPr>
            <p:ph type="pic" sz="half" idx="22"/>
          </p:nvPr>
        </p:nvSpPr>
        <p:spPr>
          <a:xfrm>
            <a:off x="5062538" y="1989138"/>
            <a:ext cx="3914775" cy="607509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一碗宽意大利面配有欧芹黄油、烤榛子和帕尔马干酪"/>
          <p:cNvSpPr>
            <a:spLocks noGrp="1"/>
          </p:cNvSpPr>
          <p:nvPr>
            <p:ph type="pic" idx="23"/>
          </p:nvPr>
        </p:nvSpPr>
        <p:spPr>
          <a:xfrm>
            <a:off x="-52387" y="247650"/>
            <a:ext cx="6229350" cy="62293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一碗沙拉配有炒饭、水煮蛋和一双筷子"/>
          <p:cNvSpPr>
            <a:spLocks noGrp="1"/>
          </p:cNvSpPr>
          <p:nvPr>
            <p:ph type="pic" idx="21"/>
          </p:nvPr>
        </p:nvSpPr>
        <p:spPr>
          <a:xfrm>
            <a:off x="-500062" y="-2762250"/>
            <a:ext cx="10144125" cy="10820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5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14EB7-612E-4D9F-B72F-9C97B5347104}" type="datetimeFigureOut">
              <a:rPr lang="zh-CN" altLang="en-US" smtClean="0"/>
              <a:t>2024/7/13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1D573-9C0A-492D-8C49-469DCA380B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300" y="174041"/>
            <a:ext cx="8472825" cy="653119"/>
          </a:xfrm>
        </p:spPr>
        <p:txBody>
          <a:bodyPr>
            <a:normAutofit/>
          </a:bodyPr>
          <a:lstStyle>
            <a:lvl1pPr algn="ctr">
              <a:defRPr sz="3600" b="1" baseline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charset="0"/>
                <a:ea typeface="黑体" panose="020106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299" y="852276"/>
            <a:ext cx="8472825" cy="5486379"/>
          </a:xfrm>
        </p:spPr>
        <p:txBody>
          <a:bodyPr/>
          <a:lstStyle>
            <a:lvl1pPr>
              <a:defRPr baseline="0">
                <a:latin typeface="Times New Roman" panose="02020603050405020304" pitchFamily="18" charset="0"/>
                <a:ea typeface="华文新魏" panose="02010800040101010101" pitchFamily="2" charset="-122"/>
              </a:defRPr>
            </a:lvl1pPr>
            <a:lvl2pPr>
              <a:defRPr baseline="0">
                <a:latin typeface="Times New Roman" panose="02020603050405020304" pitchFamily="18" charset="0"/>
                <a:ea typeface="华文新魏" panose="02010800040101010101" pitchFamily="2" charset="-122"/>
              </a:defRPr>
            </a:lvl2pPr>
            <a:lvl3pPr>
              <a:defRPr baseline="0">
                <a:latin typeface="Times New Roman" panose="02020603050405020304" pitchFamily="18" charset="0"/>
                <a:ea typeface="华文新魏" panose="02010800040101010101" pitchFamily="2" charset="-122"/>
              </a:defRPr>
            </a:lvl3pPr>
            <a:lvl4pPr>
              <a:defRPr baseline="0">
                <a:latin typeface="Times New Roman" panose="02020603050405020304" pitchFamily="18" charset="0"/>
                <a:ea typeface="华文新魏" panose="02010800040101010101" pitchFamily="2" charset="-122"/>
              </a:defRPr>
            </a:lvl4pPr>
            <a:lvl5pPr>
              <a:defRPr baseline="0">
                <a:latin typeface="Times New Roman" panose="02020603050405020304" pitchFamily="18" charset="0"/>
                <a:ea typeface="华文新魏" panose="02010800040101010101" pitchFamily="2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14EB7-612E-4D9F-B72F-9C97B5347104}" type="datetimeFigureOut">
              <a:rPr lang="zh-CN" altLang="en-US" smtClean="0"/>
              <a:t>2024/7/13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1D573-9C0A-492D-8C49-469DCA380B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14EB7-612E-4D9F-B72F-9C97B5347104}" type="datetimeFigureOut">
              <a:rPr lang="zh-CN" altLang="en-US" smtClean="0"/>
              <a:t>2024/7/13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1D573-9C0A-492D-8C49-469DCA380B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14EB7-612E-4D9F-B72F-9C97B5347104}" type="datetimeFigureOut">
              <a:rPr lang="zh-CN" altLang="en-US" smtClean="0"/>
              <a:t>2024/7/13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1D573-9C0A-492D-8C49-469DCA380B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14EB7-612E-4D9F-B72F-9C97B5347104}" type="datetimeFigureOut">
              <a:rPr lang="zh-CN" altLang="en-US" smtClean="0"/>
              <a:t>2024/7/13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1D573-9C0A-492D-8C49-469DCA380B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eaLnBrk="1" fontAlgn="base" hangingPunct="1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eaLnBrk="1" fontAlgn="base" hangingPunct="1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charset="-128"/>
                <a:ea typeface="宋体" panose="02010600030101010101" pitchFamily="2" charset="-122"/>
                <a:cs typeface="+mn-ea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14EB7-612E-4D9F-B72F-9C97B5347104}" type="datetimeFigureOut">
              <a:rPr lang="zh-CN" altLang="en-US" smtClean="0"/>
              <a:t>2024/7/13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1D573-9C0A-492D-8C49-469DCA380B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14EB7-612E-4D9F-B72F-9C97B5347104}" type="datetimeFigureOut">
              <a:rPr lang="zh-CN" altLang="en-US" smtClean="0"/>
              <a:t>2024/7/13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1D573-9C0A-492D-8C49-469DCA380B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14EB7-612E-4D9F-B72F-9C97B5347104}" type="datetimeFigureOut">
              <a:rPr lang="zh-CN" altLang="en-US" smtClean="0"/>
              <a:t>2024/7/13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1D573-9C0A-492D-8C49-469DCA380B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14EB7-612E-4D9F-B72F-9C97B5347104}" type="datetimeFigureOut">
              <a:rPr lang="zh-CN" altLang="en-US" smtClean="0"/>
              <a:t>2024/7/13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1D573-9C0A-492D-8C49-469DCA380B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14EB7-612E-4D9F-B72F-9C97B5347104}" type="datetimeFigureOut">
              <a:rPr lang="zh-CN" altLang="en-US" smtClean="0"/>
              <a:t>2024/7/13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1D573-9C0A-492D-8C49-469DCA380B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14EB7-612E-4D9F-B72F-9C97B5347104}" type="datetimeFigureOut">
              <a:rPr lang="zh-CN" altLang="en-US" smtClean="0"/>
              <a:t>2024/7/13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1D573-9C0A-492D-8C49-469DCA380B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28650" y="1825728"/>
            <a:ext cx="3886200" cy="435158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728"/>
            <a:ext cx="3886200" cy="435158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/>
            <a:endParaRPr lang="zh-CN" altLang="en-US" dirty="0">
              <a:latin typeface="Arial" panose="020B0604020202020204" charset="-128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/>
            <a:endParaRPr lang="zh-CN" altLang="en-US" dirty="0">
              <a:latin typeface="Arial" panose="020B0604020202020204" charset="-128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charset="-128"/>
              </a:rPr>
              <a:t>‹#›</a:t>
            </a:fld>
            <a:endParaRPr lang="zh-CN" altLang="en-US" dirty="0">
              <a:latin typeface="Arial" panose="020B0604020202020204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74653"/>
            <a:ext cx="8229600" cy="585185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/>
            <a:endParaRPr lang="zh-CN" altLang="en-US" dirty="0">
              <a:latin typeface="Arial" panose="020B0604020202020204" charset="-128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/>
            <a:endParaRPr lang="zh-CN" altLang="en-US" dirty="0">
              <a:latin typeface="Arial" panose="020B0604020202020204" charset="-128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charset="-128"/>
              </a:rPr>
              <a:t>‹#›</a:t>
            </a:fld>
            <a:endParaRPr lang="zh-CN" altLang="en-US" dirty="0">
              <a:latin typeface="Arial" panose="020B0604020202020204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28650" y="1825728"/>
            <a:ext cx="3886200" cy="435158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29150" y="1825728"/>
            <a:ext cx="3886200" cy="209879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29150" y="4076928"/>
            <a:ext cx="3886200" cy="210038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/>
            <a:endParaRPr lang="zh-CN" altLang="en-US" dirty="0">
              <a:latin typeface="Arial" panose="020B0604020202020204" charset="-128"/>
            </a:endParaRPr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/>
            <a:endParaRPr lang="zh-CN" altLang="en-US" dirty="0">
              <a:latin typeface="Arial" panose="020B0604020202020204" charset="-128"/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charset="-128"/>
              </a:rPr>
              <a:t>‹#›</a:t>
            </a:fld>
            <a:endParaRPr lang="zh-CN" altLang="en-US" dirty="0">
              <a:latin typeface="Arial" panose="020B0604020202020204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slideLayout" Target="../slideLayouts/slideLayout129.xml"/><Relationship Id="rId18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17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18.xml"/><Relationship Id="rId16" Type="http://schemas.openxmlformats.org/officeDocument/2006/relationships/slideLayout" Target="../slideLayouts/slideLayout132.xml"/><Relationship Id="rId20" Type="http://schemas.openxmlformats.org/officeDocument/2006/relationships/theme" Target="../theme/theme10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26.xml"/><Relationship Id="rId19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slideLayout" Target="../slideLayouts/slideLayout1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B6BC63-9F43-4086-885B-E23A89AD6B17}" type="datetime1">
              <a:rPr lang="zh-CN" altLang="en-US" smtClean="0"/>
              <a:t>2024/7/13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7265DD-4D02-4DB2-ACD1-AD596133B05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/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53"/>
            <a:ext cx="8229600" cy="1143064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90"/>
            <a:ext cx="8229600" cy="4526217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dt" sz="half" idx="2"/>
          </p:nvPr>
        </p:nvSpPr>
        <p:spPr>
          <a:xfrm>
            <a:off x="457200" y="6245575"/>
            <a:ext cx="2133600" cy="476277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055"/>
            </a:lvl1pPr>
          </a:lstStyle>
          <a:p>
            <a:pPr lvl="0" eaLnBrk="1" hangingPunct="1"/>
            <a:endParaRPr lang="zh-CN" altLang="en-US" dirty="0">
              <a:latin typeface="Arial" panose="020B0604020202020204" charset="-128"/>
            </a:endParaRPr>
          </a:p>
        </p:txBody>
      </p:sp>
      <p:sp>
        <p:nvSpPr>
          <p:cNvPr id="1029" name="Rectangle 5"/>
          <p:cNvSpPr>
            <a:spLocks noGrp="1"/>
          </p:cNvSpPr>
          <p:nvPr>
            <p:ph type="ftr" sz="quarter" idx="3"/>
          </p:nvPr>
        </p:nvSpPr>
        <p:spPr>
          <a:xfrm>
            <a:off x="3124200" y="6245575"/>
            <a:ext cx="2895600" cy="476277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055"/>
            </a:lvl1pPr>
          </a:lstStyle>
          <a:p>
            <a:pPr lvl="0" eaLnBrk="1" hangingPunct="1"/>
            <a:endParaRPr lang="zh-CN" altLang="en-US" dirty="0">
              <a:latin typeface="Arial" panose="020B0604020202020204" charset="-128"/>
            </a:endParaRPr>
          </a:p>
        </p:txBody>
      </p:sp>
      <p:sp>
        <p:nvSpPr>
          <p:cNvPr id="1030" name="Rectangle 6"/>
          <p:cNvSpPr>
            <a:spLocks noGrp="1"/>
          </p:cNvSpPr>
          <p:nvPr>
            <p:ph type="sldNum" sz="quarter" idx="4"/>
          </p:nvPr>
        </p:nvSpPr>
        <p:spPr>
          <a:xfrm>
            <a:off x="6553200" y="6245575"/>
            <a:ext cx="2133600" cy="476277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055"/>
            </a:lvl1pPr>
          </a:lstStyle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charset="-128"/>
              </a:rPr>
              <a:t>‹#›</a:t>
            </a:fld>
            <a:endParaRPr lang="zh-CN" altLang="en-US" dirty="0">
              <a:latin typeface="Arial" panose="020B060402020202020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  <p:sldLayoutId id="2147484032" r:id="rId12"/>
    <p:sldLayoutId id="2147484033" r:id="rId13"/>
    <p:sldLayoutId id="2147484034" r:id="rId14"/>
    <p:sldLayoutId id="2147484035" r:id="rId15"/>
    <p:sldLayoutId id="2147484036" r:id="rId16"/>
    <p:sldLayoutId id="2147484037" r:id="rId17"/>
    <p:sldLayoutId id="2147484038" r:id="rId18"/>
    <p:sldLayoutId id="2147484039" r:id="rId19"/>
  </p:sldLayoutIdLst>
  <p:hf sldNum="0" hdr="0" ftr="0" dt="0"/>
  <p:txStyles>
    <p:titleStyle>
      <a:lvl1pPr marL="0" lvl="0" indent="0" algn="ctr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30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57175" lvl="0" indent="-257175" algn="l" defTabSz="685800" eaLnBrk="1" fontAlgn="base" latinLnBrk="0" hangingPunct="1">
        <a:lnSpc>
          <a:spcPct val="100000"/>
        </a:lnSpc>
        <a:spcBef>
          <a:spcPts val="70"/>
        </a:spcBef>
        <a:spcAft>
          <a:spcPct val="0"/>
        </a:spcAft>
        <a:buChar char="•"/>
        <a:defRPr sz="240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7530" lvl="1" indent="-213995" algn="l" defTabSz="685800" eaLnBrk="0" fontAlgn="base" latinLnBrk="0" hangingPunct="0">
        <a:lnSpc>
          <a:spcPct val="100000"/>
        </a:lnSpc>
        <a:spcBef>
          <a:spcPts val="70"/>
        </a:spcBef>
        <a:spcAft>
          <a:spcPct val="0"/>
        </a:spcAft>
        <a:buChar char="–"/>
        <a:defRPr sz="210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lvl="2" indent="-171450" algn="l" defTabSz="685800" eaLnBrk="0" fontAlgn="base" latinLnBrk="0" hangingPunct="0">
        <a:lnSpc>
          <a:spcPct val="100000"/>
        </a:lnSpc>
        <a:spcBef>
          <a:spcPts val="70"/>
        </a:spcBef>
        <a:spcAft>
          <a:spcPct val="0"/>
        </a:spcAft>
        <a:buChar char="•"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lvl="3" indent="-171450" algn="l" defTabSz="685800" eaLnBrk="0" fontAlgn="base" latinLnBrk="0" hangingPunct="0">
        <a:lnSpc>
          <a:spcPct val="100000"/>
        </a:lnSpc>
        <a:spcBef>
          <a:spcPts val="70"/>
        </a:spcBef>
        <a:spcAft>
          <a:spcPct val="0"/>
        </a:spcAft>
        <a:buChar char="–"/>
        <a:defRPr sz="150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685" lvl="4" indent="-171450" algn="l" defTabSz="685800" eaLnBrk="0" fontAlgn="base" latinLnBrk="0" hangingPunct="0">
        <a:lnSpc>
          <a:spcPct val="100000"/>
        </a:lnSpc>
        <a:spcBef>
          <a:spcPts val="70"/>
        </a:spcBef>
        <a:spcAft>
          <a:spcPct val="0"/>
        </a:spcAft>
        <a:buChar char="»"/>
        <a:defRPr sz="150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lvl="5" indent="-171450" algn="l" defTabSz="685800" eaLnBrk="0" fontAlgn="base" latinLnBrk="0" hangingPunct="0">
        <a:lnSpc>
          <a:spcPct val="100000"/>
        </a:lnSpc>
        <a:spcBef>
          <a:spcPts val="70"/>
        </a:spcBef>
        <a:spcAft>
          <a:spcPct val="0"/>
        </a:spcAft>
        <a:buChar char="»"/>
        <a:defRPr sz="150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229485" lvl="6" indent="-171450" algn="l" defTabSz="685800" eaLnBrk="0" fontAlgn="base" latinLnBrk="0" hangingPunct="0">
        <a:lnSpc>
          <a:spcPct val="100000"/>
        </a:lnSpc>
        <a:spcBef>
          <a:spcPts val="70"/>
        </a:spcBef>
        <a:spcAft>
          <a:spcPct val="0"/>
        </a:spcAft>
        <a:buChar char="»"/>
        <a:defRPr sz="150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71750" lvl="7" indent="-171450" algn="l" defTabSz="685800" eaLnBrk="0" fontAlgn="base" latinLnBrk="0" hangingPunct="0">
        <a:lnSpc>
          <a:spcPct val="100000"/>
        </a:lnSpc>
        <a:spcBef>
          <a:spcPts val="70"/>
        </a:spcBef>
        <a:spcAft>
          <a:spcPct val="0"/>
        </a:spcAft>
        <a:buChar char="»"/>
        <a:defRPr sz="150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15285" lvl="8" indent="-171450" algn="l" defTabSz="685800" eaLnBrk="0" fontAlgn="base" latinLnBrk="0" hangingPunct="0">
        <a:lnSpc>
          <a:spcPct val="100000"/>
        </a:lnSpc>
        <a:spcBef>
          <a:spcPts val="70"/>
        </a:spcBef>
        <a:spcAft>
          <a:spcPct val="0"/>
        </a:spcAft>
        <a:buChar char="»"/>
        <a:defRPr sz="150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charset="-128"/>
        <a:buNone/>
        <a:defRPr sz="135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43535" lvl="1" indent="0" algn="l" defTabSz="82232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charset="-128"/>
        <a:buNone/>
        <a:defRPr kern="1200" baseline="0">
          <a:solidFill>
            <a:schemeClr val="tx1"/>
          </a:solidFill>
          <a:latin typeface="Arial" panose="020B0604020202020204" charset="-128"/>
          <a:ea typeface="宋体" panose="02010600030101010101" pitchFamily="2" charset="-122"/>
          <a:cs typeface="+mn-cs"/>
        </a:defRPr>
      </a:lvl2pPr>
      <a:lvl3pPr marL="685800" lvl="2" indent="0" algn="l" defTabSz="82232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charset="-128"/>
        <a:buNone/>
        <a:defRPr kern="1200" baseline="0">
          <a:solidFill>
            <a:schemeClr val="tx1"/>
          </a:solidFill>
          <a:latin typeface="Arial" panose="020B0604020202020204" charset="-128"/>
          <a:ea typeface="宋体" panose="02010600030101010101" pitchFamily="2" charset="-122"/>
          <a:cs typeface="+mn-cs"/>
        </a:defRPr>
      </a:lvl3pPr>
      <a:lvl4pPr marL="1028700" lvl="3" indent="0" algn="l" defTabSz="82232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charset="-128"/>
        <a:buNone/>
        <a:defRPr kern="1200" baseline="0">
          <a:solidFill>
            <a:schemeClr val="tx1"/>
          </a:solidFill>
          <a:latin typeface="Arial" panose="020B0604020202020204" charset="-128"/>
          <a:ea typeface="宋体" panose="02010600030101010101" pitchFamily="2" charset="-122"/>
          <a:cs typeface="+mn-cs"/>
        </a:defRPr>
      </a:lvl4pPr>
      <a:lvl5pPr marL="1371600" lvl="4" indent="0" algn="l" defTabSz="82232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charset="-128"/>
        <a:buNone/>
        <a:defRPr kern="1200" baseline="0">
          <a:solidFill>
            <a:schemeClr val="tx1"/>
          </a:solidFill>
          <a:latin typeface="Arial" panose="020B0604020202020204" charset="-128"/>
          <a:ea typeface="宋体" panose="02010600030101010101" pitchFamily="2" charset="-122"/>
          <a:cs typeface="+mn-cs"/>
        </a:defRPr>
      </a:lvl5pPr>
      <a:lvl6pPr marL="1714500" lvl="5" indent="0" algn="l" defTabSz="82232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charset="-128"/>
        <a:buNone/>
        <a:defRPr kern="1200" baseline="0">
          <a:solidFill>
            <a:schemeClr val="tx1"/>
          </a:solidFill>
          <a:latin typeface="Arial" panose="020B0604020202020204" charset="-128"/>
          <a:ea typeface="宋体" panose="02010600030101010101" pitchFamily="2" charset="-122"/>
          <a:cs typeface="+mn-cs"/>
        </a:defRPr>
      </a:lvl6pPr>
      <a:lvl7pPr marL="2057400" lvl="6" indent="0" algn="l" defTabSz="82232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charset="-128"/>
        <a:buNone/>
        <a:defRPr kern="1200" baseline="0">
          <a:solidFill>
            <a:schemeClr val="tx1"/>
          </a:solidFill>
          <a:latin typeface="Arial" panose="020B0604020202020204" charset="-128"/>
          <a:ea typeface="宋体" panose="02010600030101010101" pitchFamily="2" charset="-122"/>
          <a:cs typeface="+mn-cs"/>
        </a:defRPr>
      </a:lvl7pPr>
      <a:lvl8pPr marL="2400300" lvl="7" indent="0" algn="l" defTabSz="82232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charset="-128"/>
        <a:buNone/>
        <a:defRPr kern="1200" baseline="0">
          <a:solidFill>
            <a:schemeClr val="tx1"/>
          </a:solidFill>
          <a:latin typeface="Arial" panose="020B0604020202020204" charset="-128"/>
          <a:ea typeface="宋体" panose="02010600030101010101" pitchFamily="2" charset="-122"/>
          <a:cs typeface="+mn-cs"/>
        </a:defRPr>
      </a:lvl8pPr>
      <a:lvl9pPr marL="2743835" lvl="8" indent="0" algn="l" defTabSz="82232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charset="-128"/>
        <a:buNone/>
        <a:defRPr kern="1200" baseline="0">
          <a:solidFill>
            <a:schemeClr val="tx1"/>
          </a:solidFill>
          <a:latin typeface="Arial" panose="020B0604020202020204" charset="-128"/>
          <a:ea typeface="宋体" panose="02010600030101010101" pitchFamily="2" charset="-122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 indent="-285750"/>
            <a:r>
              <a:rPr lang="zh-CN" altLang="en-US"/>
              <a:t>第二级</a:t>
            </a:r>
          </a:p>
          <a:p>
            <a:pPr lvl="2" indent="-228600"/>
            <a:r>
              <a:rPr lang="zh-CN" altLang="en-US"/>
              <a:t>第三级</a:t>
            </a:r>
          </a:p>
          <a:p>
            <a:pPr lvl="3" indent="-228600"/>
            <a:r>
              <a:rPr lang="zh-CN" altLang="en-US"/>
              <a:t>第四级</a:t>
            </a:r>
          </a:p>
          <a:p>
            <a:pPr lvl="4" indent="-228600"/>
            <a:r>
              <a:rPr lang="zh-CN" altLang="en-US"/>
              <a:t>第五级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eaLnBrk="1" fontAlgn="base" hangingPunct="1"/>
            <a:fld id="{BB962C8B-B14F-4D97-AF65-F5344CB8AC3E}" type="datetime1">
              <a:rPr lang="zh-CN" altLang="en-US" strike="noStrike" noProof="1" dirty="0">
                <a:latin typeface="Arial" panose="020B0604020202020204" charset="-128"/>
                <a:ea typeface="宋体" panose="02010600030101010101" pitchFamily="2" charset="-122"/>
                <a:cs typeface="+mn-ea"/>
              </a:rPr>
              <a:t>2024/7/13</a:t>
            </a:fld>
            <a:endParaRPr lang="zh-CN" altLang="en-US" strike="noStrike" noProof="1"/>
          </a:p>
        </p:txBody>
      </p:sp>
      <p:sp>
        <p:nvSpPr>
          <p:cNvPr id="1029" name="Rectangle 5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1030" name="Rectangle 6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charset="-128"/>
                <a:ea typeface="宋体" panose="02010600030101010101" pitchFamily="2" charset="-122"/>
                <a:cs typeface="+mn-ea"/>
              </a:rPr>
              <a:t>‹#›</a:t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  <p:sldLayoutId id="2147483667" r:id="rId13"/>
    <p:sldLayoutId id="2147483668" r:id="rId14"/>
    <p:sldLayoutId id="2147483669" r:id="rId15"/>
    <p:sldLayoutId id="2147483670" r:id="rId16"/>
    <p:sldLayoutId id="2147483671" r:id="rId17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charset="-128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charset="-128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charset="-128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charset="-128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charset="-128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charset="-128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charset="-128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charset="-128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charset="-128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标题 614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 indent="0"/>
            <a:r>
              <a:rPr lang="zh-CN" altLang="en-US"/>
              <a:t>单击此处编辑母版标题样式</a:t>
            </a:r>
          </a:p>
        </p:txBody>
      </p:sp>
      <p:sp>
        <p:nvSpPr>
          <p:cNvPr id="6147" name="文本占位符 6146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 indent="-342900"/>
            <a:r>
              <a:rPr lang="zh-CN" altLang="en-US"/>
              <a:t>单击此处编辑母版文本样式</a:t>
            </a:r>
          </a:p>
          <a:p>
            <a:pPr lvl="1" indent="-285750"/>
            <a:r>
              <a:rPr lang="zh-CN" altLang="en-US"/>
              <a:t>第二级</a:t>
            </a:r>
          </a:p>
          <a:p>
            <a:pPr lvl="2" indent="-228600"/>
            <a:r>
              <a:rPr lang="zh-CN" altLang="en-US"/>
              <a:t>第三级</a:t>
            </a:r>
          </a:p>
          <a:p>
            <a:pPr lvl="3" indent="-228600"/>
            <a:r>
              <a:rPr lang="zh-CN" altLang="en-US"/>
              <a:t>第四级</a:t>
            </a:r>
          </a:p>
          <a:p>
            <a:pPr lvl="4" indent="-228600"/>
            <a:r>
              <a:rPr lang="zh-CN" altLang="en-US"/>
              <a:t>第五级</a:t>
            </a:r>
          </a:p>
        </p:txBody>
      </p:sp>
      <p:sp>
        <p:nvSpPr>
          <p:cNvPr id="6148" name="日期占位符 614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 b="0">
                <a:latin typeface="Arial" panose="020B0604020202020204" charset="-128"/>
              </a:defRPr>
            </a:lvl1pPr>
          </a:lstStyle>
          <a:p>
            <a:pPr lvl="0" fontAlgn="base"/>
            <a:endParaRPr lang="zh-CN" altLang="en-US" strike="noStrike" noProof="1"/>
          </a:p>
        </p:txBody>
      </p:sp>
      <p:sp>
        <p:nvSpPr>
          <p:cNvPr id="6149" name="页脚占位符 614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 b="0">
                <a:latin typeface="Arial" panose="020B0604020202020204" charset="-128"/>
              </a:defRPr>
            </a:lvl1pPr>
          </a:lstStyle>
          <a:p>
            <a:pPr lvl="0" fontAlgn="base"/>
            <a:endParaRPr lang="zh-CN" strike="noStrike" noProof="1"/>
          </a:p>
        </p:txBody>
      </p:sp>
      <p:sp>
        <p:nvSpPr>
          <p:cNvPr id="6150" name="灯片编号占位符 614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 b="0">
                <a:latin typeface="Arial" panose="020B0604020202020204" charset="-128"/>
              </a:defRPr>
            </a:lvl1pPr>
          </a:lstStyle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charset="-128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charset="-128"/>
        <a:buNone/>
        <a:defRPr sz="240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charset="-128"/>
        <a:buNone/>
        <a:defRPr sz="2400" b="1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charset="-128"/>
        <a:buNone/>
        <a:defRPr sz="2400" b="1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charset="-128"/>
        <a:buNone/>
        <a:defRPr sz="2400" b="1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charset="-128"/>
        <a:buNone/>
        <a:defRPr sz="2400" b="1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charset="-128"/>
        <a:buNone/>
        <a:defRPr sz="2400" b="1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charset="-128"/>
        <a:buNone/>
        <a:defRPr sz="2400" b="1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charset="-128"/>
        <a:buNone/>
        <a:defRPr sz="2400" b="1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charset="-128"/>
        <a:buNone/>
        <a:defRPr sz="2400" b="1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42"/>
            <a:ext cx="8229600" cy="5619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en-US" altLang="zh-CN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9"/>
          </p:nvPr>
        </p:nvSpPr>
        <p:spPr bwMode="auto">
          <a:xfrm>
            <a:off x="457200" y="1341442"/>
            <a:ext cx="8229600" cy="47847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  <a:endParaRPr lang="en-US" altLang="zh-CN"/>
          </a:p>
          <a:p>
            <a:pPr lvl="1"/>
            <a:r>
              <a:rPr lang="zh-CN" altLang="en-US"/>
              <a:t>第二级</a:t>
            </a:r>
            <a:endParaRPr lang="en-US" altLang="zh-CN"/>
          </a:p>
          <a:p>
            <a:pPr lvl="2"/>
            <a:r>
              <a:rPr lang="zh-CN" altLang="en-US"/>
              <a:t>第三级</a:t>
            </a:r>
            <a:endParaRPr lang="en-US" altLang="zh-CN"/>
          </a:p>
          <a:p>
            <a:pPr lvl="3"/>
            <a:r>
              <a:rPr lang="zh-CN" altLang="en-US"/>
              <a:t>第四级</a:t>
            </a:r>
            <a:endParaRPr lang="en-US" altLang="zh-CN"/>
          </a:p>
          <a:p>
            <a:pPr lvl="4"/>
            <a:r>
              <a:rPr lang="zh-CN" altLang="en-US"/>
              <a:t>第五级</a:t>
            </a:r>
            <a:endParaRPr lang="en-US" altLang="zh-CN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459788" y="6519867"/>
            <a:ext cx="658812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buFont typeface="Arial" panose="020B0604020202020204" pitchFamily="34" charset="0"/>
              <a:buNone/>
              <a:defRPr sz="1600">
                <a:latin typeface="Times New Roman" panose="02020603050405020304" pitchFamily="18" charset="0"/>
                <a:ea typeface="SimHei Normal"/>
                <a:cs typeface="SimHei Normal"/>
              </a:defRPr>
            </a:lvl1pPr>
          </a:lstStyle>
          <a:p>
            <a:fld id="{5B548A5B-CD40-4D07-970B-56CC259CBBD9}" type="slidenum">
              <a:rPr lang="en-US" altLang="zh-CN"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</p:sldLayoutIdLst>
  <p:transition advTm="0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黑体" panose="02010609060101010101" pitchFamily="49" charset="-122"/>
          <a:ea typeface="黑体" panose="02010609060101010101" pitchFamily="49" charset="-122"/>
          <a:cs typeface="黑体" panose="02010609060101010101" pitchFamily="49" charset="-122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黑体" panose="02010609060101010101" pitchFamily="49" charset="-122"/>
          <a:ea typeface="黑体" panose="02010609060101010101" pitchFamily="49" charset="-122"/>
          <a:cs typeface="黑体" panose="02010609060101010101" pitchFamily="49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黑体" panose="02010609060101010101" pitchFamily="49" charset="-122"/>
          <a:ea typeface="黑体" panose="02010609060101010101" pitchFamily="49" charset="-122"/>
          <a:cs typeface="黑体" panose="02010609060101010101" pitchFamily="49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黑体" panose="02010609060101010101" pitchFamily="49" charset="-122"/>
          <a:ea typeface="黑体" panose="02010609060101010101" pitchFamily="49" charset="-122"/>
          <a:cs typeface="黑体" panose="02010609060101010101" pitchFamily="49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黑体" panose="02010609060101010101" pitchFamily="49" charset="-122"/>
          <a:ea typeface="黑体" panose="02010609060101010101" pitchFamily="49" charset="-122"/>
          <a:cs typeface="黑体" panose="02010609060101010101" pitchFamily="49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panose="020B0604020202020204" pitchFamily="34" charset="0"/>
          <a:ea typeface="黑体" panose="02010609060101010101" pitchFamily="49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panose="020B0604020202020204" pitchFamily="34" charset="0"/>
          <a:ea typeface="黑体" panose="02010609060101010101" pitchFamily="49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panose="020B0604020202020204" pitchFamily="34" charset="0"/>
          <a:ea typeface="黑体" panose="02010609060101010101" pitchFamily="49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panose="020B0604020202020204" pitchFamily="34" charset="0"/>
          <a:ea typeface="黑体" panose="02010609060101010101" pitchFamily="49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黑体" panose="02010609060101010101" pitchFamily="49" charset="-122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黑体" panose="02010609060101010101" pitchFamily="49" charset="-122"/>
          <a:ea typeface="+mn-ea"/>
          <a:cs typeface="黑体" panose="02010609060101010101" pitchFamily="49" charset="-122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黑体" panose="02010609060101010101" pitchFamily="49" charset="-122"/>
          <a:ea typeface="+mn-ea"/>
          <a:cs typeface="黑体" panose="02010609060101010101" pitchFamily="49" charset="-122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黑体" panose="02010609060101010101" pitchFamily="49" charset="-122"/>
          <a:ea typeface="+mn-ea"/>
          <a:cs typeface="黑体" panose="02010609060101010101" pitchFamily="49" charset="-122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黑体" panose="02010609060101010101" pitchFamily="49" charset="-122"/>
          <a:ea typeface="+mn-ea"/>
          <a:cs typeface="黑体" panose="02010609060101010101" pitchFamily="49" charset="-122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A97F64-B53D-44CE-865A-3521A0FDDA9F}" type="datetimeFigureOut">
              <a:rPr lang="zh-CN" altLang="en-US" smtClean="0"/>
              <a:t>2024/7/13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C0DB5D-7366-4A7F-A98A-7CA53977FC9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4040" r:id="rId13"/>
    <p:sldLayoutId id="214748404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ct val="20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26CEAA-D3B9-44A1-A235-1595DEECC1CC}" type="datetimeFigureOut">
              <a:rPr lang="zh-CN" altLang="en-US" smtClean="0"/>
              <a:t>2024/7/13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60B8E6-9D3B-47AE-B740-9D1F1DA2DDC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标题"/>
          <p:cNvSpPr txBox="1">
            <a:spLocks noGrp="1"/>
          </p:cNvSpPr>
          <p:nvPr>
            <p:ph type="title" hasCustomPrompt="1"/>
          </p:nvPr>
        </p:nvSpPr>
        <p:spPr>
          <a:xfrm>
            <a:off x="452438" y="539750"/>
            <a:ext cx="8239125" cy="716582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normAutofit/>
          </a:bodyPr>
          <a:lstStyle/>
          <a:p>
            <a:r>
              <a:t>幻灯片标题</a:t>
            </a:r>
          </a:p>
        </p:txBody>
      </p:sp>
      <p:sp>
        <p:nvSpPr>
          <p:cNvPr id="3" name="正文级别 1…"/>
          <p:cNvSpPr txBox="1">
            <a:spLocks noGrp="1"/>
          </p:cNvSpPr>
          <p:nvPr>
            <p:ph type="body" idx="1" hasCustomPrompt="1"/>
          </p:nvPr>
        </p:nvSpPr>
        <p:spPr>
          <a:xfrm>
            <a:off x="452438" y="2124252"/>
            <a:ext cx="8239125" cy="4128006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normAutofit/>
          </a:bodyPr>
          <a:lstStyle/>
          <a:p>
            <a:r>
              <a:t>幻灯片项目符号文本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4500562" y="6540500"/>
            <a:ext cx="138189" cy="1873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ct val="0"/>
              </a:spcBef>
              <a:defRPr sz="675"/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  <p:sldLayoutId id="2147483831" r:id="rId12"/>
    <p:sldLayoutId id="2147483832" r:id="rId13"/>
    <p:sldLayoutId id="2147483833" r:id="rId14"/>
    <p:sldLayoutId id="2147483834" r:id="rId15"/>
    <p:sldLayoutId id="2147483835" r:id="rId16"/>
    <p:sldLayoutId id="2147483836" r:id="rId17"/>
  </p:sldLayoutIdLst>
  <p:transition spd="med"/>
  <p:txStyles>
    <p:titleStyle>
      <a:lvl1pPr marL="0" marR="0" indent="0" algn="l" defTabSz="914400" rtl="0" latinLnBrk="0">
        <a:lnSpc>
          <a:spcPct val="80000"/>
        </a:lnSpc>
        <a:spcBef>
          <a:spcPct val="0"/>
        </a:spcBef>
        <a:spcAft>
          <a:spcPts val="0"/>
        </a:spcAft>
        <a:buClrTx/>
        <a:buSzTx/>
        <a:buFontTx/>
        <a:buNone/>
        <a:defRPr sz="319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685"/>
        </a:spcBef>
        <a:spcAft>
          <a:spcPts val="0"/>
        </a:spcAft>
        <a:buClrTx/>
        <a:buSzPct val="123000"/>
        <a:buFontTx/>
        <a:buChar char="•"/>
        <a:defRPr sz="1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457200" marR="0" indent="-228600" algn="l" defTabSz="914400" rtl="0" latinLnBrk="0">
        <a:lnSpc>
          <a:spcPct val="90000"/>
        </a:lnSpc>
        <a:spcBef>
          <a:spcPts val="1685"/>
        </a:spcBef>
        <a:spcAft>
          <a:spcPts val="0"/>
        </a:spcAft>
        <a:buClrTx/>
        <a:buSzPct val="123000"/>
        <a:buFontTx/>
        <a:buChar char="•"/>
        <a:defRPr sz="1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685800" marR="0" indent="-228600" algn="l" defTabSz="914400" rtl="0" latinLnBrk="0">
        <a:lnSpc>
          <a:spcPct val="90000"/>
        </a:lnSpc>
        <a:spcBef>
          <a:spcPts val="1685"/>
        </a:spcBef>
        <a:spcAft>
          <a:spcPts val="0"/>
        </a:spcAft>
        <a:buClrTx/>
        <a:buSzPct val="123000"/>
        <a:buFontTx/>
        <a:buChar char="•"/>
        <a:defRPr sz="1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914400" marR="0" indent="-228600" algn="l" defTabSz="914400" rtl="0" latinLnBrk="0">
        <a:lnSpc>
          <a:spcPct val="90000"/>
        </a:lnSpc>
        <a:spcBef>
          <a:spcPts val="1685"/>
        </a:spcBef>
        <a:spcAft>
          <a:spcPts val="0"/>
        </a:spcAft>
        <a:buClrTx/>
        <a:buSzPct val="123000"/>
        <a:buFontTx/>
        <a:buChar char="•"/>
        <a:defRPr sz="1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143000" marR="0" indent="-228600" algn="l" defTabSz="914400" rtl="0" latinLnBrk="0">
        <a:lnSpc>
          <a:spcPct val="90000"/>
        </a:lnSpc>
        <a:spcBef>
          <a:spcPts val="1685"/>
        </a:spcBef>
        <a:spcAft>
          <a:spcPts val="0"/>
        </a:spcAft>
        <a:buClrTx/>
        <a:buSzPct val="123000"/>
        <a:buFontTx/>
        <a:buChar char="•"/>
        <a:defRPr sz="1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371600" marR="0" indent="-228600" algn="l" defTabSz="914400" rtl="0" latinLnBrk="0">
        <a:lnSpc>
          <a:spcPct val="90000"/>
        </a:lnSpc>
        <a:spcBef>
          <a:spcPts val="1685"/>
        </a:spcBef>
        <a:spcAft>
          <a:spcPts val="0"/>
        </a:spcAft>
        <a:buClrTx/>
        <a:buSzPct val="123000"/>
        <a:buFontTx/>
        <a:buChar char="•"/>
        <a:defRPr sz="1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1600200" marR="0" indent="-228600" algn="l" defTabSz="914400" rtl="0" latinLnBrk="0">
        <a:lnSpc>
          <a:spcPct val="90000"/>
        </a:lnSpc>
        <a:spcBef>
          <a:spcPts val="1685"/>
        </a:spcBef>
        <a:spcAft>
          <a:spcPts val="0"/>
        </a:spcAft>
        <a:buClrTx/>
        <a:buSzPct val="123000"/>
        <a:buFontTx/>
        <a:buChar char="•"/>
        <a:defRPr sz="1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1828800" marR="0" indent="-228600" algn="l" defTabSz="914400" rtl="0" latinLnBrk="0">
        <a:lnSpc>
          <a:spcPct val="90000"/>
        </a:lnSpc>
        <a:spcBef>
          <a:spcPts val="1685"/>
        </a:spcBef>
        <a:spcAft>
          <a:spcPts val="0"/>
        </a:spcAft>
        <a:buClrTx/>
        <a:buSzPct val="123000"/>
        <a:buFontTx/>
        <a:buChar char="•"/>
        <a:defRPr sz="1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057400" marR="0" indent="-228600" algn="l" defTabSz="914400" rtl="0" latinLnBrk="0">
        <a:lnSpc>
          <a:spcPct val="90000"/>
        </a:lnSpc>
        <a:spcBef>
          <a:spcPts val="1685"/>
        </a:spcBef>
        <a:spcAft>
          <a:spcPts val="0"/>
        </a:spcAft>
        <a:buClrTx/>
        <a:buSzPct val="123000"/>
        <a:buFontTx/>
        <a:buChar char="•"/>
        <a:defRPr sz="1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19075" rtl="0" latinLnBrk="0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171450" algn="ctr" defTabSz="219075" rtl="0" latinLnBrk="0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342900" algn="ctr" defTabSz="219075" rtl="0" latinLnBrk="0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514350" algn="ctr" defTabSz="219075" rtl="0" latinLnBrk="0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685800" algn="ctr" defTabSz="219075" rtl="0" latinLnBrk="0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857250" algn="ctr" defTabSz="219075" rtl="0" latinLnBrk="0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028700" algn="ctr" defTabSz="219075" rtl="0" latinLnBrk="0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200150" algn="ctr" defTabSz="219075" rtl="0" latinLnBrk="0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371600" algn="ctr" defTabSz="219075" rtl="0" latinLnBrk="0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defRPr sz="67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D14EB7-612E-4D9F-B72F-9C97B5347104}" type="datetimeFigureOut">
              <a:rPr lang="zh-CN" altLang="en-US" smtClean="0"/>
              <a:t>2024/7/13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E1D573-9C0A-492D-8C49-469DCA380B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3990" r:id="rId3"/>
    <p:sldLayoutId id="2147483991" r:id="rId4"/>
    <p:sldLayoutId id="2147483992" r:id="rId5"/>
    <p:sldLayoutId id="2147483993" r:id="rId6"/>
    <p:sldLayoutId id="2147483994" r:id="rId7"/>
    <p:sldLayoutId id="2147483995" r:id="rId8"/>
    <p:sldLayoutId id="2147483996" r:id="rId9"/>
    <p:sldLayoutId id="2147483997" r:id="rId10"/>
    <p:sldLayoutId id="2147483998" r:id="rId11"/>
    <p:sldLayoutId id="2147483999" r:id="rId12"/>
    <p:sldLayoutId id="2147484000" r:id="rId13"/>
    <p:sldLayoutId id="2147484001" r:id="rId14"/>
    <p:sldLayoutId id="2147484002" r:id="rId15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452436" y="1822871"/>
            <a:ext cx="8239127" cy="1743076"/>
          </a:xfrm>
          <a:prstGeom prst="rect">
            <a:avLst/>
          </a:prstGeom>
          <a:ln w="3175">
            <a:miter lim="400000"/>
          </a:ln>
        </p:spPr>
        <p:txBody>
          <a:bodyPr lIns="27093" tIns="27093" rIns="27093" bIns="27093" anchor="b">
            <a:normAutofit/>
          </a:bodyPr>
          <a:lstStyle/>
          <a:p>
            <a:r>
              <a:t>Presentation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450503" y="3565946"/>
            <a:ext cx="8239126" cy="714376"/>
          </a:xfrm>
          <a:prstGeom prst="rect">
            <a:avLst/>
          </a:prstGeom>
          <a:ln w="3175">
            <a:miter lim="400000"/>
          </a:ln>
        </p:spPr>
        <p:txBody>
          <a:bodyPr lIns="27093" tIns="27093" rIns="27093" bIns="27093">
            <a:normAutofit/>
          </a:bodyPr>
          <a:lstStyle/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6563" y="5742984"/>
            <a:ext cx="166189" cy="160116"/>
          </a:xfrm>
          <a:prstGeom prst="rect">
            <a:avLst/>
          </a:prstGeom>
          <a:ln w="3175">
            <a:miter lim="400000"/>
          </a:ln>
        </p:spPr>
        <p:txBody>
          <a:bodyPr wrap="none" lIns="27093" tIns="27093" rIns="27093" bIns="27093" anchor="b">
            <a:spAutoFit/>
          </a:bodyPr>
          <a:lstStyle>
            <a:lvl1pPr defTabSz="415290">
              <a:defRPr sz="845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  <p:sldLayoutId id="2147484015" r:id="rId12"/>
    <p:sldLayoutId id="2147484016" r:id="rId13"/>
    <p:sldLayoutId id="2147484017" r:id="rId14"/>
    <p:sldLayoutId id="2147484018" r:id="rId15"/>
    <p:sldLayoutId id="2147484019" r:id="rId16"/>
    <p:sldLayoutId id="2147484041" r:id="rId17"/>
  </p:sldLayoutIdLst>
  <p:transition spd="med"/>
  <p:txStyles>
    <p:titleStyle>
      <a:lvl1pPr marL="0" marR="0" indent="0" algn="l" defTabSz="1219200" rtl="0" latinLnBrk="0">
        <a:lnSpc>
          <a:spcPct val="80000"/>
        </a:lnSpc>
        <a:spcBef>
          <a:spcPct val="0"/>
        </a:spcBef>
        <a:spcAft>
          <a:spcPts val="0"/>
        </a:spcAft>
        <a:buClrTx/>
        <a:buSzTx/>
        <a:buFontTx/>
        <a:buNone/>
        <a:defRPr sz="5765" b="1" i="0" u="none" strike="noStrike" cap="none" spc="-16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1734185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8200" b="1" i="0" u="none" strike="noStrike" cap="none" spc="-16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1734185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8200" b="1" i="0" u="none" strike="noStrike" cap="none" spc="-16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1734185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8200" b="1" i="0" u="none" strike="noStrike" cap="none" spc="-16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1734185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8200" b="1" i="0" u="none" strike="noStrike" cap="none" spc="-16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1734185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8200" b="1" i="0" u="none" strike="noStrike" cap="none" spc="-16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1734185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8200" b="1" i="0" u="none" strike="noStrike" cap="none" spc="-16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1734185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8200" b="1" i="0" u="none" strike="noStrike" cap="none" spc="-16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1734185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8200" b="1" i="0" u="none" strike="noStrike" cap="none" spc="-16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0" marR="0" indent="0" algn="l" defTabSz="412750" rtl="0" latinLnBrk="0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defRPr sz="267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321310" algn="l" defTabSz="412750" rtl="0" latinLnBrk="0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defRPr sz="267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643255" algn="l" defTabSz="412750" rtl="0" latinLnBrk="0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defRPr sz="267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964565" algn="l" defTabSz="412750" rtl="0" latinLnBrk="0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defRPr sz="267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285875" algn="l" defTabSz="412750" rtl="0" latinLnBrk="0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defRPr sz="267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607185" algn="l" defTabSz="412750" rtl="0" latinLnBrk="0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defRPr sz="267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929130" algn="l" defTabSz="412750" rtl="0" latinLnBrk="0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defRPr sz="267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2250440" algn="l" defTabSz="412750" rtl="0" latinLnBrk="0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defRPr sz="267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2571750" algn="l" defTabSz="412750" rtl="0" latinLnBrk="0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defRPr sz="267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defRPr sz="84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321310" algn="ctr" defTabSz="292100" rtl="0" latinLnBrk="0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defRPr sz="84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643255" algn="ctr" defTabSz="292100" rtl="0" latinLnBrk="0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defRPr sz="84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964565" algn="ctr" defTabSz="292100" rtl="0" latinLnBrk="0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defRPr sz="84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285875" algn="ctr" defTabSz="292100" rtl="0" latinLnBrk="0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defRPr sz="84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607185" algn="ctr" defTabSz="292100" rtl="0" latinLnBrk="0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defRPr sz="84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929130" algn="ctr" defTabSz="292100" rtl="0" latinLnBrk="0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defRPr sz="84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2250440" algn="ctr" defTabSz="292100" rtl="0" latinLnBrk="0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defRPr sz="84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2571750" algn="ctr" defTabSz="292100" rtl="0" latinLnBrk="0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defRPr sz="84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tags" Target="../tags/tag30.xml"/><Relationship Id="rId7" Type="http://schemas.openxmlformats.org/officeDocument/2006/relationships/image" Target="../media/image26.png"/><Relationship Id="rId12" Type="http://schemas.openxmlformats.org/officeDocument/2006/relationships/image" Target="../media/image32.pn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31.png"/><Relationship Id="rId5" Type="http://schemas.openxmlformats.org/officeDocument/2006/relationships/tags" Target="../tags/tag32.xml"/><Relationship Id="rId10" Type="http://schemas.openxmlformats.org/officeDocument/2006/relationships/image" Target="../media/image30.png"/><Relationship Id="rId4" Type="http://schemas.openxmlformats.org/officeDocument/2006/relationships/tags" Target="../tags/tag31.xml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5" Type="http://schemas.openxmlformats.org/officeDocument/2006/relationships/image" Target="../media/image39.png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8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tags" Target="../tags/tag41.xml"/><Relationship Id="rId7" Type="http://schemas.openxmlformats.org/officeDocument/2006/relationships/image" Target="../media/image46.pn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image" Target="../media/image45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42.xml"/><Relationship Id="rId9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tags" Target="../tags/tag45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11" Type="http://schemas.openxmlformats.org/officeDocument/2006/relationships/image" Target="../media/image57.png"/><Relationship Id="rId5" Type="http://schemas.openxmlformats.org/officeDocument/2006/relationships/tags" Target="../tags/tag47.xml"/><Relationship Id="rId10" Type="http://schemas.openxmlformats.org/officeDocument/2006/relationships/image" Target="../media/image56.png"/><Relationship Id="rId4" Type="http://schemas.openxmlformats.org/officeDocument/2006/relationships/tags" Target="../tags/tag46.xml"/><Relationship Id="rId9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56.xml"/><Relationship Id="rId13" Type="http://schemas.openxmlformats.org/officeDocument/2006/relationships/tags" Target="../tags/tag61.xml"/><Relationship Id="rId18" Type="http://schemas.openxmlformats.org/officeDocument/2006/relationships/image" Target="../media/image60.png"/><Relationship Id="rId3" Type="http://schemas.openxmlformats.org/officeDocument/2006/relationships/tags" Target="../tags/tag51.xml"/><Relationship Id="rId21" Type="http://schemas.openxmlformats.org/officeDocument/2006/relationships/tags" Target="../tags/tag86.xml"/><Relationship Id="rId7" Type="http://schemas.openxmlformats.org/officeDocument/2006/relationships/tags" Target="../tags/tag55.xml"/><Relationship Id="rId12" Type="http://schemas.openxmlformats.org/officeDocument/2006/relationships/tags" Target="../tags/tag60.xml"/><Relationship Id="rId17" Type="http://schemas.openxmlformats.org/officeDocument/2006/relationships/image" Target="../media/image59.png"/><Relationship Id="rId25" Type="http://schemas.openxmlformats.org/officeDocument/2006/relationships/image" Target="../media/image63.png"/><Relationship Id="rId2" Type="http://schemas.openxmlformats.org/officeDocument/2006/relationships/tags" Target="../tags/tag50.xml"/><Relationship Id="rId16" Type="http://schemas.openxmlformats.org/officeDocument/2006/relationships/image" Target="../media/image58.png"/><Relationship Id="rId20" Type="http://schemas.openxmlformats.org/officeDocument/2006/relationships/image" Target="../media/image62.png"/><Relationship Id="rId1" Type="http://schemas.openxmlformats.org/officeDocument/2006/relationships/tags" Target="../tags/tag49.xml"/><Relationship Id="rId6" Type="http://schemas.openxmlformats.org/officeDocument/2006/relationships/tags" Target="../tags/tag54.xml"/><Relationship Id="rId11" Type="http://schemas.openxmlformats.org/officeDocument/2006/relationships/tags" Target="../tags/tag59.xml"/><Relationship Id="rId24" Type="http://schemas.openxmlformats.org/officeDocument/2006/relationships/image" Target="../media/image182.png"/><Relationship Id="rId5" Type="http://schemas.openxmlformats.org/officeDocument/2006/relationships/tags" Target="../tags/tag53.xml"/><Relationship Id="rId15" Type="http://schemas.openxmlformats.org/officeDocument/2006/relationships/slideLayout" Target="../slideLayouts/slideLayout53.xml"/><Relationship Id="rId23" Type="http://schemas.openxmlformats.org/officeDocument/2006/relationships/tags" Target="../tags/tag92.xml"/><Relationship Id="rId10" Type="http://schemas.openxmlformats.org/officeDocument/2006/relationships/tags" Target="../tags/tag58.xml"/><Relationship Id="rId19" Type="http://schemas.openxmlformats.org/officeDocument/2006/relationships/image" Target="../media/image61.png"/><Relationship Id="rId4" Type="http://schemas.openxmlformats.org/officeDocument/2006/relationships/tags" Target="../tags/tag52.xml"/><Relationship Id="rId9" Type="http://schemas.openxmlformats.org/officeDocument/2006/relationships/tags" Target="../tags/tag57.xml"/><Relationship Id="rId14" Type="http://schemas.openxmlformats.org/officeDocument/2006/relationships/tags" Target="../tags/tag62.xml"/><Relationship Id="rId22" Type="http://schemas.openxmlformats.org/officeDocument/2006/relationships/image" Target="../media/image18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3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7" Type="http://schemas.openxmlformats.org/officeDocument/2006/relationships/image" Target="../media/image69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920.png"/><Relationship Id="rId5" Type="http://schemas.openxmlformats.org/officeDocument/2006/relationships/image" Target="../media/image68.png"/><Relationship Id="rId4" Type="http://schemas.openxmlformats.org/officeDocument/2006/relationships/image" Target="../media/image21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tags" Target="../tags/tag66.xml"/><Relationship Id="rId7" Type="http://schemas.openxmlformats.org/officeDocument/2006/relationships/tags" Target="../tags/tag70.xml"/><Relationship Id="rId12" Type="http://schemas.openxmlformats.org/officeDocument/2006/relationships/image" Target="../media/image73.png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tags" Target="../tags/tag69.xml"/><Relationship Id="rId11" Type="http://schemas.openxmlformats.org/officeDocument/2006/relationships/image" Target="../media/image72.png"/><Relationship Id="rId5" Type="http://schemas.openxmlformats.org/officeDocument/2006/relationships/tags" Target="../tags/tag68.xml"/><Relationship Id="rId10" Type="http://schemas.openxmlformats.org/officeDocument/2006/relationships/image" Target="../media/image71.png"/><Relationship Id="rId4" Type="http://schemas.openxmlformats.org/officeDocument/2006/relationships/tags" Target="../tags/tag67.xml"/><Relationship Id="rId9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225.png"/><Relationship Id="rId5" Type="http://schemas.openxmlformats.org/officeDocument/2006/relationships/image" Target="../media/image224.png"/><Relationship Id="rId4" Type="http://schemas.openxmlformats.org/officeDocument/2006/relationships/image" Target="../media/image2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4.xml"/><Relationship Id="rId7" Type="http://schemas.openxmlformats.org/officeDocument/2006/relationships/image" Target="../media/image5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71.xml"/><Relationship Id="rId4" Type="http://schemas.openxmlformats.org/officeDocument/2006/relationships/image" Target="../media/image8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8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79.xml"/><Relationship Id="rId13" Type="http://schemas.openxmlformats.org/officeDocument/2006/relationships/tags" Target="../tags/tag84.xml"/><Relationship Id="rId18" Type="http://schemas.openxmlformats.org/officeDocument/2006/relationships/image" Target="../media/image3.jpeg"/><Relationship Id="rId3" Type="http://schemas.openxmlformats.org/officeDocument/2006/relationships/tags" Target="../tags/tag74.xml"/><Relationship Id="rId21" Type="http://schemas.openxmlformats.org/officeDocument/2006/relationships/image" Target="../media/image92.png"/><Relationship Id="rId7" Type="http://schemas.openxmlformats.org/officeDocument/2006/relationships/tags" Target="../tags/tag78.xml"/><Relationship Id="rId12" Type="http://schemas.openxmlformats.org/officeDocument/2006/relationships/tags" Target="../tags/tag83.xml"/><Relationship Id="rId17" Type="http://schemas.openxmlformats.org/officeDocument/2006/relationships/slideLayout" Target="../slideLayouts/slideLayout54.xml"/><Relationship Id="rId2" Type="http://schemas.openxmlformats.org/officeDocument/2006/relationships/tags" Target="../tags/tag73.xml"/><Relationship Id="rId16" Type="http://schemas.openxmlformats.org/officeDocument/2006/relationships/tags" Target="../tags/tag88.xml"/><Relationship Id="rId20" Type="http://schemas.openxmlformats.org/officeDocument/2006/relationships/image" Target="../media/image91.GIF"/><Relationship Id="rId1" Type="http://schemas.openxmlformats.org/officeDocument/2006/relationships/tags" Target="../tags/tag72.xml"/><Relationship Id="rId6" Type="http://schemas.openxmlformats.org/officeDocument/2006/relationships/tags" Target="../tags/tag77.xml"/><Relationship Id="rId11" Type="http://schemas.openxmlformats.org/officeDocument/2006/relationships/tags" Target="../tags/tag82.xml"/><Relationship Id="rId5" Type="http://schemas.openxmlformats.org/officeDocument/2006/relationships/tags" Target="../tags/tag76.xml"/><Relationship Id="rId15" Type="http://schemas.openxmlformats.org/officeDocument/2006/relationships/tags" Target="../tags/tag87.xml"/><Relationship Id="rId23" Type="http://schemas.openxmlformats.org/officeDocument/2006/relationships/image" Target="../media/image94.png"/><Relationship Id="rId10" Type="http://schemas.openxmlformats.org/officeDocument/2006/relationships/tags" Target="../tags/tag81.xml"/><Relationship Id="rId19" Type="http://schemas.openxmlformats.org/officeDocument/2006/relationships/image" Target="../media/image90.png"/><Relationship Id="rId4" Type="http://schemas.openxmlformats.org/officeDocument/2006/relationships/tags" Target="../tags/tag75.xml"/><Relationship Id="rId9" Type="http://schemas.openxmlformats.org/officeDocument/2006/relationships/tags" Target="../tags/tag80.xml"/><Relationship Id="rId14" Type="http://schemas.openxmlformats.org/officeDocument/2006/relationships/tags" Target="../tags/tag85.xml"/><Relationship Id="rId22" Type="http://schemas.openxmlformats.org/officeDocument/2006/relationships/image" Target="../media/image9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gif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8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tags" Target="../tags/tag93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8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notesSlide" Target="../notesSlides/notesSlide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9.png"/><Relationship Id="rId7" Type="http://schemas.openxmlformats.org/officeDocument/2006/relationships/image" Target="../media/image112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111.png"/><Relationship Id="rId5" Type="http://schemas.openxmlformats.org/officeDocument/2006/relationships/image" Target="../media/image107.png"/><Relationship Id="rId4" Type="http://schemas.openxmlformats.org/officeDocument/2006/relationships/image" Target="../media/image110.png"/><Relationship Id="rId9" Type="http://schemas.openxmlformats.org/officeDocument/2006/relationships/image" Target="../media/image1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5.xml"/><Relationship Id="rId7" Type="http://schemas.openxmlformats.org/officeDocument/2006/relationships/image" Target="../media/image118.png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16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13" Type="http://schemas.openxmlformats.org/officeDocument/2006/relationships/tags" Target="../tags/tag18.xml"/><Relationship Id="rId18" Type="http://schemas.openxmlformats.org/officeDocument/2006/relationships/slideLayout" Target="../slideLayouts/slideLayout1.xml"/><Relationship Id="rId3" Type="http://schemas.openxmlformats.org/officeDocument/2006/relationships/tags" Target="../tags/tag8.xml"/><Relationship Id="rId7" Type="http://schemas.openxmlformats.org/officeDocument/2006/relationships/tags" Target="../tags/tag12.xml"/><Relationship Id="rId12" Type="http://schemas.openxmlformats.org/officeDocument/2006/relationships/tags" Target="../tags/tag17.xml"/><Relationship Id="rId17" Type="http://schemas.openxmlformats.org/officeDocument/2006/relationships/tags" Target="../tags/tag22.xml"/><Relationship Id="rId2" Type="http://schemas.openxmlformats.org/officeDocument/2006/relationships/tags" Target="../tags/tag7.xml"/><Relationship Id="rId16" Type="http://schemas.openxmlformats.org/officeDocument/2006/relationships/tags" Target="../tags/tag21.xml"/><Relationship Id="rId20" Type="http://schemas.openxmlformats.org/officeDocument/2006/relationships/image" Target="../media/image14.png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tags" Target="../tags/tag16.xml"/><Relationship Id="rId5" Type="http://schemas.openxmlformats.org/officeDocument/2006/relationships/tags" Target="../tags/tag10.xml"/><Relationship Id="rId15" Type="http://schemas.openxmlformats.org/officeDocument/2006/relationships/tags" Target="../tags/tag20.xml"/><Relationship Id="rId10" Type="http://schemas.openxmlformats.org/officeDocument/2006/relationships/tags" Target="../tags/tag15.xml"/><Relationship Id="rId19" Type="http://schemas.openxmlformats.org/officeDocument/2006/relationships/image" Target="../media/image13.png"/><Relationship Id="rId4" Type="http://schemas.openxmlformats.org/officeDocument/2006/relationships/tags" Target="../tags/tag9.xml"/><Relationship Id="rId9" Type="http://schemas.openxmlformats.org/officeDocument/2006/relationships/tags" Target="../tags/tag14.xml"/><Relationship Id="rId14" Type="http://schemas.openxmlformats.org/officeDocument/2006/relationships/tags" Target="../tags/tag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6" Type="http://schemas.openxmlformats.org/officeDocument/2006/relationships/image" Target="../media/image27.png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tags" Target="../tags/tag26.xml"/><Relationship Id="rId7" Type="http://schemas.openxmlformats.org/officeDocument/2006/relationships/image" Target="../media/image20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19.jpe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2.png"/><Relationship Id="rId4" Type="http://schemas.openxmlformats.org/officeDocument/2006/relationships/tags" Target="../tags/tag27.xml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er2.0.png" descr="ver2.0.png"/>
          <p:cNvPicPr/>
          <p:nvPr/>
        </p:nvPicPr>
        <p:blipFill>
          <a:blip r:embed="rId3"/>
          <a:srcRect l="12149" t="13798" r="12149" b="3846"/>
          <a:stretch>
            <a:fillRect/>
          </a:stretch>
        </p:blipFill>
        <p:spPr>
          <a:xfrm>
            <a:off x="0" y="8255"/>
            <a:ext cx="9144000" cy="6858001"/>
          </a:xfrm>
          <a:prstGeom prst="rect">
            <a:avLst/>
          </a:prstGeom>
          <a:ln w="3175">
            <a:miter lim="400000"/>
            <a:headEnd/>
            <a:tailE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</p:pic>
      <p:sp>
        <p:nvSpPr>
          <p:cNvPr id="6" name="标题 1"/>
          <p:cNvSpPr>
            <a:spLocks noGrp="1"/>
          </p:cNvSpPr>
          <p:nvPr>
            <p:ph type="ctrTitle"/>
          </p:nvPr>
        </p:nvSpPr>
        <p:spPr>
          <a:xfrm>
            <a:off x="0" y="998855"/>
            <a:ext cx="9144000" cy="2610485"/>
          </a:xfrm>
        </p:spPr>
        <p:txBody>
          <a:bodyPr>
            <a:noAutofit/>
          </a:bodyPr>
          <a:lstStyle/>
          <a:p>
            <a:r>
              <a:rPr lang="zh-CN" altLang="en-US" sz="72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天眼看银河</a:t>
            </a:r>
            <a:br>
              <a:rPr lang="zh-CN" altLang="en-US" sz="72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</a:br>
            <a:r>
              <a:rPr lang="en-US" altLang="zh-CN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FAST银道面脉冲星巡天项目进展</a:t>
            </a:r>
            <a:br>
              <a:rPr lang="en-US" altLang="zh-CN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</a:br>
            <a:r>
              <a:rPr lang="en-US" altLang="zh-CN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itannic Bold" panose="020B0903060703020204" charset="0"/>
                <a:ea typeface="华文新魏" panose="02010800040101010101" pitchFamily="2" charset="-122"/>
                <a:cs typeface="Britannic Bold" panose="020B0903060703020204" charset="0"/>
              </a:rPr>
              <a:t>Discoveries and New Measurements of Pulsars by FAST</a:t>
            </a:r>
            <a:br>
              <a:rPr lang="en-US" altLang="zh-CN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</a:br>
            <a:endParaRPr lang="zh-CN" altLang="en-US" sz="4800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51330" y="3753554"/>
            <a:ext cx="864134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GPPS Team</a:t>
            </a:r>
          </a:p>
          <a:p>
            <a:pPr algn="ctr"/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：韩金林</a:t>
            </a:r>
            <a:endParaRPr lang="en-US" altLang="zh-CN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报告人：周德江</a:t>
            </a:r>
            <a:endParaRPr lang="en-US" altLang="zh-CN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0" y="5213985"/>
            <a:ext cx="6497320" cy="1167765"/>
          </a:xfrm>
        </p:spPr>
        <p:txBody>
          <a:bodyPr/>
          <a:lstStyle/>
          <a:p>
            <a:pPr marL="0" lvl="1" algn="ctr"/>
            <a:r>
              <a:rPr lang="en-US" altLang="zh-CN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FAST-GPPS 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发现很多</a:t>
            </a:r>
            <a:r>
              <a:rPr lang="en-US" altLang="zh-CN" sz="2800" b="1" dirty="0" err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μJy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量级脉冲星，</a:t>
            </a:r>
          </a:p>
          <a:p>
            <a:pPr marL="0" lvl="1" algn="ctr"/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整体比</a:t>
            </a:r>
            <a:r>
              <a:rPr lang="en-US" altLang="zh-CN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Arecibo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低一个量级</a:t>
            </a:r>
            <a:r>
              <a:rPr lang="en-US" altLang="zh-CN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</a:p>
          <a:p>
            <a:pPr algn="ctr"/>
            <a:r>
              <a:rPr lang="zh-CN" altLang="en-US" sz="3200" b="1" dirty="0">
                <a:solidFill>
                  <a:srgbClr val="0308E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拓展了脉冲星光度分布的暗弱端</a:t>
            </a: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1110615" y="121285"/>
            <a:ext cx="7945120" cy="773430"/>
          </a:xfrm>
        </p:spPr>
        <p:txBody>
          <a:bodyPr>
            <a:normAutofit/>
          </a:bodyPr>
          <a:lstStyle/>
          <a:p>
            <a:pPr algn="ctr"/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新突破：发现一批最暗弱的脉冲星</a:t>
            </a:r>
            <a:endParaRPr lang="en-US" altLang="zh-CN" sz="3100" dirty="0">
              <a:solidFill>
                <a:srgbClr val="008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8" name="图片 7" descr="L_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8201" y="1046510"/>
            <a:ext cx="4294269" cy="4167602"/>
          </a:xfrm>
          <a:prstGeom prst="rect">
            <a:avLst/>
          </a:prstGeom>
        </p:spPr>
      </p:pic>
      <p:pic>
        <p:nvPicPr>
          <p:cNvPr id="7" name="图片 6" descr="Smin_vs_P0_withKnownPSR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540" y="1013460"/>
            <a:ext cx="4035425" cy="42100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50055" y="3971280"/>
            <a:ext cx="58506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600" b="1" dirty="0"/>
              <a:t>3μJy</a:t>
            </a:r>
            <a:endParaRPr lang="zh-CN" altLang="en-US" sz="1600" b="1" dirty="0"/>
          </a:p>
        </p:txBody>
      </p:sp>
      <p:cxnSp>
        <p:nvCxnSpPr>
          <p:cNvPr id="9" name="直接箭头连接符 8"/>
          <p:cNvCxnSpPr>
            <a:stCxn id="5" idx="3"/>
          </p:cNvCxnSpPr>
          <p:nvPr/>
        </p:nvCxnSpPr>
        <p:spPr>
          <a:xfrm flipV="1">
            <a:off x="2634485" y="4106295"/>
            <a:ext cx="450050" cy="3426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c50c9b2124500d291b314dfe029987c3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00470" y="5301615"/>
            <a:ext cx="2791460" cy="146240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video>
              <p:cMediaNode vol="0"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265DD-4D02-4DB2-ACD1-AD596133B05C}" type="slidenum">
              <a:rPr lang="zh-CN" altLang="en-US" smtClean="0"/>
              <a:t>11</a:t>
            </a:fld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100455" y="63500"/>
            <a:ext cx="8039735" cy="773430"/>
          </a:xfrm>
        </p:spPr>
        <p:txBody>
          <a:bodyPr>
            <a:noAutofit/>
          </a:bodyPr>
          <a:lstStyle/>
          <a:p>
            <a:pPr algn="l"/>
            <a:r>
              <a:rPr lang="en-US" altLang="zh-CN" sz="20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The FAST Galactic Plane Pulsar Snapshot Survey:</a:t>
            </a:r>
            <a:br>
              <a:rPr lang="en-US" altLang="zh-CN" sz="20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r>
              <a:rPr lang="en-US" altLang="zh-CN" sz="2000" b="1" dirty="0">
                <a:solidFill>
                  <a:srgbClr val="0432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II. Discovery of 76 RRATs   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Zhou et al. 2023.10, RAA)</a:t>
            </a: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6200" y="1090295"/>
            <a:ext cx="9006205" cy="30784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5149850"/>
            <a:ext cx="9135110" cy="13430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0" y="4168775"/>
            <a:ext cx="9135110" cy="10001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147445"/>
            <a:ext cx="5304790" cy="53454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5284470" y="1028700"/>
            <a:ext cx="3797935" cy="562483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5313680" y="1028700"/>
            <a:ext cx="3780155" cy="5676900"/>
            <a:chOff x="11438" y="1539"/>
            <a:chExt cx="5953" cy="8940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4387" y="1539"/>
              <a:ext cx="3005" cy="8926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1438" y="1619"/>
              <a:ext cx="2982" cy="8860"/>
            </a:xfrm>
            <a:prstGeom prst="rect">
              <a:avLst/>
            </a:prstGeom>
          </p:spPr>
        </p:pic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DA097258-5B8E-9A03-0905-7E5FF1E30EF3}"/>
              </a:ext>
            </a:extLst>
          </p:cNvPr>
          <p:cNvSpPr txBox="1"/>
          <p:nvPr/>
        </p:nvSpPr>
        <p:spPr>
          <a:xfrm>
            <a:off x="2951820" y="334040"/>
            <a:ext cx="76508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kern="100" dirty="0">
                <a:highlight>
                  <a:srgbClr val="FFFF00"/>
                </a:highlight>
              </a:rPr>
              <a:t>120</a:t>
            </a:r>
            <a:endParaRPr lang="zh-CN" altLang="en-US" sz="2800" b="1" kern="1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2733918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lum bright="-18000" contrast="36000"/>
          </a:blip>
          <a:stretch>
            <a:fillRect/>
          </a:stretch>
        </p:blipFill>
        <p:spPr>
          <a:xfrm>
            <a:off x="296862" y="998730"/>
            <a:ext cx="8550275" cy="4956175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265DD-4D02-4DB2-ACD1-AD596133B05C}" type="slidenum">
              <a:rPr lang="zh-CN" altLang="en-US" smtClean="0"/>
              <a:t>12</a:t>
            </a:fld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213485" y="29845"/>
            <a:ext cx="7914640" cy="7981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FAST Galactic Plane Pulsar Snapshot survey:</a:t>
            </a:r>
          </a:p>
          <a:p>
            <a:r>
              <a:rPr lang="zh-CN" alt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altLang="zh-CN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zh-CN" alt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Discovery of </a:t>
            </a:r>
            <a:r>
              <a:rPr lang="en-US" altLang="zh-CN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zh-CN" alt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fast radio bursts</a:t>
            </a:r>
            <a:r>
              <a:rPr lang="en-US" altLang="zh-CN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altLang="zh-CN" sz="2000" b="1" dirty="0">
                <a:solidFill>
                  <a:srgbClr val="0309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2" charset="0"/>
                <a:cs typeface="Arial Narrow" panose="020B0606020202030204" pitchFamily="2" charset="0"/>
              </a:rPr>
              <a:t>(Zhou et al. 2023, MRAS)</a:t>
            </a:r>
          </a:p>
        </p:txBody>
      </p:sp>
    </p:spTree>
    <p:extLst>
      <p:ext uri="{BB962C8B-B14F-4D97-AF65-F5344CB8AC3E}">
        <p14:creationId xmlns:p14="http://schemas.microsoft.com/office/powerpoint/2010/main" val="285549509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lum bright="-18000" contrast="36000"/>
          </a:blip>
          <a:stretch>
            <a:fillRect/>
          </a:stretch>
        </p:blipFill>
        <p:spPr>
          <a:xfrm>
            <a:off x="71500" y="998730"/>
            <a:ext cx="5400263" cy="3555395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265DD-4D02-4DB2-ACD1-AD596133B05C}" type="slidenum">
              <a:rPr lang="zh-CN" altLang="en-US" smtClean="0"/>
              <a:t>13</a:t>
            </a:fld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213485" y="29845"/>
            <a:ext cx="7914640" cy="7981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FAST Galactic Plane Pulsar Snapshot survey:</a:t>
            </a:r>
          </a:p>
          <a:p>
            <a:r>
              <a:rPr lang="zh-CN" alt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altLang="zh-CN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zh-CN" alt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Discovery of </a:t>
            </a:r>
            <a:r>
              <a:rPr lang="en-US" altLang="zh-CN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zh-CN" alt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fast radio bursts</a:t>
            </a:r>
            <a:r>
              <a:rPr lang="en-US" altLang="zh-CN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altLang="zh-CN" sz="2000" b="1" dirty="0">
                <a:solidFill>
                  <a:srgbClr val="0309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2" charset="0"/>
                <a:cs typeface="Arial Narrow" panose="020B0606020202030204" pitchFamily="2" charset="0"/>
              </a:rPr>
              <a:t>(Zhou et al. 2023, MRAS)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77423A6-4B99-997C-C4C7-17E81397D6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8526" y="4395418"/>
            <a:ext cx="2122746" cy="216233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2DE9E9E-1570-FE1B-DD4C-E57CDF7C45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3332" y="4403823"/>
            <a:ext cx="2045194" cy="207376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378EC76-1B23-13ED-6577-79E882CA3D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77" y="4395418"/>
            <a:ext cx="1986055" cy="20207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C683C3A-E40F-B52D-02E4-3C944A08E9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9195" y="995369"/>
            <a:ext cx="5408930" cy="582485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C62EC887-71C7-4459-D4F1-2581980376BC}"/>
              </a:ext>
            </a:extLst>
          </p:cNvPr>
          <p:cNvSpPr txBox="1"/>
          <p:nvPr/>
        </p:nvSpPr>
        <p:spPr>
          <a:xfrm>
            <a:off x="3311860" y="326929"/>
            <a:ext cx="18002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highlight>
                  <a:srgbClr val="FFFF00"/>
                </a:highlight>
              </a:rPr>
              <a:t>8</a:t>
            </a:r>
            <a:endParaRPr lang="zh-CN" altLang="en-US" sz="3200" b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7844021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265DD-4D02-4DB2-ACD1-AD596133B05C}" type="slidenum">
              <a:rPr lang="zh-CN" altLang="en-US" smtClean="0"/>
              <a:t>14</a:t>
            </a:fld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4315460" y="998855"/>
            <a:ext cx="483933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银河可观测的</a:t>
            </a:r>
            <a:r>
              <a:rPr lang="zh-CN" altLang="en-US" sz="24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脉冲星</a:t>
            </a:r>
            <a:r>
              <a:rPr lang="zh-CN" altLang="en-US" sz="24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应该有</a:t>
            </a:r>
            <a:r>
              <a:rPr lang="en-US" altLang="zh-CN" sz="24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15</a:t>
            </a:r>
            <a:r>
              <a:rPr lang="zh-CN" altLang="en-US" sz="24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万！（</a:t>
            </a:r>
            <a:r>
              <a:rPr lang="en-US" altLang="zh-CN" sz="24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&gt;10</a:t>
            </a:r>
            <a:r>
              <a:rPr lang="zh-CN" altLang="en-US" sz="24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微</a:t>
            </a:r>
            <a:r>
              <a:rPr lang="en-US" altLang="zh-CN" sz="24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Jy</a:t>
            </a:r>
            <a:r>
              <a:rPr lang="zh-CN" altLang="en-US" sz="24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）</a:t>
            </a:r>
          </a:p>
          <a:p>
            <a:pPr algn="ctr"/>
            <a:r>
              <a:rPr lang="en-US" altLang="zh-CN" sz="24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53</a:t>
            </a:r>
            <a:r>
              <a:rPr lang="zh-CN" altLang="en-US" sz="24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年来已发现约</a:t>
            </a:r>
            <a:r>
              <a:rPr lang="en-US" altLang="zh-CN" sz="24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3000</a:t>
            </a:r>
            <a:r>
              <a:rPr lang="zh-CN" altLang="en-US" sz="24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颗</a:t>
            </a:r>
            <a:endParaRPr lang="zh-CN" altLang="en-US" sz="2400" b="1">
              <a:solidFill>
                <a:srgbClr val="FFC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1298575" y="0"/>
            <a:ext cx="7845425" cy="849630"/>
          </a:xfrm>
        </p:spPr>
        <p:txBody>
          <a:bodyPr>
            <a:normAutofit/>
          </a:bodyPr>
          <a:lstStyle/>
          <a:p>
            <a:pPr algn="ctr"/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FAST doing well ...</a:t>
            </a:r>
          </a:p>
        </p:txBody>
      </p:sp>
      <p:pic>
        <p:nvPicPr>
          <p:cNvPr id="17" name="图片 16" descr="fb00e61dbd6cdc8573769a804e21a1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460" y="998855"/>
            <a:ext cx="8618220" cy="5444490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6107430" y="1358900"/>
            <a:ext cx="779145" cy="2110105"/>
            <a:chOff x="9618" y="2140"/>
            <a:chExt cx="1227" cy="3323"/>
          </a:xfrm>
        </p:grpSpPr>
        <p:sp>
          <p:nvSpPr>
            <p:cNvPr id="3" name="文本框 2"/>
            <p:cNvSpPr txBox="1"/>
            <p:nvPr/>
          </p:nvSpPr>
          <p:spPr>
            <a:xfrm>
              <a:off x="9680" y="2140"/>
              <a:ext cx="1165" cy="628"/>
            </a:xfrm>
            <a:prstGeom prst="rect">
              <a:avLst/>
            </a:prstGeom>
            <a:solidFill>
              <a:srgbClr val="F6FC14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冠军</a:t>
              </a: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9618" y="3677"/>
              <a:ext cx="1193" cy="628"/>
            </a:xfrm>
            <a:prstGeom prst="rect">
              <a:avLst/>
            </a:prstGeom>
            <a:solidFill>
              <a:srgbClr val="F6FC14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亚军</a:t>
              </a:r>
              <a:endParaRPr lang="en-US" altLang="zh-CN" sz="12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9646" y="4835"/>
              <a:ext cx="1165" cy="628"/>
            </a:xfrm>
            <a:prstGeom prst="rect">
              <a:avLst/>
            </a:prstGeom>
            <a:solidFill>
              <a:srgbClr val="F6FC14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季军</a:t>
              </a:r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1151890" y="6506845"/>
            <a:ext cx="7563485" cy="3371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rgbClr val="0308E3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注：根据澳大利亚脉冲星星表为基础数据统计。</a:t>
            </a:r>
            <a:r>
              <a:rPr lang="en-US" altLang="zh-CN" sz="1600" b="1" dirty="0">
                <a:solidFill>
                  <a:srgbClr val="0308E3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* FAST</a:t>
            </a:r>
            <a:r>
              <a:rPr lang="zh-CN" altLang="en-US" sz="1600" b="1" dirty="0">
                <a:solidFill>
                  <a:srgbClr val="0308E3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发现以网页呈现的数据统计。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2201545" y="2566035"/>
            <a:ext cx="388620" cy="337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none" rtlCol="0" anchor="t">
            <a:spAutoFit/>
          </a:bodyPr>
          <a:lstStyle/>
          <a:p>
            <a:r>
              <a:rPr lang="en-US" altLang="zh-CN" sz="1600" b="1" dirty="0">
                <a:solidFill>
                  <a:srgbClr val="0308E3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* </a:t>
            </a:r>
            <a:endParaRPr lang="zh-CN" altLang="en-US" sz="1600" b="1" dirty="0"/>
          </a:p>
        </p:txBody>
      </p:sp>
      <p:sp>
        <p:nvSpPr>
          <p:cNvPr id="20" name="文本框 19"/>
          <p:cNvSpPr txBox="1"/>
          <p:nvPr/>
        </p:nvSpPr>
        <p:spPr>
          <a:xfrm>
            <a:off x="7478395" y="2346960"/>
            <a:ext cx="388620" cy="337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none" rtlCol="0" anchor="t">
            <a:spAutoFit/>
          </a:bodyPr>
          <a:lstStyle/>
          <a:p>
            <a:r>
              <a:rPr lang="en-US" altLang="zh-CN" sz="1600" b="1" dirty="0">
                <a:solidFill>
                  <a:srgbClr val="0308E3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* </a:t>
            </a:r>
            <a:endParaRPr lang="zh-CN" altLang="en-US" sz="1600" b="1" dirty="0"/>
          </a:p>
        </p:txBody>
      </p:sp>
      <p:sp>
        <p:nvSpPr>
          <p:cNvPr id="21" name="文本框 20"/>
          <p:cNvSpPr txBox="1"/>
          <p:nvPr/>
        </p:nvSpPr>
        <p:spPr>
          <a:xfrm>
            <a:off x="7491730" y="2579370"/>
            <a:ext cx="388620" cy="337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none" rtlCol="0" anchor="t">
            <a:spAutoFit/>
          </a:bodyPr>
          <a:lstStyle/>
          <a:p>
            <a:r>
              <a:rPr lang="en-US" altLang="zh-CN" sz="1600" b="1" dirty="0">
                <a:solidFill>
                  <a:srgbClr val="0308E3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* </a:t>
            </a:r>
            <a:endParaRPr lang="zh-CN" altLang="en-US" sz="1600" b="1" dirty="0"/>
          </a:p>
        </p:txBody>
      </p:sp>
      <p:sp>
        <p:nvSpPr>
          <p:cNvPr id="22" name="文本框 21"/>
          <p:cNvSpPr txBox="1"/>
          <p:nvPr/>
        </p:nvSpPr>
        <p:spPr>
          <a:xfrm>
            <a:off x="7496810" y="2801620"/>
            <a:ext cx="388620" cy="337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none" rtlCol="0" anchor="t">
            <a:spAutoFit/>
          </a:bodyPr>
          <a:lstStyle/>
          <a:p>
            <a:r>
              <a:rPr lang="en-US" altLang="zh-CN" sz="1600" b="1" dirty="0">
                <a:solidFill>
                  <a:srgbClr val="0308E3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* </a:t>
            </a:r>
            <a:endParaRPr lang="zh-CN" altLang="en-US" sz="1600" b="1" dirty="0"/>
          </a:p>
        </p:txBody>
      </p:sp>
      <p:sp>
        <p:nvSpPr>
          <p:cNvPr id="6" name="文本框 5"/>
          <p:cNvSpPr txBox="1"/>
          <p:nvPr/>
        </p:nvSpPr>
        <p:spPr>
          <a:xfrm>
            <a:off x="7100570" y="2400300"/>
            <a:ext cx="474345" cy="67754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noAutofit/>
          </a:bodyPr>
          <a:lstStyle/>
          <a:p>
            <a:r>
              <a:rPr lang="en-US" altLang="zh-CN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658</a:t>
            </a:r>
          </a:p>
          <a:p>
            <a:pPr>
              <a:lnSpc>
                <a:spcPct val="130000"/>
              </a:lnSpc>
            </a:pPr>
            <a:r>
              <a:rPr lang="en-US" altLang="zh-CN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188</a:t>
            </a:r>
            <a:br>
              <a:rPr lang="en-US" altLang="zh-CN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</a:br>
            <a:r>
              <a:rPr lang="en-US" altLang="zh-CN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 50</a:t>
            </a:r>
          </a:p>
        </p:txBody>
      </p:sp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7797165" y="2442845"/>
            <a:ext cx="995045" cy="19177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noAutofit/>
          </a:bodyPr>
          <a:lstStyle/>
          <a:p>
            <a:pPr>
              <a:lnSpc>
                <a:spcPct val="70000"/>
              </a:lnSpc>
            </a:pPr>
            <a:r>
              <a:rPr lang="en-US" altLang="zh-CN" sz="1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2020-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722120" y="2579370"/>
            <a:ext cx="734645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&gt;900</a:t>
            </a:r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8361045" y="2675890"/>
            <a:ext cx="612140" cy="1854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altLang="zh-CN" sz="1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</a:p>
        </p:txBody>
      </p:sp>
      <p:sp>
        <p:nvSpPr>
          <p:cNvPr id="11" name="圆角矩形 10"/>
          <p:cNvSpPr/>
          <p:nvPr/>
        </p:nvSpPr>
        <p:spPr>
          <a:xfrm>
            <a:off x="1826895" y="3335655"/>
            <a:ext cx="488315" cy="1173480"/>
          </a:xfrm>
          <a:prstGeom prst="roundRect">
            <a:avLst/>
          </a:prstGeom>
          <a:solidFill>
            <a:srgbClr val="CC3300">
              <a:alpha val="23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/>
          <p:cNvSpPr/>
          <p:nvPr>
            <p:custDataLst>
              <p:tags r:id="rId3"/>
            </p:custDataLst>
          </p:nvPr>
        </p:nvSpPr>
        <p:spPr>
          <a:xfrm>
            <a:off x="1826895" y="5004435"/>
            <a:ext cx="488315" cy="265430"/>
          </a:xfrm>
          <a:prstGeom prst="roundRect">
            <a:avLst/>
          </a:prstGeom>
          <a:solidFill>
            <a:srgbClr val="CC3300">
              <a:alpha val="23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7590"/>
            <a:ext cx="9192895" cy="5171440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265DD-4D02-4DB2-ACD1-AD596133B05C}" type="slidenum">
              <a:rPr lang="zh-CN" altLang="en-US" smtClean="0"/>
              <a:t>15</a:t>
            </a:fld>
            <a:endParaRPr lang="zh-CN" altLang="en-US"/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852170" y="0"/>
            <a:ext cx="8149590" cy="849630"/>
          </a:xfrm>
        </p:spPr>
        <p:txBody>
          <a:bodyPr>
            <a:normAutofit/>
          </a:bodyPr>
          <a:lstStyle/>
          <a:p>
            <a:r>
              <a:rPr lang="en-US" altLang="zh-CN" b="1" dirty="0">
                <a:solidFill>
                  <a:srgbClr val="0309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658</a:t>
            </a: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pulsars on GPPS Web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646675" y="838430"/>
            <a:ext cx="6230620" cy="5835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308E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http://zmtt.bao.ac.cn/GPPS/</a:t>
            </a:r>
            <a:endParaRPr lang="zh-CN" altLang="en-US" sz="3200" b="1" dirty="0">
              <a:solidFill>
                <a:srgbClr val="0308E3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265DD-4D02-4DB2-ACD1-AD596133B05C}" type="slidenum">
              <a:rPr lang="zh-CN" altLang="en-US" smtClean="0"/>
              <a:t>16</a:t>
            </a:fld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45135" y="188595"/>
            <a:ext cx="8424545" cy="34194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" y="3860800"/>
            <a:ext cx="4043680" cy="11080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rcRect l="920" r="1302"/>
          <a:stretch>
            <a:fillRect/>
          </a:stretch>
        </p:blipFill>
        <p:spPr>
          <a:xfrm>
            <a:off x="0" y="5373370"/>
            <a:ext cx="9108440" cy="13716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7855" y="3789045"/>
            <a:ext cx="4668520" cy="119443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147820" y="3068955"/>
            <a:ext cx="4880610" cy="5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新发现脉冲星放网页，有点用</a:t>
            </a: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8255"/>
            <a:ext cx="9173845" cy="36798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006715" y="98630"/>
            <a:ext cx="666074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南非的狸花猫，抓了个小老鼠。</a:t>
            </a:r>
          </a:p>
          <a:p>
            <a:r>
              <a:rPr lang="zh-CN" altLang="en-US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仔细看了看</a:t>
            </a:r>
            <a:r>
              <a:rPr lang="en-US" altLang="zh-CN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,</a:t>
            </a:r>
            <a:r>
              <a:rPr lang="en-US" altLang="zh-CN" sz="2000" b="1" dirty="0">
                <a:solidFill>
                  <a:srgbClr val="0309E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</a:t>
            </a:r>
            <a:r>
              <a:rPr lang="zh-CN" altLang="en-US" sz="2000" b="1" dirty="0">
                <a:solidFill>
                  <a:srgbClr val="0309E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头</a:t>
            </a:r>
            <a:r>
              <a:rPr lang="en-US" altLang="zh-CN" sz="2000" b="1" dirty="0">
                <a:solidFill>
                  <a:srgbClr val="0309E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”</a:t>
            </a:r>
            <a:r>
              <a:rPr lang="zh-CN" altLang="en-US" sz="2000" b="1" dirty="0">
                <a:solidFill>
                  <a:srgbClr val="0309E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是我们发现的脉冲星</a:t>
            </a:r>
            <a:r>
              <a:rPr lang="en-US" altLang="zh-CN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,</a:t>
            </a:r>
            <a:r>
              <a:rPr lang="zh-CN" altLang="en-US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逃离了出生地！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rcRect b="19589"/>
          <a:stretch>
            <a:fillRect/>
          </a:stretch>
        </p:blipFill>
        <p:spPr>
          <a:xfrm>
            <a:off x="-63500" y="3985895"/>
            <a:ext cx="5374005" cy="2663190"/>
          </a:xfrm>
          <a:prstGeom prst="rect">
            <a:avLst/>
          </a:prstGeom>
        </p:spPr>
      </p:pic>
      <p:sp>
        <p:nvSpPr>
          <p:cNvPr id="10" name="太阳形 9"/>
          <p:cNvSpPr/>
          <p:nvPr>
            <p:custDataLst>
              <p:tags r:id="rId2"/>
            </p:custDataLst>
          </p:nvPr>
        </p:nvSpPr>
        <p:spPr>
          <a:xfrm>
            <a:off x="476885" y="4959350"/>
            <a:ext cx="270510" cy="281305"/>
          </a:xfrm>
          <a:prstGeom prst="su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  <p:grpSp>
        <p:nvGrpSpPr>
          <p:cNvPr id="13" name="组合 12"/>
          <p:cNvGrpSpPr/>
          <p:nvPr/>
        </p:nvGrpSpPr>
        <p:grpSpPr>
          <a:xfrm>
            <a:off x="4032250" y="3023870"/>
            <a:ext cx="4982761" cy="2637155"/>
            <a:chOff x="112" y="5400"/>
            <a:chExt cx="6062" cy="2904"/>
          </a:xfrm>
        </p:grpSpPr>
        <p:pic>
          <p:nvPicPr>
            <p:cNvPr id="11" name="图片 10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/>
            <a:srcRect l="959"/>
            <a:stretch>
              <a:fillRect/>
            </a:stretch>
          </p:blipFill>
          <p:spPr>
            <a:xfrm>
              <a:off x="112" y="5400"/>
              <a:ext cx="6062" cy="1890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pic>
          <p:nvPicPr>
            <p:cNvPr id="12" name="图片 11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9"/>
            <a:srcRect t="40000" r="892"/>
            <a:stretch>
              <a:fillRect/>
            </a:stretch>
          </p:blipFill>
          <p:spPr>
            <a:xfrm>
              <a:off x="112" y="7242"/>
              <a:ext cx="6062" cy="1062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</p:grpSp>
      <p:sp>
        <p:nvSpPr>
          <p:cNvPr id="14" name="矩形 13"/>
          <p:cNvSpPr/>
          <p:nvPr/>
        </p:nvSpPr>
        <p:spPr>
          <a:xfrm>
            <a:off x="4077335" y="3474085"/>
            <a:ext cx="2385060" cy="224790"/>
          </a:xfrm>
          <a:prstGeom prst="rect">
            <a:avLst/>
          </a:prstGeom>
          <a:solidFill>
            <a:srgbClr val="FFC000">
              <a:alpha val="19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4070" y="365125"/>
            <a:ext cx="7701280" cy="1325880"/>
          </a:xfrm>
        </p:spPr>
        <p:txBody>
          <a:bodyPr/>
          <a:lstStyle/>
          <a:p>
            <a:r>
              <a:rPr lang="zh-CN" altLang="en-US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提纲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z="440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研究背景</a:t>
            </a:r>
          </a:p>
          <a:p>
            <a:r>
              <a:rPr lang="zh-CN" altLang="en-US" sz="440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脉冲星发现</a:t>
            </a:r>
          </a:p>
          <a:p>
            <a:r>
              <a:rPr lang="zh-CN" altLang="en-US" sz="4400">
                <a:solidFill>
                  <a:srgbClr val="0309EF"/>
                </a:solidFill>
                <a:latin typeface="微软雅黑" panose="020B0503020204020204" charset="-122"/>
                <a:ea typeface="微软雅黑" panose="020B0503020204020204" charset="-122"/>
              </a:rPr>
              <a:t>脉冲星测时</a:t>
            </a:r>
          </a:p>
          <a:p>
            <a:r>
              <a:rPr lang="zh-CN" altLang="en-US" sz="4400">
                <a:solidFill>
                  <a:srgbClr val="0309EF"/>
                </a:solidFill>
                <a:latin typeface="微软雅黑" panose="020B0503020204020204" charset="-122"/>
                <a:ea typeface="微软雅黑" panose="020B0503020204020204" charset="-122"/>
              </a:rPr>
              <a:t>其他进展</a:t>
            </a:r>
          </a:p>
          <a:p>
            <a:r>
              <a:rPr lang="zh-CN" altLang="en-US" sz="4400">
                <a:solidFill>
                  <a:srgbClr val="0309EF"/>
                </a:solidFill>
                <a:latin typeface="微软雅黑" panose="020B0503020204020204" charset="-122"/>
                <a:ea typeface="微软雅黑" panose="020B0503020204020204" charset="-122"/>
              </a:rPr>
              <a:t>总结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265DD-4D02-4DB2-ACD1-AD596133B05C}" type="slidenum">
              <a:rPr lang="zh-CN" altLang="en-US" smtClean="0"/>
              <a:t>19</a:t>
            </a:fld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213485" y="29845"/>
            <a:ext cx="7914640" cy="7981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FAST Galactic Plane Pulsar Snapshot survey:</a:t>
            </a:r>
          </a:p>
          <a:p>
            <a:r>
              <a:rPr lang="en-US" altLang="zh-C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III</a:t>
            </a:r>
            <a:r>
              <a:rPr lang="zh-CN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Timing results of 30 FAST-GPPS pulsars</a:t>
            </a:r>
            <a:r>
              <a:rPr lang="en-US" altLang="zh-CN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2" charset="0"/>
                <a:cs typeface="Arial Narrow" panose="020B0606020202030204" pitchFamily="2" charset="0"/>
              </a:rPr>
              <a:t> </a:t>
            </a:r>
            <a:r>
              <a:rPr lang="en-US" altLang="zh-CN" b="1" dirty="0">
                <a:solidFill>
                  <a:srgbClr val="0309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2" charset="0"/>
                <a:cs typeface="Arial Narrow" panose="020B0606020202030204" pitchFamily="2" charset="0"/>
              </a:rPr>
              <a:t>(Su et al. 2023 MNRAS)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" y="1057910"/>
            <a:ext cx="4187190" cy="448945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0" y="5589270"/>
            <a:ext cx="4438650" cy="9232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charset="0"/>
              <a:buChar char="ü"/>
            </a:pPr>
            <a:r>
              <a:rPr lang="zh-CN" altLang="en-US" sz="1600" b="1" dirty="0">
                <a:solidFill>
                  <a:srgbClr val="0432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所有</a:t>
            </a:r>
            <a:r>
              <a:rPr lang="en-US" altLang="zh-CN" sz="1600" b="1" dirty="0">
                <a:solidFill>
                  <a:srgbClr val="0432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19</a:t>
            </a:r>
            <a:r>
              <a:rPr lang="zh-CN" altLang="en-US" sz="1600" b="1" dirty="0">
                <a:solidFill>
                  <a:srgbClr val="0432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波束的观测，均可以用于</a:t>
            </a:r>
            <a:r>
              <a:rPr lang="en-US" altLang="zh-CN" sz="1600" b="1" dirty="0">
                <a:solidFill>
                  <a:srgbClr val="0432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TOA</a:t>
            </a:r>
            <a:r>
              <a:rPr lang="zh-CN" altLang="en-US" sz="1600" b="1" dirty="0">
                <a:solidFill>
                  <a:srgbClr val="0432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测量</a:t>
            </a:r>
          </a:p>
          <a:p>
            <a:pPr marL="285750" indent="-285750">
              <a:lnSpc>
                <a:spcPct val="130000"/>
              </a:lnSpc>
              <a:buFont typeface="Wingdings" panose="05000000000000000000" charset="0"/>
              <a:buChar char="ü"/>
            </a:pPr>
            <a:r>
              <a:rPr lang="en-US" altLang="zh-CN" sz="1600" b="1" dirty="0">
                <a:solidFill>
                  <a:srgbClr val="0432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GPPS</a:t>
            </a:r>
            <a:r>
              <a:rPr lang="zh-CN" altLang="en-US" sz="1600" b="1" dirty="0">
                <a:solidFill>
                  <a:srgbClr val="0432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任何波束、任何波束偏移的数据均可用</a:t>
            </a:r>
          </a:p>
          <a:p>
            <a:pPr marL="285750" indent="-285750">
              <a:lnSpc>
                <a:spcPct val="130000"/>
              </a:lnSpc>
              <a:buFont typeface="Wingdings" panose="05000000000000000000" charset="0"/>
              <a:buChar char="ü"/>
            </a:pPr>
            <a:r>
              <a:rPr lang="zh-CN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看看是否多少脉冲星有多次测量？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4345" y="981075"/>
            <a:ext cx="4624705" cy="56197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05" y="981075"/>
            <a:ext cx="4335145" cy="577596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6860" y="986155"/>
            <a:ext cx="7581265" cy="577088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60" y="986155"/>
            <a:ext cx="4752975" cy="5791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1360" y="233645"/>
            <a:ext cx="7701280" cy="1325880"/>
          </a:xfrm>
        </p:spPr>
        <p:txBody>
          <a:bodyPr/>
          <a:lstStyle/>
          <a:p>
            <a:r>
              <a:rPr lang="zh-CN" altLang="en-US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提纲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151620" y="1448780"/>
            <a:ext cx="5490610" cy="4351338"/>
          </a:xfrm>
        </p:spPr>
        <p:txBody>
          <a:bodyPr/>
          <a:lstStyle/>
          <a:p>
            <a:r>
              <a:rPr lang="zh-CN" altLang="en-US" sz="4400" dirty="0">
                <a:solidFill>
                  <a:srgbClr val="0309EF"/>
                </a:solidFill>
                <a:latin typeface="微软雅黑" panose="020B0503020204020204" charset="-122"/>
                <a:ea typeface="微软雅黑" panose="020B0503020204020204" charset="-122"/>
              </a:rPr>
              <a:t>研究背景</a:t>
            </a:r>
          </a:p>
          <a:p>
            <a:r>
              <a:rPr lang="zh-CN" altLang="en-US" sz="4400" dirty="0">
                <a:solidFill>
                  <a:srgbClr val="0309EF"/>
                </a:solidFill>
                <a:latin typeface="微软雅黑" panose="020B0503020204020204" charset="-122"/>
                <a:ea typeface="微软雅黑" panose="020B0503020204020204" charset="-122"/>
              </a:rPr>
              <a:t>脉冲星发现</a:t>
            </a:r>
          </a:p>
          <a:p>
            <a:r>
              <a:rPr lang="zh-CN" altLang="en-US" sz="4400" dirty="0">
                <a:solidFill>
                  <a:srgbClr val="0309EF"/>
                </a:solidFill>
                <a:latin typeface="微软雅黑" panose="020B0503020204020204" charset="-122"/>
                <a:ea typeface="微软雅黑" panose="020B0503020204020204" charset="-122"/>
              </a:rPr>
              <a:t>脉冲星测时</a:t>
            </a:r>
          </a:p>
          <a:p>
            <a:r>
              <a:rPr lang="zh-CN" altLang="en-US" sz="4400" dirty="0">
                <a:solidFill>
                  <a:srgbClr val="0309EF"/>
                </a:solidFill>
                <a:latin typeface="微软雅黑" panose="020B0503020204020204" charset="-122"/>
                <a:ea typeface="微软雅黑" panose="020B0503020204020204" charset="-122"/>
              </a:rPr>
              <a:t>其他进展</a:t>
            </a:r>
          </a:p>
          <a:p>
            <a:r>
              <a:rPr lang="zh-CN" altLang="en-US" sz="4400" dirty="0">
                <a:solidFill>
                  <a:srgbClr val="0309EF"/>
                </a:solidFill>
                <a:latin typeface="微软雅黑" panose="020B0503020204020204" charset="-122"/>
                <a:ea typeface="微软雅黑" panose="020B0503020204020204" charset="-122"/>
              </a:rPr>
              <a:t>总结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20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07315" y="908685"/>
            <a:ext cx="4954270" cy="28879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35560" y="3877310"/>
            <a:ext cx="5126355" cy="291719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652135" y="6398895"/>
            <a:ext cx="3187065" cy="3371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FF0000"/>
                </a:solidFill>
              </a:rPr>
              <a:t>Pan et al.  (2023.08, </a:t>
            </a:r>
            <a:r>
              <a:rPr lang="en-US" altLang="zh-CN" sz="1600" b="1" dirty="0">
                <a:solidFill>
                  <a:srgbClr val="FF0000"/>
                </a:solidFill>
                <a:sym typeface="+mn-ea"/>
              </a:rPr>
              <a:t>Nature: </a:t>
            </a:r>
            <a:r>
              <a:rPr lang="en-US" altLang="zh-CN" sz="1600" b="1" dirty="0">
                <a:solidFill>
                  <a:srgbClr val="0309EF"/>
                </a:solidFill>
                <a:sym typeface="+mn-ea"/>
              </a:rPr>
              <a:t>M71E</a:t>
            </a:r>
            <a:r>
              <a:rPr lang="en-US" altLang="zh-CN" sz="1600" b="1" dirty="0">
                <a:solidFill>
                  <a:srgbClr val="FF0000"/>
                </a:solidFill>
              </a:rPr>
              <a:t>)</a:t>
            </a:r>
            <a:endParaRPr lang="en-US" altLang="zh-CN" sz="1600" b="1" dirty="0">
              <a:solidFill>
                <a:srgbClr val="0432FF"/>
              </a:solidFill>
              <a:ea typeface="宋体" panose="02010600030101010101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35560" y="980440"/>
            <a:ext cx="5073015" cy="5842000"/>
          </a:xfrm>
          <a:prstGeom prst="rect">
            <a:avLst/>
          </a:prstGeom>
        </p:spPr>
      </p:pic>
      <p:sp>
        <p:nvSpPr>
          <p:cNvPr id="12" name="圆角矩形 11"/>
          <p:cNvSpPr/>
          <p:nvPr>
            <p:custDataLst>
              <p:tags r:id="rId4"/>
            </p:custDataLst>
          </p:nvPr>
        </p:nvSpPr>
        <p:spPr>
          <a:xfrm>
            <a:off x="1403350" y="2564765"/>
            <a:ext cx="1151890" cy="1511935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  <p:sp>
        <p:nvSpPr>
          <p:cNvPr id="6" name="文本框 5"/>
          <p:cNvSpPr txBox="1"/>
          <p:nvPr/>
        </p:nvSpPr>
        <p:spPr>
          <a:xfrm>
            <a:off x="5177155" y="1178560"/>
            <a:ext cx="3842385" cy="119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</a:rPr>
              <a:t>GPPS1</a:t>
            </a:r>
            <a:r>
              <a:rPr lang="en-US" altLang="zh-CN" sz="2400" b="1" dirty="0">
                <a:solidFill>
                  <a:srgbClr val="0432FF"/>
                </a:solidFill>
              </a:rPr>
              <a:t>: </a:t>
            </a:r>
            <a:r>
              <a:rPr lang="zh-CN" altLang="en-US" b="1" dirty="0">
                <a:solidFill>
                  <a:srgbClr val="FF0000"/>
                </a:solidFill>
                <a:ea typeface="宋体" panose="02010600030101010101" pitchFamily="2" charset="-122"/>
              </a:rPr>
              <a:t>Binary</a:t>
            </a:r>
            <a:r>
              <a:rPr lang="en-US" altLang="zh-CN" b="1" dirty="0">
                <a:solidFill>
                  <a:schemeClr val="tx1"/>
                </a:solidFill>
              </a:rPr>
              <a:t>, located at the edge of M71. Discovered at 20210311</a:t>
            </a:r>
            <a:r>
              <a:rPr lang="zh-CN" altLang="en-US" b="1" dirty="0">
                <a:solidFill>
                  <a:schemeClr val="tx1"/>
                </a:solidFill>
                <a:ea typeface="宋体" panose="02010600030101010101" pitchFamily="2" charset="-122"/>
              </a:rPr>
              <a:t>，</a:t>
            </a:r>
            <a:r>
              <a:rPr lang="en-US" altLang="zh-CN" b="1" dirty="0">
                <a:solidFill>
                  <a:schemeClr val="tx1"/>
                </a:solidFill>
                <a:ea typeface="宋体" panose="02010600030101010101" pitchFamily="2" charset="-122"/>
              </a:rPr>
              <a:t> confirmed on 20210320</a:t>
            </a:r>
            <a:r>
              <a:rPr lang="en-US" altLang="zh-CN" b="1" dirty="0">
                <a:solidFill>
                  <a:schemeClr val="tx1"/>
                </a:solidFill>
              </a:rPr>
              <a:t> </a:t>
            </a:r>
            <a:r>
              <a:rPr lang="zh-CN" altLang="en-US" b="1" dirty="0">
                <a:solidFill>
                  <a:schemeClr val="tx1"/>
                </a:solidFill>
                <a:ea typeface="宋体" panose="02010600030101010101" pitchFamily="2" charset="-122"/>
              </a:rPr>
              <a:t>（</a:t>
            </a:r>
            <a:r>
              <a:rPr lang="en-US" altLang="zh-CN" b="1" dirty="0">
                <a:solidFill>
                  <a:schemeClr val="tx1"/>
                </a:solidFill>
              </a:rPr>
              <a:t>GPPS0190</a:t>
            </a:r>
            <a:r>
              <a:rPr lang="zh-CN" altLang="en-US" b="1" dirty="0">
                <a:solidFill>
                  <a:schemeClr val="tx1"/>
                </a:solidFill>
                <a:ea typeface="宋体" panose="02010600030101010101" pitchFamily="2" charset="-122"/>
              </a:rPr>
              <a:t>）</a:t>
            </a:r>
            <a:endParaRPr lang="zh-CN" altLang="en-US" sz="2000" b="1" dirty="0">
              <a:solidFill>
                <a:schemeClr val="tx1"/>
              </a:solidFill>
              <a:ea typeface="宋体" panose="02010600030101010101" pitchFamily="2" charset="-122"/>
            </a:endParaRPr>
          </a:p>
          <a:p>
            <a:br>
              <a:rPr lang="zh-CN" altLang="en-US" sz="2400" b="1" dirty="0">
                <a:solidFill>
                  <a:srgbClr val="0432FF"/>
                </a:solidFill>
                <a:ea typeface="宋体" panose="02010600030101010101" pitchFamily="2" charset="-122"/>
              </a:rPr>
            </a:br>
            <a:endParaRPr lang="en-US" altLang="zh-CN" sz="1800" b="1" dirty="0">
              <a:solidFill>
                <a:schemeClr val="tx1"/>
              </a:solidFill>
              <a:ea typeface="宋体" panose="0201060003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66665" y="2465705"/>
            <a:ext cx="3682365" cy="3839210"/>
          </a:xfrm>
          <a:prstGeom prst="rect">
            <a:avLst/>
          </a:prstGeom>
        </p:spPr>
      </p:pic>
      <p:cxnSp>
        <p:nvCxnSpPr>
          <p:cNvPr id="10" name="直接箭头连接符 9"/>
          <p:cNvCxnSpPr/>
          <p:nvPr>
            <p:custDataLst>
              <p:tags r:id="rId5"/>
            </p:custDataLst>
          </p:nvPr>
        </p:nvCxnSpPr>
        <p:spPr>
          <a:xfrm flipV="1">
            <a:off x="2599690" y="1313815"/>
            <a:ext cx="2557145" cy="1339850"/>
          </a:xfrm>
          <a:prstGeom prst="straightConnector1">
            <a:avLst/>
          </a:prstGeom>
          <a:ln>
            <a:headEnd type="arrow" w="med" len="med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>
            <p:custDataLst>
              <p:tags r:id="rId6"/>
            </p:custDataLst>
          </p:nvPr>
        </p:nvSpPr>
        <p:spPr>
          <a:xfrm>
            <a:off x="2117090" y="175260"/>
            <a:ext cx="7011035" cy="6527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发现最短轨道周期双星：53分钟</a:t>
            </a:r>
            <a:endParaRPr lang="zh-CN" altLang="en-US" sz="3200" b="1" dirty="0">
              <a:solidFill>
                <a:srgbClr val="0432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230715" y="54618"/>
            <a:ext cx="8707027" cy="6608844"/>
            <a:chOff x="517" y="227"/>
            <a:chExt cx="11662" cy="10408"/>
          </a:xfrm>
        </p:grpSpPr>
        <p:pic>
          <p:nvPicPr>
            <p:cNvPr id="24" name="图片 23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>
              <a:off x="727" y="5400"/>
              <a:ext cx="4951" cy="4758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>
              <p:custDataLst>
                <p:tags r:id="rId2"/>
              </p:custDataLst>
            </p:nvPr>
          </p:nvSpPr>
          <p:spPr>
            <a:xfrm>
              <a:off x="544" y="227"/>
              <a:ext cx="5466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FAST-GPPS</a:t>
              </a:r>
              <a:r>
                <a:rPr lang="zh-CN" altLang="en-US" sz="2400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第一个脉冲星</a:t>
              </a:r>
            </a:p>
            <a:p>
              <a:pPr algn="ctr"/>
              <a:r>
                <a:rPr lang="zh-CN" altLang="en-US" sz="2400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双中子星系统</a:t>
              </a:r>
            </a:p>
          </p:txBody>
        </p:sp>
        <p:sp>
          <p:nvSpPr>
            <p:cNvPr id="4" name="文本框 3"/>
            <p:cNvSpPr txBox="1"/>
            <p:nvPr>
              <p:custDataLst>
                <p:tags r:id="rId3"/>
              </p:custDataLst>
            </p:nvPr>
          </p:nvSpPr>
          <p:spPr>
            <a:xfrm>
              <a:off x="7708" y="588"/>
              <a:ext cx="275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蜘蛛脉冲星</a:t>
              </a:r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6294" y="2051"/>
              <a:ext cx="5576" cy="8354"/>
              <a:chOff x="3822756" y="1425509"/>
              <a:chExt cx="3540572" cy="5304788"/>
            </a:xfrm>
          </p:grpSpPr>
          <p:pic>
            <p:nvPicPr>
              <p:cNvPr id="6" name="图片 5"/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 rotWithShape="1">
              <a:blip r:embed="rId17"/>
              <a:srcRect b="1379"/>
              <a:stretch>
                <a:fillRect/>
              </a:stretch>
            </p:blipFill>
            <p:spPr>
              <a:xfrm>
                <a:off x="4320073" y="4194670"/>
                <a:ext cx="3036305" cy="1463385"/>
              </a:xfrm>
              <a:prstGeom prst="rect">
                <a:avLst/>
              </a:prstGeom>
            </p:spPr>
          </p:pic>
          <p:pic>
            <p:nvPicPr>
              <p:cNvPr id="9" name="图片 8"/>
              <p:cNvPicPr>
                <a:picLocks noChangeAspect="1"/>
              </p:cNvPicPr>
              <p:nvPr>
                <p:custDataLst>
                  <p:tags r:id="rId13"/>
                </p:custDataLst>
              </p:nvPr>
            </p:nvPicPr>
            <p:blipFill rotWithShape="1"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6" t="441" r="51623" b="35808"/>
              <a:stretch>
                <a:fillRect/>
              </a:stretch>
            </p:blipFill>
            <p:spPr>
              <a:xfrm>
                <a:off x="3822756" y="1425509"/>
                <a:ext cx="3540572" cy="2769162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>
                <p:custDataLst>
                  <p:tags r:id="rId14"/>
                </p:custDataLst>
              </p:nvPr>
            </p:nvPicPr>
            <p:blipFill>
              <a:blip r:embed="rId19"/>
              <a:stretch>
                <a:fillRect/>
              </a:stretch>
            </p:blipFill>
            <p:spPr>
              <a:xfrm>
                <a:off x="4318101" y="5266911"/>
                <a:ext cx="3038277" cy="1463386"/>
              </a:xfrm>
              <a:prstGeom prst="rect">
                <a:avLst/>
              </a:prstGeom>
            </p:spPr>
          </p:pic>
        </p:grpSp>
        <p:pic>
          <p:nvPicPr>
            <p:cNvPr id="15" name="图片 14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" y="2143"/>
              <a:ext cx="5004" cy="3257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>
              <p:custDataLst>
                <p:tags r:id="rId5"/>
              </p:custDataLst>
            </p:nvPr>
          </p:nvSpPr>
          <p:spPr>
            <a:xfrm>
              <a:off x="4032" y="3801"/>
              <a:ext cx="1714" cy="1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Pb=14.45d</a:t>
              </a:r>
            </a:p>
            <a:p>
              <a:r>
                <a:rPr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e=0.36624</a:t>
              </a:r>
            </a:p>
            <a:p>
              <a:r>
                <a:rPr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x=32.402lt-s</a:t>
              </a:r>
              <a:endPara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文本框 19"/>
                <p:cNvSpPr txBox="1"/>
                <p:nvPr>
                  <p:custDataLst>
                    <p:tags r:id="rId6"/>
                  </p:custDataLst>
                </p:nvPr>
              </p:nvSpPr>
              <p:spPr>
                <a:xfrm>
                  <a:off x="1552" y="10071"/>
                  <a:ext cx="3416" cy="52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altLang="zh-CN" sz="160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i="1" dirty="0">
                                <a:solidFill>
                                  <a:srgbClr val="000000"/>
                                </a:solidFill>
                                <a:latin typeface="Cambria Math" panose="02040503050406030204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altLang="zh-CN" sz="1600" i="1" dirty="0">
                                <a:solidFill>
                                  <a:srgbClr val="000000"/>
                                </a:solidFill>
                                <a:latin typeface="Cambria Math" panose="02040503050406030204" charset="0"/>
                              </a:rPr>
                              <m:t>𝑠𝑦𝑠</m:t>
                            </m:r>
                          </m:sub>
                        </m:sSub>
                        <m:r>
                          <a:rPr lang="pt-BR" altLang="zh-CN" sz="1600" i="1" dirty="0">
                            <a:solidFill>
                              <a:srgbClr val="000000"/>
                            </a:solidFill>
                            <a:latin typeface="Cambria Math" panose="02040503050406030204" charset="0"/>
                          </a:rPr>
                          <m:t> = 2.</m:t>
                        </m:r>
                        <m:r>
                          <a:rPr lang="en-US" altLang="zh-CN" sz="1600" b="0" i="1" dirty="0" smtClean="0">
                            <a:solidFill>
                              <a:srgbClr val="000000"/>
                            </a:solidFill>
                            <a:latin typeface="Cambria Math" panose="02040503050406030204" charset="0"/>
                          </a:rPr>
                          <m:t>80</m:t>
                        </m:r>
                        <m:r>
                          <a:rPr lang="pt-BR" altLang="zh-CN" sz="1600" i="1" dirty="0">
                            <a:solidFill>
                              <a:srgbClr val="000000"/>
                            </a:solidFill>
                            <a:latin typeface="Cambria Math" panose="02040503050406030204" charset="0"/>
                          </a:rPr>
                          <m:t>(8) </m:t>
                        </m:r>
                        <m:sSub>
                          <m:sSubPr>
                            <m:ctrlPr>
                              <a:rPr lang="pt-BR" altLang="zh-CN" sz="160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i="1" dirty="0">
                                <a:solidFill>
                                  <a:srgbClr val="000000"/>
                                </a:solidFill>
                                <a:latin typeface="Cambria Math" panose="02040503050406030204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altLang="zh-CN" sz="1600" i="1">
                                <a:latin typeface="Cambria Math" panose="02040503050406030204" charset="0"/>
                                <a:ea typeface="Cambria Math" panose="02040503050406030204" charset="0"/>
                              </a:rPr>
                              <m:t>⨀</m:t>
                            </m:r>
                          </m:sub>
                        </m:sSub>
                      </m:oMath>
                    </m:oMathPara>
                  </a14:m>
                  <a:endParaRPr lang="zh-CN" altLang="en-US" sz="1600" dirty="0"/>
                </a:p>
              </p:txBody>
            </p:sp>
          </mc:Choice>
          <mc:Fallback xmlns="">
            <p:sp>
              <p:nvSpPr>
                <p:cNvPr id="20" name="文本框 19"/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21"/>
                  </p:custDataLst>
                </p:nvPr>
              </p:nvSpPr>
              <p:spPr>
                <a:xfrm>
                  <a:off x="1552" y="10071"/>
                  <a:ext cx="3416" cy="523"/>
                </a:xfrm>
                <a:prstGeom prst="rect">
                  <a:avLst/>
                </a:prstGeom>
                <a:blipFill rotWithShape="1">
                  <a:blip r:embed="rId22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矩形 24"/>
            <p:cNvSpPr/>
            <p:nvPr>
              <p:custDataLst>
                <p:tags r:id="rId7"/>
              </p:custDataLst>
            </p:nvPr>
          </p:nvSpPr>
          <p:spPr>
            <a:xfrm>
              <a:off x="6183" y="1641"/>
              <a:ext cx="5996" cy="8994"/>
            </a:xfrm>
            <a:prstGeom prst="rect">
              <a:avLst/>
            </a:prstGeom>
            <a:noFill/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>
              <p:custDataLst>
                <p:tags r:id="rId8"/>
              </p:custDataLst>
            </p:nvPr>
          </p:nvSpPr>
          <p:spPr>
            <a:xfrm>
              <a:off x="517" y="1620"/>
              <a:ext cx="5486" cy="8994"/>
            </a:xfrm>
            <a:prstGeom prst="rect">
              <a:avLst/>
            </a:prstGeom>
            <a:noFill/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文本框 26"/>
            <p:cNvSpPr txBox="1"/>
            <p:nvPr>
              <p:custDataLst>
                <p:tags r:id="rId9"/>
              </p:custDataLst>
            </p:nvPr>
          </p:nvSpPr>
          <p:spPr>
            <a:xfrm>
              <a:off x="1748" y="1401"/>
              <a:ext cx="3220" cy="58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J1901+0658_gpps0001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文本框 27"/>
            <p:cNvSpPr txBox="1"/>
            <p:nvPr>
              <p:custDataLst>
                <p:tags r:id="rId10"/>
              </p:custDataLst>
            </p:nvPr>
          </p:nvSpPr>
          <p:spPr>
            <a:xfrm>
              <a:off x="7477" y="1359"/>
              <a:ext cx="3686" cy="58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J1928+1815_gpps0121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文本框 32"/>
                <p:cNvSpPr txBox="1"/>
                <p:nvPr>
                  <p:custDataLst>
                    <p:tags r:id="rId11"/>
                  </p:custDataLst>
                </p:nvPr>
              </p:nvSpPr>
              <p:spPr>
                <a:xfrm>
                  <a:off x="2101" y="5429"/>
                  <a:ext cx="416" cy="58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̇"/>
                            <m:ctrlPr>
                              <a:rPr lang="zh-CN" altLang="en-US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zh-CN" altLang="en-US" i="1" smtClean="0">
                                <a:solidFill>
                                  <a:srgbClr val="0070C0"/>
                                </a:solidFill>
                                <a:latin typeface="Cambria Math" panose="02040503050406030204" charset="0"/>
                              </a:rPr>
                              <m:t>𝜔</m:t>
                            </m:r>
                          </m:e>
                        </m:acc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33" name="文本框 32"/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23"/>
                  </p:custDataLst>
                </p:nvPr>
              </p:nvSpPr>
              <p:spPr>
                <a:xfrm>
                  <a:off x="2101" y="5429"/>
                  <a:ext cx="416" cy="580"/>
                </a:xfrm>
                <a:prstGeom prst="rect">
                  <a:avLst/>
                </a:prstGeom>
                <a:blipFill rotWithShape="1">
                  <a:blip r:embed="rId24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文本框 1"/>
          <p:cNvSpPr txBox="1"/>
          <p:nvPr/>
        </p:nvSpPr>
        <p:spPr>
          <a:xfrm>
            <a:off x="1826895" y="3698875"/>
            <a:ext cx="225552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2" charset="0"/>
                <a:cs typeface="Arial Narrow" panose="020B0606020202030204" pitchFamily="2" charset="0"/>
                <a:sym typeface="+mn-ea"/>
              </a:rPr>
              <a:t> </a:t>
            </a:r>
            <a:r>
              <a:rPr lang="en-US" altLang="zh-CN" b="1" dirty="0">
                <a:solidFill>
                  <a:srgbClr val="0309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2" charset="0"/>
                <a:cs typeface="Arial Narrow" panose="020B0606020202030204" pitchFamily="2" charset="0"/>
                <a:sym typeface="+mn-ea"/>
              </a:rPr>
              <a:t>(Su et al. 2024 MNRAS)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5"/>
          <a:srcRect b="22182"/>
          <a:stretch>
            <a:fillRect/>
          </a:stretch>
        </p:blipFill>
        <p:spPr>
          <a:xfrm>
            <a:off x="251460" y="5363845"/>
            <a:ext cx="2730500" cy="98234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265DD-4D02-4DB2-ACD1-AD596133B05C}" type="slidenum">
              <a:rPr lang="zh-CN" altLang="en-US" smtClean="0"/>
              <a:t>22</a:t>
            </a:fld>
            <a:endParaRPr lang="zh-CN" altLang="en-US"/>
          </a:p>
        </p:txBody>
      </p:sp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1328420" y="175260"/>
            <a:ext cx="7799705" cy="6527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发现致密轨道掩食双星：氦伴星和共包层</a:t>
            </a:r>
            <a:endParaRPr lang="zh-CN" altLang="en-US" sz="3200" b="1" dirty="0">
              <a:solidFill>
                <a:srgbClr val="0432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25" y="998220"/>
            <a:ext cx="2916555" cy="553148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631815" y="4891405"/>
            <a:ext cx="1965325" cy="337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rgbClr val="FF0000"/>
                </a:solidFill>
              </a:rPr>
              <a:t>轨道周期：</a:t>
            </a:r>
            <a:r>
              <a:rPr lang="en-US" altLang="zh-CN" sz="1600" b="1" dirty="0">
                <a:solidFill>
                  <a:srgbClr val="FF0000"/>
                </a:solidFill>
              </a:rPr>
              <a:t>3.6</a:t>
            </a:r>
            <a:r>
              <a:rPr lang="zh-CN" altLang="en-US" sz="1600" b="1" dirty="0">
                <a:solidFill>
                  <a:srgbClr val="FF0000"/>
                </a:solidFill>
              </a:rPr>
              <a:t>小时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147945" y="2861310"/>
            <a:ext cx="2289175" cy="337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rgbClr val="FF0000"/>
                </a:solidFill>
              </a:rPr>
              <a:t>脉冲星周期：</a:t>
            </a:r>
            <a:r>
              <a:rPr lang="en-US" altLang="zh-CN" sz="1600" b="1" dirty="0">
                <a:solidFill>
                  <a:srgbClr val="FF0000"/>
                </a:solidFill>
              </a:rPr>
              <a:t>10.55</a:t>
            </a:r>
            <a:r>
              <a:rPr lang="zh-CN" altLang="en-US" sz="1600" b="1" dirty="0">
                <a:solidFill>
                  <a:srgbClr val="FF0000"/>
                </a:solidFill>
              </a:rPr>
              <a:t>毫秒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55" y="998220"/>
            <a:ext cx="3905885" cy="33331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5100" y="953135"/>
            <a:ext cx="5168900" cy="582104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09220" y="6489700"/>
            <a:ext cx="3128010" cy="3371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600" b="1" dirty="0"/>
              <a:t>Yang et a. 2024, Science, Submited</a:t>
            </a: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图像" descr="图像"/>
          <p:cNvPicPr>
            <a:picLocks noChangeAspect="1"/>
          </p:cNvPicPr>
          <p:nvPr/>
        </p:nvPicPr>
        <p:blipFill>
          <a:blip r:embed="rId2"/>
          <a:srcRect l="50032"/>
          <a:stretch>
            <a:fillRect/>
          </a:stretch>
        </p:blipFill>
        <p:spPr>
          <a:xfrm>
            <a:off x="71755" y="1043305"/>
            <a:ext cx="2908935" cy="2931795"/>
          </a:xfrm>
          <a:prstGeom prst="rect">
            <a:avLst/>
          </a:prstGeom>
          <a:ln w="12700">
            <a:miter lim="4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7" name="轨道周期0.718天…"/>
              <p:cNvSpPr txBox="1">
                <a:spLocks noGrp="1"/>
              </p:cNvSpPr>
              <p:nvPr>
                <p:ph type="body" sz="quarter" idx="1"/>
              </p:nvPr>
            </p:nvSpPr>
            <p:spPr>
              <a:xfrm>
                <a:off x="161290" y="4149090"/>
                <a:ext cx="3142615" cy="2282825"/>
              </a:xfrm>
              <a:prstGeom prst="rect">
                <a:avLst/>
              </a:prstGeom>
            </p:spPr>
            <p:txBody>
              <a:bodyPr/>
              <a:lstStyle/>
              <a:p>
                <a:r>
                  <a:rPr>
                    <a:latin typeface="黑体" panose="02010609060101010101" pitchFamily="49" charset="-122"/>
                    <a:ea typeface="黑体" panose="02010609060101010101" pitchFamily="49" charset="-122"/>
                    <a:cs typeface="黑体" panose="02010609060101010101" pitchFamily="49" charset="-122"/>
                  </a:rPr>
                  <a:t>轨道周期</a:t>
                </a:r>
                <a:r>
                  <a:rPr lang="en-US">
                    <a:latin typeface="黑体" panose="02010609060101010101" pitchFamily="49" charset="-122"/>
                    <a:ea typeface="黑体" panose="02010609060101010101" pitchFamily="49" charset="-122"/>
                    <a:cs typeface="黑体" panose="02010609060101010101" pitchFamily="49" charset="-122"/>
                  </a:rPr>
                  <a:t> 17.2</a:t>
                </a:r>
                <a:r>
                  <a:rPr lang="zh-CN" altLang="en-US">
                    <a:latin typeface="黑体" panose="02010609060101010101" pitchFamily="49" charset="-122"/>
                    <a:ea typeface="黑体" panose="02010609060101010101" pitchFamily="49" charset="-122"/>
                    <a:cs typeface="黑体" panose="02010609060101010101" pitchFamily="49" charset="-122"/>
                  </a:rPr>
                  <a:t>小时</a:t>
                </a:r>
                <a:endParaRPr>
                  <a:latin typeface="黑体" panose="02010609060101010101" pitchFamily="49" charset="-122"/>
                  <a:ea typeface="黑体" panose="02010609060101010101" pitchFamily="49" charset="-122"/>
                  <a:cs typeface="黑体" panose="02010609060101010101" pitchFamily="49" charset="-122"/>
                </a:endParaRPr>
              </a:p>
              <a:p>
                <a:r>
                  <a:rPr>
                    <a:latin typeface="黑体" panose="02010609060101010101" pitchFamily="49" charset="-122"/>
                    <a:ea typeface="黑体" panose="02010609060101010101" pitchFamily="49" charset="-122"/>
                    <a:cs typeface="黑体" panose="02010609060101010101" pitchFamily="49" charset="-122"/>
                  </a:rPr>
                  <a:t>伴星质量：0.85(2)Msun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i="1">
                        <a:solidFill>
                          <a:srgbClr val="000000"/>
                        </a:solidFill>
                        <a:latin typeface="Cambria Math" panose="02040503050406030204" charset="0"/>
                        <a:ea typeface="黑体" panose="02010609060101010101" pitchFamily="49" charset="-122"/>
                        <a:cs typeface="Cambria Math" panose="02040503050406030204" charset="0"/>
                      </a:rPr>
                      <m:t>sin</m:t>
                    </m:r>
                    <m:r>
                      <a:rPr i="1">
                        <a:solidFill>
                          <a:srgbClr val="000000"/>
                        </a:solidFill>
                        <a:latin typeface="Cambria Math" panose="02040503050406030204" charset="0"/>
                        <a:ea typeface="黑体" panose="02010609060101010101" pitchFamily="49" charset="-122"/>
                        <a:cs typeface="Cambria Math" panose="02040503050406030204" charset="0"/>
                      </a:rPr>
                      <m:t>𝑖</m:t>
                    </m:r>
                    <m:r>
                      <a:rPr i="1">
                        <a:solidFill>
                          <a:srgbClr val="000000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=0.9939(4)</m:t>
                    </m:r>
                  </m:oMath>
                </a14:m>
                <a:endParaRPr>
                  <a:latin typeface="黑体" panose="02010609060101010101" pitchFamily="49" charset="-122"/>
                  <a:ea typeface="黑体" panose="02010609060101010101" pitchFamily="49" charset="-122"/>
                  <a:cs typeface="黑体" panose="02010609060101010101" pitchFamily="49" charset="-122"/>
                </a:endParaRPr>
              </a:p>
              <a:p>
                <a:r>
                  <a:rPr>
                    <a:latin typeface="黑体" panose="02010609060101010101" pitchFamily="49" charset="-122"/>
                    <a:ea typeface="黑体" panose="02010609060101010101" pitchFamily="49" charset="-122"/>
                    <a:cs typeface="黑体" panose="02010609060101010101" pitchFamily="49" charset="-122"/>
                  </a:rPr>
                  <a:t>脉冲星质量：1.28(6)Msun</a:t>
                </a:r>
              </a:p>
            </p:txBody>
          </p:sp>
        </mc:Choice>
        <mc:Fallback xmlns="">
          <p:sp>
            <p:nvSpPr>
              <p:cNvPr id="197" name="轨道周期0.718天…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ph type="body" sz="quarter" idx="1"/>
              </p:nvPr>
            </p:nvSpPr>
            <p:spPr>
              <a:xfrm>
                <a:off x="161290" y="4149090"/>
                <a:ext cx="3142615" cy="2282825"/>
              </a:xfrm>
              <a:prstGeom prst="rect">
                <a:avLst/>
              </a:prstGeom>
              <a:blipFill rotWithShape="1">
                <a:blip r:embed="rId3"/>
                <a:stretch>
                  <a:fillRect t="-5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0" name="轨道周期0.372天…"/>
              <p:cNvSpPr txBox="1"/>
              <p:nvPr/>
            </p:nvSpPr>
            <p:spPr>
              <a:xfrm>
                <a:off x="3267075" y="4058920"/>
                <a:ext cx="2913380" cy="2391410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lIns="50800" tIns="50800" rIns="50800" bIns="50800">
                <a:normAutofit/>
              </a:bodyPr>
              <a:lstStyle>
                <a:lvl1pPr marL="228600" marR="0" indent="-228600" algn="l" defTabSz="914400" rtl="0" latinLnBrk="0">
                  <a:lnSpc>
                    <a:spcPct val="90000"/>
                  </a:lnSpc>
                  <a:spcBef>
                    <a:spcPts val="1685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defRPr sz="1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1pPr>
                <a:lvl2pPr marL="457200" marR="0" indent="-228600" algn="l" defTabSz="914400" rtl="0" latinLnBrk="0">
                  <a:lnSpc>
                    <a:spcPct val="90000"/>
                  </a:lnSpc>
                  <a:spcBef>
                    <a:spcPts val="1685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defRPr sz="1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2pPr>
                <a:lvl3pPr marL="685800" marR="0" indent="-228600" algn="l" defTabSz="914400" rtl="0" latinLnBrk="0">
                  <a:lnSpc>
                    <a:spcPct val="90000"/>
                  </a:lnSpc>
                  <a:spcBef>
                    <a:spcPts val="1685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defRPr sz="1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3pPr>
                <a:lvl4pPr marL="914400" marR="0" indent="-228600" algn="l" defTabSz="914400" rtl="0" latinLnBrk="0">
                  <a:lnSpc>
                    <a:spcPct val="90000"/>
                  </a:lnSpc>
                  <a:spcBef>
                    <a:spcPts val="1685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defRPr sz="1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4pPr>
                <a:lvl5pPr marL="1143000" marR="0" indent="-228600" algn="l" defTabSz="914400" rtl="0" latinLnBrk="0">
                  <a:lnSpc>
                    <a:spcPct val="90000"/>
                  </a:lnSpc>
                  <a:spcBef>
                    <a:spcPts val="1685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defRPr sz="1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5pPr>
                <a:lvl6pPr marL="1371600" marR="0" indent="-228600" algn="l" defTabSz="914400" rtl="0" latinLnBrk="0">
                  <a:lnSpc>
                    <a:spcPct val="90000"/>
                  </a:lnSpc>
                  <a:spcBef>
                    <a:spcPts val="1685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defRPr sz="1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6pPr>
                <a:lvl7pPr marL="1600200" marR="0" indent="-228600" algn="l" defTabSz="914400" rtl="0" latinLnBrk="0">
                  <a:lnSpc>
                    <a:spcPct val="90000"/>
                  </a:lnSpc>
                  <a:spcBef>
                    <a:spcPts val="1685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defRPr sz="1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7pPr>
                <a:lvl8pPr marL="1828800" marR="0" indent="-228600" algn="l" defTabSz="914400" rtl="0" latinLnBrk="0">
                  <a:lnSpc>
                    <a:spcPct val="90000"/>
                  </a:lnSpc>
                  <a:spcBef>
                    <a:spcPts val="1685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defRPr sz="1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8pPr>
                <a:lvl9pPr marL="2057400" marR="0" indent="-228600" algn="l" defTabSz="914400" rtl="0" latinLnBrk="0">
                  <a:lnSpc>
                    <a:spcPct val="90000"/>
                  </a:lnSpc>
                  <a:spcBef>
                    <a:spcPts val="1685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defRPr sz="1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9pPr>
              </a:lstStyle>
              <a:p>
                <a:r>
                  <a:rPr>
                    <a:latin typeface="黑体" panose="02010609060101010101" pitchFamily="49" charset="-122"/>
                    <a:ea typeface="黑体" panose="02010609060101010101" pitchFamily="49" charset="-122"/>
                    <a:cs typeface="黑体" panose="02010609060101010101" pitchFamily="49" charset="-122"/>
                  </a:rPr>
                  <a:t>轨道周期</a:t>
                </a:r>
                <a:r>
                  <a:rPr lang="en-US">
                    <a:latin typeface="黑体" panose="02010609060101010101" pitchFamily="49" charset="-122"/>
                    <a:ea typeface="黑体" panose="02010609060101010101" pitchFamily="49" charset="-122"/>
                    <a:cs typeface="黑体" panose="02010609060101010101" pitchFamily="49" charset="-122"/>
                  </a:rPr>
                  <a:t> 8.9</a:t>
                </a:r>
                <a:r>
                  <a:rPr lang="zh-CN" altLang="en-US">
                    <a:latin typeface="黑体" panose="02010609060101010101" pitchFamily="49" charset="-122"/>
                    <a:ea typeface="黑体" panose="02010609060101010101" pitchFamily="49" charset="-122"/>
                    <a:cs typeface="黑体" panose="02010609060101010101" pitchFamily="49" charset="-122"/>
                  </a:rPr>
                  <a:t>小时</a:t>
                </a:r>
                <a:endParaRPr>
                  <a:latin typeface="黑体" panose="02010609060101010101" pitchFamily="49" charset="-122"/>
                  <a:ea typeface="黑体" panose="02010609060101010101" pitchFamily="49" charset="-122"/>
                  <a:cs typeface="黑体" panose="02010609060101010101" pitchFamily="49" charset="-122"/>
                </a:endParaRPr>
              </a:p>
              <a:p>
                <a:r>
                  <a:rPr>
                    <a:latin typeface="黑体" panose="02010609060101010101" pitchFamily="49" charset="-122"/>
                    <a:ea typeface="黑体" panose="02010609060101010101" pitchFamily="49" charset="-122"/>
                    <a:cs typeface="黑体" panose="02010609060101010101" pitchFamily="49" charset="-122"/>
                  </a:rPr>
                  <a:t>伴星质量：1.03(8)Msun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i="1">
                        <a:solidFill>
                          <a:srgbClr val="000000"/>
                        </a:solidFill>
                        <a:latin typeface="Cambria Math" panose="02040503050406030204" charset="0"/>
                        <a:ea typeface="黑体" panose="02010609060101010101" pitchFamily="49" charset="-122"/>
                        <a:cs typeface="Cambria Math" panose="02040503050406030204" charset="0"/>
                      </a:rPr>
                      <m:t>sin</m:t>
                    </m:r>
                    <m:r>
                      <a:rPr i="1">
                        <a:solidFill>
                          <a:srgbClr val="000000"/>
                        </a:solidFill>
                        <a:latin typeface="Cambria Math" panose="02040503050406030204" charset="0"/>
                        <a:ea typeface="黑体" panose="02010609060101010101" pitchFamily="49" charset="-122"/>
                        <a:cs typeface="Cambria Math" panose="02040503050406030204" charset="0"/>
                      </a:rPr>
                      <m:t>𝑖</m:t>
                    </m:r>
                    <m:r>
                      <a:rPr i="1">
                        <a:solidFill>
                          <a:srgbClr val="000000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=0.99990(8)</m:t>
                    </m:r>
                  </m:oMath>
                </a14:m>
                <a:endParaRPr>
                  <a:latin typeface="黑体" panose="02010609060101010101" pitchFamily="49" charset="-122"/>
                  <a:ea typeface="黑体" panose="02010609060101010101" pitchFamily="49" charset="-122"/>
                  <a:cs typeface="黑体" panose="02010609060101010101" pitchFamily="49" charset="-122"/>
                </a:endParaRPr>
              </a:p>
              <a:p>
                <a:r>
                  <a:rPr>
                    <a:latin typeface="黑体" panose="02010609060101010101" pitchFamily="49" charset="-122"/>
                    <a:ea typeface="黑体" panose="02010609060101010101" pitchFamily="49" charset="-122"/>
                    <a:cs typeface="黑体" panose="02010609060101010101" pitchFamily="49" charset="-122"/>
                  </a:rPr>
                  <a:t>脉冲星质量：1.</a:t>
                </a:r>
                <a:r>
                  <a:rPr lang="en-US">
                    <a:latin typeface="黑体" panose="02010609060101010101" pitchFamily="49" charset="-122"/>
                    <a:ea typeface="黑体" panose="02010609060101010101" pitchFamily="49" charset="-122"/>
                    <a:cs typeface="黑体" panose="02010609060101010101" pitchFamily="49" charset="-122"/>
                  </a:rPr>
                  <a:t>9</a:t>
                </a:r>
                <a:r>
                  <a:rPr>
                    <a:latin typeface="黑体" panose="02010609060101010101" pitchFamily="49" charset="-122"/>
                    <a:ea typeface="黑体" panose="02010609060101010101" pitchFamily="49" charset="-122"/>
                    <a:cs typeface="黑体" panose="02010609060101010101" pitchFamily="49" charset="-122"/>
                  </a:rPr>
                  <a:t>(</a:t>
                </a:r>
                <a:r>
                  <a:rPr lang="en-US">
                    <a:latin typeface="黑体" panose="02010609060101010101" pitchFamily="49" charset="-122"/>
                    <a:ea typeface="黑体" panose="02010609060101010101" pitchFamily="49" charset="-122"/>
                    <a:cs typeface="黑体" panose="02010609060101010101" pitchFamily="49" charset="-122"/>
                  </a:rPr>
                  <a:t>3</a:t>
                </a:r>
                <a:r>
                  <a:rPr>
                    <a:latin typeface="黑体" panose="02010609060101010101" pitchFamily="49" charset="-122"/>
                    <a:ea typeface="黑体" panose="02010609060101010101" pitchFamily="49" charset="-122"/>
                    <a:cs typeface="黑体" panose="02010609060101010101" pitchFamily="49" charset="-122"/>
                  </a:rPr>
                  <a:t>)Msun</a:t>
                </a:r>
              </a:p>
            </p:txBody>
          </p:sp>
        </mc:Choice>
        <mc:Fallback xmlns="">
          <p:sp>
            <p:nvSpPr>
              <p:cNvPr id="200" name="轨道周期0.372天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7075" y="4058920"/>
                <a:ext cx="2913380" cy="2391410"/>
              </a:xfrm>
              <a:prstGeom prst="rect">
                <a:avLst/>
              </a:prstGeom>
              <a:blipFill rotWithShape="1">
                <a:blip r:embed="rId4"/>
                <a:stretch>
                  <a:fillRect t="-505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1" name="图像" descr="图像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1650" y="1043305"/>
            <a:ext cx="3041650" cy="2911475"/>
          </a:xfrm>
          <a:prstGeom prst="rect">
            <a:avLst/>
          </a:prstGeom>
          <a:ln w="12700">
            <a:miter lim="4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4" name="轨道周期0.396天…"/>
              <p:cNvSpPr txBox="1"/>
              <p:nvPr/>
            </p:nvSpPr>
            <p:spPr>
              <a:xfrm>
                <a:off x="6327140" y="4089400"/>
                <a:ext cx="2804795" cy="2252345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lIns="50800" tIns="50800" rIns="50800" bIns="50800">
                <a:normAutofit fontScale="92500" lnSpcReduction="10000"/>
              </a:bodyPr>
              <a:lstStyle>
                <a:lvl1pPr marL="228600" marR="0" indent="-228600" algn="l" defTabSz="914400" rtl="0" latinLnBrk="0">
                  <a:lnSpc>
                    <a:spcPct val="90000"/>
                  </a:lnSpc>
                  <a:spcBef>
                    <a:spcPts val="1685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defRPr sz="1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1pPr>
                <a:lvl2pPr marL="457200" marR="0" indent="-228600" algn="l" defTabSz="914400" rtl="0" latinLnBrk="0">
                  <a:lnSpc>
                    <a:spcPct val="90000"/>
                  </a:lnSpc>
                  <a:spcBef>
                    <a:spcPts val="1685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defRPr sz="1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2pPr>
                <a:lvl3pPr marL="685800" marR="0" indent="-228600" algn="l" defTabSz="914400" rtl="0" latinLnBrk="0">
                  <a:lnSpc>
                    <a:spcPct val="90000"/>
                  </a:lnSpc>
                  <a:spcBef>
                    <a:spcPts val="1685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defRPr sz="1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3pPr>
                <a:lvl4pPr marL="914400" marR="0" indent="-228600" algn="l" defTabSz="914400" rtl="0" latinLnBrk="0">
                  <a:lnSpc>
                    <a:spcPct val="90000"/>
                  </a:lnSpc>
                  <a:spcBef>
                    <a:spcPts val="1685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defRPr sz="1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4pPr>
                <a:lvl5pPr marL="1143000" marR="0" indent="-228600" algn="l" defTabSz="914400" rtl="0" latinLnBrk="0">
                  <a:lnSpc>
                    <a:spcPct val="90000"/>
                  </a:lnSpc>
                  <a:spcBef>
                    <a:spcPts val="1685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defRPr sz="1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5pPr>
                <a:lvl6pPr marL="1371600" marR="0" indent="-228600" algn="l" defTabSz="914400" rtl="0" latinLnBrk="0">
                  <a:lnSpc>
                    <a:spcPct val="90000"/>
                  </a:lnSpc>
                  <a:spcBef>
                    <a:spcPts val="1685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defRPr sz="1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6pPr>
                <a:lvl7pPr marL="1600200" marR="0" indent="-228600" algn="l" defTabSz="914400" rtl="0" latinLnBrk="0">
                  <a:lnSpc>
                    <a:spcPct val="90000"/>
                  </a:lnSpc>
                  <a:spcBef>
                    <a:spcPts val="1685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defRPr sz="1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7pPr>
                <a:lvl8pPr marL="1828800" marR="0" indent="-228600" algn="l" defTabSz="914400" rtl="0" latinLnBrk="0">
                  <a:lnSpc>
                    <a:spcPct val="90000"/>
                  </a:lnSpc>
                  <a:spcBef>
                    <a:spcPts val="1685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defRPr sz="1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8pPr>
                <a:lvl9pPr marL="2057400" marR="0" indent="-228600" algn="l" defTabSz="914400" rtl="0" latinLnBrk="0">
                  <a:lnSpc>
                    <a:spcPct val="90000"/>
                  </a:lnSpc>
                  <a:spcBef>
                    <a:spcPts val="1685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defRPr sz="1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9pPr>
              </a:lstStyle>
              <a:p>
                <a:r>
                  <a:rPr>
                    <a:latin typeface="黑体" panose="02010609060101010101" pitchFamily="49" charset="-122"/>
                    <a:ea typeface="黑体" panose="02010609060101010101" pitchFamily="49" charset="-122"/>
                    <a:cs typeface="黑体" panose="02010609060101010101" pitchFamily="49" charset="-122"/>
                  </a:rPr>
                  <a:t>轨道周期</a:t>
                </a:r>
                <a:r>
                  <a:rPr lang="en-US">
                    <a:latin typeface="黑体" panose="02010609060101010101" pitchFamily="49" charset="-122"/>
                    <a:ea typeface="黑体" panose="02010609060101010101" pitchFamily="49" charset="-122"/>
                    <a:cs typeface="黑体" panose="02010609060101010101" pitchFamily="49" charset="-122"/>
                  </a:rPr>
                  <a:t> 9.5</a:t>
                </a:r>
                <a:r>
                  <a:rPr lang="zh-CN" altLang="en-US">
                    <a:latin typeface="黑体" panose="02010609060101010101" pitchFamily="49" charset="-122"/>
                    <a:ea typeface="黑体" panose="02010609060101010101" pitchFamily="49" charset="-122"/>
                    <a:cs typeface="黑体" panose="02010609060101010101" pitchFamily="49" charset="-122"/>
                  </a:rPr>
                  <a:t>小时</a:t>
                </a:r>
                <a:endParaRPr>
                  <a:latin typeface="黑体" panose="02010609060101010101" pitchFamily="49" charset="-122"/>
                  <a:ea typeface="黑体" panose="02010609060101010101" pitchFamily="49" charset="-122"/>
                  <a:cs typeface="黑体" panose="02010609060101010101" pitchFamily="49" charset="-122"/>
                </a:endParaRPr>
              </a:p>
              <a:p>
                <a:r>
                  <a:rPr>
                    <a:latin typeface="黑体" panose="02010609060101010101" pitchFamily="49" charset="-122"/>
                    <a:ea typeface="黑体" panose="02010609060101010101" pitchFamily="49" charset="-122"/>
                    <a:cs typeface="黑体" panose="02010609060101010101" pitchFamily="49" charset="-122"/>
                  </a:rPr>
                  <a:t>伴星质量：1.6(5) Msun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i="1">
                        <a:solidFill>
                          <a:srgbClr val="000000"/>
                        </a:solidFill>
                        <a:latin typeface="Cambria Math" panose="02040503050406030204" charset="0"/>
                        <a:ea typeface="黑体" panose="02010609060101010101" pitchFamily="49" charset="-122"/>
                        <a:cs typeface="Cambria Math" panose="02040503050406030204" charset="0"/>
                      </a:rPr>
                      <m:t>sin</m:t>
                    </m:r>
                    <m:r>
                      <a:rPr i="1">
                        <a:solidFill>
                          <a:srgbClr val="000000"/>
                        </a:solidFill>
                        <a:latin typeface="Cambria Math" panose="02040503050406030204" charset="0"/>
                        <a:ea typeface="黑体" panose="02010609060101010101" pitchFamily="49" charset="-122"/>
                        <a:cs typeface="Cambria Math" panose="02040503050406030204" charset="0"/>
                      </a:rPr>
                      <m:t>𝑖</m:t>
                    </m:r>
                    <m:r>
                      <a:rPr i="1">
                        <a:solidFill>
                          <a:srgbClr val="000000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=0.9920(6)</m:t>
                    </m:r>
                  </m:oMath>
                </a14:m>
                <a:endParaRPr i="1">
                  <a:solidFill>
                    <a:srgbClr val="000000"/>
                  </a:solidFill>
                  <a:latin typeface="Cambria Math" panose="02040503050406030204" charset="0"/>
                  <a:ea typeface="MS Mincho" charset="0"/>
                  <a:cs typeface="Cambria Math" panose="02040503050406030204" charset="0"/>
                </a:endParaRPr>
              </a:p>
              <a:p>
                <a:r>
                  <a:rPr>
                    <a:latin typeface="黑体" panose="02010609060101010101" pitchFamily="49" charset="-122"/>
                    <a:ea typeface="黑体" panose="02010609060101010101" pitchFamily="49" charset="-122"/>
                    <a:cs typeface="黑体" panose="02010609060101010101" pitchFamily="49" charset="-122"/>
                    <a:sym typeface="+mn-ea"/>
                  </a:rPr>
                  <a:t>质量函数给出伴星最低质量为1.28Msun，伴星为ONe WD，质量上限1.44 Msun</a:t>
                </a:r>
                <a:endParaRPr>
                  <a:latin typeface="黑体" panose="02010609060101010101" pitchFamily="49" charset="-122"/>
                  <a:ea typeface="黑体" panose="02010609060101010101" pitchFamily="49" charset="-122"/>
                  <a:cs typeface="黑体" panose="02010609060101010101" pitchFamily="49" charset="-122"/>
                </a:endParaRPr>
              </a:p>
              <a:p>
                <a:pPr marL="0" indent="0">
                  <a:buNone/>
                </a:pPr>
                <a:endParaRPr>
                  <a:latin typeface="黑体" panose="02010609060101010101" pitchFamily="49" charset="-122"/>
                  <a:ea typeface="黑体" panose="02010609060101010101" pitchFamily="49" charset="-122"/>
                  <a:cs typeface="黑体" panose="02010609060101010101" pitchFamily="49" charset="-122"/>
                </a:endParaRPr>
              </a:p>
            </p:txBody>
          </p:sp>
        </mc:Choice>
        <mc:Fallback xmlns="">
          <p:sp>
            <p:nvSpPr>
              <p:cNvPr id="204" name="轨道周期0.396天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7140" y="4089400"/>
                <a:ext cx="2804795" cy="2252345"/>
              </a:xfrm>
              <a:prstGeom prst="rect">
                <a:avLst/>
              </a:prstGeom>
              <a:blipFill>
                <a:blip r:embed="rId6"/>
                <a:stretch>
                  <a:fillRect l="-4783" t="-7046" b="-271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" name="图像" descr="图像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5840" y="1043305"/>
            <a:ext cx="2968625" cy="290385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06" name="假定伴星质量1.28Msun"/>
          <p:cNvSpPr txBox="1"/>
          <p:nvPr/>
        </p:nvSpPr>
        <p:spPr>
          <a:xfrm>
            <a:off x="7587615" y="2348865"/>
            <a:ext cx="998855" cy="407035"/>
          </a:xfrm>
          <a:prstGeom prst="rect">
            <a:avLst/>
          </a:prstGeom>
          <a:ln w="12700">
            <a:miter lim="400000"/>
          </a:ln>
        </p:spPr>
        <p:txBody>
          <a:bodyPr wrap="square" lIns="19050" tIns="19050" rIns="19050" bIns="19050" anchor="ctr">
            <a:spAutoFit/>
          </a:bodyPr>
          <a:lstStyle>
            <a:lvl1pPr>
              <a:defRPr sz="3800">
                <a:solidFill>
                  <a:schemeClr val="accent5">
                    <a:hueOff val="-82419"/>
                    <a:satOff val="-9505"/>
                    <a:lumOff val="-16335"/>
                  </a:schemeClr>
                </a:solidFill>
              </a:defRPr>
            </a:lvl1pPr>
          </a:lstStyle>
          <a:p>
            <a:r>
              <a:rPr lang="zh-CN" sz="1200" b="1">
                <a:solidFill>
                  <a:srgbClr val="0309EF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设</a:t>
            </a:r>
            <a:r>
              <a:rPr sz="1200" b="1">
                <a:solidFill>
                  <a:srgbClr val="0309EF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伴星质量</a:t>
            </a:r>
          </a:p>
          <a:p>
            <a:r>
              <a:rPr sz="1200" b="1">
                <a:solidFill>
                  <a:srgbClr val="0309EF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1.28Msun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51460" y="323215"/>
            <a:ext cx="8791575" cy="48831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t" forceAA="0">
            <a:spAutoFit/>
          </a:bodyPr>
          <a:lstStyle/>
          <a:p>
            <a:pPr marL="0" marR="0" indent="0" algn="ctr" defTabSz="2438400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FAST-GPPS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巡天新发现脉冲星：</a:t>
            </a:r>
            <a:r>
              <a:rPr lang="en-US" altLang="zh-CN" sz="2800" b="1" dirty="0">
                <a:solidFill>
                  <a:srgbClr val="0309E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 </a:t>
            </a:r>
            <a:r>
              <a:rPr lang="zh-CN" altLang="en-US" sz="2800" b="1" dirty="0">
                <a:solidFill>
                  <a:srgbClr val="0309E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例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测到夏皮罗延迟</a:t>
            </a:r>
            <a:endParaRPr kumimoji="0" lang="zh-CN" altLang="en-US" sz="28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矩形 8"/>
          <p:cNvSpPr/>
          <p:nvPr/>
        </p:nvSpPr>
        <p:spPr>
          <a:xfrm rot="20040000">
            <a:off x="771525" y="2128520"/>
            <a:ext cx="8340725" cy="224472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noAutofit/>
          </a:bodyPr>
          <a:lstStyle/>
          <a:p>
            <a:pPr algn="ctr"/>
            <a:r>
              <a:rPr lang="en-US" altLang="zh-CN" sz="9600" b="1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Preliminary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361440" y="6174105"/>
            <a:ext cx="7497445" cy="65532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ctr" forceAA="0">
            <a:spAutoFit/>
          </a:bodyPr>
          <a:lstStyle/>
          <a:p>
            <a:pPr marL="0" marR="0" indent="0" algn="l" defTabSz="2438400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4000" b="0" i="0" u="none" strike="noStrike" cap="none" spc="0" normalizeH="0" baseline="0">
                <a:ln>
                  <a:noFill/>
                </a:ln>
                <a:solidFill>
                  <a:srgbClr val="0309EF"/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Helvetica Neue"/>
              </a:rPr>
              <a:t>轨道与视线需要正好</a:t>
            </a:r>
            <a:r>
              <a:rPr kumimoji="0" lang="en-US" altLang="zh-CN" sz="4000" b="0" i="0" u="none" strike="noStrike" cap="none" spc="0" normalizeH="0" baseline="0">
                <a:ln>
                  <a:noFill/>
                </a:ln>
                <a:solidFill>
                  <a:srgbClr val="0309EF"/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Helvetica Neue"/>
              </a:rPr>
              <a:t>edge-on </a:t>
            </a:r>
            <a:r>
              <a:rPr kumimoji="0" lang="zh-CN" altLang="en-US" sz="4000" b="0" i="0" u="none" strike="noStrike" cap="none" spc="0" normalizeH="0" baseline="0">
                <a:ln>
                  <a:noFill/>
                </a:ln>
                <a:solidFill>
                  <a:srgbClr val="0309EF"/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Helvetica Neue"/>
              </a:rPr>
              <a:t>！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1dbb735442680fde7d7340af89f24c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460" y="1314450"/>
            <a:ext cx="4125595" cy="451612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2700"/>
            <a:ext cx="9180830" cy="1536065"/>
          </a:xfrm>
        </p:spPr>
        <p:txBody>
          <a:bodyPr>
            <a:noAutofit/>
          </a:bodyPr>
          <a:lstStyle/>
          <a:p>
            <a:pPr algn="ctr"/>
            <a:r>
              <a:rPr lang="zh-CN" alt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双中子星系统</a:t>
            </a:r>
            <a:br>
              <a:rPr lang="zh-CN" alt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r>
              <a:rPr lang="zh-CN" altLang="en-US" sz="3600" b="1">
                <a:solidFill>
                  <a:srgbClr val="0309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过去发现仅</a:t>
            </a:r>
            <a:r>
              <a:rPr lang="en-US" altLang="zh-CN" sz="3600" b="1">
                <a:solidFill>
                  <a:srgbClr val="0309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25</a:t>
            </a:r>
            <a:r>
              <a:rPr lang="zh-CN" altLang="en-US" sz="3600" b="1">
                <a:solidFill>
                  <a:srgbClr val="0309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例，</a:t>
            </a:r>
            <a:r>
              <a:rPr lang="en-US" altLang="zh-CN" sz="3600" b="1">
                <a:solidFill>
                  <a:srgbClr val="0309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FAST-GPPS</a:t>
            </a:r>
            <a:r>
              <a:rPr lang="zh-CN" alt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发现</a:t>
            </a:r>
            <a:r>
              <a:rPr lang="en-US" altLang="zh-CN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8</a:t>
            </a:r>
            <a:r>
              <a:rPr lang="zh-CN" alt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例</a:t>
            </a:r>
          </a:p>
        </p:txBody>
      </p:sp>
      <p:grpSp>
        <p:nvGrpSpPr>
          <p:cNvPr id="178" name="成组"/>
          <p:cNvGrpSpPr/>
          <p:nvPr/>
        </p:nvGrpSpPr>
        <p:grpSpPr>
          <a:xfrm>
            <a:off x="341630" y="5818505"/>
            <a:ext cx="1702435" cy="909320"/>
            <a:chOff x="0" y="0"/>
            <a:chExt cx="6954578" cy="5495711"/>
          </a:xfrm>
        </p:grpSpPr>
        <p:sp>
          <p:nvSpPr>
            <p:cNvPr id="171" name="线条"/>
            <p:cNvSpPr/>
            <p:nvPr>
              <p:custDataLst>
                <p:tags r:id="rId2"/>
              </p:custDataLst>
            </p:nvPr>
          </p:nvSpPr>
          <p:spPr>
            <a:xfrm flipV="1">
              <a:off x="5973530" y="1518501"/>
              <a:ext cx="1" cy="1160568"/>
            </a:xfrm>
            <a:prstGeom prst="line">
              <a:avLst/>
            </a:prstGeom>
            <a:noFill/>
            <a:ln w="88900" cap="flat">
              <a:solidFill>
                <a:srgbClr val="FF26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 cap="all" spc="48">
                  <a:latin typeface="+mn-lt"/>
                  <a:ea typeface="+mn-ea"/>
                  <a:cs typeface="+mn-cs"/>
                  <a:sym typeface="Futura"/>
                </a:defRPr>
              </a:pPr>
              <a:endParaRPr sz="3200"/>
            </a:p>
          </p:txBody>
        </p:sp>
        <p:grpSp>
          <p:nvGrpSpPr>
            <p:cNvPr id="174" name="成组"/>
            <p:cNvGrpSpPr/>
            <p:nvPr/>
          </p:nvGrpSpPr>
          <p:grpSpPr>
            <a:xfrm>
              <a:off x="-1" y="0"/>
              <a:ext cx="6954580" cy="5495712"/>
              <a:chOff x="0" y="0"/>
              <a:chExt cx="6954578" cy="5495711"/>
            </a:xfrm>
          </p:grpSpPr>
          <p:sp>
            <p:nvSpPr>
              <p:cNvPr id="172" name="椭圆形"/>
              <p:cNvSpPr/>
              <p:nvPr>
                <p:custDataLst>
                  <p:tags r:id="rId6"/>
                </p:custDataLst>
              </p:nvPr>
            </p:nvSpPr>
            <p:spPr>
              <a:xfrm>
                <a:off x="0" y="0"/>
                <a:ext cx="5968651" cy="5495712"/>
              </a:xfrm>
              <a:prstGeom prst="ellipse">
                <a:avLst/>
              </a:prstGeom>
              <a:noFill/>
              <a:ln w="63500" cap="flat">
                <a:solidFill>
                  <a:srgbClr val="FF26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 cap="all" spc="48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Futura"/>
                  </a:defRPr>
                </a:pPr>
                <a:endParaRPr sz="3200"/>
              </a:p>
            </p:txBody>
          </p:sp>
          <p:sp>
            <p:nvSpPr>
              <p:cNvPr id="173" name="椭圆形"/>
              <p:cNvSpPr/>
              <p:nvPr>
                <p:custDataLst>
                  <p:tags r:id="rId7"/>
                </p:custDataLst>
              </p:nvPr>
            </p:nvSpPr>
            <p:spPr>
              <a:xfrm>
                <a:off x="985928" y="0"/>
                <a:ext cx="5968651" cy="5495712"/>
              </a:xfrm>
              <a:prstGeom prst="ellipse">
                <a:avLst/>
              </a:prstGeom>
              <a:noFill/>
              <a:ln w="63500" cap="flat">
                <a:solidFill>
                  <a:srgbClr val="0433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 cap="all" spc="48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Futura"/>
                  </a:defRPr>
                </a:pPr>
                <a:endParaRPr sz="3200"/>
              </a:p>
            </p:txBody>
          </p:sp>
        </p:grpSp>
        <p:sp>
          <p:nvSpPr>
            <p:cNvPr id="175" name="圆形"/>
            <p:cNvSpPr/>
            <p:nvPr>
              <p:custDataLst>
                <p:tags r:id="rId3"/>
              </p:custDataLst>
            </p:nvPr>
          </p:nvSpPr>
          <p:spPr>
            <a:xfrm>
              <a:off x="5754917" y="2508836"/>
              <a:ext cx="437226" cy="437227"/>
            </a:xfrm>
            <a:prstGeom prst="ellipse">
              <a:avLst/>
            </a:prstGeom>
            <a:blipFill rotWithShape="1">
              <a:blip r:embed="rId10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 cap="all" spc="48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Futura"/>
                </a:defRPr>
              </a:pPr>
              <a:endParaRPr sz="3200"/>
            </a:p>
          </p:txBody>
        </p:sp>
        <p:sp>
          <p:nvSpPr>
            <p:cNvPr id="176" name="线条"/>
            <p:cNvSpPr/>
            <p:nvPr>
              <p:custDataLst>
                <p:tags r:id="rId4"/>
              </p:custDataLst>
            </p:nvPr>
          </p:nvSpPr>
          <p:spPr>
            <a:xfrm flipH="1">
              <a:off x="964028" y="2715330"/>
              <a:ext cx="1" cy="1160568"/>
            </a:xfrm>
            <a:prstGeom prst="line">
              <a:avLst/>
            </a:prstGeom>
            <a:noFill/>
            <a:ln w="88900" cap="flat">
              <a:solidFill>
                <a:srgbClr val="0433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 cap="all" spc="48">
                  <a:latin typeface="+mn-lt"/>
                  <a:ea typeface="+mn-ea"/>
                  <a:cs typeface="+mn-cs"/>
                  <a:sym typeface="Futura"/>
                </a:defRPr>
              </a:pPr>
              <a:endParaRPr sz="3200"/>
            </a:p>
          </p:txBody>
        </p:sp>
        <p:sp>
          <p:nvSpPr>
            <p:cNvPr id="177" name="圆形"/>
            <p:cNvSpPr/>
            <p:nvPr>
              <p:custDataLst>
                <p:tags r:id="rId5"/>
              </p:custDataLst>
            </p:nvPr>
          </p:nvSpPr>
          <p:spPr>
            <a:xfrm>
              <a:off x="745415" y="2529242"/>
              <a:ext cx="437227" cy="437227"/>
            </a:xfrm>
            <a:prstGeom prst="ellipse">
              <a:avLst/>
            </a:prstGeom>
            <a:solidFill>
              <a:schemeClr val="accent1">
                <a:hueOff val="328198"/>
                <a:lumOff val="-1013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 cap="all" spc="48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Futura"/>
                </a:defRPr>
              </a:pPr>
              <a:endParaRPr sz="3200"/>
            </a:p>
          </p:txBody>
        </p:sp>
      </p:grpSp>
      <p:pic>
        <p:nvPicPr>
          <p:cNvPr id="3" name="图像" descr="图像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/>
          <a:srcRect t="10913" r="14983"/>
          <a:stretch>
            <a:fillRect/>
          </a:stretch>
        </p:blipFill>
        <p:spPr>
          <a:xfrm>
            <a:off x="2321560" y="5640705"/>
            <a:ext cx="2113280" cy="1217295"/>
          </a:xfrm>
          <a:prstGeom prst="rect">
            <a:avLst/>
          </a:prstGeom>
          <a:ln w="12700" cap="flat">
            <a:noFill/>
            <a:miter lim="400000"/>
            <a:headEnd/>
            <a:tailEnd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11" name="图片 10" descr="cef2eb91c8c5f84d229efd74d5a4e3c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99025" y="1313815"/>
            <a:ext cx="4179570" cy="531368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61290" y="1718945"/>
            <a:ext cx="522605" cy="38671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/>
              <a:t>1</a:t>
            </a:r>
          </a:p>
          <a:p>
            <a:r>
              <a:rPr lang="en-US" altLang="zh-CN"/>
              <a:t>2</a:t>
            </a:r>
          </a:p>
          <a:p>
            <a:r>
              <a:rPr lang="en-US" altLang="zh-CN"/>
              <a:t>3</a:t>
            </a:r>
          </a:p>
          <a:p>
            <a:r>
              <a:rPr lang="en-US" altLang="zh-CN"/>
              <a:t>4</a:t>
            </a:r>
          </a:p>
          <a:p>
            <a:r>
              <a:rPr lang="en-US" altLang="zh-CN"/>
              <a:t>5</a:t>
            </a:r>
          </a:p>
          <a:p>
            <a:r>
              <a:rPr lang="en-US" altLang="zh-CN"/>
              <a:t>6</a:t>
            </a:r>
          </a:p>
          <a:p>
            <a:r>
              <a:rPr lang="en-US" altLang="zh-CN"/>
              <a:t>7</a:t>
            </a:r>
          </a:p>
          <a:p>
            <a:r>
              <a:rPr lang="en-US" altLang="zh-CN"/>
              <a:t>8</a:t>
            </a:r>
          </a:p>
          <a:p>
            <a:r>
              <a:rPr lang="en-US" altLang="zh-CN"/>
              <a:t>9</a:t>
            </a:r>
          </a:p>
          <a:p>
            <a:r>
              <a:rPr lang="en-US" altLang="zh-CN"/>
              <a:t>10</a:t>
            </a:r>
          </a:p>
          <a:p>
            <a:r>
              <a:rPr lang="en-US" altLang="zh-CN"/>
              <a:t>11</a:t>
            </a:r>
          </a:p>
          <a:p>
            <a:r>
              <a:rPr lang="en-US" altLang="zh-CN"/>
              <a:t>12</a:t>
            </a:r>
          </a:p>
          <a:p>
            <a:r>
              <a:rPr lang="en-US" altLang="zh-CN"/>
              <a:t>13</a:t>
            </a:r>
          </a:p>
          <a:p>
            <a:r>
              <a:rPr lang="en-US" altLang="zh-CN"/>
              <a:t>14</a:t>
            </a:r>
          </a:p>
          <a:p>
            <a:endParaRPr lang="en-US" altLang="zh-CN"/>
          </a:p>
        </p:txBody>
      </p:sp>
      <p:sp>
        <p:nvSpPr>
          <p:cNvPr id="15" name="文本框 14"/>
          <p:cNvSpPr txBox="1"/>
          <p:nvPr/>
        </p:nvSpPr>
        <p:spPr>
          <a:xfrm>
            <a:off x="4672330" y="1644650"/>
            <a:ext cx="1675130" cy="50552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2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/>
              <a:t>1</a:t>
            </a:r>
          </a:p>
          <a:p>
            <a:pPr>
              <a:lnSpc>
                <a:spcPts val="2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/>
              <a:t>2</a:t>
            </a:r>
          </a:p>
          <a:p>
            <a:pPr>
              <a:lnSpc>
                <a:spcPts val="2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/>
              <a:t>3</a:t>
            </a:r>
          </a:p>
          <a:p>
            <a:pPr>
              <a:lnSpc>
                <a:spcPts val="2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/>
              <a:t>4</a:t>
            </a:r>
          </a:p>
          <a:p>
            <a:pPr>
              <a:lnSpc>
                <a:spcPts val="2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/>
              <a:t>5</a:t>
            </a:r>
          </a:p>
          <a:p>
            <a:pPr>
              <a:lnSpc>
                <a:spcPts val="2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/>
              <a:t>6</a:t>
            </a:r>
          </a:p>
          <a:p>
            <a:pPr>
              <a:lnSpc>
                <a:spcPts val="2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/>
              <a:t>7</a:t>
            </a:r>
          </a:p>
          <a:p>
            <a:pPr>
              <a:lnSpc>
                <a:spcPts val="2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/>
              <a:t>8</a:t>
            </a:r>
          </a:p>
          <a:p>
            <a:pPr>
              <a:lnSpc>
                <a:spcPts val="2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/>
              <a:t>9</a:t>
            </a:r>
          </a:p>
          <a:p>
            <a:pPr>
              <a:lnSpc>
                <a:spcPts val="2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/>
              <a:t>10</a:t>
            </a:r>
          </a:p>
          <a:p>
            <a:pPr>
              <a:lnSpc>
                <a:spcPts val="2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/>
              <a:t>11</a:t>
            </a:r>
          </a:p>
          <a:p>
            <a:pPr>
              <a:lnSpc>
                <a:spcPts val="2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/>
              <a:t>12</a:t>
            </a:r>
          </a:p>
          <a:p>
            <a:pPr>
              <a:lnSpc>
                <a:spcPts val="2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/>
              <a:t>13</a:t>
            </a:r>
          </a:p>
          <a:p>
            <a:pPr>
              <a:lnSpc>
                <a:spcPts val="2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/>
              <a:t>14</a:t>
            </a:r>
          </a:p>
          <a:p>
            <a:pPr>
              <a:lnSpc>
                <a:spcPts val="2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/>
              <a:t>15</a:t>
            </a:r>
          </a:p>
          <a:p>
            <a:pPr>
              <a:lnSpc>
                <a:spcPts val="2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/>
              <a:t>16</a:t>
            </a:r>
          </a:p>
          <a:p>
            <a:pPr>
              <a:lnSpc>
                <a:spcPts val="2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/>
              <a:t>17</a:t>
            </a:r>
          </a:p>
          <a:p>
            <a:pPr>
              <a:lnSpc>
                <a:spcPts val="2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/>
              <a:t>18</a:t>
            </a:r>
          </a:p>
          <a:p>
            <a:pPr>
              <a:lnSpc>
                <a:spcPts val="2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/>
              <a:t>19</a:t>
            </a:r>
          </a:p>
          <a:p>
            <a:endParaRPr lang="en-US" altLang="zh-CN"/>
          </a:p>
        </p:txBody>
      </p:sp>
      <p:sp>
        <p:nvSpPr>
          <p:cNvPr id="9" name="矩形 8"/>
          <p:cNvSpPr/>
          <p:nvPr/>
        </p:nvSpPr>
        <p:spPr>
          <a:xfrm rot="1080000">
            <a:off x="1834515" y="2715895"/>
            <a:ext cx="7492365" cy="103695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noAutofit/>
          </a:bodyPr>
          <a:lstStyle/>
          <a:p>
            <a:pPr algn="ctr"/>
            <a:r>
              <a:rPr lang="en-US" altLang="zh-CN" sz="11500" b="1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Preliminary</a:t>
            </a:r>
          </a:p>
        </p:txBody>
      </p:sp>
      <p:sp>
        <p:nvSpPr>
          <p:cNvPr id="17" name="矩形 16"/>
          <p:cNvSpPr/>
          <p:nvPr/>
        </p:nvSpPr>
        <p:spPr>
          <a:xfrm>
            <a:off x="161925" y="4239260"/>
            <a:ext cx="3780155" cy="26987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161290" y="2864485"/>
            <a:ext cx="3780155" cy="26987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图像" descr="图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367" y="2438660"/>
            <a:ext cx="4312224" cy="414095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78" name="轨道周期14.5天…"/>
          <p:cNvSpPr txBox="1">
            <a:spLocks noGrp="1"/>
          </p:cNvSpPr>
          <p:nvPr>
            <p:ph type="body" sz="half" idx="1"/>
          </p:nvPr>
        </p:nvSpPr>
        <p:spPr>
          <a:xfrm>
            <a:off x="521335" y="1223645"/>
            <a:ext cx="3142615" cy="1247775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ts val="3000"/>
              </a:lnSpc>
              <a:spcBef>
                <a:spcPts val="0"/>
              </a:spcBef>
            </a:pPr>
            <a:r>
              <a:rPr lang="en-US" sz="1600" b="1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Pb=</a:t>
            </a:r>
            <a:r>
              <a:rPr sz="1600" b="1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14.5</a:t>
            </a:r>
            <a:r>
              <a:rPr lang="en-US" sz="1600" b="1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day</a:t>
            </a:r>
            <a:endParaRPr sz="1600" b="1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>
              <a:lnSpc>
                <a:spcPts val="3000"/>
              </a:lnSpc>
              <a:spcBef>
                <a:spcPts val="0"/>
              </a:spcBef>
            </a:pPr>
            <a:r>
              <a:rPr sz="1600" b="1">
                <a:solidFill>
                  <a:srgbClr val="0309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近心点进动</a:t>
            </a:r>
            <a:r>
              <a:rPr lang="en-US" sz="1600" b="1">
                <a:solidFill>
                  <a:srgbClr val="0309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0.00532</a:t>
            </a:r>
            <a:r>
              <a:rPr lang="zh-CN" altLang="en-US" sz="1600" b="1">
                <a:solidFill>
                  <a:srgbClr val="0309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°</a:t>
            </a:r>
            <a:r>
              <a:rPr lang="en-US" altLang="zh-CN" sz="1600" b="1">
                <a:solidFill>
                  <a:srgbClr val="0309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/yr</a:t>
            </a:r>
            <a:endParaRPr sz="1600" b="1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>
              <a:lnSpc>
                <a:spcPts val="3000"/>
              </a:lnSpc>
              <a:spcBef>
                <a:spcPts val="0"/>
              </a:spcBef>
            </a:pPr>
            <a:r>
              <a:rPr sz="1600" b="1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系统总质量2.79(7) Msun</a:t>
            </a:r>
          </a:p>
        </p:txBody>
      </p:sp>
      <p:sp>
        <p:nvSpPr>
          <p:cNvPr id="2" name="标题 1"/>
          <p:cNvSpPr>
            <a:spLocks noGrp="1"/>
          </p:cNvSpPr>
          <p:nvPr/>
        </p:nvSpPr>
        <p:spPr>
          <a:xfrm>
            <a:off x="0" y="12700"/>
            <a:ext cx="9180830" cy="15360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双中子星系统</a:t>
            </a:r>
            <a:br>
              <a:rPr lang="zh-CN" alt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r>
              <a:rPr lang="zh-CN" altLang="en-US" sz="3600" b="1">
                <a:solidFill>
                  <a:srgbClr val="0309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近心点进动测量2</a:t>
            </a:r>
            <a:r>
              <a:rPr lang="zh-CN" altLang="en-US" sz="3600" b="1">
                <a:solidFill>
                  <a:srgbClr val="0309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例</a:t>
            </a:r>
          </a:p>
        </p:txBody>
      </p:sp>
      <p:sp>
        <p:nvSpPr>
          <p:cNvPr id="176" name="J1901+0658"/>
          <p:cNvSpPr txBox="1">
            <a:spLocks noGrp="1"/>
          </p:cNvSpPr>
          <p:nvPr>
            <p:ph type="title"/>
          </p:nvPr>
        </p:nvSpPr>
        <p:spPr>
          <a:xfrm>
            <a:off x="1061085" y="2573655"/>
            <a:ext cx="1477010" cy="35687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2000">
                <a:latin typeface="Arial" panose="020B0604020202020204" pitchFamily="34" charset="0"/>
                <a:cs typeface="Arial" panose="020B0604020202020204" pitchFamily="34" charset="0"/>
              </a:rPr>
              <a:t>J1901+0658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06170" y="5544185"/>
            <a:ext cx="1674495" cy="59880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t" forceAA="0">
            <a:spAutoFit/>
          </a:bodyPr>
          <a:lstStyle/>
          <a:p>
            <a:pPr marL="0" marR="0" indent="0" algn="l" defTabSz="2438400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>
                <a:solidFill>
                  <a:srgbClr val="0309EF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Su et al. 2024</a:t>
            </a:r>
            <a:br>
              <a:rPr>
                <a:solidFill>
                  <a:srgbClr val="0309EF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</a:br>
            <a:r>
              <a:rPr lang="en-US">
                <a:solidFill>
                  <a:srgbClr val="0309EF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MNRAS</a:t>
            </a:r>
            <a:endParaRPr kumimoji="0" lang="en-US" sz="4800" b="0" i="0" u="none" strike="noStrike" cap="none" spc="0" normalizeH="0" baseline="0">
              <a:ln>
                <a:noFill/>
              </a:ln>
              <a:solidFill>
                <a:srgbClr val="0309EF"/>
              </a:solidFill>
              <a:effectLst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+mn-ea"/>
            </a:endParaRPr>
          </a:p>
        </p:txBody>
      </p:sp>
      <p:pic>
        <p:nvPicPr>
          <p:cNvPr id="188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6485" y="2743200"/>
            <a:ext cx="3932555" cy="392366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89" name="J1922+1512g"/>
          <p:cNvSpPr txBox="1"/>
          <p:nvPr/>
        </p:nvSpPr>
        <p:spPr>
          <a:xfrm>
            <a:off x="7185025" y="5455920"/>
            <a:ext cx="1621790" cy="400050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/>
          <a:lstStyle>
            <a:lvl1pPr marL="0" marR="0" indent="0" algn="l" defTabSz="914400" rtl="0" latinLnBrk="0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319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r>
              <a:rPr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J1922+1512g</a:t>
            </a:r>
          </a:p>
        </p:txBody>
      </p:sp>
      <p:sp>
        <p:nvSpPr>
          <p:cNvPr id="4" name="轨道周期1.50小时…"/>
          <p:cNvSpPr txBox="1"/>
          <p:nvPr/>
        </p:nvSpPr>
        <p:spPr>
          <a:xfrm>
            <a:off x="5149215" y="1135380"/>
            <a:ext cx="3763645" cy="1257935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/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685"/>
              </a:spcBef>
              <a:spcAft>
                <a:spcPts val="0"/>
              </a:spcAft>
              <a:buClrTx/>
              <a:buSzPct val="123000"/>
              <a:buFontTx/>
              <a:buChar char="•"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457200" marR="0" indent="-228600" algn="l" defTabSz="914400" rtl="0" latinLnBrk="0">
              <a:lnSpc>
                <a:spcPct val="90000"/>
              </a:lnSpc>
              <a:spcBef>
                <a:spcPts val="1685"/>
              </a:spcBef>
              <a:spcAft>
                <a:spcPts val="0"/>
              </a:spcAft>
              <a:buClrTx/>
              <a:buSzPct val="123000"/>
              <a:buFontTx/>
              <a:buChar char="•"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685800" marR="0" indent="-228600" algn="l" defTabSz="914400" rtl="0" latinLnBrk="0">
              <a:lnSpc>
                <a:spcPct val="90000"/>
              </a:lnSpc>
              <a:spcBef>
                <a:spcPts val="1685"/>
              </a:spcBef>
              <a:spcAft>
                <a:spcPts val="0"/>
              </a:spcAft>
              <a:buClrTx/>
              <a:buSzPct val="123000"/>
              <a:buFontTx/>
              <a:buChar char="•"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914400" marR="0" indent="-228600" algn="l" defTabSz="914400" rtl="0" latinLnBrk="0">
              <a:lnSpc>
                <a:spcPct val="90000"/>
              </a:lnSpc>
              <a:spcBef>
                <a:spcPts val="1685"/>
              </a:spcBef>
              <a:spcAft>
                <a:spcPts val="0"/>
              </a:spcAft>
              <a:buClrTx/>
              <a:buSzPct val="123000"/>
              <a:buFontTx/>
              <a:buChar char="•"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1143000" marR="0" indent="-228600" algn="l" defTabSz="914400" rtl="0" latinLnBrk="0">
              <a:lnSpc>
                <a:spcPct val="90000"/>
              </a:lnSpc>
              <a:spcBef>
                <a:spcPts val="1685"/>
              </a:spcBef>
              <a:spcAft>
                <a:spcPts val="0"/>
              </a:spcAft>
              <a:buClrTx/>
              <a:buSzPct val="123000"/>
              <a:buFontTx/>
              <a:buChar char="•"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1371600" marR="0" indent="-228600" algn="l" defTabSz="914400" rtl="0" latinLnBrk="0">
              <a:lnSpc>
                <a:spcPct val="90000"/>
              </a:lnSpc>
              <a:spcBef>
                <a:spcPts val="1685"/>
              </a:spcBef>
              <a:spcAft>
                <a:spcPts val="0"/>
              </a:spcAft>
              <a:buClrTx/>
              <a:buSzPct val="123000"/>
              <a:buFontTx/>
              <a:buChar char="•"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1600200" marR="0" indent="-228600" algn="l" defTabSz="914400" rtl="0" latinLnBrk="0">
              <a:lnSpc>
                <a:spcPct val="90000"/>
              </a:lnSpc>
              <a:spcBef>
                <a:spcPts val="1685"/>
              </a:spcBef>
              <a:spcAft>
                <a:spcPts val="0"/>
              </a:spcAft>
              <a:buClrTx/>
              <a:buSzPct val="123000"/>
              <a:buFontTx/>
              <a:buChar char="•"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1828800" marR="0" indent="-228600" algn="l" defTabSz="914400" rtl="0" latinLnBrk="0">
              <a:lnSpc>
                <a:spcPct val="90000"/>
              </a:lnSpc>
              <a:spcBef>
                <a:spcPts val="1685"/>
              </a:spcBef>
              <a:spcAft>
                <a:spcPts val="0"/>
              </a:spcAft>
              <a:buClrTx/>
              <a:buSzPct val="123000"/>
              <a:buFontTx/>
              <a:buChar char="•"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2057400" marR="0" indent="-228600" algn="l" defTabSz="914400" rtl="0" latinLnBrk="0">
              <a:lnSpc>
                <a:spcPct val="90000"/>
              </a:lnSpc>
              <a:spcBef>
                <a:spcPts val="1685"/>
              </a:spcBef>
              <a:spcAft>
                <a:spcPts val="0"/>
              </a:spcAft>
              <a:buClrTx/>
              <a:buSzPct val="123000"/>
              <a:buFontTx/>
              <a:buChar char="•"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l" defTabSz="914400">
              <a:lnSpc>
                <a:spcPts val="3000"/>
              </a:lnSpc>
              <a:spcBef>
                <a:spcPts val="0"/>
              </a:spcBef>
            </a:pPr>
            <a:r>
              <a:rPr lang="en-US" sz="1600" b="1" ker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Pb = 1.50小时</a:t>
            </a:r>
          </a:p>
          <a:p>
            <a:pPr algn="l" defTabSz="914400">
              <a:lnSpc>
                <a:spcPts val="3000"/>
              </a:lnSpc>
              <a:spcBef>
                <a:spcPts val="0"/>
              </a:spcBef>
            </a:pPr>
            <a:r>
              <a:rPr lang="en-US" sz="1600" b="1" kern="0">
                <a:solidFill>
                  <a:srgbClr val="0309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近心点进动 40.3</a:t>
            </a:r>
            <a:r>
              <a:rPr lang="zh-CN" altLang="en-US" sz="1600" b="1" kern="0">
                <a:solidFill>
                  <a:srgbClr val="0309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°</a:t>
            </a:r>
            <a:r>
              <a:rPr lang="en-US" altLang="zh-CN" sz="1600" b="1" kern="0">
                <a:solidFill>
                  <a:srgbClr val="0309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/yr</a:t>
            </a:r>
            <a:endParaRPr lang="en-US" altLang="zh-CN" sz="1600" b="1" kern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 defTabSz="914400">
              <a:lnSpc>
                <a:spcPts val="3000"/>
              </a:lnSpc>
              <a:spcBef>
                <a:spcPts val="0"/>
              </a:spcBef>
            </a:pPr>
            <a:r>
              <a:rPr lang="zh-CN" altLang="en-US" sz="1600" b="1" ker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使</a:t>
            </a:r>
            <a:r>
              <a:rPr lang="en-US" sz="1600" b="1" ker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自转轴进动</a:t>
            </a:r>
            <a:r>
              <a:rPr lang="zh-CN" altLang="en-US" sz="1600" b="1" ker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，</a:t>
            </a:r>
            <a:r>
              <a:rPr lang="en-US" sz="1600" b="1" ker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轮廓演化</a:t>
            </a:r>
            <a:r>
              <a:rPr lang="zh-CN" altLang="en-US" sz="1600" b="1" ker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！</a:t>
            </a:r>
            <a:endParaRPr lang="en-US" sz="1600" b="1" kern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l" defTabSz="914400">
              <a:lnSpc>
                <a:spcPts val="3000"/>
              </a:lnSpc>
              <a:spcBef>
                <a:spcPts val="0"/>
              </a:spcBef>
            </a:pPr>
            <a:r>
              <a:rPr lang="en-US" sz="1600" b="1" ker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总质量: 2.81(14) Msun</a:t>
            </a:r>
          </a:p>
        </p:txBody>
      </p:sp>
      <p:sp>
        <p:nvSpPr>
          <p:cNvPr id="9" name="矩形 8"/>
          <p:cNvSpPr/>
          <p:nvPr/>
        </p:nvSpPr>
        <p:spPr>
          <a:xfrm rot="1080000">
            <a:off x="4940300" y="3858895"/>
            <a:ext cx="4363085" cy="103695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noAutofit/>
          </a:bodyPr>
          <a:lstStyle/>
          <a:p>
            <a:pPr algn="ctr"/>
            <a:r>
              <a:rPr lang="en-US" altLang="zh-CN" sz="4800" b="1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Preliminary</a:t>
            </a:r>
          </a:p>
          <a:p>
            <a:pPr algn="ctr"/>
            <a:endParaRPr lang="en-US" altLang="zh-CN" sz="4800" b="1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  <p:pic>
        <p:nvPicPr>
          <p:cNvPr id="7" name="图像" descr="图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43477" y="1936518"/>
            <a:ext cx="7682794" cy="1150137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8" name="图像" descr="图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490" y="1301750"/>
            <a:ext cx="4573270" cy="543369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图像" descr="图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545" y="2718435"/>
            <a:ext cx="4190365" cy="392303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81" name="J1933+2038g"/>
          <p:cNvSpPr txBox="1">
            <a:spLocks noGrp="1"/>
          </p:cNvSpPr>
          <p:nvPr>
            <p:ph type="title"/>
          </p:nvPr>
        </p:nvSpPr>
        <p:spPr>
          <a:xfrm>
            <a:off x="2119630" y="5928995"/>
            <a:ext cx="1646555" cy="422275"/>
          </a:xfrm>
          <a:prstGeom prst="rect">
            <a:avLst/>
          </a:prstGeom>
        </p:spPr>
        <p:txBody>
          <a:bodyPr/>
          <a:lstStyle/>
          <a:p>
            <a:r>
              <a:rPr sz="2000">
                <a:solidFill>
                  <a:srgbClr val="0309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J1933+2038g</a:t>
            </a:r>
          </a:p>
        </p:txBody>
      </p:sp>
      <p:sp>
        <p:nvSpPr>
          <p:cNvPr id="182" name="轨道周期0.537天…"/>
          <p:cNvSpPr txBox="1">
            <a:spLocks noGrp="1"/>
          </p:cNvSpPr>
          <p:nvPr>
            <p:ph type="body" sz="quarter" idx="1"/>
          </p:nvPr>
        </p:nvSpPr>
        <p:spPr>
          <a:xfrm>
            <a:off x="424180" y="1134745"/>
            <a:ext cx="3710940" cy="1679575"/>
          </a:xfrm>
          <a:prstGeom prst="rect">
            <a:avLst/>
          </a:prstGeom>
        </p:spPr>
        <p:txBody>
          <a:bodyPr/>
          <a:lstStyle/>
          <a:p>
            <a:pPr algn="l">
              <a:lnSpc>
                <a:spcPts val="3000"/>
              </a:lnSpc>
              <a:spcBef>
                <a:spcPts val="0"/>
              </a:spcBef>
            </a:pPr>
            <a:r>
              <a:rPr lang="en-US" sz="1600" b="1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轨道周期0.537天</a:t>
            </a:r>
          </a:p>
          <a:p>
            <a:pPr algn="l">
              <a:lnSpc>
                <a:spcPts val="3000"/>
              </a:lnSpc>
              <a:spcBef>
                <a:spcPts val="0"/>
              </a:spcBef>
            </a:pPr>
            <a:r>
              <a:rPr lang="en-US" sz="1600" b="1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伴星质量：1.49(8) Msun</a:t>
            </a:r>
          </a:p>
          <a:p>
            <a:pPr algn="l">
              <a:lnSpc>
                <a:spcPts val="3000"/>
              </a:lnSpc>
              <a:spcBef>
                <a:spcPts val="0"/>
              </a:spcBef>
            </a:pPr>
            <a:r>
              <a:rPr lang="en-US" sz="1600" b="1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脉冲星质量：1.09(8) Msun</a:t>
            </a:r>
          </a:p>
          <a:p>
            <a:pPr algn="l">
              <a:lnSpc>
                <a:spcPts val="3000"/>
              </a:lnSpc>
              <a:spcBef>
                <a:spcPts val="0"/>
              </a:spcBef>
            </a:pPr>
            <a:r>
              <a:rPr lang="en-US" sz="1600" b="1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总质量: 2.583(1) Msun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49555" y="98425"/>
            <a:ext cx="8655050" cy="120904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ctr" forceAA="0">
            <a:spAutoFit/>
          </a:bodyPr>
          <a:lstStyle/>
          <a:p>
            <a:pPr marL="0" marR="0" indent="0" algn="ctr" defTabSz="2438400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双中子星系统</a:t>
            </a:r>
            <a:br>
              <a:rPr lang="zh-CN" alt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</a:br>
            <a:r>
              <a:rPr lang="zh-CN" altLang="en-US" sz="4000" b="1">
                <a:solidFill>
                  <a:srgbClr val="0309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近心点进动与爱因斯坦时间延迟 2例</a:t>
            </a:r>
            <a:endParaRPr kumimoji="0" lang="zh-CN" altLang="en-US" sz="4000" b="1" i="0" u="none" strike="noStrike" cap="none" spc="0" normalizeH="0" baseline="0">
              <a:solidFill>
                <a:srgbClr val="0309E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184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5680" y="3290570"/>
            <a:ext cx="3968750" cy="347662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85" name="J1856-0040g"/>
          <p:cNvSpPr txBox="1"/>
          <p:nvPr/>
        </p:nvSpPr>
        <p:spPr>
          <a:xfrm>
            <a:off x="7213600" y="5751830"/>
            <a:ext cx="1548130" cy="374650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/>
          <a:lstStyle>
            <a:lvl1pPr marL="0" marR="0" indent="0" algn="l" defTabSz="914400" rtl="0" latinLnBrk="0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319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r>
              <a:rPr sz="2000">
                <a:solidFill>
                  <a:srgbClr val="0309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J1856-0040g</a:t>
            </a:r>
          </a:p>
        </p:txBody>
      </p:sp>
      <p:sp>
        <p:nvSpPr>
          <p:cNvPr id="186" name="轨道周期2.36小时…"/>
          <p:cNvSpPr txBox="1"/>
          <p:nvPr/>
        </p:nvSpPr>
        <p:spPr>
          <a:xfrm>
            <a:off x="5218138" y="1178301"/>
            <a:ext cx="3142590" cy="2644123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norm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685"/>
              </a:spcBef>
              <a:spcAft>
                <a:spcPts val="0"/>
              </a:spcAft>
              <a:buClrTx/>
              <a:buSzPct val="123000"/>
              <a:buFontTx/>
              <a:buChar char="•"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457200" marR="0" indent="-228600" algn="l" defTabSz="914400" rtl="0" latinLnBrk="0">
              <a:lnSpc>
                <a:spcPct val="90000"/>
              </a:lnSpc>
              <a:spcBef>
                <a:spcPts val="1685"/>
              </a:spcBef>
              <a:spcAft>
                <a:spcPts val="0"/>
              </a:spcAft>
              <a:buClrTx/>
              <a:buSzPct val="123000"/>
              <a:buFontTx/>
              <a:buChar char="•"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685800" marR="0" indent="-228600" algn="l" defTabSz="914400" rtl="0" latinLnBrk="0">
              <a:lnSpc>
                <a:spcPct val="90000"/>
              </a:lnSpc>
              <a:spcBef>
                <a:spcPts val="1685"/>
              </a:spcBef>
              <a:spcAft>
                <a:spcPts val="0"/>
              </a:spcAft>
              <a:buClrTx/>
              <a:buSzPct val="123000"/>
              <a:buFontTx/>
              <a:buChar char="•"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914400" marR="0" indent="-228600" algn="l" defTabSz="914400" rtl="0" latinLnBrk="0">
              <a:lnSpc>
                <a:spcPct val="90000"/>
              </a:lnSpc>
              <a:spcBef>
                <a:spcPts val="1685"/>
              </a:spcBef>
              <a:spcAft>
                <a:spcPts val="0"/>
              </a:spcAft>
              <a:buClrTx/>
              <a:buSzPct val="123000"/>
              <a:buFontTx/>
              <a:buChar char="•"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1143000" marR="0" indent="-228600" algn="l" defTabSz="914400" rtl="0" latinLnBrk="0">
              <a:lnSpc>
                <a:spcPct val="90000"/>
              </a:lnSpc>
              <a:spcBef>
                <a:spcPts val="1685"/>
              </a:spcBef>
              <a:spcAft>
                <a:spcPts val="0"/>
              </a:spcAft>
              <a:buClrTx/>
              <a:buSzPct val="123000"/>
              <a:buFontTx/>
              <a:buChar char="•"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1371600" marR="0" indent="-228600" algn="l" defTabSz="914400" rtl="0" latinLnBrk="0">
              <a:lnSpc>
                <a:spcPct val="90000"/>
              </a:lnSpc>
              <a:spcBef>
                <a:spcPts val="1685"/>
              </a:spcBef>
              <a:spcAft>
                <a:spcPts val="0"/>
              </a:spcAft>
              <a:buClrTx/>
              <a:buSzPct val="123000"/>
              <a:buFontTx/>
              <a:buChar char="•"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1600200" marR="0" indent="-228600" algn="l" defTabSz="914400" rtl="0" latinLnBrk="0">
              <a:lnSpc>
                <a:spcPct val="90000"/>
              </a:lnSpc>
              <a:spcBef>
                <a:spcPts val="1685"/>
              </a:spcBef>
              <a:spcAft>
                <a:spcPts val="0"/>
              </a:spcAft>
              <a:buClrTx/>
              <a:buSzPct val="123000"/>
              <a:buFontTx/>
              <a:buChar char="•"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1828800" marR="0" indent="-228600" algn="l" defTabSz="914400" rtl="0" latinLnBrk="0">
              <a:lnSpc>
                <a:spcPct val="90000"/>
              </a:lnSpc>
              <a:spcBef>
                <a:spcPts val="1685"/>
              </a:spcBef>
              <a:spcAft>
                <a:spcPts val="0"/>
              </a:spcAft>
              <a:buClrTx/>
              <a:buSzPct val="123000"/>
              <a:buFontTx/>
              <a:buChar char="•"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2057400" marR="0" indent="-228600" algn="l" defTabSz="914400" rtl="0" latinLnBrk="0">
              <a:lnSpc>
                <a:spcPct val="90000"/>
              </a:lnSpc>
              <a:spcBef>
                <a:spcPts val="1685"/>
              </a:spcBef>
              <a:spcAft>
                <a:spcPts val="0"/>
              </a:spcAft>
              <a:buClrTx/>
              <a:buSzPct val="123000"/>
              <a:buFontTx/>
              <a:buChar char="•"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l" defTabSz="914400">
              <a:lnSpc>
                <a:spcPts val="3000"/>
              </a:lnSpc>
              <a:spcBef>
                <a:spcPts val="0"/>
              </a:spcBef>
            </a:pPr>
            <a:r>
              <a:rPr lang="en-US" sz="1600" b="1" ker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轨道周期2.36小时</a:t>
            </a:r>
          </a:p>
          <a:p>
            <a:pPr algn="l" defTabSz="914400">
              <a:lnSpc>
                <a:spcPts val="3000"/>
              </a:lnSpc>
              <a:spcBef>
                <a:spcPts val="0"/>
              </a:spcBef>
            </a:pPr>
            <a:r>
              <a:rPr lang="en-US" sz="1600" b="1" ker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轨道周期缩短 Pb</a:t>
            </a:r>
          </a:p>
          <a:p>
            <a:pPr algn="l" defTabSz="914400">
              <a:lnSpc>
                <a:spcPts val="3000"/>
              </a:lnSpc>
              <a:spcBef>
                <a:spcPts val="0"/>
              </a:spcBef>
            </a:pPr>
            <a:r>
              <a:rPr lang="en-US" sz="1600" b="1" ker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伴星质量：1.15(3) Msun</a:t>
            </a:r>
          </a:p>
          <a:p>
            <a:pPr algn="l" defTabSz="914400">
              <a:lnSpc>
                <a:spcPts val="3000"/>
              </a:lnSpc>
              <a:spcBef>
                <a:spcPts val="0"/>
              </a:spcBef>
            </a:pPr>
            <a:r>
              <a:rPr lang="en-US" sz="1600" b="1" ker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脉冲星质量：1.33(3) Msun</a:t>
            </a:r>
          </a:p>
          <a:p>
            <a:pPr algn="l" defTabSz="914400">
              <a:lnSpc>
                <a:spcPts val="3000"/>
              </a:lnSpc>
              <a:spcBef>
                <a:spcPts val="0"/>
              </a:spcBef>
            </a:pPr>
            <a:r>
              <a:rPr lang="en-US" sz="1600" b="1" ker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总质量: 2.4883(4) Msun</a:t>
            </a:r>
          </a:p>
        </p:txBody>
      </p:sp>
      <p:sp>
        <p:nvSpPr>
          <p:cNvPr id="9" name="矩形 8"/>
          <p:cNvSpPr/>
          <p:nvPr/>
        </p:nvSpPr>
        <p:spPr>
          <a:xfrm rot="1080000">
            <a:off x="1176655" y="3470910"/>
            <a:ext cx="7432675" cy="103695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noAutofit/>
          </a:bodyPr>
          <a:lstStyle/>
          <a:p>
            <a:pPr algn="ctr"/>
            <a:r>
              <a:rPr lang="en-US" altLang="zh-CN" sz="9600" b="1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Preliminary</a:t>
            </a:r>
            <a:endParaRPr lang="zh-CN" altLang="en-US" sz="9600" b="1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756400" y="1329690"/>
            <a:ext cx="414655" cy="45339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ctr" forceAA="0">
            <a:noAutofit/>
          </a:bodyPr>
          <a:lstStyle/>
          <a:p>
            <a:pPr marL="0" marR="0" indent="0" algn="l" defTabSz="2438400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4000" b="0" i="0" u="none" strike="noStrike" cap="none" spc="0" normalizeH="0" baseline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/>
              <p:cNvSpPr txBox="1"/>
              <p:nvPr/>
            </p:nvSpPr>
            <p:spPr>
              <a:xfrm>
                <a:off x="6694805" y="3907155"/>
                <a:ext cx="1751330" cy="34671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</p:spPr>
            <p:style>
              <a:lnRef idx="0">
                <a:srgbClr val="FFFFFF"/>
              </a:lnRef>
              <a:fillRef idx="0">
                <a:srgbClr val="FFFFFF"/>
              </a:fillRef>
              <a:effectRef idx="0">
                <a:srgbClr val="FFFFFF"/>
              </a:effectRef>
              <a:fontRef idx="none"/>
            </p:style>
            <p:txBody>
              <a:bodyPr rot="0" vertOverflow="overflow" horzOverflow="overflow" vert="horz" wrap="square" lIns="50800" tIns="50800" rIns="50800" bIns="50800" numCol="1" spcCol="38100" rtlCol="0" anchor="t" forceAA="0">
                <a:spAutoFit/>
              </a:bodyPr>
              <a:lstStyle/>
              <a:p>
                <a:pPr marL="0" marR="0" indent="0" algn="l" defTabSz="2438400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limUpp>
                          <m:limUppPr>
                            <m:ctrlPr>
                              <a:rPr sz="16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UppPr>
                          <m:e>
                            <m:r>
                              <a:rPr sz="1600" i="1">
                                <a:solidFill>
                                  <a:srgbClr val="C00000"/>
                                </a:solidFill>
                                <a:latin typeface="Cambria Math" panose="02040503050406030204" charset="0"/>
                              </a:rPr>
                              <m:t>𝑃</m:t>
                            </m:r>
                          </m:e>
                          <m:lim>
                            <m:r>
                              <a:rPr sz="1600" i="1">
                                <a:solidFill>
                                  <a:srgbClr val="C00000"/>
                                </a:solidFill>
                                <a:latin typeface="Cambria Math" panose="02040503050406030204" charset="0"/>
                              </a:rPr>
                              <m:t>.</m:t>
                            </m:r>
                          </m:lim>
                        </m:limUpp>
                      </m:e>
                      <m:sub>
                        <m:r>
                          <m:rPr>
                            <m:sty m:val="p"/>
                          </m:rPr>
                          <a:rPr sz="1600" i="1">
                            <a:solidFill>
                              <a:srgbClr val="C00000"/>
                            </a:solidFill>
                            <a:latin typeface="Cambria Math" panose="02040503050406030204" charset="0"/>
                          </a:rPr>
                          <m:t>orb</m:t>
                        </m:r>
                      </m:sub>
                    </m:sSub>
                  </m:oMath>
                </a14:m>
                <a:r>
                  <a:rPr lang="en-US" sz="1600" b="1" kern="0">
                    <a:solidFill>
                      <a:srgbClr val="C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黑体" panose="02010609060101010101" pitchFamily="49" charset="-122"/>
                    <a:sym typeface="+mn-ea"/>
                  </a:rPr>
                  <a:t>=-1.34*10</a:t>
                </a:r>
                <a:r>
                  <a:rPr lang="en-US" sz="1600" b="1" kern="0" baseline="30000">
                    <a:solidFill>
                      <a:srgbClr val="C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黑体" panose="02010609060101010101" pitchFamily="49" charset="-122"/>
                    <a:sym typeface="+mn-ea"/>
                  </a:rPr>
                  <a:t>12</a:t>
                </a:r>
                <a:endParaRPr kumimoji="0" lang="en-US" altLang="en-US" sz="1600" b="1" i="0" u="none" strike="noStrike" kern="0" cap="none" spc="0" normalizeH="0" baseline="30000">
                  <a:ln>
                    <a:noFill/>
                  </a:ln>
                  <a:solidFill>
                    <a:srgbClr val="C00000"/>
                  </a:solidFill>
                  <a:effectLst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黑体" panose="02010609060101010101" pitchFamily="49" charset="-122"/>
                  <a:sym typeface="+mn-ea"/>
                </a:endParaRPr>
              </a:p>
            </p:txBody>
          </p:sp>
        </mc:Choice>
        <mc:Fallback xmlns="">
          <p:sp>
            <p:nvSpPr>
              <p:cNvPr id="4" name="文本框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4805" y="3907155"/>
                <a:ext cx="1751330" cy="34671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12700" cap="flat">
                <a:noFill/>
                <a:miter lim="400000"/>
              </a:ln>
            </p:spPr>
            <p:style>
              <a:lnRef idx="0">
                <a:srgbClr val="FFFFFF"/>
              </a:lnRef>
              <a:fillRef idx="0">
                <a:srgbClr val="FFFFFF"/>
              </a:fillRef>
              <a:effectRef idx="0">
                <a:srgbClr val="FFFFFF"/>
              </a:effectRef>
              <a:fontRef idx="none"/>
            </p:style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/>
              <p:cNvSpPr txBox="1"/>
              <p:nvPr/>
            </p:nvSpPr>
            <p:spPr>
              <a:xfrm>
                <a:off x="5708650" y="3369310"/>
                <a:ext cx="1515110" cy="3276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</p:spPr>
            <p:style>
              <a:lnRef idx="0">
                <a:srgbClr val="FFFFFF"/>
              </a:lnRef>
              <a:fillRef idx="0">
                <a:srgbClr val="FFFFFF"/>
              </a:fillRef>
              <a:effectRef idx="0">
                <a:srgbClr val="FFFFFF"/>
              </a:effectRef>
              <a:fontRef idx="none"/>
            </p:style>
            <p:txBody>
              <a:bodyPr rot="0" vertOverflow="overflow" horzOverflow="overflow" vert="horz" wrap="square" lIns="50800" tIns="50800" rIns="50800" bIns="50800" numCol="1" spcCol="38100" rtlCol="0" anchor="t" forceAA="0">
                <a:spAutoFit/>
              </a:bodyPr>
              <a:lstStyle/>
              <a:p>
                <a:pPr marL="0" marR="0" indent="0" algn="l" defTabSz="2438400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14:m>
                  <m:oMath xmlns:m="http://schemas.openxmlformats.org/officeDocument/2006/math">
                    <m:limUpp>
                      <m:limUppPr>
                        <m:ctrlPr>
                          <a:rPr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limUppPr>
                      <m:e>
                        <m:r>
                          <a:rPr sz="1600" i="1">
                            <a:solidFill>
                              <a:srgbClr val="000000"/>
                            </a:solidFill>
                            <a:latin typeface="Cambria Math" panose="02040503050406030204" charset="0"/>
                          </a:rPr>
                          <m:t>𝜔</m:t>
                        </m:r>
                      </m:e>
                      <m:lim>
                        <m:r>
                          <a:rPr sz="1600" i="1">
                            <a:solidFill>
                              <a:srgbClr val="000000"/>
                            </a:solidFill>
                            <a:latin typeface="Cambria Math" panose="02040503050406030204" charset="0"/>
                          </a:rPr>
                          <m:t>.</m:t>
                        </m:r>
                      </m:lim>
                    </m:limUpp>
                  </m:oMath>
                </a14:m>
                <a:r>
                  <a:rPr lang="en-US" sz="1600" b="1" kern="0">
                    <a:solidFill>
                      <a:srgbClr val="0308E3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黑体" panose="02010609060101010101" pitchFamily="49" charset="-122"/>
                    <a:sym typeface="+mn-ea"/>
                  </a:rPr>
                  <a:t>=17.586</a:t>
                </a:r>
                <a:endParaRPr kumimoji="0" lang="en-US" altLang="en-US" sz="1600" b="1" i="0" u="none" strike="noStrike" kern="0" cap="none" spc="0" normalizeH="0" baseline="30000">
                  <a:ln>
                    <a:noFill/>
                  </a:ln>
                  <a:solidFill>
                    <a:srgbClr val="0308E3"/>
                  </a:solidFill>
                  <a:effectLst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黑体" panose="02010609060101010101" pitchFamily="49" charset="-122"/>
                  <a:sym typeface="+mn-ea"/>
                </a:endParaRPr>
              </a:p>
            </p:txBody>
          </p:sp>
        </mc:Choice>
        <mc:Fallback xmlns="">
          <p:sp>
            <p:nvSpPr>
              <p:cNvPr id="5" name="文本框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8650" y="3369310"/>
                <a:ext cx="1515110" cy="327660"/>
              </a:xfrm>
              <a:prstGeom prst="rect">
                <a:avLst/>
              </a:prstGeom>
              <a:blipFill rotWithShape="1">
                <a:blip r:embed="rId5"/>
                <a:stretch>
                  <a:fillRect t="-1744"/>
                </a:stretch>
              </a:blipFill>
              <a:ln w="12700" cap="flat">
                <a:noFill/>
                <a:miter lim="400000"/>
              </a:ln>
            </p:spPr>
            <p:style>
              <a:lnRef idx="0">
                <a:srgbClr val="FFFFFF"/>
              </a:lnRef>
              <a:fillRef idx="0">
                <a:srgbClr val="FFFFFF"/>
              </a:fillRef>
              <a:effectRef idx="0">
                <a:srgbClr val="FFFFFF"/>
              </a:effectRef>
              <a:fontRef idx="none"/>
            </p:style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本框 5"/>
          <p:cNvSpPr txBox="1"/>
          <p:nvPr/>
        </p:nvSpPr>
        <p:spPr>
          <a:xfrm>
            <a:off x="5519420" y="5039995"/>
            <a:ext cx="1515110" cy="32258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t" forceAA="0">
            <a:spAutoFit/>
          </a:bodyPr>
          <a:lstStyle/>
          <a:p>
            <a:pPr marL="0" marR="0" indent="0" algn="l" defTabSz="2438400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l-GR" sz="1600" dirty="0" err="1">
                <a:solidFill>
                  <a:srgbClr val="0309EF"/>
                </a:solidFill>
                <a:sym typeface="+mn-ea"/>
              </a:rPr>
              <a:t>γ</a:t>
            </a:r>
            <a:r>
              <a:rPr lang="en-US" sz="1600" b="1" kern="0">
                <a:solidFill>
                  <a:srgbClr val="0308E3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=0.42</a:t>
            </a:r>
            <a:endParaRPr kumimoji="0" lang="en-US" altLang="en-US" sz="1600" b="1" i="0" u="none" strike="noStrike" kern="0" cap="none" spc="0" normalizeH="0" baseline="30000">
              <a:ln>
                <a:noFill/>
              </a:ln>
              <a:solidFill>
                <a:srgbClr val="0308E3"/>
              </a:solidFill>
              <a:effectLst/>
              <a:uFillTx/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28040" y="4043680"/>
            <a:ext cx="1515110" cy="32258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t" forceAA="0">
            <a:spAutoFit/>
          </a:bodyPr>
          <a:lstStyle/>
          <a:p>
            <a:pPr marL="0" marR="0" indent="0" algn="l" defTabSz="2438400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600" b="1" ker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0.0028</a:t>
            </a:r>
            <a:endParaRPr kumimoji="0" lang="en-US" altLang="en-US" sz="1600" b="1" i="0" u="none" strike="noStrike" kern="0" cap="none" spc="0" normalizeH="0" baseline="30000">
              <a:ln>
                <a:noFill/>
              </a:ln>
              <a:solidFill>
                <a:srgbClr val="C00000"/>
              </a:solidFill>
              <a:effectLst/>
              <a:uFillTx/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22605" y="4036695"/>
            <a:ext cx="1515110" cy="32258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t" forceAA="0">
            <a:spAutoFit/>
          </a:bodyPr>
          <a:lstStyle/>
          <a:p>
            <a:pPr marL="0" marR="0" indent="0" algn="l" defTabSz="2438400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l-GR" sz="1600" dirty="0" err="1">
                <a:solidFill>
                  <a:srgbClr val="0309EF"/>
                </a:solidFill>
                <a:sym typeface="+mn-ea"/>
              </a:rPr>
              <a:t>γ</a:t>
            </a:r>
            <a:r>
              <a:rPr lang="en-US" sz="1600" b="1" kern="0">
                <a:solidFill>
                  <a:srgbClr val="0308E3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=0.0028</a:t>
            </a:r>
            <a:endParaRPr kumimoji="0" lang="en-US" altLang="en-US" sz="1600" b="1" i="0" u="none" strike="noStrike" kern="0" cap="none" spc="0" normalizeH="0" baseline="30000">
              <a:ln>
                <a:noFill/>
              </a:ln>
              <a:solidFill>
                <a:srgbClr val="0308E3"/>
              </a:solidFill>
              <a:effectLst/>
              <a:uFillTx/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/>
              <p:cNvSpPr txBox="1"/>
              <p:nvPr/>
            </p:nvSpPr>
            <p:spPr>
              <a:xfrm>
                <a:off x="1151890" y="4914265"/>
                <a:ext cx="1515110" cy="3276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</p:spPr>
            <p:style>
              <a:lnRef idx="0">
                <a:srgbClr val="FFFFFF"/>
              </a:lnRef>
              <a:fillRef idx="0">
                <a:srgbClr val="FFFFFF"/>
              </a:fillRef>
              <a:effectRef idx="0">
                <a:srgbClr val="FFFFFF"/>
              </a:effectRef>
              <a:fontRef idx="none"/>
            </p:style>
            <p:txBody>
              <a:bodyPr rot="0" vertOverflow="overflow" horzOverflow="overflow" vert="horz" wrap="square" lIns="50800" tIns="50800" rIns="50800" bIns="50800" numCol="1" spcCol="38100" rtlCol="0" anchor="t" forceAA="0">
                <a:spAutoFit/>
              </a:bodyPr>
              <a:lstStyle/>
              <a:p>
                <a:pPr marL="0" marR="0" indent="0" algn="l" defTabSz="2438400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14:m>
                  <m:oMath xmlns:m="http://schemas.openxmlformats.org/officeDocument/2006/math">
                    <m:limUpp>
                      <m:limUppPr>
                        <m:ctrlPr>
                          <a:rPr sz="1600" i="1">
                            <a:solidFill>
                              <a:srgbClr val="0309EF"/>
                            </a:solidFill>
                            <a:latin typeface="Cambria Math" panose="02040503050406030204" pitchFamily="18" charset="0"/>
                          </a:rPr>
                        </m:ctrlPr>
                      </m:limUppPr>
                      <m:e>
                        <m:r>
                          <a:rPr sz="1600" i="1">
                            <a:solidFill>
                              <a:srgbClr val="0309EF"/>
                            </a:solidFill>
                            <a:latin typeface="Cambria Math" panose="02040503050406030204" charset="0"/>
                          </a:rPr>
                          <m:t>𝜔</m:t>
                        </m:r>
                      </m:e>
                      <m:lim>
                        <m:r>
                          <a:rPr sz="1600" i="1">
                            <a:solidFill>
                              <a:srgbClr val="0309EF"/>
                            </a:solidFill>
                            <a:latin typeface="Cambria Math" panose="02040503050406030204" charset="0"/>
                          </a:rPr>
                          <m:t>.</m:t>
                        </m:r>
                      </m:lim>
                    </m:limUpp>
                  </m:oMath>
                </a14:m>
                <a:r>
                  <a:rPr lang="en-US" sz="1600" b="1" kern="0">
                    <a:solidFill>
                      <a:srgbClr val="0308E3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黑体" panose="02010609060101010101" pitchFamily="49" charset="-122"/>
                    <a:sym typeface="+mn-ea"/>
                  </a:rPr>
                  <a:t>=1.1667</a:t>
                </a:r>
                <a:endParaRPr kumimoji="0" lang="en-US" altLang="en-US" sz="1600" b="1" i="0" u="none" strike="noStrike" kern="0" cap="none" spc="0" normalizeH="0" baseline="30000">
                  <a:ln>
                    <a:noFill/>
                  </a:ln>
                  <a:solidFill>
                    <a:srgbClr val="0308E3"/>
                  </a:solidFill>
                  <a:effectLst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黑体" panose="02010609060101010101" pitchFamily="49" charset="-122"/>
                  <a:sym typeface="+mn-ea"/>
                </a:endParaRPr>
              </a:p>
            </p:txBody>
          </p:sp>
        </mc:Choice>
        <mc:Fallback xmlns="">
          <p:sp>
            <p:nvSpPr>
              <p:cNvPr id="11" name="文本框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1890" y="4914265"/>
                <a:ext cx="1515110" cy="327660"/>
              </a:xfrm>
              <a:prstGeom prst="rect">
                <a:avLst/>
              </a:prstGeom>
              <a:blipFill rotWithShape="1">
                <a:blip r:embed="rId6"/>
                <a:stretch>
                  <a:fillRect t="-1744"/>
                </a:stretch>
              </a:blipFill>
              <a:ln w="12700" cap="flat">
                <a:noFill/>
                <a:miter lim="400000"/>
              </a:ln>
            </p:spPr>
            <p:style>
              <a:lnRef idx="0">
                <a:srgbClr val="FFFFFF"/>
              </a:lnRef>
              <a:fillRef idx="0">
                <a:srgbClr val="FFFFFF"/>
              </a:fillRef>
              <a:effectRef idx="0">
                <a:srgbClr val="FFFFFF"/>
              </a:effectRef>
              <a:fontRef idx="none"/>
            </p:style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1800" y="1943735"/>
            <a:ext cx="3395345" cy="46596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630" y="8255"/>
            <a:ext cx="8493125" cy="19081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2420" y="2213610"/>
            <a:ext cx="4945380" cy="37122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205" y="1181735"/>
            <a:ext cx="4558665" cy="552259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736725" y="4869180"/>
            <a:ext cx="6959600" cy="150685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rgbClr val="0309E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FAST</a:t>
            </a:r>
            <a:r>
              <a:rPr lang="zh-CN" altLang="en-US" sz="3600">
                <a:solidFill>
                  <a:srgbClr val="0309E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</a:t>
            </a:r>
            <a:br>
              <a:rPr lang="zh-CN" altLang="en-US" sz="3600">
                <a:solidFill>
                  <a:srgbClr val="0309E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r>
              <a:rPr lang="en-US" altLang="zh-CN" sz="2800">
                <a:solidFill>
                  <a:srgbClr val="0309E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1）19</a:t>
            </a:r>
            <a:r>
              <a:rPr lang="zh-CN" altLang="en-US" sz="2800">
                <a:solidFill>
                  <a:srgbClr val="0309E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波束信号都能用于测偏振？</a:t>
            </a:r>
            <a:r>
              <a:rPr lang="en-US" altLang="zh-CN" sz="2800">
                <a:solidFill>
                  <a:srgbClr val="0309E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en-US" altLang="zh-CN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Yes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！</a:t>
            </a:r>
            <a:br>
              <a:rPr lang="zh-CN" altLang="en-US" sz="2800">
                <a:solidFill>
                  <a:srgbClr val="0309E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r>
              <a:rPr lang="en-US" altLang="zh-CN" sz="2800">
                <a:solidFill>
                  <a:srgbClr val="0309E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2800">
                <a:solidFill>
                  <a:srgbClr val="0309E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）偏了波束中心，是否可以测偏振？</a:t>
            </a:r>
            <a:r>
              <a:rPr lang="en-US" altLang="zh-CN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Yes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5" y="103345"/>
            <a:ext cx="9144000" cy="740531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altLang="zh-CN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FAST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脉冲星偏振观测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843915"/>
            <a:ext cx="9144635" cy="1787525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fontAlgn="auto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p"/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目前总共</a:t>
            </a: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3341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颗脉冲星，</a:t>
            </a: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1453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颗有已知</a:t>
            </a: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RM</a:t>
            </a:r>
          </a:p>
          <a:p>
            <a:pPr marL="0" algn="l" fontAlgn="auto">
              <a:lnSpc>
                <a:spcPct val="100000"/>
              </a:lnSpc>
              <a:spcBef>
                <a:spcPts val="0"/>
              </a:spcBef>
              <a:buClrTx/>
              <a:buSzTx/>
              <a:buFont typeface="Wingdings" panose="05000000000000000000" pitchFamily="2" charset="2"/>
              <a:buChar char="p"/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高灵敏的FAST能有效率测量大量暗弱脉冲星的偏振和法拉第效应</a:t>
            </a:r>
          </a:p>
          <a:p>
            <a:pPr marL="0" algn="l" fontAlgn="auto">
              <a:lnSpc>
                <a:spcPct val="100000"/>
              </a:lnSpc>
              <a:spcBef>
                <a:spcPts val="0"/>
              </a:spcBef>
              <a:buClrTx/>
              <a:buSzTx/>
              <a:buFont typeface="Wingdings" panose="05000000000000000000" pitchFamily="2" charset="2"/>
              <a:buChar char="p"/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银晕脉冲星项目：PT2020_0164、PT2021_0051</a:t>
            </a:r>
          </a:p>
          <a:p>
            <a:pPr marL="0" algn="l">
              <a:lnSpc>
                <a:spcPct val="100000"/>
              </a:lnSpc>
              <a:spcBef>
                <a:spcPts val="0"/>
              </a:spcBef>
              <a:buClrTx/>
              <a:buSzTx/>
              <a:buFont typeface="Wingdings" panose="05000000000000000000" pitchFamily="2" charset="2"/>
              <a:buChar char="p"/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FAST银道面脉冲星快照巡天（GPPS）：记录偏振</a:t>
            </a:r>
          </a:p>
        </p:txBody>
      </p:sp>
      <p:pic>
        <p:nvPicPr>
          <p:cNvPr id="5" name="ver2.0.png" descr="ver2.0.png"/>
          <p:cNvPicPr>
            <a:picLocks noChangeAspect="1"/>
          </p:cNvPicPr>
          <p:nvPr/>
        </p:nvPicPr>
        <p:blipFill>
          <a:blip r:embed="rId2"/>
          <a:srcRect l="12149" t="9107" r="12149"/>
          <a:stretch>
            <a:fillRect/>
          </a:stretch>
        </p:blipFill>
        <p:spPr>
          <a:xfrm>
            <a:off x="4607560" y="3213100"/>
            <a:ext cx="4395470" cy="2975610"/>
          </a:xfrm>
          <a:prstGeom prst="rect">
            <a:avLst/>
          </a:prstGeom>
          <a:ln w="3175">
            <a:miter lim="400000"/>
            <a:headEnd/>
            <a:tailEnd/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0" y="3079750"/>
            <a:ext cx="5876925" cy="324167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060"/>
            <a:ext cx="9173845" cy="651764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</a:t>
            </a:fld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7465" y="678815"/>
            <a:ext cx="9113520" cy="30619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284390" y="3737157"/>
            <a:ext cx="2821464" cy="305138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309963" y="3633484"/>
            <a:ext cx="3243237" cy="3097063"/>
          </a:xfrm>
          <a:prstGeom prst="rect">
            <a:avLst/>
          </a:prstGeom>
        </p:spPr>
      </p:pic>
      <p:sp>
        <p:nvSpPr>
          <p:cNvPr id="3" name="标题 1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71120" y="54610"/>
            <a:ext cx="8836025" cy="69278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</a:rPr>
              <a:t>FAST observation system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F5AEC68-991B-2B2E-DDD4-2F9EFFE821DD}"/>
              </a:ext>
            </a:extLst>
          </p:cNvPr>
          <p:cNvSpPr txBox="1"/>
          <p:nvPr/>
        </p:nvSpPr>
        <p:spPr>
          <a:xfrm>
            <a:off x="231657" y="4195993"/>
            <a:ext cx="3078306" cy="20793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308DF"/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1</a:t>
            </a:r>
            <a:r>
              <a:rPr lang="zh-CN" altLang="en-US" sz="2400" b="1" dirty="0">
                <a:solidFill>
                  <a:srgbClr val="0308DF"/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）大口径</a:t>
            </a:r>
            <a:endParaRPr lang="en-US" altLang="zh-CN" sz="2400" b="1" dirty="0">
              <a:solidFill>
                <a:srgbClr val="0308DF"/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308DF"/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2</a:t>
            </a:r>
            <a:r>
              <a:rPr lang="zh-CN" altLang="en-US" sz="2400" b="1" dirty="0">
                <a:solidFill>
                  <a:srgbClr val="0308DF"/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）精准变形和跟踪</a:t>
            </a:r>
            <a:endParaRPr lang="en-US" altLang="zh-CN" sz="2400" b="1" dirty="0">
              <a:solidFill>
                <a:srgbClr val="0308DF"/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308DF"/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3</a:t>
            </a:r>
            <a:r>
              <a:rPr lang="zh-CN" altLang="en-US" sz="2400" b="1" dirty="0">
                <a:solidFill>
                  <a:srgbClr val="0308DF"/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）</a:t>
            </a:r>
            <a:r>
              <a:rPr lang="en-US" altLang="zh-CN" sz="2400" b="1" dirty="0">
                <a:solidFill>
                  <a:srgbClr val="0308DF"/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19</a:t>
            </a:r>
            <a:r>
              <a:rPr lang="zh-CN" altLang="en-US" sz="2400" b="1" dirty="0">
                <a:solidFill>
                  <a:srgbClr val="0308DF"/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波束同时接收</a:t>
            </a: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4"/>
          <p:cNvSpPr txBox="1"/>
          <p:nvPr/>
        </p:nvSpPr>
        <p:spPr>
          <a:xfrm>
            <a:off x="170938" y="908809"/>
            <a:ext cx="4216546" cy="737235"/>
          </a:xfrm>
          <a:prstGeom prst="rect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173418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elvetica Neue"/>
              </a:rPr>
              <a:t>高灵敏的</a:t>
            </a:r>
            <a:r>
              <a:rPr kumimoji="0" lang="en-US" altLang="zh-CN" sz="2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elvetica Neue"/>
              </a:rPr>
              <a:t>FAST</a:t>
            </a:r>
            <a:r>
              <a:rPr kumimoji="0" lang="zh-CN" alt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elvetica Neue"/>
              </a:rPr>
              <a:t>能发现大量暗弱脉冲星、测量偏振</a:t>
            </a:r>
            <a:endParaRPr kumimoji="0" lang="en-US" altLang="zh-CN" sz="2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Helvetica Neue"/>
            </a:endParaRPr>
          </a:p>
        </p:txBody>
      </p:sp>
      <p:sp>
        <p:nvSpPr>
          <p:cNvPr id="7" name="文本框 5"/>
          <p:cNvSpPr txBox="1"/>
          <p:nvPr/>
        </p:nvSpPr>
        <p:spPr>
          <a:xfrm>
            <a:off x="179011" y="2229610"/>
            <a:ext cx="4208472" cy="737235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173418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Helvetica Neue"/>
              </a:rPr>
              <a:t>大量暗弱脉冲星的法拉第效应测量能探测大范围的银河系磁场特征</a:t>
            </a:r>
          </a:p>
        </p:txBody>
      </p:sp>
      <p:sp>
        <p:nvSpPr>
          <p:cNvPr id="8" name="箭头: 下 6"/>
          <p:cNvSpPr/>
          <p:nvPr/>
        </p:nvSpPr>
        <p:spPr>
          <a:xfrm>
            <a:off x="2115290" y="1660652"/>
            <a:ext cx="377539" cy="5272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73418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84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Helvetica Neue"/>
            </a:endParaRPr>
          </a:p>
        </p:txBody>
      </p:sp>
      <p:sp>
        <p:nvSpPr>
          <p:cNvPr id="9" name="内容占位符 2"/>
          <p:cNvSpPr>
            <a:spLocks noGrp="1"/>
          </p:cNvSpPr>
          <p:nvPr>
            <p:ph idx="1"/>
          </p:nvPr>
        </p:nvSpPr>
        <p:spPr>
          <a:xfrm>
            <a:off x="72390" y="3069590"/>
            <a:ext cx="4498975" cy="2997835"/>
          </a:xfrm>
        </p:spPr>
        <p:txBody>
          <a:bodyPr>
            <a:noAutofit/>
          </a:bodyPr>
          <a:lstStyle/>
          <a:p>
            <a:pPr fontAlgn="auto">
              <a:lnSpc>
                <a:spcPct val="130000"/>
              </a:lnSpc>
              <a:spcBef>
                <a:spcPts val="0"/>
              </a:spcBef>
              <a:buFont typeface="Wingdings" panose="05000000000000000000" charset="0"/>
              <a:buChar char="Ø"/>
            </a:pPr>
            <a:r>
              <a:rPr lang="zh-CN" altLang="en-US" sz="1800" b="1" dirty="0">
                <a:solidFill>
                  <a:srgbClr val="0000FF"/>
                </a:solidFill>
                <a:ea typeface="黑体" panose="02010609060101010101" pitchFamily="49" charset="-122"/>
              </a:rPr>
              <a:t> 新测量</a:t>
            </a:r>
            <a:r>
              <a:rPr lang="en-US" altLang="zh-CN" sz="1800" b="1" dirty="0">
                <a:solidFill>
                  <a:srgbClr val="0000FF"/>
                </a:solidFill>
                <a:ea typeface="黑体" panose="02010609060101010101" pitchFamily="49" charset="-122"/>
              </a:rPr>
              <a:t>134</a:t>
            </a:r>
            <a:r>
              <a:rPr lang="zh-CN" altLang="en-US" sz="1800" b="1" dirty="0">
                <a:solidFill>
                  <a:srgbClr val="0000FF"/>
                </a:solidFill>
                <a:ea typeface="黑体" panose="02010609060101010101" pitchFamily="49" charset="-122"/>
              </a:rPr>
              <a:t>颗银晕暗弱脉冲星的法拉第效应，更新了</a:t>
            </a:r>
            <a:r>
              <a:rPr lang="en-US" altLang="zh-CN" sz="1800" b="1" dirty="0">
                <a:solidFill>
                  <a:srgbClr val="0000FF"/>
                </a:solidFill>
                <a:ea typeface="黑体" panose="02010609060101010101" pitchFamily="49" charset="-122"/>
              </a:rPr>
              <a:t>15</a:t>
            </a:r>
            <a:r>
              <a:rPr lang="zh-CN" altLang="en-US" sz="1800" b="1" dirty="0">
                <a:solidFill>
                  <a:srgbClr val="0000FF"/>
                </a:solidFill>
                <a:ea typeface="黑体" panose="02010609060101010101" pitchFamily="49" charset="-122"/>
              </a:rPr>
              <a:t>颗星的参数</a:t>
            </a:r>
            <a:endParaRPr lang="en-US" altLang="zh-CN" sz="1800" b="1" dirty="0">
              <a:solidFill>
                <a:srgbClr val="0000FF"/>
              </a:solidFill>
              <a:ea typeface="黑体" panose="02010609060101010101" pitchFamily="49" charset="-122"/>
            </a:endParaRPr>
          </a:p>
          <a:p>
            <a:pPr fontAlgn="auto">
              <a:lnSpc>
                <a:spcPct val="130000"/>
              </a:lnSpc>
              <a:spcBef>
                <a:spcPts val="0"/>
              </a:spcBef>
              <a:buFont typeface="Wingdings" panose="05000000000000000000" charset="0"/>
              <a:buChar char="Ø"/>
            </a:pPr>
            <a:r>
              <a:rPr lang="zh-CN" altLang="en-US" sz="1800" b="1" dirty="0">
                <a:solidFill>
                  <a:srgbClr val="0000FF"/>
                </a:solidFill>
                <a:ea typeface="黑体" panose="02010609060101010101" pitchFamily="49" charset="-122"/>
              </a:rPr>
              <a:t> 证实银晕中上下方向相反的环形磁场，</a:t>
            </a:r>
          </a:p>
          <a:p>
            <a:pPr fontAlgn="auto">
              <a:lnSpc>
                <a:spcPct val="130000"/>
              </a:lnSpc>
              <a:spcBef>
                <a:spcPts val="0"/>
              </a:spcBef>
              <a:buFont typeface="Wingdings" panose="05000000000000000000" charset="0"/>
              <a:buChar char="Ø"/>
            </a:pPr>
            <a:r>
              <a:rPr lang="zh-CN" altLang="en-US" sz="1800" b="1" dirty="0">
                <a:solidFill>
                  <a:srgbClr val="0000FF"/>
                </a:solidFill>
                <a:ea typeface="黑体" panose="02010609060101010101" pitchFamily="49" charset="-122"/>
              </a:rPr>
              <a:t> 确定磁场强度约为</a:t>
            </a:r>
            <a:r>
              <a:rPr lang="en-US" altLang="zh-CN" sz="1800" b="1" dirty="0">
                <a:solidFill>
                  <a:srgbClr val="0000FF"/>
                </a:solidFill>
                <a:ea typeface="黑体" panose="02010609060101010101" pitchFamily="49" charset="-122"/>
              </a:rPr>
              <a:t>2</a:t>
            </a:r>
            <a:r>
              <a:rPr lang="el-GR" altLang="zh-CN" sz="1800" b="1" dirty="0">
                <a:solidFill>
                  <a:srgbClr val="0000FF"/>
                </a:solidFill>
                <a:ea typeface="黑体" panose="02010609060101010101" pitchFamily="49" charset="-122"/>
              </a:rPr>
              <a:t>μ</a:t>
            </a:r>
            <a:r>
              <a:rPr lang="en-US" altLang="zh-CN" sz="1800" b="1" dirty="0">
                <a:solidFill>
                  <a:srgbClr val="0000FF"/>
                </a:solidFill>
                <a:ea typeface="黑体" panose="02010609060101010101" pitchFamily="49" charset="-122"/>
              </a:rPr>
              <a:t>G</a:t>
            </a:r>
            <a:r>
              <a:rPr lang="zh-CN" altLang="en-US" sz="1800" b="1" dirty="0">
                <a:solidFill>
                  <a:srgbClr val="0000FF"/>
                </a:solidFill>
                <a:ea typeface="黑体" panose="02010609060101010101" pitchFamily="49" charset="-122"/>
              </a:rPr>
              <a:t>，标高下限为</a:t>
            </a:r>
            <a:r>
              <a:rPr lang="en-US" altLang="zh-CN" sz="1800" b="1" dirty="0">
                <a:solidFill>
                  <a:srgbClr val="0000FF"/>
                </a:solidFill>
                <a:ea typeface="黑体" panose="02010609060101010101" pitchFamily="49" charset="-122"/>
              </a:rPr>
              <a:t>2.7kpc </a:t>
            </a:r>
          </a:p>
          <a:p>
            <a:pPr fontAlgn="auto">
              <a:lnSpc>
                <a:spcPct val="130000"/>
              </a:lnSpc>
              <a:spcBef>
                <a:spcPts val="0"/>
              </a:spcBef>
              <a:buFont typeface="Wingdings" panose="05000000000000000000" charset="0"/>
              <a:buChar char="Ø"/>
            </a:pPr>
            <a:r>
              <a:rPr lang="zh-CN" altLang="en-US" sz="1800" b="1" dirty="0">
                <a:solidFill>
                  <a:srgbClr val="0000FF"/>
                </a:solidFill>
                <a:ea typeface="黑体" panose="02010609060101010101" pitchFamily="49" charset="-122"/>
              </a:rPr>
              <a:t> 发现两个旋臂间区域的顺时针磁场，证实旋臂的逆时针磁场</a:t>
            </a:r>
            <a:endParaRPr lang="en-US" altLang="zh-CN" sz="1800" b="1" dirty="0">
              <a:solidFill>
                <a:srgbClr val="0000FF"/>
              </a:solidFill>
              <a:ea typeface="黑体" panose="02010609060101010101" pitchFamily="49" charset="-122"/>
            </a:endParaRPr>
          </a:p>
          <a:p>
            <a:pPr fontAlgn="auto">
              <a:lnSpc>
                <a:spcPct val="130000"/>
              </a:lnSpc>
              <a:spcBef>
                <a:spcPts val="0"/>
              </a:spcBef>
              <a:buFont typeface="Wingdings" panose="05000000000000000000" charset="0"/>
              <a:buChar char="Ø"/>
            </a:pPr>
            <a:r>
              <a:rPr lang="zh-CN" altLang="en-US" sz="1800" b="1" dirty="0">
                <a:solidFill>
                  <a:srgbClr val="0000FF"/>
                </a:solidFill>
                <a:ea typeface="黑体" panose="02010609060101010101" pitchFamily="49" charset="-122"/>
              </a:rPr>
              <a:t> 揭示本地</a:t>
            </a:r>
            <a:r>
              <a:rPr lang="en-US" altLang="zh-CN" sz="1800" b="1" dirty="0">
                <a:solidFill>
                  <a:srgbClr val="0000FF"/>
                </a:solidFill>
                <a:ea typeface="黑体" panose="02010609060101010101" pitchFamily="49" charset="-122"/>
              </a:rPr>
              <a:t>-</a:t>
            </a:r>
            <a:r>
              <a:rPr lang="zh-CN" altLang="en-US" sz="1800" b="1" dirty="0">
                <a:solidFill>
                  <a:srgbClr val="0000FF"/>
                </a:solidFill>
                <a:ea typeface="黑体" panose="02010609060101010101" pitchFamily="49" charset="-122"/>
              </a:rPr>
              <a:t>英仙旋臂间的顺时针磁场，以及英仙旋臂及之外的方向反转</a:t>
            </a:r>
          </a:p>
        </p:txBody>
      </p:sp>
      <p:sp>
        <p:nvSpPr>
          <p:cNvPr id="10" name="文本框 7"/>
          <p:cNvSpPr txBox="1"/>
          <p:nvPr/>
        </p:nvSpPr>
        <p:spPr>
          <a:xfrm>
            <a:off x="833120" y="6309360"/>
            <a:ext cx="79654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没有</a:t>
            </a: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FAST</a:t>
            </a:r>
            <a:r>
              <a:rPr kumimoji="1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，很难开展如此大范围的星际磁场探测</a:t>
            </a:r>
          </a:p>
        </p:txBody>
      </p:sp>
      <p:sp>
        <p:nvSpPr>
          <p:cNvPr id="12" name="矩形 5"/>
          <p:cNvSpPr/>
          <p:nvPr/>
        </p:nvSpPr>
        <p:spPr>
          <a:xfrm>
            <a:off x="6552128" y="504491"/>
            <a:ext cx="238633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Pct val="100000"/>
              <a:buFontTx/>
              <a:buNone/>
              <a:defRPr/>
            </a:pPr>
            <a:r>
              <a:rPr kumimoji="1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Xu et al. 2022 SCPMA</a:t>
            </a:r>
          </a:p>
        </p:txBody>
      </p:sp>
      <p:sp>
        <p:nvSpPr>
          <p:cNvPr id="4" name="标题 1"/>
          <p:cNvSpPr txBox="1"/>
          <p:nvPr/>
        </p:nvSpPr>
        <p:spPr>
          <a:xfrm>
            <a:off x="476708" y="144277"/>
            <a:ext cx="8290737" cy="580057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7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j-cs"/>
              </a:rPr>
              <a:t>FAST</a:t>
            </a:r>
            <a:r>
              <a:rPr kumimoji="0" lang="zh-CN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j-cs"/>
              </a:rPr>
              <a:t>探测最大范围磁场</a:t>
            </a:r>
            <a:endParaRPr kumimoji="0" lang="zh-CN" altLang="en-US" sz="27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  <a:cs typeface="+mj-cs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lum bright="-6000" contrast="54000"/>
          </a:blip>
          <a:stretch>
            <a:fillRect/>
          </a:stretch>
        </p:blipFill>
        <p:spPr>
          <a:xfrm>
            <a:off x="4572000" y="819150"/>
            <a:ext cx="4364990" cy="525907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67055" y="323850"/>
            <a:ext cx="7886700" cy="780415"/>
          </a:xfrm>
        </p:spPr>
        <p:txBody>
          <a:bodyPr>
            <a:normAutofit fontScale="90000"/>
          </a:bodyPr>
          <a:lstStyle/>
          <a:p>
            <a:pPr algn="ctr"/>
            <a:r>
              <a:rPr lang="zh-CN" altLang="en-US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银河系晕中的巨大磁环</a:t>
            </a:r>
            <a:br>
              <a:rPr lang="zh-CN" altLang="en-US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</a:br>
            <a:r>
              <a:rPr lang="zh-CN" altLang="en-US" sz="2200">
                <a:solidFill>
                  <a:srgbClr val="0309EF"/>
                </a:solidFill>
                <a:latin typeface="微软雅黑" panose="020B0503020204020204" charset="-122"/>
                <a:ea typeface="微软雅黑" panose="020B0503020204020204" charset="-122"/>
              </a:rPr>
              <a:t>（</a:t>
            </a:r>
            <a:r>
              <a:rPr lang="en-US" altLang="zh-CN" sz="2200">
                <a:solidFill>
                  <a:srgbClr val="0309EF"/>
                </a:solidFill>
                <a:latin typeface="微软雅黑" panose="020B0503020204020204" charset="-122"/>
                <a:ea typeface="微软雅黑" panose="020B0503020204020204" charset="-122"/>
              </a:rPr>
              <a:t>Xu J. &amp; Han JL. 2024, ApJ</a:t>
            </a:r>
            <a:r>
              <a:rPr lang="zh-CN" altLang="en-US" sz="2200">
                <a:solidFill>
                  <a:srgbClr val="0309EF"/>
                </a:solidFill>
                <a:latin typeface="微软雅黑" panose="020B0503020204020204" charset="-122"/>
                <a:ea typeface="微软雅黑" panose="020B0503020204020204" charset="-122"/>
              </a:rPr>
              <a:t>）</a:t>
            </a: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715" y="1137285"/>
            <a:ext cx="3750310" cy="55524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9450" y="1836420"/>
            <a:ext cx="4432935" cy="486156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368800" y="1133475"/>
            <a:ext cx="45529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>
                <a:solidFill>
                  <a:srgbClr val="0309EF"/>
                </a:solidFill>
                <a:latin typeface="微软雅黑" panose="020B0503020204020204" charset="-122"/>
                <a:ea typeface="微软雅黑" panose="020B0503020204020204" charset="-122"/>
              </a:rPr>
              <a:t>射电源和脉冲星</a:t>
            </a:r>
          </a:p>
          <a:p>
            <a:pPr algn="ctr"/>
            <a:r>
              <a:rPr lang="zh-CN" altLang="en-US">
                <a:solidFill>
                  <a:srgbClr val="0309EF"/>
                </a:solidFill>
                <a:latin typeface="微软雅黑" panose="020B0503020204020204" charset="-122"/>
                <a:ea typeface="微软雅黑" panose="020B0503020204020204" charset="-122"/>
              </a:rPr>
              <a:t>法拉第旋转效应的全天分布图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05" y="1043940"/>
            <a:ext cx="8979535" cy="57486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265DD-4D02-4DB2-ACD1-AD596133B05C}" type="slidenum">
              <a:rPr lang="zh-CN" altLang="en-US" smtClean="0"/>
              <a:t>32</a:t>
            </a:fld>
            <a:endParaRPr lang="zh-CN" altLang="en-US" dirty="0"/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1213485" y="175260"/>
            <a:ext cx="7914640" cy="6527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zh-CN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利用</a:t>
            </a:r>
            <a:r>
              <a:rPr lang="en-US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FAST</a:t>
            </a:r>
            <a:r>
              <a:rPr lang="zh-CN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发现脉冲星辐射新状态</a:t>
            </a:r>
            <a:endParaRPr lang="zh-CN" altLang="en-US" sz="3200" b="1" dirty="0">
              <a:solidFill>
                <a:srgbClr val="0432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245552" y="6311265"/>
            <a:ext cx="4130040" cy="3371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</a:rPr>
              <a:t>Chen et al. </a:t>
            </a:r>
            <a:r>
              <a:rPr lang="en-US" altLang="zh-CN" sz="1600" b="1" dirty="0">
                <a:solidFill>
                  <a:srgbClr val="0308E3"/>
                </a:solidFill>
              </a:rPr>
              <a:t>(2023.10, Nature Astronomy)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635" y="1072515"/>
            <a:ext cx="9144000" cy="5143500"/>
            <a:chOff x="1" y="1350"/>
            <a:chExt cx="14400" cy="8100"/>
          </a:xfrm>
        </p:grpSpPr>
        <p:pic>
          <p:nvPicPr>
            <p:cNvPr id="6" name="ver2.0.png" descr="ver2.0.png"/>
            <p:cNvPicPr/>
            <p:nvPr>
              <p:custDataLst>
                <p:tags r:id="rId2"/>
              </p:custDataLst>
            </p:nvPr>
          </p:nvPicPr>
          <p:blipFill>
            <a:blip r:embed="rId18"/>
            <a:srcRect l="9727" t="23382" r="8152" b="2294"/>
            <a:stretch>
              <a:fillRect/>
            </a:stretch>
          </p:blipFill>
          <p:spPr>
            <a:xfrm>
              <a:off x="1" y="1350"/>
              <a:ext cx="14399" cy="8100"/>
            </a:xfrm>
            <a:prstGeom prst="rect">
              <a:avLst/>
            </a:prstGeom>
            <a:ln w="3175">
              <a:miter lim="400000"/>
              <a:headEnd/>
              <a:tailE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</p:pic>
        <p:pic>
          <p:nvPicPr>
            <p:cNvPr id="7" name="图片 6" descr="acdf11a4548e789204dc8cb8019e4a4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9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  <a:lum bright="24000" contrast="30000"/>
            </a:blip>
            <a:srcRect l="4547" t="692" r="14595" b="8540"/>
            <a:stretch>
              <a:fillRect/>
            </a:stretch>
          </p:blipFill>
          <p:spPr>
            <a:xfrm>
              <a:off x="803" y="1746"/>
              <a:ext cx="7490" cy="6314"/>
            </a:xfrm>
            <a:prstGeom prst="rect">
              <a:avLst/>
            </a:prstGeom>
          </p:spPr>
        </p:pic>
        <p:pic>
          <p:nvPicPr>
            <p:cNvPr id="8" name="图片 7" descr="脉冲星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20"/>
            <a:stretch>
              <a:fillRect/>
            </a:stretch>
          </p:blipFill>
          <p:spPr>
            <a:xfrm>
              <a:off x="9" y="1358"/>
              <a:ext cx="1188" cy="662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>
              <p:custDataLst>
                <p:tags r:id="rId5"/>
              </p:custDataLst>
            </p:nvPr>
          </p:nvSpPr>
          <p:spPr>
            <a:xfrm>
              <a:off x="9287" y="5814"/>
              <a:ext cx="5114" cy="1888"/>
            </a:xfrm>
            <a:prstGeom prst="rect">
              <a:avLst/>
            </a:prstGeom>
          </p:spPr>
          <p:txBody>
            <a:bodyPr wrap="square">
              <a:spAutoFit/>
              <a:extLst>
                <a:ext uri="{4A0BC546-FE56-4ADE-93B0-CB8AF2F6F144}">
                  <wpsdc:textFrameExt xmlns:wpsdc="http://www.wps.cn/officeDocument/2022/drawingmlCustomData" xmlns="" type="text"/>
                </a:ext>
              </a:extLst>
            </a:bodyPr>
            <a:lstStyle/>
            <a:p>
              <a:pPr algn="ctr"/>
              <a:r>
                <a:rPr lang="zh-CN" altLang="en-US" sz="2400" b="1">
                  <a:solidFill>
                    <a:srgbClr val="FFFF00"/>
                  </a:solidFill>
                  <a:latin typeface="Arial" panose="020B0604020202020204" pitchFamily="34" charset="0"/>
                  <a:ea typeface="微软雅黑" panose="020B0503020204020204" charset="-122"/>
                </a:rPr>
                <a:t>中国天眼发现</a:t>
              </a:r>
            </a:p>
            <a:p>
              <a:pPr algn="ctr"/>
              <a:r>
                <a:rPr lang="zh-CN" altLang="en-US" sz="2400" b="1">
                  <a:solidFill>
                    <a:srgbClr val="FFFF00"/>
                  </a:solidFill>
                  <a:latin typeface="Arial" panose="020B0604020202020204" pitchFamily="34" charset="0"/>
                  <a:ea typeface="微软雅黑" panose="020B0503020204020204" charset="-122"/>
                </a:rPr>
                <a:t>脉冲星</a:t>
              </a:r>
              <a:r>
                <a:rPr lang="zh-CN" altLang="en-US" sz="2400" b="1">
                  <a:solidFill>
                    <a:srgbClr val="FFFF00"/>
                  </a:solidFill>
                  <a:latin typeface="Arial" panose="020B0604020202020204" pitchFamily="34" charset="0"/>
                  <a:ea typeface="微软雅黑" panose="020B0503020204020204" charset="-122"/>
                  <a:sym typeface="+mn-ea"/>
                </a:rPr>
                <a:t>辐射</a:t>
              </a:r>
              <a:r>
                <a:rPr lang="zh-CN" altLang="en-US" sz="2400" b="1">
                  <a:solidFill>
                    <a:srgbClr val="FFFF00"/>
                  </a:solidFill>
                  <a:latin typeface="Arial" panose="020B0604020202020204" pitchFamily="34" charset="0"/>
                  <a:ea typeface="微软雅黑" panose="020B0503020204020204" charset="-122"/>
                </a:rPr>
                <a:t>新形态</a:t>
              </a:r>
            </a:p>
            <a:p>
              <a:pPr algn="ctr"/>
              <a:r>
                <a:rPr lang="en-US" altLang="zh-CN" sz="2400" b="1">
                  <a:solidFill>
                    <a:srgbClr val="FFFF00"/>
                  </a:solidFill>
                  <a:latin typeface="Arial" panose="020B0604020202020204" pitchFamily="34" charset="0"/>
                  <a:ea typeface="微软雅黑" panose="020B0503020204020204" charset="-122"/>
                </a:rPr>
                <a:t>——</a:t>
              </a:r>
              <a:r>
                <a:rPr lang="zh-CN" altLang="en-US" sz="2400" b="1">
                  <a:solidFill>
                    <a:srgbClr val="FFFF00"/>
                  </a:solidFill>
                  <a:latin typeface="Arial" panose="020B0604020202020204" pitchFamily="34" charset="0"/>
                  <a:ea typeface="微软雅黑" panose="020B0503020204020204" charset="-122"/>
                </a:rPr>
                <a:t>矮脉冲族群</a:t>
              </a:r>
            </a:p>
          </p:txBody>
        </p:sp>
        <p:sp>
          <p:nvSpPr>
            <p:cNvPr id="16" name="文本框 15"/>
            <p:cNvSpPr txBox="1"/>
            <p:nvPr>
              <p:custDataLst>
                <p:tags r:id="rId6"/>
              </p:custDataLst>
            </p:nvPr>
          </p:nvSpPr>
          <p:spPr>
            <a:xfrm>
              <a:off x="3352" y="3074"/>
              <a:ext cx="2049" cy="87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r"/>
              <a:r>
                <a:rPr lang="zh-CN" altLang="en-US" sz="1500" b="1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暴风雨辐射的正常脉冲</a:t>
              </a:r>
            </a:p>
          </p:txBody>
        </p:sp>
        <p:sp>
          <p:nvSpPr>
            <p:cNvPr id="11" name="椭圆形标注 10"/>
            <p:cNvSpPr/>
            <p:nvPr>
              <p:custDataLst>
                <p:tags r:id="rId7"/>
              </p:custDataLst>
            </p:nvPr>
          </p:nvSpPr>
          <p:spPr>
            <a:xfrm>
              <a:off x="5024" y="5802"/>
              <a:ext cx="129" cy="136"/>
            </a:xfrm>
            <a:prstGeom prst="wedgeEllipseCallout">
              <a:avLst>
                <a:gd name="adj1" fmla="val 1431395"/>
                <a:gd name="adj2" fmla="val -443922"/>
              </a:avLst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18" name="文本框 17"/>
            <p:cNvSpPr txBox="1"/>
            <p:nvPr>
              <p:custDataLst>
                <p:tags r:id="rId8"/>
              </p:custDataLst>
            </p:nvPr>
          </p:nvSpPr>
          <p:spPr>
            <a:xfrm>
              <a:off x="2550" y="5731"/>
              <a:ext cx="2590" cy="1016"/>
            </a:xfrm>
            <a:prstGeom prst="rect">
              <a:avLst/>
            </a:prstGeom>
          </p:spPr>
          <p:txBody>
            <a:bodyPr wrap="square">
              <a:spAutoFit/>
              <a:extLst>
                <a:ext uri="{4A0BC546-FE56-4ADE-93B0-CB8AF2F6F144}">
                  <wpsdc:textFrameExt xmlns:wpsdc="http://www.wps.cn/officeDocument/2022/drawingmlCustomData" xmlns="" type="text"/>
                </a:ext>
              </a:extLst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500">
                  <a:solidFill>
                    <a:srgbClr val="EFE6E1"/>
                  </a:solidFill>
                  <a:latin typeface="Arial" panose="020B0604020202020204" pitchFamily="34" charset="0"/>
                  <a:ea typeface="微软雅黑" panose="020B0503020204020204" charset="-122"/>
                </a:rPr>
                <a:t>脉冲星周期</a:t>
              </a:r>
              <a:r>
                <a:rPr lang="en-US" altLang="zh-CN" sz="1500">
                  <a:solidFill>
                    <a:srgbClr val="EFE6E1"/>
                  </a:solidFill>
                  <a:latin typeface="Arial" panose="020B0604020202020204" pitchFamily="34" charset="0"/>
                  <a:ea typeface="微软雅黑" panose="020B0503020204020204" charset="-122"/>
                </a:rPr>
                <a:t>P=1.0146848</a:t>
              </a:r>
              <a:r>
                <a:rPr lang="zh-CN" altLang="en-US" sz="1500">
                  <a:solidFill>
                    <a:srgbClr val="EFE6E1"/>
                  </a:solidFill>
                  <a:latin typeface="Arial" panose="020B0604020202020204" pitchFamily="34" charset="0"/>
                  <a:ea typeface="微软雅黑" panose="020B0503020204020204" charset="-122"/>
                </a:rPr>
                <a:t>秒</a:t>
              </a:r>
            </a:p>
          </p:txBody>
        </p:sp>
        <p:pic>
          <p:nvPicPr>
            <p:cNvPr id="20" name="图片 19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21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  <a:lum bright="66000" contrast="72000"/>
            </a:blip>
            <a:srcRect r="4174" b="1230"/>
            <a:stretch>
              <a:fillRect/>
            </a:stretch>
          </p:blipFill>
          <p:spPr>
            <a:xfrm>
              <a:off x="3017" y="1856"/>
              <a:ext cx="11360" cy="1165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>
              <p:custDataLst>
                <p:tags r:id="rId10"/>
              </p:custDataLst>
            </p:nvPr>
          </p:nvSpPr>
          <p:spPr>
            <a:xfrm>
              <a:off x="907" y="1420"/>
              <a:ext cx="2109" cy="168"/>
            </a:xfrm>
            <a:prstGeom prst="rect">
              <a:avLst/>
            </a:prstGeom>
          </p:spPr>
          <p:txBody>
            <a:bodyPr wrap="square">
              <a:spAutoFit/>
              <a:extLst>
                <a:ext uri="{4A0BC546-FE56-4ADE-93B0-CB8AF2F6F144}">
                  <wpsdc:textFrameExt xmlns:wpsdc="http://www.wps.cn/officeDocument/2022/drawingmlCustomData" xmlns="" type="text"/>
                </a:ext>
              </a:extLst>
            </a:bodyPr>
            <a:lstStyle/>
            <a:p>
              <a:r>
                <a:rPr lang="en-US" sz="100" b="1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rPr>
                <a:t>B2111+46</a:t>
              </a:r>
            </a:p>
          </p:txBody>
        </p:sp>
        <p:pic>
          <p:nvPicPr>
            <p:cNvPr id="17" name="图片 16" descr="微信图片_20230816162527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2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  <a:lum bright="30000" contrast="18000"/>
            </a:blip>
            <a:srcRect l="95490" t="31585" r="2603" b="50048"/>
            <a:stretch>
              <a:fillRect/>
            </a:stretch>
          </p:blipFill>
          <p:spPr>
            <a:xfrm>
              <a:off x="14057" y="2164"/>
              <a:ext cx="206" cy="497"/>
            </a:xfrm>
            <a:prstGeom prst="rect">
              <a:avLst/>
            </a:prstGeom>
          </p:spPr>
        </p:pic>
        <p:grpSp>
          <p:nvGrpSpPr>
            <p:cNvPr id="13" name="组合 12"/>
            <p:cNvGrpSpPr/>
            <p:nvPr/>
          </p:nvGrpSpPr>
          <p:grpSpPr>
            <a:xfrm>
              <a:off x="6316" y="4379"/>
              <a:ext cx="983" cy="899"/>
              <a:chOff x="9893" y="3878"/>
              <a:chExt cx="1310" cy="1198"/>
            </a:xfrm>
          </p:grpSpPr>
          <p:pic>
            <p:nvPicPr>
              <p:cNvPr id="14" name="图片 13" descr="Fig1c_00"/>
              <p:cNvPicPr>
                <a:picLocks noChangeAspect="1"/>
              </p:cNvPicPr>
              <p:nvPr>
                <p:custDataLst>
                  <p:tags r:id="rId15"/>
                </p:custDataLst>
              </p:nvPr>
            </p:nvPicPr>
            <p:blipFill>
              <a:blip r:embed="rId23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  <a:lum bright="-12000"/>
              </a:blip>
              <a:srcRect l="48949" t="32014" r="36675" b="24947"/>
              <a:stretch>
                <a:fillRect/>
              </a:stretch>
            </p:blipFill>
            <p:spPr>
              <a:xfrm>
                <a:off x="9990" y="3947"/>
                <a:ext cx="1138" cy="986"/>
              </a:xfrm>
              <a:prstGeom prst="rect">
                <a:avLst/>
              </a:prstGeom>
            </p:spPr>
          </p:pic>
          <p:sp>
            <p:nvSpPr>
              <p:cNvPr id="15" name="椭圆 14"/>
              <p:cNvSpPr/>
              <p:nvPr>
                <p:custDataLst>
                  <p:tags r:id="rId16"/>
                </p:custDataLst>
              </p:nvPr>
            </p:nvSpPr>
            <p:spPr>
              <a:xfrm>
                <a:off x="9893" y="3878"/>
                <a:ext cx="1311" cy="119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"/>
              </a:p>
            </p:txBody>
          </p:sp>
        </p:grpSp>
        <p:sp>
          <p:nvSpPr>
            <p:cNvPr id="21" name="文本框 20"/>
            <p:cNvSpPr txBox="1"/>
            <p:nvPr>
              <p:custDataLst>
                <p:tags r:id="rId12"/>
              </p:custDataLst>
            </p:nvPr>
          </p:nvSpPr>
          <p:spPr>
            <a:xfrm>
              <a:off x="4621" y="4438"/>
              <a:ext cx="1710" cy="87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sz="1500" b="1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雨滴辐射的矮脉冲</a:t>
              </a:r>
              <a:endParaRPr lang="en-US" altLang="zh-CN" sz="15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endParaRPr>
            </a:p>
          </p:txBody>
        </p:sp>
        <p:cxnSp>
          <p:nvCxnSpPr>
            <p:cNvPr id="22" name="直接箭头连接符 21"/>
            <p:cNvCxnSpPr/>
            <p:nvPr>
              <p:custDataLst>
                <p:tags r:id="rId13"/>
              </p:custDataLst>
            </p:nvPr>
          </p:nvCxnSpPr>
          <p:spPr>
            <a:xfrm>
              <a:off x="599" y="1690"/>
              <a:ext cx="6443" cy="680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>
              <p:custDataLst>
                <p:tags r:id="rId14"/>
              </p:custDataLst>
            </p:nvPr>
          </p:nvCxnSpPr>
          <p:spPr>
            <a:xfrm flipH="1">
              <a:off x="2909" y="2861"/>
              <a:ext cx="113" cy="719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1F8CEA26-F8A0-C636-1EC5-90CB5CF2ED7F}"/>
              </a:ext>
            </a:extLst>
          </p:cNvPr>
          <p:cNvSpPr txBox="1"/>
          <p:nvPr/>
        </p:nvSpPr>
        <p:spPr>
          <a:xfrm>
            <a:off x="5498451" y="6285865"/>
            <a:ext cx="2448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/>
              <a:t>（颜一</a:t>
            </a:r>
            <a:r>
              <a:rPr lang="en-US" altLang="zh-CN" sz="2000" b="1" dirty="0"/>
              <a:t>    2024-07-15</a:t>
            </a:r>
            <a:r>
              <a:rPr lang="zh-CN" altLang="en-US" sz="2000" b="1" dirty="0"/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1703808261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265DD-4D02-4DB2-ACD1-AD596133B05C}" type="slidenum">
              <a:rPr lang="zh-CN" altLang="en-US" smtClean="0"/>
              <a:t>33</a:t>
            </a:fld>
            <a:endParaRPr lang="zh-CN" altLang="en-US" dirty="0"/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1565095" y="143635"/>
            <a:ext cx="6013810" cy="6527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zh-CN" altLang="en-US" sz="3600" b="1" kern="2000" spc="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更多成果</a:t>
            </a:r>
            <a:r>
              <a:rPr lang="en-US" altLang="zh-CN" sz="3600" b="1" kern="2000" spc="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…</a:t>
            </a:r>
            <a:endParaRPr lang="zh-CN" altLang="en-US" sz="3600" b="1" kern="2000" spc="200" dirty="0">
              <a:solidFill>
                <a:srgbClr val="0432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26DA7D8-EC13-B916-AF97-D54FB7E1FADB}"/>
              </a:ext>
            </a:extLst>
          </p:cNvPr>
          <p:cNvSpPr txBox="1"/>
          <p:nvPr/>
        </p:nvSpPr>
        <p:spPr>
          <a:xfrm>
            <a:off x="365485" y="1003228"/>
            <a:ext cx="7335815" cy="4467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u"/>
            </a:pPr>
            <a:r>
              <a:rPr lang="en-US" altLang="zh-CN" sz="2400" b="1" dirty="0"/>
              <a:t> 400+</a:t>
            </a:r>
            <a:r>
              <a:rPr lang="zh-CN" altLang="en-US" sz="2400" b="1" dirty="0"/>
              <a:t>颗脉冲星正式发布（韩金林）；</a:t>
            </a:r>
            <a:endParaRPr lang="en-US" altLang="zh-CN" sz="2400" b="1" dirty="0"/>
          </a:p>
          <a:p>
            <a:pPr marL="285750" indent="-28575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u"/>
            </a:pPr>
            <a:r>
              <a:rPr lang="zh-CN" altLang="en-US" sz="2400" b="1" dirty="0"/>
              <a:t> 近百颗</a:t>
            </a:r>
            <a:r>
              <a:rPr lang="en-US" altLang="zh-CN" sz="2400" b="1" dirty="0"/>
              <a:t>GPPS</a:t>
            </a:r>
            <a:r>
              <a:rPr lang="zh-CN" altLang="en-US" sz="2400" b="1" dirty="0"/>
              <a:t>脉冲双星系统的统计（王鹏飞）；</a:t>
            </a:r>
            <a:endParaRPr lang="en-US" altLang="zh-CN" sz="2400" b="1" dirty="0"/>
          </a:p>
          <a:p>
            <a:pPr marL="285750" indent="-28575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u"/>
            </a:pPr>
            <a:r>
              <a:rPr lang="zh-CN" altLang="en-US" sz="2400" b="1" dirty="0"/>
              <a:t> 近百颗脉冲星的散射测量（景威聪）；</a:t>
            </a:r>
            <a:endParaRPr lang="en-US" altLang="zh-CN" sz="2400" b="1" dirty="0"/>
          </a:p>
          <a:p>
            <a:pPr marL="285750" indent="-28575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u"/>
            </a:pPr>
            <a:r>
              <a:rPr lang="zh-CN" altLang="en-US" sz="2400" b="1" dirty="0"/>
              <a:t> 数百颗脉冲星积分轮廓的成分谱（景威聪） ；</a:t>
            </a:r>
            <a:endParaRPr lang="en-US" altLang="zh-CN" sz="2400" b="1" dirty="0"/>
          </a:p>
          <a:p>
            <a:pPr marL="285750" indent="-28575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u"/>
            </a:pPr>
            <a:r>
              <a:rPr lang="zh-CN" altLang="en-US" sz="2400" b="1" dirty="0"/>
              <a:t> 数十颗脉冲星的准周期性微结构（王涛）；</a:t>
            </a:r>
            <a:endParaRPr lang="en-US" altLang="zh-CN" sz="2400" b="1" dirty="0"/>
          </a:p>
          <a:p>
            <a:pPr marL="285750" indent="-28575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u"/>
            </a:pPr>
            <a:r>
              <a:rPr lang="zh-CN" altLang="en-US" sz="2400" b="1" dirty="0"/>
              <a:t> 数十颗射电脉冲星的</a:t>
            </a:r>
            <a:r>
              <a:rPr lang="en-US" altLang="zh-CN" sz="2400" b="1" dirty="0"/>
              <a:t>γ</a:t>
            </a:r>
            <a:r>
              <a:rPr lang="zh-CN" altLang="en-US" sz="2400" b="1" dirty="0"/>
              <a:t>源对应源（颜一）；</a:t>
            </a:r>
            <a:endParaRPr lang="en-US" altLang="zh-CN" sz="2400" b="1" dirty="0"/>
          </a:p>
          <a:p>
            <a:pPr marL="285750" indent="-28575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u"/>
            </a:pPr>
            <a:r>
              <a:rPr lang="en-US" altLang="zh-CN" sz="2400" b="1" dirty="0"/>
              <a:t> </a:t>
            </a:r>
            <a:r>
              <a:rPr lang="zh-CN" altLang="en-US" sz="2400" b="1" dirty="0"/>
              <a:t>第二批</a:t>
            </a:r>
            <a:r>
              <a:rPr lang="en-US" altLang="zh-CN" sz="2400" b="1" dirty="0"/>
              <a:t>GPPS</a:t>
            </a:r>
            <a:r>
              <a:rPr lang="zh-CN" altLang="en-US" sz="2400" b="1" dirty="0"/>
              <a:t>脉冲星的</a:t>
            </a:r>
            <a:r>
              <a:rPr lang="en-US" altLang="zh-CN" sz="2400" b="1" dirty="0"/>
              <a:t>timing</a:t>
            </a:r>
            <a:r>
              <a:rPr lang="zh-CN" altLang="en-US" sz="2400" b="1" dirty="0"/>
              <a:t>结果（宿未琦）；</a:t>
            </a:r>
            <a:endParaRPr lang="en-US" altLang="zh-CN" sz="2400" b="1" dirty="0"/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US" altLang="zh-CN" sz="2400" b="1" dirty="0"/>
              <a:t>      ……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60F5239-44B1-4816-734D-01CA1D27C8F5}"/>
              </a:ext>
            </a:extLst>
          </p:cNvPr>
          <p:cNvSpPr txBox="1"/>
          <p:nvPr/>
        </p:nvSpPr>
        <p:spPr>
          <a:xfrm>
            <a:off x="3176845" y="5631580"/>
            <a:ext cx="1713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0308DF"/>
                </a:solidFill>
              </a:rPr>
              <a:t>2024-12</a:t>
            </a:r>
            <a:endParaRPr lang="zh-CN" altLang="en-US" sz="2800" b="1" dirty="0">
              <a:solidFill>
                <a:srgbClr val="0308DF"/>
              </a:solidFill>
            </a:endParaRPr>
          </a:p>
        </p:txBody>
      </p:sp>
      <p:pic>
        <p:nvPicPr>
          <p:cNvPr id="25" name="图片 24" descr="卡通人物&#10;&#10;描述已自动生成">
            <a:extLst>
              <a:ext uri="{FF2B5EF4-FFF2-40B4-BE49-F238E27FC236}">
                <a16:creationId xmlns:a16="http://schemas.microsoft.com/office/drawing/2014/main" id="{CCF0EFBC-84AF-8C83-31F1-DE8724C4E9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4284095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18632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6" name="文本框 26635"/>
          <p:cNvSpPr txBox="1"/>
          <p:nvPr/>
        </p:nvSpPr>
        <p:spPr>
          <a:xfrm>
            <a:off x="69850" y="4105275"/>
            <a:ext cx="1693863" cy="3048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t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Arial" panose="020B0604020202020204" charset="-128"/>
              </a:rPr>
              <a:t>R. Hurt 2008</a:t>
            </a:r>
          </a:p>
        </p:txBody>
      </p:sp>
      <p:sp>
        <p:nvSpPr>
          <p:cNvPr id="14" name="标题 13"/>
          <p:cNvSpPr>
            <a:spLocks noGrp="1"/>
          </p:cNvSpPr>
          <p:nvPr>
            <p:ph type="title"/>
          </p:nvPr>
        </p:nvSpPr>
        <p:spPr>
          <a:xfrm>
            <a:off x="1150620" y="0"/>
            <a:ext cx="7611110" cy="84963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sz="4400" dirty="0">
                <a:latin typeface="Times New Roman" panose="02020603050405020304" pitchFamily="18" charset="0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FAST-GPPS</a:t>
            </a:r>
            <a:r>
              <a:rPr lang="zh-CN" altLang="en-US" sz="4400" dirty="0">
                <a:latin typeface="Times New Roman" panose="02020603050405020304" pitchFamily="18" charset="0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脉冲星巡天：总结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0"/>
          </p:nvPr>
        </p:nvSpPr>
        <p:spPr>
          <a:xfrm>
            <a:off x="386715" y="953135"/>
            <a:ext cx="8544560" cy="5446395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dirty="0">
                <a:solidFill>
                  <a:srgbClr val="0308E3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搜寻策略：成功！</a:t>
            </a:r>
          </a:p>
          <a:p>
            <a:pPr>
              <a:lnSpc>
                <a:spcPct val="130000"/>
              </a:lnSpc>
            </a:pPr>
            <a:r>
              <a:rPr lang="zh-CN" altLang="en-US" sz="3200" dirty="0">
                <a:solidFill>
                  <a:srgbClr val="0308E3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搜寻体系：端到端自主，几代更新！</a:t>
            </a:r>
          </a:p>
          <a:p>
            <a:pPr>
              <a:lnSpc>
                <a:spcPct val="130000"/>
              </a:lnSpc>
            </a:pPr>
            <a:r>
              <a:rPr lang="zh-CN" altLang="en-US" sz="3200" dirty="0">
                <a:solidFill>
                  <a:srgbClr val="0308E3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搜寻成果：</a:t>
            </a:r>
            <a:r>
              <a:rPr lang="zh-CN" altLang="en-US" sz="3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新发现</a:t>
            </a:r>
            <a:r>
              <a:rPr lang="en-US" altLang="zh-CN" sz="3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658</a:t>
            </a:r>
            <a:r>
              <a:rPr lang="zh-CN" altLang="en-US" sz="3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脉冲星，仍在继续！</a:t>
            </a:r>
            <a:endParaRPr lang="zh-CN" altLang="en-US" sz="3200" dirty="0">
              <a:solidFill>
                <a:srgbClr val="0308E3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>
              <a:lnSpc>
                <a:spcPct val="130000"/>
              </a:lnSpc>
              <a:buClr>
                <a:srgbClr val="FF0000"/>
              </a:buClr>
              <a:buFont typeface="Wingdings" panose="05000000000000000000" charset="0"/>
              <a:buChar char="ü"/>
            </a:pPr>
            <a:r>
              <a:rPr lang="zh-CN" altLang="en-US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特殊发现：</a:t>
            </a:r>
            <a:r>
              <a:rPr lang="en-US" altLang="zh-CN" sz="2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160</a:t>
            </a:r>
            <a:r>
              <a:rPr lang="en-US" altLang="zh-CN" sz="2400" dirty="0">
                <a:solidFill>
                  <a:srgbClr val="0308E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2400" dirty="0">
                <a:solidFill>
                  <a:srgbClr val="0308E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颗毫秒脉冲星、</a:t>
            </a:r>
            <a:r>
              <a:rPr lang="en-US" altLang="zh-CN" sz="2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120</a:t>
            </a:r>
            <a:r>
              <a:rPr lang="zh-CN" altLang="en-US" sz="2400" dirty="0">
                <a:solidFill>
                  <a:srgbClr val="0308E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个偶发脉冲星</a:t>
            </a:r>
            <a:endParaRPr lang="zh-CN" altLang="en-US" sz="2400" b="1" dirty="0">
              <a:solidFill>
                <a:srgbClr val="0308E3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  <a:buClr>
                <a:srgbClr val="FF0000"/>
              </a:buClr>
              <a:buFont typeface="Wingdings" panose="05000000000000000000" charset="0"/>
              <a:buChar char="ü"/>
            </a:pPr>
            <a:r>
              <a:rPr lang="zh-CN" altLang="en-US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特殊发现：</a:t>
            </a:r>
            <a:r>
              <a:rPr lang="en-US" sz="2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116 </a:t>
            </a:r>
            <a:r>
              <a:rPr lang="zh-CN" altLang="en-US" sz="2400" dirty="0">
                <a:solidFill>
                  <a:srgbClr val="0308E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颗双星：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最短轨道周期</a:t>
            </a:r>
            <a:r>
              <a:rPr lang="en-US" altLang="zh-CN" sz="2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53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分钟</a:t>
            </a:r>
            <a:r>
              <a:rPr lang="zh-CN" altLang="en-US" sz="2400" dirty="0">
                <a:solidFill>
                  <a:srgbClr val="0308E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！</a:t>
            </a:r>
          </a:p>
          <a:p>
            <a:pPr>
              <a:lnSpc>
                <a:spcPct val="130000"/>
              </a:lnSpc>
              <a:buClr>
                <a:srgbClr val="FF0000"/>
              </a:buClr>
              <a:buFont typeface="Wingdings" panose="05000000000000000000" charset="0"/>
              <a:buChar char="ü"/>
            </a:pPr>
            <a:r>
              <a:rPr lang="zh-CN" altLang="en-US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特殊发现：</a:t>
            </a:r>
            <a:r>
              <a:rPr lang="en-US" sz="2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8 </a:t>
            </a:r>
            <a:r>
              <a:rPr lang="en-US" altLang="zh-CN" sz="2400" dirty="0">
                <a:solidFill>
                  <a:srgbClr val="0308E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FRBs</a:t>
            </a:r>
            <a:r>
              <a:rPr lang="zh-CN" altLang="en-US" sz="2400" dirty="0">
                <a:solidFill>
                  <a:srgbClr val="0308E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，最暗弱！</a:t>
            </a:r>
            <a:endParaRPr lang="zh-CN" altLang="en-US" dirty="0">
              <a:solidFill>
                <a:srgbClr val="0308E3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3200" dirty="0">
                <a:solidFill>
                  <a:srgbClr val="0308E3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新发现脉冲星测时：</a:t>
            </a:r>
          </a:p>
          <a:p>
            <a:pPr>
              <a:lnSpc>
                <a:spcPct val="130000"/>
              </a:lnSpc>
              <a:buClr>
                <a:srgbClr val="FF0000"/>
              </a:buClr>
              <a:buFont typeface="Wingdings" panose="05000000000000000000" charset="0"/>
              <a:buChar char="ü"/>
            </a:pPr>
            <a:r>
              <a:rPr lang="zh-CN" altLang="en-US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常规测时：</a:t>
            </a:r>
            <a:r>
              <a:rPr lang="zh-CN" altLang="en-US" sz="2400" dirty="0">
                <a:solidFill>
                  <a:srgbClr val="0309E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获得星历表，发现双星！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正在做！</a:t>
            </a:r>
            <a:endParaRPr lang="zh-CN" altLang="en-US" sz="2400" dirty="0">
              <a:solidFill>
                <a:srgbClr val="0309E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  <a:buClr>
                <a:srgbClr val="FF0000"/>
              </a:buClr>
              <a:buFont typeface="Wingdings" panose="05000000000000000000" charset="0"/>
              <a:buChar char="ü"/>
            </a:pPr>
            <a:r>
              <a:rPr lang="zh-CN" altLang="en-US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精测致密双星：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验证</a:t>
            </a:r>
            <a:r>
              <a:rPr lang="zh-CN" altLang="en-US" sz="2400" dirty="0">
                <a:solidFill>
                  <a:srgbClr val="0309E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相对论效应！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正在做！</a:t>
            </a:r>
          </a:p>
          <a:p>
            <a:pPr>
              <a:lnSpc>
                <a:spcPct val="130000"/>
              </a:lnSpc>
              <a:buClr>
                <a:srgbClr val="FF0000"/>
              </a:buClr>
              <a:buFont typeface="Wingdings" panose="05000000000000000000" charset="0"/>
              <a:buChar char="ü"/>
            </a:pPr>
            <a:r>
              <a:rPr lang="zh-CN" altLang="en-US" sz="2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求助：</a:t>
            </a:r>
            <a:r>
              <a:rPr lang="zh-CN" altLang="en-US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各位提出</a:t>
            </a:r>
            <a:r>
              <a:rPr lang="zh-CN" altLang="en-US" sz="2400" dirty="0">
                <a:solidFill>
                  <a:srgbClr val="0309E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新物理效应</a:t>
            </a:r>
            <a:r>
              <a:rPr lang="zh-CN" altLang="en-US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，我们来测！</a:t>
            </a:r>
          </a:p>
        </p:txBody>
      </p:sp>
    </p:spTree>
    <p:extLst>
      <p:ext uri="{BB962C8B-B14F-4D97-AF65-F5344CB8AC3E}">
        <p14:creationId xmlns:p14="http://schemas.microsoft.com/office/powerpoint/2010/main" val="1816114943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1120" y="99060"/>
            <a:ext cx="3816350" cy="4526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333750" y="1351280"/>
            <a:ext cx="5810250" cy="536702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517900" y="6189345"/>
            <a:ext cx="5450205" cy="485775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 rot="21000000">
            <a:off x="262255" y="4613910"/>
            <a:ext cx="4893945" cy="1076325"/>
          </a:xfrm>
          <a:prstGeom prst="rect">
            <a:avLst/>
          </a:prstGeom>
          <a:solidFill>
            <a:srgbClr val="DBE8DE"/>
          </a:solidFill>
        </p:spPr>
        <p:txBody>
          <a:bodyPr wrap="square" rtlCol="0">
            <a:spAutoFit/>
          </a:bodyPr>
          <a:lstStyle/>
          <a:p>
            <a:r>
              <a:rPr lang="zh-CN" altLang="en-US" sz="3200">
                <a:solidFill>
                  <a:srgbClr val="0308E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不额外消耗</a:t>
            </a:r>
            <a:r>
              <a:rPr lang="en-US" altLang="zh-CN" sz="3200">
                <a:solidFill>
                  <a:srgbClr val="0308E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FAST</a:t>
            </a:r>
            <a:r>
              <a:rPr lang="zh-CN" altLang="en-US" sz="3200">
                <a:solidFill>
                  <a:srgbClr val="0308E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观测时间</a:t>
            </a:r>
            <a:r>
              <a:rPr lang="zh-CN" altLang="en-US" sz="3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使科学最大化！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天眼观银河：</a:t>
            </a:r>
            <a:r>
              <a:rPr lang="en-US" altLang="zh-CN" dirty="0"/>
              <a:t>HI</a:t>
            </a:r>
            <a:r>
              <a:rPr lang="zh-CN" altLang="en-US" dirty="0"/>
              <a:t>观测概述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033" y="1526741"/>
            <a:ext cx="7255933" cy="5006656"/>
          </a:xfrm>
          <a:prstGeom prst="rect">
            <a:avLst/>
          </a:prstGeom>
        </p:spPr>
      </p:pic>
      <p:sp>
        <p:nvSpPr>
          <p:cNvPr id="14" name="内容占位符 13"/>
          <p:cNvSpPr>
            <a:spLocks noGrp="1"/>
          </p:cNvSpPr>
          <p:nvPr>
            <p:ph idx="1"/>
          </p:nvPr>
        </p:nvSpPr>
        <p:spPr>
          <a:xfrm>
            <a:off x="301718" y="920016"/>
            <a:ext cx="8472825" cy="5486379"/>
          </a:xfrm>
        </p:spPr>
        <p:txBody>
          <a:bodyPr/>
          <a:lstStyle/>
          <a:p>
            <a:pPr marL="0" indent="0">
              <a:buNone/>
            </a:pPr>
            <a:r>
              <a:rPr lang="zh-CN" altLang="en-US" dirty="0"/>
              <a:t>与主要河内</a:t>
            </a:r>
            <a:r>
              <a:rPr lang="en-US" altLang="zh-CN" dirty="0"/>
              <a:t>HI</a:t>
            </a:r>
            <a:r>
              <a:rPr lang="zh-CN" altLang="en-US" dirty="0"/>
              <a:t>巡天比较</a:t>
            </a:r>
          </a:p>
          <a:p>
            <a:endParaRPr lang="zh-CN" altLang="en-US" dirty="0"/>
          </a:p>
        </p:txBody>
      </p:sp>
      <p:sp>
        <p:nvSpPr>
          <p:cNvPr id="8" name="椭圆 7"/>
          <p:cNvSpPr/>
          <p:nvPr/>
        </p:nvSpPr>
        <p:spPr>
          <a:xfrm>
            <a:off x="4233333" y="5554136"/>
            <a:ext cx="465667" cy="330200"/>
          </a:xfrm>
          <a:prstGeom prst="ellipse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rgbClr val="0000FF"/>
              </a:solidFill>
            </a:endParaRPr>
          </a:p>
        </p:txBody>
      </p:sp>
      <p:sp>
        <p:nvSpPr>
          <p:cNvPr id="9" name="椭圆 8"/>
          <p:cNvSpPr/>
          <p:nvPr/>
        </p:nvSpPr>
        <p:spPr>
          <a:xfrm>
            <a:off x="7416800" y="5554136"/>
            <a:ext cx="668867" cy="330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椭圆 10"/>
          <p:cNvSpPr/>
          <p:nvPr/>
        </p:nvSpPr>
        <p:spPr>
          <a:xfrm>
            <a:off x="6397142" y="5554136"/>
            <a:ext cx="824925" cy="330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3935" y="770890"/>
            <a:ext cx="5487670" cy="37579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575186" y="6318123"/>
            <a:ext cx="42210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华文楷体" panose="02010600040101010101" charset="-122"/>
                <a:ea typeface="华文楷体" panose="02010600040101010101" charset="-122"/>
              </a:rPr>
              <a:t>提供最灵敏的河内</a:t>
            </a:r>
            <a:r>
              <a:rPr lang="en-US" altLang="zh-C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华文楷体" panose="02010600040101010101" charset="-122"/>
                <a:ea typeface="华文楷体" panose="02010600040101010101" charset="-122"/>
              </a:rPr>
              <a:t>HI</a:t>
            </a:r>
            <a:r>
              <a:rPr lang="zh-CN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华文楷体" panose="02010600040101010101" charset="-122"/>
                <a:ea typeface="华文楷体" panose="02010600040101010101" charset="-122"/>
              </a:rPr>
              <a:t>观测结果</a:t>
            </a:r>
          </a:p>
        </p:txBody>
      </p:sp>
      <p:sp>
        <p:nvSpPr>
          <p:cNvPr id="39" name="箭头: 燕尾形 2"/>
          <p:cNvSpPr/>
          <p:nvPr/>
        </p:nvSpPr>
        <p:spPr>
          <a:xfrm rot="8140642">
            <a:off x="4949825" y="1876425"/>
            <a:ext cx="1456055" cy="1203960"/>
          </a:xfrm>
          <a:custGeom>
            <a:avLst/>
            <a:gdLst>
              <a:gd name="connsiteX0" fmla="*/ 0 w 897582"/>
              <a:gd name="connsiteY0" fmla="*/ 127193 h 508771"/>
              <a:gd name="connsiteX1" fmla="*/ 643197 w 897582"/>
              <a:gd name="connsiteY1" fmla="*/ 127193 h 508771"/>
              <a:gd name="connsiteX2" fmla="*/ 643197 w 897582"/>
              <a:gd name="connsiteY2" fmla="*/ 0 h 508771"/>
              <a:gd name="connsiteX3" fmla="*/ 897582 w 897582"/>
              <a:gd name="connsiteY3" fmla="*/ 254386 h 508771"/>
              <a:gd name="connsiteX4" fmla="*/ 643197 w 897582"/>
              <a:gd name="connsiteY4" fmla="*/ 508771 h 508771"/>
              <a:gd name="connsiteX5" fmla="*/ 643197 w 897582"/>
              <a:gd name="connsiteY5" fmla="*/ 381578 h 508771"/>
              <a:gd name="connsiteX6" fmla="*/ 0 w 897582"/>
              <a:gd name="connsiteY6" fmla="*/ 381578 h 508771"/>
              <a:gd name="connsiteX7" fmla="*/ 127193 w 897582"/>
              <a:gd name="connsiteY7" fmla="*/ 254386 h 508771"/>
              <a:gd name="connsiteX8" fmla="*/ 0 w 897582"/>
              <a:gd name="connsiteY8" fmla="*/ 127193 h 508771"/>
              <a:gd name="connsiteX0-1" fmla="*/ 101194 w 998776"/>
              <a:gd name="connsiteY0-2" fmla="*/ 127193 h 593105"/>
              <a:gd name="connsiteX1-3" fmla="*/ 744391 w 998776"/>
              <a:gd name="connsiteY1-4" fmla="*/ 127193 h 593105"/>
              <a:gd name="connsiteX2-5" fmla="*/ 744391 w 998776"/>
              <a:gd name="connsiteY2-6" fmla="*/ 0 h 593105"/>
              <a:gd name="connsiteX3-7" fmla="*/ 998776 w 998776"/>
              <a:gd name="connsiteY3-8" fmla="*/ 254386 h 593105"/>
              <a:gd name="connsiteX4-9" fmla="*/ 744391 w 998776"/>
              <a:gd name="connsiteY4-10" fmla="*/ 508771 h 593105"/>
              <a:gd name="connsiteX5-11" fmla="*/ 744391 w 998776"/>
              <a:gd name="connsiteY5-12" fmla="*/ 381578 h 593105"/>
              <a:gd name="connsiteX6-13" fmla="*/ 0 w 998776"/>
              <a:gd name="connsiteY6-14" fmla="*/ 593105 h 593105"/>
              <a:gd name="connsiteX7-15" fmla="*/ 228387 w 998776"/>
              <a:gd name="connsiteY7-16" fmla="*/ 254386 h 593105"/>
              <a:gd name="connsiteX8-17" fmla="*/ 101194 w 998776"/>
              <a:gd name="connsiteY8-18" fmla="*/ 127193 h 593105"/>
              <a:gd name="connsiteX0-19" fmla="*/ 0 w 1055183"/>
              <a:gd name="connsiteY0-20" fmla="*/ 0 h 643850"/>
              <a:gd name="connsiteX1-21" fmla="*/ 800798 w 1055183"/>
              <a:gd name="connsiteY1-22" fmla="*/ 177938 h 643850"/>
              <a:gd name="connsiteX2-23" fmla="*/ 800798 w 1055183"/>
              <a:gd name="connsiteY2-24" fmla="*/ 50745 h 643850"/>
              <a:gd name="connsiteX3-25" fmla="*/ 1055183 w 1055183"/>
              <a:gd name="connsiteY3-26" fmla="*/ 305131 h 643850"/>
              <a:gd name="connsiteX4-27" fmla="*/ 800798 w 1055183"/>
              <a:gd name="connsiteY4-28" fmla="*/ 559516 h 643850"/>
              <a:gd name="connsiteX5-29" fmla="*/ 800798 w 1055183"/>
              <a:gd name="connsiteY5-30" fmla="*/ 432323 h 643850"/>
              <a:gd name="connsiteX6-31" fmla="*/ 56407 w 1055183"/>
              <a:gd name="connsiteY6-32" fmla="*/ 643850 h 643850"/>
              <a:gd name="connsiteX7-33" fmla="*/ 284794 w 1055183"/>
              <a:gd name="connsiteY7-34" fmla="*/ 305131 h 643850"/>
              <a:gd name="connsiteX8-35" fmla="*/ 0 w 1055183"/>
              <a:gd name="connsiteY8-36" fmla="*/ 0 h 643850"/>
              <a:gd name="connsiteX0-37" fmla="*/ 0 w 1055183"/>
              <a:gd name="connsiteY0-38" fmla="*/ 0 h 817423"/>
              <a:gd name="connsiteX1-39" fmla="*/ 800798 w 1055183"/>
              <a:gd name="connsiteY1-40" fmla="*/ 177938 h 817423"/>
              <a:gd name="connsiteX2-41" fmla="*/ 800798 w 1055183"/>
              <a:gd name="connsiteY2-42" fmla="*/ 50745 h 817423"/>
              <a:gd name="connsiteX3-43" fmla="*/ 1055183 w 1055183"/>
              <a:gd name="connsiteY3-44" fmla="*/ 305131 h 817423"/>
              <a:gd name="connsiteX4-45" fmla="*/ 800798 w 1055183"/>
              <a:gd name="connsiteY4-46" fmla="*/ 559516 h 817423"/>
              <a:gd name="connsiteX5-47" fmla="*/ 800798 w 1055183"/>
              <a:gd name="connsiteY5-48" fmla="*/ 432323 h 817423"/>
              <a:gd name="connsiteX6-49" fmla="*/ 9958 w 1055183"/>
              <a:gd name="connsiteY6-50" fmla="*/ 817423 h 817423"/>
              <a:gd name="connsiteX7-51" fmla="*/ 284794 w 1055183"/>
              <a:gd name="connsiteY7-52" fmla="*/ 305131 h 817423"/>
              <a:gd name="connsiteX8-53" fmla="*/ 0 w 1055183"/>
              <a:gd name="connsiteY8-54" fmla="*/ 0 h 817423"/>
              <a:gd name="connsiteX0-55" fmla="*/ 0 w 1055183"/>
              <a:gd name="connsiteY0-56" fmla="*/ 0 h 817423"/>
              <a:gd name="connsiteX1-57" fmla="*/ 800798 w 1055183"/>
              <a:gd name="connsiteY1-58" fmla="*/ 177938 h 817423"/>
              <a:gd name="connsiteX2-59" fmla="*/ 800798 w 1055183"/>
              <a:gd name="connsiteY2-60" fmla="*/ 50745 h 817423"/>
              <a:gd name="connsiteX3-61" fmla="*/ 1055183 w 1055183"/>
              <a:gd name="connsiteY3-62" fmla="*/ 305131 h 817423"/>
              <a:gd name="connsiteX4-63" fmla="*/ 800798 w 1055183"/>
              <a:gd name="connsiteY4-64" fmla="*/ 559516 h 817423"/>
              <a:gd name="connsiteX5-65" fmla="*/ 800798 w 1055183"/>
              <a:gd name="connsiteY5-66" fmla="*/ 432323 h 817423"/>
              <a:gd name="connsiteX6-67" fmla="*/ 9958 w 1055183"/>
              <a:gd name="connsiteY6-68" fmla="*/ 817423 h 817423"/>
              <a:gd name="connsiteX7-69" fmla="*/ 284794 w 1055183"/>
              <a:gd name="connsiteY7-70" fmla="*/ 305131 h 817423"/>
              <a:gd name="connsiteX8-71" fmla="*/ 0 w 1055183"/>
              <a:gd name="connsiteY8-72" fmla="*/ 0 h 817423"/>
              <a:gd name="connsiteX0-73" fmla="*/ 1 w 1176059"/>
              <a:gd name="connsiteY0-74" fmla="*/ 0 h 903764"/>
              <a:gd name="connsiteX1-75" fmla="*/ 921674 w 1176059"/>
              <a:gd name="connsiteY1-76" fmla="*/ 264279 h 903764"/>
              <a:gd name="connsiteX2-77" fmla="*/ 921674 w 1176059"/>
              <a:gd name="connsiteY2-78" fmla="*/ 137086 h 903764"/>
              <a:gd name="connsiteX3-79" fmla="*/ 1176059 w 1176059"/>
              <a:gd name="connsiteY3-80" fmla="*/ 391472 h 903764"/>
              <a:gd name="connsiteX4-81" fmla="*/ 921674 w 1176059"/>
              <a:gd name="connsiteY4-82" fmla="*/ 645857 h 903764"/>
              <a:gd name="connsiteX5-83" fmla="*/ 921674 w 1176059"/>
              <a:gd name="connsiteY5-84" fmla="*/ 518664 h 903764"/>
              <a:gd name="connsiteX6-85" fmla="*/ 130834 w 1176059"/>
              <a:gd name="connsiteY6-86" fmla="*/ 903764 h 903764"/>
              <a:gd name="connsiteX7-87" fmla="*/ 405670 w 1176059"/>
              <a:gd name="connsiteY7-88" fmla="*/ 391472 h 903764"/>
              <a:gd name="connsiteX8-89" fmla="*/ 1 w 1176059"/>
              <a:gd name="connsiteY8-90" fmla="*/ 0 h 903764"/>
              <a:gd name="connsiteX0-91" fmla="*/ 0 w 1176058"/>
              <a:gd name="connsiteY0-92" fmla="*/ 0 h 903764"/>
              <a:gd name="connsiteX1-93" fmla="*/ 921673 w 1176058"/>
              <a:gd name="connsiteY1-94" fmla="*/ 264279 h 903764"/>
              <a:gd name="connsiteX2-95" fmla="*/ 921673 w 1176058"/>
              <a:gd name="connsiteY2-96" fmla="*/ 137086 h 903764"/>
              <a:gd name="connsiteX3-97" fmla="*/ 1176058 w 1176058"/>
              <a:gd name="connsiteY3-98" fmla="*/ 391472 h 903764"/>
              <a:gd name="connsiteX4-99" fmla="*/ 921673 w 1176058"/>
              <a:gd name="connsiteY4-100" fmla="*/ 645857 h 903764"/>
              <a:gd name="connsiteX5-101" fmla="*/ 921673 w 1176058"/>
              <a:gd name="connsiteY5-102" fmla="*/ 518664 h 903764"/>
              <a:gd name="connsiteX6-103" fmla="*/ 130833 w 1176058"/>
              <a:gd name="connsiteY6-104" fmla="*/ 903764 h 903764"/>
              <a:gd name="connsiteX7-105" fmla="*/ 405669 w 1176058"/>
              <a:gd name="connsiteY7-106" fmla="*/ 391472 h 903764"/>
              <a:gd name="connsiteX8-107" fmla="*/ 0 w 1176058"/>
              <a:gd name="connsiteY8-108" fmla="*/ 0 h 90376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176058" h="903764">
                <a:moveTo>
                  <a:pt x="0" y="0"/>
                </a:moveTo>
                <a:cubicBezTo>
                  <a:pt x="330185" y="136800"/>
                  <a:pt x="614449" y="176186"/>
                  <a:pt x="921673" y="264279"/>
                </a:cubicBezTo>
                <a:lnTo>
                  <a:pt x="921673" y="137086"/>
                </a:lnTo>
                <a:lnTo>
                  <a:pt x="1176058" y="391472"/>
                </a:lnTo>
                <a:lnTo>
                  <a:pt x="921673" y="645857"/>
                </a:lnTo>
                <a:lnTo>
                  <a:pt x="921673" y="518664"/>
                </a:lnTo>
                <a:cubicBezTo>
                  <a:pt x="658060" y="647031"/>
                  <a:pt x="410478" y="681858"/>
                  <a:pt x="130833" y="903764"/>
                </a:cubicBezTo>
                <a:lnTo>
                  <a:pt x="405669" y="3914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bldLvl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内容占位符 2"/>
          <p:cNvSpPr>
            <a:spLocks noGrp="1"/>
          </p:cNvSpPr>
          <p:nvPr>
            <p:ph idx="1"/>
          </p:nvPr>
        </p:nvSpPr>
        <p:spPr>
          <a:xfrm>
            <a:off x="290512" y="726817"/>
            <a:ext cx="8562975" cy="4174603"/>
          </a:xfrm>
        </p:spPr>
        <p:txBody>
          <a:bodyPr rIns="0" bIns="0">
            <a:normAutofit/>
          </a:bodyPr>
          <a:lstStyle/>
          <a:p>
            <a:r>
              <a:rPr lang="en-US" altLang="zh-CN" dirty="0"/>
              <a:t>HI</a:t>
            </a:r>
            <a:r>
              <a:rPr lang="zh-CN" altLang="en-US" dirty="0"/>
              <a:t>数据的处理和科学挖掘</a:t>
            </a:r>
          </a:p>
          <a:p>
            <a:pPr lvl="1"/>
            <a:r>
              <a:rPr lang="zh-CN" altLang="en-US" dirty="0"/>
              <a:t>全新</a:t>
            </a:r>
            <a:r>
              <a:rPr lang="en-US" altLang="zh-CN" dirty="0"/>
              <a:t>HI</a:t>
            </a:r>
            <a:r>
              <a:rPr lang="zh-CN" altLang="en-US" dirty="0"/>
              <a:t>数据处理</a:t>
            </a:r>
            <a:r>
              <a:rPr lang="en-US" altLang="zh-CN" dirty="0"/>
              <a:t>pipeline</a:t>
            </a:r>
          </a:p>
          <a:p>
            <a:pPr lvl="1"/>
            <a:r>
              <a:rPr lang="zh-CN" altLang="en-US" dirty="0"/>
              <a:t>自动</a:t>
            </a:r>
            <a:r>
              <a:rPr lang="en-US" altLang="zh-CN" dirty="0"/>
              <a:t>HI</a:t>
            </a:r>
            <a:r>
              <a:rPr lang="zh-CN" altLang="en-US" dirty="0"/>
              <a:t>谱线识别处理程序</a:t>
            </a:r>
            <a:endParaRPr lang="en-US" altLang="zh-CN" dirty="0"/>
          </a:p>
          <a:p>
            <a:endParaRPr lang="en-US" altLang="zh-CN" b="1" dirty="0"/>
          </a:p>
          <a:p>
            <a:r>
              <a:rPr lang="zh-CN" altLang="en-US" b="1" dirty="0"/>
              <a:t>第一次数据释放</a:t>
            </a:r>
            <a:r>
              <a:rPr lang="en-US" altLang="zh-CN" sz="2400" dirty="0"/>
              <a:t>:</a:t>
            </a:r>
          </a:p>
          <a:p>
            <a:pPr lvl="1"/>
            <a:r>
              <a:rPr lang="en-US" altLang="zh-CN" dirty="0"/>
              <a:t>88</a:t>
            </a:r>
            <a:r>
              <a:rPr lang="zh-CN" altLang="en-US" dirty="0"/>
              <a:t>平方度天区</a:t>
            </a:r>
            <a:endParaRPr lang="en-US" altLang="zh-CN" dirty="0"/>
          </a:p>
          <a:p>
            <a:pPr lvl="1"/>
            <a:r>
              <a:rPr lang="en-US" altLang="zh-CN" dirty="0"/>
              <a:t>46,000+</a:t>
            </a:r>
            <a:r>
              <a:rPr lang="zh-CN" altLang="en-US" dirty="0"/>
              <a:t>条谱线</a:t>
            </a:r>
            <a:endParaRPr lang="en-US" altLang="zh-CN" dirty="0"/>
          </a:p>
          <a:p>
            <a:pPr lvl="1"/>
            <a:r>
              <a:rPr lang="zh-CN" altLang="en-US" dirty="0"/>
              <a:t>观测时间三年多</a:t>
            </a:r>
            <a:endParaRPr lang="en-US" altLang="zh-CN" dirty="0"/>
          </a:p>
          <a:p>
            <a:pPr lvl="1"/>
            <a:r>
              <a:rPr lang="zh-CN" altLang="en-US" dirty="0"/>
              <a:t>四分之一早期观测数据需要人工干预</a:t>
            </a:r>
            <a:endParaRPr lang="en-US" altLang="zh-CN" dirty="0"/>
          </a:p>
        </p:txBody>
      </p:sp>
      <p:sp>
        <p:nvSpPr>
          <p:cNvPr id="19" name="标题 1"/>
          <p:cNvSpPr>
            <a:spLocks noGrp="1"/>
          </p:cNvSpPr>
          <p:nvPr>
            <p:ph type="title"/>
          </p:nvPr>
        </p:nvSpPr>
        <p:spPr>
          <a:xfrm>
            <a:off x="43101" y="16549"/>
            <a:ext cx="9100899" cy="653119"/>
          </a:xfrm>
        </p:spPr>
        <p:txBody>
          <a:bodyPr>
            <a:normAutofit/>
          </a:bodyPr>
          <a:lstStyle/>
          <a:p>
            <a:r>
              <a:rPr lang="zh-CN" altLang="en-US" sz="3200" dirty="0"/>
              <a:t>最灵敏的河内</a:t>
            </a:r>
            <a:r>
              <a:rPr lang="en-US" altLang="zh-CN" sz="3200" dirty="0"/>
              <a:t>HI</a:t>
            </a:r>
            <a:r>
              <a:rPr lang="zh-CN" altLang="en-US" sz="3200" dirty="0"/>
              <a:t>巡天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6962" y="1213054"/>
            <a:ext cx="2676525" cy="3073202"/>
          </a:xfrm>
          <a:prstGeom prst="rect">
            <a:avLst/>
          </a:prstGeom>
        </p:spPr>
      </p:pic>
      <p:pic>
        <p:nvPicPr>
          <p:cNvPr id="3" name="HI_channel_20221227_15002258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180" y="4561840"/>
            <a:ext cx="9144000" cy="207772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117465" y="683895"/>
            <a:ext cx="3809365" cy="39878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xmlns="" type="text"/>
              </a:ext>
            </a:extLst>
          </a:bodyPr>
          <a:lstStyle/>
          <a:p>
            <a:pPr algn="l"/>
            <a:r>
              <a:rPr lang="en-US" altLang="zh-CN" sz="2000" b="1">
                <a:solidFill>
                  <a:srgbClr val="0309EF"/>
                </a:solidFill>
                <a:latin typeface="Arial" panose="020B0604020202020204" pitchFamily="34" charset="0"/>
                <a:ea typeface="微软雅黑" panose="020B0503020204020204" charset="-122"/>
              </a:rPr>
              <a:t>Hong et al. (2022.12, SCMPA)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展示银河</a:t>
            </a:r>
            <a:r>
              <a:rPr lang="en-US" altLang="zh-CN" dirty="0"/>
              <a:t>HI</a:t>
            </a:r>
            <a:r>
              <a:rPr lang="zh-CN" altLang="en-US" dirty="0"/>
              <a:t>前所未知的细节</a:t>
            </a:r>
            <a:r>
              <a:rPr lang="en-US" altLang="zh-CN" dirty="0">
                <a:sym typeface="+mn-ea"/>
              </a:rPr>
              <a:t>– </a:t>
            </a:r>
            <a:r>
              <a:rPr lang="zh-CN" altLang="en-US" dirty="0">
                <a:sym typeface="+mn-ea"/>
              </a:rPr>
              <a:t>示例 </a:t>
            </a:r>
            <a:r>
              <a:rPr lang="en-US" altLang="zh-CN" dirty="0">
                <a:sym typeface="+mn-ea"/>
              </a:rPr>
              <a:t>1</a:t>
            </a:r>
            <a:endParaRPr lang="zh-CN" altLang="en-US" dirty="0"/>
          </a:p>
        </p:txBody>
      </p:sp>
      <p:sp>
        <p:nvSpPr>
          <p:cNvPr id="22" name="内容占位符 2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探测精致</a:t>
            </a:r>
            <a:r>
              <a:rPr lang="en-US" altLang="zh-CN" dirty="0"/>
              <a:t>HI</a:t>
            </a:r>
            <a:r>
              <a:rPr lang="zh-CN" altLang="en-US" dirty="0"/>
              <a:t>结构</a:t>
            </a:r>
            <a:endParaRPr lang="en-US" altLang="zh-CN" dirty="0"/>
          </a:p>
          <a:p>
            <a:pPr lvl="1"/>
            <a:r>
              <a:rPr lang="zh-CN" altLang="en-US" dirty="0">
                <a:solidFill>
                  <a:srgbClr val="0000FF"/>
                </a:solidFill>
              </a:rPr>
              <a:t>高流量灵敏度</a:t>
            </a:r>
            <a:endParaRPr lang="en-US" altLang="zh-CN" dirty="0">
              <a:solidFill>
                <a:srgbClr val="0000FF"/>
              </a:solidFill>
            </a:endParaRPr>
          </a:p>
          <a:p>
            <a:pPr lvl="1"/>
            <a:r>
              <a:rPr lang="zh-CN" altLang="en-US" dirty="0">
                <a:solidFill>
                  <a:srgbClr val="0000FF"/>
                </a:solidFill>
              </a:rPr>
              <a:t>高空间分辨率</a:t>
            </a:r>
            <a:endParaRPr lang="en-US" altLang="zh-CN" dirty="0">
              <a:solidFill>
                <a:srgbClr val="0000FF"/>
              </a:solidFill>
            </a:endParaRPr>
          </a:p>
          <a:p>
            <a:endParaRPr lang="zh-CN" altLang="en-US" dirty="0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298" y="2108853"/>
            <a:ext cx="3320122" cy="2471737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6287" y="863293"/>
            <a:ext cx="4811964" cy="3243306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1096" y="4616723"/>
            <a:ext cx="2668759" cy="1804987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084" y="4607198"/>
            <a:ext cx="2668759" cy="1833269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4618" y="4616723"/>
            <a:ext cx="2668759" cy="197908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3582" y="4064300"/>
            <a:ext cx="1695450" cy="28575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0525" y="6421710"/>
            <a:ext cx="1076325" cy="181403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7725" y="6414400"/>
            <a:ext cx="1076325" cy="181403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41071678-2A56-E8BD-6E8E-A95DAC75B488}"/>
              </a:ext>
            </a:extLst>
          </p:cNvPr>
          <p:cNvSpPr txBox="1"/>
          <p:nvPr/>
        </p:nvSpPr>
        <p:spPr>
          <a:xfrm>
            <a:off x="4572000" y="4247792"/>
            <a:ext cx="3652135" cy="461665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2"/>
            </a:solidFill>
          </a:ln>
          <a:effectLst>
            <a:outerShdw blurRad="38100" dist="25400" dir="2700000" algn="ctr" rotWithShape="0">
              <a:schemeClr val="tx1">
                <a:alpha val="70000"/>
              </a:schemeClr>
            </a:outerShdw>
          </a:effectLst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charset="-122"/>
                <a:ea typeface="华文楷体" panose="02010600040101010101" charset="-122"/>
              </a:rPr>
              <a:t>最暗弱的河内</a:t>
            </a:r>
            <a:r>
              <a:rPr lang="en-US" altLang="zh-C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charset="-122"/>
                <a:ea typeface="华文楷体" panose="02010600040101010101" charset="-122"/>
              </a:rPr>
              <a:t>HI</a:t>
            </a:r>
            <a:r>
              <a:rPr lang="zh-CN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charset="-122"/>
                <a:ea typeface="华文楷体" panose="02010600040101010101" charset="-122"/>
              </a:rPr>
              <a:t>结构之一</a:t>
            </a:r>
            <a:endParaRPr lang="en-US" altLang="zh-CN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3098" y="4558615"/>
            <a:ext cx="599059" cy="1797177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6250321" y="4534279"/>
            <a:ext cx="2226315" cy="2069155"/>
            <a:chOff x="6250321" y="4534279"/>
            <a:chExt cx="2226315" cy="2069155"/>
          </a:xfrm>
        </p:grpSpPr>
        <p:sp>
          <p:nvSpPr>
            <p:cNvPr id="14" name="文本框 13"/>
            <p:cNvSpPr txBox="1"/>
            <p:nvPr/>
          </p:nvSpPr>
          <p:spPr>
            <a:xfrm>
              <a:off x="6648450" y="4618387"/>
              <a:ext cx="1695450" cy="1695450"/>
            </a:xfrm>
            <a:prstGeom prst="rect">
              <a:avLst/>
            </a:prstGeom>
            <a:solidFill>
              <a:srgbClr val="7F00FF"/>
            </a:solidFill>
          </p:spPr>
          <p:txBody>
            <a:bodyPr wrap="square" rtlCol="0">
              <a:spAutoFit/>
            </a:bodyPr>
            <a:lstStyle/>
            <a:p>
              <a:endParaRPr lang="zh-CN" altLang="en-US" sz="1800" dirty="0"/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50321" y="4534279"/>
              <a:ext cx="396519" cy="1683467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16694" y="6330974"/>
              <a:ext cx="1759942" cy="272460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7746305" y="4640509"/>
              <a:ext cx="67133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VGPS</a:t>
              </a:r>
              <a:endParaRPr lang="zh-CN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展示银河</a:t>
            </a:r>
            <a:r>
              <a:rPr lang="en-US" altLang="zh-CN" dirty="0"/>
              <a:t>HI</a:t>
            </a:r>
            <a:r>
              <a:rPr lang="zh-CN" altLang="en-US" dirty="0"/>
              <a:t>前所未知的细节 </a:t>
            </a:r>
            <a:r>
              <a:rPr lang="en-US" altLang="zh-CN" dirty="0"/>
              <a:t>– </a:t>
            </a:r>
            <a:r>
              <a:rPr lang="zh-CN" altLang="en-US" dirty="0"/>
              <a:t>示例 </a:t>
            </a:r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22" name="内容占位符 2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探测精致</a:t>
            </a:r>
            <a:r>
              <a:rPr lang="en-US" altLang="zh-CN" dirty="0"/>
              <a:t>HI</a:t>
            </a:r>
            <a:r>
              <a:rPr lang="zh-CN" altLang="en-US" dirty="0"/>
              <a:t>结构</a:t>
            </a:r>
            <a:endParaRPr lang="en-US" altLang="zh-CN" dirty="0"/>
          </a:p>
          <a:p>
            <a:pPr lvl="1"/>
            <a:r>
              <a:rPr lang="zh-CN" altLang="en-US" dirty="0">
                <a:solidFill>
                  <a:srgbClr val="0000FF"/>
                </a:solidFill>
              </a:rPr>
              <a:t>高流量灵敏度</a:t>
            </a:r>
            <a:endParaRPr lang="en-US" altLang="zh-CN" dirty="0">
              <a:solidFill>
                <a:srgbClr val="0000FF"/>
              </a:solidFill>
            </a:endParaRPr>
          </a:p>
          <a:p>
            <a:pPr lvl="1"/>
            <a:r>
              <a:rPr lang="zh-CN" altLang="en-US" dirty="0">
                <a:solidFill>
                  <a:srgbClr val="0000FF"/>
                </a:solidFill>
              </a:rPr>
              <a:t>高空间分辨率</a:t>
            </a:r>
            <a:endParaRPr lang="en-US" altLang="zh-CN" dirty="0">
              <a:solidFill>
                <a:srgbClr val="0000FF"/>
              </a:solidFill>
            </a:endParaRPr>
          </a:p>
          <a:p>
            <a:endParaRPr lang="zh-CN" altLang="en-US" dirty="0"/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3582" y="4064300"/>
            <a:ext cx="1695450" cy="28575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2925" y="6437686"/>
            <a:ext cx="1076325" cy="18140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252" y="2135089"/>
            <a:ext cx="3204167" cy="240312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7648" y="847924"/>
            <a:ext cx="4610100" cy="32004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4625" y="4618387"/>
            <a:ext cx="2687225" cy="199339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86829" y="4618387"/>
            <a:ext cx="2689749" cy="18394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265DD-4D02-4DB2-ACD1-AD596133B05C}" type="slidenum">
              <a:rPr lang="zh-CN" altLang="en-US" smtClean="0"/>
              <a:t>4</a:t>
            </a:fld>
            <a:endParaRPr lang="zh-CN" altLang="en-US"/>
          </a:p>
        </p:txBody>
      </p:sp>
      <p:pic>
        <p:nvPicPr>
          <p:cNvPr id="8" name="图片 7" descr="be451c1c0ef779b56c5a1bd4963ac6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" y="957580"/>
            <a:ext cx="9145905" cy="586295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315460" y="998855"/>
            <a:ext cx="483933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银河可观测的</a:t>
            </a:r>
            <a:r>
              <a:rPr lang="zh-CN" altLang="en-US" sz="24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脉冲星</a:t>
            </a:r>
            <a:r>
              <a:rPr lang="zh-CN" altLang="en-US" sz="24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应该有</a:t>
            </a:r>
            <a:r>
              <a:rPr lang="en-US" altLang="zh-CN" sz="24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15</a:t>
            </a:r>
            <a:r>
              <a:rPr lang="zh-CN" altLang="en-US" sz="24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万！（</a:t>
            </a:r>
            <a:r>
              <a:rPr lang="en-US" altLang="zh-CN" sz="24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&gt;10</a:t>
            </a:r>
            <a:r>
              <a:rPr lang="zh-CN" altLang="en-US" sz="24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微</a:t>
            </a:r>
            <a:r>
              <a:rPr lang="en-US" altLang="zh-CN" sz="24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Jy</a:t>
            </a:r>
            <a:r>
              <a:rPr lang="zh-CN" altLang="en-US" sz="24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）</a:t>
            </a:r>
          </a:p>
          <a:p>
            <a:pPr algn="ctr"/>
            <a:r>
              <a:rPr lang="en-US" altLang="zh-CN" sz="24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53</a:t>
            </a:r>
            <a:r>
              <a:rPr lang="zh-CN" altLang="en-US" sz="24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年来已发现约</a:t>
            </a:r>
            <a:r>
              <a:rPr lang="en-US" altLang="zh-CN" sz="24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3000</a:t>
            </a:r>
            <a:r>
              <a:rPr lang="zh-CN" altLang="en-US" sz="24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颗</a:t>
            </a:r>
            <a:endParaRPr lang="zh-CN" altLang="en-US" sz="2400" b="1">
              <a:solidFill>
                <a:srgbClr val="FFC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1298575" y="0"/>
            <a:ext cx="7845425" cy="849630"/>
          </a:xfrm>
        </p:spPr>
        <p:txBody>
          <a:bodyPr>
            <a:normAutofit/>
          </a:bodyPr>
          <a:lstStyle/>
          <a:p>
            <a:pPr algn="ctr"/>
            <a:r>
              <a:rPr lang="en-US" altLang="zh-CN" sz="4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2020</a:t>
            </a:r>
            <a:r>
              <a:rPr lang="zh-CN" altLang="en-US" sz="4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年启动</a:t>
            </a:r>
            <a:r>
              <a:rPr lang="en-US" altLang="zh-CN" sz="4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FAST-GPPS</a:t>
            </a:r>
            <a:r>
              <a:rPr lang="zh-CN" altLang="en-US" sz="4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巡天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2592070" y="2033905"/>
            <a:ext cx="4095115" cy="4109720"/>
            <a:chOff x="4082" y="3203"/>
            <a:chExt cx="6449" cy="6472"/>
          </a:xfrm>
        </p:grpSpPr>
        <p:cxnSp>
          <p:nvCxnSpPr>
            <p:cNvPr id="6" name="直接箭头连接符 5"/>
            <p:cNvCxnSpPr/>
            <p:nvPr/>
          </p:nvCxnSpPr>
          <p:spPr>
            <a:xfrm flipH="1" flipV="1">
              <a:off x="4082" y="3274"/>
              <a:ext cx="3127" cy="6401"/>
            </a:xfrm>
            <a:prstGeom prst="straightConnector1">
              <a:avLst/>
            </a:prstGeom>
            <a:ln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箭头连接符 8"/>
            <p:cNvCxnSpPr/>
            <p:nvPr/>
          </p:nvCxnSpPr>
          <p:spPr>
            <a:xfrm flipV="1">
              <a:off x="7209" y="3203"/>
              <a:ext cx="3322" cy="6472"/>
            </a:xfrm>
            <a:prstGeom prst="straightConnector1">
              <a:avLst/>
            </a:prstGeom>
            <a:ln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文本框 9"/>
            <p:cNvSpPr txBox="1"/>
            <p:nvPr/>
          </p:nvSpPr>
          <p:spPr>
            <a:xfrm>
              <a:off x="6447" y="7720"/>
              <a:ext cx="1667" cy="5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>
                  <a:solidFill>
                    <a:srgbClr val="FFFF0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±</a:t>
              </a:r>
              <a:r>
                <a:rPr lang="en-US" altLang="zh-CN" sz="1600" b="1" dirty="0">
                  <a:solidFill>
                    <a:srgbClr val="FFFF00"/>
                  </a:solidFill>
                </a:rPr>
                <a:t> 26.5</a:t>
              </a:r>
              <a:r>
                <a:rPr lang="zh-CN" altLang="en-US" sz="1600" b="1" dirty="0">
                  <a:solidFill>
                    <a:srgbClr val="FFFF00"/>
                  </a:solidFill>
                </a:rPr>
                <a:t>°？</a:t>
              </a:r>
            </a:p>
          </p:txBody>
        </p:sp>
        <p:sp>
          <p:nvSpPr>
            <p:cNvPr id="11" name="弧形 10"/>
            <p:cNvSpPr/>
            <p:nvPr/>
          </p:nvSpPr>
          <p:spPr>
            <a:xfrm>
              <a:off x="6637" y="8292"/>
              <a:ext cx="1124" cy="430"/>
            </a:xfrm>
            <a:prstGeom prst="arc">
              <a:avLst>
                <a:gd name="adj1" fmla="val 11244689"/>
                <a:gd name="adj2" fmla="val 0"/>
              </a:avLst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431800" y="1111250"/>
            <a:ext cx="3755390" cy="70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 anchor="t">
            <a:spAutoFit/>
          </a:bodyPr>
          <a:lstStyle/>
          <a:p>
            <a:r>
              <a:rPr lang="zh-CN" altLang="en-US" sz="200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银河系，千亿颗鲜活的恒星。</a:t>
            </a:r>
            <a:endParaRPr lang="zh-CN" altLang="en-US" sz="2000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r>
              <a:rPr lang="zh-CN" altLang="en-US" sz="200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死亡之后，部分变成脉冲星！</a:t>
            </a:r>
            <a:endParaRPr lang="zh-CN" altLang="en-US" sz="2000" b="1" dirty="0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582035" y="3284220"/>
            <a:ext cx="2078990" cy="1445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000" b="1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经过</a:t>
            </a:r>
            <a:r>
              <a:rPr lang="en-US" altLang="zh-CN" sz="2000" b="1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3-5</a:t>
            </a:r>
            <a:r>
              <a:rPr lang="zh-CN" altLang="en-US" sz="2000" b="1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年努力</a:t>
            </a:r>
            <a:endParaRPr lang="zh-CN" altLang="en-US" sz="2000" b="1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ctr"/>
            <a:r>
              <a:rPr lang="zh-CN" altLang="en-US" sz="2000" b="1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期待</a:t>
            </a:r>
            <a:r>
              <a:rPr lang="en-US" altLang="zh-CN" sz="2000" b="1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FAST</a:t>
            </a:r>
            <a:r>
              <a:rPr lang="zh-CN" altLang="en-US" sz="2000" b="1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发现</a:t>
            </a:r>
            <a:r>
              <a:rPr lang="en-US" altLang="zh-CN" sz="2800" b="1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1000</a:t>
            </a:r>
            <a:r>
              <a:rPr lang="zh-CN" altLang="en-US" sz="2800" b="1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颗</a:t>
            </a:r>
            <a:endParaRPr lang="zh-CN" altLang="en-US" sz="2000" b="1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ctr"/>
            <a:endParaRPr lang="zh-CN" altLang="en-US" sz="2000" b="1" dirty="0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a.gif" descr="a.gif"/>
          <p:cNvPicPr/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1405" y="-81235"/>
            <a:ext cx="8913345" cy="356533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60" name="rrl_ver1.png" descr="rrl_ver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05" y="2522835"/>
            <a:ext cx="9268412" cy="1971752"/>
          </a:xfrm>
          <a:prstGeom prst="rect">
            <a:avLst/>
          </a:prstGeom>
          <a:ln w="3175">
            <a:miter lim="400000"/>
            <a:headEnd/>
            <a:tailEnd/>
          </a:ln>
        </p:spPr>
      </p:pic>
      <p:sp>
        <p:nvSpPr>
          <p:cNvPr id="261" name="W51区域， FAST- GPPS  vs.  HIPASS"/>
          <p:cNvSpPr txBox="1"/>
          <p:nvPr/>
        </p:nvSpPr>
        <p:spPr>
          <a:xfrm>
            <a:off x="2636419" y="4508971"/>
            <a:ext cx="5657654" cy="339090"/>
          </a:xfrm>
          <a:prstGeom prst="rect">
            <a:avLst/>
          </a:prstGeom>
          <a:ln w="3175">
            <a:miter lim="400000"/>
          </a:ln>
        </p:spPr>
        <p:txBody>
          <a:bodyPr lIns="19049" tIns="19049" rIns="19049" bIns="19049" anchor="ctr">
            <a:spAutoFit/>
          </a:bodyPr>
          <a:lstStyle>
            <a:lvl1pPr>
              <a:defRPr sz="2800" b="1">
                <a:solidFill>
                  <a:srgbClr val="000000"/>
                </a:solidFill>
              </a:defRPr>
            </a:lvl1pPr>
          </a:lstStyle>
          <a:p>
            <a:r>
              <a:rPr sz="197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2" charset="0"/>
                <a:cs typeface="Arial Narrow" panose="020B0606020202030204" pitchFamily="2" charset="0"/>
              </a:rPr>
              <a:t>W51区域， FAST- GPPS  vs.  HIPASS</a:t>
            </a:r>
          </a:p>
        </p:txBody>
      </p:sp>
      <p:pic>
        <p:nvPicPr>
          <p:cNvPr id="262" name="Screenshot 2022-07-18 at 10.53.24.png" descr="Screenshot 2022-07-18 at 10.53.2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416" y="4753272"/>
            <a:ext cx="3805346" cy="2104999"/>
          </a:xfrm>
          <a:prstGeom prst="rect">
            <a:avLst/>
          </a:prstGeom>
          <a:ln w="3175">
            <a:miter lim="400000"/>
            <a:headEnd/>
            <a:tailEnd/>
          </a:ln>
        </p:spPr>
      </p:pic>
      <p:pic>
        <p:nvPicPr>
          <p:cNvPr id="263" name="Screenshot 2022-07-18 at 10.42.30.png" descr="Screenshot 2022-07-18 at 10.42.30.png"/>
          <p:cNvPicPr>
            <a:picLocks noChangeAspect="1"/>
          </p:cNvPicPr>
          <p:nvPr/>
        </p:nvPicPr>
        <p:blipFill>
          <a:blip r:embed="rId7"/>
          <a:srcRect l="10627" t="2913" r="7554"/>
          <a:stretch>
            <a:fillRect/>
          </a:stretch>
        </p:blipFill>
        <p:spPr>
          <a:xfrm>
            <a:off x="5471795" y="5004435"/>
            <a:ext cx="2691130" cy="1868805"/>
          </a:xfrm>
          <a:prstGeom prst="rect">
            <a:avLst/>
          </a:prstGeom>
          <a:ln w="3175">
            <a:miter lim="400000"/>
            <a:headEnd/>
            <a:tailEnd/>
          </a:ln>
        </p:spPr>
      </p:pic>
      <p:sp>
        <p:nvSpPr>
          <p:cNvPr id="264" name="Rectangle"/>
          <p:cNvSpPr/>
          <p:nvPr/>
        </p:nvSpPr>
        <p:spPr>
          <a:xfrm>
            <a:off x="2321676" y="3384024"/>
            <a:ext cx="764594" cy="469868"/>
          </a:xfrm>
          <a:prstGeom prst="rect">
            <a:avLst/>
          </a:prstGeom>
          <a:ln w="25400">
            <a:solidFill>
              <a:srgbClr val="FFFFFF"/>
            </a:solidFill>
            <a:prstDash val="sysDot"/>
            <a:miter lim="400000"/>
          </a:ln>
        </p:spPr>
        <p:txBody>
          <a:bodyPr lIns="19049" tIns="19049" rIns="19049" bIns="19049" anchor="ctr"/>
          <a:lstStyle/>
          <a:p>
            <a:pPr defTabSz="58674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125"/>
          </a:p>
        </p:txBody>
      </p:sp>
      <p:sp>
        <p:nvSpPr>
          <p:cNvPr id="266" name="Line"/>
          <p:cNvSpPr/>
          <p:nvPr/>
        </p:nvSpPr>
        <p:spPr>
          <a:xfrm flipH="1">
            <a:off x="1042670" y="3429000"/>
            <a:ext cx="1271270" cy="1375410"/>
          </a:xfrm>
          <a:prstGeom prst="line">
            <a:avLst/>
          </a:prstGeom>
          <a:ln w="28575">
            <a:solidFill>
              <a:schemeClr val="accent4"/>
            </a:solidFill>
            <a:custDash>
              <a:ds d="200000" sp="200000"/>
            </a:custDash>
            <a:miter lim="400000"/>
            <a:tailEnd type="triangle"/>
          </a:ln>
          <a:effectLst>
            <a:outerShdw blurRad="355600" rotWithShape="0">
              <a:srgbClr val="FFFFFF">
                <a:alpha val="75000"/>
              </a:srgbClr>
            </a:outerShdw>
          </a:effectLst>
        </p:spPr>
        <p:txBody>
          <a:bodyPr lIns="19049" tIns="19049" rIns="19049" bIns="19049" anchor="ctr"/>
          <a:lstStyle/>
          <a:p>
            <a:endParaRPr sz="1125"/>
          </a:p>
        </p:txBody>
      </p:sp>
      <p:sp>
        <p:nvSpPr>
          <p:cNvPr id="267" name="FAST的高质量数据能够揭示银河系…"/>
          <p:cNvSpPr txBox="1"/>
          <p:nvPr/>
        </p:nvSpPr>
        <p:spPr>
          <a:xfrm>
            <a:off x="341630" y="98108"/>
            <a:ext cx="5906135" cy="467360"/>
          </a:xfrm>
          <a:prstGeom prst="rect">
            <a:avLst/>
          </a:prstGeom>
          <a:ln w="3175">
            <a:miter lim="400000"/>
          </a:ln>
        </p:spPr>
        <p:txBody>
          <a:bodyPr wrap="square" lIns="19049" tIns="19049" rIns="19049" bIns="19049" anchor="ctr">
            <a:spAutoFit/>
          </a:bodyPr>
          <a:lstStyle/>
          <a:p>
            <a:pPr>
              <a:defRPr sz="3200" b="1">
                <a:solidFill>
                  <a:srgbClr val="000000"/>
                </a:solidFill>
              </a:defRPr>
            </a:pPr>
            <a:r>
              <a:rPr sz="28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FAST的高质量数据揭示电离气体细节</a:t>
            </a: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6037580" y="147955"/>
            <a:ext cx="3186430" cy="36830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xmlns="" type="text"/>
              </a:ext>
            </a:extLst>
          </a:bodyPr>
          <a:lstStyle/>
          <a:p>
            <a:pPr algn="l"/>
            <a:r>
              <a:rPr lang="en-US" altLang="zh-CN" sz="1800" b="1">
                <a:solidFill>
                  <a:srgbClr val="0309EF"/>
                </a:solidFill>
                <a:latin typeface="Arial" panose="020B0604020202020204" pitchFamily="34" charset="0"/>
                <a:ea typeface="微软雅黑" panose="020B0503020204020204" charset="-122"/>
              </a:rPr>
              <a:t>Hou et al. (2022.12,SCMPA)</a:t>
            </a:r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574" y="53625"/>
            <a:ext cx="4488426" cy="6398601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149791" y="129201"/>
            <a:ext cx="35553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0099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“国际脉冲星研讨会”</a:t>
            </a:r>
            <a:endParaRPr lang="en-US" altLang="zh-CN" sz="2800" b="1" dirty="0">
              <a:solidFill>
                <a:srgbClr val="0099FF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ctr"/>
            <a:r>
              <a:rPr lang="en-US" altLang="zh-CN" sz="2800" b="1" dirty="0">
                <a:solidFill>
                  <a:srgbClr val="0099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2024.12</a:t>
            </a:r>
            <a:r>
              <a:rPr lang="zh-CN" altLang="en-US" sz="2800" b="1" dirty="0">
                <a:solidFill>
                  <a:srgbClr val="0099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月   贵阳</a:t>
            </a:r>
            <a:endParaRPr lang="en-US" altLang="zh-CN" sz="2800" b="1" dirty="0">
              <a:solidFill>
                <a:srgbClr val="0099FF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841C68CE-F7F9-D27D-2D17-B8A507C54DF6}"/>
              </a:ext>
            </a:extLst>
          </p:cNvPr>
          <p:cNvSpPr txBox="1"/>
          <p:nvPr/>
        </p:nvSpPr>
        <p:spPr>
          <a:xfrm>
            <a:off x="4736022" y="1083308"/>
            <a:ext cx="4382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0309EF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https://psr2024.casconf.cn</a:t>
            </a:r>
            <a:endParaRPr lang="zh-CN" altLang="en-US" sz="2400" b="1" dirty="0">
              <a:solidFill>
                <a:srgbClr val="0309EF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D33074C-DD98-65E8-2F05-175C9E23F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2050" y="1514745"/>
            <a:ext cx="3476360" cy="347636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97A7110D-2647-1BA1-2D91-E92556C3071E}"/>
              </a:ext>
            </a:extLst>
          </p:cNvPr>
          <p:cNvSpPr txBox="1"/>
          <p:nvPr/>
        </p:nvSpPr>
        <p:spPr>
          <a:xfrm>
            <a:off x="5464824" y="4991105"/>
            <a:ext cx="2925325" cy="1070378"/>
          </a:xfrm>
          <a:prstGeom prst="rect">
            <a:avLst/>
          </a:prstGeom>
          <a:noFill/>
          <a:ln w="3175" cap="flat">
            <a:noFill/>
            <a:miter lim="400000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  <p:txBody>
          <a:bodyPr rot="0" spcFirstLastPara="1" vertOverflow="overflow" horzOverflow="overflow" vert="horz" wrap="square" lIns="27093" tIns="27093" rIns="27093" bIns="27093" numCol="1" spcCol="38100" rtlCol="0" anchor="ctr">
            <a:spAutoFit/>
          </a:bodyPr>
          <a:lstStyle/>
          <a:p>
            <a:pPr marL="0" marR="0" indent="0" algn="ctr" defTabSz="173418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6600" i="0" u="none" strike="noStrike" normalizeH="0" baseline="0" dirty="0">
                <a:ln w="0"/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FillTx/>
                <a:latin typeface="+mn-lt"/>
                <a:ea typeface="+mn-ea"/>
                <a:cs typeface="+mn-cs"/>
                <a:sym typeface="Helvetica Neue"/>
              </a:rPr>
              <a:t>谢谢！</a:t>
            </a:r>
          </a:p>
        </p:txBody>
      </p:sp>
    </p:spTree>
    <p:extLst>
      <p:ext uri="{BB962C8B-B14F-4D97-AF65-F5344CB8AC3E}">
        <p14:creationId xmlns:p14="http://schemas.microsoft.com/office/powerpoint/2010/main" val="104787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1150620" y="0"/>
            <a:ext cx="7993380" cy="84963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dirty="0">
                <a:solidFill>
                  <a:srgbClr val="0309E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FAST-GPPS</a:t>
            </a:r>
            <a:r>
              <a:rPr lang="zh-CN" altLang="en-US" dirty="0">
                <a:solidFill>
                  <a:srgbClr val="0309E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：</a:t>
            </a: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新开发</a:t>
            </a:r>
            <a:r>
              <a:rPr lang="en-US" altLang="zh-CN" dirty="0">
                <a:solidFill>
                  <a:srgbClr val="0309EF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Snapshot</a:t>
            </a:r>
            <a:r>
              <a:rPr lang="zh-CN" altLang="en-US" dirty="0">
                <a:solidFill>
                  <a:srgbClr val="0309EF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观测模式</a:t>
            </a:r>
          </a:p>
        </p:txBody>
      </p:sp>
      <p:grpSp>
        <p:nvGrpSpPr>
          <p:cNvPr id="23" name="组合 22"/>
          <p:cNvGrpSpPr/>
          <p:nvPr/>
        </p:nvGrpSpPr>
        <p:grpSpPr>
          <a:xfrm>
            <a:off x="71802" y="2256790"/>
            <a:ext cx="3468071" cy="4568277"/>
            <a:chOff x="113" y="2769"/>
            <a:chExt cx="5507" cy="7976"/>
          </a:xfrm>
        </p:grpSpPr>
        <p:pic>
          <p:nvPicPr>
            <p:cNvPr id="6" name="Picture 3" descr="D:\wangchen\fast\19beam4point\19b4pointFullCover_01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88" t="17450" r="22503" b="27963"/>
            <a:stretch>
              <a:fillRect/>
            </a:stretch>
          </p:blipFill>
          <p:spPr bwMode="auto">
            <a:xfrm>
              <a:off x="122" y="4381"/>
              <a:ext cx="5193" cy="4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矩形 8"/>
            <p:cNvSpPr/>
            <p:nvPr/>
          </p:nvSpPr>
          <p:spPr>
            <a:xfrm>
              <a:off x="113" y="9163"/>
              <a:ext cx="5507" cy="1582"/>
            </a:xfrm>
            <a:prstGeom prst="rect">
              <a:avLst/>
            </a:prstGeom>
          </p:spPr>
          <p:txBody>
            <a:bodyPr wrap="square" lIns="45153" tIns="22577" rIns="45153" bIns="22577">
              <a:spAutoFit/>
            </a:bodyPr>
            <a:lstStyle/>
            <a:p>
              <a:pPr algn="l"/>
              <a:r>
                <a:rPr lang="en-US" altLang="zh-CN" sz="2800" b="1" dirty="0">
                  <a:sym typeface="+mn-ea"/>
                </a:rPr>
                <a:t>19</a:t>
              </a:r>
              <a:r>
                <a:rPr lang="zh-CN" altLang="en-US" sz="2800" b="1" dirty="0">
                  <a:sym typeface="+mn-ea"/>
                </a:rPr>
                <a:t>个波束，</a:t>
              </a:r>
              <a:r>
                <a:rPr lang="zh-CN" altLang="en-US" sz="2800" b="1" dirty="0"/>
                <a:t>相邻波束</a:t>
              </a:r>
            </a:p>
            <a:p>
              <a:pPr algn="l"/>
              <a:r>
                <a:rPr lang="zh-CN" altLang="en-US" sz="2800" b="1" dirty="0"/>
                <a:t>间距</a:t>
              </a:r>
              <a:r>
                <a:rPr lang="en-US" altLang="zh-CN" sz="2800" b="1" dirty="0">
                  <a:solidFill>
                    <a:srgbClr val="FF0000"/>
                  </a:solidFill>
                </a:rPr>
                <a:t>d </a:t>
              </a:r>
              <a:r>
                <a:rPr lang="zh-CN" altLang="en-US" sz="2800" b="1" dirty="0">
                  <a:solidFill>
                    <a:srgbClr val="FF0000"/>
                  </a:solidFill>
                </a:rPr>
                <a:t>≈ </a:t>
              </a:r>
              <a:r>
                <a:rPr lang="en-US" altLang="zh-CN" sz="2800" b="1" dirty="0">
                  <a:solidFill>
                    <a:srgbClr val="FF0000"/>
                  </a:solidFill>
                </a:rPr>
                <a:t>5.87</a:t>
              </a:r>
              <a:r>
                <a:rPr lang="zh-CN" altLang="en-US" sz="2800" b="1" dirty="0"/>
                <a:t>角分</a:t>
              </a:r>
            </a:p>
          </p:txBody>
        </p:sp>
        <p:cxnSp>
          <p:nvCxnSpPr>
            <p:cNvPr id="8" name="直接箭头连接符 7"/>
            <p:cNvCxnSpPr/>
            <p:nvPr/>
          </p:nvCxnSpPr>
          <p:spPr>
            <a:xfrm>
              <a:off x="1665" y="8835"/>
              <a:ext cx="1123" cy="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1665" y="8434"/>
              <a:ext cx="0" cy="75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2735" y="8434"/>
              <a:ext cx="0" cy="75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V="1">
              <a:off x="1406" y="3500"/>
              <a:ext cx="0" cy="160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 flipV="1">
              <a:off x="1941" y="3500"/>
              <a:ext cx="0" cy="160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箭头连接符 13"/>
            <p:cNvCxnSpPr/>
            <p:nvPr/>
          </p:nvCxnSpPr>
          <p:spPr>
            <a:xfrm>
              <a:off x="122" y="4002"/>
              <a:ext cx="1284" cy="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箭头连接符 14"/>
            <p:cNvCxnSpPr/>
            <p:nvPr/>
          </p:nvCxnSpPr>
          <p:spPr>
            <a:xfrm flipH="1">
              <a:off x="1941" y="4002"/>
              <a:ext cx="1133" cy="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矩形 15"/>
            <p:cNvSpPr/>
            <p:nvPr/>
          </p:nvSpPr>
          <p:spPr>
            <a:xfrm>
              <a:off x="122" y="2769"/>
              <a:ext cx="4730" cy="1582"/>
            </a:xfrm>
            <a:prstGeom prst="rect">
              <a:avLst/>
            </a:prstGeom>
          </p:spPr>
          <p:txBody>
            <a:bodyPr wrap="square" lIns="45153" tIns="22577" rIns="45153" bIns="22577">
              <a:spAutoFit/>
            </a:bodyPr>
            <a:lstStyle/>
            <a:p>
              <a:r>
                <a:rPr lang="zh-CN" altLang="en-US" sz="2800" b="1" dirty="0"/>
                <a:t>波束宽度</a:t>
              </a:r>
              <a:r>
                <a:rPr lang="en-US" altLang="zh-CN" sz="2800" b="1" dirty="0"/>
                <a:t>θ </a:t>
              </a:r>
              <a:r>
                <a:rPr lang="zh-CN" altLang="en-US" sz="2800" b="1" dirty="0"/>
                <a:t>≈ </a:t>
              </a:r>
              <a:r>
                <a:rPr lang="en-US" altLang="zh-CN" sz="2800" b="1" dirty="0"/>
                <a:t>3</a:t>
              </a:r>
              <a:r>
                <a:rPr lang="zh-CN" altLang="en-US" sz="2800" b="1" dirty="0"/>
                <a:t>角分</a:t>
              </a:r>
            </a:p>
            <a:p>
              <a:pPr algn="r"/>
              <a:r>
                <a:rPr lang="zh-CN" altLang="en-US" sz="2800" b="1" dirty="0">
                  <a:solidFill>
                    <a:srgbClr val="FF0000"/>
                  </a:solidFill>
                </a:rPr>
                <a:t>≈ </a:t>
              </a:r>
              <a:r>
                <a:rPr lang="en-US" altLang="zh-CN" sz="2800" b="1" dirty="0">
                  <a:solidFill>
                    <a:srgbClr val="FF0000"/>
                  </a:solidFill>
                </a:rPr>
                <a:t>d/2</a:t>
              </a:r>
              <a:r>
                <a:rPr lang="zh-CN" altLang="en-US" sz="2800" b="1" dirty="0">
                  <a:solidFill>
                    <a:srgbClr val="FF0000"/>
                  </a:solidFill>
                </a:rPr>
                <a:t> </a:t>
              </a:r>
            </a:p>
          </p:txBody>
        </p:sp>
      </p:grpSp>
      <p:pic>
        <p:nvPicPr>
          <p:cNvPr id="2052" name="Picture 4" descr="D:\wangchen\fast\snapshot\snapshotbeam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194" y="2669349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wangchen\fast\snapshot\snapshotbeam-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194" y="2669349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wangchen\fast\snapshot\snapshotbeam-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508" y="2661285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wangchen\fast\snapshot\snapshotbeam-4.png"/>
          <p:cNvPicPr>
            <a:picLocks noChangeAspect="1" noChangeArrowheads="1"/>
          </p:cNvPicPr>
          <p:nvPr/>
        </p:nvPicPr>
        <p:blipFill>
          <a:blip r:embed="rId7">
            <a:lum bright="-1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53"/>
          <a:stretch>
            <a:fillRect/>
          </a:stretch>
        </p:blipFill>
        <p:spPr bwMode="auto">
          <a:xfrm>
            <a:off x="3677285" y="2661285"/>
            <a:ext cx="4762500" cy="418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组合 26"/>
          <p:cNvGrpSpPr/>
          <p:nvPr/>
        </p:nvGrpSpPr>
        <p:grpSpPr>
          <a:xfrm>
            <a:off x="4266471" y="1054735"/>
            <a:ext cx="4850456" cy="1498600"/>
            <a:chOff x="6703" y="1502"/>
            <a:chExt cx="7743" cy="2360"/>
          </a:xfrm>
        </p:grpSpPr>
        <p:sp>
          <p:nvSpPr>
            <p:cNvPr id="17" name="TextBox 16"/>
            <p:cNvSpPr txBox="1"/>
            <p:nvPr/>
          </p:nvSpPr>
          <p:spPr>
            <a:xfrm>
              <a:off x="6704" y="2070"/>
              <a:ext cx="7576" cy="651"/>
            </a:xfrm>
            <a:prstGeom prst="rect">
              <a:avLst/>
            </a:prstGeom>
            <a:noFill/>
          </p:spPr>
          <p:txBody>
            <a:bodyPr wrap="square" lIns="45153" tIns="22577" rIns="45153" bIns="22577" rtlCol="0">
              <a:spAutoFit/>
            </a:bodyPr>
            <a:lstStyle/>
            <a:p>
              <a:r>
                <a:rPr lang="en-US" altLang="zh-CN" sz="2400" b="1" dirty="0">
                  <a:solidFill>
                    <a:srgbClr val="FF0000"/>
                  </a:solidFill>
                </a:rPr>
                <a:t>2. </a:t>
              </a:r>
              <a:r>
                <a:rPr lang="zh-CN" altLang="en-US" sz="2400" b="1" dirty="0">
                  <a:solidFill>
                    <a:srgbClr val="FF0000"/>
                  </a:solidFill>
                </a:rPr>
                <a:t>波束向右平移</a:t>
              </a:r>
              <a:r>
                <a:rPr lang="en-US" altLang="zh-CN" sz="2400" b="1" dirty="0">
                  <a:solidFill>
                    <a:srgbClr val="FF0000"/>
                  </a:solidFill>
                </a:rPr>
                <a:t>d/2</a:t>
              </a:r>
              <a:r>
                <a:rPr lang="zh-CN" altLang="en-US" sz="2400" b="1" dirty="0">
                  <a:solidFill>
                    <a:srgbClr val="FF0000"/>
                  </a:solidFill>
                </a:rPr>
                <a:t>，积分</a:t>
              </a:r>
              <a:r>
                <a:rPr lang="en-US" altLang="zh-CN" sz="2400" b="1" dirty="0">
                  <a:solidFill>
                    <a:srgbClr val="FF0000"/>
                  </a:solidFill>
                </a:rPr>
                <a:t>5</a:t>
              </a:r>
              <a:r>
                <a:rPr lang="zh-CN" altLang="en-US" sz="2400" b="1" dirty="0">
                  <a:solidFill>
                    <a:srgbClr val="FF0000"/>
                  </a:solidFill>
                </a:rPr>
                <a:t>分钟</a:t>
              </a:r>
            </a:p>
          </p:txBody>
        </p:sp>
        <p:grpSp>
          <p:nvGrpSpPr>
            <p:cNvPr id="26" name="组合 25"/>
            <p:cNvGrpSpPr/>
            <p:nvPr/>
          </p:nvGrpSpPr>
          <p:grpSpPr>
            <a:xfrm>
              <a:off x="6703" y="1502"/>
              <a:ext cx="7743" cy="2360"/>
              <a:chOff x="5239" y="1502"/>
              <a:chExt cx="9215" cy="2360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5239" y="1502"/>
                <a:ext cx="7515" cy="651"/>
              </a:xfrm>
              <a:prstGeom prst="rect">
                <a:avLst/>
              </a:prstGeom>
              <a:noFill/>
            </p:spPr>
            <p:txBody>
              <a:bodyPr wrap="square" lIns="45153" tIns="22577" rIns="45153" bIns="22577" rtlCol="0">
                <a:spAutoFit/>
              </a:bodyPr>
              <a:lstStyle/>
              <a:p>
                <a:r>
                  <a:rPr lang="en-US" altLang="zh-CN" sz="2400" b="1" dirty="0"/>
                  <a:t>1. </a:t>
                </a:r>
                <a:r>
                  <a:rPr lang="zh-CN" altLang="en-US" sz="2400" b="1" dirty="0"/>
                  <a:t>指向</a:t>
                </a:r>
                <a:r>
                  <a:rPr lang="en-US" altLang="zh-CN" sz="2400" b="1" dirty="0"/>
                  <a:t>1</a:t>
                </a:r>
                <a:r>
                  <a:rPr lang="zh-CN" altLang="en-US" sz="2400" b="1" dirty="0"/>
                  <a:t>次：</a:t>
                </a:r>
                <a:r>
                  <a:rPr lang="zh-CN" altLang="en-US" sz="2400" b="1" dirty="0">
                    <a:solidFill>
                      <a:schemeClr val="tx1"/>
                    </a:solidFill>
                  </a:rPr>
                  <a:t>积分</a:t>
                </a:r>
                <a:r>
                  <a:rPr lang="en-US" altLang="zh-CN" sz="2400" b="1" dirty="0">
                    <a:solidFill>
                      <a:schemeClr val="tx1"/>
                    </a:solidFill>
                  </a:rPr>
                  <a:t>5</a:t>
                </a:r>
                <a:r>
                  <a:rPr lang="zh-CN" altLang="en-US" sz="2400" b="1" dirty="0">
                    <a:solidFill>
                      <a:schemeClr val="tx1"/>
                    </a:solidFill>
                  </a:rPr>
                  <a:t>分钟</a:t>
                </a:r>
                <a:endParaRPr lang="zh-CN" altLang="en-US" sz="2400" b="1" dirty="0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5241" y="2636"/>
                <a:ext cx="9213" cy="651"/>
              </a:xfrm>
              <a:prstGeom prst="rect">
                <a:avLst/>
              </a:prstGeom>
              <a:noFill/>
            </p:spPr>
            <p:txBody>
              <a:bodyPr wrap="square" lIns="45153" tIns="22577" rIns="45153" bIns="22577" rtlCol="0">
                <a:spAutoFit/>
              </a:bodyPr>
              <a:lstStyle/>
              <a:p>
                <a:r>
                  <a:rPr lang="en-US" altLang="zh-CN" sz="2400" b="1" dirty="0">
                    <a:solidFill>
                      <a:srgbClr val="0308E3"/>
                    </a:solidFill>
                  </a:rPr>
                  <a:t>3. </a:t>
                </a:r>
                <a:r>
                  <a:rPr lang="zh-CN" altLang="en-US" sz="2400" b="1" dirty="0">
                    <a:solidFill>
                      <a:srgbClr val="0308E3"/>
                    </a:solidFill>
                  </a:rPr>
                  <a:t>波束右下</a:t>
                </a:r>
                <a:r>
                  <a:rPr lang="en-US" altLang="zh-CN" sz="2400" b="1" dirty="0">
                    <a:solidFill>
                      <a:srgbClr val="0308E3"/>
                    </a:solidFill>
                  </a:rPr>
                  <a:t>60</a:t>
                </a:r>
                <a:r>
                  <a:rPr lang="zh-CN" altLang="en-US" sz="2400" b="1" dirty="0">
                    <a:solidFill>
                      <a:srgbClr val="0308E3"/>
                    </a:solidFill>
                  </a:rPr>
                  <a:t>度移</a:t>
                </a:r>
                <a:r>
                  <a:rPr lang="en-US" altLang="zh-CN" sz="2400" b="1" dirty="0">
                    <a:solidFill>
                      <a:srgbClr val="0308E3"/>
                    </a:solidFill>
                  </a:rPr>
                  <a:t>d/2</a:t>
                </a:r>
                <a:r>
                  <a:rPr lang="zh-CN" altLang="en-US" sz="2400" b="1" dirty="0">
                    <a:solidFill>
                      <a:srgbClr val="0308E3"/>
                    </a:solidFill>
                  </a:rPr>
                  <a:t>，积分</a:t>
                </a:r>
                <a:r>
                  <a:rPr lang="en-US" altLang="zh-CN" sz="2400" b="1" dirty="0">
                    <a:solidFill>
                      <a:srgbClr val="0308E3"/>
                    </a:solidFill>
                  </a:rPr>
                  <a:t>5</a:t>
                </a:r>
                <a:r>
                  <a:rPr lang="zh-CN" altLang="en-US" sz="2400" b="1" dirty="0">
                    <a:solidFill>
                      <a:srgbClr val="0308E3"/>
                    </a:solidFill>
                  </a:rPr>
                  <a:t>分钟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5242" y="3211"/>
                <a:ext cx="7576" cy="651"/>
              </a:xfrm>
              <a:prstGeom prst="rect">
                <a:avLst/>
              </a:prstGeom>
              <a:noFill/>
            </p:spPr>
            <p:txBody>
              <a:bodyPr wrap="square" lIns="45153" tIns="22577" rIns="45153" bIns="22577" rtlCol="0">
                <a:spAutoFit/>
              </a:bodyPr>
              <a:lstStyle/>
              <a:p>
                <a:r>
                  <a:rPr lang="en-US" altLang="zh-CN" sz="2400" b="1" dirty="0">
                    <a:solidFill>
                      <a:srgbClr val="008000"/>
                    </a:solidFill>
                  </a:rPr>
                  <a:t>4. </a:t>
                </a:r>
                <a:r>
                  <a:rPr lang="zh-CN" altLang="en-US" sz="2400" b="1" dirty="0">
                    <a:solidFill>
                      <a:srgbClr val="008000"/>
                    </a:solidFill>
                  </a:rPr>
                  <a:t>波束左移</a:t>
                </a:r>
                <a:r>
                  <a:rPr lang="en-US" altLang="zh-CN" sz="2400" b="1" dirty="0">
                    <a:solidFill>
                      <a:srgbClr val="008000"/>
                    </a:solidFill>
                  </a:rPr>
                  <a:t>d/2</a:t>
                </a:r>
                <a:r>
                  <a:rPr lang="zh-CN" altLang="en-US" sz="2400" b="1" dirty="0">
                    <a:solidFill>
                      <a:srgbClr val="008000"/>
                    </a:solidFill>
                  </a:rPr>
                  <a:t>，积分</a:t>
                </a:r>
                <a:r>
                  <a:rPr lang="en-US" altLang="zh-CN" sz="2400" b="1" dirty="0">
                    <a:solidFill>
                      <a:srgbClr val="008000"/>
                    </a:solidFill>
                  </a:rPr>
                  <a:t>5</a:t>
                </a:r>
                <a:r>
                  <a:rPr lang="zh-CN" altLang="en-US" sz="2400" b="1" dirty="0">
                    <a:solidFill>
                      <a:srgbClr val="008000"/>
                    </a:solidFill>
                  </a:rPr>
                  <a:t>分钟</a:t>
                </a:r>
              </a:p>
            </p:txBody>
          </p:sp>
        </p:grpSp>
      </p:grpSp>
      <p:grpSp>
        <p:nvGrpSpPr>
          <p:cNvPr id="19" name="组合 18"/>
          <p:cNvGrpSpPr/>
          <p:nvPr/>
        </p:nvGrpSpPr>
        <p:grpSpPr>
          <a:xfrm>
            <a:off x="5340350" y="3524250"/>
            <a:ext cx="3644786" cy="2738755"/>
            <a:chOff x="8638" y="4988"/>
            <a:chExt cx="7818" cy="4990"/>
          </a:xfrm>
        </p:grpSpPr>
        <p:sp>
          <p:nvSpPr>
            <p:cNvPr id="5" name="TextBox 4"/>
            <p:cNvSpPr txBox="1"/>
            <p:nvPr/>
          </p:nvSpPr>
          <p:spPr>
            <a:xfrm>
              <a:off x="13968" y="6435"/>
              <a:ext cx="2488" cy="240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/>
                <a:t>~ 28</a:t>
              </a:r>
              <a:r>
                <a:rPr lang="zh-CN" altLang="en-US" sz="1600" b="1" dirty="0"/>
                <a:t>角分</a:t>
              </a:r>
            </a:p>
            <a:p>
              <a:endParaRPr lang="en-US" altLang="zh-CN" sz="1600" dirty="0">
                <a:sym typeface="+mn-ea"/>
              </a:endParaRPr>
            </a:p>
            <a:p>
              <a:r>
                <a:rPr lang="en-US" altLang="zh-CN" sz="1600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4</a:t>
              </a:r>
              <a:r>
                <a:rPr lang="zh-CN" altLang="en-US" sz="1600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次</a:t>
              </a:r>
              <a:r>
                <a:rPr lang="en-US" altLang="zh-CN" sz="1600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21</a:t>
              </a:r>
              <a:r>
                <a:rPr lang="zh-CN" altLang="en-US" sz="1600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分钟覆盖</a:t>
              </a:r>
              <a:r>
                <a:rPr lang="en-US" altLang="zh-CN" sz="1600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0.157</a:t>
              </a:r>
              <a:r>
                <a:rPr lang="zh-CN" altLang="en-US" sz="1600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平方度</a:t>
              </a:r>
              <a:endParaRPr lang="zh-CN" altLang="en-US" sz="1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cxnSp>
          <p:nvCxnSpPr>
            <p:cNvPr id="2" name="直接连接符 1"/>
            <p:cNvCxnSpPr/>
            <p:nvPr/>
          </p:nvCxnSpPr>
          <p:spPr>
            <a:xfrm>
              <a:off x="8638" y="4988"/>
              <a:ext cx="5524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直接连接符 2"/>
            <p:cNvCxnSpPr/>
            <p:nvPr/>
          </p:nvCxnSpPr>
          <p:spPr>
            <a:xfrm>
              <a:off x="8978" y="9977"/>
              <a:ext cx="5184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箭头连接符 17"/>
            <p:cNvCxnSpPr/>
            <p:nvPr/>
          </p:nvCxnSpPr>
          <p:spPr>
            <a:xfrm>
              <a:off x="13968" y="4988"/>
              <a:ext cx="0" cy="4990"/>
            </a:xfrm>
            <a:prstGeom prst="straightConnector1">
              <a:avLst/>
            </a:prstGeom>
            <a:ln w="28575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7"/>
          <p:cNvSpPr txBox="1"/>
          <p:nvPr/>
        </p:nvSpPr>
        <p:spPr>
          <a:xfrm>
            <a:off x="3601085" y="6345555"/>
            <a:ext cx="5236845" cy="413385"/>
          </a:xfrm>
          <a:prstGeom prst="rect">
            <a:avLst/>
          </a:prstGeom>
          <a:noFill/>
        </p:spPr>
        <p:txBody>
          <a:bodyPr wrap="square" lIns="45153" tIns="22577" rIns="45153" bIns="22577" rtlCol="0">
            <a:spAutoFit/>
          </a:bodyPr>
          <a:lstStyle/>
          <a:p>
            <a:r>
              <a:rPr lang="en-US" sz="2400" b="1" dirty="0"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黑体" panose="02010609060101010101" pitchFamily="49" charset="-122"/>
              </a:rPr>
              <a:t>积分5分钟 ==》灵敏度S</a:t>
            </a:r>
            <a:r>
              <a:rPr lang="en-US" sz="1600" b="1" dirty="0"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黑体" panose="02010609060101010101" pitchFamily="49" charset="-122"/>
              </a:rPr>
              <a:t>min</a:t>
            </a:r>
            <a:r>
              <a:rPr lang="en-US" sz="2400" b="1" dirty="0"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黑体" panose="02010609060101010101" pitchFamily="49" charset="-122"/>
              </a:rPr>
              <a:t>=0.01mJy</a:t>
            </a:r>
            <a:endParaRPr lang="en-US" altLang="zh-CN" sz="2400" b="1" dirty="0">
              <a:solidFill>
                <a:srgbClr val="FF0000"/>
              </a:solidFill>
            </a:endParaRPr>
          </a:p>
        </p:txBody>
      </p:sp>
      <p:sp>
        <p:nvSpPr>
          <p:cNvPr id="21" name="TextBox 24"/>
          <p:cNvSpPr txBox="1"/>
          <p:nvPr/>
        </p:nvSpPr>
        <p:spPr>
          <a:xfrm>
            <a:off x="3443605" y="2671445"/>
            <a:ext cx="5462905" cy="782955"/>
          </a:xfrm>
          <a:prstGeom prst="rect">
            <a:avLst/>
          </a:prstGeom>
          <a:noFill/>
        </p:spPr>
        <p:txBody>
          <a:bodyPr wrap="square" lIns="45153" tIns="22577" rIns="45153" bIns="22577" rtlCol="0">
            <a:spAutoFit/>
          </a:bodyPr>
          <a:lstStyle/>
          <a:p>
            <a:r>
              <a:rPr lang="zh-CN" sz="2400" b="1" dirty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黑体" panose="02010609060101010101" pitchFamily="49" charset="-122"/>
              </a:rPr>
              <a:t>波束移动仅耗时</a:t>
            </a:r>
            <a:r>
              <a:rPr lang="en-US" altLang="zh-CN" sz="2400" b="1" dirty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黑体" panose="02010609060101010101" pitchFamily="49" charset="-122"/>
              </a:rPr>
              <a:t>20</a:t>
            </a:r>
            <a:r>
              <a:rPr lang="zh-CN" altLang="en-US" sz="2400" b="1" dirty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黑体" panose="02010609060101010101" pitchFamily="49" charset="-122"/>
              </a:rPr>
              <a:t>秒</a:t>
            </a:r>
            <a:r>
              <a:rPr lang="en-US" altLang="zh-CN" sz="2400" b="1" dirty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黑体" panose="02010609060101010101" pitchFamily="49" charset="-122"/>
              </a:rPr>
              <a:t>*3=1</a:t>
            </a:r>
            <a:r>
              <a:rPr lang="zh-CN" altLang="en-US" sz="2400" b="1" dirty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黑体" panose="02010609060101010101" pitchFamily="49" charset="-122"/>
              </a:rPr>
              <a:t>分钟</a:t>
            </a:r>
            <a:endParaRPr lang="en-US" sz="2400" b="1" dirty="0">
              <a:solidFill>
                <a:schemeClr val="tx1"/>
              </a:solidFill>
              <a:uFillTx/>
              <a:latin typeface="Times New Roman" panose="02020603050405020304" pitchFamily="18" charset="0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r>
              <a:rPr lang="en-US" sz="2400" b="1" dirty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黑体" panose="02010609060101010101" pitchFamily="49" charset="-122"/>
              </a:rPr>
              <a:t>4</a:t>
            </a:r>
            <a:r>
              <a:rPr lang="zh-CN" altLang="en-US" sz="2400" b="1" dirty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黑体" panose="02010609060101010101" pitchFamily="49" charset="-122"/>
              </a:rPr>
              <a:t>个</a:t>
            </a:r>
            <a:r>
              <a:rPr lang="en-US" altLang="zh-CN" sz="2400" b="1" dirty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黑体" panose="02010609060101010101" pitchFamily="49" charset="-122"/>
              </a:rPr>
              <a:t>pointing</a:t>
            </a:r>
            <a:r>
              <a:rPr lang="zh-CN" altLang="en-US" sz="2400" b="1" dirty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黑体" panose="02010609060101010101" pitchFamily="49" charset="-122"/>
              </a:rPr>
              <a:t>为一个</a:t>
            </a:r>
            <a:r>
              <a:rPr lang="en-US" altLang="zh-CN" sz="2400" b="1" dirty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黑体" panose="02010609060101010101" pitchFamily="49" charset="-122"/>
              </a:rPr>
              <a:t>cover</a:t>
            </a:r>
            <a:r>
              <a:rPr lang="zh-CN" altLang="en-US" sz="2400" b="1" dirty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黑体" panose="02010609060101010101" pitchFamily="49" charset="-122"/>
              </a:rPr>
              <a:t>，共花费</a:t>
            </a:r>
            <a:r>
              <a:rPr lang="en-US" altLang="zh-CN" sz="2400" b="1" dirty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黑体" panose="02010609060101010101" pitchFamily="49" charset="-122"/>
              </a:rPr>
              <a:t>21</a:t>
            </a:r>
            <a:r>
              <a:rPr lang="zh-CN" altLang="en-US" sz="2400" b="1" dirty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黑体" panose="02010609060101010101" pitchFamily="49" charset="-122"/>
              </a:rPr>
              <a:t>分钟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26670" y="975360"/>
            <a:ext cx="4239895" cy="10147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必须提高观测效率</a:t>
            </a:r>
            <a:br>
              <a:rPr lang="zh-CN" altLang="en-US" sz="4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</a:br>
            <a:r>
              <a:rPr lang="en-US" altLang="zh-CN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5*4+3*10=</a:t>
            </a:r>
            <a:r>
              <a:rPr lang="en-US" altLang="zh-CN" sz="2400" b="1" dirty="0">
                <a:solidFill>
                  <a:srgbClr val="0309E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50</a:t>
            </a:r>
            <a:r>
              <a:rPr lang="zh-CN" altLang="en-US" sz="2400" b="1" dirty="0">
                <a:solidFill>
                  <a:srgbClr val="0309E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分钟</a:t>
            </a:r>
            <a:r>
              <a:rPr lang="en-US" altLang="zh-CN" sz="2400" b="1" dirty="0">
                <a:solidFill>
                  <a:srgbClr val="0309E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==</a:t>
            </a:r>
            <a:r>
              <a:rPr lang="zh-CN" altLang="en-US" sz="2400" b="1" dirty="0">
                <a:solidFill>
                  <a:srgbClr val="0309E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r>
              <a:rPr lang="en-US" altLang="zh-CN" sz="2400" b="1" dirty="0">
                <a:solidFill>
                  <a:srgbClr val="0309E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21</a:t>
            </a:r>
            <a:r>
              <a:rPr lang="zh-CN" altLang="en-US" sz="2400" b="1" dirty="0">
                <a:solidFill>
                  <a:srgbClr val="0309E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分钟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265DD-4D02-4DB2-ACD1-AD596133B05C}" type="slidenum">
              <a:rPr lang="zh-CN" altLang="en-US" smtClean="0"/>
              <a:t>6</a:t>
            </a:fld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241425" y="143510"/>
            <a:ext cx="7861300" cy="6451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新设计snapshotZc模式，再提高效率</a:t>
            </a:r>
          </a:p>
        </p:txBody>
      </p:sp>
      <p:grpSp>
        <p:nvGrpSpPr>
          <p:cNvPr id="31" name="组合 31"/>
          <p:cNvGrpSpPr/>
          <p:nvPr/>
        </p:nvGrpSpPr>
        <p:grpSpPr>
          <a:xfrm>
            <a:off x="476885" y="1133475"/>
            <a:ext cx="4791905" cy="2105660"/>
            <a:chOff x="3772" y="3532"/>
            <a:chExt cx="8123" cy="3772"/>
          </a:xfrm>
        </p:grpSpPr>
        <p:pic>
          <p:nvPicPr>
            <p:cNvPr id="2055" name="Picture 7" descr="D:\wangchen\fast\snapshot\snapshotbeam-4.png"/>
            <p:cNvPicPr>
              <a:picLocks noChangeAspect="1" noChangeArrowheads="1"/>
            </p:cNvPicPr>
            <p:nvPr>
              <p:custDataLst>
                <p:tags r:id="rId13"/>
              </p:custDataLst>
            </p:nvPr>
          </p:nvPicPr>
          <p:blipFill>
            <a:blip r:embed="rId19" cstate="print">
              <a:lum bright="-18000" contras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50" t="16098" r="15057" b="23482"/>
            <a:stretch>
              <a:fillRect/>
            </a:stretch>
          </p:blipFill>
          <p:spPr>
            <a:xfrm>
              <a:off x="3772" y="3532"/>
              <a:ext cx="4301" cy="3772"/>
            </a:xfrm>
            <a:prstGeom prst="rect">
              <a:avLst/>
            </a:prstGeom>
            <a:noFill/>
          </p:spPr>
        </p:pic>
        <p:grpSp>
          <p:nvGrpSpPr>
            <p:cNvPr id="32" name="组合 18"/>
            <p:cNvGrpSpPr/>
            <p:nvPr/>
          </p:nvGrpSpPr>
          <p:grpSpPr>
            <a:xfrm>
              <a:off x="4284" y="3660"/>
              <a:ext cx="7611" cy="3612"/>
              <a:chOff x="8638" y="4988"/>
              <a:chExt cx="10660" cy="4990"/>
            </a:xfrm>
          </p:grpSpPr>
          <p:sp>
            <p:nvSpPr>
              <p:cNvPr id="5" name="TextBox 4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14118" y="5147"/>
                <a:ext cx="5180" cy="313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noAutofit/>
              </a:bodyPr>
              <a:lstStyle/>
              <a:p>
                <a:pPr marL="0" algn="l" eaLnBrk="1"/>
                <a:r>
                  <a:rPr lang="en-US" altLang="zh-CN" b="1" kern="1200">
                    <a:solidFill>
                      <a:srgbClr val="00000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Times New Roman" panose="02020603050405020304"/>
                  </a:rPr>
                  <a:t>~ 28角分</a:t>
                </a:r>
                <a:endParaRPr lang="en-US" altLang="zh-CN" sz="1400" kern="1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Times New Roman" panose="02020603050405020304"/>
                </a:endParaRPr>
              </a:p>
              <a:p>
                <a:pPr marL="0" algn="l" eaLnBrk="1"/>
                <a:r>
                  <a:rPr lang="en-US" altLang="zh-CN" sz="1400" kern="10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Times New Roman" panose="02020603050405020304"/>
                  </a:rPr>
                  <a:t> </a:t>
                </a:r>
              </a:p>
              <a:p>
                <a:pPr marL="0" algn="l" eaLnBrk="1"/>
                <a:r>
                  <a:rPr lang="en-US" altLang="zh-CN" kern="1200">
                    <a:solidFill>
                      <a:srgbClr val="FF000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Times New Roman" panose="02020603050405020304"/>
                  </a:rPr>
                  <a:t>4次指向</a:t>
                </a:r>
              </a:p>
              <a:p>
                <a:pPr marL="0" algn="l" eaLnBrk="1"/>
                <a:r>
                  <a:rPr lang="en-US" altLang="zh-CN" kern="1200">
                    <a:solidFill>
                      <a:srgbClr val="FF000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Times New Roman" panose="02020603050405020304"/>
                  </a:rPr>
                  <a:t>21分钟</a:t>
                </a:r>
              </a:p>
              <a:p>
                <a:pPr marL="0" algn="l" eaLnBrk="1"/>
                <a:r>
                  <a:rPr lang="en-US" altLang="zh-CN" kern="1200">
                    <a:solidFill>
                      <a:srgbClr val="FF000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Times New Roman" panose="02020603050405020304"/>
                  </a:rPr>
                  <a:t>覆盖0.1575平方度</a:t>
                </a:r>
              </a:p>
            </p:txBody>
          </p:sp>
          <p:cxnSp>
            <p:nvCxnSpPr>
              <p:cNvPr id="4" name="直接连接符 3"/>
              <p:cNvCxnSpPr/>
              <p:nvPr>
                <p:custDataLst>
                  <p:tags r:id="rId15"/>
                </p:custDataLst>
              </p:nvPr>
            </p:nvCxnSpPr>
            <p:spPr>
              <a:xfrm>
                <a:off x="8638" y="4988"/>
                <a:ext cx="5524" cy="0"/>
              </a:xfrm>
              <a:prstGeom prst="line">
                <a:avLst/>
              </a:prstGeom>
              <a:ln w="28575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直接连接符 5"/>
              <p:cNvCxnSpPr/>
              <p:nvPr>
                <p:custDataLst>
                  <p:tags r:id="rId16"/>
                </p:custDataLst>
              </p:nvPr>
            </p:nvCxnSpPr>
            <p:spPr>
              <a:xfrm>
                <a:off x="8978" y="9977"/>
                <a:ext cx="5184" cy="0"/>
              </a:xfrm>
              <a:prstGeom prst="line">
                <a:avLst/>
              </a:prstGeom>
              <a:ln w="28575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箭头连接符 17"/>
              <p:cNvCxnSpPr/>
              <p:nvPr>
                <p:custDataLst>
                  <p:tags r:id="rId17"/>
                </p:custDataLst>
              </p:nvPr>
            </p:nvCxnSpPr>
            <p:spPr>
              <a:xfrm>
                <a:off x="13968" y="4988"/>
                <a:ext cx="0" cy="4990"/>
              </a:xfrm>
              <a:prstGeom prst="straightConnector1">
                <a:avLst/>
              </a:prstGeom>
              <a:ln w="28575"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0" name="文本框 99"/>
          <p:cNvSpPr txBox="1"/>
          <p:nvPr/>
        </p:nvSpPr>
        <p:spPr>
          <a:xfrm>
            <a:off x="592455" y="3293745"/>
            <a:ext cx="229806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altLang="en-US" b="1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成熟的</a:t>
            </a:r>
            <a:r>
              <a:rPr lang="en-US" b="1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snapshot</a:t>
            </a:r>
            <a:r>
              <a:rPr lang="zh-CN" altLang="en-US" b="1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模式</a:t>
            </a:r>
          </a:p>
        </p:txBody>
      </p:sp>
      <p:grpSp>
        <p:nvGrpSpPr>
          <p:cNvPr id="38" name="组合 38"/>
          <p:cNvGrpSpPr/>
          <p:nvPr/>
        </p:nvGrpSpPr>
        <p:grpSpPr>
          <a:xfrm>
            <a:off x="3233420" y="2179955"/>
            <a:ext cx="5584190" cy="4046093"/>
            <a:chOff x="8070" y="7205"/>
            <a:chExt cx="6810" cy="4764"/>
          </a:xfrm>
        </p:grpSpPr>
        <p:sp>
          <p:nvSpPr>
            <p:cNvPr id="17" name="文本框 17"/>
            <p:cNvSpPr txBox="1"/>
            <p:nvPr>
              <p:custDataLst>
                <p:tags r:id="rId2"/>
              </p:custDataLst>
            </p:nvPr>
          </p:nvSpPr>
          <p:spPr>
            <a:xfrm>
              <a:off x="13408" y="9502"/>
              <a:ext cx="1073" cy="1045"/>
            </a:xfrm>
            <a:prstGeom prst="rect">
              <a:avLst/>
            </a:prstGeom>
            <a:noFill/>
            <a:ln w="6350">
              <a:solidFill>
                <a:srgbClr val="FFFF00"/>
              </a:solidFill>
            </a:ln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just"/>
              <a:r>
                <a:rPr lang="en-US" altLang="zh-CN" sz="3600" b="1" kern="100">
                  <a:ln w="12700" cmpd="sng">
                    <a:solidFill>
                      <a:srgbClr val="75BD42"/>
                    </a:solidFill>
                    <a:prstDash val="solid"/>
                    <a:round/>
                  </a:ln>
                  <a:gradFill>
                    <a:gsLst>
                      <a:gs pos="0">
                        <a:srgbClr val="75BD42"/>
                      </a:gs>
                      <a:gs pos="4000">
                        <a:srgbClr val="ACD78E"/>
                      </a:gs>
                      <a:gs pos="87000">
                        <a:srgbClr val="E3F2D9"/>
                      </a:gs>
                    </a:gsLst>
                    <a:lin ang="5400000" scaled="0"/>
                  </a:gradFill>
                  <a:effectLst>
                    <a:glow>
                      <a:srgbClr val="000000"/>
                    </a:glow>
                    <a:reflection stA="0" endPos="0" fadeDir="0" sx="0" sy="0"/>
                  </a:effectLst>
                  <a:latin typeface="Calibri" panose="020F0502020204030204"/>
                  <a:ea typeface="宋体" panose="02010600030101010101" pitchFamily="2" charset="-122"/>
                  <a:cs typeface="Times New Roman" panose="02020603050405020304"/>
                  <a:sym typeface="Times New Roman" panose="02020603050405020304"/>
                </a:rPr>
                <a:t>S4</a:t>
              </a:r>
            </a:p>
          </p:txBody>
        </p:sp>
        <p:grpSp>
          <p:nvGrpSpPr>
            <p:cNvPr id="37" name="组合 37"/>
            <p:cNvGrpSpPr/>
            <p:nvPr/>
          </p:nvGrpSpPr>
          <p:grpSpPr>
            <a:xfrm>
              <a:off x="8070" y="7205"/>
              <a:ext cx="6810" cy="4764"/>
              <a:chOff x="8070" y="7205"/>
              <a:chExt cx="6810" cy="4764"/>
            </a:xfrm>
          </p:grpSpPr>
          <p:grpSp>
            <p:nvGrpSpPr>
              <p:cNvPr id="36" name="组合 36"/>
              <p:cNvGrpSpPr/>
              <p:nvPr/>
            </p:nvGrpSpPr>
            <p:grpSpPr>
              <a:xfrm>
                <a:off x="8070" y="7205"/>
                <a:ext cx="6810" cy="4764"/>
                <a:chOff x="8070" y="7205"/>
                <a:chExt cx="6810" cy="4764"/>
              </a:xfrm>
            </p:grpSpPr>
            <p:sp>
              <p:nvSpPr>
                <p:cNvPr id="16" name="文本框 16"/>
                <p:cNvSpPr txBox="1"/>
                <p:nvPr>
                  <p:custDataLst>
                    <p:tags r:id="rId4"/>
                  </p:custDataLst>
                </p:nvPr>
              </p:nvSpPr>
              <p:spPr>
                <a:xfrm>
                  <a:off x="10685" y="10745"/>
                  <a:ext cx="1073" cy="1045"/>
                </a:xfrm>
                <a:prstGeom prst="rect">
                  <a:avLst/>
                </a:prstGeom>
                <a:noFill/>
                <a:ln w="6350">
                  <a:solidFill>
                    <a:srgbClr val="FFFF00"/>
                  </a:solidFill>
                </a:ln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noAutofit/>
                </a:bodyPr>
                <a:lstStyle/>
                <a:p>
                  <a:pPr algn="just"/>
                  <a:r>
                    <a:rPr lang="en-US" altLang="zh-CN" sz="3600" b="1" kern="100">
                      <a:ln w="12700" cmpd="sng">
                        <a:solidFill>
                          <a:srgbClr val="75BD42"/>
                        </a:solidFill>
                        <a:prstDash val="solid"/>
                        <a:round/>
                      </a:ln>
                      <a:gradFill>
                        <a:gsLst>
                          <a:gs pos="0">
                            <a:srgbClr val="75BD42"/>
                          </a:gs>
                          <a:gs pos="4000">
                            <a:srgbClr val="ACD78E"/>
                          </a:gs>
                          <a:gs pos="87000">
                            <a:srgbClr val="E3F2D9"/>
                          </a:gs>
                        </a:gsLst>
                        <a:lin ang="5400000" scaled="0"/>
                      </a:gradFill>
                      <a:effectLst>
                        <a:glow>
                          <a:srgbClr val="000000"/>
                        </a:glow>
                        <a:reflection stA="0" endPos="0" fadeDir="0" sx="0" sy="0"/>
                      </a:effectLst>
                      <a:latin typeface="Calibri" panose="020F0502020204030204"/>
                      <a:ea typeface="宋体" panose="02010600030101010101" pitchFamily="2" charset="-122"/>
                      <a:cs typeface="Times New Roman" panose="02020603050405020304"/>
                      <a:sym typeface="Times New Roman" panose="02020603050405020304"/>
                    </a:rPr>
                    <a:t>S3</a:t>
                  </a:r>
                </a:p>
              </p:txBody>
            </p:sp>
            <p:grpSp>
              <p:nvGrpSpPr>
                <p:cNvPr id="35" name="组合 35"/>
                <p:cNvGrpSpPr/>
                <p:nvPr/>
              </p:nvGrpSpPr>
              <p:grpSpPr>
                <a:xfrm>
                  <a:off x="8070" y="7205"/>
                  <a:ext cx="6810" cy="4764"/>
                  <a:chOff x="8070" y="7205"/>
                  <a:chExt cx="6810" cy="4764"/>
                </a:xfrm>
              </p:grpSpPr>
              <p:grpSp>
                <p:nvGrpSpPr>
                  <p:cNvPr id="13" name="组合 13"/>
                  <p:cNvGrpSpPr/>
                  <p:nvPr/>
                </p:nvGrpSpPr>
                <p:grpSpPr>
                  <a:xfrm>
                    <a:off x="8070" y="7205"/>
                    <a:ext cx="6810" cy="4765"/>
                    <a:chOff x="5695" y="8689"/>
                    <a:chExt cx="7150" cy="5015"/>
                  </a:xfrm>
                </p:grpSpPr>
                <p:pic>
                  <p:nvPicPr>
                    <p:cNvPr id="7" name="Picture 7" descr="D:\wangchen\fast\snapshot\snapshotbeam-4.png"/>
                    <p:cNvPicPr>
                      <a:picLocks noChangeAspect="1" noChangeArrowheads="1"/>
                    </p:cNvPicPr>
                    <p:nvPr>
                      <p:custDataLst>
                        <p:tags r:id="rId6"/>
                      </p:custDataLst>
                    </p:nvPr>
                  </p:nvPicPr>
                  <p:blipFill>
                    <a:blip r:embed="rId20" cstate="print">
                      <a:clrChange>
                        <a:clrFrom>
                          <a:srgbClr val="FFFFFF">
                            <a:alpha val="100000"/>
                          </a:srgbClr>
                        </a:clrFrom>
                        <a:clrTo>
                          <a:srgbClr val="FFFFFF">
                            <a:alpha val="100000"/>
                            <a:alpha val="0"/>
                          </a:srgbClr>
                        </a:clrTo>
                      </a:clrChange>
                      <a:lum bright="-36000" contrast="-32000"/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6050" t="16098" r="15057" b="23482"/>
                    <a:stretch>
                      <a:fillRect/>
                    </a:stretch>
                  </p:blipFill>
                  <p:spPr>
                    <a:xfrm>
                      <a:off x="7928" y="8689"/>
                      <a:ext cx="2942" cy="2580"/>
                    </a:xfrm>
                    <a:prstGeom prst="rect">
                      <a:avLst/>
                    </a:prstGeom>
                    <a:noFill/>
                  </p:spPr>
                </p:pic>
                <p:pic>
                  <p:nvPicPr>
                    <p:cNvPr id="8" name="Picture 7" descr="D:\wangchen\fast\snapshot\snapshotbeam-4.png"/>
                    <p:cNvPicPr>
                      <a:picLocks noChangeAspect="1" noChangeArrowheads="1"/>
                    </p:cNvPicPr>
                    <p:nvPr>
                      <p:custDataLst>
                        <p:tags r:id="rId7"/>
                      </p:custDataLst>
                    </p:nvPr>
                  </p:nvPicPr>
                  <p:blipFill>
                    <a:blip r:embed="rId20" cstate="print">
                      <a:clrChange>
                        <a:clrFrom>
                          <a:srgbClr val="FFFFFF">
                            <a:alpha val="100000"/>
                          </a:srgbClr>
                        </a:clrFrom>
                        <a:clrTo>
                          <a:srgbClr val="FFFFFF">
                            <a:alpha val="100000"/>
                            <a:alpha val="0"/>
                          </a:srgbClr>
                        </a:clrTo>
                      </a:clrChange>
                      <a:lum bright="-90000" contrast="72000"/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6050" t="16098" r="15057" b="23482"/>
                    <a:stretch>
                      <a:fillRect/>
                    </a:stretch>
                  </p:blipFill>
                  <p:spPr>
                    <a:xfrm>
                      <a:off x="7693" y="11124"/>
                      <a:ext cx="2942" cy="2580"/>
                    </a:xfrm>
                    <a:prstGeom prst="rect">
                      <a:avLst/>
                    </a:prstGeom>
                    <a:noFill/>
                  </p:spPr>
                </p:pic>
                <p:pic>
                  <p:nvPicPr>
                    <p:cNvPr id="9" name="Picture 7" descr="D:\wangchen\fast\snapshot\snapshotbeam-4.png"/>
                    <p:cNvPicPr>
                      <a:picLocks noChangeAspect="1" noChangeArrowheads="1"/>
                    </p:cNvPicPr>
                    <p:nvPr>
                      <p:custDataLst>
                        <p:tags r:id="rId8"/>
                      </p:custDataLst>
                    </p:nvPr>
                  </p:nvPicPr>
                  <p:blipFill>
                    <a:blip r:embed="rId20" cstate="print">
                      <a:clrChange>
                        <a:clrFrom>
                          <a:srgbClr val="FFFFFF">
                            <a:alpha val="100000"/>
                          </a:srgbClr>
                        </a:clrFrom>
                        <a:clrTo>
                          <a:srgbClr val="FFFFFF">
                            <a:alpha val="100000"/>
                            <a:alpha val="0"/>
                          </a:srgbClr>
                        </a:clrTo>
                      </a:clrChange>
                      <a:lum bright="-18000" contrast="30000"/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6050" t="16098" r="15057" b="23482"/>
                    <a:stretch>
                      <a:fillRect/>
                    </a:stretch>
                  </p:blipFill>
                  <p:spPr>
                    <a:xfrm>
                      <a:off x="5695" y="9689"/>
                      <a:ext cx="2942" cy="2580"/>
                    </a:xfrm>
                    <a:prstGeom prst="rect">
                      <a:avLst/>
                    </a:prstGeom>
                    <a:noFill/>
                  </p:spPr>
                </p:pic>
                <p:pic>
                  <p:nvPicPr>
                    <p:cNvPr id="10" name="Picture 7" descr="D:\wangchen\fast\snapshot\snapshotbeam-4.png"/>
                    <p:cNvPicPr>
                      <a:picLocks noChangeAspect="1" noChangeArrowheads="1"/>
                    </p:cNvPicPr>
                    <p:nvPr>
                      <p:custDataLst>
                        <p:tags r:id="rId9"/>
                      </p:custDataLst>
                    </p:nvPr>
                  </p:nvPicPr>
                  <p:blipFill>
                    <a:blip r:embed="rId20" cstate="print">
                      <a:clrChange>
                        <a:clrFrom>
                          <a:srgbClr val="FFFFFF">
                            <a:alpha val="100000"/>
                          </a:srgbClr>
                        </a:clrFrom>
                        <a:clrTo>
                          <a:srgbClr val="FFFFFF">
                            <a:alpha val="100000"/>
                            <a:alpha val="0"/>
                          </a:srgbClr>
                        </a:clrTo>
                      </a:clrChange>
                      <a:lum bright="12000" contrast="54000"/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6050" t="16098" r="15057" b="23482"/>
                    <a:stretch>
                      <a:fillRect/>
                    </a:stretch>
                  </p:blipFill>
                  <p:spPr>
                    <a:xfrm>
                      <a:off x="9903" y="10119"/>
                      <a:ext cx="2942" cy="2580"/>
                    </a:xfrm>
                    <a:prstGeom prst="rect">
                      <a:avLst/>
                    </a:prstGeom>
                    <a:noFill/>
                  </p:spPr>
                </p:pic>
                <p:cxnSp>
                  <p:nvCxnSpPr>
                    <p:cNvPr id="11" name="直接箭头连接符 10"/>
                    <p:cNvCxnSpPr/>
                    <p:nvPr>
                      <p:custDataLst>
                        <p:tags r:id="rId10"/>
                      </p:custDataLst>
                    </p:nvPr>
                  </p:nvCxnSpPr>
                  <p:spPr>
                    <a:xfrm flipV="1">
                      <a:off x="7095" y="9917"/>
                      <a:ext cx="2115" cy="1250"/>
                    </a:xfrm>
                    <a:prstGeom prst="straightConnector1">
                      <a:avLst/>
                    </a:prstGeom>
                    <a:ln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rgbClr val="FFFFFF"/>
                    </a:fillRef>
                    <a:effectRef idx="0">
                      <a:srgbClr val="FFFFFF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" name="直接箭头连接符 11"/>
                    <p:cNvCxnSpPr/>
                    <p:nvPr>
                      <p:custDataLst>
                        <p:tags r:id="rId11"/>
                      </p:custDataLst>
                    </p:nvPr>
                  </p:nvCxnSpPr>
                  <p:spPr>
                    <a:xfrm flipH="1">
                      <a:off x="8975" y="10122"/>
                      <a:ext cx="370" cy="2235"/>
                    </a:xfrm>
                    <a:prstGeom prst="straightConnector1">
                      <a:avLst/>
                    </a:prstGeom>
                    <a:ln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rgbClr val="FFFFFF"/>
                    </a:fillRef>
                    <a:effectRef idx="0">
                      <a:srgbClr val="FFFFFF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" name="直接箭头连接符 12"/>
                    <p:cNvCxnSpPr/>
                    <p:nvPr>
                      <p:custDataLst>
                        <p:tags r:id="rId12"/>
                      </p:custDataLst>
                    </p:nvPr>
                  </p:nvCxnSpPr>
                  <p:spPr>
                    <a:xfrm flipV="1">
                      <a:off x="9105" y="11362"/>
                      <a:ext cx="2070" cy="1245"/>
                    </a:xfrm>
                    <a:prstGeom prst="straightConnector1">
                      <a:avLst/>
                    </a:prstGeom>
                    <a:ln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rgbClr val="FFFFFF"/>
                    </a:fillRef>
                    <a:effectRef idx="0">
                      <a:srgbClr val="FFFFFF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5" name="文本框 14"/>
                  <p:cNvSpPr txBox="1"/>
                  <p:nvPr>
                    <p:custDataLst>
                      <p:tags r:id="rId5"/>
                    </p:custDataLst>
                  </p:nvPr>
                </p:nvSpPr>
                <p:spPr>
                  <a:xfrm>
                    <a:off x="8782" y="8456"/>
                    <a:ext cx="1073" cy="1045"/>
                  </a:xfrm>
                  <a:prstGeom prst="rect">
                    <a:avLst/>
                  </a:prstGeom>
                  <a:noFill/>
                  <a:ln w="6350">
                    <a:solidFill>
                      <a:srgbClr val="FFFF00"/>
                    </a:solidFill>
                  </a:ln>
                </p:spPr>
                <p:style>
                  <a:lnRef idx="0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noAutofit/>
                  </a:bodyPr>
                  <a:lstStyle/>
                  <a:p>
                    <a:pPr algn="just"/>
                    <a:r>
                      <a:rPr lang="en-US" altLang="zh-CN" sz="3600" b="1" kern="100">
                        <a:ln w="12700" cmpd="sng">
                          <a:solidFill>
                            <a:srgbClr val="75BD42"/>
                          </a:solidFill>
                          <a:prstDash val="solid"/>
                          <a:round/>
                        </a:ln>
                        <a:gradFill>
                          <a:gsLst>
                            <a:gs pos="0">
                              <a:srgbClr val="75BD42"/>
                            </a:gs>
                            <a:gs pos="4000">
                              <a:srgbClr val="ACD78E"/>
                            </a:gs>
                            <a:gs pos="87000">
                              <a:srgbClr val="E3F2D9"/>
                            </a:gs>
                          </a:gsLst>
                          <a:lin ang="5400000" scaled="0"/>
                        </a:gradFill>
                        <a:effectLst>
                          <a:glow>
                            <a:srgbClr val="000000"/>
                          </a:glow>
                          <a:reflection stA="0" endPos="0" fadeDir="0" sx="0" sy="0"/>
                        </a:effectLst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  <a:sym typeface="Times New Roman" panose="02020603050405020304"/>
                      </a:rPr>
                      <a:t>S1</a:t>
                    </a:r>
                  </a:p>
                </p:txBody>
              </p:sp>
            </p:grpSp>
          </p:grpSp>
          <p:sp>
            <p:nvSpPr>
              <p:cNvPr id="33" name="文本框 33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12611" y="11060"/>
                <a:ext cx="2214" cy="820"/>
              </a:xfrm>
              <a:prstGeom prst="rect">
                <a:avLst/>
              </a:prstGeom>
              <a:noFill/>
              <a:ln w="6350">
                <a:noFill/>
              </a:ln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pPr algn="ctr" rtl="0" eaLnBrk="1" fontAlgn="auto" latinLnBrk="0" hangingPunct="1">
                  <a:lnSpc>
                    <a:spcPct val="100000"/>
                  </a:lnSpc>
                </a:pPr>
                <a:r>
                  <a:rPr lang="en-US" altLang="zh-CN" b="1" kern="100">
                    <a:solidFill>
                      <a:srgbClr val="0000FF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Times New Roman" panose="02020603050405020304"/>
                  </a:rPr>
                  <a:t>SnapshotZc</a:t>
                </a:r>
              </a:p>
              <a:p>
                <a:pPr algn="ctr" rtl="0" eaLnBrk="1" fontAlgn="auto" latinLnBrk="0" hangingPunct="1">
                  <a:lnSpc>
                    <a:spcPct val="100000"/>
                  </a:lnSpc>
                </a:pPr>
                <a:r>
                  <a:rPr lang="en-US" altLang="zh-CN" b="1" kern="100">
                    <a:solidFill>
                      <a:srgbClr val="0000FF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Times New Roman" panose="02020603050405020304"/>
                  </a:rPr>
                  <a:t>观测</a:t>
                </a:r>
                <a:r>
                  <a:rPr lang="zh-CN" altLang="en-US" b="1" kern="100">
                    <a:solidFill>
                      <a:srgbClr val="0000FF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Times New Roman" panose="02020603050405020304"/>
                  </a:rPr>
                  <a:t>模式</a:t>
                </a:r>
              </a:p>
              <a:p>
                <a:pPr algn="ctr" rtl="0" eaLnBrk="1" fontAlgn="auto" latinLnBrk="0" hangingPunct="1">
                  <a:lnSpc>
                    <a:spcPct val="100000"/>
                  </a:lnSpc>
                </a:pPr>
                <a:r>
                  <a:rPr lang="en-US" altLang="zh-CN" b="1" kern="100">
                    <a:solidFill>
                      <a:srgbClr val="0000FF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Times New Roman" panose="02020603050405020304"/>
                  </a:rPr>
                  <a:t>示意图</a:t>
                </a:r>
              </a:p>
            </p:txBody>
          </p:sp>
        </p:grpSp>
      </p:grpSp>
      <p:sp>
        <p:nvSpPr>
          <p:cNvPr id="43" name="文本框 42"/>
          <p:cNvSpPr txBox="1"/>
          <p:nvPr>
            <p:custDataLst>
              <p:tags r:id="rId1"/>
            </p:custDataLst>
          </p:nvPr>
        </p:nvSpPr>
        <p:spPr>
          <a:xfrm>
            <a:off x="5686699" y="2529332"/>
            <a:ext cx="879858" cy="887525"/>
          </a:xfrm>
          <a:prstGeom prst="rect">
            <a:avLst/>
          </a:prstGeom>
          <a:noFill/>
          <a:ln w="6350">
            <a:solidFill>
              <a:srgbClr val="FFFF00"/>
            </a:solidFill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just"/>
            <a:r>
              <a:rPr lang="en-US" altLang="zh-CN" sz="3600" b="1" kern="100">
                <a:ln w="12700" cmpd="sng">
                  <a:solidFill>
                    <a:srgbClr val="75BD42"/>
                  </a:solidFill>
                  <a:prstDash val="solid"/>
                  <a:round/>
                </a:ln>
                <a:gradFill>
                  <a:gsLst>
                    <a:gs pos="0">
                      <a:srgbClr val="75BD42"/>
                    </a:gs>
                    <a:gs pos="4000">
                      <a:srgbClr val="ACD78E"/>
                    </a:gs>
                    <a:gs pos="87000">
                      <a:srgbClr val="E3F2D9"/>
                    </a:gs>
                  </a:gsLst>
                  <a:lin ang="5400000" scaled="0"/>
                </a:gradFill>
                <a:effectLst>
                  <a:glow>
                    <a:srgbClr val="000000"/>
                  </a:glow>
                  <a:reflection stA="0" endPos="0" fadeDir="0" sx="0" sy="0"/>
                </a:effectLst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S2</a:t>
            </a:r>
          </a:p>
        </p:txBody>
      </p:sp>
      <p:sp>
        <p:nvSpPr>
          <p:cNvPr id="44" name="文本框 43"/>
          <p:cNvSpPr txBox="1"/>
          <p:nvPr/>
        </p:nvSpPr>
        <p:spPr>
          <a:xfrm>
            <a:off x="1170305" y="5319395"/>
            <a:ext cx="3559810" cy="11988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309E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利用</a:t>
            </a:r>
            <a:r>
              <a:rPr lang="en-US" altLang="zh-CN" sz="2400" b="1" dirty="0">
                <a:solidFill>
                  <a:srgbClr val="0309E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FAST</a:t>
            </a:r>
            <a:r>
              <a:rPr lang="zh-CN" altLang="en-US" sz="2400" b="1" dirty="0">
                <a:solidFill>
                  <a:srgbClr val="0309E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小范围可快速联动的性能特点，进一步压缩切换指向的时间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5608320" y="1122045"/>
            <a:ext cx="3194050" cy="8299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  </a:t>
            </a:r>
            <a:r>
              <a:rPr lang="en-US" altLang="zh-CN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21</a:t>
            </a:r>
            <a:r>
              <a:rPr lang="zh-CN" alt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分钟</a:t>
            </a:r>
            <a:r>
              <a:rPr lang="en-US" altLang="zh-CN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*4 + 3*10</a:t>
            </a:r>
            <a:r>
              <a:rPr lang="zh-CN" alt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分钟</a:t>
            </a:r>
            <a:r>
              <a:rPr lang="en-US" altLang="zh-CN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</a:t>
            </a:r>
          </a:p>
          <a:p>
            <a:r>
              <a:rPr lang="en-US" altLang="zh-CN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==</a:t>
            </a:r>
            <a:r>
              <a:rPr lang="zh-CN" alt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》</a:t>
            </a:r>
            <a:r>
              <a:rPr lang="en-US" altLang="zh-CN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21</a:t>
            </a:r>
            <a:r>
              <a:rPr lang="zh-CN" alt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分钟</a:t>
            </a:r>
            <a:r>
              <a:rPr lang="en-US" altLang="zh-CN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*4</a:t>
            </a:r>
            <a:r>
              <a:rPr lang="en-US" altLang="zh-CN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+ </a:t>
            </a:r>
            <a:r>
              <a:rPr lang="en-US" altLang="zh-CN" sz="1600" b="1" dirty="0">
                <a:solidFill>
                  <a:srgbClr val="0309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3 *3</a:t>
            </a:r>
            <a:r>
              <a:rPr lang="zh-CN" altLang="en-US" sz="1600" b="1" dirty="0">
                <a:solidFill>
                  <a:srgbClr val="0309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分钟！</a:t>
            </a:r>
            <a:r>
              <a:rPr lang="en-US" altLang="zh-CN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</a:t>
            </a:r>
          </a:p>
          <a:p>
            <a:r>
              <a:rPr lang="en-US" altLang="zh-CN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           </a:t>
            </a:r>
            <a:r>
              <a:rPr lang="zh-CN" alt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又省</a:t>
            </a:r>
            <a:r>
              <a:rPr lang="en-US" altLang="zh-CN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21</a:t>
            </a:r>
            <a:r>
              <a:rPr lang="zh-CN" alt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分钟！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11" y="3577745"/>
            <a:ext cx="8811260" cy="19494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11" y="1463589"/>
            <a:ext cx="8844915" cy="2142540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265DD-4D02-4DB2-ACD1-AD596133B05C}" type="slidenum">
              <a:rPr lang="zh-CN" altLang="en-US" smtClean="0"/>
              <a:t>7</a:t>
            </a:fld>
            <a:endParaRPr lang="zh-CN" altLang="en-US"/>
          </a:p>
        </p:txBody>
      </p:sp>
      <p:sp>
        <p:nvSpPr>
          <p:cNvPr id="10" name="内容占位符 9"/>
          <p:cNvSpPr>
            <a:spLocks noGrp="1"/>
          </p:cNvSpPr>
          <p:nvPr>
            <p:ph idx="4294967295"/>
          </p:nvPr>
        </p:nvSpPr>
        <p:spPr>
          <a:xfrm>
            <a:off x="92075" y="5516880"/>
            <a:ext cx="7014845" cy="115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 lIns="45153" tIns="22577" rIns="45153" bIns="22577">
            <a:noAutofit/>
          </a:bodyPr>
          <a:lstStyle/>
          <a:p>
            <a:pPr>
              <a:lnSpc>
                <a:spcPct val="80000"/>
              </a:lnSpc>
              <a:buFont typeface="Wingdings" panose="05000000000000000000" pitchFamily="2" charset="2"/>
              <a:buChar char="p"/>
            </a:pP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In total 18182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covers</a:t>
            </a:r>
            <a:r>
              <a:rPr lang="zh-CN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，</a:t>
            </a: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21min/</a:t>
            </a:r>
            <a:r>
              <a:rPr lang="en-US" altLang="zh-CN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cover</a:t>
            </a:r>
            <a:endParaRPr lang="zh-CN" altLang="en-US" sz="2000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p"/>
            </a:pPr>
            <a:r>
              <a:rPr lang="en-US" altLang="zh-CN" sz="2000" b="1" u="sng" dirty="0">
                <a:solidFill>
                  <a:srgbClr val="0308E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Inner Galaxy</a:t>
            </a:r>
            <a:r>
              <a:rPr lang="zh-CN" altLang="en-US" sz="2000" b="1" u="sng" dirty="0">
                <a:solidFill>
                  <a:srgbClr val="0308E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：</a:t>
            </a:r>
            <a:r>
              <a:rPr lang="en-US" altLang="zh-CN" sz="2000" b="1" u="sng" dirty="0">
                <a:solidFill>
                  <a:srgbClr val="0308E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finish </a:t>
            </a:r>
            <a:r>
              <a:rPr lang="en-US" altLang="zh-CN" sz="2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2069</a:t>
            </a:r>
            <a:r>
              <a:rPr lang="en-US" altLang="zh-CN" sz="2000" b="1" u="sng" dirty="0">
                <a:solidFill>
                  <a:srgbClr val="0308E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000" b="1" u="sng" dirty="0">
                <a:solidFill>
                  <a:srgbClr val="0308E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/</a:t>
            </a:r>
            <a:r>
              <a:rPr lang="en-US" altLang="zh-CN" sz="2000" b="1" u="sng" dirty="0">
                <a:solidFill>
                  <a:srgbClr val="0308E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9066</a:t>
            </a:r>
            <a:r>
              <a:rPr lang="en-US" altLang="zh-CN" sz="2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 =</a:t>
            </a:r>
            <a:r>
              <a:rPr lang="en-US" altLang="zh-CN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22.82 % </a:t>
            </a:r>
            <a:r>
              <a:rPr lang="en-US" altLang="zh-CN" sz="2000" b="1" u="sng" dirty="0">
                <a:solidFill>
                  <a:srgbClr val="0309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=&gt; </a:t>
            </a:r>
            <a:r>
              <a:rPr lang="en-US" altLang="zh-CN" sz="2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650 PSRs !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p"/>
            </a:pPr>
            <a:r>
              <a:rPr lang="en-US" altLang="zh-CN" sz="2000" b="1" u="sng" dirty="0">
                <a:solidFill>
                  <a:srgbClr val="0308E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Outer Galaxy</a:t>
            </a:r>
            <a:r>
              <a:rPr lang="zh-CN" altLang="en-US" sz="2000" b="1" u="sng" dirty="0">
                <a:solidFill>
                  <a:srgbClr val="0308E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：</a:t>
            </a:r>
            <a:r>
              <a:rPr lang="en-US" altLang="zh-CN" sz="2000" b="1" u="sng" dirty="0">
                <a:solidFill>
                  <a:srgbClr val="0308E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finish </a:t>
            </a:r>
            <a:r>
              <a:rPr lang="en-US" altLang="zh-CN" sz="2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1203</a:t>
            </a:r>
            <a:r>
              <a:rPr lang="en-US" altLang="zh-CN" sz="2000" b="1" u="sng" dirty="0">
                <a:solidFill>
                  <a:srgbClr val="0308E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000" b="1" u="sng" dirty="0">
                <a:solidFill>
                  <a:srgbClr val="0308E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/</a:t>
            </a:r>
            <a:r>
              <a:rPr lang="en-US" altLang="zh-CN" sz="2000" b="1" u="sng" dirty="0">
                <a:solidFill>
                  <a:srgbClr val="0308E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9116</a:t>
            </a:r>
            <a:r>
              <a:rPr lang="en-US" altLang="zh-CN" sz="2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 =</a:t>
            </a:r>
            <a:r>
              <a:rPr lang="en-US" altLang="zh-CN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13.20 %  </a:t>
            </a:r>
            <a:r>
              <a:rPr lang="en-US" altLang="zh-CN" sz="2000" b="1" u="sng" dirty="0">
                <a:solidFill>
                  <a:srgbClr val="0309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=&gt;</a:t>
            </a:r>
            <a:r>
              <a:rPr lang="en-US" altLang="zh-CN" sz="2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20 PSRs !</a:t>
            </a:r>
            <a:endParaRPr lang="en-US" altLang="zh-CN" sz="20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p"/>
            </a:pP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Finished: 2069 + 1203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=  3272</a:t>
            </a: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/18182 = 18%  </a:t>
            </a:r>
            <a:r>
              <a:rPr lang="zh-CN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花费</a:t>
            </a: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1630</a:t>
            </a:r>
            <a:r>
              <a:rPr lang="zh-CN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小时</a:t>
            </a:r>
            <a:endParaRPr lang="en-US" altLang="zh-CN" sz="2000" b="1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p"/>
            </a:pPr>
            <a:endParaRPr lang="en-US" altLang="zh-CN" sz="2000" b="1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956945" y="143510"/>
            <a:ext cx="8178165" cy="536575"/>
          </a:xfrm>
          <a:prstGeom prst="rect">
            <a:avLst/>
          </a:prstGeom>
        </p:spPr>
        <p:txBody>
          <a:bodyPr wrap="square" lIns="45153" tIns="22577" rIns="45153" bIns="22577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>
                <a:solidFill>
                  <a:srgbClr val="FF0000"/>
                </a:solidFill>
                <a:latin typeface="Eras Demi ITC" panose="020B0805030504020804" charset="0"/>
                <a:ea typeface="黑体" panose="02010609060101010101" pitchFamily="49" charset="-122"/>
                <a:cs typeface="Eras Demi ITC" panose="020B0805030504020804" charset="0"/>
              </a:rPr>
              <a:t>FAST-GPPS survey regions and progress</a:t>
            </a:r>
            <a:endParaRPr lang="en-US" altLang="zh-CN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Demi ITC" panose="020B0805030504020804" charset="0"/>
              <a:ea typeface="黑体" panose="02010609060101010101" pitchFamily="49" charset="-122"/>
              <a:cs typeface="Eras Demi ITC" panose="020B0805030504020804" charset="0"/>
            </a:endParaRPr>
          </a:p>
        </p:txBody>
      </p:sp>
      <p:pic>
        <p:nvPicPr>
          <p:cNvPr id="4" name="图片 3" descr="be451c1c0ef779b56c5a1bd4963ac6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rcRect l="14520" t="17752" r="14520" b="1074"/>
          <a:stretch>
            <a:fillRect/>
          </a:stretch>
        </p:blipFill>
        <p:spPr>
          <a:xfrm>
            <a:off x="7045960" y="5427345"/>
            <a:ext cx="2070735" cy="13773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ABD23F46-7A26-B783-04A7-B23FA9E7B910}"/>
                  </a:ext>
                </a:extLst>
              </p:cNvPr>
              <p:cNvSpPr/>
              <p:nvPr/>
            </p:nvSpPr>
            <p:spPr>
              <a:xfrm>
                <a:off x="701570" y="953935"/>
                <a:ext cx="5273653" cy="538037"/>
              </a:xfrm>
              <a:prstGeom prst="rect">
                <a:avLst/>
              </a:prstGeom>
              <a:solidFill>
                <a:srgbClr val="92D050">
                  <a:alpha val="43000"/>
                </a:srgbClr>
              </a:solidFill>
            </p:spPr>
            <p:txBody>
              <a:bodyPr wrap="square" lIns="45153" tIns="22577" rIns="45153" bIns="22577">
                <a:spAutoFit/>
              </a:bodyPr>
              <a:lstStyle/>
              <a:p>
                <a:r>
                  <a:rPr lang="zh-CN" altLang="en-US" sz="1600" b="1" dirty="0"/>
                  <a:t>内银道面：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zh-CN" altLang="zh-CN" sz="1600" b="1" i="1" kern="10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600" b="1" i="1" kern="100" smtClean="0">
                            <a:latin typeface="Cambria Math" panose="02040503050406030204"/>
                          </a:rPr>
                          <m:t>𝒃</m:t>
                        </m:r>
                      </m:e>
                    </m:d>
                    <m:r>
                      <a:rPr lang="en-US" altLang="zh-CN" sz="1600" b="1" kern="100">
                        <a:latin typeface="Cambria Math" panose="02040503050406030204"/>
                      </a:rPr>
                      <m:t>&lt;</m:t>
                    </m:r>
                    <m:r>
                      <a:rPr lang="en-US" altLang="zh-CN" sz="1600" b="1" i="1" kern="100">
                        <a:latin typeface="Cambria Math" panose="02040503050406030204"/>
                      </a:rPr>
                      <m:t>𝟏𝟎</m:t>
                    </m:r>
                    <m:r>
                      <a:rPr lang="en-US" altLang="zh-CN" sz="1600" b="1" kern="100">
                        <a:latin typeface="Cambria Math" panose="02040503050406030204"/>
                      </a:rPr>
                      <m:t>°, </m:t>
                    </m:r>
                    <m:r>
                      <a:rPr lang="en-US" altLang="zh-CN" sz="1600" b="1" i="1" kern="100" smtClean="0">
                        <a:latin typeface="Cambria Math" panose="02040503050406030204"/>
                      </a:rPr>
                      <m:t> ~</m:t>
                    </m:r>
                    <m:r>
                      <a:rPr lang="en-US" altLang="zh-CN" sz="1600" b="1" i="1" kern="100">
                        <a:latin typeface="Cambria Math" panose="02040503050406030204"/>
                      </a:rPr>
                      <m:t>𝟑𝟎</m:t>
                    </m:r>
                    <m:r>
                      <a:rPr lang="en-US" altLang="zh-CN" sz="1600" b="1" kern="100">
                        <a:latin typeface="Cambria Math" panose="02040503050406030204"/>
                      </a:rPr>
                      <m:t>°&lt;</m:t>
                    </m:r>
                    <m:r>
                      <a:rPr lang="en-US" altLang="zh-CN" sz="1600" b="1" i="1" kern="100" smtClean="0">
                        <a:latin typeface="Cambria Math" panose="02040503050406030204"/>
                      </a:rPr>
                      <m:t>𝒍</m:t>
                    </m:r>
                    <m:r>
                      <a:rPr lang="en-US" altLang="zh-CN" sz="1600" b="1" kern="100">
                        <a:latin typeface="Cambria Math" panose="02040503050406030204"/>
                      </a:rPr>
                      <m:t>&lt;</m:t>
                    </m:r>
                    <m:r>
                      <a:rPr lang="en-US" altLang="zh-CN" sz="1600" b="1" i="1" kern="100" smtClean="0">
                        <a:latin typeface="Cambria Math" panose="02040503050406030204"/>
                      </a:rPr>
                      <m:t>~</m:t>
                    </m:r>
                    <m:r>
                      <a:rPr lang="en-US" altLang="zh-CN" sz="1600" b="1" i="1" kern="100">
                        <a:latin typeface="Cambria Math" panose="02040503050406030204"/>
                      </a:rPr>
                      <m:t>𝟏𝟎𝟎</m:t>
                    </m:r>
                    <m:r>
                      <a:rPr lang="en-US" altLang="zh-CN" sz="1600" b="1" kern="100">
                        <a:latin typeface="Cambria Math" panose="02040503050406030204"/>
                      </a:rPr>
                      <m:t>°</m:t>
                    </m:r>
                  </m:oMath>
                </a14:m>
                <a:r>
                  <a:rPr lang="en-US" altLang="zh-CN" sz="1600" b="1" kern="100" dirty="0"/>
                  <a:t>  </a:t>
                </a:r>
                <a14:m>
                  <m:oMath xmlns:m="http://schemas.openxmlformats.org/officeDocument/2006/math">
                    <m:r>
                      <a:rPr lang="en-US" altLang="zh-CN" sz="1600" b="1" kern="100" dirty="0" smtClean="0">
                        <a:latin typeface="Cambria Math" panose="02040503050406030204" charset="0"/>
                      </a:rPr>
                      <m:t>,</m:t>
                    </m:r>
                    <m:r>
                      <m:rPr>
                        <m:nor/>
                      </m:rPr>
                      <a:rPr lang="zh-CN" altLang="en-US" sz="1600" b="1" dirty="0" smtClean="0">
                        <a:solidFill>
                          <a:srgbClr val="FF0000"/>
                        </a:solidFill>
                        <a:latin typeface="Cambria Math" panose="02040503050406030204" charset="0"/>
                      </a:rPr>
                      <m:t>优先</m:t>
                    </m:r>
                    <m:r>
                      <m:rPr>
                        <m:nor/>
                      </m:rPr>
                      <a:rPr lang="en-US" altLang="zh-CN" sz="1600" b="1" i="0" dirty="0" smtClean="0">
                        <a:solidFill>
                          <a:prstClr val="black"/>
                        </a:solidFill>
                        <a:latin typeface="Cambria Math" panose="02040503050406030204" charset="0"/>
                      </a:rPr>
                      <m:t> </m:t>
                    </m:r>
                    <m:d>
                      <m:dPr>
                        <m:begChr m:val="|"/>
                        <m:endChr m:val="|"/>
                        <m:ctrlPr>
                          <a:rPr lang="zh-CN" altLang="zh-CN" sz="1600" b="1" i="1" kern="1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600" b="1" i="1" kern="100">
                            <a:solidFill>
                              <a:srgbClr val="FF0000"/>
                            </a:solidFill>
                            <a:latin typeface="Cambria Math" panose="02040503050406030204"/>
                          </a:rPr>
                          <m:t>𝒃</m:t>
                        </m:r>
                      </m:e>
                    </m:d>
                    <m:r>
                      <a:rPr lang="en-US" altLang="zh-CN" sz="1600" b="1" kern="100">
                        <a:solidFill>
                          <a:srgbClr val="FF0000"/>
                        </a:solidFill>
                        <a:latin typeface="Cambria Math" panose="02040503050406030204"/>
                      </a:rPr>
                      <m:t>&lt;</m:t>
                    </m:r>
                    <m:r>
                      <a:rPr lang="en-US" altLang="zh-CN" sz="1600" b="1" i="1" kern="100" smtClean="0">
                        <a:solidFill>
                          <a:srgbClr val="FF0000"/>
                        </a:solidFill>
                        <a:latin typeface="Cambria Math" panose="02040503050406030204"/>
                      </a:rPr>
                      <m:t>𝟓</m:t>
                    </m:r>
                    <m:r>
                      <a:rPr lang="en-US" altLang="zh-CN" sz="1600" b="1" kern="100">
                        <a:solidFill>
                          <a:srgbClr val="FF0000"/>
                        </a:solidFill>
                        <a:latin typeface="Cambria Math" panose="02040503050406030204"/>
                      </a:rPr>
                      <m:t>°</m:t>
                    </m:r>
                    <m:r>
                      <a:rPr lang="en-US" altLang="zh-CN" sz="1600" b="1" kern="100">
                        <a:latin typeface="Cambria Math" panose="02040503050406030204"/>
                      </a:rPr>
                      <m:t> </m:t>
                    </m:r>
                  </m:oMath>
                </a14:m>
                <a:endParaRPr lang="zh-CN" altLang="zh-CN" sz="1600" b="1" kern="100" dirty="0"/>
              </a:p>
              <a:p>
                <a:r>
                  <a:rPr lang="zh-CN" altLang="en-US" sz="1600" b="1" kern="100" dirty="0"/>
                  <a:t>外银道面：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zh-CN" altLang="zh-CN" sz="1600" b="1" i="1" kern="10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600" b="1" i="1" kern="100" smtClean="0">
                            <a:latin typeface="Cambria Math" panose="02040503050406030204"/>
                          </a:rPr>
                          <m:t>𝒃</m:t>
                        </m:r>
                      </m:e>
                    </m:d>
                    <m:r>
                      <a:rPr lang="en-US" altLang="zh-CN" sz="1600" b="1" kern="100">
                        <a:latin typeface="Cambria Math" panose="02040503050406030204"/>
                      </a:rPr>
                      <m:t>&lt;</m:t>
                    </m:r>
                    <m:r>
                      <a:rPr lang="en-US" altLang="zh-CN" sz="1600" b="1" i="1" kern="100">
                        <a:latin typeface="Cambria Math" panose="02040503050406030204"/>
                      </a:rPr>
                      <m:t>𝟏𝟎</m:t>
                    </m:r>
                    <m:r>
                      <a:rPr lang="en-US" altLang="zh-CN" sz="1600" b="1" kern="100">
                        <a:latin typeface="Cambria Math" panose="02040503050406030204"/>
                      </a:rPr>
                      <m:t>°, </m:t>
                    </m:r>
                    <m:r>
                      <a:rPr lang="en-US" altLang="zh-CN" sz="1600" b="1" i="1" kern="100" smtClean="0">
                        <a:latin typeface="Cambria Math" panose="02040503050406030204"/>
                      </a:rPr>
                      <m:t> ~</m:t>
                    </m:r>
                    <m:r>
                      <a:rPr lang="en-US" altLang="zh-CN" sz="1600" b="1" i="1" kern="100">
                        <a:latin typeface="Cambria Math" panose="02040503050406030204"/>
                      </a:rPr>
                      <m:t>𝟏𝟓𝟎</m:t>
                    </m:r>
                    <m:r>
                      <a:rPr lang="en-US" altLang="zh-CN" sz="1600" b="1" kern="100">
                        <a:latin typeface="Cambria Math" panose="02040503050406030204"/>
                      </a:rPr>
                      <m:t>°&lt;</m:t>
                    </m:r>
                    <m:r>
                      <a:rPr lang="en-US" altLang="zh-CN" sz="1600" b="1" i="1" kern="100" smtClean="0">
                        <a:latin typeface="Cambria Math" panose="02040503050406030204"/>
                      </a:rPr>
                      <m:t>𝒍</m:t>
                    </m:r>
                    <m:r>
                      <a:rPr lang="en-US" altLang="zh-CN" sz="1600" b="1" kern="100">
                        <a:latin typeface="Cambria Math" panose="02040503050406030204"/>
                      </a:rPr>
                      <m:t>&lt;</m:t>
                    </m:r>
                    <m:r>
                      <a:rPr lang="en-US" altLang="zh-CN" sz="1600" b="1" i="1" kern="100" smtClean="0">
                        <a:latin typeface="Cambria Math" panose="02040503050406030204"/>
                      </a:rPr>
                      <m:t>~</m:t>
                    </m:r>
                    <m:r>
                      <a:rPr lang="en-US" altLang="zh-CN" sz="1600" b="1" i="1" kern="100">
                        <a:latin typeface="Cambria Math" panose="02040503050406030204"/>
                      </a:rPr>
                      <m:t>𝟐𝟏𝟎</m:t>
                    </m:r>
                    <m:r>
                      <a:rPr lang="en-US" altLang="zh-CN" sz="1600" b="1" kern="100">
                        <a:latin typeface="Cambria Math" panose="02040503050406030204"/>
                      </a:rPr>
                      <m:t>°</m:t>
                    </m:r>
                  </m:oMath>
                </a14:m>
                <a:endParaRPr lang="zh-CN" altLang="zh-CN" sz="1600" b="1" kern="100" dirty="0"/>
              </a:p>
            </p:txBody>
          </p:sp>
        </mc:Choice>
        <mc:Fallback xmlns="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ABD23F46-7A26-B783-04A7-B23FA9E7B9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570" y="953935"/>
                <a:ext cx="5273653" cy="538037"/>
              </a:xfrm>
              <a:prstGeom prst="rect">
                <a:avLst/>
              </a:prstGeom>
              <a:blipFill>
                <a:blip r:embed="rId6"/>
                <a:stretch>
                  <a:fillRect l="-1503" t="-8989" b="-157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265DD-4D02-4DB2-ACD1-AD596133B05C}" type="slidenum">
              <a:rPr lang="zh-CN" altLang="en-US" smtClean="0"/>
              <a:t>8</a:t>
            </a:fld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335" y="1134110"/>
            <a:ext cx="8214360" cy="4548505"/>
          </a:xfrm>
          <a:prstGeom prst="rect">
            <a:avLst/>
          </a:prstGeom>
        </p:spPr>
      </p:pic>
      <p:sp>
        <p:nvSpPr>
          <p:cNvPr id="5" name="标题 4"/>
          <p:cNvSpPr>
            <a:spLocks noGrp="1"/>
          </p:cNvSpPr>
          <p:nvPr>
            <p:ph type="title" idx="4294967295"/>
          </p:nvPr>
        </p:nvSpPr>
        <p:spPr>
          <a:xfrm>
            <a:off x="1468755" y="-16510"/>
            <a:ext cx="7412355" cy="849630"/>
          </a:xfrm>
        </p:spPr>
        <p:txBody>
          <a:bodyPr>
            <a:norm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FAST-GPPS </a:t>
            </a: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大量数据处理</a:t>
            </a:r>
            <a:endParaRPr lang="en-US" altLang="zh-CN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16865" y="5805170"/>
            <a:ext cx="8766810" cy="7067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zh-CN" altLang="en-US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总数据量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r>
              <a:rPr lang="en-US" altLang="zh-CN" sz="2000" b="1" dirty="0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10.1 PB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。已处理</a:t>
            </a:r>
            <a:r>
              <a:rPr lang="en-US" altLang="zh-CN" sz="2000" b="1" dirty="0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2000" b="1" dirty="0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遍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r>
              <a:rPr lang="zh-CN" altLang="en-US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消耗机时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：约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128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核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*40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台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*1300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天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*24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小时！</a:t>
            </a:r>
            <a:r>
              <a:rPr lang="zh-CN" altLang="en-US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约</a:t>
            </a:r>
            <a:r>
              <a:rPr lang="en-US" altLang="zh-CN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124,000,000</a:t>
            </a:r>
            <a:r>
              <a:rPr lang="zh-CN" altLang="en-US" sz="2000" b="1" dirty="0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机时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！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771775" y="6236970"/>
            <a:ext cx="2538730" cy="5835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432FF"/>
                </a:solidFill>
                <a:latin typeface="微软雅黑" panose="020B0503020204020204" charset="-122"/>
                <a:ea typeface="微软雅黑" panose="020B0503020204020204" charset="-122"/>
              </a:rPr>
              <a:t>大量计算费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435" y="6292215"/>
            <a:ext cx="883920" cy="47307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5245" y="53340"/>
            <a:ext cx="8936355" cy="5530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利用</a:t>
            </a:r>
            <a:r>
              <a:rPr lang="en-US" altLang="zh-CN" sz="3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FAST</a:t>
            </a:r>
            <a:r>
              <a:rPr lang="zh-CN" altLang="en-US" sz="3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进行最灵敏巡天，发现大批最暗弱脉冲星</a:t>
            </a:r>
          </a:p>
        </p:txBody>
      </p:sp>
      <p:pic>
        <p:nvPicPr>
          <p:cNvPr id="4" name="图片 3" descr="微信图片_2021051321204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lum bright="-6000" contrast="12000"/>
          </a:blip>
          <a:srcRect l="4233"/>
          <a:stretch>
            <a:fillRect/>
          </a:stretch>
        </p:blipFill>
        <p:spPr>
          <a:xfrm>
            <a:off x="5898515" y="635000"/>
            <a:ext cx="3232785" cy="417639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5560" y="2045970"/>
            <a:ext cx="5819775" cy="474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no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600" b="1" dirty="0">
                <a:solidFill>
                  <a:srgbClr val="0308E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充分理解中国天眼</a:t>
            </a:r>
            <a:r>
              <a:rPr lang="en-US" altLang="zh-CN" sz="1600" b="1" dirty="0">
                <a:solidFill>
                  <a:srgbClr val="0308E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FAST</a:t>
            </a:r>
            <a:r>
              <a:rPr lang="zh-CN" altLang="en-US" sz="1600" b="1" dirty="0">
                <a:solidFill>
                  <a:srgbClr val="0308E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三大优势，设计并进行世上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最灵敏</a:t>
            </a:r>
            <a:r>
              <a:rPr lang="zh-CN" altLang="en-US" sz="1600" b="1" dirty="0">
                <a:solidFill>
                  <a:srgbClr val="0308E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脉冲星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系统性搜寻</a:t>
            </a:r>
            <a:endParaRPr lang="zh-CN" altLang="en-US" sz="1600" b="1" dirty="0">
              <a:solidFill>
                <a:srgbClr val="0308E3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zh-CN" altLang="en-US" sz="16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zh-CN" altLang="en-US" sz="16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zh-CN" altLang="en-US" sz="16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zh-CN" altLang="en-US" sz="16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zh-CN" altLang="en-US" sz="16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zh-CN" altLang="en-US" sz="16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zh-CN" altLang="en-US" sz="16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zh-CN" altLang="en-US" sz="16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zh-CN" altLang="en-US" sz="16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800" b="1" dirty="0">
                <a:solidFill>
                  <a:srgbClr val="0308E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已发现</a:t>
            </a:r>
            <a:r>
              <a:rPr lang="en-US" altLang="zh-CN" sz="1800" b="1" dirty="0">
                <a:solidFill>
                  <a:srgbClr val="0308E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201</a:t>
            </a:r>
            <a:r>
              <a:rPr lang="en-US" altLang="zh-CN" sz="1800" b="1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(</a:t>
            </a:r>
            <a:r>
              <a:rPr lang="en-US" altLang="zh-CN" sz="1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658</a:t>
            </a:r>
            <a:r>
              <a:rPr lang="en-US" altLang="zh-CN" sz="1800" b="1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) </a:t>
            </a:r>
            <a:r>
              <a:rPr lang="zh-CN" altLang="en-US" sz="1800" b="1" dirty="0">
                <a:solidFill>
                  <a:srgbClr val="0308E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颗脉冲星，光度低端的拓展和限制</a:t>
            </a:r>
            <a:endParaRPr lang="en-US" altLang="zh-CN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特殊发现：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160 </a:t>
            </a:r>
            <a:r>
              <a:rPr lang="zh-CN" altLang="en-US" b="1" dirty="0">
                <a:solidFill>
                  <a:srgbClr val="0308E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颗毫秒脉冲星、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120</a:t>
            </a:r>
            <a:r>
              <a:rPr lang="zh-CN" altLang="en-US" b="1" dirty="0">
                <a:solidFill>
                  <a:srgbClr val="0308E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个偶发脉冲星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特殊发现：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116</a:t>
            </a:r>
            <a:r>
              <a:rPr 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b="1" dirty="0">
                <a:solidFill>
                  <a:srgbClr val="0308E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颗双星：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最短轨道周期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53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分钟</a:t>
            </a:r>
            <a:r>
              <a:rPr lang="zh-CN" altLang="en-US" b="1" dirty="0">
                <a:solidFill>
                  <a:srgbClr val="0308E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！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已超越美国</a:t>
            </a:r>
            <a:r>
              <a:rPr lang="en-US" altLang="zh-CN" sz="1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Arecibo</a:t>
            </a:r>
            <a:r>
              <a:rPr lang="zh-CN" altLang="en-US" sz="1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一生脉冲星发现总和（</a:t>
            </a:r>
            <a:r>
              <a:rPr lang="en-US" altLang="zh-CN" sz="1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420</a:t>
            </a:r>
            <a:r>
              <a:rPr lang="zh-CN" altLang="en-US" sz="1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颗）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！</a:t>
            </a:r>
          </a:p>
        </p:txBody>
      </p:sp>
      <p:pic>
        <p:nvPicPr>
          <p:cNvPr id="16" name="图片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rcRect b="25342"/>
          <a:stretch>
            <a:fillRect/>
          </a:stretch>
        </p:blipFill>
        <p:spPr>
          <a:xfrm>
            <a:off x="296545" y="2753995"/>
            <a:ext cx="3739515" cy="2464435"/>
          </a:xfrm>
          <a:prstGeom prst="rect">
            <a:avLst/>
          </a:prstGeom>
        </p:spPr>
      </p:pic>
      <p:pic>
        <p:nvPicPr>
          <p:cNvPr id="7" name="图片 6" descr="微信图片_202201040950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1780" y="2439035"/>
            <a:ext cx="1884045" cy="2415540"/>
          </a:xfrm>
          <a:prstGeom prst="rect">
            <a:avLst/>
          </a:prstGeom>
        </p:spPr>
      </p:pic>
      <p:pic>
        <p:nvPicPr>
          <p:cNvPr id="6" name="图片 5" descr="be451c1c0ef779b56c5a1bd4963ac6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45835" y="4732655"/>
            <a:ext cx="3084830" cy="18967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lum bright="-6000" contrast="18000"/>
          </a:blip>
          <a:srcRect l="-834" t="-4821" r="5064" b="59146"/>
          <a:stretch>
            <a:fillRect/>
          </a:stretch>
        </p:blipFill>
        <p:spPr>
          <a:xfrm>
            <a:off x="55245" y="414020"/>
            <a:ext cx="5753100" cy="149796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167505" y="4779010"/>
            <a:ext cx="1816735" cy="58356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6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论文发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国内期刊</a:t>
            </a:r>
          </a:p>
          <a:p>
            <a:pPr algn="ctr"/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获得科协嘉奖</a:t>
            </a:r>
          </a:p>
        </p:txBody>
      </p:sp>
      <p:cxnSp>
        <p:nvCxnSpPr>
          <p:cNvPr id="12" name="直接箭头连接符 11"/>
          <p:cNvCxnSpPr/>
          <p:nvPr/>
        </p:nvCxnSpPr>
        <p:spPr>
          <a:xfrm>
            <a:off x="5652135" y="2348865"/>
            <a:ext cx="1125220" cy="1530350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>
            <p:custDataLst>
              <p:tags r:id="rId4"/>
            </p:custDataLst>
          </p:nvPr>
        </p:nvCxnSpPr>
        <p:spPr>
          <a:xfrm flipV="1">
            <a:off x="5607050" y="4077335"/>
            <a:ext cx="2421255" cy="1917065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9a87f6d7-cc67-4244-8629-57a25ab39eb5"/>
  <p:tag name="COMMONDATA" val="eyJoZGlkIjoiZmFhN2I3ZDBjZGM5YWI5NDg4YWZlN2E2NzZhYTRjNzEifQ=="/>
  <p:tag name="RESOURCE_RECORD_KEY" val="{&quot;13&quot;:[4364954]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158,&quot;width&quot;:5626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034,&quot;width&quot;:7271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366,&quot;width&quot;:5331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858,&quot;width&quot;:5981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65.65,&quot;left&quot;:2.8,&quot;top&quot;:71.55,&quot;width&quot;:405.6}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65.65,&quot;left&quot;:2.8,&quot;top&quot;:71.55,&quot;width&quot;:405.6}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65.65,&quot;left&quot;:2.8,&quot;top&quot;:71.55,&quot;width&quot;:405.6}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65.65,&quot;left&quot;:2.8,&quot;top&quot;:71.55,&quot;width&quot;:405.6}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65.65,&quot;left&quot;:2.8,&quot;top&quot;:71.55,&quot;width&quot;:405.6}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PLACING_PICTURE_USER_VIEWPORT" val="{&quot;height&quot;:10800.00157480315,&quot;width&quot;:14400}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82,&quot;width&quot;:1568}"/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387,&quot;width&quot;:2009}"/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chemeClr val="bg1"/>
        </a:solidFill>
      </a:spPr>
      <a:bodyPr wrap="square" rtlCol="0">
        <a:spAutoFit/>
      </a:bodyPr>
      <a:lstStyle>
        <a:defPPr>
          <a:defRPr sz="1600" b="1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FDEF3"/>
      </a:accent1>
      <a:accent2>
        <a:srgbClr val="333399"/>
      </a:accent2>
      <a:accent3>
        <a:srgbClr val="FFFFFF"/>
      </a:accent3>
      <a:accent4>
        <a:srgbClr val="000000"/>
      </a:accent4>
      <a:accent5>
        <a:srgbClr val="E3EBF8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FDEF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3EBF8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A7C6E5"/>
      </a:accent1>
      <a:accent2>
        <a:srgbClr val="333399"/>
      </a:accent2>
      <a:accent3>
        <a:srgbClr val="FFFFFF"/>
      </a:accent3>
      <a:accent4>
        <a:srgbClr val="000000"/>
      </a:accent4>
      <a:accent5>
        <a:srgbClr val="D0DFEF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A7C6E5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0DFEF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上海Nordri专业商务幻灯演示设计">
  <a:themeElements>
    <a:clrScheme name="上海Nordri专业商务幻灯演示设计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00"/>
      </a:hlink>
      <a:folHlink>
        <a:srgbClr val="000000"/>
      </a:folHlink>
    </a:clrScheme>
    <a:fontScheme name="上海Nordri专业商务幻灯演示设计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上海Nordri专业商务幻灯演示设计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上海Nordri专业商务幻灯演示设计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上海Nordri专业商务幻灯演示设计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上海Nordri专业商务幻灯演示设计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上海Nordri专业商务幻灯演示设计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上海Nordri专业商务幻灯演示设计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上海Nordri专业商务幻灯演示设计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上海Nordri专业商务幻灯演示设计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上海Nordri专业商务幻灯演示设计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上海Nordri专业商务幻灯演示设计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上海Nordri专业商务幻灯演示设计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上海Nordri专业商务幻灯演示设计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上海Nordri专业商务幻灯演示设计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400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3175" cap="flat">
          <a:noFill/>
          <a:miter lim="400000"/>
        </a:ln>
      </a:spPr>
      <a:bodyPr rot="0" spcFirstLastPara="1" vertOverflow="overflow" horzOverflow="overflow" vert="horz" wrap="square" lIns="27093" tIns="27093" rIns="27093" bIns="27093" numCol="1" spcCol="38100" rtlCol="0" anchor="ctr">
        <a:spAutoFit/>
      </a:bodyPr>
      <a:lstStyle>
        <a:defPPr marL="0" marR="0" indent="0" algn="ctr" defTabSz="58674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lnDef>
    <a:txDef>
      <a:spPr>
        <a:noFill/>
        <a:ln w="3175" cap="flat">
          <a:noFill/>
          <a:miter lim="400000"/>
        </a:ln>
      </a:spPr>
      <a:bodyPr rot="0" spcFirstLastPara="1" vertOverflow="overflow" horzOverflow="overflow" vert="horz" wrap="square" lIns="27093" tIns="27093" rIns="27093" bIns="27093" numCol="1" spcCol="38100" rtlCol="0" anchor="ctr">
        <a:spAutoFit/>
      </a:bodyPr>
      <a:lstStyle>
        <a:defPPr marL="0" marR="0" indent="0" algn="ctr" defTabSz="173418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</TotalTime>
  <Words>1993</Words>
  <Application>Microsoft Office PowerPoint</Application>
  <PresentationFormat>全屏显示(4:3)</PresentationFormat>
  <Paragraphs>337</Paragraphs>
  <Slides>41</Slides>
  <Notes>6</Notes>
  <HiddenSlides>0</HiddenSlides>
  <MMClips>2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10</vt:i4>
      </vt:variant>
      <vt:variant>
        <vt:lpstr>幻灯片标题</vt:lpstr>
      </vt:variant>
      <vt:variant>
        <vt:i4>41</vt:i4>
      </vt:variant>
    </vt:vector>
  </HeadingPairs>
  <TitlesOfParts>
    <vt:vector size="71" baseType="lpstr">
      <vt:lpstr>微软雅黑</vt:lpstr>
      <vt:lpstr>Wingdings 2</vt:lpstr>
      <vt:lpstr>Helvetica Neue Medium</vt:lpstr>
      <vt:lpstr>Cambria Math</vt:lpstr>
      <vt:lpstr>华文楷体</vt:lpstr>
      <vt:lpstr>Eras Demi ITC</vt:lpstr>
      <vt:lpstr>Britannic Bold</vt:lpstr>
      <vt:lpstr>Calibri</vt:lpstr>
      <vt:lpstr>Arial</vt:lpstr>
      <vt:lpstr>Arial Narrow</vt:lpstr>
      <vt:lpstr>等线 Light</vt:lpstr>
      <vt:lpstr>Helvetica Neue</vt:lpstr>
      <vt:lpstr>华文细黑</vt:lpstr>
      <vt:lpstr>华文新魏</vt:lpstr>
      <vt:lpstr>Wingdings</vt:lpstr>
      <vt:lpstr>黑体</vt:lpstr>
      <vt:lpstr>等线</vt:lpstr>
      <vt:lpstr>Candara</vt:lpstr>
      <vt:lpstr>Calibri Light</vt:lpstr>
      <vt:lpstr>Times New Roman</vt:lpstr>
      <vt:lpstr>Office 主题</vt:lpstr>
      <vt:lpstr>1_默认设计模板</vt:lpstr>
      <vt:lpstr>4_默认设计模板</vt:lpstr>
      <vt:lpstr>上海Nordri专业商务幻灯演示设计</vt:lpstr>
      <vt:lpstr>2_Office 主题​​</vt:lpstr>
      <vt:lpstr>1_Office 主题​​</vt:lpstr>
      <vt:lpstr>3_BasicWhite</vt:lpstr>
      <vt:lpstr>1_Office 主题</vt:lpstr>
      <vt:lpstr>2_BasicWhite</vt:lpstr>
      <vt:lpstr>2_默认设计模板</vt:lpstr>
      <vt:lpstr>天眼看银河 FAST银道面脉冲星巡天项目进展  Discoveries and New Measurements of Pulsars by FAST </vt:lpstr>
      <vt:lpstr>提纲</vt:lpstr>
      <vt:lpstr>PowerPoint 演示文稿</vt:lpstr>
      <vt:lpstr>2020年启动FAST-GPPS巡天</vt:lpstr>
      <vt:lpstr>FAST-GPPS：新开发Snapshot观测模式</vt:lpstr>
      <vt:lpstr>PowerPoint 演示文稿</vt:lpstr>
      <vt:lpstr>PowerPoint 演示文稿</vt:lpstr>
      <vt:lpstr>FAST-GPPS 大量数据处理</vt:lpstr>
      <vt:lpstr>PowerPoint 演示文稿</vt:lpstr>
      <vt:lpstr>新突破：发现一批最暗弱的脉冲星</vt:lpstr>
      <vt:lpstr>The FAST Galactic Plane Pulsar Snapshot Survey: II. Discovery of 76 RRATs   （Zhou et al. 2023.10, RAA)</vt:lpstr>
      <vt:lpstr>PowerPoint 演示文稿</vt:lpstr>
      <vt:lpstr>PowerPoint 演示文稿</vt:lpstr>
      <vt:lpstr>FAST doing well ...</vt:lpstr>
      <vt:lpstr>658 pulsars on GPPS Web</vt:lpstr>
      <vt:lpstr>PowerPoint 演示文稿</vt:lpstr>
      <vt:lpstr>PowerPoint 演示文稿</vt:lpstr>
      <vt:lpstr>提纲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双中子星系统 过去发现仅25例，FAST-GPPS发现8例</vt:lpstr>
      <vt:lpstr>J1901+0658</vt:lpstr>
      <vt:lpstr>J1933+2038g</vt:lpstr>
      <vt:lpstr>PowerPoint 演示文稿</vt:lpstr>
      <vt:lpstr>FAST脉冲星偏振观测</vt:lpstr>
      <vt:lpstr>PowerPoint 演示文稿</vt:lpstr>
      <vt:lpstr>PowerPoint 演示文稿</vt:lpstr>
      <vt:lpstr>银河系晕中的巨大磁环 （Xu J. &amp; Han JL. 2024, ApJ）</vt:lpstr>
      <vt:lpstr>PowerPoint 演示文稿</vt:lpstr>
      <vt:lpstr>PowerPoint 演示文稿</vt:lpstr>
      <vt:lpstr>FAST-GPPS脉冲星巡天：总结</vt:lpstr>
      <vt:lpstr>PowerPoint 演示文稿</vt:lpstr>
      <vt:lpstr>天眼观银河：HI观测概述</vt:lpstr>
      <vt:lpstr>最灵敏的河内HI巡天</vt:lpstr>
      <vt:lpstr>展示银河HI前所未知的细节– 示例 1</vt:lpstr>
      <vt:lpstr>展示银河HI前所未知的细节 – 示例 2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方案1：NAS焦点新结果</dc:title>
  <dc:creator>win</dc:creator>
  <cp:lastModifiedBy>dejiang zhou</cp:lastModifiedBy>
  <cp:revision>2201</cp:revision>
  <dcterms:created xsi:type="dcterms:W3CDTF">2015-09-16T08:07:00Z</dcterms:created>
  <dcterms:modified xsi:type="dcterms:W3CDTF">2024-07-13T02:00:31Z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RubyTemplateID">
    <vt:lpwstr>8</vt:lpwstr>
  </property>
  <property fmtid="{D5CDD505-2E9C-101B-9397-08002B2CF9AE}" pid="3" name="KSOProductBuildVer">
    <vt:lpwstr>2052-12.1.0.16729</vt:lpwstr>
  </property>
  <property fmtid="{D5CDD505-2E9C-101B-9397-08002B2CF9AE}" pid="4" name="ICV">
    <vt:lpwstr>72FE9CB597ED47118AE03336F0964F26_13</vt:lpwstr>
  </property>
</Properties>
</file>