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501" r:id="rId4"/>
    <p:sldId id="1175" r:id="rId5"/>
    <p:sldId id="505" r:id="rId6"/>
    <p:sldId id="2134391999" r:id="rId7"/>
    <p:sldId id="1174" r:id="rId8"/>
    <p:sldId id="3872" r:id="rId9"/>
    <p:sldId id="2134392000" r:id="rId10"/>
    <p:sldId id="1187" r:id="rId11"/>
    <p:sldId id="2134392001" r:id="rId12"/>
    <p:sldId id="1190" r:id="rId13"/>
    <p:sldId id="3851" r:id="rId14"/>
    <p:sldId id="1188" r:id="rId15"/>
    <p:sldId id="1196" r:id="rId16"/>
    <p:sldId id="3862" r:id="rId17"/>
    <p:sldId id="438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72571-3B61-40CB-BC22-F87157C803CA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70102-9680-46E5-8474-77A0F9C9E5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41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上海天文台同事在上台</a:t>
            </a:r>
            <a:r>
              <a:rPr lang="en-US" altLang="zh-CN" dirty="0"/>
              <a:t>SKA</a:t>
            </a:r>
            <a:r>
              <a:rPr lang="zh-CN" altLang="en-US" dirty="0"/>
              <a:t>区域中心原型机上安装了</a:t>
            </a:r>
            <a:r>
              <a:rPr lang="en-US" altLang="zh-CN" dirty="0"/>
              <a:t>MWA</a:t>
            </a:r>
            <a:r>
              <a:rPr lang="zh-CN" altLang="en-US" dirty="0"/>
              <a:t>多波束搜寻和探测流程，已存储了包括</a:t>
            </a:r>
            <a:r>
              <a:rPr lang="en-US" altLang="zh-CN" dirty="0"/>
              <a:t>SMART</a:t>
            </a:r>
            <a:r>
              <a:rPr lang="zh-CN" altLang="en-US" dirty="0"/>
              <a:t>巡天在内的半个</a:t>
            </a:r>
            <a:r>
              <a:rPr lang="en-US" altLang="zh-CN" dirty="0"/>
              <a:t>PB</a:t>
            </a:r>
            <a:r>
              <a:rPr lang="zh-CN" altLang="en-US" dirty="0"/>
              <a:t>的数据。多波束合成的速度在脉冲星专用节点上约为每天</a:t>
            </a:r>
            <a:r>
              <a:rPr lang="en-US" altLang="zh-CN" dirty="0"/>
              <a:t>100</a:t>
            </a:r>
            <a:r>
              <a:rPr lang="zh-CN" altLang="en-US" dirty="0"/>
              <a:t>个波束。目前的阶段性成果包括：在</a:t>
            </a:r>
            <a:r>
              <a:rPr lang="en-US" altLang="zh-CN" dirty="0"/>
              <a:t>5%SMART</a:t>
            </a:r>
            <a:r>
              <a:rPr lang="zh-CN" altLang="en-US" dirty="0"/>
              <a:t>巡天的初步搜寻中获得超</a:t>
            </a:r>
            <a:r>
              <a:rPr lang="en-US" altLang="zh-CN" dirty="0"/>
              <a:t>6</a:t>
            </a:r>
            <a:r>
              <a:rPr lang="zh-CN" altLang="en-US" dirty="0"/>
              <a:t>万脉冲星候选体，正在进一步的甄选识别中。首次认证了</a:t>
            </a:r>
            <a:r>
              <a:rPr lang="en-US" altLang="zh-CN" dirty="0"/>
              <a:t>10</a:t>
            </a:r>
            <a:r>
              <a:rPr lang="zh-CN" altLang="en-US" dirty="0"/>
              <a:t>颗已知南天脉冲星的</a:t>
            </a:r>
            <a:r>
              <a:rPr lang="en-US" altLang="zh-CN" dirty="0"/>
              <a:t>MWA</a:t>
            </a:r>
            <a:r>
              <a:rPr lang="zh-CN" altLang="en-US" dirty="0"/>
              <a:t>低频探测，发现银河系核球内</a:t>
            </a:r>
            <a:r>
              <a:rPr lang="en-US" altLang="zh-CN" dirty="0"/>
              <a:t>X</a:t>
            </a:r>
            <a:r>
              <a:rPr lang="zh-CN" altLang="en-US" dirty="0"/>
              <a:t>射线源脉冲星对应体，以及一颗新的伽马射线脉冲星候选体等。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873C23-7490-CA4D-945B-57921C26EE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1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D05A7-9784-D842-B51E-1679DBA2625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8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43EB4-A8AA-A13E-66C7-851E0D1C7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036570-B05C-C7DB-2C18-0E931B405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753CEA-9F2B-9310-46D0-6A977267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56951E-01A6-B7FB-65DC-EA72FBD6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69EC52-BB5E-A2A7-E4AA-3760AC6D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95B81A-CFD4-A758-DAF3-4994D86C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4528DB-1EE2-6FB4-6DF8-FB513D39E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FB9F4C-B0A3-8520-7473-5CCE2FA3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CDE2DB-FACA-F8F7-6C3D-9E417903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3BDB7-A9D2-B76B-20C8-EC5C7A80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17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1040735-C72D-867A-B35C-3A649D220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686406D-20B3-8D4C-54A7-1CF41656C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CBAE32-7EB1-D801-66D9-35EC5BFB2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DBAE4D-B919-2B6B-F4DB-C1C9996D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37A170-1F9C-F253-9594-B8D6AC69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10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8556-09EC-4FD5-9873-92240D07D245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58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D1E9-B8C9-4299-A810-619B55DD0CD3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2E85C-48AB-4CAE-8CCE-7993E3906C04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695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AEF-BDD2-4A54-B41E-D037B6CF9731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64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D3BE-3914-428C-9962-707E25F52FE7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63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AEFC-8C27-4218-ABA3-3B7E34C99F84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12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0974-FFC0-465D-AFE0-688C23FE5112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31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16D3-23D5-4C07-9E60-050D7E7FC4F1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C7550-F900-7FCE-4820-44F22E349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E79514-3ACF-6612-1953-6B983E5E6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625644-8B9C-13F4-266D-21FA0102A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3BF71-B91B-1179-9382-38788839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444DB8-1F4F-70A5-5A6A-7EB2C6F7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34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6D97-1309-48B4-A484-C9E63BCFEABA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93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351E-7E47-4B5D-8691-C175702D1039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04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B76A9-7383-4EC8-96A7-336E981538E4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558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85871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14449" y="6510505"/>
            <a:ext cx="2844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3B41ED49-9559-4072-9678-026C6EF62E9F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35585" y="6492876"/>
            <a:ext cx="2844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副标题 2"/>
          <p:cNvSpPr txBox="1"/>
          <p:nvPr userDrawn="1"/>
        </p:nvSpPr>
        <p:spPr>
          <a:xfrm>
            <a:off x="1" y="1501524"/>
            <a:ext cx="12180385" cy="2994276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6000" kern="12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6000" dirty="0"/>
          </a:p>
        </p:txBody>
      </p:sp>
      <p:sp>
        <p:nvSpPr>
          <p:cNvPr id="14" name="矩形 13"/>
          <p:cNvSpPr/>
          <p:nvPr userDrawn="1"/>
        </p:nvSpPr>
        <p:spPr>
          <a:xfrm>
            <a:off x="-14449" y="862859"/>
            <a:ext cx="12240000" cy="45719"/>
          </a:xfrm>
          <a:prstGeom prst="rect">
            <a:avLst/>
          </a:prstGeom>
          <a:solidFill>
            <a:srgbClr val="C00000">
              <a:alpha val="99000"/>
            </a:srgb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screen"/>
          <a:srcRect l="5152" t="17727" r="7251"/>
          <a:stretch>
            <a:fillRect/>
          </a:stretch>
        </p:blipFill>
        <p:spPr>
          <a:xfrm>
            <a:off x="1" y="-45464"/>
            <a:ext cx="1632183" cy="9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86707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4449" y="862859"/>
            <a:ext cx="12240000" cy="45719"/>
          </a:xfrm>
          <a:prstGeom prst="rect">
            <a:avLst/>
          </a:prstGeom>
          <a:solidFill>
            <a:schemeClr val="tx2">
              <a:lumMod val="60000"/>
              <a:lumOff val="40000"/>
              <a:alpha val="99000"/>
            </a:schemeClr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800"/>
          </a:p>
        </p:txBody>
      </p:sp>
      <p:sp>
        <p:nvSpPr>
          <p:cNvPr id="9" name="内容占位符 2"/>
          <p:cNvSpPr>
            <a:spLocks noGrp="1"/>
          </p:cNvSpPr>
          <p:nvPr>
            <p:ph idx="10"/>
          </p:nvPr>
        </p:nvSpPr>
        <p:spPr>
          <a:xfrm>
            <a:off x="454213" y="1075768"/>
            <a:ext cx="11306417" cy="5432611"/>
          </a:xfrm>
        </p:spPr>
        <p:txBody>
          <a:bodyPr>
            <a:normAutofit/>
          </a:bodyPr>
          <a:lstStyle>
            <a:lvl1pPr marL="444500" indent="-444500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" panose="05000000000000000000" pitchFamily="2" charset="2"/>
              <a:buChar char="p"/>
              <a:defRPr sz="2800" b="1">
                <a:solidFill>
                  <a:srgbClr val="003399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809625" indent="-352425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Font typeface="Wingdings 2" panose="05020102010507070707" pitchFamily="18" charset="2"/>
              <a:buChar char="©"/>
              <a:defRPr sz="2400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2pPr>
            <a:lvl3pPr marL="1162050" indent="-247650">
              <a:lnSpc>
                <a:spcPct val="120000"/>
              </a:lnSpc>
              <a:spcBef>
                <a:spcPts val="0"/>
              </a:spcBef>
              <a:buClr>
                <a:srgbClr val="003399"/>
              </a:buClr>
              <a:buFont typeface="Wingdings 2" panose="05020102010507070707" pitchFamily="18" charset="2"/>
              <a:buChar char="¡"/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>
              <a:defRPr sz="2000" b="1"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11"/>
          </p:nvPr>
        </p:nvSpPr>
        <p:spPr>
          <a:xfrm>
            <a:off x="-14449" y="6510505"/>
            <a:ext cx="2844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3B41ED49-9559-4072-9678-026C6EF62E9F}" type="datetime1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35585" y="6492876"/>
            <a:ext cx="2844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37265DD-4D02-4DB2-ACD1-AD596133B05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3568792" y="3"/>
            <a:ext cx="8623209" cy="849466"/>
          </a:xfrm>
        </p:spPr>
        <p:txBody>
          <a:bodyPr>
            <a:normAutofit/>
          </a:bodyPr>
          <a:lstStyle>
            <a:lvl1pPr algn="r"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 l="5152" t="17727" r="7251"/>
          <a:stretch>
            <a:fillRect/>
          </a:stretch>
        </p:blipFill>
        <p:spPr>
          <a:xfrm>
            <a:off x="1" y="-45464"/>
            <a:ext cx="1632183" cy="90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78020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CAAE0F-A066-442C-B818-7DEB1363674F}"/>
              </a:ext>
            </a:extLst>
          </p:cNvPr>
          <p:cNvSpPr/>
          <p:nvPr userDrawn="1"/>
        </p:nvSpPr>
        <p:spPr>
          <a:xfrm>
            <a:off x="-1" y="-1"/>
            <a:ext cx="12192000" cy="894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4DB11FF-549E-4CD4-9550-D74DD2BFE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0" y="35553"/>
            <a:ext cx="11229358" cy="82355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F01ED621-9FF7-4A37-8C89-E089FB408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1" y="6382694"/>
            <a:ext cx="1107141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289C47C-1874-449F-8928-143F822F73AC}" type="slidenum">
              <a:rPr lang="zh-CN" altLang="en-US" smtClean="0"/>
              <a:pPr/>
              <a:t>‹#›</a:t>
            </a:fld>
            <a:r>
              <a:rPr lang="en-US" altLang="zh-CN" dirty="0"/>
              <a:t> /71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145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0"/>
            <a:ext cx="107759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11001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接箭头连接符 79"/>
          <p:cNvCxnSpPr/>
          <p:nvPr userDrawn="1"/>
        </p:nvCxnSpPr>
        <p:spPr bwMode="auto">
          <a:xfrm>
            <a:off x="936625" y="958850"/>
            <a:ext cx="11280775" cy="0"/>
          </a:xfrm>
          <a:prstGeom prst="straightConnector1">
            <a:avLst/>
          </a:prstGeom>
          <a:ln w="19050">
            <a:solidFill>
              <a:schemeClr val="dk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79"/>
          <p:cNvCxnSpPr/>
          <p:nvPr userDrawn="1"/>
        </p:nvCxnSpPr>
        <p:spPr bwMode="auto">
          <a:xfrm>
            <a:off x="0" y="958850"/>
            <a:ext cx="266700" cy="0"/>
          </a:xfrm>
          <a:prstGeom prst="straightConnector1">
            <a:avLst/>
          </a:prstGeom>
          <a:ln w="19050">
            <a:solidFill>
              <a:schemeClr val="dk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3192" b="30826"/>
          <a:stretch>
            <a:fillRect/>
          </a:stretch>
        </p:blipFill>
        <p:spPr bwMode="auto">
          <a:xfrm>
            <a:off x="47625" y="44624"/>
            <a:ext cx="12827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37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C186C4-F602-5B86-6BC2-CDB4F748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32783D-FDBD-9EFA-D861-0FA8C6B63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78429F-7353-4838-836E-B20240F3E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D3CC4B-FBAC-5354-3A85-FC3F279C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0E51F0-D6C4-1B67-5DBE-33F147EC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13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6E5CE-3FD4-8CF7-C9DE-08A04A05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113D32-61B8-DF3B-40CF-04466E25B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DFA0A4-46C0-64A2-7341-E5CA9D0CD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984047-EAFA-83D3-F51E-134466717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F59648-2149-CF8B-4130-F55050ED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AE0644-D358-DBB2-3230-7991DAEB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0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0DA469-A818-8ADA-8EA8-DAEAE77C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136879-EBD5-1158-CE3D-F9E6DF2B6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AA954F-9280-81E7-83E2-1F6C15EF2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585E23-FEBE-FF4B-5A1D-59DE584C0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303CC6-A622-3E51-4AD7-8CDA2B444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E971F58-F464-5A2A-A5B7-63EC391C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2993D36-7CD8-8EBF-DD3B-CC27E38E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C45B26-364D-8F7D-75C6-B79629A0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2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CEE4A4-25AD-28C0-5ABE-9BD7BC30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B835821-5D3D-C7A4-8CA1-023B6C48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01C54D-26E1-81CF-F206-650F92E7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547832-575C-43B9-049A-C445030D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6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0D3B273-FFB3-81C6-CBE2-F95FAE32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6B811A-4BA9-8E71-4DAD-63125908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1045B-EA07-420A-3A9D-A9BD797F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2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432841-5622-CD58-93AD-B26913D3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5CF9CB-A822-12A9-DD25-555A906AC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3F2A1F-7109-5CA4-A341-498BF9298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C438106-C457-DFEA-38EF-AD26E486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B74013-E02B-5F7B-B9E4-90E3F1204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907410-BC1B-C1B8-E557-12C80B15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54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78E018-706E-435E-84F6-D56EE113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57115D8-FFA0-D1E8-8BA2-89B5245B5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910897-F6FE-C776-E6A5-9BC53499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D0BEFC-EF14-A966-ADC8-A8272683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E2ED71-B7CD-0F65-EDCE-553EF6E4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D24A3C-3AB0-C9D2-6D35-E54D5FC5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19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C9A68F1-8C50-58E6-761D-444FD41BA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7F0EB8-2CE7-6EC1-C249-25713941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59719-04C2-8FA6-DF0A-8DEE235462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1993-B8F6-4D1D-9BC5-184CF2461089}" type="datetimeFigureOut">
              <a:rPr lang="zh-CN" altLang="en-US" smtClean="0"/>
              <a:t>2024/7/12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A8FC27-6B13-44E7-E6ED-4166F5C3D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6491F2-D99C-DF11-8974-78C206255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81699-8BB2-4C6B-A281-54ACE2C930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60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C11B0-C373-43F0-B22F-F6E456369933}" type="datetime1">
              <a:rPr lang="zh-CN" altLang="en-US" smtClean="0"/>
              <a:t>2024/7/12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基金委</a:t>
            </a:r>
            <a:r>
              <a:rPr lang="en-US" altLang="zh-CN"/>
              <a:t>FAST</a:t>
            </a:r>
            <a:r>
              <a:rPr lang="zh-CN" altLang="en-US"/>
              <a:t>专项项目答辩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ECC03-F576-4C61-A3D6-115367CBA3B9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347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华文细黑" panose="02010600040101010101" pitchFamily="2" charset="-122"/>
          <a:ea typeface="华文细黑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tmp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emf"/><Relationship Id="rId5" Type="http://schemas.openxmlformats.org/officeDocument/2006/relationships/image" Target="../media/image58.tmp"/><Relationship Id="rId4" Type="http://schemas.openxmlformats.org/officeDocument/2006/relationships/image" Target="../media/image57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tmp"/><Relationship Id="rId7" Type="http://schemas.openxmlformats.org/officeDocument/2006/relationships/image" Target="../media/image69.tm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tmp"/><Relationship Id="rId5" Type="http://schemas.openxmlformats.org/officeDocument/2006/relationships/image" Target="../media/image67.tmp"/><Relationship Id="rId4" Type="http://schemas.openxmlformats.org/officeDocument/2006/relationships/image" Target="../media/image66.tmp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4.tmp"/><Relationship Id="rId4" Type="http://schemas.openxmlformats.org/officeDocument/2006/relationships/image" Target="../media/image73.tm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m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tmp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m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tmp"/><Relationship Id="rId5" Type="http://schemas.openxmlformats.org/officeDocument/2006/relationships/image" Target="../media/image48.tm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2F6005-80BA-AECA-6186-B46C18823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方向</a:t>
            </a:r>
            <a:r>
              <a:rPr lang="en-US" altLang="zh-C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2.2</a:t>
            </a:r>
            <a:r>
              <a:rPr lang="zh-CN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br>
              <a:rPr lang="zh-CN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SKA</a:t>
            </a:r>
            <a:r>
              <a:rPr lang="zh-CN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脉冲星搜寻预研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422919-4A9A-4ACD-4088-4434980DE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6178" y="3959157"/>
            <a:ext cx="9144000" cy="2538920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报告人：朱炜玮</a:t>
            </a:r>
            <a:b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课题</a:t>
            </a:r>
            <a:r>
              <a:rPr lang="en-US" altLang="zh-CN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：朱炜玮，课题</a:t>
            </a:r>
            <a:r>
              <a:rPr lang="en-US" altLang="zh-CN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：祝永新</a:t>
            </a:r>
          </a:p>
          <a:p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项目骨干：岳友岭、郑小盈、罗近涛、张仲莉、闫文明、</a:t>
            </a:r>
            <a:r>
              <a:rPr lang="en-US" altLang="zh-CN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Rai Yuen</a:t>
            </a: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、王培、韩军、薛梦瑶、</a:t>
            </a:r>
            <a:r>
              <a:rPr lang="en-US" altLang="zh-CN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Ralph </a:t>
            </a:r>
            <a:r>
              <a:rPr lang="en-US" altLang="zh-CN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Eatough</a:t>
            </a:r>
            <a:br>
              <a:rPr lang="en-US" altLang="zh-CN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参加单位：</a:t>
            </a:r>
            <a:b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中国科学院上海高等研究院</a:t>
            </a:r>
            <a:b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中国科学院国家授时中心</a:t>
            </a:r>
            <a:b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中国科学院新疆天文台</a:t>
            </a:r>
            <a:b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中国科学院上海天文台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5244F21-B80C-132A-8402-549E46D8D106}"/>
              </a:ext>
            </a:extLst>
          </p:cNvPr>
          <p:cNvSpPr txBox="1"/>
          <p:nvPr/>
        </p:nvSpPr>
        <p:spPr>
          <a:xfrm>
            <a:off x="9105089" y="6391072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SPSS2024-</a:t>
            </a:r>
            <a:r>
              <a:rPr lang="zh-CN" alt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昆明</a:t>
            </a:r>
          </a:p>
        </p:txBody>
      </p:sp>
    </p:spTree>
    <p:extLst>
      <p:ext uri="{BB962C8B-B14F-4D97-AF65-F5344CB8AC3E}">
        <p14:creationId xmlns:p14="http://schemas.microsoft.com/office/powerpoint/2010/main" val="130276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0E511D2-F503-BEF2-22EB-9C36813E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4B34A35-17E4-9117-206F-3A18F9AD09B1}"/>
              </a:ext>
            </a:extLst>
          </p:cNvPr>
          <p:cNvGrpSpPr/>
          <p:nvPr/>
        </p:nvGrpSpPr>
        <p:grpSpPr>
          <a:xfrm>
            <a:off x="6541389" y="2717374"/>
            <a:ext cx="5588392" cy="2759875"/>
            <a:chOff x="5511018" y="2052604"/>
            <a:chExt cx="6478174" cy="3440137"/>
          </a:xfrm>
        </p:grpSpPr>
        <p:pic>
          <p:nvPicPr>
            <p:cNvPr id="6" name="图片 5" descr="图表, 折线图&#10;&#10;描述已自动生成">
              <a:extLst>
                <a:ext uri="{FF2B5EF4-FFF2-40B4-BE49-F238E27FC236}">
                  <a16:creationId xmlns:a16="http://schemas.microsoft.com/office/drawing/2014/main" id="{7B140360-3F20-B2D2-C21A-93FA230B2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018" y="2202207"/>
              <a:ext cx="3014939" cy="2988116"/>
            </a:xfrm>
            <a:prstGeom prst="rect">
              <a:avLst/>
            </a:prstGeom>
          </p:spPr>
        </p:pic>
        <p:pic>
          <p:nvPicPr>
            <p:cNvPr id="8" name="图片 7" descr="图形用户界面, 应用程序&#10;&#10;描述已自动生成">
              <a:extLst>
                <a:ext uri="{FF2B5EF4-FFF2-40B4-BE49-F238E27FC236}">
                  <a16:creationId xmlns:a16="http://schemas.microsoft.com/office/drawing/2014/main" id="{A6C6860C-1F00-635F-22C0-F73B8DA77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8427" y="2052604"/>
              <a:ext cx="3310765" cy="3440137"/>
            </a:xfrm>
            <a:prstGeom prst="rect">
              <a:avLst/>
            </a:prstGeom>
          </p:spPr>
        </p:pic>
      </p:grpSp>
      <p:sp>
        <p:nvSpPr>
          <p:cNvPr id="9" name="标题 1">
            <a:extLst>
              <a:ext uri="{FF2B5EF4-FFF2-40B4-BE49-F238E27FC236}">
                <a16:creationId xmlns:a16="http://schemas.microsoft.com/office/drawing/2014/main" id="{31000A0E-1BED-3EEF-7011-09E6B28E3A3A}"/>
              </a:ext>
            </a:extLst>
          </p:cNvPr>
          <p:cNvSpPr txBox="1">
            <a:spLocks/>
          </p:cNvSpPr>
          <p:nvPr/>
        </p:nvSpPr>
        <p:spPr>
          <a:xfrm>
            <a:off x="2299855" y="87549"/>
            <a:ext cx="9892144" cy="96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Pulsar searching and timing tools</a:t>
            </a:r>
            <a:endParaRPr lang="zh-CN" altLang="en-US" sz="36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B09182-BA00-80AB-11DA-A72BC0D444C9}"/>
              </a:ext>
            </a:extLst>
          </p:cNvPr>
          <p:cNvSpPr txBox="1"/>
          <p:nvPr/>
        </p:nvSpPr>
        <p:spPr>
          <a:xfrm>
            <a:off x="6846958" y="5874162"/>
            <a:ext cx="407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Fang, Zhu, Miao et al. 2024 RAA accepted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F6FFAE-613F-FD93-D737-2B69BD93478A}"/>
              </a:ext>
            </a:extLst>
          </p:cNvPr>
          <p:cNvSpPr txBox="1"/>
          <p:nvPr/>
        </p:nvSpPr>
        <p:spPr>
          <a:xfrm>
            <a:off x="6846958" y="1542351"/>
            <a:ext cx="4309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Use GPU to solve pulsars</a:t>
            </a:r>
            <a:endParaRPr lang="zh-CN" altLang="en-US" sz="2400" b="1" dirty="0"/>
          </a:p>
        </p:txBody>
      </p:sp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65B36CAE-CABE-2FCC-9AE8-A27F6B2A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8" y="2169445"/>
            <a:ext cx="6470908" cy="2110604"/>
          </a:xfrm>
          <a:prstGeom prst="rect">
            <a:avLst/>
          </a:prstGeom>
        </p:spPr>
      </p:pic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1648DFD1-C4E3-A2B6-4E39-C2F188588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80" y="4140626"/>
            <a:ext cx="6773537" cy="102535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A3C20D5-E48E-A9F3-3DC8-9D24AB1EF054}"/>
              </a:ext>
            </a:extLst>
          </p:cNvPr>
          <p:cNvSpPr txBox="1"/>
          <p:nvPr/>
        </p:nvSpPr>
        <p:spPr>
          <a:xfrm>
            <a:off x="933855" y="1545105"/>
            <a:ext cx="465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Use AI to accelerate pulsar search</a:t>
            </a:r>
            <a:endParaRPr lang="zh-CN" altLang="en-US" sz="2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2FE6853-CB8A-16A4-221A-C1D4CD59E3BC}"/>
              </a:ext>
            </a:extLst>
          </p:cNvPr>
          <p:cNvSpPr txBox="1"/>
          <p:nvPr/>
        </p:nvSpPr>
        <p:spPr>
          <a:xfrm>
            <a:off x="1177047" y="5874162"/>
            <a:ext cx="31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Fu, Zhu, Xue et al. 2024 in prep.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1B148EB-684B-0C62-6C57-56EFDF718FAD}"/>
              </a:ext>
            </a:extLst>
          </p:cNvPr>
          <p:cNvSpPr txBox="1"/>
          <p:nvPr/>
        </p:nvSpPr>
        <p:spPr>
          <a:xfrm>
            <a:off x="2247733" y="631615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详见付秋阳的报告</a:t>
            </a:r>
          </a:p>
        </p:txBody>
      </p:sp>
    </p:spTree>
    <p:extLst>
      <p:ext uri="{BB962C8B-B14F-4D97-AF65-F5344CB8AC3E}">
        <p14:creationId xmlns:p14="http://schemas.microsoft.com/office/powerpoint/2010/main" val="28457118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298AF143-75A2-77EC-531F-60ED576D90C0}"/>
              </a:ext>
            </a:extLst>
          </p:cNvPr>
          <p:cNvSpPr txBox="1"/>
          <p:nvPr/>
        </p:nvSpPr>
        <p:spPr>
          <a:xfrm>
            <a:off x="3545722" y="5853609"/>
            <a:ext cx="58937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~800 pulses detected by FAST in Oct 2020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56F51B5-CED5-E934-A14B-C76D9A0E2703}"/>
              </a:ext>
            </a:extLst>
          </p:cNvPr>
          <p:cNvGrpSpPr/>
          <p:nvPr/>
        </p:nvGrpSpPr>
        <p:grpSpPr>
          <a:xfrm>
            <a:off x="1048902" y="1789231"/>
            <a:ext cx="9809715" cy="3539926"/>
            <a:chOff x="1384182" y="2231574"/>
            <a:chExt cx="9809715" cy="3539926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0AFE126-F6CB-EBAB-0DF0-A58C1E99382A}"/>
                </a:ext>
              </a:extLst>
            </p:cNvPr>
            <p:cNvSpPr txBox="1"/>
            <p:nvPr/>
          </p:nvSpPr>
          <p:spPr>
            <a:xfrm>
              <a:off x="2409650" y="5471418"/>
              <a:ext cx="15856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Pulse waterfall plot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216D762-8CFD-E4F7-1946-C59EC8087404}"/>
                </a:ext>
              </a:extLst>
            </p:cNvPr>
            <p:cNvSpPr txBox="1"/>
            <p:nvPr/>
          </p:nvSpPr>
          <p:spPr>
            <a:xfrm>
              <a:off x="8262345" y="5442234"/>
              <a:ext cx="15840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Energy distribution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FF2ACB4-7084-7B23-198C-572CD16C4A4C}"/>
                </a:ext>
              </a:extLst>
            </p:cNvPr>
            <p:cNvGrpSpPr/>
            <p:nvPr/>
          </p:nvGrpSpPr>
          <p:grpSpPr>
            <a:xfrm>
              <a:off x="1384182" y="2231574"/>
              <a:ext cx="9809715" cy="3290577"/>
              <a:chOff x="1946220" y="2656835"/>
              <a:chExt cx="8583349" cy="287920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58EA11-9423-AFDC-0B13-30E13324C5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4768" t="-2489" r="8709" b="26173"/>
              <a:stretch/>
            </p:blipFill>
            <p:spPr>
              <a:xfrm>
                <a:off x="1946220" y="2678723"/>
                <a:ext cx="2670685" cy="2601822"/>
              </a:xfrm>
              <a:prstGeom prst="rect">
                <a:avLst/>
              </a:prstGeom>
            </p:spPr>
          </p:pic>
          <p:pic>
            <p:nvPicPr>
              <p:cNvPr id="9" name="图片 8" descr="图表, 图示, 散点图&#10;&#10;描述已自动生成">
                <a:extLst>
                  <a:ext uri="{FF2B5EF4-FFF2-40B4-BE49-F238E27FC236}">
                    <a16:creationId xmlns:a16="http://schemas.microsoft.com/office/drawing/2014/main" id="{23E0558D-0ECE-58A0-9BAF-80C25157A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0365" y="2656835"/>
                <a:ext cx="2879204" cy="287920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D7DB0DA-EE1C-C3F9-5F5A-D9D9FC9D14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4869" y="2935407"/>
                <a:ext cx="3090550" cy="2506829"/>
              </a:xfrm>
              <a:prstGeom prst="rect">
                <a:avLst/>
              </a:prstGeom>
            </p:spPr>
          </p:pic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60D875E-EF8E-652F-44CB-301885665A2A}"/>
                </a:ext>
              </a:extLst>
            </p:cNvPr>
            <p:cNvSpPr txBox="1"/>
            <p:nvPr/>
          </p:nvSpPr>
          <p:spPr>
            <a:xfrm>
              <a:off x="5495092" y="5442234"/>
              <a:ext cx="127470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Peculiar pulses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5B8CF45F-01B6-8C2B-5D71-3972A4386BB5}"/>
              </a:ext>
            </a:extLst>
          </p:cNvPr>
          <p:cNvSpPr txBox="1"/>
          <p:nvPr/>
        </p:nvSpPr>
        <p:spPr>
          <a:xfrm>
            <a:off x="2867215" y="6281975"/>
            <a:ext cx="7287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Zhu W.W.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*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Xu H. Zhou D. J. </a:t>
            </a:r>
            <a:r>
              <a:rPr lang="en-US" altLang="zh-CN" sz="16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Zhang B.* Lee K. J.*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et al. Science Advances 2023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73B3ACB-2C85-473B-A1E7-718A5137C9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8902" y="-6195"/>
            <a:ext cx="8390549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FAST detects pulsar emission from </a:t>
            </a:r>
            <a:b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SGR J1935+2154, the FRB-magnetar</a:t>
            </a:r>
            <a:b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875F4F7-79AF-F37C-3AE1-B2E940CFFC63}"/>
              </a:ext>
            </a:extLst>
          </p:cNvPr>
          <p:cNvGrpSpPr/>
          <p:nvPr/>
        </p:nvGrpSpPr>
        <p:grpSpPr>
          <a:xfrm>
            <a:off x="617633" y="2048999"/>
            <a:ext cx="10525465" cy="3647287"/>
            <a:chOff x="1125857" y="1835774"/>
            <a:chExt cx="10525465" cy="3647287"/>
          </a:xfrm>
          <a:solidFill>
            <a:schemeClr val="bg1"/>
          </a:solidFill>
        </p:grpSpPr>
        <p:pic>
          <p:nvPicPr>
            <p:cNvPr id="16" name="图片 15" descr="表格&#10;&#10;描述已自动生成">
              <a:extLst>
                <a:ext uri="{FF2B5EF4-FFF2-40B4-BE49-F238E27FC236}">
                  <a16:creationId xmlns:a16="http://schemas.microsoft.com/office/drawing/2014/main" id="{6A5C0A70-0A67-49F1-6382-DB014B77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927" y="2034620"/>
              <a:ext cx="3044525" cy="312431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AD2DBCA-A4DB-5F78-8251-4D2713655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5857" y="1835774"/>
              <a:ext cx="3480070" cy="338506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5EE4A90-200E-11D1-5BBB-65D7361D1AC1}"/>
                </a:ext>
              </a:extLst>
            </p:cNvPr>
            <p:cNvSpPr txBox="1"/>
            <p:nvPr/>
          </p:nvSpPr>
          <p:spPr>
            <a:xfrm>
              <a:off x="2430802" y="5182979"/>
              <a:ext cx="1505540" cy="3000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Radio-Xray Phase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289445B-7BFC-A837-9A3B-1D3913C41EDE}"/>
                </a:ext>
              </a:extLst>
            </p:cNvPr>
            <p:cNvSpPr txBox="1"/>
            <p:nvPr/>
          </p:nvSpPr>
          <p:spPr>
            <a:xfrm>
              <a:off x="5520490" y="5140871"/>
              <a:ext cx="1215397" cy="30008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Timing results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" name="图片 19" descr="图示&#10;&#10;描述已自动生成">
              <a:extLst>
                <a:ext uri="{FF2B5EF4-FFF2-40B4-BE49-F238E27FC236}">
                  <a16:creationId xmlns:a16="http://schemas.microsoft.com/office/drawing/2014/main" id="{FB9311F3-48AD-6232-0BC5-6F203CA3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980" y="1943893"/>
              <a:ext cx="4162342" cy="2818172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A293DFF-CD5E-DC07-ED50-0EBF053032B6}"/>
                </a:ext>
              </a:extLst>
            </p:cNvPr>
            <p:cNvSpPr txBox="1"/>
            <p:nvPr/>
          </p:nvSpPr>
          <p:spPr>
            <a:xfrm>
              <a:off x="8070158" y="4810933"/>
              <a:ext cx="2906565" cy="33855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FRB bursts and pulsar emission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 descr="文本, 信件&#10;&#10;描述已自动生成">
            <a:extLst>
              <a:ext uri="{FF2B5EF4-FFF2-40B4-BE49-F238E27FC236}">
                <a16:creationId xmlns:a16="http://schemas.microsoft.com/office/drawing/2014/main" id="{10E41420-097C-AFCA-BE25-5BB088E0E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09" y="57736"/>
            <a:ext cx="2445858" cy="94851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4424CB1-442C-AC35-2312-94BEB7FEA977}"/>
              </a:ext>
            </a:extLst>
          </p:cNvPr>
          <p:cNvSpPr txBox="1"/>
          <p:nvPr/>
        </p:nvSpPr>
        <p:spPr>
          <a:xfrm>
            <a:off x="533401" y="1062882"/>
            <a:ext cx="6220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磁星的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发射相位偏向随机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5063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686A252-8C06-BC83-9709-3CC8DD50C27C}"/>
              </a:ext>
            </a:extLst>
          </p:cNvPr>
          <p:cNvSpPr txBox="1"/>
          <p:nvPr/>
        </p:nvSpPr>
        <p:spPr>
          <a:xfrm>
            <a:off x="2256818" y="233464"/>
            <a:ext cx="7500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法拉第旋转突变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17758C-6473-922C-CCF4-1CCEA60F7078}"/>
              </a:ext>
            </a:extLst>
          </p:cNvPr>
          <p:cNvSpPr txBox="1"/>
          <p:nvPr/>
        </p:nvSpPr>
        <p:spPr>
          <a:xfrm>
            <a:off x="5204298" y="5989416"/>
            <a:ext cx="358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 Y. (Wu X. F. ) et al. submitted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图片包含 小, 男人, 游戏机&#10;&#10;描述已自动生成">
            <a:extLst>
              <a:ext uri="{FF2B5EF4-FFF2-40B4-BE49-F238E27FC236}">
                <a16:creationId xmlns:a16="http://schemas.microsoft.com/office/drawing/2014/main" id="{6F4F4FD0-2C7E-299E-A77F-5FC21D314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05" y="1460313"/>
            <a:ext cx="5435948" cy="4317917"/>
          </a:xfrm>
          <a:prstGeom prst="rect">
            <a:avLst/>
          </a:prstGeom>
        </p:spPr>
      </p:pic>
      <p:pic>
        <p:nvPicPr>
          <p:cNvPr id="9" name="图片 8" descr="日程表&#10;&#10;中度可信度描述已自动生成">
            <a:extLst>
              <a:ext uri="{FF2B5EF4-FFF2-40B4-BE49-F238E27FC236}">
                <a16:creationId xmlns:a16="http://schemas.microsoft.com/office/drawing/2014/main" id="{AA212F51-6DB0-E41B-5996-624E1DEF8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7" y="1258082"/>
            <a:ext cx="4922947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897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BF98147-DB44-20CE-AEC8-4A903CBD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49" y="4006196"/>
            <a:ext cx="1937805" cy="218003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C301A9-3EC1-726E-8B80-8935CEDD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488380E-CE63-7156-A6D2-757611880AB9}"/>
              </a:ext>
            </a:extLst>
          </p:cNvPr>
          <p:cNvSpPr txBox="1">
            <a:spLocks/>
          </p:cNvSpPr>
          <p:nvPr/>
        </p:nvSpPr>
        <p:spPr>
          <a:xfrm>
            <a:off x="405047" y="1596377"/>
            <a:ext cx="47118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 sz="28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Scintillation arc and time scales of FRB20220912A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图片包含 图表&#10;&#10;描述已自动生成">
            <a:extLst>
              <a:ext uri="{FF2B5EF4-FFF2-40B4-BE49-F238E27FC236}">
                <a16:creationId xmlns:a16="http://schemas.microsoft.com/office/drawing/2014/main" id="{923405A3-64FC-60EE-2EFF-606CF4EB7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07" y="2322926"/>
            <a:ext cx="1988890" cy="163257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图片 12" descr="文本&#10;&#10;低可信度描述已自动生成">
            <a:extLst>
              <a:ext uri="{FF2B5EF4-FFF2-40B4-BE49-F238E27FC236}">
                <a16:creationId xmlns:a16="http://schemas.microsoft.com/office/drawing/2014/main" id="{EB625A9D-7A2E-1144-CB6D-302D960BF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0" y="2455662"/>
            <a:ext cx="3054242" cy="349205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E06C08D-EF4D-D052-2E87-C0FA0B3EB8C5}"/>
              </a:ext>
            </a:extLst>
          </p:cNvPr>
          <p:cNvSpPr txBox="1"/>
          <p:nvPr/>
        </p:nvSpPr>
        <p:spPr>
          <a:xfrm>
            <a:off x="952041" y="6513924"/>
            <a:ext cx="37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Wu*</a:t>
            </a:r>
            <a:r>
              <a:rPr lang="en-US" altLang="zh-CN" dirty="0"/>
              <a:t>, </a:t>
            </a:r>
            <a:r>
              <a:rPr lang="en-US" altLang="zh-CN" b="1" dirty="0"/>
              <a:t>Main,</a:t>
            </a:r>
            <a:r>
              <a:rPr lang="en-US" altLang="zh-CN" dirty="0"/>
              <a:t> </a:t>
            </a:r>
            <a:r>
              <a:rPr lang="en-US" altLang="zh-CN" b="1" dirty="0"/>
              <a:t>Zhu*</a:t>
            </a:r>
            <a:r>
              <a:rPr lang="en-US" altLang="zh-CN" dirty="0"/>
              <a:t> et al. SCPMA 2023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5059B98-2174-FCFD-183A-44CF1913C7AA}"/>
              </a:ext>
            </a:extLst>
          </p:cNvPr>
          <p:cNvSpPr txBox="1"/>
          <p:nvPr/>
        </p:nvSpPr>
        <p:spPr>
          <a:xfrm>
            <a:off x="132649" y="6236925"/>
            <a:ext cx="563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First detection of  scintillation arc from FRBs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A28D2913-0DBF-7FFE-F474-4AC0A0468981}"/>
              </a:ext>
            </a:extLst>
          </p:cNvPr>
          <p:cNvSpPr txBox="1">
            <a:spLocks/>
          </p:cNvSpPr>
          <p:nvPr/>
        </p:nvSpPr>
        <p:spPr>
          <a:xfrm>
            <a:off x="1284051" y="65899"/>
            <a:ext cx="7250350" cy="893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FRB </a:t>
            </a:r>
            <a:r>
              <a:rPr lang="zh-CN" altLang="en-US" sz="4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闪烁研究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E2D2E7F8-DD6E-C0F4-D4A1-6B88D5B31D45}"/>
              </a:ext>
            </a:extLst>
          </p:cNvPr>
          <p:cNvSpPr txBox="1">
            <a:spLocks/>
          </p:cNvSpPr>
          <p:nvPr/>
        </p:nvSpPr>
        <p:spPr>
          <a:xfrm>
            <a:off x="6191654" y="1596377"/>
            <a:ext cx="47118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 sz="2800" b="1" kern="1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Scintillation arc and time scales of FRB20221124A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251473-E711-A90B-1826-BA9EB1B79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873" y="2408457"/>
            <a:ext cx="2524580" cy="416057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A7E3AF-4A07-84B4-F37F-87E2B0130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26" y="2292107"/>
            <a:ext cx="2132297" cy="209155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65C285-9A7C-2BB7-68F7-A76B21852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61" y="4351601"/>
            <a:ext cx="2132298" cy="247434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D297318-DA26-1CEF-C0E3-E1711EADC26D}"/>
              </a:ext>
            </a:extLst>
          </p:cNvPr>
          <p:cNvSpPr txBox="1"/>
          <p:nvPr/>
        </p:nvSpPr>
        <p:spPr>
          <a:xfrm>
            <a:off x="6742748" y="6500588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Wu et al. </a:t>
            </a:r>
            <a:r>
              <a:rPr lang="en-US" altLang="zh-CN" b="1" dirty="0" err="1"/>
              <a:t>ApJ</a:t>
            </a:r>
            <a:r>
              <a:rPr lang="en-US" altLang="zh-CN" b="1" dirty="0"/>
              <a:t> accepted</a:t>
            </a:r>
            <a:endParaRPr lang="zh-CN" altLang="en-US" b="1" dirty="0"/>
          </a:p>
        </p:txBody>
      </p:sp>
      <p:pic>
        <p:nvPicPr>
          <p:cNvPr id="3" name="图片 2" descr="文本, 信件&#10;&#10;描述已自动生成">
            <a:extLst>
              <a:ext uri="{FF2B5EF4-FFF2-40B4-BE49-F238E27FC236}">
                <a16:creationId xmlns:a16="http://schemas.microsoft.com/office/drawing/2014/main" id="{BD12A910-AE1E-6F41-07B6-543ADFDD0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631" y="32059"/>
            <a:ext cx="2573753" cy="99810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CFD2432-2E3E-31E1-F98A-2EBCB658A8CD}"/>
              </a:ext>
            </a:extLst>
          </p:cNvPr>
          <p:cNvSpPr txBox="1"/>
          <p:nvPr/>
        </p:nvSpPr>
        <p:spPr>
          <a:xfrm>
            <a:off x="0" y="1034182"/>
            <a:ext cx="6216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Scintillation (arcs)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E6C730-FC9A-CD31-B97F-C206A8F031DB}"/>
              </a:ext>
            </a:extLst>
          </p:cNvPr>
          <p:cNvSpPr txBox="1"/>
          <p:nvPr/>
        </p:nvSpPr>
        <p:spPr>
          <a:xfrm>
            <a:off x="4904361" y="651392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见吴子为报告</a:t>
            </a:r>
          </a:p>
        </p:txBody>
      </p:sp>
    </p:spTree>
    <p:extLst>
      <p:ext uri="{BB962C8B-B14F-4D97-AF65-F5344CB8AC3E}">
        <p14:creationId xmlns:p14="http://schemas.microsoft.com/office/powerpoint/2010/main" val="16340674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44D6FF-3D55-EDAC-2FF3-A8AE5316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265DD-4D02-4DB2-ACD1-AD596133B05C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D042387A-33AA-1985-9321-968709A2C333}"/>
              </a:ext>
            </a:extLst>
          </p:cNvPr>
          <p:cNvSpPr txBox="1">
            <a:spLocks/>
          </p:cNvSpPr>
          <p:nvPr/>
        </p:nvSpPr>
        <p:spPr>
          <a:xfrm>
            <a:off x="838200" y="-620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FRB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闪烁探测宿主介质和星周环境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E02D4D2-5346-55B5-955F-BD9B64F9DD9D}"/>
              </a:ext>
            </a:extLst>
          </p:cNvPr>
          <p:cNvSpPr txBox="1"/>
          <p:nvPr/>
        </p:nvSpPr>
        <p:spPr>
          <a:xfrm>
            <a:off x="976253" y="971233"/>
            <a:ext cx="851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800" b="1" dirty="0"/>
              <a:t>Are these scintillation arcs all caused by Galactic ISM?</a:t>
            </a:r>
          </a:p>
        </p:txBody>
      </p:sp>
      <p:sp>
        <p:nvSpPr>
          <p:cNvPr id="5" name="爆炸形: 8 pt  4">
            <a:extLst>
              <a:ext uri="{FF2B5EF4-FFF2-40B4-BE49-F238E27FC236}">
                <a16:creationId xmlns:a16="http://schemas.microsoft.com/office/drawing/2014/main" id="{E1174E04-5FAB-71FE-C198-19409B5944B8}"/>
              </a:ext>
            </a:extLst>
          </p:cNvPr>
          <p:cNvSpPr/>
          <p:nvPr/>
        </p:nvSpPr>
        <p:spPr>
          <a:xfrm>
            <a:off x="1391055" y="3501957"/>
            <a:ext cx="1070043" cy="83657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FRB</a:t>
            </a:r>
            <a:endParaRPr lang="zh-CN" altLang="en-US" dirty="0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09BD81-79D4-B4CD-606D-824A3C5EB891}"/>
              </a:ext>
            </a:extLst>
          </p:cNvPr>
          <p:cNvSpPr/>
          <p:nvPr/>
        </p:nvSpPr>
        <p:spPr>
          <a:xfrm>
            <a:off x="7626476" y="2503445"/>
            <a:ext cx="380121" cy="3196964"/>
          </a:xfrm>
          <a:custGeom>
            <a:avLst/>
            <a:gdLst>
              <a:gd name="connsiteX0" fmla="*/ 302048 w 380121"/>
              <a:gd name="connsiteY0" fmla="*/ 0 h 3196964"/>
              <a:gd name="connsiteX1" fmla="*/ 360132 w 380121"/>
              <a:gd name="connsiteY1" fmla="*/ 1271910 h 3196964"/>
              <a:gd name="connsiteX2" fmla="*/ 9 w 380121"/>
              <a:gd name="connsiteY2" fmla="*/ 2429234 h 3196964"/>
              <a:gd name="connsiteX3" fmla="*/ 348516 w 380121"/>
              <a:gd name="connsiteY3" fmla="*/ 3196964 h 319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121" h="3196964" fill="none" extrusionOk="0">
                <a:moveTo>
                  <a:pt x="302048" y="0"/>
                </a:moveTo>
                <a:cubicBezTo>
                  <a:pt x="430494" y="430002"/>
                  <a:pt x="400885" y="922454"/>
                  <a:pt x="360132" y="1271910"/>
                </a:cubicBezTo>
                <a:cubicBezTo>
                  <a:pt x="293900" y="1653549"/>
                  <a:pt x="85817" y="2115438"/>
                  <a:pt x="9" y="2429234"/>
                </a:cubicBezTo>
                <a:cubicBezTo>
                  <a:pt x="-1115" y="2726566"/>
                  <a:pt x="282659" y="3074406"/>
                  <a:pt x="348516" y="3196964"/>
                </a:cubicBezTo>
              </a:path>
              <a:path w="380121" h="3196964" stroke="0" extrusionOk="0">
                <a:moveTo>
                  <a:pt x="302048" y="0"/>
                </a:moveTo>
                <a:cubicBezTo>
                  <a:pt x="330096" y="374684"/>
                  <a:pt x="435083" y="894904"/>
                  <a:pt x="360132" y="1271910"/>
                </a:cubicBezTo>
                <a:cubicBezTo>
                  <a:pt x="315204" y="1699264"/>
                  <a:pt x="58480" y="2062708"/>
                  <a:pt x="9" y="2429234"/>
                </a:cubicBezTo>
                <a:cubicBezTo>
                  <a:pt x="-2149" y="2710480"/>
                  <a:pt x="285397" y="3105672"/>
                  <a:pt x="348516" y="3196964"/>
                </a:cubicBezTo>
              </a:path>
            </a:pathLst>
          </a:custGeom>
          <a:solidFill>
            <a:srgbClr val="FFFFFF"/>
          </a:solidFill>
          <a:ln w="635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894913178">
                  <a:custGeom>
                    <a:avLst/>
                    <a:gdLst>
                      <a:gd name="connsiteX0" fmla="*/ 252927 w 318303"/>
                      <a:gd name="connsiteY0" fmla="*/ 0 h 2714017"/>
                      <a:gd name="connsiteX1" fmla="*/ 301565 w 318303"/>
                      <a:gd name="connsiteY1" fmla="*/ 1079770 h 2714017"/>
                      <a:gd name="connsiteX2" fmla="*/ 8 w 318303"/>
                      <a:gd name="connsiteY2" fmla="*/ 2062264 h 2714017"/>
                      <a:gd name="connsiteX3" fmla="*/ 291838 w 318303"/>
                      <a:gd name="connsiteY3" fmla="*/ 2714017 h 2714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8303" h="2714017">
                        <a:moveTo>
                          <a:pt x="252927" y="0"/>
                        </a:moveTo>
                        <a:cubicBezTo>
                          <a:pt x="298322" y="368030"/>
                          <a:pt x="343718" y="736060"/>
                          <a:pt x="301565" y="1079770"/>
                        </a:cubicBezTo>
                        <a:cubicBezTo>
                          <a:pt x="259412" y="1423480"/>
                          <a:pt x="1629" y="1789890"/>
                          <a:pt x="8" y="2062264"/>
                        </a:cubicBezTo>
                        <a:cubicBezTo>
                          <a:pt x="-1613" y="2334638"/>
                          <a:pt x="235093" y="2600528"/>
                          <a:pt x="291838" y="2714017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2DB93D54-640D-B505-9540-1679EF6D72B3}"/>
              </a:ext>
            </a:extLst>
          </p:cNvPr>
          <p:cNvSpPr/>
          <p:nvPr/>
        </p:nvSpPr>
        <p:spPr>
          <a:xfrm>
            <a:off x="3102979" y="2449464"/>
            <a:ext cx="380122" cy="3484408"/>
          </a:xfrm>
          <a:custGeom>
            <a:avLst/>
            <a:gdLst>
              <a:gd name="connsiteX0" fmla="*/ 77966 w 380122"/>
              <a:gd name="connsiteY0" fmla="*/ 21362 h 3484408"/>
              <a:gd name="connsiteX1" fmla="*/ 87693 w 380122"/>
              <a:gd name="connsiteY1" fmla="*/ 108910 h 3484408"/>
              <a:gd name="connsiteX2" fmla="*/ 379523 w 380122"/>
              <a:gd name="connsiteY2" fmla="*/ 867668 h 3484408"/>
              <a:gd name="connsiteX3" fmla="*/ 144 w 380122"/>
              <a:gd name="connsiteY3" fmla="*/ 1422145 h 3484408"/>
              <a:gd name="connsiteX4" fmla="*/ 330885 w 380122"/>
              <a:gd name="connsiteY4" fmla="*/ 2229540 h 3484408"/>
              <a:gd name="connsiteX5" fmla="*/ 19600 w 380122"/>
              <a:gd name="connsiteY5" fmla="*/ 2949387 h 3484408"/>
              <a:gd name="connsiteX6" fmla="*/ 165515 w 380122"/>
              <a:gd name="connsiteY6" fmla="*/ 3484408 h 348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122" h="3484408" extrusionOk="0">
                <a:moveTo>
                  <a:pt x="77966" y="21362"/>
                </a:moveTo>
                <a:cubicBezTo>
                  <a:pt x="53477" y="-6865"/>
                  <a:pt x="43929" y="-36957"/>
                  <a:pt x="87693" y="108910"/>
                </a:cubicBezTo>
                <a:cubicBezTo>
                  <a:pt x="177078" y="225936"/>
                  <a:pt x="402503" y="657736"/>
                  <a:pt x="379523" y="867668"/>
                </a:cubicBezTo>
                <a:cubicBezTo>
                  <a:pt x="362813" y="1105288"/>
                  <a:pt x="-18056" y="1180078"/>
                  <a:pt x="144" y="1422145"/>
                </a:cubicBezTo>
                <a:cubicBezTo>
                  <a:pt x="-18648" y="1709034"/>
                  <a:pt x="295648" y="1945196"/>
                  <a:pt x="330885" y="2229540"/>
                </a:cubicBezTo>
                <a:cubicBezTo>
                  <a:pt x="309990" y="2470829"/>
                  <a:pt x="21206" y="2696536"/>
                  <a:pt x="19600" y="2949387"/>
                </a:cubicBezTo>
                <a:cubicBezTo>
                  <a:pt x="-7962" y="3158532"/>
                  <a:pt x="165516" y="3484408"/>
                  <a:pt x="165515" y="3484408"/>
                </a:cubicBezTo>
              </a:path>
            </a:pathLst>
          </a:custGeom>
          <a:noFill/>
          <a:ln w="57150">
            <a:solidFill>
              <a:srgbClr val="C0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812716516">
                  <a:custGeom>
                    <a:avLst/>
                    <a:gdLst>
                      <a:gd name="connsiteX0" fmla="*/ 77966 w 380122"/>
                      <a:gd name="connsiteY0" fmla="*/ 21362 h 3484408"/>
                      <a:gd name="connsiteX1" fmla="*/ 87693 w 380122"/>
                      <a:gd name="connsiteY1" fmla="*/ 108910 h 3484408"/>
                      <a:gd name="connsiteX2" fmla="*/ 379523 w 380122"/>
                      <a:gd name="connsiteY2" fmla="*/ 867668 h 3484408"/>
                      <a:gd name="connsiteX3" fmla="*/ 144 w 380122"/>
                      <a:gd name="connsiteY3" fmla="*/ 1422145 h 3484408"/>
                      <a:gd name="connsiteX4" fmla="*/ 330885 w 380122"/>
                      <a:gd name="connsiteY4" fmla="*/ 2229540 h 3484408"/>
                      <a:gd name="connsiteX5" fmla="*/ 19600 w 380122"/>
                      <a:gd name="connsiteY5" fmla="*/ 2949387 h 3484408"/>
                      <a:gd name="connsiteX6" fmla="*/ 165515 w 380122"/>
                      <a:gd name="connsiteY6" fmla="*/ 3484408 h 3484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0122" h="3484408">
                        <a:moveTo>
                          <a:pt x="77966" y="21362"/>
                        </a:moveTo>
                        <a:cubicBezTo>
                          <a:pt x="57700" y="-5390"/>
                          <a:pt x="37434" y="-32141"/>
                          <a:pt x="87693" y="108910"/>
                        </a:cubicBezTo>
                        <a:cubicBezTo>
                          <a:pt x="137952" y="249961"/>
                          <a:pt x="394115" y="648795"/>
                          <a:pt x="379523" y="867668"/>
                        </a:cubicBezTo>
                        <a:cubicBezTo>
                          <a:pt x="364931" y="1086541"/>
                          <a:pt x="8250" y="1195166"/>
                          <a:pt x="144" y="1422145"/>
                        </a:cubicBezTo>
                        <a:cubicBezTo>
                          <a:pt x="-7962" y="1649124"/>
                          <a:pt x="327642" y="1975000"/>
                          <a:pt x="330885" y="2229540"/>
                        </a:cubicBezTo>
                        <a:cubicBezTo>
                          <a:pt x="334128" y="2484080"/>
                          <a:pt x="47162" y="2740242"/>
                          <a:pt x="19600" y="2949387"/>
                        </a:cubicBezTo>
                        <a:cubicBezTo>
                          <a:pt x="-7962" y="3158532"/>
                          <a:pt x="165515" y="3484408"/>
                          <a:pt x="165515" y="3484408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中国天眼 FAST 小程序开场动画_Anitime随时动画-站酷ZCOOL">
            <a:extLst>
              <a:ext uri="{FF2B5EF4-FFF2-40B4-BE49-F238E27FC236}">
                <a16:creationId xmlns:a16="http://schemas.microsoft.com/office/drawing/2014/main" id="{C9C500E7-A549-1915-C97A-4A9C37ADB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12" y="3136414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76FD143-A291-C748-A1EE-2F542107F926}"/>
              </a:ext>
            </a:extLst>
          </p:cNvPr>
          <p:cNvCxnSpPr>
            <a:cxnSpLocks/>
            <a:endCxn id="1026" idx="1"/>
          </p:cNvCxnSpPr>
          <p:nvPr/>
        </p:nvCxnSpPr>
        <p:spPr>
          <a:xfrm>
            <a:off x="2363821" y="3920246"/>
            <a:ext cx="6567791" cy="73418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EC059CB-7701-9CC4-DACC-694490F32389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2286000" y="3317132"/>
            <a:ext cx="1196502" cy="408562"/>
          </a:xfrm>
          <a:prstGeom prst="line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997F5B2C-0AA5-E809-D27A-25B6A839763A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3501957" y="3329372"/>
            <a:ext cx="4124529" cy="16033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F1B9CB89-7858-FBBE-C3CE-ECF57691E959}"/>
              </a:ext>
            </a:extLst>
          </p:cNvPr>
          <p:cNvCxnSpPr>
            <a:cxnSpLocks/>
          </p:cNvCxnSpPr>
          <p:nvPr/>
        </p:nvCxnSpPr>
        <p:spPr>
          <a:xfrm flipV="1">
            <a:off x="7626476" y="4377528"/>
            <a:ext cx="1323992" cy="555152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直接连接符 1023">
            <a:extLst>
              <a:ext uri="{FF2B5EF4-FFF2-40B4-BE49-F238E27FC236}">
                <a16:creationId xmlns:a16="http://schemas.microsoft.com/office/drawing/2014/main" id="{0083AD4D-6CF3-39A0-DA23-1A29BA0660EA}"/>
              </a:ext>
            </a:extLst>
          </p:cNvPr>
          <p:cNvCxnSpPr/>
          <p:nvPr/>
        </p:nvCxnSpPr>
        <p:spPr>
          <a:xfrm>
            <a:off x="2286000" y="4131026"/>
            <a:ext cx="914400" cy="914400"/>
          </a:xfrm>
          <a:prstGeom prst="line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直接连接符 1024">
            <a:extLst>
              <a:ext uri="{FF2B5EF4-FFF2-40B4-BE49-F238E27FC236}">
                <a16:creationId xmlns:a16="http://schemas.microsoft.com/office/drawing/2014/main" id="{17CACE61-C9AC-63F8-CC2E-85394355D15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215135" y="3775355"/>
            <a:ext cx="4771473" cy="12700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直接连接符 1027">
            <a:extLst>
              <a:ext uri="{FF2B5EF4-FFF2-40B4-BE49-F238E27FC236}">
                <a16:creationId xmlns:a16="http://schemas.microsoft.com/office/drawing/2014/main" id="{7492B5A8-2447-4CEC-B989-4DA9FBCC6073}"/>
              </a:ext>
            </a:extLst>
          </p:cNvPr>
          <p:cNvCxnSpPr>
            <a:cxnSpLocks/>
          </p:cNvCxnSpPr>
          <p:nvPr/>
        </p:nvCxnSpPr>
        <p:spPr>
          <a:xfrm>
            <a:off x="7986608" y="3775355"/>
            <a:ext cx="959739" cy="120143"/>
          </a:xfrm>
          <a:prstGeom prst="line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3817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ECC2D4B-F0FC-203D-3EA7-67868A4D0DD7}"/>
              </a:ext>
            </a:extLst>
          </p:cNvPr>
          <p:cNvSpPr txBox="1"/>
          <p:nvPr/>
        </p:nvSpPr>
        <p:spPr>
          <a:xfrm>
            <a:off x="2256818" y="233464"/>
            <a:ext cx="7500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FRB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的快速偏振正交跳变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FCDD10C-EA97-D0E8-6C24-50B94775F31D}"/>
              </a:ext>
            </a:extLst>
          </p:cNvPr>
          <p:cNvGrpSpPr/>
          <p:nvPr/>
        </p:nvGrpSpPr>
        <p:grpSpPr>
          <a:xfrm>
            <a:off x="5140265" y="1457400"/>
            <a:ext cx="7051735" cy="4888608"/>
            <a:chOff x="4334326" y="1226793"/>
            <a:chExt cx="8206640" cy="5689245"/>
          </a:xfrm>
        </p:grpSpPr>
        <p:pic>
          <p:nvPicPr>
            <p:cNvPr id="5" name="图片 4" descr="图表&#10;&#10;描述已自动生成">
              <a:extLst>
                <a:ext uri="{FF2B5EF4-FFF2-40B4-BE49-F238E27FC236}">
                  <a16:creationId xmlns:a16="http://schemas.microsoft.com/office/drawing/2014/main" id="{9D2BE0D2-9C00-CF07-36AF-49C4AACA6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019" y="1329772"/>
              <a:ext cx="3428985" cy="3165711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797BFDB-4265-14DC-5108-F287F2F98BF7}"/>
                </a:ext>
              </a:extLst>
            </p:cNvPr>
            <p:cNvSpPr txBox="1"/>
            <p:nvPr/>
          </p:nvSpPr>
          <p:spPr>
            <a:xfrm>
              <a:off x="6558851" y="6163853"/>
              <a:ext cx="2903819" cy="752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正交跳变揭示辐射起源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Niu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et al. submitted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B6526C2D-DDC5-139F-C693-5AB417734477}"/>
                </a:ext>
              </a:extLst>
            </p:cNvPr>
            <p:cNvSpPr txBox="1"/>
            <p:nvPr/>
          </p:nvSpPr>
          <p:spPr>
            <a:xfrm>
              <a:off x="10187362" y="4506966"/>
              <a:ext cx="2353604" cy="1074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两个正交辐射分量的交叠导致跳变的模拟</a:t>
              </a: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4C10D87-B876-DD17-96D3-D2ACBA8C057F}"/>
                </a:ext>
              </a:extLst>
            </p:cNvPr>
            <p:cNvGrpSpPr/>
            <p:nvPr/>
          </p:nvGrpSpPr>
          <p:grpSpPr>
            <a:xfrm>
              <a:off x="4334326" y="1226793"/>
              <a:ext cx="4599611" cy="4067600"/>
              <a:chOff x="453958" y="1261501"/>
              <a:chExt cx="6005080" cy="5310505"/>
            </a:xfrm>
          </p:grpSpPr>
          <p:pic>
            <p:nvPicPr>
              <p:cNvPr id="3" name="图片 2" descr="图片包含 图表&#10;&#10;描述已自动生成">
                <a:extLst>
                  <a:ext uri="{FF2B5EF4-FFF2-40B4-BE49-F238E27FC236}">
                    <a16:creationId xmlns:a16="http://schemas.microsoft.com/office/drawing/2014/main" id="{7167178F-F5F0-089E-003E-287510EB0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958" y="1261501"/>
                <a:ext cx="6005080" cy="4023709"/>
              </a:xfrm>
              <a:prstGeom prst="rect">
                <a:avLst/>
              </a:prstGeom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7423360-0E4E-EAE4-77FA-43DCB640220F}"/>
                  </a:ext>
                </a:extLst>
              </p:cNvPr>
              <p:cNvSpPr txBox="1"/>
              <p:nvPr/>
            </p:nvSpPr>
            <p:spPr>
              <a:xfrm>
                <a:off x="1393386" y="5126420"/>
                <a:ext cx="4876802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在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FRB20201124A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中观测到的三个快速变化的正交跳变</a:t>
                </a:r>
              </a:p>
            </p:txBody>
          </p:sp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88429CFF-16B5-44C1-236A-C4B731DC73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91711" y="4930150"/>
                <a:ext cx="0" cy="1151949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FBF614A-F420-8347-D224-26DC62CD37F9}"/>
                  </a:ext>
                </a:extLst>
              </p:cNvPr>
              <p:cNvSpPr txBox="1"/>
              <p:nvPr/>
            </p:nvSpPr>
            <p:spPr>
              <a:xfrm>
                <a:off x="1612884" y="6202674"/>
                <a:ext cx="36872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毫秒级跳变时标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-&gt;</a:t>
                </a: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发生于磁层内部</a:t>
                </a:r>
              </a:p>
            </p:txBody>
          </p:sp>
        </p:grp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37BCB1E5-4633-19E4-5DEC-1D7CC2F79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15156" y="4094785"/>
              <a:ext cx="0" cy="824361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055154AE-FD20-445E-BAF4-7A1A26E6B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8" y="1359539"/>
            <a:ext cx="2870698" cy="3919126"/>
          </a:xfrm>
          <a:prstGeom prst="rect">
            <a:avLst/>
          </a:prstGeom>
        </p:spPr>
      </p:pic>
      <p:pic>
        <p:nvPicPr>
          <p:cNvPr id="10" name="图片 9" descr="图表, 箱线图&#10;&#10;描述已自动生成">
            <a:extLst>
              <a:ext uri="{FF2B5EF4-FFF2-40B4-BE49-F238E27FC236}">
                <a16:creationId xmlns:a16="http://schemas.microsoft.com/office/drawing/2014/main" id="{4BE343A1-8ECD-A53E-FCDB-174C7CB8C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953" y="1489588"/>
            <a:ext cx="2778381" cy="365902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A29C389-713A-D54D-77CB-0E14BAC7CB5C}"/>
              </a:ext>
            </a:extLst>
          </p:cNvPr>
          <p:cNvSpPr txBox="1"/>
          <p:nvPr/>
        </p:nvSpPr>
        <p:spPr>
          <a:xfrm>
            <a:off x="568265" y="569967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高度圆偏振脉冲揭示辐射机制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Jiang J. C. et al. submitted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DA3F0C-246B-1A13-A065-424B2DBBDCA7}"/>
              </a:ext>
            </a:extLst>
          </p:cNvPr>
          <p:cNvSpPr txBox="1"/>
          <p:nvPr/>
        </p:nvSpPr>
        <p:spPr>
          <a:xfrm>
            <a:off x="4904361" y="651392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见姜金辰、牛佳瑞报告</a:t>
            </a:r>
          </a:p>
        </p:txBody>
      </p:sp>
    </p:spTree>
    <p:extLst>
      <p:ext uri="{BB962C8B-B14F-4D97-AF65-F5344CB8AC3E}">
        <p14:creationId xmlns:p14="http://schemas.microsoft.com/office/powerpoint/2010/main" val="21007364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608F11-0E75-0C5E-555A-845BD8D81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75BF2D9-EE08-4D50-9B42-04E323FF7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88" y="1709740"/>
            <a:ext cx="7886700" cy="2221130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欢迎大家开展合作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1CFCAF-2350-4672-AA39-FED5242ED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CC03-F576-4C61-A3D6-115367CBA3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96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BE2CD-88AD-A00A-04D5-67016ACD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时域一阶双星搜寻技术开发</a:t>
            </a:r>
            <a:endParaRPr lang="zh-CN" altLang="en-US" dirty="0"/>
          </a:p>
        </p:txBody>
      </p:sp>
      <p:sp>
        <p:nvSpPr>
          <p:cNvPr id="21" name="内容占位符 20">
            <a:extLst>
              <a:ext uri="{FF2B5EF4-FFF2-40B4-BE49-F238E27FC236}">
                <a16:creationId xmlns:a16="http://schemas.microsoft.com/office/drawing/2014/main" id="{15C186E4-F5A8-6C83-03E0-C19EC2BC5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967FC21-4F56-B572-A217-0369BC5F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CC03-F576-4C61-A3D6-115367CBA3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2AD592D-670C-806D-F6FD-3F0A45BC9738}"/>
              </a:ext>
            </a:extLst>
          </p:cNvPr>
          <p:cNvGrpSpPr/>
          <p:nvPr/>
        </p:nvGrpSpPr>
        <p:grpSpPr>
          <a:xfrm>
            <a:off x="446210" y="1368211"/>
            <a:ext cx="3288632" cy="4780248"/>
            <a:chOff x="8277966" y="1524661"/>
            <a:chExt cx="3288632" cy="478024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7DD470-D091-97F6-262E-D45D8294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66" y="1524661"/>
              <a:ext cx="3288632" cy="232411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BA22EEA-616F-D94D-F022-48C1C8939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966" y="3980793"/>
              <a:ext cx="3288632" cy="2324116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6BDD871-F41C-DD47-2876-1883DB9AA906}"/>
              </a:ext>
            </a:extLst>
          </p:cNvPr>
          <p:cNvGrpSpPr/>
          <p:nvPr/>
        </p:nvGrpSpPr>
        <p:grpSpPr>
          <a:xfrm>
            <a:off x="3978030" y="1690690"/>
            <a:ext cx="7923685" cy="4537420"/>
            <a:chOff x="246171" y="2432194"/>
            <a:chExt cx="7923685" cy="453742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CD95C5B-8602-1AB8-184F-C176F800802C}"/>
                </a:ext>
              </a:extLst>
            </p:cNvPr>
            <p:cNvSpPr txBox="1"/>
            <p:nvPr/>
          </p:nvSpPr>
          <p:spPr>
            <a:xfrm>
              <a:off x="893483" y="6569504"/>
              <a:ext cx="40318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已初步实现一阶线性加速搜寻代码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C0015F3-AAAC-7648-414A-179058A25F45}"/>
                </a:ext>
              </a:extLst>
            </p:cNvPr>
            <p:cNvSpPr txBox="1"/>
            <p:nvPr/>
          </p:nvSpPr>
          <p:spPr>
            <a:xfrm>
              <a:off x="1479551" y="5353134"/>
              <a:ext cx="2015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Spin frequency (Hz)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554458B-DE4F-8B8B-3ED2-BA4F81F46B2D}"/>
                </a:ext>
              </a:extLst>
            </p:cNvPr>
            <p:cNvSpPr txBox="1"/>
            <p:nvPr/>
          </p:nvSpPr>
          <p:spPr>
            <a:xfrm rot="16200000">
              <a:off x="-475790" y="3577010"/>
              <a:ext cx="1813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Acceleration (s/s)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6804537-B00C-2F42-628F-7CE5122DE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046" y="2432194"/>
              <a:ext cx="3895991" cy="29219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6B3F21F-601B-5F15-3E17-A611EAEC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432" y="2460268"/>
              <a:ext cx="3818424" cy="2863818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6806659-516F-3EC7-42B6-B85A5D529907}"/>
                </a:ext>
              </a:extLst>
            </p:cNvPr>
            <p:cNvSpPr txBox="1"/>
            <p:nvPr/>
          </p:nvSpPr>
          <p:spPr>
            <a:xfrm>
              <a:off x="5252900" y="5390221"/>
              <a:ext cx="2015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Spin frequency (Hz)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923021A-BB15-A0DF-A6C3-43FA71765E64}"/>
                </a:ext>
              </a:extLst>
            </p:cNvPr>
            <p:cNvSpPr txBox="1"/>
            <p:nvPr/>
          </p:nvSpPr>
          <p:spPr>
            <a:xfrm rot="16200000">
              <a:off x="4273847" y="3732572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DM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A2F883C-8A4B-1772-4CED-2BCB428EC3BD}"/>
              </a:ext>
            </a:extLst>
          </p:cNvPr>
          <p:cNvSpPr txBox="1"/>
          <p:nvPr/>
        </p:nvSpPr>
        <p:spPr>
          <a:xfrm>
            <a:off x="10055189" y="5987020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朱炜玮等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A47A21-A01F-F432-FCF8-58EF1AD48114}"/>
              </a:ext>
            </a:extLst>
          </p:cNvPr>
          <p:cNvSpPr txBox="1"/>
          <p:nvPr/>
        </p:nvSpPr>
        <p:spPr>
          <a:xfrm>
            <a:off x="18286" y="4521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搜寻技术研发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ECB42F8-7DB6-126C-ACDB-8AA0F060EA82}"/>
              </a:ext>
            </a:extLst>
          </p:cNvPr>
          <p:cNvSpPr txBox="1"/>
          <p:nvPr/>
        </p:nvSpPr>
        <p:spPr>
          <a:xfrm>
            <a:off x="1026786" y="632634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注入模拟信号示例</a:t>
            </a:r>
          </a:p>
        </p:txBody>
      </p:sp>
      <p:pic>
        <p:nvPicPr>
          <p:cNvPr id="18" name="图片 17" descr="图片包含 游戏机&#10;&#10;描述已自动生成">
            <a:extLst>
              <a:ext uri="{FF2B5EF4-FFF2-40B4-BE49-F238E27FC236}">
                <a16:creationId xmlns:a16="http://schemas.microsoft.com/office/drawing/2014/main" id="{2349DBFA-1660-272D-3EE8-B154328A1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68" y="117583"/>
            <a:ext cx="1248446" cy="91032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D55744C-123C-2453-EA3F-B5ABFBB0F7DB}"/>
              </a:ext>
            </a:extLst>
          </p:cNvPr>
          <p:cNvSpPr txBox="1"/>
          <p:nvPr/>
        </p:nvSpPr>
        <p:spPr>
          <a:xfrm>
            <a:off x="3969809" y="6363580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达到课题中期目标指标（一阶加速算法开发）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6645512-A6A6-F9F9-B401-6C46FB24E3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09" y="1722650"/>
            <a:ext cx="6259880" cy="46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6AEBAF-997A-143C-B872-50C6B59C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脉冲星搜寻发现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D587D5-2A41-5BF7-24E5-D6266D61B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超新星遗迹、球状星团脉冲星发现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B1AF6F-B668-BF2A-09D8-13246519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CC03-F576-4C61-A3D6-115367CBA3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11">
            <a:extLst>
              <a:ext uri="{FF2B5EF4-FFF2-40B4-BE49-F238E27FC236}">
                <a16:creationId xmlns:a16="http://schemas.microsoft.com/office/drawing/2014/main" id="{47552DB6-6480-B385-4577-43CEBC2A9183}"/>
              </a:ext>
            </a:extLst>
          </p:cNvPr>
          <p:cNvSpPr txBox="1">
            <a:spLocks/>
          </p:cNvSpPr>
          <p:nvPr/>
        </p:nvSpPr>
        <p:spPr>
          <a:xfrm>
            <a:off x="11675137" y="5991227"/>
            <a:ext cx="44591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BECC03-F576-4C61-A3D6-115367CBA3B9}" type="slidenum"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2A544EE-356F-757E-E99A-2DFE9A7EC661}"/>
              </a:ext>
            </a:extLst>
          </p:cNvPr>
          <p:cNvGrpSpPr/>
          <p:nvPr/>
        </p:nvGrpSpPr>
        <p:grpSpPr>
          <a:xfrm>
            <a:off x="602120" y="2266545"/>
            <a:ext cx="3006843" cy="3828710"/>
            <a:chOff x="3324313" y="2572246"/>
            <a:chExt cx="2188021" cy="330076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73A5814-0307-3ECA-7694-70C134A72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9245" y="2572246"/>
              <a:ext cx="2163089" cy="163466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97BD3C4-D7DC-75DE-2BE1-8A96C434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4313" y="4206915"/>
              <a:ext cx="2188021" cy="1666098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9D29E70-E3B6-E699-8117-6EECEE7B35CF}"/>
              </a:ext>
            </a:extLst>
          </p:cNvPr>
          <p:cNvSpPr txBox="1"/>
          <p:nvPr/>
        </p:nvSpPr>
        <p:spPr>
          <a:xfrm>
            <a:off x="516862" y="6080911"/>
            <a:ext cx="376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FAST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超新星遗迹内发现新脉冲星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Zhang Z.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Yan W.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M.*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et al. CPL 2024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7F803B-E797-F442-A599-A667E308B579}"/>
              </a:ext>
            </a:extLst>
          </p:cNvPr>
          <p:cNvSpPr txBox="1"/>
          <p:nvPr/>
        </p:nvSpPr>
        <p:spPr>
          <a:xfrm>
            <a:off x="4163559" y="6095255"/>
            <a:ext cx="3864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venir Next Regular"/>
              </a:rPr>
              <a:t>发现球状星团中新脉冲星族群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venir Next 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Regular"/>
                <a:ea typeface="等线" panose="02010600030101010101" pitchFamily="2" charset="-122"/>
                <a:cs typeface="+mn-cs"/>
                <a:sym typeface="Avenir Next Regular"/>
              </a:rPr>
              <a:t>D.K. Zhou,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Regular"/>
                <a:ea typeface="等线" panose="02010600030101010101" pitchFamily="2" charset="-122"/>
                <a:cs typeface="+mn-cs"/>
                <a:sym typeface="Avenir Next Regular"/>
              </a:rPr>
              <a:t>P. Wang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Regular"/>
                <a:ea typeface="等线" panose="02010600030101010101" pitchFamily="2" charset="-122"/>
                <a:cs typeface="+mn-cs"/>
                <a:sym typeface="Avenir Next Regular"/>
              </a:rPr>
              <a:t>* et al. SCPMA 2024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3F82818-DAA4-44A7-D163-8EAA6952CCDA}"/>
              </a:ext>
            </a:extLst>
          </p:cNvPr>
          <p:cNvGrpSpPr/>
          <p:nvPr/>
        </p:nvGrpSpPr>
        <p:grpSpPr>
          <a:xfrm>
            <a:off x="3810781" y="2266545"/>
            <a:ext cx="3241772" cy="3686977"/>
            <a:chOff x="7400623" y="2663509"/>
            <a:chExt cx="2638727" cy="338343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DB03105-3550-EF82-5791-6B8227442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5660" y="4451153"/>
              <a:ext cx="2393690" cy="1595793"/>
            </a:xfrm>
            <a:prstGeom prst="rect">
              <a:avLst/>
            </a:prstGeom>
          </p:spPr>
        </p:pic>
        <p:pic>
          <p:nvPicPr>
            <p:cNvPr id="14" name="已粘贴的影片.png" descr="已粘贴的影片.png">
              <a:extLst>
                <a:ext uri="{FF2B5EF4-FFF2-40B4-BE49-F238E27FC236}">
                  <a16:creationId xmlns:a16="http://schemas.microsoft.com/office/drawing/2014/main" id="{8EFD9988-61FF-3224-6119-091A213C4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161"/>
            <a:stretch/>
          </p:blipFill>
          <p:spPr>
            <a:xfrm>
              <a:off x="7400623" y="2663509"/>
              <a:ext cx="2630161" cy="1721363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9D788E-746A-1B92-5664-3DBE0561F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47" y="1965988"/>
            <a:ext cx="4533493" cy="26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7028EF-57AA-FBA4-9177-A83F02394AEE}"/>
              </a:ext>
            </a:extLst>
          </p:cNvPr>
          <p:cNvSpPr txBox="1"/>
          <p:nvPr/>
        </p:nvSpPr>
        <p:spPr>
          <a:xfrm>
            <a:off x="9776298" y="603318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王培等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闫文明等</a:t>
            </a:r>
          </a:p>
        </p:txBody>
      </p:sp>
      <p:pic>
        <p:nvPicPr>
          <p:cNvPr id="15" name="图片 14" descr="文本&#10;&#10;描述已自动生成">
            <a:extLst>
              <a:ext uri="{FF2B5EF4-FFF2-40B4-BE49-F238E27FC236}">
                <a16:creationId xmlns:a16="http://schemas.microsoft.com/office/drawing/2014/main" id="{30FE32ED-4B66-F242-BDFF-DA7270562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671" y="891032"/>
            <a:ext cx="4337875" cy="7118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8D8E44-58C1-5929-54F4-15315CBF781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2671" y="136931"/>
            <a:ext cx="4251253" cy="63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97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663A7CC-5D8C-A173-5C94-BDDC4E3E78D0}"/>
              </a:ext>
            </a:extLst>
          </p:cNvPr>
          <p:cNvGrpSpPr/>
          <p:nvPr/>
        </p:nvGrpSpPr>
        <p:grpSpPr>
          <a:xfrm>
            <a:off x="112937" y="255684"/>
            <a:ext cx="11966126" cy="6472939"/>
            <a:chOff x="1453236" y="957812"/>
            <a:chExt cx="9318391" cy="5770811"/>
          </a:xfrm>
        </p:grpSpPr>
        <p:sp>
          <p:nvSpPr>
            <p:cNvPr id="5" name="TextBox 4"/>
            <p:cNvSpPr txBox="1"/>
            <p:nvPr/>
          </p:nvSpPr>
          <p:spPr>
            <a:xfrm>
              <a:off x="1453236" y="957812"/>
              <a:ext cx="7462684" cy="411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上海台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SKA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区域中心原型机具备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MWA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多波束搜寻和探测能力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38721" y="1550123"/>
              <a:ext cx="85171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marR="0" lvl="0" indent="-257175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v"/>
                <a:tabLst/>
                <a:defRPr/>
              </a:pP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存储包括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MWA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的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SMART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巡天在内约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0.5PB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数据，聚焦赤道、银心、</a:t>
              </a:r>
              <a:r>
                <a:rPr kumimoji="0" lang="en-US" altLang="zh-CN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GLEAMX-DR1</a:t>
              </a: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等重点区域。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083" y="1831507"/>
              <a:ext cx="4667866" cy="24750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12303" y="5183698"/>
              <a:ext cx="3316390" cy="154492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928693" y="5183698"/>
              <a:ext cx="1489818" cy="1544925"/>
            </a:xfrm>
            <a:prstGeom prst="rect">
              <a:avLst/>
            </a:prstGeom>
            <a:solidFill>
              <a:srgbClr val="E4FFE6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20985" y="5421406"/>
              <a:ext cx="1305233" cy="130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  多波束合成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上台脉冲星专用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GPU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节点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(4xA40)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100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个波束／天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83566" y="2048944"/>
              <a:ext cx="34806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阶段性成果：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90941" y="2349026"/>
              <a:ext cx="3688862" cy="318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marR="0" lvl="0" indent="-214313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§"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5%SMART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巡天的初步搜寻中获得超六万脉冲星候选体；首次认证约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10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颗已知脉冲星的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MWA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低频探测。</a:t>
              </a:r>
            </a:p>
            <a:p>
              <a:pPr marL="0" marR="0" lvl="0" indent="0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§"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发现银河系核球内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X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射线源</a:t>
              </a:r>
              <a:r>
                <a:rPr kumimoji="0" lang="pl-P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2CXO J174254.2-281806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的脉冲星对应体，为一颗新的脉冲星（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 ~ 270ms, DM ~ 198 pc/cm^3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）。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    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§"/>
                <a:tabLst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发现一颗新的伽马射线脉冲星候选体</a:t>
              </a:r>
              <a:r>
                <a:rPr kumimoji="0" lang="mr-I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Mangal" panose="02040503050203030202" pitchFamily="18" charset="0"/>
                </a:rPr>
                <a:t>J1753.6-444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7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（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 ~ 1.8ms, DM ~ 124 pc/cm^3 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）。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                     </a:t>
              </a:r>
              <a:r>
                <a:rPr kumimoji="0" lang="en-US" altLang="zh-CN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Yu et al.; Wang et al.; Lu et al. in prep.</a:t>
              </a:r>
              <a:endParaRPr kumimoji="0" lang="zh-CN" alt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§"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14313" marR="0" lvl="0" indent="-214313" algn="l" defTabSz="6858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charset="2"/>
                <a:buChar char="§"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88531FE4-5996-ADFA-5862-462530122550}"/>
                </a:ext>
              </a:extLst>
            </p:cNvPr>
            <p:cNvSpPr txBox="1"/>
            <p:nvPr/>
          </p:nvSpPr>
          <p:spPr>
            <a:xfrm>
              <a:off x="9264291" y="6023706"/>
              <a:ext cx="1507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Credit: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张仲莉</a:t>
              </a:r>
            </a:p>
          </p:txBody>
        </p:sp>
      </p:grpSp>
      <p:pic>
        <p:nvPicPr>
          <p:cNvPr id="6" name="图片 5" descr="文本, 信件&#10;&#10;描述已自动生成">
            <a:extLst>
              <a:ext uri="{FF2B5EF4-FFF2-40B4-BE49-F238E27FC236}">
                <a16:creationId xmlns:a16="http://schemas.microsoft.com/office/drawing/2014/main" id="{9C0B73C2-C0F8-0D89-63C3-A62EA1BA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17" y="129377"/>
            <a:ext cx="3618346" cy="776713"/>
          </a:xfrm>
          <a:prstGeom prst="rect">
            <a:avLst/>
          </a:prstGeom>
        </p:spPr>
      </p:pic>
      <p:pic>
        <p:nvPicPr>
          <p:cNvPr id="1026" name="Picture 2" descr="Gamers pave the way for million dollar grant | EurekAlert!">
            <a:extLst>
              <a:ext uri="{FF2B5EF4-FFF2-40B4-BE49-F238E27FC236}">
                <a16:creationId xmlns:a16="http://schemas.microsoft.com/office/drawing/2014/main" id="{A3329EAD-E099-E34E-5750-17DFDEEB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7" y="4630533"/>
            <a:ext cx="9142823" cy="21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42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44032-97DF-567D-E7A2-77763025F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108" y="2751715"/>
            <a:ext cx="1504766" cy="136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B14A41A-4BA1-21F3-595A-9AA4955C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4" y="27794"/>
            <a:ext cx="8379033" cy="109626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MWA</a:t>
            </a:r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脉冲星搜寻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66D43A3-03C7-9439-63B4-E44C8567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52" y="4137151"/>
            <a:ext cx="4758122" cy="26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115710-9D3F-F3C9-C994-67F5C35B64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3895" y="852186"/>
            <a:ext cx="5250921" cy="2516526"/>
          </a:xfrm>
          <a:prstGeom prst="rect">
            <a:avLst/>
          </a:prstGeom>
        </p:spPr>
      </p:pic>
      <p:sp>
        <p:nvSpPr>
          <p:cNvPr id="4" name="内容占位符 7">
            <a:extLst>
              <a:ext uri="{FF2B5EF4-FFF2-40B4-BE49-F238E27FC236}">
                <a16:creationId xmlns:a16="http://schemas.microsoft.com/office/drawing/2014/main" id="{C902ABC8-23EC-1FE0-F3C1-4EC5F174D44D}"/>
              </a:ext>
            </a:extLst>
          </p:cNvPr>
          <p:cNvSpPr txBox="1">
            <a:spLocks/>
          </p:cNvSpPr>
          <p:nvPr/>
        </p:nvSpPr>
        <p:spPr>
          <a:xfrm>
            <a:off x="153819" y="1191237"/>
            <a:ext cx="6853899" cy="257681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默奇森宽场阵列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MWA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(Murchison Widefield Array)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MWA-VCS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的数据规模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34.3TiB/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观测（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通道，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4800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秒）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文件数：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115k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个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约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组待处理数据，总数据量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2.35PiB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网络中心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MWA-VCS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数据处理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非实时的相干波束合成、脉冲星搜索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/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折叠处理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已完成流程搭建，并开始调试和运行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D91E5D0-7EE4-6528-522D-A990224509EC}"/>
              </a:ext>
            </a:extLst>
          </p:cNvPr>
          <p:cNvGrpSpPr/>
          <p:nvPr/>
        </p:nvGrpSpPr>
        <p:grpSpPr>
          <a:xfrm>
            <a:off x="8651407" y="96037"/>
            <a:ext cx="3540868" cy="1048650"/>
            <a:chOff x="4818191" y="6010497"/>
            <a:chExt cx="3425320" cy="82701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9CBD088-1A3F-E944-4563-3DFAFD11BBF9}"/>
                </a:ext>
              </a:extLst>
            </p:cNvPr>
            <p:cNvSpPr/>
            <p:nvPr/>
          </p:nvSpPr>
          <p:spPr>
            <a:xfrm>
              <a:off x="5518820" y="6289136"/>
              <a:ext cx="2724691" cy="548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Computer Network Information Center, </a:t>
              </a:r>
              <a:b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</a:b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Chinese Academy of Sciences</a:t>
              </a: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C4F20E6-7F13-903B-4DEC-B51BA895A4DC}"/>
                </a:ext>
              </a:extLst>
            </p:cNvPr>
            <p:cNvSpPr/>
            <p:nvPr/>
          </p:nvSpPr>
          <p:spPr>
            <a:xfrm>
              <a:off x="5457820" y="6011283"/>
              <a:ext cx="27856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黑体" panose="02010600030101010101" pitchFamily="2" charset="-122"/>
                  <a:ea typeface="黑体" panose="02010600030101010101" pitchFamily="2" charset="-122"/>
                  <a:cs typeface="微软雅黑" panose="020B0503020204020204" pitchFamily="34" charset="-122"/>
                  <a:sym typeface="+mn-lt"/>
                </a:rPr>
                <a:t>中国科学院计算机网络信息中心</a:t>
              </a:r>
            </a:p>
          </p:txBody>
        </p:sp>
        <p:pic>
          <p:nvPicPr>
            <p:cNvPr id="12" name="图片 11" descr="网络中心logo">
              <a:extLst>
                <a:ext uri="{FF2B5EF4-FFF2-40B4-BE49-F238E27FC236}">
                  <a16:creationId xmlns:a16="http://schemas.microsoft.com/office/drawing/2014/main" id="{2B22040E-A950-994F-4B80-4357F9EAD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8191" y="6010497"/>
              <a:ext cx="639629" cy="371208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61311062-76E6-7F30-D0D4-1544266DAE6F}"/>
              </a:ext>
            </a:extLst>
          </p:cNvPr>
          <p:cNvSpPr txBox="1"/>
          <p:nvPr/>
        </p:nvSpPr>
        <p:spPr>
          <a:xfrm>
            <a:off x="5115086" y="6005814"/>
            <a:ext cx="6104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吴开超 薛梦瑶 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张子涵 周宇凯等</a:t>
            </a:r>
            <a:endParaRPr kumimoji="1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AD9B9E1-9684-A3C3-1FA6-385B05879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69" y="3631832"/>
            <a:ext cx="2147614" cy="1585333"/>
          </a:xfrm>
          <a:prstGeom prst="rect">
            <a:avLst/>
          </a:prstGeom>
        </p:spPr>
      </p:pic>
      <p:pic>
        <p:nvPicPr>
          <p:cNvPr id="17" name="图片 16" descr="p00013_548.91ms_Cand.pfd">
            <a:extLst>
              <a:ext uri="{FF2B5EF4-FFF2-40B4-BE49-F238E27FC236}">
                <a16:creationId xmlns:a16="http://schemas.microsoft.com/office/drawing/2014/main" id="{58ED4B06-1C12-88C2-5ACC-683199A594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732" y="3517924"/>
            <a:ext cx="2338354" cy="1652511"/>
          </a:xfrm>
          <a:prstGeom prst="rect">
            <a:avLst/>
          </a:prstGeom>
        </p:spPr>
      </p:pic>
      <p:pic>
        <p:nvPicPr>
          <p:cNvPr id="19" name="图片 18" descr="p00006_1244.31ms_Cand.pfd">
            <a:extLst>
              <a:ext uri="{FF2B5EF4-FFF2-40B4-BE49-F238E27FC236}">
                <a16:creationId xmlns:a16="http://schemas.microsoft.com/office/drawing/2014/main" id="{6D7F37BA-944F-C7E4-AC76-EFE54ABBB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918" y="5021937"/>
            <a:ext cx="2358531" cy="16666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D826110-FE13-054D-40F4-11A510C5B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7449" y="5231380"/>
            <a:ext cx="2026994" cy="147145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80030C0-320F-46DE-05E8-172EB1D740E8}"/>
              </a:ext>
            </a:extLst>
          </p:cNvPr>
          <p:cNvSpPr txBox="1"/>
          <p:nvPr/>
        </p:nvSpPr>
        <p:spPr>
          <a:xfrm>
            <a:off x="1051639" y="6579109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管线测试期间看到已知脉冲星</a:t>
            </a:r>
          </a:p>
        </p:txBody>
      </p:sp>
    </p:spTree>
    <p:extLst>
      <p:ext uri="{BB962C8B-B14F-4D97-AF65-F5344CB8AC3E}">
        <p14:creationId xmlns:p14="http://schemas.microsoft.com/office/powerpoint/2010/main" val="304105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4813B3-00AA-46A0-796F-3BDFEF0C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21CMA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脉冲星搜寻实验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8E34F8-284B-6DE8-1861-78ABCBCD7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年疫情放开以后，开始可以进入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21CMA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现场调试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5050B8B-8D85-A7AB-993C-E0D70FBA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CC03-F576-4C61-A3D6-115367CBA3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BDB90E4-3261-2DB1-2433-3B1CDA63B4AE}"/>
              </a:ext>
            </a:extLst>
          </p:cNvPr>
          <p:cNvSpPr txBox="1"/>
          <p:nvPr/>
        </p:nvSpPr>
        <p:spPr>
          <a:xfrm>
            <a:off x="7246116" y="6184189"/>
            <a:ext cx="480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利用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EOR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组专用终端进行少数阵列的数据采集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04492FB-4D43-65BD-A2FC-9E26D28EA744}"/>
              </a:ext>
            </a:extLst>
          </p:cNvPr>
          <p:cNvSpPr txBox="1"/>
          <p:nvPr/>
        </p:nvSpPr>
        <p:spPr>
          <a:xfrm>
            <a:off x="1067901" y="6230991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岳友岭、顾俊骅、张春风、张赐杰等</a:t>
            </a:r>
          </a:p>
        </p:txBody>
      </p:sp>
      <p:pic>
        <p:nvPicPr>
          <p:cNvPr id="9" name="图片 8" descr="围栏内的草地上站着人&#10;&#10;中度可信度描述已自动生成">
            <a:extLst>
              <a:ext uri="{FF2B5EF4-FFF2-40B4-BE49-F238E27FC236}">
                <a16:creationId xmlns:a16="http://schemas.microsoft.com/office/drawing/2014/main" id="{CBCCDCD4-EE5A-627C-F161-D74E0AE9A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7" y="2450095"/>
            <a:ext cx="2541827" cy="3387779"/>
          </a:xfrm>
          <a:prstGeom prst="rect">
            <a:avLst/>
          </a:prstGeom>
        </p:spPr>
      </p:pic>
      <p:pic>
        <p:nvPicPr>
          <p:cNvPr id="13" name="bandpass-E20.PNG" descr="bandpass-E20.PNG">
            <a:extLst>
              <a:ext uri="{FF2B5EF4-FFF2-40B4-BE49-F238E27FC236}">
                <a16:creationId xmlns:a16="http://schemas.microsoft.com/office/drawing/2014/main" id="{A2B88253-0E6F-34EE-F379-8104A427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186" y="3831919"/>
            <a:ext cx="3345451" cy="2352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片 14" descr="图片包含 室内, 房间, 窗户, 天花板&#10;&#10;描述已自动生成">
            <a:extLst>
              <a:ext uri="{FF2B5EF4-FFF2-40B4-BE49-F238E27FC236}">
                <a16:creationId xmlns:a16="http://schemas.microsoft.com/office/drawing/2014/main" id="{EE8C26B9-B57C-A595-D604-3489742A9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86" y="2293141"/>
            <a:ext cx="3322868" cy="1535165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714F176-F885-BEA1-8C5A-B2DD71BF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337" y="2450095"/>
            <a:ext cx="4515274" cy="338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21250D42-956E-BF6A-2647-D714D450C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68" y="117583"/>
            <a:ext cx="1248446" cy="9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1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480744-85B3-BEC8-EF1B-D93F9D7E66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4271"/>
            <a:ext cx="10515600" cy="66278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21CMA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脉冲星搜寻实验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3DA092-B77E-B142-FE54-E357672976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0991" y="1135485"/>
            <a:ext cx="10515600" cy="44992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p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个子阵的相位校准和波束合成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并看见脉冲星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p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完成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个子阵数据接收实验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14AD50-BD0A-C904-30DF-A573F5E1BC4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14716"/>
            <a:ext cx="2743200" cy="365125"/>
          </a:xfrm>
        </p:spPr>
        <p:txBody>
          <a:bodyPr/>
          <a:lstStyle/>
          <a:p>
            <a:fld id="{E3BECC03-F576-4C61-A3D6-115367CBA3B9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图片 5" descr="图表&#10;&#10;描述已自动生成">
            <a:extLst>
              <a:ext uri="{FF2B5EF4-FFF2-40B4-BE49-F238E27FC236}">
                <a16:creationId xmlns:a16="http://schemas.microsoft.com/office/drawing/2014/main" id="{5A3CA46B-D617-45A6-AFBD-CEC4BABC1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4" y="2368432"/>
            <a:ext cx="4074067" cy="3388710"/>
          </a:xfrm>
          <a:prstGeom prst="rect">
            <a:avLst/>
          </a:prstGeom>
        </p:spPr>
      </p:pic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83A5842F-4DF8-918C-FB41-9BE2EB6CE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53587" y="2218222"/>
            <a:ext cx="4411205" cy="363891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77D682B-C794-16EF-7472-D3837C4C1AC2}"/>
              </a:ext>
            </a:extLst>
          </p:cNvPr>
          <p:cNvSpPr txBox="1"/>
          <p:nvPr/>
        </p:nvSpPr>
        <p:spPr>
          <a:xfrm>
            <a:off x="4367821" y="5693096"/>
            <a:ext cx="350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Dirty map from 12 subarrays (pods)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308BAC3-0567-2B4F-6DF8-7B291D955747}"/>
              </a:ext>
            </a:extLst>
          </p:cNvPr>
          <p:cNvSpPr txBox="1"/>
          <p:nvPr/>
        </p:nvSpPr>
        <p:spPr>
          <a:xfrm>
            <a:off x="454677" y="5656820"/>
            <a:ext cx="3751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UV coverage from 12 subarrays (pods)</a:t>
            </a:r>
          </a:p>
          <a:p>
            <a:r>
              <a:rPr lang="en-US" altLang="zh-CN" dirty="0"/>
              <a:t>Recorded by PSR backend system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0A6BDE-92C8-5CAE-CB97-A6B234009715}"/>
              </a:ext>
            </a:extLst>
          </p:cNvPr>
          <p:cNvSpPr txBox="1"/>
          <p:nvPr/>
        </p:nvSpPr>
        <p:spPr>
          <a:xfrm>
            <a:off x="100991" y="6414718"/>
            <a:ext cx="1193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周宇凯、梁嘉一、岳友岭、张春风、张赐杰、王超、薛梦瑶、付秋阳、朱炜玮等       详见周宇凯报告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3E8DDA6-E7A8-4070-5490-83E425274B19}"/>
              </a:ext>
            </a:extLst>
          </p:cNvPr>
          <p:cNvSpPr/>
          <p:nvPr/>
        </p:nvSpPr>
        <p:spPr>
          <a:xfrm>
            <a:off x="272374" y="2253160"/>
            <a:ext cx="11647252" cy="4049991"/>
          </a:xfrm>
          <a:prstGeom prst="roundRect">
            <a:avLst>
              <a:gd name="adj" fmla="val 215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8" name="图片 17" descr="图片包含 图形用户界面&#10;&#10;描述已自动生成">
            <a:extLst>
              <a:ext uri="{FF2B5EF4-FFF2-40B4-BE49-F238E27FC236}">
                <a16:creationId xmlns:a16="http://schemas.microsoft.com/office/drawing/2014/main" id="{38C2275E-6B79-F1F1-63DF-59F688D6D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29" y="2541591"/>
            <a:ext cx="3268494" cy="326849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2CAF4D4-1666-B834-D58B-3CD0B1F2DB41}"/>
              </a:ext>
            </a:extLst>
          </p:cNvPr>
          <p:cNvSpPr txBox="1"/>
          <p:nvPr/>
        </p:nvSpPr>
        <p:spPr>
          <a:xfrm>
            <a:off x="8362782" y="5892077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21CMA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观测到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PSR B0329+54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891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7FB49E-5FB1-B303-05B6-9F6257D72A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3675" y="159798"/>
            <a:ext cx="9542834" cy="869970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Relativistic spin precession in DNS</a:t>
            </a:r>
            <a:endParaRPr lang="zh-CN" altLang="en-US" sz="4000" dirty="0"/>
          </a:p>
        </p:txBody>
      </p:sp>
      <p:pic>
        <p:nvPicPr>
          <p:cNvPr id="3" name="图片 2" descr="profileseparation">
            <a:extLst>
              <a:ext uri="{FF2B5EF4-FFF2-40B4-BE49-F238E27FC236}">
                <a16:creationId xmlns:a16="http://schemas.microsoft.com/office/drawing/2014/main" id="{47DD3D03-FC05-7775-D163-C470097C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276" y="2368927"/>
            <a:ext cx="3945172" cy="1706962"/>
          </a:xfrm>
          <a:prstGeom prst="rect">
            <a:avLst/>
          </a:prstGeom>
        </p:spPr>
      </p:pic>
      <p:pic>
        <p:nvPicPr>
          <p:cNvPr id="4" name="图片 3" descr="sep_pa_mcmc_pa_two_pulses_one_phi0_tc">
            <a:extLst>
              <a:ext uri="{FF2B5EF4-FFF2-40B4-BE49-F238E27FC236}">
                <a16:creationId xmlns:a16="http://schemas.microsoft.com/office/drawing/2014/main" id="{0898B5BE-246D-F567-4FAE-4EE2FCC54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095" y="4264095"/>
            <a:ext cx="4649055" cy="2333023"/>
          </a:xfrm>
          <a:prstGeom prst="rect">
            <a:avLst/>
          </a:prstGeom>
        </p:spPr>
      </p:pic>
      <p:pic>
        <p:nvPicPr>
          <p:cNvPr id="5" name="图片 4" descr="sep_pa_mcmc_two_pulses_one_phi0_tc">
            <a:extLst>
              <a:ext uri="{FF2B5EF4-FFF2-40B4-BE49-F238E27FC236}">
                <a16:creationId xmlns:a16="http://schemas.microsoft.com/office/drawing/2014/main" id="{02BD5AA4-CC0F-719A-874C-0DFBF0D54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49" y="2410225"/>
            <a:ext cx="3641338" cy="36413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D574854-1CE7-29E3-3EA8-8627886CCEEC}"/>
              </a:ext>
            </a:extLst>
          </p:cNvPr>
          <p:cNvSpPr txBox="1"/>
          <p:nvPr/>
        </p:nvSpPr>
        <p:spPr>
          <a:xfrm>
            <a:off x="7980327" y="6308209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Meng Zhu Kramer et al. 2024 </a:t>
            </a:r>
            <a:r>
              <a:rPr lang="en-US" altLang="zh-CN" b="1" dirty="0" err="1"/>
              <a:t>ApJ</a:t>
            </a:r>
            <a:endParaRPr lang="zh-CN" altLang="en-US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DBAF6A3-CB4B-F612-76F6-C0432455A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05" y="4097898"/>
            <a:ext cx="2671648" cy="27360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C5C372-50F6-EF35-F003-E5364C0714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46" t="3567" r="16113" b="44647"/>
          <a:stretch/>
        </p:blipFill>
        <p:spPr>
          <a:xfrm>
            <a:off x="584600" y="2014462"/>
            <a:ext cx="2871166" cy="2038466"/>
          </a:xfrm>
          <a:prstGeom prst="rect">
            <a:avLst/>
          </a:prstGeom>
        </p:spPr>
      </p:pic>
      <p:pic>
        <p:nvPicPr>
          <p:cNvPr id="10" name="图片 9" descr="图示&#10;&#10;描述已自动生成">
            <a:extLst>
              <a:ext uri="{FF2B5EF4-FFF2-40B4-BE49-F238E27FC236}">
                <a16:creationId xmlns:a16="http://schemas.microsoft.com/office/drawing/2014/main" id="{AFB51CDB-254C-104D-A0A2-A93B21838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" y="2760102"/>
            <a:ext cx="4170374" cy="35031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D9E2F1E-2DD3-74B3-75F0-18F8C9D6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445" y="873794"/>
            <a:ext cx="2049695" cy="255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0764EC0-A10D-149F-F4F7-0BF9C40BC954}"/>
              </a:ext>
            </a:extLst>
          </p:cNvPr>
          <p:cNvSpPr txBox="1"/>
          <p:nvPr/>
        </p:nvSpPr>
        <p:spPr>
          <a:xfrm>
            <a:off x="10515600" y="3298195"/>
            <a:ext cx="18165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err="1"/>
              <a:t>Credit:Relativitydoctor.com</a:t>
            </a:r>
            <a:endParaRPr lang="zh-CN" altLang="en-US" sz="11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A0F2DA-34B7-6D13-C53C-69704C75187C}"/>
              </a:ext>
            </a:extLst>
          </p:cNvPr>
          <p:cNvSpPr txBox="1"/>
          <p:nvPr/>
        </p:nvSpPr>
        <p:spPr>
          <a:xfrm>
            <a:off x="513396" y="1099947"/>
            <a:ext cx="3966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Profiles (Polarizations)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AA2FD72-1752-D47E-A1A8-241395EEDE2C}"/>
              </a:ext>
            </a:extLst>
          </p:cNvPr>
          <p:cNvSpPr txBox="1"/>
          <p:nvPr/>
        </p:nvSpPr>
        <p:spPr>
          <a:xfrm>
            <a:off x="4894030" y="1119832"/>
            <a:ext cx="3931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PSR J1946+2052 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Closest DNS Pb=1.8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hr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9901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4711285E-FED6-4A3D-B95F-6AC4ACD70357}"/>
              </a:ext>
            </a:extLst>
          </p:cNvPr>
          <p:cNvGrpSpPr/>
          <p:nvPr/>
        </p:nvGrpSpPr>
        <p:grpSpPr>
          <a:xfrm>
            <a:off x="3453893" y="2291766"/>
            <a:ext cx="5069337" cy="2370748"/>
            <a:chOff x="3128731" y="2072148"/>
            <a:chExt cx="6205045" cy="2844874"/>
          </a:xfrm>
        </p:grpSpPr>
        <p:pic>
          <p:nvPicPr>
            <p:cNvPr id="9" name="图片 8" descr="图示&#10;&#10;描述已自动生成">
              <a:extLst>
                <a:ext uri="{FF2B5EF4-FFF2-40B4-BE49-F238E27FC236}">
                  <a16:creationId xmlns:a16="http://schemas.microsoft.com/office/drawing/2014/main" id="{E3C11B34-7A40-AA23-AAAA-27C423AC1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731" y="2072148"/>
              <a:ext cx="6205045" cy="2844874"/>
            </a:xfrm>
            <a:prstGeom prst="rect">
              <a:avLst/>
            </a:prstGeom>
          </p:spPr>
        </p:pic>
        <p:pic>
          <p:nvPicPr>
            <p:cNvPr id="10" name="图片 9" descr="图示&#10;&#10;描述已自动生成">
              <a:extLst>
                <a:ext uri="{FF2B5EF4-FFF2-40B4-BE49-F238E27FC236}">
                  <a16:creationId xmlns:a16="http://schemas.microsoft.com/office/drawing/2014/main" id="{C704D7AB-4E5E-CA41-054B-13EF4FD12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8210" y="2153230"/>
              <a:ext cx="2996044" cy="2704513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431D7E29-8F1D-99AF-B025-6239E6E4822D}"/>
              </a:ext>
            </a:extLst>
          </p:cNvPr>
          <p:cNvSpPr txBox="1">
            <a:spLocks/>
          </p:cNvSpPr>
          <p:nvPr/>
        </p:nvSpPr>
        <p:spPr>
          <a:xfrm>
            <a:off x="2299855" y="87549"/>
            <a:ext cx="9892144" cy="964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four components Pulsar</a:t>
            </a:r>
            <a:endParaRPr lang="zh-CN" altLang="en-US" sz="3600" b="1" dirty="0"/>
          </a:p>
        </p:txBody>
      </p:sp>
      <p:pic>
        <p:nvPicPr>
          <p:cNvPr id="3" name="pasted-image.png" descr="pasted-image.png">
            <a:extLst>
              <a:ext uri="{FF2B5EF4-FFF2-40B4-BE49-F238E27FC236}">
                <a16:creationId xmlns:a16="http://schemas.microsoft.com/office/drawing/2014/main" id="{EB0DECA1-4C1C-30AC-3161-5BD52CDA1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035" y="1304"/>
            <a:ext cx="1033576" cy="1127827"/>
          </a:xfrm>
          <a:prstGeom prst="rect">
            <a:avLst/>
          </a:prstGeom>
          <a:ln w="57150">
            <a:solidFill>
              <a:schemeClr val="accent1"/>
            </a:solidFill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A9F83ED-8A07-33E0-3667-B3EA44D99E4B}"/>
              </a:ext>
            </a:extLst>
          </p:cNvPr>
          <p:cNvSpPr txBox="1"/>
          <p:nvPr/>
        </p:nvSpPr>
        <p:spPr>
          <a:xfrm>
            <a:off x="845936" y="1194621"/>
            <a:ext cx="4835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PSR J1239+0326</a:t>
            </a: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Double cone beam pattern</a:t>
            </a: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3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rd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sample of Odd-even modulation</a:t>
            </a:r>
          </a:p>
          <a:p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6D87BEA-71D5-2263-0305-1ED8424656F1}"/>
              </a:ext>
            </a:extLst>
          </p:cNvPr>
          <p:cNvGrpSpPr/>
          <p:nvPr/>
        </p:nvGrpSpPr>
        <p:grpSpPr>
          <a:xfrm>
            <a:off x="437744" y="2248198"/>
            <a:ext cx="3208927" cy="3075867"/>
            <a:chOff x="597231" y="2248506"/>
            <a:chExt cx="3374914" cy="3276806"/>
          </a:xfrm>
        </p:grpSpPr>
        <p:pic>
          <p:nvPicPr>
            <p:cNvPr id="11" name="图片 10" descr="图表, 直方图&#10;&#10;描述已自动生成">
              <a:extLst>
                <a:ext uri="{FF2B5EF4-FFF2-40B4-BE49-F238E27FC236}">
                  <a16:creationId xmlns:a16="http://schemas.microsoft.com/office/drawing/2014/main" id="{48D9EAD7-2B0D-0F29-8C11-ACCD3864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31" y="2248506"/>
              <a:ext cx="3374914" cy="3276806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DD70100-205B-B25D-953A-659DF606FECF}"/>
                </a:ext>
              </a:extLst>
            </p:cNvPr>
            <p:cNvSpPr txBox="1"/>
            <p:nvPr/>
          </p:nvSpPr>
          <p:spPr>
            <a:xfrm>
              <a:off x="1078141" y="3326860"/>
              <a:ext cx="6401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         </a:t>
              </a:r>
              <a:endParaRPr lang="zh-CN" altLang="en-US" dirty="0"/>
            </a:p>
          </p:txBody>
        </p:sp>
      </p:grpSp>
      <p:pic>
        <p:nvPicPr>
          <p:cNvPr id="15" name="图片 14" descr="图片包含 图形用户界面&#10;&#10;描述已自动生成">
            <a:extLst>
              <a:ext uri="{FF2B5EF4-FFF2-40B4-BE49-F238E27FC236}">
                <a16:creationId xmlns:a16="http://schemas.microsoft.com/office/drawing/2014/main" id="{1DC2901F-784C-9C9F-0F32-437CEADFC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74" y="1314347"/>
            <a:ext cx="2451908" cy="5033946"/>
          </a:xfrm>
          <a:prstGeom prst="rect">
            <a:avLst/>
          </a:prstGeom>
        </p:spPr>
      </p:pic>
      <p:pic>
        <p:nvPicPr>
          <p:cNvPr id="17" name="图片 16" descr="日程表&#10;&#10;描述已自动生成">
            <a:extLst>
              <a:ext uri="{FF2B5EF4-FFF2-40B4-BE49-F238E27FC236}">
                <a16:creationId xmlns:a16="http://schemas.microsoft.com/office/drawing/2014/main" id="{758D8960-9A28-8EF7-6653-FE6C8EAB2C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56" y="4923008"/>
            <a:ext cx="5112618" cy="146366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5A6093E-2027-283A-A7A2-E00B7CCDC5E7}"/>
              </a:ext>
            </a:extLst>
          </p:cNvPr>
          <p:cNvSpPr txBox="1"/>
          <p:nvPr/>
        </p:nvSpPr>
        <p:spPr>
          <a:xfrm>
            <a:off x="895002" y="6371710"/>
            <a:ext cx="280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Rejep</a:t>
            </a:r>
            <a:r>
              <a:rPr lang="en-US" altLang="zh-CN" b="1" dirty="0"/>
              <a:t> et al. 2024 submitted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2D5C6D0-6CB5-7280-F629-6AC583495974}"/>
              </a:ext>
            </a:extLst>
          </p:cNvPr>
          <p:cNvSpPr txBox="1"/>
          <p:nvPr/>
        </p:nvSpPr>
        <p:spPr>
          <a:xfrm>
            <a:off x="4795834" y="6371710"/>
            <a:ext cx="2819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Odd-even modulation </a:t>
            </a:r>
          </a:p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22D5E7-BBA6-8FE5-2D4E-F32883DE1F22}"/>
              </a:ext>
            </a:extLst>
          </p:cNvPr>
          <p:cNvSpPr txBox="1"/>
          <p:nvPr/>
        </p:nvSpPr>
        <p:spPr>
          <a:xfrm>
            <a:off x="8672329" y="6314233"/>
            <a:ext cx="23322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PSR J1239+0326</a:t>
            </a:r>
          </a:p>
        </p:txBody>
      </p:sp>
    </p:spTree>
    <p:extLst>
      <p:ext uri="{BB962C8B-B14F-4D97-AF65-F5344CB8AC3E}">
        <p14:creationId xmlns:p14="http://schemas.microsoft.com/office/powerpoint/2010/main" val="11522002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答辩模板" id="{3D975225-366B-4AF7-8D7A-338FE5B9E2C4}" vid="{D6D8151C-4AF8-4188-BFE0-EFDDD758A7AD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1007</Words>
  <Application>Microsoft Office PowerPoint</Application>
  <PresentationFormat>宽屏</PresentationFormat>
  <Paragraphs>129</Paragraphs>
  <Slides>16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Avenir Next Regular</vt:lpstr>
      <vt:lpstr>等线</vt:lpstr>
      <vt:lpstr>等线 Light</vt:lpstr>
      <vt:lpstr>黑体</vt:lpstr>
      <vt:lpstr>华文细黑</vt:lpstr>
      <vt:lpstr>楷体</vt:lpstr>
      <vt:lpstr>Microsoft Yahei</vt:lpstr>
      <vt:lpstr>Microsoft Yahei</vt:lpstr>
      <vt:lpstr>Arial</vt:lpstr>
      <vt:lpstr>Calibri</vt:lpstr>
      <vt:lpstr>Calibri Light</vt:lpstr>
      <vt:lpstr>Wingdings</vt:lpstr>
      <vt:lpstr>Wingdings 2</vt:lpstr>
      <vt:lpstr>Office 主题​​</vt:lpstr>
      <vt:lpstr>1_Office 主题​​</vt:lpstr>
      <vt:lpstr>方向2.2： SKA脉冲星搜寻预研</vt:lpstr>
      <vt:lpstr>时域一阶双星搜寻技术开发</vt:lpstr>
      <vt:lpstr>脉冲星搜寻发现</vt:lpstr>
      <vt:lpstr>PowerPoint 演示文稿</vt:lpstr>
      <vt:lpstr>MWA脉冲星搜寻</vt:lpstr>
      <vt:lpstr>21CMA脉冲星搜寻实验</vt:lpstr>
      <vt:lpstr>21CMA脉冲星搜寻实验</vt:lpstr>
      <vt:lpstr>Relativistic spin precession in DNS</vt:lpstr>
      <vt:lpstr>PowerPoint 演示文稿</vt:lpstr>
      <vt:lpstr>PowerPoint 演示文稿</vt:lpstr>
      <vt:lpstr>FAST detects pulsar emission from  SGR J1935+2154, the FRB-magnetar </vt:lpstr>
      <vt:lpstr>PowerPoint 演示文稿</vt:lpstr>
      <vt:lpstr>PowerPoint 演示文稿</vt:lpstr>
      <vt:lpstr>PowerPoint 演示文稿</vt:lpstr>
      <vt:lpstr>PowerPoint 演示文稿</vt:lpstr>
      <vt:lpstr>欢迎大家开展合作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方向2.2： SKA脉冲星搜寻预研</dc:title>
  <dc:creator>朱 炜玮</dc:creator>
  <cp:lastModifiedBy>朱 炜玮</cp:lastModifiedBy>
  <cp:revision>2</cp:revision>
  <dcterms:created xsi:type="dcterms:W3CDTF">2024-07-12T00:54:46Z</dcterms:created>
  <dcterms:modified xsi:type="dcterms:W3CDTF">2024-07-12T01:14:34Z</dcterms:modified>
</cp:coreProperties>
</file>