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gif" ContentType="image/gi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6" r:id="rId3"/>
    <p:sldId id="318" r:id="rId5"/>
    <p:sldId id="374" r:id="rId6"/>
    <p:sldId id="380" r:id="rId7"/>
    <p:sldId id="372" r:id="rId8"/>
    <p:sldId id="377" r:id="rId9"/>
    <p:sldId id="376" r:id="rId10"/>
    <p:sldId id="379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391" r:id="rId19"/>
    <p:sldId id="392" r:id="rId20"/>
    <p:sldId id="393" r:id="rId21"/>
  </p:sldIdLst>
  <p:sldSz cx="9144000" cy="6858000" type="screen4x3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邓 竺龄" initials="邓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6" autoAdjust="0"/>
    <p:restoredTop sz="94671" autoAdjust="0"/>
  </p:normalViewPr>
  <p:slideViewPr>
    <p:cSldViewPr>
      <p:cViewPr varScale="1">
        <p:scale>
          <a:sx n="63" d="100"/>
          <a:sy n="63" d="100"/>
        </p:scale>
        <p:origin x="1428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1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0883B-8F6B-47D6-869A-5D38AC3CAA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F8747-3072-4608-82B0-192D667AE5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</a:ln>
        </p:spPr>
        <p:txBody>
          <a:bodyPr wrap="square" numCol="1" anchor="t" anchorCtr="0" compatLnSpc="1"/>
          <a:lstStyle/>
          <a:p>
            <a:r>
              <a:rPr lang="zh-CN" altLang="en-US">
                <a:ea typeface="宋体" panose="02010600030101010101" pitchFamily="2" charset="-122"/>
              </a:rPr>
              <a:t>数字化校园建设解决方案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6656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r>
              <a:rPr lang="zh-CN" altLang="en-US">
                <a:ea typeface="宋体" panose="02010600030101010101" pitchFamily="2" charset="-122"/>
              </a:rPr>
              <a:t>沈阳职业技术学院信息中心</a:t>
            </a: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6656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933DB7A-593B-4274-8E52-63EE14F30D94}" type="slidenum">
              <a:rPr lang="zh-CN" altLang="en-US" smtClean="0"/>
            </a:fld>
            <a:endParaRPr lang="en-US" altLang="zh-CN"/>
          </a:p>
        </p:txBody>
      </p:sp>
      <p:sp>
        <p:nvSpPr>
          <p:cNvPr id="665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656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6126-6163-47A0-B915-CF9E6C40BC25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2" y="1402670"/>
            <a:ext cx="9145717" cy="2112886"/>
            <a:chOff x="-1717" y="1633490"/>
            <a:chExt cx="9145717" cy="2112886"/>
          </a:xfrm>
        </p:grpSpPr>
        <p:sp>
          <p:nvSpPr>
            <p:cNvPr id="7" name="Rectangle 2"/>
            <p:cNvSpPr>
              <a:spLocks noChangeArrowheads="1"/>
            </p:cNvSpPr>
            <p:nvPr userDrawn="1"/>
          </p:nvSpPr>
          <p:spPr bwMode="gray">
            <a:xfrm>
              <a:off x="1417185" y="2331581"/>
              <a:ext cx="7726815" cy="1384070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 userDrawn="1"/>
          </p:nvSpPr>
          <p:spPr bwMode="gray">
            <a:xfrm>
              <a:off x="1420613" y="2336234"/>
              <a:ext cx="710308" cy="7073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 userDrawn="1"/>
          </p:nvSpPr>
          <p:spPr bwMode="gray">
            <a:xfrm>
              <a:off x="710307" y="2331581"/>
              <a:ext cx="710306" cy="7073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 userDrawn="1"/>
          </p:nvSpPr>
          <p:spPr bwMode="gray">
            <a:xfrm>
              <a:off x="1420613" y="1633490"/>
              <a:ext cx="710308" cy="7073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 userDrawn="1"/>
          </p:nvSpPr>
          <p:spPr bwMode="gray">
            <a:xfrm>
              <a:off x="-1717" y="3038978"/>
              <a:ext cx="710308" cy="70739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gray">
            <a:xfrm>
              <a:off x="710307" y="3116060"/>
              <a:ext cx="705161" cy="63031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8" name="Rectangle 4"/>
          <p:cNvSpPr>
            <a:spLocks noGrp="1" noChangeArrowheads="1"/>
          </p:cNvSpPr>
          <p:nvPr userDrawn="1">
            <p:ph type="title"/>
          </p:nvPr>
        </p:nvSpPr>
        <p:spPr bwMode="white">
          <a:xfrm>
            <a:off x="2098487" y="2685284"/>
            <a:ext cx="6903429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002" y="181880"/>
            <a:ext cx="7263599" cy="682437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86D12-2865-47D9-93F2-64517C020A62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44000" y="976546"/>
            <a:ext cx="8856000" cy="0"/>
          </a:xfrm>
          <a:prstGeom prst="line">
            <a:avLst/>
          </a:prstGeom>
          <a:ln w="603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9DA4-45A7-49A4-BD69-16A4ADFCC04D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ChangeArrowheads="1"/>
          </p:cNvSpPr>
          <p:nvPr userDrawn="1"/>
        </p:nvSpPr>
        <p:spPr bwMode="auto">
          <a:xfrm>
            <a:off x="0" y="6429375"/>
            <a:ext cx="9144000" cy="4048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 sz="1800">
              <a:solidFill>
                <a:schemeClr val="folHlink"/>
              </a:solidFill>
            </a:endParaRPr>
          </a:p>
        </p:txBody>
      </p:sp>
      <p:sp>
        <p:nvSpPr>
          <p:cNvPr id="3" name="Rectangle 32"/>
          <p:cNvSpPr>
            <a:spLocks noChangeArrowheads="1"/>
          </p:cNvSpPr>
          <p:nvPr/>
        </p:nvSpPr>
        <p:spPr bwMode="auto">
          <a:xfrm>
            <a:off x="5292725" y="1028700"/>
            <a:ext cx="1966913" cy="384175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/>
          <a:lstStyle>
            <a:lvl1pPr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en-US" altLang="ko-KR" sz="1400" b="1">
                <a:solidFill>
                  <a:schemeClr val="tx2"/>
                </a:solidFill>
                <a:latin typeface="Verdana" panose="020B0604030504040204" pitchFamily="34" charset="0"/>
                <a:ea typeface="굴림" panose="020B0600000101010101" pitchFamily="34" charset="-127"/>
              </a:rPr>
              <a:t>Company name</a:t>
            </a:r>
            <a:endParaRPr kumimoji="1" lang="en-US" altLang="ko-KR" sz="1400" b="1">
              <a:solidFill>
                <a:schemeClr val="tx2"/>
              </a:solidFill>
              <a:latin typeface="Verdana" panose="020B0604030504040204" pitchFamily="34" charset="0"/>
              <a:ea typeface="굴림" panose="020B0600000101010101" pitchFamily="34" charset="-127"/>
            </a:endParaRPr>
          </a:p>
        </p:txBody>
      </p:sp>
      <p:sp>
        <p:nvSpPr>
          <p:cNvPr id="4" name="Rectangle 33"/>
          <p:cNvSpPr>
            <a:spLocks noChangeArrowheads="1"/>
          </p:cNvSpPr>
          <p:nvPr/>
        </p:nvSpPr>
        <p:spPr bwMode="ltGray">
          <a:xfrm>
            <a:off x="0" y="0"/>
            <a:ext cx="9144000" cy="2060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>
            <a:lvl1pPr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1800"/>
          </a:p>
        </p:txBody>
      </p:sp>
      <p:sp>
        <p:nvSpPr>
          <p:cNvPr id="5" name="Freeform 34"/>
          <p:cNvSpPr/>
          <p:nvPr/>
        </p:nvSpPr>
        <p:spPr bwMode="gray">
          <a:xfrm>
            <a:off x="2582863" y="1285875"/>
            <a:ext cx="6562725" cy="782638"/>
          </a:xfrm>
          <a:custGeom>
            <a:avLst/>
            <a:gdLst/>
            <a:ahLst/>
            <a:cxnLst>
              <a:cxn ang="0">
                <a:pos x="0" y="657"/>
              </a:cxn>
              <a:cxn ang="0">
                <a:pos x="4134" y="657"/>
              </a:cxn>
              <a:cxn ang="0">
                <a:pos x="4134" y="0"/>
              </a:cxn>
              <a:cxn ang="0">
                <a:pos x="401" y="1"/>
              </a:cxn>
              <a:cxn ang="0">
                <a:pos x="0" y="657"/>
              </a:cxn>
            </a:cxnLst>
            <a:rect l="0" t="0" r="r" b="b"/>
            <a:pathLst>
              <a:path w="4134" h="657">
                <a:moveTo>
                  <a:pt x="0" y="657"/>
                </a:moveTo>
                <a:lnTo>
                  <a:pt x="4134" y="657"/>
                </a:lnTo>
                <a:lnTo>
                  <a:pt x="4134" y="0"/>
                </a:lnTo>
                <a:lnTo>
                  <a:pt x="401" y="1"/>
                </a:lnTo>
                <a:lnTo>
                  <a:pt x="0" y="657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/>
          <a:lstStyle/>
          <a:p>
            <a:pPr>
              <a:defRPr/>
            </a:pPr>
            <a:endParaRPr lang="zh-CN" altLang="en-US" sz="1800"/>
          </a:p>
        </p:txBody>
      </p:sp>
      <p:sp>
        <p:nvSpPr>
          <p:cNvPr id="6" name="Freeform 35"/>
          <p:cNvSpPr/>
          <p:nvPr/>
        </p:nvSpPr>
        <p:spPr bwMode="ltGray">
          <a:xfrm>
            <a:off x="-6350" y="2060575"/>
            <a:ext cx="2593975" cy="296863"/>
          </a:xfrm>
          <a:custGeom>
            <a:avLst/>
            <a:gdLst>
              <a:gd name="T0" fmla="*/ 0 w 1634"/>
              <a:gd name="T1" fmla="*/ 0 h 289"/>
              <a:gd name="T2" fmla="*/ 2147483646 w 1634"/>
              <a:gd name="T3" fmla="*/ 0 h 289"/>
              <a:gd name="T4" fmla="*/ 2147483646 w 1634"/>
              <a:gd name="T5" fmla="*/ 2147483646 h 289"/>
              <a:gd name="T6" fmla="*/ 0 w 1634"/>
              <a:gd name="T7" fmla="*/ 2147483646 h 289"/>
              <a:gd name="T8" fmla="*/ 0 w 1634"/>
              <a:gd name="T9" fmla="*/ 0 h 2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4" h="289">
                <a:moveTo>
                  <a:pt x="0" y="0"/>
                </a:moveTo>
                <a:lnTo>
                  <a:pt x="1634" y="0"/>
                </a:lnTo>
                <a:lnTo>
                  <a:pt x="1456" y="289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eaLnBrk="0" hangingPunct="0">
              <a:defRPr/>
            </a:pPr>
            <a:endParaRPr lang="zh-CN" altLang="en-US"/>
          </a:p>
        </p:txBody>
      </p:sp>
      <p:pic>
        <p:nvPicPr>
          <p:cNvPr id="7" name="Picture 14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42875"/>
            <a:ext cx="2071688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57188" y="1609725"/>
            <a:ext cx="20002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0.png"/><Relationship Id="rId6" Type="http://schemas.microsoft.com/office/2007/relationships/hdphoto" Target="../media/image9.wdp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FA71B-B24F-4DD6-9600-1DB078D1ADC7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61350" y="93333"/>
            <a:ext cx="902749" cy="69678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8135" y="95873"/>
            <a:ext cx="676485" cy="6764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2"/>
          <p:cNvSpPr>
            <a:spLocks noChangeArrowheads="1"/>
          </p:cNvSpPr>
          <p:nvPr/>
        </p:nvSpPr>
        <p:spPr bwMode="auto">
          <a:xfrm>
            <a:off x="3059113" y="1214438"/>
            <a:ext cx="6084887" cy="714375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0" tIns="42480" rIns="0" bIns="0" anchor="ctr"/>
          <a:lstStyle/>
          <a:p>
            <a:pPr defTabSz="44958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zh-CN" altLang="en-US" sz="1800" b="1">
                <a:solidFill>
                  <a:schemeClr val="bg1"/>
                </a:solidFill>
                <a:latin typeface="华文中宋" panose="02010600040101010101" pitchFamily="2" charset="-122"/>
              </a:rPr>
              <a:t>  </a:t>
            </a:r>
            <a:endParaRPr lang="zh-CN" altLang="zh-CN" sz="2000" b="1">
              <a:solidFill>
                <a:schemeClr val="bg1"/>
              </a:solidFill>
              <a:latin typeface="华文中宋" panose="02010600040101010101" pitchFamily="2" charset="-122"/>
            </a:endParaRPr>
          </a:p>
        </p:txBody>
      </p:sp>
      <p:sp>
        <p:nvSpPr>
          <p:cNvPr id="20483" name="Rectangle 13"/>
          <p:cNvSpPr>
            <a:spLocks noChangeArrowheads="1"/>
          </p:cNvSpPr>
          <p:nvPr/>
        </p:nvSpPr>
        <p:spPr bwMode="auto">
          <a:xfrm>
            <a:off x="107950" y="1916113"/>
            <a:ext cx="8928100" cy="4589462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0" tIns="47520" rIns="0" bIns="0" anchor="ctr"/>
          <a:lstStyle/>
          <a:p>
            <a:pPr marL="342900" indent="-341630" algn="ctr" defTabSz="449580" eaLnBrk="0" hangingPunct="0">
              <a:spcBef>
                <a:spcPct val="20000"/>
              </a:spcBef>
              <a:buSzPct val="80000"/>
              <a:tabLst>
                <a:tab pos="34290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zh-CN" altLang="en-US" sz="1200" b="1">
              <a:latin typeface="宋体" panose="02010600030101010101" pitchFamily="2" charset="-122"/>
            </a:endParaRPr>
          </a:p>
          <a:p>
            <a:pPr marL="342900" indent="-341630" algn="ctr" defTabSz="449580" eaLnBrk="0" hangingPunct="0">
              <a:spcBef>
                <a:spcPct val="20000"/>
              </a:spcBef>
              <a:buSzPct val="80000"/>
              <a:tabLst>
                <a:tab pos="34290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zh-CN" altLang="zh-CN" sz="2800" b="1">
              <a:latin typeface="宋体" panose="02010600030101010101" pitchFamily="2" charset="-122"/>
            </a:endParaRPr>
          </a:p>
        </p:txBody>
      </p:sp>
      <p:pic>
        <p:nvPicPr>
          <p:cNvPr id="20484" name="图片 7" descr="全景-s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4005064"/>
            <a:ext cx="91440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12"/>
          <p:cNvSpPr txBox="1">
            <a:spLocks noChangeArrowheads="1"/>
          </p:cNvSpPr>
          <p:nvPr/>
        </p:nvSpPr>
        <p:spPr bwMode="auto">
          <a:xfrm>
            <a:off x="1187450" y="2195195"/>
            <a:ext cx="8291830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Pulsar Astronomy: Unveiling Compact Stars with China's New Facilities</a:t>
            </a:r>
            <a:endParaRPr lang="en-US" altLang="zh-CN" sz="2400" b="1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0486" name="TextBox 13"/>
          <p:cNvSpPr txBox="1">
            <a:spLocks noChangeArrowheads="1"/>
          </p:cNvSpPr>
          <p:nvPr/>
        </p:nvSpPr>
        <p:spPr bwMode="auto">
          <a:xfrm>
            <a:off x="1259840" y="3235325"/>
            <a:ext cx="7358380" cy="19570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endParaRPr lang="en-US" altLang="zh-CN" sz="3200" baseline="30000" dirty="0"/>
          </a:p>
          <a:p>
            <a:r>
              <a:rPr lang="en-US" altLang="zh-CN" sz="3200" b="1" baseline="30000" dirty="0"/>
              <a:t>                                                   </a:t>
            </a:r>
            <a:r>
              <a:rPr lang="zh-CN" altLang="en-US" sz="3200" b="1" baseline="30000" dirty="0"/>
              <a:t>高志福</a:t>
            </a:r>
            <a:r>
              <a:rPr lang="en-US" altLang="zh-CN" sz="3200" b="1" baseline="30000" dirty="0"/>
              <a:t> </a:t>
            </a:r>
            <a:endParaRPr lang="en-US" altLang="zh-CN" sz="3200" b="1" baseline="30000" dirty="0"/>
          </a:p>
          <a:p>
            <a:r>
              <a:rPr lang="en-US" altLang="zh-CN" sz="3200" baseline="30000" dirty="0">
                <a:solidFill>
                  <a:srgbClr val="C00000"/>
                </a:solidFill>
              </a:rPr>
              <a:t>                                      </a:t>
            </a:r>
            <a:r>
              <a:rPr lang="zh-CN" altLang="en-US" sz="3200" baseline="30000" dirty="0">
                <a:solidFill>
                  <a:schemeClr val="tx1"/>
                </a:solidFill>
              </a:rPr>
              <a:t>中国科学院新疆天文台</a:t>
            </a:r>
            <a:r>
              <a:rPr lang="en-US" altLang="zh-CN" sz="3200" baseline="30000" dirty="0">
                <a:solidFill>
                  <a:srgbClr val="C00000"/>
                </a:solidFill>
              </a:rPr>
              <a:t> </a:t>
            </a:r>
            <a:endParaRPr lang="en-US" altLang="zh-CN" sz="3200" b="1" baseline="30000" dirty="0">
              <a:solidFill>
                <a:srgbClr val="C00000"/>
              </a:solidFill>
            </a:endParaRPr>
          </a:p>
          <a:p>
            <a:r>
              <a:rPr lang="en-US" altLang="zh-CN" sz="3200" baseline="30000" dirty="0">
                <a:solidFill>
                  <a:srgbClr val="C00000"/>
                </a:solidFill>
              </a:rPr>
              <a:t>                                        </a:t>
            </a:r>
            <a:r>
              <a:rPr lang="en-US" altLang="zh-CN" sz="2800" b="1" baseline="30000" dirty="0">
                <a:solidFill>
                  <a:srgbClr val="C00000"/>
                </a:solidFill>
              </a:rPr>
              <a:t>         </a:t>
            </a:r>
            <a:r>
              <a:rPr lang="en-US" altLang="zh-CN" sz="2800" b="1" baseline="30000" dirty="0">
                <a:solidFill>
                  <a:srgbClr val="C00000"/>
                </a:solidFill>
                <a:latin typeface="+mn-ea"/>
              </a:rPr>
              <a:t>2025</a:t>
            </a:r>
            <a:r>
              <a:rPr lang="zh-CN" altLang="en-US" sz="2800" b="1" baseline="30000" dirty="0">
                <a:solidFill>
                  <a:srgbClr val="C00000"/>
                </a:solidFill>
                <a:latin typeface="+mn-ea"/>
              </a:rPr>
              <a:t>年</a:t>
            </a:r>
            <a:r>
              <a:rPr lang="en-US" altLang="zh-CN" sz="2800" b="1" baseline="30000" dirty="0">
                <a:solidFill>
                  <a:srgbClr val="C00000"/>
                </a:solidFill>
                <a:latin typeface="+mn-ea"/>
              </a:rPr>
              <a:t>7</a:t>
            </a:r>
            <a:r>
              <a:rPr lang="zh-CN" altLang="en-US" sz="2800" b="1" baseline="30000" dirty="0">
                <a:solidFill>
                  <a:srgbClr val="C00000"/>
                </a:solidFill>
                <a:latin typeface="+mn-ea"/>
              </a:rPr>
              <a:t>月</a:t>
            </a:r>
            <a:r>
              <a:rPr lang="en-US" altLang="zh-CN" sz="2800" b="1" baseline="30000" dirty="0">
                <a:solidFill>
                  <a:srgbClr val="C00000"/>
                </a:solidFill>
                <a:latin typeface="+mn-ea"/>
              </a:rPr>
              <a:t>3</a:t>
            </a:r>
            <a:r>
              <a:rPr lang="zh-CN" altLang="en-US" sz="2800" b="1" baseline="30000" dirty="0">
                <a:solidFill>
                  <a:srgbClr val="C00000"/>
                </a:solidFill>
                <a:latin typeface="+mn-ea"/>
              </a:rPr>
              <a:t>日</a:t>
            </a:r>
            <a:endParaRPr lang="zh-CN" altLang="en-US" sz="2800" b="1" baseline="30000" dirty="0">
              <a:solidFill>
                <a:srgbClr val="C00000"/>
              </a:solidFill>
              <a:latin typeface="+mn-ea"/>
            </a:endParaRPr>
          </a:p>
          <a:p>
            <a:r>
              <a:rPr lang="zh-CN" altLang="en-US" sz="2800" b="1" baseline="30000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zh-CN" sz="2800" b="1" baseline="30000" dirty="0">
                <a:solidFill>
                  <a:srgbClr val="C00000"/>
                </a:solidFill>
                <a:latin typeface="+mn-ea"/>
              </a:rPr>
              <a:t>                         </a:t>
            </a:r>
            <a:r>
              <a:rPr lang="zh-CN" altLang="en-US" sz="2800" b="1" baseline="30000" dirty="0">
                <a:solidFill>
                  <a:srgbClr val="C00000"/>
                </a:solidFill>
                <a:latin typeface="+mn-ea"/>
              </a:rPr>
              <a:t>山东</a:t>
            </a:r>
            <a:r>
              <a:rPr lang="en-US" altLang="zh-CN" sz="2800" b="1" baseline="30000" dirty="0">
                <a:solidFill>
                  <a:srgbClr val="C00000"/>
                </a:solidFill>
                <a:latin typeface="+mn-ea"/>
              </a:rPr>
              <a:t> </a:t>
            </a:r>
            <a:r>
              <a:rPr lang="zh-CN" altLang="en-US" sz="2800" b="1" baseline="30000" dirty="0">
                <a:solidFill>
                  <a:srgbClr val="C00000"/>
                </a:solidFill>
                <a:latin typeface="+mn-ea"/>
              </a:rPr>
              <a:t>青岛</a:t>
            </a:r>
            <a:endParaRPr lang="zh-CN" altLang="en-US" sz="2800" b="1" baseline="30000" dirty="0">
              <a:solidFill>
                <a:srgbClr val="C00000"/>
              </a:solidFill>
              <a:latin typeface="+mn-ea"/>
            </a:endParaRPr>
          </a:p>
          <a:p>
            <a:endParaRPr lang="zh-CN" altLang="en-US" sz="28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0487" name="矩形 7"/>
          <p:cNvSpPr>
            <a:spLocks noChangeArrowheads="1"/>
          </p:cNvSpPr>
          <p:nvPr/>
        </p:nvSpPr>
        <p:spPr bwMode="auto">
          <a:xfrm>
            <a:off x="3856038" y="3321050"/>
            <a:ext cx="184150" cy="215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20489" name="矩形 9"/>
          <p:cNvSpPr>
            <a:spLocks noChangeArrowheads="1"/>
          </p:cNvSpPr>
          <p:nvPr/>
        </p:nvSpPr>
        <p:spPr bwMode="auto">
          <a:xfrm>
            <a:off x="643255" y="2072005"/>
            <a:ext cx="8214995" cy="8769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noAutofit/>
          </a:bodyPr>
          <a:lstStyle/>
          <a:p>
            <a:pPr algn="ctr"/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3200">
              <a:latin typeface="Times New Roman" panose="02020603050405020304" pitchFamily="18" charset="0"/>
              <a:ea typeface="华文隶书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58795" y="1341120"/>
            <a:ext cx="5261610" cy="76835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p>
            <a:pPr algn="l"/>
            <a:r>
              <a:rPr lang="en-US" altLang="zh-CN" sz="2400" spc="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2025</a:t>
            </a:r>
            <a:r>
              <a:rPr lang="zh-CN" altLang="en-US" sz="2400" spc="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sz="2400" spc="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SKA</a:t>
            </a:r>
            <a:r>
              <a:rPr lang="zh-CN" altLang="en-US" sz="2400" spc="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脉冲星科学研讨会</a:t>
            </a:r>
            <a:endParaRPr lang="en-US" altLang="zh-CN" sz="2000" spc="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spc="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+</a:t>
            </a:r>
            <a:r>
              <a:rPr lang="zh-CN" altLang="en-US" sz="2000" spc="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第十四届全国脉冲星</a:t>
            </a:r>
            <a:r>
              <a:rPr lang="zh-CN" altLang="en-US" sz="2000" spc="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研讨会研讨会</a:t>
            </a:r>
            <a:endParaRPr lang="zh-CN" altLang="en-US" sz="2000" spc="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3" y="116634"/>
            <a:ext cx="7886700" cy="1325563"/>
          </a:xfrm>
        </p:spPr>
        <p:txBody>
          <a:bodyPr/>
          <a:lstStyle/>
          <a:p>
            <a:pPr algn="ctr"/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   录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257300" y="1268760"/>
            <a:ext cx="7886700" cy="5008087"/>
          </a:xfrm>
          <a:prstGeom prst="rect">
            <a:avLst/>
          </a:prstGeo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背景介绍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内容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简介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致谢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Font typeface="+mj-lt"/>
              <a:buNone/>
            </a:pP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Font typeface="+mj-lt"/>
              <a:buNone/>
            </a:pP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850" y="764540"/>
            <a:ext cx="3873500" cy="5354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olidFill>
                  <a:srgbClr val="C00000"/>
                </a:solidFill>
              </a:rPr>
              <a:t>Gao Z F, Xu R X, Horvath J, C</a:t>
            </a:r>
            <a:r>
              <a:rPr lang="en-US" altLang="en-US" sz="2400">
                <a:solidFill>
                  <a:srgbClr val="C00000"/>
                </a:solidFill>
              </a:rPr>
              <a:t>é</a:t>
            </a:r>
            <a:r>
              <a:rPr lang="en-US" altLang="zh-CN" sz="2400">
                <a:solidFill>
                  <a:srgbClr val="C00000"/>
                </a:solidFill>
              </a:rPr>
              <a:t>sar Augusto Zen Vasconcellos, Pulsar Astronomy:Unveiling Compact Stars with China’s New Facilities. Singapore: World Scientific CoPte Ltd, 2025b. pp.624, ISBN-13 : 978-9819800650.</a:t>
            </a:r>
            <a:endParaRPr lang="en-US" altLang="zh-CN" sz="2400">
              <a:solidFill>
                <a:srgbClr val="C00000"/>
              </a:solidFill>
            </a:endParaRPr>
          </a:p>
          <a:p>
            <a:endParaRPr lang="zh-CN" altLang="en-US"/>
          </a:p>
          <a:p>
            <a:r>
              <a:rPr lang="zh-CN" altLang="en-US"/>
              <a:t>本书由世界知名出版社</a:t>
            </a:r>
            <a:r>
              <a:rPr lang="en-US" altLang="zh-CN"/>
              <a:t> World Scientific </a:t>
            </a:r>
            <a:r>
              <a:rPr lang="zh-CN" altLang="en-US"/>
              <a:t>图书公司出版，</a:t>
            </a:r>
            <a:r>
              <a:rPr lang="en-US" altLang="zh-CN"/>
              <a:t> </a:t>
            </a:r>
            <a:r>
              <a:rPr lang="zh-CN" altLang="en-US"/>
              <a:t>展示了中国在脉冲星天文学领域新研究成果。</a:t>
            </a:r>
            <a:r>
              <a:rPr lang="en-US" altLang="zh-CN"/>
              <a:t> </a:t>
            </a:r>
            <a:r>
              <a:rPr lang="zh-CN" altLang="en-US"/>
              <a:t>本书系统介绍了脉冲星天文学的前沿研究，</a:t>
            </a:r>
            <a:r>
              <a:rPr lang="en-US" altLang="zh-CN"/>
              <a:t> </a:t>
            </a:r>
            <a:r>
              <a:rPr lang="zh-CN" altLang="en-US"/>
              <a:t>为国内外研究人员提供了重要的参考。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245" y="69215"/>
            <a:ext cx="4471035" cy="64871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116205"/>
            <a:ext cx="4838065" cy="67005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5" y="86995"/>
            <a:ext cx="4502150" cy="67710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3" y="116634"/>
            <a:ext cx="7886700" cy="1325563"/>
          </a:xfrm>
        </p:spPr>
        <p:txBody>
          <a:bodyPr/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背景</a:t>
            </a:r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zh-CN" altLang="en-US" sz="28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内容占位符 2"/>
          <p:cNvSpPr txBox="1"/>
          <p:nvPr/>
        </p:nvSpPr>
        <p:spPr>
          <a:xfrm>
            <a:off x="284480" y="981075"/>
            <a:ext cx="8611235" cy="48139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Pulsar Astronomy: Unveiling Compact Stars with China's New Facilities</a:t>
            </a:r>
            <a:endParaRPr lang="en-US" altLang="zh-CN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1155" y="1575435"/>
            <a:ext cx="8164195" cy="5363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结构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安排：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Part I​​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：脉冲星分类综述（磁星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孤立中子星）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 II​​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：四大现役设施（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FAST/HXMT/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天马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/LHAASO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 III​​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：在建与规划设施（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eXTP/QTT/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景东望远镜）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 IV​​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：理论突破（状态方程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辐射机制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引力测试）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 V​​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：总计与展望。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关键科学亮点：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FAST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800+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脉冲星（含毫秒脉冲星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J0318+0253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LHAASO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探测到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PeV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伽马射线（蟹状星云等）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eXTP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将实现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射线偏振测量革命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endParaRPr lang="en-US" altLang="zh-CN" dirty="0"/>
          </a:p>
        </p:txBody>
      </p:sp>
    </p:spTree>
  </p:cSld>
  <p:clrMapOvr>
    <a:masterClrMapping/>
  </p:clrMapOvr>
  <p:transition spd="med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3" y="116634"/>
            <a:ext cx="7886700" cy="1325563"/>
          </a:xfrm>
        </p:spPr>
        <p:txBody>
          <a:bodyPr/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背景</a:t>
            </a:r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zh-CN" altLang="en-US" sz="28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内容占位符 2"/>
          <p:cNvSpPr txBox="1"/>
          <p:nvPr/>
        </p:nvSpPr>
        <p:spPr>
          <a:xfrm>
            <a:off x="284480" y="981075"/>
            <a:ext cx="8611235" cy="48139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Pulsar Astronomy: Unveiling Compact Stars with China's New Facilities</a:t>
            </a:r>
            <a:endParaRPr lang="en-US" altLang="zh-CN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1155" y="1575435"/>
            <a:ext cx="8164195" cy="5363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结构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安排：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Part I​​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：脉冲星分类综述（磁星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孤立中子星）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 II​​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：四大现役设施（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FAST/HXMT/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天马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/LHAASO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 III​​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：在建与规划设施（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eXTP/QTT/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景东望远镜）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 IV​​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：理论突破（状态方程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辐射机制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引力测试）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 V​​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：总计与展望。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关键科学亮点：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FAST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800+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脉冲星（含毫秒脉冲星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J0318+0253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LHAASO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探测到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PeV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伽马射线（蟹状星云等）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eXTP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将实现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射线偏振测量革命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endParaRPr lang="en-US" altLang="zh-CN" dirty="0"/>
          </a:p>
        </p:txBody>
      </p:sp>
    </p:spTree>
  </p:cSld>
  <p:clrMapOvr>
    <a:masterClrMapping/>
  </p:clrMapOvr>
  <p:transition spd="med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3" y="116634"/>
            <a:ext cx="7886700" cy="1325563"/>
          </a:xfrm>
        </p:spPr>
        <p:txBody>
          <a:bodyPr/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背景</a:t>
            </a:r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zh-CN" altLang="en-US" sz="28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内容占位符 2"/>
          <p:cNvSpPr txBox="1"/>
          <p:nvPr/>
        </p:nvSpPr>
        <p:spPr>
          <a:xfrm>
            <a:off x="284480" y="981075"/>
            <a:ext cx="8611235" cy="48139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Pulsar Astronomy: Unveiling Compact Stars with China's New Facilities</a:t>
            </a:r>
            <a:endParaRPr lang="en-US" altLang="zh-CN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1155" y="1575435"/>
            <a:ext cx="8164195" cy="5363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作者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中国（中科院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清华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上海交大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厦大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等）、意大利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INAF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、德国马普所、巴西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ICRANet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核心专家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FAST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首席科学家姜鹏（第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章）、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LHAASO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项目曹臻（第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章）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HXMP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首席科学家（卢方军）、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QTT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首席科学家（王娜）（第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章）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理论物理国际专家：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Merighetti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章）、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Fridolin Weber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（第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章）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写作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历程：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2010-2021​​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：设施数据采集、章节规划、邀请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专家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​​2022-2024​​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：国内外合作者协同撰稿、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校稿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​​2024​​-2025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World Scientific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出版社终审，今年年初出版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/>
              <a:t>                    </a:t>
            </a:r>
            <a:r>
              <a:rPr lang="zh-CN" altLang="en-US" sz="2400" b="1" dirty="0">
                <a:solidFill>
                  <a:srgbClr val="C00000"/>
                </a:solidFill>
              </a:rPr>
              <a:t>历时</a:t>
            </a:r>
            <a:r>
              <a:rPr lang="en-US" altLang="zh-CN" sz="2400" b="1" dirty="0">
                <a:solidFill>
                  <a:srgbClr val="C00000"/>
                </a:solidFill>
              </a:rPr>
              <a:t>6</a:t>
            </a:r>
            <a:r>
              <a:rPr lang="zh-CN" altLang="en-US" sz="2400" b="1" dirty="0">
                <a:solidFill>
                  <a:srgbClr val="C00000"/>
                </a:solidFill>
              </a:rPr>
              <a:t>年终</a:t>
            </a:r>
            <a:r>
              <a:rPr lang="zh-CN" altLang="en-US" sz="2400" b="1" dirty="0">
                <a:solidFill>
                  <a:srgbClr val="C00000"/>
                </a:solidFill>
              </a:rPr>
              <a:t>成！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450"/>
            <a:ext cx="4749800" cy="66122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90" y="107315"/>
            <a:ext cx="4538980" cy="67151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81280" y="1122045"/>
            <a:ext cx="8689340" cy="4980305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定义：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具有超强磁场（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en-US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¹⁴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-10</a:t>
            </a:r>
            <a:r>
              <a:rPr lang="en-US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¹⁶</a:t>
            </a: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高斯）的中子星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已知数量：银河系和麦哲伦云中约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30</a:t>
            </a: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颗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能量来源：磁能而非自转能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特征现象：爆发、耀斑和持续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</a:t>
            </a: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射线辐射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可能关联：快速射电暴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(FRBs)</a:t>
            </a: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等河外现象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​​</a:t>
            </a: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关键特征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​​</a:t>
            </a: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：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自转周期：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1.3-12</a:t>
            </a: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秒（比普通脉冲星长）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周期变化率大（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en-US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¹²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-10</a:t>
            </a:r>
            <a:r>
              <a:rPr lang="en-US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¹ s/s</a:t>
            </a: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软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</a:t>
            </a: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射线谱（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kT~0.3-0.6 keV</a:t>
            </a: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宁静期光度：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en-US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³²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-10</a:t>
            </a:r>
            <a:r>
              <a:rPr lang="en-US" altLang="en-US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³⁶</a:t>
            </a:r>
            <a:r>
              <a:rPr lang="en-US" altLang="zh-CN" sz="18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erg/s</a:t>
            </a:r>
            <a:endParaRPr lang="en-US" altLang="zh-CN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endParaRPr lang="en-US" altLang="zh-CN" sz="1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060700" y="260350"/>
            <a:ext cx="32308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磁星（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Magnetars)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635" y="1916430"/>
            <a:ext cx="4509770" cy="3756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250190" y="908685"/>
            <a:ext cx="8529955" cy="5122545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星风驱动模型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周期异常长的射电源（如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GPM J</a:t>
            </a:r>
            <a:endParaRPr lang="en-US" altLang="zh-CN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1839- 10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P=1860s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en-US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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位于传统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"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死亡线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"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下方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en-US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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脉冲轮廓复杂多变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​​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关键特征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​​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：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粒子星风作为额外制动机制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星风与偶极辐射的过渡周期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星风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luminosity (L</a:t>
            </a:r>
            <a:r>
              <a:rPr lang="en-US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ₚ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估算方法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marL="0" indent="0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年龄与磁场关系修正。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研究意义：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长周期源可能是老年磁星；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磁场衰减速率限制；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与白矮星脉冲星的区分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多信使观测的未来前景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27405" y="116205"/>
            <a:ext cx="76428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Evolution of Long-Period Compact Radio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Sources Driven by Winds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2815" y="1122045"/>
            <a:ext cx="5518150" cy="5469255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6675" y="980440"/>
            <a:ext cx="8861425" cy="6075680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望远镜信息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​​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：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位置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​​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：贵州平塘（东经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106.86</a:t>
            </a:r>
            <a:r>
              <a:rPr lang="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°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，北纬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25.65</a:t>
            </a:r>
            <a:r>
              <a:rPr lang="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°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）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建设时间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​​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2016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年竣工，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2020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年通过国家验收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性能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​​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endParaRPr lang="en-US" altLang="zh-CN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ü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口径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500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米（世界最大单口径）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ü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灵敏度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2000 m</a:t>
            </a:r>
            <a:r>
              <a:rPr lang="en-US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²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K</a:t>
            </a:r>
            <a:r>
              <a:rPr lang="en-US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⁻¹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波段）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ü"/>
            </a:pP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19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波束覆盖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5.8′-11.6′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视场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观测目标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​​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：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脉冲星计时阵列（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PTA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）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快速射电暴（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FRB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）多波段关联；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脉冲星磁层动力学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模式转换物理机制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​​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科学亮点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​​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：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发现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800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多颗脉冲星，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100+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篇高质量论文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实现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16″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指向精度（优于设计指标）</a:t>
            </a:r>
            <a:endParaRPr lang="zh-CN" altLang="en-US" sz="1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27405" y="250825"/>
            <a:ext cx="76428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FAST 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及其亮点成果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3605" y="959485"/>
            <a:ext cx="4131945" cy="27743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720" y="3786505"/>
            <a:ext cx="4481830" cy="3084195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27405" y="250825"/>
            <a:ext cx="7642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首次发现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单脉冲漂移子脉冲建立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偏斜高斯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辐射模型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5725" y="1204595"/>
            <a:ext cx="6432550" cy="5405755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27405" y="116205"/>
            <a:ext cx="83159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发现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FRB 20201124A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1863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次爆发，记录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圆偏振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（挑战辐射模型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1142365"/>
            <a:ext cx="7375525" cy="5312410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27405" y="116205"/>
            <a:ext cx="8315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HXMT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及其成果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揭示中子星极端物理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9705" y="1224915"/>
            <a:ext cx="3698875" cy="46361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Wingdings" panose="05000000000000000000" charset="0"/>
              <a:buChar char="p"/>
            </a:pPr>
            <a:r>
              <a:rPr lang="zh-CN" altLang="en-US" sz="2000">
                <a:solidFill>
                  <a:srgbClr val="0000FF"/>
                </a:solidFill>
              </a:rPr>
              <a:t>望远镜信息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en-US" sz="2000">
                <a:solidFill>
                  <a:srgbClr val="0000FF"/>
                </a:solidFill>
              </a:rPr>
              <a:t>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位置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：低地球轨道（</a:t>
            </a:r>
            <a:r>
              <a:rPr lang="en-US" altLang="zh-CN" sz="2000">
                <a:solidFill>
                  <a:srgbClr val="0000FF"/>
                </a:solidFill>
              </a:rPr>
              <a:t>550km</a:t>
            </a:r>
            <a:r>
              <a:rPr lang="zh-CN" altLang="en-US" sz="2000">
                <a:solidFill>
                  <a:srgbClr val="0000FF"/>
                </a:solidFill>
              </a:rPr>
              <a:t>）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en-US" sz="2000">
                <a:solidFill>
                  <a:srgbClr val="0000FF"/>
                </a:solidFill>
              </a:rPr>
              <a:t>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建设时间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r>
              <a:rPr lang="en-US" altLang="zh-CN" sz="2000">
                <a:solidFill>
                  <a:srgbClr val="0000FF"/>
                </a:solidFill>
              </a:rPr>
              <a:t>2017</a:t>
            </a:r>
            <a:r>
              <a:rPr lang="zh-CN" altLang="en-US" sz="2000">
                <a:solidFill>
                  <a:srgbClr val="0000FF"/>
                </a:solidFill>
              </a:rPr>
              <a:t>年发射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en-US" sz="2000">
                <a:solidFill>
                  <a:srgbClr val="0000FF"/>
                </a:solidFill>
              </a:rPr>
              <a:t>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性能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r>
              <a:rPr lang="en-US" altLang="zh-CN" sz="2000">
                <a:solidFill>
                  <a:srgbClr val="0000FF"/>
                </a:solidFill>
              </a:rPr>
              <a:t> </a:t>
            </a:r>
            <a:endParaRPr lang="en-US" altLang="zh-CN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2000">
                <a:solidFill>
                  <a:srgbClr val="0000FF"/>
                </a:solidFill>
              </a:rPr>
              <a:t> </a:t>
            </a:r>
            <a:r>
              <a:rPr lang="zh-CN" altLang="en-US" sz="2000">
                <a:solidFill>
                  <a:srgbClr val="0000FF"/>
                </a:solidFill>
              </a:rPr>
              <a:t>能段</a:t>
            </a:r>
            <a:r>
              <a:rPr lang="en-US" altLang="zh-CN" sz="2000">
                <a:solidFill>
                  <a:srgbClr val="0000FF"/>
                </a:solidFill>
              </a:rPr>
              <a:t>1-3000 keV</a:t>
            </a:r>
            <a:endParaRPr lang="en-US" altLang="zh-CN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zh-CN" altLang="en-US" sz="2000">
                <a:solidFill>
                  <a:srgbClr val="0000FF"/>
                </a:solidFill>
              </a:rPr>
              <a:t>时间分辨率</a:t>
            </a:r>
            <a:r>
              <a:rPr lang="en-US" altLang="zh-CN" sz="2000">
                <a:solidFill>
                  <a:srgbClr val="0000FF"/>
                </a:solidFill>
              </a:rPr>
              <a:t>0.98 ms</a:t>
            </a:r>
            <a:endParaRPr lang="en-US" altLang="zh-CN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p"/>
            </a:pP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观测目标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2000">
                <a:solidFill>
                  <a:srgbClr val="0000FF"/>
                </a:solidFill>
              </a:rPr>
              <a:t> </a:t>
            </a:r>
            <a:r>
              <a:rPr lang="zh-CN" altLang="en-US" sz="2000">
                <a:solidFill>
                  <a:srgbClr val="0000FF"/>
                </a:solidFill>
              </a:rPr>
              <a:t>磁星</a:t>
            </a:r>
            <a:r>
              <a:rPr lang="en-US" altLang="zh-CN" sz="2000">
                <a:solidFill>
                  <a:srgbClr val="0000FF"/>
                </a:solidFill>
              </a:rPr>
              <a:t>X</a:t>
            </a:r>
            <a:r>
              <a:rPr lang="zh-CN" altLang="en-US" sz="2000">
                <a:solidFill>
                  <a:srgbClr val="0000FF"/>
                </a:solidFill>
              </a:rPr>
              <a:t>射线暴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2000">
                <a:solidFill>
                  <a:srgbClr val="0000FF"/>
                </a:solidFill>
              </a:rPr>
              <a:t> </a:t>
            </a:r>
            <a:r>
              <a:rPr lang="zh-CN" altLang="en-US" sz="2000">
                <a:solidFill>
                  <a:srgbClr val="0000FF"/>
                </a:solidFill>
              </a:rPr>
              <a:t>脉冲星吸积柱结构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p"/>
            </a:pP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科学亮点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2000">
                <a:solidFill>
                  <a:srgbClr val="0000FF"/>
                </a:solidFill>
              </a:rPr>
              <a:t>发现</a:t>
            </a:r>
            <a:r>
              <a:rPr lang="en-US" altLang="zh-CN" sz="2000">
                <a:solidFill>
                  <a:srgbClr val="0000FF"/>
                </a:solidFill>
              </a:rPr>
              <a:t>146 keV</a:t>
            </a:r>
            <a:r>
              <a:rPr lang="zh-CN" altLang="en-US" sz="2000">
                <a:solidFill>
                  <a:srgbClr val="0000FF"/>
                </a:solidFill>
              </a:rPr>
              <a:t>回旋吸收线（世界纪录）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2000">
                <a:solidFill>
                  <a:srgbClr val="0000FF"/>
                </a:solidFill>
              </a:rPr>
              <a:t>确认</a:t>
            </a:r>
            <a:r>
              <a:rPr lang="en-US" altLang="zh-CN" sz="2000">
                <a:solidFill>
                  <a:srgbClr val="0000FF"/>
                </a:solidFill>
              </a:rPr>
              <a:t>SGR J1935+2154</a:t>
            </a:r>
            <a:r>
              <a:rPr lang="zh-CN" altLang="en-US" sz="2000">
                <a:solidFill>
                  <a:srgbClr val="0000FF"/>
                </a:solidFill>
              </a:rPr>
              <a:t>为</a:t>
            </a:r>
            <a:r>
              <a:rPr lang="en-US" altLang="zh-CN" sz="2000">
                <a:solidFill>
                  <a:srgbClr val="0000FF"/>
                </a:solidFill>
              </a:rPr>
              <a:t>FRB</a:t>
            </a:r>
            <a:r>
              <a:rPr lang="zh-CN" altLang="en-US" sz="2000">
                <a:solidFill>
                  <a:srgbClr val="0000FF"/>
                </a:solidFill>
              </a:rPr>
              <a:t>源</a:t>
            </a:r>
            <a:endParaRPr lang="zh-CN" altLang="en-US" sz="2000">
              <a:solidFill>
                <a:srgbClr val="0000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6525" y="1384300"/>
            <a:ext cx="4964430" cy="4542790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27405" y="116205"/>
            <a:ext cx="8315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LHAASO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发现银河系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PeV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光子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315" y="1124585"/>
            <a:ext cx="3763010" cy="37776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Wingdings" panose="05000000000000000000" charset="0"/>
              <a:buChar char="p"/>
            </a:pPr>
            <a:r>
              <a:rPr lang="zh-CN" altLang="en-US" sz="2000">
                <a:solidFill>
                  <a:srgbClr val="0000FF"/>
                </a:solidFill>
              </a:rPr>
              <a:t>望远镜信息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2000">
                <a:solidFill>
                  <a:srgbClr val="0000FF"/>
                </a:solidFill>
              </a:rPr>
              <a:t>位置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：四川稻城（海拔</a:t>
            </a:r>
            <a:r>
              <a:rPr lang="en-US" altLang="zh-CN" sz="2000">
                <a:solidFill>
                  <a:srgbClr val="0000FF"/>
                </a:solidFill>
              </a:rPr>
              <a:t>4410</a:t>
            </a:r>
            <a:r>
              <a:rPr lang="zh-CN" altLang="en-US" sz="2000">
                <a:solidFill>
                  <a:srgbClr val="0000FF"/>
                </a:solidFill>
              </a:rPr>
              <a:t>米）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2000">
                <a:solidFill>
                  <a:srgbClr val="0000FF"/>
                </a:solidFill>
              </a:rPr>
              <a:t>建设时间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r>
              <a:rPr lang="en-US" altLang="zh-CN" sz="2000">
                <a:solidFill>
                  <a:srgbClr val="0000FF"/>
                </a:solidFill>
              </a:rPr>
              <a:t>2021</a:t>
            </a:r>
            <a:r>
              <a:rPr lang="zh-CN" altLang="en-US" sz="2000">
                <a:solidFill>
                  <a:srgbClr val="0000FF"/>
                </a:solidFill>
              </a:rPr>
              <a:t>年全面运行</a:t>
            </a:r>
            <a:endParaRPr lang="zh-CN" altLang="en-US" sz="2000">
              <a:solidFill>
                <a:srgbClr val="0000FF"/>
              </a:solidFill>
            </a:endParaRPr>
          </a:p>
          <a:p>
            <a:pPr marL="342900" indent="-342900">
              <a:buFont typeface="Wingdings" panose="05000000000000000000" charset="0"/>
              <a:buChar char="l"/>
            </a:pPr>
            <a:r>
              <a:rPr lang="en-US" altLang="zh-CN" sz="2000">
                <a:solidFill>
                  <a:srgbClr val="0000FF"/>
                </a:solidFill>
              </a:rPr>
              <a:t>​</a:t>
            </a:r>
            <a:r>
              <a:rPr lang="zh-CN" altLang="en-US" sz="2000">
                <a:solidFill>
                  <a:srgbClr val="0000FF"/>
                </a:solidFill>
              </a:rPr>
              <a:t>性能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r>
              <a:rPr lang="en-US" altLang="zh-CN" sz="2000">
                <a:solidFill>
                  <a:srgbClr val="0000FF"/>
                </a:solidFill>
              </a:rPr>
              <a:t> </a:t>
            </a:r>
            <a:endParaRPr lang="en-US" altLang="zh-CN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2000">
                <a:solidFill>
                  <a:srgbClr val="0000FF"/>
                </a:solidFill>
              </a:rPr>
              <a:t>KM2A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r>
              <a:rPr lang="en-US" altLang="zh-CN" sz="2000">
                <a:solidFill>
                  <a:srgbClr val="0000FF"/>
                </a:solidFill>
              </a:rPr>
              <a:t>1.3 km</a:t>
            </a:r>
            <a:r>
              <a:rPr lang="en-US" altLang="en-US" sz="2000">
                <a:solidFill>
                  <a:srgbClr val="0000FF"/>
                </a:solidFill>
              </a:rPr>
              <a:t>²</a:t>
            </a:r>
            <a:r>
              <a:rPr lang="zh-CN" altLang="en-US" sz="2000">
                <a:solidFill>
                  <a:srgbClr val="0000FF"/>
                </a:solidFill>
              </a:rPr>
              <a:t>阵列（</a:t>
            </a:r>
            <a:r>
              <a:rPr lang="en-US" altLang="zh-CN" sz="2000">
                <a:solidFill>
                  <a:srgbClr val="0000FF"/>
                </a:solidFill>
              </a:rPr>
              <a:t>0.4</a:t>
            </a:r>
            <a:r>
              <a:rPr lang="" altLang="en-US" sz="2000">
                <a:solidFill>
                  <a:srgbClr val="0000FF"/>
                </a:solidFill>
              </a:rPr>
              <a:t>°</a:t>
            </a:r>
            <a:r>
              <a:rPr lang="zh-CN" altLang="en-US" sz="2000">
                <a:solidFill>
                  <a:srgbClr val="0000FF"/>
                </a:solidFill>
              </a:rPr>
              <a:t>角分辨率）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altLang="zh-CN" sz="2000">
                <a:solidFill>
                  <a:srgbClr val="0000FF"/>
                </a:solidFill>
              </a:rPr>
              <a:t>WCDA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r>
              <a:rPr lang="en-US" altLang="zh-CN" sz="2000">
                <a:solidFill>
                  <a:srgbClr val="0000FF"/>
                </a:solidFill>
              </a:rPr>
              <a:t>78,000 m</a:t>
            </a:r>
            <a:r>
              <a:rPr lang="en-US" altLang="en-US" sz="2000">
                <a:solidFill>
                  <a:srgbClr val="0000FF"/>
                </a:solidFill>
              </a:rPr>
              <a:t>²</a:t>
            </a:r>
            <a:r>
              <a:rPr lang="zh-CN" altLang="en-US" sz="2000">
                <a:solidFill>
                  <a:srgbClr val="0000FF"/>
                </a:solidFill>
              </a:rPr>
              <a:t>水切伦科夫探测器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p"/>
            </a:pP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观测目标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2000">
                <a:solidFill>
                  <a:srgbClr val="0000FF"/>
                </a:solidFill>
              </a:rPr>
              <a:t>宇宙线膝区物理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2000">
                <a:solidFill>
                  <a:srgbClr val="0000FF"/>
                </a:solidFill>
              </a:rPr>
              <a:t>伽马射线</a:t>
            </a:r>
            <a:r>
              <a:rPr lang="en-US" altLang="zh-CN" sz="2000">
                <a:solidFill>
                  <a:srgbClr val="0000FF"/>
                </a:solidFill>
              </a:rPr>
              <a:t>PeVatron</a:t>
            </a:r>
            <a:endParaRPr lang="en-US" altLang="zh-CN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p"/>
            </a:pP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科学亮点</a:t>
            </a:r>
            <a:r>
              <a:rPr lang="en-US" altLang="zh-CN" sz="2000">
                <a:solidFill>
                  <a:srgbClr val="0000FF"/>
                </a:solidFill>
              </a:rPr>
              <a:t>​​</a:t>
            </a:r>
            <a:r>
              <a:rPr lang="zh-CN" altLang="en-US" sz="2000">
                <a:solidFill>
                  <a:srgbClr val="0000FF"/>
                </a:solidFill>
              </a:rPr>
              <a:t>：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2000">
                <a:solidFill>
                  <a:srgbClr val="0000FF"/>
                </a:solidFill>
              </a:rPr>
              <a:t>发现</a:t>
            </a:r>
            <a:r>
              <a:rPr lang="en-US" altLang="zh-CN" sz="2000">
                <a:solidFill>
                  <a:srgbClr val="0000FF"/>
                </a:solidFill>
              </a:rPr>
              <a:t>12</a:t>
            </a:r>
            <a:r>
              <a:rPr lang="zh-CN" altLang="en-US" sz="2000">
                <a:solidFill>
                  <a:srgbClr val="0000FF"/>
                </a:solidFill>
              </a:rPr>
              <a:t>个</a:t>
            </a:r>
            <a:r>
              <a:rPr lang="en-US" altLang="zh-CN" sz="2000">
                <a:solidFill>
                  <a:srgbClr val="0000FF"/>
                </a:solidFill>
              </a:rPr>
              <a:t>PeV</a:t>
            </a:r>
            <a:r>
              <a:rPr lang="zh-CN" altLang="en-US" sz="2000">
                <a:solidFill>
                  <a:srgbClr val="0000FF"/>
                </a:solidFill>
              </a:rPr>
              <a:t>源（含</a:t>
            </a:r>
            <a:r>
              <a:rPr lang="en-US" altLang="zh-CN" sz="2000">
                <a:solidFill>
                  <a:srgbClr val="0000FF"/>
                </a:solidFill>
              </a:rPr>
              <a:t>1.4 PeV</a:t>
            </a:r>
            <a:r>
              <a:rPr lang="zh-CN" altLang="en-US" sz="2000">
                <a:solidFill>
                  <a:srgbClr val="0000FF"/>
                </a:solidFill>
              </a:rPr>
              <a:t>光子），</a:t>
            </a:r>
            <a:endParaRPr lang="zh-CN" altLang="en-US" sz="2000">
              <a:solidFill>
                <a:srgbClr val="0000FF"/>
              </a:solidFill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sz="2000">
                <a:solidFill>
                  <a:srgbClr val="0000FF"/>
                </a:solidFill>
              </a:rPr>
              <a:t>蟹状星云能谱突破</a:t>
            </a:r>
            <a:r>
              <a:rPr lang="en-US" altLang="zh-CN" sz="2000">
                <a:solidFill>
                  <a:srgbClr val="0000FF"/>
                </a:solidFill>
              </a:rPr>
              <a:t>IC</a:t>
            </a:r>
            <a:r>
              <a:rPr lang="zh-CN" altLang="en-US" sz="2000">
                <a:solidFill>
                  <a:srgbClr val="0000FF"/>
                </a:solidFill>
              </a:rPr>
              <a:t>模型。</a:t>
            </a:r>
            <a:endParaRPr lang="zh-CN" altLang="en-US" sz="2000">
              <a:solidFill>
                <a:srgbClr val="0000FF"/>
              </a:solidFill>
            </a:endParaRPr>
          </a:p>
        </p:txBody>
      </p:sp>
      <p:pic>
        <p:nvPicPr>
          <p:cNvPr id="9" name="图片 16" descr="IMG_2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7350" y="1791335"/>
            <a:ext cx="4735830" cy="38430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27405" y="116205"/>
            <a:ext cx="8315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7540" y="115888"/>
            <a:ext cx="5080000" cy="583565"/>
          </a:xfrm>
          <a:prstGeom prst="rect">
            <a:avLst/>
          </a:prstGeom>
        </p:spPr>
        <p:txBody>
          <a:bodyPr>
            <a:spAutoFit/>
          </a:bodyPr>
          <a:p>
            <a:pPr defTabSz="266700"/>
            <a:r>
              <a:rPr lang="zh-CN" altLang="en-US" sz="3200" b="1">
                <a:solidFill>
                  <a:srgbClr val="C00000"/>
                </a:solidFill>
              </a:rPr>
              <a:t>天马望远镜及脉冲星研究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7950" y="980440"/>
            <a:ext cx="3281045" cy="5492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>
                <a:solidFill>
                  <a:srgbClr val="0000FF"/>
                </a:solidFill>
              </a:rPr>
              <a:t>望远镜信息</a:t>
            </a:r>
            <a:r>
              <a:rPr lang="en-US" altLang="zh-CN">
                <a:solidFill>
                  <a:srgbClr val="0000FF"/>
                </a:solidFill>
              </a:rPr>
              <a:t>​​</a:t>
            </a:r>
            <a:r>
              <a:rPr lang="zh-CN" altLang="en-US">
                <a:solidFill>
                  <a:srgbClr val="0000FF"/>
                </a:solidFill>
              </a:rPr>
              <a:t>：</a:t>
            </a:r>
            <a:endParaRPr lang="zh-CN" altLang="en-US">
              <a:solidFill>
                <a:srgbClr val="0000FF"/>
              </a:solidFill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>
                <a:solidFill>
                  <a:srgbClr val="0000FF"/>
                </a:solidFill>
              </a:rPr>
              <a:t>位置</a:t>
            </a:r>
            <a:r>
              <a:rPr lang="en-US" altLang="zh-CN">
                <a:solidFill>
                  <a:srgbClr val="0000FF"/>
                </a:solidFill>
              </a:rPr>
              <a:t>​​</a:t>
            </a:r>
            <a:r>
              <a:rPr lang="zh-CN" altLang="en-US">
                <a:solidFill>
                  <a:srgbClr val="0000FF"/>
                </a:solidFill>
              </a:rPr>
              <a:t>：上海松江（东经</a:t>
            </a:r>
            <a:r>
              <a:rPr lang="en-US" altLang="zh-CN">
                <a:solidFill>
                  <a:srgbClr val="0000FF"/>
                </a:solidFill>
              </a:rPr>
              <a:t>121.14</a:t>
            </a:r>
            <a:r>
              <a:rPr lang="" altLang="en-US">
                <a:solidFill>
                  <a:srgbClr val="0000FF"/>
                </a:solidFill>
              </a:rPr>
              <a:t>°</a:t>
            </a:r>
            <a:r>
              <a:rPr lang="zh-CN" altLang="en-US">
                <a:solidFill>
                  <a:srgbClr val="0000FF"/>
                </a:solidFill>
              </a:rPr>
              <a:t>，北纬</a:t>
            </a:r>
            <a:r>
              <a:rPr lang="en-US" altLang="zh-CN">
                <a:solidFill>
                  <a:srgbClr val="0000FF"/>
                </a:solidFill>
              </a:rPr>
              <a:t>31.10</a:t>
            </a:r>
            <a:r>
              <a:rPr lang="" altLang="en-US">
                <a:solidFill>
                  <a:srgbClr val="0000FF"/>
                </a:solidFill>
              </a:rPr>
              <a:t>°</a:t>
            </a:r>
            <a:r>
              <a:rPr lang="zh-CN" altLang="en-US">
                <a:solidFill>
                  <a:srgbClr val="0000FF"/>
                </a:solidFill>
              </a:rPr>
              <a:t>）</a:t>
            </a:r>
            <a:endParaRPr lang="zh-CN" altLang="en-US">
              <a:solidFill>
                <a:srgbClr val="0000FF"/>
              </a:solidFill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>
                <a:solidFill>
                  <a:srgbClr val="0000FF"/>
                </a:solidFill>
              </a:rPr>
              <a:t>​</a:t>
            </a:r>
            <a:r>
              <a:rPr lang="zh-CN" altLang="en-US">
                <a:solidFill>
                  <a:srgbClr val="0000FF"/>
                </a:solidFill>
              </a:rPr>
              <a:t>建设时间</a:t>
            </a:r>
            <a:r>
              <a:rPr lang="en-US" altLang="zh-CN">
                <a:solidFill>
                  <a:srgbClr val="0000FF"/>
                </a:solidFill>
              </a:rPr>
              <a:t>​​</a:t>
            </a:r>
            <a:r>
              <a:rPr lang="zh-CN" altLang="en-US">
                <a:solidFill>
                  <a:srgbClr val="0000FF"/>
                </a:solidFill>
              </a:rPr>
              <a:t>：</a:t>
            </a:r>
            <a:r>
              <a:rPr lang="en-US" altLang="zh-CN">
                <a:solidFill>
                  <a:srgbClr val="0000FF"/>
                </a:solidFill>
              </a:rPr>
              <a:t>2012</a:t>
            </a:r>
            <a:r>
              <a:rPr lang="zh-CN" altLang="en-US">
                <a:solidFill>
                  <a:srgbClr val="0000FF"/>
                </a:solidFill>
              </a:rPr>
              <a:t>年一期，</a:t>
            </a:r>
            <a:r>
              <a:rPr lang="en-US" altLang="zh-CN">
                <a:solidFill>
                  <a:srgbClr val="0000FF"/>
                </a:solidFill>
              </a:rPr>
              <a:t>2017</a:t>
            </a:r>
            <a:r>
              <a:rPr lang="zh-CN" altLang="en-US">
                <a:solidFill>
                  <a:srgbClr val="0000FF"/>
                </a:solidFill>
              </a:rPr>
              <a:t>年高频升级</a:t>
            </a:r>
            <a:endParaRPr lang="zh-CN" altLang="en-US">
              <a:solidFill>
                <a:srgbClr val="0000FF"/>
              </a:solidFill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>
                <a:solidFill>
                  <a:srgbClr val="0000FF"/>
                </a:solidFill>
              </a:rPr>
              <a:t>性能</a:t>
            </a:r>
            <a:r>
              <a:rPr lang="en-US" altLang="zh-CN">
                <a:solidFill>
                  <a:srgbClr val="0000FF"/>
                </a:solidFill>
              </a:rPr>
              <a:t>​​</a:t>
            </a:r>
            <a:r>
              <a:rPr lang="zh-CN" altLang="en-US">
                <a:solidFill>
                  <a:srgbClr val="0000FF"/>
                </a:solidFill>
              </a:rPr>
              <a:t>：</a:t>
            </a:r>
            <a:r>
              <a:rPr lang="en-US" altLang="zh-CN">
                <a:solidFill>
                  <a:srgbClr val="0000FF"/>
                </a:solidFill>
              </a:rPr>
              <a:t> 65</a:t>
            </a:r>
            <a:r>
              <a:rPr lang="zh-CN" altLang="en-US">
                <a:solidFill>
                  <a:srgbClr val="0000FF"/>
                </a:solidFill>
              </a:rPr>
              <a:t>米口径（亚洲最大全可动）</a:t>
            </a:r>
            <a:r>
              <a:rPr lang="en-US" altLang="zh-CN">
                <a:solidFill>
                  <a:srgbClr val="0000FF"/>
                </a:solidFill>
              </a:rPr>
              <a:t>SEFD 39 Jy @1.4 GHz</a:t>
            </a:r>
            <a:r>
              <a:rPr lang="zh-CN" altLang="en-US">
                <a:solidFill>
                  <a:srgbClr val="0000FF"/>
                </a:solidFill>
              </a:rPr>
              <a:t>。</a:t>
            </a:r>
            <a:r>
              <a:rPr lang="en-US" altLang="zh-CN">
                <a:solidFill>
                  <a:srgbClr val="0000FF"/>
                </a:solidFill>
              </a:rPr>
              <a:t>​​</a:t>
            </a:r>
            <a:r>
              <a:rPr lang="zh-CN" altLang="en-US">
                <a:solidFill>
                  <a:srgbClr val="0000FF"/>
                </a:solidFill>
              </a:rPr>
              <a:t>观测目标</a:t>
            </a:r>
            <a:r>
              <a:rPr lang="en-US" altLang="zh-CN">
                <a:solidFill>
                  <a:srgbClr val="0000FF"/>
                </a:solidFill>
              </a:rPr>
              <a:t>​​</a:t>
            </a:r>
            <a:r>
              <a:rPr lang="zh-CN" altLang="en-US">
                <a:solidFill>
                  <a:srgbClr val="0000FF"/>
                </a:solidFill>
              </a:rPr>
              <a:t>：高频脉冲星普查（</a:t>
            </a:r>
            <a:r>
              <a:rPr lang="en-US" altLang="zh-CN">
                <a:solidFill>
                  <a:srgbClr val="0000FF"/>
                </a:solidFill>
              </a:rPr>
              <a:t>5-50 GHz</a:t>
            </a:r>
            <a:r>
              <a:rPr lang="zh-CN" altLang="en-US">
                <a:solidFill>
                  <a:srgbClr val="0000FF"/>
                </a:solidFill>
              </a:rPr>
              <a:t>）</a:t>
            </a:r>
            <a:r>
              <a:rPr lang="en-US" altLang="zh-CN">
                <a:solidFill>
                  <a:srgbClr val="0000FF"/>
                </a:solidFill>
              </a:rPr>
              <a:t>VLBI</a:t>
            </a:r>
            <a:r>
              <a:rPr lang="zh-CN" altLang="en-US">
                <a:solidFill>
                  <a:srgbClr val="0000FF"/>
                </a:solidFill>
              </a:rPr>
              <a:t>天体测量。</a:t>
            </a:r>
            <a:endParaRPr lang="zh-CN" altLang="en-US">
              <a:solidFill>
                <a:srgbClr val="0000FF"/>
              </a:solidFill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en-US" altLang="zh-CN">
                <a:solidFill>
                  <a:srgbClr val="0000FF"/>
                </a:solidFill>
              </a:rPr>
              <a:t>​​</a:t>
            </a:r>
            <a:r>
              <a:rPr lang="zh-CN" altLang="en-US">
                <a:solidFill>
                  <a:srgbClr val="0000FF"/>
                </a:solidFill>
              </a:rPr>
              <a:t>科学亮点</a:t>
            </a:r>
            <a:r>
              <a:rPr lang="en-US" altLang="zh-CN">
                <a:solidFill>
                  <a:srgbClr val="0000FF"/>
                </a:solidFill>
              </a:rPr>
              <a:t>​​</a:t>
            </a:r>
            <a:r>
              <a:rPr lang="zh-CN" altLang="en-US">
                <a:solidFill>
                  <a:srgbClr val="0000FF"/>
                </a:solidFill>
              </a:rPr>
              <a:t>：</a:t>
            </a:r>
            <a:r>
              <a:rPr lang="en-US" altLang="zh-CN">
                <a:solidFill>
                  <a:srgbClr val="0000FF"/>
                </a:solidFill>
              </a:rPr>
              <a:t>8.6 GHz</a:t>
            </a:r>
            <a:r>
              <a:rPr lang="zh-CN" altLang="en-US">
                <a:solidFill>
                  <a:srgbClr val="0000FF"/>
                </a:solidFill>
              </a:rPr>
              <a:t>脉冲轮廓库（</a:t>
            </a:r>
            <a:r>
              <a:rPr lang="en-US" altLang="zh-CN">
                <a:solidFill>
                  <a:srgbClr val="0000FF"/>
                </a:solidFill>
              </a:rPr>
              <a:t>26</a:t>
            </a:r>
            <a:r>
              <a:rPr lang="zh-CN" altLang="en-US">
                <a:solidFill>
                  <a:srgbClr val="0000FF"/>
                </a:solidFill>
              </a:rPr>
              <a:t>颗）发现</a:t>
            </a:r>
            <a:r>
              <a:rPr lang="en-US" altLang="zh-CN">
                <a:solidFill>
                  <a:srgbClr val="0000FF"/>
                </a:solidFill>
              </a:rPr>
              <a:t>PSR J1745-2900</a:t>
            </a:r>
            <a:r>
              <a:rPr lang="zh-CN" altLang="en-US">
                <a:solidFill>
                  <a:srgbClr val="0000FF"/>
                </a:solidFill>
              </a:rPr>
              <a:t>的尖峰脉冲。</a:t>
            </a:r>
            <a:endParaRPr lang="zh-CN" altLang="en-US">
              <a:solidFill>
                <a:srgbClr val="0000FF"/>
              </a:solidFill>
            </a:endParaRPr>
          </a:p>
        </p:txBody>
      </p:sp>
      <p:pic>
        <p:nvPicPr>
          <p:cNvPr id="12" name="图片 18" descr="IMG_2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5215" y="1268730"/>
            <a:ext cx="5140325" cy="45351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27405" y="116205"/>
            <a:ext cx="8315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5830" y="-317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pPr defTabSz="266700"/>
            <a:r>
              <a:rPr lang="en-US" altLang="zh-CN" sz="2800" b="1">
                <a:solidFill>
                  <a:srgbClr val="C00000"/>
                </a:solidFill>
              </a:rPr>
              <a:t> </a:t>
            </a:r>
            <a:r>
              <a:rPr lang="zh-CN" altLang="en-US" sz="2800" b="1">
                <a:solidFill>
                  <a:srgbClr val="C00000"/>
                </a:solidFill>
              </a:rPr>
              <a:t>正在建设之中的</a:t>
            </a:r>
            <a:r>
              <a:rPr lang="en-US" altLang="zh-CN" sz="2800" b="1">
                <a:solidFill>
                  <a:srgbClr val="C00000"/>
                </a:solidFill>
              </a:rPr>
              <a:t>QTT </a:t>
            </a:r>
            <a:r>
              <a:rPr lang="zh-CN" altLang="en-US" sz="2800" b="1">
                <a:solidFill>
                  <a:srgbClr val="C00000"/>
                </a:solidFill>
              </a:rPr>
              <a:t>望远镜</a:t>
            </a:r>
            <a:endParaRPr lang="zh-CN" altLang="en-US" sz="2800" b="1">
              <a:solidFill>
                <a:srgbClr val="C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950" y="1052830"/>
            <a:ext cx="4593590" cy="542861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defTabSz="266700">
              <a:buFont typeface="Wingdings" panose="05000000000000000000" charset="0"/>
              <a:buChar char="ü"/>
            </a:pPr>
            <a:r>
              <a:rPr lang="zh-CN" altLang="en-US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位置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：新疆奇台县（东经</a:t>
            </a:r>
            <a:r>
              <a:rPr lang="en-US" altLang="zh-CN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89.68°</a:t>
            </a:r>
            <a:r>
              <a:rPr lang="zh-CN" altLang="en-US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，北纬</a:t>
            </a:r>
            <a:r>
              <a:rPr lang="en-US" altLang="zh-CN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43.53°</a:t>
            </a:r>
            <a:r>
              <a:rPr lang="zh-CN" altLang="en-US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）</a:t>
            </a:r>
            <a:endParaRPr lang="zh-CN" altLang="en-US" sz="1700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285750" indent="-285750" algn="l" defTabSz="266700">
              <a:spcBef>
                <a:spcPts val="500"/>
              </a:spcBef>
              <a:spcAft>
                <a:spcPts val="500"/>
              </a:spcAft>
              <a:buFont typeface="Wingdings" panose="05000000000000000000" charset="0"/>
              <a:buChar char="ü"/>
            </a:pPr>
            <a:r>
              <a:rPr lang="en-US" altLang="zh-CN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核心性能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：</a:t>
            </a:r>
            <a:endParaRPr lang="zh-CN" altLang="en-US" sz="1700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971550" indent="-285750" algn="just" defTabSz="266700">
              <a:spcBef>
                <a:spcPts val="500"/>
              </a:spcBef>
              <a:spcAft>
                <a:spcPts val="500"/>
              </a:spcAft>
              <a:buFont typeface="Wingdings" panose="05000000000000000000" charset="0"/>
              <a:buChar char="l"/>
              <a:tabLst>
                <a:tab pos="457200" algn="l"/>
              </a:tabLst>
            </a:pP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全球最大全可动射电望远镜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（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110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米口径）</a:t>
            </a:r>
            <a:endParaRPr lang="zh-CN" altLang="en-US" sz="1600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914400" indent="-228600" algn="just" defTabSz="266700">
              <a:spcBef>
                <a:spcPts val="500"/>
              </a:spcBef>
              <a:spcAft>
                <a:spcPts val="500"/>
              </a:spcAft>
              <a:buFont typeface="Symbol" panose="05050102010706020507"/>
              <a:buChar char=""/>
              <a:tabLst>
                <a:tab pos="457200" algn="l"/>
              </a:tabLst>
            </a:pP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宽频段覆盖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：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150 MHz–115 GHz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（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19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个频段接收机）</a:t>
            </a:r>
            <a:endParaRPr lang="zh-CN" altLang="en-US" sz="1600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914400" indent="-228600" algn="just" defTabSz="266700">
              <a:spcBef>
                <a:spcPts val="500"/>
              </a:spcBef>
              <a:spcAft>
                <a:spcPts val="500"/>
              </a:spcAft>
              <a:buFont typeface="Symbol" panose="05050102010706020507"/>
              <a:buChar char=""/>
              <a:tabLst>
                <a:tab pos="457200" algn="l"/>
              </a:tabLst>
            </a:pP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超高灵敏度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：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SEFD 39 Jy @1.4 GHz</a:t>
            </a:r>
            <a:endParaRPr lang="en-US" altLang="zh-CN" sz="1600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914400" indent="-228600" algn="just" defTabSz="266700">
              <a:spcBef>
                <a:spcPts val="500"/>
              </a:spcBef>
              <a:spcAft>
                <a:spcPts val="500"/>
              </a:spcAft>
              <a:buFont typeface="Symbol" panose="05050102010706020507"/>
              <a:buChar char=""/>
              <a:tabLst>
                <a:tab pos="457200" algn="l"/>
              </a:tabLst>
            </a:pP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主动反射面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：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2225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个促动器实时调整（面精度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&lt;0.2 mm RMS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）</a:t>
            </a:r>
            <a:endParaRPr lang="zh-CN" altLang="en-US" sz="1600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285750" indent="-285750" algn="l" defTabSz="266700">
              <a:spcBef>
                <a:spcPts val="500"/>
              </a:spcBef>
              <a:spcAft>
                <a:spcPts val="500"/>
              </a:spcAft>
              <a:buFont typeface="Wingdings" panose="05000000000000000000" charset="0"/>
              <a:buChar char="ü"/>
            </a:pPr>
            <a:r>
              <a:rPr lang="en-US" altLang="zh-CN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科学目标（主要）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7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：</a:t>
            </a:r>
            <a:endParaRPr lang="zh-CN" altLang="en-US" sz="1700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914400" indent="-228600" algn="just" defTabSz="266700">
              <a:spcBef>
                <a:spcPts val="500"/>
              </a:spcBef>
              <a:spcAft>
                <a:spcPts val="500"/>
              </a:spcAft>
              <a:buFont typeface="Times New Roman" panose="02020603050405020304"/>
              <a:buAutoNum type="arabicPeriod"/>
              <a:tabLst>
                <a:tab pos="457200" algn="l"/>
              </a:tabLst>
            </a:pP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脉冲星计时阵列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（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PTA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）：探测纳赫兹引力波</a:t>
            </a:r>
            <a:endParaRPr lang="zh-CN" altLang="en-US" sz="1600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914400" indent="-228600" algn="just" defTabSz="266700">
              <a:spcBef>
                <a:spcPts val="500"/>
              </a:spcBef>
              <a:spcAft>
                <a:spcPts val="500"/>
              </a:spcAft>
              <a:buFont typeface="Times New Roman" panose="02020603050405020304"/>
              <a:buAutoNum type="arabicPeriod"/>
              <a:tabLst>
                <a:tab pos="457200" algn="l"/>
              </a:tabLst>
            </a:pP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星际分子谱线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：研究恒星形成区化学演化</a:t>
            </a:r>
            <a:endParaRPr lang="zh-CN" altLang="en-US" sz="1600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 marL="914400" indent="-228600" algn="just" defTabSz="266700">
              <a:spcBef>
                <a:spcPts val="500"/>
              </a:spcBef>
              <a:spcAft>
                <a:spcPts val="500"/>
              </a:spcAft>
              <a:buFont typeface="Times New Roman" panose="02020603050405020304"/>
              <a:buAutoNum type="arabicPeriod"/>
              <a:tabLst>
                <a:tab pos="457200" algn="l"/>
              </a:tabLst>
            </a:pP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​VLBI</a:t>
            </a:r>
            <a:r>
              <a:rPr lang="zh-CN" altLang="en-US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网络增强</a:t>
            </a:r>
            <a:r>
              <a:rPr lang="en-US" altLang="zh-CN" sz="1600" b="1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​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：提升欧亚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VLBI</a:t>
            </a:r>
            <a:r>
              <a:rPr lang="zh-CN" altLang="en-US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网分辨率</a:t>
            </a:r>
            <a:r>
              <a:rPr lang="en-US" altLang="zh-CN" sz="1600">
                <a:solidFill>
                  <a:srgbClr val="0000FF"/>
                </a:solidFill>
                <a:latin typeface="等线" panose="02010600030101010101" charset="-122"/>
                <a:ea typeface="等线" panose="02010600030101010101" charset="-122"/>
              </a:rPr>
              <a:t>30%</a:t>
            </a:r>
            <a:endParaRPr lang="en-US" altLang="zh-CN" sz="1600">
              <a:solidFill>
                <a:srgbClr val="0000FF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14" name="图片 28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4435" y="1341120"/>
            <a:ext cx="4020185" cy="4695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8723"/>
            <a:ext cx="9144000" cy="45719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27405" y="116205"/>
            <a:ext cx="8315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5830" y="287973"/>
            <a:ext cx="5080000" cy="706755"/>
          </a:xfrm>
          <a:prstGeom prst="rect">
            <a:avLst/>
          </a:prstGeom>
        </p:spPr>
        <p:txBody>
          <a:bodyPr>
            <a:spAutoFit/>
          </a:bodyPr>
          <a:p>
            <a:pPr defTabSz="266700"/>
            <a:r>
              <a:rPr lang="en-US" altLang="zh-CN" sz="2800" b="1">
                <a:solidFill>
                  <a:srgbClr val="C00000"/>
                </a:solidFill>
              </a:rPr>
              <a:t>        </a:t>
            </a:r>
            <a:r>
              <a:rPr lang="en-US" altLang="zh-CN" sz="4000" b="1">
                <a:solidFill>
                  <a:srgbClr val="C00000"/>
                </a:solidFill>
              </a:rPr>
              <a:t>   </a:t>
            </a:r>
            <a:r>
              <a:rPr lang="zh-CN" altLang="en-US" sz="4000" b="1">
                <a:solidFill>
                  <a:srgbClr val="C00000"/>
                </a:solidFill>
              </a:rPr>
              <a:t>致</a:t>
            </a:r>
            <a:r>
              <a:rPr lang="en-US" altLang="zh-CN" sz="4000" b="1">
                <a:solidFill>
                  <a:srgbClr val="C00000"/>
                </a:solidFill>
              </a:rPr>
              <a:t>    </a:t>
            </a:r>
            <a:r>
              <a:rPr lang="zh-CN" altLang="en-US" sz="4000" b="1">
                <a:solidFill>
                  <a:srgbClr val="C00000"/>
                </a:solidFill>
              </a:rPr>
              <a:t>谢</a:t>
            </a:r>
            <a:endParaRPr lang="zh-CN" altLang="en-US" sz="4000" b="1">
              <a:solidFill>
                <a:srgbClr val="C0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3045" y="2288540"/>
            <a:ext cx="8803640" cy="2016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r>
              <a:rPr lang="en-US" altLang="zh-CN" sz="2400">
                <a:solidFill>
                  <a:srgbClr val="C00000"/>
                </a:solidFill>
              </a:rPr>
              <a:t>     </a:t>
            </a:r>
            <a:r>
              <a:rPr lang="zh-CN" altLang="en-US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感谢我的单位</a:t>
            </a:r>
            <a:r>
              <a:rPr lang="en-US" altLang="zh-CN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中国科学院新疆天文台，感谢北京大学徐仁新教授！感谢本书的编辑团队、本书作者团队以及支持本书的所有人。感谢中国国家自然科学基金重点研发、新疆自治区自然基金对本书的主持！感谢本书的</a:t>
            </a:r>
            <a:r>
              <a:rPr lang="zh-CN" altLang="en-US"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所有读者！</a:t>
            </a:r>
            <a:endParaRPr lang="zh-CN" altLang="en-US" sz="24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split orient="vert"/>
  </p:transition>
</p:sld>
</file>

<file path=ppt/tags/tag1.xml><?xml version="1.0" encoding="utf-8"?>
<p:tagLst xmlns:p="http://schemas.openxmlformats.org/presentationml/2006/main">
  <p:tag name="commondata" val="eyJoZGlkIjoiMmMxNDliYmFiYmI4ZTYzYjVhMTU1NTYyMTk3ZGI1ZWEifQ=="/>
</p:tagLst>
</file>

<file path=ppt/theme/theme1.xml><?xml version="1.0" encoding="utf-8"?>
<a:theme xmlns:a="http://schemas.openxmlformats.org/drawingml/2006/main" name="1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3394</Words>
  <Application>WPS 演示</Application>
  <PresentationFormat>全屏显示(4:3)</PresentationFormat>
  <Paragraphs>236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45" baseType="lpstr">
      <vt:lpstr>Arial</vt:lpstr>
      <vt:lpstr>宋体</vt:lpstr>
      <vt:lpstr>Wingdings</vt:lpstr>
      <vt:lpstr>Times New Roman</vt:lpstr>
      <vt:lpstr>黑体</vt:lpstr>
      <vt:lpstr>华文新魏</vt:lpstr>
      <vt:lpstr>Verdana</vt:lpstr>
      <vt:lpstr>굴림</vt:lpstr>
      <vt:lpstr>Malgun Gothic</vt:lpstr>
      <vt:lpstr>华文中宋</vt:lpstr>
      <vt:lpstr>华文隶书</vt:lpstr>
      <vt:lpstr>微软雅黑</vt:lpstr>
      <vt:lpstr>Wingdings</vt:lpstr>
      <vt:lpstr>仿宋</vt:lpstr>
      <vt:lpstr>Cambria Math</vt:lpstr>
      <vt:lpstr>MS Mincho</vt:lpstr>
      <vt:lpstr>ksdb</vt:lpstr>
      <vt:lpstr>Calibri</vt:lpstr>
      <vt:lpstr>Arial Unicode MS</vt:lpstr>
      <vt:lpstr>Calibri Light</vt:lpstr>
      <vt:lpstr>汉仪青云简</vt:lpstr>
      <vt:lpstr>华文楷体</vt:lpstr>
      <vt:lpstr>华文宋体</vt:lpstr>
      <vt:lpstr>等线</vt:lpstr>
      <vt:lpstr>Symbol</vt:lpstr>
      <vt:lpstr>Times New Roman</vt:lpstr>
      <vt:lpstr>1_Office 主题</vt:lpstr>
      <vt:lpstr>PowerPoint 演示文稿</vt:lpstr>
      <vt:lpstr>目   录</vt:lpstr>
      <vt:lpstr>PowerPoint 演示文稿</vt:lpstr>
      <vt:lpstr>PowerPoint 演示文稿</vt:lpstr>
      <vt:lpstr>背景介绍</vt:lpstr>
      <vt:lpstr>背景介绍</vt:lpstr>
      <vt:lpstr>背景介绍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chn13</dc:creator>
  <cp:lastModifiedBy>企业用户_1064217744</cp:lastModifiedBy>
  <cp:revision>973</cp:revision>
  <dcterms:created xsi:type="dcterms:W3CDTF">2016-12-02T04:50:00Z</dcterms:created>
  <dcterms:modified xsi:type="dcterms:W3CDTF">2025-07-03T06:33:16Z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C5F3C9E66B1147B6912B3926FD92C46D_13</vt:lpwstr>
  </property>
</Properties>
</file>