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67" r:id="rId2"/>
    <p:sldId id="345" r:id="rId3"/>
    <p:sldId id="370" r:id="rId4"/>
    <p:sldId id="362" r:id="rId5"/>
    <p:sldId id="283" r:id="rId6"/>
    <p:sldId id="380" r:id="rId7"/>
    <p:sldId id="368" r:id="rId8"/>
    <p:sldId id="351" r:id="rId9"/>
    <p:sldId id="373" r:id="rId10"/>
    <p:sldId id="377" r:id="rId11"/>
    <p:sldId id="364" r:id="rId12"/>
    <p:sldId id="372" r:id="rId13"/>
    <p:sldId id="378" r:id="rId14"/>
    <p:sldId id="357" r:id="rId15"/>
    <p:sldId id="379" r:id="rId16"/>
    <p:sldId id="277" r:id="rId17"/>
    <p:sldId id="343" r:id="rId18"/>
    <p:sldId id="280" r:id="rId19"/>
    <p:sldId id="367" r:id="rId20"/>
    <p:sldId id="376" r:id="rId21"/>
    <p:sldId id="359" r:id="rId22"/>
    <p:sldId id="371" r:id="rId23"/>
    <p:sldId id="363" r:id="rId24"/>
    <p:sldId id="374" r:id="rId25"/>
    <p:sldId id="375" r:id="rId26"/>
  </p:sldIdLst>
  <p:sldSz cx="12192000" cy="6858000"/>
  <p:notesSz cx="7104063" cy="10234613"/>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hao zhou" initials="wz" lastIdx="1" clrIdx="0">
    <p:extLst>
      <p:ext uri="{19B8F6BF-5375-455C-9EA6-DF929625EA0E}">
        <p15:presenceInfo xmlns:p15="http://schemas.microsoft.com/office/powerpoint/2012/main" userId="64db6eef8197558f" providerId="Windows Live"/>
      </p:ext>
    </p:extLst>
  </p:cmAuthor>
  <p:cmAuthor id="2" name="bush chengming" initials="bc" lastIdx="1" clrIdx="1">
    <p:extLst>
      <p:ext uri="{19B8F6BF-5375-455C-9EA6-DF929625EA0E}">
        <p15:presenceInfo xmlns:p15="http://schemas.microsoft.com/office/powerpoint/2012/main" userId="ae90876a313e2b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a:srgbClr val="B2ECDD"/>
    <a:srgbClr val="656303"/>
    <a:srgbClr val="634103"/>
    <a:srgbClr val="635103"/>
    <a:srgbClr val="5B5B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11" autoAdjust="0"/>
    <p:restoredTop sz="86422" autoAdjust="0"/>
  </p:normalViewPr>
  <p:slideViewPr>
    <p:cSldViewPr snapToGrid="0">
      <p:cViewPr varScale="1">
        <p:scale>
          <a:sx n="59" d="100"/>
          <a:sy n="59" d="100"/>
        </p:scale>
        <p:origin x="1113" y="39"/>
      </p:cViewPr>
      <p:guideLst/>
    </p:cSldViewPr>
  </p:slideViewPr>
  <p:outlineViewPr>
    <p:cViewPr>
      <p:scale>
        <a:sx n="33" d="100"/>
        <a:sy n="33" d="100"/>
      </p:scale>
      <p:origin x="0" y="-4038"/>
    </p:cViewPr>
    <p:sldLst>
      <p:sld r:id="rId1"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zh-CN" altLang="en-US"/>
          </a:p>
        </p:txBody>
      </p:sp>
      <p:sp>
        <p:nvSpPr>
          <p:cNvPr id="3" name="日期占位符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D9909147-E1D1-4219-9639-67DEC13E7EA8}" type="datetimeFigureOut">
              <a:rPr lang="zh-CN" altLang="en-US" smtClean="0"/>
              <a:t>2025/7/8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zh-CN" altLang="en-US"/>
          </a:p>
        </p:txBody>
      </p:sp>
      <p:sp>
        <p:nvSpPr>
          <p:cNvPr id="5" name="备注占位符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E9E6F8B6-85EF-4025-A0F3-085353C98EA5}" type="slidenum">
              <a:rPr lang="zh-CN" altLang="en-US" smtClean="0"/>
              <a:t>‹#›</a:t>
            </a:fld>
            <a:endParaRPr lang="zh-CN" altLang="en-US"/>
          </a:p>
        </p:txBody>
      </p:sp>
    </p:spTree>
    <p:extLst>
      <p:ext uri="{BB962C8B-B14F-4D97-AF65-F5344CB8AC3E}">
        <p14:creationId xmlns:p14="http://schemas.microsoft.com/office/powerpoint/2010/main" val="3071624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a:t>
            </a:fld>
            <a:endParaRPr lang="zh-CN" altLang="en-US"/>
          </a:p>
        </p:txBody>
      </p:sp>
    </p:spTree>
    <p:extLst>
      <p:ext uri="{BB962C8B-B14F-4D97-AF65-F5344CB8AC3E}">
        <p14:creationId xmlns:p14="http://schemas.microsoft.com/office/powerpoint/2010/main" val="422135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b="0"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2</a:t>
            </a:fld>
            <a:endParaRPr lang="zh-CN" altLang="en-US"/>
          </a:p>
        </p:txBody>
      </p:sp>
    </p:spTree>
    <p:extLst>
      <p:ext uri="{BB962C8B-B14F-4D97-AF65-F5344CB8AC3E}">
        <p14:creationId xmlns:p14="http://schemas.microsoft.com/office/powerpoint/2010/main" val="392213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3</a:t>
            </a:fld>
            <a:endParaRPr lang="zh-CN" altLang="en-US"/>
          </a:p>
        </p:txBody>
      </p:sp>
    </p:spTree>
    <p:extLst>
      <p:ext uri="{BB962C8B-B14F-4D97-AF65-F5344CB8AC3E}">
        <p14:creationId xmlns:p14="http://schemas.microsoft.com/office/powerpoint/2010/main" val="373742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4</a:t>
            </a:fld>
            <a:endParaRPr lang="zh-CN" altLang="en-US"/>
          </a:p>
        </p:txBody>
      </p:sp>
    </p:spTree>
    <p:extLst>
      <p:ext uri="{BB962C8B-B14F-4D97-AF65-F5344CB8AC3E}">
        <p14:creationId xmlns:p14="http://schemas.microsoft.com/office/powerpoint/2010/main" val="3686406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5</a:t>
            </a:fld>
            <a:endParaRPr lang="zh-CN" altLang="en-US"/>
          </a:p>
        </p:txBody>
      </p:sp>
    </p:spTree>
    <p:extLst>
      <p:ext uri="{BB962C8B-B14F-4D97-AF65-F5344CB8AC3E}">
        <p14:creationId xmlns:p14="http://schemas.microsoft.com/office/powerpoint/2010/main" val="1817827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6</a:t>
            </a:fld>
            <a:endParaRPr lang="zh-CN" altLang="en-US"/>
          </a:p>
        </p:txBody>
      </p:sp>
    </p:spTree>
    <p:extLst>
      <p:ext uri="{BB962C8B-B14F-4D97-AF65-F5344CB8AC3E}">
        <p14:creationId xmlns:p14="http://schemas.microsoft.com/office/powerpoint/2010/main" val="3667773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7</a:t>
            </a:fld>
            <a:endParaRPr lang="zh-CN" altLang="en-US"/>
          </a:p>
        </p:txBody>
      </p:sp>
    </p:spTree>
    <p:extLst>
      <p:ext uri="{BB962C8B-B14F-4D97-AF65-F5344CB8AC3E}">
        <p14:creationId xmlns:p14="http://schemas.microsoft.com/office/powerpoint/2010/main" val="1713366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8</a:t>
            </a:fld>
            <a:endParaRPr lang="zh-CN" altLang="en-US"/>
          </a:p>
        </p:txBody>
      </p:sp>
    </p:spTree>
    <p:extLst>
      <p:ext uri="{BB962C8B-B14F-4D97-AF65-F5344CB8AC3E}">
        <p14:creationId xmlns:p14="http://schemas.microsoft.com/office/powerpoint/2010/main" val="4213637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9</a:t>
            </a:fld>
            <a:endParaRPr lang="zh-CN" altLang="en-US"/>
          </a:p>
        </p:txBody>
      </p:sp>
    </p:spTree>
    <p:extLst>
      <p:ext uri="{BB962C8B-B14F-4D97-AF65-F5344CB8AC3E}">
        <p14:creationId xmlns:p14="http://schemas.microsoft.com/office/powerpoint/2010/main" val="1916184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10</a:t>
            </a:fld>
            <a:endParaRPr lang="zh-CN" altLang="en-US"/>
          </a:p>
        </p:txBody>
      </p:sp>
    </p:spTree>
    <p:extLst>
      <p:ext uri="{BB962C8B-B14F-4D97-AF65-F5344CB8AC3E}">
        <p14:creationId xmlns:p14="http://schemas.microsoft.com/office/powerpoint/2010/main" val="2808712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11</a:t>
            </a:fld>
            <a:endParaRPr lang="zh-CN" altLang="en-US"/>
          </a:p>
        </p:txBody>
      </p:sp>
    </p:spTree>
    <p:extLst>
      <p:ext uri="{BB962C8B-B14F-4D97-AF65-F5344CB8AC3E}">
        <p14:creationId xmlns:p14="http://schemas.microsoft.com/office/powerpoint/2010/main" val="330027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12</a:t>
            </a:fld>
            <a:endParaRPr lang="zh-CN" altLang="en-US"/>
          </a:p>
        </p:txBody>
      </p:sp>
    </p:spTree>
    <p:extLst>
      <p:ext uri="{BB962C8B-B14F-4D97-AF65-F5344CB8AC3E}">
        <p14:creationId xmlns:p14="http://schemas.microsoft.com/office/powerpoint/2010/main" val="3946902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13</a:t>
            </a:fld>
            <a:endParaRPr lang="zh-CN" altLang="en-US"/>
          </a:p>
        </p:txBody>
      </p:sp>
    </p:spTree>
    <p:extLst>
      <p:ext uri="{BB962C8B-B14F-4D97-AF65-F5344CB8AC3E}">
        <p14:creationId xmlns:p14="http://schemas.microsoft.com/office/powerpoint/2010/main" val="3019622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14</a:t>
            </a:fld>
            <a:endParaRPr lang="zh-CN" altLang="en-US"/>
          </a:p>
        </p:txBody>
      </p:sp>
    </p:spTree>
    <p:extLst>
      <p:ext uri="{BB962C8B-B14F-4D97-AF65-F5344CB8AC3E}">
        <p14:creationId xmlns:p14="http://schemas.microsoft.com/office/powerpoint/2010/main" val="2351097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15</a:t>
            </a:fld>
            <a:endParaRPr lang="zh-CN" altLang="en-US"/>
          </a:p>
        </p:txBody>
      </p:sp>
    </p:spTree>
    <p:extLst>
      <p:ext uri="{BB962C8B-B14F-4D97-AF65-F5344CB8AC3E}">
        <p14:creationId xmlns:p14="http://schemas.microsoft.com/office/powerpoint/2010/main" val="1335713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16</a:t>
            </a:fld>
            <a:endParaRPr lang="zh-CN" altLang="en-US"/>
          </a:p>
        </p:txBody>
      </p:sp>
    </p:spTree>
    <p:extLst>
      <p:ext uri="{BB962C8B-B14F-4D97-AF65-F5344CB8AC3E}">
        <p14:creationId xmlns:p14="http://schemas.microsoft.com/office/powerpoint/2010/main" val="1906173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17</a:t>
            </a:fld>
            <a:endParaRPr lang="zh-CN" altLang="en-US"/>
          </a:p>
        </p:txBody>
      </p:sp>
    </p:spTree>
    <p:extLst>
      <p:ext uri="{BB962C8B-B14F-4D97-AF65-F5344CB8AC3E}">
        <p14:creationId xmlns:p14="http://schemas.microsoft.com/office/powerpoint/2010/main" val="2311720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18</a:t>
            </a:fld>
            <a:endParaRPr lang="zh-CN" altLang="en-US"/>
          </a:p>
        </p:txBody>
      </p:sp>
    </p:spTree>
    <p:extLst>
      <p:ext uri="{BB962C8B-B14F-4D97-AF65-F5344CB8AC3E}">
        <p14:creationId xmlns:p14="http://schemas.microsoft.com/office/powerpoint/2010/main" val="625518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23</a:t>
            </a:fld>
            <a:endParaRPr lang="zh-CN" altLang="en-US"/>
          </a:p>
        </p:txBody>
      </p:sp>
    </p:spTree>
    <p:extLst>
      <p:ext uri="{BB962C8B-B14F-4D97-AF65-F5344CB8AC3E}">
        <p14:creationId xmlns:p14="http://schemas.microsoft.com/office/powerpoint/2010/main" val="3894203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24</a:t>
            </a:fld>
            <a:endParaRPr lang="zh-CN" altLang="en-US"/>
          </a:p>
        </p:txBody>
      </p:sp>
    </p:spTree>
    <p:extLst>
      <p:ext uri="{BB962C8B-B14F-4D97-AF65-F5344CB8AC3E}">
        <p14:creationId xmlns:p14="http://schemas.microsoft.com/office/powerpoint/2010/main" val="2612544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a:xfrm>
            <a:off x="710407" y="4925407"/>
            <a:ext cx="5683250" cy="4029879"/>
          </a:xfrm>
          <a:prstGeom prst="rect">
            <a:avLst/>
          </a:prstGeom>
        </p:spPr>
        <p:txBody>
          <a:bodyPr/>
          <a:lstStyle/>
          <a:p>
            <a:endParaRPr lang="zh-CN" altLang="en-US" dirty="0"/>
          </a:p>
        </p:txBody>
      </p:sp>
      <p:sp>
        <p:nvSpPr>
          <p:cNvPr id="4" name="灯片编号占位符 3"/>
          <p:cNvSpPr>
            <a:spLocks noGrp="1"/>
          </p:cNvSpPr>
          <p:nvPr>
            <p:ph type="sldNum" sz="quarter" idx="5"/>
          </p:nvPr>
        </p:nvSpPr>
        <p:spPr/>
        <p:txBody>
          <a:bodyPr/>
          <a:lstStyle/>
          <a:p>
            <a:fld id="{7F1DB13D-2D32-450D-A950-091FB63D3B40}" type="slidenum">
              <a:rPr lang="zh-CN" altLang="en-US" smtClean="0"/>
              <a:t>25</a:t>
            </a:fld>
            <a:endParaRPr lang="zh-CN" altLang="en-US"/>
          </a:p>
        </p:txBody>
      </p:sp>
    </p:spTree>
    <p:extLst>
      <p:ext uri="{BB962C8B-B14F-4D97-AF65-F5344CB8AC3E}">
        <p14:creationId xmlns:p14="http://schemas.microsoft.com/office/powerpoint/2010/main" val="967094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111" name="Picture 15">
            <a:extLst>
              <a:ext uri="{FF2B5EF4-FFF2-40B4-BE49-F238E27FC236}">
                <a16:creationId xmlns:a16="http://schemas.microsoft.com/office/drawing/2014/main" id="{2CD28407-73A9-46DC-BE61-5C7AC67AAA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a:extLst>
              <a:ext uri="{FF2B5EF4-FFF2-40B4-BE49-F238E27FC236}">
                <a16:creationId xmlns:a16="http://schemas.microsoft.com/office/drawing/2014/main" id="{55734B9E-B239-452E-98C1-55B91B77EB62}"/>
              </a:ext>
            </a:extLst>
          </p:cNvPr>
          <p:cNvSpPr>
            <a:spLocks noGrp="1" noChangeArrowheads="1"/>
          </p:cNvSpPr>
          <p:nvPr>
            <p:ph type="ctrTitle"/>
          </p:nvPr>
        </p:nvSpPr>
        <p:spPr>
          <a:xfrm>
            <a:off x="1200151" y="1412876"/>
            <a:ext cx="10363200" cy="1470025"/>
          </a:xfrm>
        </p:spPr>
        <p:txBody>
          <a:bodyPr/>
          <a:lstStyle>
            <a:lvl1pPr algn="r">
              <a:defRPr sz="4800">
                <a:solidFill>
                  <a:schemeClr val="bg1"/>
                </a:solidFill>
              </a:defRPr>
            </a:lvl1pPr>
          </a:lstStyle>
          <a:p>
            <a:pPr lvl="0"/>
            <a:r>
              <a:rPr lang="zh-CN" altLang="en-US" noProof="0"/>
              <a:t>单击此处编辑母版标题样式</a:t>
            </a:r>
          </a:p>
        </p:txBody>
      </p:sp>
      <p:sp>
        <p:nvSpPr>
          <p:cNvPr id="4099" name="Rectangle 3">
            <a:extLst>
              <a:ext uri="{FF2B5EF4-FFF2-40B4-BE49-F238E27FC236}">
                <a16:creationId xmlns:a16="http://schemas.microsoft.com/office/drawing/2014/main" id="{A365B08E-7EC8-4CF1-8A57-EAE7E51CE223}"/>
              </a:ext>
            </a:extLst>
          </p:cNvPr>
          <p:cNvSpPr>
            <a:spLocks noGrp="1" noChangeArrowheads="1"/>
          </p:cNvSpPr>
          <p:nvPr>
            <p:ph type="subTitle" idx="1"/>
          </p:nvPr>
        </p:nvSpPr>
        <p:spPr>
          <a:xfrm>
            <a:off x="1828800" y="3213100"/>
            <a:ext cx="8534400" cy="1752600"/>
          </a:xfrm>
        </p:spPr>
        <p:txBody>
          <a:bodyPr/>
          <a:lstStyle>
            <a:lvl1pPr marL="0" indent="0" algn="ctr">
              <a:buFont typeface="Wingdings" panose="05000000000000000000" pitchFamily="2" charset="2"/>
              <a:buNone/>
              <a:defRPr>
                <a:solidFill>
                  <a:schemeClr val="bg1"/>
                </a:solidFill>
                <a:ea typeface="方正小标宋简体" pitchFamily="2" charset="-122"/>
              </a:defRPr>
            </a:lvl1pPr>
          </a:lstStyle>
          <a:p>
            <a:pPr lvl="0"/>
            <a:r>
              <a:rPr lang="zh-CN" altLang="en-US" noProof="0"/>
              <a:t>单击此处编辑母版副标题样式</a:t>
            </a:r>
          </a:p>
        </p:txBody>
      </p:sp>
      <p:sp>
        <p:nvSpPr>
          <p:cNvPr id="4100" name="Rectangle 4">
            <a:extLst>
              <a:ext uri="{FF2B5EF4-FFF2-40B4-BE49-F238E27FC236}">
                <a16:creationId xmlns:a16="http://schemas.microsoft.com/office/drawing/2014/main" id="{C3186046-6A80-4658-8446-B72524AC7BF0}"/>
              </a:ext>
            </a:extLst>
          </p:cNvPr>
          <p:cNvSpPr>
            <a:spLocks noGrp="1" noChangeArrowheads="1"/>
          </p:cNvSpPr>
          <p:nvPr>
            <p:ph type="dt" sz="half" idx="2"/>
          </p:nvPr>
        </p:nvSpPr>
        <p:spPr>
          <a:xfrm>
            <a:off x="609600" y="6245225"/>
            <a:ext cx="2844800" cy="476250"/>
          </a:xfrm>
        </p:spPr>
        <p:txBody>
          <a:bodyPr/>
          <a:lstStyle>
            <a:lvl1pPr>
              <a:defRPr/>
            </a:lvl1pPr>
          </a:lstStyle>
          <a:p>
            <a:fld id="{F27E4992-B9C7-47FD-9B99-5AF88A87C4C9}" type="datetime1">
              <a:rPr lang="zh-CN" altLang="en-US" smtClean="0"/>
              <a:t>2025/7/8</a:t>
            </a:fld>
            <a:endParaRPr lang="zh-CN" altLang="en-US"/>
          </a:p>
        </p:txBody>
      </p:sp>
      <p:sp>
        <p:nvSpPr>
          <p:cNvPr id="4101" name="Rectangle 5">
            <a:extLst>
              <a:ext uri="{FF2B5EF4-FFF2-40B4-BE49-F238E27FC236}">
                <a16:creationId xmlns:a16="http://schemas.microsoft.com/office/drawing/2014/main" id="{CEC155C7-5754-4C9A-BCBF-54531D68710C}"/>
              </a:ext>
            </a:extLst>
          </p:cNvPr>
          <p:cNvSpPr>
            <a:spLocks noGrp="1" noChangeArrowheads="1"/>
          </p:cNvSpPr>
          <p:nvPr>
            <p:ph type="ftr" sz="quarter" idx="3"/>
          </p:nvPr>
        </p:nvSpPr>
        <p:spPr>
          <a:xfrm>
            <a:off x="4165600" y="6245225"/>
            <a:ext cx="3860800" cy="476250"/>
          </a:xfrm>
        </p:spPr>
        <p:txBody>
          <a:bodyPr/>
          <a:lstStyle>
            <a:lvl1pPr>
              <a:defRPr/>
            </a:lvl1pPr>
          </a:lstStyle>
          <a:p>
            <a:endParaRPr lang="zh-CN" altLang="en-US"/>
          </a:p>
        </p:txBody>
      </p:sp>
      <p:sp>
        <p:nvSpPr>
          <p:cNvPr id="4106" name="Line 10">
            <a:extLst>
              <a:ext uri="{FF2B5EF4-FFF2-40B4-BE49-F238E27FC236}">
                <a16:creationId xmlns:a16="http://schemas.microsoft.com/office/drawing/2014/main" id="{EE7E5074-12F0-4747-B8D2-ACACB553C10E}"/>
              </a:ext>
            </a:extLst>
          </p:cNvPr>
          <p:cNvSpPr>
            <a:spLocks noChangeShapeType="1"/>
          </p:cNvSpPr>
          <p:nvPr/>
        </p:nvSpPr>
        <p:spPr bwMode="auto">
          <a:xfrm>
            <a:off x="0" y="2708275"/>
            <a:ext cx="12192000" cy="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pic>
        <p:nvPicPr>
          <p:cNvPr id="4107" name="Picture 11">
            <a:extLst>
              <a:ext uri="{FF2B5EF4-FFF2-40B4-BE49-F238E27FC236}">
                <a16:creationId xmlns:a16="http://schemas.microsoft.com/office/drawing/2014/main" id="{A19304B6-AAA9-4CE4-AC1D-C684A2D0A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733" y="5745163"/>
            <a:ext cx="4292600" cy="40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13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8517FD-57FA-4E48-988C-B8AAE7F154C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8CB244-B7FD-452C-B3AA-2FA3154C487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B3AF2E1-4E73-4C52-B80E-FA6D846EA1BC}"/>
              </a:ext>
            </a:extLst>
          </p:cNvPr>
          <p:cNvSpPr>
            <a:spLocks noGrp="1"/>
          </p:cNvSpPr>
          <p:nvPr>
            <p:ph type="dt" sz="half" idx="10"/>
          </p:nvPr>
        </p:nvSpPr>
        <p:spPr/>
        <p:txBody>
          <a:bodyPr/>
          <a:lstStyle>
            <a:lvl1pPr>
              <a:defRPr/>
            </a:lvl1pPr>
          </a:lstStyle>
          <a:p>
            <a:fld id="{2C36695D-2422-4CF3-974E-615621A968B4}" type="datetime1">
              <a:rPr lang="zh-CN" altLang="en-US" smtClean="0"/>
              <a:t>2025/7/8</a:t>
            </a:fld>
            <a:endParaRPr lang="zh-CN" altLang="en-US"/>
          </a:p>
        </p:txBody>
      </p:sp>
      <p:sp>
        <p:nvSpPr>
          <p:cNvPr id="5" name="页脚占位符 4">
            <a:extLst>
              <a:ext uri="{FF2B5EF4-FFF2-40B4-BE49-F238E27FC236}">
                <a16:creationId xmlns:a16="http://schemas.microsoft.com/office/drawing/2014/main" id="{D9112F84-042B-4504-844F-3949468670B1}"/>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20794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1E54C7-7E07-4DFB-B4C9-3B0336B2F702}"/>
              </a:ext>
            </a:extLst>
          </p:cNvPr>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AB0C29D-85BD-41C9-ABCF-5AD2E85F90C7}"/>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74BF038-28D5-4FE3-86D4-F6D4D848D9E6}"/>
              </a:ext>
            </a:extLst>
          </p:cNvPr>
          <p:cNvSpPr>
            <a:spLocks noGrp="1"/>
          </p:cNvSpPr>
          <p:nvPr>
            <p:ph type="dt" sz="half" idx="10"/>
          </p:nvPr>
        </p:nvSpPr>
        <p:spPr/>
        <p:txBody>
          <a:bodyPr/>
          <a:lstStyle>
            <a:lvl1pPr>
              <a:defRPr/>
            </a:lvl1pPr>
          </a:lstStyle>
          <a:p>
            <a:fld id="{169D0831-57D7-4A12-9C32-E1C7A524F8DC}" type="datetime1">
              <a:rPr lang="zh-CN" altLang="en-US" smtClean="0"/>
              <a:t>2025/7/8</a:t>
            </a:fld>
            <a:endParaRPr lang="zh-CN" altLang="en-US"/>
          </a:p>
        </p:txBody>
      </p:sp>
      <p:sp>
        <p:nvSpPr>
          <p:cNvPr id="5" name="页脚占位符 4">
            <a:extLst>
              <a:ext uri="{FF2B5EF4-FFF2-40B4-BE49-F238E27FC236}">
                <a16:creationId xmlns:a16="http://schemas.microsoft.com/office/drawing/2014/main" id="{04AACC79-F42E-4795-8478-C9174F530329}"/>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60555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A021FC-C313-408B-BF8F-2FC1CAA395F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A8E1938-7ADE-4BB4-AE13-194060FE1C96}"/>
              </a:ext>
            </a:extLst>
          </p:cNvPr>
          <p:cNvSpPr>
            <a:spLocks noGrp="1"/>
          </p:cNvSpPr>
          <p:nvPr>
            <p:ph sz="half" idx="1"/>
          </p:nvPr>
        </p:nvSpPr>
        <p:spPr>
          <a:xfrm>
            <a:off x="609600" y="1773238"/>
            <a:ext cx="5384800" cy="446405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68824F7-105A-40B0-8B48-87311843CB6E}"/>
              </a:ext>
            </a:extLst>
          </p:cNvPr>
          <p:cNvSpPr>
            <a:spLocks noGrp="1"/>
          </p:cNvSpPr>
          <p:nvPr>
            <p:ph sz="half" idx="2"/>
          </p:nvPr>
        </p:nvSpPr>
        <p:spPr>
          <a:xfrm>
            <a:off x="6197600" y="1773238"/>
            <a:ext cx="5384800" cy="446405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52557FF-D52D-4955-879C-0B034D2FD80B}"/>
              </a:ext>
            </a:extLst>
          </p:cNvPr>
          <p:cNvSpPr>
            <a:spLocks noGrp="1"/>
          </p:cNvSpPr>
          <p:nvPr>
            <p:ph type="dt" sz="half" idx="10"/>
          </p:nvPr>
        </p:nvSpPr>
        <p:spPr/>
        <p:txBody>
          <a:bodyPr/>
          <a:lstStyle>
            <a:lvl1pPr>
              <a:defRPr/>
            </a:lvl1pPr>
          </a:lstStyle>
          <a:p>
            <a:fld id="{4054625D-E58F-4BBA-A3D1-F12D3852926A}" type="datetime1">
              <a:rPr lang="zh-CN" altLang="en-US" smtClean="0"/>
              <a:t>2025/7/8</a:t>
            </a:fld>
            <a:endParaRPr lang="zh-CN" altLang="en-US"/>
          </a:p>
        </p:txBody>
      </p:sp>
      <p:sp>
        <p:nvSpPr>
          <p:cNvPr id="6" name="页脚占位符 5">
            <a:extLst>
              <a:ext uri="{FF2B5EF4-FFF2-40B4-BE49-F238E27FC236}">
                <a16:creationId xmlns:a16="http://schemas.microsoft.com/office/drawing/2014/main" id="{F13052E2-3E1C-445D-A5D1-709A5890560B}"/>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2636795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F8F210-DA80-44D3-BB02-215B5BC0A8D7}"/>
              </a:ext>
            </a:extLst>
          </p:cNvPr>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EB27B6E-229E-45F8-834C-6E490BA6DEE8}"/>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F4F0D6E1-4A45-4DEC-9326-914B7B498508}"/>
              </a:ext>
            </a:extLst>
          </p:cNvPr>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D0BC4E0-8848-429E-AF04-9BB9DE6B0FC9}"/>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59DF784-DE23-4E17-BB3D-407B910C326A}"/>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04961D7-F510-4758-8565-23CC54C99C1A}"/>
              </a:ext>
            </a:extLst>
          </p:cNvPr>
          <p:cNvSpPr>
            <a:spLocks noGrp="1"/>
          </p:cNvSpPr>
          <p:nvPr>
            <p:ph type="dt" sz="half" idx="10"/>
          </p:nvPr>
        </p:nvSpPr>
        <p:spPr/>
        <p:txBody>
          <a:bodyPr/>
          <a:lstStyle>
            <a:lvl1pPr>
              <a:defRPr/>
            </a:lvl1pPr>
          </a:lstStyle>
          <a:p>
            <a:fld id="{529902F6-46EE-445E-B7F3-4F46C04ECCE6}" type="datetime1">
              <a:rPr lang="zh-CN" altLang="en-US" smtClean="0"/>
              <a:t>2025/7/8</a:t>
            </a:fld>
            <a:endParaRPr lang="zh-CN" altLang="en-US"/>
          </a:p>
        </p:txBody>
      </p:sp>
      <p:sp>
        <p:nvSpPr>
          <p:cNvPr id="8" name="页脚占位符 7">
            <a:extLst>
              <a:ext uri="{FF2B5EF4-FFF2-40B4-BE49-F238E27FC236}">
                <a16:creationId xmlns:a16="http://schemas.microsoft.com/office/drawing/2014/main" id="{309EFA8E-6B08-46D5-81E1-946B037CF927}"/>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3146019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3A2A05-BF9E-4412-813D-D61EBAD3706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7EB3DA-0E0D-44C6-A865-E57F47B14A20}"/>
              </a:ext>
            </a:extLst>
          </p:cNvPr>
          <p:cNvSpPr>
            <a:spLocks noGrp="1"/>
          </p:cNvSpPr>
          <p:nvPr>
            <p:ph type="dt" sz="half" idx="10"/>
          </p:nvPr>
        </p:nvSpPr>
        <p:spPr/>
        <p:txBody>
          <a:bodyPr/>
          <a:lstStyle>
            <a:lvl1pPr>
              <a:defRPr/>
            </a:lvl1pPr>
          </a:lstStyle>
          <a:p>
            <a:fld id="{0C52E578-EE7C-495E-8D56-D3D0DA935AC8}" type="datetime1">
              <a:rPr lang="zh-CN" altLang="en-US" smtClean="0"/>
              <a:t>2025/7/8</a:t>
            </a:fld>
            <a:endParaRPr lang="zh-CN" altLang="en-US"/>
          </a:p>
        </p:txBody>
      </p:sp>
      <p:sp>
        <p:nvSpPr>
          <p:cNvPr id="4" name="页脚占位符 3">
            <a:extLst>
              <a:ext uri="{FF2B5EF4-FFF2-40B4-BE49-F238E27FC236}">
                <a16:creationId xmlns:a16="http://schemas.microsoft.com/office/drawing/2014/main" id="{D4858611-D3DD-4BD7-B559-69B564B94C3A}"/>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98229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80F0310-A78B-4D1B-9DD4-48613F40E7AF}"/>
              </a:ext>
            </a:extLst>
          </p:cNvPr>
          <p:cNvSpPr>
            <a:spLocks noGrp="1"/>
          </p:cNvSpPr>
          <p:nvPr>
            <p:ph type="dt" sz="half" idx="10"/>
          </p:nvPr>
        </p:nvSpPr>
        <p:spPr/>
        <p:txBody>
          <a:bodyPr/>
          <a:lstStyle>
            <a:lvl1pPr>
              <a:defRPr/>
            </a:lvl1pPr>
          </a:lstStyle>
          <a:p>
            <a:fld id="{B6250A1A-813D-4419-8E36-7BACD7531BB6}" type="datetime1">
              <a:rPr lang="zh-CN" altLang="en-US" smtClean="0"/>
              <a:t>2025/7/8</a:t>
            </a:fld>
            <a:endParaRPr lang="zh-CN" altLang="en-US"/>
          </a:p>
        </p:txBody>
      </p:sp>
      <p:sp>
        <p:nvSpPr>
          <p:cNvPr id="3" name="页脚占位符 2">
            <a:extLst>
              <a:ext uri="{FF2B5EF4-FFF2-40B4-BE49-F238E27FC236}">
                <a16:creationId xmlns:a16="http://schemas.microsoft.com/office/drawing/2014/main" id="{2E19EE45-C2CB-48CA-A037-D4C61F154846}"/>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1127622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280FDE-2A87-45C9-897B-8B58BA31CE27}"/>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96A1805-EDD3-439B-A66B-A8C5BF182129}"/>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85FCBC7-3D04-4166-8669-C609DB572DC7}"/>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DE85F7C-E96D-405E-90C3-11E5E61CA4E8}"/>
              </a:ext>
            </a:extLst>
          </p:cNvPr>
          <p:cNvSpPr>
            <a:spLocks noGrp="1"/>
          </p:cNvSpPr>
          <p:nvPr>
            <p:ph type="dt" sz="half" idx="10"/>
          </p:nvPr>
        </p:nvSpPr>
        <p:spPr/>
        <p:txBody>
          <a:bodyPr/>
          <a:lstStyle>
            <a:lvl1pPr>
              <a:defRPr/>
            </a:lvl1pPr>
          </a:lstStyle>
          <a:p>
            <a:fld id="{65DF142E-2393-4EA4-98F8-86856283D6DC}" type="datetime1">
              <a:rPr lang="zh-CN" altLang="en-US" smtClean="0"/>
              <a:t>2025/7/8</a:t>
            </a:fld>
            <a:endParaRPr lang="zh-CN" altLang="en-US"/>
          </a:p>
        </p:txBody>
      </p:sp>
      <p:sp>
        <p:nvSpPr>
          <p:cNvPr id="6" name="页脚占位符 5">
            <a:extLst>
              <a:ext uri="{FF2B5EF4-FFF2-40B4-BE49-F238E27FC236}">
                <a16:creationId xmlns:a16="http://schemas.microsoft.com/office/drawing/2014/main" id="{39E5D1C6-F702-4661-8E91-86203490B651}"/>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215586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7BD4C0-16EF-4835-AF61-F31078E0A27D}"/>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21B6CF6-D69F-4B99-BEFE-7100791E211E}"/>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id="{09EB26D6-C5A7-43D2-84D7-6B7BEFE844E4}"/>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8E20DE2-0D12-4962-9A1F-614105AB4540}"/>
              </a:ext>
            </a:extLst>
          </p:cNvPr>
          <p:cNvSpPr>
            <a:spLocks noGrp="1"/>
          </p:cNvSpPr>
          <p:nvPr>
            <p:ph type="dt" sz="half" idx="10"/>
          </p:nvPr>
        </p:nvSpPr>
        <p:spPr/>
        <p:txBody>
          <a:bodyPr/>
          <a:lstStyle>
            <a:lvl1pPr>
              <a:defRPr/>
            </a:lvl1pPr>
          </a:lstStyle>
          <a:p>
            <a:fld id="{839C0998-E00B-4B09-AF99-C72574EA15EB}" type="datetime1">
              <a:rPr lang="zh-CN" altLang="en-US" smtClean="0"/>
              <a:t>2025/7/8</a:t>
            </a:fld>
            <a:endParaRPr lang="zh-CN" altLang="en-US"/>
          </a:p>
        </p:txBody>
      </p:sp>
      <p:sp>
        <p:nvSpPr>
          <p:cNvPr id="6" name="页脚占位符 5">
            <a:extLst>
              <a:ext uri="{FF2B5EF4-FFF2-40B4-BE49-F238E27FC236}">
                <a16:creationId xmlns:a16="http://schemas.microsoft.com/office/drawing/2014/main" id="{A91228D5-16B5-40F2-8997-A7C208C4E785}"/>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1045066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A37EE5-624F-4DBA-9FF2-52671243A39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F49555D-E1FF-466E-9610-BA85A1B1DB6A}"/>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7E3657B-147A-495A-B02D-CB60833AFEC9}"/>
              </a:ext>
            </a:extLst>
          </p:cNvPr>
          <p:cNvSpPr>
            <a:spLocks noGrp="1"/>
          </p:cNvSpPr>
          <p:nvPr>
            <p:ph type="dt" sz="half" idx="10"/>
          </p:nvPr>
        </p:nvSpPr>
        <p:spPr/>
        <p:txBody>
          <a:bodyPr/>
          <a:lstStyle>
            <a:lvl1pPr>
              <a:defRPr/>
            </a:lvl1pPr>
          </a:lstStyle>
          <a:p>
            <a:fld id="{E9B882B0-A8EA-4370-92CD-D1EBE08BA062}" type="datetime1">
              <a:rPr lang="zh-CN" altLang="en-US" smtClean="0"/>
              <a:t>2025/7/8</a:t>
            </a:fld>
            <a:endParaRPr lang="zh-CN" altLang="en-US"/>
          </a:p>
        </p:txBody>
      </p:sp>
      <p:sp>
        <p:nvSpPr>
          <p:cNvPr id="5" name="页脚占位符 4">
            <a:extLst>
              <a:ext uri="{FF2B5EF4-FFF2-40B4-BE49-F238E27FC236}">
                <a16:creationId xmlns:a16="http://schemas.microsoft.com/office/drawing/2014/main" id="{CBB8DBF1-AF74-4747-BD77-4A292BE096EB}"/>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3760565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8FC0C3B-A128-44C3-B3A0-CBFB8C855018}"/>
              </a:ext>
            </a:extLst>
          </p:cNvPr>
          <p:cNvSpPr>
            <a:spLocks noGrp="1"/>
          </p:cNvSpPr>
          <p:nvPr>
            <p:ph type="title" orient="vert"/>
          </p:nvPr>
        </p:nvSpPr>
        <p:spPr>
          <a:xfrm>
            <a:off x="8839200" y="763588"/>
            <a:ext cx="2743200" cy="5473700"/>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479A4A6-1BDA-452C-A65C-6DE7595502C5}"/>
              </a:ext>
            </a:extLst>
          </p:cNvPr>
          <p:cNvSpPr>
            <a:spLocks noGrp="1"/>
          </p:cNvSpPr>
          <p:nvPr>
            <p:ph type="body" orient="vert" idx="1"/>
          </p:nvPr>
        </p:nvSpPr>
        <p:spPr>
          <a:xfrm>
            <a:off x="609600" y="763588"/>
            <a:ext cx="8026400" cy="54737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5275AFE-A5EB-4145-95C7-48909652F206}"/>
              </a:ext>
            </a:extLst>
          </p:cNvPr>
          <p:cNvSpPr>
            <a:spLocks noGrp="1"/>
          </p:cNvSpPr>
          <p:nvPr>
            <p:ph type="dt" sz="half" idx="10"/>
          </p:nvPr>
        </p:nvSpPr>
        <p:spPr/>
        <p:txBody>
          <a:bodyPr/>
          <a:lstStyle>
            <a:lvl1pPr>
              <a:defRPr/>
            </a:lvl1pPr>
          </a:lstStyle>
          <a:p>
            <a:fld id="{7D04F63D-8D57-4D43-B8EA-5F794F54FA85}" type="datetime1">
              <a:rPr lang="zh-CN" altLang="en-US" smtClean="0"/>
              <a:t>2025/7/8</a:t>
            </a:fld>
            <a:endParaRPr lang="zh-CN" altLang="en-US"/>
          </a:p>
        </p:txBody>
      </p:sp>
      <p:sp>
        <p:nvSpPr>
          <p:cNvPr id="5" name="页脚占位符 4">
            <a:extLst>
              <a:ext uri="{FF2B5EF4-FFF2-40B4-BE49-F238E27FC236}">
                <a16:creationId xmlns:a16="http://schemas.microsoft.com/office/drawing/2014/main" id="{05D1A9DA-1325-4300-8EBB-D4E1FE651B14}"/>
              </a:ext>
            </a:extLst>
          </p:cNvPr>
          <p:cNvSpPr>
            <a:spLocks noGrp="1"/>
          </p:cNvSpPr>
          <p:nvPr>
            <p:ph type="ftr" sz="quarter" idx="11"/>
          </p:nvPr>
        </p:nvSpPr>
        <p:spPr/>
        <p:txBody>
          <a:bodyPr/>
          <a:lstStyle>
            <a:lvl1pPr>
              <a:defRPr/>
            </a:lvl1pPr>
          </a:lstStyle>
          <a:p>
            <a:endParaRPr lang="zh-CN" altLang="en-US"/>
          </a:p>
        </p:txBody>
      </p:sp>
    </p:spTree>
    <p:extLst>
      <p:ext uri="{BB962C8B-B14F-4D97-AF65-F5344CB8AC3E}">
        <p14:creationId xmlns:p14="http://schemas.microsoft.com/office/powerpoint/2010/main" val="47172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BDA766-EF15-4054-9398-09FCBA9AFD75}"/>
              </a:ext>
            </a:extLst>
          </p:cNvPr>
          <p:cNvSpPr>
            <a:spLocks noGrp="1" noChangeArrowheads="1"/>
          </p:cNvSpPr>
          <p:nvPr>
            <p:ph type="title"/>
          </p:nvPr>
        </p:nvSpPr>
        <p:spPr bwMode="auto">
          <a:xfrm>
            <a:off x="814918" y="763589"/>
            <a:ext cx="10494433"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0AE236D6-D54F-494E-B12D-7F180A6ED06B}"/>
              </a:ext>
            </a:extLst>
          </p:cNvPr>
          <p:cNvSpPr>
            <a:spLocks noGrp="1" noChangeArrowheads="1"/>
          </p:cNvSpPr>
          <p:nvPr>
            <p:ph type="body" idx="1"/>
          </p:nvPr>
        </p:nvSpPr>
        <p:spPr bwMode="auto">
          <a:xfrm>
            <a:off x="609600" y="1773238"/>
            <a:ext cx="109728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a:extLst>
              <a:ext uri="{FF2B5EF4-FFF2-40B4-BE49-F238E27FC236}">
                <a16:creationId xmlns:a16="http://schemas.microsoft.com/office/drawing/2014/main" id="{16191AEE-94BC-4464-AB6E-4E88A2A168F8}"/>
              </a:ext>
            </a:extLst>
          </p:cNvPr>
          <p:cNvSpPr>
            <a:spLocks noGrp="1" noChangeArrowheads="1"/>
          </p:cNvSpPr>
          <p:nvPr>
            <p:ph type="dt" sz="half" idx="2"/>
          </p:nvPr>
        </p:nvSpPr>
        <p:spPr bwMode="auto">
          <a:xfrm>
            <a:off x="609600" y="6453189"/>
            <a:ext cx="2844800"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52F62536-A05B-4419-BE89-DE81BE3D26E7}" type="datetime1">
              <a:rPr lang="zh-CN" altLang="en-US" smtClean="0"/>
              <a:t>2025/7/8</a:t>
            </a:fld>
            <a:endParaRPr lang="zh-CN" altLang="en-US"/>
          </a:p>
        </p:txBody>
      </p:sp>
      <p:sp>
        <p:nvSpPr>
          <p:cNvPr id="1029" name="Rectangle 5">
            <a:extLst>
              <a:ext uri="{FF2B5EF4-FFF2-40B4-BE49-F238E27FC236}">
                <a16:creationId xmlns:a16="http://schemas.microsoft.com/office/drawing/2014/main" id="{A452FA6B-272F-4660-96E0-67820D10FC4C}"/>
              </a:ext>
            </a:extLst>
          </p:cNvPr>
          <p:cNvSpPr>
            <a:spLocks noGrp="1" noChangeArrowheads="1"/>
          </p:cNvSpPr>
          <p:nvPr>
            <p:ph type="ftr" sz="quarter" idx="3"/>
          </p:nvPr>
        </p:nvSpPr>
        <p:spPr bwMode="auto">
          <a:xfrm>
            <a:off x="7706784" y="6453189"/>
            <a:ext cx="3860800"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zh-CN" altLang="en-US"/>
          </a:p>
        </p:txBody>
      </p:sp>
      <p:sp>
        <p:nvSpPr>
          <p:cNvPr id="1036" name="Line 12">
            <a:extLst>
              <a:ext uri="{FF2B5EF4-FFF2-40B4-BE49-F238E27FC236}">
                <a16:creationId xmlns:a16="http://schemas.microsoft.com/office/drawing/2014/main" id="{D67A6E24-6C12-4D3A-8D60-296635E3E1D5}"/>
              </a:ext>
            </a:extLst>
          </p:cNvPr>
          <p:cNvSpPr>
            <a:spLocks noChangeShapeType="1"/>
          </p:cNvSpPr>
          <p:nvPr/>
        </p:nvSpPr>
        <p:spPr bwMode="auto">
          <a:xfrm>
            <a:off x="4751917" y="620713"/>
            <a:ext cx="7440083" cy="0"/>
          </a:xfrm>
          <a:prstGeom prst="line">
            <a:avLst/>
          </a:prstGeom>
          <a:noFill/>
          <a:ln w="28575">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pic>
        <p:nvPicPr>
          <p:cNvPr id="1038" name="Picture 14">
            <a:extLst>
              <a:ext uri="{FF2B5EF4-FFF2-40B4-BE49-F238E27FC236}">
                <a16:creationId xmlns:a16="http://schemas.microsoft.com/office/drawing/2014/main" id="{57217E50-35F6-4FA0-9633-0928F0DF7D7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7051" y="415926"/>
            <a:ext cx="3968749" cy="373063"/>
          </a:xfrm>
          <a:prstGeom prst="rect">
            <a:avLst/>
          </a:prstGeom>
          <a:noFill/>
          <a:extLst>
            <a:ext uri="{909E8E84-426E-40DD-AFC4-6F175D3DCCD1}">
              <a14:hiddenFill xmlns:a14="http://schemas.microsoft.com/office/drawing/2010/main">
                <a:solidFill>
                  <a:srgbClr val="FFFFFF"/>
                </a:solidFill>
              </a14:hiddenFill>
            </a:ext>
          </a:extLst>
        </p:spPr>
      </p:pic>
      <p:sp>
        <p:nvSpPr>
          <p:cNvPr id="1039" name="Line 15">
            <a:extLst>
              <a:ext uri="{FF2B5EF4-FFF2-40B4-BE49-F238E27FC236}">
                <a16:creationId xmlns:a16="http://schemas.microsoft.com/office/drawing/2014/main" id="{1B346433-4EC6-4110-8F0D-196310C24E35}"/>
              </a:ext>
            </a:extLst>
          </p:cNvPr>
          <p:cNvSpPr>
            <a:spLocks noChangeShapeType="1"/>
          </p:cNvSpPr>
          <p:nvPr/>
        </p:nvSpPr>
        <p:spPr bwMode="auto">
          <a:xfrm>
            <a:off x="719667" y="6381750"/>
            <a:ext cx="10752667" cy="0"/>
          </a:xfrm>
          <a:prstGeom prst="line">
            <a:avLst/>
          </a:prstGeom>
          <a:noFill/>
          <a:ln w="28575">
            <a:solidFill>
              <a:srgbClr val="00508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Tree>
    <p:extLst>
      <p:ext uri="{BB962C8B-B14F-4D97-AF65-F5344CB8AC3E}">
        <p14:creationId xmlns:p14="http://schemas.microsoft.com/office/powerpoint/2010/main" val="138512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fontAlgn="base" hangingPunct="1">
        <a:spcBef>
          <a:spcPct val="0"/>
        </a:spcBef>
        <a:spcAft>
          <a:spcPct val="0"/>
        </a:spcAft>
        <a:defRPr sz="3200" kern="1200">
          <a:solidFill>
            <a:schemeClr val="tx2"/>
          </a:solidFill>
          <a:latin typeface="+mj-lt"/>
          <a:ea typeface="+mj-ea"/>
          <a:cs typeface="+mj-cs"/>
        </a:defRPr>
      </a:lvl1pPr>
      <a:lvl2pPr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2pPr>
      <a:lvl3pPr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3pPr>
      <a:lvl4pPr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4pPr>
      <a:lvl5pPr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5pPr>
      <a:lvl6pPr marL="457200"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6pPr>
      <a:lvl7pPr marL="914400"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7pPr>
      <a:lvl8pPr marL="1371600"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8pPr>
      <a:lvl9pPr marL="1828800" algn="ctr" rtl="0" eaLnBrk="1" fontAlgn="base" hangingPunct="1">
        <a:spcBef>
          <a:spcPct val="0"/>
        </a:spcBef>
        <a:spcAft>
          <a:spcPct val="0"/>
        </a:spcAft>
        <a:defRPr sz="3200">
          <a:solidFill>
            <a:schemeClr val="tx2"/>
          </a:solidFill>
          <a:latin typeface="Arial" panose="020B0604020202020204" pitchFamily="34" charset="0"/>
          <a:ea typeface="方正大黑简体" pitchFamily="2" charset="-122"/>
        </a:defRPr>
      </a:lvl9pPr>
    </p:titleStyle>
    <p:bodyStyle>
      <a:lvl1pPr marL="342900" indent="-342900" algn="l" rtl="0" eaLnBrk="1" fontAlgn="base" hangingPunct="1">
        <a:spcBef>
          <a:spcPct val="20000"/>
        </a:spcBef>
        <a:spcAft>
          <a:spcPct val="0"/>
        </a:spcAft>
        <a:buClr>
          <a:srgbClr val="CC0000"/>
        </a:buClr>
        <a:buSzPct val="120000"/>
        <a:buFont typeface="Wingdings" panose="05000000000000000000" pitchFamily="2" charset="2"/>
        <a:buChar char="F"/>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33CC33"/>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2"/>
        </a:buClr>
        <a:buFont typeface="Wingdings" panose="05000000000000000000" pitchFamily="2" charset="2"/>
        <a:buChar char="l"/>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90000"/>
        <a:buFont typeface="Wingdings" panose="05000000000000000000" pitchFamily="2" charset="2"/>
        <a:buChar char="p"/>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80000"/>
        <a:buFont typeface="Wingdings" panose="05000000000000000000" pitchFamily="2" charset="2"/>
        <a:buChar char="u"/>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0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6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30.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0.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9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11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69.png"/><Relationship Id="rId5" Type="http://schemas.openxmlformats.org/officeDocument/2006/relationships/image" Target="../media/image116.png"/><Relationship Id="rId10" Type="http://schemas.openxmlformats.org/officeDocument/2006/relationships/image" Target="../media/image76.png"/><Relationship Id="rId4" Type="http://schemas.openxmlformats.org/officeDocument/2006/relationships/image" Target="../media/image65.png"/><Relationship Id="rId9"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25167EA7-FE45-4005-8F57-BF30888C8AC3}"/>
              </a:ext>
            </a:extLst>
          </p:cNvPr>
          <p:cNvSpPr txBox="1">
            <a:spLocks/>
          </p:cNvSpPr>
          <p:nvPr/>
        </p:nvSpPr>
        <p:spPr bwMode="auto">
          <a:xfrm>
            <a:off x="432955" y="1954422"/>
            <a:ext cx="11341741" cy="134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90000"/>
              </a:lnSpc>
            </a:pPr>
            <a:endParaRPr lang="en-US" altLang="zh-CN" sz="4800" dirty="0">
              <a:latin typeface="Times New Roman" panose="02020603050405020304" pitchFamily="18" charset="0"/>
              <a:cs typeface="Times New Roman" panose="02020603050405020304" pitchFamily="18" charset="0"/>
            </a:endParaRPr>
          </a:p>
          <a:p>
            <a:pPr algn="ctr">
              <a:lnSpc>
                <a:spcPct val="90000"/>
              </a:lnSpc>
            </a:pPr>
            <a:r>
              <a:rPr lang="en-US" altLang="zh-CN" sz="4400" dirty="0">
                <a:latin typeface="Times New Roman" panose="02020603050405020304" pitchFamily="18" charset="0"/>
                <a:cs typeface="Times New Roman" panose="02020603050405020304" pitchFamily="18" charset="0"/>
              </a:rPr>
              <a:t>Constraining the </a:t>
            </a:r>
            <a:r>
              <a:rPr lang="en-US" altLang="zh-CN" sz="4400" dirty="0" err="1">
                <a:latin typeface="Times New Roman" panose="02020603050405020304" pitchFamily="18" charset="0"/>
                <a:cs typeface="Times New Roman" panose="02020603050405020304" pitchFamily="18" charset="0"/>
              </a:rPr>
              <a:t>EoS</a:t>
            </a:r>
            <a:r>
              <a:rPr lang="en-US" altLang="zh-CN" sz="4400" dirty="0">
                <a:latin typeface="Times New Roman" panose="02020603050405020304" pitchFamily="18" charset="0"/>
                <a:cs typeface="Times New Roman" panose="02020603050405020304" pitchFamily="18" charset="0"/>
              </a:rPr>
              <a:t> of QCD with lattice results and neutron star observations</a:t>
            </a:r>
          </a:p>
        </p:txBody>
      </p:sp>
      <p:sp>
        <p:nvSpPr>
          <p:cNvPr id="11" name="文本框 10">
            <a:extLst>
              <a:ext uri="{FF2B5EF4-FFF2-40B4-BE49-F238E27FC236}">
                <a16:creationId xmlns:a16="http://schemas.microsoft.com/office/drawing/2014/main" id="{F67EF237-C088-4564-AC2B-C19C38CAC108}"/>
              </a:ext>
            </a:extLst>
          </p:cNvPr>
          <p:cNvSpPr txBox="1"/>
          <p:nvPr/>
        </p:nvSpPr>
        <p:spPr>
          <a:xfrm>
            <a:off x="1252375" y="4025401"/>
            <a:ext cx="9687245" cy="1590756"/>
          </a:xfrm>
          <a:prstGeom prst="rect">
            <a:avLst/>
          </a:prstGeom>
          <a:noFill/>
        </p:spPr>
        <p:txBody>
          <a:bodyPr wrap="square" rtlCol="0">
            <a:spAutoFit/>
          </a:bodyPr>
          <a:lstStyle/>
          <a:p>
            <a:pPr algn="ctr"/>
            <a:r>
              <a:rPr lang="en-US" altLang="zh-CN" sz="2400" dirty="0">
                <a:latin typeface="华文楷体" panose="02010600040101010101" pitchFamily="2" charset="-122"/>
                <a:ea typeface="华文楷体" panose="02010600040101010101" pitchFamily="2" charset="-122"/>
              </a:rPr>
              <a:t>Cheng-Ming Li</a:t>
            </a:r>
          </a:p>
          <a:p>
            <a:pPr lvl="0" algn="ctr"/>
            <a:r>
              <a:rPr lang="en-US" altLang="zh-CN" sz="2400" dirty="0">
                <a:solidFill>
                  <a:srgbClr val="000000"/>
                </a:solidFill>
                <a:latin typeface="华文楷体" panose="02010600040101010101" pitchFamily="2" charset="-122"/>
                <a:ea typeface="华文楷体" panose="02010600040101010101" pitchFamily="2" charset="-122"/>
              </a:rPr>
              <a:t>Institute for Astrophysics, School of Physics, Zhengzhou University</a:t>
            </a:r>
          </a:p>
          <a:p>
            <a:pPr lvl="0" algn="ctr"/>
            <a:endParaRPr lang="en-US" altLang="zh-CN" sz="2400" dirty="0">
              <a:solidFill>
                <a:srgbClr val="000000"/>
              </a:solidFill>
              <a:latin typeface="华文楷体" panose="02010600040101010101" pitchFamily="2" charset="-122"/>
              <a:ea typeface="华文楷体" panose="02010600040101010101" pitchFamily="2" charset="-122"/>
            </a:endParaRPr>
          </a:p>
          <a:p>
            <a:pPr algn="ctr">
              <a:lnSpc>
                <a:spcPct val="110000"/>
              </a:lnSpc>
            </a:pPr>
            <a:r>
              <a:rPr lang="en-US" altLang="zh-CN" sz="2400" dirty="0">
                <a:latin typeface="华文楷体" panose="02010600040101010101" pitchFamily="2" charset="-122"/>
                <a:ea typeface="华文楷体" panose="02010600040101010101" pitchFamily="2" charset="-122"/>
              </a:rPr>
              <a:t>Collaborators</a:t>
            </a:r>
            <a:r>
              <a:rPr lang="zh-CN" altLang="en-US" sz="2400" dirty="0">
                <a:latin typeface="华文楷体" panose="02010600040101010101" pitchFamily="2" charset="-122"/>
                <a:ea typeface="华文楷体" panose="02010600040101010101" pitchFamily="2" charset="-122"/>
              </a:rPr>
              <a:t>：</a:t>
            </a:r>
            <a:r>
              <a:rPr lang="en-US" altLang="zh-CN" sz="2400" dirty="0">
                <a:latin typeface="华文楷体" panose="02010600040101010101" pitchFamily="2" charset="-122"/>
                <a:ea typeface="华文楷体" panose="02010600040101010101" pitchFamily="2" charset="-122"/>
              </a:rPr>
              <a:t>Yong-Feng Huang, Hui-Jun Mu, Fei Wang, </a:t>
            </a:r>
            <a:r>
              <a:rPr lang="en-US" altLang="zh-CN" sz="2400" dirty="0" err="1">
                <a:latin typeface="华文楷体" panose="02010600040101010101" pitchFamily="2" charset="-122"/>
                <a:ea typeface="华文楷体" panose="02010600040101010101" pitchFamily="2" charset="-122"/>
              </a:rPr>
              <a:t>Ya</a:t>
            </a:r>
            <a:r>
              <a:rPr lang="en-US" altLang="zh-CN" sz="2400" dirty="0">
                <a:latin typeface="华文楷体" panose="02010600040101010101" pitchFamily="2" charset="-122"/>
                <a:ea typeface="华文楷体" panose="02010600040101010101" pitchFamily="2" charset="-122"/>
              </a:rPr>
              <a:t>-Peng Zhao......</a:t>
            </a:r>
          </a:p>
        </p:txBody>
      </p:sp>
      <p:grpSp>
        <p:nvGrpSpPr>
          <p:cNvPr id="23" name="组合 22">
            <a:extLst>
              <a:ext uri="{FF2B5EF4-FFF2-40B4-BE49-F238E27FC236}">
                <a16:creationId xmlns:a16="http://schemas.microsoft.com/office/drawing/2014/main" id="{B69C6E64-7FBA-2AF9-BFC8-2CC3DA7DA1F4}"/>
              </a:ext>
            </a:extLst>
          </p:cNvPr>
          <p:cNvGrpSpPr/>
          <p:nvPr/>
        </p:nvGrpSpPr>
        <p:grpSpPr>
          <a:xfrm>
            <a:off x="280555" y="744164"/>
            <a:ext cx="11601450" cy="5596495"/>
            <a:chOff x="280555" y="744164"/>
            <a:chExt cx="11601450" cy="5596495"/>
          </a:xfrm>
        </p:grpSpPr>
        <p:cxnSp>
          <p:nvCxnSpPr>
            <p:cNvPr id="14" name="直接连接符 13">
              <a:extLst>
                <a:ext uri="{FF2B5EF4-FFF2-40B4-BE49-F238E27FC236}">
                  <a16:creationId xmlns:a16="http://schemas.microsoft.com/office/drawing/2014/main" id="{75375DA6-26A0-3093-B3F3-C287F59978F7}"/>
                </a:ext>
              </a:extLst>
            </p:cNvPr>
            <p:cNvCxnSpPr>
              <a:cxnSpLocks/>
            </p:cNvCxnSpPr>
            <p:nvPr/>
          </p:nvCxnSpPr>
          <p:spPr>
            <a:xfrm>
              <a:off x="3576197" y="744164"/>
              <a:ext cx="8305808" cy="3660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1131E0F5-F32C-5109-A285-DAE41BF162D3}"/>
                </a:ext>
              </a:extLst>
            </p:cNvPr>
            <p:cNvCxnSpPr>
              <a:cxnSpLocks/>
            </p:cNvCxnSpPr>
            <p:nvPr/>
          </p:nvCxnSpPr>
          <p:spPr>
            <a:xfrm flipV="1">
              <a:off x="280555" y="744164"/>
              <a:ext cx="304800"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1772ADC5-7348-D9E7-5200-2D51D8376BC4}"/>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grpSp>
      <p:sp>
        <p:nvSpPr>
          <p:cNvPr id="22" name="文本框 21">
            <a:extLst>
              <a:ext uri="{FF2B5EF4-FFF2-40B4-BE49-F238E27FC236}">
                <a16:creationId xmlns:a16="http://schemas.microsoft.com/office/drawing/2014/main" id="{53140522-C812-099A-2DB3-FBBE64A522A6}"/>
              </a:ext>
            </a:extLst>
          </p:cNvPr>
          <p:cNvSpPr txBox="1"/>
          <p:nvPr/>
        </p:nvSpPr>
        <p:spPr>
          <a:xfrm>
            <a:off x="2970022" y="5743313"/>
            <a:ext cx="6267606" cy="370523"/>
          </a:xfrm>
          <a:prstGeom prst="rect">
            <a:avLst/>
          </a:prstGeom>
          <a:noFill/>
        </p:spPr>
        <p:txBody>
          <a:bodyPr wrap="square">
            <a:spAutoFit/>
          </a:bodyPr>
          <a:lstStyle/>
          <a:p>
            <a:r>
              <a:rPr lang="en-US" altLang="zh-CN" dirty="0" err="1">
                <a:solidFill>
                  <a:schemeClr val="accent2">
                    <a:lumMod val="75000"/>
                  </a:schemeClr>
                </a:solidFill>
                <a:latin typeface="Times New Roman" panose="02020603050405020304" pitchFamily="18" charset="0"/>
              </a:rPr>
              <a:t>Astrophys</a:t>
            </a:r>
            <a:r>
              <a:rPr lang="en-US" altLang="zh-CN" dirty="0">
                <a:solidFill>
                  <a:schemeClr val="accent2">
                    <a:lumMod val="75000"/>
                  </a:schemeClr>
                </a:solidFill>
                <a:latin typeface="Times New Roman" panose="02020603050405020304" pitchFamily="18" charset="0"/>
              </a:rPr>
              <a:t>. J. 980, 231 (2025), Phys. Rev. D 106, 116009 (2022)</a:t>
            </a:r>
            <a:endParaRPr lang="zh-CN" altLang="en-US" dirty="0">
              <a:solidFill>
                <a:schemeClr val="accent2">
                  <a:lumMod val="75000"/>
                </a:schemeClr>
              </a:solidFill>
              <a:latin typeface="Times New Roman" panose="02020603050405020304" pitchFamily="18" charset="0"/>
            </a:endParaRPr>
          </a:p>
        </p:txBody>
      </p:sp>
      <p:sp>
        <p:nvSpPr>
          <p:cNvPr id="7" name="矩形 6">
            <a:extLst>
              <a:ext uri="{FF2B5EF4-FFF2-40B4-BE49-F238E27FC236}">
                <a16:creationId xmlns:a16="http://schemas.microsoft.com/office/drawing/2014/main" id="{D2848721-7632-9985-91F7-F00ADED72197}"/>
              </a:ext>
            </a:extLst>
          </p:cNvPr>
          <p:cNvSpPr/>
          <p:nvPr/>
        </p:nvSpPr>
        <p:spPr>
          <a:xfrm>
            <a:off x="6230867" y="35926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pic>
        <p:nvPicPr>
          <p:cNvPr id="2" name="Picture 2" descr="https://pic.rmb.bdstatic.com/bjh/user/d20cb300806c9c60d7dc76d8e8fd0403.jpeg">
            <a:extLst>
              <a:ext uri="{FF2B5EF4-FFF2-40B4-BE49-F238E27FC236}">
                <a16:creationId xmlns:a16="http://schemas.microsoft.com/office/drawing/2014/main" id="{EE2C844A-75AE-460B-AA68-BAB0BEF3F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466" y="136116"/>
            <a:ext cx="1289310" cy="128931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4535C985-AABA-42B8-9045-7FBA0BFD76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6960" y="-46012"/>
            <a:ext cx="1560640" cy="1563543"/>
          </a:xfrm>
          <a:prstGeom prst="rect">
            <a:avLst/>
          </a:prstGeom>
        </p:spPr>
      </p:pic>
    </p:spTree>
    <p:extLst>
      <p:ext uri="{BB962C8B-B14F-4D97-AF65-F5344CB8AC3E}">
        <p14:creationId xmlns:p14="http://schemas.microsoft.com/office/powerpoint/2010/main" val="1570362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2</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349388"/>
            <a:ext cx="2284743"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Backgrounds</a:t>
            </a:r>
            <a:endParaRPr lang="zh-CN" altLang="en-US" sz="3200" dirty="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3013364" y="589367"/>
            <a:ext cx="8818416"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a:endCxn id="11" idx="1"/>
          </p:cNvCxnSpPr>
          <p:nvPr/>
        </p:nvCxnSpPr>
        <p:spPr>
          <a:xfrm flipV="1">
            <a:off x="387453" y="589367"/>
            <a:ext cx="341168"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3" name="矩形 8">
            <a:extLst>
              <a:ext uri="{FF2B5EF4-FFF2-40B4-BE49-F238E27FC236}">
                <a16:creationId xmlns:a16="http://schemas.microsoft.com/office/drawing/2014/main" id="{41BFAA2A-7D63-42F3-B549-AE67768E641B}"/>
              </a:ext>
            </a:extLst>
          </p:cNvPr>
          <p:cNvSpPr>
            <a:spLocks noChangeArrowheads="1"/>
          </p:cNvSpPr>
          <p:nvPr/>
        </p:nvSpPr>
        <p:spPr bwMode="auto">
          <a:xfrm>
            <a:off x="843168" y="1034414"/>
            <a:ext cx="2645990" cy="461665"/>
          </a:xfrm>
          <a:prstGeom prst="rect">
            <a:avLst/>
          </a:prstGeom>
          <a:noFill/>
          <a:ln w="9525">
            <a:noFill/>
            <a:miter lim="800000"/>
            <a:headEnd/>
            <a:tailEnd/>
          </a:ln>
        </p:spPr>
        <p:txBody>
          <a:bodyPr wrap="square">
            <a:spAutoFit/>
          </a:bodyPr>
          <a:lstStyle/>
          <a:p>
            <a:r>
              <a:rPr lang="en-US" altLang="zh-CN" sz="2400" b="1" i="1" dirty="0"/>
              <a:t>Neutron stars:</a:t>
            </a:r>
            <a:endParaRPr lang="zh-CN" altLang="en-US" sz="2400" b="1" i="1" dirty="0"/>
          </a:p>
        </p:txBody>
      </p:sp>
      <p:sp>
        <p:nvSpPr>
          <p:cNvPr id="3" name="矩形 2">
            <a:extLst>
              <a:ext uri="{FF2B5EF4-FFF2-40B4-BE49-F238E27FC236}">
                <a16:creationId xmlns:a16="http://schemas.microsoft.com/office/drawing/2014/main" id="{0F19EB9F-670A-4672-BF99-FEB717C32132}"/>
              </a:ext>
            </a:extLst>
          </p:cNvPr>
          <p:cNvSpPr/>
          <p:nvPr/>
        </p:nvSpPr>
        <p:spPr>
          <a:xfrm>
            <a:off x="979461" y="1582815"/>
            <a:ext cx="10606950" cy="707886"/>
          </a:xfrm>
          <a:prstGeom prst="rect">
            <a:avLst/>
          </a:prstGeom>
        </p:spPr>
        <p:txBody>
          <a:bodyPr wrap="square">
            <a:spAutoFit/>
          </a:bodyPr>
          <a:lstStyle/>
          <a:p>
            <a:r>
              <a:rPr lang="en-US" altLang="zh-CN" sz="2000" dirty="0"/>
              <a:t>At present, t</a:t>
            </a:r>
            <a:r>
              <a:rPr lang="zh-CN" altLang="en-US" sz="2000" dirty="0"/>
              <a:t>here are roughly four theoretical models portray</a:t>
            </a:r>
            <a:r>
              <a:rPr lang="en-US" altLang="zh-CN" sz="2000" dirty="0" err="1"/>
              <a:t>ing</a:t>
            </a:r>
            <a:r>
              <a:rPr lang="zh-CN" altLang="en-US" sz="2000" dirty="0"/>
              <a:t> the wreckage left after a supernova explosion: </a:t>
            </a:r>
          </a:p>
        </p:txBody>
      </p:sp>
      <p:sp>
        <p:nvSpPr>
          <p:cNvPr id="4" name="矩形 3">
            <a:extLst>
              <a:ext uri="{FF2B5EF4-FFF2-40B4-BE49-F238E27FC236}">
                <a16:creationId xmlns:a16="http://schemas.microsoft.com/office/drawing/2014/main" id="{E1922B92-DE90-40DE-9EAF-AE3A2AF1E5FC}"/>
              </a:ext>
            </a:extLst>
          </p:cNvPr>
          <p:cNvSpPr/>
          <p:nvPr/>
        </p:nvSpPr>
        <p:spPr>
          <a:xfrm>
            <a:off x="987595" y="2344001"/>
            <a:ext cx="2217274" cy="369332"/>
          </a:xfrm>
          <a:prstGeom prst="rect">
            <a:avLst/>
          </a:prstGeom>
        </p:spPr>
        <p:txBody>
          <a:bodyPr wrap="none">
            <a:spAutoFit/>
          </a:bodyPr>
          <a:lstStyle/>
          <a:p>
            <a:pPr marL="285750" indent="-285750">
              <a:buClr>
                <a:srgbClr val="FF9900"/>
              </a:buClr>
              <a:buSzPct val="80000"/>
              <a:buFont typeface="Wingdings" panose="05000000000000000000" pitchFamily="2" charset="2"/>
              <a:buChar char="l"/>
            </a:pPr>
            <a:r>
              <a:rPr lang="en-US" altLang="zh-CN" dirty="0"/>
              <a:t>Hadron </a:t>
            </a:r>
            <a:r>
              <a:rPr lang="zh-CN" altLang="en-US" dirty="0"/>
              <a:t>star </a:t>
            </a:r>
            <a:r>
              <a:rPr lang="en-US" altLang="zh-CN" dirty="0"/>
              <a:t>(HS)</a:t>
            </a:r>
            <a:endParaRPr lang="zh-CN" altLang="en-US" dirty="0"/>
          </a:p>
        </p:txBody>
      </p:sp>
      <p:sp>
        <p:nvSpPr>
          <p:cNvPr id="22" name="矩形 21">
            <a:extLst>
              <a:ext uri="{FF2B5EF4-FFF2-40B4-BE49-F238E27FC236}">
                <a16:creationId xmlns:a16="http://schemas.microsoft.com/office/drawing/2014/main" id="{F34C20BA-EAA0-43FA-B602-960988E2CD88}"/>
              </a:ext>
            </a:extLst>
          </p:cNvPr>
          <p:cNvSpPr/>
          <p:nvPr/>
        </p:nvSpPr>
        <p:spPr>
          <a:xfrm>
            <a:off x="987596" y="2767002"/>
            <a:ext cx="5108403" cy="923330"/>
          </a:xfrm>
          <a:prstGeom prst="rect">
            <a:avLst/>
          </a:prstGeom>
        </p:spPr>
        <p:txBody>
          <a:bodyPr wrap="square">
            <a:spAutoFit/>
          </a:bodyPr>
          <a:lstStyle/>
          <a:p>
            <a:pPr marL="285750" indent="-285750" algn="just">
              <a:buClr>
                <a:srgbClr val="FF9900"/>
              </a:buClr>
              <a:buSzPct val="80000"/>
              <a:buFont typeface="Wingdings" panose="05000000000000000000" pitchFamily="2" charset="2"/>
              <a:buChar char="l"/>
            </a:pPr>
            <a:r>
              <a:rPr lang="en-US" altLang="zh-CN" dirty="0"/>
              <a:t>Hybrid neutron star (HNS, a neutron star with an extremely dense core containing quark matter that looks like an egg with a yolk)</a:t>
            </a:r>
            <a:endParaRPr lang="zh-CN" altLang="en-US" dirty="0"/>
          </a:p>
        </p:txBody>
      </p:sp>
      <p:sp>
        <p:nvSpPr>
          <p:cNvPr id="23" name="矩形 22">
            <a:extLst>
              <a:ext uri="{FF2B5EF4-FFF2-40B4-BE49-F238E27FC236}">
                <a16:creationId xmlns:a16="http://schemas.microsoft.com/office/drawing/2014/main" id="{17200291-9058-4A49-9929-3BA1E2FAB80B}"/>
              </a:ext>
            </a:extLst>
          </p:cNvPr>
          <p:cNvSpPr/>
          <p:nvPr/>
        </p:nvSpPr>
        <p:spPr>
          <a:xfrm>
            <a:off x="987595" y="4100013"/>
            <a:ext cx="5108404" cy="1477328"/>
          </a:xfrm>
          <a:prstGeom prst="rect">
            <a:avLst/>
          </a:prstGeom>
        </p:spPr>
        <p:txBody>
          <a:bodyPr wrap="square">
            <a:spAutoFit/>
          </a:bodyPr>
          <a:lstStyle/>
          <a:p>
            <a:pPr marL="285750" indent="-285750" algn="just">
              <a:buClr>
                <a:srgbClr val="FF9900"/>
              </a:buClr>
              <a:buSzPct val="80000"/>
              <a:buFont typeface="Wingdings" panose="05000000000000000000" pitchFamily="2" charset="2"/>
              <a:buChar char="l"/>
            </a:pPr>
            <a:r>
              <a:rPr lang="en-US" altLang="zh-CN" dirty="0" err="1"/>
              <a:t>Strangeon</a:t>
            </a:r>
            <a:r>
              <a:rPr lang="en-US" altLang="zh-CN" dirty="0"/>
              <a:t> star (SS, formerly known as the star of strange quark-cluster, where quarks are not completely free, but instead there are six quarks or more that form a small collective, which in turn form a large </a:t>
            </a:r>
            <a:r>
              <a:rPr lang="en-US" altLang="zh-CN" dirty="0" err="1"/>
              <a:t>strangeon</a:t>
            </a:r>
            <a:r>
              <a:rPr lang="en-US" altLang="zh-CN" dirty="0"/>
              <a:t> star)</a:t>
            </a:r>
            <a:endParaRPr lang="zh-CN" altLang="en-US" dirty="0"/>
          </a:p>
        </p:txBody>
      </p:sp>
      <p:pic>
        <p:nvPicPr>
          <p:cNvPr id="24" name="图片 23">
            <a:extLst>
              <a:ext uri="{FF2B5EF4-FFF2-40B4-BE49-F238E27FC236}">
                <a16:creationId xmlns:a16="http://schemas.microsoft.com/office/drawing/2014/main" id="{A61284E1-878F-46A9-B145-1F28C49BEA16}"/>
              </a:ext>
            </a:extLst>
          </p:cNvPr>
          <p:cNvPicPr>
            <a:picLocks noChangeAspect="1"/>
          </p:cNvPicPr>
          <p:nvPr/>
        </p:nvPicPr>
        <p:blipFill>
          <a:blip r:embed="rId3" cstate="print"/>
          <a:stretch>
            <a:fillRect/>
          </a:stretch>
        </p:blipFill>
        <p:spPr>
          <a:xfrm>
            <a:off x="6682458" y="2396813"/>
            <a:ext cx="4912176" cy="2667065"/>
          </a:xfrm>
          <a:prstGeom prst="rect">
            <a:avLst/>
          </a:prstGeom>
        </p:spPr>
      </p:pic>
      <p:sp>
        <p:nvSpPr>
          <p:cNvPr id="5" name="矩形: 圆角 4">
            <a:extLst>
              <a:ext uri="{FF2B5EF4-FFF2-40B4-BE49-F238E27FC236}">
                <a16:creationId xmlns:a16="http://schemas.microsoft.com/office/drawing/2014/main" id="{F6370155-D54C-4B14-B5A8-8178B0E883D1}"/>
              </a:ext>
            </a:extLst>
          </p:cNvPr>
          <p:cNvSpPr/>
          <p:nvPr/>
        </p:nvSpPr>
        <p:spPr>
          <a:xfrm>
            <a:off x="935127" y="2785359"/>
            <a:ext cx="5222911" cy="1237957"/>
          </a:xfrm>
          <a:prstGeom prst="round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4" name="Picture 6" descr="PPT 3D小人问号模板_word文档在线阅读与下载_文档网">
            <a:extLst>
              <a:ext uri="{FF2B5EF4-FFF2-40B4-BE49-F238E27FC236}">
                <a16:creationId xmlns:a16="http://schemas.microsoft.com/office/drawing/2014/main" id="{B98680C0-341D-4764-92F8-846D2BFF04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521" t="19119" r="29392" b="18584"/>
          <a:stretch/>
        </p:blipFill>
        <p:spPr bwMode="auto">
          <a:xfrm>
            <a:off x="10125027" y="5050303"/>
            <a:ext cx="993134" cy="121833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BC33971F-82B2-4E4E-8478-0CB52622B043}"/>
              </a:ext>
            </a:extLst>
          </p:cNvPr>
          <p:cNvSpPr/>
          <p:nvPr/>
        </p:nvSpPr>
        <p:spPr>
          <a:xfrm>
            <a:off x="987595" y="3653985"/>
            <a:ext cx="2101857" cy="369332"/>
          </a:xfrm>
          <a:prstGeom prst="rect">
            <a:avLst/>
          </a:prstGeom>
        </p:spPr>
        <p:txBody>
          <a:bodyPr wrap="none">
            <a:spAutoFit/>
          </a:bodyPr>
          <a:lstStyle/>
          <a:p>
            <a:pPr marL="285750" indent="-285750">
              <a:buClr>
                <a:srgbClr val="FF9900"/>
              </a:buClr>
              <a:buSzPct val="80000"/>
              <a:buFont typeface="Wingdings" panose="05000000000000000000" pitchFamily="2" charset="2"/>
              <a:buChar char="l"/>
            </a:pPr>
            <a:r>
              <a:rPr lang="en-US" altLang="zh-CN" dirty="0"/>
              <a:t>Quark star (QS)</a:t>
            </a:r>
            <a:endParaRPr lang="zh-CN" altLang="en-US" dirty="0"/>
          </a:p>
        </p:txBody>
      </p:sp>
      <p:sp>
        <p:nvSpPr>
          <p:cNvPr id="6" name="矩形 5">
            <a:extLst>
              <a:ext uri="{FF2B5EF4-FFF2-40B4-BE49-F238E27FC236}">
                <a16:creationId xmlns:a16="http://schemas.microsoft.com/office/drawing/2014/main" id="{158E20D7-3E59-4AC4-816D-CCE29EA977F6}"/>
              </a:ext>
            </a:extLst>
          </p:cNvPr>
          <p:cNvSpPr/>
          <p:nvPr/>
        </p:nvSpPr>
        <p:spPr>
          <a:xfrm>
            <a:off x="1272543" y="5650814"/>
            <a:ext cx="6477158" cy="369332"/>
          </a:xfrm>
          <a:prstGeom prst="rect">
            <a:avLst/>
          </a:prstGeom>
        </p:spPr>
        <p:txBody>
          <a:bodyPr wrap="none">
            <a:spAutoFit/>
          </a:bodyPr>
          <a:lstStyle/>
          <a:p>
            <a:r>
              <a:rPr lang="en-US" altLang="zh-CN" dirty="0">
                <a:solidFill>
                  <a:schemeClr val="accent2">
                    <a:lumMod val="75000"/>
                  </a:schemeClr>
                </a:solidFill>
                <a:latin typeface="Times New Roman" panose="02020603050405020304" pitchFamily="18" charset="0"/>
                <a:cs typeface="Times New Roman" panose="02020603050405020304" pitchFamily="18" charset="0"/>
              </a:rPr>
              <a:t>[X.-Y. Lai and R.-X. Xu, J. Phys.: Conf. Series 861, 012027 (2017)]</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8" name="矩形 17">
            <a:extLst>
              <a:ext uri="{FF2B5EF4-FFF2-40B4-BE49-F238E27FC236}">
                <a16:creationId xmlns:a16="http://schemas.microsoft.com/office/drawing/2014/main" id="{175659F7-0EAD-4EDD-9D85-423D27050E4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275253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A7D46EE0-8161-483F-86D8-A740874D420F}"/>
                  </a:ext>
                </a:extLst>
              </p:cNvPr>
              <p:cNvSpPr txBox="1"/>
              <p:nvPr/>
            </p:nvSpPr>
            <p:spPr>
              <a:xfrm>
                <a:off x="6587470" y="1617946"/>
                <a:ext cx="5707427" cy="4744247"/>
              </a:xfrm>
              <a:prstGeom prst="rect">
                <a:avLst/>
              </a:prstGeom>
              <a:noFill/>
            </p:spPr>
            <p:txBody>
              <a:bodyPr wrap="square" rtlCol="0">
                <a:spAutoFit/>
              </a:bodyPr>
              <a:lstStyle/>
              <a:p>
                <a:pPr>
                  <a:lnSpc>
                    <a:spcPct val="150000"/>
                  </a:lnSpc>
                  <a:buClr>
                    <a:schemeClr val="tx1">
                      <a:lumMod val="50000"/>
                      <a:lumOff val="50000"/>
                    </a:schemeClr>
                  </a:buClr>
                  <a:buSzPct val="70000"/>
                </a:pPr>
                <a:r>
                  <a:rPr lang="en-US" altLang="zh-CN" dirty="0">
                    <a:latin typeface="Times New Roman" panose="02020603050405020304" pitchFamily="18" charset="0"/>
                    <a:cs typeface="Times New Roman" panose="02020603050405020304" pitchFamily="18" charset="0"/>
                  </a:rPr>
                  <a:t>4)   </a:t>
                </a:r>
                <a:r>
                  <a:rPr lang="en-US" altLang="zh-CN" dirty="0"/>
                  <a:t>PSR J0030+0451:</a:t>
                </a:r>
              </a:p>
              <a:p>
                <a:pPr>
                  <a:lnSpc>
                    <a:spcPct val="150000"/>
                  </a:lnSpc>
                  <a:buClr>
                    <a:schemeClr val="tx1">
                      <a:lumMod val="50000"/>
                      <a:lumOff val="50000"/>
                    </a:schemeClr>
                  </a:buClr>
                  <a:buSzPct val="70000"/>
                </a:pPr>
                <a:r>
                  <a:rPr lang="en-US" altLang="zh-CN" dirty="0"/>
                  <a:t>     </a:t>
                </a:r>
                <a14:m>
                  <m:oMath xmlns:m="http://schemas.openxmlformats.org/officeDocument/2006/math">
                    <m:r>
                      <a:rPr lang="en-US" altLang="zh-CN" i="1">
                        <a:latin typeface="Cambria Math" panose="02040503050406030204" pitchFamily="18" charset="0"/>
                        <a:ea typeface="Cambria Math" panose="02040503050406030204" pitchFamily="18" charset="0"/>
                      </a:rPr>
                      <m:t>𝑅</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12.71</m:t>
                        </m:r>
                      </m:e>
                      <m:sub>
                        <m:r>
                          <a:rPr lang="en-US" altLang="zh-CN" i="1">
                            <a:latin typeface="Cambria Math" panose="02040503050406030204" pitchFamily="18" charset="0"/>
                          </a:rPr>
                          <m:t>−1.19</m:t>
                        </m:r>
                      </m:sub>
                      <m:sup>
                        <m:r>
                          <a:rPr lang="en-US" altLang="zh-CN" i="1">
                            <a:latin typeface="Cambria Math" panose="02040503050406030204" pitchFamily="18" charset="0"/>
                          </a:rPr>
                          <m:t>+1.14</m:t>
                        </m:r>
                      </m:sup>
                    </m:sSubSup>
                    <m:r>
                      <a:rPr lang="en-US" altLang="zh-CN" i="1">
                        <a:latin typeface="Cambria Math" panose="02040503050406030204" pitchFamily="18" charset="0"/>
                      </a:rPr>
                      <m:t> </m:t>
                    </m:r>
                    <m:r>
                      <m:rPr>
                        <m:sty m:val="p"/>
                      </m:rPr>
                      <a:rPr lang="en-US" altLang="zh-CN">
                        <a:latin typeface="Cambria Math" panose="02040503050406030204" pitchFamily="18" charset="0"/>
                      </a:rPr>
                      <m:t>km</m:t>
                    </m:r>
                    <m:r>
                      <a:rPr lang="en-US" altLang="zh-CN" i="1">
                        <a:latin typeface="Cambria Math" panose="02040503050406030204" pitchFamily="18" charset="0"/>
                      </a:rPr>
                      <m:t>  </m:t>
                    </m:r>
                    <m:r>
                      <m:rPr>
                        <m:sty m:val="p"/>
                      </m:rPr>
                      <a:rPr lang="en-US" altLang="zh-CN">
                        <a:latin typeface="Cambria Math" panose="02040503050406030204" pitchFamily="18" charset="0"/>
                      </a:rPr>
                      <m:t>for</m:t>
                    </m:r>
                    <m:r>
                      <a:rPr lang="en-US" altLang="zh-CN" i="1">
                        <a:latin typeface="Cambria Math" panose="02040503050406030204" pitchFamily="18" charset="0"/>
                      </a:rPr>
                      <m:t>  </m:t>
                    </m:r>
                    <m:r>
                      <a:rPr lang="en-US" altLang="zh-CN" i="1">
                        <a:latin typeface="Cambria Math" panose="02040503050406030204" pitchFamily="18" charset="0"/>
                      </a:rPr>
                      <m:t>𝑀</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1.34</m:t>
                        </m:r>
                      </m:e>
                      <m:sub>
                        <m:r>
                          <a:rPr lang="en-US" altLang="zh-CN" i="1">
                            <a:latin typeface="Cambria Math" panose="02040503050406030204" pitchFamily="18" charset="0"/>
                          </a:rPr>
                          <m:t>−0.16</m:t>
                        </m:r>
                      </m:sub>
                      <m:sup>
                        <m:r>
                          <a:rPr lang="en-US" altLang="zh-CN" i="1">
                            <a:latin typeface="Cambria Math" panose="02040503050406030204" pitchFamily="18" charset="0"/>
                          </a:rPr>
                          <m:t>+0.15</m:t>
                        </m:r>
                      </m:sup>
                    </m:sSubSup>
                    <m:sSub>
                      <m:sSubPr>
                        <m:ctrlPr>
                          <a:rPr lang="en-US" altLang="zh-CN" i="1">
                            <a:latin typeface="Cambria Math" panose="02040503050406030204" pitchFamily="18" charset="0"/>
                          </a:rPr>
                        </m:ctrlPr>
                      </m:sSubPr>
                      <m:e>
                        <m:r>
                          <a:rPr lang="en-US" altLang="zh-CN" i="1">
                            <a:latin typeface="Cambria Math" panose="02040503050406030204" pitchFamily="18" charset="0"/>
                          </a:rPr>
                          <m:t> </m:t>
                        </m:r>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oMath>
                </a14:m>
                <a:r>
                  <a:rPr lang="en-US" altLang="zh-CN" dirty="0"/>
                  <a:t>                                                         </a:t>
                </a: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TE Riley, and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ApJL</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887, L21 (2019)</a:t>
                </a:r>
                <a:r>
                  <a:rPr lang="en-US" altLang="zh-CN" dirty="0"/>
                  <a:t>]</a:t>
                </a:r>
              </a:p>
              <a:p>
                <a:pPr>
                  <a:lnSpc>
                    <a:spcPct val="150000"/>
                  </a:lnSpc>
                  <a:buClr>
                    <a:schemeClr val="tx1">
                      <a:lumMod val="50000"/>
                      <a:lumOff val="50000"/>
                    </a:schemeClr>
                  </a:buClr>
                  <a:buSzPct val="70000"/>
                </a:pPr>
                <a:r>
                  <a:rPr lang="en-US" altLang="zh-CN" dirty="0">
                    <a:solidFill>
                      <a:schemeClr val="accent2">
                        <a:lumMod val="75000"/>
                      </a:schemeClr>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𝑅</m:t>
                        </m:r>
                      </m:e>
                      <m:sub>
                        <m:r>
                          <a:rPr lang="en-US" altLang="zh-CN" i="1">
                            <a:latin typeface="Cambria Math" panose="02040503050406030204" pitchFamily="18" charset="0"/>
                          </a:rPr>
                          <m:t>𝑒</m:t>
                        </m:r>
                      </m:sub>
                    </m:sSub>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13.02</m:t>
                        </m:r>
                      </m:e>
                      <m:sub>
                        <m:r>
                          <a:rPr lang="en-US" altLang="zh-CN" i="1">
                            <a:latin typeface="Cambria Math" panose="02040503050406030204" pitchFamily="18" charset="0"/>
                          </a:rPr>
                          <m:t>−1.06</m:t>
                        </m:r>
                      </m:sub>
                      <m:sup>
                        <m:r>
                          <a:rPr lang="en-US" altLang="zh-CN" i="1">
                            <a:latin typeface="Cambria Math" panose="02040503050406030204" pitchFamily="18" charset="0"/>
                          </a:rPr>
                          <m:t>+1.24</m:t>
                        </m:r>
                      </m:sup>
                    </m:sSubSup>
                    <m:r>
                      <a:rPr lang="en-US" altLang="zh-CN" i="1">
                        <a:latin typeface="Cambria Math" panose="02040503050406030204" pitchFamily="18" charset="0"/>
                      </a:rPr>
                      <m:t> </m:t>
                    </m:r>
                    <m:r>
                      <m:rPr>
                        <m:sty m:val="p"/>
                      </m:rPr>
                      <a:rPr lang="en-US" altLang="zh-CN">
                        <a:latin typeface="Cambria Math" panose="02040503050406030204" pitchFamily="18" charset="0"/>
                      </a:rPr>
                      <m:t>km</m:t>
                    </m:r>
                    <m:r>
                      <a:rPr lang="en-US" altLang="zh-CN" i="1">
                        <a:latin typeface="Cambria Math" panose="02040503050406030204" pitchFamily="18" charset="0"/>
                      </a:rPr>
                      <m:t>  </m:t>
                    </m:r>
                    <m:r>
                      <m:rPr>
                        <m:sty m:val="p"/>
                      </m:rPr>
                      <a:rPr lang="en-US" altLang="zh-CN">
                        <a:latin typeface="Cambria Math" panose="02040503050406030204" pitchFamily="18" charset="0"/>
                      </a:rPr>
                      <m:t>for</m:t>
                    </m:r>
                    <m:r>
                      <a:rPr lang="en-US" altLang="zh-CN" i="1">
                        <a:latin typeface="Cambria Math" panose="02040503050406030204" pitchFamily="18" charset="0"/>
                      </a:rPr>
                      <m:t>  </m:t>
                    </m:r>
                    <m:r>
                      <a:rPr lang="en-US" altLang="zh-CN" i="1">
                        <a:latin typeface="Cambria Math" panose="02040503050406030204" pitchFamily="18" charset="0"/>
                      </a:rPr>
                      <m:t>𝑀</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1.44</m:t>
                        </m:r>
                      </m:e>
                      <m:sub>
                        <m:r>
                          <a:rPr lang="en-US" altLang="zh-CN" i="1">
                            <a:latin typeface="Cambria Math" panose="02040503050406030204" pitchFamily="18" charset="0"/>
                          </a:rPr>
                          <m:t>−0.14</m:t>
                        </m:r>
                      </m:sub>
                      <m:sup>
                        <m:r>
                          <a:rPr lang="en-US" altLang="zh-CN" i="1">
                            <a:latin typeface="Cambria Math" panose="02040503050406030204" pitchFamily="18" charset="0"/>
                          </a:rPr>
                          <m:t>+0.15</m:t>
                        </m:r>
                      </m:sup>
                    </m:sSubSup>
                    <m:sSub>
                      <m:sSubPr>
                        <m:ctrlPr>
                          <a:rPr lang="en-US" altLang="zh-CN" i="1">
                            <a:latin typeface="Cambria Math" panose="02040503050406030204" pitchFamily="18" charset="0"/>
                          </a:rPr>
                        </m:ctrlPr>
                      </m:sSubPr>
                      <m:e>
                        <m:r>
                          <a:rPr lang="en-US" altLang="zh-CN" i="1">
                            <a:latin typeface="Cambria Math" panose="02040503050406030204" pitchFamily="18" charset="0"/>
                          </a:rPr>
                          <m:t> </m:t>
                        </m:r>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oMath>
                </a14:m>
                <a:r>
                  <a:rPr lang="en-US" altLang="zh-CN" dirty="0">
                    <a:solidFill>
                      <a:schemeClr val="accent2">
                        <a:lumMod val="75000"/>
                      </a:schemeClr>
                    </a:solidFill>
                    <a:latin typeface="Times New Roman" panose="02020603050405020304" pitchFamily="18" charset="0"/>
                    <a:cs typeface="Times New Roman" panose="02020603050405020304" pitchFamily="18" charset="0"/>
                  </a:rPr>
                  <a:t>                                       </a:t>
                </a: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MC Miller, and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ApJL</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887, L24 (2019)</a:t>
                </a:r>
                <a:r>
                  <a:rPr lang="en-US" altLang="zh-CN" dirty="0"/>
                  <a:t>]</a:t>
                </a:r>
              </a:p>
              <a:p>
                <a:pPr>
                  <a:lnSpc>
                    <a:spcPct val="150000"/>
                  </a:lnSpc>
                  <a:buClr>
                    <a:schemeClr val="tx1">
                      <a:lumMod val="50000"/>
                      <a:lumOff val="50000"/>
                    </a:schemeClr>
                  </a:buClr>
                  <a:buSzPct val="70000"/>
                </a:pPr>
                <a:r>
                  <a:rPr lang="en-US" altLang="zh-CN" dirty="0"/>
                  <a:t>5)  PSR J0740+6620:</a:t>
                </a:r>
              </a:p>
              <a:p>
                <a:pPr>
                  <a:lnSpc>
                    <a:spcPct val="150000"/>
                  </a:lnSpc>
                  <a:buClr>
                    <a:schemeClr val="tx1">
                      <a:lumMod val="50000"/>
                      <a:lumOff val="50000"/>
                    </a:schemeClr>
                  </a:buClr>
                  <a:buSzPct val="70000"/>
                </a:pPr>
                <a:r>
                  <a:rPr lang="en-US" altLang="zh-CN" dirty="0"/>
                  <a:t>     </a:t>
                </a:r>
                <a14:m>
                  <m:oMath xmlns:m="http://schemas.openxmlformats.org/officeDocument/2006/math">
                    <m:r>
                      <a:rPr lang="en-US" altLang="zh-CN" i="1">
                        <a:latin typeface="Cambria Math" panose="02040503050406030204" pitchFamily="18" charset="0"/>
                      </a:rPr>
                      <m:t>𝑅</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m:t>
                        </m:r>
                        <m:r>
                          <a:rPr lang="en-US" altLang="zh-CN" b="0" i="1" smtClean="0">
                            <a:latin typeface="Cambria Math" panose="02040503050406030204" pitchFamily="18" charset="0"/>
                          </a:rPr>
                          <m:t>2.39</m:t>
                        </m:r>
                      </m:e>
                      <m:sub>
                        <m:r>
                          <a:rPr lang="en-US" altLang="zh-CN" i="1">
                            <a:latin typeface="Cambria Math" panose="02040503050406030204" pitchFamily="18" charset="0"/>
                          </a:rPr>
                          <m:t>−</m:t>
                        </m:r>
                        <m:r>
                          <a:rPr lang="en-US" altLang="zh-CN" b="0" i="1" smtClean="0">
                            <a:latin typeface="Cambria Math" panose="02040503050406030204" pitchFamily="18" charset="0"/>
                          </a:rPr>
                          <m:t>0.98</m:t>
                        </m:r>
                      </m:sub>
                      <m:sup>
                        <m:r>
                          <a:rPr lang="en-US" altLang="zh-CN" i="1">
                            <a:latin typeface="Cambria Math" panose="02040503050406030204" pitchFamily="18" charset="0"/>
                          </a:rPr>
                          <m:t>+1.</m:t>
                        </m:r>
                        <m:r>
                          <a:rPr lang="en-US" altLang="zh-CN" b="0" i="1" smtClean="0">
                            <a:latin typeface="Cambria Math" panose="02040503050406030204" pitchFamily="18" charset="0"/>
                          </a:rPr>
                          <m:t>30</m:t>
                        </m:r>
                      </m:sup>
                    </m:sSubSup>
                    <m:r>
                      <a:rPr lang="en-US" altLang="zh-CN" i="1">
                        <a:latin typeface="Cambria Math" panose="02040503050406030204" pitchFamily="18" charset="0"/>
                      </a:rPr>
                      <m:t> </m:t>
                    </m:r>
                    <m:r>
                      <m:rPr>
                        <m:sty m:val="p"/>
                      </m:rPr>
                      <a:rPr lang="en-US" altLang="zh-CN">
                        <a:latin typeface="Cambria Math" panose="02040503050406030204" pitchFamily="18" charset="0"/>
                      </a:rPr>
                      <m:t>km</m:t>
                    </m:r>
                    <m:r>
                      <a:rPr lang="en-US" altLang="zh-CN" i="1">
                        <a:latin typeface="Cambria Math" panose="02040503050406030204" pitchFamily="18" charset="0"/>
                      </a:rPr>
                      <m:t>  </m:t>
                    </m:r>
                    <m:r>
                      <m:rPr>
                        <m:sty m:val="p"/>
                      </m:rPr>
                      <a:rPr lang="en-US" altLang="zh-CN">
                        <a:latin typeface="Cambria Math" panose="02040503050406030204" pitchFamily="18" charset="0"/>
                      </a:rPr>
                      <m:t>for</m:t>
                    </m:r>
                    <m:r>
                      <a:rPr lang="en-US" altLang="zh-CN" i="1">
                        <a:latin typeface="Cambria Math" panose="02040503050406030204" pitchFamily="18" charset="0"/>
                      </a:rPr>
                      <m:t>  </m:t>
                    </m:r>
                    <m:r>
                      <a:rPr lang="en-US" altLang="zh-CN" i="1">
                        <a:latin typeface="Cambria Math" panose="02040503050406030204" pitchFamily="18" charset="0"/>
                      </a:rPr>
                      <m:t>𝑀</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b="0" i="1" smtClean="0">
                            <a:latin typeface="Cambria Math" panose="02040503050406030204" pitchFamily="18" charset="0"/>
                          </a:rPr>
                          <m:t>2.072</m:t>
                        </m:r>
                      </m:e>
                      <m:sub>
                        <m:r>
                          <a:rPr lang="en-US" altLang="zh-CN" i="1">
                            <a:latin typeface="Cambria Math" panose="02040503050406030204" pitchFamily="18" charset="0"/>
                          </a:rPr>
                          <m:t>−0.</m:t>
                        </m:r>
                        <m:r>
                          <a:rPr lang="en-US" altLang="zh-CN" b="0" i="1" smtClean="0">
                            <a:latin typeface="Cambria Math" panose="02040503050406030204" pitchFamily="18" charset="0"/>
                          </a:rPr>
                          <m:t>066</m:t>
                        </m:r>
                      </m:sub>
                      <m:sup>
                        <m:r>
                          <a:rPr lang="en-US" altLang="zh-CN" i="1">
                            <a:latin typeface="Cambria Math" panose="02040503050406030204" pitchFamily="18" charset="0"/>
                          </a:rPr>
                          <m:t>+0.</m:t>
                        </m:r>
                        <m:r>
                          <a:rPr lang="en-US" altLang="zh-CN" b="0" i="1" smtClean="0">
                            <a:latin typeface="Cambria Math" panose="02040503050406030204" pitchFamily="18" charset="0"/>
                          </a:rPr>
                          <m:t>067</m:t>
                        </m:r>
                      </m:sup>
                    </m:sSubSup>
                    <m:sSub>
                      <m:sSubPr>
                        <m:ctrlPr>
                          <a:rPr lang="en-US" altLang="zh-CN" i="1">
                            <a:latin typeface="Cambria Math" panose="02040503050406030204" pitchFamily="18" charset="0"/>
                          </a:rPr>
                        </m:ctrlPr>
                      </m:sSubPr>
                      <m:e>
                        <m:r>
                          <a:rPr lang="en-US" altLang="zh-CN" i="1">
                            <a:latin typeface="Cambria Math" panose="02040503050406030204" pitchFamily="18" charset="0"/>
                          </a:rPr>
                          <m:t> </m:t>
                        </m:r>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oMath>
                </a14:m>
                <a:endParaRPr lang="en-US" altLang="zh-CN" dirty="0"/>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TE Riley, and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ApJL</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918, L27 (2021)</a:t>
                </a:r>
                <a:r>
                  <a:rPr lang="en-US" altLang="zh-CN" dirty="0"/>
                  <a:t>]</a:t>
                </a:r>
              </a:p>
              <a:p>
                <a:pPr>
                  <a:lnSpc>
                    <a:spcPct val="150000"/>
                  </a:lnSpc>
                  <a:buClr>
                    <a:schemeClr val="tx1">
                      <a:lumMod val="50000"/>
                      <a:lumOff val="50000"/>
                    </a:schemeClr>
                  </a:buClr>
                  <a:buSzPct val="70000"/>
                </a:pPr>
                <a:r>
                  <a:rPr lang="en-US" altLang="zh-CN" dirty="0"/>
                  <a:t>     </a:t>
                </a:r>
                <a14:m>
                  <m:oMath xmlns:m="http://schemas.openxmlformats.org/officeDocument/2006/math">
                    <m:r>
                      <a:rPr lang="en-US" altLang="zh-CN" i="1">
                        <a:latin typeface="Cambria Math" panose="02040503050406030204" pitchFamily="18" charset="0"/>
                      </a:rPr>
                      <m:t>𝑅</m:t>
                    </m:r>
                    <m:r>
                      <a:rPr lang="en-US" altLang="zh-CN" i="1">
                        <a:latin typeface="Cambria Math" panose="02040503050406030204" pitchFamily="18" charset="0"/>
                      </a:rPr>
                      <m:t>=12. 35±0.75 </m:t>
                    </m:r>
                    <m:r>
                      <m:rPr>
                        <m:sty m:val="p"/>
                      </m:rPr>
                      <a:rPr lang="en-US" altLang="zh-CN">
                        <a:latin typeface="Cambria Math" panose="02040503050406030204" pitchFamily="18" charset="0"/>
                      </a:rPr>
                      <m:t>km</m:t>
                    </m:r>
                    <m:r>
                      <a:rPr lang="en-US" altLang="zh-CN" i="1">
                        <a:latin typeface="Cambria Math" panose="02040503050406030204" pitchFamily="18" charset="0"/>
                      </a:rPr>
                      <m:t>  </m:t>
                    </m:r>
                    <m:r>
                      <m:rPr>
                        <m:sty m:val="p"/>
                      </m:rPr>
                      <a:rPr lang="en-US" altLang="zh-CN">
                        <a:latin typeface="Cambria Math" panose="02040503050406030204" pitchFamily="18" charset="0"/>
                      </a:rPr>
                      <m:t>for</m:t>
                    </m:r>
                    <m:r>
                      <a:rPr lang="en-US" altLang="zh-CN" i="1">
                        <a:latin typeface="Cambria Math" panose="02040503050406030204" pitchFamily="18" charset="0"/>
                      </a:rPr>
                      <m:t>  </m:t>
                    </m:r>
                    <m:r>
                      <a:rPr lang="en-US" altLang="zh-CN" i="1">
                        <a:latin typeface="Cambria Math" panose="02040503050406030204" pitchFamily="18" charset="0"/>
                      </a:rPr>
                      <m:t>𝑀</m:t>
                    </m:r>
                    <m:r>
                      <a:rPr lang="en-US" altLang="zh-CN" i="1">
                        <a:latin typeface="Cambria Math" panose="02040503050406030204" pitchFamily="18" charset="0"/>
                      </a:rPr>
                      <m:t>=2.08</m:t>
                    </m:r>
                    <m:sSub>
                      <m:sSubPr>
                        <m:ctrlPr>
                          <a:rPr lang="en-US" altLang="zh-CN" i="1">
                            <a:latin typeface="Cambria Math" panose="02040503050406030204" pitchFamily="18" charset="0"/>
                          </a:rPr>
                        </m:ctrlPr>
                      </m:sSubPr>
                      <m:e>
                        <m:r>
                          <a:rPr lang="en-US" altLang="zh-CN" i="1">
                            <a:latin typeface="Cambria Math" panose="02040503050406030204" pitchFamily="18" charset="0"/>
                          </a:rPr>
                          <m:t> </m:t>
                        </m:r>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oMath>
                </a14:m>
                <a:r>
                  <a:rPr lang="en-US" altLang="zh-CN" dirty="0"/>
                  <a:t> </a:t>
                </a: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MC Miller, and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ApJL</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918, L28 (2021)</a:t>
                </a:r>
                <a:r>
                  <a:rPr lang="en-US" altLang="zh-CN" dirty="0"/>
                  <a:t>]</a:t>
                </a:r>
              </a:p>
              <a:p>
                <a:pPr marL="285750" indent="-285750">
                  <a:lnSpc>
                    <a:spcPct val="150000"/>
                  </a:lnSpc>
                  <a:buClr>
                    <a:schemeClr val="tx1">
                      <a:lumMod val="50000"/>
                      <a:lumOff val="50000"/>
                    </a:schemeClr>
                  </a:buClr>
                  <a:buSzPct val="70000"/>
                  <a:buFont typeface="Wingdings" panose="05000000000000000000" pitchFamily="2" charset="2"/>
                  <a:buChar char="l"/>
                </a:pPr>
                <a:endParaRPr lang="zh-CN" altLang="en-US" dirty="0"/>
              </a:p>
            </p:txBody>
          </p:sp>
        </mc:Choice>
        <mc:Fallback xmlns="">
          <p:sp>
            <p:nvSpPr>
              <p:cNvPr id="39" name="文本框 38">
                <a:extLst>
                  <a:ext uri="{FF2B5EF4-FFF2-40B4-BE49-F238E27FC236}">
                    <a16:creationId xmlns:a16="http://schemas.microsoft.com/office/drawing/2014/main" id="{A7D46EE0-8161-483F-86D8-A740874D420F}"/>
                  </a:ext>
                </a:extLst>
              </p:cNvPr>
              <p:cNvSpPr txBox="1">
                <a:spLocks noRot="1" noChangeAspect="1" noMove="1" noResize="1" noEditPoints="1" noAdjustHandles="1" noChangeArrowheads="1" noChangeShapeType="1" noTextEdit="1"/>
              </p:cNvSpPr>
              <p:nvPr/>
            </p:nvSpPr>
            <p:spPr>
              <a:xfrm>
                <a:off x="6587470" y="1617946"/>
                <a:ext cx="5707427" cy="4744247"/>
              </a:xfrm>
              <a:prstGeom prst="rect">
                <a:avLst/>
              </a:prstGeom>
              <a:blipFill>
                <a:blip r:embed="rId3"/>
                <a:stretch>
                  <a:fillRect l="-962"/>
                </a:stretch>
              </a:blipFill>
            </p:spPr>
            <p:txBody>
              <a:bodyPr/>
              <a:lstStyle/>
              <a:p>
                <a:r>
                  <a:rPr lang="zh-CN" altLang="en-US">
                    <a:noFill/>
                  </a:rPr>
                  <a:t> </a:t>
                </a:r>
              </a:p>
            </p:txBody>
          </p:sp>
        </mc:Fallback>
      </mc:AlternateContent>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44615"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M-R relations</a:t>
            </a:r>
          </a:p>
        </p:txBody>
      </p:sp>
      <p:cxnSp>
        <p:nvCxnSpPr>
          <p:cNvPr id="10" name="直接连接符 9">
            <a:extLst>
              <a:ext uri="{FF2B5EF4-FFF2-40B4-BE49-F238E27FC236}">
                <a16:creationId xmlns:a16="http://schemas.microsoft.com/office/drawing/2014/main" id="{2DBF0A34-2C65-C73E-30A4-1C7D6F426F66}"/>
              </a:ext>
            </a:extLst>
          </p:cNvPr>
          <p:cNvCxnSpPr>
            <a:cxnSpLocks/>
          </p:cNvCxnSpPr>
          <p:nvPr/>
        </p:nvCxnSpPr>
        <p:spPr>
          <a:xfrm>
            <a:off x="3244893" y="589367"/>
            <a:ext cx="8586887"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3</a:t>
            </a:r>
            <a:endParaRPr lang="zh-CN" altLang="en-US" dirty="0">
              <a:latin typeface="+mj-lt"/>
              <a:cs typeface="Times New Roman" panose="02020603050405020304" pitchFamily="18" charset="0"/>
            </a:endParaRPr>
          </a:p>
        </p:txBody>
      </p:sp>
      <p:sp>
        <p:nvSpPr>
          <p:cNvPr id="4" name="矩形 3">
            <a:extLst>
              <a:ext uri="{FF2B5EF4-FFF2-40B4-BE49-F238E27FC236}">
                <a16:creationId xmlns:a16="http://schemas.microsoft.com/office/drawing/2014/main" id="{C11A5FDE-E668-4A02-9B11-06B2DC2307A5}"/>
              </a:ext>
            </a:extLst>
          </p:cNvPr>
          <p:cNvSpPr/>
          <p:nvPr/>
        </p:nvSpPr>
        <p:spPr>
          <a:xfrm>
            <a:off x="3741100" y="907989"/>
            <a:ext cx="5214889" cy="461665"/>
          </a:xfrm>
          <a:prstGeom prst="rect">
            <a:avLst/>
          </a:prstGeom>
        </p:spPr>
        <p:txBody>
          <a:bodyPr wrap="none">
            <a:spAutoFit/>
          </a:bodyPr>
          <a:lstStyle/>
          <a:p>
            <a:r>
              <a:rPr lang="en-US" altLang="zh-CN" sz="2400" b="1" dirty="0"/>
              <a:t>Recent compact star observations</a:t>
            </a:r>
          </a:p>
        </p:txBody>
      </p:sp>
      <p:sp>
        <p:nvSpPr>
          <p:cNvPr id="30" name="矩形 29">
            <a:extLst>
              <a:ext uri="{FF2B5EF4-FFF2-40B4-BE49-F238E27FC236}">
                <a16:creationId xmlns:a16="http://schemas.microsoft.com/office/drawing/2014/main" id="{252A7813-EDB2-44E7-8EC4-A5CC5B667B7C}"/>
              </a:ext>
            </a:extLst>
          </p:cNvPr>
          <p:cNvSpPr/>
          <p:nvPr/>
        </p:nvSpPr>
        <p:spPr>
          <a:xfrm>
            <a:off x="893010" y="1338058"/>
            <a:ext cx="1226618" cy="400110"/>
          </a:xfrm>
          <a:prstGeom prst="rect">
            <a:avLst/>
          </a:prstGeom>
        </p:spPr>
        <p:txBody>
          <a:bodyPr wrap="none">
            <a:spAutoFit/>
          </a:bodyPr>
          <a:lstStyle/>
          <a:p>
            <a:pPr marL="285750" indent="-285750">
              <a:buFont typeface="Wingdings" panose="05000000000000000000" pitchFamily="2" charset="2"/>
              <a:buChar char="Ø"/>
            </a:pPr>
            <a:r>
              <a:rPr lang="zh-CN" altLang="en-US" sz="2000" dirty="0"/>
              <a:t>  </a:t>
            </a:r>
            <a:r>
              <a:rPr lang="en-US" altLang="zh-CN" sz="2000" dirty="0"/>
              <a:t>Mass</a:t>
            </a:r>
            <a:endParaRPr lang="zh-CN" altLang="en-US" sz="2000" dirty="0"/>
          </a:p>
        </p:txBody>
      </p:sp>
      <mc:AlternateContent xmlns:mc="http://schemas.openxmlformats.org/markup-compatibility/2006" xmlns:a14="http://schemas.microsoft.com/office/drawing/2010/main">
        <mc:Choice Requires="a14">
          <p:sp>
            <p:nvSpPr>
              <p:cNvPr id="31" name="矩形 30">
                <a:extLst>
                  <a:ext uri="{FF2B5EF4-FFF2-40B4-BE49-F238E27FC236}">
                    <a16:creationId xmlns:a16="http://schemas.microsoft.com/office/drawing/2014/main" id="{60D419B7-9377-4C0C-9AE0-D7E8DD74F170}"/>
                  </a:ext>
                </a:extLst>
              </p:cNvPr>
              <p:cNvSpPr/>
              <p:nvPr/>
            </p:nvSpPr>
            <p:spPr>
              <a:xfrm>
                <a:off x="968970" y="1674354"/>
                <a:ext cx="4930124" cy="1111715"/>
              </a:xfrm>
              <a:prstGeom prst="rect">
                <a:avLst/>
              </a:prstGeom>
            </p:spPr>
            <p:txBody>
              <a:bodyPr wrap="square">
                <a:spAutoFit/>
              </a:bodyPr>
              <a:lstStyle/>
              <a:p>
                <a:pPr lvl="0">
                  <a:lnSpc>
                    <a:spcPct val="120000"/>
                  </a:lnSpc>
                  <a:buSzPct val="80000"/>
                </a:pPr>
                <a14:m>
                  <m:oMathPara xmlns:m="http://schemas.openxmlformats.org/officeDocument/2006/math">
                    <m:oMathParaPr>
                      <m:jc m:val="left"/>
                    </m:oMathParaPr>
                    <m:oMath xmlns:m="http://schemas.openxmlformats.org/officeDocument/2006/math">
                      <m:r>
                        <m:rPr>
                          <m:nor/>
                        </m:rPr>
                        <a:rPr lang="en-US" altLang="zh-CN" b="0" i="0" dirty="0" smtClean="0">
                          <a:latin typeface="Times New Roman" panose="02020603050405020304" pitchFamily="18" charset="0"/>
                          <a:cs typeface="Times New Roman" panose="02020603050405020304" pitchFamily="18" charset="0"/>
                        </a:rPr>
                        <m:t>      </m:t>
                      </m:r>
                      <m:r>
                        <m:rPr>
                          <m:nor/>
                        </m:rPr>
                        <a:rPr lang="en-US" altLang="zh-CN" dirty="0" smtClean="0">
                          <a:latin typeface="Times New Roman" panose="02020603050405020304" pitchFamily="18" charset="0"/>
                          <a:cs typeface="Times New Roman" panose="02020603050405020304" pitchFamily="18" charset="0"/>
                        </a:rPr>
                        <m:t>PSR</m:t>
                      </m:r>
                      <m:r>
                        <m:rPr>
                          <m:nor/>
                        </m:rPr>
                        <a:rPr lang="en-US" altLang="zh-CN" dirty="0" smtClean="0">
                          <a:latin typeface="Times New Roman" panose="02020603050405020304" pitchFamily="18" charset="0"/>
                          <a:cs typeface="Times New Roman" panose="02020603050405020304" pitchFamily="18" charset="0"/>
                        </a:rPr>
                        <m:t> </m:t>
                      </m:r>
                      <m:r>
                        <m:rPr>
                          <m:nor/>
                        </m:rPr>
                        <a:rPr lang="en-US" altLang="zh-CN" dirty="0" smtClean="0">
                          <a:latin typeface="Times New Roman" panose="02020603050405020304" pitchFamily="18" charset="0"/>
                          <a:cs typeface="Times New Roman" panose="02020603050405020304" pitchFamily="18" charset="0"/>
                        </a:rPr>
                        <m:t>J</m:t>
                      </m:r>
                      <m:r>
                        <m:rPr>
                          <m:nor/>
                        </m:rPr>
                        <a:rPr lang="en-US" altLang="zh-CN" dirty="0" smtClean="0">
                          <a:latin typeface="Times New Roman" panose="02020603050405020304" pitchFamily="18" charset="0"/>
                          <a:cs typeface="Times New Roman" panose="02020603050405020304" pitchFamily="18" charset="0"/>
                        </a:rPr>
                        <m:t>0348+0432</m:t>
                      </m:r>
                      <m:r>
                        <a:rPr lang="en-US" altLang="zh-CN" dirty="0">
                          <a:latin typeface="Cambria Math" panose="02040503050406030204" pitchFamily="18" charset="0"/>
                        </a:rPr>
                        <m:t>:</m:t>
                      </m:r>
                      <m:r>
                        <a:rPr lang="en-US" altLang="zh-CN" b="0" i="0" dirty="0" smtClean="0">
                          <a:latin typeface="Cambria Math" panose="02040503050406030204" pitchFamily="18" charset="0"/>
                        </a:rPr>
                        <m:t>  </m:t>
                      </m:r>
                      <m:r>
                        <a:rPr lang="en-US" altLang="zh-CN" dirty="0">
                          <a:latin typeface="Cambria Math" panose="02040503050406030204" pitchFamily="18" charset="0"/>
                        </a:rPr>
                        <m:t>2.01</m:t>
                      </m:r>
                      <m:r>
                        <a:rPr lang="en-US" altLang="zh-CN" dirty="0" smtClean="0">
                          <a:latin typeface="Cambria Math" panose="02040503050406030204" pitchFamily="18" charset="0"/>
                        </a:rPr>
                        <m:t>±</m:t>
                      </m:r>
                      <m:r>
                        <a:rPr lang="en-US" altLang="zh-CN" dirty="0">
                          <a:latin typeface="Cambria Math" panose="02040503050406030204" pitchFamily="18" charset="0"/>
                        </a:rPr>
                        <m:t>0.04 </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𝑀</m:t>
                          </m:r>
                        </m:e>
                        <m:sub>
                          <m:r>
                            <a:rPr lang="en-US" altLang="zh-CN" dirty="0">
                              <a:latin typeface="Cambria Math" panose="02040503050406030204" pitchFamily="18" charset="0"/>
                            </a:rPr>
                            <m:t>⊙</m:t>
                          </m:r>
                        </m:sub>
                      </m:sSub>
                    </m:oMath>
                  </m:oMathPara>
                </a14:m>
                <a:endParaRPr lang="en-US" altLang="zh-CN" dirty="0"/>
              </a:p>
              <a:p>
                <a:pPr lvl="0">
                  <a:lnSpc>
                    <a:spcPct val="120000"/>
                  </a:lnSpc>
                  <a:buSzPct val="80000"/>
                </a:pPr>
                <a:r>
                  <a:rPr lang="en-US" altLang="zh-CN" sz="2000"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J. Antoniadis, and et al., Science 340, 1233232 </a:t>
                </a:r>
              </a:p>
              <a:p>
                <a:pPr lvl="0">
                  <a:lnSpc>
                    <a:spcPct val="120000"/>
                  </a:lnSpc>
                  <a:buSzPct val="80000"/>
                </a:pPr>
                <a:r>
                  <a:rPr lang="en-US" altLang="zh-CN" dirty="0">
                    <a:solidFill>
                      <a:schemeClr val="accent2">
                        <a:lumMod val="75000"/>
                      </a:schemeClr>
                    </a:solidFill>
                    <a:latin typeface="Times New Roman" panose="02020603050405020304" pitchFamily="18" charset="0"/>
                    <a:cs typeface="Times New Roman" panose="02020603050405020304" pitchFamily="18" charset="0"/>
                  </a:rPr>
                  <a:t>       (2013)</a:t>
                </a:r>
                <a:r>
                  <a:rPr lang="en-US" altLang="zh-CN" dirty="0"/>
                  <a:t>]</a:t>
                </a:r>
              </a:p>
            </p:txBody>
          </p:sp>
        </mc:Choice>
        <mc:Fallback xmlns="">
          <p:sp>
            <p:nvSpPr>
              <p:cNvPr id="31" name="矩形 30">
                <a:extLst>
                  <a:ext uri="{FF2B5EF4-FFF2-40B4-BE49-F238E27FC236}">
                    <a16:creationId xmlns:a16="http://schemas.microsoft.com/office/drawing/2014/main" id="{60D419B7-9377-4C0C-9AE0-D7E8DD74F170}"/>
                  </a:ext>
                </a:extLst>
              </p:cNvPr>
              <p:cNvSpPr>
                <a:spLocks noRot="1" noChangeAspect="1" noMove="1" noResize="1" noEditPoints="1" noAdjustHandles="1" noChangeArrowheads="1" noChangeShapeType="1" noTextEdit="1"/>
              </p:cNvSpPr>
              <p:nvPr/>
            </p:nvSpPr>
            <p:spPr>
              <a:xfrm>
                <a:off x="968970" y="1674354"/>
                <a:ext cx="4930124" cy="1111715"/>
              </a:xfrm>
              <a:prstGeom prst="rect">
                <a:avLst/>
              </a:prstGeom>
              <a:blipFill>
                <a:blip r:embed="rId4"/>
                <a:stretch>
                  <a:fillRect r="-1112" b="-8242"/>
                </a:stretch>
              </a:blipFill>
            </p:spPr>
            <p:txBody>
              <a:bodyPr/>
              <a:lstStyle/>
              <a:p>
                <a:r>
                  <a:rPr lang="zh-CN" altLang="en-US">
                    <a:noFill/>
                  </a:rPr>
                  <a:t> </a:t>
                </a:r>
              </a:p>
            </p:txBody>
          </p:sp>
        </mc:Fallback>
      </mc:AlternateContent>
      <p:sp>
        <p:nvSpPr>
          <p:cNvPr id="35" name="矩形 34">
            <a:extLst>
              <a:ext uri="{FF2B5EF4-FFF2-40B4-BE49-F238E27FC236}">
                <a16:creationId xmlns:a16="http://schemas.microsoft.com/office/drawing/2014/main" id="{0F4D40A1-6B1A-431C-978D-68B02D777624}"/>
              </a:ext>
            </a:extLst>
          </p:cNvPr>
          <p:cNvSpPr/>
          <p:nvPr/>
        </p:nvSpPr>
        <p:spPr>
          <a:xfrm>
            <a:off x="893010" y="2921729"/>
            <a:ext cx="2339102" cy="707886"/>
          </a:xfrm>
          <a:prstGeom prst="rect">
            <a:avLst/>
          </a:prstGeom>
        </p:spPr>
        <p:txBody>
          <a:bodyPr wrap="none">
            <a:spAutoFit/>
          </a:bodyPr>
          <a:lstStyle/>
          <a:p>
            <a:pPr marL="285750" indent="-285750">
              <a:buFont typeface="Wingdings" panose="05000000000000000000" pitchFamily="2" charset="2"/>
              <a:buChar char="Ø"/>
            </a:pPr>
            <a:r>
              <a:rPr lang="zh-CN" altLang="en-US" sz="2000" dirty="0"/>
              <a:t>  </a:t>
            </a:r>
            <a:r>
              <a:rPr lang="en-US" altLang="zh-CN" sz="2000" dirty="0"/>
              <a:t>Radius &amp; Mass</a:t>
            </a:r>
            <a:endParaRPr lang="zh-CN" altLang="en-US" sz="2000" dirty="0"/>
          </a:p>
          <a:p>
            <a:pPr marL="285750" indent="-285750">
              <a:buFont typeface="Wingdings" panose="05000000000000000000" pitchFamily="2" charset="2"/>
              <a:buChar char="Ø"/>
            </a:pPr>
            <a:endParaRPr lang="zh-CN" altLang="en-US" sz="2000" dirty="0"/>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1A2EB786-88A4-4BBB-9AB2-627DAF845432}"/>
                  </a:ext>
                </a:extLst>
              </p:cNvPr>
              <p:cNvSpPr txBox="1"/>
              <p:nvPr/>
            </p:nvSpPr>
            <p:spPr>
              <a:xfrm>
                <a:off x="1009429" y="3198893"/>
                <a:ext cx="5577487" cy="3131627"/>
              </a:xfrm>
              <a:prstGeom prst="rect">
                <a:avLst/>
              </a:prstGeom>
              <a:noFill/>
            </p:spPr>
            <p:txBody>
              <a:bodyPr wrap="square" rtlCol="0">
                <a:spAutoFit/>
              </a:bodyPr>
              <a:lstStyle/>
              <a:p>
                <a:pPr>
                  <a:lnSpc>
                    <a:spcPct val="150000"/>
                  </a:lnSpc>
                  <a:buSzPct val="80000"/>
                </a:pPr>
                <a:r>
                  <a:rPr lang="en-US" altLang="zh-CN" dirty="0"/>
                  <a:t>1)  </a:t>
                </a:r>
                <a:r>
                  <a:rPr lang="en-US" altLang="zh-CN" dirty="0">
                    <a:latin typeface="Times New Roman" panose="02020603050405020304" pitchFamily="18" charset="0"/>
                    <a:cs typeface="Times New Roman" panose="02020603050405020304" pitchFamily="18" charset="0"/>
                  </a:rPr>
                  <a:t>PSR J0437−4715:</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  </m:t>
                        </m:r>
                        <m:r>
                          <a:rPr lang="en-US" altLang="zh-CN" i="1">
                            <a:latin typeface="Cambria Math" panose="02040503050406030204" pitchFamily="18" charset="0"/>
                          </a:rPr>
                          <m:t>𝑅</m:t>
                        </m:r>
                      </m:e>
                      <m:sub>
                        <m:r>
                          <a:rPr lang="en-US" altLang="zh-CN" i="1">
                            <a:latin typeface="Cambria Math" panose="02040503050406030204" pitchFamily="18" charset="0"/>
                          </a:rPr>
                          <m:t>1.44 </m:t>
                        </m:r>
                        <m:sSub>
                          <m:sSubPr>
                            <m:ctrlPr>
                              <a:rPr lang="en-US" altLang="zh-CN" i="1">
                                <a:latin typeface="Cambria Math" panose="02040503050406030204" pitchFamily="18" charset="0"/>
                              </a:rPr>
                            </m:ctrlPr>
                          </m:sSubPr>
                          <m:e>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sub>
                    </m:sSub>
                    <m:r>
                      <a:rPr lang="en-US" altLang="zh-CN" i="1">
                        <a:latin typeface="Cambria Math" panose="02040503050406030204" pitchFamily="18" charset="0"/>
                      </a:rPr>
                      <m:t>&gt;10.7 </m:t>
                    </m:r>
                    <m:r>
                      <m:rPr>
                        <m:sty m:val="p"/>
                      </m:rPr>
                      <a:rPr lang="en-US" altLang="zh-CN">
                        <a:latin typeface="Cambria Math" panose="02040503050406030204" pitchFamily="18" charset="0"/>
                      </a:rPr>
                      <m:t>km</m:t>
                    </m:r>
                  </m:oMath>
                </a14:m>
                <a:endParaRPr lang="en-US" altLang="zh-CN" dirty="0">
                  <a:latin typeface="Times New Roman" panose="02020603050405020304" pitchFamily="18" charset="0"/>
                  <a:cs typeface="Times New Roman" panose="02020603050405020304" pitchFamily="18" charset="0"/>
                </a:endParaRP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S. Bogdanov, and et al.,</a:t>
                </a:r>
                <a:r>
                  <a:rPr lang="en-US" altLang="zh-CN" dirty="0"/>
                  <a:t>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ApJL</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887, L25 (2019)</a:t>
                </a:r>
                <a:r>
                  <a:rPr lang="en-US" altLang="zh-CN" dirty="0"/>
                  <a:t>]</a:t>
                </a:r>
                <a:endParaRPr lang="en-US" altLang="zh-CN" dirty="0">
                  <a:solidFill>
                    <a:schemeClr val="accent2">
                      <a:lumMod val="75000"/>
                    </a:schemeClr>
                  </a:solidFill>
                  <a:latin typeface="Times New Roman" panose="02020603050405020304" pitchFamily="18" charset="0"/>
                  <a:cs typeface="Times New Roman" panose="02020603050405020304" pitchFamily="18" charset="0"/>
                </a:endParaRPr>
              </a:p>
              <a:p>
                <a:pPr>
                  <a:lnSpc>
                    <a:spcPct val="150000"/>
                  </a:lnSpc>
                  <a:buClr>
                    <a:schemeClr val="tx1">
                      <a:lumMod val="50000"/>
                      <a:lumOff val="50000"/>
                    </a:schemeClr>
                  </a:buClr>
                  <a:buSzPct val="70000"/>
                </a:pPr>
                <a:r>
                  <a:rPr lang="en-US" altLang="zh-CN" dirty="0">
                    <a:latin typeface="Times New Roman" panose="02020603050405020304" pitchFamily="18" charset="0"/>
                    <a:cs typeface="Times New Roman" panose="02020603050405020304" pitchFamily="18" charset="0"/>
                  </a:rPr>
                  <a:t>2)  GW170817:</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  </m:t>
                        </m:r>
                        <m:r>
                          <a:rPr lang="en-US" altLang="zh-CN" i="1">
                            <a:latin typeface="Cambria Math" panose="02040503050406030204" pitchFamily="18" charset="0"/>
                          </a:rPr>
                          <m:t>𝑅</m:t>
                        </m:r>
                      </m:e>
                      <m:sub>
                        <m:r>
                          <a:rPr lang="en-US" altLang="zh-CN" i="1">
                            <a:latin typeface="Cambria Math" panose="02040503050406030204" pitchFamily="18" charset="0"/>
                          </a:rPr>
                          <m:t>1.4 </m:t>
                        </m:r>
                        <m:sSub>
                          <m:sSubPr>
                            <m:ctrlPr>
                              <a:rPr lang="en-US" altLang="zh-CN" i="1">
                                <a:latin typeface="Cambria Math" panose="02040503050406030204" pitchFamily="18" charset="0"/>
                              </a:rPr>
                            </m:ctrlPr>
                          </m:sSubPr>
                          <m:e>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sub>
                    </m:sSub>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11.0</m:t>
                        </m:r>
                      </m:e>
                      <m:sub>
                        <m:r>
                          <a:rPr lang="en-US" altLang="zh-CN" i="1">
                            <a:latin typeface="Cambria Math" panose="02040503050406030204" pitchFamily="18" charset="0"/>
                          </a:rPr>
                          <m:t>−0.6</m:t>
                        </m:r>
                      </m:sub>
                      <m:sup>
                        <m:r>
                          <a:rPr lang="en-US" altLang="zh-CN" i="1">
                            <a:latin typeface="Cambria Math" panose="02040503050406030204" pitchFamily="18" charset="0"/>
                          </a:rPr>
                          <m:t>+0.9</m:t>
                        </m:r>
                      </m:sup>
                    </m:sSubSup>
                    <m:r>
                      <a:rPr lang="en-US" altLang="zh-CN" i="1">
                        <a:latin typeface="Cambria Math" panose="02040503050406030204" pitchFamily="18" charset="0"/>
                      </a:rPr>
                      <m:t> </m:t>
                    </m:r>
                    <m:r>
                      <m:rPr>
                        <m:sty m:val="p"/>
                      </m:rPr>
                      <a:rPr lang="en-US" altLang="zh-CN">
                        <a:latin typeface="Cambria Math" panose="02040503050406030204" pitchFamily="18" charset="0"/>
                      </a:rPr>
                      <m:t>km</m:t>
                    </m:r>
                  </m:oMath>
                </a14:m>
                <a:endParaRPr lang="en-US" altLang="zh-CN" dirty="0">
                  <a:latin typeface="Times New Roman" panose="02020603050405020304" pitchFamily="18" charset="0"/>
                  <a:cs typeface="Times New Roman" panose="02020603050405020304" pitchFamily="18" charset="0"/>
                </a:endParaRP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CD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Capano</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and et al., Nat. Astron. 4, 625 (2020)</a:t>
                </a:r>
                <a:r>
                  <a:rPr lang="en-US" altLang="zh-CN" dirty="0"/>
                  <a:t>]</a:t>
                </a:r>
              </a:p>
              <a:p>
                <a:pPr>
                  <a:lnSpc>
                    <a:spcPct val="150000"/>
                  </a:lnSpc>
                  <a:buClr>
                    <a:schemeClr val="tx1">
                      <a:lumMod val="50000"/>
                      <a:lumOff val="50000"/>
                    </a:schemeClr>
                  </a:buClr>
                  <a:buSzPct val="70000"/>
                </a:pPr>
                <a:r>
                  <a:rPr lang="en-US" altLang="zh-CN" dirty="0">
                    <a:latin typeface="Times New Roman" panose="02020603050405020304" pitchFamily="18" charset="0"/>
                    <a:cs typeface="Times New Roman" panose="02020603050405020304" pitchFamily="18" charset="0"/>
                  </a:rPr>
                  <a:t>3)  HESS J1731-347:  </a:t>
                </a:r>
              </a:p>
              <a:p>
                <a:pPr>
                  <a:lnSpc>
                    <a:spcPct val="150000"/>
                  </a:lnSpc>
                  <a:buClr>
                    <a:schemeClr val="tx1">
                      <a:lumMod val="50000"/>
                      <a:lumOff val="50000"/>
                    </a:schemeClr>
                  </a:buClr>
                  <a:buSzPct val="70000"/>
                </a:pPr>
                <a:r>
                  <a:rPr lang="en-US" altLang="zh-CN" b="0" dirty="0"/>
                  <a:t>     </a:t>
                </a:r>
                <a14:m>
                  <m:oMath xmlns:m="http://schemas.openxmlformats.org/officeDocument/2006/math">
                    <m:r>
                      <a:rPr lang="en-US" altLang="zh-CN" b="0" i="1" smtClean="0">
                        <a:latin typeface="Cambria Math" panose="02040503050406030204" pitchFamily="18" charset="0"/>
                      </a:rPr>
                      <m:t>𝑅</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1</m:t>
                        </m:r>
                        <m:r>
                          <a:rPr lang="en-US" altLang="zh-CN" b="0" i="1" smtClean="0">
                            <a:latin typeface="Cambria Math" panose="02040503050406030204" pitchFamily="18" charset="0"/>
                          </a:rPr>
                          <m:t>0.4</m:t>
                        </m:r>
                      </m:e>
                      <m:sub>
                        <m:r>
                          <a:rPr lang="en-US" altLang="zh-CN" i="1">
                            <a:latin typeface="Cambria Math" panose="02040503050406030204" pitchFamily="18" charset="0"/>
                          </a:rPr>
                          <m:t>−</m:t>
                        </m:r>
                        <m:r>
                          <a:rPr lang="en-US" altLang="zh-CN" b="0" i="1" smtClean="0">
                            <a:latin typeface="Cambria Math" panose="02040503050406030204" pitchFamily="18" charset="0"/>
                          </a:rPr>
                          <m:t>0.78</m:t>
                        </m:r>
                      </m:sub>
                      <m:sup>
                        <m:r>
                          <a:rPr lang="en-US" altLang="zh-CN" i="1">
                            <a:latin typeface="Cambria Math" panose="02040503050406030204" pitchFamily="18" charset="0"/>
                          </a:rPr>
                          <m:t>+</m:t>
                        </m:r>
                        <m:r>
                          <a:rPr lang="en-US" altLang="zh-CN" b="0" i="1" smtClean="0">
                            <a:latin typeface="Cambria Math" panose="02040503050406030204" pitchFamily="18" charset="0"/>
                          </a:rPr>
                          <m:t>0.86</m:t>
                        </m:r>
                      </m:sup>
                    </m:sSubSup>
                    <m:r>
                      <a:rPr lang="en-US" altLang="zh-CN" i="1">
                        <a:latin typeface="Cambria Math" panose="02040503050406030204" pitchFamily="18" charset="0"/>
                      </a:rPr>
                      <m:t> </m:t>
                    </m:r>
                    <m:r>
                      <m:rPr>
                        <m:sty m:val="p"/>
                      </m:rPr>
                      <a:rPr lang="en-US" altLang="zh-CN">
                        <a:latin typeface="Cambria Math" panose="02040503050406030204" pitchFamily="18" charset="0"/>
                      </a:rPr>
                      <m:t>km</m:t>
                    </m:r>
                    <m:r>
                      <a:rPr lang="en-US" altLang="zh-CN" i="1">
                        <a:latin typeface="Cambria Math" panose="02040503050406030204" pitchFamily="18" charset="0"/>
                      </a:rPr>
                      <m:t>  </m:t>
                    </m:r>
                    <m:r>
                      <m:rPr>
                        <m:sty m:val="p"/>
                      </m:rPr>
                      <a:rPr lang="en-US" altLang="zh-CN">
                        <a:latin typeface="Cambria Math" panose="02040503050406030204" pitchFamily="18" charset="0"/>
                      </a:rPr>
                      <m:t>for</m:t>
                    </m:r>
                    <m:r>
                      <a:rPr lang="en-US" altLang="zh-CN" i="1">
                        <a:latin typeface="Cambria Math" panose="02040503050406030204" pitchFamily="18" charset="0"/>
                      </a:rPr>
                      <m:t>  </m:t>
                    </m:r>
                    <m:r>
                      <a:rPr lang="en-US" altLang="zh-CN" i="1">
                        <a:latin typeface="Cambria Math" panose="02040503050406030204" pitchFamily="18" charset="0"/>
                      </a:rPr>
                      <m:t>𝑀</m:t>
                    </m:r>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b="0" i="1" smtClean="0">
                            <a:latin typeface="Cambria Math" panose="02040503050406030204" pitchFamily="18" charset="0"/>
                          </a:rPr>
                          <m:t>0.77</m:t>
                        </m:r>
                      </m:e>
                      <m:sub>
                        <m:r>
                          <a:rPr lang="en-US" altLang="zh-CN" i="1">
                            <a:latin typeface="Cambria Math" panose="02040503050406030204" pitchFamily="18" charset="0"/>
                          </a:rPr>
                          <m:t>−0.1</m:t>
                        </m:r>
                        <m:r>
                          <a:rPr lang="en-US" altLang="zh-CN" b="0" i="1" smtClean="0">
                            <a:latin typeface="Cambria Math" panose="02040503050406030204" pitchFamily="18" charset="0"/>
                          </a:rPr>
                          <m:t>7</m:t>
                        </m:r>
                      </m:sub>
                      <m:sup>
                        <m:r>
                          <a:rPr lang="en-US" altLang="zh-CN" i="1">
                            <a:latin typeface="Cambria Math" panose="02040503050406030204" pitchFamily="18" charset="0"/>
                          </a:rPr>
                          <m:t>+0.</m:t>
                        </m:r>
                        <m:r>
                          <a:rPr lang="en-US" altLang="zh-CN" b="0" i="1" smtClean="0">
                            <a:latin typeface="Cambria Math" panose="02040503050406030204" pitchFamily="18" charset="0"/>
                          </a:rPr>
                          <m:t>20</m:t>
                        </m:r>
                      </m:sup>
                    </m:sSubSup>
                    <m:sSub>
                      <m:sSubPr>
                        <m:ctrlPr>
                          <a:rPr lang="en-US" altLang="zh-CN" i="1">
                            <a:latin typeface="Cambria Math" panose="02040503050406030204" pitchFamily="18" charset="0"/>
                          </a:rPr>
                        </m:ctrlPr>
                      </m:sSubPr>
                      <m:e>
                        <m:r>
                          <a:rPr lang="en-US" altLang="zh-CN" i="1">
                            <a:latin typeface="Cambria Math" panose="02040503050406030204" pitchFamily="18" charset="0"/>
                          </a:rPr>
                          <m:t> </m:t>
                        </m:r>
                        <m:r>
                          <a:rPr lang="en-US" altLang="zh-CN" i="1">
                            <a:latin typeface="Cambria Math" panose="02040503050406030204" pitchFamily="18" charset="0"/>
                          </a:rPr>
                          <m:t>𝑀</m:t>
                        </m:r>
                      </m:e>
                      <m:sub>
                        <m:r>
                          <a:rPr lang="en-US" altLang="zh-CN" i="1">
                            <a:latin typeface="Cambria Math" panose="02040503050406030204" pitchFamily="18" charset="0"/>
                            <a:ea typeface="Cambria Math" panose="02040503050406030204" pitchFamily="18" charset="0"/>
                          </a:rPr>
                          <m:t>⊙</m:t>
                        </m:r>
                      </m:sub>
                    </m:sSub>
                  </m:oMath>
                </a14:m>
                <a:endParaRPr lang="en-US" altLang="zh-CN" dirty="0">
                  <a:latin typeface="Times New Roman" panose="02020603050405020304" pitchFamily="18" charset="0"/>
                  <a:cs typeface="Times New Roman" panose="02020603050405020304" pitchFamily="18" charset="0"/>
                </a:endParaRPr>
              </a:p>
              <a:p>
                <a:pPr>
                  <a:lnSpc>
                    <a:spcPct val="150000"/>
                  </a:lnSpc>
                  <a:buClr>
                    <a:schemeClr val="tx1">
                      <a:lumMod val="50000"/>
                      <a:lumOff val="50000"/>
                    </a:schemeClr>
                  </a:buClr>
                  <a:buSzPct val="70000"/>
                </a:pPr>
                <a:r>
                  <a:rPr lang="en-US" altLang="zh-CN" dirty="0"/>
                  <a:t>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V.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Doroshenko</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and et al., Nat. Astron. 6, 1444 (2022)</a:t>
                </a:r>
                <a:r>
                  <a:rPr lang="en-US" altLang="zh-CN" dirty="0"/>
                  <a:t>]</a:t>
                </a:r>
                <a:endParaRPr lang="en-US" altLang="zh-CN" dirty="0">
                  <a:latin typeface="Times New Roman" panose="02020603050405020304" pitchFamily="18" charset="0"/>
                  <a:cs typeface="Times New Roman" panose="02020603050405020304" pitchFamily="18" charset="0"/>
                </a:endParaRPr>
              </a:p>
            </p:txBody>
          </p:sp>
        </mc:Choice>
        <mc:Fallback xmlns="">
          <p:sp>
            <p:nvSpPr>
              <p:cNvPr id="26" name="文本框 25">
                <a:extLst>
                  <a:ext uri="{FF2B5EF4-FFF2-40B4-BE49-F238E27FC236}">
                    <a16:creationId xmlns:a16="http://schemas.microsoft.com/office/drawing/2014/main" id="{1A2EB786-88A4-4BBB-9AB2-627DAF845432}"/>
                  </a:ext>
                </a:extLst>
              </p:cNvPr>
              <p:cNvSpPr txBox="1">
                <a:spLocks noRot="1" noChangeAspect="1" noMove="1" noResize="1" noEditPoints="1" noAdjustHandles="1" noChangeArrowheads="1" noChangeShapeType="1" noTextEdit="1"/>
              </p:cNvSpPr>
              <p:nvPr/>
            </p:nvSpPr>
            <p:spPr>
              <a:xfrm>
                <a:off x="1009429" y="3198893"/>
                <a:ext cx="5577487" cy="3131627"/>
              </a:xfrm>
              <a:prstGeom prst="rect">
                <a:avLst/>
              </a:prstGeom>
              <a:blipFill>
                <a:blip r:embed="rId5"/>
                <a:stretch>
                  <a:fillRect l="-984" r="-874" b="-2339"/>
                </a:stretch>
              </a:blipFill>
            </p:spPr>
            <p:txBody>
              <a:bodyPr/>
              <a:lstStyle/>
              <a:p>
                <a:r>
                  <a:rPr lang="zh-CN" altLang="en-US">
                    <a:noFill/>
                  </a:rPr>
                  <a:t> </a:t>
                </a:r>
              </a:p>
            </p:txBody>
          </p:sp>
        </mc:Fallback>
      </mc:AlternateContent>
      <p:sp>
        <p:nvSpPr>
          <p:cNvPr id="15" name="矩形 14">
            <a:extLst>
              <a:ext uri="{FF2B5EF4-FFF2-40B4-BE49-F238E27FC236}">
                <a16:creationId xmlns:a16="http://schemas.microsoft.com/office/drawing/2014/main" id="{A3AF29CA-E524-4C41-A395-4DD73B36082C}"/>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124036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4063117" y="589367"/>
            <a:ext cx="7768663"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4</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34497"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Tidal deformability</a:t>
            </a:r>
          </a:p>
        </p:txBody>
      </p:sp>
      <p:pic>
        <p:nvPicPr>
          <p:cNvPr id="15" name="Picture 1" descr="C:\Users\Administrator\AppData\Roaming\Tencent\Users\1015519252\QQ\WinTemp\RichOle\VJJ@2VWI@V_V22A%9~OXILB.png">
            <a:extLst>
              <a:ext uri="{FF2B5EF4-FFF2-40B4-BE49-F238E27FC236}">
                <a16:creationId xmlns:a16="http://schemas.microsoft.com/office/drawing/2014/main" id="{B2DCAAB4-6085-4D83-BC6F-A67F3B4C8E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504" y="3684232"/>
            <a:ext cx="5603304" cy="209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a:extLst>
              <a:ext uri="{FF2B5EF4-FFF2-40B4-BE49-F238E27FC236}">
                <a16:creationId xmlns:a16="http://schemas.microsoft.com/office/drawing/2014/main" id="{97530D44-56B7-4153-B4D5-37C13F5EA380}"/>
              </a:ext>
            </a:extLst>
          </p:cNvPr>
          <p:cNvSpPr/>
          <p:nvPr/>
        </p:nvSpPr>
        <p:spPr>
          <a:xfrm>
            <a:off x="883504" y="5456375"/>
            <a:ext cx="5434382" cy="253295"/>
          </a:xfrm>
          <a:prstGeom prst="rect">
            <a:avLst/>
          </a:prstGeom>
          <a:noFill/>
          <a:ln w="127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00</a:t>
            </a:r>
            <a:endParaRPr lang="zh-CN" altLang="en-US" dirty="0"/>
          </a:p>
        </p:txBody>
      </p:sp>
      <p:sp>
        <p:nvSpPr>
          <p:cNvPr id="18" name="文本框 17">
            <a:extLst>
              <a:ext uri="{FF2B5EF4-FFF2-40B4-BE49-F238E27FC236}">
                <a16:creationId xmlns:a16="http://schemas.microsoft.com/office/drawing/2014/main" id="{379D76D4-6DBD-4494-AC7E-24B2423274D6}"/>
              </a:ext>
            </a:extLst>
          </p:cNvPr>
          <p:cNvSpPr txBox="1"/>
          <p:nvPr/>
        </p:nvSpPr>
        <p:spPr>
          <a:xfrm>
            <a:off x="1451815" y="5802448"/>
            <a:ext cx="4632358" cy="400110"/>
          </a:xfrm>
          <a:prstGeom prst="rect">
            <a:avLst/>
          </a:prstGeom>
          <a:noFill/>
        </p:spPr>
        <p:txBody>
          <a:bodyPr wrap="none" rtlCol="0">
            <a:spAutoFit/>
          </a:bodyPr>
          <a:lstStyle/>
          <a:p>
            <a:r>
              <a:rPr lang="en-US" altLang="zh-CN" sz="2000" dirty="0"/>
              <a:t>[</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BP Abbott, and et al., PRL 119, 161101 (2017)</a:t>
            </a:r>
            <a:r>
              <a:rPr lang="en-US" altLang="zh-CN" dirty="0"/>
              <a:t>]</a:t>
            </a:r>
            <a:endParaRPr lang="en-US" altLang="zh-CN"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21" name="Picture 2" descr="双星并合gif 的图像结果">
            <a:extLst>
              <a:ext uri="{FF2B5EF4-FFF2-40B4-BE49-F238E27FC236}">
                <a16:creationId xmlns:a16="http://schemas.microsoft.com/office/drawing/2014/main" id="{49860DEE-247E-467E-A43E-E6AFAA4C365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74572" y="949521"/>
            <a:ext cx="5243314" cy="2554278"/>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EECC29CF-DF15-4C80-A2CB-05D356124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847" y="945154"/>
            <a:ext cx="3956510" cy="2554278"/>
          </a:xfrm>
          <a:prstGeom prst="rect">
            <a:avLst/>
          </a:prstGeom>
        </p:spPr>
      </p:pic>
      <p:sp>
        <p:nvSpPr>
          <p:cNvPr id="22" name="文本框 21">
            <a:extLst>
              <a:ext uri="{FF2B5EF4-FFF2-40B4-BE49-F238E27FC236}">
                <a16:creationId xmlns:a16="http://schemas.microsoft.com/office/drawing/2014/main" id="{9FB6AF55-E1B2-4299-882A-7FB91656ECA7}"/>
              </a:ext>
            </a:extLst>
          </p:cNvPr>
          <p:cNvSpPr txBox="1"/>
          <p:nvPr/>
        </p:nvSpPr>
        <p:spPr>
          <a:xfrm>
            <a:off x="6803740" y="5806507"/>
            <a:ext cx="4632358" cy="400110"/>
          </a:xfrm>
          <a:prstGeom prst="rect">
            <a:avLst/>
          </a:prstGeom>
          <a:noFill/>
        </p:spPr>
        <p:txBody>
          <a:bodyPr wrap="none" rtlCol="0">
            <a:spAutoFit/>
          </a:bodyPr>
          <a:lstStyle/>
          <a:p>
            <a:r>
              <a:rPr lang="en-US" altLang="zh-CN" sz="2000" dirty="0"/>
              <a:t>[</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BP Abbott, and et al., PRL 121, 161101 (2018)</a:t>
            </a:r>
            <a:r>
              <a:rPr lang="en-US" altLang="zh-CN" dirty="0"/>
              <a:t>]</a:t>
            </a:r>
            <a:endParaRPr lang="en-US" altLang="zh-CN"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6A358F97-85BA-4ADB-8AEC-C27280D682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6234" y="3588682"/>
            <a:ext cx="3600128" cy="2178557"/>
          </a:xfrm>
          <a:prstGeom prst="rect">
            <a:avLst/>
          </a:prstGeom>
        </p:spPr>
      </p:pic>
      <p:cxnSp>
        <p:nvCxnSpPr>
          <p:cNvPr id="8" name="直接连接符 7">
            <a:extLst>
              <a:ext uri="{FF2B5EF4-FFF2-40B4-BE49-F238E27FC236}">
                <a16:creationId xmlns:a16="http://schemas.microsoft.com/office/drawing/2014/main" id="{7A766239-51BC-4738-A91C-4FC0F8C828C2}"/>
              </a:ext>
            </a:extLst>
          </p:cNvPr>
          <p:cNvCxnSpPr>
            <a:cxnSpLocks/>
          </p:cNvCxnSpPr>
          <p:nvPr/>
        </p:nvCxnSpPr>
        <p:spPr>
          <a:xfrm>
            <a:off x="10276885" y="4547724"/>
            <a:ext cx="46074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6784BD47-C392-4F46-973C-6CE04465334F}"/>
              </a:ext>
            </a:extLst>
          </p:cNvPr>
          <p:cNvCxnSpPr>
            <a:cxnSpLocks/>
          </p:cNvCxnSpPr>
          <p:nvPr/>
        </p:nvCxnSpPr>
        <p:spPr>
          <a:xfrm>
            <a:off x="7289576" y="4732955"/>
            <a:ext cx="343996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a16="http://schemas.microsoft.com/office/drawing/2014/main" id="{F07D83F0-7344-4F88-9F48-66626E6A1528}"/>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66394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5</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349388"/>
            <a:ext cx="2284743"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NJL model</a:t>
            </a:r>
            <a:endParaRPr lang="zh-CN" altLang="en-US" sz="3200" dirty="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3013364" y="589367"/>
            <a:ext cx="8818416"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a:endCxn id="11" idx="1"/>
          </p:cNvCxnSpPr>
          <p:nvPr/>
        </p:nvCxnSpPr>
        <p:spPr>
          <a:xfrm flipV="1">
            <a:off x="387453" y="589367"/>
            <a:ext cx="341168"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8" name="图片 3">
            <a:extLst>
              <a:ext uri="{FF2B5EF4-FFF2-40B4-BE49-F238E27FC236}">
                <a16:creationId xmlns:a16="http://schemas.microsoft.com/office/drawing/2014/main" id="{5B962C74-9BFB-47E7-AE48-C988A610F0B8}"/>
              </a:ext>
            </a:extLst>
          </p:cNvPr>
          <p:cNvPicPr>
            <a:picLocks noChangeAspect="1"/>
          </p:cNvPicPr>
          <p:nvPr/>
        </p:nvPicPr>
        <p:blipFill>
          <a:blip r:embed="rId3" cstate="print"/>
          <a:srcRect/>
          <a:stretch>
            <a:fillRect/>
          </a:stretch>
        </p:blipFill>
        <p:spPr bwMode="auto">
          <a:xfrm>
            <a:off x="1235511" y="3215137"/>
            <a:ext cx="1255712" cy="1255713"/>
          </a:xfrm>
          <a:prstGeom prst="rect">
            <a:avLst/>
          </a:prstGeom>
          <a:noFill/>
          <a:ln w="9525">
            <a:noFill/>
            <a:miter lim="800000"/>
            <a:headEnd/>
            <a:tailEnd/>
          </a:ln>
        </p:spPr>
      </p:pic>
      <p:pic>
        <p:nvPicPr>
          <p:cNvPr id="31" name="图片 6">
            <a:extLst>
              <a:ext uri="{FF2B5EF4-FFF2-40B4-BE49-F238E27FC236}">
                <a16:creationId xmlns:a16="http://schemas.microsoft.com/office/drawing/2014/main" id="{8D48D4F1-AF8A-43F5-9799-D60D0DB2A00B}"/>
              </a:ext>
            </a:extLst>
          </p:cNvPr>
          <p:cNvPicPr>
            <a:picLocks noChangeAspect="1"/>
          </p:cNvPicPr>
          <p:nvPr/>
        </p:nvPicPr>
        <p:blipFill>
          <a:blip r:embed="rId4" cstate="print"/>
          <a:srcRect/>
          <a:stretch>
            <a:fillRect/>
          </a:stretch>
        </p:blipFill>
        <p:spPr bwMode="auto">
          <a:xfrm>
            <a:off x="9870468" y="2909285"/>
            <a:ext cx="1378870" cy="1776735"/>
          </a:xfrm>
          <a:prstGeom prst="rect">
            <a:avLst/>
          </a:prstGeom>
          <a:noFill/>
          <a:ln w="9525">
            <a:noFill/>
            <a:miter lim="800000"/>
            <a:headEnd/>
            <a:tailEnd/>
          </a:ln>
        </p:spPr>
      </p:pic>
      <p:sp>
        <p:nvSpPr>
          <p:cNvPr id="32" name="矩形 8">
            <a:extLst>
              <a:ext uri="{FF2B5EF4-FFF2-40B4-BE49-F238E27FC236}">
                <a16:creationId xmlns:a16="http://schemas.microsoft.com/office/drawing/2014/main" id="{4352EEFD-B24F-4470-A003-B01D9CE959FF}"/>
              </a:ext>
            </a:extLst>
          </p:cNvPr>
          <p:cNvSpPr>
            <a:spLocks noChangeArrowheads="1"/>
          </p:cNvSpPr>
          <p:nvPr/>
        </p:nvSpPr>
        <p:spPr bwMode="auto">
          <a:xfrm>
            <a:off x="752817" y="1692473"/>
            <a:ext cx="11085779" cy="400110"/>
          </a:xfrm>
          <a:prstGeom prst="rect">
            <a:avLst/>
          </a:prstGeom>
          <a:noFill/>
          <a:ln w="9525">
            <a:noFill/>
            <a:miter lim="800000"/>
            <a:headEnd/>
            <a:tailEnd/>
          </a:ln>
        </p:spPr>
        <p:txBody>
          <a:bodyPr wrap="square">
            <a:spAutoFit/>
          </a:bodyPr>
          <a:lstStyle/>
          <a:p>
            <a:pPr marL="285750" indent="-285750">
              <a:buFont typeface="Wingdings" panose="05000000000000000000" pitchFamily="2" charset="2"/>
              <a:buChar char="Ø"/>
            </a:pPr>
            <a:r>
              <a:rPr lang="en-US" altLang="zh-CN" sz="2000" dirty="0"/>
              <a:t>invented by </a:t>
            </a:r>
            <a:r>
              <a:rPr lang="en-US" altLang="zh-CN" sz="2000" i="1" dirty="0" err="1">
                <a:solidFill>
                  <a:srgbClr val="00B050"/>
                </a:solidFill>
              </a:rPr>
              <a:t>Yoichiro</a:t>
            </a:r>
            <a:r>
              <a:rPr lang="en-US" altLang="zh-CN" sz="2000" i="1" dirty="0">
                <a:solidFill>
                  <a:srgbClr val="00B050"/>
                </a:solidFill>
              </a:rPr>
              <a:t> </a:t>
            </a:r>
            <a:r>
              <a:rPr lang="en-US" altLang="zh-CN" sz="2000" i="1" dirty="0" err="1">
                <a:solidFill>
                  <a:srgbClr val="00B050"/>
                </a:solidFill>
              </a:rPr>
              <a:t>Nambu</a:t>
            </a:r>
            <a:r>
              <a:rPr lang="en-US" altLang="zh-CN" sz="2000" dirty="0"/>
              <a:t> and </a:t>
            </a:r>
            <a:r>
              <a:rPr lang="en-US" altLang="zh-CN" sz="2000" i="1" dirty="0">
                <a:solidFill>
                  <a:srgbClr val="00B050"/>
                </a:solidFill>
              </a:rPr>
              <a:t>Giovanni </a:t>
            </a:r>
            <a:r>
              <a:rPr lang="en-US" altLang="zh-CN" sz="2000" i="1" dirty="0" err="1">
                <a:solidFill>
                  <a:srgbClr val="00B050"/>
                </a:solidFill>
              </a:rPr>
              <a:t>Jona-Lasinio</a:t>
            </a:r>
            <a:r>
              <a:rPr lang="en-US" altLang="zh-CN" sz="2000" dirty="0"/>
              <a:t> in 1961 at The University of Chicago</a:t>
            </a:r>
            <a:endParaRPr lang="zh-CN" altLang="en-US" sz="2000" dirty="0"/>
          </a:p>
        </p:txBody>
      </p:sp>
      <p:sp>
        <p:nvSpPr>
          <p:cNvPr id="38" name="矩形 9">
            <a:extLst>
              <a:ext uri="{FF2B5EF4-FFF2-40B4-BE49-F238E27FC236}">
                <a16:creationId xmlns:a16="http://schemas.microsoft.com/office/drawing/2014/main" id="{3D3BF3A7-5CF4-4B49-B6D0-26992BC74472}"/>
              </a:ext>
            </a:extLst>
          </p:cNvPr>
          <p:cNvSpPr>
            <a:spLocks noChangeArrowheads="1"/>
          </p:cNvSpPr>
          <p:nvPr/>
        </p:nvSpPr>
        <p:spPr bwMode="auto">
          <a:xfrm>
            <a:off x="747705" y="2223332"/>
            <a:ext cx="10972950" cy="707886"/>
          </a:xfrm>
          <a:prstGeom prst="rect">
            <a:avLst/>
          </a:prstGeom>
          <a:noFill/>
          <a:ln w="9525">
            <a:noFill/>
            <a:miter lim="800000"/>
            <a:headEnd/>
            <a:tailEnd/>
          </a:ln>
        </p:spPr>
        <p:txBody>
          <a:bodyPr wrap="square">
            <a:spAutoFit/>
          </a:bodyPr>
          <a:lstStyle/>
          <a:p>
            <a:pPr marL="285750" indent="-285750">
              <a:buFont typeface="Wingdings" panose="05000000000000000000" pitchFamily="2" charset="2"/>
              <a:buChar char="Ø"/>
            </a:pPr>
            <a:r>
              <a:rPr lang="en-US" altLang="zh-CN" sz="2000" dirty="0">
                <a:solidFill>
                  <a:srgbClr val="0070C0"/>
                </a:solidFill>
              </a:rPr>
              <a:t>inspired by the BCS theory of superconductivity, is originally a theory of elementary nucleons, and rediscovered as an effective quark theory in the 1980s</a:t>
            </a:r>
            <a:endParaRPr lang="zh-CN" altLang="en-US" sz="2000" dirty="0">
              <a:solidFill>
                <a:srgbClr val="0070C0"/>
              </a:solidFill>
            </a:endParaRPr>
          </a:p>
        </p:txBody>
      </p:sp>
      <p:sp>
        <p:nvSpPr>
          <p:cNvPr id="40" name="矩形 10">
            <a:extLst>
              <a:ext uri="{FF2B5EF4-FFF2-40B4-BE49-F238E27FC236}">
                <a16:creationId xmlns:a16="http://schemas.microsoft.com/office/drawing/2014/main" id="{7DEB7CA0-3397-4CB3-B119-C34AE893EDD9}"/>
              </a:ext>
            </a:extLst>
          </p:cNvPr>
          <p:cNvSpPr>
            <a:spLocks noChangeArrowheads="1"/>
          </p:cNvSpPr>
          <p:nvPr/>
        </p:nvSpPr>
        <p:spPr bwMode="auto">
          <a:xfrm>
            <a:off x="976288" y="4884825"/>
            <a:ext cx="10387456" cy="707886"/>
          </a:xfrm>
          <a:prstGeom prst="rect">
            <a:avLst/>
          </a:prstGeom>
          <a:noFill/>
          <a:ln w="9525">
            <a:noFill/>
            <a:miter lim="800000"/>
            <a:headEnd/>
            <a:tailEnd/>
          </a:ln>
        </p:spPr>
        <p:txBody>
          <a:bodyPr wrap="square">
            <a:spAutoFit/>
          </a:bodyPr>
          <a:lstStyle/>
          <a:p>
            <a:r>
              <a:rPr lang="en-US" altLang="zh-CN" sz="2000" dirty="0">
                <a:solidFill>
                  <a:srgbClr val="C00000"/>
                </a:solidFill>
              </a:rPr>
              <a:t>It is a relativistic quantum field theory, and is relatively easy to work with. Furthermore, it is very successful in the description of hadrons, nuclear matter, </a:t>
            </a:r>
            <a:r>
              <a:rPr lang="en-US" altLang="zh-CN" sz="2000" dirty="0" err="1">
                <a:solidFill>
                  <a:srgbClr val="C00000"/>
                </a:solidFill>
              </a:rPr>
              <a:t>etc</a:t>
            </a:r>
            <a:endParaRPr lang="zh-CN" altLang="en-US" sz="2000" dirty="0">
              <a:solidFill>
                <a:srgbClr val="C00000"/>
              </a:solidFill>
            </a:endParaRPr>
          </a:p>
        </p:txBody>
      </p:sp>
      <p:sp>
        <p:nvSpPr>
          <p:cNvPr id="41" name="矩形 12">
            <a:extLst>
              <a:ext uri="{FF2B5EF4-FFF2-40B4-BE49-F238E27FC236}">
                <a16:creationId xmlns:a16="http://schemas.microsoft.com/office/drawing/2014/main" id="{A9EB46E8-C05D-40F2-9FC4-FEAB363D11B0}"/>
              </a:ext>
            </a:extLst>
          </p:cNvPr>
          <p:cNvSpPr>
            <a:spLocks noChangeArrowheads="1"/>
          </p:cNvSpPr>
          <p:nvPr/>
        </p:nvSpPr>
        <p:spPr bwMode="auto">
          <a:xfrm>
            <a:off x="2794769" y="3345232"/>
            <a:ext cx="5771714" cy="1015663"/>
          </a:xfrm>
          <a:prstGeom prst="rect">
            <a:avLst/>
          </a:prstGeom>
          <a:noFill/>
          <a:ln w="9525">
            <a:noFill/>
            <a:miter lim="800000"/>
            <a:headEnd/>
            <a:tailEnd/>
          </a:ln>
        </p:spPr>
        <p:txBody>
          <a:bodyPr wrap="square">
            <a:spAutoFit/>
          </a:bodyPr>
          <a:lstStyle/>
          <a:p>
            <a:r>
              <a:rPr lang="en-US" altLang="zh-CN" sz="2000" dirty="0"/>
              <a:t>“</a:t>
            </a:r>
            <a:r>
              <a:rPr lang="en-US" altLang="zh-CN" sz="2000" i="1" dirty="0">
                <a:solidFill>
                  <a:srgbClr val="00B050"/>
                </a:solidFill>
              </a:rPr>
              <a:t>for the discovery of the mechanism of spontaneous broken symmetry in subatomic physics</a:t>
            </a:r>
            <a:r>
              <a:rPr lang="en-US" altLang="zh-CN" sz="2000" dirty="0"/>
              <a:t>” —— Nobel Committee </a:t>
            </a:r>
            <a:r>
              <a:rPr lang="en-US" altLang="zh-CN" sz="2000" i="1" dirty="0">
                <a:solidFill>
                  <a:schemeClr val="bg2"/>
                </a:solidFill>
              </a:rPr>
              <a:t>(2008)</a:t>
            </a:r>
            <a:endParaRPr lang="zh-CN" altLang="en-US" sz="2000" i="1" dirty="0">
              <a:solidFill>
                <a:schemeClr val="bg2"/>
              </a:solidFill>
            </a:endParaRPr>
          </a:p>
        </p:txBody>
      </p:sp>
      <p:pic>
        <p:nvPicPr>
          <p:cNvPr id="42" name="图片 7">
            <a:extLst>
              <a:ext uri="{FF2B5EF4-FFF2-40B4-BE49-F238E27FC236}">
                <a16:creationId xmlns:a16="http://schemas.microsoft.com/office/drawing/2014/main" id="{1EA62F8B-BFE6-460A-8632-9AD4D214324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9494" y="2926091"/>
            <a:ext cx="1255712" cy="175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矩形 8">
            <a:extLst>
              <a:ext uri="{FF2B5EF4-FFF2-40B4-BE49-F238E27FC236}">
                <a16:creationId xmlns:a16="http://schemas.microsoft.com/office/drawing/2014/main" id="{41BFAA2A-7D63-42F3-B549-AE67768E641B}"/>
              </a:ext>
            </a:extLst>
          </p:cNvPr>
          <p:cNvSpPr>
            <a:spLocks noChangeArrowheads="1"/>
          </p:cNvSpPr>
          <p:nvPr/>
        </p:nvSpPr>
        <p:spPr bwMode="auto">
          <a:xfrm>
            <a:off x="554406" y="1106605"/>
            <a:ext cx="5999842" cy="461665"/>
          </a:xfrm>
          <a:prstGeom prst="rect">
            <a:avLst/>
          </a:prstGeom>
          <a:noFill/>
          <a:ln w="9525">
            <a:noFill/>
            <a:miter lim="800000"/>
            <a:headEnd/>
            <a:tailEnd/>
          </a:ln>
        </p:spPr>
        <p:txBody>
          <a:bodyPr wrap="square">
            <a:spAutoFit/>
          </a:bodyPr>
          <a:lstStyle/>
          <a:p>
            <a:r>
              <a:rPr lang="en-US" altLang="zh-CN" sz="2400" b="1" i="1" dirty="0"/>
              <a:t>The </a:t>
            </a:r>
            <a:r>
              <a:rPr lang="en-US" altLang="zh-CN" sz="2400" b="1" i="1" dirty="0" err="1"/>
              <a:t>Nambu</a:t>
            </a:r>
            <a:r>
              <a:rPr lang="en-US" altLang="zh-CN" sz="2400" b="1" i="1" dirty="0"/>
              <a:t>–</a:t>
            </a:r>
            <a:r>
              <a:rPr lang="en-US" altLang="zh-CN" sz="2400" b="1" i="1" dirty="0" err="1"/>
              <a:t>Jona-Lasinio</a:t>
            </a:r>
            <a:r>
              <a:rPr lang="en-US" altLang="zh-CN" sz="2400" b="1" i="1" dirty="0"/>
              <a:t> (NJL) Model:</a:t>
            </a:r>
            <a:endParaRPr lang="zh-CN" altLang="en-US" sz="2400" b="1" i="1" dirty="0"/>
          </a:p>
        </p:txBody>
      </p:sp>
      <p:sp>
        <p:nvSpPr>
          <p:cNvPr id="44" name="文本框 43">
            <a:extLst>
              <a:ext uri="{FF2B5EF4-FFF2-40B4-BE49-F238E27FC236}">
                <a16:creationId xmlns:a16="http://schemas.microsoft.com/office/drawing/2014/main" id="{C00E581E-77EA-4384-96FA-213E0BE607FE}"/>
              </a:ext>
            </a:extLst>
          </p:cNvPr>
          <p:cNvSpPr txBox="1"/>
          <p:nvPr/>
        </p:nvSpPr>
        <p:spPr>
          <a:xfrm>
            <a:off x="575468" y="5760465"/>
            <a:ext cx="11145187" cy="369332"/>
          </a:xfrm>
          <a:prstGeom prst="rect">
            <a:avLst/>
          </a:prstGeom>
          <a:noFill/>
        </p:spPr>
        <p:txBody>
          <a:bodyPr wrap="square">
            <a:spAutoFit/>
          </a:bodyPr>
          <a:lstStyle/>
          <a:p>
            <a:r>
              <a:rPr lang="da-DK" altLang="zh-CN" dirty="0">
                <a:latin typeface="Times New Roman" panose="02020603050405020304" pitchFamily="18" charset="0"/>
              </a:rPr>
              <a:t>[</a:t>
            </a:r>
            <a:r>
              <a:rPr lang="da-DK" altLang="zh-CN" i="1" dirty="0">
                <a:latin typeface="Times New Roman" panose="02020603050405020304" pitchFamily="18" charset="0"/>
              </a:rPr>
              <a:t>Rev. Mod. Phys. </a:t>
            </a:r>
            <a:r>
              <a:rPr lang="da-DK" altLang="zh-CN" b="1" dirty="0">
                <a:latin typeface="Times New Roman" panose="02020603050405020304" pitchFamily="18" charset="0"/>
              </a:rPr>
              <a:t>64</a:t>
            </a:r>
            <a:r>
              <a:rPr lang="da-DK" altLang="zh-CN" dirty="0">
                <a:latin typeface="Times New Roman" panose="02020603050405020304" pitchFamily="18" charset="0"/>
              </a:rPr>
              <a:t>, 649 (1992), </a:t>
            </a:r>
            <a:r>
              <a:rPr lang="en-US" altLang="zh-CN" i="1" dirty="0">
                <a:latin typeface="Times New Roman" panose="02020603050405020304" pitchFamily="18" charset="0"/>
              </a:rPr>
              <a:t>Phys. Rep. </a:t>
            </a:r>
            <a:r>
              <a:rPr lang="en-US" altLang="zh-CN" b="1" dirty="0">
                <a:latin typeface="Times New Roman" panose="02020603050405020304" pitchFamily="18" charset="0"/>
              </a:rPr>
              <a:t>407</a:t>
            </a:r>
            <a:r>
              <a:rPr lang="en-US" altLang="zh-CN" dirty="0">
                <a:latin typeface="Times New Roman" panose="02020603050405020304" pitchFamily="18" charset="0"/>
              </a:rPr>
              <a:t>, 205 (2005), </a:t>
            </a:r>
            <a:r>
              <a:rPr lang="en-US" altLang="zh-CN" i="1" dirty="0">
                <a:latin typeface="Times New Roman" panose="02020603050405020304" pitchFamily="18" charset="0"/>
              </a:rPr>
              <a:t>Phys. Rev. </a:t>
            </a:r>
            <a:r>
              <a:rPr lang="en-US" altLang="zh-CN" b="1" dirty="0">
                <a:latin typeface="Times New Roman" panose="02020603050405020304" pitchFamily="18" charset="0"/>
              </a:rPr>
              <a:t>122</a:t>
            </a:r>
            <a:r>
              <a:rPr lang="en-US" altLang="zh-CN" dirty="0">
                <a:latin typeface="Times New Roman" panose="02020603050405020304" pitchFamily="18" charset="0"/>
              </a:rPr>
              <a:t>, 345 (1961), </a:t>
            </a:r>
            <a:r>
              <a:rPr lang="en-US" altLang="zh-CN" i="1" dirty="0">
                <a:latin typeface="Times New Roman" panose="02020603050405020304" pitchFamily="18" charset="0"/>
              </a:rPr>
              <a:t>Phys. Rev. </a:t>
            </a:r>
            <a:r>
              <a:rPr lang="en-US" altLang="zh-CN" b="1" dirty="0">
                <a:latin typeface="Times New Roman" panose="02020603050405020304" pitchFamily="18" charset="0"/>
              </a:rPr>
              <a:t>124</a:t>
            </a:r>
            <a:r>
              <a:rPr lang="en-US" altLang="zh-CN" dirty="0">
                <a:latin typeface="Times New Roman" panose="02020603050405020304" pitchFamily="18" charset="0"/>
              </a:rPr>
              <a:t>, 246 (1961)]</a:t>
            </a:r>
            <a:endParaRPr lang="zh-CN" altLang="en-US" dirty="0">
              <a:latin typeface="Times New Roman" panose="02020603050405020304" pitchFamily="18" charset="0"/>
            </a:endParaRPr>
          </a:p>
        </p:txBody>
      </p:sp>
      <p:sp>
        <p:nvSpPr>
          <p:cNvPr id="17" name="矩形 16">
            <a:extLst>
              <a:ext uri="{FF2B5EF4-FFF2-40B4-BE49-F238E27FC236}">
                <a16:creationId xmlns:a16="http://schemas.microsoft.com/office/drawing/2014/main" id="{70FF06EC-0089-4858-9769-7BBD53E689CF}"/>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108077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6</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265161"/>
            <a:ext cx="2026611" cy="540823"/>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NJL model</a:t>
            </a: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2755232" y="535573"/>
            <a:ext cx="9095873" cy="30029"/>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73962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p:cNvCxnSpPr>
          <p:nvPr/>
        </p:nvCxnSpPr>
        <p:spPr>
          <a:xfrm>
            <a:off x="387453" y="541431"/>
            <a:ext cx="250221"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82B81C28-3FCE-469F-8C25-C7AA7FBD381F}"/>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pic>
        <p:nvPicPr>
          <p:cNvPr id="3" name="图片 2">
            <a:extLst>
              <a:ext uri="{FF2B5EF4-FFF2-40B4-BE49-F238E27FC236}">
                <a16:creationId xmlns:a16="http://schemas.microsoft.com/office/drawing/2014/main" id="{22A79E4D-170E-4ED0-9EBE-6D4BE6572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0491" y="930309"/>
            <a:ext cx="3585865" cy="2363727"/>
          </a:xfrm>
          <a:prstGeom prst="rect">
            <a:avLst/>
          </a:prstGeom>
        </p:spPr>
      </p:pic>
      <p:pic>
        <p:nvPicPr>
          <p:cNvPr id="6" name="图片 5">
            <a:extLst>
              <a:ext uri="{FF2B5EF4-FFF2-40B4-BE49-F238E27FC236}">
                <a16:creationId xmlns:a16="http://schemas.microsoft.com/office/drawing/2014/main" id="{EAEE2DEE-686A-48D6-8714-13F4D18E9F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0491" y="3418174"/>
            <a:ext cx="3585866" cy="2345350"/>
          </a:xfrm>
          <a:prstGeom prst="rect">
            <a:avLst/>
          </a:prstGeom>
        </p:spPr>
      </p:pic>
      <p:pic>
        <p:nvPicPr>
          <p:cNvPr id="9" name="图片 8">
            <a:extLst>
              <a:ext uri="{FF2B5EF4-FFF2-40B4-BE49-F238E27FC236}">
                <a16:creationId xmlns:a16="http://schemas.microsoft.com/office/drawing/2014/main" id="{05DCB178-28E2-4E94-8F08-5C67E025C1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9826" y="889013"/>
            <a:ext cx="3751477" cy="2425570"/>
          </a:xfrm>
          <a:prstGeom prst="rect">
            <a:avLst/>
          </a:prstGeom>
        </p:spPr>
      </p:pic>
      <p:pic>
        <p:nvPicPr>
          <p:cNvPr id="14" name="图片 13">
            <a:extLst>
              <a:ext uri="{FF2B5EF4-FFF2-40B4-BE49-F238E27FC236}">
                <a16:creationId xmlns:a16="http://schemas.microsoft.com/office/drawing/2014/main" id="{ADA5920D-63B6-4949-9C41-F809C80111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9826" y="3299528"/>
            <a:ext cx="3839537" cy="2391245"/>
          </a:xfrm>
          <a:prstGeom prst="rect">
            <a:avLst/>
          </a:prstGeom>
        </p:spPr>
      </p:pic>
      <p:sp>
        <p:nvSpPr>
          <p:cNvPr id="24" name="矩形 23">
            <a:extLst>
              <a:ext uri="{FF2B5EF4-FFF2-40B4-BE49-F238E27FC236}">
                <a16:creationId xmlns:a16="http://schemas.microsoft.com/office/drawing/2014/main" id="{F3DCFCB5-E843-42A3-907B-BAEC37AE7979}"/>
              </a:ext>
            </a:extLst>
          </p:cNvPr>
          <p:cNvSpPr/>
          <p:nvPr/>
        </p:nvSpPr>
        <p:spPr>
          <a:xfrm>
            <a:off x="6728636" y="5777276"/>
            <a:ext cx="4128053" cy="369332"/>
          </a:xfrm>
          <a:prstGeom prst="rect">
            <a:avLst/>
          </a:prstGeom>
        </p:spPr>
        <p:txBody>
          <a:bodyPr wrap="none">
            <a:spAutoFit/>
          </a:bodyPr>
          <a:lstStyle/>
          <a:p>
            <a:r>
              <a:rPr lang="en-US" altLang="zh-CN" dirty="0">
                <a:solidFill>
                  <a:schemeClr val="accent2">
                    <a:lumMod val="75000"/>
                  </a:schemeClr>
                </a:solidFill>
                <a:latin typeface="Times New Roman" panose="02020603050405020304" pitchFamily="18" charset="0"/>
                <a:cs typeface="Times New Roman" panose="02020603050405020304" pitchFamily="18" charset="0"/>
              </a:rPr>
              <a:t>C.-M. Li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97, 103013 (2018)</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6" name="矩形 25">
            <a:extLst>
              <a:ext uri="{FF2B5EF4-FFF2-40B4-BE49-F238E27FC236}">
                <a16:creationId xmlns:a16="http://schemas.microsoft.com/office/drawing/2014/main" id="{2CE2C8EB-831E-4C5A-A776-67CEC48CBBDC}"/>
              </a:ext>
            </a:extLst>
          </p:cNvPr>
          <p:cNvSpPr/>
          <p:nvPr/>
        </p:nvSpPr>
        <p:spPr>
          <a:xfrm>
            <a:off x="1228488" y="5784617"/>
            <a:ext cx="4265014" cy="369332"/>
          </a:xfrm>
          <a:prstGeom prst="rect">
            <a:avLst/>
          </a:prstGeom>
        </p:spPr>
        <p:txBody>
          <a:bodyPr wrap="none">
            <a:spAutoFit/>
          </a:bodyPr>
          <a:lstStyle/>
          <a:p>
            <a:r>
              <a:rPr lang="en-US" altLang="zh-CN" dirty="0">
                <a:solidFill>
                  <a:schemeClr val="accent2">
                    <a:lumMod val="75000"/>
                  </a:schemeClr>
                </a:solidFill>
                <a:latin typeface="Times New Roman" panose="02020603050405020304" pitchFamily="18" charset="0"/>
                <a:cs typeface="Times New Roman" panose="02020603050405020304" pitchFamily="18" charset="0"/>
              </a:rPr>
              <a:t>Z.-Y. Fan et al., MPLA, 32, 1750107 (2017)</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696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DB69343F-21B1-41F3-8A87-38E735A1F805}"/>
                  </a:ext>
                </a:extLst>
              </p:cNvPr>
              <p:cNvSpPr txBox="1"/>
              <p:nvPr/>
            </p:nvSpPr>
            <p:spPr>
              <a:xfrm>
                <a:off x="2487356" y="4443569"/>
                <a:ext cx="7651964" cy="76309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l-GR" altLang="zh-CN" i="1" smtClean="0">
                          <a:latin typeface="Cambria Math" panose="02040503050406030204" pitchFamily="18" charset="0"/>
                          <a:ea typeface="Cambria Math" panose="02040503050406030204" pitchFamily="18" charset="0"/>
                        </a:rPr>
                        <m:t>𝛺</m:t>
                      </m:r>
                      <m:d>
                        <m:dPr>
                          <m:ctrlPr>
                            <a:rPr lang="el-GR" altLang="zh-CN"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𝑇</m:t>
                          </m:r>
                          <m:r>
                            <a:rPr lang="en-US" altLang="zh-CN" b="0" i="1" smtClean="0">
                              <a:latin typeface="Cambria Math" panose="02040503050406030204" pitchFamily="18" charset="0"/>
                              <a:ea typeface="Cambria Math" panose="02040503050406030204" pitchFamily="18" charset="0"/>
                            </a:rPr>
                            <m:t>,</m:t>
                          </m:r>
                          <m:r>
                            <a:rPr lang="zh-CN" altLang="en-US" i="1">
                              <a:latin typeface="Cambria Math" panose="02040503050406030204" pitchFamily="18" charset="0"/>
                              <a:ea typeface="Cambria Math" panose="02040503050406030204" pitchFamily="18" charset="0"/>
                            </a:rPr>
                            <m:t>𝜇</m:t>
                          </m:r>
                          <m:r>
                            <a:rPr lang="en-US" altLang="zh-CN" b="0" i="1" smtClean="0">
                              <a:latin typeface="Cambria Math" panose="02040503050406030204" pitchFamily="18" charset="0"/>
                              <a:ea typeface="Cambria Math" panose="02040503050406030204" pitchFamily="18" charset="0"/>
                            </a:rPr>
                            <m:t>, </m:t>
                          </m:r>
                          <m:d>
                            <m:dPr>
                              <m:begChr m:val="⟨"/>
                              <m:endChr m:val="⟩"/>
                              <m:ctrlPr>
                                <a:rPr lang="en-US" altLang="zh-CN" i="1">
                                  <a:latin typeface="Cambria Math" panose="02040503050406030204" pitchFamily="18" charset="0"/>
                                  <a:ea typeface="Cambria Math" panose="02040503050406030204" pitchFamily="18" charset="0"/>
                                </a:rPr>
                              </m:ctrlPr>
                            </m:dPr>
                            <m:e>
                              <m:acc>
                                <m:accPr>
                                  <m:chr m:val="̅"/>
                                  <m:ctrlPr>
                                    <a:rPr lang="en-US" altLang="zh-CN" i="1">
                                      <a:latin typeface="Cambria Math" panose="02040503050406030204" pitchFamily="18" charset="0"/>
                                      <a:ea typeface="Cambria Math" panose="02040503050406030204" pitchFamily="18" charset="0"/>
                                    </a:rPr>
                                  </m:ctrlPr>
                                </m:accPr>
                                <m:e>
                                  <m:r>
                                    <a:rPr lang="zh-CN" altLang="en-US" i="1">
                                      <a:latin typeface="Cambria Math" panose="02040503050406030204" pitchFamily="18" charset="0"/>
                                      <a:ea typeface="Cambria Math" panose="02040503050406030204" pitchFamily="18" charset="0"/>
                                    </a:rPr>
                                    <m:t>𝜓</m:t>
                                  </m:r>
                                </m:e>
                              </m:acc>
                              <m:r>
                                <a:rPr lang="zh-CN" altLang="en-US" i="1">
                                  <a:latin typeface="Cambria Math" panose="02040503050406030204" pitchFamily="18" charset="0"/>
                                  <a:ea typeface="Cambria Math" panose="02040503050406030204" pitchFamily="18" charset="0"/>
                                </a:rPr>
                                <m:t>𝜓</m:t>
                              </m:r>
                            </m:e>
                          </m:d>
                        </m:e>
                      </m:d>
                      <m:r>
                        <a:rPr lang="en-US" altLang="zh-CN" b="0" i="1" smtClean="0">
                          <a:latin typeface="Cambria Math" panose="02040503050406030204" pitchFamily="18" charset="0"/>
                          <a:ea typeface="Cambria Math" panose="02040503050406030204" pitchFamily="18" charset="0"/>
                        </a:rPr>
                        <m:t>=</m:t>
                      </m:r>
                      <m:nary>
                        <m:naryPr>
                          <m:chr m:val="∑"/>
                          <m:subHide m:val="on"/>
                          <m:supHide m:val="on"/>
                          <m:ctrlPr>
                            <a:rPr lang="en-US" altLang="zh-CN" i="1">
                              <a:latin typeface="Cambria Math" panose="02040503050406030204" pitchFamily="18" charset="0"/>
                              <a:ea typeface="Cambria Math" panose="02040503050406030204" pitchFamily="18" charset="0"/>
                            </a:rPr>
                          </m:ctrlPr>
                        </m:naryPr>
                        <m:sub/>
                        <m:sup/>
                        <m:e>
                          <m:sSub>
                            <m:sSubPr>
                              <m:ctrlPr>
                                <a:rPr lang="en-US" altLang="zh-CN" i="1">
                                  <a:latin typeface="Cambria Math" panose="02040503050406030204" pitchFamily="18" charset="0"/>
                                  <a:ea typeface="Cambria Math" panose="02040503050406030204" pitchFamily="18" charset="0"/>
                                </a:rPr>
                              </m:ctrlPr>
                            </m:sSubPr>
                            <m:e>
                              <m:r>
                                <m:rPr>
                                  <m:sty m:val="p"/>
                                </m:rPr>
                                <a:rPr lang="el-GR" altLang="zh-CN" i="1">
                                  <a:latin typeface="Cambria Math" panose="02040503050406030204" pitchFamily="18" charset="0"/>
                                  <a:ea typeface="Cambria Math" panose="02040503050406030204" pitchFamily="18" charset="0"/>
                                </a:rPr>
                                <m:t>Ω</m:t>
                              </m:r>
                            </m:e>
                            <m:sub>
                              <m:r>
                                <a:rPr lang="en-US" altLang="zh-CN" b="0" i="1" smtClean="0">
                                  <a:latin typeface="Cambria Math" panose="02040503050406030204" pitchFamily="18" charset="0"/>
                                  <a:ea typeface="Cambria Math" panose="02040503050406030204" pitchFamily="18" charset="0"/>
                                </a:rPr>
                                <m:t>𝑀</m:t>
                              </m:r>
                            </m:sub>
                          </m:sSub>
                        </m:e>
                      </m:nary>
                      <m:d>
                        <m:dPr>
                          <m:ctrlPr>
                            <a:rPr lang="en-US" altLang="zh-CN"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ea typeface="Cambria Math" panose="02040503050406030204" pitchFamily="18" charset="0"/>
                            </a:rPr>
                            <m:t>𝑇</m:t>
                          </m:r>
                          <m:r>
                            <a:rPr lang="en-US" altLang="zh-CN" i="1">
                              <a:latin typeface="Cambria Math" panose="02040503050406030204" pitchFamily="18" charset="0"/>
                              <a:ea typeface="Cambria Math" panose="02040503050406030204" pitchFamily="18" charset="0"/>
                            </a:rPr>
                            <m:t>,</m:t>
                          </m:r>
                          <m:r>
                            <a:rPr lang="zh-CN" altLang="en-US" i="1">
                              <a:latin typeface="Cambria Math" panose="02040503050406030204" pitchFamily="18" charset="0"/>
                              <a:ea typeface="Cambria Math" panose="02040503050406030204" pitchFamily="18" charset="0"/>
                            </a:rPr>
                            <m:t>𝜇</m:t>
                          </m:r>
                        </m:e>
                      </m:d>
                      <m:r>
                        <a:rPr lang="en-US" altLang="zh-CN" i="1">
                          <a:latin typeface="Cambria Math" panose="02040503050406030204" pitchFamily="18" charset="0"/>
                          <a:ea typeface="Cambria Math" panose="02040503050406030204" pitchFamily="18" charset="0"/>
                        </a:rPr>
                        <m:t>+</m:t>
                      </m:r>
                      <m:sSub>
                        <m:sSubPr>
                          <m:ctrlPr>
                            <a:rPr lang="en-US" altLang="zh-CN"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𝐺</m:t>
                          </m:r>
                        </m:e>
                        <m:sub>
                          <m:r>
                            <a:rPr lang="en-US" altLang="zh-CN" b="0" i="1" smtClean="0">
                              <a:latin typeface="Cambria Math" panose="02040503050406030204" pitchFamily="18" charset="0"/>
                              <a:ea typeface="Cambria Math" panose="02040503050406030204" pitchFamily="18" charset="0"/>
                            </a:rPr>
                            <m:t>1</m:t>
                          </m:r>
                        </m:sub>
                      </m:sSub>
                      <m:sSup>
                        <m:sSupPr>
                          <m:ctrlPr>
                            <a:rPr lang="en-US" altLang="zh-CN" i="1" smtClean="0">
                              <a:latin typeface="Cambria Math" panose="02040503050406030204" pitchFamily="18" charset="0"/>
                              <a:ea typeface="Cambria Math" panose="02040503050406030204" pitchFamily="18" charset="0"/>
                            </a:rPr>
                          </m:ctrlPr>
                        </m:sSupPr>
                        <m:e>
                          <m:d>
                            <m:dPr>
                              <m:begChr m:val="⟨"/>
                              <m:endChr m:val="⟩"/>
                              <m:ctrlPr>
                                <a:rPr lang="en-US" altLang="zh-CN" i="1">
                                  <a:latin typeface="Cambria Math" panose="02040503050406030204" pitchFamily="18" charset="0"/>
                                  <a:ea typeface="Cambria Math" panose="02040503050406030204" pitchFamily="18" charset="0"/>
                                </a:rPr>
                              </m:ctrlPr>
                            </m:dPr>
                            <m:e>
                              <m:acc>
                                <m:accPr>
                                  <m:chr m:val="̅"/>
                                  <m:ctrlPr>
                                    <a:rPr lang="en-US" altLang="zh-CN" i="1">
                                      <a:latin typeface="Cambria Math" panose="02040503050406030204" pitchFamily="18" charset="0"/>
                                      <a:ea typeface="Cambria Math" panose="02040503050406030204" pitchFamily="18" charset="0"/>
                                    </a:rPr>
                                  </m:ctrlPr>
                                </m:accPr>
                                <m:e>
                                  <m:r>
                                    <a:rPr lang="zh-CN" altLang="en-US" i="1">
                                      <a:latin typeface="Cambria Math" panose="02040503050406030204" pitchFamily="18" charset="0"/>
                                      <a:ea typeface="Cambria Math" panose="02040503050406030204" pitchFamily="18" charset="0"/>
                                    </a:rPr>
                                    <m:t>𝜓</m:t>
                                  </m:r>
                                </m:e>
                              </m:acc>
                              <m:r>
                                <a:rPr lang="zh-CN" altLang="en-US" i="1">
                                  <a:latin typeface="Cambria Math" panose="02040503050406030204" pitchFamily="18" charset="0"/>
                                  <a:ea typeface="Cambria Math" panose="02040503050406030204" pitchFamily="18" charset="0"/>
                                </a:rPr>
                                <m:t>𝜓</m:t>
                              </m:r>
                            </m:e>
                          </m:d>
                        </m:e>
                        <m:sup>
                          <m:r>
                            <a:rPr lang="en-US" altLang="zh-CN" b="0" i="1" smtClean="0">
                              <a:latin typeface="Cambria Math" panose="02040503050406030204" pitchFamily="18" charset="0"/>
                              <a:ea typeface="Cambria Math" panose="02040503050406030204" pitchFamily="18" charset="0"/>
                            </a:rPr>
                            <m:t>2</m:t>
                          </m:r>
                        </m:sup>
                      </m:sSup>
                      <m:r>
                        <a:rPr lang="en-US" altLang="zh-CN" i="1">
                          <a:latin typeface="Cambria Math" panose="02040503050406030204" pitchFamily="18" charset="0"/>
                          <a:ea typeface="Cambria Math" panose="02040503050406030204" pitchFamily="18" charset="0"/>
                        </a:rPr>
                        <m:t>+</m:t>
                      </m:r>
                      <m:f>
                        <m:fPr>
                          <m:ctrlPr>
                            <a:rPr lang="en-US" altLang="zh-CN" i="1" smtClean="0">
                              <a:latin typeface="Cambria Math" panose="02040503050406030204" pitchFamily="18" charset="0"/>
                              <a:ea typeface="Cambria Math" panose="02040503050406030204" pitchFamily="18" charset="0"/>
                            </a:rPr>
                          </m:ctrlPr>
                        </m:fPr>
                        <m:num>
                          <m:r>
                            <a:rPr lang="en-US" altLang="zh-CN" b="0" i="1" smtClean="0">
                              <a:latin typeface="Cambria Math" panose="02040503050406030204" pitchFamily="18" charset="0"/>
                              <a:ea typeface="Cambria Math" panose="02040503050406030204" pitchFamily="18" charset="0"/>
                            </a:rPr>
                            <m:t>4</m:t>
                          </m:r>
                        </m:num>
                        <m:den>
                          <m:r>
                            <a:rPr lang="en-US" altLang="zh-CN" b="0" i="1" smtClean="0">
                              <a:latin typeface="Cambria Math" panose="02040503050406030204" pitchFamily="18" charset="0"/>
                              <a:ea typeface="Cambria Math" panose="02040503050406030204" pitchFamily="18" charset="0"/>
                            </a:rPr>
                            <m:t>3</m:t>
                          </m:r>
                        </m:den>
                      </m:f>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𝐺</m:t>
                          </m:r>
                        </m:e>
                        <m:sub>
                          <m:r>
                            <a:rPr lang="en-US" altLang="zh-CN" b="0" i="1" smtClean="0">
                              <a:latin typeface="Cambria Math" panose="02040503050406030204" pitchFamily="18" charset="0"/>
                              <a:ea typeface="Cambria Math" panose="02040503050406030204" pitchFamily="18" charset="0"/>
                            </a:rPr>
                            <m:t>2</m:t>
                          </m:r>
                        </m:sub>
                      </m:sSub>
                      <m:sSup>
                        <m:sSupPr>
                          <m:ctrlPr>
                            <a:rPr lang="en-US" altLang="zh-CN" i="1">
                              <a:latin typeface="Cambria Math" panose="02040503050406030204" pitchFamily="18" charset="0"/>
                              <a:ea typeface="Cambria Math" panose="02040503050406030204" pitchFamily="18" charset="0"/>
                            </a:rPr>
                          </m:ctrlPr>
                        </m:sSupPr>
                        <m:e>
                          <m:d>
                            <m:dPr>
                              <m:begChr m:val="⟨"/>
                              <m:endChr m:val="⟩"/>
                              <m:ctrlPr>
                                <a:rPr lang="en-US" altLang="zh-CN" i="1">
                                  <a:latin typeface="Cambria Math" panose="02040503050406030204" pitchFamily="18" charset="0"/>
                                  <a:ea typeface="Cambria Math" panose="02040503050406030204" pitchFamily="18" charset="0"/>
                                </a:rPr>
                              </m:ctrlPr>
                            </m:dPr>
                            <m:e>
                              <m:acc>
                                <m:accPr>
                                  <m:chr m:val="̅"/>
                                  <m:ctrlPr>
                                    <a:rPr lang="en-US" altLang="zh-CN" i="1">
                                      <a:latin typeface="Cambria Math" panose="02040503050406030204" pitchFamily="18" charset="0"/>
                                      <a:ea typeface="Cambria Math" panose="02040503050406030204" pitchFamily="18" charset="0"/>
                                    </a:rPr>
                                  </m:ctrlPr>
                                </m:accPr>
                                <m:e>
                                  <m:r>
                                    <a:rPr lang="zh-CN" altLang="en-US" i="1">
                                      <a:latin typeface="Cambria Math" panose="02040503050406030204" pitchFamily="18" charset="0"/>
                                      <a:ea typeface="Cambria Math" panose="02040503050406030204" pitchFamily="18" charset="0"/>
                                    </a:rPr>
                                    <m:t>𝜓</m:t>
                                  </m:r>
                                </m:e>
                              </m:acc>
                              <m:r>
                                <a:rPr lang="zh-CN" altLang="en-US" i="1">
                                  <a:latin typeface="Cambria Math" panose="02040503050406030204" pitchFamily="18" charset="0"/>
                                  <a:ea typeface="Cambria Math" panose="02040503050406030204" pitchFamily="18" charset="0"/>
                                </a:rPr>
                                <m:t>𝜓</m:t>
                              </m:r>
                            </m:e>
                          </m:d>
                        </m:e>
                        <m:sup>
                          <m:r>
                            <a:rPr lang="en-US" altLang="zh-CN" b="0" i="1" smtClean="0">
                              <a:latin typeface="Cambria Math" panose="02040503050406030204" pitchFamily="18" charset="0"/>
                              <a:ea typeface="Cambria Math" panose="02040503050406030204" pitchFamily="18" charset="0"/>
                            </a:rPr>
                            <m:t>3</m:t>
                          </m:r>
                        </m:sup>
                      </m:sSup>
                      <m:r>
                        <a:rPr lang="en-US" altLang="zh-CN" b="0" i="0" smtClean="0">
                          <a:latin typeface="Cambria Math" panose="02040503050406030204" pitchFamily="18" charset="0"/>
                          <a:ea typeface="Cambria Math" panose="02040503050406030204" pitchFamily="18" charset="0"/>
                        </a:rPr>
                        <m:t>+</m:t>
                      </m:r>
                      <m:r>
                        <m:rPr>
                          <m:sty m:val="p"/>
                        </m:rPr>
                        <a:rPr lang="en-US" altLang="zh-CN">
                          <a:latin typeface="Cambria Math" panose="02040503050406030204" pitchFamily="18" charset="0"/>
                          <a:ea typeface="Cambria Math" panose="02040503050406030204" pitchFamily="18" charset="0"/>
                        </a:rPr>
                        <m:t>const</m:t>
                      </m:r>
                      <m:r>
                        <a:rPr lang="en-US" altLang="zh-CN" i="1">
                          <a:latin typeface="Cambria Math" panose="02040503050406030204" pitchFamily="18" charset="0"/>
                          <a:ea typeface="Cambria Math" panose="02040503050406030204" pitchFamily="18" charset="0"/>
                        </a:rPr>
                        <m:t>.</m:t>
                      </m:r>
                    </m:oMath>
                  </m:oMathPara>
                </a14:m>
                <a:endParaRPr lang="zh-CN" altLang="en-US" i="1" dirty="0"/>
              </a:p>
            </p:txBody>
          </p:sp>
        </mc:Choice>
        <mc:Fallback xmlns="">
          <p:sp>
            <p:nvSpPr>
              <p:cNvPr id="27" name="文本框 26">
                <a:extLst>
                  <a:ext uri="{FF2B5EF4-FFF2-40B4-BE49-F238E27FC236}">
                    <a16:creationId xmlns:a16="http://schemas.microsoft.com/office/drawing/2014/main" id="{DB69343F-21B1-41F3-8A87-38E735A1F805}"/>
                  </a:ext>
                </a:extLst>
              </p:cNvPr>
              <p:cNvSpPr txBox="1">
                <a:spLocks noRot="1" noChangeAspect="1" noMove="1" noResize="1" noEditPoints="1" noAdjustHandles="1" noChangeArrowheads="1" noChangeShapeType="1" noTextEdit="1"/>
              </p:cNvSpPr>
              <p:nvPr/>
            </p:nvSpPr>
            <p:spPr>
              <a:xfrm>
                <a:off x="2487356" y="4443569"/>
                <a:ext cx="7651964" cy="763094"/>
              </a:xfrm>
              <a:prstGeom prst="rect">
                <a:avLst/>
              </a:prstGeom>
              <a:blipFill>
                <a:blip r:embed="rId3"/>
                <a:stretch>
                  <a:fillRect/>
                </a:stretch>
              </a:blipFill>
            </p:spPr>
            <p:txBody>
              <a:bodyPr/>
              <a:lstStyle/>
              <a:p>
                <a:r>
                  <a:rPr lang="zh-CN" altLang="en-US">
                    <a:noFill/>
                  </a:rPr>
                  <a:t> </a:t>
                </a:r>
              </a:p>
            </p:txBody>
          </p:sp>
        </mc:Fallback>
      </mc:AlternateContent>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7</a:t>
            </a:r>
            <a:endParaRPr lang="zh-CN" altLang="en-US" dirty="0">
              <a:latin typeface="+mj-lt"/>
              <a:cs typeface="Times New Roman" panose="02020603050405020304" pitchFamily="18" charset="0"/>
            </a:endParaRPr>
          </a:p>
        </p:txBody>
      </p: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sp>
        <p:nvSpPr>
          <p:cNvPr id="8" name="矩形 8">
            <a:extLst>
              <a:ext uri="{FF2B5EF4-FFF2-40B4-BE49-F238E27FC236}">
                <a16:creationId xmlns:a16="http://schemas.microsoft.com/office/drawing/2014/main" id="{6072B540-211E-421E-AA5C-3C860BF28EF0}"/>
              </a:ext>
            </a:extLst>
          </p:cNvPr>
          <p:cNvSpPr>
            <a:spLocks noChangeArrowheads="1"/>
          </p:cNvSpPr>
          <p:nvPr/>
        </p:nvSpPr>
        <p:spPr bwMode="auto">
          <a:xfrm>
            <a:off x="1044197" y="1824731"/>
            <a:ext cx="2683469" cy="369332"/>
          </a:xfrm>
          <a:prstGeom prst="rect">
            <a:avLst/>
          </a:prstGeom>
          <a:noFill/>
          <a:ln w="9525">
            <a:noFill/>
            <a:miter lim="800000"/>
            <a:headEnd/>
            <a:tailEnd/>
          </a:ln>
        </p:spPr>
        <p:txBody>
          <a:bodyPr wrap="square">
            <a:spAutoFit/>
          </a:bodyPr>
          <a:lstStyle/>
          <a:p>
            <a:r>
              <a:rPr lang="en-US" altLang="zh-CN" dirty="0"/>
              <a:t>Two flavor:</a:t>
            </a:r>
            <a:endParaRPr lang="zh-CN" altLang="en-US" dirty="0"/>
          </a:p>
        </p:txBody>
      </p:sp>
      <p:pic>
        <p:nvPicPr>
          <p:cNvPr id="9" name="图片 8">
            <a:extLst>
              <a:ext uri="{FF2B5EF4-FFF2-40B4-BE49-F238E27FC236}">
                <a16:creationId xmlns:a16="http://schemas.microsoft.com/office/drawing/2014/main" id="{AA627A02-A45C-451F-9F82-221992BAA8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7356" y="1769101"/>
            <a:ext cx="4485242" cy="511408"/>
          </a:xfrm>
          <a:prstGeom prst="rect">
            <a:avLst/>
          </a:prstGeom>
        </p:spPr>
      </p:pic>
      <p:sp>
        <p:nvSpPr>
          <p:cNvPr id="22" name="矩形 8">
            <a:extLst>
              <a:ext uri="{FF2B5EF4-FFF2-40B4-BE49-F238E27FC236}">
                <a16:creationId xmlns:a16="http://schemas.microsoft.com/office/drawing/2014/main" id="{2C5198BA-9B7B-4BAF-BA1A-45B316DAD63E}"/>
              </a:ext>
            </a:extLst>
          </p:cNvPr>
          <p:cNvSpPr>
            <a:spLocks noChangeArrowheads="1"/>
          </p:cNvSpPr>
          <p:nvPr/>
        </p:nvSpPr>
        <p:spPr bwMode="auto">
          <a:xfrm>
            <a:off x="512563" y="1076396"/>
            <a:ext cx="7158687" cy="707886"/>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000" dirty="0" err="1"/>
              <a:t>Nambu-Jona-Lasinio</a:t>
            </a:r>
            <a:r>
              <a:rPr lang="en-US" altLang="zh-CN" sz="2000" dirty="0"/>
              <a:t> (NJL) model </a:t>
            </a:r>
            <a:r>
              <a:rPr lang="en-US" altLang="zh-CN" sz="2000" dirty="0" err="1"/>
              <a:t>Lagrangian</a:t>
            </a:r>
            <a:r>
              <a:rPr lang="en-US" altLang="zh-CN" sz="2000" dirty="0"/>
              <a:t>:</a:t>
            </a:r>
          </a:p>
          <a:p>
            <a:endParaRPr lang="zh-CN" altLang="en-US" sz="2000" dirty="0"/>
          </a:p>
        </p:txBody>
      </p:sp>
      <p:sp>
        <p:nvSpPr>
          <p:cNvPr id="24" name="矩形 8">
            <a:extLst>
              <a:ext uri="{FF2B5EF4-FFF2-40B4-BE49-F238E27FC236}">
                <a16:creationId xmlns:a16="http://schemas.microsoft.com/office/drawing/2014/main" id="{A5892BBB-AD67-4D47-B91F-49B3D53114A8}"/>
              </a:ext>
            </a:extLst>
          </p:cNvPr>
          <p:cNvSpPr>
            <a:spLocks noChangeArrowheads="1"/>
          </p:cNvSpPr>
          <p:nvPr/>
        </p:nvSpPr>
        <p:spPr bwMode="auto">
          <a:xfrm>
            <a:off x="537281" y="3888027"/>
            <a:ext cx="5166476" cy="400110"/>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000" dirty="0"/>
              <a:t>Thermodynamic potential</a:t>
            </a:r>
            <a:endParaRPr lang="zh-CN" altLang="en-US" sz="2000" dirty="0"/>
          </a:p>
        </p:txBody>
      </p:sp>
      <p:sp>
        <p:nvSpPr>
          <p:cNvPr id="25" name="矩形 24">
            <a:extLst>
              <a:ext uri="{FF2B5EF4-FFF2-40B4-BE49-F238E27FC236}">
                <a16:creationId xmlns:a16="http://schemas.microsoft.com/office/drawing/2014/main" id="{97298AE4-78EA-465D-B767-30D87CC8458B}"/>
              </a:ext>
            </a:extLst>
          </p:cNvPr>
          <p:cNvSpPr/>
          <p:nvPr/>
        </p:nvSpPr>
        <p:spPr>
          <a:xfrm>
            <a:off x="3802080" y="3909719"/>
            <a:ext cx="3324243" cy="369332"/>
          </a:xfrm>
          <a:prstGeom prst="rect">
            <a:avLst/>
          </a:prstGeom>
        </p:spPr>
        <p:txBody>
          <a:bodyPr wrap="none">
            <a:spAutoFit/>
          </a:bodyPr>
          <a:lstStyle/>
          <a:p>
            <a:r>
              <a:rPr lang="en-US" altLang="zh-CN" dirty="0">
                <a:solidFill>
                  <a:srgbClr val="0070C0"/>
                </a:solidFill>
                <a:latin typeface="AdvOT483a8203"/>
              </a:rPr>
              <a:t>(with Mean Field approximation):</a:t>
            </a:r>
            <a:endParaRPr lang="zh-CN" altLang="en-US" dirty="0">
              <a:solidFill>
                <a:srgbClr val="0070C0"/>
              </a:solidFill>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6D0B15C-DE7C-4D4D-8F59-62A37DB8DF54}"/>
                  </a:ext>
                </a:extLst>
              </p:cNvPr>
              <p:cNvSpPr txBox="1"/>
              <p:nvPr/>
            </p:nvSpPr>
            <p:spPr>
              <a:xfrm>
                <a:off x="1456120" y="5374013"/>
                <a:ext cx="9473335" cy="922817"/>
              </a:xfrm>
              <a:prstGeom prst="rect">
                <a:avLst/>
              </a:prstGeom>
              <a:noFill/>
            </p:spPr>
            <p:txBody>
              <a:bodyPr wrap="square" rtlCol="0">
                <a:spAutoFit/>
              </a:bodyPr>
              <a:lstStyle/>
              <a:p>
                <a:pPr>
                  <a:lnSpc>
                    <a:spcPct val="150000"/>
                  </a:lnSpc>
                </a:pPr>
                <a:r>
                  <a:rPr lang="en-US" altLang="zh-CN" dirty="0"/>
                  <a:t>     where</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  </m:t>
                        </m:r>
                        <m:r>
                          <m:rPr>
                            <m:sty m:val="p"/>
                          </m:rPr>
                          <a:rPr lang="el-GR" altLang="zh-CN" i="1">
                            <a:latin typeface="Cambria Math" panose="02040503050406030204" pitchFamily="18" charset="0"/>
                            <a:ea typeface="Cambria Math" panose="02040503050406030204" pitchFamily="18" charset="0"/>
                          </a:rPr>
                          <m:t>Ω</m:t>
                        </m:r>
                      </m:e>
                      <m:sub>
                        <m:r>
                          <a:rPr lang="en-US" altLang="zh-CN" b="0" i="1" smtClean="0">
                            <a:latin typeface="Cambria Math" panose="02040503050406030204" pitchFamily="18" charset="0"/>
                            <a:ea typeface="Cambria Math" panose="02040503050406030204" pitchFamily="18" charset="0"/>
                          </a:rPr>
                          <m:t>𝑀</m:t>
                        </m:r>
                      </m:sub>
                    </m:sSub>
                    <m:d>
                      <m:dPr>
                        <m:ctrlPr>
                          <a:rPr lang="en-US" altLang="zh-CN" b="0" i="1" smtClean="0">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𝑇</m:t>
                        </m:r>
                        <m:r>
                          <a:rPr lang="en-US" altLang="zh-CN" b="0" i="1" smtClean="0">
                            <a:latin typeface="Cambria Math" panose="02040503050406030204" pitchFamily="18" charset="0"/>
                            <a:ea typeface="Cambria Math" panose="02040503050406030204" pitchFamily="18" charset="0"/>
                          </a:rPr>
                          <m:t>,</m:t>
                        </m:r>
                        <m:r>
                          <a:rPr lang="zh-CN" altLang="en-US" i="1">
                            <a:latin typeface="Cambria Math" panose="02040503050406030204" pitchFamily="18" charset="0"/>
                            <a:ea typeface="Cambria Math" panose="02040503050406030204" pitchFamily="18" charset="0"/>
                          </a:rPr>
                          <m:t>𝜇</m:t>
                        </m:r>
                      </m:e>
                    </m:d>
                  </m:oMath>
                </a14:m>
                <a:r>
                  <a:rPr lang="en-US" altLang="zh-CN" dirty="0"/>
                  <a:t>: contribution of a gas of quasi-particles, </a:t>
                </a:r>
                <a14:m>
                  <m:oMath xmlns:m="http://schemas.openxmlformats.org/officeDocument/2006/math">
                    <m:d>
                      <m:dPr>
                        <m:begChr m:val="⟨"/>
                        <m:endChr m:val="⟩"/>
                        <m:ctrlPr>
                          <a:rPr lang="en-US" altLang="zh-CN" i="1">
                            <a:latin typeface="Cambria Math" panose="02040503050406030204" pitchFamily="18" charset="0"/>
                            <a:ea typeface="Cambria Math" panose="02040503050406030204" pitchFamily="18" charset="0"/>
                          </a:rPr>
                        </m:ctrlPr>
                      </m:dPr>
                      <m:e>
                        <m:acc>
                          <m:accPr>
                            <m:chr m:val="̅"/>
                            <m:ctrlPr>
                              <a:rPr lang="en-US" altLang="zh-CN" i="1">
                                <a:latin typeface="Cambria Math" panose="02040503050406030204" pitchFamily="18" charset="0"/>
                                <a:ea typeface="Cambria Math" panose="02040503050406030204" pitchFamily="18" charset="0"/>
                              </a:rPr>
                            </m:ctrlPr>
                          </m:accPr>
                          <m:e>
                            <m:r>
                              <a:rPr lang="zh-CN" altLang="en-US" i="1">
                                <a:latin typeface="Cambria Math" panose="02040503050406030204" pitchFamily="18" charset="0"/>
                                <a:ea typeface="Cambria Math" panose="02040503050406030204" pitchFamily="18" charset="0"/>
                              </a:rPr>
                              <m:t>𝜓</m:t>
                            </m:r>
                          </m:e>
                        </m:acc>
                        <m:r>
                          <a:rPr lang="zh-CN" altLang="en-US" i="1">
                            <a:latin typeface="Cambria Math" panose="02040503050406030204" pitchFamily="18" charset="0"/>
                            <a:ea typeface="Cambria Math" panose="02040503050406030204" pitchFamily="18" charset="0"/>
                          </a:rPr>
                          <m:t>𝜓</m:t>
                        </m:r>
                      </m:e>
                    </m:d>
                  </m:oMath>
                </a14:m>
                <a:r>
                  <a:rPr lang="en-US" altLang="zh-CN" dirty="0"/>
                  <a:t>: quark condensate. See Ref.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M.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Buballa</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Phys. Rep. 407, 205 (2005)</a:t>
                </a:r>
                <a:r>
                  <a:rPr lang="en-US" altLang="zh-CN" dirty="0"/>
                  <a:t>] for the details.</a:t>
                </a:r>
                <a:endParaRPr lang="zh-CN" altLang="en-US" dirty="0"/>
              </a:p>
            </p:txBody>
          </p:sp>
        </mc:Choice>
        <mc:Fallback xmlns="">
          <p:sp>
            <p:nvSpPr>
              <p:cNvPr id="16" name="文本框 15">
                <a:extLst>
                  <a:ext uri="{FF2B5EF4-FFF2-40B4-BE49-F238E27FC236}">
                    <a16:creationId xmlns:a16="http://schemas.microsoft.com/office/drawing/2014/main" id="{36D0B15C-DE7C-4D4D-8F59-62A37DB8DF54}"/>
                  </a:ext>
                </a:extLst>
              </p:cNvPr>
              <p:cNvSpPr txBox="1">
                <a:spLocks noRot="1" noChangeAspect="1" noMove="1" noResize="1" noEditPoints="1" noAdjustHandles="1" noChangeArrowheads="1" noChangeShapeType="1" noTextEdit="1"/>
              </p:cNvSpPr>
              <p:nvPr/>
            </p:nvSpPr>
            <p:spPr>
              <a:xfrm>
                <a:off x="1456120" y="5374013"/>
                <a:ext cx="9473335" cy="922817"/>
              </a:xfrm>
              <a:prstGeom prst="rect">
                <a:avLst/>
              </a:prstGeom>
              <a:blipFill>
                <a:blip r:embed="rId5"/>
                <a:stretch>
                  <a:fillRect l="-579" b="-9934"/>
                </a:stretch>
              </a:blipFill>
            </p:spPr>
            <p:txBody>
              <a:bodyPr/>
              <a:lstStyle/>
              <a:p>
                <a:r>
                  <a:rPr lang="zh-CN" altLang="en-US">
                    <a:noFill/>
                  </a:rPr>
                  <a:t> </a:t>
                </a:r>
              </a:p>
            </p:txBody>
          </p:sp>
        </mc:Fallback>
      </mc:AlternateContent>
      <p:pic>
        <p:nvPicPr>
          <p:cNvPr id="23" name="图片 22">
            <a:extLst>
              <a:ext uri="{FF2B5EF4-FFF2-40B4-BE49-F238E27FC236}">
                <a16:creationId xmlns:a16="http://schemas.microsoft.com/office/drawing/2014/main" id="{A0176A7D-FE28-4C68-B5EE-94B317BDE3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9347" y="1695069"/>
            <a:ext cx="2284075" cy="643528"/>
          </a:xfrm>
          <a:prstGeom prst="rect">
            <a:avLst/>
          </a:prstGeom>
        </p:spPr>
      </p:pic>
      <p:sp>
        <p:nvSpPr>
          <p:cNvPr id="18" name="箭头: 右 17">
            <a:extLst>
              <a:ext uri="{FF2B5EF4-FFF2-40B4-BE49-F238E27FC236}">
                <a16:creationId xmlns:a16="http://schemas.microsoft.com/office/drawing/2014/main" id="{3C2B72B6-B27F-47E9-9615-F3B341815BD5}"/>
              </a:ext>
            </a:extLst>
          </p:cNvPr>
          <p:cNvSpPr/>
          <p:nvPr/>
        </p:nvSpPr>
        <p:spPr>
          <a:xfrm>
            <a:off x="7292001" y="1794524"/>
            <a:ext cx="643297" cy="431954"/>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1B17AFF9-2C4C-4DAD-8B16-E28CB71C3977}"/>
              </a:ext>
            </a:extLst>
          </p:cNvPr>
          <p:cNvSpPr/>
          <p:nvPr/>
        </p:nvSpPr>
        <p:spPr>
          <a:xfrm>
            <a:off x="4559878" y="1740866"/>
            <a:ext cx="222515" cy="5694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2604F3C1-DB9F-4528-AF10-F49772AAF495}"/>
              </a:ext>
            </a:extLst>
          </p:cNvPr>
          <p:cNvSpPr/>
          <p:nvPr/>
        </p:nvSpPr>
        <p:spPr>
          <a:xfrm>
            <a:off x="1348750" y="2375498"/>
            <a:ext cx="8710013" cy="1295868"/>
          </a:xfrm>
          <a:prstGeom prst="rect">
            <a:avLst/>
          </a:prstGeom>
        </p:spPr>
        <p:txBody>
          <a:bodyPr wrap="none">
            <a:spAutoFit/>
          </a:bodyPr>
          <a:lstStyle/>
          <a:p>
            <a:pPr marL="342900" indent="-342900" defTabSz="685800">
              <a:lnSpc>
                <a:spcPct val="150000"/>
              </a:lnSpc>
              <a:buAutoNum type="arabicParenR"/>
              <a:defRPr/>
            </a:pPr>
            <a:r>
              <a:rPr lang="en-US" altLang="zh-CN" dirty="0">
                <a:solidFill>
                  <a:srgbClr val="0070C0"/>
                </a:solidFill>
                <a:latin typeface="AdvOT483a8203"/>
              </a:rPr>
              <a:t>Incorporating the quark condensate into the gluon propagator, thus making it naturally </a:t>
            </a:r>
          </a:p>
          <a:p>
            <a:pPr defTabSz="685800">
              <a:lnSpc>
                <a:spcPct val="150000"/>
              </a:lnSpc>
              <a:defRPr/>
            </a:pPr>
            <a:r>
              <a:rPr lang="en-US" altLang="zh-CN" dirty="0">
                <a:solidFill>
                  <a:srgbClr val="0070C0"/>
                </a:solidFill>
                <a:latin typeface="AdvOT483a8203"/>
              </a:rPr>
              <a:t>       change with the temperature and chemical potential</a:t>
            </a:r>
          </a:p>
          <a:p>
            <a:pPr defTabSz="685800">
              <a:lnSpc>
                <a:spcPct val="150000"/>
              </a:lnSpc>
              <a:defRPr/>
            </a:pPr>
            <a:r>
              <a:rPr lang="en-US" altLang="zh-CN" dirty="0">
                <a:solidFill>
                  <a:srgbClr val="0070C0"/>
                </a:solidFill>
                <a:latin typeface="AdvOT483a8203"/>
              </a:rPr>
              <a:t>2)   Making the effective gluon propagator different in </a:t>
            </a:r>
            <a:r>
              <a:rPr lang="en-US" altLang="zh-CN" dirty="0" err="1">
                <a:solidFill>
                  <a:srgbClr val="0070C0"/>
                </a:solidFill>
                <a:latin typeface="AdvOT483a8203"/>
              </a:rPr>
              <a:t>Nambu</a:t>
            </a:r>
            <a:r>
              <a:rPr lang="en-US" altLang="zh-CN" dirty="0">
                <a:solidFill>
                  <a:srgbClr val="0070C0"/>
                </a:solidFill>
                <a:latin typeface="AdvOT483a8203"/>
              </a:rPr>
              <a:t> and Wigner phase</a:t>
            </a:r>
          </a:p>
        </p:txBody>
      </p:sp>
      <p:sp>
        <p:nvSpPr>
          <p:cNvPr id="32" name="矩形: 圆角 31">
            <a:extLst>
              <a:ext uri="{FF2B5EF4-FFF2-40B4-BE49-F238E27FC236}">
                <a16:creationId xmlns:a16="http://schemas.microsoft.com/office/drawing/2014/main" id="{657875DD-4A3A-4A72-8741-2E9875BE4520}"/>
              </a:ext>
            </a:extLst>
          </p:cNvPr>
          <p:cNvSpPr/>
          <p:nvPr/>
        </p:nvSpPr>
        <p:spPr>
          <a:xfrm>
            <a:off x="5650941" y="4420087"/>
            <a:ext cx="2198336" cy="72576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03F555D7-C079-4F3D-AA99-C6880DC512C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
        <p:nvSpPr>
          <p:cNvPr id="35" name="标题 1">
            <a:extLst>
              <a:ext uri="{FF2B5EF4-FFF2-40B4-BE49-F238E27FC236}">
                <a16:creationId xmlns:a16="http://schemas.microsoft.com/office/drawing/2014/main" id="{353DB736-1B33-4200-A358-2E89317605AA}"/>
              </a:ext>
            </a:extLst>
          </p:cNvPr>
          <p:cNvSpPr txBox="1">
            <a:spLocks/>
          </p:cNvSpPr>
          <p:nvPr/>
        </p:nvSpPr>
        <p:spPr>
          <a:xfrm>
            <a:off x="728621" y="349388"/>
            <a:ext cx="2284743"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NJL model</a:t>
            </a:r>
            <a:endParaRPr lang="zh-CN" altLang="en-US" sz="3200" dirty="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36" name="直接连接符 35">
            <a:extLst>
              <a:ext uri="{FF2B5EF4-FFF2-40B4-BE49-F238E27FC236}">
                <a16:creationId xmlns:a16="http://schemas.microsoft.com/office/drawing/2014/main" id="{45243145-0087-4110-9038-2D19113B0A69}"/>
              </a:ext>
            </a:extLst>
          </p:cNvPr>
          <p:cNvCxnSpPr>
            <a:cxnSpLocks/>
            <a:stCxn id="35" idx="3"/>
          </p:cNvCxnSpPr>
          <p:nvPr/>
        </p:nvCxnSpPr>
        <p:spPr>
          <a:xfrm>
            <a:off x="3013364" y="589367"/>
            <a:ext cx="8818416"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17E22C4E-CB31-474E-9F94-AC928C1266B9}"/>
              </a:ext>
            </a:extLst>
          </p:cNvPr>
          <p:cNvCxnSpPr>
            <a:cxnSpLocks/>
            <a:endCxn id="35" idx="1"/>
          </p:cNvCxnSpPr>
          <p:nvPr/>
        </p:nvCxnSpPr>
        <p:spPr>
          <a:xfrm flipV="1">
            <a:off x="387453" y="589367"/>
            <a:ext cx="341168"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 name="对话气泡: 圆角矩形 27">
            <a:extLst>
              <a:ext uri="{FF2B5EF4-FFF2-40B4-BE49-F238E27FC236}">
                <a16:creationId xmlns:a16="http://schemas.microsoft.com/office/drawing/2014/main" id="{85527A9B-42F1-47A5-8F5F-1E57E106CF64}"/>
              </a:ext>
            </a:extLst>
          </p:cNvPr>
          <p:cNvSpPr/>
          <p:nvPr/>
        </p:nvSpPr>
        <p:spPr>
          <a:xfrm>
            <a:off x="7671250" y="724395"/>
            <a:ext cx="3625713" cy="677196"/>
          </a:xfrm>
          <a:prstGeom prst="wedgeRoundRectCallout">
            <a:avLst>
              <a:gd name="adj1" fmla="val 54055"/>
              <a:gd name="adj2" fmla="val 383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24790199-06DD-490E-B01C-996C197E11C1}"/>
              </a:ext>
            </a:extLst>
          </p:cNvPr>
          <p:cNvSpPr txBox="1"/>
          <p:nvPr/>
        </p:nvSpPr>
        <p:spPr>
          <a:xfrm>
            <a:off x="7671250" y="797776"/>
            <a:ext cx="3733309" cy="523220"/>
          </a:xfrm>
          <a:prstGeom prst="rect">
            <a:avLst/>
          </a:prstGeom>
          <a:noFill/>
          <a:ln w="12700">
            <a:noFill/>
          </a:ln>
        </p:spPr>
        <p:txBody>
          <a:bodyPr wrap="square" rtlCol="0">
            <a:spAutoFit/>
          </a:bodyPr>
          <a:lstStyle/>
          <a:p>
            <a:r>
              <a:rPr lang="en-US" altLang="zh-CN" sz="1400" dirty="0"/>
              <a:t>[</a:t>
            </a:r>
            <a:r>
              <a:rPr lang="en-US" altLang="zh-CN" sz="1400" dirty="0">
                <a:solidFill>
                  <a:schemeClr val="accent2">
                    <a:lumMod val="75000"/>
                  </a:schemeClr>
                </a:solidFill>
                <a:latin typeface="Times New Roman" panose="02020603050405020304" pitchFamily="18" charset="0"/>
                <a:cs typeface="Times New Roman" panose="02020603050405020304" pitchFamily="18" charset="0"/>
              </a:rPr>
              <a:t>B. </a:t>
            </a:r>
            <a:r>
              <a:rPr lang="en-US" altLang="zh-CN" sz="1400" dirty="0" err="1">
                <a:solidFill>
                  <a:schemeClr val="accent2">
                    <a:lumMod val="75000"/>
                  </a:schemeClr>
                </a:solidFill>
                <a:latin typeface="Times New Roman" panose="02020603050405020304" pitchFamily="18" charset="0"/>
                <a:cs typeface="Times New Roman" panose="02020603050405020304" pitchFamily="18" charset="0"/>
              </a:rPr>
              <a:t>Holdom</a:t>
            </a:r>
            <a:r>
              <a:rPr lang="en-US" altLang="zh-CN" sz="1400" dirty="0">
                <a:solidFill>
                  <a:schemeClr val="accent2">
                    <a:lumMod val="75000"/>
                  </a:schemeClr>
                </a:solidFill>
                <a:latin typeface="Times New Roman" panose="02020603050405020304" pitchFamily="18" charset="0"/>
                <a:cs typeface="Times New Roman" panose="02020603050405020304" pitchFamily="18" charset="0"/>
              </a:rPr>
              <a:t>, and et al., PRL.120.222001 (2018)</a:t>
            </a:r>
            <a:r>
              <a:rPr lang="en-US" altLang="zh-CN" sz="1400" dirty="0"/>
              <a:t>]: quark matter may not be strange</a:t>
            </a:r>
            <a:endParaRPr lang="zh-CN" altLang="en-US" sz="1400" dirty="0"/>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07CA8EB-800B-4740-A975-B7530AB9CB79}"/>
                  </a:ext>
                </a:extLst>
              </p:cNvPr>
              <p:cNvSpPr txBox="1"/>
              <p:nvPr/>
            </p:nvSpPr>
            <p:spPr>
              <a:xfrm>
                <a:off x="6302315" y="5157317"/>
                <a:ext cx="824008" cy="364715"/>
              </a:xfrm>
              <a:prstGeom prst="rect">
                <a:avLst/>
              </a:prstGeom>
              <a:noFill/>
              <a:ln w="12700">
                <a:noFill/>
                <a:prstDash val="solid"/>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trike="sngStrike" smtClean="0">
                          <a:solidFill>
                            <a:schemeClr val="bg2"/>
                          </a:solidFill>
                          <a:latin typeface="Cambria Math" panose="02040503050406030204" pitchFamily="18" charset="0"/>
                        </a:rPr>
                        <m:t>𝐺</m:t>
                      </m:r>
                      <m:sSup>
                        <m:sSupPr>
                          <m:ctrlPr>
                            <a:rPr lang="en-US" altLang="zh-CN" i="1" strike="sngStrike">
                              <a:solidFill>
                                <a:schemeClr val="bg2"/>
                              </a:solidFill>
                              <a:latin typeface="Cambria Math" panose="02040503050406030204" pitchFamily="18" charset="0"/>
                              <a:ea typeface="Cambria Math" panose="02040503050406030204" pitchFamily="18" charset="0"/>
                            </a:rPr>
                          </m:ctrlPr>
                        </m:sSupPr>
                        <m:e>
                          <m:d>
                            <m:dPr>
                              <m:begChr m:val="⟨"/>
                              <m:endChr m:val="⟩"/>
                              <m:ctrlPr>
                                <a:rPr lang="en-US" altLang="zh-CN" i="1" strike="sngStrike">
                                  <a:solidFill>
                                    <a:schemeClr val="bg2"/>
                                  </a:solidFill>
                                  <a:latin typeface="Cambria Math" panose="02040503050406030204" pitchFamily="18" charset="0"/>
                                  <a:ea typeface="Cambria Math" panose="02040503050406030204" pitchFamily="18" charset="0"/>
                                </a:rPr>
                              </m:ctrlPr>
                            </m:dPr>
                            <m:e>
                              <m:acc>
                                <m:accPr>
                                  <m:chr m:val="̅"/>
                                  <m:ctrlPr>
                                    <a:rPr lang="en-US" altLang="zh-CN" i="1" strike="sngStrike">
                                      <a:solidFill>
                                        <a:schemeClr val="bg2"/>
                                      </a:solidFill>
                                      <a:latin typeface="Cambria Math" panose="02040503050406030204" pitchFamily="18" charset="0"/>
                                      <a:ea typeface="Cambria Math" panose="02040503050406030204" pitchFamily="18" charset="0"/>
                                    </a:rPr>
                                  </m:ctrlPr>
                                </m:accPr>
                                <m:e>
                                  <m:r>
                                    <a:rPr lang="zh-CN" altLang="en-US" i="1" strike="sngStrike">
                                      <a:solidFill>
                                        <a:schemeClr val="bg2"/>
                                      </a:solidFill>
                                      <a:latin typeface="Cambria Math" panose="02040503050406030204" pitchFamily="18" charset="0"/>
                                      <a:ea typeface="Cambria Math" panose="02040503050406030204" pitchFamily="18" charset="0"/>
                                    </a:rPr>
                                    <m:t>𝜓</m:t>
                                  </m:r>
                                </m:e>
                              </m:acc>
                              <m:r>
                                <a:rPr lang="zh-CN" altLang="en-US" i="1" strike="sngStrike">
                                  <a:solidFill>
                                    <a:schemeClr val="bg2"/>
                                  </a:solidFill>
                                  <a:latin typeface="Cambria Math" panose="02040503050406030204" pitchFamily="18" charset="0"/>
                                  <a:ea typeface="Cambria Math" panose="02040503050406030204" pitchFamily="18" charset="0"/>
                                </a:rPr>
                                <m:t>𝜓</m:t>
                              </m:r>
                            </m:e>
                          </m:d>
                        </m:e>
                        <m:sup>
                          <m:r>
                            <a:rPr lang="en-US" altLang="zh-CN" i="1" strike="sngStrike">
                              <a:solidFill>
                                <a:schemeClr val="bg2"/>
                              </a:solidFill>
                              <a:latin typeface="Cambria Math" panose="02040503050406030204" pitchFamily="18" charset="0"/>
                              <a:ea typeface="Cambria Math" panose="02040503050406030204" pitchFamily="18" charset="0"/>
                            </a:rPr>
                            <m:t>2</m:t>
                          </m:r>
                        </m:sup>
                      </m:sSup>
                    </m:oMath>
                  </m:oMathPara>
                </a14:m>
                <a:endParaRPr lang="zh-CN" altLang="en-US" strike="sngStrike" dirty="0"/>
              </a:p>
            </p:txBody>
          </p:sp>
        </mc:Choice>
        <mc:Fallback xmlns="">
          <p:sp>
            <p:nvSpPr>
              <p:cNvPr id="2" name="文本框 1">
                <a:extLst>
                  <a:ext uri="{FF2B5EF4-FFF2-40B4-BE49-F238E27FC236}">
                    <a16:creationId xmlns:a16="http://schemas.microsoft.com/office/drawing/2014/main" id="{E07CA8EB-800B-4740-A975-B7530AB9CB79}"/>
                  </a:ext>
                </a:extLst>
              </p:cNvPr>
              <p:cNvSpPr txBox="1">
                <a:spLocks noRot="1" noChangeAspect="1" noMove="1" noResize="1" noEditPoints="1" noAdjustHandles="1" noChangeArrowheads="1" noChangeShapeType="1" noTextEdit="1"/>
              </p:cNvSpPr>
              <p:nvPr/>
            </p:nvSpPr>
            <p:spPr>
              <a:xfrm>
                <a:off x="6302315" y="5157317"/>
                <a:ext cx="824008" cy="364715"/>
              </a:xfrm>
              <a:prstGeom prst="rect">
                <a:avLst/>
              </a:prstGeom>
              <a:blipFill>
                <a:blip r:embed="rId7"/>
                <a:stretch>
                  <a:fillRect l="-5926" r="-2222" b="-23333"/>
                </a:stretch>
              </a:blipFill>
              <a:ln w="12700">
                <a:noFill/>
                <a:prstDash val="solid"/>
              </a:ln>
            </p:spPr>
            <p:txBody>
              <a:bodyPr/>
              <a:lstStyle/>
              <a:p>
                <a:r>
                  <a:rPr lang="zh-CN" altLang="en-US">
                    <a:noFill/>
                  </a:rPr>
                  <a:t> </a:t>
                </a:r>
              </a:p>
            </p:txBody>
          </p:sp>
        </mc:Fallback>
      </mc:AlternateContent>
    </p:spTree>
    <p:extLst>
      <p:ext uri="{BB962C8B-B14F-4D97-AF65-F5344CB8AC3E}">
        <p14:creationId xmlns:p14="http://schemas.microsoft.com/office/powerpoint/2010/main" val="281126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linds(horizontal)">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9E05EEEC-6224-4E6B-8C78-647B357C86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579" y="1706962"/>
            <a:ext cx="3608785" cy="2325138"/>
          </a:xfrm>
          <a:prstGeom prst="rect">
            <a:avLst/>
          </a:prstGeom>
        </p:spPr>
      </p:pic>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8</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265161"/>
            <a:ext cx="2026611" cy="540823"/>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NJL model</a:t>
            </a: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2755232" y="535573"/>
            <a:ext cx="9095873" cy="30029"/>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73962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p:cNvCxnSpPr>
          <p:nvPr/>
        </p:nvCxnSpPr>
        <p:spPr>
          <a:xfrm>
            <a:off x="387453" y="541431"/>
            <a:ext cx="250221"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矩形 8">
            <a:extLst>
              <a:ext uri="{FF2B5EF4-FFF2-40B4-BE49-F238E27FC236}">
                <a16:creationId xmlns:a16="http://schemas.microsoft.com/office/drawing/2014/main" id="{2C5198BA-9B7B-4BAF-BA1A-45B316DAD63E}"/>
              </a:ext>
            </a:extLst>
          </p:cNvPr>
          <p:cNvSpPr>
            <a:spLocks noChangeArrowheads="1"/>
          </p:cNvSpPr>
          <p:nvPr/>
        </p:nvSpPr>
        <p:spPr bwMode="auto">
          <a:xfrm>
            <a:off x="512562" y="1076396"/>
            <a:ext cx="4957654" cy="707886"/>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000" dirty="0"/>
              <a:t>Gap equations &amp; chiral susceptibility</a:t>
            </a:r>
          </a:p>
          <a:p>
            <a:endParaRPr lang="zh-CN" altLang="en-US" sz="2000" dirty="0"/>
          </a:p>
        </p:txBody>
      </p:sp>
      <p:sp>
        <p:nvSpPr>
          <p:cNvPr id="25" name="矩形 24">
            <a:extLst>
              <a:ext uri="{FF2B5EF4-FFF2-40B4-BE49-F238E27FC236}">
                <a16:creationId xmlns:a16="http://schemas.microsoft.com/office/drawing/2014/main" id="{97298AE4-78EA-465D-B767-30D87CC8458B}"/>
              </a:ext>
            </a:extLst>
          </p:cNvPr>
          <p:cNvSpPr/>
          <p:nvPr/>
        </p:nvSpPr>
        <p:spPr>
          <a:xfrm>
            <a:off x="5271448" y="1094729"/>
            <a:ext cx="3367525" cy="369332"/>
          </a:xfrm>
          <a:prstGeom prst="rect">
            <a:avLst/>
          </a:prstGeom>
        </p:spPr>
        <p:txBody>
          <a:bodyPr wrap="none">
            <a:spAutoFit/>
          </a:bodyPr>
          <a:lstStyle/>
          <a:p>
            <a:r>
              <a:rPr lang="en-US" altLang="zh-CN" dirty="0">
                <a:solidFill>
                  <a:srgbClr val="0070C0"/>
                </a:solidFill>
                <a:latin typeface="AdvOT483a8203"/>
              </a:rPr>
              <a:t>(with Mean Field approximation)</a:t>
            </a:r>
            <a:endParaRPr lang="zh-CN" altLang="en-US" dirty="0">
              <a:solidFill>
                <a:srgbClr val="0070C0"/>
              </a:solidFill>
            </a:endParaRPr>
          </a:p>
        </p:txBody>
      </p:sp>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CA99216B-C0F0-4940-A672-CF81226274E3}"/>
                  </a:ext>
                </a:extLst>
              </p:cNvPr>
              <p:cNvSpPr/>
              <p:nvPr/>
            </p:nvSpPr>
            <p:spPr>
              <a:xfrm>
                <a:off x="1999460" y="1556674"/>
                <a:ext cx="3816238" cy="1125949"/>
              </a:xfrm>
              <a:prstGeom prst="rect">
                <a:avLst/>
              </a:prstGeom>
            </p:spPr>
            <p:txBody>
              <a:bodyPr wrap="none">
                <a:spAutoFit/>
              </a:bodyPr>
              <a:lstStyle/>
              <a:p>
                <a:pPr>
                  <a:lnSpc>
                    <a:spcPct val="150000"/>
                  </a:lnSpc>
                </a:pPr>
                <a14:m>
                  <m:oMath xmlns:m="http://schemas.openxmlformats.org/officeDocument/2006/math">
                    <m:r>
                      <a:rPr lang="en-US" altLang="zh-CN" sz="2000" b="0" i="1" smtClean="0">
                        <a:latin typeface="Cambria Math" panose="02040503050406030204" pitchFamily="18" charset="0"/>
                      </a:rPr>
                      <m:t>𝑀</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𝑚</m:t>
                    </m:r>
                    <m:r>
                      <a:rPr lang="en-US" altLang="zh-CN" sz="2000" i="1" smtClean="0">
                        <a:latin typeface="Cambria Math" panose="02040503050406030204" pitchFamily="18" charset="0"/>
                      </a:rPr>
                      <m:t>−</m:t>
                    </m:r>
                    <m:r>
                      <a:rPr lang="en-US" altLang="zh-CN" sz="2000" b="0" i="1" smtClean="0">
                        <a:latin typeface="Cambria Math" panose="02040503050406030204" pitchFamily="18" charset="0"/>
                      </a:rPr>
                      <m:t>2</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𝐺</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𝐺</m:t>
                        </m:r>
                      </m:e>
                      <m:sub>
                        <m:r>
                          <a:rPr lang="en-US" altLang="zh-CN" sz="2000" i="1">
                            <a:latin typeface="Cambria Math" panose="02040503050406030204" pitchFamily="18" charset="0"/>
                          </a:rPr>
                          <m:t>2</m:t>
                        </m:r>
                      </m:sub>
                    </m:sSub>
                    <m:d>
                      <m:dPr>
                        <m:begChr m:val="⟨"/>
                        <m:endChr m:val="⟩"/>
                        <m:ctrlPr>
                          <a:rPr lang="en-US" altLang="zh-CN" sz="2000" i="1" smtClean="0">
                            <a:latin typeface="Cambria Math" panose="02040503050406030204" pitchFamily="18" charset="0"/>
                          </a:rPr>
                        </m:ctrlPr>
                      </m:dPr>
                      <m:e>
                        <m:acc>
                          <m:accPr>
                            <m:chr m:val="̅"/>
                            <m:ctrlPr>
                              <a:rPr lang="en-US" altLang="zh-CN" sz="2000" i="1" smtClean="0">
                                <a:latin typeface="Cambria Math" panose="02040503050406030204" pitchFamily="18" charset="0"/>
                              </a:rPr>
                            </m:ctrlPr>
                          </m:accPr>
                          <m:e>
                            <m:r>
                              <a:rPr lang="zh-CN" altLang="en-US" sz="2000" i="1" smtClean="0">
                                <a:latin typeface="Cambria Math" panose="02040503050406030204" pitchFamily="18" charset="0"/>
                              </a:rPr>
                              <m:t>𝜓</m:t>
                            </m:r>
                          </m:e>
                        </m:acc>
                        <m:r>
                          <a:rPr lang="zh-CN" altLang="en-US" sz="2000" i="1" smtClean="0">
                            <a:latin typeface="Cambria Math" panose="02040503050406030204" pitchFamily="18" charset="0"/>
                          </a:rPr>
                          <m:t>𝜓</m:t>
                        </m:r>
                      </m:e>
                    </m:d>
                    <m:r>
                      <a:rPr lang="en-US" altLang="zh-CN" sz="2000" i="1">
                        <a:latin typeface="Cambria Math" panose="02040503050406030204" pitchFamily="18" charset="0"/>
                      </a:rPr>
                      <m:t>)</m:t>
                    </m:r>
                  </m:oMath>
                </a14:m>
                <a:r>
                  <a:rPr lang="en-US" altLang="zh-CN" sz="2000" dirty="0"/>
                  <a:t> </a:t>
                </a:r>
                <a14:m>
                  <m:oMath xmlns:m="http://schemas.openxmlformats.org/officeDocument/2006/math">
                    <m:d>
                      <m:dPr>
                        <m:begChr m:val="⟨"/>
                        <m:endChr m:val="⟩"/>
                        <m:ctrlPr>
                          <a:rPr lang="en-US" altLang="zh-CN" sz="2000" i="1">
                            <a:latin typeface="Cambria Math" panose="02040503050406030204" pitchFamily="18" charset="0"/>
                          </a:rPr>
                        </m:ctrlPr>
                      </m:dPr>
                      <m:e>
                        <m:acc>
                          <m:accPr>
                            <m:chr m:val="̅"/>
                            <m:ctrlPr>
                              <a:rPr lang="en-US" altLang="zh-CN" sz="2000" i="1">
                                <a:latin typeface="Cambria Math" panose="02040503050406030204" pitchFamily="18" charset="0"/>
                              </a:rPr>
                            </m:ctrlPr>
                          </m:accPr>
                          <m:e>
                            <m:r>
                              <a:rPr lang="zh-CN" altLang="en-US" sz="2000" i="1">
                                <a:latin typeface="Cambria Math" panose="02040503050406030204" pitchFamily="18" charset="0"/>
                              </a:rPr>
                              <m:t>𝜓</m:t>
                            </m:r>
                          </m:e>
                        </m:acc>
                        <m:r>
                          <a:rPr lang="zh-CN" altLang="en-US" sz="2000" i="1">
                            <a:latin typeface="Cambria Math" panose="02040503050406030204" pitchFamily="18" charset="0"/>
                          </a:rPr>
                          <m:t>𝜓</m:t>
                        </m:r>
                      </m:e>
                    </m:d>
                    <m:r>
                      <a:rPr lang="en-US" altLang="zh-CN" sz="2000" b="0" i="0" smtClean="0">
                        <a:latin typeface="Cambria Math" panose="02040503050406030204" pitchFamily="18" charset="0"/>
                      </a:rPr>
                      <m:t>,  </m:t>
                    </m:r>
                  </m:oMath>
                </a14:m>
                <a:endParaRPr lang="en-US" altLang="zh-CN" sz="2000" b="0" i="0" dirty="0">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r>
                        <a:rPr lang="en-US" altLang="zh-CN" sz="2000" b="0" i="0" smtClean="0">
                          <a:latin typeface="Cambria Math" panose="02040503050406030204" pitchFamily="18" charset="0"/>
                        </a:rPr>
                        <m:t>  </m:t>
                      </m:r>
                      <m:sSub>
                        <m:sSubPr>
                          <m:ctrlPr>
                            <a:rPr lang="en-US" altLang="zh-CN" sz="2000" i="1">
                              <a:latin typeface="Cambria Math" panose="02040503050406030204" pitchFamily="18" charset="0"/>
                            </a:rPr>
                          </m:ctrlPr>
                        </m:sSubPr>
                        <m:e>
                          <m:r>
                            <a:rPr lang="zh-CN" altLang="en-US" sz="2000" i="1">
                              <a:latin typeface="Cambria Math" panose="02040503050406030204" pitchFamily="18" charset="0"/>
                            </a:rPr>
                            <m:t>𝜒</m:t>
                          </m:r>
                        </m:e>
                        <m:sub>
                          <m:r>
                            <a:rPr lang="en-US" altLang="zh-CN" sz="2000" i="1">
                              <a:latin typeface="Cambria Math" panose="02040503050406030204" pitchFamily="18" charset="0"/>
                            </a:rPr>
                            <m:t>𝑠</m:t>
                          </m:r>
                        </m:sub>
                      </m:sSub>
                      <m:r>
                        <a:rPr lang="en-US" altLang="zh-CN" sz="2000" i="1">
                          <a:latin typeface="Cambria Math" panose="02040503050406030204" pitchFamily="18" charset="0"/>
                        </a:rPr>
                        <m:t>=</m:t>
                      </m:r>
                      <m:f>
                        <m:fPr>
                          <m:type m:val="lin"/>
                          <m:ctrlPr>
                            <a:rPr lang="en-US" altLang="zh-CN" sz="2000" i="1">
                              <a:latin typeface="Cambria Math" panose="02040503050406030204" pitchFamily="18" charset="0"/>
                            </a:rPr>
                          </m:ctrlPr>
                        </m:fPr>
                        <m:num>
                          <m:r>
                            <a:rPr lang="en-US" altLang="zh-CN" sz="2000" i="1">
                              <a:latin typeface="Cambria Math" panose="02040503050406030204" pitchFamily="18" charset="0"/>
                            </a:rPr>
                            <m:t>−</m:t>
                          </m:r>
                          <m:r>
                            <a:rPr lang="zh-CN" altLang="en-US" sz="2000" i="1">
                              <a:latin typeface="Cambria Math" panose="02040503050406030204" pitchFamily="18" charset="0"/>
                            </a:rPr>
                            <m:t>𝜕</m:t>
                          </m:r>
                          <m:d>
                            <m:dPr>
                              <m:begChr m:val="⟨"/>
                              <m:endChr m:val="⟩"/>
                              <m:ctrlPr>
                                <a:rPr lang="en-US" altLang="zh-CN" sz="2000" i="1">
                                  <a:latin typeface="Cambria Math" panose="02040503050406030204" pitchFamily="18" charset="0"/>
                                </a:rPr>
                              </m:ctrlPr>
                            </m:dPr>
                            <m:e>
                              <m:acc>
                                <m:accPr>
                                  <m:chr m:val="̅"/>
                                  <m:ctrlPr>
                                    <a:rPr lang="en-US" altLang="zh-CN" sz="2000" i="1">
                                      <a:latin typeface="Cambria Math" panose="02040503050406030204" pitchFamily="18" charset="0"/>
                                    </a:rPr>
                                  </m:ctrlPr>
                                </m:accPr>
                                <m:e>
                                  <m:r>
                                    <a:rPr lang="zh-CN" altLang="en-US" sz="2000" i="1">
                                      <a:latin typeface="Cambria Math" panose="02040503050406030204" pitchFamily="18" charset="0"/>
                                    </a:rPr>
                                    <m:t>𝜓</m:t>
                                  </m:r>
                                </m:e>
                              </m:acc>
                              <m:r>
                                <a:rPr lang="zh-CN" altLang="en-US" sz="2000" i="1">
                                  <a:latin typeface="Cambria Math" panose="02040503050406030204" pitchFamily="18" charset="0"/>
                                </a:rPr>
                                <m:t>𝜓</m:t>
                              </m:r>
                            </m:e>
                          </m:d>
                        </m:num>
                        <m:den>
                          <m:r>
                            <a:rPr lang="zh-CN" altLang="en-US" sz="2000" i="1">
                              <a:latin typeface="Cambria Math" panose="02040503050406030204" pitchFamily="18" charset="0"/>
                            </a:rPr>
                            <m:t>𝜕</m:t>
                          </m:r>
                          <m:r>
                            <a:rPr lang="en-US" altLang="zh-CN" sz="2000" i="1">
                              <a:latin typeface="Cambria Math" panose="02040503050406030204" pitchFamily="18" charset="0"/>
                            </a:rPr>
                            <m:t>𝑚</m:t>
                          </m:r>
                        </m:den>
                      </m:f>
                    </m:oMath>
                  </m:oMathPara>
                </a14:m>
                <a:endParaRPr lang="zh-CN" altLang="en-US" sz="2000" dirty="0"/>
              </a:p>
            </p:txBody>
          </p:sp>
        </mc:Choice>
        <mc:Fallback xmlns="">
          <p:sp>
            <p:nvSpPr>
              <p:cNvPr id="7" name="矩形 6">
                <a:extLst>
                  <a:ext uri="{FF2B5EF4-FFF2-40B4-BE49-F238E27FC236}">
                    <a16:creationId xmlns:a16="http://schemas.microsoft.com/office/drawing/2014/main" id="{CA99216B-C0F0-4940-A672-CF81226274E3}"/>
                  </a:ext>
                </a:extLst>
              </p:cNvPr>
              <p:cNvSpPr>
                <a:spLocks noRot="1" noChangeAspect="1" noMove="1" noResize="1" noEditPoints="1" noAdjustHandles="1" noChangeArrowheads="1" noChangeShapeType="1" noTextEdit="1"/>
              </p:cNvSpPr>
              <p:nvPr/>
            </p:nvSpPr>
            <p:spPr>
              <a:xfrm>
                <a:off x="1999460" y="1556674"/>
                <a:ext cx="3816238" cy="1125949"/>
              </a:xfrm>
              <a:prstGeom prst="rect">
                <a:avLst/>
              </a:prstGeom>
              <a:blipFill>
                <a:blip r:embed="rId4"/>
                <a:stretch>
                  <a:fillRect/>
                </a:stretch>
              </a:blipFill>
            </p:spPr>
            <p:txBody>
              <a:bodyPr/>
              <a:lstStyle/>
              <a:p>
                <a:r>
                  <a:rPr lang="zh-CN" altLang="en-US">
                    <a:noFill/>
                  </a:rPr>
                  <a:t> </a:t>
                </a:r>
              </a:p>
            </p:txBody>
          </p:sp>
        </mc:Fallback>
      </mc:AlternateContent>
      <p:pic>
        <p:nvPicPr>
          <p:cNvPr id="20" name="图片 19">
            <a:extLst>
              <a:ext uri="{FF2B5EF4-FFF2-40B4-BE49-F238E27FC236}">
                <a16:creationId xmlns:a16="http://schemas.microsoft.com/office/drawing/2014/main" id="{E1D7F921-C94B-475F-AE47-66BFB0B254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9460" y="3731357"/>
            <a:ext cx="3738439" cy="2329541"/>
          </a:xfrm>
          <a:prstGeom prst="rect">
            <a:avLst/>
          </a:prstGeom>
        </p:spPr>
      </p:pic>
      <p:pic>
        <p:nvPicPr>
          <p:cNvPr id="5" name="图片 4">
            <a:extLst>
              <a:ext uri="{FF2B5EF4-FFF2-40B4-BE49-F238E27FC236}">
                <a16:creationId xmlns:a16="http://schemas.microsoft.com/office/drawing/2014/main" id="{BD640072-0ACD-466E-9077-441B7EE62A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2670" y="3737978"/>
            <a:ext cx="3608785" cy="2329544"/>
          </a:xfrm>
          <a:prstGeom prst="rect">
            <a:avLst/>
          </a:prstGeom>
        </p:spPr>
      </p:pic>
      <p:sp>
        <p:nvSpPr>
          <p:cNvPr id="29" name="矩形 28">
            <a:extLst>
              <a:ext uri="{FF2B5EF4-FFF2-40B4-BE49-F238E27FC236}">
                <a16:creationId xmlns:a16="http://schemas.microsoft.com/office/drawing/2014/main" id="{5253D885-7828-4DA4-A749-09F2DDE8ED75}"/>
              </a:ext>
            </a:extLst>
          </p:cNvPr>
          <p:cNvSpPr/>
          <p:nvPr/>
        </p:nvSpPr>
        <p:spPr>
          <a:xfrm>
            <a:off x="9780509" y="727878"/>
            <a:ext cx="2153154"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0" name="矩形 29">
            <a:extLst>
              <a:ext uri="{FF2B5EF4-FFF2-40B4-BE49-F238E27FC236}">
                <a16:creationId xmlns:a16="http://schemas.microsoft.com/office/drawing/2014/main" id="{82B81C28-3FCE-469F-8C25-C7AA7FBD381F}"/>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mc:AlternateContent xmlns:mc="http://schemas.openxmlformats.org/markup-compatibility/2006" xmlns:a14="http://schemas.microsoft.com/office/drawing/2010/main">
        <mc:Choice Requires="a14">
          <p:sp>
            <p:nvSpPr>
              <p:cNvPr id="31" name="矩形 30">
                <a:extLst>
                  <a:ext uri="{FF2B5EF4-FFF2-40B4-BE49-F238E27FC236}">
                    <a16:creationId xmlns:a16="http://schemas.microsoft.com/office/drawing/2014/main" id="{5F4F6886-CD23-4381-9923-D0E6A1E30111}"/>
                  </a:ext>
                </a:extLst>
              </p:cNvPr>
              <p:cNvSpPr/>
              <p:nvPr/>
            </p:nvSpPr>
            <p:spPr>
              <a:xfrm>
                <a:off x="1325817" y="2727279"/>
                <a:ext cx="5163523" cy="825098"/>
              </a:xfrm>
              <a:prstGeom prst="rect">
                <a:avLst/>
              </a:prstGeom>
              <a:ln w="19050">
                <a:solidFill>
                  <a:srgbClr val="FF0000"/>
                </a:solidFill>
              </a:ln>
            </p:spPr>
            <p:txBody>
              <a:bodyPr wrap="square">
                <a:spAutoFit/>
              </a:bodyPr>
              <a:lstStyle/>
              <a:p>
                <a:pPr algn="ctr">
                  <a:spcBef>
                    <a:spcPts val="1200"/>
                  </a:spcBef>
                  <a:buClr>
                    <a:srgbClr val="143997"/>
                  </a:buClr>
                  <a:buSzPct val="74000"/>
                </a:pPr>
                <a:r>
                  <a:rPr lang="en-US" altLang="zh-CN" dirty="0"/>
                  <a:t>Lattice QCD: </a:t>
                </a:r>
                <a14:m>
                  <m:oMath xmlns:m="http://schemas.openxmlformats.org/officeDocument/2006/math">
                    <m:sSub>
                      <m:sSubPr>
                        <m:ctrlPr>
                          <a:rPr lang="en-US" altLang="zh-CN" b="1" i="1" smtClean="0">
                            <a:latin typeface="Cambria Math" panose="02040503050406030204" pitchFamily="18" charset="0"/>
                          </a:rPr>
                        </m:ctrlPr>
                      </m:sSubPr>
                      <m:e>
                        <m:r>
                          <a:rPr lang="en-US" altLang="zh-CN" b="1" i="1">
                            <a:latin typeface="Cambria Math" panose="02040503050406030204" pitchFamily="18" charset="0"/>
                          </a:rPr>
                          <m:t>𝑻</m:t>
                        </m:r>
                      </m:e>
                      <m:sub>
                        <m:r>
                          <a:rPr lang="en-US" altLang="zh-CN" b="1" i="1">
                            <a:latin typeface="Cambria Math" panose="02040503050406030204" pitchFamily="18" charset="0"/>
                          </a:rPr>
                          <m:t>𝒑𝒄</m:t>
                        </m:r>
                      </m:sub>
                    </m:sSub>
                    <m:r>
                      <a:rPr lang="en-US" altLang="zh-CN" b="1" i="0" smtClean="0">
                        <a:latin typeface="Cambria Math" panose="02040503050406030204" pitchFamily="18" charset="0"/>
                      </a:rPr>
                      <m:t>(</m:t>
                    </m:r>
                    <m:r>
                      <a:rPr lang="en-US" altLang="zh-CN" b="1" i="1" smtClean="0">
                        <a:latin typeface="Cambria Math" panose="02040503050406030204" pitchFamily="18" charset="0"/>
                      </a:rPr>
                      <m:t>𝒎</m:t>
                    </m:r>
                    <m:r>
                      <a:rPr lang="en-US" altLang="zh-CN" b="1" i="0" smtClean="0">
                        <a:latin typeface="Cambria Math" panose="02040503050406030204" pitchFamily="18" charset="0"/>
                      </a:rPr>
                      <m:t>,</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𝑮</m:t>
                        </m:r>
                      </m:e>
                      <m:sub>
                        <m:r>
                          <a:rPr lang="en-US" altLang="zh-CN" b="1" i="1">
                            <a:latin typeface="Cambria Math" panose="02040503050406030204" pitchFamily="18" charset="0"/>
                          </a:rPr>
                          <m:t>𝟏</m:t>
                        </m:r>
                      </m:sub>
                    </m:sSub>
                    <m:r>
                      <a:rPr lang="en-US" altLang="zh-CN" b="1" i="0" smtClean="0">
                        <a:latin typeface="Cambria Math" panose="02040503050406030204" pitchFamily="18" charset="0"/>
                      </a:rPr>
                      <m:t>)</m:t>
                    </m:r>
                    <m:r>
                      <a:rPr lang="en-US" altLang="zh-CN" b="1">
                        <a:latin typeface="Cambria Math" panose="02040503050406030204" pitchFamily="18" charset="0"/>
                      </a:rPr>
                      <m:t>=</m:t>
                    </m:r>
                    <m:r>
                      <a:rPr lang="en-US" altLang="zh-CN" b="1" i="1">
                        <a:latin typeface="Cambria Math" panose="02040503050406030204" pitchFamily="18" charset="0"/>
                      </a:rPr>
                      <m:t>𝟏𝟕𝟑</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𝟖</m:t>
                    </m:r>
                  </m:oMath>
                </a14:m>
                <a:r>
                  <a:rPr lang="en-US" altLang="zh-CN" b="1" i="1" dirty="0">
                    <a:latin typeface="Cambria Math" panose="02040503050406030204" pitchFamily="18" charset="0"/>
                    <a:ea typeface="Cambria Math" panose="02040503050406030204" pitchFamily="18" charset="0"/>
                  </a:rPr>
                  <a:t> </a:t>
                </a:r>
                <a:r>
                  <a:rPr lang="en-US" altLang="zh-CN" dirty="0">
                    <a:latin typeface="Cambria Math" panose="02040503050406030204" pitchFamily="18" charset="0"/>
                    <a:ea typeface="Cambria Math" panose="02040503050406030204" pitchFamily="18" charset="0"/>
                  </a:rPr>
                  <a:t>MeV </a:t>
                </a:r>
              </a:p>
              <a:p>
                <a:pPr algn="just">
                  <a:spcBef>
                    <a:spcPts val="1200"/>
                  </a:spcBef>
                  <a:buClr>
                    <a:srgbClr val="143997"/>
                  </a:buClr>
                  <a:buSzPct val="74000"/>
                </a:pPr>
                <a:r>
                  <a:rPr lang="en-US" altLang="zh-CN" dirty="0"/>
                  <a:t>[</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E.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Laermann</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&amp; O.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Philipsen</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ARNPS 53, 163 (2003)</a:t>
                </a:r>
                <a:r>
                  <a:rPr lang="en-US" altLang="zh-CN" dirty="0"/>
                  <a:t>] </a:t>
                </a:r>
                <a:endParaRPr lang="en-US" altLang="zh-CN" dirty="0">
                  <a:latin typeface="Cambria Math" panose="02040503050406030204" pitchFamily="18" charset="0"/>
                  <a:ea typeface="Cambria Math" panose="02040503050406030204" pitchFamily="18" charset="0"/>
                </a:endParaRPr>
              </a:p>
            </p:txBody>
          </p:sp>
        </mc:Choice>
        <mc:Fallback xmlns="">
          <p:sp>
            <p:nvSpPr>
              <p:cNvPr id="31" name="矩形 30">
                <a:extLst>
                  <a:ext uri="{FF2B5EF4-FFF2-40B4-BE49-F238E27FC236}">
                    <a16:creationId xmlns:a16="http://schemas.microsoft.com/office/drawing/2014/main" id="{5F4F6886-CD23-4381-9923-D0E6A1E30111}"/>
                  </a:ext>
                </a:extLst>
              </p:cNvPr>
              <p:cNvSpPr>
                <a:spLocks noRot="1" noChangeAspect="1" noMove="1" noResize="1" noEditPoints="1" noAdjustHandles="1" noChangeArrowheads="1" noChangeShapeType="1" noTextEdit="1"/>
              </p:cNvSpPr>
              <p:nvPr/>
            </p:nvSpPr>
            <p:spPr>
              <a:xfrm>
                <a:off x="1325817" y="2727279"/>
                <a:ext cx="5163523" cy="825098"/>
              </a:xfrm>
              <a:prstGeom prst="rect">
                <a:avLst/>
              </a:prstGeom>
              <a:blipFill>
                <a:blip r:embed="rId7"/>
                <a:stretch>
                  <a:fillRect l="-823" t="-3597" r="-705" b="-8633"/>
                </a:stretch>
              </a:blipFill>
              <a:ln w="19050">
                <a:solidFill>
                  <a:srgbClr val="FF0000"/>
                </a:solidFill>
              </a:ln>
            </p:spPr>
            <p:txBody>
              <a:bodyPr/>
              <a:lstStyle/>
              <a:p>
                <a:r>
                  <a:rPr lang="zh-CN" altLang="en-US">
                    <a:noFill/>
                  </a:rPr>
                  <a:t> </a:t>
                </a:r>
              </a:p>
            </p:txBody>
          </p:sp>
        </mc:Fallback>
      </mc:AlternateContent>
    </p:spTree>
    <p:extLst>
      <p:ext uri="{BB962C8B-B14F-4D97-AF65-F5344CB8AC3E}">
        <p14:creationId xmlns:p14="http://schemas.microsoft.com/office/powerpoint/2010/main" val="97864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9</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265161"/>
            <a:ext cx="3048900" cy="540823"/>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Equation of state</a:t>
            </a: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3777521" y="535573"/>
            <a:ext cx="8073584" cy="30029"/>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p:cNvCxnSpPr>
          <p:nvPr/>
        </p:nvCxnSpPr>
        <p:spPr>
          <a:xfrm>
            <a:off x="387453" y="541431"/>
            <a:ext cx="250221"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5" name="矩形 8">
            <a:extLst>
              <a:ext uri="{FF2B5EF4-FFF2-40B4-BE49-F238E27FC236}">
                <a16:creationId xmlns:a16="http://schemas.microsoft.com/office/drawing/2014/main" id="{7BEDFA44-78B4-486B-9F4C-8931429EEDBE}"/>
              </a:ext>
            </a:extLst>
          </p:cNvPr>
          <p:cNvSpPr>
            <a:spLocks noChangeArrowheads="1"/>
          </p:cNvSpPr>
          <p:nvPr/>
        </p:nvSpPr>
        <p:spPr bwMode="auto">
          <a:xfrm>
            <a:off x="791422" y="1091037"/>
            <a:ext cx="5166476" cy="400110"/>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000" dirty="0"/>
              <a:t>Equation of state</a:t>
            </a:r>
            <a:endParaRPr lang="zh-CN" altLang="en-US" sz="2000" dirty="0"/>
          </a:p>
        </p:txBody>
      </p:sp>
      <p:pic>
        <p:nvPicPr>
          <p:cNvPr id="48" name="图片 47">
            <a:extLst>
              <a:ext uri="{FF2B5EF4-FFF2-40B4-BE49-F238E27FC236}">
                <a16:creationId xmlns:a16="http://schemas.microsoft.com/office/drawing/2014/main" id="{DBF2D4D7-0A00-4C80-9282-32D3F12A00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453" y="2417839"/>
            <a:ext cx="3590459" cy="836937"/>
          </a:xfrm>
          <a:prstGeom prst="rect">
            <a:avLst/>
          </a:prstGeom>
        </p:spPr>
      </p:pic>
      <p:pic>
        <p:nvPicPr>
          <p:cNvPr id="50" name="图片 49">
            <a:extLst>
              <a:ext uri="{FF2B5EF4-FFF2-40B4-BE49-F238E27FC236}">
                <a16:creationId xmlns:a16="http://schemas.microsoft.com/office/drawing/2014/main" id="{2BD5ED78-59FF-4A7E-B046-73E01A72C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051" y="1647693"/>
            <a:ext cx="2125087" cy="722878"/>
          </a:xfrm>
          <a:prstGeom prst="rect">
            <a:avLst/>
          </a:prstGeom>
        </p:spPr>
      </p:pic>
      <mc:AlternateContent xmlns:mc="http://schemas.openxmlformats.org/markup-compatibility/2006" xmlns:a14="http://schemas.microsoft.com/office/drawing/2010/main">
        <mc:Choice Requires="a14">
          <p:sp>
            <p:nvSpPr>
              <p:cNvPr id="52" name="矩形 51">
                <a:extLst>
                  <a:ext uri="{FF2B5EF4-FFF2-40B4-BE49-F238E27FC236}">
                    <a16:creationId xmlns:a16="http://schemas.microsoft.com/office/drawing/2014/main" id="{4ECA979B-4F63-4CCC-9601-3898324DF824}"/>
                  </a:ext>
                </a:extLst>
              </p:cNvPr>
              <p:cNvSpPr/>
              <p:nvPr/>
            </p:nvSpPr>
            <p:spPr>
              <a:xfrm>
                <a:off x="1305797" y="3693240"/>
                <a:ext cx="2548903" cy="369332"/>
              </a:xfrm>
              <a:prstGeom prst="rect">
                <a:avLst/>
              </a:prstGeom>
            </p:spPr>
            <p:txBody>
              <a:bodyPr wrap="none">
                <a:spAutoFit/>
              </a:bodyPr>
              <a:lstStyle/>
              <a:p>
                <a:pPr marL="285750" indent="-285750">
                  <a:buFont typeface="Wingdings" panose="05000000000000000000" pitchFamily="2" charset="2"/>
                  <a:buChar char="Ø"/>
                </a:pPr>
                <a:r>
                  <a:rPr lang="en-US" altLang="zh-CN" dirty="0"/>
                  <a:t>bag constant, </a:t>
                </a:r>
                <a14:m>
                  <m:oMath xmlns:m="http://schemas.openxmlformats.org/officeDocument/2006/math">
                    <m:r>
                      <a:rPr lang="en-US" altLang="zh-CN" i="1" dirty="0" smtClean="0">
                        <a:latin typeface="Cambria Math" panose="02040503050406030204" pitchFamily="18" charset="0"/>
                      </a:rPr>
                      <m:t>−</m:t>
                    </m:r>
                    <m:r>
                      <a:rPr lang="en-US" altLang="zh-CN" i="1" dirty="0" smtClean="0">
                        <a:latin typeface="Cambria Math" panose="02040503050406030204" pitchFamily="18" charset="0"/>
                      </a:rPr>
                      <m:t>𝐵</m:t>
                    </m:r>
                  </m:oMath>
                </a14:m>
                <a:r>
                  <a:rPr lang="zh-CN" altLang="en-US" dirty="0"/>
                  <a:t>：</a:t>
                </a:r>
                <a:r>
                  <a:rPr lang="en-US" altLang="zh-CN" dirty="0"/>
                  <a:t> </a:t>
                </a:r>
                <a:endParaRPr lang="zh-CN" altLang="en-US" dirty="0"/>
              </a:p>
            </p:txBody>
          </p:sp>
        </mc:Choice>
        <mc:Fallback xmlns="">
          <p:sp>
            <p:nvSpPr>
              <p:cNvPr id="52" name="矩形 51">
                <a:extLst>
                  <a:ext uri="{FF2B5EF4-FFF2-40B4-BE49-F238E27FC236}">
                    <a16:creationId xmlns:a16="http://schemas.microsoft.com/office/drawing/2014/main" id="{4ECA979B-4F63-4CCC-9601-3898324DF824}"/>
                  </a:ext>
                </a:extLst>
              </p:cNvPr>
              <p:cNvSpPr>
                <a:spLocks noRot="1" noChangeAspect="1" noMove="1" noResize="1" noEditPoints="1" noAdjustHandles="1" noChangeArrowheads="1" noChangeShapeType="1" noTextEdit="1"/>
              </p:cNvSpPr>
              <p:nvPr/>
            </p:nvSpPr>
            <p:spPr>
              <a:xfrm>
                <a:off x="1305797" y="3693240"/>
                <a:ext cx="2548903" cy="369332"/>
              </a:xfrm>
              <a:prstGeom prst="rect">
                <a:avLst/>
              </a:prstGeom>
              <a:blipFill>
                <a:blip r:embed="rId5"/>
                <a:stretch>
                  <a:fillRect l="-1435" t="-13333" b="-2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8D65B159-96FC-4FD6-A49B-863CC7A53980}"/>
                  </a:ext>
                </a:extLst>
              </p:cNvPr>
              <p:cNvSpPr txBox="1"/>
              <p:nvPr/>
            </p:nvSpPr>
            <p:spPr>
              <a:xfrm>
                <a:off x="1305797" y="4678411"/>
                <a:ext cx="4817809" cy="1077859"/>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14:m>
                  <m:oMath xmlns:m="http://schemas.openxmlformats.org/officeDocument/2006/math">
                    <m:r>
                      <a:rPr lang="en-US" altLang="zh-CN" b="0" i="1" smtClean="0">
                        <a:latin typeface="Cambria Math" panose="02040503050406030204" pitchFamily="18" charset="0"/>
                      </a:rPr>
                      <m:t>𝑃</m:t>
                    </m:r>
                    <m:d>
                      <m:dPr>
                        <m:ctrlPr>
                          <a:rPr lang="en-US" altLang="zh-CN" b="0" i="1" smtClean="0">
                            <a:latin typeface="Cambria Math" panose="02040503050406030204" pitchFamily="18" charset="0"/>
                          </a:rPr>
                        </m:ctrlPr>
                      </m:dPr>
                      <m:e>
                        <m:r>
                          <a:rPr lang="zh-CN" altLang="en-US" b="0" i="1" smtClean="0">
                            <a:latin typeface="Cambria Math" panose="02040503050406030204" pitchFamily="18" charset="0"/>
                          </a:rPr>
                          <m:t>𝜇</m:t>
                        </m:r>
                        <m:r>
                          <a:rPr lang="en-US" altLang="zh-CN" b="0" i="1" smtClean="0">
                            <a:latin typeface="Cambria Math" panose="02040503050406030204" pitchFamily="18" charset="0"/>
                          </a:rPr>
                          <m:t>=0</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𝑃</m:t>
                    </m:r>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𝑀</m:t>
                            </m:r>
                          </m:e>
                          <m:sub>
                            <m:r>
                              <a:rPr lang="en-US" altLang="zh-CN" b="0" i="1" smtClean="0">
                                <a:latin typeface="Cambria Math" panose="02040503050406030204" pitchFamily="18" charset="0"/>
                              </a:rPr>
                              <m:t>𝑁</m:t>
                            </m:r>
                          </m:sub>
                        </m:sSub>
                      </m:e>
                    </m:d>
                    <m:r>
                      <a:rPr lang="en-US" altLang="zh-CN" i="1">
                        <a:latin typeface="Cambria Math" panose="02040503050406030204" pitchFamily="18" charset="0"/>
                      </a:rPr>
                      <m:t>−</m:t>
                    </m:r>
                    <m:r>
                      <a:rPr lang="en-US" altLang="zh-CN" i="1">
                        <a:latin typeface="Cambria Math" panose="02040503050406030204" pitchFamily="18" charset="0"/>
                      </a:rPr>
                      <m:t>𝑃</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𝑀</m:t>
                            </m:r>
                          </m:e>
                          <m:sub>
                            <m:r>
                              <a:rPr lang="en-US" altLang="zh-CN" b="0" i="1" smtClean="0">
                                <a:latin typeface="Cambria Math" panose="02040503050406030204" pitchFamily="18" charset="0"/>
                              </a:rPr>
                              <m:t>𝑊</m:t>
                            </m:r>
                          </m:sub>
                        </m:sSub>
                      </m:e>
                    </m:d>
                  </m:oMath>
                </a14:m>
                <a:r>
                  <a:rPr lang="en-US" altLang="zh-CN" i="1" dirty="0">
                    <a:latin typeface="Cambria Math" panose="02040503050406030204" pitchFamily="18" charset="0"/>
                  </a:rPr>
                  <a:t> </a:t>
                </a:r>
                <a:endParaRPr lang="en-US" altLang="zh-CN" b="0" dirty="0"/>
              </a:p>
              <a:p>
                <a:pPr>
                  <a:lnSpc>
                    <a:spcPct val="150000"/>
                  </a:lnSpc>
                </a:pPr>
                <a:r>
                  <a:rPr lang="en-US" altLang="zh-CN" dirty="0"/>
                  <a:t>        </a:t>
                </a:r>
                <a14:m>
                  <m:oMath xmlns:m="http://schemas.openxmlformats.org/officeDocument/2006/math">
                    <m:r>
                      <a:rPr lang="en-US" altLang="zh-CN" b="0" i="1" smtClean="0">
                        <a:latin typeface="Cambria Math" panose="02040503050406030204" pitchFamily="18" charset="0"/>
                      </a:rPr>
                      <m:t>=</m:t>
                    </m:r>
                    <m:r>
                      <a:rPr lang="el-GR" altLang="zh-CN" i="1">
                        <a:latin typeface="Cambria Math" panose="02040503050406030204" pitchFamily="18" charset="0"/>
                        <a:ea typeface="Cambria Math" panose="02040503050406030204" pitchFamily="18" charset="0"/>
                      </a:rPr>
                      <m:t>𝛺</m:t>
                    </m:r>
                    <m:d>
                      <m:dPr>
                        <m:ctrlPr>
                          <a:rPr lang="el-GR" altLang="zh-CN" i="1">
                            <a:latin typeface="Cambria Math" panose="02040503050406030204" pitchFamily="18" charset="0"/>
                            <a:ea typeface="Cambria Math" panose="02040503050406030204" pitchFamily="18" charset="0"/>
                          </a:rPr>
                        </m:ctrlPr>
                      </m:dPr>
                      <m:e>
                        <m:r>
                          <a:rPr lang="en-US" altLang="zh-CN" b="0" i="1" smtClean="0">
                            <a:latin typeface="Cambria Math" panose="02040503050406030204" pitchFamily="18" charset="0"/>
                            <a:ea typeface="Cambria Math" panose="02040503050406030204" pitchFamily="18" charset="0"/>
                          </a:rPr>
                          <m:t>0</m:t>
                        </m:r>
                        <m:r>
                          <a:rPr lang="en-US" altLang="zh-CN" i="1">
                            <a:latin typeface="Cambria Math" panose="02040503050406030204" pitchFamily="18" charset="0"/>
                            <a:ea typeface="Cambria Math" panose="02040503050406030204" pitchFamily="18" charset="0"/>
                          </a:rPr>
                          <m:t>, </m:t>
                        </m:r>
                        <m:r>
                          <a:rPr lang="en-US" altLang="zh-CN" b="0" i="1" smtClean="0">
                            <a:latin typeface="Cambria Math" panose="02040503050406030204" pitchFamily="18" charset="0"/>
                            <a:ea typeface="Cambria Math" panose="02040503050406030204" pitchFamily="18" charset="0"/>
                          </a:rPr>
                          <m:t>0,</m:t>
                        </m:r>
                        <m:sSub>
                          <m:sSubPr>
                            <m:ctrlPr>
                              <a:rPr lang="en-US" altLang="zh-CN" i="1">
                                <a:latin typeface="Cambria Math" panose="02040503050406030204" pitchFamily="18" charset="0"/>
                              </a:rPr>
                            </m:ctrlPr>
                          </m:sSubPr>
                          <m:e>
                            <m:d>
                              <m:dPr>
                                <m:begChr m:val="⟨"/>
                                <m:endChr m:val="⟩"/>
                                <m:ctrlPr>
                                  <a:rPr lang="en-US" altLang="zh-CN" i="1">
                                    <a:latin typeface="Cambria Math" panose="02040503050406030204" pitchFamily="18" charset="0"/>
                                  </a:rPr>
                                </m:ctrlPr>
                              </m:dPr>
                              <m:e>
                                <m:acc>
                                  <m:accPr>
                                    <m:chr m:val="̅"/>
                                    <m:ctrlPr>
                                      <a:rPr lang="en-US" altLang="zh-CN" i="1">
                                        <a:latin typeface="Cambria Math" panose="02040503050406030204" pitchFamily="18" charset="0"/>
                                      </a:rPr>
                                    </m:ctrlPr>
                                  </m:accPr>
                                  <m:e>
                                    <m:r>
                                      <a:rPr lang="zh-CN" altLang="en-US" i="1">
                                        <a:latin typeface="Cambria Math" panose="02040503050406030204" pitchFamily="18" charset="0"/>
                                      </a:rPr>
                                      <m:t>𝜓</m:t>
                                    </m:r>
                                  </m:e>
                                </m:acc>
                                <m:r>
                                  <a:rPr lang="zh-CN" altLang="en-US" i="1">
                                    <a:latin typeface="Cambria Math" panose="02040503050406030204" pitchFamily="18" charset="0"/>
                                  </a:rPr>
                                  <m:t>𝜓</m:t>
                                </m:r>
                              </m:e>
                            </m:d>
                          </m:e>
                          <m:sub>
                            <m:r>
                              <a:rPr lang="en-US" altLang="zh-CN" i="1">
                                <a:latin typeface="Cambria Math" panose="02040503050406030204" pitchFamily="18" charset="0"/>
                              </a:rPr>
                              <m:t>𝑊</m:t>
                            </m:r>
                          </m:sub>
                        </m:sSub>
                      </m:e>
                    </m:d>
                    <m:r>
                      <a:rPr lang="en-US" altLang="zh-CN" b="0" i="1" smtClean="0">
                        <a:latin typeface="Cambria Math" panose="02040503050406030204" pitchFamily="18" charset="0"/>
                        <a:ea typeface="Cambria Math" panose="02040503050406030204" pitchFamily="18" charset="0"/>
                      </a:rPr>
                      <m:t>−</m:t>
                    </m:r>
                    <m:r>
                      <a:rPr lang="el-GR" altLang="zh-CN" i="1">
                        <a:latin typeface="Cambria Math" panose="02040503050406030204" pitchFamily="18" charset="0"/>
                        <a:ea typeface="Cambria Math" panose="02040503050406030204" pitchFamily="18" charset="0"/>
                      </a:rPr>
                      <m:t>𝛺</m:t>
                    </m:r>
                    <m:d>
                      <m:dPr>
                        <m:ctrlPr>
                          <a:rPr lang="el-GR" altLang="zh-CN" i="1">
                            <a:latin typeface="Cambria Math" panose="02040503050406030204" pitchFamily="18" charset="0"/>
                            <a:ea typeface="Cambria Math" panose="02040503050406030204" pitchFamily="18" charset="0"/>
                          </a:rPr>
                        </m:ctrlPr>
                      </m:dPr>
                      <m:e>
                        <m:r>
                          <a:rPr lang="en-US" altLang="zh-CN" i="1">
                            <a:latin typeface="Cambria Math" panose="02040503050406030204" pitchFamily="18" charset="0"/>
                            <a:ea typeface="Cambria Math" panose="02040503050406030204" pitchFamily="18" charset="0"/>
                          </a:rPr>
                          <m:t>0, 0,</m:t>
                        </m:r>
                        <m:sSub>
                          <m:sSubPr>
                            <m:ctrlPr>
                              <a:rPr lang="en-US" altLang="zh-CN" i="1">
                                <a:latin typeface="Cambria Math" panose="02040503050406030204" pitchFamily="18" charset="0"/>
                              </a:rPr>
                            </m:ctrlPr>
                          </m:sSubPr>
                          <m:e>
                            <m:d>
                              <m:dPr>
                                <m:begChr m:val="⟨"/>
                                <m:endChr m:val="⟩"/>
                                <m:ctrlPr>
                                  <a:rPr lang="en-US" altLang="zh-CN" i="1">
                                    <a:latin typeface="Cambria Math" panose="02040503050406030204" pitchFamily="18" charset="0"/>
                                  </a:rPr>
                                </m:ctrlPr>
                              </m:dPr>
                              <m:e>
                                <m:acc>
                                  <m:accPr>
                                    <m:chr m:val="̅"/>
                                    <m:ctrlPr>
                                      <a:rPr lang="en-US" altLang="zh-CN" i="1">
                                        <a:latin typeface="Cambria Math" panose="02040503050406030204" pitchFamily="18" charset="0"/>
                                      </a:rPr>
                                    </m:ctrlPr>
                                  </m:accPr>
                                  <m:e>
                                    <m:r>
                                      <a:rPr lang="zh-CN" altLang="en-US" i="1">
                                        <a:latin typeface="Cambria Math" panose="02040503050406030204" pitchFamily="18" charset="0"/>
                                      </a:rPr>
                                      <m:t>𝜓</m:t>
                                    </m:r>
                                  </m:e>
                                </m:acc>
                                <m:r>
                                  <a:rPr lang="zh-CN" altLang="en-US" i="1">
                                    <a:latin typeface="Cambria Math" panose="02040503050406030204" pitchFamily="18" charset="0"/>
                                  </a:rPr>
                                  <m:t>𝜓</m:t>
                                </m:r>
                              </m:e>
                            </m:d>
                          </m:e>
                          <m:sub>
                            <m:r>
                              <a:rPr lang="en-US" altLang="zh-CN" b="0" i="1" smtClean="0">
                                <a:latin typeface="Cambria Math" panose="02040503050406030204" pitchFamily="18" charset="0"/>
                              </a:rPr>
                              <m:t>𝑁</m:t>
                            </m:r>
                          </m:sub>
                        </m:sSub>
                      </m:e>
                    </m:d>
                    <m:r>
                      <a:rPr lang="en-US" altLang="zh-CN" b="0" i="0" smtClean="0">
                        <a:latin typeface="Cambria Math" panose="02040503050406030204" pitchFamily="18" charset="0"/>
                      </a:rPr>
                      <m:t>:</m:t>
                    </m:r>
                  </m:oMath>
                </a14:m>
                <a:endParaRPr lang="en-US" altLang="zh-CN" dirty="0"/>
              </a:p>
            </p:txBody>
          </p:sp>
        </mc:Choice>
        <mc:Fallback xmlns="">
          <p:sp>
            <p:nvSpPr>
              <p:cNvPr id="25" name="文本框 24">
                <a:extLst>
                  <a:ext uri="{FF2B5EF4-FFF2-40B4-BE49-F238E27FC236}">
                    <a16:creationId xmlns:a16="http://schemas.microsoft.com/office/drawing/2014/main" id="{8D65B159-96FC-4FD6-A49B-863CC7A53980}"/>
                  </a:ext>
                </a:extLst>
              </p:cNvPr>
              <p:cNvSpPr txBox="1">
                <a:spLocks noRot="1" noChangeAspect="1" noMove="1" noResize="1" noEditPoints="1" noAdjustHandles="1" noChangeArrowheads="1" noChangeShapeType="1" noTextEdit="1"/>
              </p:cNvSpPr>
              <p:nvPr/>
            </p:nvSpPr>
            <p:spPr>
              <a:xfrm>
                <a:off x="1305797" y="4678411"/>
                <a:ext cx="4817809" cy="1077859"/>
              </a:xfrm>
              <a:prstGeom prst="rect">
                <a:avLst/>
              </a:prstGeom>
              <a:blipFill>
                <a:blip r:embed="rId6"/>
                <a:stretch>
                  <a:fillRect l="-759"/>
                </a:stretch>
              </a:blipFill>
            </p:spPr>
            <p:txBody>
              <a:bodyPr/>
              <a:lstStyle/>
              <a:p>
                <a:r>
                  <a:rPr lang="zh-CN" altLang="en-US">
                    <a:noFill/>
                  </a:rPr>
                  <a:t> </a:t>
                </a:r>
              </a:p>
            </p:txBody>
          </p:sp>
        </mc:Fallback>
      </mc:AlternateContent>
      <p:sp>
        <p:nvSpPr>
          <p:cNvPr id="27" name="矩形: 圆角 26">
            <a:extLst>
              <a:ext uri="{FF2B5EF4-FFF2-40B4-BE49-F238E27FC236}">
                <a16:creationId xmlns:a16="http://schemas.microsoft.com/office/drawing/2014/main" id="{DC0E5048-686C-46EE-8ADE-67DF60535986}"/>
              </a:ext>
            </a:extLst>
          </p:cNvPr>
          <p:cNvSpPr/>
          <p:nvPr/>
        </p:nvSpPr>
        <p:spPr>
          <a:xfrm>
            <a:off x="2341538" y="2487638"/>
            <a:ext cx="1065714" cy="7913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CAEF57ED-EB1C-4383-B563-20535070FE82}"/>
              </a:ext>
            </a:extLst>
          </p:cNvPr>
          <p:cNvSpPr/>
          <p:nvPr/>
        </p:nvSpPr>
        <p:spPr>
          <a:xfrm>
            <a:off x="1618561" y="4192044"/>
            <a:ext cx="4281941" cy="369332"/>
          </a:xfrm>
          <a:prstGeom prst="rect">
            <a:avLst/>
          </a:prstGeom>
        </p:spPr>
        <p:txBody>
          <a:bodyPr wrap="none">
            <a:spAutoFit/>
          </a:bodyPr>
          <a:lstStyle/>
          <a:p>
            <a:r>
              <a:rPr lang="en-US" altLang="zh-CN" dirty="0">
                <a:solidFill>
                  <a:schemeClr val="accent2">
                    <a:lumMod val="75000"/>
                  </a:schemeClr>
                </a:solidFill>
                <a:latin typeface="Times New Roman" panose="02020603050405020304" pitchFamily="18" charset="0"/>
                <a:cs typeface="Times New Roman" panose="02020603050405020304" pitchFamily="18" charset="0"/>
              </a:rPr>
              <a:t>[C.-M. Li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95, 056018 (2017)]</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6" name="矩形 25">
            <a:extLst>
              <a:ext uri="{FF2B5EF4-FFF2-40B4-BE49-F238E27FC236}">
                <a16:creationId xmlns:a16="http://schemas.microsoft.com/office/drawing/2014/main" id="{D28C47BE-67E1-41D4-BCF0-DACAD5363AB7}"/>
              </a:ext>
            </a:extLst>
          </p:cNvPr>
          <p:cNvSpPr/>
          <p:nvPr/>
        </p:nvSpPr>
        <p:spPr>
          <a:xfrm>
            <a:off x="1618561" y="5855975"/>
            <a:ext cx="4725461" cy="369332"/>
          </a:xfrm>
          <a:prstGeom prst="rect">
            <a:avLst/>
          </a:prstGeom>
        </p:spPr>
        <p:txBody>
          <a:bodyPr wrap="none">
            <a:spAutoFit/>
          </a:bodyPr>
          <a:lstStyle/>
          <a:p>
            <a:r>
              <a:rPr lang="en-US" altLang="zh-CN" dirty="0">
                <a:solidFill>
                  <a:schemeClr val="accent2">
                    <a:lumMod val="75000"/>
                  </a:schemeClr>
                </a:solidFill>
                <a:latin typeface="Times New Roman" panose="02020603050405020304" pitchFamily="18" charset="0"/>
                <a:cs typeface="Times New Roman" panose="02020603050405020304" pitchFamily="18" charset="0"/>
              </a:rPr>
              <a:t>[Q.-W. Wang et al.,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100, 123003 (2019)]</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A7627171-1940-4220-9FDD-21F434FB51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6828" y="1088808"/>
            <a:ext cx="4118664" cy="2569718"/>
          </a:xfrm>
          <a:prstGeom prst="rect">
            <a:avLst/>
          </a:prstGeom>
        </p:spPr>
      </p:pic>
      <p:pic>
        <p:nvPicPr>
          <p:cNvPr id="6" name="图片 5">
            <a:extLst>
              <a:ext uri="{FF2B5EF4-FFF2-40B4-BE49-F238E27FC236}">
                <a16:creationId xmlns:a16="http://schemas.microsoft.com/office/drawing/2014/main" id="{8637C4CD-1BE0-42D7-9A66-055140D200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2495" y="3678991"/>
            <a:ext cx="3948721" cy="2569718"/>
          </a:xfrm>
          <a:prstGeom prst="rect">
            <a:avLst/>
          </a:prstGeom>
        </p:spPr>
      </p:pic>
      <p:sp>
        <p:nvSpPr>
          <p:cNvPr id="28" name="矩形 27">
            <a:extLst>
              <a:ext uri="{FF2B5EF4-FFF2-40B4-BE49-F238E27FC236}">
                <a16:creationId xmlns:a16="http://schemas.microsoft.com/office/drawing/2014/main" id="{5CF898A6-E185-4C04-9392-ABD6376897E9}"/>
              </a:ext>
            </a:extLst>
          </p:cNvPr>
          <p:cNvSpPr/>
          <p:nvPr/>
        </p:nvSpPr>
        <p:spPr>
          <a:xfrm>
            <a:off x="9157425" y="727878"/>
            <a:ext cx="2798587"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106, 116009 (2022)</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9" name="矩形 28">
            <a:extLst>
              <a:ext uri="{FF2B5EF4-FFF2-40B4-BE49-F238E27FC236}">
                <a16:creationId xmlns:a16="http://schemas.microsoft.com/office/drawing/2014/main" id="{F5A631D3-A0BF-4952-8492-C4B4512EB5F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
        <p:nvSpPr>
          <p:cNvPr id="20" name="矩形 19">
            <a:extLst>
              <a:ext uri="{FF2B5EF4-FFF2-40B4-BE49-F238E27FC236}">
                <a16:creationId xmlns:a16="http://schemas.microsoft.com/office/drawing/2014/main" id="{5B5D0BA1-F059-4915-8841-4B7DE6D44C6A}"/>
              </a:ext>
            </a:extLst>
          </p:cNvPr>
          <p:cNvSpPr/>
          <p:nvPr/>
        </p:nvSpPr>
        <p:spPr>
          <a:xfrm>
            <a:off x="2071648" y="3310660"/>
            <a:ext cx="1783052" cy="369332"/>
          </a:xfrm>
          <a:prstGeom prst="rect">
            <a:avLst/>
          </a:prstGeom>
        </p:spPr>
        <p:txBody>
          <a:bodyPr wrap="none">
            <a:spAutoFit/>
          </a:bodyPr>
          <a:lstStyle/>
          <a:p>
            <a:r>
              <a:rPr lang="en-US" altLang="zh-CN" dirty="0">
                <a:solidFill>
                  <a:srgbClr val="0070C0"/>
                </a:solidFill>
                <a:latin typeface="AdvOT483a8203"/>
              </a:rPr>
              <a:t>vacuum pressure</a:t>
            </a:r>
            <a:endParaRPr lang="zh-CN" altLang="en-US" dirty="0">
              <a:solidFill>
                <a:srgbClr val="0070C0"/>
              </a:solidFill>
              <a:latin typeface="AdvOT483a8203"/>
            </a:endParaRPr>
          </a:p>
        </p:txBody>
      </p:sp>
    </p:spTree>
    <p:extLst>
      <p:ext uri="{BB962C8B-B14F-4D97-AF65-F5344CB8AC3E}">
        <p14:creationId xmlns:p14="http://schemas.microsoft.com/office/powerpoint/2010/main" val="114398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a:extLst>
              <a:ext uri="{FF2B5EF4-FFF2-40B4-BE49-F238E27FC236}">
                <a16:creationId xmlns:a16="http://schemas.microsoft.com/office/drawing/2014/main" id="{9A03C24B-D18D-4D1A-B005-4897A45B2827}"/>
              </a:ext>
            </a:extLst>
          </p:cNvPr>
          <p:cNvSpPr/>
          <p:nvPr/>
        </p:nvSpPr>
        <p:spPr>
          <a:xfrm>
            <a:off x="913003" y="1129323"/>
            <a:ext cx="4716747" cy="369332"/>
          </a:xfrm>
          <a:prstGeom prst="rect">
            <a:avLst/>
          </a:prstGeom>
          <a:noFill/>
        </p:spPr>
        <p:txBody>
          <a:bodyPr wrap="square">
            <a:spAutoFit/>
          </a:bodyPr>
          <a:lstStyle/>
          <a:p>
            <a:pPr marL="285750" indent="-285750">
              <a:buFont typeface="Wingdings" panose="05000000000000000000" pitchFamily="2" charset="2"/>
              <a:buChar char="Ø"/>
            </a:pPr>
            <a:r>
              <a:rPr lang="en-US" altLang="zh-CN" dirty="0">
                <a:solidFill>
                  <a:schemeClr val="accent2">
                    <a:lumMod val="75000"/>
                  </a:schemeClr>
                </a:solidFill>
                <a:latin typeface="Times New Roman" panose="02020603050405020304" pitchFamily="18" charset="0"/>
              </a:rPr>
              <a:t>QS: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106, 116009 (2022)</a:t>
            </a:r>
            <a:endParaRPr lang="zh-CN" altLang="en-US" dirty="0"/>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44615"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M-R relations</a:t>
            </a:r>
          </a:p>
        </p:txBody>
      </p:sp>
      <p:cxnSp>
        <p:nvCxnSpPr>
          <p:cNvPr id="10" name="直接连接符 9">
            <a:extLst>
              <a:ext uri="{FF2B5EF4-FFF2-40B4-BE49-F238E27FC236}">
                <a16:creationId xmlns:a16="http://schemas.microsoft.com/office/drawing/2014/main" id="{2DBF0A34-2C65-C73E-30A4-1C7D6F426F66}"/>
              </a:ext>
            </a:extLst>
          </p:cNvPr>
          <p:cNvCxnSpPr>
            <a:cxnSpLocks/>
          </p:cNvCxnSpPr>
          <p:nvPr/>
        </p:nvCxnSpPr>
        <p:spPr>
          <a:xfrm>
            <a:off x="3244893" y="589367"/>
            <a:ext cx="8586887"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10</a:t>
            </a:r>
            <a:endParaRPr lang="zh-CN" altLang="en-US" dirty="0">
              <a:latin typeface="+mj-lt"/>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9" name="矩形 38">
                <a:extLst>
                  <a:ext uri="{FF2B5EF4-FFF2-40B4-BE49-F238E27FC236}">
                    <a16:creationId xmlns:a16="http://schemas.microsoft.com/office/drawing/2014/main" id="{6E15AB95-DFC2-462C-90AE-BED82136CA8E}"/>
                  </a:ext>
                </a:extLst>
              </p:cNvPr>
              <p:cNvSpPr/>
              <p:nvPr/>
            </p:nvSpPr>
            <p:spPr>
              <a:xfrm>
                <a:off x="7521468" y="2308481"/>
                <a:ext cx="2951836" cy="347788"/>
              </a:xfrm>
              <a:prstGeom prst="rect">
                <a:avLst/>
              </a:prstGeom>
              <a:noFill/>
              <a:ln>
                <a:solidFill>
                  <a:srgbClr val="00B0F0"/>
                </a:solidFill>
              </a:ln>
            </p:spPr>
            <p:txBody>
              <a:bodyPr wrap="square">
                <a:spAutoFit/>
              </a:bodyPr>
              <a:lstStyle/>
              <a:p>
                <a14:m>
                  <m:oMath xmlns:m="http://schemas.openxmlformats.org/officeDocument/2006/math">
                    <m:r>
                      <a:rPr lang="en-US" altLang="zh-CN" sz="1600" b="0" i="1" smtClean="0">
                        <a:latin typeface="Cambria Math" panose="02040503050406030204" pitchFamily="18" charset="0"/>
                      </a:rPr>
                      <m:t>𝑚</m:t>
                    </m:r>
                    <m:r>
                      <a:rPr lang="en-US" altLang="zh-CN" sz="1600" b="0" i="1" smtClean="0">
                        <a:latin typeface="Cambria Math" panose="02040503050406030204" pitchFamily="18" charset="0"/>
                      </a:rPr>
                      <m:t>=3.5 </m:t>
                    </m:r>
                    <m:r>
                      <m:rPr>
                        <m:sty m:val="p"/>
                      </m:rPr>
                      <a:rPr lang="en-US" altLang="zh-CN" sz="1600" b="0" i="0" smtClean="0">
                        <a:latin typeface="Cambria Math" panose="02040503050406030204" pitchFamily="18" charset="0"/>
                      </a:rPr>
                      <m:t>MeV</m:t>
                    </m:r>
                  </m:oMath>
                </a14:m>
                <a:r>
                  <a:rPr lang="en-US" altLang="zh-CN" sz="1600" dirty="0"/>
                  <a:t>, </a:t>
                </a:r>
                <a14:m>
                  <m:oMath xmlns:m="http://schemas.openxmlformats.org/officeDocument/2006/math">
                    <m:sSup>
                      <m:sSupPr>
                        <m:ctrlPr>
                          <a:rPr lang="en-US" altLang="zh-CN" sz="1600" i="1" smtClean="0">
                            <a:latin typeface="Cambria Math" panose="02040503050406030204" pitchFamily="18" charset="0"/>
                          </a:rPr>
                        </m:ctrlPr>
                      </m:sSupPr>
                      <m:e>
                        <m:r>
                          <a:rPr lang="en-US" altLang="zh-CN" sz="1600" b="0" i="1" smtClean="0">
                            <a:latin typeface="Cambria Math" panose="02040503050406030204" pitchFamily="18" charset="0"/>
                          </a:rPr>
                          <m:t>𝐵</m:t>
                        </m:r>
                      </m:e>
                      <m:sup>
                        <m:r>
                          <a:rPr lang="en-US" altLang="zh-CN" sz="1600" b="0" i="1" smtClean="0">
                            <a:latin typeface="Cambria Math" panose="02040503050406030204" pitchFamily="18" charset="0"/>
                          </a:rPr>
                          <m:t>1/4</m:t>
                        </m:r>
                      </m:sup>
                    </m:sSup>
                    <m:r>
                      <a:rPr lang="en-US" altLang="zh-CN" sz="1600" b="0" i="1" smtClean="0">
                        <a:latin typeface="Cambria Math" panose="02040503050406030204" pitchFamily="18" charset="0"/>
                      </a:rPr>
                      <m:t>=115</m:t>
                    </m:r>
                    <m:r>
                      <a:rPr lang="en-US" altLang="zh-CN" sz="1600" b="0" i="0" smtClean="0">
                        <a:latin typeface="Cambria Math" panose="02040503050406030204" pitchFamily="18" charset="0"/>
                      </a:rPr>
                      <m:t> </m:t>
                    </m:r>
                    <m:r>
                      <m:rPr>
                        <m:sty m:val="p"/>
                      </m:rPr>
                      <a:rPr lang="en-US" altLang="zh-CN" sz="1600">
                        <a:latin typeface="Cambria Math" panose="02040503050406030204" pitchFamily="18" charset="0"/>
                      </a:rPr>
                      <m:t>MeV</m:t>
                    </m:r>
                  </m:oMath>
                </a14:m>
                <a:endParaRPr lang="en-US" altLang="zh-CN" sz="1600" dirty="0"/>
              </a:p>
            </p:txBody>
          </p:sp>
        </mc:Choice>
        <mc:Fallback xmlns="">
          <p:sp>
            <p:nvSpPr>
              <p:cNvPr id="39" name="矩形 38">
                <a:extLst>
                  <a:ext uri="{FF2B5EF4-FFF2-40B4-BE49-F238E27FC236}">
                    <a16:creationId xmlns:a16="http://schemas.microsoft.com/office/drawing/2014/main" id="{6E15AB95-DFC2-462C-90AE-BED82136CA8E}"/>
                  </a:ext>
                </a:extLst>
              </p:cNvPr>
              <p:cNvSpPr>
                <a:spLocks noRot="1" noChangeAspect="1" noMove="1" noResize="1" noEditPoints="1" noAdjustHandles="1" noChangeArrowheads="1" noChangeShapeType="1" noTextEdit="1"/>
              </p:cNvSpPr>
              <p:nvPr/>
            </p:nvSpPr>
            <p:spPr>
              <a:xfrm>
                <a:off x="7521468" y="2308481"/>
                <a:ext cx="2951836" cy="347788"/>
              </a:xfrm>
              <a:prstGeom prst="rect">
                <a:avLst/>
              </a:prstGeom>
              <a:blipFill>
                <a:blip r:embed="rId3"/>
                <a:stretch>
                  <a:fillRect b="-20339"/>
                </a:stretch>
              </a:blipFill>
              <a:ln>
                <a:solidFill>
                  <a:srgbClr val="00B0F0"/>
                </a:solidFill>
              </a:ln>
            </p:spPr>
            <p:txBody>
              <a:bodyPr/>
              <a:lstStyle/>
              <a:p>
                <a:r>
                  <a:rPr lang="zh-CN" altLang="en-US">
                    <a:noFill/>
                  </a:rPr>
                  <a:t> </a:t>
                </a:r>
              </a:p>
            </p:txBody>
          </p:sp>
        </mc:Fallback>
      </mc:AlternateContent>
      <p:pic>
        <p:nvPicPr>
          <p:cNvPr id="38" name="图片 37">
            <a:extLst>
              <a:ext uri="{FF2B5EF4-FFF2-40B4-BE49-F238E27FC236}">
                <a16:creationId xmlns:a16="http://schemas.microsoft.com/office/drawing/2014/main" id="{6DC5B840-CE4F-4FD5-865E-4298BF77E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36" y="1771967"/>
            <a:ext cx="6109522" cy="3929864"/>
          </a:xfrm>
          <a:prstGeom prst="rect">
            <a:avLst/>
          </a:prstGeom>
        </p:spPr>
      </p:pic>
      <mc:AlternateContent xmlns:mc="http://schemas.openxmlformats.org/markup-compatibility/2006" xmlns:a14="http://schemas.microsoft.com/office/drawing/2010/main">
        <mc:Choice Requires="a14">
          <p:graphicFrame>
            <p:nvGraphicFramePr>
              <p:cNvPr id="27" name="表格 26">
                <a:extLst>
                  <a:ext uri="{FF2B5EF4-FFF2-40B4-BE49-F238E27FC236}">
                    <a16:creationId xmlns:a16="http://schemas.microsoft.com/office/drawing/2014/main" id="{1528E598-9364-44B6-9477-42E986149C47}"/>
                  </a:ext>
                </a:extLst>
              </p:cNvPr>
              <p:cNvGraphicFramePr>
                <a:graphicFrameLocks noGrp="1"/>
              </p:cNvGraphicFramePr>
              <p:nvPr>
                <p:extLst>
                  <p:ext uri="{D42A27DB-BD31-4B8C-83A1-F6EECF244321}">
                    <p14:modId xmlns:p14="http://schemas.microsoft.com/office/powerpoint/2010/main" val="3123216094"/>
                  </p:ext>
                </p:extLst>
              </p:nvPr>
            </p:nvGraphicFramePr>
            <p:xfrm>
              <a:off x="6878621" y="2789447"/>
              <a:ext cx="4237530" cy="1894904"/>
            </p:xfrm>
            <a:graphic>
              <a:graphicData uri="http://schemas.openxmlformats.org/drawingml/2006/table">
                <a:tbl>
                  <a:tblPr firstRow="1" bandRow="1">
                    <a:tableStyleId>{EB344D84-9AFB-497E-A393-DC336BA19D2E}</a:tableStyleId>
                  </a:tblPr>
                  <a:tblGrid>
                    <a:gridCol w="957166">
                      <a:extLst>
                        <a:ext uri="{9D8B030D-6E8A-4147-A177-3AD203B41FA5}">
                          <a16:colId xmlns:a16="http://schemas.microsoft.com/office/drawing/2014/main" val="2213599722"/>
                        </a:ext>
                      </a:extLst>
                    </a:gridCol>
                    <a:gridCol w="1051965">
                      <a:extLst>
                        <a:ext uri="{9D8B030D-6E8A-4147-A177-3AD203B41FA5}">
                          <a16:colId xmlns:a16="http://schemas.microsoft.com/office/drawing/2014/main" val="2975754200"/>
                        </a:ext>
                      </a:extLst>
                    </a:gridCol>
                    <a:gridCol w="1405176">
                      <a:extLst>
                        <a:ext uri="{9D8B030D-6E8A-4147-A177-3AD203B41FA5}">
                          <a16:colId xmlns:a16="http://schemas.microsoft.com/office/drawing/2014/main" val="1206164912"/>
                        </a:ext>
                      </a:extLst>
                    </a:gridCol>
                    <a:gridCol w="823223">
                      <a:extLst>
                        <a:ext uri="{9D8B030D-6E8A-4147-A177-3AD203B41FA5}">
                          <a16:colId xmlns:a16="http://schemas.microsoft.com/office/drawing/2014/main" val="816843189"/>
                        </a:ext>
                      </a:extLst>
                    </a:gridCol>
                  </a:tblGrid>
                  <a:tr h="0">
                    <a:tc>
                      <a:txBody>
                        <a:bodyPr/>
                        <a:lstStyle/>
                        <a:p>
                          <a:pPr/>
                          <a14:m>
                            <m:oMathPara xmlns:m="http://schemas.openxmlformats.org/officeDocument/2006/math">
                              <m:oMathParaPr>
                                <m:jc m:val="centerGroup"/>
                              </m:oMathParaPr>
                              <m:oMath xmlns:m="http://schemas.openxmlformats.org/officeDocument/2006/math">
                                <m:sSub>
                                  <m:sSubPr>
                                    <m:ctrlPr>
                                      <a:rPr lang="en-US" altLang="zh-CN" sz="1400" b="0" i="1" kern="1200" smtClean="0">
                                        <a:solidFill>
                                          <a:schemeClr val="tx1"/>
                                        </a:solidFill>
                                        <a:latin typeface="Cambria Math" panose="02040503050406030204" pitchFamily="18" charset="0"/>
                                      </a:rPr>
                                    </m:ctrlPr>
                                  </m:sSubPr>
                                  <m:e>
                                    <m:r>
                                      <a:rPr lang="en-US" altLang="zh-CN" sz="1400" b="0" i="1" kern="1200" smtClean="0">
                                        <a:solidFill>
                                          <a:schemeClr val="tx1"/>
                                        </a:solidFill>
                                        <a:latin typeface="Cambria Math" panose="02040503050406030204" pitchFamily="18" charset="0"/>
                                      </a:rPr>
                                      <m:t>𝐺</m:t>
                                    </m:r>
                                  </m:e>
                                  <m:sub>
                                    <m:r>
                                      <a:rPr lang="en-US" altLang="zh-CN" sz="1400" b="0" i="1" kern="1200" smtClean="0">
                                        <a:solidFill>
                                          <a:schemeClr val="tx1"/>
                                        </a:solidFill>
                                        <a:latin typeface="Cambria Math" panose="02040503050406030204" pitchFamily="18" charset="0"/>
                                      </a:rPr>
                                      <m:t>1</m:t>
                                    </m:r>
                                  </m:sub>
                                </m:sSub>
                                <m:r>
                                  <a:rPr lang="en-US" altLang="zh-CN" sz="1400" b="0" i="1" kern="1200" smtClean="0">
                                    <a:solidFill>
                                      <a:schemeClr val="tx1"/>
                                    </a:solidFill>
                                    <a:latin typeface="Cambria Math" panose="02040503050406030204" pitchFamily="18" charset="0"/>
                                  </a:rPr>
                                  <m:t>(</m:t>
                                </m:r>
                                <m:sSup>
                                  <m:sSupPr>
                                    <m:ctrlPr>
                                      <a:rPr lang="en-US" altLang="zh-CN" sz="1400" b="0" i="1" kern="1200" smtClean="0">
                                        <a:solidFill>
                                          <a:schemeClr val="tx1"/>
                                        </a:solidFill>
                                        <a:latin typeface="Cambria Math" panose="02040503050406030204" pitchFamily="18" charset="0"/>
                                      </a:rPr>
                                    </m:ctrlPr>
                                  </m:sSupPr>
                                  <m:e>
                                    <m:r>
                                      <m:rPr>
                                        <m:sty m:val="p"/>
                                      </m:rPr>
                                      <a:rPr lang="en-US" altLang="zh-CN" sz="1400" b="0" i="0" kern="1200" smtClean="0">
                                        <a:solidFill>
                                          <a:schemeClr val="tx1"/>
                                        </a:solidFill>
                                        <a:latin typeface="Cambria Math" panose="02040503050406030204" pitchFamily="18" charset="0"/>
                                      </a:rPr>
                                      <m:t>GeV</m:t>
                                    </m:r>
                                  </m:e>
                                  <m:sup>
                                    <m:r>
                                      <a:rPr lang="en-US" altLang="zh-CN" sz="1400" b="0" i="0" kern="1200" smtClean="0">
                                        <a:solidFill>
                                          <a:schemeClr val="tx1"/>
                                        </a:solidFill>
                                        <a:latin typeface="Cambria Math" panose="02040503050406030204" pitchFamily="18" charset="0"/>
                                      </a:rPr>
                                      <m:t>−2</m:t>
                                    </m:r>
                                  </m:sup>
                                </m:sSup>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𝑚𝑎𝑥</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zh-CN" altLang="en-US" sz="1600" b="0" i="1" u="none" strike="noStrike" kern="1200" cap="none" spc="0" normalizeH="0" baseline="0" noProof="0">
                                        <a:ln>
                                          <a:noFill/>
                                        </a:ln>
                                        <a:solidFill>
                                          <a:srgbClr val="000000"/>
                                        </a:solidFill>
                                        <a:effectLst/>
                                        <a:uLnTx/>
                                        <a:uFillTx/>
                                        <a:latin typeface="Cambria Math" panose="02040503050406030204" pitchFamily="18" charset="0"/>
                                        <a:cs typeface="+mn-cs"/>
                                      </a:rPr>
                                      <m:t>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𝑐</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MeV</m:t>
                                </m:r>
                                <m: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p>
                                  <m:sSupPr>
                                    <m:ctrlPr>
                                      <a:rPr kumimoji="0" lang="en-US" altLang="zh-CN" sz="1600" b="0" i="1"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r>
                                      <m:rPr>
                                        <m:sty m:val="p"/>
                                      </m:rP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fm</m:t>
                                    </m:r>
                                  </m:e>
                                  <m:sup>
                                    <m: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3</m:t>
                                    </m:r>
                                  </m:sup>
                                </m:sSup>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𝑅</m:t>
                                    </m:r>
                                  </m:e>
                                  <m: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1.4</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smtClean="0">
                                    <a:ln>
                                      <a:noFill/>
                                    </a:ln>
                                    <a:solidFill>
                                      <a:srgbClr val="000000"/>
                                    </a:solidFill>
                                    <a:effectLst/>
                                    <a:uLnTx/>
                                    <a:uFillTx/>
                                    <a:latin typeface="Cambria Math" panose="02040503050406030204" pitchFamily="18" charset="0"/>
                                    <a:cs typeface="+mn-cs"/>
                                  </a:rPr>
                                  <m:t>km</m:t>
                                </m:r>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extLst>
                      <a:ext uri="{0D108BD9-81ED-4DB2-BD59-A6C34878D82A}">
                        <a16:rowId xmlns:a16="http://schemas.microsoft.com/office/drawing/2014/main" val="416559947"/>
                      </a:ext>
                    </a:extLst>
                  </a:tr>
                  <a:tr h="462604">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kern="1200" smtClean="0">
                                    <a:solidFill>
                                      <a:schemeClr val="dk1"/>
                                    </a:solidFill>
                                    <a:latin typeface="Cambria Math" panose="02040503050406030204" pitchFamily="18" charset="0"/>
                                    <a:ea typeface="+mn-ea"/>
                                    <a:cs typeface="+mn-cs"/>
                                  </a:rPr>
                                  <m:t>2.005</m:t>
                                </m:r>
                              </m:oMath>
                            </m:oMathPara>
                          </a14:m>
                          <a:endParaRPr lang="zh-CN" altLang="en-US" sz="1400" kern="1200" dirty="0">
                            <a:solidFill>
                              <a:schemeClr val="dk1"/>
                            </a:solidFill>
                            <a:latin typeface="+mn-lt"/>
                            <a:ea typeface="+mn-ea"/>
                            <a:cs typeface="+mn-cs"/>
                          </a:endParaRPr>
                        </a:p>
                      </a:txBody>
                      <a:tcPr/>
                    </a:tc>
                    <a:tc>
                      <a:txBody>
                        <a:bodyPr/>
                        <a:lstStyle/>
                        <a:p>
                          <a:pPr algn="ctr">
                            <a:lnSpc>
                              <a:spcPct val="200000"/>
                            </a:lnSpc>
                          </a:pPr>
                          <a14:m>
                            <m:oMathPara xmlns:m="http://schemas.openxmlformats.org/officeDocument/2006/math">
                              <m:oMathParaPr>
                                <m:jc m:val="centerGroup"/>
                              </m:oMathParaPr>
                              <m:oMath xmlns:m="http://schemas.openxmlformats.org/officeDocument/2006/math">
                                <m:r>
                                  <a:rPr lang="en-US" altLang="zh-CN" sz="1400" i="1" dirty="0" smtClean="0">
                                    <a:latin typeface="Cambria Math" panose="02040503050406030204" pitchFamily="18" charset="0"/>
                                  </a:rPr>
                                  <m:t>1.97</m:t>
                                </m:r>
                              </m:oMath>
                            </m:oMathPara>
                          </a14:m>
                          <a:endParaRPr lang="zh-CN" altLang="en-US" sz="1400" dirty="0"/>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i="1" kern="1200" dirty="0" smtClean="0">
                                    <a:latin typeface="Cambria Math" panose="02040503050406030204" pitchFamily="18" charset="0"/>
                                  </a:rPr>
                                  <m:t>1227</m:t>
                                </m:r>
                              </m:oMath>
                            </m:oMathPara>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i="1" kern="1200" dirty="0" smtClean="0">
                                    <a:latin typeface="Cambria Math" panose="02040503050406030204" pitchFamily="18" charset="0"/>
                                  </a:rPr>
                                  <m:t>11.35</m:t>
                                </m:r>
                              </m:oMath>
                            </m:oMathPara>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r h="308776">
                    <a:tc>
                      <a:txBody>
                        <a:bodyPr/>
                        <a:lstStyle/>
                        <a:p>
                          <a:pPr marL="0" algn="ctr" defTabSz="914400" rtl="0" eaLnBrk="1" latinLnBrk="0" hangingPunct="1">
                            <a:lnSpc>
                              <a:spcPct val="200000"/>
                            </a:lnSpc>
                          </a:pPr>
                          <a14:m>
                            <m:oMathPara xmlns:m="http://schemas.openxmlformats.org/officeDocument/2006/math">
                              <m:oMathParaPr>
                                <m:jc m:val="center"/>
                              </m:oMathParaPr>
                              <m:oMath xmlns:m="http://schemas.openxmlformats.org/officeDocument/2006/math">
                                <m:r>
                                  <a:rPr lang="en-US" altLang="zh-CN" sz="1400" kern="1200" smtClean="0">
                                    <a:solidFill>
                                      <a:schemeClr val="dk1"/>
                                    </a:solidFill>
                                    <a:latin typeface="Cambria Math" panose="02040503050406030204" pitchFamily="18" charset="0"/>
                                    <a:ea typeface="+mn-ea"/>
                                    <a:cs typeface="+mn-cs"/>
                                  </a:rPr>
                                  <m:t>1.935</m:t>
                                </m:r>
                              </m:oMath>
                            </m:oMathPara>
                          </a14:m>
                          <a:endParaRPr lang="en-US" altLang="zh-CN" sz="14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en-US" altLang="zh-CN" sz="1400" dirty="0"/>
                            <a:t>  2.10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b="1" i="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a:t>
                          </a:r>
                          <a14:m>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1118</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a:t>
                          </a:r>
                          <a14:m>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11.70</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1467376583"/>
                      </a:ext>
                    </a:extLst>
                  </a:tr>
                  <a:tr h="414056">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2.100</m:t>
                                </m:r>
                              </m:oMath>
                            </m:oMathPara>
                          </a14:m>
                          <a:endParaRPr lang="en-US" altLang="zh-CN" sz="1400" kern="1200" dirty="0">
                            <a:solidFill>
                              <a:schemeClr val="dk1"/>
                            </a:solidFill>
                            <a:latin typeface="+mn-lt"/>
                            <a:ea typeface="+mn-ea"/>
                            <a:cs typeface="+mn-cs"/>
                          </a:endParaRPr>
                        </a:p>
                      </a:txBody>
                      <a:tcPr/>
                    </a:tc>
                    <a:tc>
                      <a:txBody>
                        <a:bodyPr/>
                        <a:lstStyle/>
                        <a:p>
                          <a:pPr algn="ctr">
                            <a:lnSpc>
                              <a:spcPct val="200000"/>
                            </a:lnSpc>
                          </a:pPr>
                          <a:r>
                            <a:rPr lang="en-US" altLang="zh-CN" sz="1400" dirty="0"/>
                            <a:t>  2.03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a:t>
                          </a:r>
                          <a14:m>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1113</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a:t>
                          </a:r>
                          <a14:m>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11.83</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3006025366"/>
                      </a:ext>
                    </a:extLst>
                  </a:tr>
                </a:tbl>
              </a:graphicData>
            </a:graphic>
          </p:graphicFrame>
        </mc:Choice>
        <mc:Fallback xmlns="">
          <p:graphicFrame>
            <p:nvGraphicFramePr>
              <p:cNvPr id="27" name="表格 26">
                <a:extLst>
                  <a:ext uri="{FF2B5EF4-FFF2-40B4-BE49-F238E27FC236}">
                    <a16:creationId xmlns:a16="http://schemas.microsoft.com/office/drawing/2014/main" id="{1528E598-9364-44B6-9477-42E986149C47}"/>
                  </a:ext>
                </a:extLst>
              </p:cNvPr>
              <p:cNvGraphicFramePr>
                <a:graphicFrameLocks noGrp="1"/>
              </p:cNvGraphicFramePr>
              <p:nvPr>
                <p:extLst>
                  <p:ext uri="{D42A27DB-BD31-4B8C-83A1-F6EECF244321}">
                    <p14:modId xmlns:p14="http://schemas.microsoft.com/office/powerpoint/2010/main" val="3123216094"/>
                  </p:ext>
                </p:extLst>
              </p:nvPr>
            </p:nvGraphicFramePr>
            <p:xfrm>
              <a:off x="6878621" y="2789447"/>
              <a:ext cx="4237530" cy="1894904"/>
            </p:xfrm>
            <a:graphic>
              <a:graphicData uri="http://schemas.openxmlformats.org/drawingml/2006/table">
                <a:tbl>
                  <a:tblPr firstRow="1" bandRow="1">
                    <a:tableStyleId>{EB344D84-9AFB-497E-A393-DC336BA19D2E}</a:tableStyleId>
                  </a:tblPr>
                  <a:tblGrid>
                    <a:gridCol w="957166">
                      <a:extLst>
                        <a:ext uri="{9D8B030D-6E8A-4147-A177-3AD203B41FA5}">
                          <a16:colId xmlns:a16="http://schemas.microsoft.com/office/drawing/2014/main" val="2213599722"/>
                        </a:ext>
                      </a:extLst>
                    </a:gridCol>
                    <a:gridCol w="1051965">
                      <a:extLst>
                        <a:ext uri="{9D8B030D-6E8A-4147-A177-3AD203B41FA5}">
                          <a16:colId xmlns:a16="http://schemas.microsoft.com/office/drawing/2014/main" val="2975754200"/>
                        </a:ext>
                      </a:extLst>
                    </a:gridCol>
                    <a:gridCol w="1405176">
                      <a:extLst>
                        <a:ext uri="{9D8B030D-6E8A-4147-A177-3AD203B41FA5}">
                          <a16:colId xmlns:a16="http://schemas.microsoft.com/office/drawing/2014/main" val="1206164912"/>
                        </a:ext>
                      </a:extLst>
                    </a:gridCol>
                    <a:gridCol w="823223">
                      <a:extLst>
                        <a:ext uri="{9D8B030D-6E8A-4147-A177-3AD203B41FA5}">
                          <a16:colId xmlns:a16="http://schemas.microsoft.com/office/drawing/2014/main" val="816843189"/>
                        </a:ext>
                      </a:extLst>
                    </a:gridCol>
                  </a:tblGrid>
                  <a:tr h="340424">
                    <a:tc>
                      <a:txBody>
                        <a:bodyPr/>
                        <a:lstStyle/>
                        <a:p>
                          <a:endParaRPr lang="zh-CN"/>
                        </a:p>
                      </a:txBody>
                      <a:tcPr>
                        <a:blipFill>
                          <a:blip r:embed="rId5"/>
                          <a:stretch>
                            <a:fillRect t="-3571" r="-344586" b="-460714"/>
                          </a:stretch>
                        </a:blipFill>
                      </a:tcPr>
                    </a:tc>
                    <a:tc>
                      <a:txBody>
                        <a:bodyPr/>
                        <a:lstStyle/>
                        <a:p>
                          <a:endParaRPr lang="zh-CN"/>
                        </a:p>
                      </a:txBody>
                      <a:tcPr>
                        <a:blipFill>
                          <a:blip r:embed="rId5"/>
                          <a:stretch>
                            <a:fillRect l="-90751" t="-3571" r="-212717" b="-460714"/>
                          </a:stretch>
                        </a:blipFill>
                      </a:tcPr>
                    </a:tc>
                    <a:tc>
                      <a:txBody>
                        <a:bodyPr/>
                        <a:lstStyle/>
                        <a:p>
                          <a:endParaRPr lang="zh-CN"/>
                        </a:p>
                      </a:txBody>
                      <a:tcPr>
                        <a:blipFill>
                          <a:blip r:embed="rId5"/>
                          <a:stretch>
                            <a:fillRect l="-142857" t="-3571" r="-59307" b="-460714"/>
                          </a:stretch>
                        </a:blipFill>
                      </a:tcPr>
                    </a:tc>
                    <a:tc>
                      <a:txBody>
                        <a:bodyPr/>
                        <a:lstStyle/>
                        <a:p>
                          <a:endParaRPr lang="zh-CN"/>
                        </a:p>
                      </a:txBody>
                      <a:tcPr>
                        <a:blipFill>
                          <a:blip r:embed="rId5"/>
                          <a:stretch>
                            <a:fillRect l="-415556" t="-3571" r="-1481" b="-460714"/>
                          </a:stretch>
                        </a:blipFill>
                      </a:tcPr>
                    </a:tc>
                    <a:extLst>
                      <a:ext uri="{0D108BD9-81ED-4DB2-BD59-A6C34878D82A}">
                        <a16:rowId xmlns:a16="http://schemas.microsoft.com/office/drawing/2014/main" val="416559947"/>
                      </a:ext>
                    </a:extLst>
                  </a:tr>
                  <a:tr h="518160">
                    <a:tc>
                      <a:txBody>
                        <a:bodyPr/>
                        <a:lstStyle/>
                        <a:p>
                          <a:endParaRPr lang="zh-CN"/>
                        </a:p>
                      </a:txBody>
                      <a:tcPr>
                        <a:blipFill>
                          <a:blip r:embed="rId5"/>
                          <a:stretch>
                            <a:fillRect t="-68235" r="-344586" b="-203529"/>
                          </a:stretch>
                        </a:blipFill>
                      </a:tcPr>
                    </a:tc>
                    <a:tc>
                      <a:txBody>
                        <a:bodyPr/>
                        <a:lstStyle/>
                        <a:p>
                          <a:endParaRPr lang="zh-CN"/>
                        </a:p>
                      </a:txBody>
                      <a:tcPr>
                        <a:blipFill>
                          <a:blip r:embed="rId5"/>
                          <a:stretch>
                            <a:fillRect l="-90751" t="-68235" r="-212717" b="-203529"/>
                          </a:stretch>
                        </a:blipFill>
                      </a:tcPr>
                    </a:tc>
                    <a:tc>
                      <a:txBody>
                        <a:bodyPr/>
                        <a:lstStyle/>
                        <a:p>
                          <a:endParaRPr lang="zh-CN"/>
                        </a:p>
                      </a:txBody>
                      <a:tcPr>
                        <a:blipFill>
                          <a:blip r:embed="rId5"/>
                          <a:stretch>
                            <a:fillRect l="-142857" t="-68235" r="-59307" b="-203529"/>
                          </a:stretch>
                        </a:blipFill>
                      </a:tcPr>
                    </a:tc>
                    <a:tc>
                      <a:txBody>
                        <a:bodyPr/>
                        <a:lstStyle/>
                        <a:p>
                          <a:endParaRPr lang="zh-CN"/>
                        </a:p>
                      </a:txBody>
                      <a:tcPr>
                        <a:blipFill>
                          <a:blip r:embed="rId5"/>
                          <a:stretch>
                            <a:fillRect l="-415556" t="-68235" r="-1481" b="-203529"/>
                          </a:stretch>
                        </a:blipFill>
                      </a:tcPr>
                    </a:tc>
                    <a:extLst>
                      <a:ext uri="{0D108BD9-81ED-4DB2-BD59-A6C34878D82A}">
                        <a16:rowId xmlns:a16="http://schemas.microsoft.com/office/drawing/2014/main" val="2349988565"/>
                      </a:ext>
                    </a:extLst>
                  </a:tr>
                  <a:tr h="518160">
                    <a:tc>
                      <a:txBody>
                        <a:bodyPr/>
                        <a:lstStyle/>
                        <a:p>
                          <a:endParaRPr lang="zh-CN"/>
                        </a:p>
                      </a:txBody>
                      <a:tcPr>
                        <a:blipFill>
                          <a:blip r:embed="rId5"/>
                          <a:stretch>
                            <a:fillRect t="-166279" r="-344586" b="-101163"/>
                          </a:stretch>
                        </a:blipFill>
                      </a:tcPr>
                    </a:tc>
                    <a:tc>
                      <a:txBody>
                        <a:bodyPr/>
                        <a:lstStyle/>
                        <a:p>
                          <a:endParaRPr lang="zh-CN"/>
                        </a:p>
                      </a:txBody>
                      <a:tcPr>
                        <a:blipFill>
                          <a:blip r:embed="rId5"/>
                          <a:stretch>
                            <a:fillRect l="-90751" t="-166279" r="-212717" b="-101163"/>
                          </a:stretch>
                        </a:blipFill>
                      </a:tcPr>
                    </a:tc>
                    <a:tc>
                      <a:txBody>
                        <a:bodyPr/>
                        <a:lstStyle/>
                        <a:p>
                          <a:endParaRPr lang="zh-CN"/>
                        </a:p>
                      </a:txBody>
                      <a:tcPr>
                        <a:blipFill>
                          <a:blip r:embed="rId5"/>
                          <a:stretch>
                            <a:fillRect l="-142857" t="-166279" r="-59307" b="-101163"/>
                          </a:stretch>
                        </a:blipFill>
                      </a:tcPr>
                    </a:tc>
                    <a:tc>
                      <a:txBody>
                        <a:bodyPr/>
                        <a:lstStyle/>
                        <a:p>
                          <a:endParaRPr lang="zh-CN"/>
                        </a:p>
                      </a:txBody>
                      <a:tcPr>
                        <a:blipFill>
                          <a:blip r:embed="rId5"/>
                          <a:stretch>
                            <a:fillRect l="-415556" t="-166279" r="-1481" b="-101163"/>
                          </a:stretch>
                        </a:blipFill>
                      </a:tcPr>
                    </a:tc>
                    <a:extLst>
                      <a:ext uri="{0D108BD9-81ED-4DB2-BD59-A6C34878D82A}">
                        <a16:rowId xmlns:a16="http://schemas.microsoft.com/office/drawing/2014/main" val="1467376583"/>
                      </a:ext>
                    </a:extLst>
                  </a:tr>
                  <a:tr h="518160">
                    <a:tc>
                      <a:txBody>
                        <a:bodyPr/>
                        <a:lstStyle/>
                        <a:p>
                          <a:endParaRPr lang="zh-CN"/>
                        </a:p>
                      </a:txBody>
                      <a:tcPr>
                        <a:blipFill>
                          <a:blip r:embed="rId5"/>
                          <a:stretch>
                            <a:fillRect t="-269412" r="-344586" b="-2353"/>
                          </a:stretch>
                        </a:blipFill>
                      </a:tcPr>
                    </a:tc>
                    <a:tc>
                      <a:txBody>
                        <a:bodyPr/>
                        <a:lstStyle/>
                        <a:p>
                          <a:endParaRPr lang="zh-CN"/>
                        </a:p>
                      </a:txBody>
                      <a:tcPr>
                        <a:blipFill>
                          <a:blip r:embed="rId5"/>
                          <a:stretch>
                            <a:fillRect l="-90751" t="-269412" r="-212717" b="-2353"/>
                          </a:stretch>
                        </a:blipFill>
                      </a:tcPr>
                    </a:tc>
                    <a:tc>
                      <a:txBody>
                        <a:bodyPr/>
                        <a:lstStyle/>
                        <a:p>
                          <a:endParaRPr lang="zh-CN"/>
                        </a:p>
                      </a:txBody>
                      <a:tcPr>
                        <a:blipFill>
                          <a:blip r:embed="rId5"/>
                          <a:stretch>
                            <a:fillRect l="-142857" t="-269412" r="-59307" b="-2353"/>
                          </a:stretch>
                        </a:blipFill>
                      </a:tcPr>
                    </a:tc>
                    <a:tc>
                      <a:txBody>
                        <a:bodyPr/>
                        <a:lstStyle/>
                        <a:p>
                          <a:endParaRPr lang="zh-CN"/>
                        </a:p>
                      </a:txBody>
                      <a:tcPr>
                        <a:blipFill>
                          <a:blip r:embed="rId5"/>
                          <a:stretch>
                            <a:fillRect l="-415556" t="-269412" r="-1481" b="-2353"/>
                          </a:stretch>
                        </a:blipFill>
                      </a:tcPr>
                    </a:tc>
                    <a:extLst>
                      <a:ext uri="{0D108BD9-81ED-4DB2-BD59-A6C34878D82A}">
                        <a16:rowId xmlns:a16="http://schemas.microsoft.com/office/drawing/2014/main" val="3006025366"/>
                      </a:ext>
                    </a:extLst>
                  </a:tr>
                </a:tbl>
              </a:graphicData>
            </a:graphic>
          </p:graphicFrame>
        </mc:Fallback>
      </mc:AlternateContent>
      <p:sp>
        <p:nvSpPr>
          <p:cNvPr id="50" name="矩形 49">
            <a:extLst>
              <a:ext uri="{FF2B5EF4-FFF2-40B4-BE49-F238E27FC236}">
                <a16:creationId xmlns:a16="http://schemas.microsoft.com/office/drawing/2014/main" id="{AECD2B55-C400-4FAC-AAB8-091F0BA01E1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935132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4063117" y="589367"/>
            <a:ext cx="7768663"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11</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34497"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Tidal deformability</a:t>
            </a:r>
          </a:p>
        </p:txBody>
      </p:sp>
      <p:pic>
        <p:nvPicPr>
          <p:cNvPr id="7" name="图片 6">
            <a:extLst>
              <a:ext uri="{FF2B5EF4-FFF2-40B4-BE49-F238E27FC236}">
                <a16:creationId xmlns:a16="http://schemas.microsoft.com/office/drawing/2014/main" id="{A9EE4195-CF77-423F-A37B-48FC024CCC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36" y="2024026"/>
            <a:ext cx="5560665" cy="3466098"/>
          </a:xfrm>
          <a:prstGeom prst="rect">
            <a:avLst/>
          </a:prstGeom>
        </p:spPr>
      </p:pic>
      <p:sp>
        <p:nvSpPr>
          <p:cNvPr id="16" name="矩形 15">
            <a:extLst>
              <a:ext uri="{FF2B5EF4-FFF2-40B4-BE49-F238E27FC236}">
                <a16:creationId xmlns:a16="http://schemas.microsoft.com/office/drawing/2014/main" id="{8761F47C-22B4-44AE-9A75-9183342FAAE6}"/>
              </a:ext>
            </a:extLst>
          </p:cNvPr>
          <p:cNvSpPr/>
          <p:nvPr/>
        </p:nvSpPr>
        <p:spPr>
          <a:xfrm>
            <a:off x="809528" y="1182961"/>
            <a:ext cx="4716747" cy="369332"/>
          </a:xfrm>
          <a:prstGeom prst="rect">
            <a:avLst/>
          </a:prstGeom>
          <a:noFill/>
        </p:spPr>
        <p:txBody>
          <a:bodyPr wrap="square">
            <a:spAutoFit/>
          </a:bodyPr>
          <a:lstStyle/>
          <a:p>
            <a:pPr marL="285750" indent="-285750">
              <a:buFont typeface="Wingdings" panose="05000000000000000000" pitchFamily="2" charset="2"/>
              <a:buChar char="Ø"/>
            </a:pPr>
            <a:r>
              <a:rPr lang="en-US" altLang="zh-CN" dirty="0">
                <a:solidFill>
                  <a:schemeClr val="accent2">
                    <a:lumMod val="75000"/>
                  </a:schemeClr>
                </a:solidFill>
                <a:latin typeface="Times New Roman" panose="02020603050405020304" pitchFamily="18" charset="0"/>
              </a:rPr>
              <a:t>QS: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106, 116009 (2022)</a:t>
            </a:r>
            <a:endParaRPr lang="zh-CN" altLang="en-US" dirty="0"/>
          </a:p>
        </p:txBody>
      </p:sp>
      <mc:AlternateContent xmlns:mc="http://schemas.openxmlformats.org/markup-compatibility/2006" xmlns:a14="http://schemas.microsoft.com/office/drawing/2010/main">
        <mc:Choice Requires="a14">
          <p:sp>
            <p:nvSpPr>
              <p:cNvPr id="22" name="矩形 21">
                <a:extLst>
                  <a:ext uri="{FF2B5EF4-FFF2-40B4-BE49-F238E27FC236}">
                    <a16:creationId xmlns:a16="http://schemas.microsoft.com/office/drawing/2014/main" id="{E6BB516E-520B-4B57-B3F5-580B4C8E7C23}"/>
                  </a:ext>
                </a:extLst>
              </p:cNvPr>
              <p:cNvSpPr/>
              <p:nvPr/>
            </p:nvSpPr>
            <p:spPr>
              <a:xfrm>
                <a:off x="7076377" y="2823960"/>
                <a:ext cx="2951836" cy="347788"/>
              </a:xfrm>
              <a:prstGeom prst="rect">
                <a:avLst/>
              </a:prstGeom>
              <a:noFill/>
              <a:ln>
                <a:solidFill>
                  <a:srgbClr val="00B0F0"/>
                </a:solidFill>
              </a:ln>
            </p:spPr>
            <p:txBody>
              <a:bodyPr wrap="square">
                <a:spAutoFit/>
              </a:bodyPr>
              <a:lstStyle/>
              <a:p>
                <a14:m>
                  <m:oMath xmlns:m="http://schemas.openxmlformats.org/officeDocument/2006/math">
                    <m:r>
                      <a:rPr lang="en-US" altLang="zh-CN" sz="1600" b="0" i="1" smtClean="0">
                        <a:latin typeface="Cambria Math" panose="02040503050406030204" pitchFamily="18" charset="0"/>
                      </a:rPr>
                      <m:t>𝑚</m:t>
                    </m:r>
                    <m:r>
                      <a:rPr lang="en-US" altLang="zh-CN" sz="1600" b="0" i="1" smtClean="0">
                        <a:latin typeface="Cambria Math" panose="02040503050406030204" pitchFamily="18" charset="0"/>
                      </a:rPr>
                      <m:t>=3.5 </m:t>
                    </m:r>
                    <m:r>
                      <m:rPr>
                        <m:sty m:val="p"/>
                      </m:rPr>
                      <a:rPr lang="en-US" altLang="zh-CN" sz="1600" b="0" i="0" smtClean="0">
                        <a:latin typeface="Cambria Math" panose="02040503050406030204" pitchFamily="18" charset="0"/>
                      </a:rPr>
                      <m:t>MeV</m:t>
                    </m:r>
                  </m:oMath>
                </a14:m>
                <a:r>
                  <a:rPr lang="en-US" altLang="zh-CN" sz="1600" dirty="0"/>
                  <a:t>, </a:t>
                </a:r>
                <a14:m>
                  <m:oMath xmlns:m="http://schemas.openxmlformats.org/officeDocument/2006/math">
                    <m:sSup>
                      <m:sSupPr>
                        <m:ctrlPr>
                          <a:rPr lang="en-US" altLang="zh-CN" sz="1600" i="1" smtClean="0">
                            <a:latin typeface="Cambria Math" panose="02040503050406030204" pitchFamily="18" charset="0"/>
                          </a:rPr>
                        </m:ctrlPr>
                      </m:sSupPr>
                      <m:e>
                        <m:r>
                          <a:rPr lang="en-US" altLang="zh-CN" sz="1600" b="0" i="1" smtClean="0">
                            <a:latin typeface="Cambria Math" panose="02040503050406030204" pitchFamily="18" charset="0"/>
                          </a:rPr>
                          <m:t>𝐵</m:t>
                        </m:r>
                      </m:e>
                      <m:sup>
                        <m:r>
                          <a:rPr lang="en-US" altLang="zh-CN" sz="1600" b="0" i="1" smtClean="0">
                            <a:latin typeface="Cambria Math" panose="02040503050406030204" pitchFamily="18" charset="0"/>
                          </a:rPr>
                          <m:t>1/4</m:t>
                        </m:r>
                      </m:sup>
                    </m:sSup>
                    <m:r>
                      <a:rPr lang="en-US" altLang="zh-CN" sz="1600" b="0" i="1" smtClean="0">
                        <a:latin typeface="Cambria Math" panose="02040503050406030204" pitchFamily="18" charset="0"/>
                      </a:rPr>
                      <m:t>=115</m:t>
                    </m:r>
                    <m:r>
                      <a:rPr lang="en-US" altLang="zh-CN" sz="1600" b="0" i="0" smtClean="0">
                        <a:latin typeface="Cambria Math" panose="02040503050406030204" pitchFamily="18" charset="0"/>
                      </a:rPr>
                      <m:t> </m:t>
                    </m:r>
                    <m:r>
                      <m:rPr>
                        <m:sty m:val="p"/>
                      </m:rPr>
                      <a:rPr lang="en-US" altLang="zh-CN" sz="1600">
                        <a:latin typeface="Cambria Math" panose="02040503050406030204" pitchFamily="18" charset="0"/>
                      </a:rPr>
                      <m:t>MeV</m:t>
                    </m:r>
                  </m:oMath>
                </a14:m>
                <a:endParaRPr lang="en-US" altLang="zh-CN" sz="1600" dirty="0"/>
              </a:p>
            </p:txBody>
          </p:sp>
        </mc:Choice>
        <mc:Fallback xmlns="">
          <p:sp>
            <p:nvSpPr>
              <p:cNvPr id="22" name="矩形 21">
                <a:extLst>
                  <a:ext uri="{FF2B5EF4-FFF2-40B4-BE49-F238E27FC236}">
                    <a16:creationId xmlns:a16="http://schemas.microsoft.com/office/drawing/2014/main" id="{E6BB516E-520B-4B57-B3F5-580B4C8E7C23}"/>
                  </a:ext>
                </a:extLst>
              </p:cNvPr>
              <p:cNvSpPr>
                <a:spLocks noRot="1" noChangeAspect="1" noMove="1" noResize="1" noEditPoints="1" noAdjustHandles="1" noChangeArrowheads="1" noChangeShapeType="1" noTextEdit="1"/>
              </p:cNvSpPr>
              <p:nvPr/>
            </p:nvSpPr>
            <p:spPr>
              <a:xfrm>
                <a:off x="7076377" y="2823960"/>
                <a:ext cx="2951836" cy="347788"/>
              </a:xfrm>
              <a:prstGeom prst="rect">
                <a:avLst/>
              </a:prstGeom>
              <a:blipFill>
                <a:blip r:embed="rId4"/>
                <a:stretch>
                  <a:fillRect b="-20339"/>
                </a:stretch>
              </a:blipFill>
              <a:ln>
                <a:solidFill>
                  <a:srgbClr val="00B0F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23" name="表格 22">
                <a:extLst>
                  <a:ext uri="{FF2B5EF4-FFF2-40B4-BE49-F238E27FC236}">
                    <a16:creationId xmlns:a16="http://schemas.microsoft.com/office/drawing/2014/main" id="{EA4F45D9-095D-493A-9D26-B2B249663556}"/>
                  </a:ext>
                </a:extLst>
              </p:cNvPr>
              <p:cNvGraphicFramePr>
                <a:graphicFrameLocks noGrp="1"/>
              </p:cNvGraphicFramePr>
              <p:nvPr>
                <p:extLst>
                  <p:ext uri="{D42A27DB-BD31-4B8C-83A1-F6EECF244321}">
                    <p14:modId xmlns:p14="http://schemas.microsoft.com/office/powerpoint/2010/main" val="1735631663"/>
                  </p:ext>
                </p:extLst>
              </p:nvPr>
            </p:nvGraphicFramePr>
            <p:xfrm>
              <a:off x="6433530" y="3339697"/>
              <a:ext cx="4237530" cy="822960"/>
            </p:xfrm>
            <a:graphic>
              <a:graphicData uri="http://schemas.openxmlformats.org/drawingml/2006/table">
                <a:tbl>
                  <a:tblPr firstRow="1" bandRow="1">
                    <a:tableStyleId>{EB344D84-9AFB-497E-A393-DC336BA19D2E}</a:tableStyleId>
                  </a:tblPr>
                  <a:tblGrid>
                    <a:gridCol w="957166">
                      <a:extLst>
                        <a:ext uri="{9D8B030D-6E8A-4147-A177-3AD203B41FA5}">
                          <a16:colId xmlns:a16="http://schemas.microsoft.com/office/drawing/2014/main" val="2213599722"/>
                        </a:ext>
                      </a:extLst>
                    </a:gridCol>
                    <a:gridCol w="1051965">
                      <a:extLst>
                        <a:ext uri="{9D8B030D-6E8A-4147-A177-3AD203B41FA5}">
                          <a16:colId xmlns:a16="http://schemas.microsoft.com/office/drawing/2014/main" val="2975754200"/>
                        </a:ext>
                      </a:extLst>
                    </a:gridCol>
                    <a:gridCol w="1405176">
                      <a:extLst>
                        <a:ext uri="{9D8B030D-6E8A-4147-A177-3AD203B41FA5}">
                          <a16:colId xmlns:a16="http://schemas.microsoft.com/office/drawing/2014/main" val="1206164912"/>
                        </a:ext>
                      </a:extLst>
                    </a:gridCol>
                    <a:gridCol w="823223">
                      <a:extLst>
                        <a:ext uri="{9D8B030D-6E8A-4147-A177-3AD203B41FA5}">
                          <a16:colId xmlns:a16="http://schemas.microsoft.com/office/drawing/2014/main" val="816843189"/>
                        </a:ext>
                      </a:extLst>
                    </a:gridCol>
                  </a:tblGrid>
                  <a:tr h="0">
                    <a:tc>
                      <a:txBody>
                        <a:bodyPr/>
                        <a:lstStyle/>
                        <a:p>
                          <a:pPr/>
                          <a14:m>
                            <m:oMathPara xmlns:m="http://schemas.openxmlformats.org/officeDocument/2006/math">
                              <m:oMathParaPr>
                                <m:jc m:val="centerGroup"/>
                              </m:oMathParaPr>
                              <m:oMath xmlns:m="http://schemas.openxmlformats.org/officeDocument/2006/math">
                                <m:sSub>
                                  <m:sSubPr>
                                    <m:ctrlPr>
                                      <a:rPr lang="en-US" altLang="zh-CN" sz="1400" b="0" i="1" kern="1200" smtClean="0">
                                        <a:solidFill>
                                          <a:schemeClr val="tx1"/>
                                        </a:solidFill>
                                        <a:latin typeface="Cambria Math" panose="02040503050406030204" pitchFamily="18" charset="0"/>
                                      </a:rPr>
                                    </m:ctrlPr>
                                  </m:sSubPr>
                                  <m:e>
                                    <m:r>
                                      <a:rPr lang="en-US" altLang="zh-CN" sz="1400" b="0" i="1" kern="1200" smtClean="0">
                                        <a:solidFill>
                                          <a:schemeClr val="tx1"/>
                                        </a:solidFill>
                                        <a:latin typeface="Cambria Math" panose="02040503050406030204" pitchFamily="18" charset="0"/>
                                      </a:rPr>
                                      <m:t>𝐺</m:t>
                                    </m:r>
                                  </m:e>
                                  <m:sub>
                                    <m:r>
                                      <a:rPr lang="en-US" altLang="zh-CN" sz="1400" b="0" i="1" kern="1200" smtClean="0">
                                        <a:solidFill>
                                          <a:schemeClr val="tx1"/>
                                        </a:solidFill>
                                        <a:latin typeface="Cambria Math" panose="02040503050406030204" pitchFamily="18" charset="0"/>
                                      </a:rPr>
                                      <m:t>1</m:t>
                                    </m:r>
                                  </m:sub>
                                </m:sSub>
                                <m:r>
                                  <a:rPr lang="en-US" altLang="zh-CN" sz="1400" b="0" i="1" kern="1200" smtClean="0">
                                    <a:solidFill>
                                      <a:schemeClr val="tx1"/>
                                    </a:solidFill>
                                    <a:latin typeface="Cambria Math" panose="02040503050406030204" pitchFamily="18" charset="0"/>
                                  </a:rPr>
                                  <m:t>(</m:t>
                                </m:r>
                                <m:sSup>
                                  <m:sSupPr>
                                    <m:ctrlPr>
                                      <a:rPr lang="en-US" altLang="zh-CN" sz="1400" b="0" i="1" kern="1200" smtClean="0">
                                        <a:solidFill>
                                          <a:schemeClr val="tx1"/>
                                        </a:solidFill>
                                        <a:latin typeface="Cambria Math" panose="02040503050406030204" pitchFamily="18" charset="0"/>
                                      </a:rPr>
                                    </m:ctrlPr>
                                  </m:sSupPr>
                                  <m:e>
                                    <m:r>
                                      <m:rPr>
                                        <m:sty m:val="p"/>
                                      </m:rPr>
                                      <a:rPr lang="en-US" altLang="zh-CN" sz="1400" b="0" i="0" kern="1200" smtClean="0">
                                        <a:solidFill>
                                          <a:schemeClr val="tx1"/>
                                        </a:solidFill>
                                        <a:latin typeface="Cambria Math" panose="02040503050406030204" pitchFamily="18" charset="0"/>
                                      </a:rPr>
                                      <m:t>GeV</m:t>
                                    </m:r>
                                  </m:e>
                                  <m:sup>
                                    <m:r>
                                      <a:rPr lang="en-US" altLang="zh-CN" sz="1400" b="0" i="0" kern="1200" smtClean="0">
                                        <a:solidFill>
                                          <a:schemeClr val="tx1"/>
                                        </a:solidFill>
                                        <a:latin typeface="Cambria Math" panose="02040503050406030204" pitchFamily="18" charset="0"/>
                                      </a:rPr>
                                      <m:t>−2</m:t>
                                    </m:r>
                                  </m:sup>
                                </m:sSup>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2.005</a:t>
                          </a:r>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1.935</a:t>
                          </a:r>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2.100</a:t>
                          </a:r>
                          <a:endParaRPr lang="zh-CN" altLang="en-US" sz="1400" b="0" i="0" kern="1200" dirty="0">
                            <a:solidFill>
                              <a:schemeClr val="tx1"/>
                            </a:solidFill>
                            <a:latin typeface="Cambria Math" panose="02040503050406030204" pitchFamily="18" charset="0"/>
                            <a:ea typeface="+mn-ea"/>
                            <a:cs typeface="+mn-cs"/>
                          </a:endParaRPr>
                        </a:p>
                      </a:txBody>
                      <a:tcPr/>
                    </a:tc>
                    <a:extLst>
                      <a:ext uri="{0D108BD9-81ED-4DB2-BD59-A6C34878D82A}">
                        <a16:rowId xmlns:a16="http://schemas.microsoft.com/office/drawing/2014/main" val="416559947"/>
                      </a:ext>
                    </a:extLst>
                  </a:tr>
                  <a:tr h="462604">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sSub>
                                  <m:sSubPr>
                                    <m:ctrlPr>
                                      <a:rPr lang="el-GR" altLang="zh-CN" sz="1400" i="1" kern="1200" smtClean="0">
                                        <a:solidFill>
                                          <a:schemeClr val="dk1"/>
                                        </a:solidFill>
                                        <a:latin typeface="Cambria Math" panose="02040503050406030204" pitchFamily="18" charset="0"/>
                                        <a:ea typeface="Cambria Math" panose="02040503050406030204" pitchFamily="18" charset="0"/>
                                        <a:cs typeface="+mn-cs"/>
                                      </a:rPr>
                                    </m:ctrlPr>
                                  </m:sSubPr>
                                  <m:e>
                                    <m:r>
                                      <m:rPr>
                                        <m:sty m:val="p"/>
                                      </m:rPr>
                                      <a:rPr lang="el-GR" altLang="zh-CN" sz="1400" i="1" kern="1200" smtClean="0">
                                        <a:solidFill>
                                          <a:schemeClr val="dk1"/>
                                        </a:solidFill>
                                        <a:latin typeface="Cambria Math" panose="02040503050406030204" pitchFamily="18" charset="0"/>
                                        <a:ea typeface="Cambria Math" panose="02040503050406030204" pitchFamily="18" charset="0"/>
                                        <a:cs typeface="+mn-cs"/>
                                      </a:rPr>
                                      <m:t>Λ</m:t>
                                    </m:r>
                                  </m:e>
                                  <m:sub>
                                    <m:r>
                                      <a:rPr lang="en-US" altLang="zh-CN" sz="1400" b="0" i="1" kern="1200" smtClean="0">
                                        <a:solidFill>
                                          <a:schemeClr val="dk1"/>
                                        </a:solidFill>
                                        <a:latin typeface="Cambria Math" panose="02040503050406030204" pitchFamily="18" charset="0"/>
                                        <a:ea typeface="Cambria Math" panose="02040503050406030204" pitchFamily="18" charset="0"/>
                                        <a:cs typeface="+mn-cs"/>
                                      </a:rPr>
                                      <m:t>1.4</m:t>
                                    </m:r>
                                  </m:sub>
                                </m:sSub>
                              </m:oMath>
                            </m:oMathPara>
                          </a14:m>
                          <a:endParaRPr lang="zh-CN" altLang="en-US" sz="1400" kern="1200" dirty="0">
                            <a:solidFill>
                              <a:schemeClr val="dk1"/>
                            </a:solidFill>
                            <a:latin typeface="+mn-lt"/>
                            <a:ea typeface="+mn-ea"/>
                            <a:cs typeface="+mn-cs"/>
                          </a:endParaRPr>
                        </a:p>
                      </a:txBody>
                      <a:tcPr/>
                    </a:tc>
                    <a:tc>
                      <a:txBody>
                        <a:bodyPr/>
                        <a:lstStyle/>
                        <a:p>
                          <a:pPr algn="ctr">
                            <a:lnSpc>
                              <a:spcPct val="200000"/>
                            </a:lnSpc>
                          </a:pPr>
                          <a14:m>
                            <m:oMathPara xmlns:m="http://schemas.openxmlformats.org/officeDocument/2006/math">
                              <m:oMathParaPr>
                                <m:jc m:val="centerGroup"/>
                              </m:oMathParaPr>
                              <m:oMath xmlns:m="http://schemas.openxmlformats.org/officeDocument/2006/math">
                                <m:r>
                                  <a:rPr lang="en-US" altLang="zh-CN" sz="1400" b="0" i="1" dirty="0" smtClean="0">
                                    <a:latin typeface="Cambria Math" panose="02040503050406030204" pitchFamily="18" charset="0"/>
                                  </a:rPr>
                                  <m:t>539</m:t>
                                </m:r>
                              </m:oMath>
                            </m:oMathPara>
                          </a14:m>
                          <a:endParaRPr lang="zh-CN" altLang="en-US" sz="1400" dirty="0"/>
                        </a:p>
                      </a:txBody>
                      <a:tcPr/>
                    </a:tc>
                    <a:tc>
                      <a:txBody>
                        <a:bodyPr/>
                        <a:lstStyle/>
                        <a:p>
                          <a:pPr marL="0" algn="ctr" defTabSz="914400" rtl="0" eaLnBrk="1" latinLnBrk="0" hangingPunct="1">
                            <a:lnSpc>
                              <a:spcPct val="200000"/>
                            </a:lnSpc>
                          </a:pPr>
                          <a:r>
                            <a:rPr lang="en-US" altLang="zh-CN" sz="1400" b="0" kern="1200" dirty="0"/>
                            <a:t>  </a:t>
                          </a:r>
                          <a14:m>
                            <m:oMath xmlns:m="http://schemas.openxmlformats.org/officeDocument/2006/math">
                              <m:r>
                                <a:rPr lang="en-US" altLang="zh-CN" sz="1400" b="0" i="1" kern="1200" dirty="0" smtClean="0">
                                  <a:latin typeface="Cambria Math" panose="02040503050406030204" pitchFamily="18" charset="0"/>
                                </a:rPr>
                                <m:t>679</m:t>
                              </m:r>
                            </m:oMath>
                          </a14:m>
                          <a:r>
                            <a:rPr lang="zh-CN" altLang="en-US"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t>  </a:t>
                          </a:r>
                          <a14:m>
                            <m:oMath xmlns:m="http://schemas.openxmlformats.org/officeDocument/2006/math">
                              <m:r>
                                <a:rPr lang="en-US" altLang="zh-CN" sz="1400" b="0" i="1" kern="1200" dirty="0" smtClean="0">
                                  <a:latin typeface="Cambria Math" panose="02040503050406030204" pitchFamily="18" charset="0"/>
                                </a:rPr>
                                <m:t>702</m:t>
                              </m:r>
                            </m:oMath>
                          </a14:m>
                          <a:r>
                            <a:rPr lang="zh-CN" altLang="en-US"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bl>
              </a:graphicData>
            </a:graphic>
          </p:graphicFrame>
        </mc:Choice>
        <mc:Fallback xmlns="">
          <p:graphicFrame>
            <p:nvGraphicFramePr>
              <p:cNvPr id="23" name="表格 22">
                <a:extLst>
                  <a:ext uri="{FF2B5EF4-FFF2-40B4-BE49-F238E27FC236}">
                    <a16:creationId xmlns:a16="http://schemas.microsoft.com/office/drawing/2014/main" id="{EA4F45D9-095D-493A-9D26-B2B249663556}"/>
                  </a:ext>
                </a:extLst>
              </p:cNvPr>
              <p:cNvGraphicFramePr>
                <a:graphicFrameLocks noGrp="1"/>
              </p:cNvGraphicFramePr>
              <p:nvPr>
                <p:extLst>
                  <p:ext uri="{D42A27DB-BD31-4B8C-83A1-F6EECF244321}">
                    <p14:modId xmlns:p14="http://schemas.microsoft.com/office/powerpoint/2010/main" val="1735631663"/>
                  </p:ext>
                </p:extLst>
              </p:nvPr>
            </p:nvGraphicFramePr>
            <p:xfrm>
              <a:off x="6433530" y="3339697"/>
              <a:ext cx="4237530" cy="822960"/>
            </p:xfrm>
            <a:graphic>
              <a:graphicData uri="http://schemas.openxmlformats.org/drawingml/2006/table">
                <a:tbl>
                  <a:tblPr firstRow="1" bandRow="1">
                    <a:tableStyleId>{EB344D84-9AFB-497E-A393-DC336BA19D2E}</a:tableStyleId>
                  </a:tblPr>
                  <a:tblGrid>
                    <a:gridCol w="957166">
                      <a:extLst>
                        <a:ext uri="{9D8B030D-6E8A-4147-A177-3AD203B41FA5}">
                          <a16:colId xmlns:a16="http://schemas.microsoft.com/office/drawing/2014/main" val="2213599722"/>
                        </a:ext>
                      </a:extLst>
                    </a:gridCol>
                    <a:gridCol w="1051965">
                      <a:extLst>
                        <a:ext uri="{9D8B030D-6E8A-4147-A177-3AD203B41FA5}">
                          <a16:colId xmlns:a16="http://schemas.microsoft.com/office/drawing/2014/main" val="2975754200"/>
                        </a:ext>
                      </a:extLst>
                    </a:gridCol>
                    <a:gridCol w="1405176">
                      <a:extLst>
                        <a:ext uri="{9D8B030D-6E8A-4147-A177-3AD203B41FA5}">
                          <a16:colId xmlns:a16="http://schemas.microsoft.com/office/drawing/2014/main" val="1206164912"/>
                        </a:ext>
                      </a:extLst>
                    </a:gridCol>
                    <a:gridCol w="823223">
                      <a:extLst>
                        <a:ext uri="{9D8B030D-6E8A-4147-A177-3AD203B41FA5}">
                          <a16:colId xmlns:a16="http://schemas.microsoft.com/office/drawing/2014/main" val="816843189"/>
                        </a:ext>
                      </a:extLst>
                    </a:gridCol>
                  </a:tblGrid>
                  <a:tr h="304800">
                    <a:tc>
                      <a:txBody>
                        <a:bodyPr/>
                        <a:lstStyle/>
                        <a:p>
                          <a:endParaRPr lang="zh-CN"/>
                        </a:p>
                      </a:txBody>
                      <a:tcPr>
                        <a:blipFill>
                          <a:blip r:embed="rId5"/>
                          <a:stretch>
                            <a:fillRect t="-4000" r="-344586" b="-176000"/>
                          </a:stretch>
                        </a:blipFill>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2.005</a:t>
                          </a:r>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1.935</a:t>
                          </a:r>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r>
                            <a:rPr lang="en-US" altLang="zh-CN" sz="1400" b="0" i="0" kern="1200" dirty="0">
                              <a:solidFill>
                                <a:schemeClr val="tx1"/>
                              </a:solidFill>
                              <a:latin typeface="Cambria Math" panose="02040503050406030204" pitchFamily="18" charset="0"/>
                              <a:ea typeface="+mn-ea"/>
                              <a:cs typeface="+mn-cs"/>
                            </a:rPr>
                            <a:t>2.100</a:t>
                          </a:r>
                          <a:endParaRPr lang="zh-CN" altLang="en-US" sz="1400" b="0" i="0" kern="1200" dirty="0">
                            <a:solidFill>
                              <a:schemeClr val="tx1"/>
                            </a:solidFill>
                            <a:latin typeface="Cambria Math" panose="02040503050406030204" pitchFamily="18" charset="0"/>
                            <a:ea typeface="+mn-ea"/>
                            <a:cs typeface="+mn-cs"/>
                          </a:endParaRPr>
                        </a:p>
                      </a:txBody>
                      <a:tcPr/>
                    </a:tc>
                    <a:extLst>
                      <a:ext uri="{0D108BD9-81ED-4DB2-BD59-A6C34878D82A}">
                        <a16:rowId xmlns:a16="http://schemas.microsoft.com/office/drawing/2014/main" val="416559947"/>
                      </a:ext>
                    </a:extLst>
                  </a:tr>
                  <a:tr h="518160">
                    <a:tc>
                      <a:txBody>
                        <a:bodyPr/>
                        <a:lstStyle/>
                        <a:p>
                          <a:endParaRPr lang="zh-CN"/>
                        </a:p>
                      </a:txBody>
                      <a:tcPr>
                        <a:blipFill>
                          <a:blip r:embed="rId5"/>
                          <a:stretch>
                            <a:fillRect t="-60465" r="-344586" b="-2326"/>
                          </a:stretch>
                        </a:blipFill>
                      </a:tcPr>
                    </a:tc>
                    <a:tc>
                      <a:txBody>
                        <a:bodyPr/>
                        <a:lstStyle/>
                        <a:p>
                          <a:endParaRPr lang="zh-CN"/>
                        </a:p>
                      </a:txBody>
                      <a:tcPr>
                        <a:blipFill>
                          <a:blip r:embed="rId5"/>
                          <a:stretch>
                            <a:fillRect l="-90751" t="-60465" r="-212717" b="-2326"/>
                          </a:stretch>
                        </a:blipFill>
                      </a:tcPr>
                    </a:tc>
                    <a:tc>
                      <a:txBody>
                        <a:bodyPr/>
                        <a:lstStyle/>
                        <a:p>
                          <a:endParaRPr lang="zh-CN"/>
                        </a:p>
                      </a:txBody>
                      <a:tcPr>
                        <a:blipFill>
                          <a:blip r:embed="rId5"/>
                          <a:stretch>
                            <a:fillRect l="-142857" t="-60465" r="-59307" b="-2326"/>
                          </a:stretch>
                        </a:blipFill>
                      </a:tcPr>
                    </a:tc>
                    <a:tc>
                      <a:txBody>
                        <a:bodyPr/>
                        <a:lstStyle/>
                        <a:p>
                          <a:endParaRPr lang="zh-CN"/>
                        </a:p>
                      </a:txBody>
                      <a:tcPr>
                        <a:blipFill>
                          <a:blip r:embed="rId5"/>
                          <a:stretch>
                            <a:fillRect l="-415556" t="-60465" r="-1481" b="-2326"/>
                          </a:stretch>
                        </a:blipFill>
                      </a:tcPr>
                    </a:tc>
                    <a:extLst>
                      <a:ext uri="{0D108BD9-81ED-4DB2-BD59-A6C34878D82A}">
                        <a16:rowId xmlns:a16="http://schemas.microsoft.com/office/drawing/2014/main" val="2349988565"/>
                      </a:ext>
                    </a:extLst>
                  </a:tr>
                </a:tbl>
              </a:graphicData>
            </a:graphic>
          </p:graphicFrame>
        </mc:Fallback>
      </mc:AlternateContent>
      <p:sp>
        <p:nvSpPr>
          <p:cNvPr id="24" name="矩形 23">
            <a:extLst>
              <a:ext uri="{FF2B5EF4-FFF2-40B4-BE49-F238E27FC236}">
                <a16:creationId xmlns:a16="http://schemas.microsoft.com/office/drawing/2014/main" id="{1DB9869A-95CD-4652-BE23-B2B8C692AD23}"/>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56738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9D21C2DA-B4AE-4579-A672-029FD3C19CE5}"/>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12</a:t>
            </a:r>
            <a:endParaRPr lang="zh-CN" altLang="en-US" dirty="0">
              <a:latin typeface="+mj-lt"/>
              <a:cs typeface="Times New Roman" panose="02020603050405020304" pitchFamily="18" charset="0"/>
            </a:endParaRPr>
          </a:p>
        </p:txBody>
      </p:sp>
      <p:sp>
        <p:nvSpPr>
          <p:cNvPr id="11" name="标题 1">
            <a:extLst>
              <a:ext uri="{FF2B5EF4-FFF2-40B4-BE49-F238E27FC236}">
                <a16:creationId xmlns:a16="http://schemas.microsoft.com/office/drawing/2014/main" id="{5E6612D0-4F07-F46D-203D-BFC77E172670}"/>
              </a:ext>
            </a:extLst>
          </p:cNvPr>
          <p:cNvSpPr txBox="1">
            <a:spLocks/>
          </p:cNvSpPr>
          <p:nvPr/>
        </p:nvSpPr>
        <p:spPr>
          <a:xfrm>
            <a:off x="728621" y="265161"/>
            <a:ext cx="3048900" cy="540823"/>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Equation of state</a:t>
            </a:r>
          </a:p>
        </p:txBody>
      </p:sp>
      <p:cxnSp>
        <p:nvCxnSpPr>
          <p:cNvPr id="12" name="直接连接符 11">
            <a:extLst>
              <a:ext uri="{FF2B5EF4-FFF2-40B4-BE49-F238E27FC236}">
                <a16:creationId xmlns:a16="http://schemas.microsoft.com/office/drawing/2014/main" id="{93E36FB3-7676-C2AF-605A-5A87320DB1DB}"/>
              </a:ext>
            </a:extLst>
          </p:cNvPr>
          <p:cNvCxnSpPr>
            <a:cxnSpLocks/>
            <a:stCxn id="11" idx="3"/>
          </p:cNvCxnSpPr>
          <p:nvPr/>
        </p:nvCxnSpPr>
        <p:spPr>
          <a:xfrm>
            <a:off x="3777521" y="535573"/>
            <a:ext cx="8073584" cy="30029"/>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2BE7D6B-752E-050D-AB66-DE688487FF9F}"/>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8718B531-1960-3677-074C-66EFEDD584FD}"/>
              </a:ext>
            </a:extLst>
          </p:cNvPr>
          <p:cNvCxnSpPr>
            <a:cxnSpLocks/>
          </p:cNvCxnSpPr>
          <p:nvPr/>
        </p:nvCxnSpPr>
        <p:spPr>
          <a:xfrm>
            <a:off x="387453" y="541431"/>
            <a:ext cx="250221"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a16="http://schemas.microsoft.com/office/drawing/2014/main" id="{4132C5FD-6843-47A5-9C26-922B7B0129B4}"/>
              </a:ext>
            </a:extLst>
          </p:cNvPr>
          <p:cNvSpPr/>
          <p:nvPr/>
        </p:nvSpPr>
        <p:spPr>
          <a:xfrm>
            <a:off x="9780509" y="727878"/>
            <a:ext cx="2153154"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D01E0192-4905-440D-9851-97F6AEFAD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423" y="1156057"/>
            <a:ext cx="3677428" cy="2470131"/>
          </a:xfrm>
          <a:prstGeom prst="rect">
            <a:avLst/>
          </a:prstGeom>
        </p:spPr>
      </p:pic>
      <p:pic>
        <p:nvPicPr>
          <p:cNvPr id="17" name="图片 16">
            <a:extLst>
              <a:ext uri="{FF2B5EF4-FFF2-40B4-BE49-F238E27FC236}">
                <a16:creationId xmlns:a16="http://schemas.microsoft.com/office/drawing/2014/main" id="{9DC3C612-4312-4375-B1D9-2E39D0ED03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7874" y="3626188"/>
            <a:ext cx="3791974" cy="2566837"/>
          </a:xfrm>
          <a:prstGeom prst="rect">
            <a:avLst/>
          </a:prstGeom>
        </p:spPr>
      </p:pic>
      <p:pic>
        <p:nvPicPr>
          <p:cNvPr id="20" name="图片 19">
            <a:extLst>
              <a:ext uri="{FF2B5EF4-FFF2-40B4-BE49-F238E27FC236}">
                <a16:creationId xmlns:a16="http://schemas.microsoft.com/office/drawing/2014/main" id="{A3656337-EC76-487F-8CE6-3150C77D9B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7254" y="3642781"/>
            <a:ext cx="3791973" cy="2550244"/>
          </a:xfrm>
          <a:prstGeom prst="rect">
            <a:avLst/>
          </a:prstGeom>
        </p:spPr>
      </p:pic>
      <p:pic>
        <p:nvPicPr>
          <p:cNvPr id="30" name="图片 29">
            <a:extLst>
              <a:ext uri="{FF2B5EF4-FFF2-40B4-BE49-F238E27FC236}">
                <a16:creationId xmlns:a16="http://schemas.microsoft.com/office/drawing/2014/main" id="{A7EFCBF9-21A4-4808-ADA9-A3742325A3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3898" y="1131606"/>
            <a:ext cx="3728565" cy="2494582"/>
          </a:xfrm>
          <a:prstGeom prst="rect">
            <a:avLst/>
          </a:prstGeom>
        </p:spPr>
      </p:pic>
      <p:sp>
        <p:nvSpPr>
          <p:cNvPr id="36" name="矩形 35">
            <a:extLst>
              <a:ext uri="{FF2B5EF4-FFF2-40B4-BE49-F238E27FC236}">
                <a16:creationId xmlns:a16="http://schemas.microsoft.com/office/drawing/2014/main" id="{DB51A64E-A640-4AB5-928B-0BA9575539B1}"/>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245460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44615"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M-R relations</a:t>
            </a:r>
          </a:p>
        </p:txBody>
      </p:sp>
      <p:cxnSp>
        <p:nvCxnSpPr>
          <p:cNvPr id="10" name="直接连接符 9">
            <a:extLst>
              <a:ext uri="{FF2B5EF4-FFF2-40B4-BE49-F238E27FC236}">
                <a16:creationId xmlns:a16="http://schemas.microsoft.com/office/drawing/2014/main" id="{2DBF0A34-2C65-C73E-30A4-1C7D6F426F66}"/>
              </a:ext>
            </a:extLst>
          </p:cNvPr>
          <p:cNvCxnSpPr>
            <a:cxnSpLocks/>
          </p:cNvCxnSpPr>
          <p:nvPr/>
        </p:nvCxnSpPr>
        <p:spPr>
          <a:xfrm>
            <a:off x="3244893" y="589367"/>
            <a:ext cx="8586887"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13</a:t>
            </a:r>
            <a:endParaRPr lang="zh-CN" altLang="en-US" dirty="0">
              <a:latin typeface="+mj-lt"/>
              <a:cs typeface="Times New Roman" panose="02020603050405020304" pitchFamily="18" charset="0"/>
            </a:endParaRPr>
          </a:p>
        </p:txBody>
      </p:sp>
      <p:sp>
        <p:nvSpPr>
          <p:cNvPr id="40" name="矩形 39">
            <a:extLst>
              <a:ext uri="{FF2B5EF4-FFF2-40B4-BE49-F238E27FC236}">
                <a16:creationId xmlns:a16="http://schemas.microsoft.com/office/drawing/2014/main" id="{B532D16C-33BF-4A94-BC00-8345830B6AAE}"/>
              </a:ext>
            </a:extLst>
          </p:cNvPr>
          <p:cNvSpPr/>
          <p:nvPr/>
        </p:nvSpPr>
        <p:spPr>
          <a:xfrm>
            <a:off x="728620" y="1028147"/>
            <a:ext cx="3807982" cy="369332"/>
          </a:xfrm>
          <a:prstGeom prst="rect">
            <a:avLst/>
          </a:prstGeom>
          <a:solidFill>
            <a:schemeClr val="bg1"/>
          </a:solidFill>
          <a:ln>
            <a:noFill/>
          </a:ln>
        </p:spPr>
        <p:txBody>
          <a:bodyPr wrap="square">
            <a:spAutoFit/>
          </a:bodyPr>
          <a:lstStyle/>
          <a:p>
            <a:pPr marL="285750" indent="-285750">
              <a:buFont typeface="Wingdings" panose="05000000000000000000" pitchFamily="2" charset="2"/>
              <a:buChar char="Ø"/>
            </a:pPr>
            <a:r>
              <a:rPr lang="en-US" altLang="zh-CN" dirty="0">
                <a:solidFill>
                  <a:schemeClr val="accent2">
                    <a:lumMod val="75000"/>
                  </a:schemeClr>
                </a:solidFill>
                <a:latin typeface="Times New Roman" panose="02020603050405020304" pitchFamily="18" charset="0"/>
                <a:cs typeface="Times New Roman" panose="02020603050405020304" pitchFamily="18" charset="0"/>
              </a:rPr>
              <a:t>HNS: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4" name="图片 13">
            <a:extLst>
              <a:ext uri="{FF2B5EF4-FFF2-40B4-BE49-F238E27FC236}">
                <a16:creationId xmlns:a16="http://schemas.microsoft.com/office/drawing/2014/main" id="{7DCB4009-D161-4AD7-9235-719183D6E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36" y="1831891"/>
            <a:ext cx="5100211" cy="3557405"/>
          </a:xfrm>
          <a:prstGeom prst="rect">
            <a:avLst/>
          </a:prstGeom>
        </p:spPr>
      </p:pic>
      <mc:AlternateContent xmlns:mc="http://schemas.openxmlformats.org/markup-compatibility/2006" xmlns:a14="http://schemas.microsoft.com/office/drawing/2010/main">
        <mc:Choice Requires="a14">
          <p:sp>
            <p:nvSpPr>
              <p:cNvPr id="41" name="矩形 40">
                <a:extLst>
                  <a:ext uri="{FF2B5EF4-FFF2-40B4-BE49-F238E27FC236}">
                    <a16:creationId xmlns:a16="http://schemas.microsoft.com/office/drawing/2014/main" id="{4A97C1C2-4466-4BC7-A4FA-16F53A007B07}"/>
                  </a:ext>
                </a:extLst>
              </p:cNvPr>
              <p:cNvSpPr/>
              <p:nvPr/>
            </p:nvSpPr>
            <p:spPr>
              <a:xfrm>
                <a:off x="8042334" y="2138245"/>
                <a:ext cx="1580167" cy="347787"/>
              </a:xfrm>
              <a:prstGeom prst="rect">
                <a:avLst/>
              </a:prstGeom>
              <a:solidFill>
                <a:srgbClr val="FFFFFF"/>
              </a:solidFill>
              <a:ln>
                <a:solidFill>
                  <a:srgbClr val="00B0F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𝑚</m:t>
                      </m:r>
                      <m:r>
                        <a:rPr lang="en-US" altLang="zh-CN" sz="1600" b="0" i="1" smtClean="0">
                          <a:latin typeface="Cambria Math" panose="02040503050406030204" pitchFamily="18" charset="0"/>
                        </a:rPr>
                        <m:t>=7.5 </m:t>
                      </m:r>
                      <m:r>
                        <m:rPr>
                          <m:sty m:val="p"/>
                        </m:rPr>
                        <a:rPr lang="en-US" altLang="zh-CN" sz="1600" b="0" i="0" smtClean="0">
                          <a:latin typeface="Cambria Math" panose="02040503050406030204" pitchFamily="18" charset="0"/>
                        </a:rPr>
                        <m:t>MeV</m:t>
                      </m:r>
                    </m:oMath>
                  </m:oMathPara>
                </a14:m>
                <a:endParaRPr lang="en-US" altLang="zh-CN" sz="1600" dirty="0"/>
              </a:p>
            </p:txBody>
          </p:sp>
        </mc:Choice>
        <mc:Fallback xmlns="">
          <p:sp>
            <p:nvSpPr>
              <p:cNvPr id="41" name="矩形 40">
                <a:extLst>
                  <a:ext uri="{FF2B5EF4-FFF2-40B4-BE49-F238E27FC236}">
                    <a16:creationId xmlns:a16="http://schemas.microsoft.com/office/drawing/2014/main" id="{4A97C1C2-4466-4BC7-A4FA-16F53A007B07}"/>
                  </a:ext>
                </a:extLst>
              </p:cNvPr>
              <p:cNvSpPr>
                <a:spLocks noRot="1" noChangeAspect="1" noMove="1" noResize="1" noEditPoints="1" noAdjustHandles="1" noChangeArrowheads="1" noChangeShapeType="1" noTextEdit="1"/>
              </p:cNvSpPr>
              <p:nvPr/>
            </p:nvSpPr>
            <p:spPr>
              <a:xfrm>
                <a:off x="8042334" y="2138245"/>
                <a:ext cx="1580167" cy="347787"/>
              </a:xfrm>
              <a:prstGeom prst="rect">
                <a:avLst/>
              </a:prstGeom>
              <a:blipFill>
                <a:blip r:embed="rId4"/>
                <a:stretch>
                  <a:fillRect/>
                </a:stretch>
              </a:blipFill>
              <a:ln>
                <a:solidFill>
                  <a:srgbClr val="00B0F0"/>
                </a:solidFill>
              </a:ln>
            </p:spPr>
            <p:txBody>
              <a:bodyPr/>
              <a:lstStyle/>
              <a:p>
                <a:r>
                  <a:rPr lang="zh-CN" altLang="en-US">
                    <a:noFill/>
                  </a:rPr>
                  <a:t> </a:t>
                </a:r>
              </a:p>
            </p:txBody>
          </p:sp>
        </mc:Fallback>
      </mc:AlternateContent>
      <p:sp>
        <p:nvSpPr>
          <p:cNvPr id="50" name="矩形 49">
            <a:extLst>
              <a:ext uri="{FF2B5EF4-FFF2-40B4-BE49-F238E27FC236}">
                <a16:creationId xmlns:a16="http://schemas.microsoft.com/office/drawing/2014/main" id="{AECD2B55-C400-4FAC-AAB8-091F0BA01E1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mc:AlternateContent xmlns:mc="http://schemas.openxmlformats.org/markup-compatibility/2006" xmlns:a14="http://schemas.microsoft.com/office/drawing/2010/main">
        <mc:Choice Requires="a14">
          <p:graphicFrame>
            <p:nvGraphicFramePr>
              <p:cNvPr id="22" name="表格 21">
                <a:extLst>
                  <a:ext uri="{FF2B5EF4-FFF2-40B4-BE49-F238E27FC236}">
                    <a16:creationId xmlns:a16="http://schemas.microsoft.com/office/drawing/2014/main" id="{14C965DB-9117-4892-8A87-215237B37910}"/>
                  </a:ext>
                </a:extLst>
              </p:cNvPr>
              <p:cNvGraphicFramePr>
                <a:graphicFrameLocks noGrp="1"/>
              </p:cNvGraphicFramePr>
              <p:nvPr>
                <p:extLst>
                  <p:ext uri="{D42A27DB-BD31-4B8C-83A1-F6EECF244321}">
                    <p14:modId xmlns:p14="http://schemas.microsoft.com/office/powerpoint/2010/main" val="1237741257"/>
                  </p:ext>
                </p:extLst>
              </p:nvPr>
            </p:nvGraphicFramePr>
            <p:xfrm>
              <a:off x="5826228" y="2618377"/>
              <a:ext cx="6012381" cy="1894904"/>
            </p:xfrm>
            <a:graphic>
              <a:graphicData uri="http://schemas.openxmlformats.org/drawingml/2006/table">
                <a:tbl>
                  <a:tblPr firstRow="1" bandRow="1">
                    <a:tableStyleId>{EB344D84-9AFB-497E-A393-DC336BA19D2E}</a:tableStyleId>
                  </a:tblPr>
                  <a:tblGrid>
                    <a:gridCol w="835975">
                      <a:extLst>
                        <a:ext uri="{9D8B030D-6E8A-4147-A177-3AD203B41FA5}">
                          <a16:colId xmlns:a16="http://schemas.microsoft.com/office/drawing/2014/main" val="899222634"/>
                        </a:ext>
                      </a:extLst>
                    </a:gridCol>
                    <a:gridCol w="927292">
                      <a:extLst>
                        <a:ext uri="{9D8B030D-6E8A-4147-A177-3AD203B41FA5}">
                          <a16:colId xmlns:a16="http://schemas.microsoft.com/office/drawing/2014/main" val="2435330403"/>
                        </a:ext>
                      </a:extLst>
                    </a:gridCol>
                    <a:gridCol w="942894">
                      <a:extLst>
                        <a:ext uri="{9D8B030D-6E8A-4147-A177-3AD203B41FA5}">
                          <a16:colId xmlns:a16="http://schemas.microsoft.com/office/drawing/2014/main" val="2213599722"/>
                        </a:ext>
                      </a:extLst>
                    </a:gridCol>
                    <a:gridCol w="1051478">
                      <a:extLst>
                        <a:ext uri="{9D8B030D-6E8A-4147-A177-3AD203B41FA5}">
                          <a16:colId xmlns:a16="http://schemas.microsoft.com/office/drawing/2014/main" val="2975754200"/>
                        </a:ext>
                      </a:extLst>
                    </a:gridCol>
                    <a:gridCol w="1344674">
                      <a:extLst>
                        <a:ext uri="{9D8B030D-6E8A-4147-A177-3AD203B41FA5}">
                          <a16:colId xmlns:a16="http://schemas.microsoft.com/office/drawing/2014/main" val="1206164912"/>
                        </a:ext>
                      </a:extLst>
                    </a:gridCol>
                    <a:gridCol w="910068">
                      <a:extLst>
                        <a:ext uri="{9D8B030D-6E8A-4147-A177-3AD203B41FA5}">
                          <a16:colId xmlns:a16="http://schemas.microsoft.com/office/drawing/2014/main" val="4018721109"/>
                        </a:ext>
                      </a:extLst>
                    </a:gridCol>
                  </a:tblGrid>
                  <a:tr h="0">
                    <a:tc>
                      <a:txBody>
                        <a:bodyPr/>
                        <a:lstStyle/>
                        <a:p>
                          <a:pPr/>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𝑇</m:t>
                                    </m:r>
                                  </m:e>
                                  <m: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𝑐</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smtClean="0">
                                    <a:ln>
                                      <a:noFill/>
                                    </a:ln>
                                    <a:solidFill>
                                      <a:srgbClr val="000000"/>
                                    </a:solidFill>
                                    <a:effectLst/>
                                    <a:uLnTx/>
                                    <a:uFillTx/>
                                    <a:latin typeface="Cambria Math" panose="02040503050406030204" pitchFamily="18" charset="0"/>
                                    <a:cs typeface="+mn-cs"/>
                                  </a:rPr>
                                  <m:t>MeV</m:t>
                                </m:r>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kern="1200" dirty="0">
                            <a:solidFill>
                              <a:schemeClr val="tx1"/>
                            </a:solidFill>
                            <a:latin typeface="+mn-lt"/>
                            <a:ea typeface="+mn-ea"/>
                            <a:cs typeface="+mn-cs"/>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1400" b="0" i="1" kern="1200" smtClean="0">
                                        <a:solidFill>
                                          <a:schemeClr val="tx1"/>
                                        </a:solidFill>
                                        <a:latin typeface="Cambria Math" panose="02040503050406030204" pitchFamily="18" charset="0"/>
                                      </a:rPr>
                                    </m:ctrlPr>
                                  </m:sSubPr>
                                  <m:e>
                                    <m:r>
                                      <a:rPr lang="en-US" altLang="zh-CN" sz="1400" b="0" i="1" kern="1200" smtClean="0">
                                        <a:solidFill>
                                          <a:schemeClr val="tx1"/>
                                        </a:solidFill>
                                        <a:latin typeface="Cambria Math" panose="02040503050406030204" pitchFamily="18" charset="0"/>
                                      </a:rPr>
                                      <m:t>𝐺</m:t>
                                    </m:r>
                                  </m:e>
                                  <m:sub>
                                    <m:r>
                                      <a:rPr lang="en-US" altLang="zh-CN" sz="1400" b="0" i="1" kern="1200" smtClean="0">
                                        <a:solidFill>
                                          <a:schemeClr val="tx1"/>
                                        </a:solidFill>
                                        <a:latin typeface="Cambria Math" panose="02040503050406030204" pitchFamily="18" charset="0"/>
                                      </a:rPr>
                                      <m:t>1</m:t>
                                    </m:r>
                                  </m:sub>
                                </m:sSub>
                                <m:r>
                                  <a:rPr lang="en-US" altLang="zh-CN" sz="1400" b="0" i="1" kern="1200" smtClean="0">
                                    <a:solidFill>
                                      <a:schemeClr val="tx1"/>
                                    </a:solidFill>
                                    <a:latin typeface="Cambria Math" panose="02040503050406030204" pitchFamily="18" charset="0"/>
                                  </a:rPr>
                                  <m:t>(</m:t>
                                </m:r>
                                <m:sSup>
                                  <m:sSupPr>
                                    <m:ctrlPr>
                                      <a:rPr lang="en-US" altLang="zh-CN" sz="1400" b="0" i="1" kern="1200" smtClean="0">
                                        <a:solidFill>
                                          <a:schemeClr val="tx1"/>
                                        </a:solidFill>
                                        <a:latin typeface="Cambria Math" panose="02040503050406030204" pitchFamily="18" charset="0"/>
                                      </a:rPr>
                                    </m:ctrlPr>
                                  </m:sSupPr>
                                  <m:e>
                                    <m:r>
                                      <m:rPr>
                                        <m:sty m:val="p"/>
                                      </m:rPr>
                                      <a:rPr lang="en-US" altLang="zh-CN" sz="1400" b="0" i="0" kern="1200" smtClean="0">
                                        <a:solidFill>
                                          <a:schemeClr val="tx1"/>
                                        </a:solidFill>
                                        <a:latin typeface="Cambria Math" panose="02040503050406030204" pitchFamily="18" charset="0"/>
                                      </a:rPr>
                                      <m:t>GeV</m:t>
                                    </m:r>
                                  </m:e>
                                  <m:sup>
                                    <m:r>
                                      <a:rPr lang="en-US" altLang="zh-CN" sz="1400" b="0" i="0" kern="1200" smtClean="0">
                                        <a:solidFill>
                                          <a:schemeClr val="tx1"/>
                                        </a:solidFill>
                                        <a:latin typeface="Cambria Math" panose="02040503050406030204" pitchFamily="18" charset="0"/>
                                      </a:rPr>
                                      <m:t>−2</m:t>
                                    </m:r>
                                  </m:sup>
                                </m:sSup>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a14:m>
                            <m:oMathPara xmlns:m="http://schemas.openxmlformats.org/officeDocument/2006/math">
                              <m:oMathParaPr>
                                <m:jc m:val="centerGroup"/>
                              </m:oMathParaPr>
                              <m:oMath xmlns:m="http://schemas.openxmlformats.org/officeDocument/2006/math">
                                <m:sSup>
                                  <m:sSupPr>
                                    <m:ctrlPr>
                                      <a:rPr lang="en-US" altLang="zh-CN" sz="1400" b="0" i="1" kern="1200" smtClean="0">
                                        <a:solidFill>
                                          <a:schemeClr val="tx1"/>
                                        </a:solidFill>
                                        <a:latin typeface="Cambria Math" panose="02040503050406030204" pitchFamily="18" charset="0"/>
                                      </a:rPr>
                                    </m:ctrlPr>
                                  </m:sSupPr>
                                  <m:e>
                                    <m:r>
                                      <a:rPr lang="en-US" altLang="zh-CN" sz="1400" b="0" i="1" kern="1200" smtClean="0">
                                        <a:solidFill>
                                          <a:schemeClr val="tx1"/>
                                        </a:solidFill>
                                        <a:latin typeface="Cambria Math" panose="02040503050406030204" pitchFamily="18" charset="0"/>
                                      </a:rPr>
                                      <m:t>𝐵</m:t>
                                    </m:r>
                                  </m:e>
                                  <m:sup>
                                    <m:r>
                                      <a:rPr lang="en-US" altLang="zh-CN" sz="1400" b="0" i="1" kern="1200" smtClean="0">
                                        <a:solidFill>
                                          <a:schemeClr val="tx1"/>
                                        </a:solidFill>
                                        <a:latin typeface="Cambria Math" panose="02040503050406030204" pitchFamily="18" charset="0"/>
                                      </a:rPr>
                                      <m:t>1/4</m:t>
                                    </m:r>
                                  </m:sup>
                                </m:sSup>
                                <m:r>
                                  <a:rPr lang="en-US" altLang="zh-CN" sz="1400" b="0" i="1" kern="1200" smtClean="0">
                                    <a:solidFill>
                                      <a:schemeClr val="tx1"/>
                                    </a:solidFill>
                                    <a:latin typeface="Cambria Math" panose="02040503050406030204" pitchFamily="18" charset="0"/>
                                  </a:rPr>
                                  <m:t> (</m:t>
                                </m:r>
                                <m:r>
                                  <m:rPr>
                                    <m:sty m:val="p"/>
                                  </m:rPr>
                                  <a:rPr lang="en-US" altLang="zh-CN" sz="1400" b="0" i="0" kern="1200" smtClean="0">
                                    <a:solidFill>
                                      <a:schemeClr val="tx1"/>
                                    </a:solidFill>
                                    <a:latin typeface="Cambria Math" panose="02040503050406030204" pitchFamily="18" charset="0"/>
                                  </a:rPr>
                                  <m:t>MeV</m:t>
                                </m:r>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𝑚𝑎𝑥</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zh-CN" altLang="en-US" sz="1600" b="0" i="1" u="none" strike="noStrike" kern="1200" cap="none" spc="0" normalizeH="0" baseline="0" noProof="0">
                                        <a:ln>
                                          <a:noFill/>
                                        </a:ln>
                                        <a:solidFill>
                                          <a:srgbClr val="000000"/>
                                        </a:solidFill>
                                        <a:effectLst/>
                                        <a:uLnTx/>
                                        <a:uFillTx/>
                                        <a:latin typeface="Cambria Math" panose="02040503050406030204" pitchFamily="18" charset="0"/>
                                        <a:cs typeface="+mn-cs"/>
                                      </a:rPr>
                                      <m:t>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𝑐</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MeV</m:t>
                                </m:r>
                                <m: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p>
                                  <m:sSupPr>
                                    <m:ctrlPr>
                                      <a:rPr kumimoji="0" lang="en-US" altLang="zh-CN" sz="1600" b="0" i="1"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r>
                                      <m:rPr>
                                        <m:sty m:val="p"/>
                                      </m:rP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fm</m:t>
                                    </m:r>
                                  </m:e>
                                  <m:sup>
                                    <m: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3</m:t>
                                    </m:r>
                                  </m:sup>
                                </m:sSup>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𝑀</m:t>
                                    </m:r>
                                  </m:e>
                                  <m: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𝑃𝑇</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extLst>
                      <a:ext uri="{0D108BD9-81ED-4DB2-BD59-A6C34878D82A}">
                        <a16:rowId xmlns:a16="http://schemas.microsoft.com/office/drawing/2014/main" val="416559947"/>
                      </a:ext>
                    </a:extLst>
                  </a:tr>
                  <a:tr h="434260">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247.1</m:t>
                                </m:r>
                              </m:oMath>
                            </m:oMathPara>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5.290</m:t>
                                </m:r>
                              </m:oMath>
                            </m:oMathPara>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137.1</m:t>
                                </m:r>
                              </m:oMath>
                            </m:oMathPara>
                          </a14:m>
                          <a:endParaRPr lang="zh-CN" altLang="en-US" sz="1400" kern="1200" dirty="0">
                            <a:solidFill>
                              <a:schemeClr val="dk1"/>
                            </a:solidFill>
                            <a:latin typeface="+mn-lt"/>
                            <a:ea typeface="+mn-ea"/>
                            <a:cs typeface="+mn-cs"/>
                          </a:endParaRPr>
                        </a:p>
                      </a:txBody>
                      <a:tcPr/>
                    </a:tc>
                    <a:tc>
                      <a:txBody>
                        <a:bodyPr/>
                        <a:lstStyle/>
                        <a:p>
                          <a:pPr algn="ctr">
                            <a:lnSpc>
                              <a:spcPct val="200000"/>
                            </a:lnSpc>
                          </a:pPr>
                          <a:r>
                            <a:rPr lang="en-US" altLang="zh-CN" sz="1400" dirty="0"/>
                            <a:t>2.103</a:t>
                          </a:r>
                          <a:endParaRPr lang="zh-CN" altLang="en-US" sz="1400" dirty="0"/>
                        </a:p>
                      </a:txBody>
                      <a:tcPr/>
                    </a:tc>
                    <a:tc>
                      <a:txBody>
                        <a:bodyPr/>
                        <a:lstStyle/>
                        <a:p>
                          <a:pPr marL="0" algn="ctr" defTabSz="914400" rtl="0" eaLnBrk="1" latinLnBrk="0" hangingPunct="1">
                            <a:lnSpc>
                              <a:spcPct val="200000"/>
                            </a:lnSpc>
                          </a:pPr>
                          <a:r>
                            <a:rPr lang="en-US" altLang="zh-CN" sz="1400" kern="1200" dirty="0"/>
                            <a:t>1708</a:t>
                          </a:r>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t>2.084</a:t>
                          </a:r>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r h="0">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181</m:t>
                                </m:r>
                              </m:oMath>
                            </m:oMathPara>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4.552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123.6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algn="ctr">
                            <a:lnSpc>
                              <a:spcPct val="200000"/>
                            </a:lnSpc>
                          </a:pPr>
                          <a:r>
                            <a:rPr lang="en-US" altLang="zh-CN" sz="1400" dirty="0"/>
                            <a:t>  2.014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1283</a:t>
                          </a:r>
                          <a14:m>
                            <m:oMath xmlns:m="http://schemas.openxmlformats.org/officeDocument/2006/math">
                              <m:r>
                                <a:rPr lang="en-US" altLang="zh-CN" sz="1400" b="0" i="0" dirty="0" smtClean="0">
                                  <a:solidFill>
                                    <a:srgbClr val="FF0000"/>
                                  </a:solidFill>
                                  <a:latin typeface="Cambria Math" panose="02040503050406030204" pitchFamily="18" charset="0"/>
                                  <a:ea typeface="Cambria Math" panose="02040503050406030204" pitchFamily="18" charset="0"/>
                                </a:rPr>
                                <m:t> </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1.974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3006025366"/>
                      </a:ext>
                    </a:extLst>
                  </a:tr>
                  <a:tr h="0">
                    <a:tc>
                      <a:txBody>
                        <a:bodyPr/>
                        <a:lstStyle/>
                        <a:p>
                          <a:pPr marL="0" algn="ctr" defTabSz="914400" rtl="0" eaLnBrk="1" latinLnBrk="0" hangingPunct="1">
                            <a:lnSpc>
                              <a:spcPct val="200000"/>
                            </a:lnSpc>
                          </a:pPr>
                          <a14:m>
                            <m:oMathPara xmlns:m="http://schemas.openxmlformats.org/officeDocument/2006/math">
                              <m:oMathParaPr>
                                <m:jc m:val="center"/>
                              </m:oMathParaPr>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165</m:t>
                                </m:r>
                              </m:oMath>
                            </m:oMathPara>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solidFill>
                                <a:schemeClr val="dk1"/>
                              </a:solidFill>
                              <a:ea typeface="+mn-ea"/>
                              <a:cs typeface="+mn-cs"/>
                            </a:rPr>
                            <a:t> </a:t>
                          </a:r>
                          <a14:m>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4.430</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solidFill>
                                <a:schemeClr val="dk1"/>
                              </a:solidFill>
                              <a:ea typeface="+mn-ea"/>
                              <a:cs typeface="+mn-cs"/>
                            </a:rPr>
                            <a:t> </a:t>
                          </a:r>
                          <a14:m>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120.9</m:t>
                              </m:r>
                            </m:oMath>
                          </a14:m>
                          <a:r>
                            <a:rPr lang="en-US" altLang="zh-CN" sz="1400" kern="1200" dirty="0">
                              <a:solidFill>
                                <a:schemeClr val="dk1"/>
                              </a:solidFill>
                              <a:latin typeface="+mn-lt"/>
                              <a:ea typeface="+mn-ea"/>
                              <a:cs typeface="+mn-cs"/>
                            </a:rPr>
                            <a:t>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en-US" altLang="zh-CN" sz="1400" dirty="0"/>
                            <a:t>  2.005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b="1" i="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1180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1.974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1534870904"/>
                      </a:ext>
                    </a:extLst>
                  </a:tr>
                </a:tbl>
              </a:graphicData>
            </a:graphic>
          </p:graphicFrame>
        </mc:Choice>
        <mc:Fallback xmlns="">
          <p:graphicFrame>
            <p:nvGraphicFramePr>
              <p:cNvPr id="22" name="表格 21">
                <a:extLst>
                  <a:ext uri="{FF2B5EF4-FFF2-40B4-BE49-F238E27FC236}">
                    <a16:creationId xmlns:a16="http://schemas.microsoft.com/office/drawing/2014/main" id="{14C965DB-9117-4892-8A87-215237B37910}"/>
                  </a:ext>
                </a:extLst>
              </p:cNvPr>
              <p:cNvGraphicFramePr>
                <a:graphicFrameLocks noGrp="1"/>
              </p:cNvGraphicFramePr>
              <p:nvPr>
                <p:extLst>
                  <p:ext uri="{D42A27DB-BD31-4B8C-83A1-F6EECF244321}">
                    <p14:modId xmlns:p14="http://schemas.microsoft.com/office/powerpoint/2010/main" val="1237741257"/>
                  </p:ext>
                </p:extLst>
              </p:nvPr>
            </p:nvGraphicFramePr>
            <p:xfrm>
              <a:off x="5826228" y="2618377"/>
              <a:ext cx="6012381" cy="1894904"/>
            </p:xfrm>
            <a:graphic>
              <a:graphicData uri="http://schemas.openxmlformats.org/drawingml/2006/table">
                <a:tbl>
                  <a:tblPr firstRow="1" bandRow="1">
                    <a:tableStyleId>{EB344D84-9AFB-497E-A393-DC336BA19D2E}</a:tableStyleId>
                  </a:tblPr>
                  <a:tblGrid>
                    <a:gridCol w="835975">
                      <a:extLst>
                        <a:ext uri="{9D8B030D-6E8A-4147-A177-3AD203B41FA5}">
                          <a16:colId xmlns:a16="http://schemas.microsoft.com/office/drawing/2014/main" val="899222634"/>
                        </a:ext>
                      </a:extLst>
                    </a:gridCol>
                    <a:gridCol w="927292">
                      <a:extLst>
                        <a:ext uri="{9D8B030D-6E8A-4147-A177-3AD203B41FA5}">
                          <a16:colId xmlns:a16="http://schemas.microsoft.com/office/drawing/2014/main" val="2435330403"/>
                        </a:ext>
                      </a:extLst>
                    </a:gridCol>
                    <a:gridCol w="942894">
                      <a:extLst>
                        <a:ext uri="{9D8B030D-6E8A-4147-A177-3AD203B41FA5}">
                          <a16:colId xmlns:a16="http://schemas.microsoft.com/office/drawing/2014/main" val="2213599722"/>
                        </a:ext>
                      </a:extLst>
                    </a:gridCol>
                    <a:gridCol w="1051478">
                      <a:extLst>
                        <a:ext uri="{9D8B030D-6E8A-4147-A177-3AD203B41FA5}">
                          <a16:colId xmlns:a16="http://schemas.microsoft.com/office/drawing/2014/main" val="2975754200"/>
                        </a:ext>
                      </a:extLst>
                    </a:gridCol>
                    <a:gridCol w="1344674">
                      <a:extLst>
                        <a:ext uri="{9D8B030D-6E8A-4147-A177-3AD203B41FA5}">
                          <a16:colId xmlns:a16="http://schemas.microsoft.com/office/drawing/2014/main" val="1206164912"/>
                        </a:ext>
                      </a:extLst>
                    </a:gridCol>
                    <a:gridCol w="910068">
                      <a:extLst>
                        <a:ext uri="{9D8B030D-6E8A-4147-A177-3AD203B41FA5}">
                          <a16:colId xmlns:a16="http://schemas.microsoft.com/office/drawing/2014/main" val="4018721109"/>
                        </a:ext>
                      </a:extLst>
                    </a:gridCol>
                  </a:tblGrid>
                  <a:tr h="340424">
                    <a:tc>
                      <a:txBody>
                        <a:bodyPr/>
                        <a:lstStyle/>
                        <a:p>
                          <a:endParaRPr lang="zh-CN"/>
                        </a:p>
                      </a:txBody>
                      <a:tcPr>
                        <a:blipFill>
                          <a:blip r:embed="rId5"/>
                          <a:stretch>
                            <a:fillRect t="-3571" r="-622628" b="-460714"/>
                          </a:stretch>
                        </a:blipFill>
                      </a:tcPr>
                    </a:tc>
                    <a:tc>
                      <a:txBody>
                        <a:bodyPr/>
                        <a:lstStyle/>
                        <a:p>
                          <a:endParaRPr lang="zh-CN"/>
                        </a:p>
                      </a:txBody>
                      <a:tcPr>
                        <a:blipFill>
                          <a:blip r:embed="rId5"/>
                          <a:stretch>
                            <a:fillRect l="-89542" t="-3571" r="-457516" b="-460714"/>
                          </a:stretch>
                        </a:blipFill>
                      </a:tcPr>
                    </a:tc>
                    <a:tc>
                      <a:txBody>
                        <a:bodyPr/>
                        <a:lstStyle/>
                        <a:p>
                          <a:endParaRPr lang="zh-CN"/>
                        </a:p>
                      </a:txBody>
                      <a:tcPr>
                        <a:blipFill>
                          <a:blip r:embed="rId5"/>
                          <a:stretch>
                            <a:fillRect l="-187097" t="-3571" r="-351613" b="-460714"/>
                          </a:stretch>
                        </a:blipFill>
                      </a:tcPr>
                    </a:tc>
                    <a:tc>
                      <a:txBody>
                        <a:bodyPr/>
                        <a:lstStyle/>
                        <a:p>
                          <a:endParaRPr lang="zh-CN"/>
                        </a:p>
                      </a:txBody>
                      <a:tcPr>
                        <a:blipFill>
                          <a:blip r:embed="rId5"/>
                          <a:stretch>
                            <a:fillRect l="-258721" t="-3571" r="-216860" b="-460714"/>
                          </a:stretch>
                        </a:blipFill>
                      </a:tcPr>
                    </a:tc>
                    <a:tc>
                      <a:txBody>
                        <a:bodyPr/>
                        <a:lstStyle/>
                        <a:p>
                          <a:endParaRPr lang="zh-CN"/>
                        </a:p>
                      </a:txBody>
                      <a:tcPr>
                        <a:blipFill>
                          <a:blip r:embed="rId5"/>
                          <a:stretch>
                            <a:fillRect l="-279186" t="-3571" r="-68778" b="-460714"/>
                          </a:stretch>
                        </a:blipFill>
                      </a:tcPr>
                    </a:tc>
                    <a:tc>
                      <a:txBody>
                        <a:bodyPr/>
                        <a:lstStyle/>
                        <a:p>
                          <a:endParaRPr lang="zh-CN"/>
                        </a:p>
                      </a:txBody>
                      <a:tcPr>
                        <a:blipFill>
                          <a:blip r:embed="rId5"/>
                          <a:stretch>
                            <a:fillRect l="-558667" t="-3571" r="-1333" b="-460714"/>
                          </a:stretch>
                        </a:blipFill>
                      </a:tcPr>
                    </a:tc>
                    <a:extLst>
                      <a:ext uri="{0D108BD9-81ED-4DB2-BD59-A6C34878D82A}">
                        <a16:rowId xmlns:a16="http://schemas.microsoft.com/office/drawing/2014/main" val="416559947"/>
                      </a:ext>
                    </a:extLst>
                  </a:tr>
                  <a:tr h="518160">
                    <a:tc>
                      <a:txBody>
                        <a:bodyPr/>
                        <a:lstStyle/>
                        <a:p>
                          <a:endParaRPr lang="zh-CN"/>
                        </a:p>
                      </a:txBody>
                      <a:tcPr>
                        <a:blipFill>
                          <a:blip r:embed="rId5"/>
                          <a:stretch>
                            <a:fillRect t="-68235" r="-622628" b="-203529"/>
                          </a:stretch>
                        </a:blipFill>
                      </a:tcPr>
                    </a:tc>
                    <a:tc>
                      <a:txBody>
                        <a:bodyPr/>
                        <a:lstStyle/>
                        <a:p>
                          <a:endParaRPr lang="zh-CN"/>
                        </a:p>
                      </a:txBody>
                      <a:tcPr>
                        <a:blipFill>
                          <a:blip r:embed="rId5"/>
                          <a:stretch>
                            <a:fillRect l="-89542" t="-68235" r="-457516" b="-203529"/>
                          </a:stretch>
                        </a:blipFill>
                      </a:tcPr>
                    </a:tc>
                    <a:tc>
                      <a:txBody>
                        <a:bodyPr/>
                        <a:lstStyle/>
                        <a:p>
                          <a:endParaRPr lang="zh-CN"/>
                        </a:p>
                      </a:txBody>
                      <a:tcPr>
                        <a:blipFill>
                          <a:blip r:embed="rId5"/>
                          <a:stretch>
                            <a:fillRect l="-187097" t="-68235" r="-351613" b="-203529"/>
                          </a:stretch>
                        </a:blipFill>
                      </a:tcPr>
                    </a:tc>
                    <a:tc>
                      <a:txBody>
                        <a:bodyPr/>
                        <a:lstStyle/>
                        <a:p>
                          <a:pPr algn="ctr">
                            <a:lnSpc>
                              <a:spcPct val="200000"/>
                            </a:lnSpc>
                          </a:pPr>
                          <a:r>
                            <a:rPr lang="en-US" altLang="zh-CN" sz="1400" dirty="0"/>
                            <a:t>2.103</a:t>
                          </a:r>
                          <a:endParaRPr lang="zh-CN" altLang="en-US" sz="1400" dirty="0"/>
                        </a:p>
                      </a:txBody>
                      <a:tcPr/>
                    </a:tc>
                    <a:tc>
                      <a:txBody>
                        <a:bodyPr/>
                        <a:lstStyle/>
                        <a:p>
                          <a:pPr marL="0" algn="ctr" defTabSz="914400" rtl="0" eaLnBrk="1" latinLnBrk="0" hangingPunct="1">
                            <a:lnSpc>
                              <a:spcPct val="200000"/>
                            </a:lnSpc>
                          </a:pPr>
                          <a:r>
                            <a:rPr lang="en-US" altLang="zh-CN" sz="1400" kern="1200" dirty="0"/>
                            <a:t>1708</a:t>
                          </a:r>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t>2.084</a:t>
                          </a:r>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r h="518160">
                    <a:tc>
                      <a:txBody>
                        <a:bodyPr/>
                        <a:lstStyle/>
                        <a:p>
                          <a:endParaRPr lang="zh-CN"/>
                        </a:p>
                      </a:txBody>
                      <a:tcPr>
                        <a:blipFill>
                          <a:blip r:embed="rId5"/>
                          <a:stretch>
                            <a:fillRect t="-166279" r="-622628" b="-101163"/>
                          </a:stretch>
                        </a:blipFill>
                      </a:tcPr>
                    </a:tc>
                    <a:tc>
                      <a:txBody>
                        <a:bodyPr/>
                        <a:lstStyle/>
                        <a:p>
                          <a:endParaRPr lang="zh-CN"/>
                        </a:p>
                      </a:txBody>
                      <a:tcPr>
                        <a:blipFill>
                          <a:blip r:embed="rId5"/>
                          <a:stretch>
                            <a:fillRect l="-89542" t="-166279" r="-457516" b="-101163"/>
                          </a:stretch>
                        </a:blipFill>
                      </a:tcPr>
                    </a:tc>
                    <a:tc>
                      <a:txBody>
                        <a:bodyPr/>
                        <a:lstStyle/>
                        <a:p>
                          <a:endParaRPr lang="zh-CN"/>
                        </a:p>
                      </a:txBody>
                      <a:tcPr>
                        <a:blipFill>
                          <a:blip r:embed="rId5"/>
                          <a:stretch>
                            <a:fillRect l="-187097" t="-166279" r="-351613" b="-101163"/>
                          </a:stretch>
                        </a:blipFill>
                      </a:tcPr>
                    </a:tc>
                    <a:tc>
                      <a:txBody>
                        <a:bodyPr/>
                        <a:lstStyle/>
                        <a:p>
                          <a:endParaRPr lang="zh-CN"/>
                        </a:p>
                      </a:txBody>
                      <a:tcPr>
                        <a:blipFill>
                          <a:blip r:embed="rId5"/>
                          <a:stretch>
                            <a:fillRect l="-258721" t="-166279" r="-216860" b="-101163"/>
                          </a:stretch>
                        </a:blipFill>
                      </a:tcPr>
                    </a:tc>
                    <a:tc>
                      <a:txBody>
                        <a:bodyPr/>
                        <a:lstStyle/>
                        <a:p>
                          <a:endParaRPr lang="zh-CN"/>
                        </a:p>
                      </a:txBody>
                      <a:tcPr>
                        <a:blipFill>
                          <a:blip r:embed="rId5"/>
                          <a:stretch>
                            <a:fillRect l="-279186" t="-166279" r="-68778" b="-101163"/>
                          </a:stretch>
                        </a:blipFill>
                      </a:tcPr>
                    </a:tc>
                    <a:tc>
                      <a:txBody>
                        <a:bodyPr/>
                        <a:lstStyle/>
                        <a:p>
                          <a:endParaRPr lang="zh-CN"/>
                        </a:p>
                      </a:txBody>
                      <a:tcPr>
                        <a:blipFill>
                          <a:blip r:embed="rId5"/>
                          <a:stretch>
                            <a:fillRect l="-558667" t="-166279" r="-1333" b="-101163"/>
                          </a:stretch>
                        </a:blipFill>
                      </a:tcPr>
                    </a:tc>
                    <a:extLst>
                      <a:ext uri="{0D108BD9-81ED-4DB2-BD59-A6C34878D82A}">
                        <a16:rowId xmlns:a16="http://schemas.microsoft.com/office/drawing/2014/main" val="3006025366"/>
                      </a:ext>
                    </a:extLst>
                  </a:tr>
                  <a:tr h="518160">
                    <a:tc>
                      <a:txBody>
                        <a:bodyPr/>
                        <a:lstStyle/>
                        <a:p>
                          <a:endParaRPr lang="zh-CN"/>
                        </a:p>
                      </a:txBody>
                      <a:tcPr>
                        <a:blipFill>
                          <a:blip r:embed="rId5"/>
                          <a:stretch>
                            <a:fillRect t="-269412" r="-622628" b="-2353"/>
                          </a:stretch>
                        </a:blipFill>
                      </a:tcPr>
                    </a:tc>
                    <a:tc>
                      <a:txBody>
                        <a:bodyPr/>
                        <a:lstStyle/>
                        <a:p>
                          <a:endParaRPr lang="zh-CN"/>
                        </a:p>
                      </a:txBody>
                      <a:tcPr>
                        <a:blipFill>
                          <a:blip r:embed="rId5"/>
                          <a:stretch>
                            <a:fillRect l="-89542" t="-269412" r="-457516" b="-2353"/>
                          </a:stretch>
                        </a:blipFill>
                      </a:tcPr>
                    </a:tc>
                    <a:tc>
                      <a:txBody>
                        <a:bodyPr/>
                        <a:lstStyle/>
                        <a:p>
                          <a:endParaRPr lang="zh-CN"/>
                        </a:p>
                      </a:txBody>
                      <a:tcPr>
                        <a:blipFill>
                          <a:blip r:embed="rId5"/>
                          <a:stretch>
                            <a:fillRect l="-187097" t="-269412" r="-351613" b="-2353"/>
                          </a:stretch>
                        </a:blipFill>
                      </a:tcPr>
                    </a:tc>
                    <a:tc>
                      <a:txBody>
                        <a:bodyPr/>
                        <a:lstStyle/>
                        <a:p>
                          <a:endParaRPr lang="zh-CN"/>
                        </a:p>
                      </a:txBody>
                      <a:tcPr>
                        <a:blipFill>
                          <a:blip r:embed="rId5"/>
                          <a:stretch>
                            <a:fillRect l="-258721" t="-269412" r="-216860" b="-2353"/>
                          </a:stretch>
                        </a:blipFill>
                      </a:tcPr>
                    </a:tc>
                    <a:tc>
                      <a:txBody>
                        <a:bodyPr/>
                        <a:lstStyle/>
                        <a:p>
                          <a:endParaRPr lang="zh-CN"/>
                        </a:p>
                      </a:txBody>
                      <a:tcPr>
                        <a:blipFill>
                          <a:blip r:embed="rId5"/>
                          <a:stretch>
                            <a:fillRect l="-279186" t="-269412" r="-68778" b="-2353"/>
                          </a:stretch>
                        </a:blipFill>
                      </a:tcPr>
                    </a:tc>
                    <a:tc>
                      <a:txBody>
                        <a:bodyPr/>
                        <a:lstStyle/>
                        <a:p>
                          <a:endParaRPr lang="zh-CN"/>
                        </a:p>
                      </a:txBody>
                      <a:tcPr>
                        <a:blipFill>
                          <a:blip r:embed="rId5"/>
                          <a:stretch>
                            <a:fillRect l="-558667" t="-269412" r="-1333" b="-2353"/>
                          </a:stretch>
                        </a:blipFill>
                      </a:tcPr>
                    </a:tc>
                    <a:extLst>
                      <a:ext uri="{0D108BD9-81ED-4DB2-BD59-A6C34878D82A}">
                        <a16:rowId xmlns:a16="http://schemas.microsoft.com/office/drawing/2014/main" val="1534870904"/>
                      </a:ext>
                    </a:extLst>
                  </a:tr>
                </a:tbl>
              </a:graphicData>
            </a:graphic>
          </p:graphicFrame>
        </mc:Fallback>
      </mc:AlternateContent>
    </p:spTree>
    <p:extLst>
      <p:ext uri="{BB962C8B-B14F-4D97-AF65-F5344CB8AC3E}">
        <p14:creationId xmlns:p14="http://schemas.microsoft.com/office/powerpoint/2010/main" val="318796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8" name="矩形 47">
                <a:extLst>
                  <a:ext uri="{FF2B5EF4-FFF2-40B4-BE49-F238E27FC236}">
                    <a16:creationId xmlns:a16="http://schemas.microsoft.com/office/drawing/2014/main" id="{1EA173E2-485D-4434-8E25-67213C3EE678}"/>
                  </a:ext>
                </a:extLst>
              </p:cNvPr>
              <p:cNvSpPr/>
              <p:nvPr/>
            </p:nvSpPr>
            <p:spPr>
              <a:xfrm>
                <a:off x="8035505" y="2474315"/>
                <a:ext cx="1580167" cy="338554"/>
              </a:xfrm>
              <a:prstGeom prst="rect">
                <a:avLst/>
              </a:prstGeom>
              <a:solidFill>
                <a:srgbClr val="FFFFFF"/>
              </a:solidFill>
              <a:ln>
                <a:solidFill>
                  <a:srgbClr val="00B0F0"/>
                </a:solid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𝑇</m:t>
                          </m:r>
                        </m:e>
                        <m:sub>
                          <m:r>
                            <a:rPr lang="en-US" altLang="zh-CN" sz="1600" b="0" i="1" smtClean="0">
                              <a:latin typeface="Cambria Math" panose="02040503050406030204" pitchFamily="18" charset="0"/>
                            </a:rPr>
                            <m:t>𝑐</m:t>
                          </m:r>
                        </m:sub>
                      </m:sSub>
                      <m:r>
                        <a:rPr lang="en-US" altLang="zh-CN" sz="1600" b="0" i="1" smtClean="0">
                          <a:latin typeface="Cambria Math" panose="02040503050406030204" pitchFamily="18" charset="0"/>
                        </a:rPr>
                        <m:t>=181 </m:t>
                      </m:r>
                      <m:r>
                        <m:rPr>
                          <m:sty m:val="p"/>
                        </m:rPr>
                        <a:rPr lang="en-US" altLang="zh-CN" sz="1600" b="0" i="0" smtClean="0">
                          <a:latin typeface="Cambria Math" panose="02040503050406030204" pitchFamily="18" charset="0"/>
                        </a:rPr>
                        <m:t>MeV</m:t>
                      </m:r>
                    </m:oMath>
                  </m:oMathPara>
                </a14:m>
                <a:endParaRPr lang="en-US" altLang="zh-CN" sz="1600" dirty="0"/>
              </a:p>
            </p:txBody>
          </p:sp>
        </mc:Choice>
        <mc:Fallback xmlns="">
          <p:sp>
            <p:nvSpPr>
              <p:cNvPr id="48" name="矩形 47">
                <a:extLst>
                  <a:ext uri="{FF2B5EF4-FFF2-40B4-BE49-F238E27FC236}">
                    <a16:creationId xmlns:a16="http://schemas.microsoft.com/office/drawing/2014/main" id="{1EA173E2-485D-4434-8E25-67213C3EE678}"/>
                  </a:ext>
                </a:extLst>
              </p:cNvPr>
              <p:cNvSpPr>
                <a:spLocks noRot="1" noChangeAspect="1" noMove="1" noResize="1" noEditPoints="1" noAdjustHandles="1" noChangeArrowheads="1" noChangeShapeType="1" noTextEdit="1"/>
              </p:cNvSpPr>
              <p:nvPr/>
            </p:nvSpPr>
            <p:spPr>
              <a:xfrm>
                <a:off x="8035505" y="2474315"/>
                <a:ext cx="1580167" cy="338554"/>
              </a:xfrm>
              <a:prstGeom prst="rect">
                <a:avLst/>
              </a:prstGeom>
              <a:blipFill>
                <a:blip r:embed="rId3"/>
                <a:stretch>
                  <a:fillRect/>
                </a:stretch>
              </a:blipFill>
              <a:ln>
                <a:solidFill>
                  <a:srgbClr val="00B0F0"/>
                </a:solidFill>
              </a:ln>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EF05ECA5-1A65-4872-B111-D83EEA13E1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36" y="2108865"/>
            <a:ext cx="5124097" cy="3423873"/>
          </a:xfrm>
          <a:prstGeom prst="rect">
            <a:avLst/>
          </a:prstGeom>
        </p:spPr>
      </p:pic>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44615"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M-R relations</a:t>
            </a:r>
          </a:p>
        </p:txBody>
      </p:sp>
      <p:cxnSp>
        <p:nvCxnSpPr>
          <p:cNvPr id="10" name="直接连接符 9">
            <a:extLst>
              <a:ext uri="{FF2B5EF4-FFF2-40B4-BE49-F238E27FC236}">
                <a16:creationId xmlns:a16="http://schemas.microsoft.com/office/drawing/2014/main" id="{2DBF0A34-2C65-C73E-30A4-1C7D6F426F66}"/>
              </a:ext>
            </a:extLst>
          </p:cNvPr>
          <p:cNvCxnSpPr>
            <a:cxnSpLocks/>
          </p:cNvCxnSpPr>
          <p:nvPr/>
        </p:nvCxnSpPr>
        <p:spPr>
          <a:xfrm>
            <a:off x="3244893" y="589367"/>
            <a:ext cx="8586887"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14</a:t>
            </a:r>
            <a:endParaRPr lang="zh-CN" altLang="en-US" dirty="0">
              <a:latin typeface="+mj-lt"/>
              <a:cs typeface="Times New Roman" panose="02020603050405020304" pitchFamily="18" charset="0"/>
            </a:endParaRPr>
          </a:p>
        </p:txBody>
      </p:sp>
      <p:sp>
        <p:nvSpPr>
          <p:cNvPr id="40" name="矩形 39">
            <a:extLst>
              <a:ext uri="{FF2B5EF4-FFF2-40B4-BE49-F238E27FC236}">
                <a16:creationId xmlns:a16="http://schemas.microsoft.com/office/drawing/2014/main" id="{B532D16C-33BF-4A94-BC00-8345830B6AAE}"/>
              </a:ext>
            </a:extLst>
          </p:cNvPr>
          <p:cNvSpPr/>
          <p:nvPr/>
        </p:nvSpPr>
        <p:spPr>
          <a:xfrm>
            <a:off x="728620" y="1028147"/>
            <a:ext cx="3807982" cy="369332"/>
          </a:xfrm>
          <a:prstGeom prst="rect">
            <a:avLst/>
          </a:prstGeom>
          <a:solidFill>
            <a:schemeClr val="bg1"/>
          </a:solidFill>
          <a:ln>
            <a:noFill/>
          </a:ln>
        </p:spPr>
        <p:txBody>
          <a:bodyPr wrap="square">
            <a:spAutoFit/>
          </a:bodyPr>
          <a:lstStyle/>
          <a:p>
            <a:pPr marL="285750" indent="-285750">
              <a:buFont typeface="Wingdings" panose="05000000000000000000" pitchFamily="2" charset="2"/>
              <a:buChar char="Ø"/>
            </a:pPr>
            <a:r>
              <a:rPr lang="en-US" altLang="zh-CN" dirty="0">
                <a:solidFill>
                  <a:schemeClr val="accent2">
                    <a:lumMod val="75000"/>
                  </a:schemeClr>
                </a:solidFill>
                <a:latin typeface="Times New Roman" panose="02020603050405020304" pitchFamily="18" charset="0"/>
                <a:cs typeface="Times New Roman" panose="02020603050405020304" pitchFamily="18" charset="0"/>
              </a:rPr>
              <a:t>HNS: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0" name="矩形 49">
            <a:extLst>
              <a:ext uri="{FF2B5EF4-FFF2-40B4-BE49-F238E27FC236}">
                <a16:creationId xmlns:a16="http://schemas.microsoft.com/office/drawing/2014/main" id="{AECD2B55-C400-4FAC-AAB8-091F0BA01E15}"/>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mc:AlternateContent xmlns:mc="http://schemas.openxmlformats.org/markup-compatibility/2006" xmlns:a14="http://schemas.microsoft.com/office/drawing/2010/main">
        <mc:Choice Requires="a14">
          <p:graphicFrame>
            <p:nvGraphicFramePr>
              <p:cNvPr id="21" name="表格 20">
                <a:extLst>
                  <a:ext uri="{FF2B5EF4-FFF2-40B4-BE49-F238E27FC236}">
                    <a16:creationId xmlns:a16="http://schemas.microsoft.com/office/drawing/2014/main" id="{6CCB2435-A159-4C57-AFCC-2409E215D2E0}"/>
                  </a:ext>
                </a:extLst>
              </p:cNvPr>
              <p:cNvGraphicFramePr>
                <a:graphicFrameLocks noGrp="1"/>
              </p:cNvGraphicFramePr>
              <p:nvPr>
                <p:extLst>
                  <p:ext uri="{D42A27DB-BD31-4B8C-83A1-F6EECF244321}">
                    <p14:modId xmlns:p14="http://schemas.microsoft.com/office/powerpoint/2010/main" val="1887029926"/>
                  </p:ext>
                </p:extLst>
              </p:nvPr>
            </p:nvGraphicFramePr>
            <p:xfrm>
              <a:off x="5819399" y="2965178"/>
              <a:ext cx="6012381" cy="1894904"/>
            </p:xfrm>
            <a:graphic>
              <a:graphicData uri="http://schemas.openxmlformats.org/drawingml/2006/table">
                <a:tbl>
                  <a:tblPr firstRow="1" bandRow="1">
                    <a:tableStyleId>{EB344D84-9AFB-497E-A393-DC336BA19D2E}</a:tableStyleId>
                  </a:tblPr>
                  <a:tblGrid>
                    <a:gridCol w="835975">
                      <a:extLst>
                        <a:ext uri="{9D8B030D-6E8A-4147-A177-3AD203B41FA5}">
                          <a16:colId xmlns:a16="http://schemas.microsoft.com/office/drawing/2014/main" val="899222634"/>
                        </a:ext>
                      </a:extLst>
                    </a:gridCol>
                    <a:gridCol w="927292">
                      <a:extLst>
                        <a:ext uri="{9D8B030D-6E8A-4147-A177-3AD203B41FA5}">
                          <a16:colId xmlns:a16="http://schemas.microsoft.com/office/drawing/2014/main" val="2435330403"/>
                        </a:ext>
                      </a:extLst>
                    </a:gridCol>
                    <a:gridCol w="942894">
                      <a:extLst>
                        <a:ext uri="{9D8B030D-6E8A-4147-A177-3AD203B41FA5}">
                          <a16:colId xmlns:a16="http://schemas.microsoft.com/office/drawing/2014/main" val="2213599722"/>
                        </a:ext>
                      </a:extLst>
                    </a:gridCol>
                    <a:gridCol w="1051478">
                      <a:extLst>
                        <a:ext uri="{9D8B030D-6E8A-4147-A177-3AD203B41FA5}">
                          <a16:colId xmlns:a16="http://schemas.microsoft.com/office/drawing/2014/main" val="2975754200"/>
                        </a:ext>
                      </a:extLst>
                    </a:gridCol>
                    <a:gridCol w="1344674">
                      <a:extLst>
                        <a:ext uri="{9D8B030D-6E8A-4147-A177-3AD203B41FA5}">
                          <a16:colId xmlns:a16="http://schemas.microsoft.com/office/drawing/2014/main" val="1206164912"/>
                        </a:ext>
                      </a:extLst>
                    </a:gridCol>
                    <a:gridCol w="910068">
                      <a:extLst>
                        <a:ext uri="{9D8B030D-6E8A-4147-A177-3AD203B41FA5}">
                          <a16:colId xmlns:a16="http://schemas.microsoft.com/office/drawing/2014/main" val="4018721109"/>
                        </a:ext>
                      </a:extLst>
                    </a:gridCol>
                  </a:tblGrid>
                  <a:tr h="0">
                    <a:tc>
                      <a:txBody>
                        <a:bodyPr/>
                        <a:lstStyle/>
                        <a:p>
                          <a:pPr/>
                          <a14:m>
                            <m:oMathPara xmlns:m="http://schemas.openxmlformats.org/officeDocument/2006/math">
                              <m:oMathParaPr>
                                <m:jc m:val="centerGroup"/>
                              </m:oMathParaPr>
                              <m:oMath xmlns:m="http://schemas.openxmlformats.org/officeDocument/2006/math">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𝑚</m:t>
                                </m:r>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smtClean="0">
                                    <a:ln>
                                      <a:noFill/>
                                    </a:ln>
                                    <a:solidFill>
                                      <a:srgbClr val="000000"/>
                                    </a:solidFill>
                                    <a:effectLst/>
                                    <a:uLnTx/>
                                    <a:uFillTx/>
                                    <a:latin typeface="Cambria Math" panose="02040503050406030204" pitchFamily="18" charset="0"/>
                                    <a:cs typeface="+mn-cs"/>
                                  </a:rPr>
                                  <m:t>MeV</m:t>
                                </m:r>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kern="1200" dirty="0">
                            <a:solidFill>
                              <a:schemeClr val="tx1"/>
                            </a:solidFill>
                            <a:latin typeface="+mn-lt"/>
                            <a:ea typeface="+mn-ea"/>
                            <a:cs typeface="+mn-cs"/>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1400" b="0" i="1" kern="1200" smtClean="0">
                                        <a:solidFill>
                                          <a:schemeClr val="tx1"/>
                                        </a:solidFill>
                                        <a:latin typeface="Cambria Math" panose="02040503050406030204" pitchFamily="18" charset="0"/>
                                      </a:rPr>
                                    </m:ctrlPr>
                                  </m:sSubPr>
                                  <m:e>
                                    <m:r>
                                      <a:rPr lang="en-US" altLang="zh-CN" sz="1400" b="0" i="1" kern="1200" smtClean="0">
                                        <a:solidFill>
                                          <a:schemeClr val="tx1"/>
                                        </a:solidFill>
                                        <a:latin typeface="Cambria Math" panose="02040503050406030204" pitchFamily="18" charset="0"/>
                                      </a:rPr>
                                      <m:t>𝐺</m:t>
                                    </m:r>
                                  </m:e>
                                  <m:sub>
                                    <m:r>
                                      <a:rPr lang="en-US" altLang="zh-CN" sz="1400" b="0" i="1" kern="1200" smtClean="0">
                                        <a:solidFill>
                                          <a:schemeClr val="tx1"/>
                                        </a:solidFill>
                                        <a:latin typeface="Cambria Math" panose="02040503050406030204" pitchFamily="18" charset="0"/>
                                      </a:rPr>
                                      <m:t>1</m:t>
                                    </m:r>
                                  </m:sub>
                                </m:sSub>
                                <m:r>
                                  <a:rPr lang="en-US" altLang="zh-CN" sz="1400" b="0" i="1" kern="1200" smtClean="0">
                                    <a:solidFill>
                                      <a:schemeClr val="tx1"/>
                                    </a:solidFill>
                                    <a:latin typeface="Cambria Math" panose="02040503050406030204" pitchFamily="18" charset="0"/>
                                  </a:rPr>
                                  <m:t>(</m:t>
                                </m:r>
                                <m:sSup>
                                  <m:sSupPr>
                                    <m:ctrlPr>
                                      <a:rPr lang="en-US" altLang="zh-CN" sz="1400" b="0" i="1" kern="1200" smtClean="0">
                                        <a:solidFill>
                                          <a:schemeClr val="tx1"/>
                                        </a:solidFill>
                                        <a:latin typeface="Cambria Math" panose="02040503050406030204" pitchFamily="18" charset="0"/>
                                      </a:rPr>
                                    </m:ctrlPr>
                                  </m:sSupPr>
                                  <m:e>
                                    <m:r>
                                      <m:rPr>
                                        <m:sty m:val="p"/>
                                      </m:rPr>
                                      <a:rPr lang="en-US" altLang="zh-CN" sz="1400" b="0" i="0" kern="1200" smtClean="0">
                                        <a:solidFill>
                                          <a:schemeClr val="tx1"/>
                                        </a:solidFill>
                                        <a:latin typeface="Cambria Math" panose="02040503050406030204" pitchFamily="18" charset="0"/>
                                      </a:rPr>
                                      <m:t>GeV</m:t>
                                    </m:r>
                                  </m:e>
                                  <m:sup>
                                    <m:r>
                                      <a:rPr lang="en-US" altLang="zh-CN" sz="1400" b="0" i="0" kern="1200" smtClean="0">
                                        <a:solidFill>
                                          <a:schemeClr val="tx1"/>
                                        </a:solidFill>
                                        <a:latin typeface="Cambria Math" panose="02040503050406030204" pitchFamily="18" charset="0"/>
                                      </a:rPr>
                                      <m:t>−2</m:t>
                                    </m:r>
                                  </m:sup>
                                </m:sSup>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a14:m>
                            <m:oMathPara xmlns:m="http://schemas.openxmlformats.org/officeDocument/2006/math">
                              <m:oMathParaPr>
                                <m:jc m:val="centerGroup"/>
                              </m:oMathParaPr>
                              <m:oMath xmlns:m="http://schemas.openxmlformats.org/officeDocument/2006/math">
                                <m:sSup>
                                  <m:sSupPr>
                                    <m:ctrlPr>
                                      <a:rPr lang="en-US" altLang="zh-CN" sz="1400" b="0" i="1" kern="1200" smtClean="0">
                                        <a:solidFill>
                                          <a:schemeClr val="tx1"/>
                                        </a:solidFill>
                                        <a:latin typeface="Cambria Math" panose="02040503050406030204" pitchFamily="18" charset="0"/>
                                      </a:rPr>
                                    </m:ctrlPr>
                                  </m:sSupPr>
                                  <m:e>
                                    <m:r>
                                      <a:rPr lang="en-US" altLang="zh-CN" sz="1400" b="0" i="1" kern="1200" smtClean="0">
                                        <a:solidFill>
                                          <a:schemeClr val="tx1"/>
                                        </a:solidFill>
                                        <a:latin typeface="Cambria Math" panose="02040503050406030204" pitchFamily="18" charset="0"/>
                                      </a:rPr>
                                      <m:t>𝐵</m:t>
                                    </m:r>
                                  </m:e>
                                  <m:sup>
                                    <m:r>
                                      <a:rPr lang="en-US" altLang="zh-CN" sz="1400" b="0" i="1" kern="1200" smtClean="0">
                                        <a:solidFill>
                                          <a:schemeClr val="tx1"/>
                                        </a:solidFill>
                                        <a:latin typeface="Cambria Math" panose="02040503050406030204" pitchFamily="18" charset="0"/>
                                      </a:rPr>
                                      <m:t>1/4</m:t>
                                    </m:r>
                                  </m:sup>
                                </m:sSup>
                                <m:r>
                                  <a:rPr lang="en-US" altLang="zh-CN" sz="1400" b="0" i="1" kern="1200" smtClean="0">
                                    <a:solidFill>
                                      <a:schemeClr val="tx1"/>
                                    </a:solidFill>
                                    <a:latin typeface="Cambria Math" panose="02040503050406030204" pitchFamily="18" charset="0"/>
                                  </a:rPr>
                                  <m:t> (</m:t>
                                </m:r>
                                <m:r>
                                  <m:rPr>
                                    <m:sty m:val="p"/>
                                  </m:rPr>
                                  <a:rPr lang="en-US" altLang="zh-CN" sz="1400" b="0" i="0" kern="1200" smtClean="0">
                                    <a:solidFill>
                                      <a:schemeClr val="tx1"/>
                                    </a:solidFill>
                                    <a:latin typeface="Cambria Math" panose="02040503050406030204" pitchFamily="18" charset="0"/>
                                  </a:rPr>
                                  <m:t>MeV</m:t>
                                </m:r>
                                <m:r>
                                  <a:rPr lang="en-US" altLang="zh-CN" sz="1400" b="0" i="1" kern="1200" smtClean="0">
                                    <a:solidFill>
                                      <a:schemeClr val="tx1"/>
                                    </a:solidFill>
                                    <a:latin typeface="Cambria Math" panose="02040503050406030204" pitchFamily="18" charset="0"/>
                                  </a:rPr>
                                  <m:t>)</m:t>
                                </m:r>
                              </m:oMath>
                            </m:oMathPara>
                          </a14:m>
                          <a:endParaRPr lang="zh-CN" altLang="en-US" sz="1400" b="0" kern="1200" dirty="0">
                            <a:solidFill>
                              <a:schemeClr val="tx1"/>
                            </a:solidFill>
                            <a:latin typeface="+mn-lt"/>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𝑚𝑎𝑥</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zh-CN" altLang="en-US" sz="1600" b="0" i="1" u="none" strike="noStrike" kern="1200" cap="none" spc="0" normalizeH="0" baseline="0" noProof="0">
                                        <a:ln>
                                          <a:noFill/>
                                        </a:ln>
                                        <a:solidFill>
                                          <a:srgbClr val="000000"/>
                                        </a:solidFill>
                                        <a:effectLst/>
                                        <a:uLnTx/>
                                        <a:uFillTx/>
                                        <a:latin typeface="Cambria Math" panose="02040503050406030204" pitchFamily="18" charset="0"/>
                                        <a:cs typeface="+mn-cs"/>
                                      </a:rPr>
                                      <m:t>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𝑐</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m:rPr>
                                    <m:sty m:val="p"/>
                                  </m:rP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MeV</m:t>
                                </m:r>
                                <m:r>
                                  <a:rPr kumimoji="0" lang="en-US" altLang="zh-CN" sz="1600" b="0" i="0"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p>
                                  <m:sSupPr>
                                    <m:ctrlPr>
                                      <a:rPr kumimoji="0" lang="en-US" altLang="zh-CN" sz="1600" b="0" i="1"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r>
                                      <m:rPr>
                                        <m:sty m:val="p"/>
                                      </m:rP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fm</m:t>
                                    </m:r>
                                  </m:e>
                                  <m:sup>
                                    <m:r>
                                      <a:rPr kumimoji="0" lang="en-US" altLang="zh-CN" sz="16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mn-cs"/>
                                      </a:rPr>
                                      <m:t>3</m:t>
                                    </m:r>
                                  </m:sup>
                                </m:sSup>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cs typeface="+mn-cs"/>
                                      </a:rPr>
                                      <m:t>𝑀</m:t>
                                    </m:r>
                                  </m:e>
                                  <m: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𝑃𝑇</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sSub>
                                  <m:sSubPr>
                                    <m:ctrlP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𝑀</m:t>
                                    </m:r>
                                  </m:e>
                                  <m:sub>
                                    <m:r>
                                      <a:rPr kumimoji="0" lang="en-US" altLang="zh-CN" sz="16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ub>
                                </m:sSub>
                                <m:r>
                                  <a:rPr kumimoji="0" lang="en-US" altLang="zh-CN" sz="1600" b="0"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oMath>
                            </m:oMathPara>
                          </a14:m>
                          <a:endParaRPr lang="zh-CN" altLang="en-US" sz="1400" b="0" i="0" kern="1200" dirty="0">
                            <a:solidFill>
                              <a:schemeClr val="tx1"/>
                            </a:solidFill>
                            <a:latin typeface="Cambria Math" panose="02040503050406030204" pitchFamily="18" charset="0"/>
                            <a:ea typeface="+mn-ea"/>
                            <a:cs typeface="+mn-cs"/>
                          </a:endParaRPr>
                        </a:p>
                      </a:txBody>
                      <a:tcPr/>
                    </a:tc>
                    <a:extLst>
                      <a:ext uri="{0D108BD9-81ED-4DB2-BD59-A6C34878D82A}">
                        <a16:rowId xmlns:a16="http://schemas.microsoft.com/office/drawing/2014/main" val="416559947"/>
                      </a:ext>
                    </a:extLst>
                  </a:tr>
                  <a:tr h="462604">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1" kern="1200" dirty="0" smtClean="0">
                                    <a:solidFill>
                                      <a:schemeClr val="dk1"/>
                                    </a:solidFill>
                                    <a:latin typeface="Cambria Math" panose="02040503050406030204" pitchFamily="18" charset="0"/>
                                    <a:ea typeface="+mn-ea"/>
                                    <a:cs typeface="+mn-cs"/>
                                  </a:rPr>
                                  <m:t>5.8</m:t>
                                </m:r>
                              </m:oMath>
                            </m:oMathPara>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3.485</m:t>
                                </m:r>
                              </m:oMath>
                            </m:oMathPara>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122.7</m:t>
                                </m:r>
                              </m:oMath>
                            </m:oMathPara>
                          </a14:m>
                          <a:endParaRPr lang="zh-CN" altLang="en-US" sz="1400" kern="1200" dirty="0">
                            <a:solidFill>
                              <a:schemeClr val="dk1"/>
                            </a:solidFill>
                            <a:latin typeface="+mn-lt"/>
                            <a:ea typeface="+mn-ea"/>
                            <a:cs typeface="+mn-cs"/>
                          </a:endParaRPr>
                        </a:p>
                      </a:txBody>
                      <a:tcPr/>
                    </a:tc>
                    <a:tc>
                      <a:txBody>
                        <a:bodyPr/>
                        <a:lstStyle/>
                        <a:p>
                          <a:pPr algn="ctr">
                            <a:lnSpc>
                              <a:spcPct val="200000"/>
                            </a:lnSpc>
                          </a:pPr>
                          <a:r>
                            <a:rPr lang="en-US" altLang="zh-CN" sz="1400" dirty="0"/>
                            <a:t>2.003</a:t>
                          </a:r>
                          <a:endParaRPr lang="zh-CN" altLang="en-US" sz="1400" dirty="0"/>
                        </a:p>
                      </a:txBody>
                      <a:tcPr/>
                    </a:tc>
                    <a:tc>
                      <a:txBody>
                        <a:bodyPr/>
                        <a:lstStyle/>
                        <a:p>
                          <a:pPr marL="0" algn="ctr" defTabSz="914400" rtl="0" eaLnBrk="1" latinLnBrk="0" hangingPunct="1">
                            <a:lnSpc>
                              <a:spcPct val="200000"/>
                            </a:lnSpc>
                          </a:pPr>
                          <a:r>
                            <a:rPr lang="en-US" altLang="zh-CN" sz="1400" kern="1200" dirty="0"/>
                            <a:t>1312</a:t>
                          </a:r>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t>1.974</a:t>
                          </a:r>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r h="308776">
                    <a:tc>
                      <a:txBody>
                        <a:bodyPr/>
                        <a:lstStyle/>
                        <a:p>
                          <a:pPr marL="0" algn="ctr" defTabSz="914400" rtl="0" eaLnBrk="1" latinLnBrk="0" hangingPunct="1">
                            <a:lnSpc>
                              <a:spcPct val="200000"/>
                            </a:lnSpc>
                          </a:pPr>
                          <a14:m>
                            <m:oMathPara xmlns:m="http://schemas.openxmlformats.org/officeDocument/2006/math">
                              <m:oMathParaPr>
                                <m:jc m:val="center"/>
                              </m:oMathParaPr>
                              <m:oMath xmlns:m="http://schemas.openxmlformats.org/officeDocument/2006/math">
                                <m:r>
                                  <a:rPr lang="en-US" altLang="zh-CN" sz="1400" b="0" i="1" kern="1200" dirty="0" smtClean="0">
                                    <a:solidFill>
                                      <a:schemeClr val="dk1"/>
                                    </a:solidFill>
                                    <a:latin typeface="Cambria Math" panose="02040503050406030204" pitchFamily="18" charset="0"/>
                                    <a:ea typeface="+mn-ea"/>
                                    <a:cs typeface="+mn-cs"/>
                                  </a:rPr>
                                  <m:t>7.5</m:t>
                                </m:r>
                              </m:oMath>
                            </m:oMathPara>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solidFill>
                                <a:schemeClr val="dk1"/>
                              </a:solidFill>
                              <a:ea typeface="+mn-ea"/>
                              <a:cs typeface="+mn-cs"/>
                            </a:rPr>
                            <a:t>  </a:t>
                          </a:r>
                          <a14:m>
                            <m:oMath xmlns:m="http://schemas.openxmlformats.org/officeDocument/2006/math">
                              <m:r>
                                <a:rPr lang="en-US" altLang="zh-CN" sz="1400" b="0" i="0" kern="1200" smtClean="0">
                                  <a:solidFill>
                                    <a:schemeClr val="dk1"/>
                                  </a:solidFill>
                                  <a:latin typeface="Cambria Math" panose="02040503050406030204" pitchFamily="18" charset="0"/>
                                  <a:ea typeface="+mn-ea"/>
                                  <a:cs typeface="+mn-cs"/>
                                </a:rPr>
                                <m:t>4.552</m:t>
                              </m:r>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ea typeface="+mn-ea"/>
                              <a:cs typeface="+mn-cs"/>
                            </a:rPr>
                            <a:t>  </a:t>
                          </a:r>
                          <a14:m>
                            <m:oMath xmlns:m="http://schemas.openxmlformats.org/officeDocument/2006/math">
                              <m:r>
                                <a:rPr lang="en-US" altLang="zh-CN" sz="1400" i="1" kern="1200" dirty="0" smtClean="0">
                                  <a:solidFill>
                                    <a:schemeClr val="dk1"/>
                                  </a:solidFill>
                                  <a:latin typeface="Cambria Math" panose="02040503050406030204" pitchFamily="18" charset="0"/>
                                  <a:ea typeface="+mn-ea"/>
                                  <a:cs typeface="+mn-cs"/>
                                </a:rPr>
                                <m:t>123.6</m:t>
                              </m:r>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algn="ctr">
                            <a:lnSpc>
                              <a:spcPct val="200000"/>
                            </a:lnSpc>
                          </a:pPr>
                          <a:r>
                            <a:rPr lang="en-US" altLang="zh-CN" sz="1400" dirty="0"/>
                            <a:t>   2.014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1283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   1.974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1467376583"/>
                      </a:ext>
                    </a:extLst>
                  </a:tr>
                  <a:tr h="0">
                    <a:tc>
                      <a:txBody>
                        <a:bodyPr/>
                        <a:lstStyle/>
                        <a:p>
                          <a:pPr marL="0" algn="ctr" defTabSz="914400" rtl="0" eaLnBrk="1" latinLnBrk="0" hangingPunct="1">
                            <a:lnSpc>
                              <a:spcPct val="200000"/>
                            </a:lnSpc>
                          </a:pPr>
                          <a14:m>
                            <m:oMathPara xmlns:m="http://schemas.openxmlformats.org/officeDocument/2006/math">
                              <m:oMathParaPr>
                                <m:jc m:val="centerGroup"/>
                              </m:oMathParaPr>
                              <m:oMath xmlns:m="http://schemas.openxmlformats.org/officeDocument/2006/math">
                                <m:r>
                                  <a:rPr lang="en-US" altLang="zh-CN" sz="1400" b="0" i="1" kern="1200" dirty="0" smtClean="0">
                                    <a:solidFill>
                                      <a:schemeClr val="dk1"/>
                                    </a:solidFill>
                                    <a:latin typeface="Cambria Math" panose="02040503050406030204" pitchFamily="18" charset="0"/>
                                    <a:ea typeface="+mn-ea"/>
                                    <a:cs typeface="+mn-cs"/>
                                  </a:rPr>
                                  <m:t>9.5</m:t>
                                </m:r>
                              </m:oMath>
                            </m:oMathPara>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solidFill>
                                <a:schemeClr val="dk1"/>
                              </a:solidFill>
                              <a:ea typeface="+mn-ea"/>
                              <a:cs typeface="+mn-cs"/>
                            </a:rPr>
                            <a:t>  </a:t>
                          </a:r>
                          <a14:m>
                            <m:oMath xmlns:m="http://schemas.openxmlformats.org/officeDocument/2006/math">
                              <m:r>
                                <a:rPr lang="en-US" altLang="zh-CN" sz="1400" b="0" i="1" kern="1200" dirty="0" smtClean="0">
                                  <a:solidFill>
                                    <a:schemeClr val="dk1"/>
                                  </a:solidFill>
                                  <a:latin typeface="Cambria Math" panose="02040503050406030204" pitchFamily="18" charset="0"/>
                                  <a:ea typeface="+mn-ea"/>
                                  <a:cs typeface="+mn-cs"/>
                                </a:rPr>
                                <m:t>5.572</m:t>
                              </m:r>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b="0" kern="1200" dirty="0">
                              <a:solidFill>
                                <a:schemeClr val="dk1"/>
                              </a:solidFill>
                              <a:ea typeface="+mn-ea"/>
                              <a:cs typeface="+mn-cs"/>
                            </a:rPr>
                            <a:t>  </a:t>
                          </a:r>
                          <a14:m>
                            <m:oMath xmlns:m="http://schemas.openxmlformats.org/officeDocument/2006/math">
                              <m:r>
                                <a:rPr lang="en-US" altLang="zh-CN" sz="1400" b="0" i="1" kern="1200" dirty="0" smtClean="0">
                                  <a:solidFill>
                                    <a:schemeClr val="dk1"/>
                                  </a:solidFill>
                                  <a:latin typeface="Cambria Math" panose="02040503050406030204" pitchFamily="18" charset="0"/>
                                  <a:ea typeface="+mn-ea"/>
                                  <a:cs typeface="+mn-cs"/>
                                </a:rPr>
                                <m:t>125.4</m:t>
                              </m:r>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en-US" altLang="zh-CN" sz="1400" kern="1200" dirty="0">
                            <a:solidFill>
                              <a:schemeClr val="dk1"/>
                            </a:solidFill>
                            <a:latin typeface="+mn-lt"/>
                            <a:ea typeface="+mn-ea"/>
                            <a:cs typeface="+mn-cs"/>
                          </a:endParaRPr>
                        </a:p>
                      </a:txBody>
                      <a:tcPr/>
                    </a:tc>
                    <a:tc>
                      <a:txBody>
                        <a:bodyPr/>
                        <a:lstStyle/>
                        <a:p>
                          <a:pPr algn="ctr">
                            <a:lnSpc>
                              <a:spcPct val="200000"/>
                            </a:lnSpc>
                          </a:pPr>
                          <a:r>
                            <a:rPr lang="en-US" altLang="zh-CN" sz="1400" dirty="0"/>
                            <a:t>   2.032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dirty="0"/>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1358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solidFill>
                                <a:schemeClr val="dk1"/>
                              </a:solidFill>
                              <a:latin typeface="+mn-lt"/>
                              <a:ea typeface="+mn-ea"/>
                              <a:cs typeface="+mn-cs"/>
                            </a:rPr>
                            <a:t>   2.006 </a:t>
                          </a:r>
                          <a14:m>
                            <m:oMath xmlns:m="http://schemas.openxmlformats.org/officeDocument/2006/math">
                              <m:r>
                                <a:rPr lang="en-US" altLang="zh-CN" sz="1400" b="1" i="0" dirty="0" smtClean="0">
                                  <a:solidFill>
                                    <a:srgbClr val="FF0000"/>
                                  </a:solidFill>
                                  <a:latin typeface="Cambria Math" panose="02040503050406030204" pitchFamily="18" charset="0"/>
                                  <a:ea typeface="Cambria Math" panose="02040503050406030204" pitchFamily="18" charset="0"/>
                                </a:rPr>
                                <m:t>↑</m:t>
                              </m:r>
                            </m:oMath>
                          </a14:m>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3006025366"/>
                      </a:ext>
                    </a:extLst>
                  </a:tr>
                </a:tbl>
              </a:graphicData>
            </a:graphic>
          </p:graphicFrame>
        </mc:Choice>
        <mc:Fallback xmlns="">
          <p:graphicFrame>
            <p:nvGraphicFramePr>
              <p:cNvPr id="21" name="表格 20">
                <a:extLst>
                  <a:ext uri="{FF2B5EF4-FFF2-40B4-BE49-F238E27FC236}">
                    <a16:creationId xmlns:a16="http://schemas.microsoft.com/office/drawing/2014/main" id="{6CCB2435-A159-4C57-AFCC-2409E215D2E0}"/>
                  </a:ext>
                </a:extLst>
              </p:cNvPr>
              <p:cNvGraphicFramePr>
                <a:graphicFrameLocks noGrp="1"/>
              </p:cNvGraphicFramePr>
              <p:nvPr>
                <p:extLst>
                  <p:ext uri="{D42A27DB-BD31-4B8C-83A1-F6EECF244321}">
                    <p14:modId xmlns:p14="http://schemas.microsoft.com/office/powerpoint/2010/main" val="1887029926"/>
                  </p:ext>
                </p:extLst>
              </p:nvPr>
            </p:nvGraphicFramePr>
            <p:xfrm>
              <a:off x="5819399" y="2965178"/>
              <a:ext cx="6012381" cy="1894904"/>
            </p:xfrm>
            <a:graphic>
              <a:graphicData uri="http://schemas.openxmlformats.org/drawingml/2006/table">
                <a:tbl>
                  <a:tblPr firstRow="1" bandRow="1">
                    <a:tableStyleId>{EB344D84-9AFB-497E-A393-DC336BA19D2E}</a:tableStyleId>
                  </a:tblPr>
                  <a:tblGrid>
                    <a:gridCol w="835975">
                      <a:extLst>
                        <a:ext uri="{9D8B030D-6E8A-4147-A177-3AD203B41FA5}">
                          <a16:colId xmlns:a16="http://schemas.microsoft.com/office/drawing/2014/main" val="899222634"/>
                        </a:ext>
                      </a:extLst>
                    </a:gridCol>
                    <a:gridCol w="927292">
                      <a:extLst>
                        <a:ext uri="{9D8B030D-6E8A-4147-A177-3AD203B41FA5}">
                          <a16:colId xmlns:a16="http://schemas.microsoft.com/office/drawing/2014/main" val="2435330403"/>
                        </a:ext>
                      </a:extLst>
                    </a:gridCol>
                    <a:gridCol w="942894">
                      <a:extLst>
                        <a:ext uri="{9D8B030D-6E8A-4147-A177-3AD203B41FA5}">
                          <a16:colId xmlns:a16="http://schemas.microsoft.com/office/drawing/2014/main" val="2213599722"/>
                        </a:ext>
                      </a:extLst>
                    </a:gridCol>
                    <a:gridCol w="1051478">
                      <a:extLst>
                        <a:ext uri="{9D8B030D-6E8A-4147-A177-3AD203B41FA5}">
                          <a16:colId xmlns:a16="http://schemas.microsoft.com/office/drawing/2014/main" val="2975754200"/>
                        </a:ext>
                      </a:extLst>
                    </a:gridCol>
                    <a:gridCol w="1344674">
                      <a:extLst>
                        <a:ext uri="{9D8B030D-6E8A-4147-A177-3AD203B41FA5}">
                          <a16:colId xmlns:a16="http://schemas.microsoft.com/office/drawing/2014/main" val="1206164912"/>
                        </a:ext>
                      </a:extLst>
                    </a:gridCol>
                    <a:gridCol w="910068">
                      <a:extLst>
                        <a:ext uri="{9D8B030D-6E8A-4147-A177-3AD203B41FA5}">
                          <a16:colId xmlns:a16="http://schemas.microsoft.com/office/drawing/2014/main" val="4018721109"/>
                        </a:ext>
                      </a:extLst>
                    </a:gridCol>
                  </a:tblGrid>
                  <a:tr h="340424">
                    <a:tc>
                      <a:txBody>
                        <a:bodyPr/>
                        <a:lstStyle/>
                        <a:p>
                          <a:endParaRPr lang="zh-CN"/>
                        </a:p>
                      </a:txBody>
                      <a:tcPr>
                        <a:blipFill>
                          <a:blip r:embed="rId5"/>
                          <a:stretch>
                            <a:fillRect t="-3571" r="-621898" b="-460714"/>
                          </a:stretch>
                        </a:blipFill>
                      </a:tcPr>
                    </a:tc>
                    <a:tc>
                      <a:txBody>
                        <a:bodyPr/>
                        <a:lstStyle/>
                        <a:p>
                          <a:endParaRPr lang="zh-CN"/>
                        </a:p>
                      </a:txBody>
                      <a:tcPr>
                        <a:blipFill>
                          <a:blip r:embed="rId5"/>
                          <a:stretch>
                            <a:fillRect l="-90132" t="-3571" r="-460526" b="-460714"/>
                          </a:stretch>
                        </a:blipFill>
                      </a:tcPr>
                    </a:tc>
                    <a:tc>
                      <a:txBody>
                        <a:bodyPr/>
                        <a:lstStyle/>
                        <a:p>
                          <a:endParaRPr lang="zh-CN"/>
                        </a:p>
                      </a:txBody>
                      <a:tcPr>
                        <a:blipFill>
                          <a:blip r:embed="rId5"/>
                          <a:stretch>
                            <a:fillRect l="-186452" t="-3571" r="-351613" b="-460714"/>
                          </a:stretch>
                        </a:blipFill>
                      </a:tcPr>
                    </a:tc>
                    <a:tc>
                      <a:txBody>
                        <a:bodyPr/>
                        <a:lstStyle/>
                        <a:p>
                          <a:endParaRPr lang="zh-CN"/>
                        </a:p>
                      </a:txBody>
                      <a:tcPr>
                        <a:blipFill>
                          <a:blip r:embed="rId5"/>
                          <a:stretch>
                            <a:fillRect l="-256647" t="-3571" r="-215029" b="-460714"/>
                          </a:stretch>
                        </a:blipFill>
                      </a:tcPr>
                    </a:tc>
                    <a:tc>
                      <a:txBody>
                        <a:bodyPr/>
                        <a:lstStyle/>
                        <a:p>
                          <a:endParaRPr lang="zh-CN"/>
                        </a:p>
                      </a:txBody>
                      <a:tcPr>
                        <a:blipFill>
                          <a:blip r:embed="rId5"/>
                          <a:stretch>
                            <a:fillRect l="-279186" t="-3571" r="-68326" b="-460714"/>
                          </a:stretch>
                        </a:blipFill>
                      </a:tcPr>
                    </a:tc>
                    <a:tc>
                      <a:txBody>
                        <a:bodyPr/>
                        <a:lstStyle/>
                        <a:p>
                          <a:endParaRPr lang="zh-CN"/>
                        </a:p>
                      </a:txBody>
                      <a:tcPr>
                        <a:blipFill>
                          <a:blip r:embed="rId5"/>
                          <a:stretch>
                            <a:fillRect l="-562416" t="-3571" r="-1342" b="-460714"/>
                          </a:stretch>
                        </a:blipFill>
                      </a:tcPr>
                    </a:tc>
                    <a:extLst>
                      <a:ext uri="{0D108BD9-81ED-4DB2-BD59-A6C34878D82A}">
                        <a16:rowId xmlns:a16="http://schemas.microsoft.com/office/drawing/2014/main" val="416559947"/>
                      </a:ext>
                    </a:extLst>
                  </a:tr>
                  <a:tr h="518160">
                    <a:tc>
                      <a:txBody>
                        <a:bodyPr/>
                        <a:lstStyle/>
                        <a:p>
                          <a:endParaRPr lang="zh-CN"/>
                        </a:p>
                      </a:txBody>
                      <a:tcPr>
                        <a:blipFill>
                          <a:blip r:embed="rId5"/>
                          <a:stretch>
                            <a:fillRect t="-68235" r="-621898" b="-203529"/>
                          </a:stretch>
                        </a:blipFill>
                      </a:tcPr>
                    </a:tc>
                    <a:tc>
                      <a:txBody>
                        <a:bodyPr/>
                        <a:lstStyle/>
                        <a:p>
                          <a:endParaRPr lang="zh-CN"/>
                        </a:p>
                      </a:txBody>
                      <a:tcPr>
                        <a:blipFill>
                          <a:blip r:embed="rId5"/>
                          <a:stretch>
                            <a:fillRect l="-90132" t="-68235" r="-460526" b="-203529"/>
                          </a:stretch>
                        </a:blipFill>
                      </a:tcPr>
                    </a:tc>
                    <a:tc>
                      <a:txBody>
                        <a:bodyPr/>
                        <a:lstStyle/>
                        <a:p>
                          <a:endParaRPr lang="zh-CN"/>
                        </a:p>
                      </a:txBody>
                      <a:tcPr>
                        <a:blipFill>
                          <a:blip r:embed="rId5"/>
                          <a:stretch>
                            <a:fillRect l="-186452" t="-68235" r="-351613" b="-203529"/>
                          </a:stretch>
                        </a:blipFill>
                      </a:tcPr>
                    </a:tc>
                    <a:tc>
                      <a:txBody>
                        <a:bodyPr/>
                        <a:lstStyle/>
                        <a:p>
                          <a:pPr algn="ctr">
                            <a:lnSpc>
                              <a:spcPct val="200000"/>
                            </a:lnSpc>
                          </a:pPr>
                          <a:r>
                            <a:rPr lang="en-US" altLang="zh-CN" sz="1400" dirty="0"/>
                            <a:t>2.003</a:t>
                          </a:r>
                          <a:endParaRPr lang="zh-CN" altLang="en-US" sz="1400" dirty="0"/>
                        </a:p>
                      </a:txBody>
                      <a:tcPr/>
                    </a:tc>
                    <a:tc>
                      <a:txBody>
                        <a:bodyPr/>
                        <a:lstStyle/>
                        <a:p>
                          <a:pPr marL="0" algn="ctr" defTabSz="914400" rtl="0" eaLnBrk="1" latinLnBrk="0" hangingPunct="1">
                            <a:lnSpc>
                              <a:spcPct val="200000"/>
                            </a:lnSpc>
                          </a:pPr>
                          <a:r>
                            <a:rPr lang="en-US" altLang="zh-CN" sz="1400" kern="1200" dirty="0"/>
                            <a:t>1312</a:t>
                          </a:r>
                          <a:endParaRPr lang="zh-CN" altLang="en-US" sz="1400" kern="1200" dirty="0">
                            <a:solidFill>
                              <a:schemeClr val="dk1"/>
                            </a:solidFill>
                            <a:latin typeface="+mn-lt"/>
                            <a:ea typeface="+mn-ea"/>
                            <a:cs typeface="+mn-cs"/>
                          </a:endParaRPr>
                        </a:p>
                      </a:txBody>
                      <a:tcPr/>
                    </a:tc>
                    <a:tc>
                      <a:txBody>
                        <a:bodyPr/>
                        <a:lstStyle/>
                        <a:p>
                          <a:pPr marL="0" algn="ctr" defTabSz="914400" rtl="0" eaLnBrk="1" latinLnBrk="0" hangingPunct="1">
                            <a:lnSpc>
                              <a:spcPct val="200000"/>
                            </a:lnSpc>
                          </a:pPr>
                          <a:r>
                            <a:rPr lang="en-US" altLang="zh-CN" sz="1400" kern="1200" dirty="0"/>
                            <a:t>1.974</a:t>
                          </a:r>
                          <a:endParaRPr lang="zh-CN" altLang="en-US" sz="1400" kern="1200" dirty="0">
                            <a:solidFill>
                              <a:schemeClr val="dk1"/>
                            </a:solidFill>
                            <a:latin typeface="+mn-lt"/>
                            <a:ea typeface="+mn-ea"/>
                            <a:cs typeface="+mn-cs"/>
                          </a:endParaRPr>
                        </a:p>
                      </a:txBody>
                      <a:tcPr/>
                    </a:tc>
                    <a:extLst>
                      <a:ext uri="{0D108BD9-81ED-4DB2-BD59-A6C34878D82A}">
                        <a16:rowId xmlns:a16="http://schemas.microsoft.com/office/drawing/2014/main" val="2349988565"/>
                      </a:ext>
                    </a:extLst>
                  </a:tr>
                  <a:tr h="518160">
                    <a:tc>
                      <a:txBody>
                        <a:bodyPr/>
                        <a:lstStyle/>
                        <a:p>
                          <a:endParaRPr lang="zh-CN"/>
                        </a:p>
                      </a:txBody>
                      <a:tcPr>
                        <a:blipFill>
                          <a:blip r:embed="rId5"/>
                          <a:stretch>
                            <a:fillRect t="-166279" r="-621898" b="-101163"/>
                          </a:stretch>
                        </a:blipFill>
                      </a:tcPr>
                    </a:tc>
                    <a:tc>
                      <a:txBody>
                        <a:bodyPr/>
                        <a:lstStyle/>
                        <a:p>
                          <a:endParaRPr lang="zh-CN"/>
                        </a:p>
                      </a:txBody>
                      <a:tcPr>
                        <a:blipFill>
                          <a:blip r:embed="rId5"/>
                          <a:stretch>
                            <a:fillRect l="-90132" t="-166279" r="-460526" b="-101163"/>
                          </a:stretch>
                        </a:blipFill>
                      </a:tcPr>
                    </a:tc>
                    <a:tc>
                      <a:txBody>
                        <a:bodyPr/>
                        <a:lstStyle/>
                        <a:p>
                          <a:endParaRPr lang="zh-CN"/>
                        </a:p>
                      </a:txBody>
                      <a:tcPr>
                        <a:blipFill>
                          <a:blip r:embed="rId5"/>
                          <a:stretch>
                            <a:fillRect l="-186452" t="-166279" r="-351613" b="-101163"/>
                          </a:stretch>
                        </a:blipFill>
                      </a:tcPr>
                    </a:tc>
                    <a:tc>
                      <a:txBody>
                        <a:bodyPr/>
                        <a:lstStyle/>
                        <a:p>
                          <a:endParaRPr lang="zh-CN"/>
                        </a:p>
                      </a:txBody>
                      <a:tcPr>
                        <a:blipFill>
                          <a:blip r:embed="rId5"/>
                          <a:stretch>
                            <a:fillRect l="-256647" t="-166279" r="-215029" b="-101163"/>
                          </a:stretch>
                        </a:blipFill>
                      </a:tcPr>
                    </a:tc>
                    <a:tc>
                      <a:txBody>
                        <a:bodyPr/>
                        <a:lstStyle/>
                        <a:p>
                          <a:endParaRPr lang="zh-CN"/>
                        </a:p>
                      </a:txBody>
                      <a:tcPr>
                        <a:blipFill>
                          <a:blip r:embed="rId5"/>
                          <a:stretch>
                            <a:fillRect l="-279186" t="-166279" r="-68326" b="-101163"/>
                          </a:stretch>
                        </a:blipFill>
                      </a:tcPr>
                    </a:tc>
                    <a:tc>
                      <a:txBody>
                        <a:bodyPr/>
                        <a:lstStyle/>
                        <a:p>
                          <a:endParaRPr lang="zh-CN"/>
                        </a:p>
                      </a:txBody>
                      <a:tcPr>
                        <a:blipFill>
                          <a:blip r:embed="rId5"/>
                          <a:stretch>
                            <a:fillRect l="-562416" t="-166279" r="-1342" b="-101163"/>
                          </a:stretch>
                        </a:blipFill>
                      </a:tcPr>
                    </a:tc>
                    <a:extLst>
                      <a:ext uri="{0D108BD9-81ED-4DB2-BD59-A6C34878D82A}">
                        <a16:rowId xmlns:a16="http://schemas.microsoft.com/office/drawing/2014/main" val="1467376583"/>
                      </a:ext>
                    </a:extLst>
                  </a:tr>
                  <a:tr h="518160">
                    <a:tc>
                      <a:txBody>
                        <a:bodyPr/>
                        <a:lstStyle/>
                        <a:p>
                          <a:endParaRPr lang="zh-CN"/>
                        </a:p>
                      </a:txBody>
                      <a:tcPr>
                        <a:blipFill>
                          <a:blip r:embed="rId5"/>
                          <a:stretch>
                            <a:fillRect t="-269412" r="-621898" b="-2353"/>
                          </a:stretch>
                        </a:blipFill>
                      </a:tcPr>
                    </a:tc>
                    <a:tc>
                      <a:txBody>
                        <a:bodyPr/>
                        <a:lstStyle/>
                        <a:p>
                          <a:endParaRPr lang="zh-CN"/>
                        </a:p>
                      </a:txBody>
                      <a:tcPr>
                        <a:blipFill>
                          <a:blip r:embed="rId5"/>
                          <a:stretch>
                            <a:fillRect l="-90132" t="-269412" r="-460526" b="-2353"/>
                          </a:stretch>
                        </a:blipFill>
                      </a:tcPr>
                    </a:tc>
                    <a:tc>
                      <a:txBody>
                        <a:bodyPr/>
                        <a:lstStyle/>
                        <a:p>
                          <a:endParaRPr lang="zh-CN"/>
                        </a:p>
                      </a:txBody>
                      <a:tcPr>
                        <a:blipFill>
                          <a:blip r:embed="rId5"/>
                          <a:stretch>
                            <a:fillRect l="-186452" t="-269412" r="-351613" b="-2353"/>
                          </a:stretch>
                        </a:blipFill>
                      </a:tcPr>
                    </a:tc>
                    <a:tc>
                      <a:txBody>
                        <a:bodyPr/>
                        <a:lstStyle/>
                        <a:p>
                          <a:endParaRPr lang="zh-CN"/>
                        </a:p>
                      </a:txBody>
                      <a:tcPr>
                        <a:blipFill>
                          <a:blip r:embed="rId5"/>
                          <a:stretch>
                            <a:fillRect l="-256647" t="-269412" r="-215029" b="-2353"/>
                          </a:stretch>
                        </a:blipFill>
                      </a:tcPr>
                    </a:tc>
                    <a:tc>
                      <a:txBody>
                        <a:bodyPr/>
                        <a:lstStyle/>
                        <a:p>
                          <a:endParaRPr lang="zh-CN"/>
                        </a:p>
                      </a:txBody>
                      <a:tcPr>
                        <a:blipFill>
                          <a:blip r:embed="rId5"/>
                          <a:stretch>
                            <a:fillRect l="-279186" t="-269412" r="-68326" b="-2353"/>
                          </a:stretch>
                        </a:blipFill>
                      </a:tcPr>
                    </a:tc>
                    <a:tc>
                      <a:txBody>
                        <a:bodyPr/>
                        <a:lstStyle/>
                        <a:p>
                          <a:endParaRPr lang="zh-CN"/>
                        </a:p>
                      </a:txBody>
                      <a:tcPr>
                        <a:blipFill>
                          <a:blip r:embed="rId5"/>
                          <a:stretch>
                            <a:fillRect l="-562416" t="-269412" r="-1342" b="-2353"/>
                          </a:stretch>
                        </a:blipFill>
                      </a:tcPr>
                    </a:tc>
                    <a:extLst>
                      <a:ext uri="{0D108BD9-81ED-4DB2-BD59-A6C34878D82A}">
                        <a16:rowId xmlns:a16="http://schemas.microsoft.com/office/drawing/2014/main" val="3006025366"/>
                      </a:ext>
                    </a:extLst>
                  </a:tr>
                </a:tbl>
              </a:graphicData>
            </a:graphic>
          </p:graphicFrame>
        </mc:Fallback>
      </mc:AlternateContent>
    </p:spTree>
    <p:extLst>
      <p:ext uri="{BB962C8B-B14F-4D97-AF65-F5344CB8AC3E}">
        <p14:creationId xmlns:p14="http://schemas.microsoft.com/office/powerpoint/2010/main" val="850532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4063117" y="589367"/>
            <a:ext cx="7768663"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15</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34497"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Tidal deformability</a:t>
            </a:r>
          </a:p>
        </p:txBody>
      </p:sp>
      <p:sp>
        <p:nvSpPr>
          <p:cNvPr id="21" name="矩形 20">
            <a:extLst>
              <a:ext uri="{FF2B5EF4-FFF2-40B4-BE49-F238E27FC236}">
                <a16:creationId xmlns:a16="http://schemas.microsoft.com/office/drawing/2014/main" id="{568A9FC3-B387-4FDA-97F9-20FF14C46533}"/>
              </a:ext>
            </a:extLst>
          </p:cNvPr>
          <p:cNvSpPr/>
          <p:nvPr/>
        </p:nvSpPr>
        <p:spPr>
          <a:xfrm>
            <a:off x="728620" y="1215329"/>
            <a:ext cx="3807982" cy="369332"/>
          </a:xfrm>
          <a:prstGeom prst="rect">
            <a:avLst/>
          </a:prstGeom>
          <a:solidFill>
            <a:schemeClr val="bg1"/>
          </a:solidFill>
          <a:ln>
            <a:noFill/>
          </a:ln>
        </p:spPr>
        <p:txBody>
          <a:bodyPr wrap="square">
            <a:spAutoFit/>
          </a:bodyPr>
          <a:lstStyle/>
          <a:p>
            <a:pPr marL="285750" indent="-285750">
              <a:buFont typeface="Wingdings" panose="05000000000000000000" pitchFamily="2" charset="2"/>
              <a:buChar char="Ø"/>
            </a:pPr>
            <a:r>
              <a:rPr lang="en-US" altLang="zh-CN" dirty="0">
                <a:solidFill>
                  <a:schemeClr val="accent2">
                    <a:lumMod val="75000"/>
                  </a:schemeClr>
                </a:solidFill>
                <a:latin typeface="Times New Roman" panose="02020603050405020304" pitchFamily="18" charset="0"/>
                <a:cs typeface="Times New Roman" panose="02020603050405020304" pitchFamily="18" charset="0"/>
              </a:rPr>
              <a:t>HNS:  </a:t>
            </a:r>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F659C23C-D43F-431C-AD0B-80F2F5E68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8744" y="2465642"/>
            <a:ext cx="5795320" cy="3659212"/>
          </a:xfrm>
          <a:prstGeom prst="rect">
            <a:avLst/>
          </a:prstGeom>
        </p:spPr>
      </p:pic>
      <p:sp>
        <p:nvSpPr>
          <p:cNvPr id="24" name="矩形 23">
            <a:extLst>
              <a:ext uri="{FF2B5EF4-FFF2-40B4-BE49-F238E27FC236}">
                <a16:creationId xmlns:a16="http://schemas.microsoft.com/office/drawing/2014/main" id="{1DB9869A-95CD-4652-BE23-B2B8C692AD23}"/>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mc:AlternateContent xmlns:mc="http://schemas.openxmlformats.org/markup-compatibility/2006" xmlns:a14="http://schemas.microsoft.com/office/drawing/2010/main">
        <mc:Choice Requires="a14">
          <p:sp>
            <p:nvSpPr>
              <p:cNvPr id="25" name="矩形 24">
                <a:extLst>
                  <a:ext uri="{FF2B5EF4-FFF2-40B4-BE49-F238E27FC236}">
                    <a16:creationId xmlns:a16="http://schemas.microsoft.com/office/drawing/2014/main" id="{D5EB2587-47B7-4E1D-973E-5D3E01E235BC}"/>
                  </a:ext>
                </a:extLst>
              </p:cNvPr>
              <p:cNvSpPr/>
              <p:nvPr/>
            </p:nvSpPr>
            <p:spPr>
              <a:xfrm>
                <a:off x="4559534" y="2069333"/>
                <a:ext cx="3072927" cy="338554"/>
              </a:xfrm>
              <a:prstGeom prst="rect">
                <a:avLst/>
              </a:prstGeom>
              <a:noFill/>
              <a:ln>
                <a:solidFill>
                  <a:srgbClr val="00B0F0"/>
                </a:solidFill>
              </a:ln>
            </p:spPr>
            <p:txBody>
              <a:bodyPr wrap="square">
                <a:spAutoFit/>
              </a:bodyPr>
              <a:lstStyle/>
              <a:p>
                <a14:m>
                  <m:oMath xmlns:m="http://schemas.openxmlformats.org/officeDocument/2006/math">
                    <m:r>
                      <a:rPr lang="en-US" altLang="zh-CN" sz="1600" b="0" i="1" smtClean="0">
                        <a:latin typeface="Cambria Math" panose="02040503050406030204" pitchFamily="18" charset="0"/>
                      </a:rPr>
                      <m:t>𝑚</m:t>
                    </m:r>
                    <m:r>
                      <a:rPr lang="en-US" altLang="zh-CN" sz="1600" b="0" i="1" smtClean="0">
                        <a:latin typeface="Cambria Math" panose="02040503050406030204" pitchFamily="18" charset="0"/>
                      </a:rPr>
                      <m:t>=5.8, 7.5, 9.5 </m:t>
                    </m:r>
                    <m:r>
                      <m:rPr>
                        <m:sty m:val="p"/>
                      </m:rPr>
                      <a:rPr lang="en-US" altLang="zh-CN" sz="1600" b="0" i="0" smtClean="0">
                        <a:latin typeface="Cambria Math" panose="02040503050406030204" pitchFamily="18" charset="0"/>
                      </a:rPr>
                      <m:t>MeV</m:t>
                    </m:r>
                  </m:oMath>
                </a14:m>
                <a:r>
                  <a:rPr lang="en-US" altLang="zh-CN" sz="1600" dirty="0"/>
                  <a:t>, </a:t>
                </a:r>
                <a14:m>
                  <m:oMath xmlns:m="http://schemas.openxmlformats.org/officeDocument/2006/math">
                    <m:sSub>
                      <m:sSubPr>
                        <m:ctrlPr>
                          <a:rPr lang="el-GR" altLang="zh-CN" sz="1600" i="1">
                            <a:latin typeface="Cambria Math" panose="02040503050406030204" pitchFamily="18" charset="0"/>
                            <a:ea typeface="Cambria Math" panose="02040503050406030204" pitchFamily="18" charset="0"/>
                          </a:rPr>
                        </m:ctrlPr>
                      </m:sSubPr>
                      <m:e>
                        <m:r>
                          <a:rPr lang="el-GR" altLang="zh-CN" sz="1600" i="1">
                            <a:latin typeface="Cambria Math" panose="02040503050406030204" pitchFamily="18" charset="0"/>
                            <a:ea typeface="Cambria Math" panose="02040503050406030204" pitchFamily="18" charset="0"/>
                          </a:rPr>
                          <m:t>𝛬</m:t>
                        </m:r>
                      </m:e>
                      <m:sub>
                        <m:r>
                          <a:rPr lang="en-US" altLang="zh-CN" sz="1600" i="1">
                            <a:latin typeface="Cambria Math" panose="02040503050406030204" pitchFamily="18" charset="0"/>
                            <a:ea typeface="Cambria Math" panose="02040503050406030204" pitchFamily="18" charset="0"/>
                          </a:rPr>
                          <m:t>1.4</m:t>
                        </m:r>
                      </m:sub>
                    </m:sSub>
                    <m:r>
                      <a:rPr lang="en-US" altLang="zh-CN" sz="1600" dirty="0">
                        <a:latin typeface="Cambria Math" panose="02040503050406030204" pitchFamily="18" charset="0"/>
                        <a:ea typeface="Cambria Math" panose="02040503050406030204" pitchFamily="18" charset="0"/>
                      </a:rPr>
                      <m:t>=</m:t>
                    </m:r>
                    <m:r>
                      <a:rPr lang="en-US" altLang="zh-CN" sz="1600" i="1" dirty="0">
                        <a:latin typeface="Cambria Math" panose="02040503050406030204" pitchFamily="18" charset="0"/>
                        <a:ea typeface="Cambria Math" panose="02040503050406030204" pitchFamily="18" charset="0"/>
                      </a:rPr>
                      <m:t>272</m:t>
                    </m:r>
                  </m:oMath>
                </a14:m>
                <a:endParaRPr lang="en-US" altLang="zh-CN" sz="1600" dirty="0"/>
              </a:p>
            </p:txBody>
          </p:sp>
        </mc:Choice>
        <mc:Fallback xmlns="">
          <p:sp>
            <p:nvSpPr>
              <p:cNvPr id="25" name="矩形 24">
                <a:extLst>
                  <a:ext uri="{FF2B5EF4-FFF2-40B4-BE49-F238E27FC236}">
                    <a16:creationId xmlns:a16="http://schemas.microsoft.com/office/drawing/2014/main" id="{D5EB2587-47B7-4E1D-973E-5D3E01E235BC}"/>
                  </a:ext>
                </a:extLst>
              </p:cNvPr>
              <p:cNvSpPr>
                <a:spLocks noRot="1" noChangeAspect="1" noMove="1" noResize="1" noEditPoints="1" noAdjustHandles="1" noChangeArrowheads="1" noChangeShapeType="1" noTextEdit="1"/>
              </p:cNvSpPr>
              <p:nvPr/>
            </p:nvSpPr>
            <p:spPr>
              <a:xfrm>
                <a:off x="4559534" y="2069333"/>
                <a:ext cx="3072927" cy="338554"/>
              </a:xfrm>
              <a:prstGeom prst="rect">
                <a:avLst/>
              </a:prstGeom>
              <a:blipFill>
                <a:blip r:embed="rId4"/>
                <a:stretch>
                  <a:fillRect t="-3448" b="-18966"/>
                </a:stretch>
              </a:blipFill>
              <a:ln>
                <a:solidFill>
                  <a:srgbClr val="00B0F0"/>
                </a:solidFill>
              </a:ln>
            </p:spPr>
            <p:txBody>
              <a:bodyPr/>
              <a:lstStyle/>
              <a:p>
                <a:r>
                  <a:rPr lang="zh-CN" altLang="en-US">
                    <a:noFill/>
                  </a:rPr>
                  <a:t> </a:t>
                </a:r>
              </a:p>
            </p:txBody>
          </p:sp>
        </mc:Fallback>
      </mc:AlternateContent>
    </p:spTree>
    <p:extLst>
      <p:ext uri="{BB962C8B-B14F-4D97-AF65-F5344CB8AC3E}">
        <p14:creationId xmlns:p14="http://schemas.microsoft.com/office/powerpoint/2010/main" val="2766389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AD37C69B-766E-442E-A9C6-02E0AD2FBA4E}"/>
                  </a:ext>
                </a:extLst>
              </p:cNvPr>
              <p:cNvSpPr txBox="1"/>
              <p:nvPr/>
            </p:nvSpPr>
            <p:spPr>
              <a:xfrm>
                <a:off x="1087921" y="1943616"/>
                <a:ext cx="10016154" cy="4296817"/>
              </a:xfrm>
              <a:prstGeom prst="rect">
                <a:avLst/>
              </a:prstGeom>
              <a:noFill/>
            </p:spPr>
            <p:txBody>
              <a:bodyPr wrap="square" rtlCol="0">
                <a:spAutoFit/>
              </a:bodyPr>
              <a:lstStyle/>
              <a:p>
                <a:pPr marL="285750" indent="-285750" algn="just">
                  <a:lnSpc>
                    <a:spcPct val="110000"/>
                  </a:lnSpc>
                  <a:spcBef>
                    <a:spcPts val="1200"/>
                  </a:spcBef>
                  <a:buClr>
                    <a:srgbClr val="143997"/>
                  </a:buClr>
                  <a:buSzPct val="74000"/>
                  <a:buFont typeface="Wingdings" panose="05000000000000000000" pitchFamily="2" charset="2"/>
                  <a:buChar char="l"/>
                </a:pPr>
                <a14:m>
                  <m:oMath xmlns:m="http://schemas.openxmlformats.org/officeDocument/2006/math">
                    <m:r>
                      <a:rPr lang="en-US" altLang="zh-CN" b="1" i="1" smtClean="0">
                        <a:latin typeface="Cambria Math" panose="02040503050406030204" pitchFamily="18" charset="0"/>
                      </a:rPr>
                      <m:t>𝑮</m:t>
                    </m:r>
                    <m:r>
                      <a:rPr lang="en-US" altLang="zh-CN" b="1" i="1">
                        <a:latin typeface="Cambria Math" panose="02040503050406030204" pitchFamily="18" charset="0"/>
                        <a:ea typeface="Cambria Math" panose="02040503050406030204" pitchFamily="18" charset="0"/>
                      </a:rPr>
                      <m:t>→</m:t>
                    </m:r>
                    <m:sSub>
                      <m:sSubPr>
                        <m:ctrlPr>
                          <a:rPr lang="en-US" altLang="zh-CN" b="1" i="1">
                            <a:latin typeface="Cambria Math" panose="02040503050406030204" pitchFamily="18" charset="0"/>
                            <a:ea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𝑮</m:t>
                        </m:r>
                      </m:e>
                      <m:sub>
                        <m:r>
                          <a:rPr lang="en-US" altLang="zh-CN" b="1" i="1">
                            <a:latin typeface="Cambria Math" panose="02040503050406030204" pitchFamily="18" charset="0"/>
                            <a:ea typeface="Cambria Math" panose="02040503050406030204" pitchFamily="18" charset="0"/>
                          </a:rPr>
                          <m:t>𝟏</m:t>
                        </m:r>
                      </m:sub>
                    </m:sSub>
                    <m:r>
                      <a:rPr lang="en-US" altLang="zh-CN" b="1" i="1">
                        <a:latin typeface="Cambria Math" panose="02040503050406030204" pitchFamily="18" charset="0"/>
                        <a:ea typeface="Cambria Math" panose="02040503050406030204" pitchFamily="18" charset="0"/>
                      </a:rPr>
                      <m:t>+</m:t>
                    </m:r>
                    <m:sSub>
                      <m:sSubPr>
                        <m:ctrlPr>
                          <a:rPr lang="en-US" altLang="zh-CN" b="1" i="1">
                            <a:latin typeface="Cambria Math" panose="02040503050406030204" pitchFamily="18" charset="0"/>
                            <a:ea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𝑮</m:t>
                        </m:r>
                      </m:e>
                      <m:sub>
                        <m:r>
                          <a:rPr lang="en-US" altLang="zh-CN" b="1" i="1">
                            <a:latin typeface="Cambria Math" panose="02040503050406030204" pitchFamily="18" charset="0"/>
                            <a:ea typeface="Cambria Math" panose="02040503050406030204" pitchFamily="18" charset="0"/>
                          </a:rPr>
                          <m:t>𝟐</m:t>
                        </m:r>
                      </m:sub>
                    </m:sSub>
                    <m:r>
                      <a:rPr lang="en-US" altLang="zh-CN" b="1" i="1">
                        <a:latin typeface="Cambria Math" panose="02040503050406030204" pitchFamily="18" charset="0"/>
                        <a:ea typeface="Cambria Math" panose="02040503050406030204" pitchFamily="18" charset="0"/>
                      </a:rPr>
                      <m:t>&lt;</m:t>
                    </m:r>
                    <m:bar>
                      <m:barPr>
                        <m:pos m:val="top"/>
                        <m:ctrlPr>
                          <a:rPr lang="en-US" altLang="zh-CN" b="1" i="1">
                            <a:latin typeface="Cambria Math" panose="02040503050406030204" pitchFamily="18" charset="0"/>
                            <a:ea typeface="Cambria Math" panose="02040503050406030204" pitchFamily="18" charset="0"/>
                          </a:rPr>
                        </m:ctrlPr>
                      </m:barPr>
                      <m:e>
                        <m:r>
                          <a:rPr lang="zh-CN" altLang="en-US" b="1" i="1">
                            <a:latin typeface="Cambria Math" panose="02040503050406030204" pitchFamily="18" charset="0"/>
                            <a:ea typeface="Cambria Math" panose="02040503050406030204" pitchFamily="18" charset="0"/>
                          </a:rPr>
                          <m:t>𝝍</m:t>
                        </m:r>
                      </m:e>
                    </m:bar>
                    <m:r>
                      <a:rPr lang="zh-CN" altLang="en-US" b="1" i="1">
                        <a:latin typeface="Cambria Math" panose="02040503050406030204" pitchFamily="18" charset="0"/>
                        <a:ea typeface="Cambria Math" panose="02040503050406030204" pitchFamily="18" charset="0"/>
                      </a:rPr>
                      <m:t>𝝍</m:t>
                    </m:r>
                    <m:r>
                      <a:rPr lang="en-US" altLang="zh-CN" b="1" i="1">
                        <a:latin typeface="Cambria Math" panose="02040503050406030204" pitchFamily="18" charset="0"/>
                        <a:ea typeface="Cambria Math" panose="02040503050406030204" pitchFamily="18" charset="0"/>
                      </a:rPr>
                      <m:t>&gt; </m:t>
                    </m:r>
                    <m:r>
                      <a:rPr lang="en-US" altLang="zh-CN" b="1" i="1" smtClean="0">
                        <a:latin typeface="Cambria Math" panose="02040503050406030204" pitchFamily="18" charset="0"/>
                        <a:ea typeface="Cambria Math" panose="02040503050406030204" pitchFamily="18" charset="0"/>
                      </a:rPr>
                      <m:t>:</m:t>
                    </m:r>
                  </m:oMath>
                </a14:m>
                <a:endParaRPr lang="en-US" altLang="zh-CN" b="1" dirty="0">
                  <a:ea typeface="Cambria Math" panose="02040503050406030204" pitchFamily="18" charset="0"/>
                </a:endParaRPr>
              </a:p>
              <a:p>
                <a:pPr algn="just">
                  <a:lnSpc>
                    <a:spcPct val="110000"/>
                  </a:lnSpc>
                  <a:spcBef>
                    <a:spcPts val="1200"/>
                  </a:spcBef>
                  <a:buClr>
                    <a:srgbClr val="143997"/>
                  </a:buClr>
                  <a:buSzPct val="74000"/>
                </a:pPr>
                <a:r>
                  <a:rPr lang="en-US" altLang="zh-CN" b="1" dirty="0"/>
                  <a:t>     </a:t>
                </a:r>
                <a:r>
                  <a:rPr lang="en-US" altLang="zh-CN" dirty="0"/>
                  <a:t>1) for </a:t>
                </a:r>
                <a:r>
                  <a:rPr lang="en-US" altLang="zh-CN" b="1" dirty="0"/>
                  <a:t>QS</a:t>
                </a:r>
                <a:r>
                  <a:rPr lang="en-US" altLang="zh-CN" dirty="0"/>
                  <a:t> &amp; low </a:t>
                </a:r>
                <a:r>
                  <a:rPr lang="en-US" altLang="zh-CN" i="1" dirty="0"/>
                  <a:t>m</a:t>
                </a:r>
                <a:r>
                  <a:rPr lang="en-US" altLang="zh-CN" dirty="0"/>
                  <a:t> (</a:t>
                </a:r>
                <a14:m>
                  <m:oMath xmlns:m="http://schemas.openxmlformats.org/officeDocument/2006/math">
                    <m:r>
                      <a:rPr lang="en-US" altLang="zh-CN" b="1" i="1" dirty="0">
                        <a:latin typeface="Cambria Math" panose="02040503050406030204" pitchFamily="18" charset="0"/>
                      </a:rPr>
                      <m:t>𝒎</m:t>
                    </m:r>
                    <m:r>
                      <a:rPr lang="en-US" altLang="zh-CN" b="1" i="0" dirty="0">
                        <a:latin typeface="Cambria Math" panose="02040503050406030204" pitchFamily="18" charset="0"/>
                      </a:rPr>
                      <m:t>=</m:t>
                    </m:r>
                    <m:r>
                      <a:rPr lang="en-US" altLang="zh-CN" b="1" i="0" dirty="0">
                        <a:latin typeface="Cambria Math" panose="02040503050406030204" pitchFamily="18" charset="0"/>
                      </a:rPr>
                      <m:t>𝟑</m:t>
                    </m:r>
                    <m:r>
                      <a:rPr lang="en-US" altLang="zh-CN" b="1" i="0" dirty="0">
                        <a:latin typeface="Cambria Math" panose="02040503050406030204" pitchFamily="18" charset="0"/>
                      </a:rPr>
                      <m:t>.</m:t>
                    </m:r>
                    <m:r>
                      <a:rPr lang="en-US" altLang="zh-CN" b="1" i="0" dirty="0">
                        <a:latin typeface="Cambria Math" panose="02040503050406030204" pitchFamily="18" charset="0"/>
                      </a:rPr>
                      <m:t>𝟓</m:t>
                    </m:r>
                  </m:oMath>
                </a14:m>
                <a:r>
                  <a:rPr lang="en-US" altLang="zh-CN" dirty="0"/>
                  <a:t>) &amp; </a:t>
                </a:r>
                <a14:m>
                  <m:oMath xmlns:m="http://schemas.openxmlformats.org/officeDocument/2006/math">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𝑻</m:t>
                        </m:r>
                      </m:e>
                      <m:sub>
                        <m:r>
                          <a:rPr lang="en-US" altLang="zh-CN" b="1" i="1">
                            <a:latin typeface="Cambria Math" panose="02040503050406030204" pitchFamily="18" charset="0"/>
                          </a:rPr>
                          <m:t>𝒑𝒄</m:t>
                        </m:r>
                      </m:sub>
                    </m:sSub>
                    <m:r>
                      <a:rPr lang="en-US" altLang="zh-CN" b="1">
                        <a:latin typeface="Cambria Math" panose="02040503050406030204" pitchFamily="18" charset="0"/>
                      </a:rPr>
                      <m:t>=</m:t>
                    </m:r>
                    <m:r>
                      <a:rPr lang="en-US" altLang="zh-CN" b="1" i="1">
                        <a:latin typeface="Cambria Math" panose="02040503050406030204" pitchFamily="18" charset="0"/>
                      </a:rPr>
                      <m:t>𝟏𝟕𝟑</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𝟖</m:t>
                    </m:r>
                  </m:oMath>
                </a14:m>
                <a:r>
                  <a:rPr lang="en-US" altLang="zh-CN" dirty="0"/>
                  <a:t> &amp; </a:t>
                </a:r>
                <a14:m>
                  <m:oMath xmlns:m="http://schemas.openxmlformats.org/officeDocument/2006/math">
                    <m:sSup>
                      <m:sSupPr>
                        <m:ctrlPr>
                          <a:rPr lang="en-US" altLang="zh-CN" b="1" i="1">
                            <a:latin typeface="Cambria Math" panose="02040503050406030204" pitchFamily="18" charset="0"/>
                          </a:rPr>
                        </m:ctrlPr>
                      </m:sSupPr>
                      <m:e>
                        <m:r>
                          <a:rPr lang="en-US" altLang="zh-CN" b="1" i="1">
                            <a:latin typeface="Cambria Math" panose="02040503050406030204" pitchFamily="18" charset="0"/>
                          </a:rPr>
                          <m:t>𝑩</m:t>
                        </m:r>
                      </m:e>
                      <m:sup>
                        <m:r>
                          <a:rPr lang="en-US" altLang="zh-CN" b="1" i="1">
                            <a:latin typeface="Cambria Math" panose="02040503050406030204" pitchFamily="18" charset="0"/>
                          </a:rPr>
                          <m:t>𝟏</m:t>
                        </m:r>
                        <m:r>
                          <a:rPr lang="en-US" altLang="zh-CN" b="1" i="1">
                            <a:latin typeface="Cambria Math" panose="02040503050406030204" pitchFamily="18" charset="0"/>
                          </a:rPr>
                          <m:t>/</m:t>
                        </m:r>
                        <m:r>
                          <a:rPr lang="en-US" altLang="zh-CN" b="1" i="1">
                            <a:latin typeface="Cambria Math" panose="02040503050406030204" pitchFamily="18" charset="0"/>
                          </a:rPr>
                          <m:t>𝟒</m:t>
                        </m:r>
                      </m:sup>
                    </m:sSup>
                    <m:r>
                      <a:rPr lang="en-US" altLang="zh-CN" b="1" i="1">
                        <a:latin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𝟏𝟏</m:t>
                    </m:r>
                    <m:r>
                      <a:rPr lang="en-US" altLang="zh-CN" b="1" i="1" smtClean="0">
                        <a:latin typeface="Cambria Math" panose="02040503050406030204" pitchFamily="18" charset="0"/>
                        <a:ea typeface="Cambria Math" panose="02040503050406030204" pitchFamily="18" charset="0"/>
                      </a:rPr>
                      <m:t>𝟓</m:t>
                    </m:r>
                  </m:oMath>
                </a14:m>
                <a:r>
                  <a:rPr lang="en-US" altLang="zh-CN" dirty="0"/>
                  <a:t> </a:t>
                </a:r>
              </a:p>
              <a:p>
                <a:pPr algn="just">
                  <a:lnSpc>
                    <a:spcPct val="110000"/>
                  </a:lnSpc>
                  <a:spcBef>
                    <a:spcPts val="1200"/>
                  </a:spcBef>
                  <a:buClr>
                    <a:srgbClr val="143997"/>
                  </a:buClr>
                  <a:buSzPct val="74000"/>
                </a:pPr>
                <a:r>
                  <a:rPr lang="en-US" altLang="zh-CN" b="1" dirty="0">
                    <a:ea typeface="Cambria Math" panose="02040503050406030204" pitchFamily="18" charset="0"/>
                  </a:rPr>
                  <a:t>         </a:t>
                </a:r>
                <a14:m>
                  <m:oMath xmlns:m="http://schemas.openxmlformats.org/officeDocument/2006/math">
                    <m:r>
                      <a:rPr lang="en-US" altLang="zh-CN" b="1" i="1">
                        <a:latin typeface="Cambria Math" panose="02040503050406030204" pitchFamily="18" charset="0"/>
                        <a:ea typeface="Cambria Math" panose="02040503050406030204" pitchFamily="18" charset="0"/>
                      </a:rPr>
                      <m:t>⇒ </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a:latin typeface="Cambria Math" panose="02040503050406030204" pitchFamily="18" charset="0"/>
                          </a:rPr>
                          <m:t>𝐦𝐚𝐱</m:t>
                        </m:r>
                      </m:sub>
                    </m:sSub>
                    <m:r>
                      <a:rPr lang="en-US" altLang="zh-CN" b="1" i="1" smtClean="0">
                        <a:latin typeface="Cambria Math" panose="02040503050406030204" pitchFamily="18" charset="0"/>
                        <a:ea typeface="Cambria Math" panose="02040503050406030204" pitchFamily="18" charset="0"/>
                      </a:rPr>
                      <m:t>&gt;</m:t>
                    </m:r>
                    <m:r>
                      <a:rPr lang="en-US" altLang="zh-CN" b="1" i="1">
                        <a:latin typeface="Cambria Math" panose="02040503050406030204" pitchFamily="18" charset="0"/>
                      </a:rPr>
                      <m:t>𝟐</m:t>
                    </m:r>
                    <m:r>
                      <a:rPr lang="en-US" altLang="zh-CN" b="1" i="1" smtClean="0">
                        <a:latin typeface="Cambria Math" panose="02040503050406030204" pitchFamily="18" charset="0"/>
                      </a:rPr>
                      <m:t> </m:t>
                    </m:r>
                    <m:sSub>
                      <m:sSubPr>
                        <m:ctrlPr>
                          <a:rPr lang="en-US" altLang="zh-CN" b="1" i="1" smtClean="0">
                            <a:latin typeface="Cambria Math" panose="02040503050406030204" pitchFamily="18" charset="0"/>
                          </a:rPr>
                        </m:ctrlPr>
                      </m:sSubPr>
                      <m:e>
                        <m:r>
                          <a:rPr lang="en-US" altLang="zh-CN" b="1" i="1">
                            <a:latin typeface="Cambria Math" panose="02040503050406030204" pitchFamily="18" charset="0"/>
                          </a:rPr>
                          <m:t>𝑴</m:t>
                        </m:r>
                      </m:e>
                      <m:sub>
                        <m:r>
                          <a:rPr lang="en-US" altLang="zh-CN" b="1" i="1">
                            <a:latin typeface="Cambria Math" panose="02040503050406030204" pitchFamily="18" charset="0"/>
                            <a:ea typeface="Cambria Math" panose="02040503050406030204" pitchFamily="18" charset="0"/>
                          </a:rPr>
                          <m:t>⊙</m:t>
                        </m:r>
                      </m:sub>
                    </m:sSub>
                  </m:oMath>
                </a14:m>
                <a:r>
                  <a:rPr lang="en-US" altLang="zh-CN" dirty="0"/>
                  <a:t>, </a:t>
                </a:r>
                <a:r>
                  <a:rPr lang="en-US" altLang="zh-CN" b="1" dirty="0">
                    <a:ea typeface="Cambria Math" panose="02040503050406030204" pitchFamily="18" charset="0"/>
                  </a:rPr>
                  <a:t> </a:t>
                </a:r>
                <a14:m>
                  <m:oMath xmlns:m="http://schemas.openxmlformats.org/officeDocument/2006/math">
                    <m:sSub>
                      <m:sSubPr>
                        <m:ctrlPr>
                          <a:rPr lang="el-GR" altLang="zh-CN" b="1" i="1" smtClean="0">
                            <a:latin typeface="Cambria Math" panose="02040503050406030204" pitchFamily="18" charset="0"/>
                            <a:ea typeface="Cambria Math" panose="02040503050406030204" pitchFamily="18" charset="0"/>
                          </a:rPr>
                        </m:ctrlPr>
                      </m:sSubPr>
                      <m:e>
                        <m:r>
                          <a:rPr lang="el-GR" altLang="zh-CN" b="1" i="1">
                            <a:latin typeface="Cambria Math" panose="02040503050406030204" pitchFamily="18" charset="0"/>
                            <a:ea typeface="Cambria Math" panose="02040503050406030204" pitchFamily="18" charset="0"/>
                          </a:rPr>
                          <m:t>𝜦</m:t>
                        </m:r>
                      </m:e>
                      <m:sub>
                        <m:r>
                          <a:rPr lang="en-US" altLang="zh-CN" b="1" i="1" smtClean="0">
                            <a:latin typeface="Cambria Math" panose="02040503050406030204" pitchFamily="18" charset="0"/>
                            <a:ea typeface="Cambria Math" panose="02040503050406030204" pitchFamily="18" charset="0"/>
                          </a:rPr>
                          <m:t>𝟏</m:t>
                        </m:r>
                        <m:r>
                          <a:rPr lang="en-US" altLang="zh-CN" b="1" i="1" smtClean="0">
                            <a:latin typeface="Cambria Math" panose="02040503050406030204" pitchFamily="18" charset="0"/>
                            <a:ea typeface="Cambria Math" panose="02040503050406030204" pitchFamily="18" charset="0"/>
                          </a:rPr>
                          <m:t>.</m:t>
                        </m:r>
                        <m:r>
                          <a:rPr lang="en-US" altLang="zh-CN" b="1" i="1" smtClean="0">
                            <a:latin typeface="Cambria Math" panose="02040503050406030204" pitchFamily="18" charset="0"/>
                            <a:ea typeface="Cambria Math" panose="02040503050406030204" pitchFamily="18" charset="0"/>
                          </a:rPr>
                          <m:t>𝟒</m:t>
                        </m:r>
                      </m:sub>
                    </m:sSub>
                    <m:r>
                      <a:rPr lang="en-US" altLang="zh-CN" b="1" i="0" dirty="0" smtClean="0">
                        <a:solidFill>
                          <a:schemeClr val="tx1"/>
                        </a:solidFill>
                        <a:latin typeface="Cambria Math" panose="02040503050406030204" pitchFamily="18" charset="0"/>
                        <a:ea typeface="Cambria Math" panose="02040503050406030204" pitchFamily="18" charset="0"/>
                      </a:rPr>
                      <m:t>&gt;</m:t>
                    </m:r>
                    <m:r>
                      <a:rPr lang="en-US" altLang="zh-CN" b="1" i="0" dirty="0" smtClean="0">
                        <a:solidFill>
                          <a:schemeClr val="tx1"/>
                        </a:solidFill>
                        <a:latin typeface="Cambria Math" panose="02040503050406030204" pitchFamily="18" charset="0"/>
                        <a:ea typeface="Cambria Math" panose="02040503050406030204" pitchFamily="18" charset="0"/>
                      </a:rPr>
                      <m:t>𝟓𝟖𝟎</m:t>
                    </m:r>
                  </m:oMath>
                </a14:m>
                <a:r>
                  <a:rPr lang="en-US" altLang="zh-CN" b="1" dirty="0"/>
                  <a:t>. </a:t>
                </a:r>
                <a:endParaRPr lang="en-US" altLang="zh-CN" sz="2000" b="1" dirty="0">
                  <a:solidFill>
                    <a:srgbClr val="FF0000"/>
                  </a:solidFill>
                </a:endParaRPr>
              </a:p>
              <a:p>
                <a:pPr algn="just">
                  <a:lnSpc>
                    <a:spcPct val="110000"/>
                  </a:lnSpc>
                  <a:spcBef>
                    <a:spcPts val="1200"/>
                  </a:spcBef>
                  <a:buClr>
                    <a:srgbClr val="143997"/>
                  </a:buClr>
                  <a:buSzPct val="74000"/>
                </a:pPr>
                <a:r>
                  <a:rPr lang="en-US" altLang="zh-CN" b="1" dirty="0"/>
                  <a:t>     </a:t>
                </a:r>
                <a:r>
                  <a:rPr lang="en-US" altLang="zh-CN" dirty="0"/>
                  <a:t>2) for </a:t>
                </a:r>
                <a:r>
                  <a:rPr lang="en-US" altLang="zh-CN" b="1" dirty="0"/>
                  <a:t>QS</a:t>
                </a:r>
                <a:r>
                  <a:rPr lang="en-US" altLang="zh-CN" dirty="0"/>
                  <a:t> &amp; high </a:t>
                </a:r>
                <a:r>
                  <a:rPr lang="en-US" altLang="zh-CN" i="1" dirty="0"/>
                  <a:t>m</a:t>
                </a:r>
                <a:r>
                  <a:rPr lang="en-US" altLang="zh-CN" dirty="0"/>
                  <a:t> (</a:t>
                </a:r>
                <a14:m>
                  <m:oMath xmlns:m="http://schemas.openxmlformats.org/officeDocument/2006/math">
                    <m:r>
                      <a:rPr lang="en-US" altLang="zh-CN" b="1" dirty="0">
                        <a:latin typeface="Cambria Math" panose="02040503050406030204" pitchFamily="18" charset="0"/>
                      </a:rPr>
                      <m:t>𝟓</m:t>
                    </m:r>
                    <m:r>
                      <a:rPr lang="en-US" altLang="zh-CN" b="1" dirty="0">
                        <a:latin typeface="Cambria Math" panose="02040503050406030204" pitchFamily="18" charset="0"/>
                      </a:rPr>
                      <m:t>.</m:t>
                    </m:r>
                    <m:r>
                      <a:rPr lang="en-US" altLang="zh-CN" b="1" dirty="0">
                        <a:latin typeface="Cambria Math" panose="02040503050406030204" pitchFamily="18" charset="0"/>
                      </a:rPr>
                      <m:t>𝟖</m:t>
                    </m:r>
                    <m:r>
                      <a:rPr lang="en-US" altLang="zh-CN" b="1" dirty="0">
                        <a:latin typeface="Cambria Math" panose="02040503050406030204" pitchFamily="18" charset="0"/>
                      </a:rPr>
                      <m:t>&lt;</m:t>
                    </m:r>
                    <m:r>
                      <a:rPr lang="en-US" altLang="zh-CN" b="1" i="1" dirty="0">
                        <a:latin typeface="Cambria Math" panose="02040503050406030204" pitchFamily="18" charset="0"/>
                      </a:rPr>
                      <m:t>𝒎</m:t>
                    </m:r>
                    <m:r>
                      <a:rPr lang="en-US" altLang="zh-CN" b="1" dirty="0">
                        <a:latin typeface="Cambria Math" panose="02040503050406030204" pitchFamily="18" charset="0"/>
                      </a:rPr>
                      <m:t>&lt;</m:t>
                    </m:r>
                    <m:r>
                      <a:rPr lang="en-US" altLang="zh-CN" b="1" dirty="0">
                        <a:latin typeface="Cambria Math" panose="02040503050406030204" pitchFamily="18" charset="0"/>
                      </a:rPr>
                      <m:t>𝟗</m:t>
                    </m:r>
                    <m:r>
                      <a:rPr lang="en-US" altLang="zh-CN" b="1" dirty="0">
                        <a:latin typeface="Cambria Math" panose="02040503050406030204" pitchFamily="18" charset="0"/>
                      </a:rPr>
                      <m:t>.</m:t>
                    </m:r>
                    <m:r>
                      <a:rPr lang="en-US" altLang="zh-CN" b="1" dirty="0">
                        <a:latin typeface="Cambria Math" panose="02040503050406030204" pitchFamily="18" charset="0"/>
                      </a:rPr>
                      <m:t>𝟓</m:t>
                    </m:r>
                  </m:oMath>
                </a14:m>
                <a:r>
                  <a:rPr lang="en-US" altLang="zh-CN" dirty="0"/>
                  <a:t>) &amp; </a:t>
                </a:r>
                <a14:m>
                  <m:oMath xmlns:m="http://schemas.openxmlformats.org/officeDocument/2006/math">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𝑻</m:t>
                        </m:r>
                      </m:e>
                      <m:sub>
                        <m:r>
                          <a:rPr lang="en-US" altLang="zh-CN" b="1" i="1">
                            <a:latin typeface="Cambria Math" panose="02040503050406030204" pitchFamily="18" charset="0"/>
                          </a:rPr>
                          <m:t>𝒑𝒄</m:t>
                        </m:r>
                      </m:sub>
                    </m:sSub>
                    <m:r>
                      <a:rPr lang="en-US" altLang="zh-CN" b="1">
                        <a:latin typeface="Cambria Math" panose="02040503050406030204" pitchFamily="18" charset="0"/>
                      </a:rPr>
                      <m:t>=</m:t>
                    </m:r>
                    <m:r>
                      <a:rPr lang="en-US" altLang="zh-CN" b="1" i="1">
                        <a:latin typeface="Cambria Math" panose="02040503050406030204" pitchFamily="18" charset="0"/>
                      </a:rPr>
                      <m:t>𝟏𝟕𝟑</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𝟖</m:t>
                    </m:r>
                  </m:oMath>
                </a14:m>
                <a:r>
                  <a:rPr lang="en-US" altLang="zh-CN" dirty="0"/>
                  <a:t> </a:t>
                </a:r>
              </a:p>
              <a:p>
                <a:pPr algn="just">
                  <a:lnSpc>
                    <a:spcPct val="110000"/>
                  </a:lnSpc>
                  <a:spcBef>
                    <a:spcPts val="1200"/>
                  </a:spcBef>
                  <a:buClr>
                    <a:srgbClr val="143997"/>
                  </a:buClr>
                  <a:buSzPct val="74000"/>
                </a:pPr>
                <a:r>
                  <a:rPr lang="en-US" altLang="zh-CN" b="1" dirty="0">
                    <a:ea typeface="Cambria Math" panose="02040503050406030204" pitchFamily="18" charset="0"/>
                  </a:rPr>
                  <a:t>         </a:t>
                </a:r>
                <a14:m>
                  <m:oMath xmlns:m="http://schemas.openxmlformats.org/officeDocument/2006/math">
                    <m:r>
                      <a:rPr lang="en-US" altLang="zh-CN" b="1" i="1">
                        <a:latin typeface="Cambria Math" panose="02040503050406030204" pitchFamily="18" charset="0"/>
                        <a:ea typeface="Cambria Math" panose="02040503050406030204" pitchFamily="18" charset="0"/>
                      </a:rPr>
                      <m:t>⇒</m:t>
                    </m:r>
                  </m:oMath>
                </a14:m>
                <a:r>
                  <a:rPr lang="en-US" altLang="zh-CN" dirty="0"/>
                  <a:t> </a:t>
                </a:r>
                <a14:m>
                  <m:oMath xmlns:m="http://schemas.openxmlformats.org/officeDocument/2006/math">
                    <m:sSub>
                      <m:sSubPr>
                        <m:ctrlPr>
                          <a:rPr lang="el-GR" altLang="zh-CN" b="1" i="1">
                            <a:latin typeface="Cambria Math" panose="02040503050406030204" pitchFamily="18" charset="0"/>
                            <a:ea typeface="Cambria Math" panose="02040503050406030204" pitchFamily="18" charset="0"/>
                          </a:rPr>
                        </m:ctrlPr>
                      </m:sSubPr>
                      <m:e>
                        <m:r>
                          <a:rPr lang="el-GR" altLang="zh-CN" b="1" i="1">
                            <a:latin typeface="Cambria Math" panose="02040503050406030204" pitchFamily="18" charset="0"/>
                            <a:ea typeface="Cambria Math" panose="02040503050406030204" pitchFamily="18" charset="0"/>
                          </a:rPr>
                          <m:t>𝜦</m:t>
                        </m:r>
                      </m:e>
                      <m:sub>
                        <m:r>
                          <a:rPr lang="en-US" altLang="zh-CN" b="1" i="1">
                            <a:latin typeface="Cambria Math" panose="02040503050406030204" pitchFamily="18" charset="0"/>
                            <a:ea typeface="Cambria Math" panose="02040503050406030204" pitchFamily="18" charset="0"/>
                          </a:rPr>
                          <m:t>𝟏</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𝟒</m:t>
                        </m:r>
                      </m:sub>
                    </m:sSub>
                    <m:r>
                      <a:rPr lang="en-US" altLang="zh-CN" b="1" i="0" dirty="0" smtClean="0">
                        <a:latin typeface="Cambria Math" panose="02040503050406030204" pitchFamily="18" charset="0"/>
                        <a:ea typeface="Cambria Math" panose="02040503050406030204" pitchFamily="18" charset="0"/>
                      </a:rPr>
                      <m:t>&lt;</m:t>
                    </m:r>
                    <m:r>
                      <a:rPr lang="en-US" altLang="zh-CN" b="1" dirty="0">
                        <a:latin typeface="Cambria Math" panose="02040503050406030204" pitchFamily="18" charset="0"/>
                        <a:ea typeface="Cambria Math" panose="02040503050406030204" pitchFamily="18" charset="0"/>
                      </a:rPr>
                      <m:t>𝟓𝟖𝟎</m:t>
                    </m:r>
                    <m:r>
                      <a:rPr lang="en-US" altLang="zh-CN" b="1" i="1" dirty="0">
                        <a:latin typeface="Cambria Math" panose="02040503050406030204" pitchFamily="18" charset="0"/>
                        <a:ea typeface="Cambria Math" panose="02040503050406030204" pitchFamily="18" charset="0"/>
                      </a:rPr>
                      <m:t> </m:t>
                    </m:r>
                    <m:r>
                      <a:rPr lang="en-US" altLang="zh-CN" b="1" i="1" dirty="0" smtClean="0">
                        <a:latin typeface="Cambria Math" panose="02040503050406030204" pitchFamily="18" charset="0"/>
                        <a:ea typeface="Cambria Math" panose="02040503050406030204" pitchFamily="18" charset="0"/>
                      </a:rPr>
                      <m:t>, </m:t>
                    </m:r>
                    <m:sSub>
                      <m:sSubPr>
                        <m:ctrlPr>
                          <a:rPr lang="en-US" altLang="zh-CN" b="1" i="1">
                            <a:latin typeface="Cambria Math" panose="02040503050406030204" pitchFamily="18" charset="0"/>
                          </a:rPr>
                        </m:ctrlPr>
                      </m:sSubPr>
                      <m:e>
                        <m:r>
                          <a:rPr lang="en-US" altLang="zh-CN" b="1" i="1" smtClean="0">
                            <a:latin typeface="Cambria Math" panose="02040503050406030204" pitchFamily="18" charset="0"/>
                          </a:rPr>
                          <m:t>  </m:t>
                        </m:r>
                        <m:r>
                          <a:rPr lang="en-US" altLang="zh-CN" b="1" i="1">
                            <a:latin typeface="Cambria Math" panose="02040503050406030204" pitchFamily="18" charset="0"/>
                          </a:rPr>
                          <m:t>𝑴</m:t>
                        </m:r>
                      </m:e>
                      <m:sub>
                        <m:r>
                          <a:rPr lang="en-US" altLang="zh-CN" b="1">
                            <a:latin typeface="Cambria Math" panose="02040503050406030204" pitchFamily="18" charset="0"/>
                          </a:rPr>
                          <m:t>𝐦𝐚𝐱</m:t>
                        </m:r>
                      </m:sub>
                    </m:sSub>
                    <m:r>
                      <a:rPr lang="en-US" altLang="zh-CN" b="1" i="1" smtClean="0">
                        <a:latin typeface="Cambria Math" panose="02040503050406030204" pitchFamily="18" charset="0"/>
                        <a:ea typeface="Cambria Math" panose="02040503050406030204" pitchFamily="18" charset="0"/>
                      </a:rPr>
                      <m:t>=</m:t>
                    </m:r>
                    <m:r>
                      <a:rPr lang="en-US" altLang="zh-CN" b="1" i="1" smtClean="0">
                        <a:latin typeface="Cambria Math" panose="02040503050406030204" pitchFamily="18" charset="0"/>
                      </a:rPr>
                      <m:t>𝟏</m:t>
                    </m:r>
                    <m:r>
                      <a:rPr lang="en-US" altLang="zh-CN" b="1" i="1" smtClean="0">
                        <a:latin typeface="Cambria Math" panose="02040503050406030204" pitchFamily="18" charset="0"/>
                      </a:rPr>
                      <m:t>.</m:t>
                    </m:r>
                    <m:r>
                      <a:rPr lang="en-US" altLang="zh-CN" b="1" i="1" smtClean="0">
                        <a:latin typeface="Cambria Math" panose="02040503050406030204" pitchFamily="18" charset="0"/>
                      </a:rPr>
                      <m:t>𝟖𝟗</m:t>
                    </m:r>
                    <m:r>
                      <a:rPr lang="en-US" altLang="zh-CN" b="1" i="1">
                        <a:latin typeface="Cambria Math" panose="02040503050406030204" pitchFamily="18" charset="0"/>
                      </a:rPr>
                      <m:t> </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i="1">
                            <a:latin typeface="Cambria Math" panose="02040503050406030204" pitchFamily="18" charset="0"/>
                            <a:ea typeface="Cambria Math" panose="02040503050406030204" pitchFamily="18" charset="0"/>
                          </a:rPr>
                          <m:t>⊙</m:t>
                        </m:r>
                      </m:sub>
                    </m:sSub>
                  </m:oMath>
                </a14:m>
                <a:r>
                  <a:rPr lang="en-US" altLang="zh-CN" dirty="0"/>
                  <a:t>. </a:t>
                </a:r>
                <a:endParaRPr lang="en-US" altLang="zh-CN" sz="2000" b="1" dirty="0">
                  <a:solidFill>
                    <a:srgbClr val="FF0000"/>
                  </a:solidFill>
                </a:endParaRPr>
              </a:p>
              <a:p>
                <a:pPr algn="just">
                  <a:lnSpc>
                    <a:spcPct val="110000"/>
                  </a:lnSpc>
                  <a:spcBef>
                    <a:spcPts val="1200"/>
                  </a:spcBef>
                  <a:buClr>
                    <a:srgbClr val="143997"/>
                  </a:buClr>
                  <a:buSzPct val="74000"/>
                </a:pPr>
                <a:r>
                  <a:rPr lang="en-US" altLang="zh-CN" b="1" dirty="0"/>
                  <a:t>     </a:t>
                </a:r>
                <a:r>
                  <a:rPr lang="en-US" altLang="zh-CN" dirty="0"/>
                  <a:t>3) for </a:t>
                </a:r>
                <a:r>
                  <a:rPr lang="en-US" altLang="zh-CN" b="1" dirty="0"/>
                  <a:t>HNS</a:t>
                </a:r>
                <a:r>
                  <a:rPr lang="en-US" altLang="zh-CN" dirty="0"/>
                  <a:t> &amp; </a:t>
                </a:r>
                <a:r>
                  <a:rPr lang="en-US" altLang="zh-CN" b="1" dirty="0"/>
                  <a:t>1</a:t>
                </a:r>
                <a:r>
                  <a:rPr lang="en-US" altLang="zh-CN" b="1" baseline="30000" dirty="0"/>
                  <a:t>st</a:t>
                </a:r>
                <a:r>
                  <a:rPr lang="en-US" altLang="zh-CN" b="1" dirty="0"/>
                  <a:t>-order phase transition</a:t>
                </a:r>
                <a:r>
                  <a:rPr lang="en-US" altLang="zh-CN" dirty="0"/>
                  <a:t> &amp; </a:t>
                </a:r>
                <a14:m>
                  <m:oMath xmlns:m="http://schemas.openxmlformats.org/officeDocument/2006/math">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i="1">
                            <a:latin typeface="Cambria Math" panose="02040503050406030204" pitchFamily="18" charset="0"/>
                          </a:rPr>
                          <m:t>𝒎𝒂𝒙</m:t>
                        </m:r>
                      </m:sub>
                    </m:sSub>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rPr>
                      <m:t>𝟐</m:t>
                    </m:r>
                    <m:r>
                      <a:rPr lang="en-US" altLang="zh-CN" b="1" i="1">
                        <a:latin typeface="Cambria Math" panose="02040503050406030204" pitchFamily="18" charset="0"/>
                      </a:rPr>
                      <m:t> </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i="1">
                            <a:latin typeface="Cambria Math" panose="02040503050406030204" pitchFamily="18" charset="0"/>
                            <a:ea typeface="Cambria Math" panose="02040503050406030204" pitchFamily="18" charset="0"/>
                          </a:rPr>
                          <m:t>⊙</m:t>
                        </m:r>
                      </m:sub>
                    </m:sSub>
                    <m:r>
                      <a:rPr lang="en-US" altLang="zh-CN" b="1" i="1" smtClean="0">
                        <a:latin typeface="Cambria Math" panose="02040503050406030204" pitchFamily="18" charset="0"/>
                        <a:ea typeface="Cambria Math" panose="02040503050406030204" pitchFamily="18" charset="0"/>
                      </a:rPr>
                      <m:t> &amp; </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𝑻</m:t>
                        </m:r>
                      </m:e>
                      <m:sub>
                        <m:r>
                          <a:rPr lang="en-US" altLang="zh-CN" b="1" i="1">
                            <a:latin typeface="Cambria Math" panose="02040503050406030204" pitchFamily="18" charset="0"/>
                          </a:rPr>
                          <m:t>𝒑𝒄</m:t>
                        </m:r>
                      </m:sub>
                    </m:sSub>
                    <m:r>
                      <a:rPr lang="en-US" altLang="zh-CN" b="1">
                        <a:latin typeface="Cambria Math" panose="02040503050406030204" pitchFamily="18" charset="0"/>
                      </a:rPr>
                      <m:t>=</m:t>
                    </m:r>
                    <m:r>
                      <a:rPr lang="en-US" altLang="zh-CN" b="1" i="1">
                        <a:latin typeface="Cambria Math" panose="02040503050406030204" pitchFamily="18" charset="0"/>
                      </a:rPr>
                      <m:t>𝟏𝟕𝟑</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𝟖</m:t>
                    </m:r>
                  </m:oMath>
                </a14:m>
                <a:endParaRPr lang="en-US" altLang="zh-CN" b="1" i="1" dirty="0">
                  <a:latin typeface="Cambria Math" panose="02040503050406030204" pitchFamily="18" charset="0"/>
                  <a:ea typeface="Cambria Math" panose="02040503050406030204" pitchFamily="18" charset="0"/>
                </a:endParaRPr>
              </a:p>
              <a:p>
                <a:pPr algn="just">
                  <a:lnSpc>
                    <a:spcPct val="110000"/>
                  </a:lnSpc>
                  <a:spcBef>
                    <a:spcPts val="1200"/>
                  </a:spcBef>
                  <a:buClr>
                    <a:srgbClr val="143997"/>
                  </a:buClr>
                  <a:buSzPct val="74000"/>
                </a:pPr>
                <a:r>
                  <a:rPr lang="en-US" altLang="zh-CN" b="1" dirty="0">
                    <a:ea typeface="Cambria Math" panose="02040503050406030204" pitchFamily="18" charset="0"/>
                  </a:rPr>
                  <a:t>         </a:t>
                </a:r>
                <a14:m>
                  <m:oMath xmlns:m="http://schemas.openxmlformats.org/officeDocument/2006/math">
                    <m:r>
                      <a:rPr lang="en-US" altLang="zh-CN" b="1" i="1" smtClean="0">
                        <a:latin typeface="Cambria Math" panose="02040503050406030204" pitchFamily="18" charset="0"/>
                        <a:ea typeface="Cambria Math" panose="02040503050406030204" pitchFamily="18" charset="0"/>
                      </a:rPr>
                      <m:t>⇒ </m:t>
                    </m:r>
                    <m:r>
                      <a:rPr lang="en-US" altLang="zh-CN" b="1" i="0" dirty="0" smtClean="0">
                        <a:latin typeface="Cambria Math" panose="02040503050406030204" pitchFamily="18" charset="0"/>
                      </a:rPr>
                      <m:t>𝟓</m:t>
                    </m:r>
                    <m:r>
                      <a:rPr lang="en-US" altLang="zh-CN" b="1" i="0" dirty="0" smtClean="0">
                        <a:latin typeface="Cambria Math" panose="02040503050406030204" pitchFamily="18" charset="0"/>
                      </a:rPr>
                      <m:t>.</m:t>
                    </m:r>
                    <m:r>
                      <a:rPr lang="en-US" altLang="zh-CN" b="1" i="0" dirty="0" smtClean="0">
                        <a:latin typeface="Cambria Math" panose="02040503050406030204" pitchFamily="18" charset="0"/>
                      </a:rPr>
                      <m:t>𝟖</m:t>
                    </m:r>
                    <m:r>
                      <a:rPr lang="en-US" altLang="zh-CN" b="1" i="0" dirty="0" smtClean="0">
                        <a:latin typeface="Cambria Math" panose="02040503050406030204" pitchFamily="18" charset="0"/>
                      </a:rPr>
                      <m:t>&lt;</m:t>
                    </m:r>
                    <m:r>
                      <a:rPr lang="en-US" altLang="zh-CN" b="1" i="1" dirty="0">
                        <a:latin typeface="Cambria Math" panose="02040503050406030204" pitchFamily="18" charset="0"/>
                      </a:rPr>
                      <m:t>𝒎</m:t>
                    </m:r>
                    <m:r>
                      <a:rPr lang="en-US" altLang="zh-CN" b="1" i="0" dirty="0" smtClean="0">
                        <a:latin typeface="Cambria Math" panose="02040503050406030204" pitchFamily="18" charset="0"/>
                      </a:rPr>
                      <m:t>&lt;</m:t>
                    </m:r>
                    <m:r>
                      <a:rPr lang="en-US" altLang="zh-CN" b="1" i="0" dirty="0" smtClean="0">
                        <a:latin typeface="Cambria Math" panose="02040503050406030204" pitchFamily="18" charset="0"/>
                      </a:rPr>
                      <m:t>𝟗</m:t>
                    </m:r>
                    <m:r>
                      <a:rPr lang="en-US" altLang="zh-CN" b="1" dirty="0">
                        <a:latin typeface="Cambria Math" panose="02040503050406030204" pitchFamily="18" charset="0"/>
                      </a:rPr>
                      <m:t>.</m:t>
                    </m:r>
                    <m:r>
                      <a:rPr lang="en-US" altLang="zh-CN" b="1" dirty="0">
                        <a:latin typeface="Cambria Math" panose="02040503050406030204" pitchFamily="18" charset="0"/>
                      </a:rPr>
                      <m:t>𝟓</m:t>
                    </m:r>
                  </m:oMath>
                </a14:m>
                <a:r>
                  <a:rPr lang="en-US" altLang="zh-CN" dirty="0"/>
                  <a:t>, </a:t>
                </a:r>
                <a14:m>
                  <m:oMath xmlns:m="http://schemas.openxmlformats.org/officeDocument/2006/math">
                    <m:sSup>
                      <m:sSupPr>
                        <m:ctrlPr>
                          <a:rPr lang="en-US" altLang="zh-CN" b="1" i="1">
                            <a:latin typeface="Cambria Math" panose="02040503050406030204" pitchFamily="18" charset="0"/>
                          </a:rPr>
                        </m:ctrlPr>
                      </m:sSupPr>
                      <m:e>
                        <m:r>
                          <a:rPr lang="en-US" altLang="zh-CN" b="1" i="1" smtClean="0">
                            <a:latin typeface="Cambria Math" panose="02040503050406030204" pitchFamily="18" charset="0"/>
                          </a:rPr>
                          <m:t>𝟏𝟐𝟎</m:t>
                        </m:r>
                        <m:r>
                          <a:rPr lang="en-US" altLang="zh-CN" b="1" i="1" smtClean="0">
                            <a:latin typeface="Cambria Math" panose="02040503050406030204" pitchFamily="18" charset="0"/>
                          </a:rPr>
                          <m:t>&lt;</m:t>
                        </m:r>
                        <m:r>
                          <a:rPr lang="en-US" altLang="zh-CN" b="1" i="1">
                            <a:latin typeface="Cambria Math" panose="02040503050406030204" pitchFamily="18" charset="0"/>
                          </a:rPr>
                          <m:t>𝑩</m:t>
                        </m:r>
                      </m:e>
                      <m:sup>
                        <m:r>
                          <a:rPr lang="en-US" altLang="zh-CN" b="1" i="1">
                            <a:latin typeface="Cambria Math" panose="02040503050406030204" pitchFamily="18" charset="0"/>
                          </a:rPr>
                          <m:t>𝟏</m:t>
                        </m:r>
                        <m:r>
                          <a:rPr lang="en-US" altLang="zh-CN" b="1" i="1">
                            <a:latin typeface="Cambria Math" panose="02040503050406030204" pitchFamily="18" charset="0"/>
                          </a:rPr>
                          <m:t>/</m:t>
                        </m:r>
                        <m:r>
                          <a:rPr lang="en-US" altLang="zh-CN" b="1" i="1">
                            <a:latin typeface="Cambria Math" panose="02040503050406030204" pitchFamily="18" charset="0"/>
                          </a:rPr>
                          <m:t>𝟒</m:t>
                        </m:r>
                      </m:sup>
                    </m:sSup>
                    <m:r>
                      <a:rPr lang="en-US" altLang="zh-CN" b="1" i="1" smtClean="0">
                        <a:latin typeface="Cambria Math" panose="02040503050406030204" pitchFamily="18" charset="0"/>
                      </a:rPr>
                      <m:t>&lt;</m:t>
                    </m:r>
                    <m:r>
                      <a:rPr lang="en-US" altLang="zh-CN" b="1" i="1" smtClean="0">
                        <a:latin typeface="Cambria Math" panose="02040503050406030204" pitchFamily="18" charset="0"/>
                      </a:rPr>
                      <m:t>𝟏𝟐𝟓</m:t>
                    </m:r>
                  </m:oMath>
                </a14:m>
                <a:r>
                  <a:rPr lang="en-US" altLang="zh-CN" dirty="0"/>
                  <a:t>, </a:t>
                </a:r>
                <a14:m>
                  <m:oMath xmlns:m="http://schemas.openxmlformats.org/officeDocument/2006/math">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a:latin typeface="Cambria Math" panose="02040503050406030204" pitchFamily="18" charset="0"/>
                          </a:rPr>
                          <m:t>𝐦𝐚𝐱</m:t>
                        </m:r>
                      </m:sub>
                    </m:sSub>
                    <m:r>
                      <a:rPr lang="en-US" altLang="zh-CN" b="1" i="1" smtClean="0">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rPr>
                      <m:t>𝟐</m:t>
                    </m:r>
                    <m:r>
                      <a:rPr lang="en-US" altLang="zh-CN" b="1" i="1" smtClean="0">
                        <a:latin typeface="Cambria Math" panose="02040503050406030204" pitchFamily="18" charset="0"/>
                      </a:rPr>
                      <m:t>.</m:t>
                    </m:r>
                    <m:r>
                      <a:rPr lang="en-US" altLang="zh-CN" b="1" i="1">
                        <a:latin typeface="Cambria Math" panose="02040503050406030204" pitchFamily="18" charset="0"/>
                      </a:rPr>
                      <m:t> </m:t>
                    </m:r>
                    <m:r>
                      <a:rPr lang="en-US" altLang="zh-CN" b="1" i="1" smtClean="0">
                        <a:latin typeface="Cambria Math" panose="02040503050406030204" pitchFamily="18" charset="0"/>
                      </a:rPr>
                      <m:t>𝟎𝟑</m:t>
                    </m:r>
                    <m:r>
                      <a:rPr lang="en-US" altLang="zh-CN" b="1" i="1" smtClean="0">
                        <a:latin typeface="Cambria Math" panose="02040503050406030204" pitchFamily="18" charset="0"/>
                      </a:rPr>
                      <m:t> </m:t>
                    </m:r>
                    <m:sSub>
                      <m:sSubPr>
                        <m:ctrlPr>
                          <a:rPr lang="en-US" altLang="zh-CN" b="1" i="1">
                            <a:latin typeface="Cambria Math" panose="02040503050406030204" pitchFamily="18" charset="0"/>
                          </a:rPr>
                        </m:ctrlPr>
                      </m:sSubPr>
                      <m:e>
                        <m:r>
                          <a:rPr lang="en-US" altLang="zh-CN" b="1" i="1">
                            <a:latin typeface="Cambria Math" panose="02040503050406030204" pitchFamily="18" charset="0"/>
                          </a:rPr>
                          <m:t>𝑴</m:t>
                        </m:r>
                      </m:e>
                      <m:sub>
                        <m:r>
                          <a:rPr lang="en-US" altLang="zh-CN" b="1" i="1">
                            <a:latin typeface="Cambria Math" panose="02040503050406030204" pitchFamily="18" charset="0"/>
                            <a:ea typeface="Cambria Math" panose="02040503050406030204" pitchFamily="18" charset="0"/>
                          </a:rPr>
                          <m:t>⊙</m:t>
                        </m:r>
                      </m:sub>
                    </m:sSub>
                  </m:oMath>
                </a14:m>
                <a:r>
                  <a:rPr lang="en-US" altLang="zh-CN" dirty="0"/>
                  <a:t>,</a:t>
                </a:r>
                <a14:m>
                  <m:oMath xmlns:m="http://schemas.openxmlformats.org/officeDocument/2006/math">
                    <m:r>
                      <a:rPr lang="en-US" altLang="zh-CN" b="0" i="0" smtClean="0">
                        <a:latin typeface="Cambria Math" panose="02040503050406030204" pitchFamily="18" charset="0"/>
                      </a:rPr>
                      <m:t> </m:t>
                    </m:r>
                    <m:sSub>
                      <m:sSubPr>
                        <m:ctrlPr>
                          <a:rPr lang="en-US" altLang="zh-CN" b="1" i="1">
                            <a:latin typeface="Cambria Math" panose="02040503050406030204" pitchFamily="18" charset="0"/>
                          </a:rPr>
                        </m:ctrlPr>
                      </m:sSubPr>
                      <m:e>
                        <m:r>
                          <a:rPr lang="en-US" altLang="zh-CN" b="1" i="1" smtClean="0">
                            <a:latin typeface="Cambria Math" panose="02040503050406030204" pitchFamily="18" charset="0"/>
                          </a:rPr>
                          <m:t> </m:t>
                        </m:r>
                        <m:r>
                          <a:rPr lang="en-US" altLang="zh-CN" b="1" i="1">
                            <a:latin typeface="Cambria Math" panose="02040503050406030204" pitchFamily="18" charset="0"/>
                          </a:rPr>
                          <m:t>𝑴</m:t>
                        </m:r>
                      </m:e>
                      <m:sub>
                        <m:r>
                          <a:rPr lang="en-US" altLang="zh-CN" b="1" i="0" smtClean="0">
                            <a:latin typeface="Cambria Math" panose="02040503050406030204" pitchFamily="18" charset="0"/>
                          </a:rPr>
                          <m:t>𝐜𝐨𝐫𝐞</m:t>
                        </m:r>
                      </m:sub>
                    </m:sSub>
                    <m:r>
                      <a:rPr lang="en-US" altLang="zh-CN" b="1" i="1">
                        <a:latin typeface="Cambria Math" panose="02040503050406030204" pitchFamily="18" charset="0"/>
                        <a:ea typeface="Cambria Math" panose="02040503050406030204" pitchFamily="18" charset="0"/>
                      </a:rPr>
                      <m:t>≤</m:t>
                    </m:r>
                    <m:sSub>
                      <m:sSubPr>
                        <m:ctrlPr>
                          <a:rPr lang="en-US" altLang="zh-CN" b="1" i="1">
                            <a:latin typeface="Cambria Math" panose="02040503050406030204" pitchFamily="18" charset="0"/>
                          </a:rPr>
                        </m:ctrlPr>
                      </m:sSubPr>
                      <m:e>
                        <m:r>
                          <a:rPr lang="en-US" altLang="zh-CN" b="1" i="1" smtClean="0">
                            <a:latin typeface="Cambria Math" panose="02040503050406030204" pitchFamily="18" charset="0"/>
                          </a:rPr>
                          <m:t>𝟎</m:t>
                        </m:r>
                        <m:r>
                          <a:rPr lang="en-US" altLang="zh-CN" b="1" i="1" smtClean="0">
                            <a:latin typeface="Cambria Math" panose="02040503050406030204" pitchFamily="18" charset="0"/>
                          </a:rPr>
                          <m:t>.</m:t>
                        </m:r>
                        <m:r>
                          <a:rPr lang="en-US" altLang="zh-CN" b="1" i="1" smtClean="0">
                            <a:latin typeface="Cambria Math" panose="02040503050406030204" pitchFamily="18" charset="0"/>
                          </a:rPr>
                          <m:t>𝟎𝟒</m:t>
                        </m:r>
                        <m:r>
                          <a:rPr lang="en-US" altLang="zh-CN" b="1" i="1" smtClean="0">
                            <a:latin typeface="Cambria Math" panose="02040503050406030204" pitchFamily="18" charset="0"/>
                          </a:rPr>
                          <m:t> </m:t>
                        </m:r>
                        <m:r>
                          <a:rPr lang="en-US" altLang="zh-CN" b="1" i="1">
                            <a:latin typeface="Cambria Math" panose="02040503050406030204" pitchFamily="18" charset="0"/>
                          </a:rPr>
                          <m:t>𝑴</m:t>
                        </m:r>
                      </m:e>
                      <m:sub>
                        <m:r>
                          <a:rPr lang="en-US" altLang="zh-CN" b="1" i="1">
                            <a:latin typeface="Cambria Math" panose="02040503050406030204" pitchFamily="18" charset="0"/>
                            <a:ea typeface="Cambria Math" panose="02040503050406030204" pitchFamily="18" charset="0"/>
                          </a:rPr>
                          <m:t>⊙</m:t>
                        </m:r>
                      </m:sub>
                    </m:sSub>
                  </m:oMath>
                </a14:m>
                <a:r>
                  <a:rPr lang="en-US" altLang="zh-CN" dirty="0"/>
                  <a:t>, </a:t>
                </a:r>
                <a14:m>
                  <m:oMath xmlns:m="http://schemas.openxmlformats.org/officeDocument/2006/math">
                    <m:sSub>
                      <m:sSubPr>
                        <m:ctrlPr>
                          <a:rPr lang="el-GR" altLang="zh-CN" b="1" i="1">
                            <a:latin typeface="Cambria Math" panose="02040503050406030204" pitchFamily="18" charset="0"/>
                            <a:ea typeface="Cambria Math" panose="02040503050406030204" pitchFamily="18" charset="0"/>
                          </a:rPr>
                        </m:ctrlPr>
                      </m:sSubPr>
                      <m:e>
                        <m:r>
                          <a:rPr lang="el-GR" altLang="zh-CN" b="1" i="1">
                            <a:latin typeface="Cambria Math" panose="02040503050406030204" pitchFamily="18" charset="0"/>
                            <a:ea typeface="Cambria Math" panose="02040503050406030204" pitchFamily="18" charset="0"/>
                          </a:rPr>
                          <m:t>𝜦</m:t>
                        </m:r>
                      </m:e>
                      <m:sub>
                        <m:r>
                          <a:rPr lang="en-US" altLang="zh-CN" b="1" i="1">
                            <a:latin typeface="Cambria Math" panose="02040503050406030204" pitchFamily="18" charset="0"/>
                            <a:ea typeface="Cambria Math" panose="02040503050406030204" pitchFamily="18" charset="0"/>
                          </a:rPr>
                          <m:t>𝟏</m:t>
                        </m:r>
                        <m:r>
                          <a:rPr lang="en-US" altLang="zh-CN" b="1" i="1">
                            <a:latin typeface="Cambria Math" panose="02040503050406030204" pitchFamily="18" charset="0"/>
                            <a:ea typeface="Cambria Math" panose="02040503050406030204" pitchFamily="18" charset="0"/>
                          </a:rPr>
                          <m:t>.</m:t>
                        </m:r>
                        <m:r>
                          <a:rPr lang="en-US" altLang="zh-CN" b="1" i="1">
                            <a:latin typeface="Cambria Math" panose="02040503050406030204" pitchFamily="18" charset="0"/>
                            <a:ea typeface="Cambria Math" panose="02040503050406030204" pitchFamily="18" charset="0"/>
                          </a:rPr>
                          <m:t>𝟒</m:t>
                        </m:r>
                      </m:sub>
                    </m:sSub>
                    <m:r>
                      <a:rPr lang="en-US" altLang="zh-CN" b="1" i="0" dirty="0" smtClean="0">
                        <a:latin typeface="Cambria Math" panose="02040503050406030204" pitchFamily="18" charset="0"/>
                        <a:ea typeface="Cambria Math" panose="02040503050406030204" pitchFamily="18" charset="0"/>
                      </a:rPr>
                      <m:t>=</m:t>
                    </m:r>
                    <m:r>
                      <a:rPr lang="en-US" altLang="zh-CN" b="1" i="0" dirty="0" smtClean="0">
                        <a:latin typeface="Cambria Math" panose="02040503050406030204" pitchFamily="18" charset="0"/>
                        <a:ea typeface="Cambria Math" panose="02040503050406030204" pitchFamily="18" charset="0"/>
                      </a:rPr>
                      <m:t>𝟐𝟕𝟐</m:t>
                    </m:r>
                  </m:oMath>
                </a14:m>
                <a:r>
                  <a:rPr lang="en-US" altLang="zh-CN" dirty="0"/>
                  <a:t>. </a:t>
                </a:r>
              </a:p>
              <a:p>
                <a:pPr marL="285750" indent="-285750" algn="just">
                  <a:lnSpc>
                    <a:spcPct val="110000"/>
                  </a:lnSpc>
                  <a:spcBef>
                    <a:spcPts val="1200"/>
                  </a:spcBef>
                  <a:buClr>
                    <a:srgbClr val="143997"/>
                  </a:buClr>
                  <a:buSzPct val="74000"/>
                  <a:buFont typeface="Wingdings" panose="05000000000000000000" pitchFamily="2" charset="2"/>
                  <a:buChar char="l"/>
                </a:pPr>
                <a:r>
                  <a:rPr lang="en-US" altLang="zh-CN" b="1" dirty="0"/>
                  <a:t>HNS with 1</a:t>
                </a:r>
                <a:r>
                  <a:rPr lang="en-US" altLang="zh-CN" b="1" baseline="30000" dirty="0"/>
                  <a:t>st</a:t>
                </a:r>
                <a:r>
                  <a:rPr lang="en-US" altLang="zh-CN" b="1" dirty="0"/>
                  <a:t>-order transition </a:t>
                </a:r>
                <a:r>
                  <a:rPr lang="en-US" altLang="zh-CN" dirty="0"/>
                  <a:t>can exist in the universe, </a:t>
                </a:r>
                <a:endParaRPr lang="en-US" altLang="zh-CN" sz="2000" b="1" dirty="0">
                  <a:solidFill>
                    <a:srgbClr val="FF0000"/>
                  </a:solidFill>
                </a:endParaRPr>
              </a:p>
              <a:p>
                <a:pPr algn="just">
                  <a:lnSpc>
                    <a:spcPct val="110000"/>
                  </a:lnSpc>
                  <a:spcBef>
                    <a:spcPts val="1200"/>
                  </a:spcBef>
                  <a:buClr>
                    <a:srgbClr val="143997"/>
                  </a:buClr>
                  <a:buSzPct val="74000"/>
                </a:pPr>
                <a:r>
                  <a:rPr lang="en-US" altLang="zh-CN" dirty="0"/>
                  <a:t>     but hard to be distinguished with </a:t>
                </a:r>
                <a:r>
                  <a:rPr lang="en-US" altLang="zh-CN" b="1" dirty="0"/>
                  <a:t>HS. </a:t>
                </a:r>
                <a:endParaRPr lang="en-US" altLang="zh-CN" sz="2000" b="1" dirty="0">
                  <a:solidFill>
                    <a:srgbClr val="FF0000"/>
                  </a:solidFill>
                </a:endParaRPr>
              </a:p>
            </p:txBody>
          </p:sp>
        </mc:Choice>
        <mc:Fallback xmlns="">
          <p:sp>
            <p:nvSpPr>
              <p:cNvPr id="45" name="文本框 44">
                <a:extLst>
                  <a:ext uri="{FF2B5EF4-FFF2-40B4-BE49-F238E27FC236}">
                    <a16:creationId xmlns:a16="http://schemas.microsoft.com/office/drawing/2014/main" id="{AD37C69B-766E-442E-A9C6-02E0AD2FBA4E}"/>
                  </a:ext>
                </a:extLst>
              </p:cNvPr>
              <p:cNvSpPr txBox="1">
                <a:spLocks noRot="1" noChangeAspect="1" noMove="1" noResize="1" noEditPoints="1" noAdjustHandles="1" noChangeArrowheads="1" noChangeShapeType="1" noTextEdit="1"/>
              </p:cNvSpPr>
              <p:nvPr/>
            </p:nvSpPr>
            <p:spPr>
              <a:xfrm>
                <a:off x="1087921" y="1943616"/>
                <a:ext cx="10016154" cy="4296817"/>
              </a:xfrm>
              <a:prstGeom prst="rect">
                <a:avLst/>
              </a:prstGeom>
              <a:blipFill>
                <a:blip r:embed="rId3"/>
                <a:stretch>
                  <a:fillRect l="-61" b="-1560"/>
                </a:stretch>
              </a:blipFill>
            </p:spPr>
            <p:txBody>
              <a:bodyPr/>
              <a:lstStyle/>
              <a:p>
                <a:r>
                  <a:rPr lang="zh-CN" altLang="en-US">
                    <a:noFill/>
                  </a:rPr>
                  <a:t> </a:t>
                </a:r>
              </a:p>
            </p:txBody>
          </p:sp>
        </mc:Fallback>
      </mc:AlternateContent>
      <p:sp>
        <p:nvSpPr>
          <p:cNvPr id="35" name="文本框 34">
            <a:extLst>
              <a:ext uri="{FF2B5EF4-FFF2-40B4-BE49-F238E27FC236}">
                <a16:creationId xmlns:a16="http://schemas.microsoft.com/office/drawing/2014/main" id="{686A9160-6349-4666-9A8B-606BDE92F00E}"/>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16</a:t>
            </a:r>
            <a:endParaRPr lang="zh-CN" altLang="en-US" dirty="0">
              <a:latin typeface="+mj-lt"/>
              <a:cs typeface="Times New Roman" panose="02020603050405020304" pitchFamily="18" charset="0"/>
            </a:endParaRPr>
          </a:p>
        </p:txBody>
      </p:sp>
      <p:sp>
        <p:nvSpPr>
          <p:cNvPr id="2" name="标题 1">
            <a:extLst>
              <a:ext uri="{FF2B5EF4-FFF2-40B4-BE49-F238E27FC236}">
                <a16:creationId xmlns:a16="http://schemas.microsoft.com/office/drawing/2014/main" id="{3694044F-285C-4EB3-0038-76342F76BF0E}"/>
              </a:ext>
            </a:extLst>
          </p:cNvPr>
          <p:cNvSpPr txBox="1">
            <a:spLocks/>
          </p:cNvSpPr>
          <p:nvPr/>
        </p:nvSpPr>
        <p:spPr>
          <a:xfrm>
            <a:off x="728622" y="325112"/>
            <a:ext cx="1774784"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Summary</a:t>
            </a:r>
          </a:p>
        </p:txBody>
      </p:sp>
      <p:cxnSp>
        <p:nvCxnSpPr>
          <p:cNvPr id="4" name="直接连接符 3">
            <a:extLst>
              <a:ext uri="{FF2B5EF4-FFF2-40B4-BE49-F238E27FC236}">
                <a16:creationId xmlns:a16="http://schemas.microsoft.com/office/drawing/2014/main" id="{D4887628-749E-004E-2FAB-44103F8110F7}"/>
              </a:ext>
            </a:extLst>
          </p:cNvPr>
          <p:cNvCxnSpPr>
            <a:cxnSpLocks/>
            <a:stCxn id="2" idx="3"/>
          </p:cNvCxnSpPr>
          <p:nvPr/>
        </p:nvCxnSpPr>
        <p:spPr>
          <a:xfrm>
            <a:off x="2503406" y="565091"/>
            <a:ext cx="9301141"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B5A077E4-9149-B09F-34D4-40FCDCA882AE}"/>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BCBFFF8C-0604-E81C-37A0-E7E8A7EE1E8E}"/>
              </a:ext>
            </a:extLst>
          </p:cNvPr>
          <p:cNvCxnSpPr>
            <a:cxnSpLocks/>
            <a:endCxn id="2" idx="1"/>
          </p:cNvCxnSpPr>
          <p:nvPr/>
        </p:nvCxnSpPr>
        <p:spPr>
          <a:xfrm flipV="1">
            <a:off x="387453" y="565091"/>
            <a:ext cx="341169"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8" name="圆角矩形 6">
            <a:extLst>
              <a:ext uri="{FF2B5EF4-FFF2-40B4-BE49-F238E27FC236}">
                <a16:creationId xmlns:a16="http://schemas.microsoft.com/office/drawing/2014/main" id="{A22795B8-63E4-4C22-A8AC-A633C7921F4C}"/>
              </a:ext>
            </a:extLst>
          </p:cNvPr>
          <p:cNvSpPr/>
          <p:nvPr/>
        </p:nvSpPr>
        <p:spPr>
          <a:xfrm>
            <a:off x="2401683" y="968477"/>
            <a:ext cx="7388630" cy="874914"/>
          </a:xfrm>
          <a:prstGeom prst="roundRect">
            <a:avLst/>
          </a:prstGeom>
          <a:solidFill>
            <a:srgbClr val="00B0F0">
              <a:alpha val="8000"/>
            </a:srgbClr>
          </a:solidFill>
          <a:ln w="12700">
            <a:solidFill>
              <a:srgbClr val="1439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Constraining the </a:t>
            </a:r>
            <a:r>
              <a:rPr lang="en-US" altLang="zh-CN" sz="2800" dirty="0" err="1">
                <a:solidFill>
                  <a:schemeClr val="tx1"/>
                </a:solidFill>
                <a:latin typeface="Times New Roman" panose="02020603050405020304" pitchFamily="18" charset="0"/>
                <a:ea typeface="宋体" panose="02010600030101010101" pitchFamily="2" charset="-122"/>
                <a:cs typeface="Times New Roman" panose="02020603050405020304" pitchFamily="18" charset="0"/>
              </a:rPr>
              <a:t>EoS</a:t>
            </a: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of QCD with lattice results and neutron star observations</a:t>
            </a:r>
          </a:p>
        </p:txBody>
      </p:sp>
      <p:pic>
        <p:nvPicPr>
          <p:cNvPr id="8" name="图片 7">
            <a:extLst>
              <a:ext uri="{FF2B5EF4-FFF2-40B4-BE49-F238E27FC236}">
                <a16:creationId xmlns:a16="http://schemas.microsoft.com/office/drawing/2014/main" id="{FCAE6B89-C354-44EC-8744-CFB7ECBB5453}"/>
              </a:ext>
            </a:extLst>
          </p:cNvPr>
          <p:cNvPicPr>
            <a:picLocks noChangeAspect="1"/>
          </p:cNvPicPr>
          <p:nvPr/>
        </p:nvPicPr>
        <p:blipFill>
          <a:blip r:embed="rId4"/>
          <a:stretch>
            <a:fillRect/>
          </a:stretch>
        </p:blipFill>
        <p:spPr>
          <a:xfrm>
            <a:off x="5348930" y="2891859"/>
            <a:ext cx="469145" cy="469145"/>
          </a:xfrm>
          <a:prstGeom prst="rect">
            <a:avLst/>
          </a:prstGeom>
        </p:spPr>
      </p:pic>
      <p:pic>
        <p:nvPicPr>
          <p:cNvPr id="13" name="图片 12">
            <a:extLst>
              <a:ext uri="{FF2B5EF4-FFF2-40B4-BE49-F238E27FC236}">
                <a16:creationId xmlns:a16="http://schemas.microsoft.com/office/drawing/2014/main" id="{5F51DC70-38B9-477A-88F4-06DEA692B75B}"/>
              </a:ext>
            </a:extLst>
          </p:cNvPr>
          <p:cNvPicPr>
            <a:picLocks noChangeAspect="1"/>
          </p:cNvPicPr>
          <p:nvPr/>
        </p:nvPicPr>
        <p:blipFill>
          <a:blip r:embed="rId4"/>
          <a:stretch>
            <a:fillRect/>
          </a:stretch>
        </p:blipFill>
        <p:spPr>
          <a:xfrm>
            <a:off x="5348931" y="3857451"/>
            <a:ext cx="469145" cy="469145"/>
          </a:xfrm>
          <a:prstGeom prst="rect">
            <a:avLst/>
          </a:prstGeom>
        </p:spPr>
      </p:pic>
      <p:pic>
        <p:nvPicPr>
          <p:cNvPr id="10" name="图片 9">
            <a:extLst>
              <a:ext uri="{FF2B5EF4-FFF2-40B4-BE49-F238E27FC236}">
                <a16:creationId xmlns:a16="http://schemas.microsoft.com/office/drawing/2014/main" id="{17EBB990-58C5-45AC-B4AB-64DB378C2EBE}"/>
              </a:ext>
            </a:extLst>
          </p:cNvPr>
          <p:cNvPicPr>
            <a:picLocks noChangeAspect="1"/>
          </p:cNvPicPr>
          <p:nvPr/>
        </p:nvPicPr>
        <p:blipFill>
          <a:blip r:embed="rId5"/>
          <a:stretch>
            <a:fillRect/>
          </a:stretch>
        </p:blipFill>
        <p:spPr>
          <a:xfrm>
            <a:off x="10759912" y="4769980"/>
            <a:ext cx="522211" cy="522211"/>
          </a:xfrm>
          <a:prstGeom prst="rect">
            <a:avLst/>
          </a:prstGeom>
        </p:spPr>
      </p:pic>
      <p:pic>
        <p:nvPicPr>
          <p:cNvPr id="14" name="图片 13">
            <a:extLst>
              <a:ext uri="{FF2B5EF4-FFF2-40B4-BE49-F238E27FC236}">
                <a16:creationId xmlns:a16="http://schemas.microsoft.com/office/drawing/2014/main" id="{6195F69C-C10F-496F-9DD3-C51A82B7D70F}"/>
              </a:ext>
            </a:extLst>
          </p:cNvPr>
          <p:cNvPicPr>
            <a:picLocks noChangeAspect="1"/>
          </p:cNvPicPr>
          <p:nvPr/>
        </p:nvPicPr>
        <p:blipFill>
          <a:blip r:embed="rId6"/>
          <a:stretch>
            <a:fillRect/>
          </a:stretch>
        </p:blipFill>
        <p:spPr>
          <a:xfrm>
            <a:off x="7339097" y="5599292"/>
            <a:ext cx="469635" cy="501390"/>
          </a:xfrm>
          <a:prstGeom prst="rect">
            <a:avLst/>
          </a:prstGeom>
        </p:spPr>
      </p:pic>
      <p:sp>
        <p:nvSpPr>
          <p:cNvPr id="20" name="矩形 19">
            <a:extLst>
              <a:ext uri="{FF2B5EF4-FFF2-40B4-BE49-F238E27FC236}">
                <a16:creationId xmlns:a16="http://schemas.microsoft.com/office/drawing/2014/main" id="{9BD973EA-78DC-4E45-AAC2-D5028C4CFA86}"/>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82445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DCDCF938-534A-48C4-89EB-78D2CDD2276A}"/>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17</a:t>
            </a:r>
            <a:endParaRPr lang="zh-CN" altLang="en-US" dirty="0">
              <a:latin typeface="+mj-lt"/>
              <a:cs typeface="Times New Roman" panose="02020603050405020304" pitchFamily="18" charset="0"/>
            </a:endParaRPr>
          </a:p>
        </p:txBody>
      </p:sp>
      <p:cxnSp>
        <p:nvCxnSpPr>
          <p:cNvPr id="54" name="直接连接符 53">
            <a:extLst>
              <a:ext uri="{FF2B5EF4-FFF2-40B4-BE49-F238E27FC236}">
                <a16:creationId xmlns:a16="http://schemas.microsoft.com/office/drawing/2014/main" id="{D67105CD-CB52-82FA-A3A8-D09FD49ED02B}"/>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BA7C50D1-BE32-4D87-0838-66973D5405F7}"/>
              </a:ext>
            </a:extLst>
          </p:cNvPr>
          <p:cNvCxnSpPr>
            <a:cxnSpLocks/>
          </p:cNvCxnSpPr>
          <p:nvPr/>
        </p:nvCxnSpPr>
        <p:spPr>
          <a:xfrm>
            <a:off x="387453" y="589367"/>
            <a:ext cx="11444327"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FE9D2D97-3B2C-D8FA-35C6-9E1ABBB4D097}"/>
              </a:ext>
            </a:extLst>
          </p:cNvPr>
          <p:cNvCxnSpPr>
            <a:cxnSpLocks/>
          </p:cNvCxnSpPr>
          <p:nvPr/>
        </p:nvCxnSpPr>
        <p:spPr>
          <a:xfrm flipV="1">
            <a:off x="387453" y="589367"/>
            <a:ext cx="341167"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100" name="Picture 4" descr="Сomics meme: &quot;THANKS FOR YOUR ATTENTION&quot; - Comics - Meme-arsenal.com">
            <a:extLst>
              <a:ext uri="{FF2B5EF4-FFF2-40B4-BE49-F238E27FC236}">
                <a16:creationId xmlns:a16="http://schemas.microsoft.com/office/drawing/2014/main" id="{D45AFE19-ED79-4614-9727-F3621B94B8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4" b="4215"/>
          <a:stretch/>
        </p:blipFill>
        <p:spPr bwMode="auto">
          <a:xfrm>
            <a:off x="3745409" y="1280163"/>
            <a:ext cx="4701177" cy="4590032"/>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561DE6E4-85B4-4203-8E35-8ECEE47E1EB8}"/>
              </a:ext>
            </a:extLst>
          </p:cNvPr>
          <p:cNvSpPr/>
          <p:nvPr/>
        </p:nvSpPr>
        <p:spPr>
          <a:xfrm>
            <a:off x="6230867" y="197426"/>
            <a:ext cx="5801990" cy="338554"/>
          </a:xfrm>
          <a:prstGeom prst="rect">
            <a:avLst/>
          </a:prstGeom>
        </p:spPr>
        <p:txBody>
          <a:bodyPr wrap="square">
            <a:spAutoFit/>
          </a:bodyPr>
          <a:lstStyle/>
          <a:p>
            <a:r>
              <a:rPr lang="en-US" altLang="zh-CN" sz="1600" dirty="0"/>
              <a:t>SKA Pulsar Science Symposium 2025 @ Qingdao, July 2025</a:t>
            </a:r>
            <a:endParaRPr lang="en-US" altLang="zh-CN" sz="1600" dirty="0">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1875304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F1194728-D025-47B7-A128-A5452FF57E58}"/>
              </a:ext>
            </a:extLst>
          </p:cNvPr>
          <p:cNvSpPr txBox="1">
            <a:spLocks/>
          </p:cNvSpPr>
          <p:nvPr/>
        </p:nvSpPr>
        <p:spPr bwMode="auto">
          <a:xfrm>
            <a:off x="4155816" y="2779893"/>
            <a:ext cx="3880367" cy="129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90000"/>
              </a:lnSpc>
            </a:pPr>
            <a:r>
              <a:rPr lang="en-US" altLang="zh-CN" sz="8800" b="1" dirty="0">
                <a:latin typeface="Times New Roman" panose="02020603050405020304" pitchFamily="18" charset="0"/>
                <a:ea typeface="华文楷体" panose="02010600040101010101" pitchFamily="2" charset="-122"/>
                <a:cs typeface="Times New Roman" panose="02020603050405020304" pitchFamily="18" charset="0"/>
              </a:rPr>
              <a:t>Backup</a:t>
            </a:r>
            <a:endParaRPr lang="en-US" altLang="zh-CN" sz="8000" b="1" dirty="0">
              <a:latin typeface="Times New Roman" panose="02020603050405020304" pitchFamily="18" charset="0"/>
              <a:ea typeface="华文楷体" panose="02010600040101010101" pitchFamily="2" charset="-122"/>
              <a:cs typeface="Times New Roman" panose="02020603050405020304" pitchFamily="18" charset="0"/>
            </a:endParaRPr>
          </a:p>
        </p:txBody>
      </p:sp>
      <p:cxnSp>
        <p:nvCxnSpPr>
          <p:cNvPr id="2" name="直接连接符 1">
            <a:extLst>
              <a:ext uri="{FF2B5EF4-FFF2-40B4-BE49-F238E27FC236}">
                <a16:creationId xmlns:a16="http://schemas.microsoft.com/office/drawing/2014/main" id="{B5BA312D-8885-B576-575C-2028C14B18A1}"/>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id="{2CFA6F67-8E8B-1CAC-2DB5-67EC02E7D671}"/>
              </a:ext>
            </a:extLst>
          </p:cNvPr>
          <p:cNvCxnSpPr>
            <a:cxnSpLocks/>
          </p:cNvCxnSpPr>
          <p:nvPr/>
        </p:nvCxnSpPr>
        <p:spPr>
          <a:xfrm flipV="1">
            <a:off x="387453" y="589367"/>
            <a:ext cx="341168" cy="191"/>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05D7D6F3-E1BB-207F-FA00-5B9B2F2116DB}"/>
              </a:ext>
            </a:extLst>
          </p:cNvPr>
          <p:cNvCxnSpPr>
            <a:cxnSpLocks/>
          </p:cNvCxnSpPr>
          <p:nvPr/>
        </p:nvCxnSpPr>
        <p:spPr>
          <a:xfrm>
            <a:off x="728621" y="589367"/>
            <a:ext cx="11103159"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656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a:extLst>
              <a:ext uri="{FF2B5EF4-FFF2-40B4-BE49-F238E27FC236}">
                <a16:creationId xmlns:a16="http://schemas.microsoft.com/office/drawing/2014/main" id="{78B36EF9-851B-41C3-A1C2-7F66B0A0984F}"/>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B.1</a:t>
            </a:r>
            <a:endParaRPr lang="zh-CN" altLang="en-US" dirty="0">
              <a:latin typeface="+mj-lt"/>
              <a:cs typeface="Times New Roman" panose="02020603050405020304" pitchFamily="18" charset="0"/>
            </a:endParaRPr>
          </a:p>
        </p:txBody>
      </p:sp>
      <p:cxnSp>
        <p:nvCxnSpPr>
          <p:cNvPr id="4" name="直接连接符 3">
            <a:extLst>
              <a:ext uri="{FF2B5EF4-FFF2-40B4-BE49-F238E27FC236}">
                <a16:creationId xmlns:a16="http://schemas.microsoft.com/office/drawing/2014/main" id="{AD1B0F97-4A51-B035-CEB3-661EC53D5402}"/>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sp>
        <p:nvSpPr>
          <p:cNvPr id="10" name="标题 1">
            <a:extLst>
              <a:ext uri="{FF2B5EF4-FFF2-40B4-BE49-F238E27FC236}">
                <a16:creationId xmlns:a16="http://schemas.microsoft.com/office/drawing/2014/main" id="{662FBEA1-ECDB-3FD8-76EF-C298C7032696}"/>
              </a:ext>
            </a:extLst>
          </p:cNvPr>
          <p:cNvSpPr txBox="1">
            <a:spLocks/>
          </p:cNvSpPr>
          <p:nvPr/>
        </p:nvSpPr>
        <p:spPr>
          <a:xfrm>
            <a:off x="744521" y="349388"/>
            <a:ext cx="6120974"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Modification of coupling constant G</a:t>
            </a:r>
          </a:p>
        </p:txBody>
      </p:sp>
      <p:cxnSp>
        <p:nvCxnSpPr>
          <p:cNvPr id="11" name="直接连接符 10">
            <a:extLst>
              <a:ext uri="{FF2B5EF4-FFF2-40B4-BE49-F238E27FC236}">
                <a16:creationId xmlns:a16="http://schemas.microsoft.com/office/drawing/2014/main" id="{023728C7-4AB7-F83B-A0AD-1EB963F77A91}"/>
              </a:ext>
            </a:extLst>
          </p:cNvPr>
          <p:cNvCxnSpPr>
            <a:cxnSpLocks/>
            <a:endCxn id="10" idx="1"/>
          </p:cNvCxnSpPr>
          <p:nvPr/>
        </p:nvCxnSpPr>
        <p:spPr>
          <a:xfrm flipV="1">
            <a:off x="403354"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CB0E50D6-8CF8-CD4A-8B17-DA26FE656C9D}"/>
              </a:ext>
            </a:extLst>
          </p:cNvPr>
          <p:cNvCxnSpPr>
            <a:cxnSpLocks/>
            <a:stCxn id="10" idx="3"/>
          </p:cNvCxnSpPr>
          <p:nvPr/>
        </p:nvCxnSpPr>
        <p:spPr>
          <a:xfrm>
            <a:off x="6865495" y="589367"/>
            <a:ext cx="4966285"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A88FA9B5-9AF7-4CA9-9496-B9EE854EE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4454" y="2497602"/>
            <a:ext cx="6288075" cy="669607"/>
          </a:xfrm>
          <a:prstGeom prst="rect">
            <a:avLst/>
          </a:prstGeom>
        </p:spPr>
      </p:pic>
      <p:sp>
        <p:nvSpPr>
          <p:cNvPr id="7" name="矩形 6">
            <a:extLst>
              <a:ext uri="{FF2B5EF4-FFF2-40B4-BE49-F238E27FC236}">
                <a16:creationId xmlns:a16="http://schemas.microsoft.com/office/drawing/2014/main" id="{CBB179CB-F275-4CEF-AB8A-E0E1D33F1517}"/>
              </a:ext>
            </a:extLst>
          </p:cNvPr>
          <p:cNvSpPr/>
          <p:nvPr/>
        </p:nvSpPr>
        <p:spPr>
          <a:xfrm>
            <a:off x="899174" y="1225988"/>
            <a:ext cx="9945077" cy="1323439"/>
          </a:xfrm>
          <a:prstGeom prst="rect">
            <a:avLst/>
          </a:prstGeom>
        </p:spPr>
        <p:txBody>
          <a:bodyPr wrap="square">
            <a:spAutoFit/>
          </a:bodyPr>
          <a:lstStyle/>
          <a:p>
            <a:pPr marL="342900" indent="-342900" algn="just">
              <a:buFont typeface="Arial" panose="020B0604020202020204" pitchFamily="34" charset="0"/>
              <a:buChar char="•"/>
            </a:pPr>
            <a:r>
              <a:rPr lang="en-US" altLang="zh-CN" sz="2000" dirty="0"/>
              <a:t>According to the plane wave method in QCD sum rule approach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L. Reinders, and et al., Phys. Rep. 127, 1 (1985)</a:t>
            </a:r>
            <a:r>
              <a:rPr lang="en-US" altLang="zh-CN" sz="2000" dirty="0"/>
              <a:t>], the full Green’s function (which is unknown) can be divided into two parts: the nonperturbative part and the perturbative part. the most general form of the “nonperturbative” gluon propagator is:</a:t>
            </a:r>
            <a:endParaRPr lang="zh-CN" altLang="en-US" sz="2000" dirty="0"/>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33AB74B8-830E-4A86-A856-253CA7D55B19}"/>
                  </a:ext>
                </a:extLst>
              </p:cNvPr>
              <p:cNvSpPr/>
              <p:nvPr/>
            </p:nvSpPr>
            <p:spPr>
              <a:xfrm>
                <a:off x="1235322" y="3066367"/>
                <a:ext cx="9608930" cy="1015663"/>
              </a:xfrm>
              <a:prstGeom prst="rect">
                <a:avLst/>
              </a:prstGeom>
            </p:spPr>
            <p:txBody>
              <a:bodyPr wrap="square">
                <a:spAutoFit/>
              </a:bodyPr>
              <a:lstStyle/>
              <a:p>
                <a:pPr algn="just"/>
                <a:r>
                  <a:rPr lang="en-US" altLang="zh-CN" sz="2000" dirty="0"/>
                  <a:t>where second term is about the gluon condensate, </a:t>
                </a:r>
                <a14:m>
                  <m:oMath xmlns:m="http://schemas.openxmlformats.org/officeDocument/2006/math">
                    <m:r>
                      <a:rPr lang="en-US" altLang="zh-CN" sz="2000" i="1" dirty="0" smtClean="0">
                        <a:latin typeface="Cambria Math" panose="02040503050406030204" pitchFamily="18" charset="0"/>
                      </a:rPr>
                      <m:t>𝑐</m:t>
                    </m:r>
                    <m:r>
                      <a:rPr lang="en-US" altLang="zh-CN" sz="2000" i="1" dirty="0" smtClean="0">
                        <a:latin typeface="Cambria Math" panose="02040503050406030204" pitchFamily="18" charset="0"/>
                      </a:rPr>
                      <m:t>_1 </m:t>
                    </m:r>
                  </m:oMath>
                </a14:m>
                <a:r>
                  <a:rPr lang="en-US" altLang="zh-CN" sz="2000" dirty="0"/>
                  <a:t>and </a:t>
                </a:r>
                <a14:m>
                  <m:oMath xmlns:m="http://schemas.openxmlformats.org/officeDocument/2006/math">
                    <m:r>
                      <a:rPr lang="en-US" altLang="zh-CN" sz="2000" i="1" dirty="0" smtClean="0">
                        <a:latin typeface="Cambria Math" panose="02040503050406030204" pitchFamily="18" charset="0"/>
                      </a:rPr>
                      <m:t>𝑐</m:t>
                    </m:r>
                    <m:r>
                      <a:rPr lang="en-US" altLang="zh-CN" sz="2000" i="1" dirty="0" smtClean="0">
                        <a:latin typeface="Cambria Math" panose="02040503050406030204" pitchFamily="18" charset="0"/>
                      </a:rPr>
                      <m:t>_2 </m:t>
                    </m:r>
                  </m:oMath>
                </a14:m>
                <a:r>
                  <a:rPr lang="en-US" altLang="zh-CN" sz="2000" dirty="0"/>
                  <a:t>are coefficients that can be calculated with the QCD sum rule approach, and the ellipsis refers to the contributions from other condensates (e.g., the mixed quark-gluon condensate).</a:t>
                </a:r>
                <a:endParaRPr lang="zh-CN" altLang="en-US" sz="2000" dirty="0"/>
              </a:p>
            </p:txBody>
          </p:sp>
        </mc:Choice>
        <mc:Fallback xmlns="">
          <p:sp>
            <p:nvSpPr>
              <p:cNvPr id="8" name="矩形 7">
                <a:extLst>
                  <a:ext uri="{FF2B5EF4-FFF2-40B4-BE49-F238E27FC236}">
                    <a16:creationId xmlns:a16="http://schemas.microsoft.com/office/drawing/2014/main" id="{33AB74B8-830E-4A86-A856-253CA7D55B19}"/>
                  </a:ext>
                </a:extLst>
              </p:cNvPr>
              <p:cNvSpPr>
                <a:spLocks noRot="1" noChangeAspect="1" noMove="1" noResize="1" noEditPoints="1" noAdjustHandles="1" noChangeArrowheads="1" noChangeShapeType="1" noTextEdit="1"/>
              </p:cNvSpPr>
              <p:nvPr/>
            </p:nvSpPr>
            <p:spPr>
              <a:xfrm>
                <a:off x="1235322" y="3066367"/>
                <a:ext cx="9608930" cy="1015663"/>
              </a:xfrm>
              <a:prstGeom prst="rect">
                <a:avLst/>
              </a:prstGeom>
              <a:blipFill>
                <a:blip r:embed="rId3"/>
                <a:stretch>
                  <a:fillRect l="-698" t="-2395" r="-635" b="-10180"/>
                </a:stretch>
              </a:blipFill>
            </p:spPr>
            <p:txBody>
              <a:bodyPr/>
              <a:lstStyle/>
              <a:p>
                <a:r>
                  <a:rPr lang="zh-CN" altLang="en-US">
                    <a:noFill/>
                  </a:rPr>
                  <a:t> </a:t>
                </a:r>
              </a:p>
            </p:txBody>
          </p:sp>
        </mc:Fallback>
      </mc:AlternateContent>
      <p:sp>
        <p:nvSpPr>
          <p:cNvPr id="9" name="矩形 8">
            <a:extLst>
              <a:ext uri="{FF2B5EF4-FFF2-40B4-BE49-F238E27FC236}">
                <a16:creationId xmlns:a16="http://schemas.microsoft.com/office/drawing/2014/main" id="{D0908618-B2B3-4090-B12E-76DE81B729B6}"/>
              </a:ext>
            </a:extLst>
          </p:cNvPr>
          <p:cNvSpPr/>
          <p:nvPr/>
        </p:nvSpPr>
        <p:spPr>
          <a:xfrm>
            <a:off x="1235321" y="4149007"/>
            <a:ext cx="9608929" cy="1631216"/>
          </a:xfrm>
          <a:prstGeom prst="rect">
            <a:avLst/>
          </a:prstGeom>
        </p:spPr>
        <p:txBody>
          <a:bodyPr wrap="square">
            <a:spAutoFit/>
          </a:bodyPr>
          <a:lstStyle/>
          <a:p>
            <a:pPr algn="just"/>
            <a:r>
              <a:rPr lang="en-US" altLang="zh-CN" sz="2000" dirty="0"/>
              <a:t>Among all the condensates, the quark condensate has the lowest dimension, and a nonzero value of this quantity, in the chiral limit, just signals the dynamical chiral symmetry breaking. Thus we will treat its contribution separately, while the contribution of other condensates is included in the perturbative part of the gluon propagator, which is</a:t>
            </a:r>
            <a:endParaRPr lang="zh-CN" altLang="en-US" sz="2000" dirty="0"/>
          </a:p>
        </p:txBody>
      </p:sp>
      <p:pic>
        <p:nvPicPr>
          <p:cNvPr id="22" name="图片 21">
            <a:extLst>
              <a:ext uri="{FF2B5EF4-FFF2-40B4-BE49-F238E27FC236}">
                <a16:creationId xmlns:a16="http://schemas.microsoft.com/office/drawing/2014/main" id="{12062F6F-0723-46A0-8C4C-63B2006611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453" y="5632012"/>
            <a:ext cx="2476518" cy="628655"/>
          </a:xfrm>
          <a:prstGeom prst="rect">
            <a:avLst/>
          </a:prstGeom>
        </p:spPr>
      </p:pic>
      <p:sp>
        <p:nvSpPr>
          <p:cNvPr id="13" name="矩形 12">
            <a:extLst>
              <a:ext uri="{FF2B5EF4-FFF2-40B4-BE49-F238E27FC236}">
                <a16:creationId xmlns:a16="http://schemas.microsoft.com/office/drawing/2014/main" id="{7054AA63-574B-4F73-9035-1768A3D57CEB}"/>
              </a:ext>
            </a:extLst>
          </p:cNvPr>
          <p:cNvSpPr/>
          <p:nvPr/>
        </p:nvSpPr>
        <p:spPr>
          <a:xfrm>
            <a:off x="9157425" y="727878"/>
            <a:ext cx="2798587"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106, 116009 (2022)</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8255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a:extLst>
              <a:ext uri="{FF2B5EF4-FFF2-40B4-BE49-F238E27FC236}">
                <a16:creationId xmlns:a16="http://schemas.microsoft.com/office/drawing/2014/main" id="{78B36EF9-851B-41C3-A1C2-7F66B0A0984F}"/>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B.2</a:t>
            </a:r>
            <a:endParaRPr lang="zh-CN" altLang="en-US" dirty="0">
              <a:latin typeface="+mj-lt"/>
              <a:cs typeface="Times New Roman" panose="02020603050405020304" pitchFamily="18" charset="0"/>
            </a:endParaRPr>
          </a:p>
        </p:txBody>
      </p:sp>
      <p:cxnSp>
        <p:nvCxnSpPr>
          <p:cNvPr id="4" name="直接连接符 3">
            <a:extLst>
              <a:ext uri="{FF2B5EF4-FFF2-40B4-BE49-F238E27FC236}">
                <a16:creationId xmlns:a16="http://schemas.microsoft.com/office/drawing/2014/main" id="{AD1B0F97-4A51-B035-CEB3-661EC53D5402}"/>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标题 1">
                <a:extLst>
                  <a:ext uri="{FF2B5EF4-FFF2-40B4-BE49-F238E27FC236}">
                    <a16:creationId xmlns:a16="http://schemas.microsoft.com/office/drawing/2014/main" id="{662FBEA1-ECDB-3FD8-76EF-C298C7032696}"/>
                  </a:ext>
                </a:extLst>
              </p:cNvPr>
              <p:cNvSpPr txBox="1">
                <a:spLocks/>
              </p:cNvSpPr>
              <p:nvPr/>
            </p:nvSpPr>
            <p:spPr>
              <a:xfrm>
                <a:off x="744521" y="349388"/>
                <a:ext cx="2824067"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Derivation of </a:t>
                </a:r>
                <a14:m>
                  <m:oMath xmlns:m="http://schemas.openxmlformats.org/officeDocument/2006/math">
                    <m:r>
                      <m:rPr>
                        <m:sty m:val="p"/>
                      </m:rPr>
                      <a:rPr lang="el-GR" altLang="zh-CN" sz="3200" i="1" smtClean="0">
                        <a:latin typeface="Cambria Math" panose="02040503050406030204" pitchFamily="18" charset="0"/>
                        <a:ea typeface="Cambria Math" panose="02040503050406030204" pitchFamily="18" charset="0"/>
                        <a:cs typeface="Times New Roman" panose="02020603050405020304" pitchFamily="18" charset="0"/>
                      </a:rPr>
                      <m:t>Ω</m:t>
                    </m:r>
                  </m:oMath>
                </a14:m>
                <a:endParaRPr lang="en-US" altLang="zh-CN" sz="3200" dirty="0">
                  <a:latin typeface="Times New Roman" panose="02020603050405020304" pitchFamily="18" charset="0"/>
                  <a:ea typeface="华文楷体" panose="02010600040101010101" pitchFamily="2" charset="-122"/>
                  <a:cs typeface="Times New Roman" panose="02020603050405020304" pitchFamily="18" charset="0"/>
                </a:endParaRPr>
              </a:p>
            </p:txBody>
          </p:sp>
        </mc:Choice>
        <mc:Fallback xmlns="">
          <p:sp>
            <p:nvSpPr>
              <p:cNvPr id="10" name="标题 1">
                <a:extLst>
                  <a:ext uri="{FF2B5EF4-FFF2-40B4-BE49-F238E27FC236}">
                    <a16:creationId xmlns:a16="http://schemas.microsoft.com/office/drawing/2014/main" id="{662FBEA1-ECDB-3FD8-76EF-C298C7032696}"/>
                  </a:ext>
                </a:extLst>
              </p:cNvPr>
              <p:cNvSpPr txBox="1">
                <a:spLocks noRot="1" noChangeAspect="1" noMove="1" noResize="1" noEditPoints="1" noAdjustHandles="1" noChangeArrowheads="1" noChangeShapeType="1" noTextEdit="1"/>
              </p:cNvSpPr>
              <p:nvPr/>
            </p:nvSpPr>
            <p:spPr>
              <a:xfrm>
                <a:off x="744521" y="349388"/>
                <a:ext cx="2824067" cy="479957"/>
              </a:xfrm>
              <a:prstGeom prst="rect">
                <a:avLst/>
              </a:prstGeom>
              <a:blipFill>
                <a:blip r:embed="rId2"/>
                <a:stretch>
                  <a:fillRect l="-6263" t="-35443" b="-43038"/>
                </a:stretch>
              </a:blipFill>
              <a:effectLst/>
            </p:spPr>
            <p:txBody>
              <a:bodyPr/>
              <a:lstStyle/>
              <a:p>
                <a:r>
                  <a:rPr lang="zh-CN" altLang="en-US">
                    <a:noFill/>
                  </a:rPr>
                  <a:t> </a:t>
                </a:r>
              </a:p>
            </p:txBody>
          </p:sp>
        </mc:Fallback>
      </mc:AlternateContent>
      <p:cxnSp>
        <p:nvCxnSpPr>
          <p:cNvPr id="11" name="直接连接符 10">
            <a:extLst>
              <a:ext uri="{FF2B5EF4-FFF2-40B4-BE49-F238E27FC236}">
                <a16:creationId xmlns:a16="http://schemas.microsoft.com/office/drawing/2014/main" id="{023728C7-4AB7-F83B-A0AD-1EB963F77A91}"/>
              </a:ext>
            </a:extLst>
          </p:cNvPr>
          <p:cNvCxnSpPr>
            <a:cxnSpLocks/>
            <a:endCxn id="10" idx="1"/>
          </p:cNvCxnSpPr>
          <p:nvPr/>
        </p:nvCxnSpPr>
        <p:spPr>
          <a:xfrm flipV="1">
            <a:off x="403354"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CB0E50D6-8CF8-CD4A-8B17-DA26FE656C9D}"/>
              </a:ext>
            </a:extLst>
          </p:cNvPr>
          <p:cNvCxnSpPr>
            <a:cxnSpLocks/>
            <a:stCxn id="10" idx="3"/>
          </p:cNvCxnSpPr>
          <p:nvPr/>
        </p:nvCxnSpPr>
        <p:spPr>
          <a:xfrm>
            <a:off x="3568588" y="589367"/>
            <a:ext cx="8263192"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231D4387-EB56-4691-A12E-212AF6528095}"/>
              </a:ext>
            </a:extLst>
          </p:cNvPr>
          <p:cNvSpPr/>
          <p:nvPr/>
        </p:nvSpPr>
        <p:spPr>
          <a:xfrm>
            <a:off x="9780509" y="727878"/>
            <a:ext cx="2153154"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8" name="图片 17">
            <a:extLst>
              <a:ext uri="{FF2B5EF4-FFF2-40B4-BE49-F238E27FC236}">
                <a16:creationId xmlns:a16="http://schemas.microsoft.com/office/drawing/2014/main" id="{EC3D583C-5FB5-4B38-A3A3-9BF2ECD3C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958" y="1016566"/>
            <a:ext cx="2284075" cy="643528"/>
          </a:xfrm>
          <a:prstGeom prst="rect">
            <a:avLst/>
          </a:prstGeom>
        </p:spPr>
      </p:pic>
      <p:pic>
        <p:nvPicPr>
          <p:cNvPr id="6" name="图片 5">
            <a:extLst>
              <a:ext uri="{FF2B5EF4-FFF2-40B4-BE49-F238E27FC236}">
                <a16:creationId xmlns:a16="http://schemas.microsoft.com/office/drawing/2014/main" id="{967FF6C4-D8CE-4A04-8268-A0A9778BF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2926" y="1660094"/>
            <a:ext cx="8106138" cy="3754268"/>
          </a:xfrm>
          <a:prstGeom prst="rect">
            <a:avLst/>
          </a:prstGeom>
        </p:spPr>
      </p:pic>
      <p:pic>
        <p:nvPicPr>
          <p:cNvPr id="8" name="图片 7">
            <a:extLst>
              <a:ext uri="{FF2B5EF4-FFF2-40B4-BE49-F238E27FC236}">
                <a16:creationId xmlns:a16="http://schemas.microsoft.com/office/drawing/2014/main" id="{AE7A5A67-AF1E-4415-9321-F118C18DC3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0946" y="5414362"/>
            <a:ext cx="6195854" cy="845643"/>
          </a:xfrm>
          <a:prstGeom prst="rect">
            <a:avLst/>
          </a:prstGeom>
        </p:spPr>
      </p:pic>
    </p:spTree>
    <p:extLst>
      <p:ext uri="{BB962C8B-B14F-4D97-AF65-F5344CB8AC3E}">
        <p14:creationId xmlns:p14="http://schemas.microsoft.com/office/powerpoint/2010/main" val="1364111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圆角 24">
            <a:extLst>
              <a:ext uri="{FF2B5EF4-FFF2-40B4-BE49-F238E27FC236}">
                <a16:creationId xmlns:a16="http://schemas.microsoft.com/office/drawing/2014/main" id="{54D2B1AC-4355-4946-9105-565DCF63C60E}"/>
              </a:ext>
            </a:extLst>
          </p:cNvPr>
          <p:cNvSpPr/>
          <p:nvPr/>
        </p:nvSpPr>
        <p:spPr>
          <a:xfrm>
            <a:off x="1216550" y="1158911"/>
            <a:ext cx="4318530" cy="16347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78B36EF9-851B-41C3-A1C2-7F66B0A0984F}"/>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B.3</a:t>
            </a:r>
            <a:endParaRPr lang="zh-CN" altLang="en-US" dirty="0">
              <a:latin typeface="+mj-lt"/>
              <a:cs typeface="Times New Roman" panose="02020603050405020304" pitchFamily="18" charset="0"/>
            </a:endParaRPr>
          </a:p>
        </p:txBody>
      </p:sp>
      <p:cxnSp>
        <p:nvCxnSpPr>
          <p:cNvPr id="4" name="直接连接符 3">
            <a:extLst>
              <a:ext uri="{FF2B5EF4-FFF2-40B4-BE49-F238E27FC236}">
                <a16:creationId xmlns:a16="http://schemas.microsoft.com/office/drawing/2014/main" id="{AD1B0F97-4A51-B035-CEB3-661EC53D5402}"/>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sp>
        <p:nvSpPr>
          <p:cNvPr id="10" name="标题 1">
            <a:extLst>
              <a:ext uri="{FF2B5EF4-FFF2-40B4-BE49-F238E27FC236}">
                <a16:creationId xmlns:a16="http://schemas.microsoft.com/office/drawing/2014/main" id="{662FBEA1-ECDB-3FD8-76EF-C298C7032696}"/>
              </a:ext>
            </a:extLst>
          </p:cNvPr>
          <p:cNvSpPr txBox="1">
            <a:spLocks/>
          </p:cNvSpPr>
          <p:nvPr/>
        </p:nvSpPr>
        <p:spPr>
          <a:xfrm>
            <a:off x="744521" y="349388"/>
            <a:ext cx="4495389"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Proper-time regularization</a:t>
            </a:r>
          </a:p>
        </p:txBody>
      </p:sp>
      <p:cxnSp>
        <p:nvCxnSpPr>
          <p:cNvPr id="11" name="直接连接符 10">
            <a:extLst>
              <a:ext uri="{FF2B5EF4-FFF2-40B4-BE49-F238E27FC236}">
                <a16:creationId xmlns:a16="http://schemas.microsoft.com/office/drawing/2014/main" id="{023728C7-4AB7-F83B-A0AD-1EB963F77A91}"/>
              </a:ext>
            </a:extLst>
          </p:cNvPr>
          <p:cNvCxnSpPr>
            <a:cxnSpLocks/>
            <a:endCxn id="10" idx="1"/>
          </p:cNvCxnSpPr>
          <p:nvPr/>
        </p:nvCxnSpPr>
        <p:spPr>
          <a:xfrm flipV="1">
            <a:off x="403354"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CB0E50D6-8CF8-CD4A-8B17-DA26FE656C9D}"/>
              </a:ext>
            </a:extLst>
          </p:cNvPr>
          <p:cNvCxnSpPr>
            <a:cxnSpLocks/>
            <a:stCxn id="10" idx="3"/>
          </p:cNvCxnSpPr>
          <p:nvPr/>
        </p:nvCxnSpPr>
        <p:spPr>
          <a:xfrm>
            <a:off x="5239910" y="589367"/>
            <a:ext cx="6591870"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4E7F9A6F-E4F7-45E6-A727-8D964CBE2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914" y="1226496"/>
            <a:ext cx="4091801" cy="1499613"/>
          </a:xfrm>
          <a:prstGeom prst="rect">
            <a:avLst/>
          </a:prstGeom>
        </p:spPr>
      </p:pic>
      <p:pic>
        <p:nvPicPr>
          <p:cNvPr id="23" name="图片 22">
            <a:extLst>
              <a:ext uri="{FF2B5EF4-FFF2-40B4-BE49-F238E27FC236}">
                <a16:creationId xmlns:a16="http://schemas.microsoft.com/office/drawing/2014/main" id="{8E98D6F0-4097-4BF6-8B36-1D6401E39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327" y="3123510"/>
            <a:ext cx="5836597" cy="2887335"/>
          </a:xfrm>
          <a:prstGeom prst="rect">
            <a:avLst/>
          </a:prstGeom>
        </p:spPr>
      </p:pic>
      <p:pic>
        <p:nvPicPr>
          <p:cNvPr id="27" name="图片 26">
            <a:extLst>
              <a:ext uri="{FF2B5EF4-FFF2-40B4-BE49-F238E27FC236}">
                <a16:creationId xmlns:a16="http://schemas.microsoft.com/office/drawing/2014/main" id="{BA47C5D2-5BCA-4A86-998A-8D25A8A250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3317" y="3180294"/>
            <a:ext cx="4100192" cy="2830551"/>
          </a:xfrm>
          <a:prstGeom prst="rect">
            <a:avLst/>
          </a:prstGeom>
        </p:spPr>
      </p:pic>
      <p:pic>
        <p:nvPicPr>
          <p:cNvPr id="29" name="图片 28">
            <a:extLst>
              <a:ext uri="{FF2B5EF4-FFF2-40B4-BE49-F238E27FC236}">
                <a16:creationId xmlns:a16="http://schemas.microsoft.com/office/drawing/2014/main" id="{38F9FF54-CEC9-4934-A14D-62E393879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587" y="1585338"/>
            <a:ext cx="4965339" cy="1363674"/>
          </a:xfrm>
          <a:prstGeom prst="rect">
            <a:avLst/>
          </a:prstGeom>
        </p:spPr>
      </p:pic>
      <p:sp>
        <p:nvSpPr>
          <p:cNvPr id="31" name="矩形 30">
            <a:extLst>
              <a:ext uri="{FF2B5EF4-FFF2-40B4-BE49-F238E27FC236}">
                <a16:creationId xmlns:a16="http://schemas.microsoft.com/office/drawing/2014/main" id="{C5379927-C5E8-43D5-83D2-9EF92DD83B95}"/>
              </a:ext>
            </a:extLst>
          </p:cNvPr>
          <p:cNvSpPr/>
          <p:nvPr/>
        </p:nvSpPr>
        <p:spPr>
          <a:xfrm>
            <a:off x="6292408" y="1162865"/>
            <a:ext cx="3257109" cy="400110"/>
          </a:xfrm>
          <a:prstGeom prst="rect">
            <a:avLst/>
          </a:prstGeom>
        </p:spPr>
        <p:txBody>
          <a:bodyPr wrap="square">
            <a:spAutoFit/>
          </a:bodyPr>
          <a:lstStyle/>
          <a:p>
            <a:pPr lvl="0"/>
            <a:r>
              <a:rPr lang="en-US" altLang="zh-CN" sz="2000" dirty="0"/>
              <a:t>Parameters fixed with PTR</a:t>
            </a:r>
            <a:endParaRPr lang="zh-CN" altLang="en-US" sz="2000" dirty="0"/>
          </a:p>
        </p:txBody>
      </p:sp>
      <p:sp>
        <p:nvSpPr>
          <p:cNvPr id="14" name="矩形 13">
            <a:extLst>
              <a:ext uri="{FF2B5EF4-FFF2-40B4-BE49-F238E27FC236}">
                <a16:creationId xmlns:a16="http://schemas.microsoft.com/office/drawing/2014/main" id="{6F60ACF7-772C-4F05-B962-7BFB63CBC642}"/>
              </a:ext>
            </a:extLst>
          </p:cNvPr>
          <p:cNvSpPr/>
          <p:nvPr/>
        </p:nvSpPr>
        <p:spPr>
          <a:xfrm>
            <a:off x="9157425" y="727878"/>
            <a:ext cx="2691763"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95, 056018 (2017)</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3492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a:extLst>
              <a:ext uri="{FF2B5EF4-FFF2-40B4-BE49-F238E27FC236}">
                <a16:creationId xmlns:a16="http://schemas.microsoft.com/office/drawing/2014/main" id="{78B36EF9-851B-41C3-A1C2-7F66B0A0984F}"/>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B.4</a:t>
            </a:r>
            <a:endParaRPr lang="zh-CN" altLang="en-US" dirty="0">
              <a:latin typeface="+mj-lt"/>
              <a:cs typeface="Times New Roman" panose="02020603050405020304" pitchFamily="18" charset="0"/>
            </a:endParaRPr>
          </a:p>
        </p:txBody>
      </p:sp>
      <p:cxnSp>
        <p:nvCxnSpPr>
          <p:cNvPr id="4" name="直接连接符 3">
            <a:extLst>
              <a:ext uri="{FF2B5EF4-FFF2-40B4-BE49-F238E27FC236}">
                <a16:creationId xmlns:a16="http://schemas.microsoft.com/office/drawing/2014/main" id="{AD1B0F97-4A51-B035-CEB3-661EC53D5402}"/>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sp>
        <p:nvSpPr>
          <p:cNvPr id="10" name="标题 1">
            <a:extLst>
              <a:ext uri="{FF2B5EF4-FFF2-40B4-BE49-F238E27FC236}">
                <a16:creationId xmlns:a16="http://schemas.microsoft.com/office/drawing/2014/main" id="{662FBEA1-ECDB-3FD8-76EF-C298C7032696}"/>
              </a:ext>
            </a:extLst>
          </p:cNvPr>
          <p:cNvSpPr txBox="1">
            <a:spLocks/>
          </p:cNvSpPr>
          <p:nvPr/>
        </p:nvSpPr>
        <p:spPr>
          <a:xfrm>
            <a:off x="744522" y="349388"/>
            <a:ext cx="2338544" cy="479957"/>
          </a:xfrm>
          <a:prstGeom prst="rect">
            <a:avLst/>
          </a:prstGeom>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CPT vs DPT</a:t>
            </a:r>
          </a:p>
        </p:txBody>
      </p:sp>
      <p:cxnSp>
        <p:nvCxnSpPr>
          <p:cNvPr id="11" name="直接连接符 10">
            <a:extLst>
              <a:ext uri="{FF2B5EF4-FFF2-40B4-BE49-F238E27FC236}">
                <a16:creationId xmlns:a16="http://schemas.microsoft.com/office/drawing/2014/main" id="{023728C7-4AB7-F83B-A0AD-1EB963F77A91}"/>
              </a:ext>
            </a:extLst>
          </p:cNvPr>
          <p:cNvCxnSpPr>
            <a:cxnSpLocks/>
            <a:endCxn id="10" idx="1"/>
          </p:cNvCxnSpPr>
          <p:nvPr/>
        </p:nvCxnSpPr>
        <p:spPr>
          <a:xfrm flipV="1">
            <a:off x="403354" y="589367"/>
            <a:ext cx="341168"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CB0E50D6-8CF8-CD4A-8B17-DA26FE656C9D}"/>
              </a:ext>
            </a:extLst>
          </p:cNvPr>
          <p:cNvCxnSpPr>
            <a:cxnSpLocks/>
            <a:stCxn id="10" idx="3"/>
          </p:cNvCxnSpPr>
          <p:nvPr/>
        </p:nvCxnSpPr>
        <p:spPr>
          <a:xfrm>
            <a:off x="3083066" y="589367"/>
            <a:ext cx="8748714"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矩形 30">
                <a:extLst>
                  <a:ext uri="{FF2B5EF4-FFF2-40B4-BE49-F238E27FC236}">
                    <a16:creationId xmlns:a16="http://schemas.microsoft.com/office/drawing/2014/main" id="{C5379927-C5E8-43D5-83D2-9EF92DD83B95}"/>
                  </a:ext>
                </a:extLst>
              </p:cNvPr>
              <p:cNvSpPr/>
              <p:nvPr/>
            </p:nvSpPr>
            <p:spPr>
              <a:xfrm>
                <a:off x="2996575" y="1081776"/>
                <a:ext cx="7037552" cy="440313"/>
              </a:xfrm>
              <a:prstGeom prst="rect">
                <a:avLst/>
              </a:prstGeom>
            </p:spPr>
            <p:txBody>
              <a:bodyPr wrap="square">
                <a:spAutoFit/>
              </a:bodyPr>
              <a:lstStyle/>
              <a:p>
                <a:pPr lvl="0"/>
                <a:r>
                  <a:rPr lang="en-US" altLang="zh-CN" sz="2000" dirty="0"/>
                  <a:t>Parameters sets with modification of </a:t>
                </a:r>
                <a14:m>
                  <m:oMath xmlns:m="http://schemas.openxmlformats.org/officeDocument/2006/math">
                    <m:r>
                      <a:rPr lang="en-US" altLang="zh-CN" sz="2000">
                        <a:latin typeface="Cambria Math" panose="02040503050406030204" pitchFamily="18" charset="0"/>
                      </a:rPr>
                      <m:t>𝑮</m:t>
                    </m:r>
                    <m:r>
                      <a:rPr lang="en-US" altLang="zh-CN" sz="200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a:latin typeface="Cambria Math" panose="02040503050406030204" pitchFamily="18" charset="0"/>
                          </a:rPr>
                          <m:t>𝑮</m:t>
                        </m:r>
                      </m:e>
                      <m:sub>
                        <m:r>
                          <a:rPr lang="en-US" altLang="zh-CN" sz="2000">
                            <a:latin typeface="Cambria Math" panose="02040503050406030204" pitchFamily="18" charset="0"/>
                          </a:rPr>
                          <m:t>𝟏</m:t>
                        </m:r>
                      </m:sub>
                    </m:sSub>
                    <m:r>
                      <a:rPr lang="en-US" altLang="zh-CN" sz="200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a:latin typeface="Cambria Math" panose="02040503050406030204" pitchFamily="18" charset="0"/>
                          </a:rPr>
                          <m:t>𝑮</m:t>
                        </m:r>
                      </m:e>
                      <m:sub>
                        <m:r>
                          <a:rPr lang="en-US" altLang="zh-CN" sz="2000">
                            <a:latin typeface="Cambria Math" panose="02040503050406030204" pitchFamily="18" charset="0"/>
                          </a:rPr>
                          <m:t>𝟐</m:t>
                        </m:r>
                      </m:sub>
                    </m:sSub>
                    <m:r>
                      <a:rPr lang="en-US" altLang="zh-CN" sz="2000">
                        <a:latin typeface="Cambria Math" panose="02040503050406030204" pitchFamily="18" charset="0"/>
                      </a:rPr>
                      <m:t>&lt;</m:t>
                    </m:r>
                    <m:bar>
                      <m:barPr>
                        <m:pos m:val="top"/>
                        <m:ctrlPr>
                          <a:rPr lang="en-US" altLang="zh-CN" sz="2000" i="1">
                            <a:latin typeface="Cambria Math" panose="02040503050406030204" pitchFamily="18" charset="0"/>
                          </a:rPr>
                        </m:ctrlPr>
                      </m:barPr>
                      <m:e>
                        <m:r>
                          <a:rPr lang="zh-CN" altLang="en-US" sz="2000">
                            <a:latin typeface="Cambria Math" panose="02040503050406030204" pitchFamily="18" charset="0"/>
                          </a:rPr>
                          <m:t>𝝍</m:t>
                        </m:r>
                      </m:e>
                    </m:bar>
                    <m:r>
                      <a:rPr lang="zh-CN" altLang="en-US" sz="2000">
                        <a:latin typeface="Cambria Math" panose="02040503050406030204" pitchFamily="18" charset="0"/>
                      </a:rPr>
                      <m:t>𝝍</m:t>
                    </m:r>
                    <m:r>
                      <a:rPr lang="en-US" altLang="zh-CN" sz="2000">
                        <a:latin typeface="Cambria Math" panose="02040503050406030204" pitchFamily="18" charset="0"/>
                      </a:rPr>
                      <m:t>&gt;</m:t>
                    </m:r>
                  </m:oMath>
                </a14:m>
                <a:r>
                  <a:rPr lang="en-US" altLang="zh-CN" sz="2000" dirty="0"/>
                  <a:t> </a:t>
                </a:r>
                <a:endParaRPr lang="zh-CN" altLang="en-US" sz="2000" dirty="0"/>
              </a:p>
            </p:txBody>
          </p:sp>
        </mc:Choice>
        <mc:Fallback xmlns="">
          <p:sp>
            <p:nvSpPr>
              <p:cNvPr id="31" name="矩形 30">
                <a:extLst>
                  <a:ext uri="{FF2B5EF4-FFF2-40B4-BE49-F238E27FC236}">
                    <a16:creationId xmlns:a16="http://schemas.microsoft.com/office/drawing/2014/main" id="{C5379927-C5E8-43D5-83D2-9EF92DD83B95}"/>
                  </a:ext>
                </a:extLst>
              </p:cNvPr>
              <p:cNvSpPr>
                <a:spLocks noRot="1" noChangeAspect="1" noMove="1" noResize="1" noEditPoints="1" noAdjustHandles="1" noChangeArrowheads="1" noChangeShapeType="1" noTextEdit="1"/>
              </p:cNvSpPr>
              <p:nvPr/>
            </p:nvSpPr>
            <p:spPr>
              <a:xfrm>
                <a:off x="2996575" y="1081776"/>
                <a:ext cx="7037552" cy="440313"/>
              </a:xfrm>
              <a:prstGeom prst="rect">
                <a:avLst/>
              </a:prstGeom>
              <a:blipFill>
                <a:blip r:embed="rId2"/>
                <a:stretch>
                  <a:fillRect l="-953" b="-23288"/>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943B4378-0D59-4F46-8BC4-7AF539448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180" y="2782510"/>
            <a:ext cx="4858356" cy="3136294"/>
          </a:xfrm>
          <a:prstGeom prst="rect">
            <a:avLst/>
          </a:prstGeom>
        </p:spPr>
      </p:pic>
      <p:pic>
        <p:nvPicPr>
          <p:cNvPr id="8" name="图片 7">
            <a:extLst>
              <a:ext uri="{FF2B5EF4-FFF2-40B4-BE49-F238E27FC236}">
                <a16:creationId xmlns:a16="http://schemas.microsoft.com/office/drawing/2014/main" id="{8D12792B-EA49-4A1B-9885-8059F3084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1567" y="1545367"/>
            <a:ext cx="5376902" cy="1290647"/>
          </a:xfrm>
          <a:prstGeom prst="rect">
            <a:avLst/>
          </a:prstGeom>
        </p:spPr>
      </p:pic>
      <p:pic>
        <p:nvPicPr>
          <p:cNvPr id="13" name="图片 12">
            <a:extLst>
              <a:ext uri="{FF2B5EF4-FFF2-40B4-BE49-F238E27FC236}">
                <a16:creationId xmlns:a16="http://schemas.microsoft.com/office/drawing/2014/main" id="{C279D479-29DF-42C6-BE17-4BA9948A1E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21" y="2827874"/>
            <a:ext cx="4858357" cy="3054709"/>
          </a:xfrm>
          <a:prstGeom prst="rect">
            <a:avLst/>
          </a:prstGeom>
        </p:spPr>
      </p:pic>
      <p:sp>
        <p:nvSpPr>
          <p:cNvPr id="14" name="矩形 13">
            <a:extLst>
              <a:ext uri="{FF2B5EF4-FFF2-40B4-BE49-F238E27FC236}">
                <a16:creationId xmlns:a16="http://schemas.microsoft.com/office/drawing/2014/main" id="{98846738-275A-4E2E-8C72-47C3583F60B7}"/>
              </a:ext>
            </a:extLst>
          </p:cNvPr>
          <p:cNvSpPr/>
          <p:nvPr/>
        </p:nvSpPr>
        <p:spPr>
          <a:xfrm>
            <a:off x="6907899" y="678674"/>
            <a:ext cx="5269456" cy="369332"/>
          </a:xfrm>
          <a:prstGeom prst="rect">
            <a:avLst/>
          </a:prstGeom>
        </p:spPr>
        <p:txBody>
          <a:bodyPr wrap="none">
            <a:spAutoFit/>
          </a:bodyPr>
          <a:lstStyle/>
          <a:p>
            <a:r>
              <a:rPr lang="en-US" altLang="zh-CN" dirty="0"/>
              <a:t>[</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Z.-F Cui, and et al., Eur. Phys. J. C 74, 2782 (2014)</a:t>
            </a:r>
            <a:r>
              <a:rPr lang="en-US" altLang="zh-CN" dirty="0"/>
              <a:t>] </a:t>
            </a:r>
            <a:endParaRPr lang="zh-CN" altLang="en-US" dirty="0"/>
          </a:p>
        </p:txBody>
      </p:sp>
      <p:sp>
        <p:nvSpPr>
          <p:cNvPr id="15" name="文本框 14">
            <a:extLst>
              <a:ext uri="{FF2B5EF4-FFF2-40B4-BE49-F238E27FC236}">
                <a16:creationId xmlns:a16="http://schemas.microsoft.com/office/drawing/2014/main" id="{6D34509E-A081-49AA-98A7-BFC00113D089}"/>
              </a:ext>
            </a:extLst>
          </p:cNvPr>
          <p:cNvSpPr txBox="1"/>
          <p:nvPr/>
        </p:nvSpPr>
        <p:spPr>
          <a:xfrm>
            <a:off x="2784557" y="5899301"/>
            <a:ext cx="1005403" cy="369332"/>
          </a:xfrm>
          <a:prstGeom prst="rect">
            <a:avLst/>
          </a:prstGeom>
          <a:noFill/>
        </p:spPr>
        <p:txBody>
          <a:bodyPr wrap="none" rtlCol="0">
            <a:spAutoFit/>
          </a:bodyPr>
          <a:lstStyle/>
          <a:p>
            <a:r>
              <a:rPr lang="en-US" altLang="zh-CN" dirty="0"/>
              <a:t>Case (I)</a:t>
            </a:r>
            <a:endParaRPr lang="zh-CN" altLang="en-US" dirty="0"/>
          </a:p>
        </p:txBody>
      </p:sp>
      <p:sp>
        <p:nvSpPr>
          <p:cNvPr id="24" name="文本框 23">
            <a:extLst>
              <a:ext uri="{FF2B5EF4-FFF2-40B4-BE49-F238E27FC236}">
                <a16:creationId xmlns:a16="http://schemas.microsoft.com/office/drawing/2014/main" id="{FA7D4346-0149-4E13-9F02-B86D362A66DC}"/>
              </a:ext>
            </a:extLst>
          </p:cNvPr>
          <p:cNvSpPr txBox="1"/>
          <p:nvPr/>
        </p:nvSpPr>
        <p:spPr>
          <a:xfrm>
            <a:off x="8442500" y="5899301"/>
            <a:ext cx="1069524" cy="369332"/>
          </a:xfrm>
          <a:prstGeom prst="rect">
            <a:avLst/>
          </a:prstGeom>
          <a:noFill/>
        </p:spPr>
        <p:txBody>
          <a:bodyPr wrap="none" rtlCol="0">
            <a:spAutoFit/>
          </a:bodyPr>
          <a:lstStyle/>
          <a:p>
            <a:r>
              <a:rPr lang="en-US" altLang="zh-CN" dirty="0"/>
              <a:t>Case (II)</a:t>
            </a:r>
            <a:endParaRPr lang="zh-CN" altLang="en-US" dirty="0"/>
          </a:p>
        </p:txBody>
      </p:sp>
    </p:spTree>
    <p:extLst>
      <p:ext uri="{BB962C8B-B14F-4D97-AF65-F5344CB8AC3E}">
        <p14:creationId xmlns:p14="http://schemas.microsoft.com/office/powerpoint/2010/main" val="1839563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4063117" y="589367"/>
            <a:ext cx="7768663"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B.5</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3334497"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Tidal deformability</a:t>
            </a:r>
          </a:p>
        </p:txBody>
      </p:sp>
      <p:pic>
        <p:nvPicPr>
          <p:cNvPr id="3" name="图片 2">
            <a:extLst>
              <a:ext uri="{FF2B5EF4-FFF2-40B4-BE49-F238E27FC236}">
                <a16:creationId xmlns:a16="http://schemas.microsoft.com/office/drawing/2014/main" id="{1E1338F5-6A19-47BB-A3B4-5636834E8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461" y="1054233"/>
            <a:ext cx="4601177" cy="2481300"/>
          </a:xfrm>
          <a:prstGeom prst="rect">
            <a:avLst/>
          </a:prstGeom>
        </p:spPr>
      </p:pic>
      <p:pic>
        <p:nvPicPr>
          <p:cNvPr id="5" name="图片 4">
            <a:extLst>
              <a:ext uri="{FF2B5EF4-FFF2-40B4-BE49-F238E27FC236}">
                <a16:creationId xmlns:a16="http://schemas.microsoft.com/office/drawing/2014/main" id="{1077963F-0314-4FA6-8697-563DD0A520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461" y="4142499"/>
            <a:ext cx="4877537" cy="1870104"/>
          </a:xfrm>
          <a:prstGeom prst="rect">
            <a:avLst/>
          </a:prstGeom>
        </p:spPr>
      </p:pic>
      <mc:AlternateContent xmlns:mc="http://schemas.openxmlformats.org/markup-compatibility/2006" xmlns:a14="http://schemas.microsoft.com/office/drawing/2010/main">
        <mc:Choice Requires="a14">
          <p:sp>
            <p:nvSpPr>
              <p:cNvPr id="14" name="矩形 8">
                <a:extLst>
                  <a:ext uri="{FF2B5EF4-FFF2-40B4-BE49-F238E27FC236}">
                    <a16:creationId xmlns:a16="http://schemas.microsoft.com/office/drawing/2014/main" id="{BF1FAB96-F6EB-41AD-872E-7511BB38742F}"/>
                  </a:ext>
                </a:extLst>
              </p:cNvPr>
              <p:cNvSpPr>
                <a:spLocks noChangeArrowheads="1"/>
              </p:cNvSpPr>
              <p:nvPr/>
            </p:nvSpPr>
            <p:spPr bwMode="auto">
              <a:xfrm>
                <a:off x="6380775" y="1174680"/>
                <a:ext cx="6095999" cy="1420325"/>
              </a:xfrm>
              <a:prstGeom prst="rect">
                <a:avLst/>
              </a:prstGeom>
              <a:noFill/>
              <a:ln w="9525">
                <a:noFill/>
                <a:miter lim="800000"/>
                <a:headEnd/>
                <a:tailEnd/>
              </a:ln>
            </p:spPr>
            <p:txBody>
              <a:bodyPr wrap="square">
                <a:spAutoFit/>
              </a:bodyPr>
              <a:lstStyle/>
              <a:p>
                <a:pPr marL="342900" indent="-342900">
                  <a:lnSpc>
                    <a:spcPct val="150000"/>
                  </a:lnSpc>
                  <a:buFont typeface="Wingdings" panose="05000000000000000000" pitchFamily="2" charset="2"/>
                  <a:buChar char="Ø"/>
                </a:pPr>
                <a14:m>
                  <m:oMath xmlns:m="http://schemas.openxmlformats.org/officeDocument/2006/math">
                    <m:r>
                      <a:rPr lang="en-US" altLang="zh-CN" sz="2000" i="1" dirty="0" smtClean="0">
                        <a:latin typeface="Cambria Math" panose="02040503050406030204" pitchFamily="18" charset="0"/>
                      </a:rPr>
                      <m:t>𝐻</m:t>
                    </m:r>
                    <m:d>
                      <m:dPr>
                        <m:ctrlPr>
                          <a:rPr lang="en-US" altLang="zh-CN" sz="2000" i="1" dirty="0" smtClean="0">
                            <a:latin typeface="Cambria Math" panose="02040503050406030204" pitchFamily="18" charset="0"/>
                          </a:rPr>
                        </m:ctrlPr>
                      </m:dPr>
                      <m:e>
                        <m:r>
                          <a:rPr lang="en-US" altLang="zh-CN" sz="2000" i="1" dirty="0" smtClean="0">
                            <a:latin typeface="Cambria Math" panose="02040503050406030204" pitchFamily="18" charset="0"/>
                          </a:rPr>
                          <m:t>𝑟</m:t>
                        </m:r>
                      </m:e>
                    </m:d>
                    <m:r>
                      <a:rPr lang="en-US" altLang="zh-CN" sz="2000" b="0" i="1" dirty="0" smtClean="0">
                        <a:latin typeface="Cambria Math" panose="02040503050406030204" pitchFamily="18" charset="0"/>
                      </a:rPr>
                      <m:t>: </m:t>
                    </m:r>
                    <m:r>
                      <a:rPr lang="en-US" altLang="zh-CN" sz="2000" i="1" dirty="0" smtClean="0">
                        <a:latin typeface="Cambria Math" panose="02040503050406030204" pitchFamily="18" charset="0"/>
                      </a:rPr>
                      <m:t> </m:t>
                    </m:r>
                  </m:oMath>
                </a14:m>
                <a:r>
                  <a:rPr lang="en-US" altLang="zh-CN" sz="2000" dirty="0"/>
                  <a:t>the metric function</a:t>
                </a:r>
              </a:p>
              <a:p>
                <a:pPr marL="342900" indent="-342900">
                  <a:lnSpc>
                    <a:spcPct val="150000"/>
                  </a:lnSpc>
                  <a:buFont typeface="Wingdings" panose="05000000000000000000" pitchFamily="2" charset="2"/>
                  <a:buChar char="Ø"/>
                </a:pPr>
                <a14:m>
                  <m:oMath xmlns:m="http://schemas.openxmlformats.org/officeDocument/2006/math">
                    <m:r>
                      <a:rPr lang="en-US" altLang="zh-CN" sz="2000" i="1" dirty="0">
                        <a:latin typeface="Cambria Math" panose="02040503050406030204" pitchFamily="18" charset="0"/>
                      </a:rPr>
                      <m:t>𝑝</m:t>
                    </m:r>
                  </m:oMath>
                </a14:m>
                <a:r>
                  <a:rPr lang="en-US" altLang="zh-CN" sz="2000" dirty="0"/>
                  <a:t>:  pressure</a:t>
                </a:r>
              </a:p>
              <a:p>
                <a:pPr marL="342900" indent="-342900">
                  <a:lnSpc>
                    <a:spcPct val="150000"/>
                  </a:lnSpc>
                  <a:buFont typeface="Wingdings" panose="05000000000000000000" pitchFamily="2" charset="2"/>
                  <a:buChar char="Ø"/>
                </a:pPr>
                <a14:m>
                  <m:oMath xmlns:m="http://schemas.openxmlformats.org/officeDocument/2006/math">
                    <m:r>
                      <a:rPr lang="en-US" altLang="zh-CN" sz="2000" i="1" dirty="0" smtClean="0">
                        <a:latin typeface="Cambria Math" panose="02040503050406030204" pitchFamily="18" charset="0"/>
                      </a:rPr>
                      <m:t>𝑦</m:t>
                    </m:r>
                  </m:oMath>
                </a14:m>
                <a:r>
                  <a:rPr lang="en-US" altLang="zh-CN" sz="2000" dirty="0"/>
                  <a:t>:  </a:t>
                </a:r>
              </a:p>
            </p:txBody>
          </p:sp>
        </mc:Choice>
        <mc:Fallback xmlns="">
          <p:sp>
            <p:nvSpPr>
              <p:cNvPr id="14" name="矩形 8">
                <a:extLst>
                  <a:ext uri="{FF2B5EF4-FFF2-40B4-BE49-F238E27FC236}">
                    <a16:creationId xmlns:a16="http://schemas.microsoft.com/office/drawing/2014/main" id="{BF1FAB96-F6EB-41AD-872E-7511BB38742F}"/>
                  </a:ext>
                </a:extLst>
              </p:cNvPr>
              <p:cNvSpPr>
                <a:spLocks noRot="1" noChangeAspect="1" noMove="1" noResize="1" noEditPoints="1" noAdjustHandles="1" noChangeArrowheads="1" noChangeShapeType="1" noTextEdit="1"/>
              </p:cNvSpPr>
              <p:nvPr/>
            </p:nvSpPr>
            <p:spPr bwMode="auto">
              <a:xfrm>
                <a:off x="6380775" y="1174680"/>
                <a:ext cx="6095999" cy="1420325"/>
              </a:xfrm>
              <a:prstGeom prst="rect">
                <a:avLst/>
              </a:prstGeom>
              <a:blipFill>
                <a:blip r:embed="rId5"/>
                <a:stretch>
                  <a:fillRect l="-900" b="-6867"/>
                </a:stretch>
              </a:blipFill>
              <a:ln w="9525">
                <a:noFill/>
                <a:miter lim="800000"/>
                <a:headEnd/>
                <a:tailEnd/>
              </a:ln>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75DE6F1A-6FB7-482F-AAF7-EF4999ED5F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3612" y="2235353"/>
            <a:ext cx="3001407" cy="321990"/>
          </a:xfrm>
          <a:prstGeom prst="rect">
            <a:avLst/>
          </a:prstGeom>
        </p:spPr>
      </p:pic>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071AFBE4-0BDA-4A3E-B9D8-A35A6DCAE2FB}"/>
                  </a:ext>
                </a:extLst>
              </p:cNvPr>
              <p:cNvSpPr/>
              <p:nvPr/>
            </p:nvSpPr>
            <p:spPr>
              <a:xfrm>
                <a:off x="789829" y="3638961"/>
                <a:ext cx="6096000" cy="400110"/>
              </a:xfrm>
              <a:prstGeom prst="rect">
                <a:avLst/>
              </a:prstGeom>
            </p:spPr>
            <p:txBody>
              <a:bodyPr>
                <a:spAutoFit/>
              </a:bodyPr>
              <a:lstStyle/>
              <a:p>
                <a:pPr marL="285750" indent="-285750">
                  <a:buFont typeface="Arial" panose="020B0604020202020204" pitchFamily="34" charset="0"/>
                  <a:buChar char="•"/>
                </a:pPr>
                <a:r>
                  <a:rPr lang="en-US" altLang="zh-CN" sz="2000" dirty="0">
                    <a:latin typeface="Cambria Math" panose="02040503050406030204" pitchFamily="18" charset="0"/>
                  </a:rPr>
                  <a:t>Dimensionless tidal Love number for </a:t>
                </a:r>
                <a14:m>
                  <m:oMath xmlns:m="http://schemas.openxmlformats.org/officeDocument/2006/math">
                    <m:r>
                      <a:rPr lang="en-US" altLang="zh-CN" sz="2000" i="1" dirty="0" smtClean="0">
                        <a:latin typeface="Cambria Math" panose="02040503050406030204" pitchFamily="18" charset="0"/>
                      </a:rPr>
                      <m:t>𝑙</m:t>
                    </m:r>
                    <m:r>
                      <a:rPr lang="en-US" altLang="zh-CN" sz="2000" i="1" dirty="0" smtClean="0">
                        <a:latin typeface="Cambria Math" panose="02040503050406030204" pitchFamily="18" charset="0"/>
                      </a:rPr>
                      <m:t>=2</m:t>
                    </m:r>
                    <m:r>
                      <a:rPr lang="en-US" altLang="zh-CN" sz="2000" i="0" dirty="0">
                        <a:latin typeface="Cambria Math" panose="02040503050406030204" pitchFamily="18" charset="0"/>
                      </a:rPr>
                      <m:t>:</m:t>
                    </m:r>
                  </m:oMath>
                </a14:m>
                <a:endParaRPr lang="zh-CN" altLang="en-US" sz="2000" dirty="0">
                  <a:latin typeface="Cambria Math" panose="02040503050406030204" pitchFamily="18" charset="0"/>
                </a:endParaRPr>
              </a:p>
            </p:txBody>
          </p:sp>
        </mc:Choice>
        <mc:Fallback xmlns="">
          <p:sp>
            <p:nvSpPr>
              <p:cNvPr id="8" name="矩形 7">
                <a:extLst>
                  <a:ext uri="{FF2B5EF4-FFF2-40B4-BE49-F238E27FC236}">
                    <a16:creationId xmlns:a16="http://schemas.microsoft.com/office/drawing/2014/main" id="{071AFBE4-0BDA-4A3E-B9D8-A35A6DCAE2FB}"/>
                  </a:ext>
                </a:extLst>
              </p:cNvPr>
              <p:cNvSpPr>
                <a:spLocks noRot="1" noChangeAspect="1" noMove="1" noResize="1" noEditPoints="1" noAdjustHandles="1" noChangeArrowheads="1" noChangeShapeType="1" noTextEdit="1"/>
              </p:cNvSpPr>
              <p:nvPr/>
            </p:nvSpPr>
            <p:spPr>
              <a:xfrm>
                <a:off x="789829" y="3638961"/>
                <a:ext cx="6096000" cy="400110"/>
              </a:xfrm>
              <a:prstGeom prst="rect">
                <a:avLst/>
              </a:prstGeom>
              <a:blipFill>
                <a:blip r:embed="rId7"/>
                <a:stretch>
                  <a:fillRect l="-900" t="-9091" b="-25758"/>
                </a:stretch>
              </a:blipFill>
            </p:spPr>
            <p:txBody>
              <a:bodyPr/>
              <a:lstStyle/>
              <a:p>
                <a:r>
                  <a:rPr lang="zh-CN" altLang="en-US">
                    <a:noFill/>
                  </a:rPr>
                  <a:t> </a:t>
                </a:r>
              </a:p>
            </p:txBody>
          </p:sp>
        </mc:Fallback>
      </mc:AlternateContent>
      <p:sp>
        <p:nvSpPr>
          <p:cNvPr id="11" name="矩形 10">
            <a:extLst>
              <a:ext uri="{FF2B5EF4-FFF2-40B4-BE49-F238E27FC236}">
                <a16:creationId xmlns:a16="http://schemas.microsoft.com/office/drawing/2014/main" id="{7D641770-8642-49D0-A6F0-9BED8E0D9C94}"/>
              </a:ext>
            </a:extLst>
          </p:cNvPr>
          <p:cNvSpPr/>
          <p:nvPr/>
        </p:nvSpPr>
        <p:spPr>
          <a:xfrm>
            <a:off x="6380776" y="2761285"/>
            <a:ext cx="5103284" cy="873252"/>
          </a:xfrm>
          <a:prstGeom prst="rect">
            <a:avLst/>
          </a:prstGeom>
        </p:spPr>
        <p:txBody>
          <a:bodyPr wrap="square">
            <a:spAutoFit/>
          </a:bodyPr>
          <a:lstStyle/>
          <a:p>
            <a:pPr>
              <a:lnSpc>
                <a:spcPct val="150000"/>
              </a:lnSpc>
            </a:pPr>
            <a:r>
              <a:rPr lang="en-US" altLang="zh-CN" dirty="0"/>
              <a:t>See Ref. [</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T. Hinderer, and et al., Phys. Rev. D 81, 123016 (2010)</a:t>
            </a:r>
            <a:r>
              <a:rPr lang="en-US" altLang="zh-CN" dirty="0"/>
              <a:t>] for the details.</a:t>
            </a:r>
          </a:p>
        </p:txBody>
      </p:sp>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9730435C-BCE1-46A8-8A83-0C7E3E64431B}"/>
                  </a:ext>
                </a:extLst>
              </p:cNvPr>
              <p:cNvSpPr/>
              <p:nvPr/>
            </p:nvSpPr>
            <p:spPr>
              <a:xfrm>
                <a:off x="6095998" y="3722305"/>
                <a:ext cx="6096000" cy="400110"/>
              </a:xfrm>
              <a:prstGeom prst="rect">
                <a:avLst/>
              </a:prstGeom>
            </p:spPr>
            <p:txBody>
              <a:bodyPr>
                <a:spAutoFit/>
              </a:bodyPr>
              <a:lstStyle/>
              <a:p>
                <a:pPr marL="285750" indent="-285750">
                  <a:buFont typeface="Arial" panose="020B0604020202020204" pitchFamily="34" charset="0"/>
                  <a:buChar char="•"/>
                </a:pPr>
                <a:r>
                  <a:rPr lang="en-US" altLang="zh-CN" sz="2000" dirty="0">
                    <a:latin typeface="Cambria Math" panose="02040503050406030204" pitchFamily="18" charset="0"/>
                  </a:rPr>
                  <a:t>Dimensionless tidal deformability for </a:t>
                </a:r>
                <a14:m>
                  <m:oMath xmlns:m="http://schemas.openxmlformats.org/officeDocument/2006/math">
                    <m:r>
                      <a:rPr lang="en-US" altLang="zh-CN" sz="2000" i="1" dirty="0" smtClean="0">
                        <a:latin typeface="Cambria Math" panose="02040503050406030204" pitchFamily="18" charset="0"/>
                      </a:rPr>
                      <m:t>𝑙</m:t>
                    </m:r>
                    <m:r>
                      <a:rPr lang="en-US" altLang="zh-CN" sz="2000" i="1" dirty="0" smtClean="0">
                        <a:latin typeface="Cambria Math" panose="02040503050406030204" pitchFamily="18" charset="0"/>
                      </a:rPr>
                      <m:t>=2</m:t>
                    </m:r>
                    <m:r>
                      <a:rPr lang="en-US" altLang="zh-CN" sz="2000" i="0" dirty="0">
                        <a:latin typeface="Cambria Math" panose="02040503050406030204" pitchFamily="18" charset="0"/>
                      </a:rPr>
                      <m:t>:</m:t>
                    </m:r>
                  </m:oMath>
                </a14:m>
                <a:endParaRPr lang="zh-CN" altLang="en-US" sz="2000" dirty="0">
                  <a:latin typeface="Cambria Math" panose="02040503050406030204" pitchFamily="18" charset="0"/>
                </a:endParaRPr>
              </a:p>
            </p:txBody>
          </p:sp>
        </mc:Choice>
        <mc:Fallback xmlns="">
          <p:sp>
            <p:nvSpPr>
              <p:cNvPr id="18" name="矩形 17">
                <a:extLst>
                  <a:ext uri="{FF2B5EF4-FFF2-40B4-BE49-F238E27FC236}">
                    <a16:creationId xmlns:a16="http://schemas.microsoft.com/office/drawing/2014/main" id="{9730435C-BCE1-46A8-8A83-0C7E3E64431B}"/>
                  </a:ext>
                </a:extLst>
              </p:cNvPr>
              <p:cNvSpPr>
                <a:spLocks noRot="1" noChangeAspect="1" noMove="1" noResize="1" noEditPoints="1" noAdjustHandles="1" noChangeArrowheads="1" noChangeShapeType="1" noTextEdit="1"/>
              </p:cNvSpPr>
              <p:nvPr/>
            </p:nvSpPr>
            <p:spPr>
              <a:xfrm>
                <a:off x="6095998" y="3722305"/>
                <a:ext cx="6096000" cy="400110"/>
              </a:xfrm>
              <a:prstGeom prst="rect">
                <a:avLst/>
              </a:prstGeom>
              <a:blipFill>
                <a:blip r:embed="rId8"/>
                <a:stretch>
                  <a:fillRect l="-900" t="-9231" b="-27692"/>
                </a:stretch>
              </a:blipFill>
            </p:spPr>
            <p:txBody>
              <a:bodyPr/>
              <a:lstStyle/>
              <a:p>
                <a:r>
                  <a:rPr lang="zh-CN" altLang="en-US">
                    <a:noFill/>
                  </a:rPr>
                  <a:t> </a:t>
                </a:r>
              </a:p>
            </p:txBody>
          </p:sp>
        </mc:Fallback>
      </mc:AlternateContent>
      <p:pic>
        <p:nvPicPr>
          <p:cNvPr id="16" name="图片 15">
            <a:extLst>
              <a:ext uri="{FF2B5EF4-FFF2-40B4-BE49-F238E27FC236}">
                <a16:creationId xmlns:a16="http://schemas.microsoft.com/office/drawing/2014/main" id="{FEC6060B-21E3-4FCF-A304-F8AA53E944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23686" y="4160979"/>
            <a:ext cx="1136217" cy="568109"/>
          </a:xfrm>
          <a:prstGeom prst="rect">
            <a:avLst/>
          </a:prstGeom>
        </p:spPr>
      </p:pic>
      <mc:AlternateContent xmlns:mc="http://schemas.openxmlformats.org/markup-compatibility/2006" xmlns:a14="http://schemas.microsoft.com/office/drawing/2010/main">
        <mc:Choice Requires="a14">
          <p:sp>
            <p:nvSpPr>
              <p:cNvPr id="21" name="矩形 20">
                <a:extLst>
                  <a:ext uri="{FF2B5EF4-FFF2-40B4-BE49-F238E27FC236}">
                    <a16:creationId xmlns:a16="http://schemas.microsoft.com/office/drawing/2014/main" id="{2E2CDDDE-8999-4434-89E9-46D8A2583A2D}"/>
                  </a:ext>
                </a:extLst>
              </p:cNvPr>
              <p:cNvSpPr/>
              <p:nvPr/>
            </p:nvSpPr>
            <p:spPr>
              <a:xfrm>
                <a:off x="6118379" y="4790593"/>
                <a:ext cx="6096000" cy="400110"/>
              </a:xfrm>
              <a:prstGeom prst="rect">
                <a:avLst/>
              </a:prstGeom>
            </p:spPr>
            <p:txBody>
              <a:bodyPr>
                <a:spAutoFit/>
              </a:bodyPr>
              <a:lstStyle/>
              <a:p>
                <a:pPr marL="285750" indent="-285750">
                  <a:buFont typeface="Arial" panose="020B0604020202020204" pitchFamily="34" charset="0"/>
                  <a:buChar char="•"/>
                </a:pPr>
                <a:r>
                  <a:rPr lang="en-US" altLang="zh-CN" sz="2000" dirty="0">
                    <a:latin typeface="Cambria Math" panose="02040503050406030204" pitchFamily="18" charset="0"/>
                  </a:rPr>
                  <a:t>Dimensionless combined tidal deformability</a:t>
                </a:r>
                <a14:m>
                  <m:oMath xmlns:m="http://schemas.openxmlformats.org/officeDocument/2006/math">
                    <m:r>
                      <a:rPr lang="en-US" altLang="zh-CN" sz="2000" i="0" dirty="0">
                        <a:latin typeface="Cambria Math" panose="02040503050406030204" pitchFamily="18" charset="0"/>
                      </a:rPr>
                      <m:t>:</m:t>
                    </m:r>
                  </m:oMath>
                </a14:m>
                <a:endParaRPr lang="zh-CN" altLang="en-US" sz="2000" dirty="0">
                  <a:latin typeface="Cambria Math" panose="02040503050406030204" pitchFamily="18" charset="0"/>
                </a:endParaRPr>
              </a:p>
            </p:txBody>
          </p:sp>
        </mc:Choice>
        <mc:Fallback xmlns="">
          <p:sp>
            <p:nvSpPr>
              <p:cNvPr id="21" name="矩形 20">
                <a:extLst>
                  <a:ext uri="{FF2B5EF4-FFF2-40B4-BE49-F238E27FC236}">
                    <a16:creationId xmlns:a16="http://schemas.microsoft.com/office/drawing/2014/main" id="{2E2CDDDE-8999-4434-89E9-46D8A2583A2D}"/>
                  </a:ext>
                </a:extLst>
              </p:cNvPr>
              <p:cNvSpPr>
                <a:spLocks noRot="1" noChangeAspect="1" noMove="1" noResize="1" noEditPoints="1" noAdjustHandles="1" noChangeArrowheads="1" noChangeShapeType="1" noTextEdit="1"/>
              </p:cNvSpPr>
              <p:nvPr/>
            </p:nvSpPr>
            <p:spPr>
              <a:xfrm>
                <a:off x="6118379" y="4790593"/>
                <a:ext cx="6096000" cy="400110"/>
              </a:xfrm>
              <a:prstGeom prst="rect">
                <a:avLst/>
              </a:prstGeom>
              <a:blipFill>
                <a:blip r:embed="rId10"/>
                <a:stretch>
                  <a:fillRect l="-900" t="-9231" b="-27692"/>
                </a:stretch>
              </a:blipFill>
            </p:spPr>
            <p:txBody>
              <a:bodyPr/>
              <a:lstStyle/>
              <a:p>
                <a:r>
                  <a:rPr lang="zh-CN" altLang="en-US">
                    <a:noFill/>
                  </a:rPr>
                  <a:t> </a:t>
                </a:r>
              </a:p>
            </p:txBody>
          </p:sp>
        </mc:Fallback>
      </mc:AlternateContent>
      <p:pic>
        <p:nvPicPr>
          <p:cNvPr id="22" name="图片 21">
            <a:extLst>
              <a:ext uri="{FF2B5EF4-FFF2-40B4-BE49-F238E27FC236}">
                <a16:creationId xmlns:a16="http://schemas.microsoft.com/office/drawing/2014/main" id="{37371661-2FBA-4B95-A3C4-C623D06AD9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75122" y="5360224"/>
            <a:ext cx="4637414" cy="651377"/>
          </a:xfrm>
          <a:prstGeom prst="rect">
            <a:avLst/>
          </a:prstGeom>
        </p:spPr>
      </p:pic>
    </p:spTree>
    <p:extLst>
      <p:ext uri="{BB962C8B-B14F-4D97-AF65-F5344CB8AC3E}">
        <p14:creationId xmlns:p14="http://schemas.microsoft.com/office/powerpoint/2010/main" val="2542824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6096000" y="589367"/>
            <a:ext cx="5735780"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B.6</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5367380"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Parameter Sets &amp; QS properties</a:t>
            </a:r>
          </a:p>
        </p:txBody>
      </p:sp>
      <p:pic>
        <p:nvPicPr>
          <p:cNvPr id="13" name="图片 12">
            <a:extLst>
              <a:ext uri="{FF2B5EF4-FFF2-40B4-BE49-F238E27FC236}">
                <a16:creationId xmlns:a16="http://schemas.microsoft.com/office/drawing/2014/main" id="{27131AD1-77E4-4901-8EA1-CD6C14D41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797" y="1337580"/>
            <a:ext cx="5178405" cy="1581974"/>
          </a:xfrm>
          <a:prstGeom prst="rect">
            <a:avLst/>
          </a:prstGeom>
        </p:spPr>
      </p:pic>
      <p:sp>
        <p:nvSpPr>
          <p:cNvPr id="26" name="矩形 25">
            <a:extLst>
              <a:ext uri="{FF2B5EF4-FFF2-40B4-BE49-F238E27FC236}">
                <a16:creationId xmlns:a16="http://schemas.microsoft.com/office/drawing/2014/main" id="{E36976BC-AB60-42F2-A285-BC4FF7201E4D}"/>
              </a:ext>
            </a:extLst>
          </p:cNvPr>
          <p:cNvSpPr/>
          <p:nvPr/>
        </p:nvSpPr>
        <p:spPr>
          <a:xfrm>
            <a:off x="9157425" y="727878"/>
            <a:ext cx="2798587"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PhRvD</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106, 116009 (2022)</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28" name="图片 27">
            <a:extLst>
              <a:ext uri="{FF2B5EF4-FFF2-40B4-BE49-F238E27FC236}">
                <a16:creationId xmlns:a16="http://schemas.microsoft.com/office/drawing/2014/main" id="{628FEF34-606E-4A5D-99D7-3F965B7A6A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929" y="3155164"/>
            <a:ext cx="10100138" cy="3039094"/>
          </a:xfrm>
          <a:prstGeom prst="rect">
            <a:avLst/>
          </a:prstGeom>
        </p:spPr>
      </p:pic>
    </p:spTree>
    <p:extLst>
      <p:ext uri="{BB962C8B-B14F-4D97-AF65-F5344CB8AC3E}">
        <p14:creationId xmlns:p14="http://schemas.microsoft.com/office/powerpoint/2010/main" val="3274534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2DBF0A34-2C65-C73E-30A4-1C7D6F426F66}"/>
              </a:ext>
            </a:extLst>
          </p:cNvPr>
          <p:cNvCxnSpPr>
            <a:cxnSpLocks/>
            <a:stCxn id="9" idx="3"/>
          </p:cNvCxnSpPr>
          <p:nvPr/>
        </p:nvCxnSpPr>
        <p:spPr>
          <a:xfrm>
            <a:off x="6497904" y="589367"/>
            <a:ext cx="5333876" cy="4368"/>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99F56DB-E646-E1C8-3F25-F27F14A8E4B0}"/>
              </a:ext>
            </a:extLst>
          </p:cNvPr>
          <p:cNvCxnSpPr>
            <a:cxnSpLocks/>
          </p:cNvCxnSpPr>
          <p:nvPr/>
        </p:nvCxnSpPr>
        <p:spPr>
          <a:xfrm>
            <a:off x="979461" y="6340659"/>
            <a:ext cx="10233075" cy="0"/>
          </a:xfrm>
          <a:prstGeom prst="line">
            <a:avLst/>
          </a:prstGeom>
          <a:ln w="38100">
            <a:solidFill>
              <a:srgbClr val="2974AC"/>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AC00630-32D1-A5D0-7888-B78D45532309}"/>
              </a:ext>
            </a:extLst>
          </p:cNvPr>
          <p:cNvCxnSpPr>
            <a:cxnSpLocks/>
            <a:endCxn id="9" idx="1"/>
          </p:cNvCxnSpPr>
          <p:nvPr/>
        </p:nvCxnSpPr>
        <p:spPr>
          <a:xfrm flipV="1">
            <a:off x="387453" y="589367"/>
            <a:ext cx="341167" cy="19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6556496F-0C01-B561-5C09-4EC2B715CAA0}"/>
              </a:ext>
            </a:extLst>
          </p:cNvPr>
          <p:cNvSpPr txBox="1"/>
          <p:nvPr/>
        </p:nvSpPr>
        <p:spPr>
          <a:xfrm>
            <a:off x="11484059" y="6413864"/>
            <a:ext cx="559985" cy="369332"/>
          </a:xfrm>
          <a:prstGeom prst="rect">
            <a:avLst/>
          </a:prstGeom>
          <a:noFill/>
        </p:spPr>
        <p:txBody>
          <a:bodyPr wrap="square" rtlCol="0">
            <a:spAutoFit/>
          </a:bodyPr>
          <a:lstStyle/>
          <a:p>
            <a:r>
              <a:rPr lang="en-US" altLang="zh-CN" dirty="0">
                <a:latin typeface="+mj-lt"/>
                <a:cs typeface="Times New Roman" panose="02020603050405020304" pitchFamily="18" charset="0"/>
              </a:rPr>
              <a:t>B.7</a:t>
            </a:r>
            <a:endParaRPr lang="zh-CN" altLang="en-US" dirty="0">
              <a:latin typeface="+mj-lt"/>
              <a:cs typeface="Times New Roman" panose="02020603050405020304" pitchFamily="18" charset="0"/>
            </a:endParaRPr>
          </a:p>
        </p:txBody>
      </p:sp>
      <p:sp>
        <p:nvSpPr>
          <p:cNvPr id="9" name="标题 1">
            <a:extLst>
              <a:ext uri="{FF2B5EF4-FFF2-40B4-BE49-F238E27FC236}">
                <a16:creationId xmlns:a16="http://schemas.microsoft.com/office/drawing/2014/main" id="{2AA74973-0846-42CE-AD66-D8DDA3A1201D}"/>
              </a:ext>
            </a:extLst>
          </p:cNvPr>
          <p:cNvSpPr txBox="1">
            <a:spLocks/>
          </p:cNvSpPr>
          <p:nvPr/>
        </p:nvSpPr>
        <p:spPr>
          <a:xfrm>
            <a:off x="728620" y="349388"/>
            <a:ext cx="5769284" cy="479957"/>
          </a:xfrm>
          <a:prstGeom prst="rect">
            <a:avLst/>
          </a:prstGeom>
          <a:solidFill>
            <a:srgbClr val="FFFFFF"/>
          </a:solidFill>
          <a:effectLst/>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Times New Roman" panose="02020603050405020304" pitchFamily="18" charset="0"/>
                <a:ea typeface="华文楷体" panose="02010600040101010101" pitchFamily="2" charset="-122"/>
                <a:cs typeface="Times New Roman" panose="02020603050405020304" pitchFamily="18" charset="0"/>
              </a:rPr>
              <a:t>Parameter Sets &amp; HNS properties</a:t>
            </a:r>
          </a:p>
        </p:txBody>
      </p:sp>
      <p:sp>
        <p:nvSpPr>
          <p:cNvPr id="11" name="矩形 10">
            <a:extLst>
              <a:ext uri="{FF2B5EF4-FFF2-40B4-BE49-F238E27FC236}">
                <a16:creationId xmlns:a16="http://schemas.microsoft.com/office/drawing/2014/main" id="{6EA99377-F75A-438F-AD99-3B420CDE7AC5}"/>
              </a:ext>
            </a:extLst>
          </p:cNvPr>
          <p:cNvSpPr/>
          <p:nvPr/>
        </p:nvSpPr>
        <p:spPr>
          <a:xfrm>
            <a:off x="9780509" y="727878"/>
            <a:ext cx="2153154" cy="369332"/>
          </a:xfrm>
          <a:prstGeom prst="rect">
            <a:avLst/>
          </a:prstGeom>
        </p:spPr>
        <p:txBody>
          <a:bodyPr wrap="none">
            <a:spAutoFit/>
          </a:bodyPr>
          <a:lstStyle/>
          <a:p>
            <a:r>
              <a:rPr lang="en-US" altLang="zh-CN" dirty="0" err="1">
                <a:solidFill>
                  <a:schemeClr val="accent2">
                    <a:lumMod val="75000"/>
                  </a:schemeClr>
                </a:solidFill>
                <a:latin typeface="Times New Roman" panose="02020603050405020304" pitchFamily="18" charset="0"/>
                <a:cs typeface="Times New Roman" panose="02020603050405020304" pitchFamily="18" charset="0"/>
              </a:rPr>
              <a:t>ApJ</a:t>
            </a:r>
            <a:r>
              <a:rPr lang="en-US" altLang="zh-CN" dirty="0">
                <a:solidFill>
                  <a:schemeClr val="accent2">
                    <a:lumMod val="75000"/>
                  </a:schemeClr>
                </a:solidFill>
                <a:latin typeface="Times New Roman" panose="02020603050405020304" pitchFamily="18" charset="0"/>
                <a:cs typeface="Times New Roman" panose="02020603050405020304" pitchFamily="18" charset="0"/>
              </a:rPr>
              <a:t>, 980, 231 (2025)</a:t>
            </a:r>
            <a:endParaRPr lang="zh-CN" altLang="en-U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50ABCFC4-965D-4BE9-BD3F-D9C78896D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5452" y="1130486"/>
            <a:ext cx="5001095" cy="2675154"/>
          </a:xfrm>
          <a:prstGeom prst="rect">
            <a:avLst/>
          </a:prstGeom>
        </p:spPr>
      </p:pic>
      <p:pic>
        <p:nvPicPr>
          <p:cNvPr id="14" name="图片 13">
            <a:extLst>
              <a:ext uri="{FF2B5EF4-FFF2-40B4-BE49-F238E27FC236}">
                <a16:creationId xmlns:a16="http://schemas.microsoft.com/office/drawing/2014/main" id="{F2AFC72B-3881-440D-B378-4BCF6A7F88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514" y="4129908"/>
            <a:ext cx="4858485" cy="1886483"/>
          </a:xfrm>
          <a:prstGeom prst="rect">
            <a:avLst/>
          </a:prstGeom>
        </p:spPr>
      </p:pic>
      <p:pic>
        <p:nvPicPr>
          <p:cNvPr id="16" name="图片 15">
            <a:extLst>
              <a:ext uri="{FF2B5EF4-FFF2-40B4-BE49-F238E27FC236}">
                <a16:creationId xmlns:a16="http://schemas.microsoft.com/office/drawing/2014/main" id="{A12E4B76-B4D2-4F48-8C8D-9D93BB12DB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4449" y="4121816"/>
            <a:ext cx="4858485" cy="1875896"/>
          </a:xfrm>
          <a:prstGeom prst="rect">
            <a:avLst/>
          </a:prstGeom>
        </p:spPr>
      </p:pic>
    </p:spTree>
    <p:extLst>
      <p:ext uri="{BB962C8B-B14F-4D97-AF65-F5344CB8AC3E}">
        <p14:creationId xmlns:p14="http://schemas.microsoft.com/office/powerpoint/2010/main" val="390034749"/>
      </p:ext>
    </p:extLst>
  </p:cSld>
  <p:clrMapOvr>
    <a:masterClrMapping/>
  </p:clrMapOvr>
</p:sld>
</file>

<file path=ppt/theme/theme1.xml><?xml version="1.0" encoding="utf-8"?>
<a:theme xmlns:a="http://schemas.openxmlformats.org/drawingml/2006/main" name="SINAP兰">
  <a:themeElements>
    <a:clrScheme name="SINAP兰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INAP兰">
      <a:majorFont>
        <a:latin typeface="Arial"/>
        <a:ea typeface="方正大黑简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INAP兰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INAP兰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INAP兰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INAP兰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INAP兰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INAP兰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INAP兰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INAP兰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INAP兰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INAP兰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INAP兰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INAP兰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SINAP兰ssrf-01</Template>
  <TotalTime>36884</TotalTime>
  <Words>1954</Words>
  <Application>Microsoft Office PowerPoint</Application>
  <PresentationFormat>宽屏</PresentationFormat>
  <Paragraphs>271</Paragraphs>
  <Slides>25</Slides>
  <Notes>21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AdvOT483a8203</vt:lpstr>
      <vt:lpstr>等线</vt:lpstr>
      <vt:lpstr>方正大黑简体</vt:lpstr>
      <vt:lpstr>方正小标宋简体</vt:lpstr>
      <vt:lpstr>黑体</vt:lpstr>
      <vt:lpstr>华文楷体</vt:lpstr>
      <vt:lpstr>华文中宋</vt:lpstr>
      <vt:lpstr>宋体</vt:lpstr>
      <vt:lpstr>Arial</vt:lpstr>
      <vt:lpstr>Cambria Math</vt:lpstr>
      <vt:lpstr>Times New Roman</vt:lpstr>
      <vt:lpstr>Wingdings</vt:lpstr>
      <vt:lpstr>SINAP兰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wenhao zhou</dc:creator>
  <cp:lastModifiedBy>chengming bush</cp:lastModifiedBy>
  <cp:revision>992</cp:revision>
  <cp:lastPrinted>2021-05-22T15:19:00Z</cp:lastPrinted>
  <dcterms:created xsi:type="dcterms:W3CDTF">2021-05-09T07:39:25Z</dcterms:created>
  <dcterms:modified xsi:type="dcterms:W3CDTF">2025-07-08T02:49:06Z</dcterms:modified>
</cp:coreProperties>
</file>