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352" r:id="rId2"/>
    <p:sldId id="560" r:id="rId3"/>
    <p:sldId id="512" r:id="rId4"/>
    <p:sldId id="520" r:id="rId5"/>
    <p:sldId id="505" r:id="rId6"/>
    <p:sldId id="567" r:id="rId7"/>
    <p:sldId id="568" r:id="rId8"/>
    <p:sldId id="402" r:id="rId9"/>
    <p:sldId id="569" r:id="rId10"/>
    <p:sldId id="587" r:id="rId11"/>
    <p:sldId id="506" r:id="rId12"/>
    <p:sldId id="575" r:id="rId13"/>
    <p:sldId id="576" r:id="rId14"/>
    <p:sldId id="586" r:id="rId15"/>
    <p:sldId id="574" r:id="rId16"/>
    <p:sldId id="573" r:id="rId17"/>
    <p:sldId id="570" r:id="rId18"/>
    <p:sldId id="572" r:id="rId19"/>
    <p:sldId id="580" r:id="rId20"/>
    <p:sldId id="581" r:id="rId21"/>
    <p:sldId id="582" r:id="rId22"/>
    <p:sldId id="571" r:id="rId23"/>
    <p:sldId id="584" r:id="rId24"/>
    <p:sldId id="583" r:id="rId25"/>
    <p:sldId id="585" r:id="rId26"/>
    <p:sldId id="433" r:id="rId27"/>
    <p:sldId id="485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陈 华" initials="陈" lastIdx="4" clrIdx="0"/>
  <p:cmAuthor id="2" name="dell" initials="d" lastIdx="1" clrIdx="1"/>
  <p:cmAuthor id="3" name="cheng" initials="c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5F0"/>
    <a:srgbClr val="00566D"/>
    <a:srgbClr val="761976"/>
    <a:srgbClr val="BDBB21"/>
    <a:srgbClr val="16C1C2"/>
    <a:srgbClr val="F3161B"/>
    <a:srgbClr val="4DA34A"/>
    <a:srgbClr val="0000F4"/>
    <a:srgbClr val="00BFBC"/>
    <a:srgbClr val="97CD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01" autoAdjust="0"/>
    <p:restoredTop sz="94660"/>
  </p:normalViewPr>
  <p:slideViewPr>
    <p:cSldViewPr snapToGrid="0">
      <p:cViewPr varScale="1">
        <p:scale>
          <a:sx n="85" d="100"/>
          <a:sy n="85" d="100"/>
        </p:scale>
        <p:origin x="6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E1B08A-D6C4-4DC3-94F1-D0B1559FBE9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87D9-BDF9-46F4-85E8-F47613498911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2F37F-D6B4-4CD5-8E68-630D3A8D463A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75C1C-CF9D-49FF-B933-95CADCFB621F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6D6B0-0C4C-4842-9EC8-27BCE6853466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8EDE-C4D2-428A-916F-F6CC77723A47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7F94-A172-48FF-A303-69D8BFFB710E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C9B5-9AAB-4FC5-BC8D-C391E1145978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34A9-C89C-4D3F-AC01-6E8EE10EDD5C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E30A7-E93E-4997-BAF8-BF6AAC66BC63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AE72-0DFE-4651-B79D-9CF90DAAAC2E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8358-5192-400F-8B25-B71B8BEE4BF8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超新星小组讨论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23119" y="6459785"/>
            <a:ext cx="1560435" cy="365125"/>
          </a:xfrm>
        </p:spPr>
        <p:txBody>
          <a:bodyPr/>
          <a:lstStyle>
            <a:lvl1pPr>
              <a:defRPr sz="1600"/>
            </a:lvl1pPr>
          </a:lstStyle>
          <a:p>
            <a:fld id="{53A937AD-6A25-40E7-8BAA-BA01B15C8229}" type="datetime1">
              <a:rPr lang="zh-CN" altLang="en-US" smtClean="0"/>
              <a:t>2025/7/3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>
                <a:latin typeface="Palatino Linotype (正文)"/>
              </a:defRPr>
            </a:lvl1pPr>
          </a:lstStyle>
          <a:p>
            <a:r>
              <a:rPr lang="zh-CN" altLang="en-US"/>
              <a:t>超新星小组讨论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833FF899-0BEB-4EE5-8B7D-04DA175CD8BF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334888" y="879079"/>
            <a:ext cx="11531379" cy="5427533"/>
          </a:xfrm>
        </p:spPr>
        <p:txBody>
          <a:bodyPr/>
          <a:lstStyle>
            <a:lvl1pPr>
              <a:lnSpc>
                <a:spcPct val="150000"/>
              </a:lnSpc>
              <a:defRPr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  <a:lvl2pPr>
              <a:lnSpc>
                <a:spcPct val="150000"/>
              </a:lnSpc>
              <a:defRPr>
                <a:latin typeface="思源宋体 CN" panose="02020400000000000000" pitchFamily="18" charset="-122"/>
                <a:ea typeface="思源宋体 CN" panose="02020400000000000000" pitchFamily="18" charset="-122"/>
              </a:defRPr>
            </a:lvl2pPr>
            <a:lvl3pPr>
              <a:lnSpc>
                <a:spcPct val="150000"/>
              </a:lnSpc>
              <a:defRPr>
                <a:latin typeface="思源宋体 CN" panose="02020400000000000000" pitchFamily="18" charset="-122"/>
                <a:ea typeface="思源宋体 CN" panose="02020400000000000000" pitchFamily="18" charset="-122"/>
              </a:defRPr>
            </a:lvl3pPr>
            <a:lvl4pPr>
              <a:lnSpc>
                <a:spcPct val="150000"/>
              </a:lnSpc>
              <a:defRPr>
                <a:latin typeface="思源宋体 CN" panose="02020400000000000000" pitchFamily="18" charset="-122"/>
                <a:ea typeface="思源宋体 CN" panose="02020400000000000000" pitchFamily="18" charset="-122"/>
              </a:defRPr>
            </a:lvl4pPr>
            <a:lvl5pPr>
              <a:lnSpc>
                <a:spcPct val="150000"/>
              </a:lnSpc>
              <a:defRPr>
                <a:latin typeface="思源宋体 CN" panose="02020400000000000000" pitchFamily="18" charset="-122"/>
                <a:ea typeface="思源宋体 CN" panose="02020400000000000000" pitchFamily="18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>
            <a:spLocks noGrp="1"/>
          </p:cNvSpPr>
          <p:nvPr>
            <p:ph type="pic" idx="21"/>
          </p:nvPr>
        </p:nvSpPr>
        <p:spPr>
          <a:xfrm>
            <a:off x="1506140" y="446485"/>
            <a:ext cx="9167813" cy="458629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1190625" y="4723805"/>
            <a:ext cx="9810750" cy="1000125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190625" y="5759649"/>
            <a:ext cx="9810750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160729" algn="ctr">
              <a:spcBef>
                <a:spcPts val="0"/>
              </a:spcBef>
              <a:buSzTx/>
              <a:buNone/>
              <a:defRPr sz="2250"/>
            </a:lvl2pPr>
            <a:lvl3pPr marL="0" indent="321457" algn="ctr">
              <a:spcBef>
                <a:spcPts val="0"/>
              </a:spcBef>
              <a:buSzTx/>
              <a:buNone/>
              <a:defRPr sz="2250"/>
            </a:lvl3pPr>
            <a:lvl4pPr marL="0" indent="482186" algn="ctr">
              <a:spcBef>
                <a:spcPts val="0"/>
              </a:spcBef>
              <a:buSzTx/>
              <a:buNone/>
              <a:defRPr sz="2250"/>
            </a:lvl4pPr>
            <a:lvl5pPr marL="0" indent="642915" algn="ctr">
              <a:spcBef>
                <a:spcPts val="0"/>
              </a:spcBef>
              <a:buSzTx/>
              <a:buNone/>
              <a:defRPr sz="225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5917310" y="6500812"/>
            <a:ext cx="345473" cy="2678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5276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B77C7-69C3-4AB6-BF46-E45D4CF2CDE8}" type="datetime1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超新星小组讨论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image" Target="../media/image3.png"/><Relationship Id="rId4" Type="http://schemas.openxmlformats.org/officeDocument/2006/relationships/tags" Target="../tags/tag5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7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5.xml"/><Relationship Id="rId7" Type="http://schemas.openxmlformats.org/officeDocument/2006/relationships/image" Target="../media/image8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10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11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2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5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4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29.xml"/><Relationship Id="rId7" Type="http://schemas.openxmlformats.org/officeDocument/2006/relationships/image" Target="../media/image16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33.xml"/><Relationship Id="rId7" Type="http://schemas.openxmlformats.org/officeDocument/2006/relationships/image" Target="../media/image18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37.xml"/><Relationship Id="rId7" Type="http://schemas.openxmlformats.org/officeDocument/2006/relationships/image" Target="../media/image20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4.jpeg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3.png"/><Relationship Id="rId4" Type="http://schemas.openxmlformats.org/officeDocument/2006/relationships/tags" Target="../tags/tag38.xml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41.xml"/><Relationship Id="rId7" Type="http://schemas.openxmlformats.org/officeDocument/2006/relationships/image" Target="../media/image25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45.xml"/><Relationship Id="rId7" Type="http://schemas.openxmlformats.org/officeDocument/2006/relationships/image" Target="../media/image27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49.xml"/><Relationship Id="rId7" Type="http://schemas.openxmlformats.org/officeDocument/2006/relationships/image" Target="../media/image29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5" Type="http://schemas.openxmlformats.org/officeDocument/2006/relationships/image" Target="../media/image33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image" Target="../media/image34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5" Type="http://schemas.openxmlformats.org/officeDocument/2006/relationships/image" Target="../media/image35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8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5" Type="http://schemas.openxmlformats.org/officeDocument/2006/relationships/image" Target="../media/image40.png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image" Target="../media/image47.png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5" Type="http://schemas.openxmlformats.org/officeDocument/2006/relationships/image" Target="../media/image48.png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3851336" y="4607065"/>
            <a:ext cx="5333228" cy="1313140"/>
            <a:chOff x="4418" y="4653"/>
            <a:chExt cx="7751" cy="2032"/>
          </a:xfrm>
        </p:grpSpPr>
        <p:sp>
          <p:nvSpPr>
            <p:cNvPr id="13" name="文本框 12"/>
            <p:cNvSpPr txBox="1"/>
            <p:nvPr>
              <p:custDataLst>
                <p:tags r:id="rId4"/>
              </p:custDataLst>
            </p:nvPr>
          </p:nvSpPr>
          <p:spPr>
            <a:xfrm>
              <a:off x="5604" y="4653"/>
              <a:ext cx="4128" cy="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华文宋体" panose="02010600040101010101" charset="-122"/>
                  <a:ea typeface="华文宋体" panose="02010600040101010101" charset="-122"/>
                  <a:cs typeface="华文宋体" panose="02010600040101010101" charset="-122"/>
                </a:rPr>
                <a:t>报告人</a:t>
              </a:r>
              <a:r>
                <a:rPr lang="en-US" altLang="zh-CN" sz="2800" b="1" dirty="0">
                  <a:latin typeface="华文宋体" panose="02010600040101010101" charset="-122"/>
                  <a:ea typeface="华文宋体" panose="02010600040101010101" charset="-122"/>
                  <a:cs typeface="华文宋体" panose="02010600040101010101" charset="-122"/>
                </a:rPr>
                <a:t>: </a:t>
              </a:r>
              <a:r>
                <a:rPr lang="zh-CN" altLang="en-US" sz="2800" b="1" dirty="0">
                  <a:latin typeface="华文宋体" panose="02010600040101010101" charset="-122"/>
                  <a:ea typeface="华文宋体" panose="02010600040101010101" charset="-122"/>
                  <a:cs typeface="华文宋体" panose="02010600040101010101" charset="-122"/>
                </a:rPr>
                <a:t>刘良端</a:t>
              </a:r>
            </a:p>
          </p:txBody>
        </p:sp>
        <p:sp>
          <p:nvSpPr>
            <p:cNvPr id="3" name="文本框 2"/>
            <p:cNvSpPr txBox="1"/>
            <p:nvPr>
              <p:custDataLst>
                <p:tags r:id="rId5"/>
              </p:custDataLst>
            </p:nvPr>
          </p:nvSpPr>
          <p:spPr>
            <a:xfrm>
              <a:off x="4418" y="6057"/>
              <a:ext cx="775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000" b="1" dirty="0"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-191193" y="2047124"/>
            <a:ext cx="120415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altLang="zh-CN" sz="5400" b="1" dirty="0">
                <a:solidFill>
                  <a:srgbClr val="FF0000"/>
                </a:solidFill>
              </a:rPr>
              <a:t>What can we learn from radio emission of FBOTs</a:t>
            </a:r>
            <a:endParaRPr lang="en-US" altLang="zh-CN" sz="5400" dirty="0">
              <a:solidFill>
                <a:srgbClr val="FF0000"/>
              </a:solidFill>
              <a:latin typeface="Times New Roman" panose="02020503050405090304" pitchFamily="18" charset="0"/>
              <a:ea typeface="黑体" panose="02010609060101010101" charset="-122"/>
              <a:cs typeface="Times New Roman" panose="02020503050405090304" pitchFamily="18" charset="0"/>
              <a:sym typeface="+mn-ea"/>
            </a:endParaRPr>
          </a:p>
        </p:txBody>
      </p:sp>
      <p:pic>
        <p:nvPicPr>
          <p:cNvPr id="4" name="图片 3" descr="12b490e448172a2180013ad2c43b2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25405" y="57785"/>
            <a:ext cx="1837690" cy="105664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00330" y="212090"/>
            <a:ext cx="2917825" cy="709930"/>
            <a:chOff x="158" y="268"/>
            <a:chExt cx="4595" cy="1118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58" y="268"/>
              <a:ext cx="1314" cy="111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551" y="406"/>
              <a:ext cx="3203" cy="843"/>
            </a:xfrm>
            <a:prstGeom prst="rect">
              <a:avLst/>
            </a:prstGeom>
          </p:spPr>
        </p:pic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30A97990-CE62-4B68-804C-DA2BDD981D3E}"/>
              </a:ext>
            </a:extLst>
          </p:cNvPr>
          <p:cNvSpPr txBox="1"/>
          <p:nvPr/>
        </p:nvSpPr>
        <p:spPr>
          <a:xfrm>
            <a:off x="3007436" y="534644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华中师范大学</a:t>
            </a:r>
            <a:r>
              <a:rPr lang="en-US" altLang="zh-CN" sz="2800" b="1" dirty="0"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 </a:t>
            </a:r>
            <a:r>
              <a:rPr lang="zh-CN" altLang="en-US" sz="2800" b="1" dirty="0"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</a:rPr>
              <a:t>天体物理研究所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28409" y="308302"/>
            <a:ext cx="7425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Fast blue optical transients</a:t>
            </a:r>
            <a:endParaRPr lang="zh-CN" altLang="en-US" sz="2800" b="1" dirty="0">
              <a:solidFill>
                <a:srgbClr val="01556D"/>
              </a:solidFill>
              <a:latin typeface="华文宋体" panose="02010600040101010101" charset="-122"/>
              <a:ea typeface="华文宋体" panose="02010600040101010101" charset="-122"/>
              <a:cs typeface="Times New Roman" panose="02020503050405090304" pitchFamily="18" charset="0"/>
            </a:endParaRP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4B57363-DF36-4AD9-973B-FC2BFEB28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634" y="1864151"/>
            <a:ext cx="5492092" cy="437164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5CBED5C-278D-46FA-B8D3-5895167FF1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26" y="1695450"/>
            <a:ext cx="6146576" cy="402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93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130578" y="6459785"/>
            <a:ext cx="1170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FFFFFF"/>
                </a:solidFill>
              </a:defRPr>
            </a:lvl1pPr>
          </a:lstStyle>
          <a:p>
            <a:fld id="{94A33C5E-9F41-4FD4-8F9B-F62E68DD68D3}" type="datetime1">
              <a:rPr lang="zh-CN" altLang="en-US" smtClean="0"/>
              <a:t>2025/7/3</a:t>
            </a:fld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>
          <a:xfrm>
            <a:off x="10790075" y="6459785"/>
            <a:ext cx="117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  <a:latin typeface="+mn-lt"/>
              </a:defRPr>
            </a:lvl1pPr>
          </a:lstStyle>
          <a:p>
            <a:fld id="{C8794E2F-C209-491E-9023-BD091611FE0C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428337" y="396434"/>
            <a:ext cx="10298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603050405020304" pitchFamily="18" charset="0"/>
                <a:ea typeface="华文宋体" panose="02010600040101010101" charset="-122"/>
                <a:cs typeface="Times New Roman" panose="02020603050405020304" pitchFamily="18" charset="0"/>
                <a:sym typeface="+mn-ea"/>
              </a:rPr>
              <a:t>Magnetar powered model for fast blue optical transients</a:t>
            </a:r>
            <a:endParaRPr lang="zh-CN" altLang="en-US" sz="2800" b="1" dirty="0">
              <a:solidFill>
                <a:srgbClr val="01556D"/>
              </a:solidFill>
              <a:latin typeface="华文宋体" panose="02010600040101010101" charset="-122"/>
              <a:ea typeface="华文宋体" panose="02010600040101010101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E95CE95-96C1-46E7-8FEA-AC95B45226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167" y="1086595"/>
            <a:ext cx="8440228" cy="5555752"/>
          </a:xfrm>
          <a:prstGeom prst="rect">
            <a:avLst/>
          </a:prstGeom>
        </p:spPr>
      </p:pic>
      <p:sp>
        <p:nvSpPr>
          <p:cNvPr id="9" name="矩形 7">
            <a:extLst>
              <a:ext uri="{FF2B5EF4-FFF2-40B4-BE49-F238E27FC236}">
                <a16:creationId xmlns:a16="http://schemas.microsoft.com/office/drawing/2014/main" id="{5608D8CD-0A43-4AED-8448-B50DFD78E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6395" y="6470580"/>
            <a:ext cx="2885440" cy="35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/>
            <a:r>
              <a:rPr lang="en-US" altLang="zh-CN" sz="1705" dirty="0">
                <a:solidFill>
                  <a:srgbClr val="00B0F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Liu et al. 2022, ApJL,935,34</a:t>
            </a:r>
            <a:endParaRPr lang="zh-CN" altLang="en-US" sz="1705" dirty="0">
              <a:solidFill>
                <a:srgbClr val="00B0F0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407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130578" y="6459785"/>
            <a:ext cx="1170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FFFFFF"/>
                </a:solidFill>
              </a:defRPr>
            </a:lvl1pPr>
          </a:lstStyle>
          <a:p>
            <a:fld id="{94A33C5E-9F41-4FD4-8F9B-F62E68DD68D3}" type="datetime1">
              <a:rPr lang="zh-CN" altLang="en-US" smtClean="0"/>
              <a:t>2025/7/3</a:t>
            </a:fld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>
          <a:xfrm>
            <a:off x="10790075" y="6459785"/>
            <a:ext cx="117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  <a:latin typeface="+mn-lt"/>
              </a:defRPr>
            </a:lvl1pPr>
          </a:lstStyle>
          <a:p>
            <a:fld id="{C8794E2F-C209-491E-9023-BD091611FE0C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428337" y="396434"/>
            <a:ext cx="10298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603050405020304" pitchFamily="18" charset="0"/>
                <a:ea typeface="华文宋体" panose="02010600040101010101" charset="-122"/>
                <a:cs typeface="Times New Roman" panose="02020603050405020304" pitchFamily="18" charset="0"/>
                <a:sym typeface="+mn-ea"/>
              </a:rPr>
              <a:t>Relationship between initial period of magnetar and ejecta mass</a:t>
            </a:r>
            <a:endParaRPr lang="zh-CN" altLang="en-US" sz="2800" b="1" dirty="0">
              <a:solidFill>
                <a:srgbClr val="01556D"/>
              </a:solidFill>
              <a:latin typeface="华文宋体" panose="02010600040101010101" charset="-122"/>
              <a:ea typeface="华文宋体" panose="02010600040101010101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sp>
        <p:nvSpPr>
          <p:cNvPr id="11" name="矩形 7">
            <a:extLst>
              <a:ext uri="{FF2B5EF4-FFF2-40B4-BE49-F238E27FC236}">
                <a16:creationId xmlns:a16="http://schemas.microsoft.com/office/drawing/2014/main" id="{3FE73984-4A15-4D98-A85E-062AFDAAF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6395" y="6282620"/>
            <a:ext cx="2885440" cy="35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/>
            <a:r>
              <a:rPr lang="en-US" altLang="zh-CN" sz="1705" dirty="0">
                <a:solidFill>
                  <a:srgbClr val="00B0F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Liu et al. 2022, ApJL,935,34</a:t>
            </a:r>
            <a:endParaRPr lang="zh-CN" altLang="en-US" sz="1705" dirty="0">
              <a:solidFill>
                <a:srgbClr val="00B0F0"/>
              </a:solidFill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FA80A65-8478-4892-9002-790A238F98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219" y="1024645"/>
            <a:ext cx="6852865" cy="571661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598CFC4-5A99-43D0-8CF1-0EC0261274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6137" y="2180059"/>
            <a:ext cx="3206272" cy="104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50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130578" y="6459785"/>
            <a:ext cx="1170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FFFFFF"/>
                </a:solidFill>
              </a:defRPr>
            </a:lvl1pPr>
          </a:lstStyle>
          <a:p>
            <a:fld id="{94A33C5E-9F41-4FD4-8F9B-F62E68DD68D3}" type="datetime1">
              <a:rPr lang="zh-CN" altLang="en-US" smtClean="0"/>
              <a:t>2025/7/3</a:t>
            </a:fld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>
          <a:xfrm>
            <a:off x="10790075" y="6459785"/>
            <a:ext cx="117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  <a:latin typeface="+mn-lt"/>
              </a:defRPr>
            </a:lvl1pPr>
          </a:lstStyle>
          <a:p>
            <a:fld id="{C8794E2F-C209-491E-9023-BD091611FE0C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301115" y="317500"/>
            <a:ext cx="10298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603050405020304" pitchFamily="18" charset="0"/>
                <a:ea typeface="华文宋体" panose="02010600040101010101" charset="-122"/>
                <a:cs typeface="Times New Roman" panose="02020603050405020304" pitchFamily="18" charset="0"/>
                <a:sym typeface="+mn-ea"/>
              </a:rPr>
              <a:t>Are FBOT and SN Ibn of the same origin?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557428A-8B34-49BD-9898-88FBC6F10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252" y="856545"/>
            <a:ext cx="9628025" cy="550038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0D730A5-3CCF-4B00-92E4-C6735EEC24FE}"/>
              </a:ext>
            </a:extLst>
          </p:cNvPr>
          <p:cNvSpPr txBox="1"/>
          <p:nvPr/>
        </p:nvSpPr>
        <p:spPr>
          <a:xfrm>
            <a:off x="983404" y="6356930"/>
            <a:ext cx="3029795" cy="47192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Xiang+  2021</a:t>
            </a:r>
          </a:p>
        </p:txBody>
      </p:sp>
    </p:spTree>
    <p:extLst>
      <p:ext uri="{BB962C8B-B14F-4D97-AF65-F5344CB8AC3E}">
        <p14:creationId xmlns:p14="http://schemas.microsoft.com/office/powerpoint/2010/main" val="370053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01114" y="317500"/>
            <a:ext cx="9124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The physical picture of CSM interaction model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32DE409-5240-41CC-9D8A-B3CED600EC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949" y="1037974"/>
            <a:ext cx="11010208" cy="559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6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01114" y="317500"/>
            <a:ext cx="9124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The physical picture of CSM interaction model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7EF1BE2-C884-465C-85C9-DA6CCD956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5289" y="1081744"/>
            <a:ext cx="8057632" cy="54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79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-1244600" y="6419220"/>
            <a:ext cx="5668516" cy="41838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35719" tIns="35719" rIns="35719" bIns="35719" numCol="1" spcCol="38100" rtlCol="0" anchor="t" forceAA="0">
            <a:spAutoFit/>
          </a:bodyPr>
          <a:lstStyle/>
          <a:p>
            <a:pPr algn="ctr" defTabSz="410751" hangingPunct="0"/>
            <a:r>
              <a:rPr lang="zh-CN" altLang="en-US" sz="2250" dirty="0">
                <a:solidFill>
                  <a:srgbClr val="000000"/>
                </a:solidFill>
                <a:sym typeface="Helvetica Light"/>
              </a:rPr>
              <a:t>K</a:t>
            </a:r>
            <a:r>
              <a:rPr lang="en-US" altLang="zh-CN" sz="2250" dirty="0" err="1">
                <a:solidFill>
                  <a:srgbClr val="000000"/>
                </a:solidFill>
                <a:sym typeface="Helvetica Light"/>
              </a:rPr>
              <a:t>hatami</a:t>
            </a:r>
            <a:r>
              <a:rPr lang="en-US" altLang="zh-CN" sz="2250" dirty="0">
                <a:solidFill>
                  <a:srgbClr val="000000"/>
                </a:solidFill>
                <a:sym typeface="Helvetica Light"/>
              </a:rPr>
              <a:t> &amp; Kasen 2024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114" y="988202"/>
            <a:ext cx="8428286" cy="51506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650" y="973855"/>
            <a:ext cx="7884442" cy="54475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74F002F-1108-4423-A948-90E947AED3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19527" y="347972"/>
            <a:ext cx="9124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Light Curves of CSM interaction model</a:t>
            </a:r>
          </a:p>
        </p:txBody>
      </p:sp>
      <p:pic>
        <p:nvPicPr>
          <p:cNvPr id="9" name="图片 8" descr="mmexport1676564242732">
            <a:extLst>
              <a:ext uri="{FF2B5EF4-FFF2-40B4-BE49-F238E27FC236}">
                <a16:creationId xmlns:a16="http://schemas.microsoft.com/office/drawing/2014/main" id="{625D8382-4B44-46CE-AED6-59382D97366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2811903-047D-422B-B7C1-0020D0B53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1485" y="885539"/>
            <a:ext cx="7297201" cy="528073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130578" y="6459785"/>
            <a:ext cx="1170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FFFFFF"/>
                </a:solidFill>
              </a:defRPr>
            </a:lvl1pPr>
          </a:lstStyle>
          <a:p>
            <a:fld id="{94A33C5E-9F41-4FD4-8F9B-F62E68DD68D3}" type="datetime1">
              <a:rPr lang="zh-CN" altLang="en-US" smtClean="0"/>
              <a:t>2025/7/3</a:t>
            </a:fld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>
          <a:xfrm>
            <a:off x="10790075" y="6459785"/>
            <a:ext cx="117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  <a:latin typeface="+mn-lt"/>
              </a:defRPr>
            </a:lvl1pPr>
          </a:lstStyle>
          <a:p>
            <a:fld id="{C8794E2F-C209-491E-9023-BD091611FE0C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301115" y="317500"/>
            <a:ext cx="10298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603050405020304" pitchFamily="18" charset="0"/>
                <a:ea typeface="华文宋体" panose="02010600040101010101" charset="-122"/>
                <a:cs typeface="Times New Roman" panose="02020603050405020304" pitchFamily="18" charset="0"/>
                <a:sym typeface="+mn-ea"/>
              </a:rPr>
              <a:t>Radio observation of </a:t>
            </a:r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stellar explosions</a:t>
            </a:r>
            <a:endParaRPr lang="zh-CN" altLang="en-US" sz="2800" b="1" dirty="0">
              <a:solidFill>
                <a:srgbClr val="01556D"/>
              </a:solidFill>
              <a:latin typeface="华文宋体" panose="02010600040101010101" charset="-122"/>
              <a:ea typeface="华文宋体" panose="02010600040101010101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B179129-5F1B-4852-8854-F2016BD1F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591" y="1006767"/>
            <a:ext cx="4755481" cy="531495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F473511-6C63-4439-AAFA-17901F30AC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7350" y="1305748"/>
            <a:ext cx="5032475" cy="396710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D23FD49-14B3-49DD-AAA7-AB7EB036806B}"/>
              </a:ext>
            </a:extLst>
          </p:cNvPr>
          <p:cNvSpPr txBox="1"/>
          <p:nvPr/>
        </p:nvSpPr>
        <p:spPr>
          <a:xfrm>
            <a:off x="9157623" y="5347067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Bietenholz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+ 2021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785D69F-B028-456D-A517-F7B6E651D9E8}"/>
              </a:ext>
            </a:extLst>
          </p:cNvPr>
          <p:cNvSpPr txBox="1"/>
          <p:nvPr/>
        </p:nvSpPr>
        <p:spPr>
          <a:xfrm>
            <a:off x="0" y="6375607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000000"/>
                </a:solidFill>
                <a:sym typeface="Helvetica Light"/>
              </a:rPr>
              <a:t>Bright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+ 2022</a:t>
            </a:r>
          </a:p>
        </p:txBody>
      </p:sp>
    </p:spTree>
    <p:extLst>
      <p:ext uri="{BB962C8B-B14F-4D97-AF65-F5344CB8AC3E}">
        <p14:creationId xmlns:p14="http://schemas.microsoft.com/office/powerpoint/2010/main" val="90344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511B9-61D2-E475-891E-E227E188E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CD546-42F3-771F-C153-222C0E2D99E3}"/>
              </a:ext>
            </a:extLst>
          </p:cNvPr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130578" y="6459785"/>
            <a:ext cx="1170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FFFFFF"/>
                </a:solidFill>
              </a:defRPr>
            </a:lvl1pPr>
          </a:lstStyle>
          <a:p>
            <a:fld id="{94A33C5E-9F41-4FD4-8F9B-F62E68DD68D3}" type="datetime1">
              <a:rPr lang="zh-CN" altLang="en-US" smtClean="0"/>
              <a:t>2025/7/3</a:t>
            </a:fld>
            <a:endParaRPr lang="zh-CN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5BE0F-D3E1-8292-CA99-DB350260FC9B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>
          <a:xfrm>
            <a:off x="10790075" y="6459785"/>
            <a:ext cx="117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  <a:latin typeface="+mn-lt"/>
              </a:defRPr>
            </a:lvl1pPr>
          </a:lstStyle>
          <a:p>
            <a:fld id="{C8794E2F-C209-491E-9023-BD091611FE0C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6652578-07F5-26AA-CDD6-3B6D06818F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01115" y="317500"/>
            <a:ext cx="10298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603050405020304" pitchFamily="18" charset="0"/>
                <a:ea typeface="华文宋体" panose="02010600040101010101" charset="-122"/>
                <a:cs typeface="Times New Roman" panose="02020603050405020304" pitchFamily="18" charset="0"/>
                <a:sym typeface="+mn-ea"/>
              </a:rPr>
              <a:t>Radio observation of </a:t>
            </a:r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stellar explosions</a:t>
            </a:r>
            <a:endParaRPr lang="zh-CN" altLang="en-US" sz="2800" b="1" dirty="0">
              <a:solidFill>
                <a:srgbClr val="01556D"/>
              </a:solidFill>
              <a:latin typeface="华文宋体" panose="02010600040101010101" charset="-122"/>
              <a:ea typeface="华文宋体" panose="02010600040101010101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 descr="mmexport1676564242732">
            <a:extLst>
              <a:ext uri="{FF2B5EF4-FFF2-40B4-BE49-F238E27FC236}">
                <a16:creationId xmlns:a16="http://schemas.microsoft.com/office/drawing/2014/main" id="{F9C2E1BA-B263-0336-EB3B-3A9FB509292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3" name="图片 2" descr="紫色的灯光&#10;&#10;AI 生成的内容可能不正确。">
            <a:extLst>
              <a:ext uri="{FF2B5EF4-FFF2-40B4-BE49-F238E27FC236}">
                <a16:creationId xmlns:a16="http://schemas.microsoft.com/office/drawing/2014/main" id="{100AB5DC-3D43-43DB-F8C0-5A1920452A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03" y="1623537"/>
            <a:ext cx="6235497" cy="35093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6E44F47-830E-D075-F089-CF83A82151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78" y="1009146"/>
            <a:ext cx="5739509" cy="546462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13F3CFC-9445-C4CE-C678-DD5330500695}"/>
              </a:ext>
            </a:extLst>
          </p:cNvPr>
          <p:cNvSpPr txBox="1"/>
          <p:nvPr/>
        </p:nvSpPr>
        <p:spPr>
          <a:xfrm>
            <a:off x="6479738" y="6335315"/>
            <a:ext cx="5632484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Helvetica Light"/>
              </a:rPr>
              <a:t>Sun,</a:t>
            </a:r>
            <a:r>
              <a:rPr lang="zh-CN" altLang="en-US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Helvetica Light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Helvetica Light"/>
              </a:rPr>
              <a:t>Li,</a:t>
            </a:r>
            <a:r>
              <a:rPr lang="zh-CN" altLang="en-US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Helvetica Light"/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Helvetica Light"/>
              </a:rPr>
              <a:t>LiuLD</a:t>
            </a:r>
            <a:r>
              <a:rPr lang="en-US" altLang="zh-CN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Helvetica Light"/>
              </a:rPr>
              <a:t>+ 2025 Nature Astronomy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188514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130578" y="6459785"/>
            <a:ext cx="1170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FFFFFF"/>
                </a:solidFill>
              </a:defRPr>
            </a:lvl1pPr>
          </a:lstStyle>
          <a:p>
            <a:fld id="{94A33C5E-9F41-4FD4-8F9B-F62E68DD68D3}" type="datetime1">
              <a:rPr lang="zh-CN" altLang="en-US" smtClean="0"/>
              <a:t>2025/7/3</a:t>
            </a:fld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>
          <a:xfrm>
            <a:off x="10790075" y="6459785"/>
            <a:ext cx="117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  <a:latin typeface="+mn-lt"/>
              </a:defRPr>
            </a:lvl1pPr>
          </a:lstStyle>
          <a:p>
            <a:fld id="{C8794E2F-C209-491E-9023-BD091611FE0C}" type="slidenum">
              <a:rPr lang="zh-CN" altLang="en-US" smtClean="0"/>
              <a:t>11</a:t>
            </a:fld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301115" y="317500"/>
            <a:ext cx="10298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Radio emission from ejecta and CSM interaction</a:t>
            </a:r>
            <a:endParaRPr lang="zh-CN" altLang="en-US" sz="2800" b="1" dirty="0">
              <a:solidFill>
                <a:srgbClr val="01556D"/>
              </a:solidFill>
              <a:latin typeface="华文宋体" panose="02010600040101010101" charset="-122"/>
              <a:ea typeface="华文宋体" panose="02010600040101010101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2259D30-62F1-4197-9972-328951274C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1204" y="756093"/>
            <a:ext cx="3306964" cy="2582954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9FCB8799-6F1D-4144-BA28-006413612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419" y="1073547"/>
            <a:ext cx="73261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Synchrotron radiation from shock-accelerated electrons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85ACD5A-F96B-4647-AC90-88C4F95B9E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7056" y="1652771"/>
            <a:ext cx="5044646" cy="117517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4E92A67-A266-4349-B1C1-6C4B20909F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9025" y="1881116"/>
            <a:ext cx="2143760" cy="94682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05C4330-A29A-493D-906B-7837FE9A59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0267" y="3162371"/>
            <a:ext cx="7186304" cy="323419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E96204F-FF37-4D0C-9205-CCC622B569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9525" y="4486441"/>
            <a:ext cx="4128643" cy="95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12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130578" y="6459785"/>
            <a:ext cx="1170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FFFFFF"/>
                </a:solidFill>
              </a:defRPr>
            </a:lvl1pPr>
          </a:lstStyle>
          <a:p>
            <a:fld id="{94A33C5E-9F41-4FD4-8F9B-F62E68DD68D3}" type="datetime1">
              <a:rPr lang="zh-CN" altLang="en-US" smtClean="0"/>
              <a:t>2025/7/3</a:t>
            </a:fld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>
          <a:xfrm>
            <a:off x="10790075" y="6459785"/>
            <a:ext cx="117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  <a:latin typeface="+mn-lt"/>
              </a:defRPr>
            </a:lvl1pPr>
          </a:lstStyle>
          <a:p>
            <a:fld id="{C8794E2F-C209-491E-9023-BD091611FE0C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301115" y="317500"/>
            <a:ext cx="10298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Radio emission from ejecta and CSM interaction</a:t>
            </a:r>
            <a:endParaRPr lang="zh-CN" altLang="en-US" sz="2800" b="1" dirty="0">
              <a:solidFill>
                <a:srgbClr val="01556D"/>
              </a:solidFill>
              <a:latin typeface="华文宋体" panose="02010600040101010101" charset="-122"/>
              <a:ea typeface="华文宋体" panose="02010600040101010101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0DF645E-9E5E-4D67-9B15-8853C91EEB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324" y="1372082"/>
            <a:ext cx="4887205" cy="449027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5D9791E-8E35-4D20-8EE5-E31B2BDA1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9313" y="1372082"/>
            <a:ext cx="5817966" cy="4556341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506F8568-0FB8-480F-9243-4F3EAAFB9290}"/>
              </a:ext>
            </a:extLst>
          </p:cNvPr>
          <p:cNvSpPr txBox="1"/>
          <p:nvPr/>
        </p:nvSpPr>
        <p:spPr>
          <a:xfrm>
            <a:off x="6634596" y="929577"/>
            <a:ext cx="6095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baseline="0" dirty="0">
                <a:latin typeface="Times-Roman"/>
              </a:rPr>
              <a:t>SN 2006jd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C442DBE-F6C0-45E7-8E64-6139B7D0E79D}"/>
              </a:ext>
            </a:extLst>
          </p:cNvPr>
          <p:cNvSpPr txBox="1"/>
          <p:nvPr/>
        </p:nvSpPr>
        <p:spPr>
          <a:xfrm>
            <a:off x="715741" y="947525"/>
            <a:ext cx="6095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baseline="0" dirty="0">
                <a:latin typeface="Times-Roman"/>
              </a:rPr>
              <a:t>SN 1994J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C4CBA91-45E6-4E0E-A27A-4791E8F9DE26}"/>
              </a:ext>
            </a:extLst>
          </p:cNvPr>
          <p:cNvSpPr txBox="1"/>
          <p:nvPr/>
        </p:nvSpPr>
        <p:spPr>
          <a:xfrm>
            <a:off x="6014948" y="6108868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000000"/>
                </a:solidFill>
                <a:sym typeface="Helvetica Light"/>
              </a:rPr>
              <a:t>Chandra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+ 2022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16E97B1-C091-4320-A67F-D62375FE2DC0}"/>
              </a:ext>
            </a:extLst>
          </p:cNvPr>
          <p:cNvSpPr txBox="1"/>
          <p:nvPr/>
        </p:nvSpPr>
        <p:spPr>
          <a:xfrm>
            <a:off x="-39916" y="6273760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000000"/>
                </a:solidFill>
                <a:sym typeface="Helvetica Light"/>
              </a:rPr>
              <a:t>Alexander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+ 2015</a:t>
            </a:r>
          </a:p>
        </p:txBody>
      </p:sp>
    </p:spTree>
    <p:extLst>
      <p:ext uri="{BB962C8B-B14F-4D97-AF65-F5344CB8AC3E}">
        <p14:creationId xmlns:p14="http://schemas.microsoft.com/office/powerpoint/2010/main" val="3118857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130578" y="6459785"/>
            <a:ext cx="1170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FFFFFF"/>
                </a:solidFill>
              </a:defRPr>
            </a:lvl1pPr>
          </a:lstStyle>
          <a:p>
            <a:fld id="{94A33C5E-9F41-4FD4-8F9B-F62E68DD68D3}" type="datetime1">
              <a:rPr lang="zh-CN" altLang="en-US" smtClean="0"/>
              <a:t>2025/7/3</a:t>
            </a:fld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>
          <a:xfrm>
            <a:off x="10790075" y="6459785"/>
            <a:ext cx="117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  <a:latin typeface="+mn-lt"/>
              </a:defRPr>
            </a:lvl1pPr>
          </a:lstStyle>
          <a:p>
            <a:fld id="{C8794E2F-C209-491E-9023-BD091611FE0C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301115" y="317500"/>
            <a:ext cx="10298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Synchrotron Self-Absorption model for radio emission </a:t>
            </a:r>
            <a:endParaRPr lang="zh-CN" altLang="en-US" sz="2800" b="1" dirty="0">
              <a:solidFill>
                <a:srgbClr val="01556D"/>
              </a:solidFill>
              <a:latin typeface="华文宋体" panose="02010600040101010101" charset="-122"/>
              <a:ea typeface="华文宋体" panose="02010600040101010101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6874561-A629-4B94-940F-5E4B5A5535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807" y="1420404"/>
            <a:ext cx="4671920" cy="445969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548F565-5918-48CF-958D-DDF26EA4C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8629" y="1467196"/>
            <a:ext cx="6598610" cy="365602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D0D1F115-040C-4241-B229-2C836886B35D}"/>
              </a:ext>
            </a:extLst>
          </p:cNvPr>
          <p:cNvSpPr txBox="1"/>
          <p:nvPr/>
        </p:nvSpPr>
        <p:spPr>
          <a:xfrm>
            <a:off x="0" y="6273760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000000"/>
                </a:solidFill>
                <a:sym typeface="Helvetica Light"/>
              </a:rPr>
              <a:t>Chevalier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+ 2016</a:t>
            </a:r>
          </a:p>
        </p:txBody>
      </p:sp>
    </p:spTree>
    <p:extLst>
      <p:ext uri="{BB962C8B-B14F-4D97-AF65-F5344CB8AC3E}">
        <p14:creationId xmlns:p14="http://schemas.microsoft.com/office/powerpoint/2010/main" val="3517776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>
          <a:xfrm>
            <a:off x="130578" y="6459785"/>
            <a:ext cx="1170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FFFFFF"/>
                </a:solidFill>
              </a:defRPr>
            </a:lvl1pPr>
          </a:lstStyle>
          <a:p>
            <a:fld id="{94A33C5E-9F41-4FD4-8F9B-F62E68DD68D3}" type="datetime1">
              <a:rPr lang="zh-CN" altLang="en-US" smtClean="0"/>
              <a:t>2025/7/3</a:t>
            </a:fld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2"/>
            </p:custDataLst>
          </p:nvPr>
        </p:nvSpPr>
        <p:spPr>
          <a:xfrm>
            <a:off x="10790075" y="6459785"/>
            <a:ext cx="1170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  <a:latin typeface="+mn-lt"/>
              </a:defRPr>
            </a:lvl1pPr>
          </a:lstStyle>
          <a:p>
            <a:fld id="{C8794E2F-C209-491E-9023-BD091611FE0C}" type="slidenum">
              <a:rPr lang="zh-CN" altLang="en-US" smtClean="0"/>
              <a:t>14</a:t>
            </a:fld>
            <a:endParaRPr lang="zh-CN" altLang="en-US" dirty="0"/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301115" y="317500"/>
            <a:ext cx="10298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Synchrotron Self-Absorption model for radio emission </a:t>
            </a:r>
            <a:endParaRPr lang="zh-CN" altLang="en-US" sz="2800" b="1" dirty="0">
              <a:solidFill>
                <a:srgbClr val="01556D"/>
              </a:solidFill>
              <a:latin typeface="华文宋体" panose="02010600040101010101" charset="-122"/>
              <a:ea typeface="华文宋体" panose="02010600040101010101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0E6D590-2D27-46C5-BAFC-E5DBB23236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70269"/>
            <a:ext cx="11906316" cy="171753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B2899E4-6380-4065-9EE0-EB1DDA4B08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330" y="3770195"/>
            <a:ext cx="11801255" cy="238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37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403350" y="271328"/>
            <a:ext cx="10298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CSM properties can be inferred using radio emissions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4DE32D6-D244-47DF-A43D-A91D2FBC7532}"/>
              </a:ext>
            </a:extLst>
          </p:cNvPr>
          <p:cNvSpPr txBox="1"/>
          <p:nvPr/>
        </p:nvSpPr>
        <p:spPr>
          <a:xfrm>
            <a:off x="54044" y="6381750"/>
            <a:ext cx="102657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t" forceAA="0">
            <a:spAutoFit/>
          </a:bodyPr>
          <a:lstStyle/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华文新魏" panose="02010800040101010101" pitchFamily="2" charset="-122"/>
              <a:cs typeface="+mn-cs"/>
              <a:sym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04F5EFA-3B70-467C-B1EF-D59726DDF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2565" y="1350819"/>
            <a:ext cx="5429892" cy="404753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4BE5C19-7D5F-4220-A4EB-2840F1E296AA}"/>
              </a:ext>
            </a:extLst>
          </p:cNvPr>
          <p:cNvSpPr txBox="1"/>
          <p:nvPr/>
        </p:nvSpPr>
        <p:spPr>
          <a:xfrm>
            <a:off x="9156469" y="5635775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000000"/>
                </a:solidFill>
                <a:sym typeface="Helvetica Light"/>
              </a:rPr>
              <a:t>Bright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+ 2022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E28EAD8-EFC5-4D81-93D1-761017E04D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701" y="1504349"/>
            <a:ext cx="6138417" cy="420208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7C77F58-540A-4C72-9085-9B897A467F33}"/>
              </a:ext>
            </a:extLst>
          </p:cNvPr>
          <p:cNvSpPr txBox="1"/>
          <p:nvPr/>
        </p:nvSpPr>
        <p:spPr>
          <a:xfrm>
            <a:off x="-671601" y="5706433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 err="1">
                <a:solidFill>
                  <a:srgbClr val="000000"/>
                </a:solidFill>
                <a:sym typeface="Helvetica Light"/>
              </a:rPr>
              <a:t>Margutti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+ 2019</a:t>
            </a:r>
          </a:p>
        </p:txBody>
      </p:sp>
    </p:spTree>
    <p:extLst>
      <p:ext uri="{BB962C8B-B14F-4D97-AF65-F5344CB8AC3E}">
        <p14:creationId xmlns:p14="http://schemas.microsoft.com/office/powerpoint/2010/main" val="3723322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403350" y="271328"/>
            <a:ext cx="10298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Radio phase space of stellar explosions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4DE32D6-D244-47DF-A43D-A91D2FBC7532}"/>
              </a:ext>
            </a:extLst>
          </p:cNvPr>
          <p:cNvSpPr txBox="1"/>
          <p:nvPr/>
        </p:nvSpPr>
        <p:spPr>
          <a:xfrm>
            <a:off x="54044" y="6381750"/>
            <a:ext cx="102657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t" forceAA="0">
            <a:spAutoFit/>
          </a:bodyPr>
          <a:lstStyle/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华文新魏" panose="02010800040101010101" pitchFamily="2" charset="-122"/>
              <a:cs typeface="+mn-cs"/>
              <a:sym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9E059D2-F123-4C84-93BC-3E80D6BE2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97282"/>
            <a:ext cx="12192000" cy="465393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F0F0979-4CC1-4B1B-9631-283191A2CB8C}"/>
              </a:ext>
            </a:extLst>
          </p:cNvPr>
          <p:cNvSpPr txBox="1"/>
          <p:nvPr/>
        </p:nvSpPr>
        <p:spPr>
          <a:xfrm>
            <a:off x="0" y="6375607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Helvetica Light"/>
              </a:rPr>
              <a:t>Bright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" panose="02040503050406030204" pitchFamily="18" charset="0"/>
                <a:ea typeface="Cambria" panose="02040503050406030204" pitchFamily="18" charset="0"/>
                <a:sym typeface="Helvetica Light"/>
              </a:rPr>
              <a:t>+ 2022</a:t>
            </a:r>
          </a:p>
        </p:txBody>
      </p:sp>
    </p:spTree>
    <p:extLst>
      <p:ext uri="{BB962C8B-B14F-4D97-AF65-F5344CB8AC3E}">
        <p14:creationId xmlns:p14="http://schemas.microsoft.com/office/powerpoint/2010/main" val="4149736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39850" y="285115"/>
            <a:ext cx="10298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Radio upper limits of FBOTs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1F2ED4C-F90D-40B1-BFD5-833BDE157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5240" y="961543"/>
            <a:ext cx="7727259" cy="513811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4DE32D6-D244-47DF-A43D-A91D2FBC7532}"/>
              </a:ext>
            </a:extLst>
          </p:cNvPr>
          <p:cNvSpPr txBox="1"/>
          <p:nvPr/>
        </p:nvSpPr>
        <p:spPr>
          <a:xfrm>
            <a:off x="54044" y="6381750"/>
            <a:ext cx="5199244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t" forceAA="0">
            <a:spAutoFit/>
          </a:bodyPr>
          <a:lstStyle/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Liu</a:t>
            </a:r>
            <a:r>
              <a:rPr lang="zh-CN" altLang="en-US" sz="2000" dirty="0"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，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LiuLD</a:t>
            </a:r>
            <a:r>
              <a:rPr lang="en-US" altLang="zh-CN" sz="2000" dirty="0"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, Yu, Zhu 2023, </a:t>
            </a:r>
            <a:r>
              <a:rPr lang="en-US" altLang="zh-CN" sz="2000" dirty="0" err="1"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ApJ</a:t>
            </a:r>
            <a:r>
              <a:rPr lang="en-US" altLang="zh-CN" sz="2000" dirty="0"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, 946(2023)35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华文新魏" panose="02010800040101010101" pitchFamily="2" charset="-122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251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01114" y="290830"/>
            <a:ext cx="102984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The peak luminosity and peak time of radio emission of FBOTs</a:t>
            </a:r>
            <a:b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</a:br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 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4DE32D6-D244-47DF-A43D-A91D2FBC7532}"/>
              </a:ext>
            </a:extLst>
          </p:cNvPr>
          <p:cNvSpPr txBox="1"/>
          <p:nvPr/>
        </p:nvSpPr>
        <p:spPr>
          <a:xfrm>
            <a:off x="54044" y="6381750"/>
            <a:ext cx="5199244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t" forceAA="0">
            <a:spAutoFit/>
          </a:bodyPr>
          <a:lstStyle/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CN" sz="2000" dirty="0"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Liu</a:t>
            </a:r>
            <a:r>
              <a:rPr lang="zh-CN" altLang="en-US" sz="2000" dirty="0"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，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LiuLD</a:t>
            </a:r>
            <a:r>
              <a:rPr lang="en-US" altLang="zh-CN" sz="2000" dirty="0"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, Yu, Zhu 2023, </a:t>
            </a:r>
            <a:r>
              <a:rPr lang="en-US" altLang="zh-CN" sz="2000" dirty="0" err="1"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ApJ</a:t>
            </a:r>
            <a:r>
              <a:rPr lang="en-US" altLang="zh-CN" sz="2000" dirty="0">
                <a:latin typeface="Arial" panose="020B0604020202020204" pitchFamily="34" charset="0"/>
                <a:ea typeface="华文新魏" panose="02010800040101010101" pitchFamily="2" charset="-122"/>
                <a:sym typeface="+mn-ea"/>
              </a:rPr>
              <a:t>, 946(2023)35</a:t>
            </a: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华文新魏" panose="02010800040101010101" pitchFamily="2" charset="-122"/>
              <a:cs typeface="+mn-cs"/>
              <a:sym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FAEEEFB-BE49-4DB9-B193-CC7B2E48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925" y="854710"/>
            <a:ext cx="7854950" cy="539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79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403350" y="251488"/>
            <a:ext cx="10298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Radio emission from  sub-relativistic ejecta and CSM interaction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4DE32D6-D244-47DF-A43D-A91D2FBC7532}"/>
              </a:ext>
            </a:extLst>
          </p:cNvPr>
          <p:cNvSpPr txBox="1"/>
          <p:nvPr/>
        </p:nvSpPr>
        <p:spPr>
          <a:xfrm>
            <a:off x="54044" y="6381750"/>
            <a:ext cx="102657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t" forceAA="0">
            <a:spAutoFit/>
          </a:bodyPr>
          <a:lstStyle/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华文新魏" panose="02010800040101010101" pitchFamily="2" charset="-122"/>
              <a:cs typeface="+mn-cs"/>
              <a:sym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F0F0979-4CC1-4B1B-9631-283191A2CB8C}"/>
              </a:ext>
            </a:extLst>
          </p:cNvPr>
          <p:cNvSpPr txBox="1"/>
          <p:nvPr/>
        </p:nvSpPr>
        <p:spPr>
          <a:xfrm>
            <a:off x="0" y="6375607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000000"/>
                </a:solidFill>
                <a:sym typeface="Helvetica Light"/>
              </a:rPr>
              <a:t>Liu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+ 2025 in preparation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D116626-9251-4F66-9CEF-F51723E6F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635" y="2652196"/>
            <a:ext cx="5619401" cy="377886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D47E945-972F-4658-8455-B5C953B58C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820" y="2620365"/>
            <a:ext cx="5471961" cy="372453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8E0D871-5D76-41BD-B6D9-6DABB6354C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7466" y="1268907"/>
            <a:ext cx="3905942" cy="67343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5BC2B80-4160-4485-8224-25A805A7AF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789" y="1361072"/>
            <a:ext cx="3871782" cy="67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04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01114" y="290830"/>
            <a:ext cx="102984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Model parameters </a:t>
            </a:r>
            <a:b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</a:br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 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18613A3-1532-4B52-A8D1-DE878E104D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39" y="1244937"/>
            <a:ext cx="9777153" cy="498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84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403350" y="271328"/>
            <a:ext cx="10298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Light curve &amp; SED of</a:t>
            </a:r>
            <a:r>
              <a:rPr lang="zh-CN" altLang="en-US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 </a:t>
            </a:r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our model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4DE32D6-D244-47DF-A43D-A91D2FBC7532}"/>
              </a:ext>
            </a:extLst>
          </p:cNvPr>
          <p:cNvSpPr txBox="1"/>
          <p:nvPr/>
        </p:nvSpPr>
        <p:spPr>
          <a:xfrm>
            <a:off x="54044" y="6381750"/>
            <a:ext cx="102657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none" lIns="50800" tIns="50800" rIns="50800" bIns="50800" numCol="1" spcCol="38100" rtlCol="0" anchor="t" forceAA="0">
            <a:spAutoFit/>
          </a:bodyPr>
          <a:lstStyle/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kumimoji="0" lang="en-US" altLang="zh-CN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华文新魏" panose="02010800040101010101" pitchFamily="2" charset="-122"/>
              <a:cs typeface="+mn-cs"/>
              <a:sym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F0F0979-4CC1-4B1B-9631-283191A2CB8C}"/>
              </a:ext>
            </a:extLst>
          </p:cNvPr>
          <p:cNvSpPr txBox="1"/>
          <p:nvPr/>
        </p:nvSpPr>
        <p:spPr>
          <a:xfrm>
            <a:off x="156701" y="6290738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 err="1">
                <a:solidFill>
                  <a:srgbClr val="000000"/>
                </a:solidFill>
                <a:sym typeface="Helvetica Light"/>
              </a:rPr>
              <a:t>LiuLD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+ 2025 in preparation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8BBAA64-8447-4547-9720-292506C54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421" y="1521229"/>
            <a:ext cx="5859486" cy="445146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5571BE4-C0D0-45D5-AF27-F2BB5845C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3606" y="1566948"/>
            <a:ext cx="5633133" cy="427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10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01114" y="317500"/>
            <a:ext cx="9124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Apply our model into fitting radio emission of FBOTs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4A8C8DC-BDFF-4CAD-AEBD-1551766969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96" y="1575262"/>
            <a:ext cx="5585129" cy="426442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BD92A84-1AE9-4317-8899-D3FE7095C2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819" y="1426277"/>
            <a:ext cx="5588118" cy="436289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519A4BD-CE8F-4A0F-B9D2-8B776F0F5E63}"/>
              </a:ext>
            </a:extLst>
          </p:cNvPr>
          <p:cNvSpPr txBox="1"/>
          <p:nvPr/>
        </p:nvSpPr>
        <p:spPr>
          <a:xfrm>
            <a:off x="0" y="6375607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 err="1">
                <a:solidFill>
                  <a:srgbClr val="000000"/>
                </a:solidFill>
                <a:sym typeface="Helvetica Light"/>
              </a:rPr>
              <a:t>LiuLD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+ 2025 in preparation</a:t>
            </a:r>
          </a:p>
        </p:txBody>
      </p:sp>
    </p:spTree>
    <p:extLst>
      <p:ext uri="{BB962C8B-B14F-4D97-AF65-F5344CB8AC3E}">
        <p14:creationId xmlns:p14="http://schemas.microsoft.com/office/powerpoint/2010/main" val="3651788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01114" y="317500"/>
            <a:ext cx="9124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Possible origins of sub-relativistic ejecta/outflow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A098585-6F6E-45AB-B8BD-F1C980B7A2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953" y="1057657"/>
            <a:ext cx="6650182" cy="493581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DD9AB1F-1A15-411C-B574-5427A3411DC6}"/>
              </a:ext>
            </a:extLst>
          </p:cNvPr>
          <p:cNvSpPr txBox="1"/>
          <p:nvPr/>
        </p:nvSpPr>
        <p:spPr>
          <a:xfrm>
            <a:off x="8524699" y="6130131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000000"/>
                </a:solidFill>
                <a:sym typeface="Helvetica Light"/>
              </a:rPr>
              <a:t>Suzuki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+ 2024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C0FDDE3-5371-45A5-BC6F-1DFB27860D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920" y="1854182"/>
            <a:ext cx="4291231" cy="37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18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01114" y="317500"/>
            <a:ext cx="9124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Possible origins of sub-relativistic ejecta/outflow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DD9AB1F-1A15-411C-B574-5427A3411DC6}"/>
              </a:ext>
            </a:extLst>
          </p:cNvPr>
          <p:cNvSpPr txBox="1"/>
          <p:nvPr/>
        </p:nvSpPr>
        <p:spPr>
          <a:xfrm>
            <a:off x="0" y="6375607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Lyutikov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2022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17B1478-16DB-4CC3-9F2D-471996916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2162" y="1164167"/>
            <a:ext cx="7490926" cy="475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26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01114" y="317500"/>
            <a:ext cx="9124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Possible origins of sub-relativistic ejecta/outflow</a:t>
            </a: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DD9AB1F-1A15-411C-B574-5427A3411DC6}"/>
              </a:ext>
            </a:extLst>
          </p:cNvPr>
          <p:cNvSpPr txBox="1"/>
          <p:nvPr/>
        </p:nvSpPr>
        <p:spPr>
          <a:xfrm>
            <a:off x="0" y="6375607"/>
            <a:ext cx="3667301" cy="41036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t" forceAA="0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 err="1">
                <a:solidFill>
                  <a:srgbClr val="000000"/>
                </a:solidFill>
                <a:sym typeface="Helvetica Light"/>
              </a:rPr>
              <a:t>Tsuna</a:t>
            </a:r>
            <a:r>
              <a:rPr lang="en-US" altLang="zh-CN" sz="2000" dirty="0">
                <a:solidFill>
                  <a:srgbClr val="000000"/>
                </a:solidFill>
                <a:sym typeface="Helvetica Light"/>
              </a:rPr>
              <a:t> &amp; Lu</a:t>
            </a:r>
            <a:r>
              <a:rPr kumimoji="0" lang="en-US" altLang="zh-CN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2025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D224BAD-4CD5-4832-8BEA-75451C1A37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900" y="1408433"/>
            <a:ext cx="9124333" cy="457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9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301115" y="31750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056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Conclusion</a:t>
            </a:r>
            <a:endParaRPr lang="zh-CN" altLang="en-US" sz="2800" b="1">
              <a:solidFill>
                <a:srgbClr val="01556D"/>
              </a:solidFill>
              <a:latin typeface="华文宋体" panose="02010600040101010101" charset="-122"/>
              <a:ea typeface="华文宋体" panose="02010600040101010101" charset="-122"/>
              <a:cs typeface="Times New Roman" panose="02020503050405090304" pitchFamily="18" charset="0"/>
            </a:endParaRPr>
          </a:p>
        </p:txBody>
      </p:sp>
      <p:pic>
        <p:nvPicPr>
          <p:cNvPr id="18" name="图片 17" descr="mmexport16765642427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2455" y="285115"/>
            <a:ext cx="569595" cy="5695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880110" y="2350770"/>
            <a:ext cx="972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90204" pitchFamily="34" charset="0"/>
              <a:buChar char="•"/>
            </a:pPr>
            <a:endParaRPr lang="en-US" altLang="zh-CN" sz="22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endParaRPr lang="en-US" altLang="zh-CN" sz="22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207356" y="854710"/>
            <a:ext cx="1188304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8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en-US" altLang="zh-CN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By studying the radio emission from FBOTs, we can gain insights into the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CSM density and structure, </a:t>
            </a:r>
            <a:r>
              <a:rPr lang="en-US" altLang="zh-CN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the speed of the explosion ejecta, and potentially identify the central engine powering the FBOT.</a:t>
            </a:r>
          </a:p>
          <a:p>
            <a:endParaRPr lang="en-US" altLang="zh-CN" sz="28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en-US" altLang="zh-CN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FBOTs radio emission require high outflow rates and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fast velocities </a:t>
            </a:r>
            <a:r>
              <a:rPr lang="en-US" altLang="zh-CN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(∼0.2–0.3c), with the typical ejecta mass ∼ 0.1Msun.</a:t>
            </a:r>
          </a:p>
          <a:p>
            <a:pPr marL="342900" indent="-342900">
              <a:buFont typeface="Arial" panose="020B0604020202090204" pitchFamily="34" charset="0"/>
              <a:buChar char="•"/>
            </a:pPr>
            <a:endParaRPr lang="en-US" altLang="zh-CN" sz="28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en-US" altLang="zh-CN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To determine the physical origin of FBOTs, 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multi-wavelength</a:t>
            </a:r>
            <a:r>
              <a:rPr lang="en-US" altLang="zh-CN" sz="2800" dirty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 observations are required.</a:t>
            </a:r>
          </a:p>
          <a:p>
            <a:pPr marL="342900" indent="-342900">
              <a:buFont typeface="Arial" panose="020B0604020202090204" pitchFamily="34" charset="0"/>
              <a:buChar char="•"/>
            </a:pPr>
            <a:endParaRPr lang="en-US" altLang="zh-CN" sz="28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endParaRPr lang="en-US" altLang="zh-CN" sz="28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endParaRPr lang="en-US" altLang="zh-CN" sz="28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endParaRPr lang="en-US" altLang="zh-CN" sz="28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endParaRPr lang="en-US" altLang="zh-CN" sz="20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endParaRPr lang="en-US" altLang="zh-CN" sz="2000" dirty="0"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39005" y="3044825"/>
            <a:ext cx="33896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01556D"/>
                </a:solidFill>
                <a:latin typeface="Times New Roman" panose="02020503050405090304" pitchFamily="18" charset="0"/>
                <a:ea typeface="华文宋体" panose="02010600040101010101" charset="-122"/>
                <a:cs typeface="Times New Roman" panose="02020503050405090304" pitchFamily="18" charset="0"/>
                <a:sym typeface="+mn-ea"/>
              </a:rPr>
              <a:t>Thank you</a:t>
            </a:r>
            <a:endParaRPr lang="zh-CN" altLang="en-US" sz="4400">
              <a:solidFill>
                <a:srgbClr val="00566D"/>
              </a:solidFill>
              <a:latin typeface="华文宋体" panose="02010600040101010101" charset="-122"/>
              <a:ea typeface="华文宋体" panose="0201060004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zOTNmOWRjNDA2OWVkNDZkMTM1YjgyNTU5ZDU4YjQifQ=="/>
  <p:tag name="KSO_WPP_MARK_KEY" val="e94e4a82-4781-486d-b7bf-b6ceac63c2c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92,&quot;width&quot;:4092}"/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6066</TotalTime>
  <Words>397</Words>
  <Application>Microsoft Office PowerPoint</Application>
  <PresentationFormat>宽屏</PresentationFormat>
  <Paragraphs>82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Helvetica Light</vt:lpstr>
      <vt:lpstr>Palatino Linotype (正文)</vt:lpstr>
      <vt:lpstr>Times-Roman</vt:lpstr>
      <vt:lpstr>华文宋体</vt:lpstr>
      <vt:lpstr>思源宋体 CN</vt:lpstr>
      <vt:lpstr>Arial</vt:lpstr>
      <vt:lpstr>Calibri</vt:lpstr>
      <vt:lpstr>Cambria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liangduan liu</cp:lastModifiedBy>
  <cp:revision>833</cp:revision>
  <dcterms:created xsi:type="dcterms:W3CDTF">2023-09-26T11:27:49Z</dcterms:created>
  <dcterms:modified xsi:type="dcterms:W3CDTF">2025-07-03T01:20:30Z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4767745DE26A4311A288C1AA0A3413CD_12</vt:lpwstr>
  </property>
  <property fmtid="{D5CDD505-2E9C-101B-9397-08002B2CF9AE}" pid="3" name="KSOProductBuildVer">
    <vt:lpwstr>2052-6.1.0.8274</vt:lpwstr>
  </property>
</Properties>
</file>