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6" r:id="rId13"/>
    <p:sldId id="267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1pPr>
    <a:lvl2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2pPr>
    <a:lvl3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3pPr>
    <a:lvl4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4pPr>
    <a:lvl5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5pPr>
    <a:lvl6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6pPr>
    <a:lvl7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7pPr>
    <a:lvl8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8pPr>
    <a:lvl9pPr marL="0" marR="0" indent="0" algn="ctr" defTabSz="6477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5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Chalkduster" panose="03050602040202020205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9" d="100"/>
          <a:sy n="29" d="100"/>
        </p:scale>
        <p:origin x="981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3657600"/>
            <a:ext cx="20828000" cy="35687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78000" y="7327900"/>
            <a:ext cx="20828000" cy="1892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800"/>
            </a:lvl1pPr>
            <a:lvl2pPr marL="0" indent="0" algn="ctr">
              <a:spcBef>
                <a:spcPts val="0"/>
              </a:spcBef>
              <a:buSzTx/>
              <a:buNone/>
              <a:defRPr sz="4800"/>
            </a:lvl2pPr>
            <a:lvl3pPr marL="0" indent="0" algn="ctr">
              <a:spcBef>
                <a:spcPts val="0"/>
              </a:spcBef>
              <a:buSzTx/>
              <a:buNone/>
              <a:defRPr sz="4800"/>
            </a:lvl3pPr>
            <a:lvl4pPr marL="0" indent="0" algn="ctr">
              <a:spcBef>
                <a:spcPts val="0"/>
              </a:spcBef>
              <a:buSzTx/>
              <a:buNone/>
              <a:defRPr sz="4800"/>
            </a:lvl4pPr>
            <a:lvl5pPr marL="0" indent="0" algn="ctr">
              <a:spcBef>
                <a:spcPts val="0"/>
              </a:spcBef>
              <a:buSzTx/>
              <a:buNone/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889000" y="-1625600"/>
            <a:ext cx="20332700" cy="14109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9550400"/>
            <a:ext cx="20828000" cy="2120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78000" y="11785600"/>
            <a:ext cx="20828000" cy="1346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800"/>
            </a:lvl1pPr>
            <a:lvl2pPr marL="0" indent="0" algn="ctr">
              <a:spcBef>
                <a:spcPts val="0"/>
              </a:spcBef>
              <a:buSzTx/>
              <a:buNone/>
              <a:defRPr sz="4800"/>
            </a:lvl2pPr>
            <a:lvl3pPr marL="0" indent="0" algn="ctr">
              <a:spcBef>
                <a:spcPts val="0"/>
              </a:spcBef>
              <a:buSzTx/>
              <a:buNone/>
              <a:defRPr sz="4800"/>
            </a:lvl3pPr>
            <a:lvl4pPr marL="0" indent="0" algn="ctr">
              <a:spcBef>
                <a:spcPts val="0"/>
              </a:spcBef>
              <a:buSzTx/>
              <a:buNone/>
              <a:defRPr sz="4800"/>
            </a:lvl4pPr>
            <a:lvl5pPr marL="0" indent="0" algn="ctr">
              <a:spcBef>
                <a:spcPts val="0"/>
              </a:spcBef>
              <a:buSzTx/>
              <a:buNone/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5067300"/>
            <a:ext cx="20828000" cy="35687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7785100" y="114300"/>
            <a:ext cx="17195800" cy="1186689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574800" y="1854200"/>
            <a:ext cx="10858500" cy="4826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74800" y="6692900"/>
            <a:ext cx="10858500" cy="5067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800"/>
            </a:lvl1pPr>
            <a:lvl2pPr marL="0" indent="0" algn="ctr">
              <a:spcBef>
                <a:spcPts val="0"/>
              </a:spcBef>
              <a:buSzTx/>
              <a:buNone/>
              <a:defRPr sz="4800"/>
            </a:lvl2pPr>
            <a:lvl3pPr marL="0" indent="0" algn="ctr">
              <a:spcBef>
                <a:spcPts val="0"/>
              </a:spcBef>
              <a:buSzTx/>
              <a:buNone/>
              <a:defRPr sz="4800"/>
            </a:lvl3pPr>
            <a:lvl4pPr marL="0" indent="0" algn="ctr">
              <a:spcBef>
                <a:spcPts val="0"/>
              </a:spcBef>
              <a:buSzTx/>
              <a:buNone/>
              <a:defRPr sz="4800"/>
            </a:lvl4pPr>
            <a:lvl5pPr marL="0" indent="0" algn="ctr">
              <a:spcBef>
                <a:spcPts val="0"/>
              </a:spcBef>
              <a:buSzTx/>
              <a:buNone/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778000" y="3898900"/>
            <a:ext cx="20828000" cy="80391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10629900" y="3136398"/>
            <a:ext cx="13843000" cy="955311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778000" y="952500"/>
            <a:ext cx="20828000" cy="2286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78000" y="3378200"/>
            <a:ext cx="10007600" cy="9118600"/>
          </a:xfrm>
          <a:prstGeom prst="rect">
            <a:avLst/>
          </a:prstGeom>
        </p:spPr>
        <p:txBody>
          <a:bodyPr/>
          <a:lstStyle>
            <a:lvl1pPr marL="660400" indent="-660400">
              <a:spcBef>
                <a:spcPts val="3200"/>
              </a:spcBef>
              <a:buBlip>
                <a:blip r:embed="rId2"/>
              </a:buBlip>
              <a:defRPr sz="4400"/>
            </a:lvl1pPr>
            <a:lvl2pPr marL="1320800" indent="-660400">
              <a:spcBef>
                <a:spcPts val="3200"/>
              </a:spcBef>
              <a:buBlip>
                <a:blip r:embed="rId2"/>
              </a:buBlip>
              <a:defRPr sz="4400"/>
            </a:lvl2pPr>
            <a:lvl3pPr marL="1981200" indent="-660400">
              <a:spcBef>
                <a:spcPts val="3200"/>
              </a:spcBef>
              <a:buBlip>
                <a:blip r:embed="rId2"/>
              </a:buBlip>
              <a:defRPr sz="4400"/>
            </a:lvl3pPr>
            <a:lvl4pPr marL="2641600" indent="-660400">
              <a:spcBef>
                <a:spcPts val="3200"/>
              </a:spcBef>
              <a:buBlip>
                <a:blip r:embed="rId2"/>
              </a:buBlip>
              <a:defRPr sz="4400"/>
            </a:lvl4pPr>
            <a:lvl5pPr marL="3302000" indent="-660400">
              <a:spcBef>
                <a:spcPts val="3200"/>
              </a:spcBef>
              <a:buBlip>
                <a:blip r:embed="rId2"/>
              </a:buBlip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1452" y="13008841"/>
            <a:ext cx="508351" cy="567459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327675" y="6674745"/>
            <a:ext cx="8902514" cy="591243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half" idx="22"/>
          </p:nvPr>
        </p:nvSpPr>
        <p:spPr>
          <a:xfrm rot="21600000">
            <a:off x="15779078" y="-2308725"/>
            <a:ext cx="7408334" cy="94234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 rot="21600000">
            <a:off x="-3606800" y="-1397000"/>
            <a:ext cx="22745700" cy="15786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“Type a quote here.”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374900" y="6405178"/>
            <a:ext cx="19621500" cy="9437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200"/>
            </a:lvl1pPr>
          </a:lstStyle>
          <a:p>
            <a:r>
              <a:t>“Type a quote here.”</a:t>
            </a:r>
          </a:p>
        </p:txBody>
      </p:sp>
      <p:sp>
        <p:nvSpPr>
          <p:cNvPr id="94" name="–Johnny Appleseed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2374900" y="8966200"/>
            <a:ext cx="19621500" cy="711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</a:lstStyle>
          <a:p>
            <a:r>
              <a:t>–Johnny Appleseed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2247" y="-939800"/>
            <a:ext cx="24384005" cy="16827500"/>
          </a:xfrm>
          <a:prstGeom prst="rect">
            <a:avLst/>
          </a:prstGeom>
          <a:ln w="88900"/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778000" y="1498600"/>
            <a:ext cx="20828000" cy="107188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778000" y="355600"/>
            <a:ext cx="20828000" cy="34925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6944" y="13008841"/>
            <a:ext cx="508351" cy="5674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1pPr>
      <a:lvl2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2pPr>
      <a:lvl3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3pPr>
      <a:lvl4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4pPr>
      <a:lvl5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5pPr>
      <a:lvl6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6pPr>
      <a:lvl7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7pPr>
      <a:lvl8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8pPr>
      <a:lvl9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9pPr>
    </p:titleStyle>
    <p:bodyStyle>
      <a:lvl1pPr marL="762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1pPr>
      <a:lvl2pPr marL="1524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2pPr>
      <a:lvl3pPr marL="2286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3pPr>
      <a:lvl4pPr marL="3048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4pPr>
      <a:lvl5pPr marL="3810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5pPr>
      <a:lvl6pPr marL="4572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6pPr>
      <a:lvl7pPr marL="5334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7pPr>
      <a:lvl8pPr marL="6096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8pPr>
      <a:lvl9pPr marL="6858000" marR="0" indent="-762000" algn="l" defTabSz="647700" rtl="0" latinLnBrk="0">
        <a:lnSpc>
          <a:spcPct val="100000"/>
        </a:lnSpc>
        <a:spcBef>
          <a:spcPts val="5100"/>
        </a:spcBef>
        <a:spcAft>
          <a:spcPts val="0"/>
        </a:spcAft>
        <a:buClrTx/>
        <a:buSzPct val="43000"/>
        <a:buFontTx/>
        <a:buBlip>
          <a:blip r:embed="rId15"/>
        </a:buBlip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halkduster" panose="03050602040202020205"/>
        </a:defRPr>
      </a:lvl9pPr>
    </p:bodyStyle>
    <p:otherStyle>
      <a:lvl1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1pPr>
      <a:lvl2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2pPr>
      <a:lvl3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3pPr>
      <a:lvl4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4pPr>
      <a:lvl5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5pPr>
      <a:lvl6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6pPr>
      <a:lvl7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7pPr>
      <a:lvl8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8pPr>
      <a:lvl9pPr marL="0" marR="0" indent="0" algn="ctr" defTabSz="6477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halkduster" panose="03050602040202020205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 1.9 s pulsar in the direction of the old open cluster NGC 6791"/>
          <p:cNvSpPr txBox="1">
            <a:spLocks noGrp="1"/>
          </p:cNvSpPr>
          <p:nvPr>
            <p:ph type="ctrTitle"/>
          </p:nvPr>
        </p:nvSpPr>
        <p:spPr>
          <a:xfrm>
            <a:off x="2273072" y="4568438"/>
            <a:ext cx="19837856" cy="2971598"/>
          </a:xfrm>
          <a:prstGeom prst="rect">
            <a:avLst/>
          </a:prstGeom>
        </p:spPr>
        <p:txBody>
          <a:bodyPr anchor="ctr"/>
          <a:lstStyle>
            <a:lvl1pPr algn="l">
              <a:tabLst>
                <a:tab pos="279400" algn="l"/>
                <a:tab pos="571500" algn="l"/>
                <a:tab pos="863600" algn="l"/>
                <a:tab pos="1143000" algn="l"/>
                <a:tab pos="1435100" algn="l"/>
                <a:tab pos="1727200" algn="l"/>
                <a:tab pos="2006600" algn="l"/>
                <a:tab pos="2298700" algn="l"/>
                <a:tab pos="2590800" algn="l"/>
                <a:tab pos="2870200" algn="l"/>
                <a:tab pos="3162300" algn="l"/>
                <a:tab pos="3454400" algn="l"/>
              </a:tabLst>
              <a:defRPr sz="8100"/>
            </a:lvl1pPr>
          </a:lstStyle>
          <a:p>
            <a:pPr defTabSz="914400"/>
            <a:r>
              <a:t>A 1.9 s pulsar in the direction of the old open cluster NGC 6791</a:t>
            </a:r>
          </a:p>
        </p:txBody>
      </p:sp>
      <p:sp>
        <p:nvSpPr>
          <p:cNvPr id="120" name="刘小金  北京师范大学文理学院"/>
          <p:cNvSpPr txBox="1">
            <a:spLocks noGrp="1"/>
          </p:cNvSpPr>
          <p:nvPr>
            <p:ph type="subTitle" sz="quarter" idx="1"/>
          </p:nvPr>
        </p:nvSpPr>
        <p:spPr>
          <a:xfrm>
            <a:off x="1778000" y="7595661"/>
            <a:ext cx="20828000" cy="1369478"/>
          </a:xfrm>
          <a:prstGeom prst="rect">
            <a:avLst/>
          </a:prstGeom>
        </p:spPr>
        <p:txBody>
          <a:bodyPr anchor="ctr"/>
          <a:lstStyle/>
          <a:p>
            <a:r>
              <a:t>刘小金  北京师范大学文理学院</a:t>
            </a:r>
          </a:p>
        </p:txBody>
      </p:sp>
      <p:pic>
        <p:nvPicPr>
          <p:cNvPr id="121" name="Image" descr="Image"/>
          <p:cNvPicPr/>
          <p:nvPr/>
        </p:nvPicPr>
        <p:blipFill>
          <a:blip r:embed="rId3"/>
          <a:stretch>
            <a:fillRect/>
          </a:stretch>
        </p:blipFill>
        <p:spPr>
          <a:xfrm>
            <a:off x="21744441" y="703760"/>
            <a:ext cx="2505364" cy="2551063"/>
          </a:xfrm>
          <a:prstGeom prst="rect">
            <a:avLst/>
          </a:prstGeom>
        </p:spPr>
      </p:pic>
      <p:pic>
        <p:nvPicPr>
          <p:cNvPr id="122" name="Image" descr="Image"/>
          <p:cNvPicPr/>
          <p:nvPr/>
        </p:nvPicPr>
        <p:blipFill>
          <a:blip r:embed="rId4"/>
          <a:stretch>
            <a:fillRect/>
          </a:stretch>
        </p:blipFill>
        <p:spPr>
          <a:xfrm>
            <a:off x="337105" y="662763"/>
            <a:ext cx="2571337" cy="2633056"/>
          </a:xfrm>
          <a:prstGeom prst="rect">
            <a:avLst/>
          </a:prstGeom>
        </p:spPr>
      </p:pic>
      <p:sp>
        <p:nvSpPr>
          <p:cNvPr id="123" name="Collaborators:…"/>
          <p:cNvSpPr txBox="1"/>
          <p:nvPr/>
        </p:nvSpPr>
        <p:spPr>
          <a:xfrm>
            <a:off x="1620579" y="8982457"/>
            <a:ext cx="21142842" cy="4702166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>
              <a:defRPr sz="4800"/>
            </a:pPr>
            <a:r>
              <a:t>Collaborators: </a:t>
            </a:r>
          </a:p>
          <a:p>
            <a:pPr>
              <a:defRPr sz="4800"/>
            </a:pPr>
            <a:r>
              <a:t>Rahul Sengar (AEI), Matthew Bailes (Swinburne)</a:t>
            </a:r>
          </a:p>
          <a:p>
            <a:pPr>
              <a:defRPr sz="4800"/>
            </a:pPr>
            <a:r>
              <a:t>Ralph Eatough (NAOC), Jianping Yuan (XAO), Na Wang (XAO)</a:t>
            </a:r>
          </a:p>
          <a:p>
            <a:pPr>
              <a:defRPr sz="4800"/>
            </a:pPr>
            <a:r>
              <a:t>Lu Zhou (Wuhan U.), He Gao (BNU), Zong-Hong Zhu (BNU)</a:t>
            </a:r>
          </a:p>
          <a:p>
            <a:pPr>
              <a:defRPr sz="4800"/>
            </a:pPr>
            <a:r>
              <a:t>Xing-Jiang Zhu (BNU)</a:t>
            </a:r>
          </a:p>
        </p:txBody>
      </p:sp>
      <p:pic>
        <p:nvPicPr>
          <p:cNvPr id="124" name="Screenshot 2025-07-03 at 14.09.37.png" descr="Screenshot 2025-07-03 at 14.09.37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4336482" y="642900"/>
            <a:ext cx="15979919" cy="3869913"/>
          </a:xfrm>
          <a:prstGeom prst="rect">
            <a:avLst/>
          </a:prstGeom>
        </p:spPr>
      </p:pic>
      <p:pic>
        <p:nvPicPr>
          <p:cNvPr id="125" name="Rectangle Rectangle" descr="Rectangle Rectangle"/>
          <p:cNvPicPr/>
          <p:nvPr/>
        </p:nvPicPr>
        <p:blipFill>
          <a:blip r:embed="rId6"/>
          <a:stretch>
            <a:fillRect/>
          </a:stretch>
        </p:blipFill>
        <p:spPr>
          <a:xfrm>
            <a:off x="16242033" y="662316"/>
            <a:ext cx="3460374" cy="957329"/>
          </a:xfrm>
          <a:prstGeom prst="rect">
            <a:avLst/>
          </a:prstGeom>
          <a:effectLst>
            <a:outerShdw blurRad="63500" dir="16200000" rotWithShape="0">
              <a:srgbClr val="000000">
                <a:alpha val="50000"/>
              </a:srgbClr>
            </a:outerShdw>
          </a:effectLst>
        </p:spPr>
      </p:pic>
      <p:pic>
        <p:nvPicPr>
          <p:cNvPr id="126" name="Rectangle Rectangle" descr="Rectangle Rectangle"/>
          <p:cNvPicPr/>
          <p:nvPr/>
        </p:nvPicPr>
        <p:blipFill>
          <a:blip r:embed="rId7"/>
          <a:stretch>
            <a:fillRect/>
          </a:stretch>
        </p:blipFill>
        <p:spPr>
          <a:xfrm>
            <a:off x="4450782" y="662316"/>
            <a:ext cx="11842345" cy="957329"/>
          </a:xfrm>
          <a:prstGeom prst="rect">
            <a:avLst/>
          </a:prstGeom>
          <a:effectLst>
            <a:outerShdw blurRad="63500" dir="162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4" animBg="1" advAuto="0"/>
      <p:bldP spid="124" grpId="1" animBg="1" advAuto="0"/>
      <p:bldP spid="125" grpId="3" animBg="1" advAuto="0"/>
      <p:bldP spid="126" grpId="2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urvey of seven open clusters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Survey of seven open clusters</a:t>
            </a:r>
          </a:p>
        </p:txBody>
      </p:sp>
      <p:pic>
        <p:nvPicPr>
          <p:cNvPr id="129" name="OC_survey.png" descr="OC_survey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3840982" y="4235590"/>
            <a:ext cx="16702036" cy="9210633"/>
          </a:xfrm>
          <a:prstGeom prst="rect">
            <a:avLst/>
          </a:prstGeom>
        </p:spPr>
      </p:pic>
      <p:pic>
        <p:nvPicPr>
          <p:cNvPr id="130" name="Line Line" descr="Line Line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5051606" y="7354758"/>
            <a:ext cx="1713701" cy="405592"/>
          </a:xfrm>
          <a:prstGeom prst="rect">
            <a:avLst/>
          </a:prstGeom>
        </p:spPr>
      </p:pic>
      <p:pic>
        <p:nvPicPr>
          <p:cNvPr id="132" name="Line Line" descr="Line Line"/>
          <p:cNvPicPr/>
          <p:nvPr/>
        </p:nvPicPr>
        <p:blipFill>
          <a:blip r:embed="rId5"/>
          <a:stretch>
            <a:fillRect/>
          </a:stretch>
        </p:blipFill>
        <p:spPr>
          <a:xfrm rot="16200000">
            <a:off x="5430578" y="10066903"/>
            <a:ext cx="1669647" cy="405591"/>
          </a:xfrm>
          <a:prstGeom prst="rect">
            <a:avLst/>
          </a:prstGeom>
        </p:spPr>
      </p:pic>
      <p:pic>
        <p:nvPicPr>
          <p:cNvPr id="134" name="Line Line" descr="Line Line"/>
          <p:cNvPicPr/>
          <p:nvPr/>
        </p:nvPicPr>
        <p:blipFill>
          <a:blip r:embed="rId5"/>
          <a:stretch>
            <a:fillRect/>
          </a:stretch>
        </p:blipFill>
        <p:spPr>
          <a:xfrm rot="16200000">
            <a:off x="7451132" y="10373229"/>
            <a:ext cx="1669646" cy="405592"/>
          </a:xfrm>
          <a:prstGeom prst="rect">
            <a:avLst/>
          </a:prstGeom>
        </p:spPr>
      </p:pic>
      <p:pic>
        <p:nvPicPr>
          <p:cNvPr id="136" name="Line Line" descr="Line Line"/>
          <p:cNvPicPr/>
          <p:nvPr/>
        </p:nvPicPr>
        <p:blipFill>
          <a:blip r:embed="rId5"/>
          <a:stretch>
            <a:fillRect/>
          </a:stretch>
        </p:blipFill>
        <p:spPr>
          <a:xfrm rot="16200000">
            <a:off x="10256578" y="9890427"/>
            <a:ext cx="1669647" cy="405591"/>
          </a:xfrm>
          <a:prstGeom prst="rect">
            <a:avLst/>
          </a:prstGeom>
        </p:spPr>
      </p:pic>
      <p:pic>
        <p:nvPicPr>
          <p:cNvPr id="138" name="Line Line" descr="Line Line"/>
          <p:cNvPicPr/>
          <p:nvPr/>
        </p:nvPicPr>
        <p:blipFill>
          <a:blip r:embed="rId6"/>
          <a:stretch>
            <a:fillRect/>
          </a:stretch>
        </p:blipFill>
        <p:spPr>
          <a:xfrm rot="16200000">
            <a:off x="9099837" y="9630947"/>
            <a:ext cx="1665080" cy="405592"/>
          </a:xfrm>
          <a:prstGeom prst="rect">
            <a:avLst/>
          </a:prstGeom>
        </p:spPr>
      </p:pic>
      <p:pic>
        <p:nvPicPr>
          <p:cNvPr id="140" name="Line Line" descr="Line Line"/>
          <p:cNvPicPr/>
          <p:nvPr/>
        </p:nvPicPr>
        <p:blipFill>
          <a:blip r:embed="rId7"/>
          <a:stretch>
            <a:fillRect/>
          </a:stretch>
        </p:blipFill>
        <p:spPr>
          <a:xfrm rot="16200000">
            <a:off x="17686350" y="9890427"/>
            <a:ext cx="1771247" cy="405591"/>
          </a:xfrm>
          <a:prstGeom prst="rect">
            <a:avLst/>
          </a:prstGeom>
        </p:spPr>
      </p:pic>
      <p:pic>
        <p:nvPicPr>
          <p:cNvPr id="142" name="Line Line" descr="Line Line"/>
          <p:cNvPicPr/>
          <p:nvPr/>
        </p:nvPicPr>
        <p:blipFill>
          <a:blip r:embed="rId6"/>
          <a:stretch>
            <a:fillRect/>
          </a:stretch>
        </p:blipFill>
        <p:spPr>
          <a:xfrm rot="16200000">
            <a:off x="18336061" y="10066903"/>
            <a:ext cx="1665081" cy="405591"/>
          </a:xfrm>
          <a:prstGeom prst="rect">
            <a:avLst/>
          </a:prstGeom>
        </p:spPr>
      </p:pic>
      <p:sp>
        <p:nvSpPr>
          <p:cNvPr id="144" name="7 open clusters on the Galactic plane (Gb &lt; 10°)"/>
          <p:cNvSpPr txBox="1"/>
          <p:nvPr/>
        </p:nvSpPr>
        <p:spPr>
          <a:xfrm>
            <a:off x="848274" y="1999295"/>
            <a:ext cx="16363454" cy="99514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rPr dirty="0"/>
              <a:t>7 open clusters on the Galactic plane (Gb &lt; 10°)</a:t>
            </a:r>
          </a:p>
        </p:txBody>
      </p:sp>
      <p:sp>
        <p:nvSpPr>
          <p:cNvPr id="145" name="tint = 30 or 60 min, 20 hours in total"/>
          <p:cNvSpPr txBox="1"/>
          <p:nvPr/>
        </p:nvSpPr>
        <p:spPr>
          <a:xfrm>
            <a:off x="634906" y="3126565"/>
            <a:ext cx="12747079" cy="99514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rPr dirty="0"/>
              <a:t>t</a:t>
            </a:r>
            <a:r>
              <a:rPr baseline="-6000" dirty="0"/>
              <a:t>int</a:t>
            </a:r>
            <a:r>
              <a:rPr dirty="0"/>
              <a:t> = 30 or 60 min, 20 hours in total </a:t>
            </a:r>
          </a:p>
        </p:txBody>
      </p:sp>
      <p:grpSp>
        <p:nvGrpSpPr>
          <p:cNvPr id="151" name="Group"/>
          <p:cNvGrpSpPr/>
          <p:nvPr/>
        </p:nvGrpSpPr>
        <p:grpSpPr>
          <a:xfrm>
            <a:off x="5925961" y="4222890"/>
            <a:ext cx="7008396" cy="3901717"/>
            <a:chOff x="-66581" y="-66581"/>
            <a:chExt cx="7008395" cy="3901716"/>
          </a:xfrm>
        </p:grpSpPr>
        <p:pic>
          <p:nvPicPr>
            <p:cNvPr id="146" name="Line Line" descr="Line Line"/>
            <p:cNvPicPr/>
            <p:nvPr/>
          </p:nvPicPr>
          <p:blipFill>
            <a:blip r:embed="rId8"/>
            <a:stretch>
              <a:fillRect/>
            </a:stretch>
          </p:blipFill>
          <p:spPr>
            <a:xfrm rot="2320928">
              <a:off x="537789" y="1222733"/>
              <a:ext cx="3307916" cy="405591"/>
            </a:xfrm>
            <a:prstGeom prst="rect">
              <a:avLst/>
            </a:prstGeom>
            <a:effectLst/>
          </p:spPr>
        </p:pic>
        <p:pic>
          <p:nvPicPr>
            <p:cNvPr id="148" name="Line Line" descr="Line Line"/>
            <p:cNvPicPr/>
            <p:nvPr/>
          </p:nvPicPr>
          <p:blipFill>
            <a:blip r:embed="rId9"/>
            <a:stretch>
              <a:fillRect/>
            </a:stretch>
          </p:blipFill>
          <p:spPr>
            <a:xfrm rot="2383462">
              <a:off x="2241869" y="1825335"/>
              <a:ext cx="5166771" cy="405592"/>
            </a:xfrm>
            <a:prstGeom prst="rect">
              <a:avLst/>
            </a:prstGeom>
            <a:effectLst/>
          </p:spPr>
        </p:pic>
        <p:pic>
          <p:nvPicPr>
            <p:cNvPr id="150" name="Rectangle Rectangle" descr="Rectangle Rectangle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-66582" y="-66582"/>
              <a:ext cx="3849893" cy="596559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2" animBg="1" advAuto="0"/>
      <p:bldP spid="130" grpId="4" animBg="1" advAuto="0"/>
      <p:bldP spid="132" grpId="5" animBg="1" advAuto="0"/>
      <p:bldP spid="134" grpId="6" animBg="1" advAuto="0"/>
      <p:bldP spid="136" grpId="8" animBg="1" advAuto="0"/>
      <p:bldP spid="138" grpId="7" animBg="1" advAuto="0"/>
      <p:bldP spid="140" grpId="9" animBg="1" advAuto="0"/>
      <p:bldP spid="142" grpId="10" animBg="1" advAuto="0"/>
      <p:bldP spid="145" grpId="1" animBg="1" advAuto="0"/>
      <p:bldP spid="151" grpId="3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urvey of seven open clusters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Survey of seven open clusters</a:t>
            </a:r>
          </a:p>
        </p:txBody>
      </p:sp>
      <p:sp>
        <p:nvSpPr>
          <p:cNvPr id="154" name="4 − 200 pc/cm3"/>
          <p:cNvSpPr txBox="1"/>
          <p:nvPr/>
        </p:nvSpPr>
        <p:spPr>
          <a:xfrm>
            <a:off x="16662712" y="12139861"/>
            <a:ext cx="6992087" cy="103163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chemeClr val="accent5"/>
                </a:solidFill>
              </a:defRPr>
            </a:pPr>
            <a:r>
              <a:t>4 − 200 pc/cm</a:t>
            </a:r>
            <a:r>
              <a:rPr baseline="32000"/>
              <a:t>3</a:t>
            </a:r>
            <a:r>
              <a:t> </a:t>
            </a:r>
          </a:p>
        </p:txBody>
      </p:sp>
      <p:pic>
        <p:nvPicPr>
          <p:cNvPr id="155" name="Screenshot 2025-07-03 at 08.36.50.png" descr="Screenshot 2025-07-03 at 08.36.50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113008" y="3723603"/>
            <a:ext cx="20029949" cy="8135438"/>
          </a:xfrm>
          <a:prstGeom prst="rect">
            <a:avLst/>
          </a:prstGeom>
        </p:spPr>
      </p:pic>
      <p:sp>
        <p:nvSpPr>
          <p:cNvPr id="156" name="0.5 – 5 kpc"/>
          <p:cNvSpPr txBox="1"/>
          <p:nvPr/>
        </p:nvSpPr>
        <p:spPr>
          <a:xfrm>
            <a:off x="14218016" y="2525705"/>
            <a:ext cx="4860283" cy="103163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t>0.5 – 5 kpc</a:t>
            </a:r>
          </a:p>
        </p:txBody>
      </p:sp>
      <p:sp>
        <p:nvSpPr>
          <p:cNvPr id="157" name="0.3 - 4 Gyr"/>
          <p:cNvSpPr txBox="1"/>
          <p:nvPr/>
        </p:nvSpPr>
        <p:spPr>
          <a:xfrm>
            <a:off x="10747392" y="12292262"/>
            <a:ext cx="4547099" cy="103163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23850">
              <a:defRPr sz="5000">
                <a:solidFill>
                  <a:schemeClr val="accent5"/>
                </a:solidFill>
              </a:defRPr>
            </a:lvl1pPr>
          </a:lstStyle>
          <a:p>
            <a:r>
              <a:t>0.3 - 4 Gyr</a:t>
            </a:r>
          </a:p>
        </p:txBody>
      </p:sp>
      <p:sp>
        <p:nvSpPr>
          <p:cNvPr id="158" name="12 - 40 arcmin"/>
          <p:cNvSpPr txBox="1"/>
          <p:nvPr/>
        </p:nvSpPr>
        <p:spPr>
          <a:xfrm>
            <a:off x="1975834" y="2340010"/>
            <a:ext cx="5529747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11150">
              <a:defRPr sz="4800">
                <a:solidFill>
                  <a:schemeClr val="accent5"/>
                </a:solidFill>
              </a:defRPr>
            </a:lvl1pPr>
          </a:lstStyle>
          <a:p>
            <a:pPr algn="l"/>
            <a:r>
              <a:rPr dirty="0"/>
              <a:t>12 - 40 arcmin</a:t>
            </a:r>
          </a:p>
        </p:txBody>
      </p:sp>
      <p:grpSp>
        <p:nvGrpSpPr>
          <p:cNvPr id="162" name="Group"/>
          <p:cNvGrpSpPr/>
          <p:nvPr/>
        </p:nvGrpSpPr>
        <p:grpSpPr>
          <a:xfrm>
            <a:off x="6204236" y="2876961"/>
            <a:ext cx="3636293" cy="8861736"/>
            <a:chOff x="-44450" y="-198052"/>
            <a:chExt cx="3636291" cy="8861735"/>
          </a:xfrm>
        </p:grpSpPr>
        <p:pic>
          <p:nvPicPr>
            <p:cNvPr id="159" name="Rectangle Rectangle" descr="Rectangle Rectangle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977409" y="768933"/>
              <a:ext cx="2614433" cy="7894750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60" name="Line Shape" descr="Line Shape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-44450" y="-198053"/>
              <a:ext cx="1157404" cy="1122571"/>
            </a:xfrm>
            <a:prstGeom prst="rect">
              <a:avLst/>
            </a:prstGeom>
            <a:effectLst/>
          </p:spPr>
        </p:pic>
      </p:grpSp>
      <p:grpSp>
        <p:nvGrpSpPr>
          <p:cNvPr id="166" name="Group"/>
          <p:cNvGrpSpPr/>
          <p:nvPr/>
        </p:nvGrpSpPr>
        <p:grpSpPr>
          <a:xfrm>
            <a:off x="10119354" y="3843947"/>
            <a:ext cx="2569135" cy="8972403"/>
            <a:chOff x="-44449" y="-66581"/>
            <a:chExt cx="2569134" cy="8972402"/>
          </a:xfrm>
        </p:grpSpPr>
        <p:pic>
          <p:nvPicPr>
            <p:cNvPr id="163" name="Line Shape" descr="Line Shape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-44450" y="7751083"/>
              <a:ext cx="653572" cy="1154739"/>
            </a:xfrm>
            <a:prstGeom prst="rect">
              <a:avLst/>
            </a:prstGeom>
            <a:effectLst/>
          </p:spPr>
        </p:pic>
        <p:pic>
          <p:nvPicPr>
            <p:cNvPr id="165" name="Rectangle Rectangle" descr="Rectangle Rectangle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54801" y="-66582"/>
              <a:ext cx="2369884" cy="7894750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170" name="Group"/>
          <p:cNvGrpSpPr/>
          <p:nvPr/>
        </p:nvGrpSpPr>
        <p:grpSpPr>
          <a:xfrm>
            <a:off x="13166568" y="2960879"/>
            <a:ext cx="1761801" cy="8777818"/>
            <a:chOff x="-57149" y="-178670"/>
            <a:chExt cx="1761799" cy="8777816"/>
          </a:xfrm>
        </p:grpSpPr>
        <p:pic>
          <p:nvPicPr>
            <p:cNvPr id="167" name="Line Shape" descr="Line Shape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-44450" y="-178671"/>
              <a:ext cx="1001296" cy="1018494"/>
            </a:xfrm>
            <a:prstGeom prst="rect">
              <a:avLst/>
            </a:prstGeom>
            <a:effectLst/>
          </p:spPr>
        </p:pic>
        <p:pic>
          <p:nvPicPr>
            <p:cNvPr id="169" name="Rectangle Rectangle" descr="Rectangle Rectangle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-57150" y="704396"/>
              <a:ext cx="1761800" cy="7894750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174" name="Group"/>
          <p:cNvGrpSpPr/>
          <p:nvPr/>
        </p:nvGrpSpPr>
        <p:grpSpPr>
          <a:xfrm>
            <a:off x="15406446" y="3877197"/>
            <a:ext cx="6546791" cy="8962802"/>
            <a:chOff x="-63501" y="-66581"/>
            <a:chExt cx="6546790" cy="8962801"/>
          </a:xfrm>
        </p:grpSpPr>
        <p:pic>
          <p:nvPicPr>
            <p:cNvPr id="171" name="Line Shape" descr="Line Shape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-44450" y="7595133"/>
              <a:ext cx="1363526" cy="1301087"/>
            </a:xfrm>
            <a:prstGeom prst="rect">
              <a:avLst/>
            </a:prstGeom>
            <a:effectLst/>
          </p:spPr>
        </p:pic>
        <p:pic>
          <p:nvPicPr>
            <p:cNvPr id="173" name="Rectangle Rectangle" descr="Rectangle Rectangle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-63502" y="-66582"/>
              <a:ext cx="6546792" cy="7798998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175" name="19-beam, snapshot/on-off modes"/>
          <p:cNvSpPr txBox="1"/>
          <p:nvPr/>
        </p:nvSpPr>
        <p:spPr>
          <a:xfrm>
            <a:off x="1975834" y="1556273"/>
            <a:ext cx="12570460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23850">
              <a:defRPr sz="5000">
                <a:solidFill>
                  <a:schemeClr val="accent5"/>
                </a:solidFill>
              </a:defRPr>
            </a:lvl1pPr>
          </a:lstStyle>
          <a:p>
            <a:pPr algn="l"/>
            <a:r>
              <a:rPr dirty="0"/>
              <a:t>19-beam, snapshot/on-off modes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9" animBg="1" advAuto="0"/>
      <p:bldP spid="156" grpId="7" animBg="1" advAuto="0"/>
      <p:bldP spid="157" grpId="5" animBg="1" advAuto="0"/>
      <p:bldP spid="158" grpId="2" animBg="1" advAuto="0"/>
      <p:bldP spid="162" grpId="1" animBg="1" advAuto="0"/>
      <p:bldP spid="166" grpId="4" animBg="1" advAuto="0"/>
      <p:bldP spid="170" grpId="6" animBg="1" advAuto="0"/>
      <p:bldP spid="174" grpId="8" animBg="1" advAuto="0"/>
      <p:bldP spid="175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Data reduction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Data reduction</a:t>
            </a:r>
          </a:p>
        </p:txBody>
      </p:sp>
      <p:sp>
        <p:nvSpPr>
          <p:cNvPr id="178" name="Data: 2 pols, 49 μs, 4096 chans, 19 beams"/>
          <p:cNvSpPr txBox="1"/>
          <p:nvPr/>
        </p:nvSpPr>
        <p:spPr>
          <a:xfrm>
            <a:off x="582926" y="1891030"/>
            <a:ext cx="18560415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82270">
              <a:defRPr sz="5900"/>
            </a:lvl1pPr>
          </a:lstStyle>
          <a:p>
            <a:pPr algn="l"/>
            <a:r>
              <a:rPr dirty="0"/>
              <a:t>Data: 2 pols, 49 </a:t>
            </a:r>
            <a:r>
              <a:rPr dirty="0" err="1"/>
              <a:t>μs</a:t>
            </a:r>
            <a:r>
              <a:rPr dirty="0"/>
              <a:t>, 4096 </a:t>
            </a:r>
            <a:r>
              <a:rPr dirty="0" err="1"/>
              <a:t>chans</a:t>
            </a:r>
            <a:r>
              <a:rPr dirty="0"/>
              <a:t>, 19 beams</a:t>
            </a:r>
          </a:p>
        </p:txBody>
      </p:sp>
      <p:pic>
        <p:nvPicPr>
          <p:cNvPr id="179" name="OC_survey_data.jpg" descr="OC_survey_data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16913060" y="3324430"/>
            <a:ext cx="6049935" cy="8134314"/>
          </a:xfrm>
          <a:prstGeom prst="rect">
            <a:avLst/>
          </a:prstGeom>
        </p:spPr>
      </p:pic>
      <p:grpSp>
        <p:nvGrpSpPr>
          <p:cNvPr id="182" name="Group"/>
          <p:cNvGrpSpPr/>
          <p:nvPr/>
        </p:nvGrpSpPr>
        <p:grpSpPr>
          <a:xfrm>
            <a:off x="18745765" y="4016331"/>
            <a:ext cx="4508551" cy="2085807"/>
            <a:chOff x="0" y="-66581"/>
            <a:chExt cx="4508549" cy="2085805"/>
          </a:xfrm>
        </p:grpSpPr>
        <p:sp>
          <p:nvSpPr>
            <p:cNvPr id="180" name="12.8 kg"/>
            <p:cNvSpPr txBox="1"/>
            <p:nvPr/>
          </p:nvSpPr>
          <p:spPr>
            <a:xfrm>
              <a:off x="0" y="718763"/>
              <a:ext cx="4508550" cy="13004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473075">
                <a:defRPr sz="7300">
                  <a:solidFill>
                    <a:schemeClr val="accent5"/>
                  </a:solidFill>
                </a:defRPr>
              </a:lvl1pPr>
            </a:lstStyle>
            <a:p>
              <a:r>
                <a:t>12.8 kg</a:t>
              </a:r>
            </a:p>
          </p:txBody>
        </p:sp>
        <p:pic>
          <p:nvPicPr>
            <p:cNvPr id="181" name="Rectangle Rectangle" descr="Rectangle Rectangle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14097" y="-66582"/>
              <a:ext cx="1995479" cy="1016566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183" name="Reduce data size with digital"/>
          <p:cNvSpPr txBox="1"/>
          <p:nvPr/>
        </p:nvSpPr>
        <p:spPr>
          <a:xfrm>
            <a:off x="601713" y="3730637"/>
            <a:ext cx="13874616" cy="117204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408305">
              <a:defRPr sz="6300"/>
            </a:pPr>
            <a:r>
              <a:t>Reduce data size with </a:t>
            </a:r>
            <a:r>
              <a:rPr>
                <a:solidFill>
                  <a:schemeClr val="accent5"/>
                </a:solidFill>
              </a:rPr>
              <a:t>digital</a:t>
            </a:r>
          </a:p>
        </p:txBody>
      </p:sp>
      <p:sp>
        <p:nvSpPr>
          <p:cNvPr id="184" name="8-bit -&gt; 2"/>
          <p:cNvSpPr txBox="1"/>
          <p:nvPr/>
        </p:nvSpPr>
        <p:spPr>
          <a:xfrm>
            <a:off x="2625725" y="5441950"/>
            <a:ext cx="5934075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447040">
              <a:defRPr sz="6900"/>
            </a:pPr>
            <a:r>
              <a:t>8-bit -&gt; </a:t>
            </a:r>
            <a:r>
              <a:rPr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85" name="4096-chan -&gt; 2048"/>
          <p:cNvSpPr txBox="1"/>
          <p:nvPr/>
        </p:nvSpPr>
        <p:spPr>
          <a:xfrm>
            <a:off x="355088" y="6787844"/>
            <a:ext cx="8605323" cy="103820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75920"/>
            <a:r>
              <a:t>4096-chan -&gt; </a:t>
            </a:r>
            <a:r>
              <a:rPr>
                <a:solidFill>
                  <a:schemeClr val="accent5"/>
                </a:solidFill>
              </a:rPr>
              <a:t>2048</a:t>
            </a:r>
          </a:p>
        </p:txBody>
      </p:sp>
      <p:sp>
        <p:nvSpPr>
          <p:cNvPr id="186" name="2-pol -&gt; 1"/>
          <p:cNvSpPr txBox="1"/>
          <p:nvPr/>
        </p:nvSpPr>
        <p:spPr>
          <a:xfrm>
            <a:off x="3031990" y="7871319"/>
            <a:ext cx="5710019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473075">
              <a:defRPr sz="7300"/>
            </a:pPr>
            <a:r>
              <a:t>2-pol -&gt; </a:t>
            </a:r>
            <a:r>
              <a:rPr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87" name="200 TB &gt; 13"/>
          <p:cNvSpPr txBox="1"/>
          <p:nvPr/>
        </p:nvSpPr>
        <p:spPr>
          <a:xfrm>
            <a:off x="9511975" y="7401451"/>
            <a:ext cx="6514390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473075">
              <a:defRPr sz="7300">
                <a:solidFill>
                  <a:schemeClr val="accent5"/>
                </a:solidFill>
              </a:defRPr>
            </a:pPr>
            <a:r>
              <a:rPr>
                <a:solidFill>
                  <a:srgbClr val="FFFFFF"/>
                </a:solidFill>
              </a:rPr>
              <a:t>200 TB &gt;</a:t>
            </a:r>
            <a:r>
              <a:t> 13 </a:t>
            </a:r>
          </a:p>
        </p:txBody>
      </p:sp>
      <p:grpSp>
        <p:nvGrpSpPr>
          <p:cNvPr id="190" name="Group"/>
          <p:cNvGrpSpPr/>
          <p:nvPr/>
        </p:nvGrpSpPr>
        <p:grpSpPr>
          <a:xfrm>
            <a:off x="7577187" y="5890262"/>
            <a:ext cx="9423690" cy="4291979"/>
            <a:chOff x="113375" y="221615"/>
            <a:chExt cx="9423688" cy="4291977"/>
          </a:xfrm>
        </p:grpSpPr>
        <p:sp>
          <p:nvSpPr>
            <p:cNvPr id="188" name="⎬"/>
            <p:cNvSpPr txBox="1"/>
            <p:nvPr/>
          </p:nvSpPr>
          <p:spPr>
            <a:xfrm>
              <a:off x="113375" y="563795"/>
              <a:ext cx="2153190" cy="39497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0"/>
              </a:lvl1pPr>
            </a:lstStyle>
            <a:p>
              <a:r>
                <a:rPr dirty="0"/>
                <a:t>⎬</a:t>
              </a:r>
            </a:p>
          </p:txBody>
        </p:sp>
        <p:sp>
          <p:nvSpPr>
            <p:cNvPr id="189" name="1/16 original size"/>
            <p:cNvSpPr txBox="1"/>
            <p:nvPr/>
          </p:nvSpPr>
          <p:spPr>
            <a:xfrm>
              <a:off x="2047875" y="221615"/>
              <a:ext cx="7489188" cy="1300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356235">
                <a:defRPr sz="5500"/>
              </a:lvl1pPr>
            </a:lstStyle>
            <a:p>
              <a:r>
                <a:rPr dirty="0"/>
                <a:t>1/16 original size</a:t>
              </a:r>
            </a:p>
          </p:txBody>
        </p:sp>
      </p:grpSp>
      <p:sp>
        <p:nvSpPr>
          <p:cNvPr id="191" name="Only a few percent decrease in S/N"/>
          <p:cNvSpPr txBox="1"/>
          <p:nvPr/>
        </p:nvSpPr>
        <p:spPr>
          <a:xfrm>
            <a:off x="2121296" y="10607040"/>
            <a:ext cx="16146145" cy="158305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388620">
              <a:defRPr sz="6000"/>
            </a:pPr>
            <a:r>
              <a:rPr dirty="0"/>
              <a:t>Only </a:t>
            </a:r>
            <a:r>
              <a:rPr dirty="0">
                <a:solidFill>
                  <a:schemeClr val="accent5"/>
                </a:solidFill>
              </a:rPr>
              <a:t>a few percent</a:t>
            </a:r>
            <a:r>
              <a:rPr dirty="0"/>
              <a:t> decrease in S/N</a:t>
            </a:r>
          </a:p>
        </p:txBody>
      </p:sp>
      <p:sp>
        <p:nvSpPr>
          <p:cNvPr id="192" name="Drawback:"/>
          <p:cNvSpPr txBox="1"/>
          <p:nvPr/>
        </p:nvSpPr>
        <p:spPr>
          <a:xfrm>
            <a:off x="758279" y="9711209"/>
            <a:ext cx="5216922" cy="117204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l" defTabSz="421005">
              <a:defRPr sz="6500"/>
            </a:lvl1pPr>
          </a:lstStyle>
          <a:p>
            <a:r>
              <a:t>Drawback:</a:t>
            </a:r>
          </a:p>
        </p:txBody>
      </p:sp>
      <p:sp>
        <p:nvSpPr>
          <p:cNvPr id="193" name="Verified with J1837 in the direction of IC 4756"/>
          <p:cNvSpPr txBox="1"/>
          <p:nvPr/>
        </p:nvSpPr>
        <p:spPr>
          <a:xfrm>
            <a:off x="2171440" y="11901289"/>
            <a:ext cx="22050123" cy="158325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401320">
              <a:defRPr sz="6200"/>
            </a:pPr>
            <a:r>
              <a:t>Verified with </a:t>
            </a:r>
            <a:r>
              <a:rPr>
                <a:solidFill>
                  <a:schemeClr val="accent5"/>
                </a:solidFill>
              </a:rPr>
              <a:t>J1837</a:t>
            </a:r>
            <a:r>
              <a:t> in the direction of IC 4756</a:t>
            </a:r>
          </a:p>
        </p:txBody>
      </p:sp>
      <p:sp>
        <p:nvSpPr>
          <p:cNvPr id="194" name="∼ 200 TB"/>
          <p:cNvSpPr txBox="1"/>
          <p:nvPr/>
        </p:nvSpPr>
        <p:spPr>
          <a:xfrm>
            <a:off x="14955161" y="2087698"/>
            <a:ext cx="4508551" cy="103820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75920">
              <a:defRPr>
                <a:solidFill>
                  <a:schemeClr val="accent5"/>
                </a:solidFill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 dirty="0">
                <a:solidFill>
                  <a:schemeClr val="accent5"/>
                </a:solidFill>
              </a:rPr>
              <a:t>∼ 200 TB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indefinite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2" animBg="1" advAuto="0"/>
      <p:bldP spid="182" grpId="3" animBg="1" advAuto="0"/>
      <p:bldP spid="183" grpId="4" animBg="1" advAuto="0"/>
      <p:bldP spid="184" grpId="5" animBg="1" advAuto="0"/>
      <p:bldP spid="185" grpId="6" animBg="1" advAuto="0"/>
      <p:bldP spid="186" grpId="7" animBg="1" advAuto="0"/>
      <p:bldP spid="187" grpId="9" animBg="1" advAuto="0"/>
      <p:bldP spid="190" grpId="8" bldLvl="0" animBg="1" advAuto="0"/>
      <p:bldP spid="191" grpId="11" animBg="1" advAuto="0"/>
      <p:bldP spid="192" grpId="10" animBg="1" advAuto="0"/>
      <p:bldP spid="193" grpId="12" animBg="1" advAuto="0"/>
      <p:bldP spid="194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ulsar search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Pulsar search</a:t>
            </a:r>
          </a:p>
        </p:txBody>
      </p:sp>
      <p:sp>
        <p:nvSpPr>
          <p:cNvPr id="197" name="Find RFIs with Presto"/>
          <p:cNvSpPr txBox="1"/>
          <p:nvPr/>
        </p:nvSpPr>
        <p:spPr>
          <a:xfrm>
            <a:off x="288529" y="2002456"/>
            <a:ext cx="11310079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447040">
              <a:defRPr sz="6900"/>
            </a:pPr>
            <a:r>
              <a:rPr dirty="0"/>
              <a:t>Find RFIs with </a:t>
            </a:r>
            <a:r>
              <a:rPr dirty="0">
                <a:solidFill>
                  <a:schemeClr val="accent5"/>
                </a:solidFill>
              </a:rPr>
              <a:t>Presto</a:t>
            </a:r>
          </a:p>
        </p:txBody>
      </p:sp>
      <p:sp>
        <p:nvSpPr>
          <p:cNvPr id="198" name="Find common birdies in 3 adjacent-beams: sigpyproc"/>
          <p:cNvSpPr txBox="1"/>
          <p:nvPr/>
        </p:nvSpPr>
        <p:spPr>
          <a:xfrm>
            <a:off x="203041" y="3229588"/>
            <a:ext cx="24114065" cy="153493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94970">
              <a:defRPr sz="6100"/>
            </a:pPr>
            <a:r>
              <a:rPr dirty="0"/>
              <a:t>Find common birdies in 3 adjacent-beams: </a:t>
            </a:r>
            <a:r>
              <a:rPr dirty="0" err="1">
                <a:solidFill>
                  <a:schemeClr val="accent5"/>
                </a:solidFill>
              </a:rPr>
              <a:t>sigpyproc</a:t>
            </a:r>
            <a:endParaRPr dirty="0">
              <a:solidFill>
                <a:schemeClr val="accent5"/>
              </a:solidFill>
            </a:endParaRPr>
          </a:p>
        </p:txBody>
      </p:sp>
      <p:sp>
        <p:nvSpPr>
          <p:cNvPr id="199" name="de-disperse"/>
          <p:cNvSpPr txBox="1"/>
          <p:nvPr/>
        </p:nvSpPr>
        <p:spPr>
          <a:xfrm>
            <a:off x="927630" y="4922181"/>
            <a:ext cx="6110167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459740">
              <a:defRPr sz="7100"/>
            </a:lvl1pPr>
          </a:lstStyle>
          <a:p>
            <a:r>
              <a:rPr dirty="0"/>
              <a:t>de-disperse</a:t>
            </a:r>
          </a:p>
        </p:txBody>
      </p:sp>
      <p:sp>
        <p:nvSpPr>
          <p:cNvPr id="200" name="FFT search"/>
          <p:cNvSpPr txBox="1"/>
          <p:nvPr/>
        </p:nvSpPr>
        <p:spPr>
          <a:xfrm>
            <a:off x="1018540" y="6300781"/>
            <a:ext cx="6019257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473075">
              <a:defRPr sz="7300"/>
            </a:lvl1pPr>
          </a:lstStyle>
          <a:p>
            <a:r>
              <a:rPr dirty="0"/>
              <a:t>FFT search</a:t>
            </a:r>
          </a:p>
        </p:txBody>
      </p:sp>
      <p:sp>
        <p:nvSpPr>
          <p:cNvPr id="201" name="accel. search"/>
          <p:cNvSpPr txBox="1"/>
          <p:nvPr/>
        </p:nvSpPr>
        <p:spPr>
          <a:xfrm>
            <a:off x="167640" y="7543165"/>
            <a:ext cx="7249160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466090">
              <a:defRPr sz="7200"/>
            </a:lvl1pPr>
          </a:lstStyle>
          <a:p>
            <a:r>
              <a:t>accel. search</a:t>
            </a:r>
          </a:p>
        </p:txBody>
      </p:sp>
      <p:grpSp>
        <p:nvGrpSpPr>
          <p:cNvPr id="204" name="Group"/>
          <p:cNvGrpSpPr/>
          <p:nvPr/>
        </p:nvGrpSpPr>
        <p:grpSpPr>
          <a:xfrm>
            <a:off x="5943568" y="6281731"/>
            <a:ext cx="7627550" cy="3451926"/>
            <a:chOff x="-199960" y="1223888"/>
            <a:chExt cx="7627549" cy="3451924"/>
          </a:xfrm>
        </p:grpSpPr>
        <p:sp>
          <p:nvSpPr>
            <p:cNvPr id="202" name="PEASOUP"/>
            <p:cNvSpPr txBox="1"/>
            <p:nvPr/>
          </p:nvSpPr>
          <p:spPr>
            <a:xfrm>
              <a:off x="2335614" y="1223888"/>
              <a:ext cx="5091975" cy="13004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473075">
                <a:defRPr sz="7300">
                  <a:solidFill>
                    <a:schemeClr val="accent5"/>
                  </a:solidFill>
                </a:defRPr>
              </a:lvl1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>
                  <a:solidFill>
                    <a:schemeClr val="accent5"/>
                  </a:solidFill>
                </a:rPr>
                <a:t>PEASOUP</a:t>
              </a:r>
            </a:p>
          </p:txBody>
        </p:sp>
        <p:sp>
          <p:nvSpPr>
            <p:cNvPr id="203" name="⎬"/>
            <p:cNvSpPr txBox="1"/>
            <p:nvPr/>
          </p:nvSpPr>
          <p:spPr>
            <a:xfrm>
              <a:off x="-199960" y="1399215"/>
              <a:ext cx="3289301" cy="3276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0"/>
              </a:lvl1pPr>
            </a:lstStyle>
            <a:p>
              <a:r>
                <a:rPr dirty="0"/>
                <a:t>⎬</a:t>
              </a:r>
            </a:p>
          </p:txBody>
        </p:sp>
      </p:grpSp>
      <p:grpSp>
        <p:nvGrpSpPr>
          <p:cNvPr id="207" name="Group"/>
          <p:cNvGrpSpPr/>
          <p:nvPr/>
        </p:nvGrpSpPr>
        <p:grpSpPr>
          <a:xfrm>
            <a:off x="12341828" y="5940659"/>
            <a:ext cx="8849931" cy="4022864"/>
            <a:chOff x="32822" y="1257891"/>
            <a:chExt cx="8849929" cy="4022863"/>
          </a:xfrm>
        </p:grpSpPr>
        <p:sp>
          <p:nvSpPr>
            <p:cNvPr id="205" name="run on GPU"/>
            <p:cNvSpPr txBox="1"/>
            <p:nvPr/>
          </p:nvSpPr>
          <p:spPr>
            <a:xfrm>
              <a:off x="2122250" y="1257891"/>
              <a:ext cx="6760501" cy="1300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473075">
                <a:defRPr sz="7300"/>
              </a:lvl1pPr>
            </a:lstStyle>
            <a:p>
              <a:r>
                <a:rPr dirty="0"/>
                <a:t>run on GPU</a:t>
              </a:r>
            </a:p>
          </p:txBody>
        </p:sp>
        <p:sp>
          <p:nvSpPr>
            <p:cNvPr id="206" name="⎬"/>
            <p:cNvSpPr txBox="1"/>
            <p:nvPr/>
          </p:nvSpPr>
          <p:spPr>
            <a:xfrm flipH="1">
              <a:off x="32822" y="2004156"/>
              <a:ext cx="3289301" cy="32765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0"/>
              </a:lvl1pPr>
            </a:lstStyle>
            <a:p>
              <a:r>
                <a:rPr dirty="0"/>
                <a:t>⎬</a:t>
              </a:r>
            </a:p>
          </p:txBody>
        </p:sp>
      </p:grpSp>
      <p:sp>
        <p:nvSpPr>
          <p:cNvPr id="208" name="faster than CPU"/>
          <p:cNvSpPr txBox="1"/>
          <p:nvPr/>
        </p:nvSpPr>
        <p:spPr>
          <a:xfrm>
            <a:off x="14645576" y="8095357"/>
            <a:ext cx="8189026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453390">
              <a:defRPr sz="7000"/>
            </a:lvl1pPr>
          </a:lstStyle>
          <a:p>
            <a:r>
              <a:rPr dirty="0"/>
              <a:t>faster than CPU</a:t>
            </a:r>
          </a:p>
        </p:txBody>
      </p:sp>
      <p:sp>
        <p:nvSpPr>
          <p:cNvPr id="209" name="DM range: 2 - 600 pc/cm3"/>
          <p:cNvSpPr txBox="1"/>
          <p:nvPr/>
        </p:nvSpPr>
        <p:spPr>
          <a:xfrm>
            <a:off x="288290" y="9380855"/>
            <a:ext cx="12566015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408305">
              <a:defRPr sz="6300"/>
            </a:pPr>
            <a:r>
              <a:t>DM range: </a:t>
            </a:r>
            <a:r>
              <a:rPr>
                <a:solidFill>
                  <a:schemeClr val="accent5"/>
                </a:solidFill>
              </a:rPr>
              <a:t>2 - 600 pc/cm</a:t>
            </a:r>
            <a:r>
              <a:rPr baseline="3200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210" name="acc range: [-1, 1] m/s2"/>
          <p:cNvSpPr txBox="1"/>
          <p:nvPr/>
        </p:nvSpPr>
        <p:spPr>
          <a:xfrm>
            <a:off x="1670004" y="10744462"/>
            <a:ext cx="12468225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453390">
              <a:defRPr sz="7000"/>
            </a:pPr>
            <a:r>
              <a:rPr dirty="0"/>
              <a:t>acc range: </a:t>
            </a:r>
            <a:r>
              <a:rPr dirty="0">
                <a:solidFill>
                  <a:schemeClr val="accent5"/>
                </a:solidFill>
              </a:rPr>
              <a:t>[-1, 1] m/s</a:t>
            </a:r>
            <a:r>
              <a:rPr baseline="32000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211" name="S/NFFT floor: 5.2"/>
          <p:cNvSpPr txBox="1"/>
          <p:nvPr/>
        </p:nvSpPr>
        <p:spPr>
          <a:xfrm>
            <a:off x="1072991" y="12132247"/>
            <a:ext cx="8667886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473075">
              <a:defRPr sz="7300"/>
            </a:pPr>
            <a:r>
              <a:rPr dirty="0"/>
              <a:t>S/N</a:t>
            </a:r>
            <a:r>
              <a:rPr baseline="-6000" dirty="0"/>
              <a:t>FFT </a:t>
            </a:r>
            <a:r>
              <a:rPr dirty="0"/>
              <a:t>floor: </a:t>
            </a:r>
            <a:r>
              <a:rPr dirty="0">
                <a:solidFill>
                  <a:schemeClr val="accent5"/>
                </a:solidFill>
              </a:rPr>
              <a:t>5.2</a:t>
            </a:r>
          </a:p>
        </p:txBody>
      </p:sp>
      <p:grpSp>
        <p:nvGrpSpPr>
          <p:cNvPr id="214" name="Group"/>
          <p:cNvGrpSpPr/>
          <p:nvPr/>
        </p:nvGrpSpPr>
        <p:grpSpPr>
          <a:xfrm>
            <a:off x="10848927" y="10676890"/>
            <a:ext cx="10506017" cy="3276598"/>
            <a:chOff x="0" y="0"/>
            <a:chExt cx="10506015" cy="3276596"/>
          </a:xfrm>
        </p:grpSpPr>
        <p:sp>
          <p:nvSpPr>
            <p:cNvPr id="212" name="3x107 candidates"/>
            <p:cNvSpPr txBox="1"/>
            <p:nvPr/>
          </p:nvSpPr>
          <p:spPr>
            <a:xfrm>
              <a:off x="2316990" y="96034"/>
              <a:ext cx="8189026" cy="1300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/>
            <a:p>
              <a:pPr defTabSz="421005">
                <a:defRPr sz="6500"/>
              </a:pPr>
              <a:r>
                <a:rPr>
                  <a:solidFill>
                    <a:schemeClr val="accent5"/>
                  </a:solidFill>
                </a:rPr>
                <a:t>3x10</a:t>
              </a:r>
              <a:r>
                <a:rPr baseline="32000">
                  <a:solidFill>
                    <a:schemeClr val="accent5"/>
                  </a:solidFill>
                </a:rPr>
                <a:t>7</a:t>
              </a:r>
              <a:r>
                <a:rPr>
                  <a:solidFill>
                    <a:schemeClr val="accent5"/>
                  </a:solidFill>
                </a:rPr>
                <a:t> </a:t>
              </a:r>
              <a:r>
                <a:t>candidates</a:t>
              </a:r>
            </a:p>
          </p:txBody>
        </p:sp>
        <p:sp>
          <p:nvSpPr>
            <p:cNvPr id="213" name="⎬"/>
            <p:cNvSpPr txBox="1"/>
            <p:nvPr/>
          </p:nvSpPr>
          <p:spPr>
            <a:xfrm>
              <a:off x="0" y="0"/>
              <a:ext cx="3289301" cy="3276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5000"/>
              </a:lvl1pPr>
            </a:lstStyle>
            <a:p>
              <a:r>
                <a:rPr dirty="0"/>
                <a:t>⎬</a:t>
              </a:r>
            </a:p>
          </p:txBody>
        </p:sp>
      </p:grpSp>
      <p:sp>
        <p:nvSpPr>
          <p:cNvPr id="215" name="# of pulsars  &lt; 10"/>
          <p:cNvSpPr txBox="1"/>
          <p:nvPr/>
        </p:nvSpPr>
        <p:spPr>
          <a:xfrm>
            <a:off x="13002733" y="12169420"/>
            <a:ext cx="8189026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88620">
              <a:defRPr sz="6000"/>
            </a:pPr>
            <a:r>
              <a:rPr dirty="0"/>
              <a:t># of pulsars  &lt; </a:t>
            </a:r>
            <a:r>
              <a:rPr dirty="0">
                <a:solidFill>
                  <a:schemeClr val="accent5"/>
                </a:solidFill>
              </a:rPr>
              <a:t>10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indefinite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1" animBg="1" advAuto="0"/>
      <p:bldP spid="199" grpId="2" animBg="1" advAuto="0"/>
      <p:bldP spid="200" grpId="3" animBg="1" advAuto="0"/>
      <p:bldP spid="201" grpId="4" animBg="1" advAuto="0"/>
      <p:bldP spid="204" grpId="5" bldLvl="0" animBg="1" advAuto="0"/>
      <p:bldP spid="207" grpId="6" bldLvl="0" animBg="1" advAuto="0"/>
      <p:bldP spid="208" grpId="7" animBg="1" advAuto="0"/>
      <p:bldP spid="209" grpId="8" animBg="1" advAuto="0"/>
      <p:bldP spid="210" grpId="9" animBg="1" advAuto="0"/>
      <p:bldP spid="211" grpId="10" animBg="1" advAuto="0"/>
      <p:bldP spid="214" grpId="11" animBg="1" advAuto="0"/>
      <p:bldP spid="215" grpId="1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ifting and folding candidates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Sifting and folding candidates</a:t>
            </a:r>
          </a:p>
        </p:txBody>
      </p:sp>
      <p:pic>
        <p:nvPicPr>
          <p:cNvPr id="218" name="Screenshot 2025-07-03 at 12.35.12.png" descr="Screenshot 2025-07-03 at 12.35.12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4781" y="2987535"/>
            <a:ext cx="10874910" cy="5956761"/>
          </a:xfrm>
          <a:prstGeom prst="rect">
            <a:avLst/>
          </a:prstGeom>
        </p:spPr>
      </p:pic>
      <p:grpSp>
        <p:nvGrpSpPr>
          <p:cNvPr id="222" name="Group"/>
          <p:cNvGrpSpPr/>
          <p:nvPr/>
        </p:nvGrpSpPr>
        <p:grpSpPr>
          <a:xfrm>
            <a:off x="1513613" y="3010999"/>
            <a:ext cx="10423346" cy="1116647"/>
            <a:chOff x="-66581" y="-66581"/>
            <a:chExt cx="10423344" cy="1116645"/>
          </a:xfrm>
        </p:grpSpPr>
        <p:pic>
          <p:nvPicPr>
            <p:cNvPr id="219" name="Rectangle Rectangle" descr="Rectangle Rectangle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-66582" y="-66582"/>
              <a:ext cx="4605943" cy="1116647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0" name="Rectangle Rectangle" descr="Rectangle Rectangle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984726" y="-66582"/>
              <a:ext cx="1869054" cy="1116647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1" name="Rectangle Rectangle" descr="Rectangle Rectangle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299145" y="-66582"/>
              <a:ext cx="3057618" cy="1116647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226" name="Group"/>
          <p:cNvGrpSpPr/>
          <p:nvPr/>
        </p:nvGrpSpPr>
        <p:grpSpPr>
          <a:xfrm>
            <a:off x="6456534" y="5511360"/>
            <a:ext cx="3292877" cy="3368185"/>
            <a:chOff x="-66581" y="-66581"/>
            <a:chExt cx="3292875" cy="3368183"/>
          </a:xfrm>
        </p:grpSpPr>
        <p:pic>
          <p:nvPicPr>
            <p:cNvPr id="223" name="Rectangle Rectangle" descr="Rectangle Rectangle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-66582" y="-66582"/>
              <a:ext cx="1975966" cy="3368185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Line Line" descr="Line Line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782912" y="966930"/>
              <a:ext cx="1443383" cy="405591"/>
            </a:xfrm>
            <a:prstGeom prst="rect">
              <a:avLst/>
            </a:prstGeom>
            <a:effectLst/>
          </p:spPr>
        </p:pic>
      </p:grpSp>
      <p:sp>
        <p:nvSpPr>
          <p:cNvPr id="227" name="Sifting candidates using period, NH, S/NFFT"/>
          <p:cNvSpPr txBox="1"/>
          <p:nvPr/>
        </p:nvSpPr>
        <p:spPr>
          <a:xfrm>
            <a:off x="1120140" y="1407795"/>
            <a:ext cx="22178010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433705">
              <a:defRPr sz="6700"/>
            </a:pPr>
            <a:r>
              <a:t>Sift candidates using </a:t>
            </a:r>
            <a:r>
              <a:rPr>
                <a:solidFill>
                  <a:schemeClr val="accent5"/>
                </a:solidFill>
              </a:rPr>
              <a:t>period, NH, S/N</a:t>
            </a:r>
            <a:r>
              <a:rPr baseline="-6000">
                <a:solidFill>
                  <a:schemeClr val="accent5"/>
                </a:solidFill>
              </a:rPr>
              <a:t>FFT</a:t>
            </a:r>
          </a:p>
        </p:txBody>
      </p:sp>
      <p:pic>
        <p:nvPicPr>
          <p:cNvPr id="228" name="Line Line" descr="Line Line"/>
          <p:cNvPicPr/>
          <p:nvPr/>
        </p:nvPicPr>
        <p:blipFill>
          <a:blip r:embed="rId8"/>
          <a:stretch>
            <a:fillRect/>
          </a:stretch>
        </p:blipFill>
        <p:spPr>
          <a:xfrm>
            <a:off x="8306027" y="4583056"/>
            <a:ext cx="1443384" cy="405591"/>
          </a:xfrm>
          <a:prstGeom prst="rect">
            <a:avLst/>
          </a:prstGeom>
        </p:spPr>
      </p:pic>
      <p:pic>
        <p:nvPicPr>
          <p:cNvPr id="230" name="Rectangle Rectangle" descr="Rectangle Rectangle"/>
          <p:cNvPicPr/>
          <p:nvPr/>
        </p:nvPicPr>
        <p:blipFill>
          <a:blip r:embed="rId9"/>
          <a:stretch>
            <a:fillRect/>
          </a:stretch>
        </p:blipFill>
        <p:spPr>
          <a:xfrm>
            <a:off x="9723672" y="5457479"/>
            <a:ext cx="1413876" cy="3368185"/>
          </a:xfrm>
          <a:prstGeom prst="rect">
            <a:avLst/>
          </a:prstGeom>
          <a:effectLst>
            <a:outerShdw blurRad="635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31" name="de-disperse, fold candidates with dspsr"/>
          <p:cNvSpPr txBox="1"/>
          <p:nvPr/>
        </p:nvSpPr>
        <p:spPr>
          <a:xfrm>
            <a:off x="955119" y="9262826"/>
            <a:ext cx="17095882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375920"/>
            <a:r>
              <a:rPr dirty="0"/>
              <a:t>de-disperse, fold candidates with </a:t>
            </a:r>
            <a:r>
              <a:rPr dirty="0" err="1">
                <a:solidFill>
                  <a:schemeClr val="accent5"/>
                </a:solidFill>
              </a:rPr>
              <a:t>dspsr</a:t>
            </a:r>
            <a:endParaRPr dirty="0">
              <a:solidFill>
                <a:schemeClr val="accent5"/>
              </a:solidFill>
            </a:endParaRPr>
          </a:p>
        </p:txBody>
      </p:sp>
      <p:sp>
        <p:nvSpPr>
          <p:cNvPr id="232" name="optimize period, dm, acc with pdmp"/>
          <p:cNvSpPr txBox="1"/>
          <p:nvPr/>
        </p:nvSpPr>
        <p:spPr>
          <a:xfrm>
            <a:off x="911819" y="11007744"/>
            <a:ext cx="14451549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349885">
              <a:defRPr sz="5400"/>
            </a:pPr>
            <a:r>
              <a:rPr dirty="0"/>
              <a:t>optimize period, dm, acc with </a:t>
            </a:r>
            <a:r>
              <a:rPr dirty="0" err="1">
                <a:solidFill>
                  <a:schemeClr val="accent5"/>
                </a:solidFill>
              </a:rPr>
              <a:t>pdmp</a:t>
            </a:r>
            <a:endParaRPr dirty="0">
              <a:solidFill>
                <a:schemeClr val="accent5"/>
              </a:solidFill>
            </a:endParaRPr>
          </a:p>
        </p:txBody>
      </p:sp>
      <p:grpSp>
        <p:nvGrpSpPr>
          <p:cNvPr id="235" name="Group"/>
          <p:cNvGrpSpPr/>
          <p:nvPr/>
        </p:nvGrpSpPr>
        <p:grpSpPr>
          <a:xfrm>
            <a:off x="14602502" y="10191803"/>
            <a:ext cx="8978281" cy="2771217"/>
            <a:chOff x="0" y="276860"/>
            <a:chExt cx="9850753" cy="2771215"/>
          </a:xfrm>
        </p:grpSpPr>
        <p:sp>
          <p:nvSpPr>
            <p:cNvPr id="233" name="reject if small folding S/N"/>
            <p:cNvSpPr txBox="1"/>
            <p:nvPr/>
          </p:nvSpPr>
          <p:spPr>
            <a:xfrm>
              <a:off x="1597660" y="276860"/>
              <a:ext cx="8253093" cy="1300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259080">
                <a:defRPr sz="4000"/>
              </a:lvl1pPr>
            </a:lstStyle>
            <a:p>
              <a:r>
                <a:rPr dirty="0"/>
                <a:t>reject if small folding S/N </a:t>
              </a:r>
            </a:p>
          </p:txBody>
        </p:sp>
        <p:sp>
          <p:nvSpPr>
            <p:cNvPr id="234" name="⎬"/>
            <p:cNvSpPr txBox="1"/>
            <p:nvPr/>
          </p:nvSpPr>
          <p:spPr>
            <a:xfrm flipH="1">
              <a:off x="0" y="406477"/>
              <a:ext cx="2654301" cy="26415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0000"/>
              </a:lvl1pPr>
            </a:lstStyle>
            <a:p>
              <a:r>
                <a:rPr dirty="0"/>
                <a:t>⎬</a:t>
              </a:r>
            </a:p>
          </p:txBody>
        </p:sp>
      </p:grpSp>
      <p:sp>
        <p:nvSpPr>
          <p:cNvPr id="236" name="inspection"/>
          <p:cNvSpPr txBox="1"/>
          <p:nvPr/>
        </p:nvSpPr>
        <p:spPr>
          <a:xfrm>
            <a:off x="16124235" y="11577412"/>
            <a:ext cx="4302185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62585">
              <a:defRPr sz="5600"/>
            </a:lvl1pPr>
          </a:lstStyle>
          <a:p>
            <a:r>
              <a:rPr dirty="0"/>
              <a:t>inspection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1" animBg="1" advAuto="0"/>
      <p:bldP spid="222" grpId="2" animBg="1" advAuto="0"/>
      <p:bldP spid="226" grpId="4" animBg="1" advAuto="0"/>
      <p:bldP spid="228" grpId="3" animBg="1" advAuto="0"/>
      <p:bldP spid="230" grpId="5" animBg="1" advAuto="0"/>
      <p:bldP spid="231" grpId="6" animBg="1" advAuto="0"/>
      <p:bldP spid="232" grpId="7" animBg="1" advAuto="0"/>
      <p:bldP spid="235" grpId="8" bldLvl="0" animBg="1" advAuto="0"/>
      <p:bldP spid="236" grpId="9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OC_search_J1922+37_beam.png" descr="OC_search_J1922+37_beam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549658" y="2206888"/>
            <a:ext cx="10425222" cy="7707943"/>
          </a:xfrm>
          <a:prstGeom prst="rect">
            <a:avLst/>
          </a:prstGeom>
        </p:spPr>
      </p:pic>
      <p:sp>
        <p:nvSpPr>
          <p:cNvPr id="239" name="NGC 6791"/>
          <p:cNvSpPr txBox="1"/>
          <p:nvPr/>
        </p:nvSpPr>
        <p:spPr>
          <a:xfrm>
            <a:off x="15069185" y="2297430"/>
            <a:ext cx="4293235" cy="95377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30200">
              <a:defRPr sz="5100">
                <a:solidFill>
                  <a:schemeClr val="accent5"/>
                </a:solidFill>
              </a:defRPr>
            </a:lvl1pPr>
          </a:lstStyle>
          <a:p>
            <a:r>
              <a:t>NGC 6791</a:t>
            </a:r>
          </a:p>
        </p:txBody>
      </p:sp>
      <p:pic>
        <p:nvPicPr>
          <p:cNvPr id="240" name="OC_search_J1922+37.png" descr="OC_search_J1922+37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409120" y="2194188"/>
            <a:ext cx="10558477" cy="7644404"/>
          </a:xfrm>
          <a:prstGeom prst="rect">
            <a:avLst/>
          </a:prstGeom>
        </p:spPr>
      </p:pic>
      <p:sp>
        <p:nvSpPr>
          <p:cNvPr id="241" name="Pulsars!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Pulsars!</a:t>
            </a:r>
          </a:p>
        </p:txBody>
      </p:sp>
      <p:pic>
        <p:nvPicPr>
          <p:cNvPr id="242" name="Line Line" descr="Line Line"/>
          <p:cNvPicPr/>
          <p:nvPr/>
        </p:nvPicPr>
        <p:blipFill>
          <a:blip r:embed="rId5"/>
          <a:stretch>
            <a:fillRect/>
          </a:stretch>
        </p:blipFill>
        <p:spPr>
          <a:xfrm rot="16200000">
            <a:off x="19711311" y="7289620"/>
            <a:ext cx="2153058" cy="405591"/>
          </a:xfrm>
          <a:prstGeom prst="rect">
            <a:avLst/>
          </a:prstGeom>
        </p:spPr>
      </p:pic>
      <p:sp>
        <p:nvSpPr>
          <p:cNvPr id="244" name="1.9 s, 85 pc/cm3"/>
          <p:cNvSpPr txBox="1"/>
          <p:nvPr/>
        </p:nvSpPr>
        <p:spPr>
          <a:xfrm>
            <a:off x="6409690" y="3162300"/>
            <a:ext cx="6517005" cy="113411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297815">
              <a:defRPr sz="4600">
                <a:solidFill>
                  <a:schemeClr val="accent5"/>
                </a:solidFill>
              </a:defRPr>
            </a:pPr>
            <a:r>
              <a:t>1.9 s, 85 pc/cm</a:t>
            </a:r>
            <a:r>
              <a:rPr baseline="32000"/>
              <a:t>3</a:t>
            </a:r>
          </a:p>
        </p:txBody>
      </p:sp>
      <p:grpSp>
        <p:nvGrpSpPr>
          <p:cNvPr id="249" name="Group"/>
          <p:cNvGrpSpPr/>
          <p:nvPr/>
        </p:nvGrpSpPr>
        <p:grpSpPr>
          <a:xfrm>
            <a:off x="20219980" y="2773965"/>
            <a:ext cx="956575" cy="3052397"/>
            <a:chOff x="-203467" y="-50800"/>
            <a:chExt cx="956574" cy="3052395"/>
          </a:xfrm>
        </p:grpSpPr>
        <p:pic>
          <p:nvPicPr>
            <p:cNvPr id="245" name="Line Line" descr="Line Line"/>
            <p:cNvPicPr/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-975887" y="1272602"/>
              <a:ext cx="3052396" cy="405592"/>
            </a:xfrm>
            <a:prstGeom prst="rect">
              <a:avLst/>
            </a:prstGeom>
            <a:effectLst/>
          </p:spPr>
        </p:pic>
        <p:pic>
          <p:nvPicPr>
            <p:cNvPr id="247" name="Line Line" descr="Line Line"/>
            <p:cNvPicPr/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-1526871" y="1272602"/>
              <a:ext cx="3052397" cy="405592"/>
            </a:xfrm>
            <a:prstGeom prst="rect">
              <a:avLst/>
            </a:prstGeom>
            <a:effectLst/>
          </p:spPr>
        </p:pic>
      </p:grpSp>
      <p:grpSp>
        <p:nvGrpSpPr>
          <p:cNvPr id="253" name="Group"/>
          <p:cNvGrpSpPr/>
          <p:nvPr/>
        </p:nvGrpSpPr>
        <p:grpSpPr>
          <a:xfrm>
            <a:off x="15271402" y="7745000"/>
            <a:ext cx="5567790" cy="4263730"/>
            <a:chOff x="0" y="-50800"/>
            <a:chExt cx="5567788" cy="4263728"/>
          </a:xfrm>
        </p:grpSpPr>
        <p:pic>
          <p:nvPicPr>
            <p:cNvPr id="250" name="Line Line" descr="Line Line"/>
            <p:cNvPicPr/>
            <p:nvPr/>
          </p:nvPicPr>
          <p:blipFill>
            <a:blip r:embed="rId7"/>
            <a:stretch>
              <a:fillRect/>
            </a:stretch>
          </p:blipFill>
          <p:spPr>
            <a:xfrm rot="16200000" flipH="1">
              <a:off x="1936994" y="1402801"/>
              <a:ext cx="3312794" cy="405591"/>
            </a:xfrm>
            <a:prstGeom prst="rect">
              <a:avLst/>
            </a:prstGeom>
            <a:effectLst/>
          </p:spPr>
        </p:pic>
        <p:sp>
          <p:nvSpPr>
            <p:cNvPr id="252" name="tidal radius"/>
            <p:cNvSpPr txBox="1"/>
            <p:nvPr/>
          </p:nvSpPr>
          <p:spPr>
            <a:xfrm>
              <a:off x="0" y="2912468"/>
              <a:ext cx="5567789" cy="1300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401320">
                <a:defRPr sz="6200">
                  <a:solidFill>
                    <a:schemeClr val="accent1">
                      <a:satOff val="18910"/>
                      <a:lumOff val="-23601"/>
                    </a:schemeClr>
                  </a:solidFill>
                </a:defRPr>
              </a:lvl1pPr>
            </a:lstStyle>
            <a:p>
              <a:r>
                <a:t>tidal radius</a:t>
              </a:r>
            </a:p>
          </p:txBody>
        </p:sp>
      </p:grpSp>
      <p:grpSp>
        <p:nvGrpSpPr>
          <p:cNvPr id="257" name="Group"/>
          <p:cNvGrpSpPr/>
          <p:nvPr/>
        </p:nvGrpSpPr>
        <p:grpSpPr>
          <a:xfrm>
            <a:off x="17542999" y="7675314"/>
            <a:ext cx="6650355" cy="5604511"/>
            <a:chOff x="-837565" y="-50801"/>
            <a:chExt cx="6650354" cy="5604509"/>
          </a:xfrm>
        </p:grpSpPr>
        <p:pic>
          <p:nvPicPr>
            <p:cNvPr id="254" name="Line Line" descr="Line Line"/>
            <p:cNvPicPr/>
            <p:nvPr/>
          </p:nvPicPr>
          <p:blipFill>
            <a:blip r:embed="rId8"/>
            <a:stretch>
              <a:fillRect/>
            </a:stretch>
          </p:blipFill>
          <p:spPr>
            <a:xfrm rot="5400000">
              <a:off x="1775936" y="2051005"/>
              <a:ext cx="4609202" cy="405591"/>
            </a:xfrm>
            <a:prstGeom prst="rect">
              <a:avLst/>
            </a:prstGeom>
            <a:effectLst/>
          </p:spPr>
        </p:pic>
        <p:sp>
          <p:nvSpPr>
            <p:cNvPr id="256" name="Jacobi radius"/>
            <p:cNvSpPr txBox="1"/>
            <p:nvPr/>
          </p:nvSpPr>
          <p:spPr>
            <a:xfrm>
              <a:off x="-837565" y="4419598"/>
              <a:ext cx="6650354" cy="1134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382270">
                <a:defRPr sz="5900">
                  <a:solidFill>
                    <a:schemeClr val="accent5"/>
                  </a:solidFill>
                </a:defRPr>
              </a:lvl1pPr>
            </a:lstStyle>
            <a:p>
              <a:r>
                <a:t>Jacobi radius</a:t>
              </a:r>
            </a:p>
          </p:txBody>
        </p:sp>
      </p:grpSp>
      <p:sp>
        <p:nvSpPr>
          <p:cNvPr id="258" name="J1922+37"/>
          <p:cNvSpPr txBox="1"/>
          <p:nvPr/>
        </p:nvSpPr>
        <p:spPr>
          <a:xfrm>
            <a:off x="6445885" y="2206625"/>
            <a:ext cx="4293235" cy="113411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49885">
              <a:defRPr sz="5400">
                <a:solidFill>
                  <a:schemeClr val="accent5"/>
                </a:solidFill>
              </a:defRPr>
            </a:lvl1pPr>
          </a:lstStyle>
          <a:p>
            <a:r>
              <a:t>J1922+37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3" animBg="1" advAuto="0"/>
      <p:bldP spid="239" grpId="6" animBg="1" advAuto="0"/>
      <p:bldP spid="242" grpId="5" animBg="1" advAuto="0"/>
      <p:bldP spid="244" grpId="2" animBg="1" advAuto="0"/>
      <p:bldP spid="249" grpId="4" animBg="1" advAuto="0"/>
      <p:bldP spid="253" grpId="7" animBg="1" advAuto="0"/>
      <p:bldP spid="257" grpId="8" bldLvl="0" animBg="1" advAuto="0"/>
      <p:bldP spid="258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Screenshot 2025-07-03 at 13.27.26.png" descr="Screenshot 2025-07-03 at 13.27.26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4253395" y="2016508"/>
            <a:ext cx="16148701" cy="2078753"/>
          </a:xfrm>
          <a:prstGeom prst="rect">
            <a:avLst/>
          </a:prstGeom>
        </p:spPr>
      </p:pic>
      <p:pic>
        <p:nvPicPr>
          <p:cNvPr id="261" name="Screenshot 2025-07-03 at 13.27.26.png" descr="Screenshot 2025-07-03 at 13.27.26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4217713" y="4135399"/>
            <a:ext cx="9906059" cy="1185414"/>
          </a:xfrm>
          <a:prstGeom prst="rect">
            <a:avLst/>
          </a:prstGeom>
        </p:spPr>
      </p:pic>
      <p:pic>
        <p:nvPicPr>
          <p:cNvPr id="262" name="Screenshot 2025-07-03 at 13.27.26.png" descr="Screenshot 2025-07-03 at 13.27.26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4160444" y="4110867"/>
            <a:ext cx="6295486" cy="1234478"/>
          </a:xfrm>
          <a:prstGeom prst="rect">
            <a:avLst/>
          </a:prstGeom>
        </p:spPr>
      </p:pic>
      <p:sp>
        <p:nvSpPr>
          <p:cNvPr id="263" name="Associated or not?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Associated or not?</a:t>
            </a:r>
          </a:p>
        </p:txBody>
      </p:sp>
      <p:grpSp>
        <p:nvGrpSpPr>
          <p:cNvPr id="267" name="Group"/>
          <p:cNvGrpSpPr/>
          <p:nvPr/>
        </p:nvGrpSpPr>
        <p:grpSpPr>
          <a:xfrm>
            <a:off x="5614573" y="5162048"/>
            <a:ext cx="7112339" cy="1822293"/>
            <a:chOff x="0" y="-44450"/>
            <a:chExt cx="7112337" cy="1822292"/>
          </a:xfrm>
        </p:grpSpPr>
        <p:sp>
          <p:nvSpPr>
            <p:cNvPr id="264" name="Likely associated"/>
            <p:cNvSpPr txBox="1"/>
            <p:nvPr/>
          </p:nvSpPr>
          <p:spPr>
            <a:xfrm>
              <a:off x="0" y="824308"/>
              <a:ext cx="7112338" cy="9535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336550">
                <a:defRPr sz="5200">
                  <a:solidFill>
                    <a:schemeClr val="accent5"/>
                  </a:solidFill>
                </a:defRPr>
              </a:lvl1pPr>
            </a:lstStyle>
            <a:p>
              <a:r>
                <a:t>Likely associated</a:t>
              </a:r>
            </a:p>
          </p:txBody>
        </p:sp>
        <p:pic>
          <p:nvPicPr>
            <p:cNvPr id="265" name="Line Shape" descr="Line Shape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008440" y="-44450"/>
              <a:ext cx="2347724" cy="1055682"/>
            </a:xfrm>
            <a:prstGeom prst="rect">
              <a:avLst/>
            </a:prstGeom>
            <a:effectLst/>
          </p:spPr>
        </p:pic>
      </p:grpSp>
      <p:grpSp>
        <p:nvGrpSpPr>
          <p:cNvPr id="271" name="Group"/>
          <p:cNvGrpSpPr/>
          <p:nvPr/>
        </p:nvGrpSpPr>
        <p:grpSpPr>
          <a:xfrm>
            <a:off x="13514488" y="5123948"/>
            <a:ext cx="7825740" cy="1860550"/>
            <a:chOff x="0" y="-44450"/>
            <a:chExt cx="7825739" cy="1860549"/>
          </a:xfrm>
        </p:grpSpPr>
        <p:pic>
          <p:nvPicPr>
            <p:cNvPr id="268" name="Line Shape" descr="Line Shape"/>
            <p:cNvPicPr/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1763208" y="-44450"/>
              <a:ext cx="2347724" cy="1055682"/>
            </a:xfrm>
            <a:prstGeom prst="rect">
              <a:avLst/>
            </a:prstGeom>
            <a:effectLst/>
          </p:spPr>
        </p:pic>
        <p:sp>
          <p:nvSpPr>
            <p:cNvPr id="270" name="Unlikely associated"/>
            <p:cNvSpPr txBox="1"/>
            <p:nvPr/>
          </p:nvSpPr>
          <p:spPr>
            <a:xfrm>
              <a:off x="0" y="862330"/>
              <a:ext cx="7825739" cy="9537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317500">
                <a:defRPr sz="4900">
                  <a:solidFill>
                    <a:schemeClr val="accent5"/>
                  </a:solidFill>
                </a:defRPr>
              </a:lvl1pPr>
            </a:lstStyle>
            <a:p>
              <a:r>
                <a:t>Unlikely associated</a:t>
              </a:r>
            </a:p>
          </p:txBody>
        </p:sp>
      </p:grpSp>
      <p:sp>
        <p:nvSpPr>
          <p:cNvPr id="272" name="More robust ways:"/>
          <p:cNvSpPr txBox="1"/>
          <p:nvPr/>
        </p:nvSpPr>
        <p:spPr>
          <a:xfrm>
            <a:off x="312612" y="7408983"/>
            <a:ext cx="7590995" cy="103163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r>
              <a:t>More robust ways:</a:t>
            </a:r>
          </a:p>
        </p:txBody>
      </p:sp>
      <p:sp>
        <p:nvSpPr>
          <p:cNvPr id="273" name="D from Long-baseline interferometry, low flux density"/>
          <p:cNvSpPr txBox="1"/>
          <p:nvPr/>
        </p:nvSpPr>
        <p:spPr>
          <a:xfrm>
            <a:off x="1032482" y="8384131"/>
            <a:ext cx="20828001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30200">
              <a:defRPr sz="5100"/>
            </a:pPr>
            <a:r>
              <a:t>D from Long-baseline interferometry, </a:t>
            </a:r>
            <a:r>
              <a:rPr>
                <a:solidFill>
                  <a:schemeClr val="accent5"/>
                </a:solidFill>
              </a:rPr>
              <a:t>low flux density</a:t>
            </a:r>
          </a:p>
        </p:txBody>
      </p:sp>
      <p:sp>
        <p:nvSpPr>
          <p:cNvPr id="274" name="Proper motion of J1922+37 from timing ∼ 10 years"/>
          <p:cNvSpPr txBox="1"/>
          <p:nvPr/>
        </p:nvSpPr>
        <p:spPr>
          <a:xfrm>
            <a:off x="1068070" y="9864725"/>
            <a:ext cx="22099270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362585">
              <a:defRPr sz="5600"/>
            </a:pPr>
            <a:r>
              <a:t>Proper motion of J1922+37 from timing ∼ </a:t>
            </a:r>
            <a:r>
              <a:rPr>
                <a:solidFill>
                  <a:schemeClr val="accent5"/>
                </a:solidFill>
              </a:rPr>
              <a:t>10 years</a:t>
            </a:r>
          </a:p>
        </p:txBody>
      </p:sp>
      <p:sp>
        <p:nvSpPr>
          <p:cNvPr id="275" name="More PSRs with similar DM in the region ← Globular cluster case"/>
          <p:cNvSpPr txBox="1"/>
          <p:nvPr/>
        </p:nvSpPr>
        <p:spPr>
          <a:xfrm>
            <a:off x="1068165" y="11345438"/>
            <a:ext cx="23065043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11150">
              <a:defRPr sz="4800"/>
            </a:pPr>
            <a:r>
              <a:rPr>
                <a:solidFill>
                  <a:schemeClr val="accent5"/>
                </a:solidFill>
              </a:rPr>
              <a:t>More PSRs with similar DM</a:t>
            </a:r>
            <a:r>
              <a:t> in the region ← Globular cluster case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1" animBg="1" advAuto="0"/>
      <p:bldP spid="262" grpId="3" animBg="1" advAuto="0"/>
      <p:bldP spid="267" grpId="2" animBg="1" advAuto="0"/>
      <p:bldP spid="271" grpId="4" bldLvl="0" animBg="1" advAuto="0"/>
      <p:bldP spid="272" grpId="5" animBg="1" advAuto="0"/>
      <p:bldP spid="273" grpId="6" animBg="1" advAuto="0"/>
      <p:bldP spid="274" grpId="7" animBg="1" advAuto="0"/>
      <p:bldP spid="275" grpId="8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ulsars! J1922+37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Pulsars! J1922+37</a:t>
            </a:r>
          </a:p>
        </p:txBody>
      </p:sp>
      <p:pic>
        <p:nvPicPr>
          <p:cNvPr id="331" name="Image" descr="Image"/>
          <p:cNvPicPr/>
          <p:nvPr/>
        </p:nvPicPr>
        <p:blipFill>
          <a:blip r:embed="rId3"/>
          <a:stretch>
            <a:fillRect/>
          </a:stretch>
        </p:blipFill>
        <p:spPr>
          <a:xfrm>
            <a:off x="13827059" y="1990353"/>
            <a:ext cx="9488688" cy="8818398"/>
          </a:xfrm>
          <a:prstGeom prst="rect">
            <a:avLst/>
          </a:prstGeom>
        </p:spPr>
      </p:pic>
      <p:pic>
        <p:nvPicPr>
          <p:cNvPr id="332" name="Screenshot 2025-07-03 at 13.46.00.png" descr="Screenshot 2025-07-03 at 13.46.00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068253" y="2036320"/>
            <a:ext cx="12613150" cy="8818398"/>
          </a:xfrm>
          <a:prstGeom prst="rect">
            <a:avLst/>
          </a:prstGeom>
        </p:spPr>
      </p:pic>
      <p:sp>
        <p:nvSpPr>
          <p:cNvPr id="333" name="7.8 Myr"/>
          <p:cNvSpPr txBox="1"/>
          <p:nvPr/>
        </p:nvSpPr>
        <p:spPr>
          <a:xfrm>
            <a:off x="14945954" y="2062887"/>
            <a:ext cx="3411162" cy="103776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75920">
              <a:defRPr>
                <a:solidFill>
                  <a:schemeClr val="accent5"/>
                </a:solidFill>
              </a:defRPr>
            </a:lvl1pPr>
          </a:lstStyle>
          <a:p>
            <a:r>
              <a:t>7.8 Myr</a:t>
            </a:r>
          </a:p>
        </p:txBody>
      </p:sp>
      <p:sp>
        <p:nvSpPr>
          <p:cNvPr id="334" name="3x1012 G"/>
          <p:cNvSpPr txBox="1"/>
          <p:nvPr/>
        </p:nvSpPr>
        <p:spPr>
          <a:xfrm>
            <a:off x="14958851" y="3198426"/>
            <a:ext cx="3763256" cy="113422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68935">
              <a:defRPr sz="5700">
                <a:solidFill>
                  <a:schemeClr val="accent5"/>
                </a:solidFill>
              </a:defRPr>
            </a:pPr>
            <a:r>
              <a:t>3x10</a:t>
            </a:r>
            <a:r>
              <a:rPr baseline="32000"/>
              <a:t>12</a:t>
            </a:r>
            <a:r>
              <a:t> G</a:t>
            </a:r>
          </a:p>
        </p:txBody>
      </p:sp>
      <p:grpSp>
        <p:nvGrpSpPr>
          <p:cNvPr id="338" name="Group"/>
          <p:cNvGrpSpPr/>
          <p:nvPr/>
        </p:nvGrpSpPr>
        <p:grpSpPr>
          <a:xfrm>
            <a:off x="1070578" y="10595254"/>
            <a:ext cx="8935110" cy="1741685"/>
            <a:chOff x="-50800" y="-50800"/>
            <a:chExt cx="8935108" cy="1741683"/>
          </a:xfrm>
        </p:grpSpPr>
        <p:sp>
          <p:nvSpPr>
            <p:cNvPr id="335" name="isolated pulsar"/>
            <p:cNvSpPr txBox="1"/>
            <p:nvPr/>
          </p:nvSpPr>
          <p:spPr>
            <a:xfrm>
              <a:off x="2711308" y="653117"/>
              <a:ext cx="6173001" cy="10377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356235">
                <a:defRPr sz="5500">
                  <a:solidFill>
                    <a:schemeClr val="accent5"/>
                  </a:solidFill>
                </a:defRPr>
              </a:lvl1pPr>
            </a:lstStyle>
            <a:p>
              <a:r>
                <a:t>isolated pulsar</a:t>
              </a:r>
            </a:p>
          </p:txBody>
        </p:sp>
        <p:pic>
          <p:nvPicPr>
            <p:cNvPr id="336" name="Line Shape" descr="Line Shape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-50800" y="-50800"/>
              <a:ext cx="2708006" cy="137410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" grpId="1" animBg="1" advAuto="0"/>
      <p:bldP spid="334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Association and formation theory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Association and formation theory</a:t>
            </a:r>
          </a:p>
        </p:txBody>
      </p:sp>
      <p:sp>
        <p:nvSpPr>
          <p:cNvPr id="278" name="J1922+37: 7.8 Myr &lt;&lt; NGC6791: 4 Gyr"/>
          <p:cNvSpPr txBox="1"/>
          <p:nvPr/>
        </p:nvSpPr>
        <p:spPr>
          <a:xfrm>
            <a:off x="6299988" y="4387442"/>
            <a:ext cx="16148702" cy="103776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75920"/>
            <a:r>
              <a:rPr dirty="0"/>
              <a:t>J1922+37: </a:t>
            </a:r>
            <a:r>
              <a:rPr dirty="0">
                <a:solidFill>
                  <a:schemeClr val="accent5"/>
                </a:solidFill>
              </a:rPr>
              <a:t>7.8 Myr</a:t>
            </a:r>
            <a:r>
              <a:rPr dirty="0"/>
              <a:t> &lt;&lt; NGC6791: </a:t>
            </a:r>
            <a:r>
              <a:rPr dirty="0">
                <a:solidFill>
                  <a:schemeClr val="accent5"/>
                </a:solidFill>
              </a:rPr>
              <a:t>4 Gyr</a:t>
            </a:r>
          </a:p>
        </p:txBody>
      </p:sp>
      <p:sp>
        <p:nvSpPr>
          <p:cNvPr id="279" name="If associated, there are challenges to formation theory"/>
          <p:cNvSpPr txBox="1"/>
          <p:nvPr/>
        </p:nvSpPr>
        <p:spPr>
          <a:xfrm>
            <a:off x="585499" y="2162161"/>
            <a:ext cx="22661792" cy="103776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56235">
              <a:defRPr sz="5500"/>
            </a:lvl1pPr>
          </a:lstStyle>
          <a:p>
            <a:r>
              <a:t>If associated, there are challenges to formation theory</a:t>
            </a:r>
          </a:p>
        </p:txBody>
      </p:sp>
      <p:sp>
        <p:nvSpPr>
          <p:cNvPr id="280" name="Age problem"/>
          <p:cNvSpPr txBox="1"/>
          <p:nvPr/>
        </p:nvSpPr>
        <p:spPr>
          <a:xfrm>
            <a:off x="3593686" y="3364803"/>
            <a:ext cx="5412603" cy="103776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75920">
              <a:defRPr>
                <a:solidFill>
                  <a:schemeClr val="accent5"/>
                </a:solidFill>
              </a:defRPr>
            </a:lvl1pPr>
          </a:lstStyle>
          <a:p>
            <a:pPr algn="l"/>
            <a:r>
              <a:rPr dirty="0"/>
              <a:t>Age problem</a:t>
            </a:r>
          </a:p>
        </p:txBody>
      </p:sp>
      <p:sp>
        <p:nvSpPr>
          <p:cNvPr id="281" name="Kick problem"/>
          <p:cNvSpPr txBox="1"/>
          <p:nvPr/>
        </p:nvSpPr>
        <p:spPr>
          <a:xfrm>
            <a:off x="3593686" y="5361456"/>
            <a:ext cx="6190615" cy="103759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62585">
              <a:defRPr sz="5600">
                <a:solidFill>
                  <a:schemeClr val="accent5"/>
                </a:solidFill>
              </a:defRPr>
            </a:lvl1pPr>
          </a:lstStyle>
          <a:p>
            <a:pPr algn="l"/>
            <a:r>
              <a:rPr dirty="0"/>
              <a:t>Kick problem</a:t>
            </a:r>
          </a:p>
        </p:txBody>
      </p:sp>
      <p:sp>
        <p:nvSpPr>
          <p:cNvPr id="282" name="Vescape &lt;&lt; Vkick, would have escaped"/>
          <p:cNvSpPr txBox="1"/>
          <p:nvPr/>
        </p:nvSpPr>
        <p:spPr>
          <a:xfrm>
            <a:off x="6299988" y="6309299"/>
            <a:ext cx="14750220" cy="103776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75920"/>
            <a:r>
              <a:rPr dirty="0" err="1">
                <a:solidFill>
                  <a:schemeClr val="accent5"/>
                </a:solidFill>
              </a:rPr>
              <a:t>V</a:t>
            </a:r>
            <a:r>
              <a:rPr baseline="-6000" dirty="0" err="1">
                <a:solidFill>
                  <a:schemeClr val="accent5"/>
                </a:solidFill>
              </a:rPr>
              <a:t>escape</a:t>
            </a:r>
            <a:r>
              <a:rPr dirty="0">
                <a:solidFill>
                  <a:schemeClr val="accent5"/>
                </a:solidFill>
              </a:rPr>
              <a:t> </a:t>
            </a:r>
            <a:r>
              <a:rPr lang="en-US" dirty="0">
                <a:solidFill>
                  <a:schemeClr val="accent5"/>
                </a:solidFill>
              </a:rPr>
              <a:t>&gt;&gt;</a:t>
            </a:r>
            <a:r>
              <a:rPr dirty="0">
                <a:solidFill>
                  <a:schemeClr val="accent5"/>
                </a:solidFill>
              </a:rPr>
              <a:t> </a:t>
            </a:r>
            <a:r>
              <a:rPr dirty="0" err="1">
                <a:solidFill>
                  <a:schemeClr val="accent5"/>
                </a:solidFill>
              </a:rPr>
              <a:t>V</a:t>
            </a:r>
            <a:r>
              <a:rPr baseline="-6000" dirty="0" err="1">
                <a:solidFill>
                  <a:schemeClr val="accent5"/>
                </a:solidFill>
              </a:rPr>
              <a:t>kick</a:t>
            </a:r>
            <a:r>
              <a:rPr dirty="0"/>
              <a:t>, would have escaped </a:t>
            </a:r>
          </a:p>
        </p:txBody>
      </p:sp>
      <p:sp>
        <p:nvSpPr>
          <p:cNvPr id="283" name="But similar systems have been observed"/>
          <p:cNvSpPr txBox="1"/>
          <p:nvPr/>
        </p:nvSpPr>
        <p:spPr>
          <a:xfrm>
            <a:off x="1124811" y="7827903"/>
            <a:ext cx="17065354" cy="1037767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defTabSz="375920"/>
          </a:lstStyle>
          <a:p>
            <a:r>
              <a:rPr dirty="0"/>
              <a:t>But similar systems have been observed</a:t>
            </a:r>
          </a:p>
        </p:txBody>
      </p:sp>
      <p:sp>
        <p:nvSpPr>
          <p:cNvPr id="284" name="M15K (1.9 s), M15L (3.8 s) in globular cluster M15"/>
          <p:cNvSpPr txBox="1"/>
          <p:nvPr/>
        </p:nvSpPr>
        <p:spPr>
          <a:xfrm>
            <a:off x="1747317" y="9285414"/>
            <a:ext cx="19624488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49885">
              <a:defRPr sz="5400"/>
            </a:pPr>
            <a:r>
              <a:rPr>
                <a:solidFill>
                  <a:schemeClr val="accent5"/>
                </a:solidFill>
              </a:rPr>
              <a:t>M15K</a:t>
            </a:r>
            <a:r>
              <a:t> (1.9 s), </a:t>
            </a:r>
            <a:r>
              <a:rPr>
                <a:solidFill>
                  <a:schemeClr val="accent5"/>
                </a:solidFill>
              </a:rPr>
              <a:t>M15L</a:t>
            </a:r>
            <a:r>
              <a:t> (3.8 s) in globular cluster M15 </a:t>
            </a:r>
          </a:p>
        </p:txBody>
      </p:sp>
      <p:sp>
        <p:nvSpPr>
          <p:cNvPr id="285" name="CXO J1647 at Westerlund 1 within half-light radius"/>
          <p:cNvSpPr txBox="1"/>
          <p:nvPr/>
        </p:nvSpPr>
        <p:spPr>
          <a:xfrm>
            <a:off x="1778000" y="10829746"/>
            <a:ext cx="19624488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36550">
              <a:defRPr sz="5200"/>
            </a:pPr>
            <a:r>
              <a:rPr>
                <a:solidFill>
                  <a:schemeClr val="accent5"/>
                </a:solidFill>
              </a:rPr>
              <a:t>CXO J1647 </a:t>
            </a:r>
            <a:r>
              <a:t>at Westerlund 1 within</a:t>
            </a:r>
            <a:r>
              <a:rPr>
                <a:solidFill>
                  <a:schemeClr val="accent5"/>
                </a:solidFill>
              </a:rPr>
              <a:t> half-light radius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" grpId="2" animBg="1" advAuto="0"/>
      <p:bldP spid="280" grpId="1" animBg="1" advAuto="0"/>
      <p:bldP spid="281" grpId="3" animBg="1" advAuto="0"/>
      <p:bldP spid="282" grpId="4" animBg="1" advAuto="0"/>
      <p:bldP spid="283" grpId="5" animBg="1" advAuto="0"/>
      <p:bldP spid="284" grpId="6" animBg="1" advAuto="0"/>
      <p:bldP spid="285" grpId="7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Association and formation theory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Association and formation theory</a:t>
            </a:r>
          </a:p>
        </p:txBody>
      </p:sp>
      <p:sp>
        <p:nvSpPr>
          <p:cNvPr id="288" name="M15K (1.9 s), M15L (3.8 s) in globular cluster M15"/>
          <p:cNvSpPr txBox="1"/>
          <p:nvPr/>
        </p:nvSpPr>
        <p:spPr>
          <a:xfrm>
            <a:off x="1247775" y="1681480"/>
            <a:ext cx="21406485" cy="130048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368935">
              <a:defRPr sz="5700"/>
            </a:pPr>
            <a:r>
              <a:rPr dirty="0">
                <a:solidFill>
                  <a:schemeClr val="accent5"/>
                </a:solidFill>
              </a:rPr>
              <a:t>M15K</a:t>
            </a:r>
            <a:r>
              <a:rPr dirty="0"/>
              <a:t> (1.9 s), </a:t>
            </a:r>
            <a:r>
              <a:rPr dirty="0">
                <a:solidFill>
                  <a:schemeClr val="accent5"/>
                </a:solidFill>
              </a:rPr>
              <a:t>M15L</a:t>
            </a:r>
            <a:r>
              <a:rPr dirty="0"/>
              <a:t> (3.8 s) in globular cluster M15 </a:t>
            </a:r>
          </a:p>
        </p:txBody>
      </p:sp>
      <p:sp>
        <p:nvSpPr>
          <p:cNvPr id="289" name="CXO J1647 at Westerlund 1 within half-light radius"/>
          <p:cNvSpPr txBox="1"/>
          <p:nvPr/>
        </p:nvSpPr>
        <p:spPr>
          <a:xfrm>
            <a:off x="1283433" y="2805832"/>
            <a:ext cx="20828001" cy="130046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356235">
              <a:defRPr sz="5500"/>
            </a:pPr>
            <a:r>
              <a:rPr dirty="0">
                <a:solidFill>
                  <a:schemeClr val="accent5"/>
                </a:solidFill>
              </a:rPr>
              <a:t>CXO J1647 </a:t>
            </a:r>
            <a:r>
              <a:rPr dirty="0"/>
              <a:t>at Westerlund 1 within</a:t>
            </a:r>
            <a:r>
              <a:rPr dirty="0">
                <a:solidFill>
                  <a:schemeClr val="accent5"/>
                </a:solidFill>
              </a:rPr>
              <a:t> half-light radius</a:t>
            </a:r>
          </a:p>
        </p:txBody>
      </p:sp>
      <p:grpSp>
        <p:nvGrpSpPr>
          <p:cNvPr id="302" name="Group"/>
          <p:cNvGrpSpPr/>
          <p:nvPr/>
        </p:nvGrpSpPr>
        <p:grpSpPr>
          <a:xfrm>
            <a:off x="12652991" y="4104292"/>
            <a:ext cx="9371965" cy="9278308"/>
            <a:chOff x="12699" y="12700"/>
            <a:chExt cx="9371963" cy="9278306"/>
          </a:xfrm>
        </p:grpSpPr>
        <p:grpSp>
          <p:nvGrpSpPr>
            <p:cNvPr id="300" name="Group"/>
            <p:cNvGrpSpPr/>
            <p:nvPr/>
          </p:nvGrpSpPr>
          <p:grpSpPr>
            <a:xfrm>
              <a:off x="12699" y="12700"/>
              <a:ext cx="9019647" cy="9278306"/>
              <a:chOff x="12699" y="12700"/>
              <a:chExt cx="9019645" cy="9278305"/>
            </a:xfrm>
          </p:grpSpPr>
          <p:grpSp>
            <p:nvGrpSpPr>
              <p:cNvPr id="292" name="Group"/>
              <p:cNvGrpSpPr/>
              <p:nvPr/>
            </p:nvGrpSpPr>
            <p:grpSpPr>
              <a:xfrm>
                <a:off x="12699" y="12700"/>
                <a:ext cx="9019647" cy="9278306"/>
                <a:chOff x="12699" y="12700"/>
                <a:chExt cx="9019645" cy="9278305"/>
              </a:xfrm>
            </p:grpSpPr>
            <p:pic>
              <p:nvPicPr>
                <p:cNvPr id="290" name="Screenshot 2025-07-03 at 14.59.13.png" descr="Screenshot 2025-07-03 at 14.59.13.png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2700" y="12700"/>
                  <a:ext cx="9019646" cy="9278306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291" name="Screenshot 2025-07-03 at 15.00.16.png" descr="Screenshot 2025-07-03 at 15.00.16.png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660266" y="6529423"/>
                  <a:ext cx="1274678" cy="689580"/>
                </a:xfrm>
                <a:prstGeom prst="rect">
                  <a:avLst/>
                </a:prstGeom>
                <a:ln w="88900" cap="flat">
                  <a:noFill/>
                  <a:miter lim="400000"/>
                  <a:headEnd/>
                  <a:tailEnd/>
                </a:ln>
                <a:effectLst/>
              </p:spPr>
            </p:pic>
          </p:grpSp>
          <p:grpSp>
            <p:nvGrpSpPr>
              <p:cNvPr id="299" name="Group"/>
              <p:cNvGrpSpPr/>
              <p:nvPr/>
            </p:nvGrpSpPr>
            <p:grpSpPr>
              <a:xfrm>
                <a:off x="3013024" y="2513551"/>
                <a:ext cx="2790398" cy="910931"/>
                <a:chOff x="0" y="0"/>
                <a:chExt cx="2790396" cy="910929"/>
              </a:xfrm>
            </p:grpSpPr>
            <p:pic>
              <p:nvPicPr>
                <p:cNvPr id="293" name="Screenshot 2025-07-03 at 15.00.16.png" descr="Screenshot 2025-07-03 at 15.00.16.png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76417" y="100277"/>
                  <a:ext cx="657983" cy="355958"/>
                </a:xfrm>
                <a:prstGeom prst="rect">
                  <a:avLst/>
                </a:prstGeom>
                <a:ln w="88900" cap="flat">
                  <a:noFill/>
                  <a:miter lim="400000"/>
                  <a:headEnd/>
                  <a:tailEnd/>
                </a:ln>
                <a:effectLst/>
              </p:spPr>
            </p:pic>
            <p:grpSp>
              <p:nvGrpSpPr>
                <p:cNvPr id="298" name="Group"/>
                <p:cNvGrpSpPr/>
                <p:nvPr/>
              </p:nvGrpSpPr>
              <p:grpSpPr>
                <a:xfrm>
                  <a:off x="0" y="0"/>
                  <a:ext cx="2790397" cy="910930"/>
                  <a:chOff x="0" y="0"/>
                  <a:chExt cx="2790396" cy="910929"/>
                </a:xfrm>
              </p:grpSpPr>
              <p:pic>
                <p:nvPicPr>
                  <p:cNvPr id="294" name="Screenshot 2025-07-03 at 15.00.16.png" descr="Screenshot 2025-07-03 at 15.00.16.png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0" y="160639"/>
                    <a:ext cx="774700" cy="419101"/>
                  </a:xfrm>
                  <a:prstGeom prst="rect">
                    <a:avLst/>
                  </a:prstGeom>
                  <a:ln w="88900" cap="flat">
                    <a:noFill/>
                    <a:miter lim="400000"/>
                    <a:headEnd/>
                    <a:tailEnd/>
                  </a:ln>
                  <a:effectLst/>
                </p:spPr>
              </p:pic>
              <p:pic>
                <p:nvPicPr>
                  <p:cNvPr id="295" name="Screenshot 2025-07-03 at 15.00.16.png" descr="Screenshot 2025-07-03 at 15.00.16.png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912034" y="160639"/>
                    <a:ext cx="774701" cy="419101"/>
                  </a:xfrm>
                  <a:prstGeom prst="rect">
                    <a:avLst/>
                  </a:prstGeom>
                  <a:ln w="88900" cap="flat">
                    <a:noFill/>
                    <a:miter lim="400000"/>
                    <a:headEnd/>
                    <a:tailEnd/>
                  </a:ln>
                  <a:effectLst/>
                </p:spPr>
              </p:pic>
              <p:pic>
                <p:nvPicPr>
                  <p:cNvPr id="296" name="Screenshot 2025-07-03 at 15.00.16.png" descr="Screenshot 2025-07-03 at 15.00.16.png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515719" y="0"/>
                    <a:ext cx="1274678" cy="689580"/>
                  </a:xfrm>
                  <a:prstGeom prst="rect">
                    <a:avLst/>
                  </a:prstGeom>
                  <a:ln w="88900" cap="flat">
                    <a:noFill/>
                    <a:miter lim="400000"/>
                    <a:headEnd/>
                    <a:tailEnd/>
                  </a:ln>
                  <a:effectLst/>
                </p:spPr>
              </p:pic>
              <p:pic>
                <p:nvPicPr>
                  <p:cNvPr id="297" name="Screenshot 2025-07-03 at 15.00.16.png" descr="Screenshot 2025-07-03 at 15.00.16.png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351802" y="221350"/>
                    <a:ext cx="1274678" cy="689580"/>
                  </a:xfrm>
                  <a:prstGeom prst="rect">
                    <a:avLst/>
                  </a:prstGeom>
                  <a:ln w="88900" cap="flat">
                    <a:noFill/>
                    <a:miter lim="400000"/>
                    <a:headEnd/>
                    <a:tailEnd/>
                  </a:ln>
                  <a:effectLst/>
                </p:spPr>
              </p:pic>
            </p:grpSp>
          </p:grpSp>
        </p:grpSp>
        <p:sp>
          <p:nvSpPr>
            <p:cNvPr id="301" name="Pica+ 2024"/>
            <p:cNvSpPr txBox="1"/>
            <p:nvPr/>
          </p:nvSpPr>
          <p:spPr>
            <a:xfrm>
              <a:off x="4542153" y="6614159"/>
              <a:ext cx="4842509" cy="130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349885">
                <a:defRPr sz="5400">
                  <a:solidFill>
                    <a:schemeClr val="accent5"/>
                  </a:solidFill>
                </a:defRPr>
              </a:lvl1pPr>
            </a:lstStyle>
            <a:p>
              <a:r>
                <a:t>Pica+ 2024</a:t>
              </a:r>
            </a:p>
          </p:txBody>
        </p:sp>
      </p:grpSp>
      <p:grpSp>
        <p:nvGrpSpPr>
          <p:cNvPr id="305" name="Group"/>
          <p:cNvGrpSpPr/>
          <p:nvPr/>
        </p:nvGrpSpPr>
        <p:grpSpPr>
          <a:xfrm>
            <a:off x="1355393" y="4056342"/>
            <a:ext cx="9871122" cy="9247206"/>
            <a:chOff x="12699" y="12699"/>
            <a:chExt cx="9871120" cy="9247205"/>
          </a:xfrm>
        </p:grpSpPr>
        <p:pic>
          <p:nvPicPr>
            <p:cNvPr id="303" name="Screenshot 2025-07-03 at 14.57.36.png" descr="Screenshot 2025-07-03 at 14.57.36.png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2700" y="12700"/>
              <a:ext cx="9871121" cy="9247206"/>
            </a:xfrm>
            <a:prstGeom prst="rect">
              <a:avLst/>
            </a:prstGeom>
            <a:effectLst/>
          </p:spPr>
        </p:pic>
        <p:sp>
          <p:nvSpPr>
            <p:cNvPr id="304" name="Zhou+ 2024"/>
            <p:cNvSpPr txBox="1"/>
            <p:nvPr/>
          </p:nvSpPr>
          <p:spPr>
            <a:xfrm>
              <a:off x="4189885" y="6967743"/>
              <a:ext cx="5130098" cy="13004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rmAutofit/>
            </a:bodyPr>
            <a:lstStyle>
              <a:lvl1pPr defTabSz="382270">
                <a:defRPr sz="5900">
                  <a:solidFill>
                    <a:schemeClr val="accent5"/>
                  </a:solidFill>
                </a:defRPr>
              </a:lvl1pPr>
            </a:lstStyle>
            <a:p>
              <a:r>
                <a:t>Zhou+ 2024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" grpId="2" animBg="1" advAuto="0"/>
      <p:bldP spid="302" grpId="3" bldLvl="0" animBg="1" advAuto="0"/>
      <p:bldP spid="305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ummary"/>
          <p:cNvSpPr txBox="1">
            <a:spLocks noGrp="1"/>
          </p:cNvSpPr>
          <p:nvPr>
            <p:ph type="title"/>
          </p:nvPr>
        </p:nvSpPr>
        <p:spPr>
          <a:xfrm>
            <a:off x="1778000" y="355600"/>
            <a:ext cx="20828000" cy="1494231"/>
          </a:xfrm>
          <a:prstGeom prst="rect">
            <a:avLst/>
          </a:prstGeom>
        </p:spPr>
        <p:txBody>
          <a:bodyPr/>
          <a:lstStyle>
            <a:lvl1pPr defTabSz="563245">
              <a:defRPr sz="8700"/>
            </a:lvl1pPr>
          </a:lstStyle>
          <a:p>
            <a:r>
              <a:t>Summary</a:t>
            </a:r>
          </a:p>
        </p:txBody>
      </p:sp>
      <p:sp>
        <p:nvSpPr>
          <p:cNvPr id="308" name="Survyed 7 OCs with FAST, searched with PEASOUP"/>
          <p:cNvSpPr txBox="1"/>
          <p:nvPr/>
        </p:nvSpPr>
        <p:spPr>
          <a:xfrm>
            <a:off x="1075413" y="2445186"/>
            <a:ext cx="22233174" cy="149423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l" defTabSz="401320">
              <a:defRPr sz="6200"/>
            </a:lvl1pPr>
          </a:lstStyle>
          <a:p>
            <a:r>
              <a:t>Survyed 7 OCs with FAST, searched with PEASOUP</a:t>
            </a:r>
          </a:p>
        </p:txBody>
      </p:sp>
      <p:sp>
        <p:nvSpPr>
          <p:cNvPr id="309" name="Discovered a new isolated pulsar J1922+37, P = 1.9 s"/>
          <p:cNvSpPr txBox="1"/>
          <p:nvPr/>
        </p:nvSpPr>
        <p:spPr>
          <a:xfrm>
            <a:off x="1075413" y="4534772"/>
            <a:ext cx="22329213" cy="122228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algn="l" defTabSz="375920"/>
            <a:r>
              <a:t>Discovered a new isolated pulsar </a:t>
            </a:r>
            <a:r>
              <a:rPr>
                <a:solidFill>
                  <a:schemeClr val="accent5"/>
                </a:solidFill>
              </a:rPr>
              <a:t>J1922+37</a:t>
            </a:r>
            <a:r>
              <a:t>, P = 1.9 s</a:t>
            </a:r>
          </a:p>
        </p:txBody>
      </p:sp>
      <p:sp>
        <p:nvSpPr>
          <p:cNvPr id="310" name="J1922+37 is in the direction of NGC 6791, has some chance of association based on d_DM"/>
          <p:cNvSpPr txBox="1"/>
          <p:nvPr/>
        </p:nvSpPr>
        <p:spPr>
          <a:xfrm>
            <a:off x="1027393" y="6352412"/>
            <a:ext cx="22329214" cy="2041748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l" defTabSz="382270">
              <a:defRPr sz="5900"/>
            </a:lvl1pPr>
          </a:lstStyle>
          <a:p>
            <a:r>
              <a:rPr dirty="0"/>
              <a:t>J1922+37 is in the direction of NGC 6791, has some chance of association based on </a:t>
            </a:r>
            <a:r>
              <a:rPr dirty="0" err="1"/>
              <a:t>d_DM</a:t>
            </a:r>
            <a:endParaRPr dirty="0"/>
          </a:p>
        </p:txBody>
      </p:sp>
      <p:sp>
        <p:nvSpPr>
          <p:cNvPr id="311" name="If associated, new evidence for alternative formation channel"/>
          <p:cNvSpPr txBox="1"/>
          <p:nvPr/>
        </p:nvSpPr>
        <p:spPr>
          <a:xfrm>
            <a:off x="1027393" y="9224385"/>
            <a:ext cx="22956879" cy="122228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l" defTabSz="317500">
              <a:defRPr sz="4900"/>
            </a:lvl1pPr>
          </a:lstStyle>
          <a:p>
            <a:r>
              <a:rPr lang="en-US"/>
              <a:t>Roubust confirmation: finding more pulsars with similar DM</a:t>
            </a:r>
          </a:p>
        </p:txBody>
      </p:sp>
      <p:sp>
        <p:nvSpPr>
          <p:cNvPr id="2" name="If associated, new evidence for alternative formation channel"/>
          <p:cNvSpPr txBox="1"/>
          <p:nvPr/>
        </p:nvSpPr>
        <p:spPr>
          <a:xfrm>
            <a:off x="1027393" y="11105890"/>
            <a:ext cx="22956879" cy="122228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l" defTabSz="317500">
              <a:defRPr sz="4900"/>
            </a:lvl1pPr>
          </a:lstStyle>
          <a:p>
            <a:r>
              <a:t>If associated, new evidence for alternative formation channel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" grpId="1" animBg="1" advAuto="0"/>
      <p:bldP spid="310" grpId="2" animBg="1" advAuto="0"/>
      <p:bldP spid="311" grpId="3" animBg="1" advAuto="0"/>
      <p:bldP spid="2" grpId="3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ulsars!"/>
          <p:cNvSpPr txBox="1">
            <a:spLocks noGrp="1"/>
          </p:cNvSpPr>
          <p:nvPr>
            <p:ph type="title"/>
          </p:nvPr>
        </p:nvSpPr>
        <p:spPr>
          <a:xfrm>
            <a:off x="1778000" y="291405"/>
            <a:ext cx="20828000" cy="1300461"/>
          </a:xfrm>
          <a:prstGeom prst="rect">
            <a:avLst/>
          </a:prstGeom>
        </p:spPr>
        <p:txBody>
          <a:bodyPr/>
          <a:lstStyle>
            <a:lvl1pPr defTabSz="473075">
              <a:defRPr sz="7300"/>
            </a:lvl1pPr>
          </a:lstStyle>
          <a:p>
            <a:r>
              <a:t>Pulsars!</a:t>
            </a:r>
          </a:p>
        </p:txBody>
      </p:sp>
      <p:pic>
        <p:nvPicPr>
          <p:cNvPr id="314" name="Screenshot 2025-07-03 at 13.02.23.png" descr="Screenshot 2025-07-03 at 13.02.23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622783" y="1585918"/>
            <a:ext cx="11077965" cy="7960268"/>
          </a:xfrm>
          <a:prstGeom prst="rect">
            <a:avLst/>
          </a:prstGeom>
        </p:spPr>
      </p:pic>
      <p:pic>
        <p:nvPicPr>
          <p:cNvPr id="315" name="Screenshot 2025-07-03 at 13.03.05.png" descr="Screenshot 2025-07-03 at 13.03.05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2748775" y="1579308"/>
            <a:ext cx="9311025" cy="8082212"/>
          </a:xfrm>
          <a:prstGeom prst="rect">
            <a:avLst/>
          </a:prstGeom>
        </p:spPr>
      </p:pic>
      <p:grpSp>
        <p:nvGrpSpPr>
          <p:cNvPr id="322" name="Group"/>
          <p:cNvGrpSpPr/>
          <p:nvPr/>
        </p:nvGrpSpPr>
        <p:grpSpPr>
          <a:xfrm>
            <a:off x="17129661" y="113064"/>
            <a:ext cx="1154943" cy="2927922"/>
            <a:chOff x="-203467" y="-50800"/>
            <a:chExt cx="1154941" cy="2927920"/>
          </a:xfrm>
        </p:grpSpPr>
        <p:pic>
          <p:nvPicPr>
            <p:cNvPr id="316" name="Line Line" descr="Line Line"/>
            <p:cNvPicPr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-740382" y="858681"/>
              <a:ext cx="2224555" cy="405592"/>
            </a:xfrm>
            <a:prstGeom prst="rect">
              <a:avLst/>
            </a:prstGeom>
            <a:effectLst/>
          </p:spPr>
        </p:pic>
        <p:pic>
          <p:nvPicPr>
            <p:cNvPr id="318" name="Line Line" descr="Line Line"/>
            <p:cNvPicPr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-1112950" y="1562048"/>
              <a:ext cx="2224555" cy="405591"/>
            </a:xfrm>
            <a:prstGeom prst="rect">
              <a:avLst/>
            </a:prstGeom>
            <a:effectLst/>
          </p:spPr>
        </p:pic>
        <p:pic>
          <p:nvPicPr>
            <p:cNvPr id="320" name="Line Line" descr="Line Line"/>
            <p:cNvPicPr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-363599" y="1562048"/>
              <a:ext cx="2224555" cy="405591"/>
            </a:xfrm>
            <a:prstGeom prst="rect">
              <a:avLst/>
            </a:prstGeom>
            <a:effectLst/>
          </p:spPr>
        </p:pic>
      </p:grpSp>
      <p:pic>
        <p:nvPicPr>
          <p:cNvPr id="323" name="Line Line" descr="Line Line"/>
          <p:cNvPicPr/>
          <p:nvPr/>
        </p:nvPicPr>
        <p:blipFill>
          <a:blip r:embed="rId6"/>
          <a:stretch>
            <a:fillRect/>
          </a:stretch>
        </p:blipFill>
        <p:spPr>
          <a:xfrm rot="10800000">
            <a:off x="18246793" y="3608447"/>
            <a:ext cx="3652607" cy="405591"/>
          </a:xfrm>
          <a:prstGeom prst="rect">
            <a:avLst/>
          </a:prstGeom>
        </p:spPr>
      </p:pic>
      <p:sp>
        <p:nvSpPr>
          <p:cNvPr id="325" name="6.25 ms, 120 pc/cm3"/>
          <p:cNvSpPr txBox="1"/>
          <p:nvPr/>
        </p:nvSpPr>
        <p:spPr>
          <a:xfrm>
            <a:off x="727710" y="9431655"/>
            <a:ext cx="9798050" cy="103187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68935">
              <a:defRPr sz="5700"/>
            </a:pPr>
            <a:r>
              <a:t>6.25 ms, 120 pc/cm</a:t>
            </a:r>
            <a:r>
              <a:rPr baseline="32000"/>
              <a:t>3</a:t>
            </a:r>
          </a:p>
        </p:txBody>
      </p:sp>
      <p:sp>
        <p:nvSpPr>
          <p:cNvPr id="326" name="Consistent with J1835+0534g found by GPPS in P, DM"/>
          <p:cNvSpPr txBox="1"/>
          <p:nvPr/>
        </p:nvSpPr>
        <p:spPr>
          <a:xfrm>
            <a:off x="660594" y="10469684"/>
            <a:ext cx="22634612" cy="103163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68935">
              <a:defRPr sz="5700"/>
            </a:pPr>
            <a:r>
              <a:t>Consistent with </a:t>
            </a:r>
            <a:r>
              <a:rPr>
                <a:solidFill>
                  <a:schemeClr val="accent5"/>
                </a:solidFill>
              </a:rPr>
              <a:t>J1835+0534g</a:t>
            </a:r>
            <a:r>
              <a:t> found by </a:t>
            </a:r>
            <a:r>
              <a:rPr>
                <a:solidFill>
                  <a:schemeClr val="accent5"/>
                </a:solidFill>
              </a:rPr>
              <a:t>GPPS </a:t>
            </a:r>
            <a:r>
              <a:t>in P, DM</a:t>
            </a:r>
          </a:p>
        </p:txBody>
      </p:sp>
      <p:sp>
        <p:nvSpPr>
          <p:cNvPr id="327" name="In the direction of IC 4756, but &gt;&gt; cluster DM (50 – 80)"/>
          <p:cNvSpPr txBox="1"/>
          <p:nvPr/>
        </p:nvSpPr>
        <p:spPr>
          <a:xfrm>
            <a:off x="660594" y="11560581"/>
            <a:ext cx="22634612" cy="103163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49885">
              <a:defRPr sz="5400"/>
            </a:pPr>
            <a:r>
              <a:t>In the direction of IC 4756, but </a:t>
            </a:r>
            <a:r>
              <a:rPr>
                <a:solidFill>
                  <a:schemeClr val="accent5"/>
                </a:solidFill>
              </a:rPr>
              <a:t>&gt;&gt;</a:t>
            </a:r>
            <a:r>
              <a:t> cluster DM (50 – 80)</a:t>
            </a:r>
          </a:p>
        </p:txBody>
      </p:sp>
      <p:sp>
        <p:nvSpPr>
          <p:cNvPr id="328" name="Association unlikely"/>
          <p:cNvSpPr txBox="1"/>
          <p:nvPr/>
        </p:nvSpPr>
        <p:spPr>
          <a:xfrm>
            <a:off x="14291648" y="12424817"/>
            <a:ext cx="8890793" cy="103163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 defTabSz="368935">
              <a:defRPr sz="5700"/>
            </a:pPr>
            <a:r>
              <a:t>Association </a:t>
            </a:r>
            <a:r>
              <a:rPr>
                <a:solidFill>
                  <a:schemeClr val="accent5"/>
                </a:solidFill>
              </a:rPr>
              <a:t>unlikely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" grpId="3" animBg="1" advAuto="0"/>
      <p:bldP spid="322" grpId="4" animBg="1" advAuto="0"/>
      <p:bldP spid="323" grpId="5" animBg="1" advAuto="0"/>
      <p:bldP spid="325" grpId="1" animBg="1" advAuto="0"/>
      <p:bldP spid="326" grpId="2" animBg="1" advAuto="0"/>
      <p:bldP spid="327" grpId="6" animBg="1" advAuto="0"/>
      <p:bldP spid="328" grpId="7" animBg="1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">
  <a:themeElements>
    <a:clrScheme name="Chalkboard">
      <a:dk1>
        <a:srgbClr val="BF00FF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6477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 panose="03050602040202020205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>
          <a:noFill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6477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 panose="03050602040202020205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6477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 panose="03050602040202020205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>
          <a:noFill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6477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5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 panose="03050602040202020205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537</Words>
  <Application>Microsoft Office PowerPoint</Application>
  <PresentationFormat>自定义</PresentationFormat>
  <Paragraphs>96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6" baseType="lpstr">
      <vt:lpstr>Chalkduster</vt:lpstr>
      <vt:lpstr>Helvetica Neue</vt:lpstr>
      <vt:lpstr>Chalkboard</vt:lpstr>
      <vt:lpstr>A 1.9 s pulsar in the direction of the old open cluster NGC 6791</vt:lpstr>
      <vt:lpstr>Survey of seven open clusters</vt:lpstr>
      <vt:lpstr>Survey of seven open clusters</vt:lpstr>
      <vt:lpstr>Data reduction</vt:lpstr>
      <vt:lpstr>Pulsar search</vt:lpstr>
      <vt:lpstr>Sifting and folding candidates</vt:lpstr>
      <vt:lpstr>Pulsars!</vt:lpstr>
      <vt:lpstr>Associated or not?</vt:lpstr>
      <vt:lpstr>Pulsars! J1922+37</vt:lpstr>
      <vt:lpstr>Association and formation theory</vt:lpstr>
      <vt:lpstr>Association and formation theory</vt:lpstr>
      <vt:lpstr>Summary</vt:lpstr>
      <vt:lpstr>Pulsars!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1.9 s pulsar in the direction of the old open cluster NGC 6791</dc:title>
  <dc:creator/>
  <cp:lastModifiedBy>a31373</cp:lastModifiedBy>
  <cp:revision>7</cp:revision>
  <dcterms:created xsi:type="dcterms:W3CDTF">2025-07-03T07:46:34Z</dcterms:created>
  <dcterms:modified xsi:type="dcterms:W3CDTF">2025-07-03T08:27:09Z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B97101E0427DB195D82F66681EE3E0E8_42</vt:lpwstr>
  </property>
  <property fmtid="{D5CDD505-2E9C-101B-9397-08002B2CF9AE}" pid="3" name="KSOProductBuildVer">
    <vt:lpwstr>1033-6.12.0.8652</vt:lpwstr>
  </property>
</Properties>
</file>