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2"/>
    <p:sldId id="272" r:id="rId3"/>
    <p:sldId id="275" r:id="rId4"/>
    <p:sldId id="273" r:id="rId5"/>
    <p:sldId id="27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1" d="100"/>
          <a:sy n="71" d="100"/>
        </p:scale>
        <p:origin x="1143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7F4CC-029A-4C7B-8425-265B344D8FF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47B8F-80C1-4214-B260-E3532A76A055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6.bin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5.wmf"/><Relationship Id="rId1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7.wmf"/><Relationship Id="rId3" Type="http://schemas.openxmlformats.org/officeDocument/2006/relationships/image" Target="../media/image19.wmf"/><Relationship Id="rId7" Type="http://schemas.openxmlformats.org/officeDocument/2006/relationships/image" Target="../media/image5.wmf"/><Relationship Id="rId12" Type="http://schemas.openxmlformats.org/officeDocument/2006/relationships/oleObject" Target="../embeddings/oleObject22.bin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6.wmf"/><Relationship Id="rId5" Type="http://schemas.openxmlformats.org/officeDocument/2006/relationships/image" Target="../media/image20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42010"/>
          </a:xfrm>
        </p:spPr>
        <p:txBody>
          <a:bodyPr/>
          <a:lstStyle/>
          <a:p>
            <a:r>
              <a:rPr lang="zh-CN" altLang="en-US" sz="40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磁星超強磁场的物理本质</a:t>
            </a:r>
            <a:br>
              <a:rPr lang="en-US" altLang="zh-CN" sz="40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凝聚态核物理学应用</a:t>
            </a:r>
            <a:r>
              <a:rPr lang="en-US" altLang="zh-CN" sz="2800" b="1" dirty="0">
                <a:solidFill>
                  <a:srgbClr val="0D0D0D"/>
                </a:solidFill>
                <a:ea typeface="楷体" panose="02010609060101010101" pitchFamily="49" charset="-122"/>
              </a:rPr>
              <a:t>II</a:t>
            </a:r>
            <a:r>
              <a:rPr lang="zh-CN" altLang="en-US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8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3427" name="Rectangle 4"/>
          <p:cNvSpPr>
            <a:spLocks noChangeArrowheads="1"/>
          </p:cNvSpPr>
          <p:nvPr/>
        </p:nvSpPr>
        <p:spPr bwMode="auto">
          <a:xfrm>
            <a:off x="0" y="692150"/>
            <a:ext cx="91440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4000" b="1">
              <a:solidFill>
                <a:srgbClr val="FF3300"/>
              </a:solidFill>
            </a:endParaRPr>
          </a:p>
        </p:txBody>
      </p:sp>
      <p:pic>
        <p:nvPicPr>
          <p:cNvPr id="103428" name="Picture 6" descr="D:\CHAISSON\BG313\IMAGES\BG13FG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14800"/>
            <a:ext cx="263525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9" name="Rectangle 7"/>
          <p:cNvSpPr>
            <a:spLocks noChangeArrowheads="1"/>
          </p:cNvSpPr>
          <p:nvPr/>
        </p:nvSpPr>
        <p:spPr bwMode="auto">
          <a:xfrm>
            <a:off x="3962400" y="5181600"/>
            <a:ext cx="4724400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r>
              <a:rPr lang="zh-CN" altLang="en-US" sz="3200"/>
              <a:t>涡丝核心</a:t>
            </a:r>
            <a:r>
              <a:rPr lang="en-US" altLang="zh-CN" sz="3200"/>
              <a:t>(</a:t>
            </a:r>
            <a:r>
              <a:rPr lang="zh-CN" altLang="en-US" sz="3200"/>
              <a:t>正常中子流体</a:t>
            </a:r>
            <a:r>
              <a:rPr lang="en-US" altLang="zh-CN" sz="3200"/>
              <a:t>)</a:t>
            </a:r>
          </a:p>
        </p:txBody>
      </p:sp>
      <p:sp>
        <p:nvSpPr>
          <p:cNvPr id="103430" name="AutoShape 8"/>
          <p:cNvSpPr>
            <a:spLocks noChangeArrowheads="1"/>
          </p:cNvSpPr>
          <p:nvPr/>
        </p:nvSpPr>
        <p:spPr bwMode="auto">
          <a:xfrm>
            <a:off x="2819400" y="1905000"/>
            <a:ext cx="6324600" cy="4953000"/>
          </a:xfrm>
          <a:prstGeom prst="can">
            <a:avLst>
              <a:gd name="adj" fmla="val 25000"/>
            </a:avLst>
          </a:prstGeom>
          <a:solidFill>
            <a:schemeClr val="hlink">
              <a:alpha val="50195"/>
            </a:schemeClr>
          </a:solidFill>
          <a:ln w="9525" cap="rnd">
            <a:solidFill>
              <a:srgbClr val="FFFF00"/>
            </a:solidFill>
            <a:prstDash val="sysDot"/>
            <a:miter lim="800000"/>
          </a:ln>
        </p:spPr>
        <p:txBody>
          <a:bodyPr wrap="none" anchor="ctr"/>
          <a:lstStyle/>
          <a:p>
            <a:pPr algn="ctr"/>
            <a:endParaRPr lang="zh-CN" altLang="zh-CN">
              <a:solidFill>
                <a:schemeClr val="accent2"/>
              </a:solidFill>
            </a:endParaRPr>
          </a:p>
        </p:txBody>
      </p:sp>
      <p:sp>
        <p:nvSpPr>
          <p:cNvPr id="103431" name="AutoShape 9"/>
          <p:cNvSpPr>
            <a:spLocks noChangeArrowheads="1"/>
          </p:cNvSpPr>
          <p:nvPr/>
        </p:nvSpPr>
        <p:spPr bwMode="auto">
          <a:xfrm>
            <a:off x="5562600" y="1752600"/>
            <a:ext cx="762000" cy="914400"/>
          </a:xfrm>
          <a:prstGeom prst="curvedRightArrow">
            <a:avLst>
              <a:gd name="adj1" fmla="val 24000"/>
              <a:gd name="adj2" fmla="val 48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algn="ctr"/>
            <a:endParaRPr lang="zh-CN" altLang="zh-CN"/>
          </a:p>
        </p:txBody>
      </p:sp>
      <p:sp>
        <p:nvSpPr>
          <p:cNvPr id="103432" name="AutoShape 10"/>
          <p:cNvSpPr>
            <a:spLocks noChangeArrowheads="1"/>
          </p:cNvSpPr>
          <p:nvPr/>
        </p:nvSpPr>
        <p:spPr bwMode="auto">
          <a:xfrm>
            <a:off x="4724400" y="3657600"/>
            <a:ext cx="10668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3" name="Oval 11"/>
          <p:cNvSpPr>
            <a:spLocks noChangeArrowheads="1"/>
          </p:cNvSpPr>
          <p:nvPr/>
        </p:nvSpPr>
        <p:spPr bwMode="auto">
          <a:xfrm>
            <a:off x="2590800" y="2743200"/>
            <a:ext cx="68580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4" name="AutoShape 12"/>
          <p:cNvSpPr>
            <a:spLocks noChangeArrowheads="1"/>
          </p:cNvSpPr>
          <p:nvPr/>
        </p:nvSpPr>
        <p:spPr bwMode="auto">
          <a:xfrm>
            <a:off x="4800600" y="3657600"/>
            <a:ext cx="11430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20" y="10800"/>
                </a:moveTo>
                <a:cubicBezTo>
                  <a:pt x="9720" y="11396"/>
                  <a:pt x="10204" y="11880"/>
                  <a:pt x="10800" y="11880"/>
                </a:cubicBezTo>
                <a:cubicBezTo>
                  <a:pt x="11396" y="11880"/>
                  <a:pt x="11880" y="11396"/>
                  <a:pt x="11880" y="10800"/>
                </a:cubicBezTo>
                <a:cubicBezTo>
                  <a:pt x="11880" y="10204"/>
                  <a:pt x="11396" y="9720"/>
                  <a:pt x="10800" y="9720"/>
                </a:cubicBezTo>
                <a:cubicBezTo>
                  <a:pt x="10204" y="9720"/>
                  <a:pt x="9720" y="10204"/>
                  <a:pt x="9720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5" name="AutoShape 13"/>
          <p:cNvSpPr>
            <a:spLocks noChangeArrowheads="1"/>
          </p:cNvSpPr>
          <p:nvPr/>
        </p:nvSpPr>
        <p:spPr bwMode="auto">
          <a:xfrm>
            <a:off x="7010400" y="3657600"/>
            <a:ext cx="10668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6" name="AutoShape 14"/>
          <p:cNvSpPr>
            <a:spLocks noChangeArrowheads="1"/>
          </p:cNvSpPr>
          <p:nvPr/>
        </p:nvSpPr>
        <p:spPr bwMode="auto">
          <a:xfrm>
            <a:off x="5486400" y="4038600"/>
            <a:ext cx="15240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7" name="AutoShape 15"/>
          <p:cNvSpPr>
            <a:spLocks noChangeArrowheads="1"/>
          </p:cNvSpPr>
          <p:nvPr/>
        </p:nvSpPr>
        <p:spPr bwMode="auto">
          <a:xfrm>
            <a:off x="3124200" y="3657600"/>
            <a:ext cx="11430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8" name="AutoShape 16"/>
          <p:cNvSpPr>
            <a:spLocks noChangeArrowheads="1"/>
          </p:cNvSpPr>
          <p:nvPr/>
        </p:nvSpPr>
        <p:spPr bwMode="auto">
          <a:xfrm>
            <a:off x="6400800" y="2895600"/>
            <a:ext cx="10668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39" name="AutoShape 17"/>
          <p:cNvSpPr>
            <a:spLocks noChangeArrowheads="1"/>
          </p:cNvSpPr>
          <p:nvPr/>
        </p:nvSpPr>
        <p:spPr bwMode="auto">
          <a:xfrm>
            <a:off x="4267200" y="4114800"/>
            <a:ext cx="11430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0" name="AutoShape 18"/>
          <p:cNvSpPr>
            <a:spLocks noChangeArrowheads="1"/>
          </p:cNvSpPr>
          <p:nvPr/>
        </p:nvSpPr>
        <p:spPr bwMode="auto">
          <a:xfrm>
            <a:off x="3962400" y="3200400"/>
            <a:ext cx="11430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1" name="AutoShape 19"/>
          <p:cNvSpPr>
            <a:spLocks noChangeArrowheads="1"/>
          </p:cNvSpPr>
          <p:nvPr/>
        </p:nvSpPr>
        <p:spPr bwMode="auto">
          <a:xfrm>
            <a:off x="8153400" y="3657600"/>
            <a:ext cx="11430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2" name="AutoShape 20"/>
          <p:cNvSpPr>
            <a:spLocks noChangeArrowheads="1"/>
          </p:cNvSpPr>
          <p:nvPr/>
        </p:nvSpPr>
        <p:spPr bwMode="auto">
          <a:xfrm>
            <a:off x="7543800" y="3124200"/>
            <a:ext cx="1143000" cy="533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3" name="AutoShape 21"/>
          <p:cNvSpPr>
            <a:spLocks noChangeArrowheads="1"/>
          </p:cNvSpPr>
          <p:nvPr/>
        </p:nvSpPr>
        <p:spPr bwMode="auto">
          <a:xfrm>
            <a:off x="6858000" y="4191000"/>
            <a:ext cx="1143000" cy="609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4" name="AutoShape 22"/>
          <p:cNvSpPr>
            <a:spLocks noChangeArrowheads="1"/>
          </p:cNvSpPr>
          <p:nvPr/>
        </p:nvSpPr>
        <p:spPr bwMode="auto">
          <a:xfrm>
            <a:off x="5029200" y="2971800"/>
            <a:ext cx="11430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707" y="10800"/>
                </a:moveTo>
                <a:cubicBezTo>
                  <a:pt x="9707" y="11404"/>
                  <a:pt x="10196" y="11893"/>
                  <a:pt x="10800" y="11893"/>
                </a:cubicBezTo>
                <a:cubicBezTo>
                  <a:pt x="11404" y="11893"/>
                  <a:pt x="11893" y="11404"/>
                  <a:pt x="11893" y="10800"/>
                </a:cubicBezTo>
                <a:cubicBezTo>
                  <a:pt x="11893" y="10196"/>
                  <a:pt x="11404" y="9707"/>
                  <a:pt x="10800" y="9707"/>
                </a:cubicBezTo>
                <a:cubicBezTo>
                  <a:pt x="10196" y="9707"/>
                  <a:pt x="9707" y="10196"/>
                  <a:pt x="9707" y="10800"/>
                </a:cubicBez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5" name="Arc 23"/>
          <p:cNvSpPr/>
          <p:nvPr/>
        </p:nvSpPr>
        <p:spPr bwMode="auto">
          <a:xfrm>
            <a:off x="7467600" y="3733800"/>
            <a:ext cx="457200" cy="304800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6" name="Arc 24"/>
          <p:cNvSpPr/>
          <p:nvPr/>
        </p:nvSpPr>
        <p:spPr bwMode="auto">
          <a:xfrm flipH="1">
            <a:off x="6096000" y="4343400"/>
            <a:ext cx="207963" cy="920750"/>
          </a:xfrm>
          <a:custGeom>
            <a:avLst/>
            <a:gdLst>
              <a:gd name="T0" fmla="*/ 2147483647 w 21600"/>
              <a:gd name="T1" fmla="*/ 0 h 19980"/>
              <a:gd name="T2" fmla="*/ 2147483647 w 21600"/>
              <a:gd name="T3" fmla="*/ 2147483647 h 19980"/>
              <a:gd name="T4" fmla="*/ 0 w 21600"/>
              <a:gd name="T5" fmla="*/ 2147483647 h 19980"/>
              <a:gd name="T6" fmla="*/ 0 60000 65536"/>
              <a:gd name="T7" fmla="*/ 0 60000 65536"/>
              <a:gd name="T8" fmla="*/ 0 60000 65536"/>
              <a:gd name="T9" fmla="*/ 0 w 21600"/>
              <a:gd name="T10" fmla="*/ 0 h 19980"/>
              <a:gd name="T11" fmla="*/ 21600 w 21600"/>
              <a:gd name="T12" fmla="*/ 19980 h 199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980" fill="none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828"/>
                  <a:pt x="21599" y="19904"/>
                  <a:pt x="21598" y="19979"/>
                </a:cubicBezTo>
              </a:path>
              <a:path w="21600" h="19980" stroke="0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828"/>
                  <a:pt x="21599" y="19904"/>
                  <a:pt x="21598" y="19979"/>
                </a:cubicBezTo>
                <a:lnTo>
                  <a:pt x="0" y="19753"/>
                </a:lnTo>
                <a:lnTo>
                  <a:pt x="8739" y="-1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7" name="Arc 25"/>
          <p:cNvSpPr/>
          <p:nvPr/>
        </p:nvSpPr>
        <p:spPr bwMode="auto">
          <a:xfrm>
            <a:off x="4724400" y="4267200"/>
            <a:ext cx="381000" cy="152400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8" name="Arc 26"/>
          <p:cNvSpPr/>
          <p:nvPr/>
        </p:nvSpPr>
        <p:spPr bwMode="auto">
          <a:xfrm>
            <a:off x="5181600" y="3657600"/>
            <a:ext cx="533400" cy="379413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49" name="Arc 27"/>
          <p:cNvSpPr/>
          <p:nvPr/>
        </p:nvSpPr>
        <p:spPr bwMode="auto">
          <a:xfrm>
            <a:off x="7315200" y="4419600"/>
            <a:ext cx="533400" cy="379413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0" name="Arc 28"/>
          <p:cNvSpPr/>
          <p:nvPr/>
        </p:nvSpPr>
        <p:spPr bwMode="auto">
          <a:xfrm>
            <a:off x="3505200" y="4495800"/>
            <a:ext cx="674688" cy="152400"/>
          </a:xfrm>
          <a:custGeom>
            <a:avLst/>
            <a:gdLst>
              <a:gd name="T0" fmla="*/ 2147483647 w 25613"/>
              <a:gd name="T1" fmla="*/ 2147483647 h 21600"/>
              <a:gd name="T2" fmla="*/ 0 w 25613"/>
              <a:gd name="T3" fmla="*/ 2147483647 h 21600"/>
              <a:gd name="T4" fmla="*/ 2147483647 w 25613"/>
              <a:gd name="T5" fmla="*/ 0 h 21600"/>
              <a:gd name="T6" fmla="*/ 0 60000 65536"/>
              <a:gd name="T7" fmla="*/ 0 60000 65536"/>
              <a:gd name="T8" fmla="*/ 0 60000 65536"/>
              <a:gd name="T9" fmla="*/ 0 w 25613"/>
              <a:gd name="T10" fmla="*/ 0 h 21600"/>
              <a:gd name="T11" fmla="*/ 25613 w 2561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613" h="21600" fill="none" extrusionOk="0">
                <a:moveTo>
                  <a:pt x="25612" y="21041"/>
                </a:moveTo>
                <a:cubicBezTo>
                  <a:pt x="24013" y="21412"/>
                  <a:pt x="22376" y="21599"/>
                  <a:pt x="20735" y="21600"/>
                </a:cubicBezTo>
                <a:cubicBezTo>
                  <a:pt x="11136" y="21600"/>
                  <a:pt x="2690" y="15266"/>
                  <a:pt x="0" y="6052"/>
                </a:cubicBezTo>
              </a:path>
              <a:path w="25613" h="21600" stroke="0" extrusionOk="0">
                <a:moveTo>
                  <a:pt x="25612" y="21041"/>
                </a:moveTo>
                <a:cubicBezTo>
                  <a:pt x="24013" y="21412"/>
                  <a:pt x="22376" y="21599"/>
                  <a:pt x="20735" y="21600"/>
                </a:cubicBezTo>
                <a:cubicBezTo>
                  <a:pt x="11136" y="21600"/>
                  <a:pt x="2690" y="15266"/>
                  <a:pt x="0" y="6052"/>
                </a:cubicBezTo>
                <a:lnTo>
                  <a:pt x="20735" y="0"/>
                </a:lnTo>
                <a:lnTo>
                  <a:pt x="25612" y="21041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1" name="Arc 29"/>
          <p:cNvSpPr/>
          <p:nvPr/>
        </p:nvSpPr>
        <p:spPr bwMode="auto">
          <a:xfrm>
            <a:off x="3505200" y="3733800"/>
            <a:ext cx="533400" cy="304800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2" name="Arc 30"/>
          <p:cNvSpPr/>
          <p:nvPr/>
        </p:nvSpPr>
        <p:spPr bwMode="auto">
          <a:xfrm>
            <a:off x="4419600" y="3276600"/>
            <a:ext cx="533400" cy="379413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3" name="Arc 31"/>
          <p:cNvSpPr/>
          <p:nvPr/>
        </p:nvSpPr>
        <p:spPr bwMode="auto">
          <a:xfrm>
            <a:off x="5257800" y="2971800"/>
            <a:ext cx="533400" cy="304800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6280" y="43200"/>
                  <a:pt x="15616" y="43169"/>
                  <a:pt x="14955" y="43108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6280" y="43200"/>
                  <a:pt x="15616" y="43169"/>
                  <a:pt x="14955" y="43108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4" name="Arc 32"/>
          <p:cNvSpPr/>
          <p:nvPr/>
        </p:nvSpPr>
        <p:spPr bwMode="auto">
          <a:xfrm>
            <a:off x="7924800" y="3200400"/>
            <a:ext cx="533400" cy="304800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5" name="Arc 33"/>
          <p:cNvSpPr/>
          <p:nvPr/>
        </p:nvSpPr>
        <p:spPr bwMode="auto">
          <a:xfrm>
            <a:off x="8534400" y="3733800"/>
            <a:ext cx="533400" cy="379413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6" name="Arc 34"/>
          <p:cNvSpPr/>
          <p:nvPr/>
        </p:nvSpPr>
        <p:spPr bwMode="auto">
          <a:xfrm>
            <a:off x="6858000" y="2971800"/>
            <a:ext cx="533400" cy="304800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7" name="Arc 35"/>
          <p:cNvSpPr/>
          <p:nvPr/>
        </p:nvSpPr>
        <p:spPr bwMode="auto">
          <a:xfrm>
            <a:off x="6172200" y="4191000"/>
            <a:ext cx="381000" cy="228600"/>
          </a:xfrm>
          <a:custGeom>
            <a:avLst/>
            <a:gdLst>
              <a:gd name="T0" fmla="*/ 0 w 38544"/>
              <a:gd name="T1" fmla="*/ 2147483647 h 43200"/>
              <a:gd name="T2" fmla="*/ 2147483647 w 38544"/>
              <a:gd name="T3" fmla="*/ 2147483647 h 43200"/>
              <a:gd name="T4" fmla="*/ 2147483647 w 38544"/>
              <a:gd name="T5" fmla="*/ 2147483647 h 43200"/>
              <a:gd name="T6" fmla="*/ 0 60000 65536"/>
              <a:gd name="T7" fmla="*/ 0 60000 65536"/>
              <a:gd name="T8" fmla="*/ 0 60000 65536"/>
              <a:gd name="T9" fmla="*/ 0 w 38544"/>
              <a:gd name="T10" fmla="*/ 0 h 43200"/>
              <a:gd name="T11" fmla="*/ 38544 w 38544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544" h="43200" fill="none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</a:path>
              <a:path w="38544" h="43200" stroke="0" extrusionOk="0">
                <a:moveTo>
                  <a:pt x="-1" y="8203"/>
                </a:moveTo>
                <a:cubicBezTo>
                  <a:pt x="4096" y="3022"/>
                  <a:pt x="10338" y="-1"/>
                  <a:pt x="16944" y="0"/>
                </a:cubicBezTo>
                <a:cubicBezTo>
                  <a:pt x="28873" y="0"/>
                  <a:pt x="38544" y="9670"/>
                  <a:pt x="38544" y="21600"/>
                </a:cubicBezTo>
                <a:cubicBezTo>
                  <a:pt x="38544" y="33529"/>
                  <a:pt x="28873" y="43200"/>
                  <a:pt x="16944" y="43200"/>
                </a:cubicBezTo>
                <a:cubicBezTo>
                  <a:pt x="11490" y="43200"/>
                  <a:pt x="6238" y="41137"/>
                  <a:pt x="2242" y="37425"/>
                </a:cubicBezTo>
                <a:lnTo>
                  <a:pt x="16944" y="21600"/>
                </a:lnTo>
                <a:lnTo>
                  <a:pt x="-1" y="8203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8" name="Arc 36"/>
          <p:cNvSpPr/>
          <p:nvPr/>
        </p:nvSpPr>
        <p:spPr bwMode="auto">
          <a:xfrm flipH="1">
            <a:off x="4724400" y="4267200"/>
            <a:ext cx="207963" cy="920750"/>
          </a:xfrm>
          <a:custGeom>
            <a:avLst/>
            <a:gdLst>
              <a:gd name="T0" fmla="*/ 2147483647 w 21600"/>
              <a:gd name="T1" fmla="*/ 0 h 19980"/>
              <a:gd name="T2" fmla="*/ 2147483647 w 21600"/>
              <a:gd name="T3" fmla="*/ 2147483647 h 19980"/>
              <a:gd name="T4" fmla="*/ 0 w 21600"/>
              <a:gd name="T5" fmla="*/ 2147483647 h 19980"/>
              <a:gd name="T6" fmla="*/ 0 60000 65536"/>
              <a:gd name="T7" fmla="*/ 0 60000 65536"/>
              <a:gd name="T8" fmla="*/ 0 60000 65536"/>
              <a:gd name="T9" fmla="*/ 0 w 21600"/>
              <a:gd name="T10" fmla="*/ 0 h 19980"/>
              <a:gd name="T11" fmla="*/ 21600 w 21600"/>
              <a:gd name="T12" fmla="*/ 19980 h 199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980" fill="none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828"/>
                  <a:pt x="21599" y="19904"/>
                  <a:pt x="21598" y="19979"/>
                </a:cubicBezTo>
              </a:path>
              <a:path w="21600" h="19980" stroke="0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828"/>
                  <a:pt x="21599" y="19904"/>
                  <a:pt x="21598" y="19979"/>
                </a:cubicBezTo>
                <a:lnTo>
                  <a:pt x="0" y="19753"/>
                </a:lnTo>
                <a:lnTo>
                  <a:pt x="8739" y="-1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59" name="Arc 37"/>
          <p:cNvSpPr/>
          <p:nvPr/>
        </p:nvSpPr>
        <p:spPr bwMode="auto">
          <a:xfrm flipH="1">
            <a:off x="7315200" y="4495800"/>
            <a:ext cx="207963" cy="936625"/>
          </a:xfrm>
          <a:custGeom>
            <a:avLst/>
            <a:gdLst>
              <a:gd name="T0" fmla="*/ 2147483647 w 21600"/>
              <a:gd name="T1" fmla="*/ 0 h 20325"/>
              <a:gd name="T2" fmla="*/ 2147483647 w 21600"/>
              <a:gd name="T3" fmla="*/ 2147483647 h 20325"/>
              <a:gd name="T4" fmla="*/ 0 w 21600"/>
              <a:gd name="T5" fmla="*/ 2147483647 h 20325"/>
              <a:gd name="T6" fmla="*/ 0 60000 65536"/>
              <a:gd name="T7" fmla="*/ 0 60000 65536"/>
              <a:gd name="T8" fmla="*/ 0 60000 65536"/>
              <a:gd name="T9" fmla="*/ 0 w 21600"/>
              <a:gd name="T10" fmla="*/ 0 h 20325"/>
              <a:gd name="T11" fmla="*/ 21600 w 21600"/>
              <a:gd name="T12" fmla="*/ 20325 h 203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0325" fill="none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943"/>
                  <a:pt x="21597" y="20134"/>
                  <a:pt x="21592" y="20325"/>
                </a:cubicBezTo>
              </a:path>
              <a:path w="21600" h="20325" stroke="0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943"/>
                  <a:pt x="21597" y="20134"/>
                  <a:pt x="21592" y="20325"/>
                </a:cubicBezTo>
                <a:lnTo>
                  <a:pt x="0" y="19753"/>
                </a:lnTo>
                <a:lnTo>
                  <a:pt x="8739" y="-1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60" name="AutoShape 38"/>
          <p:cNvSpPr>
            <a:spLocks noChangeArrowheads="1"/>
          </p:cNvSpPr>
          <p:nvPr/>
        </p:nvSpPr>
        <p:spPr bwMode="auto">
          <a:xfrm>
            <a:off x="6248400" y="609600"/>
            <a:ext cx="76200" cy="3200400"/>
          </a:xfrm>
          <a:prstGeom prst="upArrow">
            <a:avLst>
              <a:gd name="adj1" fmla="val 50000"/>
              <a:gd name="adj2" fmla="val 10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61" name="Rectangle 39"/>
          <p:cNvSpPr>
            <a:spLocks noChangeArrowheads="1"/>
          </p:cNvSpPr>
          <p:nvPr/>
        </p:nvSpPr>
        <p:spPr bwMode="auto">
          <a:xfrm>
            <a:off x="2667000" y="4648200"/>
            <a:ext cx="16002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r>
              <a:rPr lang="zh-CN" altLang="en-US" sz="2000" b="1"/>
              <a:t>中子超流体</a:t>
            </a:r>
          </a:p>
        </p:txBody>
      </p:sp>
      <p:sp>
        <p:nvSpPr>
          <p:cNvPr id="103462" name="Arc 40"/>
          <p:cNvSpPr/>
          <p:nvPr/>
        </p:nvSpPr>
        <p:spPr bwMode="auto">
          <a:xfrm flipH="1">
            <a:off x="3200400" y="3886200"/>
            <a:ext cx="207963" cy="920750"/>
          </a:xfrm>
          <a:custGeom>
            <a:avLst/>
            <a:gdLst>
              <a:gd name="T0" fmla="*/ 2147483647 w 21600"/>
              <a:gd name="T1" fmla="*/ 0 h 19980"/>
              <a:gd name="T2" fmla="*/ 2147483647 w 21600"/>
              <a:gd name="T3" fmla="*/ 2147483647 h 19980"/>
              <a:gd name="T4" fmla="*/ 0 w 21600"/>
              <a:gd name="T5" fmla="*/ 2147483647 h 19980"/>
              <a:gd name="T6" fmla="*/ 0 60000 65536"/>
              <a:gd name="T7" fmla="*/ 0 60000 65536"/>
              <a:gd name="T8" fmla="*/ 0 60000 65536"/>
              <a:gd name="T9" fmla="*/ 0 w 21600"/>
              <a:gd name="T10" fmla="*/ 0 h 19980"/>
              <a:gd name="T11" fmla="*/ 21600 w 21600"/>
              <a:gd name="T12" fmla="*/ 19980 h 199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9980" fill="none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828"/>
                  <a:pt x="21599" y="19904"/>
                  <a:pt x="21598" y="19979"/>
                </a:cubicBezTo>
              </a:path>
              <a:path w="21600" h="19980" stroke="0" extrusionOk="0">
                <a:moveTo>
                  <a:pt x="8739" y="-1"/>
                </a:moveTo>
                <a:cubicBezTo>
                  <a:pt x="16557" y="3458"/>
                  <a:pt x="21600" y="11203"/>
                  <a:pt x="21600" y="19753"/>
                </a:cubicBezTo>
                <a:cubicBezTo>
                  <a:pt x="21600" y="19828"/>
                  <a:pt x="21599" y="19904"/>
                  <a:pt x="21598" y="19979"/>
                </a:cubicBezTo>
                <a:lnTo>
                  <a:pt x="0" y="19753"/>
                </a:lnTo>
                <a:lnTo>
                  <a:pt x="8739" y="-1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miter lim="800000"/>
            <a:headEnd type="arrow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463" name="Rectangle 41"/>
          <p:cNvSpPr>
            <a:spLocks noChangeArrowheads="1"/>
          </p:cNvSpPr>
          <p:nvPr/>
        </p:nvSpPr>
        <p:spPr bwMode="auto">
          <a:xfrm>
            <a:off x="0" y="1844675"/>
            <a:ext cx="3224213" cy="990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r>
              <a:rPr lang="en-US" altLang="zh-CN" b="1" dirty="0"/>
              <a:t>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彭秋和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南京大学天文系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764540"/>
            <a:ext cx="8999855" cy="67729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中子星内，相对论强简并电子气体 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(Pauli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顺磁 减去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Landau 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逆磁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)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的总诱导磁场至少超过原有初始磁场</a:t>
            </a:r>
            <a:r>
              <a:rPr lang="en-US" altLang="zh-CN" sz="2400" b="1" i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B </a:t>
            </a:r>
            <a:r>
              <a:rPr lang="en-US" altLang="zh-CN" sz="2400" b="1" baseline="30000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(0)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的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90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倍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(</a:t>
            </a:r>
            <a:r>
              <a:rPr lang="en-US" altLang="zh-CN" sz="2400" b="1" i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B </a:t>
            </a:r>
            <a:r>
              <a:rPr lang="en-US" altLang="zh-CN" sz="2400" b="1" baseline="30000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(0)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起源于超新星爆发中其核心坍缩过程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) </a:t>
            </a:r>
            <a:endParaRPr lang="en-US" altLang="zh-CN" sz="2400" b="1">
              <a:solidFill>
                <a:srgbClr val="0000CC"/>
              </a:solidFill>
              <a:ea typeface="楷体" panose="02010609060101010101" pitchFamily="49" charset="-122"/>
            </a:endParaRPr>
          </a:p>
          <a:p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结论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  <a:sym typeface="+mn-ea"/>
              </a:rPr>
              <a:t>:</a:t>
            </a:r>
            <a:r>
              <a:rPr lang="zh-CN" altLang="en-US" sz="2400" b="1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中子星观测到的</a:t>
            </a:r>
            <a:r>
              <a:rPr lang="en-US" altLang="zh-CN" sz="2400" b="1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10</a:t>
            </a:r>
            <a:r>
              <a:rPr lang="en-US" altLang="zh-CN" sz="2400" b="1" baseline="30000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11</a:t>
            </a:r>
            <a:r>
              <a:rPr lang="en-US" altLang="zh-CN" sz="2400" b="1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-10</a:t>
            </a:r>
            <a:r>
              <a:rPr lang="en-US" altLang="zh-CN" sz="2400" b="1" baseline="30000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13</a:t>
            </a:r>
            <a:r>
              <a:rPr lang="zh-CN" altLang="en-US" sz="2400" b="1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高斯的强磁场实质上来源于中子星内超相对论强简并电子气体 的</a:t>
            </a:r>
            <a:r>
              <a:rPr lang="en-US" altLang="zh-CN" sz="2400" b="1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Pauli</a:t>
            </a:r>
            <a:r>
              <a:rPr lang="zh-CN" altLang="en-US" sz="2400" b="1">
                <a:solidFill>
                  <a:schemeClr val="tx2"/>
                </a:solidFill>
                <a:ea typeface="楷体" panose="02010609060101010101" pitchFamily="49" charset="-122"/>
                <a:sym typeface="+mn-ea"/>
              </a:rPr>
              <a:t>顺磁磁矩产生的诱导磁场。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4038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CN" altLang="en-US" b="1">
                <a:solidFill>
                  <a:schemeClr val="accent2"/>
                </a:solidFill>
              </a:rPr>
              <a:t>电子</a:t>
            </a:r>
            <a:r>
              <a:rPr lang="en-US" altLang="zh-CN" b="1">
                <a:solidFill>
                  <a:schemeClr val="accent2"/>
                </a:solidFill>
              </a:rPr>
              <a:t>Cooper</a:t>
            </a:r>
            <a:r>
              <a:rPr lang="zh-CN" altLang="en-US" b="1">
                <a:solidFill>
                  <a:schemeClr val="accent2"/>
                </a:solidFill>
              </a:rPr>
              <a:t>对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990600"/>
            <a:ext cx="9067800" cy="579120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通过</a:t>
            </a:r>
            <a:r>
              <a:rPr lang="en-US" altLang="zh-CN" sz="2800" b="1">
                <a:solidFill>
                  <a:schemeClr val="accent2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以格点离子为枢纽</a:t>
            </a:r>
            <a:r>
              <a:rPr lang="en-US" altLang="zh-CN" sz="2800" b="1">
                <a:solidFill>
                  <a:schemeClr val="accent2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两次交换声子的二级过程，在格点离子附近的两个电子间接地呈现了相互作用。</a:t>
            </a:r>
            <a:r>
              <a:rPr lang="zh-CN" altLang="en-US" sz="2800" b="1">
                <a:latin typeface="宋体" panose="02010600030101010101" pitchFamily="2" charset="-122"/>
              </a:rPr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在接近绝对零度环境下，当电子的热运动能量</a:t>
            </a:r>
            <a:r>
              <a:rPr lang="en-US" altLang="zh-CN" sz="2800" b="1">
                <a:latin typeface="宋体" panose="02010600030101010101" pitchFamily="2" charset="-122"/>
              </a:rPr>
              <a:t>(kT)</a:t>
            </a:r>
            <a:r>
              <a:rPr lang="zh-CN" altLang="en-US" sz="2800" b="1">
                <a:latin typeface="宋体" panose="02010600030101010101" pitchFamily="2" charset="-122"/>
              </a:rPr>
              <a:t>远低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于等离子体</a:t>
            </a:r>
            <a:r>
              <a:rPr lang="en-US" altLang="zh-CN" sz="2800" b="1">
                <a:latin typeface="宋体" panose="02010600030101010101" pitchFamily="2" charset="-122"/>
              </a:rPr>
              <a:t>(</a:t>
            </a:r>
            <a:r>
              <a:rPr lang="zh-CN" altLang="en-US" sz="2800" b="1">
                <a:latin typeface="宋体" panose="02010600030101010101" pitchFamily="2" charset="-122"/>
              </a:rPr>
              <a:t>电子</a:t>
            </a:r>
            <a:r>
              <a:rPr lang="en-US" altLang="zh-CN" sz="2800" b="1">
                <a:latin typeface="宋体" panose="02010600030101010101" pitchFamily="2" charset="-122"/>
              </a:rPr>
              <a:t>)</a:t>
            </a:r>
            <a:r>
              <a:rPr lang="zh-CN" altLang="en-US" sz="2800" b="1">
                <a:latin typeface="宋体" panose="02010600030101010101" pitchFamily="2" charset="-122"/>
              </a:rPr>
              <a:t>振荡能量</a:t>
            </a:r>
            <a:r>
              <a:rPr lang="en-US" altLang="zh-CN" sz="2800" b="1">
                <a:latin typeface="宋体" panose="02010600030101010101" pitchFamily="2" charset="-122"/>
              </a:rPr>
              <a:t>(E</a:t>
            </a:r>
            <a:r>
              <a:rPr lang="en-US" altLang="zh-CN" sz="2800" b="1" baseline="-25000">
                <a:latin typeface="宋体" panose="02010600030101010101" pitchFamily="2" charset="-122"/>
              </a:rPr>
              <a:t>pe</a:t>
            </a:r>
            <a:r>
              <a:rPr lang="en-US" altLang="zh-CN" sz="2800" b="1">
                <a:latin typeface="宋体" panose="02010600030101010101" pitchFamily="2" charset="-122"/>
              </a:rPr>
              <a:t>)</a:t>
            </a:r>
            <a:r>
              <a:rPr lang="zh-CN" altLang="en-US" sz="2800" b="1">
                <a:latin typeface="宋体" panose="02010600030101010101" pitchFamily="2" charset="-122"/>
              </a:rPr>
              <a:t>时，两个电子之间的这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种间接相互作用呈现出吸引。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这种吸引作用导致在动量空间中，在费米能级附近、动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量大小相等、方向相反的两个电子会结合成一个 </a:t>
            </a:r>
            <a:r>
              <a:rPr lang="zh-CN" altLang="en-US" sz="2800" b="1">
                <a:solidFill>
                  <a:schemeClr val="accent2"/>
                </a:solidFill>
              </a:rPr>
              <a:t>“</a:t>
            </a: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小家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庭</a:t>
            </a:r>
            <a:r>
              <a:rPr lang="zh-CN" altLang="en-US" sz="2800" b="1">
                <a:solidFill>
                  <a:schemeClr val="accent2"/>
                </a:solidFill>
              </a:rPr>
              <a:t>”</a:t>
            </a:r>
            <a:r>
              <a:rPr lang="en-US" altLang="zh-CN" sz="2800" b="1">
                <a:solidFill>
                  <a:schemeClr val="accent2"/>
                </a:solidFill>
                <a:latin typeface="宋体" panose="02010600030101010101" pitchFamily="2" charset="-122"/>
              </a:rPr>
              <a:t>,</a:t>
            </a: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称为</a:t>
            </a:r>
            <a:r>
              <a:rPr lang="en-US" altLang="zh-CN" sz="2800" b="1">
                <a:solidFill>
                  <a:schemeClr val="accent2"/>
                </a:solidFill>
                <a:latin typeface="宋体" panose="02010600030101010101" pitchFamily="2" charset="-122"/>
              </a:rPr>
              <a:t>Cooper</a:t>
            </a: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对。形成</a:t>
            </a:r>
            <a:r>
              <a:rPr lang="en-US" altLang="zh-CN" sz="2800" b="1">
                <a:solidFill>
                  <a:schemeClr val="accent2"/>
                </a:solidFill>
                <a:latin typeface="宋体" panose="02010600030101010101" pitchFamily="2" charset="-122"/>
              </a:rPr>
              <a:t>Cooper</a:t>
            </a: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对的吸引相互作用正是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solidFill>
                  <a:schemeClr val="accent2"/>
                </a:solidFill>
                <a:latin typeface="宋体" panose="02010600030101010101" pitchFamily="2" charset="-122"/>
              </a:rPr>
              <a:t>由于上述库仑相互作用的剩余作用造成的。</a:t>
            </a:r>
            <a:r>
              <a:rPr lang="zh-CN" altLang="en-US" sz="2800" b="1">
                <a:latin typeface="宋体" panose="02010600030101010101" pitchFamily="2" charset="-122"/>
              </a:rPr>
              <a:t>电子</a:t>
            </a:r>
            <a:r>
              <a:rPr lang="en-US" altLang="zh-CN" sz="2800" b="1">
                <a:latin typeface="宋体" panose="02010600030101010101" pitchFamily="2" charset="-122"/>
              </a:rPr>
              <a:t>Cooper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sz="2800" b="1">
                <a:latin typeface="宋体" panose="02010600030101010101" pitchFamily="2" charset="-122"/>
              </a:rPr>
              <a:t>的结合能</a:t>
            </a:r>
            <a:r>
              <a:rPr lang="en-US" altLang="zh-CN" sz="2800" b="1">
                <a:latin typeface="宋体" panose="02010600030101010101" pitchFamily="2" charset="-122"/>
              </a:rPr>
              <a:t>(</a:t>
            </a:r>
            <a:r>
              <a:rPr lang="zh-CN" altLang="en-US" sz="2800" b="1">
                <a:latin typeface="宋体" panose="02010600030101010101" pitchFamily="2" charset="-122"/>
              </a:rPr>
              <a:t>对能</a:t>
            </a:r>
            <a:r>
              <a:rPr lang="en-US" altLang="zh-CN" sz="2800" b="1">
                <a:latin typeface="宋体" panose="02010600030101010101" pitchFamily="2" charset="-122"/>
              </a:rPr>
              <a:t>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b="1">
                <a:latin typeface="宋体" panose="02010600030101010101" pitchFamily="2" charset="-122"/>
              </a:rPr>
              <a:t>  </a:t>
            </a:r>
            <a:r>
              <a:rPr lang="en-US" altLang="zh-CN" sz="2800" b="1"/>
              <a:t>—</a:t>
            </a:r>
            <a:r>
              <a:rPr lang="en-US" altLang="zh-CN" sz="2800" b="1">
                <a:latin typeface="宋体" panose="02010600030101010101" pitchFamily="2" charset="-122"/>
              </a:rPr>
              <a:t> (</a:t>
            </a:r>
            <a:r>
              <a:rPr lang="zh-CN" altLang="en-US" sz="2800" b="1">
                <a:latin typeface="宋体" panose="02010600030101010101" pitchFamily="2" charset="-122"/>
              </a:rPr>
              <a:t>电子超导能隙</a:t>
            </a:r>
            <a:r>
              <a:rPr lang="en-US" altLang="zh-CN" sz="2800" b="1">
                <a:latin typeface="宋体" panose="02010600030101010101" pitchFamily="2" charset="-122"/>
              </a:rPr>
              <a:t>) </a:t>
            </a:r>
            <a:r>
              <a:rPr lang="en-US" altLang="zh-CN" sz="2800" b="1">
                <a:latin typeface="宋体" panose="02010600030101010101" pitchFamily="2" charset="-122"/>
                <a:sym typeface="Mathematica1" pitchFamily="2" charset="2"/>
              </a:rPr>
              <a:t>Δ ≈ </a:t>
            </a:r>
            <a:r>
              <a:rPr lang="en-US" altLang="zh-CN" sz="2800" b="1">
                <a:latin typeface="宋体" panose="02010600030101010101" pitchFamily="2" charset="-122"/>
                <a:sym typeface="Math1" pitchFamily="2" charset="2"/>
              </a:rPr>
              <a:t> 10</a:t>
            </a:r>
            <a:r>
              <a:rPr lang="en-US" altLang="zh-CN" sz="2800" b="1" baseline="30000">
                <a:latin typeface="宋体" panose="02010600030101010101" pitchFamily="2" charset="-122"/>
                <a:sym typeface="Math1" pitchFamily="2" charset="2"/>
              </a:rPr>
              <a:t>-4</a:t>
            </a:r>
            <a:r>
              <a:rPr lang="en-US" altLang="zh-CN" sz="2800" b="1">
                <a:latin typeface="宋体" panose="02010600030101010101" pitchFamily="2" charset="-122"/>
                <a:sym typeface="Math1" pitchFamily="2" charset="2"/>
              </a:rPr>
              <a:t> eV</a:t>
            </a:r>
            <a:r>
              <a:rPr lang="en-US" altLang="zh-CN" b="1">
                <a:latin typeface="宋体" panose="02010600030101010101" pitchFamily="2" charset="-122"/>
                <a:sym typeface="Math1" pitchFamily="2" charset="2"/>
              </a:rPr>
              <a:t> </a:t>
            </a:r>
            <a:endParaRPr lang="en-US" altLang="zh-CN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CN" altLang="en-US" sz="40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中子</a:t>
            </a:r>
            <a:r>
              <a:rPr lang="en-US" altLang="zh-CN" sz="40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Cooper</a:t>
            </a:r>
            <a:r>
              <a:rPr lang="zh-CN" altLang="en-US" sz="4000" b="1">
                <a:solidFill>
                  <a:srgbClr val="000066"/>
                </a:solidFill>
                <a:latin typeface="楷体_GB2312" pitchFamily="49" charset="-122"/>
                <a:ea typeface="楷体_GB2312" pitchFamily="49" charset="-122"/>
              </a:rPr>
              <a:t>对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中子星内部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: </a:t>
            </a:r>
            <a:r>
              <a:rPr lang="el-GR" altLang="zh-CN" sz="2400" b="1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ρ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10</a:t>
            </a:r>
            <a:r>
              <a:rPr lang="en-US" altLang="zh-CN" sz="2400" b="1" baseline="30000"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10</a:t>
            </a:r>
            <a:r>
              <a:rPr lang="en-US" altLang="zh-CN" sz="2400" b="1" baseline="30000">
                <a:latin typeface="楷体_GB2312" pitchFamily="49" charset="-122"/>
                <a:ea typeface="楷体_GB2312" pitchFamily="49" charset="-122"/>
              </a:rPr>
              <a:t>15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克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/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厘米</a:t>
            </a:r>
            <a:r>
              <a:rPr lang="en-US" altLang="zh-CN" sz="2400" b="1" baseline="30000">
                <a:latin typeface="楷体_GB2312" pitchFamily="49" charset="-122"/>
                <a:ea typeface="楷体_GB2312" pitchFamily="49" charset="-122"/>
              </a:rPr>
              <a:t>3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中子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质子、电子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都处于高度简并状态。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E</a:t>
            </a:r>
            <a:r>
              <a:rPr lang="en-US" altLang="zh-CN" sz="2400" b="1" baseline="-250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(n)</a:t>
            </a:r>
            <a:r>
              <a:rPr lang="en-US" altLang="zh-CN" sz="2400" b="1" baseline="-250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≈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 60MeV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，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而中子星内部即使 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5×10</a:t>
            </a:r>
            <a:r>
              <a:rPr lang="en-US" altLang="zh-CN" sz="2400" b="1" baseline="30000">
                <a:latin typeface="楷体_GB2312" pitchFamily="49" charset="-122"/>
                <a:ea typeface="楷体_GB2312" pitchFamily="49" charset="-122"/>
              </a:rPr>
              <a:t>8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的高温，中子平均的热运动能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kT 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≈ 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0.05MeV</a:t>
            </a:r>
            <a:r>
              <a:rPr lang="zh-CN" altLang="en-US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， 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kT 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≈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(1/120)E</a:t>
            </a:r>
            <a:r>
              <a:rPr lang="en-US" altLang="zh-CN" sz="2400" b="1" baseline="-25000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F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中子星的密度特别高，中子之间的距离约 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1 fm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时，中子之间就会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产生很强的核力相互作用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吸引力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。由于这种核力作用，使得费米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能级附近的、动量大小相等、方向相反的两个中子稳定地结合在一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起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400" b="1">
                <a:ea typeface="楷体_GB2312" pitchFamily="49" charset="-122"/>
              </a:rPr>
              <a:t>——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中子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Cooper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对。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接合能：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Δ 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≈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 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1 MeV (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中子</a:t>
            </a:r>
            <a:r>
              <a:rPr lang="en-US" altLang="zh-CN" sz="2400" b="1" baseline="30000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1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S</a:t>
            </a:r>
            <a:r>
              <a:rPr lang="en-US" altLang="zh-CN" sz="2400" b="1" baseline="-25000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0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对能随密度变化而显著变化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当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 kT &lt;&lt; </a:t>
            </a:r>
            <a:r>
              <a:rPr lang="en-US" altLang="zh-CN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Δ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,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  <a:sym typeface="Math1" pitchFamily="2" charset="2"/>
              </a:rPr>
              <a:t>中子星内部呈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现中子超流现象。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所有的中子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Cooper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对可以全部处于最低能量状态，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宋体" panose="02010600030101010101" pitchFamily="2" charset="-122"/>
                <a:ea typeface="楷体_GB2312" pitchFamily="49" charset="-122"/>
              </a:rPr>
              <a:t>——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chemeClr val="accent2"/>
                </a:solidFill>
                <a:latin typeface="楷体_GB2312" pitchFamily="49" charset="-122"/>
                <a:ea typeface="楷体_GB2312" pitchFamily="49" charset="-122"/>
              </a:rPr>
              <a:t>爱因斯坦凝聚现象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。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Cooper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对之间彼此可看成独立的，它们没有相互作用，因而没有摩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察作用，呈现超流现象。 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若为质子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,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则系统可能处于超导状态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609600"/>
          </a:xfrm>
        </p:spPr>
        <p:txBody>
          <a:bodyPr/>
          <a:lstStyle/>
          <a:p>
            <a:pPr eaLnBrk="1" hangingPunct="1"/>
            <a:r>
              <a:rPr lang="zh-CN" altLang="en-US" sz="40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两种性质不同的中子超流体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自由的两个中子不可能结合成稳定的束缚态（两个核子系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统只有氘核 </a:t>
            </a:r>
            <a:r>
              <a:rPr lang="en-US" altLang="zh-CN" sz="2400" b="1">
                <a:ea typeface="楷体" panose="02010609060101010101" pitchFamily="49" charset="-122"/>
              </a:rPr>
              <a:t>(n-p)</a:t>
            </a:r>
            <a:r>
              <a:rPr lang="zh-CN" altLang="en-US" sz="2400" b="1">
                <a:ea typeface="楷体" panose="02010609060101010101" pitchFamily="49" charset="-122"/>
              </a:rPr>
              <a:t>才存在很浅的束缚态）。但在集体效应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下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在动量空间中</a:t>
            </a:r>
            <a:r>
              <a:rPr lang="en-US" altLang="zh-CN" sz="2400" b="1">
                <a:ea typeface="楷体" panose="02010609060101010101" pitchFamily="49" charset="-122"/>
              </a:rPr>
              <a:t>)</a:t>
            </a:r>
            <a:r>
              <a:rPr lang="zh-CN" altLang="en-US" sz="2400" b="1">
                <a:ea typeface="楷体" panose="02010609060101010101" pitchFamily="49" charset="-122"/>
              </a:rPr>
              <a:t>可能组成稳定的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自旋为</a:t>
            </a:r>
            <a:r>
              <a:rPr lang="en-US" altLang="zh-CN" sz="2400" b="1">
                <a:ea typeface="楷体" panose="02010609060101010101" pitchFamily="49" charset="-122"/>
              </a:rPr>
              <a:t>1/2</a:t>
            </a:r>
            <a:r>
              <a:rPr lang="zh-CN" altLang="en-US" sz="2400" b="1">
                <a:ea typeface="楷体" panose="02010609060101010101" pitchFamily="49" charset="-122"/>
              </a:rPr>
              <a:t>的两个中子组成的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对有两种可能性</a:t>
            </a:r>
            <a:r>
              <a:rPr lang="en-US" altLang="zh-CN" sz="2400" b="1">
                <a:ea typeface="楷体" panose="02010609060101010101" pitchFamily="49" charset="-122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ea typeface="楷体" panose="02010609060101010101" pitchFamily="49" charset="-122"/>
              </a:rPr>
              <a:t>   1) 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1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S</a:t>
            </a:r>
            <a:r>
              <a:rPr lang="en-US" altLang="zh-CN" sz="2400" b="1" baseline="-25000">
                <a:solidFill>
                  <a:schemeClr val="accent2"/>
                </a:solidFill>
                <a:ea typeface="楷体" panose="02010609060101010101" pitchFamily="49" charset="-122"/>
              </a:rPr>
              <a:t>0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Cooper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</a:rPr>
              <a:t>对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总自旋为</a:t>
            </a:r>
            <a:r>
              <a:rPr lang="en-US" altLang="zh-CN" sz="2400" b="1">
                <a:ea typeface="楷体" panose="02010609060101010101" pitchFamily="49" charset="-122"/>
              </a:rPr>
              <a:t>0,</a:t>
            </a:r>
            <a:r>
              <a:rPr lang="zh-CN" altLang="en-US" sz="2400" b="1">
                <a:ea typeface="楷体" panose="02010609060101010101" pitchFamily="49" charset="-122"/>
              </a:rPr>
              <a:t>无磁矩</a:t>
            </a:r>
            <a:r>
              <a:rPr lang="en-US" altLang="zh-CN" sz="2400" b="1">
                <a:ea typeface="楷体" panose="02010609060101010101" pitchFamily="49" charset="-122"/>
              </a:rPr>
              <a:t>),</a:t>
            </a:r>
            <a:r>
              <a:rPr lang="zh-CN" altLang="en-US" sz="2400" b="1">
                <a:ea typeface="楷体" panose="02010609060101010101" pitchFamily="49" charset="-122"/>
              </a:rPr>
              <a:t>非常稳定。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solidFill>
                  <a:srgbClr val="6600FF"/>
                </a:solidFill>
                <a:ea typeface="楷体" panose="02010609060101010101" pitchFamily="49" charset="-122"/>
                <a:sym typeface="Math1" pitchFamily="2" charset="2"/>
              </a:rPr>
              <a:t>        </a:t>
            </a:r>
            <a:r>
              <a:rPr lang="en-US" altLang="zh-CN" sz="2400" b="1">
                <a:solidFill>
                  <a:srgbClr val="6600FF"/>
                </a:solidFill>
                <a:ea typeface="楷体" panose="02010609060101010101" pitchFamily="49" charset="-122"/>
                <a:sym typeface="Math1" pitchFamily="2" charset="2"/>
              </a:rPr>
              <a:t>10</a:t>
            </a:r>
            <a:r>
              <a:rPr lang="en-US" altLang="zh-CN" sz="2400" b="1" baseline="30000">
                <a:solidFill>
                  <a:srgbClr val="6600FF"/>
                </a:solidFill>
                <a:ea typeface="楷体" panose="02010609060101010101" pitchFamily="49" charset="-122"/>
                <a:sym typeface="Math1" pitchFamily="2" charset="2"/>
              </a:rPr>
              <a:t>11</a:t>
            </a:r>
            <a:r>
              <a:rPr lang="en-US" altLang="zh-CN" sz="2400" b="1" baseline="30000">
                <a:ea typeface="楷体" panose="02010609060101010101" pitchFamily="49" charset="-122"/>
                <a:sym typeface="Math1" pitchFamily="2" charset="2"/>
              </a:rPr>
              <a:t> 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  <a:sym typeface="Math1" pitchFamily="2" charset="2"/>
              </a:rPr>
              <a:t>&lt;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 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  <a:sym typeface="Mathematica1" pitchFamily="2" charset="2"/>
              </a:rPr>
              <a:t>ρ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(g/cm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) 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  <a:sym typeface="Math1" pitchFamily="2" charset="2"/>
              </a:rPr>
              <a:t>&lt;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1.4 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  <a:sym typeface="Mathematica1" pitchFamily="2" charset="2"/>
              </a:rPr>
              <a:t>×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10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14 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</a:rPr>
              <a:t>时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, </a:t>
            </a:r>
            <a:r>
              <a:rPr lang="en-US" altLang="zh-CN" sz="2400" b="1">
                <a:ea typeface="楷体" panose="02010609060101010101" pitchFamily="49" charset="-122"/>
                <a:sym typeface="Mathematica1" pitchFamily="2" charset="2"/>
              </a:rPr>
              <a:t>Δ</a:t>
            </a:r>
            <a:r>
              <a:rPr lang="en-US" altLang="zh-CN" sz="2400" b="1" baseline="-25000">
                <a:ea typeface="楷体" panose="02010609060101010101" pitchFamily="49" charset="-122"/>
                <a:sym typeface="Math1" pitchFamily="2" charset="2"/>
              </a:rPr>
              <a:t>n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(</a:t>
            </a:r>
            <a:r>
              <a:rPr lang="en-US" altLang="zh-CN" sz="2400" b="1" baseline="30000">
                <a:ea typeface="楷体" panose="02010609060101010101" pitchFamily="49" charset="-122"/>
              </a:rPr>
              <a:t>1</a:t>
            </a:r>
            <a:r>
              <a:rPr lang="en-US" altLang="zh-CN" sz="2400" b="1">
                <a:ea typeface="楷体" panose="02010609060101010101" pitchFamily="49" charset="-122"/>
              </a:rPr>
              <a:t>S</a:t>
            </a:r>
            <a:r>
              <a:rPr lang="en-US" altLang="zh-CN" sz="2400" b="1" baseline="-25000">
                <a:ea typeface="楷体" panose="02010609060101010101" pitchFamily="49" charset="-122"/>
              </a:rPr>
              <a:t>0</a:t>
            </a:r>
            <a:r>
              <a:rPr lang="en-US" altLang="zh-CN" sz="2400" b="1">
                <a:ea typeface="楷体" panose="02010609060101010101" pitchFamily="49" charset="-122"/>
              </a:rPr>
              <a:t>) &gt; 0</a:t>
            </a:r>
            <a:r>
              <a:rPr lang="zh-CN" altLang="en-US" sz="2400" b="1">
                <a:ea typeface="楷体" panose="02010609060101010101" pitchFamily="49" charset="-122"/>
              </a:rPr>
              <a:t>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                 </a:t>
            </a:r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大部分区域  </a:t>
            </a:r>
            <a:r>
              <a:rPr lang="zh-CN" altLang="en-US" sz="2400" b="1">
                <a:ea typeface="楷体" panose="02010609060101010101" pitchFamily="49" charset="-122"/>
              </a:rPr>
              <a:t> 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Δ</a:t>
            </a:r>
            <a:r>
              <a:rPr lang="en-US" altLang="zh-CN" sz="2400" b="1" baseline="-25000">
                <a:ea typeface="楷体" panose="02010609060101010101" pitchFamily="49" charset="-122"/>
                <a:sym typeface="Mathematica1" pitchFamily="2" charset="2"/>
              </a:rPr>
              <a:t>n</a:t>
            </a:r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 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(</a:t>
            </a:r>
            <a:r>
              <a:rPr lang="en-US" altLang="zh-CN" sz="2400" b="1" baseline="30000">
                <a:ea typeface="楷体" panose="02010609060101010101" pitchFamily="49" charset="-122"/>
              </a:rPr>
              <a:t>1</a:t>
            </a:r>
            <a:r>
              <a:rPr lang="en-US" altLang="zh-CN" sz="2400" b="1">
                <a:ea typeface="楷体" panose="02010609060101010101" pitchFamily="49" charset="-122"/>
              </a:rPr>
              <a:t>S</a:t>
            </a:r>
            <a:r>
              <a:rPr lang="en-US" altLang="zh-CN" sz="2400" b="1" baseline="-25000">
                <a:ea typeface="楷体" panose="02010609060101010101" pitchFamily="49" charset="-122"/>
              </a:rPr>
              <a:t>0</a:t>
            </a:r>
            <a:r>
              <a:rPr lang="en-US" altLang="zh-CN" sz="2400" b="1">
                <a:ea typeface="楷体" panose="02010609060101010101" pitchFamily="49" charset="-122"/>
              </a:rPr>
              <a:t>) </a:t>
            </a:r>
            <a:r>
              <a:rPr lang="zh-CN" altLang="en-US" sz="2400" b="1">
                <a:ea typeface="楷体" panose="02010609060101010101" pitchFamily="49" charset="-122"/>
              </a:rPr>
              <a:t>～</a:t>
            </a:r>
            <a:r>
              <a:rPr lang="en-US" altLang="zh-CN" sz="2400" b="1">
                <a:ea typeface="楷体" panose="02010609060101010101" pitchFamily="49" charset="-122"/>
              </a:rPr>
              <a:t>2MeV,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 baseline="30000">
                <a:ea typeface="楷体" panose="02010609060101010101" pitchFamily="49" charset="-122"/>
              </a:rPr>
              <a:t>  1</a:t>
            </a:r>
            <a:r>
              <a:rPr lang="en-US" altLang="zh-CN" sz="2400" b="1">
                <a:ea typeface="楷体" panose="02010609060101010101" pitchFamily="49" charset="-122"/>
              </a:rPr>
              <a:t>S</a:t>
            </a:r>
            <a:r>
              <a:rPr lang="en-US" altLang="zh-CN" sz="2400" b="1" baseline="-25000">
                <a:ea typeface="楷体" panose="02010609060101010101" pitchFamily="49" charset="-122"/>
              </a:rPr>
              <a:t>0</a:t>
            </a:r>
            <a:r>
              <a:rPr lang="zh-CN" altLang="en-US" sz="2400" b="1">
                <a:ea typeface="楷体" panose="02010609060101010101" pitchFamily="49" charset="-122"/>
              </a:rPr>
              <a:t>中子超流体为各向同性</a:t>
            </a:r>
            <a:r>
              <a:rPr lang="en-US" altLang="zh-CN" sz="2400" b="1">
                <a:ea typeface="楷体" panose="02010609060101010101" pitchFamily="49" charset="-122"/>
              </a:rPr>
              <a:t>, </a:t>
            </a:r>
            <a:r>
              <a:rPr lang="zh-CN" altLang="en-US" sz="2400" b="1">
                <a:ea typeface="楷体" panose="02010609060101010101" pitchFamily="49" charset="-122"/>
              </a:rPr>
              <a:t>类似于液态</a:t>
            </a:r>
            <a:r>
              <a:rPr lang="en-US" altLang="zh-CN" sz="2400" b="1" baseline="30000">
                <a:ea typeface="楷体" panose="02010609060101010101" pitchFamily="49" charset="-122"/>
              </a:rPr>
              <a:t>4</a:t>
            </a:r>
            <a:r>
              <a:rPr lang="en-US" altLang="zh-CN" sz="2400" b="1">
                <a:ea typeface="楷体" panose="02010609060101010101" pitchFamily="49" charset="-122"/>
              </a:rPr>
              <a:t>He — HeII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ea typeface="楷体" panose="02010609060101010101" pitchFamily="49" charset="-122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ea typeface="楷体" panose="02010609060101010101" pitchFamily="49" charset="-122"/>
              </a:rPr>
              <a:t>2) 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PF</a:t>
            </a:r>
            <a:r>
              <a:rPr lang="en-US" altLang="zh-CN" sz="2400" b="1" baseline="-25000">
                <a:solidFill>
                  <a:schemeClr val="accent2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Cooper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</a:rPr>
              <a:t>对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总自旋为</a:t>
            </a:r>
            <a:r>
              <a:rPr lang="en-US" altLang="zh-CN" sz="2400" b="1">
                <a:ea typeface="楷体" panose="02010609060101010101" pitchFamily="49" charset="-122"/>
              </a:rPr>
              <a:t>1, </a:t>
            </a:r>
            <a:r>
              <a:rPr lang="zh-CN" altLang="en-US" sz="2400" b="1">
                <a:ea typeface="楷体" panose="02010609060101010101" pitchFamily="49" charset="-122"/>
              </a:rPr>
              <a:t>磁矩为中子反常磁矩的两倍</a:t>
            </a:r>
            <a:r>
              <a:rPr lang="en-US" altLang="zh-CN" sz="2400" b="1">
                <a:ea typeface="楷体" panose="02010609060101010101" pitchFamily="49" charset="-122"/>
              </a:rPr>
              <a:t>)</a:t>
            </a:r>
            <a:r>
              <a:rPr lang="zh-CN" altLang="en-US" sz="2400" b="1">
                <a:ea typeface="楷体" panose="02010609060101010101" pitchFamily="49" charset="-122"/>
              </a:rPr>
              <a:t>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   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Δ</a:t>
            </a:r>
            <a:r>
              <a:rPr lang="en-US" altLang="zh-CN" sz="2400" b="1" baseline="-25000">
                <a:ea typeface="楷体" panose="02010609060101010101" pitchFamily="49" charset="-122"/>
                <a:sym typeface="Mathematica1" pitchFamily="2" charset="2"/>
              </a:rPr>
              <a:t>n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(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PF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en-US" altLang="zh-CN" sz="2400" b="1">
                <a:ea typeface="楷体" panose="02010609060101010101" pitchFamily="49" charset="-122"/>
              </a:rPr>
              <a:t> ) </a:t>
            </a:r>
            <a:r>
              <a:rPr lang="zh-CN" altLang="en-US" sz="2400" b="1">
                <a:ea typeface="楷体" panose="02010609060101010101" pitchFamily="49" charset="-122"/>
              </a:rPr>
              <a:t>～</a:t>
            </a:r>
            <a:r>
              <a:rPr lang="en-US" altLang="zh-CN" sz="2400" b="1">
                <a:ea typeface="楷体" panose="02010609060101010101" pitchFamily="49" charset="-122"/>
              </a:rPr>
              <a:t>0.05MeV  </a:t>
            </a:r>
            <a:r>
              <a:rPr lang="en-US" altLang="zh-CN" sz="2000" b="1">
                <a:ea typeface="楷体" panose="02010609060101010101" pitchFamily="49" charset="-122"/>
              </a:rPr>
              <a:t>(</a:t>
            </a:r>
            <a:r>
              <a:rPr lang="en-US" altLang="zh-CN" sz="2000" b="1">
                <a:ea typeface="楷体" panose="02010609060101010101" pitchFamily="49" charset="-122"/>
                <a:cs typeface="Arial Unicode MS" panose="020B0604020202020204" charset="-122"/>
              </a:rPr>
              <a:t>Ø</a:t>
            </a:r>
            <a:r>
              <a:rPr lang="en-US" altLang="zh-CN" sz="2000" b="1">
                <a:ea typeface="楷体" panose="02010609060101010101" pitchFamily="49" charset="-122"/>
              </a:rPr>
              <a:t>. ElgarØy et al. , PRL,77(1996)1428)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 (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</a:rPr>
              <a:t>3.3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  <a:sym typeface="Symbol" panose="05050102010706020507" pitchFamily="18" charset="2"/>
              </a:rPr>
              <a:t>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</a:rPr>
              <a:t>10</a:t>
            </a:r>
            <a:r>
              <a:rPr lang="en-US" altLang="zh-CN" sz="2000" b="1" baseline="30000">
                <a:solidFill>
                  <a:srgbClr val="0000FF"/>
                </a:solidFill>
                <a:ea typeface="楷体" panose="02010609060101010101" pitchFamily="49" charset="-122"/>
              </a:rPr>
              <a:t>14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</a:rPr>
              <a:t> &lt; 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  <a:sym typeface="Symbol" panose="05050102010706020507" pitchFamily="18" charset="2"/>
              </a:rPr>
              <a:t>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</a:rPr>
              <a:t> (g/cm</a:t>
            </a:r>
            <a:r>
              <a:rPr lang="en-US" altLang="zh-CN" sz="2000" b="1" baseline="30000">
                <a:solidFill>
                  <a:srgbClr val="0000FF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</a:rPr>
              <a:t>) &lt; 5.2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  <a:sym typeface="Symbol" panose="05050102010706020507" pitchFamily="18" charset="2"/>
              </a:rPr>
              <a:t></a:t>
            </a:r>
            <a:r>
              <a:rPr lang="en-US" altLang="zh-CN" sz="2000" b="1">
                <a:solidFill>
                  <a:srgbClr val="0000FF"/>
                </a:solidFill>
                <a:ea typeface="楷体" panose="02010609060101010101" pitchFamily="49" charset="-122"/>
              </a:rPr>
              <a:t>10</a:t>
            </a:r>
            <a:r>
              <a:rPr lang="en-US" altLang="zh-CN" sz="2000" b="1" baseline="30000">
                <a:solidFill>
                  <a:srgbClr val="0000FF"/>
                </a:solidFill>
                <a:ea typeface="楷体" panose="02010609060101010101" pitchFamily="49" charset="-122"/>
              </a:rPr>
              <a:t>14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)    (</a:t>
            </a:r>
            <a:r>
              <a:rPr lang="el-GR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ρ</a:t>
            </a:r>
            <a:r>
              <a:rPr lang="en-US" altLang="zh-CN" sz="2400" b="1" baseline="-25000">
                <a:solidFill>
                  <a:schemeClr val="accent2"/>
                </a:solidFill>
                <a:ea typeface="楷体" panose="02010609060101010101" pitchFamily="49" charset="-122"/>
              </a:rPr>
              <a:t>nuc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=2.8×10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14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 g/cm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)</a:t>
            </a:r>
            <a:endParaRPr lang="en-US" altLang="zh-CN" sz="2400" b="1">
              <a:ea typeface="楷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400" b="1" baseline="30000">
                <a:ea typeface="楷体" panose="02010609060101010101" pitchFamily="49" charset="-122"/>
              </a:rPr>
              <a:t>    3</a:t>
            </a:r>
            <a:r>
              <a:rPr lang="en-US" altLang="zh-CN" sz="2400" b="1">
                <a:ea typeface="楷体" panose="02010609060101010101" pitchFamily="49" charset="-122"/>
              </a:rPr>
              <a:t>PF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中子超流体为各向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异性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类似于液态</a:t>
            </a:r>
            <a:r>
              <a:rPr lang="en-US" altLang="zh-CN" sz="2400" b="1" baseline="30000"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He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。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3200400"/>
            <a:ext cx="2286000" cy="609600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能级图</a:t>
            </a:r>
          </a:p>
        </p:txBody>
      </p:sp>
      <p:sp>
        <p:nvSpPr>
          <p:cNvPr id="136195" name="Line 3"/>
          <p:cNvSpPr>
            <a:spLocks noChangeShapeType="1"/>
          </p:cNvSpPr>
          <p:nvPr/>
        </p:nvSpPr>
        <p:spPr bwMode="auto">
          <a:xfrm rot="-834393" flipH="1" flipV="1">
            <a:off x="1143000" y="15240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196" name="Line 4"/>
          <p:cNvSpPr>
            <a:spLocks noChangeShapeType="1"/>
          </p:cNvSpPr>
          <p:nvPr/>
        </p:nvSpPr>
        <p:spPr bwMode="auto">
          <a:xfrm rot="-834393" flipH="1" flipV="1">
            <a:off x="4495800" y="5715000"/>
            <a:ext cx="30480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197" name="Line 5"/>
          <p:cNvSpPr>
            <a:spLocks noChangeShapeType="1"/>
          </p:cNvSpPr>
          <p:nvPr/>
        </p:nvSpPr>
        <p:spPr bwMode="auto">
          <a:xfrm rot="-834393" flipH="1" flipV="1">
            <a:off x="4572000" y="6096000"/>
            <a:ext cx="30480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198" name="Line 6"/>
          <p:cNvSpPr>
            <a:spLocks noChangeShapeType="1"/>
          </p:cNvSpPr>
          <p:nvPr/>
        </p:nvSpPr>
        <p:spPr bwMode="auto">
          <a:xfrm rot="-834393" flipH="1" flipV="1">
            <a:off x="4724400" y="4724400"/>
            <a:ext cx="2865438" cy="7429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199" name="Line 7"/>
          <p:cNvSpPr>
            <a:spLocks noChangeShapeType="1"/>
          </p:cNvSpPr>
          <p:nvPr/>
        </p:nvSpPr>
        <p:spPr bwMode="auto">
          <a:xfrm rot="-834393" flipH="1" flipV="1">
            <a:off x="990600" y="4648200"/>
            <a:ext cx="3078163" cy="7762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0" name="Line 8"/>
          <p:cNvSpPr>
            <a:spLocks noChangeShapeType="1"/>
          </p:cNvSpPr>
          <p:nvPr/>
        </p:nvSpPr>
        <p:spPr bwMode="auto">
          <a:xfrm rot="-834393" flipH="1" flipV="1">
            <a:off x="4638675" y="5257800"/>
            <a:ext cx="28956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1" name="Rectangle 9"/>
          <p:cNvSpPr>
            <a:spLocks noChangeArrowheads="1"/>
          </p:cNvSpPr>
          <p:nvPr/>
        </p:nvSpPr>
        <p:spPr bwMode="auto">
          <a:xfrm>
            <a:off x="0" y="6096000"/>
            <a:ext cx="7620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2400" b="1"/>
              <a:t>E=0</a:t>
            </a:r>
          </a:p>
        </p:txBody>
      </p:sp>
      <p:sp>
        <p:nvSpPr>
          <p:cNvPr id="136202" name="Line 10"/>
          <p:cNvSpPr>
            <a:spLocks noChangeShapeType="1"/>
          </p:cNvSpPr>
          <p:nvPr/>
        </p:nvSpPr>
        <p:spPr bwMode="auto">
          <a:xfrm rot="-834393" flipH="1" flipV="1">
            <a:off x="838200" y="6096000"/>
            <a:ext cx="30480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3" name="Line 11"/>
          <p:cNvSpPr>
            <a:spLocks noChangeShapeType="1"/>
          </p:cNvSpPr>
          <p:nvPr/>
        </p:nvSpPr>
        <p:spPr bwMode="auto">
          <a:xfrm rot="-834393" flipH="1" flipV="1">
            <a:off x="954088" y="5705475"/>
            <a:ext cx="30480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4" name="Line 12"/>
          <p:cNvSpPr>
            <a:spLocks noChangeShapeType="1"/>
          </p:cNvSpPr>
          <p:nvPr/>
        </p:nvSpPr>
        <p:spPr bwMode="auto">
          <a:xfrm rot="-834393" flipH="1" flipV="1">
            <a:off x="1069975" y="5219700"/>
            <a:ext cx="29718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5" name="Line 13"/>
          <p:cNvSpPr>
            <a:spLocks noChangeShapeType="1"/>
          </p:cNvSpPr>
          <p:nvPr/>
        </p:nvSpPr>
        <p:spPr bwMode="auto">
          <a:xfrm rot="-834393" flipH="1" flipV="1">
            <a:off x="4648200" y="6096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6" name="Line 14"/>
          <p:cNvSpPr>
            <a:spLocks noChangeShapeType="1"/>
          </p:cNvSpPr>
          <p:nvPr/>
        </p:nvSpPr>
        <p:spPr bwMode="auto">
          <a:xfrm rot="-834393" flipH="1" flipV="1">
            <a:off x="1143000" y="10668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7" name="Line 15"/>
          <p:cNvSpPr>
            <a:spLocks noChangeShapeType="1"/>
          </p:cNvSpPr>
          <p:nvPr/>
        </p:nvSpPr>
        <p:spPr bwMode="auto">
          <a:xfrm rot="-834393" flipH="1" flipV="1">
            <a:off x="1143000" y="17526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8" name="Line 16"/>
          <p:cNvSpPr>
            <a:spLocks noChangeShapeType="1"/>
          </p:cNvSpPr>
          <p:nvPr/>
        </p:nvSpPr>
        <p:spPr bwMode="auto">
          <a:xfrm rot="-834393" flipH="1" flipV="1">
            <a:off x="1219200" y="19812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09" name="Line 17"/>
          <p:cNvSpPr>
            <a:spLocks noChangeShapeType="1"/>
          </p:cNvSpPr>
          <p:nvPr/>
        </p:nvSpPr>
        <p:spPr bwMode="auto">
          <a:xfrm rot="-834393" flipH="1" flipV="1">
            <a:off x="4648200" y="22098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10" name="Rectangle 18"/>
          <p:cNvSpPr>
            <a:spLocks noChangeArrowheads="1"/>
          </p:cNvSpPr>
          <p:nvPr/>
        </p:nvSpPr>
        <p:spPr bwMode="auto">
          <a:xfrm>
            <a:off x="0" y="457200"/>
            <a:ext cx="12954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b="1">
                <a:solidFill>
                  <a:schemeClr val="accent2"/>
                </a:solidFill>
              </a:rPr>
              <a:t>E=E</a:t>
            </a:r>
            <a:r>
              <a:rPr lang="en-US" altLang="zh-CN" b="1" baseline="-25000">
                <a:solidFill>
                  <a:schemeClr val="accent2"/>
                </a:solidFill>
              </a:rPr>
              <a:t>F</a:t>
            </a:r>
            <a:endParaRPr lang="en-US" altLang="zh-CN" b="1">
              <a:solidFill>
                <a:schemeClr val="accent2"/>
              </a:solidFill>
            </a:endParaRPr>
          </a:p>
        </p:txBody>
      </p:sp>
      <p:sp>
        <p:nvSpPr>
          <p:cNvPr id="136211" name="Line 19"/>
          <p:cNvSpPr>
            <a:spLocks noChangeShapeType="1"/>
          </p:cNvSpPr>
          <p:nvPr/>
        </p:nvSpPr>
        <p:spPr bwMode="auto">
          <a:xfrm rot="-834393" flipH="1" flipV="1">
            <a:off x="1219200" y="22098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12" name="Line 20"/>
          <p:cNvSpPr>
            <a:spLocks noChangeShapeType="1"/>
          </p:cNvSpPr>
          <p:nvPr/>
        </p:nvSpPr>
        <p:spPr bwMode="auto">
          <a:xfrm rot="-834393" flipH="1" flipV="1">
            <a:off x="4648200" y="19812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13" name="Line 21"/>
          <p:cNvSpPr>
            <a:spLocks noChangeShapeType="1"/>
          </p:cNvSpPr>
          <p:nvPr/>
        </p:nvSpPr>
        <p:spPr bwMode="auto">
          <a:xfrm rot="-834393" flipH="1" flipV="1">
            <a:off x="833438" y="569913"/>
            <a:ext cx="3287712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14" name="Line 22"/>
          <p:cNvSpPr>
            <a:spLocks noChangeShapeType="1"/>
          </p:cNvSpPr>
          <p:nvPr/>
        </p:nvSpPr>
        <p:spPr bwMode="auto">
          <a:xfrm rot="-834393" flipH="1" flipV="1">
            <a:off x="1143000" y="12954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15" name="Line 23"/>
          <p:cNvSpPr>
            <a:spLocks noChangeShapeType="1"/>
          </p:cNvSpPr>
          <p:nvPr/>
        </p:nvSpPr>
        <p:spPr bwMode="auto">
          <a:xfrm rot="-834393" flipH="1" flipV="1">
            <a:off x="4500563" y="1773238"/>
            <a:ext cx="2982912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16" name="Oval 24"/>
          <p:cNvSpPr>
            <a:spLocks noChangeArrowheads="1"/>
          </p:cNvSpPr>
          <p:nvPr/>
        </p:nvSpPr>
        <p:spPr bwMode="auto">
          <a:xfrm>
            <a:off x="5334000" y="6019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17" name="Oval 25"/>
          <p:cNvSpPr>
            <a:spLocks noChangeArrowheads="1"/>
          </p:cNvSpPr>
          <p:nvPr/>
        </p:nvSpPr>
        <p:spPr bwMode="auto">
          <a:xfrm>
            <a:off x="2819400" y="4953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18" name="Oval 26"/>
          <p:cNvSpPr>
            <a:spLocks noChangeArrowheads="1"/>
          </p:cNvSpPr>
          <p:nvPr/>
        </p:nvSpPr>
        <p:spPr bwMode="auto">
          <a:xfrm>
            <a:off x="2819400" y="5562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19" name="Oval 27"/>
          <p:cNvSpPr>
            <a:spLocks noChangeArrowheads="1"/>
          </p:cNvSpPr>
          <p:nvPr/>
        </p:nvSpPr>
        <p:spPr bwMode="auto">
          <a:xfrm>
            <a:off x="2819400" y="6019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0" name="Oval 28"/>
          <p:cNvSpPr>
            <a:spLocks noChangeArrowheads="1"/>
          </p:cNvSpPr>
          <p:nvPr/>
        </p:nvSpPr>
        <p:spPr bwMode="auto">
          <a:xfrm>
            <a:off x="2743200" y="6400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1" name="Oval 29"/>
          <p:cNvSpPr>
            <a:spLocks noChangeArrowheads="1"/>
          </p:cNvSpPr>
          <p:nvPr/>
        </p:nvSpPr>
        <p:spPr bwMode="auto">
          <a:xfrm>
            <a:off x="2743200" y="1447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2" name="Oval 30"/>
          <p:cNvSpPr>
            <a:spLocks noChangeArrowheads="1"/>
          </p:cNvSpPr>
          <p:nvPr/>
        </p:nvSpPr>
        <p:spPr bwMode="auto">
          <a:xfrm>
            <a:off x="1676400" y="5486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3" name="Oval 31"/>
          <p:cNvSpPr>
            <a:spLocks noChangeArrowheads="1"/>
          </p:cNvSpPr>
          <p:nvPr/>
        </p:nvSpPr>
        <p:spPr bwMode="auto">
          <a:xfrm>
            <a:off x="1828800" y="5943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4" name="Oval 32"/>
          <p:cNvSpPr>
            <a:spLocks noChangeArrowheads="1"/>
          </p:cNvSpPr>
          <p:nvPr/>
        </p:nvSpPr>
        <p:spPr bwMode="auto">
          <a:xfrm>
            <a:off x="1828800" y="6400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endParaRPr lang="zh-CN" altLang="zh-CN" sz="2400"/>
          </a:p>
        </p:txBody>
      </p:sp>
      <p:sp>
        <p:nvSpPr>
          <p:cNvPr id="136225" name="Oval 33"/>
          <p:cNvSpPr>
            <a:spLocks noChangeArrowheads="1"/>
          </p:cNvSpPr>
          <p:nvPr/>
        </p:nvSpPr>
        <p:spPr bwMode="auto">
          <a:xfrm>
            <a:off x="5410200" y="6400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6" name="Oval 34"/>
          <p:cNvSpPr>
            <a:spLocks noChangeArrowheads="1"/>
          </p:cNvSpPr>
          <p:nvPr/>
        </p:nvSpPr>
        <p:spPr bwMode="auto">
          <a:xfrm>
            <a:off x="6705600" y="6400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7" name="Oval 35"/>
          <p:cNvSpPr>
            <a:spLocks noChangeArrowheads="1"/>
          </p:cNvSpPr>
          <p:nvPr/>
        </p:nvSpPr>
        <p:spPr bwMode="auto">
          <a:xfrm>
            <a:off x="6400800" y="6019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8" name="Oval 36"/>
          <p:cNvSpPr>
            <a:spLocks noChangeArrowheads="1"/>
          </p:cNvSpPr>
          <p:nvPr/>
        </p:nvSpPr>
        <p:spPr bwMode="auto">
          <a:xfrm>
            <a:off x="5334000" y="5562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29" name="Oval 37"/>
          <p:cNvSpPr>
            <a:spLocks noChangeArrowheads="1"/>
          </p:cNvSpPr>
          <p:nvPr/>
        </p:nvSpPr>
        <p:spPr bwMode="auto">
          <a:xfrm>
            <a:off x="5334000" y="5029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0" name="Oval 38"/>
          <p:cNvSpPr>
            <a:spLocks noChangeArrowheads="1"/>
          </p:cNvSpPr>
          <p:nvPr/>
        </p:nvSpPr>
        <p:spPr bwMode="auto">
          <a:xfrm>
            <a:off x="6705600" y="5562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1" name="Oval 39"/>
          <p:cNvSpPr>
            <a:spLocks noChangeArrowheads="1"/>
          </p:cNvSpPr>
          <p:nvPr/>
        </p:nvSpPr>
        <p:spPr bwMode="auto">
          <a:xfrm>
            <a:off x="1524000" y="4953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2" name="Oval 40"/>
          <p:cNvSpPr>
            <a:spLocks noChangeArrowheads="1"/>
          </p:cNvSpPr>
          <p:nvPr/>
        </p:nvSpPr>
        <p:spPr bwMode="auto">
          <a:xfrm>
            <a:off x="1981200" y="1600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3" name="Oval 41"/>
          <p:cNvSpPr>
            <a:spLocks noChangeArrowheads="1"/>
          </p:cNvSpPr>
          <p:nvPr/>
        </p:nvSpPr>
        <p:spPr bwMode="auto">
          <a:xfrm>
            <a:off x="3200400" y="1600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4" name="Oval 42"/>
          <p:cNvSpPr>
            <a:spLocks noChangeArrowheads="1"/>
          </p:cNvSpPr>
          <p:nvPr/>
        </p:nvSpPr>
        <p:spPr bwMode="auto">
          <a:xfrm>
            <a:off x="1295400" y="1828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5" name="Oval 43"/>
          <p:cNvSpPr>
            <a:spLocks noChangeArrowheads="1"/>
          </p:cNvSpPr>
          <p:nvPr/>
        </p:nvSpPr>
        <p:spPr bwMode="auto">
          <a:xfrm>
            <a:off x="3505200" y="1828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endParaRPr lang="zh-CN" altLang="zh-CN" sz="2400"/>
          </a:p>
        </p:txBody>
      </p:sp>
      <p:sp>
        <p:nvSpPr>
          <p:cNvPr id="136236" name="Oval 44"/>
          <p:cNvSpPr>
            <a:spLocks noChangeArrowheads="1"/>
          </p:cNvSpPr>
          <p:nvPr/>
        </p:nvSpPr>
        <p:spPr bwMode="auto">
          <a:xfrm>
            <a:off x="16764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7" name="Oval 45"/>
          <p:cNvSpPr>
            <a:spLocks noChangeArrowheads="1"/>
          </p:cNvSpPr>
          <p:nvPr/>
        </p:nvSpPr>
        <p:spPr bwMode="auto">
          <a:xfrm>
            <a:off x="32004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8" name="Oval 46"/>
          <p:cNvSpPr>
            <a:spLocks noChangeArrowheads="1"/>
          </p:cNvSpPr>
          <p:nvPr/>
        </p:nvSpPr>
        <p:spPr bwMode="auto">
          <a:xfrm>
            <a:off x="1905000" y="2286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39" name="Oval 47"/>
          <p:cNvSpPr>
            <a:spLocks noChangeArrowheads="1"/>
          </p:cNvSpPr>
          <p:nvPr/>
        </p:nvSpPr>
        <p:spPr bwMode="auto">
          <a:xfrm>
            <a:off x="2895600" y="2286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0" name="Oval 48"/>
          <p:cNvSpPr>
            <a:spLocks noChangeArrowheads="1"/>
          </p:cNvSpPr>
          <p:nvPr/>
        </p:nvSpPr>
        <p:spPr bwMode="auto">
          <a:xfrm>
            <a:off x="1905000" y="2590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1" name="Oval 49"/>
          <p:cNvSpPr>
            <a:spLocks noChangeArrowheads="1"/>
          </p:cNvSpPr>
          <p:nvPr/>
        </p:nvSpPr>
        <p:spPr bwMode="auto">
          <a:xfrm>
            <a:off x="3200400" y="2514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2" name="Oval 50"/>
          <p:cNvSpPr>
            <a:spLocks noChangeArrowheads="1"/>
          </p:cNvSpPr>
          <p:nvPr/>
        </p:nvSpPr>
        <p:spPr bwMode="auto">
          <a:xfrm>
            <a:off x="1828800" y="914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3" name="Oval 51"/>
          <p:cNvSpPr>
            <a:spLocks noChangeArrowheads="1"/>
          </p:cNvSpPr>
          <p:nvPr/>
        </p:nvSpPr>
        <p:spPr bwMode="auto">
          <a:xfrm>
            <a:off x="3200400" y="990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4" name="Oval 52"/>
          <p:cNvSpPr>
            <a:spLocks noChangeArrowheads="1"/>
          </p:cNvSpPr>
          <p:nvPr/>
        </p:nvSpPr>
        <p:spPr bwMode="auto">
          <a:xfrm>
            <a:off x="1676400" y="1371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5" name="Oval 53"/>
          <p:cNvSpPr>
            <a:spLocks noChangeArrowheads="1"/>
          </p:cNvSpPr>
          <p:nvPr/>
        </p:nvSpPr>
        <p:spPr bwMode="auto">
          <a:xfrm>
            <a:off x="4800600" y="1981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6" name="Oval 54"/>
          <p:cNvSpPr>
            <a:spLocks noChangeArrowheads="1"/>
          </p:cNvSpPr>
          <p:nvPr/>
        </p:nvSpPr>
        <p:spPr bwMode="auto">
          <a:xfrm>
            <a:off x="75438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7" name="Oval 55"/>
          <p:cNvSpPr>
            <a:spLocks noChangeArrowheads="1"/>
          </p:cNvSpPr>
          <p:nvPr/>
        </p:nvSpPr>
        <p:spPr bwMode="auto">
          <a:xfrm>
            <a:off x="4953000" y="2286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8" name="Oval 56"/>
          <p:cNvSpPr>
            <a:spLocks noChangeArrowheads="1"/>
          </p:cNvSpPr>
          <p:nvPr/>
        </p:nvSpPr>
        <p:spPr bwMode="auto">
          <a:xfrm>
            <a:off x="6248400" y="2286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49" name="Oval 57"/>
          <p:cNvSpPr>
            <a:spLocks noChangeArrowheads="1"/>
          </p:cNvSpPr>
          <p:nvPr/>
        </p:nvSpPr>
        <p:spPr bwMode="auto">
          <a:xfrm>
            <a:off x="6705600" y="2514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0" name="Oval 58"/>
          <p:cNvSpPr>
            <a:spLocks noChangeArrowheads="1"/>
          </p:cNvSpPr>
          <p:nvPr/>
        </p:nvSpPr>
        <p:spPr bwMode="auto">
          <a:xfrm>
            <a:off x="5105400" y="2514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1" name="Oval 59"/>
          <p:cNvSpPr>
            <a:spLocks noChangeArrowheads="1"/>
          </p:cNvSpPr>
          <p:nvPr/>
        </p:nvSpPr>
        <p:spPr bwMode="auto">
          <a:xfrm>
            <a:off x="4724400" y="1981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2" name="Oval 60"/>
          <p:cNvSpPr>
            <a:spLocks noChangeArrowheads="1"/>
          </p:cNvSpPr>
          <p:nvPr/>
        </p:nvSpPr>
        <p:spPr bwMode="auto">
          <a:xfrm>
            <a:off x="54102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3" name="Oval 61"/>
          <p:cNvSpPr>
            <a:spLocks noChangeArrowheads="1"/>
          </p:cNvSpPr>
          <p:nvPr/>
        </p:nvSpPr>
        <p:spPr bwMode="auto">
          <a:xfrm>
            <a:off x="65532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4" name="Oval 62"/>
          <p:cNvSpPr>
            <a:spLocks noChangeArrowheads="1"/>
          </p:cNvSpPr>
          <p:nvPr/>
        </p:nvSpPr>
        <p:spPr bwMode="auto">
          <a:xfrm>
            <a:off x="74676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5" name="Oval 63"/>
          <p:cNvSpPr>
            <a:spLocks noChangeArrowheads="1"/>
          </p:cNvSpPr>
          <p:nvPr/>
        </p:nvSpPr>
        <p:spPr bwMode="auto">
          <a:xfrm>
            <a:off x="53340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/>
            <a:endParaRPr lang="zh-CN" altLang="zh-CN" sz="2400"/>
          </a:p>
        </p:txBody>
      </p:sp>
      <p:sp>
        <p:nvSpPr>
          <p:cNvPr id="136256" name="Oval 64"/>
          <p:cNvSpPr>
            <a:spLocks noChangeArrowheads="1"/>
          </p:cNvSpPr>
          <p:nvPr/>
        </p:nvSpPr>
        <p:spPr bwMode="auto">
          <a:xfrm>
            <a:off x="70104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7" name="Oval 65"/>
          <p:cNvSpPr>
            <a:spLocks noChangeArrowheads="1"/>
          </p:cNvSpPr>
          <p:nvPr/>
        </p:nvSpPr>
        <p:spPr bwMode="auto">
          <a:xfrm>
            <a:off x="60198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8" name="Oval 66"/>
          <p:cNvSpPr>
            <a:spLocks noChangeArrowheads="1"/>
          </p:cNvSpPr>
          <p:nvPr/>
        </p:nvSpPr>
        <p:spPr bwMode="auto">
          <a:xfrm>
            <a:off x="64770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59" name="Oval 67"/>
          <p:cNvSpPr>
            <a:spLocks noChangeArrowheads="1"/>
          </p:cNvSpPr>
          <p:nvPr/>
        </p:nvSpPr>
        <p:spPr bwMode="auto">
          <a:xfrm>
            <a:off x="59436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60" name="Oval 68"/>
          <p:cNvSpPr>
            <a:spLocks noChangeArrowheads="1"/>
          </p:cNvSpPr>
          <p:nvPr/>
        </p:nvSpPr>
        <p:spPr bwMode="auto">
          <a:xfrm>
            <a:off x="6934200" y="2057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61" name="Oval 69"/>
          <p:cNvSpPr>
            <a:spLocks noChangeArrowheads="1"/>
          </p:cNvSpPr>
          <p:nvPr/>
        </p:nvSpPr>
        <p:spPr bwMode="auto">
          <a:xfrm>
            <a:off x="1905000" y="1143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62" name="Oval 70"/>
          <p:cNvSpPr>
            <a:spLocks noChangeArrowheads="1"/>
          </p:cNvSpPr>
          <p:nvPr/>
        </p:nvSpPr>
        <p:spPr bwMode="auto">
          <a:xfrm>
            <a:off x="2667000" y="1143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263" name="Line 71"/>
          <p:cNvSpPr>
            <a:spLocks noChangeShapeType="1"/>
          </p:cNvSpPr>
          <p:nvPr/>
        </p:nvSpPr>
        <p:spPr bwMode="auto">
          <a:xfrm rot="-834393" flipH="1" flipV="1">
            <a:off x="1143000" y="838200"/>
            <a:ext cx="2982913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264" name="Line 72"/>
          <p:cNvSpPr>
            <a:spLocks noChangeShapeType="1"/>
          </p:cNvSpPr>
          <p:nvPr/>
        </p:nvSpPr>
        <p:spPr bwMode="auto">
          <a:xfrm rot="-94575">
            <a:off x="1981200" y="160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65" name="Line 73"/>
          <p:cNvSpPr>
            <a:spLocks noChangeShapeType="1"/>
          </p:cNvSpPr>
          <p:nvPr/>
        </p:nvSpPr>
        <p:spPr bwMode="auto">
          <a:xfrm rot="94575" flipV="1">
            <a:off x="6781800" y="6172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66" name="Line 74"/>
          <p:cNvSpPr>
            <a:spLocks noChangeShapeType="1"/>
          </p:cNvSpPr>
          <p:nvPr/>
        </p:nvSpPr>
        <p:spPr bwMode="auto">
          <a:xfrm rot="-94575">
            <a:off x="1828800" y="6019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67" name="Line 75"/>
          <p:cNvSpPr>
            <a:spLocks noChangeShapeType="1"/>
          </p:cNvSpPr>
          <p:nvPr/>
        </p:nvSpPr>
        <p:spPr bwMode="auto">
          <a:xfrm rot="-94575">
            <a:off x="1828800" y="6397625"/>
            <a:ext cx="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68" name="Line 76"/>
          <p:cNvSpPr>
            <a:spLocks noChangeShapeType="1"/>
          </p:cNvSpPr>
          <p:nvPr/>
        </p:nvSpPr>
        <p:spPr bwMode="auto">
          <a:xfrm rot="94575" flipV="1">
            <a:off x="2895600" y="4724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69" name="Line 77"/>
          <p:cNvSpPr>
            <a:spLocks noChangeShapeType="1"/>
          </p:cNvSpPr>
          <p:nvPr/>
        </p:nvSpPr>
        <p:spPr bwMode="auto">
          <a:xfrm rot="94575" flipV="1">
            <a:off x="2895600" y="541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0" name="Line 78"/>
          <p:cNvSpPr>
            <a:spLocks noChangeShapeType="1"/>
          </p:cNvSpPr>
          <p:nvPr/>
        </p:nvSpPr>
        <p:spPr bwMode="auto">
          <a:xfrm rot="94575" flipV="1">
            <a:off x="2895600" y="5791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1" name="Line 79"/>
          <p:cNvSpPr>
            <a:spLocks noChangeShapeType="1"/>
          </p:cNvSpPr>
          <p:nvPr/>
        </p:nvSpPr>
        <p:spPr bwMode="auto">
          <a:xfrm rot="94575" flipH="1" flipV="1">
            <a:off x="2819400" y="624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2" name="Line 80"/>
          <p:cNvSpPr>
            <a:spLocks noChangeShapeType="1"/>
          </p:cNvSpPr>
          <p:nvPr/>
        </p:nvSpPr>
        <p:spPr bwMode="auto">
          <a:xfrm rot="-94575">
            <a:off x="1828800" y="99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3" name="Line 81"/>
          <p:cNvSpPr>
            <a:spLocks noChangeShapeType="1"/>
          </p:cNvSpPr>
          <p:nvPr/>
        </p:nvSpPr>
        <p:spPr bwMode="auto">
          <a:xfrm rot="-94575">
            <a:off x="1524000" y="502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4" name="Line 82"/>
          <p:cNvSpPr>
            <a:spLocks noChangeShapeType="1"/>
          </p:cNvSpPr>
          <p:nvPr/>
        </p:nvSpPr>
        <p:spPr bwMode="auto">
          <a:xfrm rot="-94575">
            <a:off x="1752600" y="548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5" name="Line 83"/>
          <p:cNvSpPr>
            <a:spLocks noChangeShapeType="1"/>
          </p:cNvSpPr>
          <p:nvPr/>
        </p:nvSpPr>
        <p:spPr bwMode="auto">
          <a:xfrm rot="-94575">
            <a:off x="1981200" y="114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6" name="Line 84"/>
          <p:cNvSpPr>
            <a:spLocks noChangeShapeType="1"/>
          </p:cNvSpPr>
          <p:nvPr/>
        </p:nvSpPr>
        <p:spPr bwMode="auto">
          <a:xfrm rot="-94575">
            <a:off x="5410200" y="6096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7" name="Line 85"/>
          <p:cNvSpPr>
            <a:spLocks noChangeShapeType="1"/>
          </p:cNvSpPr>
          <p:nvPr/>
        </p:nvSpPr>
        <p:spPr bwMode="auto">
          <a:xfrm rot="-94575">
            <a:off x="5486400" y="6400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8" name="Line 86"/>
          <p:cNvSpPr>
            <a:spLocks noChangeShapeType="1"/>
          </p:cNvSpPr>
          <p:nvPr/>
        </p:nvSpPr>
        <p:spPr bwMode="auto">
          <a:xfrm rot="-94575">
            <a:off x="1371600" y="1828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79" name="Line 87"/>
          <p:cNvSpPr>
            <a:spLocks noChangeShapeType="1"/>
          </p:cNvSpPr>
          <p:nvPr/>
        </p:nvSpPr>
        <p:spPr bwMode="auto">
          <a:xfrm rot="-94575">
            <a:off x="1752600" y="137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0" name="Line 88"/>
          <p:cNvSpPr>
            <a:spLocks noChangeShapeType="1"/>
          </p:cNvSpPr>
          <p:nvPr/>
        </p:nvSpPr>
        <p:spPr bwMode="auto">
          <a:xfrm rot="-94575">
            <a:off x="1676400" y="205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1" name="Line 89"/>
          <p:cNvSpPr>
            <a:spLocks noChangeShapeType="1"/>
          </p:cNvSpPr>
          <p:nvPr/>
        </p:nvSpPr>
        <p:spPr bwMode="auto">
          <a:xfrm rot="-94575">
            <a:off x="1981200" y="2286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2" name="Line 90"/>
          <p:cNvSpPr>
            <a:spLocks noChangeShapeType="1"/>
          </p:cNvSpPr>
          <p:nvPr/>
        </p:nvSpPr>
        <p:spPr bwMode="auto">
          <a:xfrm rot="-94575">
            <a:off x="1905000" y="2590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3" name="Line 91"/>
          <p:cNvSpPr>
            <a:spLocks noChangeShapeType="1"/>
          </p:cNvSpPr>
          <p:nvPr/>
        </p:nvSpPr>
        <p:spPr bwMode="auto">
          <a:xfrm rot="94575">
            <a:off x="7588250" y="2071688"/>
            <a:ext cx="0" cy="27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4" name="Line 92"/>
          <p:cNvSpPr>
            <a:spLocks noChangeShapeType="1"/>
          </p:cNvSpPr>
          <p:nvPr/>
        </p:nvSpPr>
        <p:spPr bwMode="auto">
          <a:xfrm rot="20628172" flipH="1">
            <a:off x="5364163" y="2060575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5" name="Line 93"/>
          <p:cNvSpPr>
            <a:spLocks noChangeShapeType="1"/>
          </p:cNvSpPr>
          <p:nvPr/>
        </p:nvSpPr>
        <p:spPr bwMode="auto">
          <a:xfrm rot="94575" flipV="1">
            <a:off x="67818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6" name="Line 94"/>
          <p:cNvSpPr>
            <a:spLocks noChangeShapeType="1"/>
          </p:cNvSpPr>
          <p:nvPr/>
        </p:nvSpPr>
        <p:spPr bwMode="auto">
          <a:xfrm rot="94575" flipV="1">
            <a:off x="6705600" y="541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7" name="Line 95"/>
          <p:cNvSpPr>
            <a:spLocks noChangeShapeType="1"/>
          </p:cNvSpPr>
          <p:nvPr/>
        </p:nvSpPr>
        <p:spPr bwMode="auto">
          <a:xfrm rot="94575" flipV="1">
            <a:off x="6400800" y="586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8" name="Line 96"/>
          <p:cNvSpPr>
            <a:spLocks noChangeShapeType="1"/>
          </p:cNvSpPr>
          <p:nvPr/>
        </p:nvSpPr>
        <p:spPr bwMode="auto">
          <a:xfrm rot="-94575" flipH="1" flipV="1">
            <a:off x="4778375" y="1700213"/>
            <a:ext cx="12700" cy="357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89" name="Line 97"/>
          <p:cNvSpPr>
            <a:spLocks noChangeShapeType="1"/>
          </p:cNvSpPr>
          <p:nvPr/>
        </p:nvSpPr>
        <p:spPr bwMode="auto">
          <a:xfrm rot="-94575">
            <a:off x="4953000" y="2286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0" name="Line 98"/>
          <p:cNvSpPr>
            <a:spLocks noChangeShapeType="1"/>
          </p:cNvSpPr>
          <p:nvPr/>
        </p:nvSpPr>
        <p:spPr bwMode="auto">
          <a:xfrm rot="-94575">
            <a:off x="5105400" y="2514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1" name="Line 99"/>
          <p:cNvSpPr>
            <a:spLocks noChangeShapeType="1"/>
          </p:cNvSpPr>
          <p:nvPr/>
        </p:nvSpPr>
        <p:spPr bwMode="auto">
          <a:xfrm rot="21505425" flipH="1">
            <a:off x="5334000" y="5105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2" name="Line 100"/>
          <p:cNvSpPr>
            <a:spLocks noChangeShapeType="1"/>
          </p:cNvSpPr>
          <p:nvPr/>
        </p:nvSpPr>
        <p:spPr bwMode="auto">
          <a:xfrm rot="-94575">
            <a:off x="5334000" y="5638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3" name="Line 101"/>
          <p:cNvSpPr>
            <a:spLocks noChangeShapeType="1"/>
          </p:cNvSpPr>
          <p:nvPr/>
        </p:nvSpPr>
        <p:spPr bwMode="auto">
          <a:xfrm rot="94575" flipV="1">
            <a:off x="3276600" y="144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4" name="Line 102"/>
          <p:cNvSpPr>
            <a:spLocks noChangeShapeType="1"/>
          </p:cNvSpPr>
          <p:nvPr/>
        </p:nvSpPr>
        <p:spPr bwMode="auto">
          <a:xfrm rot="-94575">
            <a:off x="7467600" y="2133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5" name="Line 103"/>
          <p:cNvSpPr>
            <a:spLocks noChangeShapeType="1"/>
          </p:cNvSpPr>
          <p:nvPr/>
        </p:nvSpPr>
        <p:spPr bwMode="auto">
          <a:xfrm rot="21505425" flipV="1">
            <a:off x="6942138" y="18446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6" name="Line 104"/>
          <p:cNvSpPr>
            <a:spLocks noChangeShapeType="1"/>
          </p:cNvSpPr>
          <p:nvPr/>
        </p:nvSpPr>
        <p:spPr bwMode="auto">
          <a:xfrm rot="-94575">
            <a:off x="6516688" y="20605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7" name="Line 105"/>
          <p:cNvSpPr>
            <a:spLocks noChangeShapeType="1"/>
          </p:cNvSpPr>
          <p:nvPr/>
        </p:nvSpPr>
        <p:spPr bwMode="auto">
          <a:xfrm rot="1497861" flipH="1" flipV="1">
            <a:off x="5867400" y="1844675"/>
            <a:ext cx="138113" cy="280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8" name="Line 106"/>
          <p:cNvSpPr>
            <a:spLocks noChangeShapeType="1"/>
          </p:cNvSpPr>
          <p:nvPr/>
        </p:nvSpPr>
        <p:spPr bwMode="auto">
          <a:xfrm rot="94575" flipV="1">
            <a:off x="3581400" y="160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99" name="Line 107"/>
          <p:cNvSpPr>
            <a:spLocks noChangeShapeType="1"/>
          </p:cNvSpPr>
          <p:nvPr/>
        </p:nvSpPr>
        <p:spPr bwMode="auto">
          <a:xfrm rot="94575" flipV="1">
            <a:off x="3276600" y="190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0" name="Line 108"/>
          <p:cNvSpPr>
            <a:spLocks noChangeShapeType="1"/>
          </p:cNvSpPr>
          <p:nvPr/>
        </p:nvSpPr>
        <p:spPr bwMode="auto">
          <a:xfrm rot="94575" flipV="1">
            <a:off x="2971800" y="2133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1" name="Line 109"/>
          <p:cNvSpPr>
            <a:spLocks noChangeShapeType="1"/>
          </p:cNvSpPr>
          <p:nvPr/>
        </p:nvSpPr>
        <p:spPr bwMode="auto">
          <a:xfrm rot="94575" flipV="1">
            <a:off x="3276600" y="2362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2" name="Line 110"/>
          <p:cNvSpPr>
            <a:spLocks noChangeShapeType="1"/>
          </p:cNvSpPr>
          <p:nvPr/>
        </p:nvSpPr>
        <p:spPr bwMode="auto">
          <a:xfrm rot="94575" flipH="1">
            <a:off x="6588125" y="2133600"/>
            <a:ext cx="4763" cy="204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3" name="Line 111"/>
          <p:cNvSpPr>
            <a:spLocks noChangeShapeType="1"/>
          </p:cNvSpPr>
          <p:nvPr/>
        </p:nvSpPr>
        <p:spPr bwMode="auto">
          <a:xfrm rot="-333274" flipH="1" flipV="1">
            <a:off x="7086600" y="1828800"/>
            <a:ext cx="1588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4" name="Line 112"/>
          <p:cNvSpPr>
            <a:spLocks noChangeShapeType="1"/>
          </p:cNvSpPr>
          <p:nvPr/>
        </p:nvSpPr>
        <p:spPr bwMode="auto">
          <a:xfrm rot="94575" flipV="1">
            <a:off x="6705600" y="2362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5" name="Oval 113"/>
          <p:cNvSpPr>
            <a:spLocks noChangeArrowheads="1"/>
          </p:cNvSpPr>
          <p:nvPr/>
        </p:nvSpPr>
        <p:spPr bwMode="auto">
          <a:xfrm>
            <a:off x="6705600" y="5105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306" name="Line 114"/>
          <p:cNvSpPr>
            <a:spLocks noChangeShapeType="1"/>
          </p:cNvSpPr>
          <p:nvPr/>
        </p:nvSpPr>
        <p:spPr bwMode="auto">
          <a:xfrm rot="94575" flipV="1">
            <a:off x="6096000" y="1828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7" name="Line 115"/>
          <p:cNvSpPr>
            <a:spLocks noChangeShapeType="1"/>
          </p:cNvSpPr>
          <p:nvPr/>
        </p:nvSpPr>
        <p:spPr bwMode="auto">
          <a:xfrm rot="971828">
            <a:off x="5435600" y="2060575"/>
            <a:ext cx="55563" cy="223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8" name="Line 116"/>
          <p:cNvSpPr>
            <a:spLocks noChangeShapeType="1"/>
          </p:cNvSpPr>
          <p:nvPr/>
        </p:nvSpPr>
        <p:spPr bwMode="auto">
          <a:xfrm rot="971828" flipH="1" flipV="1">
            <a:off x="6248400" y="2209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09" name="Line 117"/>
          <p:cNvSpPr>
            <a:spLocks noChangeShapeType="1"/>
          </p:cNvSpPr>
          <p:nvPr/>
        </p:nvSpPr>
        <p:spPr bwMode="auto">
          <a:xfrm rot="94575" flipV="1">
            <a:off x="4876800" y="1752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10" name="Line 118"/>
          <p:cNvSpPr>
            <a:spLocks noChangeShapeType="1"/>
          </p:cNvSpPr>
          <p:nvPr/>
        </p:nvSpPr>
        <p:spPr bwMode="auto">
          <a:xfrm rot="94575" flipV="1">
            <a:off x="2743200" y="99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11" name="Line 119"/>
          <p:cNvSpPr>
            <a:spLocks noChangeShapeType="1"/>
          </p:cNvSpPr>
          <p:nvPr/>
        </p:nvSpPr>
        <p:spPr bwMode="auto">
          <a:xfrm rot="94575" flipV="1">
            <a:off x="3276600" y="762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12" name="Line 120"/>
          <p:cNvSpPr>
            <a:spLocks noChangeShapeType="1"/>
          </p:cNvSpPr>
          <p:nvPr/>
        </p:nvSpPr>
        <p:spPr bwMode="auto">
          <a:xfrm rot="94575" flipV="1">
            <a:off x="2743200" y="129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13" name="Rectangle 121"/>
          <p:cNvSpPr>
            <a:spLocks noChangeArrowheads="1"/>
          </p:cNvSpPr>
          <p:nvPr/>
        </p:nvSpPr>
        <p:spPr bwMode="auto">
          <a:xfrm>
            <a:off x="0" y="0"/>
            <a:ext cx="35052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正常</a:t>
            </a:r>
            <a:r>
              <a:rPr lang="en-US" altLang="zh-CN" sz="2400" b="1">
                <a:ea typeface="楷体" panose="02010609060101010101" pitchFamily="49" charset="-122"/>
              </a:rPr>
              <a:t>Fermi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粒子能级图</a:t>
            </a:r>
          </a:p>
        </p:txBody>
      </p:sp>
      <p:sp>
        <p:nvSpPr>
          <p:cNvPr id="136314" name="Rectangle 122"/>
          <p:cNvSpPr>
            <a:spLocks noChangeArrowheads="1"/>
          </p:cNvSpPr>
          <p:nvPr/>
        </p:nvSpPr>
        <p:spPr bwMode="auto">
          <a:xfrm>
            <a:off x="4648200" y="0"/>
            <a:ext cx="4495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2400" b="1" i="1" baseline="30000"/>
              <a:t>3</a:t>
            </a:r>
            <a:r>
              <a:rPr lang="en-US" altLang="zh-CN" sz="2400" b="1" i="1"/>
              <a:t>P</a:t>
            </a:r>
            <a:r>
              <a:rPr lang="en-US" altLang="zh-CN" sz="2400" b="1" i="1" baseline="-25000"/>
              <a:t>2</a:t>
            </a:r>
            <a:r>
              <a:rPr lang="en-US" altLang="zh-CN" sz="2400" b="1" i="1"/>
              <a:t>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中子超流体能级图</a:t>
            </a:r>
          </a:p>
        </p:txBody>
      </p:sp>
      <p:sp>
        <p:nvSpPr>
          <p:cNvPr id="136315" name="Line 123"/>
          <p:cNvSpPr>
            <a:spLocks noChangeShapeType="1"/>
          </p:cNvSpPr>
          <p:nvPr/>
        </p:nvSpPr>
        <p:spPr bwMode="auto">
          <a:xfrm rot="-834393" flipH="1" flipV="1">
            <a:off x="7848600" y="914400"/>
            <a:ext cx="822325" cy="1809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316" name="Line 124"/>
          <p:cNvSpPr>
            <a:spLocks noChangeShapeType="1"/>
          </p:cNvSpPr>
          <p:nvPr/>
        </p:nvSpPr>
        <p:spPr bwMode="auto">
          <a:xfrm rot="-834393" flipH="1" flipV="1">
            <a:off x="7848600" y="2057400"/>
            <a:ext cx="696913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/>
          <a:lstStyle/>
          <a:p>
            <a:endParaRPr lang="zh-CN" altLang="en-US"/>
          </a:p>
        </p:txBody>
      </p:sp>
      <p:sp>
        <p:nvSpPr>
          <p:cNvPr id="136317" name="Line 125"/>
          <p:cNvSpPr>
            <a:spLocks noChangeShapeType="1"/>
          </p:cNvSpPr>
          <p:nvPr/>
        </p:nvSpPr>
        <p:spPr bwMode="auto">
          <a:xfrm rot="-5400000" flipH="1" flipV="1">
            <a:off x="8115300" y="20193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18" name="Line 126"/>
          <p:cNvSpPr>
            <a:spLocks noChangeShapeType="1"/>
          </p:cNvSpPr>
          <p:nvPr/>
        </p:nvSpPr>
        <p:spPr bwMode="auto">
          <a:xfrm rot="5400000" flipH="1">
            <a:off x="8039100" y="11049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19" name="Rectangle 127"/>
          <p:cNvSpPr>
            <a:spLocks noChangeArrowheads="1"/>
          </p:cNvSpPr>
          <p:nvPr/>
        </p:nvSpPr>
        <p:spPr bwMode="auto">
          <a:xfrm>
            <a:off x="8001000" y="1371600"/>
            <a:ext cx="4572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b="1">
                <a:solidFill>
                  <a:schemeClr val="accent2"/>
                </a:solidFill>
                <a:latin typeface="宋体" panose="02010600030101010101" pitchFamily="2" charset="-122"/>
                <a:sym typeface="Mathematica1" pitchFamily="2" charset="2"/>
              </a:rPr>
              <a:t>Δ</a:t>
            </a:r>
            <a:endParaRPr lang="en-US" altLang="zh-CN" b="1">
              <a:solidFill>
                <a:schemeClr val="accent2"/>
              </a:solidFill>
            </a:endParaRPr>
          </a:p>
        </p:txBody>
      </p:sp>
      <p:sp>
        <p:nvSpPr>
          <p:cNvPr id="136320" name="Rectangle 128"/>
          <p:cNvSpPr>
            <a:spLocks noChangeArrowheads="1"/>
          </p:cNvSpPr>
          <p:nvPr/>
        </p:nvSpPr>
        <p:spPr bwMode="auto">
          <a:xfrm>
            <a:off x="7772400" y="609600"/>
            <a:ext cx="9144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2400"/>
              <a:t>E=E</a:t>
            </a:r>
            <a:r>
              <a:rPr lang="en-US" altLang="zh-CN" sz="2400" baseline="-25000"/>
              <a:t>F</a:t>
            </a:r>
            <a:endParaRPr lang="en-US" altLang="zh-CN" sz="2400"/>
          </a:p>
        </p:txBody>
      </p:sp>
      <p:sp>
        <p:nvSpPr>
          <p:cNvPr id="136321" name="Line 129"/>
          <p:cNvSpPr>
            <a:spLocks noChangeShapeType="1"/>
          </p:cNvSpPr>
          <p:nvPr/>
        </p:nvSpPr>
        <p:spPr bwMode="auto">
          <a:xfrm rot="5400000" flipH="1">
            <a:off x="4419600" y="1066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22" name="Rectangle 130"/>
          <p:cNvSpPr>
            <a:spLocks noChangeArrowheads="1"/>
          </p:cNvSpPr>
          <p:nvPr/>
        </p:nvSpPr>
        <p:spPr bwMode="auto">
          <a:xfrm>
            <a:off x="4495800" y="990600"/>
            <a:ext cx="838200" cy="381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b="1">
                <a:solidFill>
                  <a:schemeClr val="accent2"/>
                </a:solidFill>
              </a:rPr>
              <a:t>kT</a:t>
            </a:r>
          </a:p>
        </p:txBody>
      </p:sp>
      <p:sp>
        <p:nvSpPr>
          <p:cNvPr id="136323" name="Line 131"/>
          <p:cNvSpPr>
            <a:spLocks noChangeShapeType="1"/>
          </p:cNvSpPr>
          <p:nvPr/>
        </p:nvSpPr>
        <p:spPr bwMode="auto">
          <a:xfrm rot="-5400000" flipH="1" flipV="1">
            <a:off x="4381500" y="12573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324" name="Rectangle 132"/>
          <p:cNvSpPr>
            <a:spLocks noChangeArrowheads="1"/>
          </p:cNvSpPr>
          <p:nvPr/>
        </p:nvSpPr>
        <p:spPr bwMode="auto">
          <a:xfrm>
            <a:off x="6478588" y="2852738"/>
            <a:ext cx="2665412" cy="19383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当 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T &lt;T</a:t>
            </a:r>
            <a:r>
              <a:rPr lang="el-GR" altLang="zh-CN" sz="2400" b="1" baseline="-25000"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λ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 =</a:t>
            </a:r>
            <a:r>
              <a:rPr lang="en-US" altLang="zh-CN" sz="2400" b="1">
                <a:ea typeface="楷体" panose="02010609060101010101" pitchFamily="49" charset="-122"/>
                <a:sym typeface="Mathematica1" pitchFamily="2" charset="2"/>
              </a:rPr>
              <a:t>Δ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/k </a:t>
            </a:r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时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,</a:t>
            </a:r>
          </a:p>
          <a:p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系统处于超导</a:t>
            </a:r>
          </a:p>
          <a:p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(</a:t>
            </a:r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或超流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)</a:t>
            </a:r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状态</a:t>
            </a:r>
          </a:p>
          <a:p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T</a:t>
            </a:r>
            <a:r>
              <a:rPr lang="el-GR" altLang="zh-CN" sz="2400" b="1" baseline="-25000">
                <a:ea typeface="楷体" panose="02010609060101010101" pitchFamily="49" charset="-122"/>
                <a:sym typeface="Math1" pitchFamily="2" charset="2"/>
              </a:rPr>
              <a:t>λ</a:t>
            </a:r>
            <a:r>
              <a:rPr lang="en-US" altLang="zh-CN" sz="2400" b="1">
                <a:ea typeface="楷体" panose="02010609060101010101" pitchFamily="49" charset="-122"/>
                <a:sym typeface="Math1" pitchFamily="2" charset="2"/>
              </a:rPr>
              <a:t>: </a:t>
            </a:r>
            <a:r>
              <a:rPr lang="zh-CN" altLang="en-US" sz="2400" b="1">
                <a:ea typeface="楷体" panose="02010609060101010101" pitchFamily="49" charset="-122"/>
                <a:sym typeface="Math1" pitchFamily="2" charset="2"/>
              </a:rPr>
              <a:t>相变温度</a:t>
            </a:r>
            <a:endParaRPr lang="zh-CN" altLang="en-US" sz="2400" b="1" baseline="-25000">
              <a:ea typeface="楷体" panose="02010609060101010101" pitchFamily="49" charset="-122"/>
              <a:sym typeface="Math1" pitchFamily="2" charset="2"/>
            </a:endParaRPr>
          </a:p>
          <a:p>
            <a:endParaRPr lang="en-US" altLang="zh-CN" sz="2400" b="1">
              <a:sym typeface="Math1" pitchFamily="2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604250" cy="609600"/>
          </a:xfrm>
        </p:spPr>
        <p:txBody>
          <a:bodyPr/>
          <a:lstStyle/>
          <a:p>
            <a:pPr eaLnBrk="1" hangingPunct="1"/>
            <a:r>
              <a:rPr lang="en-US" altLang="zh-CN" sz="4000" b="1" i="1" baseline="30000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4000" b="1" i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4000" b="1" i="1" baseline="-30000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40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中子</a:t>
            </a:r>
            <a:r>
              <a:rPr lang="en-US" altLang="zh-CN" sz="40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Cooper</a:t>
            </a:r>
            <a:r>
              <a:rPr lang="zh-CN" altLang="en-US" sz="40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对的磁矩的分布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35274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400" b="1" i="1" baseline="30000"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i="1" baseline="-30000"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对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(Bose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子系统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，低温下都凝聚在基态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(E=0)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状态。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CN" altLang="en-US" sz="2400" b="1"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每个</a:t>
            </a:r>
            <a:r>
              <a:rPr lang="en-US" altLang="zh-CN" sz="2400" b="1" i="1" baseline="30000"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i="1" baseline="-30000"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对具有磁矩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(中子反常磁矩的两倍):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zh-CN" sz="2400" b="1">
              <a:ea typeface="楷体" panose="02010609060101010101" pitchFamily="49" charset="-122"/>
              <a:cs typeface="Times New Roman" panose="02020603050405020304" pitchFamily="18" charset="0"/>
              <a:sym typeface="Mathematica1" pitchFamily="2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μ</a:t>
            </a:r>
            <a:r>
              <a:rPr lang="en-US" altLang="zh-CN" sz="2400" b="1" baseline="-25000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B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 = 2 </a:t>
            </a:r>
            <a:r>
              <a:rPr lang="el-GR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μ</a:t>
            </a:r>
            <a:r>
              <a:rPr lang="en-US" altLang="zh-CN" sz="2400" b="1" baseline="-25000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n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= 1.9 ×10</a:t>
            </a:r>
            <a:r>
              <a:rPr lang="en-US" altLang="zh-CN" sz="2400" b="1" baseline="30000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-23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 ergs/gauss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zh-CN" altLang="en-US" sz="2400" b="1">
              <a:ea typeface="楷体" panose="02010609060101010101" pitchFamily="49" charset="-122"/>
              <a:cs typeface="Times New Roman" panose="02020603050405020304" pitchFamily="18" charset="0"/>
              <a:sym typeface="Mathematica1" pitchFamily="2" charset="2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在外磁场作用下，磁针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(反常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磁矩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)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有着逆磁场方向的趋势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,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具有较低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的能量值。即它比 σ</a:t>
            </a:r>
            <a:r>
              <a:rPr lang="en-US" altLang="zh-CN" sz="2400" b="1" baseline="-25000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Z 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= 0, 1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状态有更低的能量。 </a:t>
            </a:r>
            <a:r>
              <a:rPr lang="zh-CN" altLang="en-US" sz="2400" b="1" baseline="-25000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  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 </a:t>
            </a:r>
          </a:p>
        </p:txBody>
      </p:sp>
      <p:graphicFrame>
        <p:nvGraphicFramePr>
          <p:cNvPr id="25602" name="Object 4"/>
          <p:cNvGraphicFramePr>
            <a:graphicFrameLocks noChangeAspect="1"/>
          </p:cNvGraphicFramePr>
          <p:nvPr/>
        </p:nvGraphicFramePr>
        <p:xfrm>
          <a:off x="1547813" y="4495800"/>
          <a:ext cx="482441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596800" imgH="10363200" progId="Equation.DSMT4">
                  <p:embed/>
                </p:oleObj>
              </mc:Choice>
              <mc:Fallback>
                <p:oleObj name="Equation" r:id="rId2" imgW="50596800" imgH="10363200" progId="Equation.DSMT4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47813" y="4495800"/>
                        <a:ext cx="4824412" cy="9874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5"/>
          <p:cNvGraphicFramePr>
            <a:graphicFrameLocks noChangeAspect="1"/>
          </p:cNvGraphicFramePr>
          <p:nvPr/>
        </p:nvGraphicFramePr>
        <p:xfrm>
          <a:off x="611188" y="5876925"/>
          <a:ext cx="6954837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6141600" imgH="5791200" progId="Equation.DSMT4">
                  <p:embed/>
                </p:oleObj>
              </mc:Choice>
              <mc:Fallback>
                <p:oleObj name="Equation" r:id="rId4" imgW="66141600" imgH="5791200" progId="Equation.DSMT4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188" y="5876925"/>
                        <a:ext cx="6954837" cy="6096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zh-CN" altLang="en-US" sz="4000" b="1">
                <a:solidFill>
                  <a:srgbClr val="0000CC"/>
                </a:solidFill>
                <a:ea typeface="楷体" panose="02010609060101010101" pitchFamily="49" charset="-122"/>
              </a:rPr>
              <a:t>顺磁方向与逆磁方向排列的</a:t>
            </a:r>
            <a:br>
              <a:rPr lang="zh-CN" altLang="en-US" sz="4000" b="1">
                <a:solidFill>
                  <a:srgbClr val="0000CC"/>
                </a:solidFill>
                <a:ea typeface="楷体" panose="02010609060101010101" pitchFamily="49" charset="-122"/>
              </a:rPr>
            </a:br>
            <a:r>
              <a:rPr lang="en-US" altLang="zh-CN" sz="4000" b="1" baseline="30000">
                <a:solidFill>
                  <a:srgbClr val="0000CC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4000" b="1">
                <a:solidFill>
                  <a:srgbClr val="0000CC"/>
                </a:solidFill>
                <a:ea typeface="楷体" panose="02010609060101010101" pitchFamily="49" charset="-122"/>
              </a:rPr>
              <a:t>P</a:t>
            </a:r>
            <a:r>
              <a:rPr lang="en-US" altLang="zh-CN" sz="4000" b="1" baseline="-25000">
                <a:solidFill>
                  <a:srgbClr val="0000CC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4000" b="1">
                <a:solidFill>
                  <a:srgbClr val="0000CC"/>
                </a:solidFill>
                <a:ea typeface="楷体" panose="02010609060101010101" pitchFamily="49" charset="-122"/>
              </a:rPr>
              <a:t>Cooper</a:t>
            </a:r>
            <a:r>
              <a:rPr lang="zh-CN" altLang="en-US" sz="4000" b="1">
                <a:solidFill>
                  <a:srgbClr val="0000CC"/>
                </a:solidFill>
                <a:ea typeface="楷体" panose="02010609060101010101" pitchFamily="49" charset="-122"/>
              </a:rPr>
              <a:t>对数目差</a:t>
            </a:r>
          </a:p>
        </p:txBody>
      </p:sp>
      <p:sp>
        <p:nvSpPr>
          <p:cNvPr id="26631" name="Rectangle 3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2278063" y="2149475"/>
          <a:ext cx="6145212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216800" imgH="9753600" progId="Equation.DSMT4">
                  <p:embed/>
                </p:oleObj>
              </mc:Choice>
              <mc:Fallback>
                <p:oleObj name="Equation" r:id="rId2" imgW="58216800" imgH="9753600" progId="Equation.DSMT4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78063" y="2149475"/>
                        <a:ext cx="6145212" cy="10398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Rectangle 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6627" name="Object 6"/>
          <p:cNvGraphicFramePr>
            <a:graphicFrameLocks noChangeAspect="1"/>
          </p:cNvGraphicFramePr>
          <p:nvPr/>
        </p:nvGraphicFramePr>
        <p:xfrm>
          <a:off x="0" y="4005263"/>
          <a:ext cx="28797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223200" imgH="10058400" progId="Equation.DSMT4">
                  <p:embed/>
                </p:oleObj>
              </mc:Choice>
              <mc:Fallback>
                <p:oleObj name="Equation" r:id="rId4" imgW="33223200" imgH="10058400" progId="Equation.DSMT4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005263"/>
                        <a:ext cx="2879725" cy="8731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Rectangle 7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6628" name="Object 8"/>
          <p:cNvGraphicFramePr>
            <a:graphicFrameLocks noChangeAspect="1"/>
          </p:cNvGraphicFramePr>
          <p:nvPr/>
        </p:nvGraphicFramePr>
        <p:xfrm>
          <a:off x="4284663" y="3716338"/>
          <a:ext cx="3455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966400" imgH="5181600" progId="Equation.DSMT4">
                  <p:embed/>
                </p:oleObj>
              </mc:Choice>
              <mc:Fallback>
                <p:oleObj name="Equation" r:id="rId6" imgW="35966400" imgH="5181600" progId="Equation.DSMT4">
                  <p:embed/>
                  <p:pic>
                    <p:nvPicPr>
                      <p:cNvPr id="0" name="Object 8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84663" y="3716338"/>
                        <a:ext cx="3455987" cy="5064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Rectangle 9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6629" name="Object 10"/>
          <p:cNvGraphicFramePr>
            <a:graphicFrameLocks noChangeAspect="1"/>
          </p:cNvGraphicFramePr>
          <p:nvPr/>
        </p:nvGraphicFramePr>
        <p:xfrm>
          <a:off x="4211638" y="4508500"/>
          <a:ext cx="3101975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260800" imgH="5181600" progId="Equation.DSMT4">
                  <p:embed/>
                </p:oleObj>
              </mc:Choice>
              <mc:Fallback>
                <p:oleObj name="Equation" r:id="rId8" imgW="29260800" imgH="5181600" progId="Equation.DSMT4">
                  <p:embed/>
                  <p:pic>
                    <p:nvPicPr>
                      <p:cNvPr id="0" name="Object 10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11638" y="4508500"/>
                        <a:ext cx="3101975" cy="5572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32131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1484313"/>
            <a:ext cx="9144000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楷体" panose="02010609060101010101" pitchFamily="49" charset="-122"/>
              </a:rPr>
              <a:t>在</a:t>
            </a:r>
            <a:r>
              <a:rPr lang="en-US" altLang="zh-CN" sz="2400" b="1">
                <a:ea typeface="楷体" panose="02010609060101010101" pitchFamily="49" charset="-122"/>
              </a:rPr>
              <a:t>(T, B)</a:t>
            </a:r>
            <a:r>
              <a:rPr lang="zh-CN" altLang="en-US" sz="2400" b="1">
                <a:ea typeface="楷体" panose="02010609060101010101" pitchFamily="49" charset="-122"/>
              </a:rPr>
              <a:t>环境下</a:t>
            </a:r>
            <a:r>
              <a:rPr lang="en-US" altLang="zh-CN" sz="2400" b="1">
                <a:ea typeface="楷体" panose="02010609060101010101" pitchFamily="49" charset="-122"/>
              </a:rPr>
              <a:t>, </a:t>
            </a:r>
            <a:r>
              <a:rPr lang="zh-CN" altLang="en-US" sz="2400" b="1">
                <a:ea typeface="楷体" panose="02010609060101010101" pitchFamily="49" charset="-122"/>
              </a:rPr>
              <a:t>自身磁矩逆磁场与顺磁场方向排列的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对数目之差为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3213100"/>
            <a:ext cx="601186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400" b="1" i="1">
                <a:ea typeface="楷体" panose="02010609060101010101" pitchFamily="49" charset="-122"/>
              </a:rPr>
              <a:t>f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en-US" altLang="zh-CN" sz="2400" b="1" i="1">
                <a:ea typeface="楷体" panose="02010609060101010101" pitchFamily="49" charset="-122"/>
              </a:rPr>
              <a:t>x</a:t>
            </a:r>
            <a:r>
              <a:rPr lang="en-US" altLang="zh-CN" sz="2400" b="1">
                <a:ea typeface="楷体" panose="02010609060101010101" pitchFamily="49" charset="-122"/>
              </a:rPr>
              <a:t>)</a:t>
            </a:r>
            <a:r>
              <a:rPr lang="zh-CN" altLang="en-US" sz="2400" b="1">
                <a:ea typeface="楷体" panose="02010609060101010101" pitchFamily="49" charset="-122"/>
              </a:rPr>
              <a:t>为布里渊函数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620712"/>
          </a:xfrm>
        </p:spPr>
        <p:txBody>
          <a:bodyPr/>
          <a:lstStyle/>
          <a:p>
            <a:pPr eaLnBrk="1" hangingPunct="1"/>
            <a:r>
              <a:rPr lang="zh-CN" altLang="en-US" sz="3200" b="1">
                <a:solidFill>
                  <a:schemeClr val="accent2"/>
                </a:solidFill>
                <a:ea typeface="楷体" panose="02010609060101010101" pitchFamily="49" charset="-122"/>
              </a:rPr>
              <a:t>处于</a:t>
            </a:r>
            <a:r>
              <a:rPr lang="en-US" altLang="zh-CN" sz="32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3200" b="1">
                <a:solidFill>
                  <a:schemeClr val="accent2"/>
                </a:solidFill>
                <a:ea typeface="楷体" panose="02010609060101010101" pitchFamily="49" charset="-122"/>
              </a:rPr>
              <a:t>P</a:t>
            </a:r>
            <a:r>
              <a:rPr lang="en-US" altLang="zh-CN" sz="3200" b="1" baseline="-25000">
                <a:solidFill>
                  <a:schemeClr val="accent2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3200" b="1">
                <a:solidFill>
                  <a:schemeClr val="accent2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3200" b="1">
                <a:solidFill>
                  <a:schemeClr val="accent2"/>
                </a:solidFill>
                <a:ea typeface="楷体" panose="02010609060101010101" pitchFamily="49" charset="-122"/>
              </a:rPr>
              <a:t>中子</a:t>
            </a:r>
            <a:r>
              <a:rPr lang="en-US" altLang="zh-CN" sz="3200" b="1">
                <a:solidFill>
                  <a:schemeClr val="accent2"/>
                </a:solidFill>
                <a:ea typeface="楷体" panose="02010609060101010101" pitchFamily="49" charset="-122"/>
              </a:rPr>
              <a:t>Copper </a:t>
            </a:r>
            <a:r>
              <a:rPr lang="zh-CN" altLang="en-US" sz="3200" b="1">
                <a:solidFill>
                  <a:schemeClr val="accent2"/>
                </a:solidFill>
                <a:ea typeface="楷体" panose="02010609060101010101" pitchFamily="49" charset="-122"/>
              </a:rPr>
              <a:t>对的中子数所占的百分比</a:t>
            </a:r>
          </a:p>
        </p:txBody>
      </p:sp>
      <p:sp>
        <p:nvSpPr>
          <p:cNvPr id="27655" name="Rectangle 3"/>
          <p:cNvSpPr>
            <a:spLocks noChangeArrowheads="1"/>
          </p:cNvSpPr>
          <p:nvPr/>
        </p:nvSpPr>
        <p:spPr bwMode="auto">
          <a:xfrm>
            <a:off x="0" y="1052513"/>
            <a:ext cx="701992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动量空间中</a:t>
            </a:r>
            <a:r>
              <a:rPr lang="en-US" altLang="zh-CN" sz="2400" b="1">
                <a:ea typeface="楷体" panose="02010609060101010101" pitchFamily="49" charset="-122"/>
              </a:rPr>
              <a:t>)Fermi</a:t>
            </a:r>
            <a:r>
              <a:rPr lang="zh-CN" altLang="en-US" sz="2400" b="1">
                <a:ea typeface="楷体" panose="02010609060101010101" pitchFamily="49" charset="-122"/>
              </a:rPr>
              <a:t>球内、在</a:t>
            </a:r>
            <a:r>
              <a:rPr lang="en-US" altLang="zh-CN" sz="2400" b="1">
                <a:ea typeface="楷体" panose="02010609060101010101" pitchFamily="49" charset="-122"/>
              </a:rPr>
              <a:t>Fermi</a:t>
            </a:r>
            <a:r>
              <a:rPr lang="zh-CN" altLang="en-US" sz="2400" b="1">
                <a:ea typeface="楷体" panose="02010609060101010101" pitchFamily="49" charset="-122"/>
              </a:rPr>
              <a:t>表面附近厚度为</a:t>
            </a:r>
            <a:endParaRPr kumimoji="0" lang="zh-CN" altLang="en-US" sz="2400" b="1">
              <a:ea typeface="楷体" panose="02010609060101010101" pitchFamily="49" charset="-122"/>
            </a:endParaRPr>
          </a:p>
        </p:txBody>
      </p:sp>
      <p:graphicFrame>
        <p:nvGraphicFramePr>
          <p:cNvPr id="27650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272338" y="908050"/>
          <a:ext cx="187166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507200" imgH="7010400" progId="Equation.DSMT4">
                  <p:embed/>
                </p:oleObj>
              </mc:Choice>
              <mc:Fallback>
                <p:oleObj name="Equation" r:id="rId2" imgW="19507200" imgH="7010400" progId="Equation.DSMT4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72338" y="908050"/>
                        <a:ext cx="1871662" cy="6731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5"/>
          <p:cNvSpPr>
            <a:spLocks noChangeArrowheads="1"/>
          </p:cNvSpPr>
          <p:nvPr/>
        </p:nvSpPr>
        <p:spPr bwMode="auto">
          <a:xfrm>
            <a:off x="0" y="1773238"/>
            <a:ext cx="9217025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ea typeface="楷体" panose="02010609060101010101" pitchFamily="49" charset="-122"/>
              </a:rPr>
              <a:t>壳层内的中子才会结合成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en-US" altLang="zh-CN" sz="2400" b="1">
                <a:ea typeface="楷体" panose="02010609060101010101" pitchFamily="49" charset="-122"/>
              </a:rPr>
              <a:t> Cooper</a:t>
            </a:r>
            <a:r>
              <a:rPr lang="zh-CN" altLang="en-US" sz="2400" b="1">
                <a:ea typeface="楷体" panose="02010609060101010101" pitchFamily="49" charset="-122"/>
              </a:rPr>
              <a:t>对。它占中子总数的百分比为</a:t>
            </a:r>
            <a:r>
              <a:rPr lang="en-US" altLang="zh-CN" sz="2400" b="1">
                <a:ea typeface="楷体" panose="02010609060101010101" pitchFamily="49" charset="-122"/>
              </a:rPr>
              <a:t>:</a:t>
            </a:r>
          </a:p>
        </p:txBody>
      </p:sp>
      <p:graphicFrame>
        <p:nvGraphicFramePr>
          <p:cNvPr id="27651" name="Object 6"/>
          <p:cNvGraphicFramePr>
            <a:graphicFrameLocks noChangeAspect="1"/>
          </p:cNvGraphicFramePr>
          <p:nvPr/>
        </p:nvGraphicFramePr>
        <p:xfrm>
          <a:off x="179388" y="2492375"/>
          <a:ext cx="774223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2237600" imgH="10972800" progId="Equation.DSMT4">
                  <p:embed/>
                </p:oleObj>
              </mc:Choice>
              <mc:Fallback>
                <p:oleObj name="Equation" r:id="rId4" imgW="72237600" imgH="10972800" progId="Equation.DSMT4">
                  <p:embed/>
                  <p:pic>
                    <p:nvPicPr>
                      <p:cNvPr id="0" name="Object 6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388" y="2492375"/>
                        <a:ext cx="7742237" cy="9366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Rectangle 7"/>
          <p:cNvSpPr>
            <a:spLocks noChangeArrowheads="1"/>
          </p:cNvSpPr>
          <p:nvPr/>
        </p:nvSpPr>
        <p:spPr bwMode="auto">
          <a:xfrm>
            <a:off x="0" y="4941888"/>
            <a:ext cx="9144000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400" b="1" i="1"/>
              <a:t>E</a:t>
            </a:r>
            <a:r>
              <a:rPr lang="en-US" altLang="zh-CN" sz="2400" b="1" i="1" baseline="-25000"/>
              <a:t>F</a:t>
            </a:r>
            <a:r>
              <a:rPr lang="en-US" altLang="zh-CN" sz="2400" b="1" i="1"/>
              <a:t>(n)</a:t>
            </a:r>
            <a:r>
              <a:rPr lang="en-US" altLang="zh-CN" sz="2400" b="1"/>
              <a:t> ~ 60 </a:t>
            </a:r>
            <a:r>
              <a:rPr lang="en-US" altLang="zh-CN" sz="2400" b="1" i="1"/>
              <a:t>MeV</a:t>
            </a:r>
            <a:r>
              <a:rPr lang="en-US" altLang="zh-CN" sz="2400" b="1"/>
              <a:t>,   </a:t>
            </a:r>
            <a:r>
              <a:rPr lang="en-US" altLang="zh-CN" sz="2400" b="1" i="1">
                <a:latin typeface="宋体" panose="02010600030101010101" pitchFamily="2" charset="-122"/>
                <a:sym typeface="Mathematica1" pitchFamily="2" charset="2"/>
              </a:rPr>
              <a:t>Δ</a:t>
            </a:r>
            <a:r>
              <a:rPr lang="en-US" altLang="zh-CN" sz="2400" b="1" i="1"/>
              <a:t>(</a:t>
            </a:r>
            <a:r>
              <a:rPr lang="en-US" altLang="zh-CN" sz="2400" b="1" i="1" baseline="30000"/>
              <a:t>3</a:t>
            </a:r>
            <a:r>
              <a:rPr lang="en-US" altLang="zh-CN" sz="2400" b="1" i="1"/>
              <a:t>P</a:t>
            </a:r>
            <a:r>
              <a:rPr lang="en-US" altLang="zh-CN" sz="2400" b="1" i="1" baseline="-25000"/>
              <a:t>2</a:t>
            </a:r>
            <a:r>
              <a:rPr lang="en-US" altLang="zh-CN" sz="2400" b="1" i="1"/>
              <a:t>(n))</a:t>
            </a:r>
            <a:r>
              <a:rPr lang="en-US" altLang="zh-CN" sz="2400" b="1"/>
              <a:t> ~ 0.05 </a:t>
            </a:r>
            <a:r>
              <a:rPr lang="en-US" altLang="zh-CN" sz="2400" b="1" i="1"/>
              <a:t>MeV</a:t>
            </a:r>
            <a:r>
              <a:rPr lang="en-US" altLang="zh-CN" sz="2400" b="1"/>
              <a:t>,   </a:t>
            </a:r>
            <a:r>
              <a:rPr lang="en-US" altLang="zh-CN" sz="2400" b="1" i="1"/>
              <a:t>q</a:t>
            </a:r>
            <a:r>
              <a:rPr lang="en-US" altLang="zh-CN" sz="2400" b="1"/>
              <a:t> ~ 8.7%</a:t>
            </a:r>
            <a:r>
              <a:rPr lang="en-US" altLang="zh-CN" sz="2400" baseline="30000"/>
              <a:t> </a:t>
            </a:r>
          </a:p>
          <a:p>
            <a:r>
              <a:rPr kumimoji="0" lang="zh-CN" altLang="en-US" sz="2400" b="1">
                <a:ea typeface="楷体" panose="02010609060101010101" pitchFamily="49" charset="-122"/>
              </a:rPr>
              <a:t>处于</a:t>
            </a:r>
            <a:r>
              <a:rPr kumimoji="0" lang="en-US" altLang="zh-CN" sz="2400" b="1" i="1" baseline="30000">
                <a:ea typeface="楷体" panose="02010609060101010101" pitchFamily="49" charset="-122"/>
              </a:rPr>
              <a:t>3</a:t>
            </a:r>
            <a:r>
              <a:rPr kumimoji="0" lang="en-US" altLang="zh-CN" sz="2400" b="1" i="1">
                <a:ea typeface="楷体" panose="02010609060101010101" pitchFamily="49" charset="-122"/>
              </a:rPr>
              <a:t>P</a:t>
            </a:r>
            <a:r>
              <a:rPr kumimoji="0" lang="en-US" altLang="zh-CN" sz="2400" b="1" i="1" baseline="-25000">
                <a:ea typeface="楷体" panose="02010609060101010101" pitchFamily="49" charset="-122"/>
              </a:rPr>
              <a:t>2</a:t>
            </a:r>
            <a:r>
              <a:rPr kumimoji="0" lang="en-US" altLang="zh-CN" sz="2400" b="1">
                <a:ea typeface="楷体" panose="02010609060101010101" pitchFamily="49" charset="-122"/>
              </a:rPr>
              <a:t> Copper </a:t>
            </a:r>
            <a:r>
              <a:rPr kumimoji="0" lang="zh-CN" altLang="en-US" sz="2400" b="1">
                <a:ea typeface="楷体" panose="02010609060101010101" pitchFamily="49" charset="-122"/>
              </a:rPr>
              <a:t>对状态的中子总数目为</a:t>
            </a:r>
            <a:r>
              <a:rPr kumimoji="0" lang="en-US" altLang="zh-CN" sz="2400" b="1">
                <a:ea typeface="楷体" panose="02010609060101010101" pitchFamily="49" charset="-122"/>
              </a:rPr>
              <a:t>: </a:t>
            </a:r>
            <a:endParaRPr lang="en-US" altLang="zh-CN" sz="2400" baseline="30000">
              <a:solidFill>
                <a:schemeClr val="accent2"/>
              </a:solidFill>
              <a:ea typeface="楷体" panose="02010609060101010101" pitchFamily="49" charset="-122"/>
            </a:endParaRPr>
          </a:p>
        </p:txBody>
      </p:sp>
      <p:sp>
        <p:nvSpPr>
          <p:cNvPr id="27658" name="Rectangle 8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7652" name="Object 9"/>
          <p:cNvGraphicFramePr>
            <a:graphicFrameLocks noChangeAspect="1"/>
          </p:cNvGraphicFramePr>
          <p:nvPr/>
        </p:nvGraphicFramePr>
        <p:xfrm>
          <a:off x="2351088" y="3716338"/>
          <a:ext cx="2855912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918400" imgH="10363200" progId="Equation.DSMT4">
                  <p:embed/>
                </p:oleObj>
              </mc:Choice>
              <mc:Fallback>
                <p:oleObj name="Equation" r:id="rId6" imgW="32918400" imgH="10363200" progId="Equation.DSMT4">
                  <p:embed/>
                  <p:pic>
                    <p:nvPicPr>
                      <p:cNvPr id="0" name="Object 9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51088" y="3716338"/>
                        <a:ext cx="2855912" cy="8937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9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7653" name="Object 11"/>
          <p:cNvGraphicFramePr>
            <a:graphicFrameLocks noChangeAspect="1"/>
          </p:cNvGraphicFramePr>
          <p:nvPr/>
        </p:nvGraphicFramePr>
        <p:xfrm>
          <a:off x="755650" y="5876925"/>
          <a:ext cx="43211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20000" imgH="9448800" progId="Equation.DSMT4">
                  <p:embed/>
                </p:oleObj>
              </mc:Choice>
              <mc:Fallback>
                <p:oleObj name="Equation" r:id="rId8" imgW="45720000" imgH="9448800" progId="Equation.DSMT4">
                  <p:embed/>
                  <p:pic>
                    <p:nvPicPr>
                      <p:cNvPr id="0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5650" y="5876925"/>
                        <a:ext cx="4321175" cy="8953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312150" cy="504825"/>
          </a:xfrm>
        </p:spPr>
        <p:txBody>
          <a:bodyPr/>
          <a:lstStyle/>
          <a:p>
            <a:pPr eaLnBrk="1" hangingPunct="1"/>
            <a:r>
              <a:rPr lang="en-US" altLang="zh-CN" sz="4000" b="1" baseline="30000">
                <a:solidFill>
                  <a:srgbClr val="0000CC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4000" b="1">
                <a:solidFill>
                  <a:srgbClr val="0000CC"/>
                </a:solidFill>
                <a:ea typeface="楷体" panose="02010609060101010101" pitchFamily="49" charset="-122"/>
              </a:rPr>
              <a:t>P</a:t>
            </a:r>
            <a:r>
              <a:rPr lang="en-US" altLang="zh-CN" sz="4000" b="1" baseline="-25000">
                <a:solidFill>
                  <a:srgbClr val="0000CC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4000" b="1">
                <a:solidFill>
                  <a:srgbClr val="0000CC"/>
                </a:solidFill>
                <a:ea typeface="楷体" panose="02010609060101010101" pitchFamily="49" charset="-122"/>
              </a:rPr>
              <a:t>中子</a:t>
            </a:r>
            <a:r>
              <a:rPr lang="en-US" altLang="zh-CN" sz="4000" b="1">
                <a:solidFill>
                  <a:srgbClr val="0000CC"/>
                </a:solidFill>
                <a:ea typeface="楷体" panose="02010609060101010101" pitchFamily="49" charset="-122"/>
              </a:rPr>
              <a:t>Cooper</a:t>
            </a:r>
            <a:r>
              <a:rPr lang="zh-CN" altLang="en-US" sz="4000" b="1">
                <a:solidFill>
                  <a:srgbClr val="0000CC"/>
                </a:solidFill>
                <a:ea typeface="楷体" panose="02010609060101010101" pitchFamily="49" charset="-122"/>
              </a:rPr>
              <a:t>对的诱导磁矩</a:t>
            </a:r>
          </a:p>
        </p:txBody>
      </p:sp>
      <p:sp>
        <p:nvSpPr>
          <p:cNvPr id="286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539288" cy="4333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磁针逆磁场与顺磁场方向排列的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对数目之差为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CN" sz="2400"/>
          </a:p>
        </p:txBody>
      </p:sp>
      <p:graphicFrame>
        <p:nvGraphicFramePr>
          <p:cNvPr id="28674" name="Object 4"/>
          <p:cNvGraphicFramePr>
            <a:graphicFrameLocks noChangeAspect="1"/>
          </p:cNvGraphicFramePr>
          <p:nvPr/>
        </p:nvGraphicFramePr>
        <p:xfrm>
          <a:off x="2965450" y="1368425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43200" imgH="4267200" progId="Equation.DSMT4">
                  <p:embed/>
                </p:oleObj>
              </mc:Choice>
              <mc:Fallback>
                <p:oleObj name="Equation" r:id="rId2" imgW="2743200" imgH="4267200" progId="Equation.DSMT4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65450" y="1368425"/>
                        <a:ext cx="114300" cy="1778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Rectangle 5"/>
          <p:cNvSpPr>
            <a:spLocks noChangeArrowheads="1"/>
          </p:cNvSpPr>
          <p:nvPr/>
        </p:nvSpPr>
        <p:spPr bwMode="auto">
          <a:xfrm>
            <a:off x="0" y="1989138"/>
            <a:ext cx="356393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Mathematica1" pitchFamily="2" charset="2"/>
              </a:rPr>
              <a:t>它们引起的诱导磁矩为</a:t>
            </a:r>
          </a:p>
        </p:txBody>
      </p:sp>
      <p:sp>
        <p:nvSpPr>
          <p:cNvPr id="28682" name="Rectangle 6"/>
          <p:cNvSpPr>
            <a:spLocks noChangeArrowheads="1"/>
          </p:cNvSpPr>
          <p:nvPr/>
        </p:nvSpPr>
        <p:spPr bwMode="auto">
          <a:xfrm>
            <a:off x="5435600" y="4292600"/>
            <a:ext cx="59213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Mathematica1" pitchFamily="2" charset="2"/>
              </a:rPr>
              <a:t>当</a:t>
            </a:r>
            <a:r>
              <a:rPr lang="en-US" altLang="zh-CN" sz="2400" b="1">
                <a:sym typeface="Mathematica1" pitchFamily="2" charset="2"/>
              </a:rPr>
              <a:t>:</a:t>
            </a:r>
          </a:p>
        </p:txBody>
      </p:sp>
      <p:graphicFrame>
        <p:nvGraphicFramePr>
          <p:cNvPr id="28675" name="Object 7"/>
          <p:cNvGraphicFramePr>
            <a:graphicFrameLocks noChangeAspect="1"/>
          </p:cNvGraphicFramePr>
          <p:nvPr/>
        </p:nvGraphicFramePr>
        <p:xfrm>
          <a:off x="6588125" y="4292600"/>
          <a:ext cx="15668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68800" imgH="5486400" progId="Equation.DSMT4">
                  <p:embed/>
                </p:oleObj>
              </mc:Choice>
              <mc:Fallback>
                <p:oleObj name="Equation" r:id="rId4" imgW="17068800" imgH="5486400" progId="Equation.DSMT4">
                  <p:embed/>
                  <p:pic>
                    <p:nvPicPr>
                      <p:cNvPr id="0" name="Object 7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88125" y="4292600"/>
                        <a:ext cx="1566863" cy="5032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3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8676" name="Object 9"/>
          <p:cNvGraphicFramePr>
            <a:graphicFrameLocks noChangeAspect="1"/>
          </p:cNvGraphicFramePr>
          <p:nvPr/>
        </p:nvGraphicFramePr>
        <p:xfrm>
          <a:off x="277813" y="1112838"/>
          <a:ext cx="6932612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7724000" imgH="9753600" progId="Equation.DSMT4">
                  <p:embed/>
                </p:oleObj>
              </mc:Choice>
              <mc:Fallback>
                <p:oleObj name="Equation" r:id="rId6" imgW="77724000" imgH="9753600" progId="Equation.DSMT4">
                  <p:embed/>
                  <p:pic>
                    <p:nvPicPr>
                      <p:cNvPr id="0" name="Object 9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7813" y="1112838"/>
                        <a:ext cx="6932612" cy="8651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Rectangle 10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8677" name="Object 11"/>
          <p:cNvGraphicFramePr>
            <a:graphicFrameLocks noChangeAspect="1"/>
          </p:cNvGraphicFramePr>
          <p:nvPr/>
        </p:nvGraphicFramePr>
        <p:xfrm>
          <a:off x="323850" y="2636838"/>
          <a:ext cx="7621588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6504800" imgH="6096000" progId="Equation.DSMT4">
                  <p:embed/>
                </p:oleObj>
              </mc:Choice>
              <mc:Fallback>
                <p:oleObj name="Equation" r:id="rId8" imgW="76504800" imgH="6096000" progId="Equation.DSMT4">
                  <p:embed/>
                  <p:pic>
                    <p:nvPicPr>
                      <p:cNvPr id="0" name="Object 11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3850" y="2636838"/>
                        <a:ext cx="7621588" cy="6143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12"/>
          <p:cNvGraphicFramePr>
            <a:graphicFrameLocks noChangeAspect="1"/>
          </p:cNvGraphicFramePr>
          <p:nvPr/>
        </p:nvGraphicFramePr>
        <p:xfrm>
          <a:off x="250825" y="3860800"/>
          <a:ext cx="435610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1148000" imgH="9753600" progId="Equation.DSMT4">
                  <p:embed/>
                </p:oleObj>
              </mc:Choice>
              <mc:Fallback>
                <p:oleObj name="Equation" r:id="rId10" imgW="41148000" imgH="9753600" progId="Equation.DSMT4">
                  <p:embed/>
                  <p:pic>
                    <p:nvPicPr>
                      <p:cNvPr id="0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50825" y="3860800"/>
                        <a:ext cx="4356100" cy="10318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6804025" y="4941888"/>
            <a:ext cx="1336675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b="1"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(</a:t>
            </a:r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  <a:sym typeface="Mathematica1" pitchFamily="2" charset="2"/>
              </a:rPr>
              <a:t>高温近似</a:t>
            </a:r>
            <a:r>
              <a:rPr lang="en-US" altLang="zh-CN" sz="1800" b="1">
                <a:latin typeface="楷体_GB2312" pitchFamily="49" charset="-122"/>
                <a:ea typeface="楷体_GB2312" pitchFamily="49" charset="-122"/>
                <a:sym typeface="Mathematica1" pitchFamily="2" charset="2"/>
              </a:rPr>
              <a:t>)</a:t>
            </a:r>
          </a:p>
        </p:txBody>
      </p:sp>
      <p:graphicFrame>
        <p:nvGraphicFramePr>
          <p:cNvPr id="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531657"/>
              </p:ext>
            </p:extLst>
          </p:nvPr>
        </p:nvGraphicFramePr>
        <p:xfrm>
          <a:off x="683568" y="5284298"/>
          <a:ext cx="3958444" cy="1097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14500" imgH="405765" progId="Equation.DSMT4">
                  <p:embed/>
                </p:oleObj>
              </mc:Choice>
              <mc:Fallback>
                <p:oleObj name="Equation" r:id="rId12" imgW="1714500" imgH="405765" progId="Equation.DSMT4">
                  <p:embed/>
                  <p:pic>
                    <p:nvPicPr>
                      <p:cNvPr id="0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3568" y="5284298"/>
                        <a:ext cx="3958444" cy="109702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FB59DF63-1BBB-F9ED-8FF1-5BF0EA425A4A}"/>
              </a:ext>
            </a:extLst>
          </p:cNvPr>
          <p:cNvSpPr txBox="1"/>
          <p:nvPr/>
        </p:nvSpPr>
        <p:spPr>
          <a:xfrm>
            <a:off x="5652120" y="6021288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当：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210EBD2E-F9E1-5E37-9FAB-E7A386993325}"/>
                  </a:ext>
                </a:extLst>
              </p:cNvPr>
              <p:cNvSpPr txBox="1"/>
              <p:nvPr/>
            </p:nvSpPr>
            <p:spPr>
              <a:xfrm>
                <a:off x="6426200" y="5913438"/>
                <a:ext cx="2034232" cy="7559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zh-CN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zh-CN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  <m:r>
                        <a:rPr lang="zh-CN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210EBD2E-F9E1-5E37-9FAB-E7A386993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00" y="5913438"/>
                <a:ext cx="2034232" cy="7559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68313" y="0"/>
            <a:ext cx="7772400" cy="692150"/>
          </a:xfrm>
        </p:spPr>
        <p:txBody>
          <a:bodyPr/>
          <a:lstStyle/>
          <a:p>
            <a:pPr eaLnBrk="1" hangingPunct="1"/>
            <a:r>
              <a:rPr lang="en-US" altLang="zh-CN" sz="4000" b="1" i="1" baseline="30000">
                <a:solidFill>
                  <a:schemeClr val="accent2"/>
                </a:solidFill>
                <a:cs typeface="Times New Roman" panose="02020603050405020304" pitchFamily="18" charset="0"/>
              </a:rPr>
              <a:t>3</a:t>
            </a:r>
            <a:r>
              <a:rPr lang="en-US" altLang="zh-CN" sz="4000" b="1" i="1">
                <a:solidFill>
                  <a:schemeClr val="accent2"/>
                </a:solidFill>
                <a:cs typeface="Times New Roman" panose="02020603050405020304" pitchFamily="18" charset="0"/>
              </a:rPr>
              <a:t>PF</a:t>
            </a:r>
            <a:r>
              <a:rPr lang="en-US" altLang="zh-CN" sz="4000" b="1" i="1" baseline="-30000">
                <a:solidFill>
                  <a:schemeClr val="accent2"/>
                </a:solidFill>
                <a:cs typeface="Times New Roman" panose="02020603050405020304" pitchFamily="18" charset="0"/>
              </a:rPr>
              <a:t>2 </a:t>
            </a:r>
            <a:r>
              <a:rPr lang="zh-CN" altLang="en-US" sz="40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中子超流体的总的诱导磁场</a:t>
            </a:r>
            <a:r>
              <a:rPr lang="zh-CN" altLang="en-US" sz="4000" b="1" i="1">
                <a:cs typeface="Times New Roman" panose="02020603050405020304" pitchFamily="18" charset="0"/>
              </a:rPr>
              <a:t> </a:t>
            </a:r>
            <a:r>
              <a:rPr lang="en-US" altLang="zh-CN" sz="4000" b="1" i="1"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29698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968375" y="4429125"/>
          <a:ext cx="205263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03200" imgH="10972800" progId="Equation.DSMT4">
                  <p:embed/>
                </p:oleObj>
              </mc:Choice>
              <mc:Fallback>
                <p:oleObj name="Equation" r:id="rId2" imgW="25603200" imgH="10972800" progId="Equation.DSMT4">
                  <p:embed/>
                  <p:pic>
                    <p:nvPicPr>
                      <p:cNvPr id="0" name="Object 3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68375" y="4429125"/>
                        <a:ext cx="2052638" cy="87947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219700" y="836613"/>
          <a:ext cx="22320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555200" imgH="6096000" progId="Equation.DSMT4">
                  <p:embed/>
                </p:oleObj>
              </mc:Choice>
              <mc:Fallback>
                <p:oleObj name="Equation" r:id="rId4" imgW="22555200" imgH="6096000" progId="Equation.DSMT4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19700" y="836613"/>
                        <a:ext cx="2232025" cy="6032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68313" y="5589588"/>
          <a:ext cx="3455987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223200" imgH="10058400" progId="Equation.DSMT4">
                  <p:embed/>
                </p:oleObj>
              </mc:Choice>
              <mc:Fallback>
                <p:oleObj name="Equation" r:id="rId6" imgW="33223200" imgH="10058400" progId="Equation.DSMT4">
                  <p:embed/>
                  <p:pic>
                    <p:nvPicPr>
                      <p:cNvPr id="0" name="Object 5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8313" y="5589588"/>
                        <a:ext cx="3455987" cy="10429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Rectangle 6"/>
          <p:cNvSpPr>
            <a:spLocks noChangeArrowheads="1"/>
          </p:cNvSpPr>
          <p:nvPr/>
        </p:nvSpPr>
        <p:spPr bwMode="auto">
          <a:xfrm>
            <a:off x="0" y="836613"/>
            <a:ext cx="3203575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中子星的磁矩同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极区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磁场强度的关系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</a:p>
        </p:txBody>
      </p:sp>
      <p:sp>
        <p:nvSpPr>
          <p:cNvPr id="29706" name="Rectangle 7"/>
          <p:cNvSpPr>
            <a:spLocks noChangeArrowheads="1"/>
          </p:cNvSpPr>
          <p:nvPr/>
        </p:nvSpPr>
        <p:spPr bwMode="auto">
          <a:xfrm>
            <a:off x="0" y="1700213"/>
            <a:ext cx="595313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200" b="1">
                <a:solidFill>
                  <a:schemeClr val="accent2"/>
                </a:solidFill>
                <a:latin typeface="宋体" panose="02010600030101010101" pitchFamily="2" charset="-122"/>
                <a:sym typeface="Mathematica1" pitchFamily="2" charset="2"/>
              </a:rPr>
              <a:t>→</a:t>
            </a:r>
            <a:endParaRPr lang="en-US" altLang="zh-CN" sz="3200" b="1">
              <a:solidFill>
                <a:schemeClr val="accent2"/>
              </a:solidFill>
              <a:sym typeface="Mathematica1" pitchFamily="2" charset="2"/>
            </a:endParaRPr>
          </a:p>
        </p:txBody>
      </p:sp>
      <p:sp>
        <p:nvSpPr>
          <p:cNvPr id="29707" name="Rectangle 8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9701" name="Object 9"/>
          <p:cNvGraphicFramePr>
            <a:graphicFrameLocks noChangeAspect="1"/>
          </p:cNvGraphicFramePr>
          <p:nvPr/>
        </p:nvGraphicFramePr>
        <p:xfrm>
          <a:off x="684213" y="1916113"/>
          <a:ext cx="6678612" cy="220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7970400" imgH="22555200" progId="Equation.DSMT4">
                  <p:embed/>
                </p:oleObj>
              </mc:Choice>
              <mc:Fallback>
                <p:oleObj name="Equation" r:id="rId8" imgW="67970400" imgH="22555200" progId="Equation.DSMT4">
                  <p:embed/>
                  <p:pic>
                    <p:nvPicPr>
                      <p:cNvPr id="0" name="Object 9"/>
                      <p:cNvPicPr>
                        <a:picLocks noChangeAspect="1"/>
                      </p:cNvPicPr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4213" y="1916113"/>
                        <a:ext cx="6678612" cy="220503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8" name="Rectangle 10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29709" name="Rectangle 11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29702" name="Object 1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979988" y="5541963"/>
          <a:ext cx="3128962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5966400" imgH="5181600" progId="Equation.DSMT4">
                  <p:embed/>
                </p:oleObj>
              </mc:Choice>
              <mc:Fallback>
                <p:oleObj name="Equation" r:id="rId10" imgW="35966400" imgH="5181600" progId="Equation.DSMT4">
                  <p:embed/>
                  <p:pic>
                    <p:nvPicPr>
                      <p:cNvPr id="0" name="Object 12"/>
                      <p:cNvPicPr>
                        <a:picLocks noChangeAspect="1"/>
                      </p:cNvPicPr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79988" y="5541963"/>
                        <a:ext cx="3128962" cy="43338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3" name="Object 13"/>
          <p:cNvGraphicFramePr>
            <a:graphicFrameLocks noChangeAspect="1"/>
          </p:cNvGraphicFramePr>
          <p:nvPr/>
        </p:nvGraphicFramePr>
        <p:xfrm>
          <a:off x="5219700" y="6165850"/>
          <a:ext cx="29511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9260800" imgH="5181600" progId="Equation.DSMT4">
                  <p:embed/>
                </p:oleObj>
              </mc:Choice>
              <mc:Fallback>
                <p:oleObj name="Equation" r:id="rId12" imgW="29260800" imgH="5181600" progId="Equation.DSMT4">
                  <p:embed/>
                  <p:pic>
                    <p:nvPicPr>
                      <p:cNvPr id="0" name="Object 13"/>
                      <p:cNvPicPr>
                        <a:picLocks noChangeAspect="1"/>
                      </p:cNvPicPr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19700" y="6165850"/>
                        <a:ext cx="2951163" cy="5302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eaLnBrk="1" hangingPunct="1"/>
            <a:r>
              <a:rPr lang="en-US" altLang="zh-CN" sz="3600" b="1">
                <a:solidFill>
                  <a:srgbClr val="0000CC"/>
                </a:solidFill>
                <a:ea typeface="楷体" panose="02010609060101010101" pitchFamily="49" charset="-122"/>
              </a:rPr>
              <a:t>B</a:t>
            </a:r>
            <a:r>
              <a:rPr lang="en-US" altLang="zh-CN" sz="3600" b="1" baseline="-25000">
                <a:solidFill>
                  <a:srgbClr val="0000CC"/>
                </a:solidFill>
                <a:ea typeface="楷体" panose="02010609060101010101" pitchFamily="49" charset="-122"/>
              </a:rPr>
              <a:t>in</a:t>
            </a:r>
            <a:r>
              <a:rPr lang="en-US" altLang="zh-CN" sz="3600" b="1">
                <a:solidFill>
                  <a:srgbClr val="0000CC"/>
                </a:solidFill>
                <a:ea typeface="楷体" panose="02010609060101010101" pitchFamily="49" charset="-122"/>
              </a:rPr>
              <a:t>- T </a:t>
            </a:r>
            <a:r>
              <a:rPr lang="zh-CN" altLang="en-US" sz="3600" b="1">
                <a:solidFill>
                  <a:srgbClr val="0000CC"/>
                </a:solidFill>
                <a:ea typeface="楷体" panose="02010609060101010101" pitchFamily="49" charset="-122"/>
              </a:rPr>
              <a:t>曲线</a:t>
            </a:r>
            <a:r>
              <a:rPr lang="en-US" altLang="zh-CN" sz="3600" b="1">
                <a:solidFill>
                  <a:schemeClr val="tx1"/>
                </a:solidFill>
                <a:ea typeface="楷体" panose="02010609060101010101" pitchFamily="49" charset="-122"/>
              </a:rPr>
              <a:t>(</a:t>
            </a:r>
            <a:r>
              <a:rPr lang="zh-CN" altLang="en-US" sz="3600" b="1">
                <a:solidFill>
                  <a:schemeClr val="tx1"/>
                </a:solidFill>
                <a:ea typeface="楷体" panose="02010609060101010101" pitchFamily="49" charset="-122"/>
              </a:rPr>
              <a:t>取</a:t>
            </a:r>
            <a:r>
              <a:rPr lang="el-GR" altLang="zh-CN" sz="3600" b="1">
                <a:solidFill>
                  <a:schemeClr val="tx1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η</a:t>
            </a:r>
            <a:r>
              <a:rPr lang="en-US" altLang="zh-CN" sz="3600" b="1">
                <a:solidFill>
                  <a:schemeClr val="tx1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=1)(</a:t>
            </a:r>
            <a:r>
              <a:rPr lang="zh-CN" altLang="en-US" sz="3600" b="1">
                <a:solidFill>
                  <a:schemeClr val="tx1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未考虑相互作用</a:t>
            </a:r>
            <a:r>
              <a:rPr lang="en-US" altLang="zh-CN" sz="3600" b="1">
                <a:solidFill>
                  <a:schemeClr val="tx1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l-GR" altLang="zh-CN" sz="3600" b="1">
              <a:solidFill>
                <a:schemeClr val="tx1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721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zh-CN" sz="2400"/>
          </a:p>
        </p:txBody>
      </p:sp>
      <p:pic>
        <p:nvPicPr>
          <p:cNvPr id="137220" name="Picture 4" descr="Graph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774065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0" y="313372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endParaRPr lang="zh-CN" altLang="zh-CN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4897437" cy="765175"/>
          </a:xfrm>
        </p:spPr>
        <p:txBody>
          <a:bodyPr/>
          <a:lstStyle/>
          <a:p>
            <a:pPr eaLnBrk="1" hangingPunct="1"/>
            <a:r>
              <a:rPr lang="zh-CN" altLang="en-US" b="1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物理图象</a:t>
            </a:r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0" y="1196975"/>
            <a:ext cx="9144000" cy="1570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楷体" panose="02010609060101010101" pitchFamily="49" charset="-122"/>
              </a:rPr>
              <a:t>当中子星内部冷却到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超流体的相变温度</a:t>
            </a:r>
            <a:r>
              <a:rPr lang="en-US" altLang="zh-CN" sz="2400" b="1">
                <a:ea typeface="楷体" panose="02010609060101010101" pitchFamily="49" charset="-122"/>
              </a:rPr>
              <a:t>T</a:t>
            </a:r>
            <a:r>
              <a:rPr lang="el-GR" altLang="zh-CN" sz="2400" b="1" baseline="-25000">
                <a:ea typeface="楷体" panose="02010609060101010101" pitchFamily="49" charset="-122"/>
              </a:rPr>
              <a:t>λ</a:t>
            </a:r>
            <a:r>
              <a:rPr lang="en-US" altLang="zh-CN" sz="2400" b="1">
                <a:ea typeface="楷体" panose="02010609060101010101" pitchFamily="49" charset="-122"/>
              </a:rPr>
              <a:t>=2.8×10</a:t>
            </a:r>
            <a:r>
              <a:rPr lang="en-US" altLang="zh-CN" sz="2400" b="1" baseline="30000">
                <a:ea typeface="楷体" panose="02010609060101010101" pitchFamily="49" charset="-122"/>
              </a:rPr>
              <a:t>8</a:t>
            </a:r>
            <a:r>
              <a:rPr lang="en-US" altLang="zh-CN" sz="2400" b="1">
                <a:ea typeface="楷体" panose="02010609060101010101" pitchFamily="49" charset="-122"/>
              </a:rPr>
              <a:t>K</a:t>
            </a:r>
            <a:r>
              <a:rPr lang="zh-CN" altLang="en-US" sz="2400" b="1">
                <a:ea typeface="楷体" panose="02010609060101010101" pitchFamily="49" charset="-122"/>
              </a:rPr>
              <a:t>以后</a:t>
            </a:r>
            <a:r>
              <a:rPr lang="en-US" altLang="zh-CN" sz="2400" b="1">
                <a:ea typeface="楷体" panose="02010609060101010101" pitchFamily="49" charset="-122"/>
              </a:rPr>
              <a:t>,</a:t>
            </a:r>
          </a:p>
          <a:p>
            <a:r>
              <a:rPr lang="zh-CN" altLang="en-US" sz="2400" b="1">
                <a:ea typeface="楷体" panose="02010609060101010101" pitchFamily="49" charset="-122"/>
              </a:rPr>
              <a:t>发生相变</a:t>
            </a:r>
            <a:r>
              <a:rPr lang="en-US" altLang="zh-CN" sz="2400" b="1">
                <a:ea typeface="楷体" panose="02010609060101010101" pitchFamily="49" charset="-122"/>
              </a:rPr>
              <a:t>: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</a:rPr>
              <a:t>正常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</a:rPr>
              <a:t>Fermi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</a:rPr>
              <a:t>状态</a:t>
            </a:r>
            <a:r>
              <a:rPr lang="zh-CN" altLang="en-US" sz="2400" b="1">
                <a:ea typeface="楷体" panose="02010609060101010101" pitchFamily="49" charset="-122"/>
              </a:rPr>
              <a:t> 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→ 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solidFill>
                  <a:schemeClr val="accent2"/>
                </a:solidFill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solidFill>
                  <a:schemeClr val="accent2"/>
                </a:solidFill>
                <a:ea typeface="楷体" panose="02010609060101010101" pitchFamily="49" charset="-122"/>
              </a:rPr>
              <a:t>2 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</a:rPr>
              <a:t>中子超流状态。 </a:t>
            </a:r>
          </a:p>
          <a:p>
            <a:r>
              <a:rPr lang="zh-CN" altLang="en-US" sz="2400" b="1">
                <a:ea typeface="楷体" panose="02010609060101010101" pitchFamily="49" charset="-122"/>
              </a:rPr>
              <a:t>这时中子星磁场会发生变化</a:t>
            </a:r>
            <a:r>
              <a:rPr lang="en-US" altLang="zh-CN" sz="2400" b="1">
                <a:ea typeface="楷体" panose="02010609060101010101" pitchFamily="49" charset="-122"/>
              </a:rPr>
              <a:t>, </a:t>
            </a:r>
            <a:r>
              <a:rPr lang="zh-CN" altLang="en-US" sz="2400" b="1">
                <a:ea typeface="楷体" panose="02010609060101010101" pitchFamily="49" charset="-122"/>
              </a:rPr>
              <a:t>这是由于中子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en-US" altLang="zh-CN" sz="2400" b="1" i="1">
                <a:ea typeface="楷体" panose="02010609060101010101" pitchFamily="49" charset="-122"/>
              </a:rPr>
              <a:t> </a:t>
            </a:r>
            <a:r>
              <a:rPr lang="en-US" altLang="zh-CN" sz="2400" b="1">
                <a:ea typeface="楷体" panose="02010609060101010101" pitchFamily="49" charset="-122"/>
              </a:rPr>
              <a:t>Copper</a:t>
            </a:r>
            <a:r>
              <a:rPr lang="zh-CN" altLang="en-US" sz="2400" b="1">
                <a:ea typeface="楷体" panose="02010609060101010101" pitchFamily="49" charset="-122"/>
              </a:rPr>
              <a:t>对的磁矩在外磁场作用下会逐渐转向逆着外磁场方向排列。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0" y="2924175"/>
            <a:ext cx="9144000" cy="2678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ea typeface="楷体" panose="02010609060101010101" pitchFamily="49" charset="-122"/>
              </a:rPr>
              <a:t>在温度较高的条件下，绝大多数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对的磁矩投影指向都是混乱的</a:t>
            </a:r>
            <a:r>
              <a:rPr lang="en-US" altLang="zh-CN" sz="2400" b="1">
                <a:ea typeface="楷体" panose="02010609060101010101" pitchFamily="49" charset="-122"/>
              </a:rPr>
              <a:t>,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 </a:t>
            </a:r>
            <a:r>
              <a:rPr lang="zh-CN" altLang="en-US" sz="2400" b="1">
                <a:ea typeface="楷体" panose="02010609060101010101" pitchFamily="49" charset="-122"/>
              </a:rPr>
              <a:t>逆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着磁场方向排列的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对的数量略微多于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顺磁场方向排列的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对的数量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数量差为</a:t>
            </a:r>
            <a:r>
              <a:rPr lang="el-GR" altLang="zh-CN" sz="2400" b="1">
                <a:ea typeface="楷体" panose="02010609060101010101" pitchFamily="49" charset="-122"/>
              </a:rPr>
              <a:t>Δ</a:t>
            </a:r>
            <a:r>
              <a:rPr lang="en-US" altLang="zh-CN" sz="2400" b="1">
                <a:ea typeface="楷体" panose="02010609060101010101" pitchFamily="49" charset="-122"/>
              </a:rPr>
              <a:t>N</a:t>
            </a:r>
            <a:r>
              <a:rPr lang="en-US" altLang="zh-CN" sz="2400" b="1" baseline="-25000">
                <a:ea typeface="楷体" panose="02010609060101010101" pitchFamily="49" charset="-122"/>
                <a:sym typeface="Mathematica1" pitchFamily="2" charset="2"/>
              </a:rPr>
              <a:t>±1</a:t>
            </a:r>
            <a:r>
              <a:rPr lang="en-US" altLang="zh-CN" sz="2400" b="1">
                <a:ea typeface="楷体" panose="02010609060101010101" pitchFamily="49" charset="-122"/>
                <a:sym typeface="Mathematica1" pitchFamily="2" charset="2"/>
              </a:rPr>
              <a:t>) 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。正是这微弱的相差，造成了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en-US" altLang="zh-CN" sz="2400" b="1" i="1">
                <a:ea typeface="楷体" panose="02010609060101010101" pitchFamily="49" charset="-122"/>
              </a:rPr>
              <a:t> </a:t>
            </a:r>
            <a:r>
              <a:rPr lang="zh-CN" altLang="en-US" sz="2400" b="1">
                <a:ea typeface="楷体" panose="02010609060101010101" pitchFamily="49" charset="-122"/>
              </a:rPr>
              <a:t>中子超流体的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各向异性与诱导磁矩。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Mathematica1" pitchFamily="2" charset="2"/>
              </a:rPr>
              <a:t>即磁星的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</a:rPr>
              <a:t>超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  <a:sym typeface="Mathematica1" pitchFamily="2" charset="2"/>
              </a:rPr>
              <a:t>强磁场是由</a:t>
            </a:r>
            <a:r>
              <a:rPr lang="en-US" altLang="zh-CN" sz="2400" b="1" baseline="30000">
                <a:solidFill>
                  <a:srgbClr val="0000CC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solidFill>
                  <a:srgbClr val="0000CC"/>
                </a:solidFill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solidFill>
                  <a:srgbClr val="0000CC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2400" b="1" i="1">
                <a:solidFill>
                  <a:srgbClr val="0000CC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</a:rPr>
              <a:t>中子超流体中，偏离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</a:rPr>
              <a:t>ESP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</a:rPr>
              <a:t>状态的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</a:rPr>
              <a:t>数量约占千分之一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</a:rPr>
              <a:t>)</a:t>
            </a:r>
            <a:r>
              <a:rPr lang="en-US" altLang="zh-CN" sz="2400">
                <a:solidFill>
                  <a:srgbClr val="0000CC"/>
                </a:solidFill>
                <a:ea typeface="楷体" panose="02010609060101010101" pitchFamily="49" charset="-122"/>
              </a:rPr>
              <a:t> </a:t>
            </a:r>
            <a:r>
              <a:rPr lang="en-US" altLang="zh-CN" sz="2400" b="1" baseline="30000">
                <a:solidFill>
                  <a:srgbClr val="0000CC"/>
                </a:solidFill>
                <a:ea typeface="楷体" panose="02010609060101010101" pitchFamily="49" charset="-122"/>
              </a:rPr>
              <a:t>3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solidFill>
                  <a:srgbClr val="0000CC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</a:rPr>
              <a:t>中子</a:t>
            </a:r>
            <a:r>
              <a:rPr lang="en-US" altLang="zh-CN" sz="2400" b="1">
                <a:solidFill>
                  <a:srgbClr val="0000CC"/>
                </a:solidFill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solidFill>
                  <a:srgbClr val="0000CC"/>
                </a:solidFill>
                <a:ea typeface="楷体" panose="02010609060101010101" pitchFamily="49" charset="-122"/>
              </a:rPr>
              <a:t>对的诱导磁矩造成的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zh-CN" altLang="en-US" sz="2400" b="1">
                <a:ea typeface="楷体" panose="02010609060101010101" pitchFamily="49" charset="-122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</a:rPr>
              <a:t>对的中子总数只占</a:t>
            </a:r>
            <a:r>
              <a:rPr lang="en-US" altLang="zh-CN" sz="2400" b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baseline="-25000">
                <a:ea typeface="楷体" panose="02010609060101010101" pitchFamily="49" charset="-122"/>
              </a:rPr>
              <a:t>2</a:t>
            </a:r>
            <a:r>
              <a:rPr lang="en-US" altLang="zh-CN" sz="2400" b="1" i="1">
                <a:ea typeface="楷体" panose="02010609060101010101" pitchFamily="49" charset="-122"/>
              </a:rPr>
              <a:t> </a:t>
            </a:r>
            <a:r>
              <a:rPr lang="zh-CN" altLang="en-US" sz="2400" b="1">
                <a:ea typeface="楷体" panose="02010609060101010101" pitchFamily="49" charset="-122"/>
              </a:rPr>
              <a:t>中子超流体内中子总数的</a:t>
            </a:r>
            <a:r>
              <a:rPr lang="en-US" altLang="zh-CN" sz="2400" b="1">
                <a:ea typeface="楷体" panose="02010609060101010101" pitchFamily="49" charset="-122"/>
              </a:rPr>
              <a:t>8.7%)</a:t>
            </a:r>
            <a:r>
              <a:rPr lang="zh-CN" altLang="en-US" sz="2400" b="1"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0"/>
            <a:ext cx="4537075" cy="685800"/>
          </a:xfrm>
        </p:spPr>
        <p:txBody>
          <a:bodyPr/>
          <a:lstStyle/>
          <a:p>
            <a:pPr eaLnBrk="1" hangingPunct="1"/>
            <a:r>
              <a:rPr lang="zh-CN" altLang="en-US" sz="4000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中子星磁场的增长</a:t>
            </a:r>
          </a:p>
        </p:txBody>
      </p:sp>
      <p:sp>
        <p:nvSpPr>
          <p:cNvPr id="560131" name="Rectangle 3"/>
          <p:cNvSpPr>
            <a:spLocks noGrp="1" noChangeArrowheads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随着在中子星冷却的过程，它内部的温度下降，逆着外磁场方向排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</a:rPr>
              <a:t>列的中子</a:t>
            </a:r>
            <a:r>
              <a:rPr lang="en-US" altLang="zh-CN" sz="2400" b="1" i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i="1" baseline="-30000">
                <a:ea typeface="楷体" panose="02010609060101010101" pitchFamily="49" charset="-122"/>
              </a:rPr>
              <a:t>2 </a:t>
            </a:r>
            <a:r>
              <a:rPr lang="en-US" altLang="zh-CN" sz="2400" b="1">
                <a:ea typeface="楷体" panose="02010609060101010101" pitchFamily="49" charset="-122"/>
              </a:rPr>
              <a:t>Copper</a:t>
            </a:r>
            <a:r>
              <a:rPr lang="zh-CN" altLang="en-US" sz="2400" b="1">
                <a:ea typeface="楷体" panose="02010609060101010101" pitchFamily="49" charset="-122"/>
              </a:rPr>
              <a:t>对数量迅速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指数</a:t>
            </a:r>
            <a:r>
              <a:rPr lang="en-US" altLang="zh-CN" sz="2400" b="1">
                <a:ea typeface="楷体" panose="02010609060101010101" pitchFamily="49" charset="-122"/>
              </a:rPr>
              <a:t>)</a:t>
            </a:r>
            <a:r>
              <a:rPr lang="zh-CN" altLang="en-US" sz="2400" b="1">
                <a:ea typeface="楷体" panose="02010609060101010101" pitchFamily="49" charset="-122"/>
              </a:rPr>
              <a:t>增长。当温度下降到</a:t>
            </a:r>
            <a:r>
              <a:rPr lang="en-US" altLang="zh-CN" sz="2400" b="1">
                <a:ea typeface="楷体" panose="02010609060101010101" pitchFamily="49" charset="-122"/>
              </a:rPr>
              <a:t>T</a:t>
            </a:r>
            <a:r>
              <a:rPr lang="en-US" altLang="zh-CN" sz="2400" b="1" baseline="-25000">
                <a:ea typeface="楷体" panose="02010609060101010101" pitchFamily="49" charset="-122"/>
              </a:rPr>
              <a:t>7 </a:t>
            </a:r>
            <a:r>
              <a:rPr lang="en-US" altLang="zh-CN" sz="2400" b="1">
                <a:ea typeface="楷体" panose="02010609060101010101" pitchFamily="49" charset="-122"/>
              </a:rPr>
              <a:t>&lt; 2</a:t>
            </a:r>
            <a:r>
              <a:rPr lang="el-GR" altLang="zh-CN" sz="2400" b="1">
                <a:ea typeface="楷体" panose="02010609060101010101" pitchFamily="49" charset="-122"/>
              </a:rPr>
              <a:t>η</a:t>
            </a:r>
            <a:r>
              <a:rPr lang="en-US" altLang="zh-CN" sz="2400" b="1">
                <a:ea typeface="楷体" panose="02010609060101010101" pitchFamily="49" charset="-122"/>
              </a:rPr>
              <a:t> 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ea typeface="楷体" panose="02010609060101010101" pitchFamily="49" charset="-122"/>
              </a:rPr>
              <a:t>(居里温度)</a:t>
            </a:r>
            <a:r>
              <a:rPr lang="zh-CN" altLang="en-US" sz="2400" b="1">
                <a:ea typeface="楷体" panose="02010609060101010101" pitchFamily="49" charset="-122"/>
              </a:rPr>
              <a:t>以后</a:t>
            </a:r>
            <a:r>
              <a:rPr lang="en-US" altLang="zh-CN" sz="2400" b="1">
                <a:ea typeface="楷体" panose="02010609060101010101" pitchFamily="49" charset="-122"/>
              </a:rPr>
              <a:t>, </a:t>
            </a:r>
            <a:r>
              <a:rPr lang="en-US" altLang="zh-CN" sz="2400" b="1" i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i="1" baseline="-30000">
                <a:ea typeface="楷体" panose="02010609060101010101" pitchFamily="49" charset="-122"/>
              </a:rPr>
              <a:t>2 </a:t>
            </a:r>
            <a:r>
              <a:rPr lang="zh-CN" altLang="en-US" sz="2400" b="1">
                <a:ea typeface="楷体" panose="02010609060101010101" pitchFamily="49" charset="-122"/>
              </a:rPr>
              <a:t>中子超流体的这种诱导磁矩产生的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诱导磁场超</a:t>
            </a:r>
            <a:endParaRPr lang="en-US" altLang="zh-CN" sz="2400" b="1">
              <a:ea typeface="楷体" panose="02010609060101010101" pitchFamily="49" charset="-122"/>
              <a:sym typeface="Mathematica1" pitchFamily="2" charset="2"/>
            </a:endParaRP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过它原有的初始本底磁场</a:t>
            </a:r>
            <a:r>
              <a:rPr lang="en-US" altLang="zh-CN" sz="2400" b="1">
                <a:ea typeface="楷体" panose="02010609060101010101" pitchFamily="49" charset="-122"/>
                <a:sym typeface="Mathematica1" pitchFamily="2" charset="2"/>
              </a:rPr>
              <a:t>(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形成磁畴现象</a:t>
            </a:r>
            <a:r>
              <a:rPr lang="en-US" altLang="zh-CN" sz="2400" b="1">
                <a:ea typeface="楷体" panose="02010609060101010101" pitchFamily="49" charset="-122"/>
                <a:sym typeface="Mathematica1" pitchFamily="2" charset="2"/>
              </a:rPr>
              <a:t>)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。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随着中子星的进一步冷却</a:t>
            </a:r>
            <a:r>
              <a:rPr lang="en-US" altLang="zh-CN" sz="2400" b="1">
                <a:ea typeface="楷体" panose="02010609060101010101" pitchFamily="49" charset="-122"/>
                <a:sym typeface="Mathematica1" pitchFamily="2" charset="2"/>
              </a:rPr>
              <a:t>, 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有两个因素使得中子星磁场增长</a:t>
            </a:r>
          </a:p>
          <a:p>
            <a:pPr marL="609600" indent="-609600" eaLnBrk="1" hangingPunct="1">
              <a:spcBef>
                <a:spcPct val="0"/>
              </a:spcBef>
              <a:buFontTx/>
              <a:buAutoNum type="arabicParenR"/>
            </a:pP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百分比</a:t>
            </a:r>
            <a:r>
              <a:rPr lang="en-US" altLang="zh-CN" sz="2400" b="1">
                <a:ea typeface="楷体" panose="02010609060101010101" pitchFamily="49" charset="-122"/>
              </a:rPr>
              <a:t>)</a:t>
            </a:r>
            <a:r>
              <a:rPr lang="zh-CN" altLang="en-US" sz="2400" b="1">
                <a:ea typeface="楷体" panose="02010609060101010101" pitchFamily="49" charset="-122"/>
              </a:rPr>
              <a:t>愈来愈多的中子</a:t>
            </a:r>
            <a:r>
              <a:rPr lang="en-US" altLang="zh-CN" sz="2400" b="1" i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i="1" baseline="-30000">
                <a:ea typeface="楷体" panose="02010609060101010101" pitchFamily="49" charset="-122"/>
              </a:rPr>
              <a:t>2 </a:t>
            </a:r>
            <a:r>
              <a:rPr lang="en-US" altLang="zh-CN" sz="2400" b="1">
                <a:ea typeface="楷体" panose="02010609060101010101" pitchFamily="49" charset="-122"/>
              </a:rPr>
              <a:t>Copper</a:t>
            </a:r>
            <a:r>
              <a:rPr lang="zh-CN" altLang="en-US" sz="2400" b="1">
                <a:ea typeface="楷体" panose="02010609060101010101" pitchFamily="49" charset="-122"/>
              </a:rPr>
              <a:t>对的磁矩方向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在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原有的初</a:t>
            </a:r>
            <a:endParaRPr lang="en-US" altLang="zh-CN" sz="2400" b="1">
              <a:ea typeface="楷体" panose="02010609060101010101" pitchFamily="49" charset="-122"/>
              <a:sym typeface="Mathematica1" pitchFamily="2" charset="2"/>
            </a:endParaRP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始本底磁场作用下</a:t>
            </a:r>
            <a:r>
              <a:rPr lang="en-US" altLang="zh-CN" sz="2400" b="1">
                <a:ea typeface="楷体" panose="02010609060101010101" pitchFamily="49" charset="-122"/>
                <a:sym typeface="Mathematica1" pitchFamily="2" charset="2"/>
              </a:rPr>
              <a:t>)</a:t>
            </a: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转向逆磁场方句排列。增强了磁矩，因而增强</a:t>
            </a:r>
            <a:endParaRPr lang="en-US" altLang="zh-CN" sz="2400" b="1">
              <a:ea typeface="楷体" panose="02010609060101010101" pitchFamily="49" charset="-122"/>
              <a:sym typeface="Mathematica1" pitchFamily="2" charset="2"/>
            </a:endParaRP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sym typeface="Mathematica1" pitchFamily="2" charset="2"/>
              </a:rPr>
              <a:t>了诱导磁场。</a:t>
            </a:r>
          </a:p>
          <a:p>
            <a:pPr marL="609600" indent="-609600" eaLnBrk="1" hangingPunct="1">
              <a:spcBef>
                <a:spcPct val="0"/>
              </a:spcBef>
              <a:buFontTx/>
              <a:buAutoNum type="arabicParenR" startAt="2"/>
            </a:pPr>
            <a:r>
              <a:rPr lang="en-US" altLang="zh-CN" sz="2400" b="1" i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i="1" baseline="-30000">
                <a:ea typeface="楷体" panose="02010609060101010101" pitchFamily="49" charset="-122"/>
              </a:rPr>
              <a:t>2 </a:t>
            </a:r>
            <a:r>
              <a:rPr lang="zh-CN" altLang="en-US" sz="2400" b="1">
                <a:ea typeface="楷体" panose="02010609060101010101" pitchFamily="49" charset="-122"/>
              </a:rPr>
              <a:t>中子超流区扩大， </a:t>
            </a:r>
            <a:r>
              <a:rPr lang="en-US" altLang="zh-CN" sz="2400" b="1" i="1" baseline="30000">
                <a:ea typeface="楷体" panose="02010609060101010101" pitchFamily="49" charset="-122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</a:rPr>
              <a:t>P</a:t>
            </a:r>
            <a:r>
              <a:rPr lang="en-US" altLang="zh-CN" sz="2400" b="1" i="1" baseline="-30000">
                <a:ea typeface="楷体" panose="02010609060101010101" pitchFamily="49" charset="-122"/>
              </a:rPr>
              <a:t>2 </a:t>
            </a:r>
            <a:r>
              <a:rPr lang="zh-CN" altLang="en-US" sz="2400" b="1">
                <a:ea typeface="楷体" panose="02010609060101010101" pitchFamily="49" charset="-122"/>
              </a:rPr>
              <a:t>中子超流体的总质量不断增长</a:t>
            </a:r>
            <a:r>
              <a:rPr lang="en-US" altLang="zh-CN" sz="2400" b="1">
                <a:ea typeface="楷体" panose="02010609060101010101" pitchFamily="49" charset="-122"/>
              </a:rPr>
              <a:t>(</a:t>
            </a:r>
            <a:r>
              <a:rPr lang="zh-CN" altLang="en-US" sz="2400" b="1">
                <a:ea typeface="楷体" panose="02010609060101010101" pitchFamily="49" charset="-122"/>
              </a:rPr>
              <a:t>图</a:t>
            </a:r>
            <a:r>
              <a:rPr lang="en-US" altLang="zh-CN" sz="2400" b="1">
                <a:ea typeface="楷体" panose="02010609060101010101" pitchFamily="49" charset="-122"/>
              </a:rPr>
              <a:t>)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随着在原有</a:t>
            </a:r>
            <a:r>
              <a:rPr lang="en-US" altLang="zh-CN" sz="2400" b="1" baseline="30000"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baseline="-30000"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中子超流体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区域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(3.3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10</a:t>
            </a:r>
            <a:r>
              <a:rPr lang="en-US" altLang="zh-CN" sz="2400" b="1" baseline="30000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14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 &lt; 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 (g/cm</a:t>
            </a:r>
            <a:r>
              <a:rPr lang="en-US" altLang="zh-CN" sz="2400" b="1" baseline="30000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3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) &lt; 5.2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10</a:t>
            </a:r>
            <a:r>
              <a:rPr lang="en-US" altLang="zh-CN" sz="2400" b="1" baseline="30000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14</a:t>
            </a:r>
            <a:r>
              <a:rPr lang="en-US" altLang="zh-CN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)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外侧邻近部分区域物质温度下降到相应的相变温度时，该区域物质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ea typeface="楷体" panose="02010609060101010101" pitchFamily="49" charset="-122"/>
                <a:cs typeface="Times New Roman" panose="02020603050405020304" pitchFamily="18" charset="0"/>
                <a:sym typeface="Math1" pitchFamily="2" charset="2"/>
              </a:rPr>
              <a:t>  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正常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Fermi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状态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→ </a:t>
            </a:r>
            <a:r>
              <a:rPr lang="en-US" altLang="zh-CN" sz="2400" b="1" baseline="30000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baseline="-30000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baseline="-30000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中子超流状态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因而</a:t>
            </a:r>
            <a:r>
              <a:rPr lang="en-US" altLang="zh-CN" sz="2400" b="1" baseline="30000"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baseline="-30000"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baseline="-30000"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中子超流体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区域扩大，中子星内</a:t>
            </a:r>
            <a:r>
              <a:rPr lang="en-US" altLang="zh-CN" sz="2400" b="1" baseline="30000"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i="1"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en-US" altLang="zh-CN" sz="2400" b="1" baseline="-30000"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baseline="-30000"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中子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Cooper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对的总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磁矩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会不断地缓慢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(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几乎连续</a:t>
            </a: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)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增长。它产生的诱导磁场也逐渐增长。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结论</a:t>
            </a:r>
            <a:r>
              <a:rPr lang="en-US" altLang="zh-CN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: </a:t>
            </a:r>
            <a:r>
              <a:rPr lang="zh-CN" altLang="en-US" sz="2400" b="1">
                <a:solidFill>
                  <a:schemeClr val="accent2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它将朝着磁星方向演化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  <a:sym typeface="Mathematica1" pitchFamily="2" charset="2"/>
              </a:rPr>
              <a:t>。</a:t>
            </a:r>
            <a:r>
              <a:rPr lang="zh-CN" altLang="en-US" sz="2400" b="1">
                <a:ea typeface="楷体" panose="02010609060101010101" pitchFamily="49" charset="-122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pPr eaLnBrk="1" hangingPunct="1"/>
            <a:r>
              <a:rPr lang="en-US" altLang="zh-CN" b="1" baseline="30000">
                <a:solidFill>
                  <a:schemeClr val="accent2"/>
                </a:solidFill>
              </a:rPr>
              <a:t>3</a:t>
            </a:r>
            <a:r>
              <a:rPr lang="en-US" altLang="zh-CN" b="1">
                <a:solidFill>
                  <a:schemeClr val="accent2"/>
                </a:solidFill>
              </a:rPr>
              <a:t>P</a:t>
            </a:r>
            <a:r>
              <a:rPr lang="en-US" altLang="zh-CN" b="1" baseline="-25000">
                <a:solidFill>
                  <a:schemeClr val="accent2"/>
                </a:solidFill>
              </a:rPr>
              <a:t>2</a:t>
            </a:r>
            <a:r>
              <a:rPr lang="zh-CN" altLang="en-US" b="1">
                <a:solidFill>
                  <a:schemeClr val="accent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中子能隙图</a:t>
            </a:r>
            <a:r>
              <a:rPr lang="en-US" altLang="zh-CN" sz="2000">
                <a:solidFill>
                  <a:schemeClr val="accent2"/>
                </a:solidFill>
              </a:rPr>
              <a:t>(</a:t>
            </a:r>
            <a:r>
              <a:rPr lang="en-US" altLang="zh-CN" sz="2000">
                <a:solidFill>
                  <a:schemeClr val="accent2"/>
                </a:solidFill>
                <a:cs typeface="Times New Roman" panose="02020603050405020304" pitchFamily="18" charset="0"/>
              </a:rPr>
              <a:t>Elgagøy et al.1996, PRL, 77, 1428-1431)</a:t>
            </a:r>
            <a:endParaRPr lang="en-US" altLang="zh-CN">
              <a:solidFill>
                <a:schemeClr val="accent2"/>
              </a:solidFill>
            </a:endParaRPr>
          </a:p>
        </p:txBody>
      </p:sp>
      <p:pic>
        <p:nvPicPr>
          <p:cNvPr id="30724" name="Picture 3" descr="中子能隙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20713"/>
            <a:ext cx="8763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22" name="Object 4"/>
          <p:cNvGraphicFramePr>
            <a:graphicFrameLocks noChangeAspect="1"/>
          </p:cNvGraphicFramePr>
          <p:nvPr/>
        </p:nvGraphicFramePr>
        <p:xfrm>
          <a:off x="3708400" y="1412875"/>
          <a:ext cx="3454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6997600" imgH="20116800" progId="Equation.KSEE3">
                  <p:embed/>
                </p:oleObj>
              </mc:Choice>
              <mc:Fallback>
                <p:oleObj name="Equation" r:id="rId3" imgW="56997600" imgH="20116800" progId="Equation.KSEE3">
                  <p:embed/>
                  <p:pic>
                    <p:nvPicPr>
                      <p:cNvPr id="0" name="Object 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8400" y="1412875"/>
                        <a:ext cx="3454400" cy="12192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1471</Words>
  <Application>Microsoft Office PowerPoint</Application>
  <PresentationFormat>全屏显示(4:3)</PresentationFormat>
  <Paragraphs>110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Math1</vt:lpstr>
      <vt:lpstr>Mathematica1</vt:lpstr>
      <vt:lpstr>楷体</vt:lpstr>
      <vt:lpstr>楷体_GB2312</vt:lpstr>
      <vt:lpstr>宋体</vt:lpstr>
      <vt:lpstr>Arial</vt:lpstr>
      <vt:lpstr>Cambria Math</vt:lpstr>
      <vt:lpstr>Times New Roman</vt:lpstr>
      <vt:lpstr>默认设计模板</vt:lpstr>
      <vt:lpstr>Equation</vt:lpstr>
      <vt:lpstr>磁星超強磁场的物理本质 （凝聚态核物理学应用II） </vt:lpstr>
      <vt:lpstr>PowerPoint 演示文稿</vt:lpstr>
      <vt:lpstr>电子Cooper对</vt:lpstr>
      <vt:lpstr>中子Cooper对</vt:lpstr>
      <vt:lpstr>两种性质不同的中子超流体</vt:lpstr>
      <vt:lpstr>能级图</vt:lpstr>
      <vt:lpstr>3P2 中子Cooper对的磁矩的分布</vt:lpstr>
      <vt:lpstr>顺磁方向与逆磁方向排列的 3P2Cooper对数目差</vt:lpstr>
      <vt:lpstr>处于3P2 中子Copper 对的中子数所占的百分比</vt:lpstr>
      <vt:lpstr>3P2中子Cooper对的诱导磁矩</vt:lpstr>
      <vt:lpstr>3PF2 中子超流体的总的诱导磁场 :</vt:lpstr>
      <vt:lpstr>Bin- T 曲线(取η=1)(未考虑相互作用)</vt:lpstr>
      <vt:lpstr>物理图象</vt:lpstr>
      <vt:lpstr>中子星磁场的增长</vt:lpstr>
      <vt:lpstr>3P2中子能隙图(Elgagøy et al.1996, PRL, 77, 1428-1431)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磁星超強磁场的物理本质 （凝聚态核物理学应用II） </dc:title>
  <dc:creator>admin</dc:creator>
  <cp:lastModifiedBy>a31373</cp:lastModifiedBy>
  <cp:revision>6</cp:revision>
  <dcterms:created xsi:type="dcterms:W3CDTF">2025-07-02T15:15:00Z</dcterms:created>
  <dcterms:modified xsi:type="dcterms:W3CDTF">2025-07-03T02:32:44Z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F426E715A4DF4EC5B5726F5B87AB33BD_13</vt:lpwstr>
  </property>
</Properties>
</file>