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5" r:id="rId3"/>
  </p:sldMasterIdLst>
  <p:notesMasterIdLst>
    <p:notesMasterId r:id="rId21"/>
  </p:notesMasterIdLst>
  <p:sldIdLst>
    <p:sldId id="257" r:id="rId4"/>
    <p:sldId id="358" r:id="rId5"/>
    <p:sldId id="356" r:id="rId6"/>
    <p:sldId id="357" r:id="rId7"/>
    <p:sldId id="261" r:id="rId8"/>
    <p:sldId id="360" r:id="rId9"/>
    <p:sldId id="361" r:id="rId10"/>
    <p:sldId id="363" r:id="rId11"/>
    <p:sldId id="362" r:id="rId12"/>
    <p:sldId id="368" r:id="rId13"/>
    <p:sldId id="364" r:id="rId14"/>
    <p:sldId id="365" r:id="rId15"/>
    <p:sldId id="291" r:id="rId16"/>
    <p:sldId id="293" r:id="rId17"/>
    <p:sldId id="296" r:id="rId18"/>
    <p:sldId id="366" r:id="rId19"/>
    <p:sldId id="367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5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0F2B5-220B-42B4-9565-E4C5C8B74D79}" type="datetimeFigureOut">
              <a:rPr lang="zh-CN" altLang="en-US" smtClean="0"/>
              <a:t>2025/7/3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0B3179-CB30-4431-A7CE-4237D4BBC6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242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442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53103" y="1523852"/>
            <a:ext cx="10885039" cy="478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870" b="0" strike="noStrike" spc="-1">
              <a:highlight>
                <a:srgbClr val="FFFFFF"/>
              </a:highligh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0668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53103" y="1523852"/>
            <a:ext cx="10885039" cy="478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76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53102" y="1523852"/>
            <a:ext cx="5311464" cy="478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6230596" y="1523852"/>
            <a:ext cx="5311464" cy="478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563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8481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53102" y="217693"/>
            <a:ext cx="10014236" cy="353359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870" b="0" strike="noStrike" spc="-1">
              <a:highlight>
                <a:srgbClr val="FFFFFF"/>
              </a:highlight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764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53102" y="1523852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6230596" y="1523852"/>
            <a:ext cx="5311464" cy="478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653102" y="4025147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551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653102" y="1523852"/>
            <a:ext cx="5311464" cy="4789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6230596" y="1523852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6230596" y="4025147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1908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53102" y="1523852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0596" y="1523852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653103" y="4025147"/>
            <a:ext cx="10885039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658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653103" y="1523852"/>
            <a:ext cx="10885039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53103" y="4025147"/>
            <a:ext cx="10885039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2237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53102" y="1523852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0596" y="1523852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53102" y="4025147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6230596" y="4025147"/>
            <a:ext cx="5311464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0608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53102" y="217693"/>
            <a:ext cx="10014236" cy="76192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65" b="0" strike="noStrike" spc="-1">
              <a:solidFill>
                <a:srgbClr val="FF66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653103" y="1523852"/>
            <a:ext cx="3504547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333552" y="1523852"/>
            <a:ext cx="3504547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013566" y="1523852"/>
            <a:ext cx="3504547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653103" y="4025147"/>
            <a:ext cx="3504547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4333552" y="4025147"/>
            <a:ext cx="3504547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013566" y="4025147"/>
            <a:ext cx="3504547" cy="22840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903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1507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88376D-8831-AC0C-B6D8-8A73ECC498EA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477" y="1123166"/>
            <a:ext cx="9143038" cy="2386481"/>
          </a:xfrm>
        </p:spPr>
        <p:txBody>
          <a:bodyPr anchor="b"/>
          <a:lstStyle>
            <a:lvl1pPr>
              <a:defRPr lang="zh-CN" sz="7256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C282FA9-5248-5BF5-E31C-C7E79E8D4C0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477" y="3601788"/>
            <a:ext cx="9143038" cy="1656897"/>
          </a:xfrm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zh-CN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91156A-CCCE-0F75-0482-AA483D2290B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731BE0-FF08-BAC1-89A9-62A1088A73A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C4C708-E546-BBBA-38D1-68CE00FE56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F6980D-984E-4A46-AC42-4A7F782E9DD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9232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05DDBF-A8CE-2672-4EE8-BB2484CAD79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BDCF85-7B9D-3D3B-F182-720C459E2BA0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C47064-6CEF-7A96-8ECF-80B04DB1F32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E2C3A3-CEF6-CEE7-1629-B5D23A5A82A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C80C52-7126-E96B-C8D5-3A0F387811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0FAA20-0C7A-4CE3-AD8D-7B98D608D0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231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A1D8C-DC28-95D1-F5F3-B443C10BF9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364" y="1710665"/>
            <a:ext cx="10515838" cy="2851094"/>
          </a:xfrm>
        </p:spPr>
        <p:txBody>
          <a:bodyPr anchor="b"/>
          <a:lstStyle>
            <a:lvl1pPr>
              <a:defRPr lang="zh-CN" sz="7256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AB8E7A5-0F40-6020-D6C7-162545F02E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364" y="4588644"/>
            <a:ext cx="10515838" cy="1501389"/>
          </a:xfrm>
        </p:spPr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255A13-1E37-9BBC-C0E2-DDCE0417DC2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531682-9B68-6BD7-018C-F9AE2CB782E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1BE4CB8-5B49-0693-730D-851F44D2E5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6A3A11B-013C-4339-904E-24E4B21B594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260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3544B4-9FC6-24AB-48A7-BACB33B2B37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6E483F-9AA6-B768-3891-34EEE919F02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52803" y="1524424"/>
            <a:ext cx="5349125" cy="47883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20C8C5A-09D5-E16A-CD00-4C054294C6E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86240" y="1524424"/>
            <a:ext cx="5351037" cy="47883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1B7AA89-BBF8-FB59-F18E-36D91C6590E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DB5E085-F7E4-E94D-5E05-DA086FC36D8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F77D2A-EB32-97BB-A956-F2FC67A216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2CDE6E-E147-49BD-8A6A-E8DEE7ED7A0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51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9862C8-55DD-F936-D807-E91A7886A4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038" y="364786"/>
            <a:ext cx="10515838" cy="1326669"/>
          </a:xfrm>
        </p:spPr>
        <p:txBody>
          <a:bodyPr/>
          <a:lstStyle>
            <a:lvl1pPr>
              <a:defRPr lang="zh-CN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043A30F-B2B0-D8F8-8156-632E5D1A95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039" y="1681857"/>
            <a:ext cx="5159038" cy="823648"/>
          </a:xfrm>
        </p:spPr>
        <p:txBody>
          <a:bodyPr anchor="b"/>
          <a:lstStyle>
            <a:lvl1pPr>
              <a:defRPr b="1"/>
            </a:lvl1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BDD2D60-5CDE-5F2B-52BB-E1106245175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039" y="2505518"/>
            <a:ext cx="5159038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1E0B8CD-E52D-36D5-5AE5-F9CB1B89B4C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803" y="1681857"/>
            <a:ext cx="5182075" cy="823648"/>
          </a:xfrm>
        </p:spPr>
        <p:txBody>
          <a:bodyPr anchor="b"/>
          <a:lstStyle>
            <a:lvl1pPr>
              <a:defRPr b="1"/>
            </a:lvl1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1BC285B-A57F-159B-8F3F-5CE70912D0FD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803" y="2505518"/>
            <a:ext cx="5182075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879C4FA-F48F-9CFB-5C3B-5E0497E430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22AB6B7-4B9B-3387-7858-7277A19BB85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11DB7F7-1361-FCC5-6BCD-15AB776099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9DA66A-AE8D-4524-9245-220C80330EA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695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719DFE-029B-572D-D56E-DB9A1BA2182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09A6E28-7929-E0A9-4DF3-83F2C117379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B870E16-42AB-528B-B0BE-90C1EB0CA37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B33EA73-35B4-3291-91FE-873B20BC3C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2DB0429-22AB-46B1-B315-21D0D5613FD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557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FACE2C2-6CF6-A77E-E24A-F25124F121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EB8C08C-94D5-CC4E-78CA-8CD50E64EB5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F01128-8E41-CA55-3E9C-475752C934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E9E032B-DA6A-4919-BA99-517E8863E45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251150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26F6A9-5582-305A-1047-A872A72D7A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zh-CN" sz="3870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58C1E9-9084-0A40-CDD2-E1CAC122AF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 sz="3870"/>
            </a:lvl1pPr>
            <a:lvl2pPr>
              <a:defRPr sz="3386"/>
            </a:lvl2pPr>
            <a:lvl3pPr>
              <a:defRPr sz="2903"/>
            </a:lvl3pPr>
            <a:lvl4pPr>
              <a:defRPr sz="2419"/>
            </a:lvl4pPr>
            <a:lvl5pPr>
              <a:defRPr sz="2419"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862A615-66D8-A79C-AF09-7C9053ABEC4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800BEC-0725-909F-7E17-C0670B72CB0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E1CBF7-102A-808F-4BA6-B7BEE6C8F9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1651AD-7450-159C-2459-D00C9F6B77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1847F1C-5744-4E8B-8BB2-10FC521DB5D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95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66E6AE-A568-4380-4BD9-61DAD84CDBE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zh-CN" sz="3870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5BF5806-0D11-0A76-AA9A-A6DD3039F486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 lang="en-US" sz="3870"/>
            </a:lvl1pPr>
          </a:lstStyle>
          <a:p>
            <a:pPr lvl="0"/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4FD75B6-D89F-D133-D4BB-3931B969459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zh-CN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624AC5-5B7A-7A4D-A475-3140044D62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9E7EA48-CB2E-2547-2205-E2522428F32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8CAC4E-2AE9-4988-0F48-2A53DC03CF6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64C4DFD-599F-4EF0-95BF-A1EDB0FC44C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F64FF1-98CC-90CF-AECE-C432873F4F9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zh-CN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86DCA35-B75A-2EF1-0C35-513E62F64A0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C4153E-157F-C5BF-0170-B25CAB7C808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4729C3-80D2-E7E3-C8DE-562D1415A73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9BB11A-C731-F32B-CEFD-DE006ABCB1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7925DC3-FC04-4B14-8234-4E9B0DF5004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2469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09E70347-62F8-CF79-C9F6-481FACC182A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816636" y="216951"/>
            <a:ext cx="2720641" cy="6095782"/>
          </a:xfrm>
        </p:spPr>
        <p:txBody>
          <a:bodyPr vert="eaVert"/>
          <a:lstStyle>
            <a:lvl1pPr>
              <a:defRPr lang="zh-CN"/>
            </a:lvl1pPr>
          </a:lstStyle>
          <a:p>
            <a:pPr lvl="0"/>
            <a:r>
              <a:rPr lang="zh-CN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664916E-C255-6435-0580-94BCF4A6D8A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652803" y="216951"/>
            <a:ext cx="7979522" cy="6095782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3A7A015-F016-B4AC-9B59-3AAF64700FD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52BCA4-E549-2919-D169-689D810B80E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7930D4-E045-2763-AC7E-D3D09EED05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F1F4B78-97DA-4507-94F7-821D5DDF07D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73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637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16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161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5320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1130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8467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3257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4141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5492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1942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937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53102" y="1959239"/>
            <a:ext cx="9143433" cy="119731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3991" b="0" strike="noStrike" spc="-1">
                <a:solidFill>
                  <a:srgbClr val="FF8000"/>
                </a:solidFill>
                <a:highlight>
                  <a:srgbClr val="FFFFFF"/>
                </a:highlight>
                <a:latin typeface="Arial"/>
              </a:rPr>
              <a:t>Click to edit the title text format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653103" y="3700784"/>
            <a:ext cx="10885039" cy="283001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060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lang="en-US" sz="2903" b="0" strike="noStrike" spc="-1">
                <a:highlight>
                  <a:srgbClr val="FFFFFF"/>
                </a:highlight>
                <a:latin typeface="Arial"/>
              </a:rPr>
              <a:t>Click to edit the outline text format</a:t>
            </a:r>
          </a:p>
          <a:p>
            <a:pPr marL="1044922" lvl="1" indent="-391846">
              <a:spcBef>
                <a:spcPts val="1028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lang="en-US" sz="2540" b="0" strike="noStrike" spc="-1">
                <a:highlight>
                  <a:srgbClr val="FFFFFF"/>
                </a:highlight>
                <a:latin typeface="Arial"/>
              </a:rPr>
              <a:t>Second Outline Level</a:t>
            </a:r>
          </a:p>
          <a:p>
            <a:pPr marL="1567382" lvl="2" indent="-348307">
              <a:spcBef>
                <a:spcPts val="768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lang="en-US" sz="2177" b="0" strike="noStrike" spc="-1">
                <a:highlight>
                  <a:srgbClr val="FFFFFF"/>
                </a:highlight>
                <a:latin typeface="Arial"/>
              </a:rPr>
              <a:t>Third Outline Level</a:t>
            </a:r>
          </a:p>
          <a:p>
            <a:pPr marL="2089843" lvl="3" indent="-261230">
              <a:spcBef>
                <a:spcPts val="514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lang="en-US" sz="1814" b="0" strike="noStrike" spc="-1">
                <a:highlight>
                  <a:srgbClr val="FFFFFF"/>
                </a:highlight>
                <a:latin typeface="Arial"/>
              </a:rPr>
              <a:t>Fourth Outline Level</a:t>
            </a:r>
          </a:p>
          <a:p>
            <a:pPr marL="2612304" lvl="4" indent="-261230">
              <a:spcBef>
                <a:spcPts val="258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lang="en-US" sz="1814" b="0" strike="noStrike" spc="-1">
                <a:highlight>
                  <a:srgbClr val="FFFFFF"/>
                </a:highlight>
                <a:latin typeface="Arial"/>
              </a:rPr>
              <a:t>Fifth Outline Level</a:t>
            </a:r>
          </a:p>
          <a:p>
            <a:pPr marL="3134765" lvl="5" indent="-261230">
              <a:spcBef>
                <a:spcPts val="258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lang="en-US" sz="1814" b="0" strike="noStrike" spc="-1">
                <a:highlight>
                  <a:srgbClr val="FFFFFF"/>
                </a:highlight>
                <a:latin typeface="Arial"/>
              </a:rPr>
              <a:t>Sixth Outline Level</a:t>
            </a:r>
          </a:p>
          <a:p>
            <a:pPr marL="3657226" lvl="6" indent="-261230">
              <a:spcBef>
                <a:spcPts val="258"/>
              </a:spcBef>
              <a:buClr>
                <a:srgbClr val="FF8000"/>
              </a:buClr>
              <a:buSzPct val="45000"/>
              <a:buFont typeface="Wingdings" charset="2"/>
              <a:buChar char=""/>
            </a:pPr>
            <a:r>
              <a:rPr lang="en-US" sz="1814" b="0" strike="noStrike" spc="-1">
                <a:highlight>
                  <a:srgbClr val="FFFFFF"/>
                </a:highlight>
                <a:latin typeface="Arial"/>
              </a:rPr>
              <a:t>Seventh Outline Level</a:t>
            </a:r>
          </a:p>
        </p:txBody>
      </p:sp>
      <p:pic>
        <p:nvPicPr>
          <p:cNvPr id="2" name="图片 1"/>
          <p:cNvPicPr/>
          <p:nvPr/>
        </p:nvPicPr>
        <p:blipFill>
          <a:blip r:embed="rId14">
            <a:alphaModFix amt="0"/>
          </a:blip>
          <a:stretch/>
        </p:blipFill>
        <p:spPr>
          <a:xfrm>
            <a:off x="435402" y="1741546"/>
            <a:ext cx="11033076" cy="1741545"/>
          </a:xfrm>
          <a:prstGeom prst="rect">
            <a:avLst/>
          </a:prstGeom>
          <a:ln w="25200">
            <a:noFill/>
          </a:ln>
        </p:spPr>
      </p:pic>
    </p:spTree>
    <p:extLst>
      <p:ext uri="{BB962C8B-B14F-4D97-AF65-F5344CB8AC3E}">
        <p14:creationId xmlns:p14="http://schemas.microsoft.com/office/powerpoint/2010/main" val="310957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105875" rtl="0" eaLnBrk="1" latinLnBrk="0" hangingPunct="1">
        <a:lnSpc>
          <a:spcPct val="90000"/>
        </a:lnSpc>
        <a:spcBef>
          <a:spcPct val="0"/>
        </a:spcBef>
        <a:buNone/>
        <a:defRPr sz="53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461" indent="-391846" algn="l" defTabSz="1105875" rtl="0" eaLnBrk="1" latinLnBrk="0" hangingPunct="1">
        <a:lnSpc>
          <a:spcPct val="90000"/>
        </a:lnSpc>
        <a:spcBef>
          <a:spcPts val="1282"/>
        </a:spcBef>
        <a:buClr>
          <a:srgbClr val="FF8000"/>
        </a:buClr>
        <a:buSzPct val="45000"/>
        <a:buFont typeface="Wingdings" charset="2"/>
        <a:buChar char=""/>
        <a:defRPr sz="3386" kern="1200">
          <a:solidFill>
            <a:schemeClr val="tx1"/>
          </a:solidFill>
          <a:latin typeface="+mn-lt"/>
          <a:ea typeface="+mn-ea"/>
          <a:cs typeface="+mn-cs"/>
        </a:defRPr>
      </a:lvl1pPr>
      <a:lvl2pPr marL="82940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903" kern="1200">
          <a:solidFill>
            <a:schemeClr val="tx1"/>
          </a:solidFill>
          <a:latin typeface="+mn-lt"/>
          <a:ea typeface="+mn-ea"/>
          <a:cs typeface="+mn-cs"/>
        </a:defRPr>
      </a:lvl2pPr>
      <a:lvl3pPr marL="1382344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419" kern="1200">
          <a:solidFill>
            <a:schemeClr val="tx1"/>
          </a:solidFill>
          <a:latin typeface="+mn-lt"/>
          <a:ea typeface="+mn-ea"/>
          <a:cs typeface="+mn-cs"/>
        </a:defRPr>
      </a:lvl3pPr>
      <a:lvl4pPr marL="1935282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48822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9914DA12-7064-ED0D-D709-48B110F69A33}"/>
              </a:ext>
            </a:extLst>
          </p:cNvPr>
          <p:cNvSpPr/>
          <p:nvPr/>
        </p:nvSpPr>
        <p:spPr>
          <a:xfrm>
            <a:off x="0" y="-10450"/>
            <a:ext cx="12191242" cy="109673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val f2"/>
              <a:gd name="f7" fmla="val f3"/>
              <a:gd name="f8" fmla="+- f7 0 f6"/>
              <a:gd name="f9" fmla="*/ f8 1 21600"/>
              <a:gd name="f10" fmla="*/ f6 1 f9"/>
              <a:gd name="f11" fmla="*/ f7 1 f9"/>
              <a:gd name="f12" fmla="*/ f10 f4 1"/>
              <a:gd name="f13" fmla="*/ f11 f4 1"/>
              <a:gd name="f14" fmla="*/ f11 f5 1"/>
              <a:gd name="f15" fmla="*/ f10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2" t="f15" r="f13" b="f14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93" b="0" i="0" u="none" strike="noStrike" kern="1200" cap="none" spc="0" baseline="0">
              <a:solidFill>
                <a:srgbClr val="000000"/>
              </a:solidFill>
              <a:uFillTx/>
              <a:latin typeface="Liberation Sans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标题占位符 2">
            <a:extLst>
              <a:ext uri="{FF2B5EF4-FFF2-40B4-BE49-F238E27FC236}">
                <a16:creationId xmlns:a16="http://schemas.microsoft.com/office/drawing/2014/main" id="{CFA0768A-0BE9-38A3-8882-E5E23B64FC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3101" y="217692"/>
            <a:ext cx="10014237" cy="7619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BBD0D0B-5C4E-5FB1-A490-A5D9860A20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3100" y="1523849"/>
            <a:ext cx="10885039" cy="478925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二级</a:t>
            </a:r>
          </a:p>
          <a:p>
            <a:pPr lvl="2"/>
            <a:r>
              <a:rPr lang="zh-CN"/>
              <a:t>三级</a:t>
            </a:r>
          </a:p>
          <a:p>
            <a:pPr lvl="3"/>
            <a:r>
              <a:rPr lang="zh-CN"/>
              <a:t>四级</a:t>
            </a:r>
          </a:p>
          <a:p>
            <a:pPr lvl="4"/>
            <a:r>
              <a:rPr lang="zh-CN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987634-A575-89F3-2161-9551E66DFB9B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53100" y="6530792"/>
            <a:ext cx="2830115" cy="3265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48F1519-4A9B-624D-CFBA-6EB6DD964A9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136317" y="6530792"/>
            <a:ext cx="3918617" cy="3265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4BA50E-68FC-9F09-421A-9F06D83503D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708035" y="6530792"/>
            <a:ext cx="2830115" cy="3265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ans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5319C424-065B-4E8E-92DD-042A3D9BDCE8}" type="slidenum">
              <a:t>‹#›</a:t>
            </a:fld>
            <a:endParaRPr 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729B7E3-12C3-B8AA-F136-123DB0CE1B4F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>
            <a:off x="10667339" y="108852"/>
            <a:ext cx="914341" cy="8707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AAB8FFB-B114-5E6F-F8FD-1410CA46C678}"/>
              </a:ext>
            </a:extLst>
          </p:cNvPr>
          <p:cNvPicPr>
            <a:picLocks noChangeAspect="1"/>
          </p:cNvPicPr>
          <p:nvPr/>
        </p:nvPicPr>
        <p:blipFill>
          <a:blip r:embed="rId14">
            <a:lum/>
            <a:alphaModFix/>
          </a:blip>
          <a:srcRect/>
          <a:stretch>
            <a:fillRect/>
          </a:stretch>
        </p:blipFill>
        <p:spPr>
          <a:xfrm>
            <a:off x="217700" y="6313100"/>
            <a:ext cx="11755840" cy="21769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31416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marL="0" marR="0" lvl="0" indent="0" algn="ctr" defTabSz="1105875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3265" b="0" i="0" u="none" strike="noStrike" kern="1200" cap="none" spc="0" baseline="0">
          <a:solidFill>
            <a:srgbClr val="FF6600"/>
          </a:solidFill>
          <a:highlight>
            <a:scrgbClr r="0" g="0" b="0">
              <a:alpha val="0"/>
            </a:scrgbClr>
          </a:highlight>
          <a:uFillTx/>
          <a:latin typeface="Liberation Sans" pitchFamily="18"/>
        </a:defRPr>
      </a:lvl1pPr>
    </p:titleStyle>
    <p:bodyStyle>
      <a:lvl1pPr marL="0" marR="0" lvl="0" indent="0" defTabSz="1105875" rtl="0" fontAlgn="auto" hangingPunct="0">
        <a:lnSpc>
          <a:spcPct val="100000"/>
        </a:lnSpc>
        <a:spcBef>
          <a:spcPts val="1276"/>
        </a:spcBef>
        <a:spcAft>
          <a:spcPts val="0"/>
        </a:spcAft>
        <a:buNone/>
        <a:tabLst/>
        <a:defRPr lang="zh-CN" sz="2903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</a:defRPr>
      </a:lvl1pPr>
      <a:lvl2pPr marL="829407" marR="0" lvl="1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zh-CN" sz="2903" b="0" i="0" u="none" strike="noStrike" kern="1200" cap="none" spc="0" baseline="0">
          <a:solidFill>
            <a:srgbClr val="000000"/>
          </a:solidFill>
          <a:uFillTx/>
          <a:latin typeface="等线"/>
          <a:ea typeface="等线" pitchFamily="2"/>
        </a:defRPr>
      </a:lvl2pPr>
      <a:lvl3pPr marL="1382344" marR="0" lvl="2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zh-CN" sz="2419" b="0" i="0" u="none" strike="noStrike" kern="1200" cap="none" spc="0" baseline="0">
          <a:solidFill>
            <a:srgbClr val="000000"/>
          </a:solidFill>
          <a:uFillTx/>
          <a:latin typeface="等线"/>
          <a:ea typeface="等线" pitchFamily="2"/>
        </a:defRPr>
      </a:lvl3pPr>
      <a:lvl4pPr marL="1935282" marR="0" lvl="3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zh-CN" sz="2177" b="0" i="0" u="none" strike="noStrike" kern="1200" cap="none" spc="0" baseline="0">
          <a:solidFill>
            <a:srgbClr val="000000"/>
          </a:solidFill>
          <a:uFillTx/>
          <a:latin typeface="等线"/>
          <a:ea typeface="等线" pitchFamily="2"/>
        </a:defRPr>
      </a:lvl4pPr>
      <a:lvl5pPr marL="2488220" marR="0" lvl="4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zh-CN" sz="2177" b="0" i="0" u="none" strike="noStrike" kern="1200" cap="none" spc="0" baseline="0">
          <a:solidFill>
            <a:srgbClr val="000000"/>
          </a:solidFill>
          <a:uFillTx/>
          <a:latin typeface="等线"/>
          <a:ea typeface="等线" pitchFamily="2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2025/7/3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80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0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60020" y="1128510"/>
            <a:ext cx="11782142" cy="133891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r>
              <a:rPr lang="en-US" sz="3600" b="1" spc="-1" dirty="0">
                <a:solidFill>
                  <a:srgbClr val="FF8000"/>
                </a:solidFill>
                <a:highlight>
                  <a:srgbClr val="FFFFFF"/>
                </a:highlight>
                <a:latin typeface="Arial"/>
              </a:rPr>
              <a:t>A Mysterious Emission Features of An Exotic Pulsar—A Long Awaited Radiation</a:t>
            </a:r>
            <a:endParaRPr lang="en-US" sz="1600" b="1" spc="-1" dirty="0">
              <a:solidFill>
                <a:srgbClr val="FF8000"/>
              </a:solidFill>
              <a:highlight>
                <a:srgbClr val="FFFFFF"/>
              </a:highlight>
              <a:latin typeface="Arial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100006" y="3509771"/>
            <a:ext cx="9091994" cy="855550"/>
          </a:xfrm>
          <a:prstGeom prst="rect">
            <a:avLst/>
          </a:prstGeom>
          <a:noFill/>
          <a:ln w="25200">
            <a:noFill/>
          </a:ln>
        </p:spPr>
        <p:txBody>
          <a:bodyPr lIns="108847" tIns="54423" rIns="108847" bIns="54423" anchor="t">
            <a:noAutofit/>
          </a:bodyPr>
          <a:lstStyle/>
          <a:p>
            <a:pPr defTabSz="1105875"/>
            <a:r>
              <a:rPr lang="en-US" altLang="zh-CN" sz="2800" dirty="0">
                <a:solidFill>
                  <a:srgbClr val="FF0000"/>
                </a:solidFill>
                <a:latin typeface="Arial"/>
              </a:rPr>
              <a:t>J. P. Yuan,  Z. G. Wen,</a:t>
            </a:r>
            <a:r>
              <a:rPr lang="zh-CN" altLang="en-US" sz="2800" dirty="0">
                <a:solidFill>
                  <a:srgbClr val="FF0000"/>
                </a:solidFill>
                <a:latin typeface="Arial"/>
              </a:rPr>
              <a:t> </a:t>
            </a:r>
            <a:r>
              <a:rPr lang="en-US" altLang="zh-CN" sz="2800" dirty="0">
                <a:solidFill>
                  <a:srgbClr val="FF0000"/>
                </a:solidFill>
                <a:latin typeface="Arial"/>
              </a:rPr>
              <a:t>Ali </a:t>
            </a:r>
            <a:r>
              <a:rPr lang="en-US" altLang="zh-CN" sz="2800" dirty="0" err="1">
                <a:solidFill>
                  <a:srgbClr val="FF0000"/>
                </a:solidFill>
                <a:latin typeface="Arial"/>
              </a:rPr>
              <a:t>Esamdin</a:t>
            </a:r>
            <a:r>
              <a:rPr lang="en-US" altLang="zh-CN" sz="2800" dirty="0">
                <a:solidFill>
                  <a:prstClr val="black"/>
                </a:solidFill>
                <a:latin typeface="Arial"/>
              </a:rPr>
              <a:t>, </a:t>
            </a:r>
            <a:r>
              <a:rPr lang="en-US" altLang="zh-CN" sz="2800" dirty="0">
                <a:solidFill>
                  <a:schemeClr val="accent1"/>
                </a:solidFill>
                <a:latin typeface="Arial"/>
              </a:rPr>
              <a:t>Xiao-Ping Zheng, </a:t>
            </a:r>
            <a:r>
              <a:rPr lang="en-US" altLang="zh-CN" sz="2800" dirty="0">
                <a:solidFill>
                  <a:schemeClr val="accent4"/>
                </a:solidFill>
                <a:latin typeface="Arial"/>
              </a:rPr>
              <a:t>Michael Kramer</a:t>
            </a:r>
            <a:endParaRPr lang="en-US" sz="2800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4F6DE89-8BC0-BD32-6595-5844B0C4B4FB}"/>
              </a:ext>
            </a:extLst>
          </p:cNvPr>
          <p:cNvSpPr txBox="1"/>
          <p:nvPr/>
        </p:nvSpPr>
        <p:spPr>
          <a:xfrm>
            <a:off x="274263" y="142"/>
            <a:ext cx="11643474" cy="76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05875"/>
            <a:r>
              <a:rPr lang="en-US" altLang="zh-CN" sz="4354" dirty="0">
                <a:solidFill>
                  <a:prstClr val="black"/>
                </a:solidFill>
                <a:latin typeface="Arial"/>
              </a:rPr>
              <a:t>SKA Pulsar Science Symposium (SPSS) 2025</a:t>
            </a:r>
            <a:endParaRPr lang="zh-CN" altLang="en-US" sz="4354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CEDD835-7A68-04C0-9F57-AB30CF9FDDAF}"/>
              </a:ext>
            </a:extLst>
          </p:cNvPr>
          <p:cNvSpPr txBox="1"/>
          <p:nvPr/>
        </p:nvSpPr>
        <p:spPr>
          <a:xfrm>
            <a:off x="5290746" y="6550081"/>
            <a:ext cx="69012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05875"/>
            <a:r>
              <a:rPr lang="en-US" altLang="zh-CN" sz="1400" dirty="0">
                <a:solidFill>
                  <a:srgbClr val="00B050"/>
                </a:solidFill>
                <a:latin typeface="Arial"/>
              </a:rPr>
              <a:t>July 2-4, 2025, Qingdao University of Technology (QUT), Qingdao, </a:t>
            </a:r>
            <a:r>
              <a:rPr lang="en-US" altLang="zh-CN" sz="1400" dirty="0" err="1">
                <a:solidFill>
                  <a:srgbClr val="00B050"/>
                </a:solidFill>
                <a:latin typeface="Arial"/>
              </a:rPr>
              <a:t>ShanDong</a:t>
            </a:r>
            <a:r>
              <a:rPr lang="en-US" altLang="zh-CN" sz="1400" dirty="0">
                <a:solidFill>
                  <a:srgbClr val="00B050"/>
                </a:solidFill>
                <a:latin typeface="Arial"/>
              </a:rPr>
              <a:t> China </a:t>
            </a:r>
            <a:endParaRPr lang="zh-CN" altLang="en-US" sz="1400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0786F7C-9BBC-5BC3-4153-54883E3D6CF4}"/>
              </a:ext>
            </a:extLst>
          </p:cNvPr>
          <p:cNvSpPr txBox="1"/>
          <p:nvPr/>
        </p:nvSpPr>
        <p:spPr>
          <a:xfrm>
            <a:off x="3100005" y="4680075"/>
            <a:ext cx="8842157" cy="176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05875"/>
            <a:r>
              <a:rPr lang="en-US" altLang="zh-CN" sz="2177" b="1" dirty="0">
                <a:solidFill>
                  <a:prstClr val="black"/>
                </a:solidFill>
                <a:latin typeface="Arial"/>
              </a:rPr>
              <a:t>Kashi University</a:t>
            </a:r>
            <a:r>
              <a:rPr lang="en-US" altLang="zh-CN" sz="2177" dirty="0">
                <a:solidFill>
                  <a:prstClr val="black"/>
                </a:solidFill>
                <a:latin typeface="Arial"/>
              </a:rPr>
              <a:t> </a:t>
            </a:r>
          </a:p>
          <a:p>
            <a:pPr defTabSz="1105875"/>
            <a:r>
              <a:rPr lang="en-US" altLang="zh-CN" sz="2177" dirty="0">
                <a:solidFill>
                  <a:srgbClr val="FF0000"/>
                </a:solidFill>
                <a:latin typeface="Arial"/>
              </a:rPr>
              <a:t>Xinjiang Astronomical Observatory, Chinese Academy of Sciences, </a:t>
            </a:r>
          </a:p>
          <a:p>
            <a:pPr defTabSz="1105875"/>
            <a:r>
              <a:rPr lang="en-US" altLang="zh-CN" sz="2177" dirty="0">
                <a:solidFill>
                  <a:schemeClr val="accent1"/>
                </a:solidFill>
                <a:latin typeface="Arial"/>
              </a:rPr>
              <a:t>Central China Normal University</a:t>
            </a:r>
          </a:p>
          <a:p>
            <a:pPr defTabSz="1105875"/>
            <a:r>
              <a:rPr lang="en-US" altLang="zh-CN" sz="2177" dirty="0">
                <a:solidFill>
                  <a:schemeClr val="accent4"/>
                </a:solidFill>
                <a:latin typeface="Arial"/>
              </a:rPr>
              <a:t>Jodrell Bank Centre for Astrophysics, School of Physics and Astronomy, University of Manchester, Manchester, UK.</a:t>
            </a:r>
            <a:endParaRPr lang="zh-CN" altLang="en-US" sz="2177" dirty="0">
              <a:solidFill>
                <a:schemeClr val="accent4"/>
              </a:solidFill>
              <a:latin typeface="Arial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75C1C69-C30E-F246-B384-26BCA4763B0B}"/>
              </a:ext>
            </a:extLst>
          </p:cNvPr>
          <p:cNvSpPr txBox="1"/>
          <p:nvPr/>
        </p:nvSpPr>
        <p:spPr>
          <a:xfrm>
            <a:off x="449199" y="3675936"/>
            <a:ext cx="2354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800" dirty="0">
                <a:solidFill>
                  <a:prstClr val="black"/>
                </a:solidFill>
                <a:latin typeface="Arial"/>
              </a:rPr>
              <a:t>Collaborators:</a:t>
            </a:r>
            <a:endParaRPr lang="zh-CN" altLang="en-US" sz="28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6A7153-F76E-8D52-43B8-9A61DD72DBBF}"/>
              </a:ext>
            </a:extLst>
          </p:cNvPr>
          <p:cNvSpPr txBox="1"/>
          <p:nvPr/>
        </p:nvSpPr>
        <p:spPr>
          <a:xfrm>
            <a:off x="449199" y="5323965"/>
            <a:ext cx="1868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800" dirty="0">
                <a:solidFill>
                  <a:prstClr val="black"/>
                </a:solidFill>
                <a:latin typeface="Arial"/>
              </a:rPr>
              <a:t>From:</a:t>
            </a:r>
            <a:endParaRPr lang="zh-CN" altLang="en-US" sz="28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170B044-779E-FDFF-5C99-4C6AAB09A9B6}"/>
              </a:ext>
            </a:extLst>
          </p:cNvPr>
          <p:cNvSpPr txBox="1"/>
          <p:nvPr/>
        </p:nvSpPr>
        <p:spPr>
          <a:xfrm>
            <a:off x="449199" y="2658844"/>
            <a:ext cx="15926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Speaker: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E02A50D-401D-ECD9-405D-64E82485A7C5}"/>
              </a:ext>
            </a:extLst>
          </p:cNvPr>
          <p:cNvSpPr txBox="1"/>
          <p:nvPr/>
        </p:nvSpPr>
        <p:spPr>
          <a:xfrm>
            <a:off x="3100005" y="2671797"/>
            <a:ext cx="7465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 阿布都加怕尔</a:t>
            </a:r>
            <a:r>
              <a:rPr lang="en-US" altLang="zh-CN" sz="2800" dirty="0"/>
              <a:t>·</a:t>
            </a:r>
            <a:r>
              <a:rPr lang="zh-CN" altLang="en-US" sz="2800" dirty="0"/>
              <a:t>如苏力</a:t>
            </a:r>
            <a:r>
              <a:rPr lang="en-US" altLang="zh-CN" sz="2800" dirty="0"/>
              <a:t> (</a:t>
            </a:r>
            <a:r>
              <a:rPr lang="en-US" altLang="zh-CN" sz="2800" b="1" dirty="0" err="1">
                <a:solidFill>
                  <a:prstClr val="black"/>
                </a:solidFill>
              </a:rPr>
              <a:t>Abdujappar</a:t>
            </a:r>
            <a:r>
              <a:rPr lang="en-US" altLang="zh-CN" sz="2800" b="1" dirty="0">
                <a:solidFill>
                  <a:prstClr val="black"/>
                </a:solidFill>
              </a:rPr>
              <a:t> Rusul</a:t>
            </a:r>
            <a:r>
              <a:rPr lang="en-US" altLang="zh-CN" sz="2800" dirty="0"/>
              <a:t>)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DD4B27-57FE-17B5-7377-50B002BCF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 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0192459-0069-4648-B6F1-842E6D99A465}"/>
              </a:ext>
            </a:extLst>
          </p:cNvPr>
          <p:cNvSpPr txBox="1"/>
          <p:nvPr/>
        </p:nvSpPr>
        <p:spPr>
          <a:xfrm>
            <a:off x="329679" y="1500738"/>
            <a:ext cx="11532641" cy="5183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/>
              <a:t>1. A simple overview of pulsar emission</a:t>
            </a:r>
          </a:p>
          <a:p>
            <a:pPr>
              <a:lnSpc>
                <a:spcPct val="150000"/>
              </a:lnSpc>
            </a:pPr>
            <a:r>
              <a:rPr lang="en-US" altLang="zh-CN" sz="2800" dirty="0"/>
              <a:t>2. </a:t>
            </a:r>
            <a:r>
              <a:rPr lang="en-US" altLang="zh-CN" sz="28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An Exotic Pulsar -</a:t>
            </a:r>
            <a:r>
              <a:rPr lang="en-US" altLang="zh-CN" sz="2800" dirty="0"/>
              <a:t>The classical intermittent pulsar PSR B1931+24</a:t>
            </a:r>
          </a:p>
          <a:p>
            <a:pPr>
              <a:lnSpc>
                <a:spcPct val="150000"/>
              </a:lnSpc>
            </a:pPr>
            <a:r>
              <a:rPr lang="en-US" altLang="zh-CN" sz="2800" dirty="0"/>
              <a:t>3. </a:t>
            </a:r>
            <a:r>
              <a:rPr lang="en-US" altLang="zh-CN" sz="28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dirty="0"/>
              <a:t>Weak emission from PSR B1931+24</a:t>
            </a:r>
          </a:p>
          <a:p>
            <a:pPr>
              <a:lnSpc>
                <a:spcPct val="150000"/>
              </a:lnSpc>
            </a:pPr>
            <a:r>
              <a:rPr lang="en-US" altLang="zh-CN" sz="2800" dirty="0"/>
              <a:t>4. </a:t>
            </a:r>
            <a:r>
              <a:rPr lang="en-US" altLang="zh-CN" sz="28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dirty="0"/>
              <a:t>Changing pulse profile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highlight>
                  <a:srgbClr val="FFFFFF"/>
                </a:highlight>
              </a:rPr>
              <a:t>5. </a:t>
            </a:r>
            <a:r>
              <a:rPr lang="en-US" altLang="zh-CN" sz="28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dirty="0">
                <a:highlight>
                  <a:srgbClr val="FFFFFF"/>
                </a:highlight>
              </a:rPr>
              <a:t>Dyssynchronous nonuniform emission </a:t>
            </a:r>
          </a:p>
          <a:p>
            <a:pPr>
              <a:lnSpc>
                <a:spcPct val="150000"/>
              </a:lnSpc>
            </a:pPr>
            <a:r>
              <a:rPr lang="en-US" altLang="zh-CN" sz="2800" spc="-1" dirty="0">
                <a:highlight>
                  <a:srgbClr val="FFFFFF"/>
                </a:highlight>
              </a:rPr>
              <a:t>6. </a:t>
            </a:r>
            <a:r>
              <a:rPr lang="en-US" altLang="zh-CN" sz="28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– </a:t>
            </a:r>
            <a:r>
              <a:rPr lang="en-US" altLang="zh-CN" sz="2800" spc="-1" dirty="0">
                <a:highlight>
                  <a:srgbClr val="FFFFFF"/>
                </a:highlight>
              </a:rPr>
              <a:t>A state-transition</a:t>
            </a:r>
          </a:p>
          <a:p>
            <a:pPr>
              <a:lnSpc>
                <a:spcPct val="150000"/>
              </a:lnSpc>
            </a:pPr>
            <a:r>
              <a:rPr lang="en-US" altLang="zh-CN" sz="2800" spc="-1" dirty="0">
                <a:highlight>
                  <a:srgbClr val="FFFFFF"/>
                </a:highlight>
              </a:rPr>
              <a:t>7. </a:t>
            </a:r>
            <a:r>
              <a:rPr lang="en-US" altLang="zh-CN" sz="28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spc="-1" dirty="0">
                <a:highlight>
                  <a:srgbClr val="FFFFFF"/>
                </a:highlight>
              </a:rPr>
              <a:t>Pulse flux distribution and dwarf pulses</a:t>
            </a:r>
          </a:p>
          <a:p>
            <a:pPr>
              <a:lnSpc>
                <a:spcPct val="150000"/>
              </a:lnSpc>
            </a:pPr>
            <a:r>
              <a:rPr lang="en-US" altLang="zh-CN" sz="2800" spc="-1" dirty="0">
                <a:highlight>
                  <a:srgbClr val="FFFFFF"/>
                </a:highlight>
              </a:rPr>
              <a:t>8. Discussions &amp; Conclusion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73208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035C5C5-8D38-47F6-A646-4A6786D3E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34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b="1" dirty="0"/>
              <a:t>A Simple overview of pulsar emission</a:t>
            </a:r>
            <a:endParaRPr lang="zh-CN" altLang="en-US" sz="2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826CFE9-052D-49CE-88B8-A653985EC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874" y="1291771"/>
            <a:ext cx="4545976" cy="46228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EA1FB9EB-C2D7-4348-A911-10351112CE84}"/>
              </a:ext>
            </a:extLst>
          </p:cNvPr>
          <p:cNvSpPr txBox="1"/>
          <p:nvPr/>
        </p:nvSpPr>
        <p:spPr>
          <a:xfrm>
            <a:off x="321798" y="837615"/>
            <a:ext cx="6640285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Observations: </a:t>
            </a:r>
          </a:p>
          <a:p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Pulsars are </a:t>
            </a:r>
            <a:r>
              <a:rPr lang="en-US" altLang="zh-CN" b="1" dirty="0">
                <a:solidFill>
                  <a:prstClr val="black"/>
                </a:solidFill>
              </a:rPr>
              <a:t>fast rotating </a:t>
            </a:r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neutron stars, which have extremely strong magnetic fields </a:t>
            </a: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((Hewish et al., 1968).</a:t>
            </a:r>
            <a:endParaRPr lang="en-US" altLang="zh-CN" b="1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endParaRPr lang="en-US" altLang="zh-CN" b="1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General theory:</a:t>
            </a:r>
          </a:p>
          <a:p>
            <a:r>
              <a:rPr lang="en-US" altLang="zh-CN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The rapid rotation, combined with the strong magnetic fields, create powerful electromagnetic effects </a:t>
            </a:r>
            <a:r>
              <a:rPr lang="en-US" altLang="zh-CN" dirty="0">
                <a:solidFill>
                  <a:srgbClr val="FF0000"/>
                </a:solidFill>
              </a:rPr>
              <a:t>(Goldreich &amp; Julian, 1969)</a:t>
            </a:r>
            <a:r>
              <a:rPr lang="en-US" altLang="zh-CN" b="1" dirty="0">
                <a:solidFill>
                  <a:srgbClr val="FF0000"/>
                </a:solidFill>
              </a:rPr>
              <a:t> .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endParaRPr lang="en-US" altLang="zh-CN" b="1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Observations: </a:t>
            </a:r>
          </a:p>
          <a:p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From radio to gamma ray etc.</a:t>
            </a:r>
            <a:r>
              <a:rPr lang="en-US" altLang="zh-CN" dirty="0">
                <a:solidFill>
                  <a:prstClr val="black"/>
                </a:solidFill>
              </a:rPr>
              <a:t> (Lorimer &amp; Kramer, 2012))</a:t>
            </a:r>
            <a:r>
              <a:rPr lang="en-US" altLang="zh-CN" b="1" dirty="0">
                <a:solidFill>
                  <a:prstClr val="black"/>
                </a:solidFill>
              </a:rPr>
              <a:t>.</a:t>
            </a:r>
          </a:p>
          <a:p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In radio band: Mode changing, nulling, intermitting, drifting sub-pulses etc.</a:t>
            </a:r>
          </a:p>
          <a:p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2400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A few models: 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Polar cap 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(SCLF, vacuum gap, annular gap), Outer-gap, Current sheet etc. (Sturrock, 1971)(Ruderman &amp; Sutherland, 1975)(Cheng et al., 1986) </a:t>
            </a:r>
            <a:r>
              <a:rPr lang="pt-BR" altLang="zh-CN" dirty="0">
                <a:solidFill>
                  <a:srgbClr val="FF0000"/>
                </a:solidFill>
              </a:rPr>
              <a:t>(Qiao et al., 2004)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pt-BR" altLang="zh-CN" dirty="0">
                <a:solidFill>
                  <a:srgbClr val="FF0000"/>
                </a:solidFill>
              </a:rPr>
              <a:t>(Contopoulos, 2018) </a:t>
            </a:r>
          </a:p>
          <a:p>
            <a:r>
              <a:rPr lang="en-US" altLang="zh-CN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Acceleration of charged Particles, pair-creation and the subsequent emissions.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693954A-2919-DD4C-B322-B4BE5F85EFE8}"/>
              </a:ext>
            </a:extLst>
          </p:cNvPr>
          <p:cNvSpPr txBox="1"/>
          <p:nvPr/>
        </p:nvSpPr>
        <p:spPr>
          <a:xfrm>
            <a:off x="7229050" y="5994400"/>
            <a:ext cx="436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Toy model of pulsar magnetosphere and its polar cap emission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459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F6F4E-64A8-1377-1841-B64DE17A1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B95F4E4F-CCA1-2F26-82AE-C46DB8F9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34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b="1" dirty="0"/>
              <a:t>A Simple overview of pulsar emission</a:t>
            </a:r>
            <a:endParaRPr lang="zh-CN" altLang="en-US" sz="28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62BF7FA-303A-CAEF-5010-31F93B111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1874" y="1291771"/>
            <a:ext cx="4545976" cy="4622800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9A11EC3E-84C6-3BC0-02E3-44695F41BDEE}"/>
              </a:ext>
            </a:extLst>
          </p:cNvPr>
          <p:cNvSpPr txBox="1"/>
          <p:nvPr/>
        </p:nvSpPr>
        <p:spPr>
          <a:xfrm>
            <a:off x="333829" y="1156452"/>
            <a:ext cx="6895221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Observations: </a:t>
            </a:r>
          </a:p>
          <a:p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Pulsars are </a:t>
            </a:r>
            <a:r>
              <a:rPr lang="en-US" altLang="zh-CN" b="1" dirty="0">
                <a:solidFill>
                  <a:prstClr val="black"/>
                </a:solidFill>
              </a:rPr>
              <a:t>fast rotating </a:t>
            </a:r>
            <a:r>
              <a:rPr lang="en-US" altLang="zh-CN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neutron stars, which have extremely strong magnetic fields </a:t>
            </a:r>
            <a:r>
              <a:rPr lang="en-US" altLang="zh-CN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((Hewish et al., 1968).</a:t>
            </a:r>
            <a:endParaRPr lang="en-US" altLang="zh-CN" b="1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endParaRPr lang="en-US" altLang="zh-CN" b="1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General theory:</a:t>
            </a:r>
          </a:p>
          <a:p>
            <a:r>
              <a:rPr lang="en-US" altLang="zh-CN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The rapid rotation, combined with the strong magnetic fields, create powerful electromagnetic effects </a:t>
            </a:r>
            <a:r>
              <a:rPr lang="en-US" altLang="zh-CN" dirty="0">
                <a:solidFill>
                  <a:srgbClr val="FF0000"/>
                </a:solidFill>
              </a:rPr>
              <a:t>(Goldreich &amp; Julian, 1969)</a:t>
            </a:r>
            <a:r>
              <a:rPr lang="en-US" altLang="zh-CN" b="1" dirty="0">
                <a:solidFill>
                  <a:srgbClr val="FF0000"/>
                </a:solidFill>
              </a:rPr>
              <a:t> .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endParaRPr lang="en-US" altLang="zh-CN" b="1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3200" b="1" dirty="0">
                <a:solidFill>
                  <a:srgbClr val="C00000"/>
                </a:solidFill>
                <a:latin typeface="Calibri"/>
                <a:ea typeface="宋体" panose="02010600030101010101" pitchFamily="2" charset="-122"/>
              </a:rPr>
              <a:t>Challenge:</a:t>
            </a:r>
          </a:p>
          <a:p>
            <a:r>
              <a:rPr lang="en-US" altLang="zh-CN" sz="2000" b="1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If there is no evidence of a significant change in magnetic  field and/or rotation period within one or few spins of rotation, </a:t>
            </a:r>
            <a:r>
              <a:rPr lang="en-US" altLang="zh-CN" sz="20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how could we explain the prolonged intermittent emission behavior of intermittent pulsars?</a:t>
            </a:r>
          </a:p>
          <a:p>
            <a:endParaRPr lang="en-US" altLang="zh-CN" sz="2000" b="1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  <a:p>
            <a:r>
              <a:rPr lang="en-US" altLang="zh-CN" sz="2000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The general theory gets wrong or there must be emission which might be too weak to be detected.</a:t>
            </a:r>
            <a:endParaRPr lang="en-US" altLang="zh-CN" sz="2000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  <a:p>
            <a:endParaRPr lang="en-US" altLang="zh-CN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6285F89-521B-DA76-9D09-210E0CA788A6}"/>
              </a:ext>
            </a:extLst>
          </p:cNvPr>
          <p:cNvSpPr txBox="1"/>
          <p:nvPr/>
        </p:nvSpPr>
        <p:spPr>
          <a:xfrm>
            <a:off x="7229050" y="5994400"/>
            <a:ext cx="436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Toy model of pulsar magnetosphere and its polar cap emission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32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262" y="1227717"/>
            <a:ext cx="6390593" cy="400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标题 1">
            <a:extLst>
              <a:ext uri="{FF2B5EF4-FFF2-40B4-BE49-F238E27FC236}">
                <a16:creationId xmlns:a16="http://schemas.microsoft.com/office/drawing/2014/main" id="{E78D799A-D43D-9C47-A5AF-AEBE1CE9C93A}"/>
              </a:ext>
            </a:extLst>
          </p:cNvPr>
          <p:cNvSpPr txBox="1">
            <a:spLocks/>
          </p:cNvSpPr>
          <p:nvPr/>
        </p:nvSpPr>
        <p:spPr>
          <a:xfrm>
            <a:off x="462262" y="4774"/>
            <a:ext cx="10978618" cy="8863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spAutoFit/>
          </a:bodyPr>
          <a:lstStyle>
            <a:lvl1pPr algn="l" defTabSz="11058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32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An Exotic Pulsar - </a:t>
            </a:r>
            <a:r>
              <a:rPr lang="en-US" sz="2800" dirty="0"/>
              <a:t>The classical intermittent pulsar PSR B1931+24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BF8D550-3859-290E-9762-00921290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06121" y="5370432"/>
            <a:ext cx="4438268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D14FBC93-4831-DEE7-3064-F5D7C1469E2E}"/>
              </a:ext>
            </a:extLst>
          </p:cNvPr>
          <p:cNvGrpSpPr/>
          <p:nvPr/>
        </p:nvGrpSpPr>
        <p:grpSpPr>
          <a:xfrm>
            <a:off x="986971" y="5189470"/>
            <a:ext cx="1071538" cy="523220"/>
            <a:chOff x="0" y="5286388"/>
            <a:chExt cx="1071538" cy="523220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A5F7933C-79E2-6D13-64E1-79684376F5F0}"/>
                </a:ext>
              </a:extLst>
            </p:cNvPr>
            <p:cNvCxnSpPr/>
            <p:nvPr/>
          </p:nvCxnSpPr>
          <p:spPr>
            <a:xfrm>
              <a:off x="500034" y="5643578"/>
              <a:ext cx="571504" cy="7143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5F20AE27-BFB1-5229-79E3-62D835B65688}"/>
                </a:ext>
              </a:extLst>
            </p:cNvPr>
            <p:cNvSpPr txBox="1"/>
            <p:nvPr/>
          </p:nvSpPr>
          <p:spPr>
            <a:xfrm>
              <a:off x="0" y="5286388"/>
              <a:ext cx="6429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/>
                <a:t>off</a:t>
              </a:r>
              <a:endParaRPr lang="zh-CN" altLang="en-US" sz="2800" b="1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FC5016C-5F1B-60FD-708D-6BF873667A58}"/>
              </a:ext>
            </a:extLst>
          </p:cNvPr>
          <p:cNvGrpSpPr/>
          <p:nvPr/>
        </p:nvGrpSpPr>
        <p:grpSpPr>
          <a:xfrm>
            <a:off x="1139371" y="5737820"/>
            <a:ext cx="1071538" cy="523220"/>
            <a:chOff x="152400" y="5834738"/>
            <a:chExt cx="1071538" cy="523220"/>
          </a:xfrm>
        </p:grpSpPr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89779E60-A020-0FA6-1AB1-9F1A95833C26}"/>
                </a:ext>
              </a:extLst>
            </p:cNvPr>
            <p:cNvCxnSpPr>
              <a:cxnSpLocks/>
            </p:cNvCxnSpPr>
            <p:nvPr/>
          </p:nvCxnSpPr>
          <p:spPr>
            <a:xfrm>
              <a:off x="652434" y="6191928"/>
              <a:ext cx="571504" cy="11665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705BF73C-D8BD-37DC-5FEE-2F1CCD948B3F}"/>
                </a:ext>
              </a:extLst>
            </p:cNvPr>
            <p:cNvSpPr txBox="1"/>
            <p:nvPr/>
          </p:nvSpPr>
          <p:spPr>
            <a:xfrm>
              <a:off x="152400" y="5834738"/>
              <a:ext cx="64291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/>
                <a:t>on</a:t>
              </a:r>
              <a:endParaRPr lang="zh-CN" altLang="en-US" sz="2800" b="1" dirty="0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6CA241E3-9EFF-F417-029C-D00B7C7D2FE7}"/>
              </a:ext>
            </a:extLst>
          </p:cNvPr>
          <p:cNvSpPr txBox="1"/>
          <p:nvPr/>
        </p:nvSpPr>
        <p:spPr>
          <a:xfrm>
            <a:off x="50315" y="5248766"/>
            <a:ext cx="108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 month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948651C-EF2F-FD18-64E4-693F105FDF6D}"/>
              </a:ext>
            </a:extLst>
          </p:cNvPr>
          <p:cNvSpPr txBox="1"/>
          <p:nvPr/>
        </p:nvSpPr>
        <p:spPr>
          <a:xfrm>
            <a:off x="149879" y="5891708"/>
            <a:ext cx="1089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 week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01FEE55-F0FF-856B-CE52-6DC6812DF638}"/>
              </a:ext>
            </a:extLst>
          </p:cNvPr>
          <p:cNvSpPr txBox="1"/>
          <p:nvPr/>
        </p:nvSpPr>
        <p:spPr>
          <a:xfrm>
            <a:off x="929732" y="2557111"/>
            <a:ext cx="1557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Kramer et al. (science, 2006)</a:t>
            </a:r>
            <a:endParaRPr lang="zh-CN" altLang="en-US" sz="140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3AD9248-3A6C-2EA2-9C4B-BAB2E92385BD}"/>
              </a:ext>
            </a:extLst>
          </p:cNvPr>
          <p:cNvSpPr txBox="1"/>
          <p:nvPr/>
        </p:nvSpPr>
        <p:spPr>
          <a:xfrm>
            <a:off x="5756887" y="6317576"/>
            <a:ext cx="1843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333333"/>
                </a:solidFill>
                <a:effectLst/>
                <a:latin typeface="-apple-system"/>
              </a:rPr>
              <a:t>Young et al. MNRAS, 2013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76488BA-B04D-4270-B2E2-BD317DCA8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9649" y="1037701"/>
            <a:ext cx="4335793" cy="388619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7A1E642-1A6C-1F34-C05D-0A52ADFB6AAC}"/>
              </a:ext>
            </a:extLst>
          </p:cNvPr>
          <p:cNvSpPr txBox="1"/>
          <p:nvPr/>
        </p:nvSpPr>
        <p:spPr>
          <a:xfrm>
            <a:off x="7420041" y="4833268"/>
            <a:ext cx="47216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The general theory gets wrong or there must be emission which might be too weak to be detected. </a:t>
            </a:r>
          </a:p>
          <a:p>
            <a:r>
              <a:rPr lang="en-US" altLang="zh-CN" b="1" dirty="0">
                <a:solidFill>
                  <a:srgbClr val="FF0000"/>
                </a:solidFill>
                <a:latin typeface="Calibri"/>
                <a:ea typeface="宋体" panose="02010600030101010101" pitchFamily="2" charset="-122"/>
              </a:rPr>
              <a:t>Unfortunately, </a:t>
            </a:r>
            <a:r>
              <a:rPr lang="en-US" altLang="zh-CN" dirty="0">
                <a:latin typeface="Calibri"/>
                <a:ea typeface="宋体" panose="02010600030101010101" pitchFamily="2" charset="-122"/>
              </a:rPr>
              <a:t>Parks, </a:t>
            </a:r>
            <a:r>
              <a:rPr lang="en-US" altLang="zh-CN" dirty="0"/>
              <a:t>Lovell, and Mark II Telescopes at Jodrell bank </a:t>
            </a:r>
            <a:r>
              <a:rPr lang="en-US" altLang="zh-CN" b="1" dirty="0">
                <a:solidFill>
                  <a:srgbClr val="FF0000"/>
                </a:solidFill>
              </a:rPr>
              <a:t>did not detect </a:t>
            </a:r>
            <a:r>
              <a:rPr lang="en-US" altLang="zh-CN" dirty="0"/>
              <a:t>any significant emission from the “off’ state of PSR B1931+24 </a:t>
            </a:r>
            <a:r>
              <a:rPr lang="en-US" altLang="zh-CN" b="1" dirty="0">
                <a:solidFill>
                  <a:srgbClr val="FF0000"/>
                </a:solidFill>
              </a:rPr>
              <a:t>until recently  (20 years)</a:t>
            </a:r>
            <a:endParaRPr lang="en-US" altLang="zh-CN" sz="2400" b="1" dirty="0">
              <a:solidFill>
                <a:srgbClr val="FF0000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63B487F-5EBC-8C70-AB18-F768270C2E14}"/>
              </a:ext>
            </a:extLst>
          </p:cNvPr>
          <p:cNvSpPr txBox="1"/>
          <p:nvPr/>
        </p:nvSpPr>
        <p:spPr>
          <a:xfrm>
            <a:off x="9211955" y="897629"/>
            <a:ext cx="2181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333333"/>
                </a:solidFill>
                <a:effectLst/>
                <a:latin typeface="-apple-system"/>
              </a:rPr>
              <a:t>(Rusul et al., 2021)</a:t>
            </a:r>
            <a:endParaRPr lang="zh-CN" altLang="en-US" dirty="0"/>
          </a:p>
        </p:txBody>
      </p:sp>
    </p:spTree>
  </p:cSld>
  <p:clrMapOvr>
    <a:masterClrMapping/>
  </p:clrMapOvr>
  <p:transition advTm="3081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C90179-658D-EAFA-23A8-B9C5A1423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008" y="55919"/>
            <a:ext cx="10014236" cy="1026924"/>
          </a:xfrm>
        </p:spPr>
        <p:txBody>
          <a:bodyPr/>
          <a:lstStyle/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dirty="0"/>
              <a:t>Weak emission from PSR B1931+24</a:t>
            </a:r>
            <a:endParaRPr lang="zh-CN" altLang="en-US" sz="28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C3DD7C-DEBF-25BE-C177-907B8E5470DC}"/>
              </a:ext>
            </a:extLst>
          </p:cNvPr>
          <p:cNvSpPr txBox="1"/>
          <p:nvPr/>
        </p:nvSpPr>
        <p:spPr>
          <a:xfrm>
            <a:off x="962526" y="1329217"/>
            <a:ext cx="9589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Fortunately, </a:t>
            </a:r>
            <a:r>
              <a:rPr lang="en-US" altLang="zh-CN" dirty="0"/>
              <a:t>unprecedented sensitivity of the FAST (NAN et al., 2011) (Jiang et al., 2020) enable us to </a:t>
            </a:r>
            <a:r>
              <a:rPr lang="en-US" altLang="zh-CN" b="1" dirty="0">
                <a:solidFill>
                  <a:srgbClr val="FF0000"/>
                </a:solidFill>
              </a:rPr>
              <a:t>detect the unseen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863061F-158B-C34B-4A1F-8F49CC1EAD12}"/>
              </a:ext>
            </a:extLst>
          </p:cNvPr>
          <p:cNvGrpSpPr/>
          <p:nvPr/>
        </p:nvGrpSpPr>
        <p:grpSpPr>
          <a:xfrm>
            <a:off x="962526" y="1975548"/>
            <a:ext cx="6944226" cy="4882452"/>
            <a:chOff x="0" y="0"/>
            <a:chExt cx="5943600" cy="420229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0BF7125-3BF9-D4AE-F02B-EF8DCA5B3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943600" cy="415417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文本框 3">
              <a:extLst>
                <a:ext uri="{FF2B5EF4-FFF2-40B4-BE49-F238E27FC236}">
                  <a16:creationId xmlns:a16="http://schemas.microsoft.com/office/drawing/2014/main" id="{60E806E7-47B4-F60E-BB44-82211C694997}"/>
                </a:ext>
              </a:extLst>
            </p:cNvPr>
            <p:cNvSpPr txBox="1"/>
            <p:nvPr/>
          </p:nvSpPr>
          <p:spPr>
            <a:xfrm>
              <a:off x="1222543" y="3864478"/>
              <a:ext cx="3305343" cy="33782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0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Fig. 1. The single pulse time series of PSR B1931+24. </a:t>
              </a:r>
              <a:endParaRPr lang="zh-CN" sz="1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063A75D-B652-AC78-84EF-C14AF18A0961}"/>
                  </a:ext>
                </a:extLst>
              </p:cNvPr>
              <p:cNvSpPr txBox="1"/>
              <p:nvPr/>
            </p:nvSpPr>
            <p:spPr>
              <a:xfrm>
                <a:off x="8121315" y="2087479"/>
                <a:ext cx="3633537" cy="4587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The long-awaited signal is detected from the “off” state of PSR B1931+24.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Continuous weak emission accompanied with bursting dwarf pulses.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The occurrence rate of individual dwarf pulses during the “off” state is approximately 1%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i="1"/>
                      <m:t>(</m:t>
                    </m:r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𝑆</m:t>
                        </m:r>
                      </m:e>
                      <m:sub>
                        <m:r>
                          <a:rPr lang="en-US" altLang="zh-CN" i="1"/>
                          <m:t>𝑚𝑒𝑎𝑛</m:t>
                        </m:r>
                      </m:sub>
                      <m:sup>
                        <m:r>
                          <a:rPr lang="en-US" altLang="zh-CN" i="1"/>
                          <m:t>𝑜𝑛</m:t>
                        </m:r>
                      </m:sup>
                    </m:sSubSup>
                    <m:r>
                      <a:rPr lang="en-US" altLang="zh-CN" i="1"/>
                      <m:t>)/(</m:t>
                    </m:r>
                    <m:sSubSup>
                      <m:sSubSupPr>
                        <m:ctrlPr>
                          <a:rPr lang="zh-CN" altLang="zh-CN" i="1"/>
                        </m:ctrlPr>
                      </m:sSubSupPr>
                      <m:e>
                        <m:r>
                          <a:rPr lang="en-US" altLang="zh-CN" i="1"/>
                          <m:t>𝑆</m:t>
                        </m:r>
                      </m:e>
                      <m:sub>
                        <m:r>
                          <a:rPr lang="en-US" altLang="zh-CN" i="1"/>
                          <m:t>𝑚𝑒𝑎𝑛</m:t>
                        </m:r>
                      </m:sub>
                      <m:sup>
                        <m:r>
                          <a:rPr lang="en-US" altLang="zh-CN" i="1"/>
                          <m:t>𝑜𝑓𝑓</m:t>
                        </m:r>
                        <m:d>
                          <m:dPr>
                            <m:ctrlPr>
                              <a:rPr lang="zh-CN" altLang="zh-CN" i="1"/>
                            </m:ctrlPr>
                          </m:dPr>
                          <m:e>
                            <m:r>
                              <a:rPr lang="en-US" altLang="zh-CN" i="1"/>
                              <m:t>𝑑</m:t>
                            </m:r>
                          </m:e>
                        </m:d>
                      </m:sup>
                    </m:sSubSup>
                    <m:r>
                      <a:rPr lang="en-US" altLang="zh-CN" i="1"/>
                      <m:t>  )≈2</m:t>
                    </m:r>
                  </m:oMath>
                </a14:m>
                <a:r>
                  <a:rPr lang="en-US" altLang="zh-CN" dirty="0"/>
                  <a:t>1</a:t>
                </a:r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063A75D-B652-AC78-84EF-C14AF18A09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1315" y="2087479"/>
                <a:ext cx="3633537" cy="4587987"/>
              </a:xfrm>
              <a:prstGeom prst="rect">
                <a:avLst/>
              </a:prstGeom>
              <a:blipFill>
                <a:blip r:embed="rId3"/>
                <a:stretch>
                  <a:fillRect l="-1342" t="-664" r="-15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389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F6EBC-141C-6774-F274-ACC365E16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DDA800-04A8-8E5E-E4E8-19E19D51A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750" y="291102"/>
            <a:ext cx="10014236" cy="1072960"/>
          </a:xfrm>
        </p:spPr>
        <p:txBody>
          <a:bodyPr/>
          <a:lstStyle/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dirty="0"/>
              <a:t>Changing pulse profile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7EED09CD-4FED-B1FF-D4F9-235C18145399}"/>
              </a:ext>
            </a:extLst>
          </p:cNvPr>
          <p:cNvGrpSpPr/>
          <p:nvPr/>
        </p:nvGrpSpPr>
        <p:grpSpPr>
          <a:xfrm>
            <a:off x="231997" y="2090230"/>
            <a:ext cx="7297152" cy="3438553"/>
            <a:chOff x="142710" y="0"/>
            <a:chExt cx="6302102" cy="2503542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63CC2617-65E7-AC43-5316-24DCB5335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710" y="10573"/>
              <a:ext cx="3131820" cy="23622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086F35A2-71F7-F1A4-8997-9078043C6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8911" y="0"/>
              <a:ext cx="3319780" cy="23729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文本框 29">
              <a:extLst>
                <a:ext uri="{FF2B5EF4-FFF2-40B4-BE49-F238E27FC236}">
                  <a16:creationId xmlns:a16="http://schemas.microsoft.com/office/drawing/2014/main" id="{2750FA18-4B69-DAAB-4224-4D154A76FFAB}"/>
                </a:ext>
              </a:extLst>
            </p:cNvPr>
            <p:cNvSpPr txBox="1"/>
            <p:nvPr/>
          </p:nvSpPr>
          <p:spPr>
            <a:xfrm>
              <a:off x="704412" y="2251644"/>
              <a:ext cx="5740400" cy="251898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0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Fig. 2. The integrated pulse profile of PSR B1931+24 in its “on” and “off” state. </a:t>
              </a:r>
              <a:endParaRPr lang="zh-CN" sz="1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95D3B4C-A10D-0C4F-362D-A423ABD4F6A1}"/>
                  </a:ext>
                </a:extLst>
              </p:cNvPr>
              <p:cNvSpPr txBox="1"/>
              <p:nvPr/>
            </p:nvSpPr>
            <p:spPr>
              <a:xfrm>
                <a:off x="6878397" y="1710853"/>
                <a:ext cx="4944978" cy="4354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altLang="zh-CN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zh-CN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zh-CN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𝑜𝑓𝑓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dirty="0"/>
                  <a:t> = 1.5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∆</m:t>
                        </m:r>
                        <m:acc>
                          <m:accPr>
                            <m:chr m:val="̇"/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zh-CN" altLang="zh-CN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𝑜𝑛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altLang="zh-CN" dirty="0"/>
                  <a:t> = 0. 34 (Kramer et al., 2006)</a:t>
                </a:r>
              </a:p>
              <a:p>
                <a:endParaRPr lang="en-US" altLang="zh-CN" dirty="0"/>
              </a:p>
              <a:p>
                <a:r>
                  <a:rPr lang="en-US" altLang="zh-CN" dirty="0">
                    <a:solidFill>
                      <a:srgbClr val="FF0000"/>
                    </a:solidFill>
                  </a:rPr>
                  <a:t>Theory: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zh-CN" altLang="zh-CN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zh-CN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𝑜𝑝𝑒𝑛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zh-CN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𝑝𝑐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(Timokhin, 2010) (Contopoulos, 2007)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𝑜𝑝𝑒𝑛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𝑜𝑝𝑒𝑛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𝑜𝑛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=0.22)</m:t>
                    </m:r>
                  </m:oMath>
                </a14:m>
                <a:r>
                  <a:rPr lang="en-US" altLang="zh-CN" dirty="0"/>
                  <a:t> 22% contraction of the open field line region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∆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𝑝𝑐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𝑝𝑐</m:t>
                            </m:r>
                          </m:sub>
                          <m: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𝑜𝑓𝑓</m:t>
                            </m:r>
                          </m:sup>
                        </m:sSubSup>
                      </m:den>
                    </m:f>
                    <m:r>
                      <a:rPr lang="en-US" altLang="zh-CN" i="1">
                        <a:latin typeface="Cambria Math" panose="02040503050406030204" pitchFamily="18" charset="0"/>
                      </a:rPr>
                      <m:t>=0.11)</m:t>
                    </m:r>
                  </m:oMath>
                </a14:m>
                <a:r>
                  <a:rPr lang="en-US" altLang="zh-CN" dirty="0"/>
                  <a:t> 11% contraction of the polar cap opening angle</a:t>
                </a:r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95D3B4C-A10D-0C4F-362D-A423ABD4F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8397" y="1710853"/>
                <a:ext cx="4944978" cy="4354654"/>
              </a:xfrm>
              <a:prstGeom prst="rect">
                <a:avLst/>
              </a:prstGeom>
              <a:blipFill>
                <a:blip r:embed="rId4"/>
                <a:stretch>
                  <a:fillRect l="-985" b="-14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9486DCF-2D7E-DAE6-9291-4F869743F631}"/>
                  </a:ext>
                </a:extLst>
              </p:cNvPr>
              <p:cNvSpPr txBox="1"/>
              <p:nvPr/>
            </p:nvSpPr>
            <p:spPr>
              <a:xfrm>
                <a:off x="700622" y="1975548"/>
                <a:ext cx="26890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“on” state,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10.11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altLang="zh-CN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89486DCF-2D7E-DAE6-9291-4F869743F6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22" y="1975548"/>
                <a:ext cx="2689058" cy="369332"/>
              </a:xfrm>
              <a:prstGeom prst="rect">
                <a:avLst/>
              </a:prstGeom>
              <a:blipFill>
                <a:blip r:embed="rId5"/>
                <a:stretch>
                  <a:fillRect l="-2041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C407B3C-5B5D-AE89-FFFF-50B50604E52B}"/>
                  </a:ext>
                </a:extLst>
              </p:cNvPr>
              <p:cNvSpPr txBox="1"/>
              <p:nvPr/>
            </p:nvSpPr>
            <p:spPr>
              <a:xfrm>
                <a:off x="4189339" y="1975548"/>
                <a:ext cx="26890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“off” state,</a:t>
                </a:r>
                <a:r>
                  <a:rPr lang="zh-CN" altLang="zh-CN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50</m:t>
                        </m:r>
                      </m:sub>
                    </m:sSub>
                  </m:oMath>
                </a14:m>
                <a:r>
                  <a:rPr lang="en-US" altLang="zh-CN" dirty="0"/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7.57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C407B3C-5B5D-AE89-FFFF-50B50604E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9339" y="1975548"/>
                <a:ext cx="2689058" cy="369332"/>
              </a:xfrm>
              <a:prstGeom prst="rect">
                <a:avLst/>
              </a:prstGeom>
              <a:blipFill>
                <a:blip r:embed="rId6"/>
                <a:stretch>
                  <a:fillRect l="-1814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D4FD5B16-2F18-CBFB-1FF3-60002ED58D80}"/>
              </a:ext>
            </a:extLst>
          </p:cNvPr>
          <p:cNvSpPr txBox="1"/>
          <p:nvPr/>
        </p:nvSpPr>
        <p:spPr>
          <a:xfrm>
            <a:off x="700622" y="5464162"/>
            <a:ext cx="60970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altLang="zh-CN" dirty="0"/>
          </a:p>
          <a:p>
            <a:r>
              <a:rPr lang="en-US" altLang="zh-CN" dirty="0"/>
              <a:t>The  “off” state pulse profile width shrinks by up to 34% at most, 25% at least.</a:t>
            </a:r>
          </a:p>
        </p:txBody>
      </p:sp>
    </p:spTree>
    <p:extLst>
      <p:ext uri="{BB962C8B-B14F-4D97-AF65-F5344CB8AC3E}">
        <p14:creationId xmlns:p14="http://schemas.microsoft.com/office/powerpoint/2010/main" val="2904822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74705-714A-AE71-432F-AB6EF5CDA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72AE135B-A5F1-B2B6-2099-AD253A925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7399" y="1689353"/>
            <a:ext cx="4363369" cy="460087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D90075B-F5DC-234C-C4DF-339F6E0F6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02" y="217692"/>
            <a:ext cx="10014236" cy="675339"/>
          </a:xfrm>
        </p:spPr>
        <p:txBody>
          <a:bodyPr/>
          <a:lstStyle/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b="1" dirty="0">
                <a:highlight>
                  <a:srgbClr val="FFFFFF"/>
                </a:highlight>
              </a:rPr>
              <a:t>Dyssynchronous nonuniform emission </a:t>
            </a:r>
            <a:r>
              <a:rPr lang="zh-CN" altLang="en-US" sz="2800" b="1" dirty="0">
                <a:highlight>
                  <a:srgbClr val="FFFFFF"/>
                </a:highlight>
              </a:rPr>
              <a:t>（</a:t>
            </a:r>
            <a:r>
              <a:rPr lang="en-US" altLang="zh-CN" sz="2800" b="1" dirty="0">
                <a:highlight>
                  <a:srgbClr val="FFFFFF"/>
                </a:highlight>
              </a:rPr>
              <a:t>off</a:t>
            </a:r>
            <a:r>
              <a:rPr lang="zh-CN" altLang="en-US" sz="2800" b="1" dirty="0">
                <a:highlight>
                  <a:srgbClr val="FFFFFF"/>
                </a:highlight>
              </a:rPr>
              <a:t>）</a:t>
            </a:r>
            <a:endParaRPr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2BB2C7A-77DE-F8EB-2890-E19D7B051C6D}"/>
              </a:ext>
            </a:extLst>
          </p:cNvPr>
          <p:cNvSpPr txBox="1"/>
          <p:nvPr/>
        </p:nvSpPr>
        <p:spPr>
          <a:xfrm>
            <a:off x="6683543" y="6042058"/>
            <a:ext cx="4565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Strong and weak strange striped patchy emission patterns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840DAD1-4C41-EFE4-C6CE-9F34EE968E49}"/>
              </a:ext>
            </a:extLst>
          </p:cNvPr>
          <p:cNvSpPr txBox="1"/>
          <p:nvPr/>
        </p:nvSpPr>
        <p:spPr>
          <a:xfrm>
            <a:off x="1425615" y="1345606"/>
            <a:ext cx="3049904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Original pulse</a:t>
            </a:r>
            <a:r>
              <a:rPr lang="zh-CN" altLang="en-US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 </a:t>
            </a:r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stack</a:t>
            </a:r>
            <a:endParaRPr lang="zh-CN" altLang="en-US" sz="2177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0B006DA-2839-5A3D-4E53-AB0163B4A564}"/>
              </a:ext>
            </a:extLst>
          </p:cNvPr>
          <p:cNvSpPr txBox="1"/>
          <p:nvPr/>
        </p:nvSpPr>
        <p:spPr>
          <a:xfrm>
            <a:off x="5980008" y="1291192"/>
            <a:ext cx="5269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05875"/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Pulse</a:t>
            </a: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stack after rearranging under the energy flux of the total +plus different pulse components</a:t>
            </a:r>
            <a:endParaRPr lang="zh-CN" altLang="en-US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1DB9F1-EC53-9F4C-A986-B6A7E42BB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183" y="1754848"/>
            <a:ext cx="5032216" cy="442966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D270A7D1-0826-6253-92A1-0DAF9D9BB23A}"/>
              </a:ext>
            </a:extLst>
          </p:cNvPr>
          <p:cNvSpPr txBox="1"/>
          <p:nvPr/>
        </p:nvSpPr>
        <p:spPr>
          <a:xfrm>
            <a:off x="169579" y="6248043"/>
            <a:ext cx="6427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May represent a desynchronization of discharges on different field lines (</a:t>
            </a:r>
            <a:r>
              <a:rPr lang="en-US" altLang="zh-CN" dirty="0" err="1">
                <a:solidFill>
                  <a:srgbClr val="FF0000"/>
                </a:solidFill>
              </a:rPr>
              <a:t>Chernoglazov</a:t>
            </a:r>
            <a:r>
              <a:rPr lang="en-US" altLang="zh-CN" dirty="0">
                <a:solidFill>
                  <a:srgbClr val="FF0000"/>
                </a:solidFill>
              </a:rPr>
              <a:t> et al., 2024) (</a:t>
            </a:r>
            <a:r>
              <a:rPr lang="en-US" altLang="zh-CN" dirty="0" err="1">
                <a:solidFill>
                  <a:srgbClr val="FF0000"/>
                </a:solidFill>
              </a:rPr>
              <a:t>Philippov</a:t>
            </a:r>
            <a:r>
              <a:rPr lang="en-US" altLang="zh-CN" dirty="0">
                <a:solidFill>
                  <a:srgbClr val="FF0000"/>
                </a:solidFill>
              </a:rPr>
              <a:t> et al., 2020)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201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75B08-0539-5C82-A6FE-F25B1E09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CADF8D-DF72-142F-96E6-DCD16409E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02" y="217692"/>
            <a:ext cx="10014236" cy="971711"/>
          </a:xfrm>
        </p:spPr>
        <p:txBody>
          <a:bodyPr/>
          <a:lstStyle/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2800" b="1" dirty="0">
                <a:highlight>
                  <a:srgbClr val="FFFFFF"/>
                </a:highlight>
              </a:rPr>
              <a:t>Dyssynchronous nonuniform emission (on)</a:t>
            </a:r>
            <a:endParaRPr lang="zh-CN" altLang="en-US" sz="28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5D90DEF-110B-4231-2A03-DF6F60F26389}"/>
              </a:ext>
            </a:extLst>
          </p:cNvPr>
          <p:cNvSpPr txBox="1"/>
          <p:nvPr/>
        </p:nvSpPr>
        <p:spPr>
          <a:xfrm>
            <a:off x="6683543" y="6042058"/>
            <a:ext cx="4565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Strong and weak strange striped patchy emission patterns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8E50C5B-CC3A-D41F-5831-B575C0606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9" y="1821649"/>
            <a:ext cx="5708100" cy="41496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21B019-58CD-9BEE-4A51-5B8E39DE13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723" y="1750867"/>
            <a:ext cx="5586139" cy="429119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FBAD8B1-1C32-A42A-F778-F2179BC0F72E}"/>
              </a:ext>
            </a:extLst>
          </p:cNvPr>
          <p:cNvSpPr txBox="1"/>
          <p:nvPr/>
        </p:nvSpPr>
        <p:spPr>
          <a:xfrm>
            <a:off x="1378523" y="1466171"/>
            <a:ext cx="3049904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Original pulse</a:t>
            </a:r>
            <a:r>
              <a:rPr lang="zh-CN" altLang="en-US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 </a:t>
            </a:r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stack</a:t>
            </a:r>
            <a:endParaRPr lang="zh-CN" altLang="en-US" sz="2177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773F53-5638-6FC8-1838-30D9DB891059}"/>
              </a:ext>
            </a:extLst>
          </p:cNvPr>
          <p:cNvSpPr txBox="1"/>
          <p:nvPr/>
        </p:nvSpPr>
        <p:spPr>
          <a:xfrm>
            <a:off x="5871723" y="1473867"/>
            <a:ext cx="5269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05875"/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Pulse</a:t>
            </a:r>
            <a:r>
              <a:rPr lang="zh-CN" altLang="en-US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stack after rearranging under the energy flux of the total +plus different pulse components</a:t>
            </a:r>
            <a:endParaRPr lang="zh-CN" altLang="en-US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C65442-C071-616A-9F9B-DF3337E9E085}"/>
              </a:ext>
            </a:extLst>
          </p:cNvPr>
          <p:cNvSpPr txBox="1"/>
          <p:nvPr/>
        </p:nvSpPr>
        <p:spPr>
          <a:xfrm>
            <a:off x="169579" y="6248043"/>
            <a:ext cx="64278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May represent a desynchronization of discharges on different field lines (</a:t>
            </a:r>
            <a:r>
              <a:rPr lang="en-US" altLang="zh-CN" dirty="0" err="1">
                <a:solidFill>
                  <a:srgbClr val="FF0000"/>
                </a:solidFill>
              </a:rPr>
              <a:t>Chernoglazov</a:t>
            </a:r>
            <a:r>
              <a:rPr lang="en-US" altLang="zh-CN" dirty="0">
                <a:solidFill>
                  <a:srgbClr val="FF0000"/>
                </a:solidFill>
              </a:rPr>
              <a:t> et al., 2024) (</a:t>
            </a:r>
            <a:r>
              <a:rPr lang="en-US" altLang="zh-CN" dirty="0" err="1">
                <a:solidFill>
                  <a:srgbClr val="FF0000"/>
                </a:solidFill>
              </a:rPr>
              <a:t>Philippov</a:t>
            </a:r>
            <a:r>
              <a:rPr lang="en-US" altLang="zh-CN" dirty="0">
                <a:solidFill>
                  <a:srgbClr val="FF0000"/>
                </a:solidFill>
              </a:rPr>
              <a:t> et al., 2020)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269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A7195A-6BD5-B777-22F3-0D33BEE75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- </a:t>
            </a:r>
            <a:r>
              <a:rPr lang="en-US" altLang="zh-CN" sz="3600" b="1" dirty="0">
                <a:highlight>
                  <a:srgbClr val="FFFFFF"/>
                </a:highlight>
              </a:rPr>
              <a:t>Dyssynchronous nonuniform emission</a:t>
            </a:r>
            <a:endParaRPr lang="zh-CN" altLang="en-US" sz="3600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DD4CD8E-C3EA-1145-7E2F-CBA9690E2EB3}"/>
              </a:ext>
            </a:extLst>
          </p:cNvPr>
          <p:cNvGrpSpPr/>
          <p:nvPr/>
        </p:nvGrpSpPr>
        <p:grpSpPr>
          <a:xfrm>
            <a:off x="1149016" y="1098165"/>
            <a:ext cx="9577137" cy="5212398"/>
            <a:chOff x="0" y="-51350"/>
            <a:chExt cx="6756400" cy="4710345"/>
          </a:xfrm>
        </p:grpSpPr>
        <p:sp>
          <p:nvSpPr>
            <p:cNvPr id="5" name="文本框 6">
              <a:extLst>
                <a:ext uri="{FF2B5EF4-FFF2-40B4-BE49-F238E27FC236}">
                  <a16:creationId xmlns:a16="http://schemas.microsoft.com/office/drawing/2014/main" id="{51D77759-47F4-A2E4-5E0D-51558CA22FFC}"/>
                </a:ext>
              </a:extLst>
            </p:cNvPr>
            <p:cNvSpPr txBox="1"/>
            <p:nvPr/>
          </p:nvSpPr>
          <p:spPr>
            <a:xfrm>
              <a:off x="273050" y="4127500"/>
              <a:ext cx="6381750" cy="53149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0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Fig. 3. Reorganized pulse stacks for the “on” (left) and “off” (right) state, respectively. A distinct dyssynchronous, striped patchy emission pattern is evident among components A, B, and C of the individual pulses.</a:t>
              </a:r>
              <a:endParaRPr lang="zh-CN" sz="1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D1A2210B-4E01-6FBE-C60B-54BD4504858E}"/>
                </a:ext>
              </a:extLst>
            </p:cNvPr>
            <p:cNvGrpSpPr/>
            <p:nvPr/>
          </p:nvGrpSpPr>
          <p:grpSpPr>
            <a:xfrm>
              <a:off x="0" y="-51350"/>
              <a:ext cx="6756400" cy="4204250"/>
              <a:chOff x="0" y="-51350"/>
              <a:chExt cx="6756400" cy="4204250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27856C51-DC27-DE84-ECEE-3A65938B9C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52800" y="-45000"/>
                <a:ext cx="3403600" cy="419105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93A611C9-6628-9647-FD0D-A9598DA24E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-51350"/>
                <a:ext cx="3460750" cy="42042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263BA6C4-CACA-AF14-C09D-84B69D8A7255}"/>
              </a:ext>
            </a:extLst>
          </p:cNvPr>
          <p:cNvSpPr txBox="1"/>
          <p:nvPr/>
        </p:nvSpPr>
        <p:spPr>
          <a:xfrm>
            <a:off x="2490537" y="6085616"/>
            <a:ext cx="73392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May represent a desynchronization of discharges on different field lines (</a:t>
            </a:r>
            <a:r>
              <a:rPr lang="en-US" altLang="zh-CN" dirty="0" err="1">
                <a:solidFill>
                  <a:srgbClr val="FF0000"/>
                </a:solidFill>
              </a:rPr>
              <a:t>Chernoglazov</a:t>
            </a:r>
            <a:r>
              <a:rPr lang="en-US" altLang="zh-CN" dirty="0">
                <a:solidFill>
                  <a:srgbClr val="FF0000"/>
                </a:solidFill>
              </a:rPr>
              <a:t> et al., 2024) (</a:t>
            </a:r>
            <a:r>
              <a:rPr lang="en-US" altLang="zh-CN" dirty="0" err="1">
                <a:solidFill>
                  <a:srgbClr val="FF0000"/>
                </a:solidFill>
              </a:rPr>
              <a:t>Philippov</a:t>
            </a:r>
            <a:r>
              <a:rPr lang="en-US" altLang="zh-CN" dirty="0">
                <a:solidFill>
                  <a:srgbClr val="FF0000"/>
                </a:solidFill>
              </a:rPr>
              <a:t> et al., 2020)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210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6498B-B3BF-8FD2-A02E-EFE5DA4E3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452714-E18E-1F63-29EE-08DC9E0D6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02" y="0"/>
            <a:ext cx="10014236" cy="1256175"/>
          </a:xfrm>
        </p:spPr>
        <p:txBody>
          <a:bodyPr/>
          <a:lstStyle/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– </a:t>
            </a:r>
            <a:r>
              <a:rPr lang="en-US" altLang="zh-CN" sz="2800" b="1" spc="-1" dirty="0">
                <a:highlight>
                  <a:srgbClr val="FFFFFF"/>
                </a:highlight>
              </a:rPr>
              <a:t>A state-transition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82A4C14-5B7D-7964-B477-20D7BE52D4B4}"/>
              </a:ext>
            </a:extLst>
          </p:cNvPr>
          <p:cNvGrpSpPr/>
          <p:nvPr/>
        </p:nvGrpSpPr>
        <p:grpSpPr>
          <a:xfrm>
            <a:off x="653102" y="1584266"/>
            <a:ext cx="5442898" cy="3781818"/>
            <a:chOff x="0" y="0"/>
            <a:chExt cx="5943600" cy="3544630"/>
          </a:xfrm>
        </p:grpSpPr>
        <p:sp>
          <p:nvSpPr>
            <p:cNvPr id="9" name="文本框 3">
              <a:extLst>
                <a:ext uri="{FF2B5EF4-FFF2-40B4-BE49-F238E27FC236}">
                  <a16:creationId xmlns:a16="http://schemas.microsoft.com/office/drawing/2014/main" id="{C048EA9D-8CB7-10F4-40FA-E44964AD966C}"/>
                </a:ext>
              </a:extLst>
            </p:cNvPr>
            <p:cNvSpPr txBox="1"/>
            <p:nvPr/>
          </p:nvSpPr>
          <p:spPr>
            <a:xfrm>
              <a:off x="127000" y="3314700"/>
              <a:ext cx="5753826" cy="22993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0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Fig. 4. The single pulse time series of PSR B1931+24 shows an off-to-on state.</a:t>
              </a:r>
              <a:endParaRPr lang="zh-CN" sz="1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1A84EB69-07CA-19DB-7485-5028BF4C9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943600" cy="33591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95AFF3E-3F67-0356-8F48-FE5AF38277BA}"/>
              </a:ext>
            </a:extLst>
          </p:cNvPr>
          <p:cNvGrpSpPr/>
          <p:nvPr/>
        </p:nvGrpSpPr>
        <p:grpSpPr>
          <a:xfrm>
            <a:off x="6096000" y="1256175"/>
            <a:ext cx="5753616" cy="4375484"/>
            <a:chOff x="-12700" y="-193758"/>
            <a:chExt cx="5943600" cy="4447636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BAD13D3E-C2AE-F18F-66F3-543D30DFA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700" y="-193758"/>
              <a:ext cx="5943600" cy="42017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文本框 15">
              <a:extLst>
                <a:ext uri="{FF2B5EF4-FFF2-40B4-BE49-F238E27FC236}">
                  <a16:creationId xmlns:a16="http://schemas.microsoft.com/office/drawing/2014/main" id="{71DB2AF8-7511-AB06-DA76-FBABA6542618}"/>
                </a:ext>
              </a:extLst>
            </p:cNvPr>
            <p:cNvSpPr txBox="1"/>
            <p:nvPr/>
          </p:nvSpPr>
          <p:spPr>
            <a:xfrm>
              <a:off x="533400" y="3687972"/>
              <a:ext cx="4987925" cy="565906"/>
            </a:xfrm>
            <a:prstGeom prst="rect">
              <a:avLst/>
            </a:prstGeom>
            <a:solidFill>
              <a:sysClr val="window" lastClr="FFFFFF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/>
              <a:r>
                <a:rPr lang="en-US" sz="1000" dirty="0">
                  <a:effectLst/>
                  <a:latin typeface="Times New Roman" panose="02020603050405020304" pitchFamily="18" charset="0"/>
                  <a:ea typeface="宋体" panose="02010600030101010101" pitchFamily="2" charset="-122"/>
                </a:rPr>
                <a:t>Fig. S7.  Flux density evolution of pulse peak of the individual pulse at </a:t>
              </a:r>
              <a:r>
                <a:rPr lang="en-US" sz="9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the state transition</a:t>
              </a:r>
              <a:endParaRPr lang="zh-CN" sz="10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BB255A4D-50B7-9F6E-B1C4-8CD34F6A56D0}"/>
              </a:ext>
            </a:extLst>
          </p:cNvPr>
          <p:cNvSpPr txBox="1"/>
          <p:nvPr/>
        </p:nvSpPr>
        <p:spPr>
          <a:xfrm>
            <a:off x="2404561" y="5764950"/>
            <a:ext cx="73828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spc="-1" dirty="0">
                <a:solidFill>
                  <a:srgbClr val="FF0000"/>
                </a:solidFill>
                <a:highlight>
                  <a:srgbClr val="FFFFFF"/>
                </a:highlight>
              </a:rPr>
              <a:t>A smooth off-to-on</a:t>
            </a:r>
            <a:r>
              <a:rPr lang="zh-CN" altLang="en-US" sz="2400" b="1" spc="-1" dirty="0">
                <a:solidFill>
                  <a:srgbClr val="FF0000"/>
                </a:solidFill>
                <a:highlight>
                  <a:srgbClr val="FFFFFF"/>
                </a:highlight>
              </a:rPr>
              <a:t> </a:t>
            </a:r>
            <a:r>
              <a:rPr lang="en-US" altLang="zh-CN" sz="2400" b="1" spc="-1" dirty="0">
                <a:solidFill>
                  <a:srgbClr val="FF0000"/>
                </a:solidFill>
                <a:highlight>
                  <a:srgbClr val="FFFFFF"/>
                </a:highlight>
              </a:rPr>
              <a:t>state-transition</a:t>
            </a:r>
            <a:r>
              <a:rPr lang="zh-CN" altLang="en-US" sz="2400" b="1" spc="-1" dirty="0">
                <a:solidFill>
                  <a:srgbClr val="FF0000"/>
                </a:solidFill>
                <a:highlight>
                  <a:srgbClr val="FFFFFF"/>
                </a:highlight>
              </a:rPr>
              <a:t> </a:t>
            </a:r>
            <a:r>
              <a:rPr lang="en-US" altLang="zh-CN" sz="2400" b="1" spc="-1" dirty="0">
                <a:solidFill>
                  <a:srgbClr val="FF0000"/>
                </a:solidFill>
                <a:highlight>
                  <a:srgbClr val="FFFFFF"/>
                </a:highlight>
              </a:rPr>
              <a:t>is</a:t>
            </a:r>
            <a:r>
              <a:rPr lang="zh-CN" altLang="en-US" sz="2400" b="1" spc="-1" dirty="0">
                <a:solidFill>
                  <a:srgbClr val="FF0000"/>
                </a:solidFill>
                <a:highlight>
                  <a:srgbClr val="FFFFFF"/>
                </a:highlight>
              </a:rPr>
              <a:t> </a:t>
            </a:r>
            <a:r>
              <a:rPr lang="en-US" altLang="zh-CN" sz="2400" b="1" spc="-1" dirty="0">
                <a:solidFill>
                  <a:srgbClr val="FF0000"/>
                </a:solidFill>
                <a:highlight>
                  <a:srgbClr val="FFFFFF"/>
                </a:highlight>
              </a:rPr>
              <a:t>captured 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034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5453D-624A-0F7C-2A13-F221F7D03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7A9B28-9DAC-A99F-16D5-E8A00F146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02" y="217692"/>
            <a:ext cx="10014236" cy="827785"/>
          </a:xfrm>
        </p:spPr>
        <p:txBody>
          <a:bodyPr/>
          <a:lstStyle/>
          <a:p>
            <a:pPr algn="ctr"/>
            <a:r>
              <a:rPr lang="en-US" altLang="zh-CN" sz="3600" b="1" spc="-1" dirty="0">
                <a:solidFill>
                  <a:srgbClr val="FF8000"/>
                </a:solidFill>
                <a:highlight>
                  <a:srgbClr val="FFFFFF"/>
                </a:highlight>
              </a:rPr>
              <a:t>A Long-Awaited Radiation – </a:t>
            </a:r>
            <a:r>
              <a:rPr lang="en-US" altLang="zh-CN" sz="2800" b="1" spc="-1" dirty="0">
                <a:highlight>
                  <a:srgbClr val="FFFFFF"/>
                </a:highlight>
              </a:rPr>
              <a:t>Pulse flux distribution and dwarf pulses</a:t>
            </a:r>
            <a:endParaRPr lang="zh-CN" altLang="en-US" sz="28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2EB5B02-57FB-76B1-7EEE-02CE9882B0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30" y="1661995"/>
            <a:ext cx="5232990" cy="396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FABB2FB-D0E1-1D29-FF34-E7A1A5413B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502" y="1295875"/>
            <a:ext cx="5322396" cy="451664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A0C8241-4200-C5B1-7FBA-B211ABB214D6}"/>
              </a:ext>
            </a:extLst>
          </p:cNvPr>
          <p:cNvSpPr txBox="1"/>
          <p:nvPr/>
        </p:nvSpPr>
        <p:spPr>
          <a:xfrm>
            <a:off x="581246" y="5696199"/>
            <a:ext cx="53942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The flux density distribution of the individual pulses in “on” states and bursting individual dwarf pulses in “off” states</a:t>
            </a:r>
            <a:r>
              <a:rPr lang="en-US" altLang="zh-CN" sz="1400" dirty="0">
                <a:latin typeface="Times New Roman" panose="02020603050405020304" pitchFamily="18" charset="0"/>
                <a:ea typeface="宋体" panose="02010600030101010101" pitchFamily="2" charset="-122"/>
              </a:rPr>
              <a:t>. They both follow a lognormal distribution (red line)</a:t>
            </a:r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74D3034-564C-9DD1-A571-2CC903E52BBF}"/>
                  </a:ext>
                </a:extLst>
              </p:cNvPr>
              <p:cNvSpPr txBox="1"/>
              <p:nvPr/>
            </p:nvSpPr>
            <p:spPr>
              <a:xfrm>
                <a:off x="6677246" y="5588477"/>
                <a:ext cx="493350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just">
                  <a:defRPr/>
                </a:pPr>
                <a:r>
                  <a:rPr kumimoji="0" lang="en-US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Pulse flux density versus pulse width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zh-CN" altLang="en-US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kumimoji="0" lang="en-US" altLang="zh-CN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  <m:sub>
                        <m:r>
                          <a:rPr kumimoji="0" lang="en-US" altLang="zh-CN" sz="1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ysClr val="windowText" lastClr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75</m:t>
                        </m:r>
                      </m:sub>
                    </m:sSub>
                  </m:oMath>
                </a14:m>
                <a:r>
                  <a:rPr kumimoji="0" lang="en-US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 distributions for individual pulses in the “on” (colored dots) and “off” (black hollow stars) states</a:t>
                </a:r>
                <a:r>
                  <a:rPr lang="en-US" altLang="zh-CN" sz="1400" kern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 The “on”-state data exhibit a bimodal distribution.</a:t>
                </a:r>
                <a:endParaRPr lang="zh-CN" altLang="en-US" sz="14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274D3034-564C-9DD1-A571-2CC903E52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7246" y="5588477"/>
                <a:ext cx="4933508" cy="954107"/>
              </a:xfrm>
              <a:prstGeom prst="rect">
                <a:avLst/>
              </a:prstGeom>
              <a:blipFill>
                <a:blip r:embed="rId4"/>
                <a:stretch>
                  <a:fillRect l="-370" t="-1282" r="-247" b="-57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1211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0226F-9F5A-368B-127D-D0072A9F9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B27235-875B-60AB-8E15-B6874F3BFF16}"/>
              </a:ext>
            </a:extLst>
          </p:cNvPr>
          <p:cNvSpPr txBox="1">
            <a:spLocks/>
          </p:cNvSpPr>
          <p:nvPr/>
        </p:nvSpPr>
        <p:spPr>
          <a:xfrm>
            <a:off x="471670" y="236538"/>
            <a:ext cx="10148945" cy="5539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sp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700" b="0" i="0" u="none" strike="noStrike" kern="1200" cap="none" spc="0" baseline="0">
                <a:solidFill>
                  <a:srgbClr val="FF66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</a:defRPr>
            </a:lvl1pPr>
          </a:lstStyle>
          <a:p>
            <a:pPr defTabSz="1105875"/>
            <a:r>
              <a:rPr lang="en-US" altLang="zh-CN" sz="3600" b="1" spc="-1" dirty="0">
                <a:solidFill>
                  <a:srgbClr val="48599F"/>
                </a:solidFill>
              </a:rPr>
              <a:t>Discussions &amp; Conclusion</a:t>
            </a:r>
            <a:endParaRPr lang="en-US" sz="3265" dirty="0">
              <a:solidFill>
                <a:srgbClr val="48599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F3FC4E4-DF25-520D-A1AA-0812053416B4}"/>
                  </a:ext>
                </a:extLst>
              </p:cNvPr>
              <p:cNvSpPr txBox="1"/>
              <p:nvPr/>
            </p:nvSpPr>
            <p:spPr>
              <a:xfrm>
                <a:off x="322877" y="1326501"/>
                <a:ext cx="11143218" cy="4215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14703" indent="-414703" defTabSz="1105875">
                  <a:buFontTx/>
                  <a:buAutoNum type="arabicParenR"/>
                </a:pP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A continuous weak emission in “off” state-</a:t>
                </a:r>
                <a:r>
                  <a:rPr lang="en-US" altLang="zh-CN" sz="2177" dirty="0">
                    <a:solidFill>
                      <a:srgbClr val="FF0000"/>
                    </a:solidFill>
                    <a:latin typeface="等线" panose="020F0502020204030204"/>
                    <a:ea typeface="等线" panose="02010600030101010101" pitchFamily="2" charset="-122"/>
                  </a:rPr>
                  <a:t>---the most basic theory of pulsar emission get confirmed</a:t>
                </a:r>
              </a:p>
              <a:p>
                <a:pPr marL="414703" indent="-414703" defTabSz="1105875">
                  <a:buFontTx/>
                  <a:buAutoNum type="arabicParenR"/>
                </a:pP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A contraction of the pulse width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77" b="1" i="1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</m:ctrlPr>
                      </m:sSubPr>
                      <m:e>
                        <m:r>
                          <a:rPr lang="en-US" altLang="zh-CN" sz="2177" b="1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𝑤</m:t>
                        </m:r>
                      </m:e>
                      <m:sub>
                        <m:r>
                          <a:rPr lang="en-US" altLang="zh-CN" sz="2177" b="1">
                            <a:latin typeface="Cambria Math" panose="02040503050406030204" pitchFamily="18" charset="0"/>
                            <a:ea typeface="等线" panose="02010600030101010101" pitchFamily="2" charset="-122"/>
                          </a:rPr>
                          <m:t>50</m:t>
                        </m:r>
                      </m:sub>
                    </m:sSub>
                  </m:oMath>
                </a14:m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) in “off” state-</a:t>
                </a:r>
                <a:r>
                  <a:rPr lang="en-US" altLang="zh-CN" sz="2177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---</a:t>
                </a:r>
                <a:r>
                  <a:rPr lang="en-US" altLang="zh-CN" sz="2177" dirty="0">
                    <a:solidFill>
                      <a:srgbClr val="FF0000"/>
                    </a:solidFill>
                  </a:rPr>
                  <a:t>the magnetosphere might be changed during the state-switching. </a:t>
                </a:r>
                <a:endParaRPr lang="en-US" altLang="zh-CN" sz="2177" dirty="0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  <a:p>
                <a:pPr marL="414703" indent="-414703" defTabSz="1105875">
                  <a:buFontTx/>
                  <a:buAutoNum type="arabicParenR"/>
                </a:pP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Dyssynchronous nonuniform emission-</a:t>
                </a:r>
                <a:r>
                  <a:rPr lang="en-US" altLang="zh-CN" sz="2400" b="1" dirty="0">
                    <a:highlight>
                      <a:srgbClr val="FFFFFF"/>
                    </a:highlight>
                  </a:rPr>
                  <a:t>--</a:t>
                </a:r>
                <a:r>
                  <a:rPr lang="en-US" altLang="zh-CN" sz="2400" dirty="0">
                    <a:solidFill>
                      <a:srgbClr val="FF0000"/>
                    </a:solidFill>
                    <a:highlight>
                      <a:srgbClr val="FFFFFF"/>
                    </a:highlight>
                  </a:rPr>
                  <a:t> may represent a desynchronization of discharges on different field lines </a:t>
                </a:r>
                <a:endParaRPr lang="en-US" altLang="zh-CN" sz="2177" dirty="0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  <a:p>
                <a:pPr marL="414703" indent="-414703" defTabSz="1105875">
                  <a:buFontTx/>
                  <a:buAutoNum type="arabicParenR"/>
                </a:pP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A smooth off-to-on</a:t>
                </a:r>
                <a:r>
                  <a:rPr lang="zh-CN" altLang="en-US" sz="2177" b="1" dirty="0">
                    <a:latin typeface="等线" panose="020F0502020204030204"/>
                    <a:ea typeface="等线" panose="02010600030101010101" pitchFamily="2" charset="-122"/>
                  </a:rPr>
                  <a:t> </a:t>
                </a: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state-transition</a:t>
                </a:r>
                <a:r>
                  <a:rPr lang="zh-CN" altLang="en-US" sz="2177" b="1" dirty="0">
                    <a:latin typeface="等线" panose="020F0502020204030204"/>
                    <a:ea typeface="等线" panose="02010600030101010101" pitchFamily="2" charset="-122"/>
                  </a:rPr>
                  <a:t> </a:t>
                </a: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is</a:t>
                </a:r>
                <a:r>
                  <a:rPr lang="zh-CN" altLang="en-US" sz="2177" b="1" dirty="0">
                    <a:latin typeface="等线" panose="020F0502020204030204"/>
                    <a:ea typeface="等线" panose="02010600030101010101" pitchFamily="2" charset="-122"/>
                  </a:rPr>
                  <a:t> </a:t>
                </a: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captured</a:t>
                </a:r>
                <a:r>
                  <a:rPr lang="en-US" altLang="zh-CN" sz="2177" dirty="0">
                    <a:solidFill>
                      <a:srgbClr val="FF0000"/>
                    </a:solidFill>
                    <a:latin typeface="等线" panose="020F0502020204030204"/>
                    <a:ea typeface="等线" panose="02010600030101010101" pitchFamily="2" charset="-122"/>
                  </a:rPr>
                  <a:t>---</a:t>
                </a:r>
              </a:p>
              <a:p>
                <a:pPr marL="414703" indent="-414703" defTabSz="1105875">
                  <a:buFontTx/>
                  <a:buAutoNum type="arabicParenR"/>
                </a:pPr>
                <a:r>
                  <a:rPr lang="en-US" altLang="zh-CN" sz="2177" b="1" dirty="0">
                    <a:latin typeface="等线" panose="020F0502020204030204"/>
                    <a:ea typeface="等线" panose="02010600030101010101" pitchFamily="2" charset="-122"/>
                  </a:rPr>
                  <a:t>Dwarf bursting pulses are detected in “off” state, which have similar  emission features </a:t>
                </a:r>
                <a:r>
                  <a:rPr lang="en-US" altLang="zh-CN" sz="2177" dirty="0">
                    <a:solidFill>
                      <a:prstClr val="black"/>
                    </a:solidFill>
                    <a:latin typeface="等线" panose="020F0502020204030204"/>
                    <a:ea typeface="等线" panose="02010600030101010101" pitchFamily="2" charset="-122"/>
                  </a:rPr>
                  <a:t>as the “on” state emission</a:t>
                </a:r>
                <a:r>
                  <a:rPr lang="en-US" altLang="zh-CN" sz="2177" dirty="0">
                    <a:solidFill>
                      <a:srgbClr val="FF0000"/>
                    </a:solidFill>
                    <a:latin typeface="等线" panose="020F0502020204030204"/>
                    <a:ea typeface="等线" panose="02010600030101010101" pitchFamily="2" charset="-122"/>
                  </a:rPr>
                  <a:t>----</a:t>
                </a:r>
                <a:endParaRPr lang="en-US" altLang="zh-CN" sz="2177" dirty="0">
                  <a:solidFill>
                    <a:prstClr val="black"/>
                  </a:solidFill>
                </a:endParaRPr>
              </a:p>
              <a:p>
                <a:pPr marL="414703" indent="-414703" defTabSz="1105875">
                  <a:buFontTx/>
                  <a:buAutoNum type="arabicParenR"/>
                </a:pPr>
                <a:endParaRPr lang="en-US" altLang="zh-CN" sz="2177" dirty="0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  <a:p>
                <a:pPr marL="414703" indent="-414703" defTabSz="1105875">
                  <a:buFontTx/>
                  <a:buAutoNum type="arabicParenR"/>
                </a:pPr>
                <a:endParaRPr lang="en-US" altLang="zh-CN" sz="2177" dirty="0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  <a:p>
                <a:pPr marL="414703" indent="-414703" defTabSz="1105875">
                  <a:buFontTx/>
                  <a:buAutoNum type="arabicParenR"/>
                </a:pPr>
                <a:endParaRPr lang="zh-CN" altLang="en-US" sz="2177" dirty="0">
                  <a:solidFill>
                    <a:prstClr val="black"/>
                  </a:solidFill>
                  <a:latin typeface="等线" panose="020F0502020204030204"/>
                  <a:ea typeface="等线" panose="02010600030101010101" pitchFamily="2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F3FC4E4-DF25-520D-A1AA-081205341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877" y="1326501"/>
                <a:ext cx="11143218" cy="4215578"/>
              </a:xfrm>
              <a:prstGeom prst="rect">
                <a:avLst/>
              </a:prstGeom>
              <a:blipFill>
                <a:blip r:embed="rId2"/>
                <a:stretch>
                  <a:fillRect l="-492" t="-1013" r="-3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>
            <a:extLst>
              <a:ext uri="{FF2B5EF4-FFF2-40B4-BE49-F238E27FC236}">
                <a16:creationId xmlns:a16="http://schemas.microsoft.com/office/drawing/2014/main" id="{54189CE3-2D0C-D38C-3A1E-D750318A3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452" y="4539026"/>
            <a:ext cx="2403630" cy="257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70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BD22346-3422-44D2-0B47-F7E7ACC49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2742" y="1814286"/>
            <a:ext cx="11909258" cy="4267537"/>
          </a:xfrm>
        </p:spPr>
        <p:txBody>
          <a:bodyPr>
            <a:noAutofit/>
          </a:bodyPr>
          <a:lstStyle/>
          <a:p>
            <a:r>
              <a:rPr lang="en-US" altLang="zh-CN" sz="3500" dirty="0">
                <a:solidFill>
                  <a:srgbClr val="FF0000"/>
                </a:solidFill>
                <a:latin typeface="Arial"/>
              </a:rPr>
              <a:t>Thanks to the FAST observing team</a:t>
            </a:r>
          </a:p>
          <a:p>
            <a:r>
              <a:rPr lang="en-US" altLang="zh-CN" sz="3500" dirty="0">
                <a:solidFill>
                  <a:srgbClr val="FF0000"/>
                </a:solidFill>
                <a:latin typeface="Arial"/>
              </a:rPr>
              <a:t>Thanks </a:t>
            </a:r>
            <a:r>
              <a:rPr lang="en-US" altLang="zh-CN" sz="3500" dirty="0">
                <a:solidFill>
                  <a:prstClr val="black"/>
                </a:solidFill>
                <a:latin typeface="Arial"/>
              </a:rPr>
              <a:t>to the encouragement from Prof. Xu Ren Xin and Li Ke Jia at the beginnings of this observational study. </a:t>
            </a:r>
          </a:p>
          <a:p>
            <a:r>
              <a:rPr lang="en-US" altLang="zh-CN" sz="3500" dirty="0">
                <a:solidFill>
                  <a:srgbClr val="FF0000"/>
                </a:solidFill>
                <a:latin typeface="Arial"/>
              </a:rPr>
              <a:t>Thanks again </a:t>
            </a:r>
            <a:r>
              <a:rPr lang="en-US" altLang="zh-CN" sz="3500" dirty="0">
                <a:solidFill>
                  <a:prstClr val="black"/>
                </a:solidFill>
                <a:latin typeface="Arial"/>
              </a:rPr>
              <a:t>for all of you for enjoining this presentation</a:t>
            </a:r>
          </a:p>
          <a:p>
            <a:r>
              <a:rPr lang="en-US" altLang="zh-CN" sz="3500" dirty="0">
                <a:solidFill>
                  <a:srgbClr val="FF0000"/>
                </a:solidFill>
                <a:latin typeface="Arial"/>
              </a:rPr>
              <a:t>We Acknowledge </a:t>
            </a:r>
            <a:r>
              <a:rPr lang="en-US" altLang="zh-CN" sz="3500" dirty="0">
                <a:solidFill>
                  <a:prstClr val="black"/>
                </a:solidFill>
                <a:latin typeface="Arial"/>
              </a:rPr>
              <a:t>the sponsorship of NSFC. NO.</a:t>
            </a:r>
            <a:r>
              <a:rPr lang="zh-CN" altLang="en-US" sz="3500" dirty="0">
                <a:solidFill>
                  <a:prstClr val="black"/>
                </a:solidFill>
                <a:latin typeface="Arial"/>
              </a:rPr>
              <a:t> </a:t>
            </a:r>
            <a:r>
              <a:rPr lang="en-US" altLang="zh-CN" sz="3500" dirty="0">
                <a:solidFill>
                  <a:prstClr val="black"/>
                </a:solidFill>
                <a:latin typeface="Arial"/>
              </a:rPr>
              <a:t>12103021 </a:t>
            </a:r>
            <a:endParaRPr lang="zh-CN" altLang="en-US" sz="3500" dirty="0">
              <a:solidFill>
                <a:prstClr val="black"/>
              </a:solidFill>
              <a:latin typeface="Arial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A907F4-56D3-EFD5-158E-58538EA191FB}"/>
              </a:ext>
            </a:extLst>
          </p:cNvPr>
          <p:cNvSpPr txBox="1"/>
          <p:nvPr/>
        </p:nvSpPr>
        <p:spPr>
          <a:xfrm>
            <a:off x="3991429" y="174171"/>
            <a:ext cx="436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endParaRPr lang="zh-CN" altLang="en-US" sz="4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149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3C447-0B34-D4C5-1281-4168733AD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EEEA8D-29F1-7EFA-F352-491B102B85A0}"/>
              </a:ext>
            </a:extLst>
          </p:cNvPr>
          <p:cNvSpPr txBox="1">
            <a:spLocks/>
          </p:cNvSpPr>
          <p:nvPr/>
        </p:nvSpPr>
        <p:spPr>
          <a:xfrm>
            <a:off x="600907" y="151726"/>
            <a:ext cx="10013887" cy="5024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sp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2700" b="0" i="0" u="none" strike="noStrike" kern="1200" cap="none" spc="0" baseline="0">
                <a:solidFill>
                  <a:srgbClr val="FF66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</a:defRPr>
            </a:lvl1pPr>
          </a:lstStyle>
          <a:p>
            <a:pPr defTabSz="1105875"/>
            <a:r>
              <a:rPr lang="en-US" sz="3265" dirty="0"/>
              <a:t>PSR B1931+24 in “off” state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C703657-075A-6A3F-5B7C-91628EF48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628" y="1015253"/>
            <a:ext cx="9199199" cy="526070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853DBFA0-09C8-6D22-81C6-F3EA58ED1602}"/>
              </a:ext>
            </a:extLst>
          </p:cNvPr>
          <p:cNvSpPr txBox="1"/>
          <p:nvPr/>
        </p:nvSpPr>
        <p:spPr>
          <a:xfrm>
            <a:off x="3207270" y="803220"/>
            <a:ext cx="896346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on</a:t>
            </a:r>
            <a:endParaRPr lang="zh-CN" altLang="en-US" sz="2177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F5254D-885E-4490-E8C2-A7C5B19554D9}"/>
              </a:ext>
            </a:extLst>
          </p:cNvPr>
          <p:cNvSpPr txBox="1"/>
          <p:nvPr/>
        </p:nvSpPr>
        <p:spPr>
          <a:xfrm>
            <a:off x="7733623" y="764197"/>
            <a:ext cx="896346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off</a:t>
            </a:r>
            <a:endParaRPr lang="zh-CN" altLang="en-US" sz="2177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3B4B3A4-3543-0E6B-EFAB-A0CEB66EA45F}"/>
              </a:ext>
            </a:extLst>
          </p:cNvPr>
          <p:cNvSpPr txBox="1"/>
          <p:nvPr/>
        </p:nvSpPr>
        <p:spPr>
          <a:xfrm>
            <a:off x="9667945" y="3364207"/>
            <a:ext cx="2310709" cy="143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Weak dwarf bursting pulses detected in the off state</a:t>
            </a:r>
            <a:endParaRPr lang="zh-CN" altLang="en-US" sz="2177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462B4A3-20F8-D386-DDF4-942FA09D4E15}"/>
              </a:ext>
            </a:extLst>
          </p:cNvPr>
          <p:cNvSpPr txBox="1"/>
          <p:nvPr/>
        </p:nvSpPr>
        <p:spPr>
          <a:xfrm>
            <a:off x="134084" y="1932381"/>
            <a:ext cx="2089533" cy="76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05875"/>
            <a:r>
              <a:rPr lang="en-US" altLang="zh-CN" sz="2177" dirty="0">
                <a:solidFill>
                  <a:prstClr val="black"/>
                </a:solidFill>
                <a:latin typeface="等线" panose="020F0502020204030204"/>
                <a:ea typeface="等线" panose="02010600030101010101" pitchFamily="2" charset="-122"/>
              </a:rPr>
              <a:t>Checked again with presto  </a:t>
            </a:r>
            <a:endParaRPr lang="zh-CN" altLang="en-US" sz="2177" dirty="0">
              <a:solidFill>
                <a:prstClr val="black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4783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A251CD6-AF33-6C16-115F-2133E47EB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16"/>
            <a:ext cx="12192000" cy="236470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4E02CE1-ED91-7825-9553-5140CA30D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69" y="2310064"/>
            <a:ext cx="11951314" cy="373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07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031DA-F9BA-BB21-C08F-BB138AFF5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599409E-177D-35C6-D891-F3D82D0A25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36232" cy="36260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95C458C-FA9A-7983-9CBD-9C96C14B9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099" y="1371599"/>
            <a:ext cx="6675011" cy="485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32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ncil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顶峰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1904</TotalTime>
  <Words>1282</Words>
  <Application>Microsoft Office PowerPoint</Application>
  <PresentationFormat>宽屏</PresentationFormat>
  <Paragraphs>121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-apple-system</vt:lpstr>
      <vt:lpstr>Liberation Sans</vt:lpstr>
      <vt:lpstr>等线</vt:lpstr>
      <vt:lpstr>Arial</vt:lpstr>
      <vt:lpstr>Calibri</vt:lpstr>
      <vt:lpstr>Cambria Math</vt:lpstr>
      <vt:lpstr>Times New Roman</vt:lpstr>
      <vt:lpstr>Wingdings</vt:lpstr>
      <vt:lpstr>Office Theme</vt:lpstr>
      <vt:lpstr>Pencil1</vt:lpstr>
      <vt:lpstr>Office 主题</vt:lpstr>
      <vt:lpstr>A Mysterious Emission Features of An Exotic Pulsar—A Long Awaited Radiation</vt:lpstr>
      <vt:lpstr>Content </vt:lpstr>
      <vt:lpstr>A Simple overview of pulsar emission</vt:lpstr>
      <vt:lpstr>A Simple overview of pulsar emission</vt:lpstr>
      <vt:lpstr>PowerPoint 演示文稿</vt:lpstr>
      <vt:lpstr>A Long-Awaited Radiation - Weak emission from PSR B1931+24</vt:lpstr>
      <vt:lpstr>A Long-Awaited Radiation - Changing pulse profile</vt:lpstr>
      <vt:lpstr>A Long-Awaited Radiation - Dyssynchronous nonuniform emission （off）</vt:lpstr>
      <vt:lpstr>A Long-Awaited Radiation - Dyssynchronous nonuniform emission (on)</vt:lpstr>
      <vt:lpstr>A Long-Awaited Radiation - Dyssynchronous nonuniform emission</vt:lpstr>
      <vt:lpstr>A Long-Awaited Radiation – A state-transition</vt:lpstr>
      <vt:lpstr>A Long-Awaited Radiation – Pulse flux distribution and dwarf pulses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aai-pulsar@qq.com</dc:creator>
  <cp:lastModifiedBy>aai-pulsar@qq.com</cp:lastModifiedBy>
  <cp:revision>34</cp:revision>
  <dcterms:created xsi:type="dcterms:W3CDTF">2024-12-13T18:12:32Z</dcterms:created>
  <dcterms:modified xsi:type="dcterms:W3CDTF">2025-07-03T07:32:52Z</dcterms:modified>
</cp:coreProperties>
</file>