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8"/>
  </p:notesMasterIdLst>
  <p:sldIdLst>
    <p:sldId id="256" r:id="rId3"/>
    <p:sldId id="258" r:id="rId4"/>
    <p:sldId id="282" r:id="rId5"/>
    <p:sldId id="263" r:id="rId6"/>
    <p:sldId id="270" r:id="rId7"/>
    <p:sldId id="271" r:id="rId9"/>
    <p:sldId id="319" r:id="rId10"/>
    <p:sldId id="277" r:id="rId11"/>
    <p:sldId id="279" r:id="rId12"/>
    <p:sldId id="278" r:id="rId13"/>
    <p:sldId id="281" r:id="rId14"/>
    <p:sldId id="280" r:id="rId15"/>
    <p:sldId id="305" r:id="rId16"/>
    <p:sldId id="306" r:id="rId17"/>
    <p:sldId id="307" r:id="rId18"/>
    <p:sldId id="308" r:id="rId19"/>
    <p:sldId id="266" r:id="rId20"/>
    <p:sldId id="267" r:id="rId21"/>
    <p:sldId id="265" r:id="rId22"/>
    <p:sldId id="341" r:id="rId23"/>
    <p:sldId id="264" r:id="rId24"/>
    <p:sldId id="273" r:id="rId25"/>
    <p:sldId id="274" r:id="rId26"/>
  </p:sldIdLst>
  <p:sldSz cx="12192000" cy="6858000"/>
  <p:notesSz cx="6858000" cy="9144000"/>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2"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notesMaster" Target="notesMasters/notesMaster1.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1" Type="http://schemas.openxmlformats.org/officeDocument/2006/relationships/tags" Target="tags/tag44.xml"/><Relationship Id="rId30" Type="http://schemas.openxmlformats.org/officeDocument/2006/relationships/commentAuthors" Target="commentAuthors.xml"/><Relationship Id="rId3" Type="http://schemas.openxmlformats.org/officeDocument/2006/relationships/slide" Target="slides/slide1.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marR="0" lvl="0" indent="0" algn="l" defTabSz="342900" rtl="0" eaLnBrk="1" fontAlgn="auto" latinLnBrk="0" hangingPunct="1">
              <a:lnSpc>
                <a:spcPct val="100000"/>
              </a:lnSpc>
              <a:spcBef>
                <a:spcPts val="0"/>
              </a:spcBef>
              <a:spcAft>
                <a:spcPts val="0"/>
              </a:spcAft>
              <a:buClrTx/>
              <a:buSzTx/>
              <a:buFontTx/>
              <a:buNone/>
              <a:defRPr/>
            </a:pPr>
            <a:r>
              <a:rPr lang="en-US" altLang="zh-CN" sz="900" kern="1200" dirty="0" smtClean="0">
                <a:solidFill>
                  <a:schemeClr val="tx1"/>
                </a:solidFill>
                <a:effectLst/>
                <a:latin typeface="+mn-lt"/>
                <a:ea typeface="+mn-ea"/>
                <a:cs typeface="+mn-cs"/>
              </a:rPr>
              <a:t>TOA</a:t>
            </a:r>
            <a:r>
              <a:rPr lang="zh-CN" altLang="en-US" sz="900" kern="1200" dirty="0" smtClean="0">
                <a:solidFill>
                  <a:schemeClr val="tx1"/>
                </a:solidFill>
                <a:effectLst/>
                <a:latin typeface="+mn-lt"/>
                <a:ea typeface="+mn-ea"/>
                <a:cs typeface="+mn-cs"/>
              </a:rPr>
              <a:t>计时残差由连续引力波信号、高斯过程描述的随机过程、红噪声和白噪声组成，对其进行建模。</a:t>
            </a:r>
            <a:endParaRPr lang="en-US" altLang="zh-CN" sz="900" kern="1200" dirty="0" smtClean="0">
              <a:solidFill>
                <a:schemeClr val="tx1"/>
              </a:solidFill>
              <a:effectLst/>
              <a:latin typeface="+mn-lt"/>
              <a:ea typeface="+mn-ea"/>
              <a:cs typeface="+mn-cs"/>
            </a:endParaRPr>
          </a:p>
          <a:p>
            <a:endParaRPr lang="en-US" altLang="zh-CN" sz="900" kern="1200" dirty="0" smtClean="0">
              <a:solidFill>
                <a:schemeClr val="tx1"/>
              </a:solidFill>
              <a:effectLst/>
              <a:latin typeface="+mn-lt"/>
              <a:ea typeface="+mn-ea"/>
              <a:cs typeface="+mn-cs"/>
            </a:endParaRPr>
          </a:p>
          <a:p>
            <a:r>
              <a:rPr lang="en-US" altLang="zh-CN" sz="900" kern="1200" dirty="0" smtClean="0">
                <a:solidFill>
                  <a:schemeClr val="tx1"/>
                </a:solidFill>
                <a:effectLst/>
                <a:latin typeface="+mn-lt"/>
                <a:ea typeface="+mn-ea"/>
                <a:cs typeface="+mn-cs"/>
              </a:rPr>
              <a:t>M </a:t>
            </a:r>
            <a:r>
              <a:rPr lang="en-US" altLang="zh-CN" sz="900" kern="1200" dirty="0">
                <a:solidFill>
                  <a:schemeClr val="tx1"/>
                </a:solidFill>
                <a:effectLst/>
                <a:latin typeface="+mn-lt"/>
                <a:ea typeface="+mn-ea"/>
                <a:cs typeface="+mn-cs"/>
              </a:rPr>
              <a:t>is the design matrix, which describes the timing model, and ò is a vector of the linearized timing model parameter offsets from the best-fit solution.</a:t>
            </a:r>
            <a:endParaRPr lang="en-US" altLang="zh-CN" sz="900" kern="1200" dirty="0">
              <a:solidFill>
                <a:schemeClr val="tx1"/>
              </a:solidFill>
              <a:effectLst/>
              <a:latin typeface="+mn-lt"/>
              <a:ea typeface="+mn-ea"/>
              <a:cs typeface="+mn-cs"/>
            </a:endParaRPr>
          </a:p>
          <a:p>
            <a:r>
              <a:rPr lang="zh-CN" altLang="en-US" sz="900" kern="1200" dirty="0" smtClean="0">
                <a:solidFill>
                  <a:schemeClr val="tx1"/>
                </a:solidFill>
                <a:effectLst/>
                <a:latin typeface="+mn-lt"/>
                <a:ea typeface="+mn-ea"/>
                <a:cs typeface="+mn-cs"/>
              </a:rPr>
              <a:t>红</a:t>
            </a:r>
            <a:r>
              <a:rPr lang="zh-CN" altLang="en-US" sz="900" kern="1200" dirty="0" smtClean="0">
                <a:solidFill>
                  <a:schemeClr val="tx1"/>
                </a:solidFill>
                <a:effectLst/>
                <a:latin typeface="+mn-lt"/>
                <a:ea typeface="+mn-ea"/>
                <a:cs typeface="+mn-cs"/>
              </a:rPr>
              <a:t>噪声的功率随频率的降低而增加，白噪声的功率谱平坦，各频率成分强度均匀。</a:t>
            </a:r>
            <a:endParaRPr lang="zh-CN" altLang="en-US" dirty="0"/>
          </a:p>
        </p:txBody>
      </p:sp>
      <p:sp>
        <p:nvSpPr>
          <p:cNvPr id="4" name="灯片编号占位符 3"/>
          <p:cNvSpPr>
            <a:spLocks noGrp="1"/>
          </p:cNvSpPr>
          <p:nvPr>
            <p:ph type="sldNum" sz="quarter" idx="10"/>
          </p:nvPr>
        </p:nvSpPr>
        <p:spPr/>
        <p:txBody>
          <a:bodyPr/>
          <a:lstStyle/>
          <a:p>
            <a:fld id="{D712715C-60D8-4442-95C1-470452B8606C}" type="slidenum">
              <a:rPr kumimoji="1" lang="zh-CN" altLang="en-US" smtClean="0"/>
            </a:fld>
            <a:endParaRPr kumimoji="1"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t>建模后，构建白噪声近似，对其进行参数估计。通过已有的先验知识，利用贝叶斯方法进行参数估计。然后对两种不同的模型进行对比，计算贝叶斯因子，若贝叶斯因子显示没有强烈的证据支持探测到了连续引力波信号，那就对信号进行上限分析，求得</a:t>
            </a:r>
            <a:r>
              <a:rPr lang="en-US" altLang="zh-CN" dirty="0"/>
              <a:t>95%</a:t>
            </a:r>
            <a:r>
              <a:rPr lang="zh-CN" altLang="en-US" dirty="0"/>
              <a:t>置信区间的应变振幅上限或啁啾质量上限。这就是一个完整的分析过程。</a:t>
            </a:r>
            <a:endParaRPr lang="en-US" altLang="zh-CN" dirty="0"/>
          </a:p>
          <a:p>
            <a:r>
              <a:rPr lang="en-US" altLang="zh-CN" dirty="0"/>
              <a:t>Noise </a:t>
            </a:r>
            <a:r>
              <a:rPr lang="zh-CN" altLang="en-US" dirty="0"/>
              <a:t>考虑加入</a:t>
            </a:r>
            <a:r>
              <a:rPr lang="en-US" altLang="zh-CN" dirty="0"/>
              <a:t>CURN</a:t>
            </a:r>
            <a:r>
              <a:rPr lang="zh-CN" altLang="en-US" dirty="0"/>
              <a:t>、</a:t>
            </a:r>
            <a:r>
              <a:rPr lang="en-US" altLang="zh-CN" dirty="0"/>
              <a:t>HD</a:t>
            </a:r>
            <a:r>
              <a:rPr lang="zh-CN" altLang="en-US" dirty="0"/>
              <a:t>进行模型对比</a:t>
            </a:r>
            <a:endParaRPr lang="zh-CN" altLang="en-US" dirty="0"/>
          </a:p>
        </p:txBody>
      </p:sp>
      <p:sp>
        <p:nvSpPr>
          <p:cNvPr id="4" name="灯片编号占位符 3"/>
          <p:cNvSpPr>
            <a:spLocks noGrp="1"/>
          </p:cNvSpPr>
          <p:nvPr>
            <p:ph type="sldNum" sz="quarter" idx="10"/>
          </p:nvPr>
        </p:nvSpPr>
        <p:spPr/>
        <p:txBody>
          <a:bodyPr/>
          <a:lstStyle/>
          <a:p>
            <a:fld id="{D712715C-60D8-4442-95C1-470452B8606C}" type="slidenum">
              <a:rPr kumimoji="1" lang="zh-CN" altLang="en-US" smtClean="0"/>
            </a:fld>
            <a:endParaRPr kumimoji="1"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a:p>
            <a:r>
              <a:rPr lang="en-US" altLang="zh-CN" dirty="0"/>
              <a:t>Conversely, if the burst source is closer to the pulsar, the memory effect will only appear in the pulsar term, and the drift in the Earth term would have either already stabilized or not yet occurred.</a:t>
            </a:r>
            <a:endParaRPr lang="en-US" altLang="zh-CN" dirty="0"/>
          </a:p>
        </p:txBody>
      </p:sp>
      <p:sp>
        <p:nvSpPr>
          <p:cNvPr id="4" name="灯片编号占位符 3"/>
          <p:cNvSpPr>
            <a:spLocks noGrp="1"/>
          </p:cNvSpPr>
          <p:nvPr>
            <p:ph type="sldNum" sz="quarter" idx="5"/>
          </p:nvPr>
        </p:nvSpPr>
        <p:spPr/>
        <p:txBody>
          <a:bodyPr/>
          <a:lstStyle/>
          <a:p>
            <a:fld id="{ED1ABB0F-3DD1-4405-A6B3-9B35150FE2EB}"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We used the PPTA third data release dataset and Bayesian methods to search for burst-with-memory (BWM) signals. The PPTA observes 32 millisecond pulsars, mostly in the southern half of the sky. We conducted separate searches for the pulsar and Earth terms.</a:t>
            </a:r>
            <a:endParaRPr lang="en-US" altLang="zh-CN" dirty="0"/>
          </a:p>
          <a:p>
            <a:r>
              <a:rPr lang="en-US" altLang="zh-CN" dirty="0"/>
              <a:t>For the pulsar term, we narrowed the priors on the burst epoch, excluding the first 200 days and last 300 days of each pulsar’s TOAs. </a:t>
            </a:r>
            <a:endParaRPr lang="en-US" altLang="zh-CN" dirty="0"/>
          </a:p>
        </p:txBody>
      </p:sp>
      <p:sp>
        <p:nvSpPr>
          <p:cNvPr id="4" name="灯片编号占位符 3"/>
          <p:cNvSpPr>
            <a:spLocks noGrp="1"/>
          </p:cNvSpPr>
          <p:nvPr>
            <p:ph type="sldNum" sz="quarter" idx="5"/>
          </p:nvPr>
        </p:nvSpPr>
        <p:spPr/>
        <p:txBody>
          <a:bodyPr/>
          <a:lstStyle/>
          <a:p>
            <a:fld id="{ED1ABB0F-3DD1-4405-A6B3-9B35150FE2EB}"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In the Earth term search, compared to </a:t>
            </a:r>
            <a:r>
              <a:rPr lang="en-US" altLang="zh-CN" dirty="0" err="1"/>
              <a:t>NANOGrav’s</a:t>
            </a:r>
            <a:r>
              <a:rPr lang="en-US" altLang="zh-CN" dirty="0"/>
              <a:t> 12.5-year BWM search, our sampling is more concentrated at the tail end of the burst time distribution. This is likely because PPTA data is observed earlier and more densely, but, like NANOGrav, the later data points are sparse. Toward the end of the dataset, there’s almost no evidence for BWM since there aren't enough observed TOAs after the trial phase to accurately detect BWM. As a result, late burst times have a much larger posterior probability.</a:t>
            </a:r>
            <a:endParaRPr lang="en-US" altLang="zh-CN" dirty="0"/>
          </a:p>
        </p:txBody>
      </p:sp>
      <p:sp>
        <p:nvSpPr>
          <p:cNvPr id="4" name="灯片编号占位符 3"/>
          <p:cNvSpPr>
            <a:spLocks noGrp="1"/>
          </p:cNvSpPr>
          <p:nvPr>
            <p:ph type="sldNum" sz="quarter" idx="5"/>
          </p:nvPr>
        </p:nvSpPr>
        <p:spPr/>
        <p:txBody>
          <a:bodyPr/>
          <a:lstStyle/>
          <a:p>
            <a:fld id="{ED1ABB0F-3DD1-4405-A6B3-9B35150FE2EB}"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fld id="{ED1ABB0F-3DD1-4405-A6B3-9B35150FE2EB}"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From the individual pulsar searches, we derived the 95% upper limits on the pulsar term strain. We tested different CURN spectral indices and amplitude signs. Most results were consistent, but a few pulsars showed noticeable differences, even with small variations. Some pulsars also showed intriguing signs of weak BWM evidence.</a:t>
            </a:r>
            <a:endParaRPr lang="en-US" altLang="zh-CN" dirty="0"/>
          </a:p>
        </p:txBody>
      </p:sp>
      <p:sp>
        <p:nvSpPr>
          <p:cNvPr id="4" name="灯片编号占位符 3"/>
          <p:cNvSpPr>
            <a:spLocks noGrp="1"/>
          </p:cNvSpPr>
          <p:nvPr>
            <p:ph type="sldNum" sz="quarter" idx="5"/>
          </p:nvPr>
        </p:nvSpPr>
        <p:spPr/>
        <p:txBody>
          <a:bodyPr/>
          <a:lstStyle/>
          <a:p>
            <a:fld id="{ED1ABB0F-3DD1-4405-A6B3-9B35150FE2EB}"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a:lnSpc>
                <a:spcPct val="150000"/>
              </a:lnSpc>
            </a:pPr>
            <a:endParaRPr lang="zh-CN" altLang="en-US" sz="900" dirty="0"/>
          </a:p>
        </p:txBody>
      </p:sp>
      <p:sp>
        <p:nvSpPr>
          <p:cNvPr id="4" name="灯片编号占位符 3"/>
          <p:cNvSpPr>
            <a:spLocks noGrp="1"/>
          </p:cNvSpPr>
          <p:nvPr>
            <p:ph type="sldNum" sz="quarter" idx="10"/>
          </p:nvPr>
        </p:nvSpPr>
        <p:spPr/>
        <p:txBody>
          <a:bodyPr/>
          <a:lstStyle/>
          <a:p>
            <a:fld id="{D712715C-60D8-4442-95C1-470452B8606C}" type="slidenum">
              <a:rPr kumimoji="1" lang="zh-CN" altLang="en-US" smtClean="0"/>
            </a:fld>
            <a:endParaRPr kumimoji="1"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a:lnSpc>
                <a:spcPct val="150000"/>
              </a:lnSpc>
            </a:pPr>
            <a:endParaRPr lang="zh-CN" altLang="en-US" sz="900" dirty="0"/>
          </a:p>
        </p:txBody>
      </p:sp>
      <p:sp>
        <p:nvSpPr>
          <p:cNvPr id="4" name="灯片编号占位符 3"/>
          <p:cNvSpPr>
            <a:spLocks noGrp="1"/>
          </p:cNvSpPr>
          <p:nvPr>
            <p:ph type="sldNum" sz="quarter" idx="10"/>
          </p:nvPr>
        </p:nvSpPr>
        <p:spPr/>
        <p:txBody>
          <a:bodyPr/>
          <a:lstStyle/>
          <a:p>
            <a:fld id="{D712715C-60D8-4442-95C1-470452B8606C}" type="slidenum">
              <a:rPr kumimoji="1" lang="zh-CN" altLang="en-US" smtClean="0"/>
            </a:fld>
            <a:endParaRPr kumimoji="1"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dirty="0"/>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hf hdr="0" ft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5.png"/><Relationship Id="rId7" Type="http://schemas.openxmlformats.org/officeDocument/2006/relationships/tags" Target="../tags/tag7.xml"/><Relationship Id="rId6" Type="http://schemas.openxmlformats.org/officeDocument/2006/relationships/image" Target="../media/image4.png"/><Relationship Id="rId5" Type="http://schemas.openxmlformats.org/officeDocument/2006/relationships/tags" Target="../tags/tag6.xml"/><Relationship Id="rId4" Type="http://schemas.openxmlformats.org/officeDocument/2006/relationships/image" Target="../media/image3.png"/><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9" Type="http://schemas.openxmlformats.org/officeDocument/2006/relationships/image" Target="../media/image13.png"/><Relationship Id="rId8" Type="http://schemas.openxmlformats.org/officeDocument/2006/relationships/tags" Target="../tags/tag8.xml"/><Relationship Id="rId7" Type="http://schemas.openxmlformats.org/officeDocument/2006/relationships/image" Target="../media/image12.png"/><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1" Type="http://schemas.openxmlformats.org/officeDocument/2006/relationships/notesSlide" Target="../notesSlides/notesSlide1.xml"/><Relationship Id="rId10" Type="http://schemas.openxmlformats.org/officeDocument/2006/relationships/slideLayout" Target="../slideLayouts/slideLayout7.xml"/><Relationship Id="rId1" Type="http://schemas.openxmlformats.org/officeDocument/2006/relationships/image" Target="../media/image6.png"/></Relationships>
</file>

<file path=ppt/slides/_rels/slide6.xml.rels><?xml version="1.0" encoding="UTF-8" standalone="yes"?>
<Relationships xmlns="http://schemas.openxmlformats.org/package/2006/relationships"><Relationship Id="rId9" Type="http://schemas.openxmlformats.org/officeDocument/2006/relationships/image" Target="../media/image22.png"/><Relationship Id="rId8" Type="http://schemas.openxmlformats.org/officeDocument/2006/relationships/image" Target="../media/image21.png"/><Relationship Id="rId7" Type="http://schemas.openxmlformats.org/officeDocument/2006/relationships/image" Target="../media/image20.png"/><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3" Type="http://schemas.openxmlformats.org/officeDocument/2006/relationships/image" Target="../media/image16.png"/><Relationship Id="rId2" Type="http://schemas.openxmlformats.org/officeDocument/2006/relationships/image" Target="../media/image15.png"/><Relationship Id="rId13" Type="http://schemas.openxmlformats.org/officeDocument/2006/relationships/notesSlide" Target="../notesSlides/notesSlide2.xml"/><Relationship Id="rId12" Type="http://schemas.openxmlformats.org/officeDocument/2006/relationships/slideLayout" Target="../slideLayouts/slideLayout7.xml"/><Relationship Id="rId11" Type="http://schemas.openxmlformats.org/officeDocument/2006/relationships/tags" Target="../tags/tag9.xml"/><Relationship Id="rId10" Type="http://schemas.openxmlformats.org/officeDocument/2006/relationships/image" Target="../media/image23.png"/><Relationship Id="rId1" Type="http://schemas.openxmlformats.org/officeDocument/2006/relationships/image" Target="../media/image14.pn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image" Target="../media/image24.png"/></Relationships>
</file>

<file path=ppt/slides/_rels/slide8.xml.rels><?xml version="1.0" encoding="UTF-8" standalone="yes"?>
<Relationships xmlns="http://schemas.openxmlformats.org/package/2006/relationships"><Relationship Id="rId9" Type="http://schemas.openxmlformats.org/officeDocument/2006/relationships/notesSlide" Target="../notesSlides/notesSlide3.xml"/><Relationship Id="rId8" Type="http://schemas.openxmlformats.org/officeDocument/2006/relationships/slideLayout" Target="../slideLayouts/slideLayout7.xml"/><Relationship Id="rId7" Type="http://schemas.openxmlformats.org/officeDocument/2006/relationships/tags" Target="../tags/tag13.xml"/><Relationship Id="rId6" Type="http://schemas.openxmlformats.org/officeDocument/2006/relationships/tags" Target="../tags/tag12.xml"/><Relationship Id="rId5" Type="http://schemas.openxmlformats.org/officeDocument/2006/relationships/image" Target="../media/image29.png"/><Relationship Id="rId4" Type="http://schemas.openxmlformats.org/officeDocument/2006/relationships/tags" Target="../tags/tag11.xml"/><Relationship Id="rId3" Type="http://schemas.openxmlformats.org/officeDocument/2006/relationships/image" Target="../media/image28.png"/><Relationship Id="rId2" Type="http://schemas.openxmlformats.org/officeDocument/2006/relationships/tags" Target="../tags/tag10.xml"/><Relationship Id="rId1" Type="http://schemas.openxmlformats.org/officeDocument/2006/relationships/image" Target="../media/image27.png"/></Relationships>
</file>

<file path=ppt/slides/_rels/slide9.xml.rels><?xml version="1.0" encoding="UTF-8" standalone="yes"?>
<Relationships xmlns="http://schemas.openxmlformats.org/package/2006/relationships"><Relationship Id="rId7" Type="http://schemas.openxmlformats.org/officeDocument/2006/relationships/notesSlide" Target="../notesSlides/notesSlide4.xml"/><Relationship Id="rId6"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tags" Target="../tags/tag15.xml"/><Relationship Id="rId3" Type="http://schemas.openxmlformats.org/officeDocument/2006/relationships/tags" Target="../tags/tag14.xml"/><Relationship Id="rId2" Type="http://schemas.openxmlformats.org/officeDocument/2006/relationships/image" Target="../media/image31.png"/><Relationship Id="rId1" Type="http://schemas.openxmlformats.org/officeDocument/2006/relationships/image" Target="../media/image30.jpeg"/></Relationships>
</file>

<file path=ppt/slides/_rels/slide10.xml.rels><?xml version="1.0" encoding="UTF-8" standalone="yes"?>
<Relationships xmlns="http://schemas.openxmlformats.org/package/2006/relationships"><Relationship Id="rId8" Type="http://schemas.openxmlformats.org/officeDocument/2006/relationships/notesSlide" Target="../notesSlides/notesSlide5.xml"/><Relationship Id="rId7" Type="http://schemas.openxmlformats.org/officeDocument/2006/relationships/slideLayout" Target="../slideLayouts/slideLayout7.xml"/><Relationship Id="rId6" Type="http://schemas.openxmlformats.org/officeDocument/2006/relationships/tags" Target="../tags/tag18.xml"/><Relationship Id="rId5" Type="http://schemas.openxmlformats.org/officeDocument/2006/relationships/image" Target="../media/image35.png"/><Relationship Id="rId4" Type="http://schemas.openxmlformats.org/officeDocument/2006/relationships/tags" Target="../tags/tag17.xml"/><Relationship Id="rId3" Type="http://schemas.openxmlformats.org/officeDocument/2006/relationships/tags" Target="../tags/tag16.xml"/><Relationship Id="rId2" Type="http://schemas.openxmlformats.org/officeDocument/2006/relationships/image" Target="../media/image34.png"/><Relationship Id="rId1" Type="http://schemas.openxmlformats.org/officeDocument/2006/relationships/image" Target="../media/image33.png"/></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7.xml"/><Relationship Id="rId4" Type="http://schemas.openxmlformats.org/officeDocument/2006/relationships/tags" Target="../tags/tag20.xml"/><Relationship Id="rId3" Type="http://schemas.openxmlformats.org/officeDocument/2006/relationships/image" Target="../media/image37.png"/><Relationship Id="rId2" Type="http://schemas.openxmlformats.org/officeDocument/2006/relationships/tags" Target="../tags/tag19.xml"/><Relationship Id="rId1" Type="http://schemas.openxmlformats.org/officeDocument/2006/relationships/image" Target="../media/image36.pn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7.xml"/><Relationship Id="rId2" Type="http://schemas.openxmlformats.org/officeDocument/2006/relationships/tags" Target="../tags/tag21.xml"/><Relationship Id="rId1" Type="http://schemas.openxmlformats.org/officeDocument/2006/relationships/image" Target="../media/image38.png"/></Relationships>
</file>

<file path=ppt/slides/_rels/slide13.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40.png"/><Relationship Id="rId3" Type="http://schemas.openxmlformats.org/officeDocument/2006/relationships/tags" Target="../tags/tag23.xml"/><Relationship Id="rId2" Type="http://schemas.openxmlformats.org/officeDocument/2006/relationships/image" Target="../media/image39.png"/><Relationship Id="rId1" Type="http://schemas.openxmlformats.org/officeDocument/2006/relationships/tags" Target="../tags/tag22.xml"/></Relationships>
</file>

<file path=ppt/slides/_rels/slide14.xml.rels><?xml version="1.0" encoding="UTF-8" standalone="yes"?>
<Relationships xmlns="http://schemas.openxmlformats.org/package/2006/relationships"><Relationship Id="rId9" Type="http://schemas.openxmlformats.org/officeDocument/2006/relationships/vmlDrawing" Target="../drawings/vmlDrawing1.vml"/><Relationship Id="rId8" Type="http://schemas.openxmlformats.org/officeDocument/2006/relationships/slideLayout" Target="../slideLayouts/slideLayout2.xml"/><Relationship Id="rId7" Type="http://schemas.openxmlformats.org/officeDocument/2006/relationships/tags" Target="../tags/tag24.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wmf"/><Relationship Id="rId3" Type="http://schemas.openxmlformats.org/officeDocument/2006/relationships/oleObject" Target="../embeddings/oleObject1.bin"/><Relationship Id="rId2" Type="http://schemas.openxmlformats.org/officeDocument/2006/relationships/image" Target="../media/image42.png"/><Relationship Id="rId1" Type="http://schemas.openxmlformats.org/officeDocument/2006/relationships/image" Target="../media/image41.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6.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8.png"/><Relationship Id="rId1" Type="http://schemas.openxmlformats.org/officeDocument/2006/relationships/image" Target="../media/image47.png"/></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9.png"/><Relationship Id="rId2" Type="http://schemas.openxmlformats.org/officeDocument/2006/relationships/tags" Target="../tags/tag26.xml"/><Relationship Id="rId1" Type="http://schemas.openxmlformats.org/officeDocument/2006/relationships/tags" Target="../tags/tag25.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7.xml"/><Relationship Id="rId1" Type="http://schemas.openxmlformats.org/officeDocument/2006/relationships/image" Target="../media/image50.png"/></Relationships>
</file>

<file path=ppt/slides/_rels/slide19.xml.rels><?xml version="1.0" encoding="UTF-8" standalone="yes"?>
<Relationships xmlns="http://schemas.openxmlformats.org/package/2006/relationships"><Relationship Id="rId9" Type="http://schemas.openxmlformats.org/officeDocument/2006/relationships/tags" Target="../tags/tag32.xml"/><Relationship Id="rId8" Type="http://schemas.openxmlformats.org/officeDocument/2006/relationships/image" Target="../media/image54.png"/><Relationship Id="rId7" Type="http://schemas.openxmlformats.org/officeDocument/2006/relationships/tags" Target="../tags/tag31.xml"/><Relationship Id="rId6" Type="http://schemas.openxmlformats.org/officeDocument/2006/relationships/image" Target="../media/image53.png"/><Relationship Id="rId5" Type="http://schemas.openxmlformats.org/officeDocument/2006/relationships/tags" Target="../tags/tag30.xml"/><Relationship Id="rId4" Type="http://schemas.openxmlformats.org/officeDocument/2006/relationships/image" Target="../media/image52.png"/><Relationship Id="rId3" Type="http://schemas.openxmlformats.org/officeDocument/2006/relationships/tags" Target="../tags/tag29.xml"/><Relationship Id="rId2" Type="http://schemas.openxmlformats.org/officeDocument/2006/relationships/image" Target="../media/image51.png"/><Relationship Id="rId13" Type="http://schemas.openxmlformats.org/officeDocument/2006/relationships/slideLayout" Target="../slideLayouts/slideLayout2.xml"/><Relationship Id="rId12" Type="http://schemas.openxmlformats.org/officeDocument/2006/relationships/image" Target="../media/image56.png"/><Relationship Id="rId11" Type="http://schemas.openxmlformats.org/officeDocument/2006/relationships/tags" Target="../tags/tag33.xml"/><Relationship Id="rId10" Type="http://schemas.openxmlformats.org/officeDocument/2006/relationships/image" Target="../media/image55.png"/><Relationship Id="rId1" Type="http://schemas.openxmlformats.org/officeDocument/2006/relationships/tags" Target="../tags/tag28.xml"/></Relationships>
</file>

<file path=ppt/slides/_rels/slide20.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58.png"/><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image" Target="../media/image57.png"/><Relationship Id="rId1" Type="http://schemas.openxmlformats.org/officeDocument/2006/relationships/tags" Target="../tags/tag34.xml"/></Relationships>
</file>

<file path=ppt/slides/_rels/slide21.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tags" Target="../tags/tag39.xml"/><Relationship Id="rId4" Type="http://schemas.openxmlformats.org/officeDocument/2006/relationships/image" Target="../media/image60.png"/><Relationship Id="rId3" Type="http://schemas.openxmlformats.org/officeDocument/2006/relationships/tags" Target="../tags/tag38.xml"/><Relationship Id="rId2" Type="http://schemas.openxmlformats.org/officeDocument/2006/relationships/image" Target="../media/image59.png"/><Relationship Id="rId1" Type="http://schemas.openxmlformats.org/officeDocument/2006/relationships/tags" Target="../tags/tag37.xml"/></Relationships>
</file>

<file path=ppt/slides/_rels/slide22.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7.xml"/><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image" Target="../media/image62.png"/></Relationships>
</file>

<file path=ppt/slides/_rels/slide23.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43.xml"/><Relationship Id="rId7" Type="http://schemas.openxmlformats.org/officeDocument/2006/relationships/image" Target="../media/image68.png"/><Relationship Id="rId6" Type="http://schemas.openxmlformats.org/officeDocument/2006/relationships/tags" Target="../tags/tag42.xml"/><Relationship Id="rId5" Type="http://schemas.openxmlformats.org/officeDocument/2006/relationships/image" Target="../media/image67.png"/><Relationship Id="rId4" Type="http://schemas.openxmlformats.org/officeDocument/2006/relationships/tags" Target="../tags/tag41.xml"/><Relationship Id="rId3" Type="http://schemas.openxmlformats.org/officeDocument/2006/relationships/tags" Target="../tags/tag40.xml"/><Relationship Id="rId2" Type="http://schemas.openxmlformats.org/officeDocument/2006/relationships/image" Target="../media/image66.png"/><Relationship Id="rId10" Type="http://schemas.openxmlformats.org/officeDocument/2006/relationships/notesSlide" Target="../notesSlides/notesSlide9.xml"/><Relationship Id="rId1" Type="http://schemas.openxmlformats.org/officeDocument/2006/relationships/image" Target="../media/image6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p:nvPr>
        </p:nvSpPr>
        <p:spPr>
          <a:xfrm>
            <a:off x="227965" y="102235"/>
            <a:ext cx="11810365" cy="2578100"/>
          </a:xfrm>
        </p:spPr>
        <p:txBody>
          <a:bodyPr>
            <a:normAutofit/>
          </a:bodyPr>
          <a:p>
            <a:r>
              <a:rPr lang="en-US" altLang="zh-CN"/>
              <a:t>Search for GW bursts and continuous GW </a:t>
            </a:r>
            <a:r>
              <a:rPr lang="en-US" altLang="zh-CN"/>
              <a:t> with pulsar timing array</a:t>
            </a:r>
            <a:endParaRPr lang="en-US" altLang="zh-CN"/>
          </a:p>
        </p:txBody>
      </p:sp>
      <p:sp>
        <p:nvSpPr>
          <p:cNvPr id="3" name="副标题 2"/>
          <p:cNvSpPr>
            <a:spLocks noGrp="1"/>
          </p:cNvSpPr>
          <p:nvPr>
            <p:ph type="subTitle" idx="1"/>
          </p:nvPr>
        </p:nvSpPr>
        <p:spPr>
          <a:xfrm>
            <a:off x="1517650" y="3602355"/>
            <a:ext cx="9150350" cy="2338705"/>
          </a:xfrm>
        </p:spPr>
        <p:txBody>
          <a:bodyPr>
            <a:normAutofit lnSpcReduction="20000"/>
          </a:bodyPr>
          <a:p>
            <a:r>
              <a:rPr lang="en-US" altLang="zh-CN" sz="4000"/>
              <a:t>Jingbo Wang</a:t>
            </a:r>
            <a:endParaRPr lang="en-US" altLang="zh-CN" sz="4000"/>
          </a:p>
          <a:p>
            <a:r>
              <a:rPr lang="en-US" altLang="zh-CN" sz="4000"/>
              <a:t>Lishui University</a:t>
            </a:r>
            <a:endParaRPr lang="en-US" altLang="zh-CN" sz="4000"/>
          </a:p>
          <a:p>
            <a:r>
              <a:rPr lang="en-US" altLang="zh-CN" sz="4000"/>
              <a:t>SKA Pulsar Science Symposium 2025</a:t>
            </a:r>
            <a:endParaRPr lang="en-US" altLang="zh-CN" sz="4000"/>
          </a:p>
          <a:p>
            <a:r>
              <a:rPr lang="en-US" altLang="zh-CN" sz="4000"/>
              <a:t>Qingdao  2025.7</a:t>
            </a:r>
            <a:endParaRPr lang="en-US" altLang="zh-CN" sz="4000"/>
          </a:p>
        </p:txBody>
      </p:sp>
    </p:spTree>
  </p:cSld>
  <p:clrMapOvr>
    <a:masterClrMapping/>
  </p:clrMapOvr>
  <p:transition advTm="44126"/>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063552" y="116632"/>
            <a:ext cx="7886700" cy="1325563"/>
          </a:xfrm>
        </p:spPr>
        <p:txBody>
          <a:bodyPr/>
          <a:lstStyle/>
          <a:p>
            <a:pPr algn="ctr"/>
            <a:r>
              <a:rPr lang="en-US" altLang="zh-CN" sz="4400"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Contents</a:t>
            </a:r>
            <a:endParaRPr lang="en-US" altLang="zh-CN" sz="4400"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4" name="内容占位符 3"/>
          <p:cNvSpPr>
            <a:spLocks noGrp="1"/>
          </p:cNvSpPr>
          <p:nvPr>
            <p:ph idx="4294967295"/>
            <p:custDataLst>
              <p:tags r:id="rId1"/>
            </p:custDataLst>
          </p:nvPr>
        </p:nvSpPr>
        <p:spPr>
          <a:xfrm>
            <a:off x="888365" y="1337945"/>
            <a:ext cx="9779635" cy="4028440"/>
          </a:xfrm>
          <a:prstGeom prst="rect">
            <a:avLst/>
          </a:prstGeom>
        </p:spPr>
        <p:txBody>
          <a:bodyPr>
            <a:normAutofit lnSpcReduction="20000"/>
          </a:bodyPr>
          <a:lstStyle/>
          <a:p>
            <a:pPr marL="0" indent="0">
              <a:lnSpc>
                <a:spcPct val="100000"/>
              </a:lnSpc>
              <a:buNone/>
            </a:pPr>
            <a:endParaRPr lang="en-US" sz="3200" b="1" dirty="0">
              <a:solidFill>
                <a:srgbClr val="0000FF"/>
              </a:solidFill>
              <a:latin typeface="Times New Roman" panose="02020603050405020304" pitchFamily="18" charset="0"/>
              <a:ea typeface="宋体" panose="02010600030101010101" pitchFamily="2" charset="-122"/>
              <a:cs typeface="Times New Roman" panose="02020603050405020304" pitchFamily="18" charset="0"/>
            </a:endParaRPr>
          </a:p>
          <a:p>
            <a:pPr>
              <a:lnSpc>
                <a:spcPct val="100000"/>
              </a:lnSpc>
              <a:buFont typeface="Wingdings" panose="05000000000000000000" charset="0"/>
              <a:buChar char="Ø"/>
            </a:pPr>
            <a:r>
              <a:rPr lang="en-US" altLang="zh-CN" sz="4400" b="1" dirty="0">
                <a:latin typeface="Times New Roman" panose="02020603050405020304" pitchFamily="18" charset="0"/>
                <a:ea typeface="宋体" panose="02010600030101010101" pitchFamily="2" charset="-122"/>
                <a:cs typeface="Times New Roman" panose="02020603050405020304" pitchFamily="18" charset="0"/>
                <a:sym typeface="+mn-ea"/>
              </a:rPr>
              <a:t>Pulsar Timing Array</a:t>
            </a:r>
            <a:endParaRPr lang="en-US" altLang="zh-CN" sz="4400" b="1" dirty="0">
              <a:latin typeface="Times New Roman" panose="02020603050405020304" pitchFamily="18" charset="0"/>
              <a:ea typeface="宋体" panose="02010600030101010101" pitchFamily="2" charset="-122"/>
              <a:cs typeface="Times New Roman" panose="02020603050405020304" pitchFamily="18" charset="0"/>
              <a:sym typeface="+mn-ea"/>
            </a:endParaRPr>
          </a:p>
          <a:p>
            <a:pPr>
              <a:lnSpc>
                <a:spcPct val="100000"/>
              </a:lnSpc>
              <a:buFont typeface="Wingdings" panose="05000000000000000000" charset="0"/>
              <a:buChar char="Ø"/>
            </a:pPr>
            <a:r>
              <a:rPr lang="en-US" altLang="zh-CN" sz="4400" b="1" dirty="0">
                <a:latin typeface="Times New Roman" panose="02020603050405020304" pitchFamily="18" charset="0"/>
                <a:ea typeface="宋体" panose="02010600030101010101" pitchFamily="2" charset="-122"/>
                <a:cs typeface="Times New Roman" panose="02020603050405020304" pitchFamily="18" charset="0"/>
                <a:sym typeface="+mn-ea"/>
              </a:rPr>
              <a:t>Method for search GW with PTA</a:t>
            </a:r>
            <a:endParaRPr lang="en-US" altLang="zh-CN" sz="4400" b="1" dirty="0">
              <a:latin typeface="Times New Roman" panose="02020603050405020304" pitchFamily="18" charset="0"/>
              <a:ea typeface="宋体" panose="02010600030101010101" pitchFamily="2" charset="-122"/>
              <a:cs typeface="Times New Roman" panose="02020603050405020304" pitchFamily="18" charset="0"/>
              <a:sym typeface="+mn-ea"/>
            </a:endParaRPr>
          </a:p>
          <a:p>
            <a:pPr>
              <a:lnSpc>
                <a:spcPct val="100000"/>
              </a:lnSpc>
              <a:buFont typeface="Wingdings" panose="05000000000000000000" charset="0"/>
              <a:buChar char="Ø"/>
            </a:pPr>
            <a:r>
              <a:rPr lang="en-US" altLang="zh-CN" sz="4400" b="1" dirty="0">
                <a:latin typeface="Times New Roman" panose="02020603050405020304" pitchFamily="18" charset="0"/>
                <a:ea typeface="宋体" panose="02010600030101010101" pitchFamily="2" charset="-122"/>
                <a:cs typeface="Times New Roman" panose="02020603050405020304" pitchFamily="18" charset="0"/>
                <a:sym typeface="+mn-ea"/>
              </a:rPr>
              <a:t>Results on GW bursts continuous GW</a:t>
            </a:r>
            <a:br>
              <a:rPr lang="en-US" altLang="zh-CN" sz="4400" b="1" dirty="0">
                <a:latin typeface="Times New Roman" panose="02020603050405020304" pitchFamily="18" charset="0"/>
                <a:ea typeface="宋体" panose="02010600030101010101" pitchFamily="2" charset="-122"/>
                <a:cs typeface="Times New Roman" panose="02020603050405020304" pitchFamily="18" charset="0"/>
                <a:sym typeface="+mn-ea"/>
              </a:rPr>
            </a:br>
            <a:endParaRPr lang="en-US" altLang="zh-CN" sz="4400" b="1" dirty="0">
              <a:latin typeface="Times New Roman" panose="02020603050405020304" pitchFamily="18" charset="0"/>
              <a:ea typeface="宋体" panose="02010600030101010101" pitchFamily="2" charset="-122"/>
              <a:cs typeface="Times New Roman" panose="02020603050405020304" pitchFamily="18" charset="0"/>
              <a:sym typeface="+mn-ea"/>
            </a:endParaRPr>
          </a:p>
        </p:txBody>
      </p:sp>
      <p:sp>
        <p:nvSpPr>
          <p:cNvPr id="3" name="灯片编号占位符 2"/>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transition spd="med" advTm="33753">
    <p:split orient="ver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 name="文本框 13"/>
          <p:cNvSpPr txBox="1"/>
          <p:nvPr/>
        </p:nvSpPr>
        <p:spPr>
          <a:xfrm>
            <a:off x="2359025" y="111760"/>
            <a:ext cx="6511290" cy="769620"/>
          </a:xfrm>
          <a:prstGeom prst="rect">
            <a:avLst/>
          </a:prstGeom>
          <a:noFill/>
        </p:spPr>
        <p:txBody>
          <a:bodyPr wrap="square" rtlCol="0">
            <a:noAutofit/>
          </a:bodyPr>
          <a:p>
            <a:pPr algn="ctr"/>
            <a:r>
              <a:rPr lang="en-US" altLang="zh-CN" sz="4000">
                <a:solidFill>
                  <a:schemeClr val="tx1"/>
                </a:solidFill>
                <a:latin typeface="+mj-lt"/>
                <a:ea typeface="汉仪大黑简" panose="02010600000101010101" charset="-122"/>
                <a:cs typeface="+mj-lt"/>
                <a:sym typeface="汉仪大黑简" panose="02010600000101010101" charset="-122"/>
              </a:rPr>
              <a:t>Pulsar timing array</a:t>
            </a:r>
            <a:endParaRPr lang="en-US" altLang="zh-CN" sz="4000">
              <a:solidFill>
                <a:schemeClr val="tx1"/>
              </a:solidFill>
              <a:latin typeface="+mj-lt"/>
              <a:ea typeface="汉仪大黑简" panose="02010600000101010101" charset="-122"/>
              <a:cs typeface="+mj-lt"/>
              <a:sym typeface="汉仪大黑简" panose="02010600000101010101" charset="-122"/>
            </a:endParaRPr>
          </a:p>
        </p:txBody>
      </p:sp>
      <p:sp>
        <p:nvSpPr>
          <p:cNvPr id="4" name="文本框 3"/>
          <p:cNvSpPr txBox="1"/>
          <p:nvPr/>
        </p:nvSpPr>
        <p:spPr>
          <a:xfrm>
            <a:off x="6095365" y="882015"/>
            <a:ext cx="5888355" cy="2584450"/>
          </a:xfrm>
          <a:prstGeom prst="rect">
            <a:avLst/>
          </a:prstGeom>
          <a:noFill/>
        </p:spPr>
        <p:txBody>
          <a:bodyPr wrap="square" rtlCol="0" anchor="t">
            <a:spAutoFit/>
          </a:bodyPr>
          <a:p>
            <a:pPr marL="285750" indent="-285750" algn="just" fontAlgn="auto">
              <a:lnSpc>
                <a:spcPct val="150000"/>
              </a:lnSpc>
              <a:buFont typeface="Wingdings" panose="05000000000000000000" charset="0"/>
              <a:buChar char="Ø"/>
            </a:pPr>
            <a:r>
              <a:rPr kern="100" dirty="0">
                <a:latin typeface="微软雅黑" panose="020B0503020204020204" charset="-122"/>
                <a:ea typeface="微软雅黑" panose="020B0503020204020204" charset="-122"/>
                <a:cs typeface="Times New Roman" panose="02020603050405020304" pitchFamily="18" charset="0"/>
                <a:sym typeface="+mn-ea"/>
              </a:rPr>
              <a:t>Pulsar timing arrays (PTAs) are a sensitive probe of low-frequency</a:t>
            </a:r>
            <a:r>
              <a:rPr lang="en-US" kern="100" dirty="0">
                <a:latin typeface="微软雅黑" panose="020B0503020204020204" charset="-122"/>
                <a:ea typeface="微软雅黑" panose="020B0503020204020204" charset="-122"/>
                <a:cs typeface="Times New Roman" panose="02020603050405020304" pitchFamily="18" charset="0"/>
                <a:sym typeface="+mn-ea"/>
              </a:rPr>
              <a:t> </a:t>
            </a:r>
            <a:r>
              <a:rPr kern="100" dirty="0">
                <a:latin typeface="微软雅黑" panose="020B0503020204020204" charset="-122"/>
                <a:ea typeface="微软雅黑" panose="020B0503020204020204" charset="-122"/>
                <a:cs typeface="Times New Roman" panose="02020603050405020304" pitchFamily="18" charset="0"/>
                <a:sym typeface="+mn-ea"/>
              </a:rPr>
              <a:t>(10</a:t>
            </a:r>
            <a:r>
              <a:rPr kern="100" baseline="30000" dirty="0">
                <a:latin typeface="微软雅黑" panose="020B0503020204020204" charset="-122"/>
                <a:ea typeface="微软雅黑" panose="020B0503020204020204" charset="-122"/>
                <a:cs typeface="Times New Roman" panose="02020603050405020304" pitchFamily="18" charset="0"/>
                <a:sym typeface="+mn-ea"/>
              </a:rPr>
              <a:t>−9</a:t>
            </a:r>
            <a:r>
              <a:rPr kern="100" dirty="0">
                <a:latin typeface="微软雅黑" panose="020B0503020204020204" charset="-122"/>
                <a:ea typeface="微软雅黑" panose="020B0503020204020204" charset="-122"/>
                <a:cs typeface="Times New Roman" panose="02020603050405020304" pitchFamily="18" charset="0"/>
                <a:sym typeface="+mn-ea"/>
              </a:rPr>
              <a:t> to 10</a:t>
            </a:r>
            <a:r>
              <a:rPr kern="100" baseline="30000" dirty="0">
                <a:latin typeface="微软雅黑" panose="020B0503020204020204" charset="-122"/>
                <a:ea typeface="微软雅黑" panose="020B0503020204020204" charset="-122"/>
                <a:cs typeface="Times New Roman" panose="02020603050405020304" pitchFamily="18" charset="0"/>
                <a:sym typeface="+mn-ea"/>
              </a:rPr>
              <a:t>−7</a:t>
            </a:r>
            <a:r>
              <a:rPr kern="100" dirty="0">
                <a:latin typeface="微软雅黑" panose="020B0503020204020204" charset="-122"/>
                <a:ea typeface="微软雅黑" panose="020B0503020204020204" charset="-122"/>
                <a:cs typeface="Times New Roman" panose="02020603050405020304" pitchFamily="18" charset="0"/>
                <a:sym typeface="+mn-ea"/>
              </a:rPr>
              <a:t> Hz) gravitational waves (GWs).The PTAs regularly</a:t>
            </a:r>
            <a:r>
              <a:rPr lang="en-US" kern="100" dirty="0">
                <a:latin typeface="微软雅黑" panose="020B0503020204020204" charset="-122"/>
                <a:ea typeface="微软雅黑" panose="020B0503020204020204" charset="-122"/>
                <a:cs typeface="Times New Roman" panose="02020603050405020304" pitchFamily="18" charset="0"/>
                <a:sym typeface="+mn-ea"/>
              </a:rPr>
              <a:t> </a:t>
            </a:r>
            <a:r>
              <a:rPr kern="100" dirty="0">
                <a:latin typeface="微软雅黑" panose="020B0503020204020204" charset="-122"/>
                <a:ea typeface="微软雅黑" panose="020B0503020204020204" charset="-122"/>
                <a:cs typeface="Times New Roman" panose="02020603050405020304" pitchFamily="18" charset="0"/>
                <a:sym typeface="+mn-ea"/>
              </a:rPr>
              <a:t>monitor the times of arrival (ToAs) of pulses from a large number of</a:t>
            </a:r>
            <a:r>
              <a:rPr lang="en-US" kern="100" dirty="0">
                <a:latin typeface="微软雅黑" panose="020B0503020204020204" charset="-122"/>
                <a:ea typeface="微软雅黑" panose="020B0503020204020204" charset="-122"/>
                <a:cs typeface="Times New Roman" panose="02020603050405020304" pitchFamily="18" charset="0"/>
                <a:sym typeface="+mn-ea"/>
              </a:rPr>
              <a:t> </a:t>
            </a:r>
            <a:r>
              <a:rPr kern="100" dirty="0">
                <a:latin typeface="微软雅黑" panose="020B0503020204020204" charset="-122"/>
                <a:ea typeface="微软雅黑" panose="020B0503020204020204" charset="-122"/>
                <a:cs typeface="Times New Roman" panose="02020603050405020304" pitchFamily="18" charset="0"/>
                <a:sym typeface="+mn-ea"/>
              </a:rPr>
              <a:t>stable millisecond</a:t>
            </a:r>
            <a:r>
              <a:rPr lang="en-US" kern="100" dirty="0">
                <a:latin typeface="微软雅黑" panose="020B0503020204020204" charset="-122"/>
                <a:ea typeface="微软雅黑" panose="020B0503020204020204" charset="-122"/>
                <a:cs typeface="Times New Roman" panose="02020603050405020304" pitchFamily="18" charset="0"/>
                <a:sym typeface="+mn-ea"/>
              </a:rPr>
              <a:t> </a:t>
            </a:r>
            <a:r>
              <a:rPr kern="100" dirty="0">
                <a:latin typeface="微软雅黑" panose="020B0503020204020204" charset="-122"/>
                <a:ea typeface="微软雅黑" panose="020B0503020204020204" charset="-122"/>
                <a:cs typeface="Times New Roman" panose="02020603050405020304" pitchFamily="18" charset="0"/>
                <a:sym typeface="+mn-ea"/>
              </a:rPr>
              <a:t> pulsars</a:t>
            </a:r>
            <a:endParaRPr kern="100" dirty="0">
              <a:latin typeface="微软雅黑" panose="020B0503020204020204" charset="-122"/>
              <a:ea typeface="微软雅黑" panose="020B0503020204020204" charset="-122"/>
              <a:cs typeface="Times New Roman" panose="02020603050405020304" pitchFamily="18" charset="0"/>
              <a:sym typeface="+mn-ea"/>
            </a:endParaRPr>
          </a:p>
          <a:p>
            <a:pPr marL="285750" indent="-285750" algn="just" fontAlgn="auto">
              <a:lnSpc>
                <a:spcPct val="150000"/>
              </a:lnSpc>
              <a:buFont typeface="Wingdings" panose="05000000000000000000" charset="0"/>
              <a:buChar char="Ø"/>
            </a:pPr>
            <a:r>
              <a:rPr lang="en-US" kern="100" dirty="0">
                <a:latin typeface="微软雅黑" panose="020B0503020204020204" charset="-122"/>
                <a:ea typeface="微软雅黑" panose="020B0503020204020204" charset="-122"/>
                <a:cs typeface="Times New Roman" panose="02020603050405020304" pitchFamily="18" charset="0"/>
                <a:sym typeface="+mn-ea"/>
              </a:rPr>
              <a:t>PPTA,EPTA,NanoGrav,InPTA,IPTA,MeerKat,CPTA</a:t>
            </a:r>
            <a:endParaRPr lang="en-US" kern="100" dirty="0">
              <a:latin typeface="微软雅黑" panose="020B0503020204020204" charset="-122"/>
              <a:ea typeface="微软雅黑" panose="020B0503020204020204" charset="-122"/>
              <a:cs typeface="Times New Roman" panose="02020603050405020304" pitchFamily="18" charset="0"/>
              <a:sym typeface="+mn-ea"/>
            </a:endParaRPr>
          </a:p>
        </p:txBody>
      </p:sp>
      <p:pic>
        <p:nvPicPr>
          <p:cNvPr id="5" name="图片 4" descr="脉冲星计时阵"/>
          <p:cNvPicPr>
            <a:picLocks noChangeAspect="1"/>
          </p:cNvPicPr>
          <p:nvPr>
            <p:custDataLst>
              <p:tags r:id="rId1"/>
            </p:custDataLst>
          </p:nvPr>
        </p:nvPicPr>
        <p:blipFill>
          <a:blip r:embed="rId2"/>
          <a:stretch>
            <a:fillRect/>
          </a:stretch>
        </p:blipFill>
        <p:spPr>
          <a:xfrm>
            <a:off x="6475730" y="3709670"/>
            <a:ext cx="4036060" cy="3028315"/>
          </a:xfrm>
          <a:prstGeom prst="rect">
            <a:avLst/>
          </a:prstGeom>
        </p:spPr>
      </p:pic>
      <p:pic>
        <p:nvPicPr>
          <p:cNvPr id="6" name="图片 5" descr="图1-6引力波源及相应探测方式"/>
          <p:cNvPicPr>
            <a:picLocks noChangeAspect="1"/>
          </p:cNvPicPr>
          <p:nvPr/>
        </p:nvPicPr>
        <p:blipFill>
          <a:blip r:embed="rId3"/>
          <a:srcRect l="8915" t="3398" r="6929" b="3589"/>
          <a:stretch>
            <a:fillRect/>
          </a:stretch>
        </p:blipFill>
        <p:spPr>
          <a:xfrm>
            <a:off x="5715" y="1080135"/>
            <a:ext cx="6122670" cy="5077460"/>
          </a:xfrm>
          <a:prstGeom prst="rect">
            <a:avLst/>
          </a:prstGeom>
        </p:spPr>
      </p:pic>
    </p:spTree>
  </p:cSld>
  <p:clrMapOvr>
    <a:masterClrMapping/>
  </p:clrMapOvr>
  <p:transition advTm="605481"/>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49AE70B2-8BF9-45C0-BB95-33D1B9D3A854}" type="slidenum">
              <a:rPr lang="zh-CN" altLang="en-US" smtClean="0"/>
            </a:fld>
            <a:endParaRPr lang="zh-CN" altLang="en-US"/>
          </a:p>
        </p:txBody>
      </p:sp>
      <p:sp>
        <p:nvSpPr>
          <p:cNvPr id="5" name="标题 3"/>
          <p:cNvSpPr>
            <a:spLocks noGrp="1"/>
          </p:cNvSpPr>
          <p:nvPr>
            <p:custDataLst>
              <p:tags r:id="rId1"/>
            </p:custDataLst>
          </p:nvPr>
        </p:nvSpPr>
        <p:spPr>
          <a:xfrm>
            <a:off x="1487170" y="-99695"/>
            <a:ext cx="7886700" cy="1325563"/>
          </a:xfrm>
        </p:spPr>
        <p:txBody>
          <a:bodyPr anchor="ctr" anchorCtr="0">
            <a:normAutofit/>
          </a:bodyPr>
          <a:lstStyle>
            <a:lvl1pPr algn="l" defTabSz="685800" rtl="0" eaLnBrk="1" latinLnBrk="0" hangingPunct="1">
              <a:lnSpc>
                <a:spcPct val="90000"/>
              </a:lnSpc>
              <a:spcBef>
                <a:spcPct val="0"/>
              </a:spcBef>
              <a:buNone/>
              <a:defRPr sz="3300" b="0" kern="1200">
                <a:solidFill>
                  <a:schemeClr val="tx1"/>
                </a:solidFill>
                <a:effectLst/>
                <a:latin typeface="+mj-lt"/>
                <a:ea typeface="+mj-ea"/>
                <a:cs typeface="+mj-cs"/>
              </a:defRPr>
            </a:lvl1pPr>
          </a:lstStyle>
          <a:p>
            <a:endParaRPr lang="en-US" altLang="zh-CN"/>
          </a:p>
        </p:txBody>
      </p:sp>
      <p:sp>
        <p:nvSpPr>
          <p:cNvPr id="6" name="文本框 5"/>
          <p:cNvSpPr txBox="1"/>
          <p:nvPr/>
        </p:nvSpPr>
        <p:spPr>
          <a:xfrm>
            <a:off x="363220" y="805815"/>
            <a:ext cx="11148695" cy="2947035"/>
          </a:xfrm>
          <a:prstGeom prst="rect">
            <a:avLst/>
          </a:prstGeom>
          <a:noFill/>
        </p:spPr>
        <p:txBody>
          <a:bodyPr wrap="square" rtlCol="0">
            <a:noAutofit/>
          </a:bodyPr>
          <a:lstStyle/>
          <a:p>
            <a:pPr marL="285750" indent="-285750">
              <a:buFont typeface="Wingdings" panose="05000000000000000000" charset="0"/>
              <a:buChar char=""/>
            </a:pPr>
            <a:r>
              <a:rPr lang="en-US" altLang="zh-CN" sz="2400">
                <a:latin typeface="Times New Roman Regular" panose="02020603050405020304" charset="0"/>
                <a:cs typeface="Times New Roman Regular" panose="02020603050405020304" charset="0"/>
              </a:rPr>
              <a:t>Currently, there are mainly three types of nanohertz gravitational waves:</a:t>
            </a:r>
            <a:endParaRPr lang="en-US" altLang="zh-CN" sz="2400">
              <a:latin typeface="Times New Roman Regular" panose="02020603050405020304" charset="0"/>
              <a:cs typeface="Times New Roman Regular" panose="02020603050405020304" charset="0"/>
            </a:endParaRPr>
          </a:p>
          <a:p>
            <a:pPr marL="285750" indent="-285750">
              <a:buFont typeface="Arial" panose="020B0604020202020204" pitchFamily="34" charset="0"/>
              <a:buChar char="•"/>
            </a:pPr>
            <a:r>
              <a:rPr lang="en-US" altLang="zh-CN" sz="2400">
                <a:solidFill>
                  <a:srgbClr val="FF0000"/>
                </a:solidFill>
                <a:latin typeface="Times New Roman Regular" panose="02020603050405020304" charset="0"/>
                <a:cs typeface="Times New Roman Regular" panose="02020603050405020304" charset="0"/>
                <a:sym typeface="+mn-ea"/>
              </a:rPr>
              <a:t>Gravitational wave background,</a:t>
            </a:r>
            <a:r>
              <a:rPr lang="en-US" altLang="zh-CN" sz="2400">
                <a:solidFill>
                  <a:schemeClr val="tx1"/>
                </a:solidFill>
                <a:latin typeface="Times New Roman Regular" panose="02020603050405020304" charset="0"/>
                <a:cs typeface="Times New Roman Regular" panose="02020603050405020304" charset="0"/>
                <a:sym typeface="+mn-ea"/>
              </a:rPr>
              <a:t>t</a:t>
            </a:r>
            <a:r>
              <a:rPr lang="en-US" altLang="zh-CN" sz="2400">
                <a:solidFill>
                  <a:schemeClr val="tx1"/>
                </a:solidFill>
                <a:latin typeface="Times New Roman Regular" panose="02020603050405020304" charset="0"/>
                <a:cs typeface="Times New Roman Regular" panose="02020603050405020304" charset="0"/>
                <a:sym typeface="+mn-ea"/>
              </a:rPr>
              <a:t>he su</a:t>
            </a:r>
            <a:r>
              <a:rPr lang="en-US" altLang="zh-CN" sz="2400">
                <a:latin typeface="Times New Roman Regular" panose="02020603050405020304" charset="0"/>
                <a:cs typeface="Times New Roman Regular" panose="02020603050405020304" charset="0"/>
                <a:sym typeface="+mn-ea"/>
              </a:rPr>
              <a:t>m of gravitational waves generated by population of supermassive binary black holes  is called the stochastic  (SGWB), cosmic string,phase transition,etc.</a:t>
            </a:r>
            <a:endParaRPr lang="en-US" altLang="zh-CN" sz="2400">
              <a:latin typeface="Times New Roman Regular" panose="02020603050405020304" charset="0"/>
              <a:cs typeface="Times New Roman Regular" panose="02020603050405020304" charset="0"/>
            </a:endParaRPr>
          </a:p>
          <a:p>
            <a:pPr marL="285750" indent="-285750">
              <a:buFont typeface="Arial" panose="020B0604020202020204" pitchFamily="34" charset="0"/>
              <a:buChar char="•"/>
            </a:pPr>
            <a:r>
              <a:rPr lang="en-US" altLang="zh-CN" sz="2400">
                <a:solidFill>
                  <a:srgbClr val="FF0000"/>
                </a:solidFill>
                <a:latin typeface="Times New Roman Regular" panose="02020603050405020304" charset="0"/>
                <a:cs typeface="Times New Roman Regular" panose="02020603050405020304" charset="0"/>
              </a:rPr>
              <a:t>Continuous gravitational waves</a:t>
            </a:r>
            <a:r>
              <a:rPr lang="en-US" altLang="zh-CN" sz="2400">
                <a:latin typeface="Times New Roman Regular" panose="02020603050405020304" charset="0"/>
                <a:cs typeface="Times New Roman Regular" panose="02020603050405020304" charset="0"/>
              </a:rPr>
              <a:t> (CGW or CW)produced by of individual supermassive binary black holes (3C66B, OJ287,etc.).</a:t>
            </a:r>
            <a:endParaRPr lang="zh-CN" altLang="en-US" sz="2400">
              <a:solidFill>
                <a:srgbClr val="FF0000"/>
              </a:solidFill>
              <a:latin typeface="Times New Roman Regular" panose="02020603050405020304" charset="0"/>
              <a:cs typeface="Times New Roman Regular" panose="02020603050405020304" charset="0"/>
            </a:endParaRPr>
          </a:p>
          <a:p>
            <a:pPr marL="285750" indent="-285750">
              <a:buFont typeface="Arial" panose="020B0604020202020204" pitchFamily="34" charset="0"/>
              <a:buChar char="•"/>
            </a:pPr>
            <a:r>
              <a:rPr lang="en-US" altLang="zh-CN" sz="2400">
                <a:solidFill>
                  <a:srgbClr val="FF0000"/>
                </a:solidFill>
                <a:latin typeface="Times New Roman Regular" panose="02020603050405020304" charset="0"/>
                <a:cs typeface="Times New Roman Regular" panose="02020603050405020304" charset="0"/>
              </a:rPr>
              <a:t>Gravitational wave bursts</a:t>
            </a:r>
            <a:r>
              <a:rPr lang="en-US" altLang="zh-CN" sz="2400">
                <a:latin typeface="Times New Roman Regular" panose="02020603050405020304" charset="0"/>
                <a:cs typeface="Times New Roman Regular" panose="02020603050405020304" charset="0"/>
              </a:rPr>
              <a:t> generated by close encounters of supermassive black holes (unmodeled),  cosmic strings cusps, and mergers of supermassive binary black holes hohoholes(memory effect).</a:t>
            </a:r>
            <a:endParaRPr lang="en-US" altLang="zh-CN" sz="2400">
              <a:latin typeface="Times New Roman Regular" panose="02020603050405020304" charset="0"/>
              <a:cs typeface="Times New Roman Regular" panose="02020603050405020304" charset="0"/>
            </a:endParaRPr>
          </a:p>
        </p:txBody>
      </p:sp>
      <p:sp>
        <p:nvSpPr>
          <p:cNvPr id="14" name="文本框 13"/>
          <p:cNvSpPr txBox="1"/>
          <p:nvPr>
            <p:custDataLst>
              <p:tags r:id="rId2"/>
            </p:custDataLst>
          </p:nvPr>
        </p:nvSpPr>
        <p:spPr>
          <a:xfrm>
            <a:off x="1026795" y="111760"/>
            <a:ext cx="10568305" cy="769620"/>
          </a:xfrm>
          <a:prstGeom prst="rect">
            <a:avLst/>
          </a:prstGeom>
          <a:noFill/>
        </p:spPr>
        <p:txBody>
          <a:bodyPr wrap="square" rtlCol="0">
            <a:noAutofit/>
          </a:bodyPr>
          <a:p>
            <a:pPr algn="ctr"/>
            <a:r>
              <a:rPr lang="en-US" altLang="zh-CN" sz="4000">
                <a:solidFill>
                  <a:schemeClr val="tx1"/>
                </a:solidFill>
                <a:latin typeface="+mj-lt"/>
                <a:ea typeface="汉仪大黑简" panose="02010600000101010101" charset="-122"/>
                <a:cs typeface="+mj-lt"/>
                <a:sym typeface="汉仪大黑简" panose="02010600000101010101" charset="-122"/>
              </a:rPr>
              <a:t>Gravitational wave sources for Pulsar timing array</a:t>
            </a:r>
            <a:endParaRPr lang="en-US" altLang="zh-CN" sz="4000">
              <a:solidFill>
                <a:schemeClr val="tx1"/>
              </a:solidFill>
              <a:latin typeface="+mj-lt"/>
              <a:ea typeface="汉仪大黑简" panose="02010600000101010101" charset="-122"/>
              <a:cs typeface="+mj-lt"/>
              <a:sym typeface="汉仪大黑简" panose="02010600000101010101" charset="-122"/>
            </a:endParaRPr>
          </a:p>
        </p:txBody>
      </p:sp>
      <p:pic>
        <p:nvPicPr>
          <p:cNvPr id="3" name="图片 2"/>
          <p:cNvPicPr>
            <a:picLocks noChangeAspect="1"/>
          </p:cNvPicPr>
          <p:nvPr>
            <p:custDataLst>
              <p:tags r:id="rId3"/>
            </p:custDataLst>
          </p:nvPr>
        </p:nvPicPr>
        <p:blipFill>
          <a:blip r:embed="rId4"/>
          <a:stretch>
            <a:fillRect/>
          </a:stretch>
        </p:blipFill>
        <p:spPr>
          <a:xfrm>
            <a:off x="3859530" y="3769360"/>
            <a:ext cx="4472940" cy="2918460"/>
          </a:xfrm>
          <a:prstGeom prst="rect">
            <a:avLst/>
          </a:prstGeom>
        </p:spPr>
      </p:pic>
      <p:pic>
        <p:nvPicPr>
          <p:cNvPr id="10" name="图片 9"/>
          <p:cNvPicPr>
            <a:picLocks noChangeAspect="1"/>
          </p:cNvPicPr>
          <p:nvPr>
            <p:custDataLst>
              <p:tags r:id="rId5"/>
            </p:custDataLst>
          </p:nvPr>
        </p:nvPicPr>
        <p:blipFill>
          <a:blip r:embed="rId6"/>
          <a:stretch>
            <a:fillRect/>
          </a:stretch>
        </p:blipFill>
        <p:spPr>
          <a:xfrm>
            <a:off x="72390" y="3769360"/>
            <a:ext cx="4097020" cy="3012440"/>
          </a:xfrm>
          <a:prstGeom prst="rect">
            <a:avLst/>
          </a:prstGeom>
        </p:spPr>
      </p:pic>
      <p:pic>
        <p:nvPicPr>
          <p:cNvPr id="11" name="图片 10"/>
          <p:cNvPicPr>
            <a:picLocks noChangeAspect="1"/>
          </p:cNvPicPr>
          <p:nvPr>
            <p:custDataLst>
              <p:tags r:id="rId7"/>
            </p:custDataLst>
          </p:nvPr>
        </p:nvPicPr>
        <p:blipFill>
          <a:blip r:embed="rId8"/>
          <a:stretch>
            <a:fillRect/>
          </a:stretch>
        </p:blipFill>
        <p:spPr>
          <a:xfrm>
            <a:off x="8424545" y="3753485"/>
            <a:ext cx="3779520" cy="2802890"/>
          </a:xfrm>
          <a:prstGeom prst="rect">
            <a:avLst/>
          </a:prstGeom>
        </p:spPr>
      </p:pic>
    </p:spTree>
  </p:cSld>
  <p:clrMapOvr>
    <a:masterClrMapping/>
  </p:clrMapOvr>
  <p:transition advTm="135507"/>
</p:sld>
</file>

<file path=ppt/slides/slide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33" name="矩形 46"/>
          <p:cNvSpPr>
            <a:spLocks noChangeArrowheads="1"/>
          </p:cNvSpPr>
          <p:nvPr/>
        </p:nvSpPr>
        <p:spPr bwMode="auto">
          <a:xfrm>
            <a:off x="1276985" y="113030"/>
            <a:ext cx="8952865" cy="735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8" tIns="60958" rIns="121918" bIns="6095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just">
              <a:buNone/>
            </a:pPr>
            <a:r>
              <a:rPr lang="en-US" altLang="zh-CN" sz="4000">
                <a:latin typeface="+mj-lt"/>
                <a:ea typeface="汉仪大黑简" panose="02010600000101010101" charset="-122"/>
                <a:cs typeface="+mj-lt"/>
              </a:rPr>
              <a:t>         Method for search GW with PTA</a:t>
            </a:r>
            <a:endParaRPr lang="en-US" altLang="zh-CN" sz="4000">
              <a:latin typeface="+mj-lt"/>
              <a:ea typeface="汉仪大黑简" panose="02010600000101010101" charset="-122"/>
              <a:cs typeface="+mj-lt"/>
            </a:endParaRPr>
          </a:p>
        </p:txBody>
      </p:sp>
      <p:grpSp>
        <p:nvGrpSpPr>
          <p:cNvPr id="68" name="组合 67"/>
          <p:cNvGrpSpPr/>
          <p:nvPr/>
        </p:nvGrpSpPr>
        <p:grpSpPr>
          <a:xfrm>
            <a:off x="195675" y="957723"/>
            <a:ext cx="11877133" cy="3537348"/>
            <a:chOff x="85538" y="1455910"/>
            <a:chExt cx="8907850" cy="2653011"/>
          </a:xfrm>
        </p:grpSpPr>
        <p:grpSp>
          <p:nvGrpSpPr>
            <p:cNvPr id="41" name="组合 40"/>
            <p:cNvGrpSpPr/>
            <p:nvPr/>
          </p:nvGrpSpPr>
          <p:grpSpPr>
            <a:xfrm>
              <a:off x="85538" y="1455910"/>
              <a:ext cx="8907850" cy="2653011"/>
              <a:chOff x="35095" y="1417482"/>
              <a:chExt cx="9089275" cy="2579095"/>
            </a:xfrm>
          </p:grpSpPr>
          <p:grpSp>
            <p:nvGrpSpPr>
              <p:cNvPr id="42" name="组合 41"/>
              <p:cNvGrpSpPr/>
              <p:nvPr/>
            </p:nvGrpSpPr>
            <p:grpSpPr>
              <a:xfrm>
                <a:off x="35095" y="1417482"/>
                <a:ext cx="9089275" cy="2579095"/>
                <a:chOff x="35095" y="1417482"/>
                <a:chExt cx="9089275" cy="2579095"/>
              </a:xfrm>
            </p:grpSpPr>
            <p:sp>
              <p:nvSpPr>
                <p:cNvPr id="45" name="流程图: 可选过程 44"/>
                <p:cNvSpPr/>
                <p:nvPr/>
              </p:nvSpPr>
              <p:spPr>
                <a:xfrm>
                  <a:off x="35095" y="2539998"/>
                  <a:ext cx="9089275" cy="1456579"/>
                </a:xfrm>
                <a:prstGeom prst="flowChartAlternateProcess">
                  <a:avLst/>
                </a:prstGeom>
                <a:solidFill>
                  <a:srgbClr val="B4C6FA">
                    <a:alpha val="3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dirty="0">
                    <a:latin typeface="Arial" panose="020B0604020202020204" pitchFamily="34" charset="0"/>
                    <a:cs typeface="Arial" panose="020B0604020202020204" pitchFamily="34" charset="0"/>
                  </a:endParaRPr>
                </a:p>
              </p:txBody>
            </p:sp>
            <p:grpSp>
              <p:nvGrpSpPr>
                <p:cNvPr id="46" name="组合 45"/>
                <p:cNvGrpSpPr/>
                <p:nvPr/>
              </p:nvGrpSpPr>
              <p:grpSpPr>
                <a:xfrm>
                  <a:off x="3457730" y="1417482"/>
                  <a:ext cx="1877904" cy="403698"/>
                  <a:chOff x="3457730" y="1298961"/>
                  <a:chExt cx="1877904" cy="403698"/>
                </a:xfrm>
              </p:grpSpPr>
              <p:sp>
                <p:nvSpPr>
                  <p:cNvPr id="64" name="圆角矩形 63"/>
                  <p:cNvSpPr/>
                  <p:nvPr/>
                </p:nvSpPr>
                <p:spPr>
                  <a:xfrm>
                    <a:off x="3457730" y="1298961"/>
                    <a:ext cx="1871669" cy="40369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solidFill>
                    </a:endParaRPr>
                  </a:p>
                </p:txBody>
              </p:sp>
              <p:sp>
                <p:nvSpPr>
                  <p:cNvPr id="65" name="文本框 64"/>
                  <p:cNvSpPr txBox="1"/>
                  <p:nvPr/>
                </p:nvSpPr>
                <p:spPr>
                  <a:xfrm>
                    <a:off x="3531789" y="1320682"/>
                    <a:ext cx="1803845" cy="306493"/>
                  </a:xfrm>
                  <a:prstGeom prst="rect">
                    <a:avLst/>
                  </a:prstGeom>
                  <a:noFill/>
                </p:spPr>
                <p:txBody>
                  <a:bodyPr wrap="none" rtlCol="0">
                    <a:spAutoFit/>
                  </a:bodyPr>
                  <a:lstStyle/>
                  <a:p>
                    <a:r>
                      <a:rPr lang="en-US" altLang="zh-CN" sz="2135" dirty="0">
                        <a:latin typeface="黑体" panose="02010609060101010101" charset="-122"/>
                        <a:ea typeface="黑体" panose="02010609060101010101" charset="-122"/>
                      </a:rPr>
                      <a:t>Timing residuals</a:t>
                    </a:r>
                    <a:endParaRPr lang="en-US" altLang="zh-CN" sz="2135" dirty="0">
                      <a:latin typeface="黑体" panose="02010609060101010101" charset="-122"/>
                      <a:ea typeface="黑体" panose="02010609060101010101" charset="-122"/>
                    </a:endParaRPr>
                  </a:p>
                </p:txBody>
              </p:sp>
            </p:grpSp>
            <p:grpSp>
              <p:nvGrpSpPr>
                <p:cNvPr id="47" name="组合 46"/>
                <p:cNvGrpSpPr/>
                <p:nvPr/>
              </p:nvGrpSpPr>
              <p:grpSpPr>
                <a:xfrm>
                  <a:off x="299727" y="2780698"/>
                  <a:ext cx="8767696" cy="650775"/>
                  <a:chOff x="299727" y="2780698"/>
                  <a:chExt cx="8767696" cy="650775"/>
                </a:xfrm>
              </p:grpSpPr>
              <p:grpSp>
                <p:nvGrpSpPr>
                  <p:cNvPr id="52" name="组合 51"/>
                  <p:cNvGrpSpPr/>
                  <p:nvPr/>
                </p:nvGrpSpPr>
                <p:grpSpPr>
                  <a:xfrm>
                    <a:off x="299727" y="2780698"/>
                    <a:ext cx="1503186" cy="650775"/>
                    <a:chOff x="1849423" y="2077833"/>
                    <a:chExt cx="1871669" cy="650775"/>
                  </a:xfrm>
                </p:grpSpPr>
                <p:sp>
                  <p:nvSpPr>
                    <p:cNvPr id="62" name="圆角矩形 61"/>
                    <p:cNvSpPr/>
                    <p:nvPr/>
                  </p:nvSpPr>
                  <p:spPr>
                    <a:xfrm>
                      <a:off x="1849423" y="2112841"/>
                      <a:ext cx="1871669" cy="61576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mc:AlternateContent xmlns:mc="http://schemas.openxmlformats.org/markup-compatibility/2006">
                  <mc:Choice xmlns:a14="http://schemas.microsoft.com/office/drawing/2010/main" Requires="a14">
                    <p:sp>
                      <p:nvSpPr>
                        <p:cNvPr id="63" name="文本框 62"/>
                        <p:cNvSpPr txBox="1"/>
                        <p:nvPr/>
                      </p:nvSpPr>
                      <p:spPr>
                        <a:xfrm>
                          <a:off x="1856470" y="2077833"/>
                          <a:ext cx="1857574" cy="546318"/>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r>
                                  <a:rPr lang="en-US" altLang="zh-CN" sz="2135" b="0" i="1" smtClean="0">
                                    <a:solidFill>
                                      <a:srgbClr val="FF0000"/>
                                    </a:solidFill>
                                    <a:latin typeface="Cambria Math" panose="02040503050406030204" pitchFamily="18" charset="0"/>
                                    <a:ea typeface="黑体" panose="02010609060101010101" charset="-122"/>
                                  </a:rPr>
                                  <m:t>𝑠</m:t>
                                </m:r>
                              </m:oMath>
                            </m:oMathPara>
                          </a14:m>
                          <a:endParaRPr lang="en-US" altLang="zh-CN" sz="2135" dirty="0">
                            <a:solidFill>
                              <a:srgbClr val="FF0000"/>
                            </a:solidFill>
                            <a:latin typeface="黑体" panose="02010609060101010101" charset="-122"/>
                            <a:ea typeface="黑体" panose="02010609060101010101" charset="-122"/>
                          </a:endParaRPr>
                        </a:p>
                        <a:p>
                          <a:pPr algn="ctr"/>
                          <a:r>
                            <a:rPr lang="zh-CN" altLang="en-US" sz="2135" dirty="0">
                              <a:latin typeface="黑体" panose="02010609060101010101" charset="-122"/>
                              <a:ea typeface="黑体" panose="02010609060101010101" charset="-122"/>
                            </a:rPr>
                            <a:t>（</a:t>
                          </a:r>
                          <a:r>
                            <a:rPr lang="en-US" sz="2135" dirty="0">
                              <a:latin typeface="黑体" panose="02010609060101010101" charset="-122"/>
                              <a:ea typeface="黑体" panose="02010609060101010101" charset="-122"/>
                            </a:rPr>
                            <a:t>GW signal</a:t>
                          </a:r>
                          <a:r>
                            <a:rPr lang="zh-CN" altLang="en-US" sz="2135" dirty="0">
                              <a:latin typeface="黑体" panose="02010609060101010101" charset="-122"/>
                              <a:ea typeface="黑体" panose="02010609060101010101" charset="-122"/>
                            </a:rPr>
                            <a:t>）</a:t>
                          </a:r>
                          <a:endParaRPr lang="zh-CN" altLang="en-US" sz="2135" dirty="0">
                            <a:latin typeface="黑体" panose="02010609060101010101" charset="-122"/>
                            <a:ea typeface="黑体" panose="02010609060101010101" charset="-122"/>
                          </a:endParaRPr>
                        </a:p>
                      </p:txBody>
                    </p:sp>
                  </mc:Choice>
                  <mc:Fallback>
                    <p:sp>
                      <p:nvSpPr>
                        <p:cNvPr id="63" name="文本框 62"/>
                        <p:cNvSpPr txBox="1">
                          <a:spLocks noRot="1" noChangeAspect="1" noMove="1" noResize="1" noEditPoints="1" noAdjustHandles="1" noChangeArrowheads="1" noChangeShapeType="1" noTextEdit="1"/>
                        </p:cNvSpPr>
                        <p:nvPr/>
                      </p:nvSpPr>
                      <p:spPr>
                        <a:xfrm>
                          <a:off x="1856470" y="2077833"/>
                          <a:ext cx="1857574" cy="546318"/>
                        </a:xfrm>
                        <a:prstGeom prst="rect">
                          <a:avLst/>
                        </a:prstGeom>
                        <a:blipFill rotWithShape="1">
                          <a:blip r:embed="rId1"/>
                        </a:blipFill>
                      </p:spPr>
                      <p:txBody>
                        <a:bodyPr/>
                        <a:lstStyle/>
                        <a:p>
                          <a:r>
                            <a:rPr lang="zh-CN" altLang="en-US">
                              <a:noFill/>
                            </a:rPr>
                            <a:t> </a:t>
                          </a:r>
                        </a:p>
                      </p:txBody>
                    </p:sp>
                  </mc:Fallback>
                </mc:AlternateContent>
              </p:grpSp>
              <p:grpSp>
                <p:nvGrpSpPr>
                  <p:cNvPr id="53" name="组合 52"/>
                  <p:cNvGrpSpPr/>
                  <p:nvPr/>
                </p:nvGrpSpPr>
                <p:grpSpPr>
                  <a:xfrm>
                    <a:off x="1960507" y="2815733"/>
                    <a:ext cx="3152700" cy="615737"/>
                    <a:chOff x="1707562" y="2112841"/>
                    <a:chExt cx="2064727" cy="615767"/>
                  </a:xfrm>
                </p:grpSpPr>
                <p:sp>
                  <p:nvSpPr>
                    <p:cNvPr id="60" name="圆角矩形 59"/>
                    <p:cNvSpPr/>
                    <p:nvPr/>
                  </p:nvSpPr>
                  <p:spPr>
                    <a:xfrm>
                      <a:off x="1849423" y="2112841"/>
                      <a:ext cx="1871669" cy="61576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mc:AlternateContent xmlns:mc="http://schemas.openxmlformats.org/markup-compatibility/2006">
                  <mc:Choice xmlns:a14="http://schemas.microsoft.com/office/drawing/2010/main" Requires="a14">
                    <p:sp>
                      <p:nvSpPr>
                        <p:cNvPr id="61" name="文本框 60"/>
                        <p:cNvSpPr txBox="1"/>
                        <p:nvPr/>
                      </p:nvSpPr>
                      <p:spPr>
                        <a:xfrm>
                          <a:off x="1707562" y="2113754"/>
                          <a:ext cx="2064727" cy="546344"/>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US" altLang="zh-CN" sz="2135" i="1">
                                    <a:solidFill>
                                      <a:srgbClr val="FF0000"/>
                                    </a:solidFill>
                                    <a:latin typeface="Cambria Math" panose="02040503050406030204" pitchFamily="18" charset="0"/>
                                    <a:ea typeface="黑体" panose="02010609060101010101" charset="-122"/>
                                  </a:rPr>
                                  <m:t>𝑇𝑏</m:t>
                                </m:r>
                              </m:oMath>
                            </m:oMathPara>
                          </a14:m>
                          <a:endParaRPr lang="en-US" altLang="zh-CN" sz="2135" i="1" dirty="0">
                            <a:solidFill>
                              <a:srgbClr val="FF0000"/>
                            </a:solidFill>
                            <a:ea typeface="黑体" panose="02010609060101010101" charset="-122"/>
                          </a:endParaRPr>
                        </a:p>
                        <a:p>
                          <a:pPr algn="ctr"/>
                          <a:r>
                            <a:rPr lang="zh-CN" altLang="en-US" sz="2135" dirty="0">
                              <a:latin typeface="黑体" panose="02010609060101010101" charset="-122"/>
                              <a:ea typeface="黑体" panose="02010609060101010101" charset="-122"/>
                            </a:rPr>
                            <a:t>（</a:t>
                          </a:r>
                          <a:r>
                            <a:rPr lang="en-US" altLang="zh-CN" sz="2135" dirty="0">
                              <a:latin typeface="黑体" panose="02010609060101010101" charset="-122"/>
                              <a:ea typeface="黑体" panose="02010609060101010101" charset="-122"/>
                            </a:rPr>
                            <a:t>timing model</a:t>
                          </a:r>
                          <a:r>
                            <a:rPr lang="zh-CN" altLang="en-US" sz="2135" dirty="0">
                              <a:latin typeface="黑体" panose="02010609060101010101" charset="-122"/>
                              <a:ea typeface="黑体" panose="02010609060101010101" charset="-122"/>
                            </a:rPr>
                            <a:t>）</a:t>
                          </a:r>
                          <a:endParaRPr lang="zh-CN" altLang="en-US" sz="2135" dirty="0">
                            <a:latin typeface="黑体" panose="02010609060101010101" charset="-122"/>
                            <a:ea typeface="黑体" panose="02010609060101010101" charset="-122"/>
                          </a:endParaRPr>
                        </a:p>
                      </p:txBody>
                    </p:sp>
                  </mc:Choice>
                  <mc:Fallback>
                    <p:sp>
                      <p:nvSpPr>
                        <p:cNvPr id="61" name="文本框 60"/>
                        <p:cNvSpPr txBox="1">
                          <a:spLocks noRot="1" noChangeAspect="1" noMove="1" noResize="1" noEditPoints="1" noAdjustHandles="1" noChangeArrowheads="1" noChangeShapeType="1" noTextEdit="1"/>
                        </p:cNvSpPr>
                        <p:nvPr/>
                      </p:nvSpPr>
                      <p:spPr>
                        <a:xfrm>
                          <a:off x="1707562" y="2113754"/>
                          <a:ext cx="2064727" cy="546344"/>
                        </a:xfrm>
                        <a:prstGeom prst="rect">
                          <a:avLst/>
                        </a:prstGeom>
                        <a:blipFill rotWithShape="1">
                          <a:blip r:embed="rId2"/>
                        </a:blipFill>
                      </p:spPr>
                      <p:txBody>
                        <a:bodyPr/>
                        <a:lstStyle/>
                        <a:p>
                          <a:r>
                            <a:rPr lang="zh-CN" altLang="en-US">
                              <a:noFill/>
                            </a:rPr>
                            <a:t> </a:t>
                          </a:r>
                        </a:p>
                      </p:txBody>
                    </p:sp>
                  </mc:Fallback>
                </mc:AlternateContent>
              </p:grpSp>
              <p:grpSp>
                <p:nvGrpSpPr>
                  <p:cNvPr id="54" name="组合 53"/>
                  <p:cNvGrpSpPr/>
                  <p:nvPr/>
                </p:nvGrpSpPr>
                <p:grpSpPr>
                  <a:xfrm>
                    <a:off x="5518027" y="2796439"/>
                    <a:ext cx="3549396" cy="635034"/>
                    <a:chOff x="1849424" y="2093574"/>
                    <a:chExt cx="4419474" cy="635034"/>
                  </a:xfrm>
                </p:grpSpPr>
                <p:sp>
                  <p:nvSpPr>
                    <p:cNvPr id="58" name="圆角矩形 57"/>
                    <p:cNvSpPr/>
                    <p:nvPr/>
                  </p:nvSpPr>
                  <p:spPr>
                    <a:xfrm>
                      <a:off x="1849424" y="2112841"/>
                      <a:ext cx="1871669" cy="61576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mc:AlternateContent xmlns:mc="http://schemas.openxmlformats.org/markup-compatibility/2006">
                  <mc:Choice xmlns:a14="http://schemas.microsoft.com/office/drawing/2010/main" Requires="a14">
                    <p:sp>
                      <p:nvSpPr>
                        <p:cNvPr id="59" name="文本框 58"/>
                        <p:cNvSpPr txBox="1"/>
                        <p:nvPr/>
                      </p:nvSpPr>
                      <p:spPr>
                        <a:xfrm>
                          <a:off x="4006068" y="2093574"/>
                          <a:ext cx="2262830" cy="546318"/>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sSub>
                                  <m:sSubPr>
                                    <m:ctrlPr>
                                      <a:rPr lang="en-US" altLang="zh-CN" sz="2135" i="1" smtClean="0">
                                        <a:solidFill>
                                          <a:srgbClr val="FF0000"/>
                                        </a:solidFill>
                                        <a:latin typeface="Cambria Math" panose="02040503050406030204" pitchFamily="18" charset="0"/>
                                        <a:ea typeface="黑体" panose="02010609060101010101" charset="-122"/>
                                      </a:rPr>
                                    </m:ctrlPr>
                                  </m:sSubPr>
                                  <m:e>
                                    <m:r>
                                      <m:rPr>
                                        <m:sty m:val="p"/>
                                      </m:rPr>
                                      <a:rPr lang="en-US" altLang="zh-CN" sz="2135" i="1">
                                        <a:solidFill>
                                          <a:srgbClr val="FF0000"/>
                                        </a:solidFill>
                                        <a:latin typeface="Cambria Math" panose="02040503050406030204" pitchFamily="18" charset="0"/>
                                        <a:ea typeface="黑体" panose="02010609060101010101" charset="-122"/>
                                      </a:rPr>
                                      <m:t>n</m:t>
                                    </m:r>
                                  </m:e>
                                  <m:sub>
                                    <m:r>
                                      <a:rPr lang="en-US" altLang="zh-CN" sz="2135" b="0" i="1" smtClean="0">
                                        <a:solidFill>
                                          <a:srgbClr val="FF0000"/>
                                        </a:solidFill>
                                        <a:latin typeface="Cambria Math" panose="02040503050406030204" pitchFamily="18" charset="0"/>
                                        <a:ea typeface="黑体" panose="02010609060101010101" charset="-122"/>
                                      </a:rPr>
                                      <m:t>𝑤ℎ𝑖𝑡𝑒</m:t>
                                    </m:r>
                                  </m:sub>
                                </m:sSub>
                              </m:oMath>
                            </m:oMathPara>
                          </a14:m>
                          <a:endParaRPr lang="en-US" altLang="zh-CN" sz="2135" dirty="0">
                            <a:latin typeface="黑体" panose="02010609060101010101" charset="-122"/>
                            <a:ea typeface="黑体" panose="02010609060101010101" charset="-122"/>
                          </a:endParaRPr>
                        </a:p>
                        <a:p>
                          <a:pPr algn="ctr"/>
                          <a:r>
                            <a:rPr lang="zh-CN" altLang="en-US" sz="2135" dirty="0">
                              <a:latin typeface="黑体" panose="02010609060101010101" charset="-122"/>
                              <a:ea typeface="黑体" panose="02010609060101010101" charset="-122"/>
                            </a:rPr>
                            <a:t>（</a:t>
                          </a:r>
                          <a:r>
                            <a:rPr lang="en-US" altLang="zh-CN" sz="2135" dirty="0">
                              <a:latin typeface="黑体" panose="02010609060101010101" charset="-122"/>
                              <a:ea typeface="黑体" panose="02010609060101010101" charset="-122"/>
                            </a:rPr>
                            <a:t>white noise</a:t>
                          </a:r>
                          <a:r>
                            <a:rPr lang="zh-CN" altLang="en-US" sz="2135" dirty="0">
                              <a:latin typeface="黑体" panose="02010609060101010101" charset="-122"/>
                              <a:ea typeface="黑体" panose="02010609060101010101" charset="-122"/>
                            </a:rPr>
                            <a:t>）</a:t>
                          </a:r>
                          <a:endParaRPr lang="zh-CN" altLang="en-US" sz="2135" dirty="0">
                            <a:latin typeface="黑体" panose="02010609060101010101" charset="-122"/>
                            <a:ea typeface="黑体" panose="02010609060101010101" charset="-122"/>
                          </a:endParaRPr>
                        </a:p>
                      </p:txBody>
                    </p:sp>
                  </mc:Choice>
                  <mc:Fallback>
                    <p:sp>
                      <p:nvSpPr>
                        <p:cNvPr id="59" name="文本框 58"/>
                        <p:cNvSpPr txBox="1">
                          <a:spLocks noRot="1" noChangeAspect="1" noMove="1" noResize="1" noEditPoints="1" noAdjustHandles="1" noChangeArrowheads="1" noChangeShapeType="1" noTextEdit="1"/>
                        </p:cNvSpPr>
                        <p:nvPr/>
                      </p:nvSpPr>
                      <p:spPr>
                        <a:xfrm>
                          <a:off x="4006068" y="2093574"/>
                          <a:ext cx="2262830" cy="546318"/>
                        </a:xfrm>
                        <a:prstGeom prst="rect">
                          <a:avLst/>
                        </a:prstGeom>
                        <a:blipFill rotWithShape="1">
                          <a:blip r:embed="rId3"/>
                        </a:blipFill>
                      </p:spPr>
                      <p:txBody>
                        <a:bodyPr/>
                        <a:lstStyle/>
                        <a:p>
                          <a:r>
                            <a:rPr lang="zh-CN" altLang="en-US">
                              <a:noFill/>
                            </a:rPr>
                            <a:t> </a:t>
                          </a:r>
                        </a:p>
                      </p:txBody>
                    </p:sp>
                  </mc:Fallback>
                </mc:AlternateContent>
              </p:grpSp>
              <p:grpSp>
                <p:nvGrpSpPr>
                  <p:cNvPr id="55" name="组合 54"/>
                  <p:cNvGrpSpPr/>
                  <p:nvPr/>
                </p:nvGrpSpPr>
                <p:grpSpPr>
                  <a:xfrm>
                    <a:off x="5394412" y="2796827"/>
                    <a:ext cx="3443040" cy="634646"/>
                    <a:chOff x="-565954" y="2093962"/>
                    <a:chExt cx="4287046" cy="634646"/>
                  </a:xfrm>
                </p:grpSpPr>
                <p:sp>
                  <p:nvSpPr>
                    <p:cNvPr id="56" name="圆角矩形 55"/>
                    <p:cNvSpPr/>
                    <p:nvPr/>
                  </p:nvSpPr>
                  <p:spPr>
                    <a:xfrm>
                      <a:off x="1849423" y="2112841"/>
                      <a:ext cx="1871669" cy="61576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mc:AlternateContent xmlns:mc="http://schemas.openxmlformats.org/markup-compatibility/2006">
                  <mc:Choice xmlns:a14="http://schemas.microsoft.com/office/drawing/2010/main" Requires="a14">
                    <p:sp>
                      <p:nvSpPr>
                        <p:cNvPr id="57" name="文本框 56"/>
                        <p:cNvSpPr txBox="1"/>
                        <p:nvPr/>
                      </p:nvSpPr>
                      <p:spPr>
                        <a:xfrm>
                          <a:off x="-565954" y="2093962"/>
                          <a:ext cx="2064916" cy="546318"/>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sSub>
                                  <m:sSubPr>
                                    <m:ctrlPr>
                                      <a:rPr lang="en-US" altLang="zh-CN" sz="2135" i="1" smtClean="0">
                                        <a:solidFill>
                                          <a:srgbClr val="FF0000"/>
                                        </a:solidFill>
                                        <a:latin typeface="Cambria Math" panose="02040503050406030204" pitchFamily="18" charset="0"/>
                                        <a:ea typeface="黑体" panose="02010609060101010101" charset="-122"/>
                                      </a:rPr>
                                    </m:ctrlPr>
                                  </m:sSubPr>
                                  <m:e>
                                    <m:r>
                                      <m:rPr>
                                        <m:sty m:val="p"/>
                                      </m:rPr>
                                      <a:rPr lang="en-US" altLang="zh-CN" sz="2135" i="1">
                                        <a:solidFill>
                                          <a:srgbClr val="FF0000"/>
                                        </a:solidFill>
                                        <a:latin typeface="Cambria Math" panose="02040503050406030204" pitchFamily="18" charset="0"/>
                                        <a:ea typeface="黑体" panose="02010609060101010101" charset="-122"/>
                                      </a:rPr>
                                      <m:t>n</m:t>
                                    </m:r>
                                  </m:e>
                                  <m:sub>
                                    <m:r>
                                      <a:rPr lang="en-US" altLang="zh-CN" sz="2135" b="0" i="1">
                                        <a:solidFill>
                                          <a:srgbClr val="FF0000"/>
                                        </a:solidFill>
                                        <a:latin typeface="Cambria Math" panose="02040503050406030204" pitchFamily="18" charset="0"/>
                                        <a:ea typeface="黑体" panose="02010609060101010101" charset="-122"/>
                                      </a:rPr>
                                      <m:t>𝑟𝑒𝑑</m:t>
                                    </m:r>
                                  </m:sub>
                                </m:sSub>
                              </m:oMath>
                            </m:oMathPara>
                          </a14:m>
                          <a:endParaRPr lang="en-US" altLang="zh-CN" sz="2135" dirty="0">
                            <a:latin typeface="黑体" panose="02010609060101010101" charset="-122"/>
                            <a:ea typeface="黑体" panose="02010609060101010101" charset="-122"/>
                          </a:endParaRPr>
                        </a:p>
                        <a:p>
                          <a:pPr algn="ctr"/>
                          <a:r>
                            <a:rPr lang="zh-CN" altLang="en-US" sz="2135" dirty="0">
                              <a:latin typeface="黑体" panose="02010609060101010101" charset="-122"/>
                              <a:ea typeface="黑体" panose="02010609060101010101" charset="-122"/>
                            </a:rPr>
                            <a:t>（</a:t>
                          </a:r>
                          <a:r>
                            <a:rPr lang="en-US" altLang="zh-CN" sz="2135" dirty="0">
                              <a:latin typeface="黑体" panose="02010609060101010101" charset="-122"/>
                              <a:ea typeface="黑体" panose="02010609060101010101" charset="-122"/>
                            </a:rPr>
                            <a:t>red noise</a:t>
                          </a:r>
                          <a:r>
                            <a:rPr lang="zh-CN" altLang="en-US" sz="2135" dirty="0">
                              <a:latin typeface="黑体" panose="02010609060101010101" charset="-122"/>
                              <a:ea typeface="黑体" panose="02010609060101010101" charset="-122"/>
                            </a:rPr>
                            <a:t>）</a:t>
                          </a:r>
                          <a:endParaRPr lang="zh-CN" altLang="en-US" sz="2135" dirty="0">
                            <a:latin typeface="黑体" panose="02010609060101010101" charset="-122"/>
                            <a:ea typeface="黑体" panose="02010609060101010101" charset="-122"/>
                          </a:endParaRPr>
                        </a:p>
                      </p:txBody>
                    </p:sp>
                  </mc:Choice>
                  <mc:Fallback>
                    <p:sp>
                      <p:nvSpPr>
                        <p:cNvPr id="57" name="文本框 56"/>
                        <p:cNvSpPr txBox="1">
                          <a:spLocks noRot="1" noChangeAspect="1" noMove="1" noResize="1" noEditPoints="1" noAdjustHandles="1" noChangeArrowheads="1" noChangeShapeType="1" noTextEdit="1"/>
                        </p:cNvSpPr>
                        <p:nvPr/>
                      </p:nvSpPr>
                      <p:spPr>
                        <a:xfrm>
                          <a:off x="-565954" y="2093962"/>
                          <a:ext cx="2064916" cy="546318"/>
                        </a:xfrm>
                        <a:prstGeom prst="rect">
                          <a:avLst/>
                        </a:prstGeom>
                        <a:blipFill rotWithShape="1">
                          <a:blip r:embed="rId4"/>
                        </a:blipFill>
                      </p:spPr>
                      <p:txBody>
                        <a:bodyPr/>
                        <a:lstStyle/>
                        <a:p>
                          <a:r>
                            <a:rPr lang="zh-CN" altLang="en-US">
                              <a:noFill/>
                            </a:rPr>
                            <a:t> </a:t>
                          </a:r>
                        </a:p>
                      </p:txBody>
                    </p:sp>
                  </mc:Fallback>
                </mc:AlternateContent>
              </p:grpSp>
            </p:grpSp>
            <p:sp>
              <p:nvSpPr>
                <p:cNvPr id="48" name="箭头: 右 93"/>
                <p:cNvSpPr/>
                <p:nvPr/>
              </p:nvSpPr>
              <p:spPr>
                <a:xfrm rot="5400000">
                  <a:off x="4034153" y="2062000"/>
                  <a:ext cx="718819" cy="237186"/>
                </a:xfrm>
                <a:prstGeom prst="rightArrow">
                  <a:avLst/>
                </a:prstGeom>
                <a:solidFill>
                  <a:srgbClr val="B4C6F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Arial" panose="020B0604020202020204" pitchFamily="34" charset="0"/>
                    <a:cs typeface="Arial" panose="020B0604020202020204" pitchFamily="34" charset="0"/>
                  </a:endParaRPr>
                </a:p>
              </p:txBody>
            </p:sp>
            <p:sp>
              <p:nvSpPr>
                <p:cNvPr id="49" name="文本框 48"/>
                <p:cNvSpPr txBox="1"/>
                <p:nvPr/>
              </p:nvSpPr>
              <p:spPr>
                <a:xfrm>
                  <a:off x="1766223" y="2769646"/>
                  <a:ext cx="446486" cy="665304"/>
                </a:xfrm>
                <a:prstGeom prst="rect">
                  <a:avLst/>
                </a:prstGeom>
                <a:noFill/>
              </p:spPr>
              <p:txBody>
                <a:bodyPr wrap="square" rtlCol="0">
                  <a:spAutoFit/>
                </a:bodyPr>
                <a:lstStyle/>
                <a:p>
                  <a:r>
                    <a:rPr lang="en-US" altLang="zh-CN" sz="5335" b="1" dirty="0">
                      <a:latin typeface="黑体" panose="02010609060101010101" charset="-122"/>
                      <a:ea typeface="黑体" panose="02010609060101010101" charset="-122"/>
                    </a:rPr>
                    <a:t>+</a:t>
                  </a:r>
                  <a:endParaRPr lang="zh-CN" altLang="en-US" sz="5335" b="1" dirty="0">
                    <a:latin typeface="黑体" panose="02010609060101010101" charset="-122"/>
                    <a:ea typeface="黑体" panose="02010609060101010101" charset="-122"/>
                  </a:endParaRPr>
                </a:p>
              </p:txBody>
            </p:sp>
            <p:sp>
              <p:nvSpPr>
                <p:cNvPr id="50" name="文本框 49"/>
                <p:cNvSpPr txBox="1"/>
                <p:nvPr/>
              </p:nvSpPr>
              <p:spPr>
                <a:xfrm>
                  <a:off x="5061313" y="2756144"/>
                  <a:ext cx="446486" cy="665304"/>
                </a:xfrm>
                <a:prstGeom prst="rect">
                  <a:avLst/>
                </a:prstGeom>
                <a:noFill/>
              </p:spPr>
              <p:txBody>
                <a:bodyPr wrap="square" rtlCol="0">
                  <a:spAutoFit/>
                </a:bodyPr>
                <a:lstStyle/>
                <a:p>
                  <a:r>
                    <a:rPr lang="en-US" altLang="zh-CN" sz="5335" b="1" dirty="0">
                      <a:latin typeface="黑体" panose="02010609060101010101" charset="-122"/>
                      <a:ea typeface="黑体" panose="02010609060101010101" charset="-122"/>
                    </a:rPr>
                    <a:t>+</a:t>
                  </a:r>
                  <a:endParaRPr lang="zh-CN" altLang="en-US" sz="5335" b="1" dirty="0">
                    <a:latin typeface="黑体" panose="02010609060101010101" charset="-122"/>
                    <a:ea typeface="黑体" panose="02010609060101010101" charset="-122"/>
                  </a:endParaRPr>
                </a:p>
              </p:txBody>
            </p:sp>
            <p:sp>
              <p:nvSpPr>
                <p:cNvPr id="51" name="文本框 50"/>
                <p:cNvSpPr txBox="1"/>
                <p:nvPr/>
              </p:nvSpPr>
              <p:spPr>
                <a:xfrm>
                  <a:off x="6944268" y="2756144"/>
                  <a:ext cx="446486" cy="665304"/>
                </a:xfrm>
                <a:prstGeom prst="rect">
                  <a:avLst/>
                </a:prstGeom>
                <a:noFill/>
              </p:spPr>
              <p:txBody>
                <a:bodyPr wrap="square" rtlCol="0">
                  <a:spAutoFit/>
                </a:bodyPr>
                <a:lstStyle/>
                <a:p>
                  <a:r>
                    <a:rPr lang="en-US" altLang="zh-CN" sz="5335" b="1" dirty="0">
                      <a:latin typeface="黑体" panose="02010609060101010101" charset="-122"/>
                      <a:ea typeface="黑体" panose="02010609060101010101" charset="-122"/>
                    </a:rPr>
                    <a:t>+</a:t>
                  </a:r>
                  <a:endParaRPr lang="zh-CN" altLang="en-US" sz="5335" b="1" dirty="0">
                    <a:latin typeface="黑体" panose="02010609060101010101" charset="-122"/>
                    <a:ea typeface="黑体" panose="02010609060101010101" charset="-122"/>
                  </a:endParaRPr>
                </a:p>
              </p:txBody>
            </p:sp>
          </p:grpSp>
          <mc:AlternateContent xmlns:mc="http://schemas.openxmlformats.org/markup-compatibility/2006">
            <mc:Choice xmlns:a14="http://schemas.microsoft.com/office/drawing/2010/main" Requires="a14">
              <p:sp>
                <p:nvSpPr>
                  <p:cNvPr id="43" name="矩形 42"/>
                  <p:cNvSpPr/>
                  <p:nvPr/>
                </p:nvSpPr>
                <p:spPr>
                  <a:xfrm>
                    <a:off x="5604244" y="3451830"/>
                    <a:ext cx="1326643" cy="382885"/>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r>
                            <a:rPr lang="en-US" altLang="zh-CN" sz="1200" b="0" i="1" smtClean="0">
                              <a:latin typeface="Cambria Math" panose="02040503050406030204" pitchFamily="18" charset="0"/>
                            </a:rPr>
                            <m:t>𝑃</m:t>
                          </m:r>
                          <m:r>
                            <a:rPr lang="en-US" altLang="zh-CN" sz="1200" b="0" i="1" smtClean="0">
                              <a:latin typeface="Cambria Math" panose="02040503050406030204" pitchFamily="18" charset="0"/>
                            </a:rPr>
                            <m:t>=</m:t>
                          </m:r>
                          <m:f>
                            <m:fPr>
                              <m:ctrlPr>
                                <a:rPr lang="en-US" altLang="zh-CN" sz="1200" b="0" i="1" smtClean="0">
                                  <a:latin typeface="Cambria Math" panose="02040503050406030204" pitchFamily="18" charset="0"/>
                                </a:rPr>
                              </m:ctrlPr>
                            </m:fPr>
                            <m:num>
                              <m:sSubSup>
                                <m:sSubSupPr>
                                  <m:ctrlPr>
                                    <a:rPr lang="en-US" altLang="zh-CN" sz="1200" b="0" i="1" smtClean="0">
                                      <a:latin typeface="Cambria Math" panose="02040503050406030204" pitchFamily="18" charset="0"/>
                                    </a:rPr>
                                  </m:ctrlPr>
                                </m:sSubSupPr>
                                <m:e>
                                  <m:r>
                                    <a:rPr lang="en-US" altLang="zh-CN" sz="1200" b="0" i="1" smtClean="0">
                                      <a:latin typeface="Cambria Math" panose="02040503050406030204" pitchFamily="18" charset="0"/>
                                    </a:rPr>
                                    <m:t>𝐴</m:t>
                                  </m:r>
                                </m:e>
                                <m:sub>
                                  <m:r>
                                    <a:rPr lang="en-US" altLang="zh-CN" sz="1200" b="0" i="1" smtClean="0">
                                      <a:latin typeface="Cambria Math" panose="02040503050406030204" pitchFamily="18" charset="0"/>
                                    </a:rPr>
                                    <m:t>𝑟𝑒𝑑</m:t>
                                  </m:r>
                                </m:sub>
                                <m:sup>
                                  <m:r>
                                    <a:rPr lang="en-US" altLang="zh-CN" sz="1200" b="0" i="1" smtClean="0">
                                      <a:latin typeface="Cambria Math" panose="02040503050406030204" pitchFamily="18" charset="0"/>
                                    </a:rPr>
                                    <m:t>2</m:t>
                                  </m:r>
                                </m:sup>
                              </m:sSubSup>
                            </m:num>
                            <m:den>
                              <m:r>
                                <a:rPr lang="en-US" altLang="zh-CN" sz="1200" b="0" i="1" smtClean="0">
                                  <a:latin typeface="Cambria Math" panose="02040503050406030204" pitchFamily="18" charset="0"/>
                                </a:rPr>
                                <m:t>12</m:t>
                              </m:r>
                              <m:sSup>
                                <m:sSupPr>
                                  <m:ctrlPr>
                                    <a:rPr lang="en-US" altLang="zh-CN" sz="1200" b="0" i="1" smtClean="0">
                                      <a:latin typeface="Cambria Math" panose="02040503050406030204" pitchFamily="18" charset="0"/>
                                    </a:rPr>
                                  </m:ctrlPr>
                                </m:sSupPr>
                                <m:e>
                                  <m:r>
                                    <a:rPr lang="zh-CN" altLang="en-US" sz="1200" b="0" i="1" smtClean="0">
                                      <a:latin typeface="Cambria Math" panose="02040503050406030204" pitchFamily="18" charset="0"/>
                                    </a:rPr>
                                    <m:t>𝜋</m:t>
                                  </m:r>
                                </m:e>
                                <m:sup>
                                  <m:r>
                                    <a:rPr lang="en-US" altLang="zh-CN" sz="1200" b="0" i="1" smtClean="0">
                                      <a:latin typeface="Cambria Math" panose="02040503050406030204" pitchFamily="18" charset="0"/>
                                    </a:rPr>
                                    <m:t>2</m:t>
                                  </m:r>
                                </m:sup>
                              </m:sSup>
                            </m:den>
                          </m:f>
                          <m:sSup>
                            <m:sSupPr>
                              <m:ctrlPr>
                                <a:rPr lang="en-US" altLang="zh-CN" sz="1200" b="0" i="1" smtClean="0">
                                  <a:latin typeface="Cambria Math" panose="02040503050406030204" pitchFamily="18" charset="0"/>
                                </a:rPr>
                              </m:ctrlPr>
                            </m:sSupPr>
                            <m:e>
                              <m:d>
                                <m:dPr>
                                  <m:ctrlPr>
                                    <a:rPr lang="en-US" altLang="zh-CN" sz="1200" b="0" i="1" smtClean="0">
                                      <a:latin typeface="Cambria Math" panose="02040503050406030204" pitchFamily="18" charset="0"/>
                                    </a:rPr>
                                  </m:ctrlPr>
                                </m:dPr>
                                <m:e>
                                  <m:f>
                                    <m:fPr>
                                      <m:ctrlPr>
                                        <a:rPr lang="en-US" altLang="zh-CN" sz="1200" b="0" i="1" smtClean="0">
                                          <a:latin typeface="Cambria Math" panose="02040503050406030204" pitchFamily="18" charset="0"/>
                                        </a:rPr>
                                      </m:ctrlPr>
                                    </m:fPr>
                                    <m:num>
                                      <m:r>
                                        <a:rPr lang="en-US" altLang="zh-CN" sz="1200" b="0" i="1" smtClean="0">
                                          <a:latin typeface="Cambria Math" panose="02040503050406030204" pitchFamily="18" charset="0"/>
                                        </a:rPr>
                                        <m:t>𝑓</m:t>
                                      </m:r>
                                    </m:num>
                                    <m:den>
                                      <m:sSub>
                                        <m:sSubPr>
                                          <m:ctrlPr>
                                            <a:rPr lang="en-US" altLang="zh-CN" sz="1200" b="0" i="1" smtClean="0">
                                              <a:latin typeface="Cambria Math" panose="02040503050406030204" pitchFamily="18" charset="0"/>
                                            </a:rPr>
                                          </m:ctrlPr>
                                        </m:sSubPr>
                                        <m:e>
                                          <m:r>
                                            <a:rPr lang="en-US" altLang="zh-CN" sz="1200" b="0" i="1" smtClean="0">
                                              <a:latin typeface="Cambria Math" panose="02040503050406030204" pitchFamily="18" charset="0"/>
                                            </a:rPr>
                                            <m:t>𝑓</m:t>
                                          </m:r>
                                        </m:e>
                                        <m:sub>
                                          <m:r>
                                            <a:rPr lang="en-US" altLang="zh-CN" sz="1200" b="0" i="1" smtClean="0">
                                              <a:latin typeface="Cambria Math" panose="02040503050406030204" pitchFamily="18" charset="0"/>
                                            </a:rPr>
                                            <m:t>𝑦𝑟</m:t>
                                          </m:r>
                                        </m:sub>
                                      </m:sSub>
                                    </m:den>
                                  </m:f>
                                </m:e>
                              </m:d>
                            </m:e>
                            <m:sup>
                              <m:r>
                                <a:rPr lang="en-US" altLang="zh-CN" sz="1200" b="0" i="1" smtClean="0">
                                  <a:latin typeface="Cambria Math" panose="02040503050406030204" pitchFamily="18" charset="0"/>
                                </a:rPr>
                                <m:t>−</m:t>
                              </m:r>
                              <m:r>
                                <a:rPr lang="zh-CN" altLang="en-US" sz="1200" b="0" i="1" smtClean="0">
                                  <a:latin typeface="Cambria Math" panose="02040503050406030204" pitchFamily="18" charset="0"/>
                                </a:rPr>
                                <m:t>𝛾</m:t>
                              </m:r>
                            </m:sup>
                          </m:sSup>
                          <m:r>
                            <a:rPr lang="en-US" altLang="zh-CN" sz="1200" b="0" i="1" smtClean="0">
                              <a:latin typeface="Cambria Math" panose="02040503050406030204" pitchFamily="18" charset="0"/>
                            </a:rPr>
                            <m:t> </m:t>
                          </m:r>
                          <m:sSup>
                            <m:sSupPr>
                              <m:ctrlPr>
                                <a:rPr lang="en-US" altLang="zh-CN" sz="1200" b="0" i="1" smtClean="0">
                                  <a:latin typeface="Cambria Math" panose="02040503050406030204" pitchFamily="18" charset="0"/>
                                </a:rPr>
                              </m:ctrlPr>
                            </m:sSupPr>
                            <m:e>
                              <m:r>
                                <a:rPr lang="en-US" altLang="zh-CN" sz="1200" b="0" i="1" smtClean="0">
                                  <a:latin typeface="Cambria Math" panose="02040503050406030204" pitchFamily="18" charset="0"/>
                                </a:rPr>
                                <m:t>𝑦𝑟</m:t>
                              </m:r>
                            </m:e>
                            <m:sup>
                              <m:r>
                                <a:rPr lang="en-US" altLang="zh-CN" sz="1200" b="0" i="1" smtClean="0">
                                  <a:latin typeface="Cambria Math" panose="02040503050406030204" pitchFamily="18" charset="0"/>
                                </a:rPr>
                                <m:t>3</m:t>
                              </m:r>
                            </m:sup>
                          </m:sSup>
                        </m:oMath>
                      </m:oMathPara>
                    </a14:m>
                    <a:endParaRPr lang="zh-CN" altLang="en-US" sz="1200" dirty="0"/>
                  </a:p>
                </p:txBody>
              </p:sp>
            </mc:Choice>
            <mc:Fallback>
              <p:sp>
                <p:nvSpPr>
                  <p:cNvPr id="43" name="矩形 42"/>
                  <p:cNvSpPr>
                    <a:spLocks noRot="1" noChangeAspect="1" noMove="1" noResize="1" noEditPoints="1" noAdjustHandles="1" noChangeArrowheads="1" noChangeShapeType="1" noTextEdit="1"/>
                  </p:cNvSpPr>
                  <p:nvPr/>
                </p:nvSpPr>
                <p:spPr>
                  <a:xfrm>
                    <a:off x="5604244" y="3451830"/>
                    <a:ext cx="1326643" cy="382885"/>
                  </a:xfrm>
                  <a:prstGeom prst="rect">
                    <a:avLst/>
                  </a:prstGeom>
                  <a:blipFill rotWithShape="1">
                    <a:blip r:embed="rId5"/>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44" name="文本框 43"/>
                  <p:cNvSpPr txBox="1"/>
                  <p:nvPr/>
                </p:nvSpPr>
                <p:spPr>
                  <a:xfrm>
                    <a:off x="7167509" y="3584878"/>
                    <a:ext cx="1951574" cy="134728"/>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sSub>
                            <m:sSubPr>
                              <m:ctrlPr>
                                <a:rPr lang="en-US" altLang="zh-CN" sz="1200" i="1" smtClean="0">
                                  <a:latin typeface="Cambria Math" panose="02040503050406030204" pitchFamily="18" charset="0"/>
                                </a:rPr>
                              </m:ctrlPr>
                            </m:sSubPr>
                            <m:e>
                              <m:r>
                                <a:rPr lang="en-US" altLang="zh-CN" sz="1200" b="0" i="1" smtClean="0">
                                  <a:latin typeface="Cambria Math" panose="02040503050406030204" pitchFamily="18" charset="0"/>
                                </a:rPr>
                                <m:t>𝑁</m:t>
                              </m:r>
                            </m:e>
                            <m:sub>
                              <m:sSup>
                                <m:sSupPr>
                                  <m:ctrlPr>
                                    <a:rPr lang="en-US" altLang="zh-CN" sz="1200" i="1" smtClean="0">
                                      <a:latin typeface="Cambria Math" panose="02040503050406030204" pitchFamily="18" charset="0"/>
                                    </a:rPr>
                                  </m:ctrlPr>
                                </m:sSupPr>
                                <m:e>
                                  <m:r>
                                    <a:rPr lang="en-US" altLang="zh-CN" sz="1200" b="0" i="1" smtClean="0">
                                      <a:latin typeface="Cambria Math" panose="02040503050406030204" pitchFamily="18" charset="0"/>
                                    </a:rPr>
                                    <m:t>𝑣𝑣</m:t>
                                  </m:r>
                                </m:e>
                                <m:sup>
                                  <m:r>
                                    <a:rPr lang="en-US" altLang="zh-CN" sz="1200" b="0" i="1" smtClean="0">
                                      <a:latin typeface="Cambria Math" panose="02040503050406030204" pitchFamily="18" charset="0"/>
                                    </a:rPr>
                                    <m:t>′</m:t>
                                  </m:r>
                                </m:sup>
                              </m:sSup>
                              <m:sSup>
                                <m:sSupPr>
                                  <m:ctrlPr>
                                    <a:rPr lang="en-US" altLang="zh-CN" sz="1200" i="1" smtClean="0">
                                      <a:latin typeface="Cambria Math" panose="02040503050406030204" pitchFamily="18" charset="0"/>
                                    </a:rPr>
                                  </m:ctrlPr>
                                </m:sSupPr>
                                <m:e>
                                  <m:r>
                                    <a:rPr lang="en-US" altLang="zh-CN" sz="1200" b="0" i="1" smtClean="0">
                                      <a:latin typeface="Cambria Math" panose="02040503050406030204" pitchFamily="18" charset="0"/>
                                    </a:rPr>
                                    <m:t>𝑡𝑡</m:t>
                                  </m:r>
                                </m:e>
                                <m:sup>
                                  <m:r>
                                    <a:rPr lang="en-US" altLang="zh-CN" sz="1200" b="0" i="1" smtClean="0">
                                      <a:latin typeface="Cambria Math" panose="02040503050406030204" pitchFamily="18" charset="0"/>
                                    </a:rPr>
                                    <m:t>′</m:t>
                                  </m:r>
                                </m:sup>
                              </m:sSup>
                              <m:r>
                                <a:rPr lang="en-US" altLang="zh-CN" sz="1200" b="0" i="1" smtClean="0">
                                  <a:latin typeface="Cambria Math" panose="02040503050406030204" pitchFamily="18" charset="0"/>
                                </a:rPr>
                                <m:t>𝑘</m:t>
                              </m:r>
                            </m:sub>
                          </m:sSub>
                          <m:r>
                            <a:rPr lang="en-US" altLang="zh-CN" sz="1200" b="0" i="1" smtClean="0">
                              <a:latin typeface="Cambria Math" panose="02040503050406030204" pitchFamily="18" charset="0"/>
                            </a:rPr>
                            <m:t>=</m:t>
                          </m:r>
                          <m:sSub>
                            <m:sSubPr>
                              <m:ctrlPr>
                                <a:rPr lang="en-US" altLang="zh-CN" sz="1200" b="0" i="1" smtClean="0">
                                  <a:latin typeface="Cambria Math" panose="02040503050406030204" pitchFamily="18" charset="0"/>
                                </a:rPr>
                              </m:ctrlPr>
                            </m:sSubPr>
                            <m:e>
                              <m:r>
                                <a:rPr lang="zh-CN" altLang="en-US" sz="1200" b="0" i="1" smtClean="0">
                                  <a:latin typeface="Cambria Math" panose="02040503050406030204" pitchFamily="18" charset="0"/>
                                </a:rPr>
                                <m:t>𝛿</m:t>
                              </m:r>
                            </m:e>
                            <m:sub>
                              <m:sSup>
                                <m:sSupPr>
                                  <m:ctrlPr>
                                    <a:rPr lang="en-US" altLang="zh-CN" sz="1200" b="0" i="1" smtClean="0">
                                      <a:latin typeface="Cambria Math" panose="02040503050406030204" pitchFamily="18" charset="0"/>
                                    </a:rPr>
                                  </m:ctrlPr>
                                </m:sSupPr>
                                <m:e>
                                  <m:r>
                                    <a:rPr lang="en-US" altLang="zh-CN" sz="1200" b="0" i="1" smtClean="0">
                                      <a:latin typeface="Cambria Math" panose="02040503050406030204" pitchFamily="18" charset="0"/>
                                    </a:rPr>
                                    <m:t>𝑡𝑡</m:t>
                                  </m:r>
                                </m:e>
                                <m:sup>
                                  <m:r>
                                    <a:rPr lang="en-US" altLang="zh-CN" sz="1200" b="0" i="1" smtClean="0">
                                      <a:latin typeface="Cambria Math" panose="02040503050406030204" pitchFamily="18" charset="0"/>
                                    </a:rPr>
                                    <m:t>′</m:t>
                                  </m:r>
                                </m:sup>
                              </m:sSup>
                            </m:sub>
                          </m:sSub>
                          <m:d>
                            <m:dPr>
                              <m:begChr m:val="["/>
                              <m:endChr m:val="]"/>
                              <m:ctrlPr>
                                <a:rPr lang="en-US" altLang="zh-CN" sz="1200" b="0" i="1" smtClean="0">
                                  <a:latin typeface="Cambria Math" panose="02040503050406030204" pitchFamily="18" charset="0"/>
                                </a:rPr>
                              </m:ctrlPr>
                            </m:dPr>
                            <m:e>
                              <m:sSub>
                                <m:sSubPr>
                                  <m:ctrlPr>
                                    <a:rPr lang="en-US" altLang="zh-CN" sz="1200" i="1">
                                      <a:latin typeface="Cambria Math" panose="02040503050406030204" pitchFamily="18" charset="0"/>
                                    </a:rPr>
                                  </m:ctrlPr>
                                </m:sSubPr>
                                <m:e>
                                  <m:r>
                                    <a:rPr lang="zh-CN" altLang="en-US" sz="1200" i="1">
                                      <a:latin typeface="Cambria Math" panose="02040503050406030204" pitchFamily="18" charset="0"/>
                                    </a:rPr>
                                    <m:t>𝛿</m:t>
                                  </m:r>
                                </m:e>
                                <m:sub>
                                  <m:sSup>
                                    <m:sSupPr>
                                      <m:ctrlPr>
                                        <a:rPr lang="en-US" altLang="zh-CN" sz="1200" i="1">
                                          <a:latin typeface="Cambria Math" panose="02040503050406030204" pitchFamily="18" charset="0"/>
                                        </a:rPr>
                                      </m:ctrlPr>
                                    </m:sSupPr>
                                    <m:e>
                                      <m:r>
                                        <a:rPr lang="en-US" altLang="zh-CN" sz="1200" b="0" i="1" smtClean="0">
                                          <a:latin typeface="Cambria Math" panose="02040503050406030204" pitchFamily="18" charset="0"/>
                                        </a:rPr>
                                        <m:t>𝑣𝑣</m:t>
                                      </m:r>
                                    </m:e>
                                    <m:sup>
                                      <m:r>
                                        <a:rPr lang="en-US" altLang="zh-CN" sz="1200" i="1">
                                          <a:latin typeface="Cambria Math" panose="02040503050406030204" pitchFamily="18" charset="0"/>
                                        </a:rPr>
                                        <m:t>′</m:t>
                                      </m:r>
                                    </m:sup>
                                  </m:sSup>
                                </m:sub>
                              </m:sSub>
                              <m:d>
                                <m:dPr>
                                  <m:ctrlPr>
                                    <a:rPr lang="en-US" altLang="zh-CN" sz="1200" i="1" smtClean="0">
                                      <a:latin typeface="Cambria Math" panose="02040503050406030204" pitchFamily="18" charset="0"/>
                                    </a:rPr>
                                  </m:ctrlPr>
                                </m:dPr>
                                <m:e>
                                  <m:sSubSup>
                                    <m:sSubSupPr>
                                      <m:ctrlPr>
                                        <a:rPr lang="en-US" altLang="zh-CN" sz="1200" i="1" smtClean="0">
                                          <a:latin typeface="Cambria Math" panose="02040503050406030204" pitchFamily="18" charset="0"/>
                                        </a:rPr>
                                      </m:ctrlPr>
                                    </m:sSubSupPr>
                                    <m:e>
                                      <m:r>
                                        <a:rPr lang="en-US" altLang="zh-CN" sz="1200" i="1" smtClean="0">
                                          <a:latin typeface="Cambria Math" panose="02040503050406030204" pitchFamily="18" charset="0"/>
                                          <a:ea typeface="Cambria Math" panose="02040503050406030204" pitchFamily="18" charset="0"/>
                                        </a:rPr>
                                        <m:t>ℱ</m:t>
                                      </m:r>
                                    </m:e>
                                    <m:sub>
                                      <m:r>
                                        <a:rPr lang="en-US" altLang="zh-CN" sz="1200" b="0" i="1" smtClean="0">
                                          <a:latin typeface="Cambria Math" panose="02040503050406030204" pitchFamily="18" charset="0"/>
                                        </a:rPr>
                                        <m:t>𝑘</m:t>
                                      </m:r>
                                    </m:sub>
                                    <m:sup>
                                      <m:r>
                                        <a:rPr lang="en-US" altLang="zh-CN" sz="1200" b="0" i="1" smtClean="0">
                                          <a:latin typeface="Cambria Math" panose="02040503050406030204" pitchFamily="18" charset="0"/>
                                        </a:rPr>
                                        <m:t>2</m:t>
                                      </m:r>
                                    </m:sup>
                                  </m:sSubSup>
                                  <m:sSup>
                                    <m:sSupPr>
                                      <m:ctrlPr>
                                        <a:rPr lang="en-US" altLang="zh-CN" sz="1200" i="1" smtClean="0">
                                          <a:latin typeface="Cambria Math" panose="02040503050406030204" pitchFamily="18" charset="0"/>
                                        </a:rPr>
                                      </m:ctrlPr>
                                    </m:sSupPr>
                                    <m:e>
                                      <m:r>
                                        <a:rPr lang="zh-CN" altLang="en-US" sz="1200" i="1" smtClean="0">
                                          <a:latin typeface="Cambria Math" panose="02040503050406030204" pitchFamily="18" charset="0"/>
                                        </a:rPr>
                                        <m:t>𝜎</m:t>
                                      </m:r>
                                    </m:e>
                                    <m:sup>
                                      <m:r>
                                        <a:rPr lang="en-US" altLang="zh-CN" sz="1200" b="0" i="1" smtClean="0">
                                          <a:latin typeface="Cambria Math" panose="02040503050406030204" pitchFamily="18" charset="0"/>
                                        </a:rPr>
                                        <m:t>2</m:t>
                                      </m:r>
                                    </m:sup>
                                  </m:sSup>
                                  <m:r>
                                    <a:rPr lang="en-US" altLang="zh-CN" sz="1200" b="0" i="1" smtClean="0">
                                      <a:latin typeface="Cambria Math" panose="02040503050406030204" pitchFamily="18" charset="0"/>
                                    </a:rPr>
                                    <m:t>+</m:t>
                                  </m:r>
                                  <m:sSubSup>
                                    <m:sSubSupPr>
                                      <m:ctrlPr>
                                        <a:rPr lang="en-US" altLang="zh-CN" sz="1200" b="0" i="1" smtClean="0">
                                          <a:latin typeface="Cambria Math" panose="02040503050406030204" pitchFamily="18" charset="0"/>
                                        </a:rPr>
                                      </m:ctrlPr>
                                    </m:sSubSupPr>
                                    <m:e>
                                      <m:r>
                                        <a:rPr lang="en-US" altLang="zh-CN" sz="1200" i="1">
                                          <a:latin typeface="Cambria Math" panose="02040503050406030204" pitchFamily="18" charset="0"/>
                                          <a:ea typeface="Cambria Math" panose="02040503050406030204" pitchFamily="18" charset="0"/>
                                        </a:rPr>
                                        <m:t>𝒬</m:t>
                                      </m:r>
                                    </m:e>
                                    <m:sub>
                                      <m:r>
                                        <a:rPr lang="en-US" altLang="zh-CN" sz="1200" b="0" i="1" smtClean="0">
                                          <a:latin typeface="Cambria Math" panose="02040503050406030204" pitchFamily="18" charset="0"/>
                                        </a:rPr>
                                        <m:t>𝑘</m:t>
                                      </m:r>
                                    </m:sub>
                                    <m:sup>
                                      <m:r>
                                        <a:rPr lang="en-US" altLang="zh-CN" sz="1200" b="0" i="1" smtClean="0">
                                          <a:latin typeface="Cambria Math" panose="02040503050406030204" pitchFamily="18" charset="0"/>
                                        </a:rPr>
                                        <m:t>2</m:t>
                                      </m:r>
                                    </m:sup>
                                  </m:sSubSup>
                                </m:e>
                              </m:d>
                              <m:r>
                                <a:rPr lang="en-US" altLang="zh-CN" sz="1200" b="0" i="1" smtClean="0">
                                  <a:latin typeface="Cambria Math" panose="02040503050406030204" pitchFamily="18" charset="0"/>
                                </a:rPr>
                                <m:t>+</m:t>
                              </m:r>
                              <m:sSubSup>
                                <m:sSubSupPr>
                                  <m:ctrlPr>
                                    <a:rPr lang="en-US" altLang="zh-CN" sz="1200" b="0" i="1" smtClean="0">
                                      <a:latin typeface="Cambria Math" panose="02040503050406030204" pitchFamily="18" charset="0"/>
                                    </a:rPr>
                                  </m:ctrlPr>
                                </m:sSubSupPr>
                                <m:e>
                                  <m:r>
                                    <a:rPr lang="zh-CN" altLang="en-US" sz="1200" b="0" i="1" smtClean="0">
                                      <a:latin typeface="Cambria Math" panose="02040503050406030204" pitchFamily="18" charset="0"/>
                                    </a:rPr>
                                    <m:t>𝒥</m:t>
                                  </m:r>
                                </m:e>
                                <m:sub>
                                  <m:r>
                                    <a:rPr lang="en-US" altLang="zh-CN" sz="1200" b="0" i="1" smtClean="0">
                                      <a:latin typeface="Cambria Math" panose="02040503050406030204" pitchFamily="18" charset="0"/>
                                    </a:rPr>
                                    <m:t>𝑘</m:t>
                                  </m:r>
                                </m:sub>
                                <m:sup>
                                  <m:r>
                                    <a:rPr lang="en-US" altLang="zh-CN" sz="1200" b="0" i="1" smtClean="0">
                                      <a:latin typeface="Cambria Math" panose="02040503050406030204" pitchFamily="18" charset="0"/>
                                    </a:rPr>
                                    <m:t>2</m:t>
                                  </m:r>
                                </m:sup>
                              </m:sSubSup>
                            </m:e>
                          </m:d>
                        </m:oMath>
                      </m:oMathPara>
                    </a14:m>
                    <a:endParaRPr lang="zh-CN" altLang="en-US" sz="1200" dirty="0"/>
                  </a:p>
                </p:txBody>
              </p:sp>
            </mc:Choice>
            <mc:Fallback>
              <p:sp>
                <p:nvSpPr>
                  <p:cNvPr id="44" name="文本框 43"/>
                  <p:cNvSpPr txBox="1">
                    <a:spLocks noRot="1" noChangeAspect="1" noMove="1" noResize="1" noEditPoints="1" noAdjustHandles="1" noChangeArrowheads="1" noChangeShapeType="1" noTextEdit="1"/>
                  </p:cNvSpPr>
                  <p:nvPr/>
                </p:nvSpPr>
                <p:spPr>
                  <a:xfrm>
                    <a:off x="7167509" y="3584878"/>
                    <a:ext cx="1951574" cy="134728"/>
                  </a:xfrm>
                  <a:prstGeom prst="rect">
                    <a:avLst/>
                  </a:prstGeom>
                  <a:blipFill rotWithShape="1">
                    <a:blip r:embed="rId6"/>
                  </a:blipFill>
                </p:spPr>
                <p:txBody>
                  <a:bodyPr/>
                  <a:lstStyle/>
                  <a:p>
                    <a:r>
                      <a:rPr lang="zh-CN" altLang="en-US">
                        <a:noFill/>
                      </a:rPr>
                      <a:t> </a:t>
                    </a:r>
                  </a:p>
                </p:txBody>
              </p:sp>
            </mc:Fallback>
          </mc:AlternateContent>
        </p:grpSp>
        <p:sp>
          <p:nvSpPr>
            <p:cNvPr id="66" name="文本框 65"/>
            <p:cNvSpPr txBox="1"/>
            <p:nvPr/>
          </p:nvSpPr>
          <p:spPr>
            <a:xfrm>
              <a:off x="4407187" y="2044798"/>
              <a:ext cx="2118520" cy="237649"/>
            </a:xfrm>
            <a:prstGeom prst="rect">
              <a:avLst/>
            </a:prstGeom>
            <a:noFill/>
          </p:spPr>
          <p:txBody>
            <a:bodyPr wrap="square" rtlCol="0">
              <a:spAutoFit/>
            </a:bodyPr>
            <a:lstStyle/>
            <a:p>
              <a:r>
                <a:rPr lang="en-US" altLang="zh-CN" sz="1465" dirty="0"/>
                <a:t>Arzoumanian, et al.</a:t>
              </a:r>
              <a:endParaRPr lang="zh-CN" altLang="en-US" sz="1465" dirty="0"/>
            </a:p>
          </p:txBody>
        </p:sp>
        <mc:AlternateContent xmlns:mc="http://schemas.openxmlformats.org/markup-compatibility/2006">
          <mc:Choice xmlns:a14="http://schemas.microsoft.com/office/drawing/2010/main" Requires="a14">
            <p:sp>
              <p:nvSpPr>
                <p:cNvPr id="67" name="文本框 66"/>
                <p:cNvSpPr txBox="1"/>
                <p:nvPr/>
              </p:nvSpPr>
              <p:spPr>
                <a:xfrm>
                  <a:off x="3033555" y="3603310"/>
                  <a:ext cx="932021" cy="205264"/>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altLang="zh-CN" sz="1200" i="1" smtClean="0">
                            <a:latin typeface="Cambria Math" panose="02040503050406030204" pitchFamily="18" charset="0"/>
                          </a:rPr>
                          <m:t>𝑇</m:t>
                        </m:r>
                        <m:r>
                          <a:rPr lang="en-US" altLang="zh-CN" sz="1200" b="0" i="1" smtClean="0">
                            <a:latin typeface="Cambria Math" panose="02040503050406030204" pitchFamily="18" charset="0"/>
                          </a:rPr>
                          <m:t>=</m:t>
                        </m:r>
                        <m:d>
                          <m:dPr>
                            <m:begChr m:val="["/>
                            <m:endChr m:val="]"/>
                            <m:ctrlPr>
                              <a:rPr lang="en-US" altLang="zh-CN" sz="1200" b="0" i="1" smtClean="0">
                                <a:latin typeface="Cambria Math" panose="02040503050406030204" pitchFamily="18" charset="0"/>
                              </a:rPr>
                            </m:ctrlPr>
                          </m:dPr>
                          <m:e>
                            <m:r>
                              <a:rPr lang="en-US" altLang="zh-CN" sz="1200" b="0" i="1" smtClean="0">
                                <a:latin typeface="Cambria Math" panose="02040503050406030204" pitchFamily="18" charset="0"/>
                              </a:rPr>
                              <m:t>𝑀</m:t>
                            </m:r>
                            <m:r>
                              <a:rPr lang="en-US" altLang="zh-CN" sz="1200" b="0" i="1" smtClean="0">
                                <a:latin typeface="Cambria Math" panose="02040503050406030204" pitchFamily="18" charset="0"/>
                              </a:rPr>
                              <m:t>,</m:t>
                            </m:r>
                            <m:r>
                              <a:rPr lang="en-US" altLang="zh-CN" sz="1200" b="0" i="1" smtClean="0">
                                <a:latin typeface="Cambria Math" panose="02040503050406030204" pitchFamily="18" charset="0"/>
                              </a:rPr>
                              <m:t>𝐹</m:t>
                            </m:r>
                          </m:e>
                        </m:d>
                        <m:r>
                          <a:rPr lang="en-US" altLang="zh-CN" sz="1200" b="0" i="1" smtClean="0">
                            <a:latin typeface="Cambria Math" panose="02040503050406030204" pitchFamily="18" charset="0"/>
                          </a:rPr>
                          <m:t>,</m:t>
                        </m:r>
                        <m:r>
                          <a:rPr lang="en-US" altLang="zh-CN" sz="1200" b="0" i="1" smtClean="0">
                            <a:latin typeface="Cambria Math" panose="02040503050406030204" pitchFamily="18" charset="0"/>
                          </a:rPr>
                          <m:t>𝑏</m:t>
                        </m:r>
                        <m:r>
                          <a:rPr lang="en-US" altLang="zh-CN" sz="1200" b="0" i="1" smtClean="0">
                            <a:latin typeface="Cambria Math" panose="02040503050406030204" pitchFamily="18" charset="0"/>
                          </a:rPr>
                          <m:t>=</m:t>
                        </m:r>
                        <m:d>
                          <m:dPr>
                            <m:begChr m:val="["/>
                            <m:endChr m:val="]"/>
                            <m:ctrlPr>
                              <a:rPr lang="en-US" altLang="zh-CN" sz="1200" b="0" i="1" smtClean="0">
                                <a:latin typeface="Cambria Math" panose="02040503050406030204" pitchFamily="18" charset="0"/>
                              </a:rPr>
                            </m:ctrlPr>
                          </m:dPr>
                          <m:e>
                            <m:m>
                              <m:mPr>
                                <m:mcs>
                                  <m:mc>
                                    <m:mcPr>
                                      <m:count m:val="1"/>
                                      <m:mcJc m:val="center"/>
                                    </m:mcPr>
                                  </m:mc>
                                </m:mcs>
                                <m:ctrlPr>
                                  <a:rPr lang="en-US" altLang="zh-CN" sz="1200" b="0" i="1" smtClean="0">
                                    <a:latin typeface="Cambria Math" panose="02040503050406030204" pitchFamily="18" charset="0"/>
                                  </a:rPr>
                                </m:ctrlPr>
                              </m:mPr>
                              <m:mr>
                                <m:e>
                                  <m:r>
                                    <m:rPr>
                                      <m:brk m:alnAt="7"/>
                                    </m:rPr>
                                    <a:rPr lang="zh-CN" altLang="en-US" sz="1200" b="0" i="1" smtClean="0">
                                      <a:latin typeface="Cambria Math" panose="02040503050406030204" pitchFamily="18" charset="0"/>
                                    </a:rPr>
                                    <m:t>𝜖</m:t>
                                  </m:r>
                                </m:e>
                              </m:mr>
                              <m:mr>
                                <m:e>
                                  <m:r>
                                    <a:rPr lang="en-US" altLang="zh-CN" sz="1200" b="0" i="1" smtClean="0">
                                      <a:latin typeface="Cambria Math" panose="02040503050406030204" pitchFamily="18" charset="0"/>
                                    </a:rPr>
                                    <m:t>𝑎</m:t>
                                  </m:r>
                                </m:e>
                              </m:mr>
                            </m:m>
                          </m:e>
                        </m:d>
                      </m:oMath>
                    </m:oMathPara>
                  </a14:m>
                  <a:endParaRPr lang="zh-CN" altLang="en-US" sz="1200" dirty="0"/>
                </a:p>
              </p:txBody>
            </p:sp>
          </mc:Choice>
          <mc:Fallback>
            <p:sp>
              <p:nvSpPr>
                <p:cNvPr id="67" name="文本框 66"/>
                <p:cNvSpPr txBox="1">
                  <a:spLocks noRot="1" noChangeAspect="1" noMove="1" noResize="1" noEditPoints="1" noAdjustHandles="1" noChangeArrowheads="1" noChangeShapeType="1" noTextEdit="1"/>
                </p:cNvSpPr>
                <p:nvPr/>
              </p:nvSpPr>
              <p:spPr>
                <a:xfrm>
                  <a:off x="3033555" y="3603310"/>
                  <a:ext cx="932021" cy="205264"/>
                </a:xfrm>
                <a:prstGeom prst="rect">
                  <a:avLst/>
                </a:prstGeom>
                <a:blipFill rotWithShape="1">
                  <a:blip r:embed="rId7"/>
                </a:blipFill>
              </p:spPr>
              <p:txBody>
                <a:bodyPr/>
                <a:lstStyle/>
                <a:p>
                  <a:r>
                    <a:rPr lang="zh-CN" altLang="en-US">
                      <a:noFill/>
                    </a:rPr>
                    <a:t> </a:t>
                  </a:r>
                </a:p>
              </p:txBody>
            </p:sp>
          </mc:Fallback>
        </mc:AlternateContent>
      </p:grpSp>
      <p:sp>
        <p:nvSpPr>
          <p:cNvPr id="2" name="文本框 1"/>
          <p:cNvSpPr txBox="1"/>
          <p:nvPr/>
        </p:nvSpPr>
        <p:spPr>
          <a:xfrm>
            <a:off x="7069520" y="2432939"/>
            <a:ext cx="2544221" cy="460375"/>
          </a:xfrm>
          <a:prstGeom prst="rect">
            <a:avLst/>
          </a:prstGeom>
          <a:noFill/>
        </p:spPr>
        <p:txBody>
          <a:bodyPr wrap="square" rtlCol="0">
            <a:spAutoFit/>
          </a:bodyPr>
          <a:lstStyle/>
          <a:p>
            <a:r>
              <a:rPr lang="zh-CN" altLang="en-US" sz="1200" dirty="0" smtClean="0"/>
              <a:t>（</a:t>
            </a:r>
            <a:r>
              <a:rPr lang="en-US" altLang="zh-CN" sz="1200" dirty="0" smtClean="0"/>
              <a:t>ISM</a:t>
            </a:r>
            <a:r>
              <a:rPr lang="zh-CN" altLang="en-US" sz="1200" dirty="0" smtClean="0"/>
              <a:t>、</a:t>
            </a:r>
            <a:r>
              <a:rPr lang="en-US" altLang="zh-CN" sz="1200" dirty="0" smtClean="0"/>
              <a:t>solar wind, rotation instability, etc.</a:t>
            </a:r>
            <a:r>
              <a:rPr lang="zh-CN" altLang="en-US" sz="1200" dirty="0" smtClean="0"/>
              <a:t>）</a:t>
            </a:r>
            <a:endParaRPr lang="zh-CN" altLang="en-US" sz="1200" dirty="0"/>
          </a:p>
        </p:txBody>
      </p:sp>
      <p:sp>
        <p:nvSpPr>
          <p:cNvPr id="4" name="文本框 3"/>
          <p:cNvSpPr txBox="1"/>
          <p:nvPr/>
        </p:nvSpPr>
        <p:spPr>
          <a:xfrm>
            <a:off x="10130988" y="2573691"/>
            <a:ext cx="1796415" cy="275590"/>
          </a:xfrm>
          <a:prstGeom prst="rect">
            <a:avLst/>
          </a:prstGeom>
          <a:noFill/>
        </p:spPr>
        <p:txBody>
          <a:bodyPr wrap="none" rtlCol="0">
            <a:spAutoFit/>
          </a:bodyPr>
          <a:lstStyle/>
          <a:p>
            <a:r>
              <a:rPr lang="zh-CN" altLang="en-US" sz="1200" dirty="0" smtClean="0"/>
              <a:t>（</a:t>
            </a:r>
            <a:r>
              <a:rPr lang="en-US" altLang="zh-CN" sz="1200" dirty="0" smtClean="0"/>
              <a:t>instrument noise etc.</a:t>
            </a:r>
            <a:r>
              <a:rPr lang="zh-CN" altLang="en-US" sz="1200" dirty="0" smtClean="0"/>
              <a:t>）</a:t>
            </a:r>
            <a:endParaRPr lang="zh-CN" altLang="en-US" sz="1200" dirty="0"/>
          </a:p>
        </p:txBody>
      </p:sp>
      <p:pic>
        <p:nvPicPr>
          <p:cNvPr id="5" name="图片 4"/>
          <p:cNvPicPr>
            <a:picLocks noChangeAspect="1"/>
          </p:cNvPicPr>
          <p:nvPr>
            <p:custDataLst>
              <p:tags r:id="rId8"/>
            </p:custDataLst>
          </p:nvPr>
        </p:nvPicPr>
        <p:blipFill>
          <a:blip r:embed="rId9"/>
          <a:stretch>
            <a:fillRect/>
          </a:stretch>
        </p:blipFill>
        <p:spPr>
          <a:xfrm>
            <a:off x="242570" y="4641850"/>
            <a:ext cx="11304905" cy="205994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93733">
        <p:fade/>
      </p:transition>
    </mc:Choice>
    <mc:Fallback>
      <p:transition spd="med" advTm="93733">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46"/>
          <p:cNvSpPr>
            <a:spLocks noChangeArrowheads="1"/>
          </p:cNvSpPr>
          <p:nvPr/>
        </p:nvSpPr>
        <p:spPr bwMode="auto">
          <a:xfrm>
            <a:off x="2896342" y="96805"/>
            <a:ext cx="6856095" cy="735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8" tIns="60958" rIns="121918" bIns="6095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l">
              <a:buNone/>
            </a:pPr>
            <a:r>
              <a:rPr lang="en-US" altLang="zh-CN" sz="4000">
                <a:latin typeface="+mj-lt"/>
                <a:ea typeface="汉仪大黑简" panose="02010600000101010101" charset="-122"/>
                <a:cs typeface="+mj-lt"/>
                <a:sym typeface="+mn-ea"/>
              </a:rPr>
              <a:t>Method for search GW with PTA</a:t>
            </a:r>
            <a:endParaRPr lang="en-US" altLang="zh-CN" sz="4000" b="1" dirty="0">
              <a:solidFill>
                <a:schemeClr val="accent1"/>
              </a:solidFill>
              <a:latin typeface="+mj-lt"/>
              <a:ea typeface="汉仪大黑简" panose="02010600000101010101" charset="-122"/>
              <a:cs typeface="+mj-lt"/>
              <a:sym typeface="+mn-ea"/>
            </a:endParaRPr>
          </a:p>
        </p:txBody>
      </p:sp>
      <p:grpSp>
        <p:nvGrpSpPr>
          <p:cNvPr id="2" name="组合 1"/>
          <p:cNvGrpSpPr/>
          <p:nvPr/>
        </p:nvGrpSpPr>
        <p:grpSpPr>
          <a:xfrm>
            <a:off x="222692" y="749208"/>
            <a:ext cx="11795648" cy="4818344"/>
            <a:chOff x="167019" y="1168669"/>
            <a:chExt cx="8846736" cy="3613758"/>
          </a:xfrm>
        </p:grpSpPr>
        <p:grpSp>
          <p:nvGrpSpPr>
            <p:cNvPr id="65" name="组合 64"/>
            <p:cNvGrpSpPr/>
            <p:nvPr/>
          </p:nvGrpSpPr>
          <p:grpSpPr>
            <a:xfrm>
              <a:off x="167019" y="1168669"/>
              <a:ext cx="4090969" cy="1524423"/>
              <a:chOff x="1399822" y="1407901"/>
              <a:chExt cx="6273614" cy="2579102"/>
            </a:xfrm>
          </p:grpSpPr>
          <p:sp>
            <p:nvSpPr>
              <p:cNvPr id="66" name="流程图: 可选过程 65"/>
              <p:cNvSpPr/>
              <p:nvPr/>
            </p:nvSpPr>
            <p:spPr>
              <a:xfrm>
                <a:off x="1399822" y="2530423"/>
                <a:ext cx="6191956" cy="1456580"/>
              </a:xfrm>
              <a:prstGeom prst="flowChartAlternateProcess">
                <a:avLst/>
              </a:prstGeom>
              <a:solidFill>
                <a:srgbClr val="B4C6FA">
                  <a:alpha val="3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Arial" panose="020B0604020202020204" pitchFamily="34" charset="0"/>
                  <a:cs typeface="Arial" panose="020B0604020202020204" pitchFamily="34" charset="0"/>
                </a:endParaRPr>
              </a:p>
            </p:txBody>
          </p:sp>
          <p:grpSp>
            <p:nvGrpSpPr>
              <p:cNvPr id="67" name="组合 66"/>
              <p:cNvGrpSpPr/>
              <p:nvPr/>
            </p:nvGrpSpPr>
            <p:grpSpPr>
              <a:xfrm>
                <a:off x="3368312" y="1407901"/>
                <a:ext cx="1871669" cy="403698"/>
                <a:chOff x="3457730" y="1298961"/>
                <a:chExt cx="1871669" cy="403698"/>
              </a:xfrm>
            </p:grpSpPr>
            <p:sp>
              <p:nvSpPr>
                <p:cNvPr id="88" name="圆角矩形 87"/>
                <p:cNvSpPr/>
                <p:nvPr/>
              </p:nvSpPr>
              <p:spPr>
                <a:xfrm>
                  <a:off x="3457730" y="1298961"/>
                  <a:ext cx="1871669" cy="40369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35">
                    <a:solidFill>
                      <a:schemeClr val="tx1"/>
                    </a:solidFill>
                  </a:endParaRPr>
                </a:p>
              </p:txBody>
            </p:sp>
            <p:sp>
              <p:nvSpPr>
                <p:cNvPr id="89" name="文本框 88"/>
                <p:cNvSpPr txBox="1"/>
                <p:nvPr/>
              </p:nvSpPr>
              <p:spPr>
                <a:xfrm>
                  <a:off x="3531789" y="1320682"/>
                  <a:ext cx="1776193" cy="377089"/>
                </a:xfrm>
                <a:prstGeom prst="rect">
                  <a:avLst/>
                </a:prstGeom>
                <a:noFill/>
              </p:spPr>
              <p:txBody>
                <a:bodyPr wrap="none" rtlCol="0">
                  <a:spAutoFit/>
                </a:bodyPr>
                <a:lstStyle/>
                <a:p>
                  <a:r>
                    <a:rPr lang="en-US" altLang="zh-CN" sz="1335" dirty="0">
                      <a:latin typeface="黑体" panose="02010609060101010101" charset="-122"/>
                      <a:ea typeface="黑体" panose="02010609060101010101" charset="-122"/>
                    </a:rPr>
                    <a:t>Timing residuals</a:t>
                  </a:r>
                  <a:endParaRPr lang="en-US" altLang="zh-CN" sz="1335" dirty="0">
                    <a:latin typeface="黑体" panose="02010609060101010101" charset="-122"/>
                    <a:ea typeface="黑体" panose="02010609060101010101" charset="-122"/>
                  </a:endParaRPr>
                </a:p>
              </p:txBody>
            </p:sp>
          </p:grpSp>
          <p:grpSp>
            <p:nvGrpSpPr>
              <p:cNvPr id="68" name="组合 67"/>
              <p:cNvGrpSpPr/>
              <p:nvPr/>
            </p:nvGrpSpPr>
            <p:grpSpPr>
              <a:xfrm>
                <a:off x="1482877" y="2753009"/>
                <a:ext cx="6190559" cy="885618"/>
                <a:chOff x="1978695" y="2705786"/>
                <a:chExt cx="6190558" cy="885618"/>
              </a:xfrm>
            </p:grpSpPr>
            <p:grpSp>
              <p:nvGrpSpPr>
                <p:cNvPr id="76" name="组合 75"/>
                <p:cNvGrpSpPr/>
                <p:nvPr/>
              </p:nvGrpSpPr>
              <p:grpSpPr>
                <a:xfrm>
                  <a:off x="1978695" y="2784427"/>
                  <a:ext cx="871988" cy="671768"/>
                  <a:chOff x="3939964" y="2081562"/>
                  <a:chExt cx="1085743" cy="671768"/>
                </a:xfrm>
              </p:grpSpPr>
              <p:sp>
                <p:nvSpPr>
                  <p:cNvPr id="86" name="圆角矩形 85"/>
                  <p:cNvSpPr/>
                  <p:nvPr/>
                </p:nvSpPr>
                <p:spPr>
                  <a:xfrm>
                    <a:off x="3939964" y="2137563"/>
                    <a:ext cx="1068104" cy="61576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endParaRPr>
                  </a:p>
                </p:txBody>
              </p:sp>
              <mc:AlternateContent xmlns:mc="http://schemas.openxmlformats.org/markup-compatibility/2006">
                <mc:Choice xmlns:a14="http://schemas.microsoft.com/office/drawing/2010/main" Requires="a14">
                  <p:sp>
                    <p:nvSpPr>
                      <p:cNvPr id="87" name="文本框 86"/>
                      <p:cNvSpPr txBox="1"/>
                      <p:nvPr/>
                    </p:nvSpPr>
                    <p:spPr>
                      <a:xfrm>
                        <a:off x="3941732" y="2081562"/>
                        <a:ext cx="1083975" cy="638151"/>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r>
                                <a:rPr lang="en-US" altLang="zh-CN" sz="1335" b="0" i="1" smtClean="0">
                                  <a:solidFill>
                                    <a:srgbClr val="FF0000"/>
                                  </a:solidFill>
                                  <a:latin typeface="Cambria Math" panose="02040503050406030204" pitchFamily="18" charset="0"/>
                                  <a:ea typeface="黑体" panose="02010609060101010101" charset="-122"/>
                                </a:rPr>
                                <m:t>𝑠</m:t>
                              </m:r>
                            </m:oMath>
                          </m:oMathPara>
                        </a14:m>
                        <a:endParaRPr lang="en-US" altLang="zh-CN" sz="1335" dirty="0">
                          <a:solidFill>
                            <a:srgbClr val="FF0000"/>
                          </a:solidFill>
                          <a:latin typeface="黑体" panose="02010609060101010101" charset="-122"/>
                          <a:ea typeface="黑体" panose="02010609060101010101" charset="-122"/>
                        </a:endParaRPr>
                      </a:p>
                      <a:p>
                        <a:pPr algn="ctr"/>
                        <a:r>
                          <a:rPr lang="zh-CN" altLang="en-US" sz="1335" dirty="0">
                            <a:latin typeface="黑体" panose="02010609060101010101" charset="-122"/>
                            <a:ea typeface="黑体" panose="02010609060101010101" charset="-122"/>
                          </a:rPr>
                          <a:t>（</a:t>
                        </a:r>
                        <a:r>
                          <a:rPr lang="en-US" sz="1335" dirty="0">
                            <a:latin typeface="黑体" panose="02010609060101010101" charset="-122"/>
                            <a:ea typeface="黑体" panose="02010609060101010101" charset="-122"/>
                          </a:rPr>
                          <a:t>GW</a:t>
                        </a:r>
                        <a:r>
                          <a:rPr lang="zh-CN" altLang="en-US" sz="1335" dirty="0">
                            <a:latin typeface="黑体" panose="02010609060101010101" charset="-122"/>
                            <a:ea typeface="黑体" panose="02010609060101010101" charset="-122"/>
                          </a:rPr>
                          <a:t>）</a:t>
                        </a:r>
                        <a:endParaRPr lang="zh-CN" altLang="en-US" sz="1335" dirty="0">
                          <a:latin typeface="黑体" panose="02010609060101010101" charset="-122"/>
                          <a:ea typeface="黑体" panose="02010609060101010101" charset="-122"/>
                        </a:endParaRPr>
                      </a:p>
                    </p:txBody>
                  </p:sp>
                </mc:Choice>
                <mc:Fallback>
                  <p:sp>
                    <p:nvSpPr>
                      <p:cNvPr id="87" name="文本框 86"/>
                      <p:cNvSpPr txBox="1">
                        <a:spLocks noRot="1" noChangeAspect="1" noMove="1" noResize="1" noEditPoints="1" noAdjustHandles="1" noChangeArrowheads="1" noChangeShapeType="1" noTextEdit="1"/>
                      </p:cNvSpPr>
                      <p:nvPr/>
                    </p:nvSpPr>
                    <p:spPr>
                      <a:xfrm>
                        <a:off x="3941732" y="2081562"/>
                        <a:ext cx="1083975" cy="638151"/>
                      </a:xfrm>
                      <a:prstGeom prst="rect">
                        <a:avLst/>
                      </a:prstGeom>
                      <a:blipFill rotWithShape="1">
                        <a:blip r:embed="rId1"/>
                      </a:blipFill>
                    </p:spPr>
                    <p:txBody>
                      <a:bodyPr/>
                      <a:lstStyle/>
                      <a:p>
                        <a:r>
                          <a:rPr lang="zh-CN" altLang="en-US">
                            <a:noFill/>
                          </a:rPr>
                          <a:t> </a:t>
                        </a:r>
                      </a:p>
                    </p:txBody>
                  </p:sp>
                </mc:Fallback>
              </mc:AlternateContent>
            </p:grpSp>
            <p:grpSp>
              <p:nvGrpSpPr>
                <p:cNvPr id="77" name="组合 76"/>
                <p:cNvGrpSpPr/>
                <p:nvPr/>
              </p:nvGrpSpPr>
              <p:grpSpPr>
                <a:xfrm>
                  <a:off x="3306127" y="2705786"/>
                  <a:ext cx="1664122" cy="885618"/>
                  <a:chOff x="2588820" y="2002889"/>
                  <a:chExt cx="1089846" cy="885661"/>
                </a:xfrm>
              </p:grpSpPr>
              <p:sp>
                <p:nvSpPr>
                  <p:cNvPr id="84" name="圆角矩形 83"/>
                  <p:cNvSpPr/>
                  <p:nvPr/>
                </p:nvSpPr>
                <p:spPr>
                  <a:xfrm>
                    <a:off x="2604640" y="2045762"/>
                    <a:ext cx="1063626" cy="84278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endParaRPr>
                  </a:p>
                </p:txBody>
              </p:sp>
              <mc:AlternateContent xmlns:mc="http://schemas.openxmlformats.org/markup-compatibility/2006">
                <mc:Choice xmlns:a14="http://schemas.microsoft.com/office/drawing/2010/main" Requires="a14">
                  <p:sp>
                    <p:nvSpPr>
                      <p:cNvPr id="85" name="文本框 84"/>
                      <p:cNvSpPr txBox="1"/>
                      <p:nvPr/>
                    </p:nvSpPr>
                    <p:spPr>
                      <a:xfrm>
                        <a:off x="2588820" y="2002889"/>
                        <a:ext cx="1089846" cy="638182"/>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US" altLang="zh-CN" sz="1335" b="0" i="1" smtClean="0">
                                  <a:solidFill>
                                    <a:srgbClr val="FF0000"/>
                                  </a:solidFill>
                                  <a:latin typeface="Cambria Math" panose="02040503050406030204" pitchFamily="18" charset="0"/>
                                  <a:ea typeface="黑体" panose="02010609060101010101" charset="-122"/>
                                </a:rPr>
                                <m:t>𝑇𝑏</m:t>
                              </m:r>
                            </m:oMath>
                          </m:oMathPara>
                        </a14:m>
                        <a:endParaRPr lang="en-US" altLang="zh-CN" sz="1335" i="1" dirty="0">
                          <a:solidFill>
                            <a:srgbClr val="FF0000"/>
                          </a:solidFill>
                          <a:ea typeface="黑体" panose="02010609060101010101" charset="-122"/>
                        </a:endParaRPr>
                      </a:p>
                      <a:p>
                        <a:pPr algn="ctr"/>
                        <a:r>
                          <a:rPr lang="zh-CN" altLang="en-US" sz="1335" dirty="0">
                            <a:latin typeface="黑体" panose="02010609060101010101" charset="-122"/>
                            <a:ea typeface="黑体" panose="02010609060101010101" charset="-122"/>
                          </a:rPr>
                          <a:t>（</a:t>
                        </a:r>
                        <a:r>
                          <a:rPr lang="en-US" altLang="zh-CN" sz="1335" dirty="0">
                            <a:latin typeface="黑体" panose="02010609060101010101" charset="-122"/>
                            <a:ea typeface="黑体" panose="02010609060101010101" charset="-122"/>
                          </a:rPr>
                          <a:t>timing model</a:t>
                        </a:r>
                        <a:r>
                          <a:rPr lang="zh-CN" altLang="en-US" sz="1335" dirty="0">
                            <a:latin typeface="黑体" panose="02010609060101010101" charset="-122"/>
                            <a:ea typeface="黑体" panose="02010609060101010101" charset="-122"/>
                          </a:rPr>
                          <a:t>）</a:t>
                        </a:r>
                        <a:endParaRPr lang="zh-CN" altLang="en-US" sz="1335" dirty="0">
                          <a:latin typeface="黑体" panose="02010609060101010101" charset="-122"/>
                          <a:ea typeface="黑体" panose="02010609060101010101" charset="-122"/>
                        </a:endParaRPr>
                      </a:p>
                    </p:txBody>
                  </p:sp>
                </mc:Choice>
                <mc:Fallback>
                  <p:sp>
                    <p:nvSpPr>
                      <p:cNvPr id="85" name="文本框 84"/>
                      <p:cNvSpPr txBox="1">
                        <a:spLocks noRot="1" noChangeAspect="1" noMove="1" noResize="1" noEditPoints="1" noAdjustHandles="1" noChangeArrowheads="1" noChangeShapeType="1" noTextEdit="1"/>
                      </p:cNvSpPr>
                      <p:nvPr/>
                    </p:nvSpPr>
                    <p:spPr>
                      <a:xfrm>
                        <a:off x="2588820" y="2002889"/>
                        <a:ext cx="1089846" cy="638182"/>
                      </a:xfrm>
                      <a:prstGeom prst="rect">
                        <a:avLst/>
                      </a:prstGeom>
                      <a:blipFill rotWithShape="1">
                        <a:blip r:embed="rId2"/>
                      </a:blipFill>
                    </p:spPr>
                    <p:txBody>
                      <a:bodyPr/>
                      <a:lstStyle/>
                      <a:p>
                        <a:r>
                          <a:rPr lang="zh-CN" altLang="en-US">
                            <a:noFill/>
                          </a:rPr>
                          <a:t> </a:t>
                        </a:r>
                      </a:p>
                    </p:txBody>
                  </p:sp>
                </mc:Fallback>
              </mc:AlternateContent>
            </p:grpSp>
            <p:grpSp>
              <p:nvGrpSpPr>
                <p:cNvPr id="78" name="组合 77"/>
                <p:cNvGrpSpPr/>
                <p:nvPr/>
              </p:nvGrpSpPr>
              <p:grpSpPr>
                <a:xfrm>
                  <a:off x="5552705" y="2769646"/>
                  <a:ext cx="2616548" cy="662835"/>
                  <a:chOff x="1892602" y="2066781"/>
                  <a:chExt cx="3257955" cy="662835"/>
                </a:xfrm>
              </p:grpSpPr>
              <p:sp>
                <p:nvSpPr>
                  <p:cNvPr id="82" name="圆角矩形 81"/>
                  <p:cNvSpPr/>
                  <p:nvPr/>
                </p:nvSpPr>
                <p:spPr>
                  <a:xfrm>
                    <a:off x="1892602" y="2113849"/>
                    <a:ext cx="1012851" cy="61576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endParaRPr>
                  </a:p>
                </p:txBody>
              </p:sp>
              <mc:AlternateContent xmlns:mc="http://schemas.openxmlformats.org/markup-compatibility/2006">
                <mc:Choice xmlns:a14="http://schemas.microsoft.com/office/drawing/2010/main" Requires="a14">
                  <p:sp>
                    <p:nvSpPr>
                      <p:cNvPr id="83" name="文本框 82"/>
                      <p:cNvSpPr txBox="1"/>
                      <p:nvPr/>
                    </p:nvSpPr>
                    <p:spPr>
                      <a:xfrm>
                        <a:off x="2822827" y="2066781"/>
                        <a:ext cx="2327730" cy="638151"/>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sSub>
                                <m:sSubPr>
                                  <m:ctrlPr>
                                    <a:rPr lang="en-US" altLang="zh-CN" sz="1335" i="1" smtClean="0">
                                      <a:solidFill>
                                        <a:srgbClr val="FF0000"/>
                                      </a:solidFill>
                                      <a:latin typeface="Cambria Math" panose="02040503050406030204" pitchFamily="18" charset="0"/>
                                      <a:ea typeface="黑体" panose="02010609060101010101" charset="-122"/>
                                    </a:rPr>
                                  </m:ctrlPr>
                                </m:sSubPr>
                                <m:e>
                                  <m:r>
                                    <m:rPr>
                                      <m:sty m:val="p"/>
                                    </m:rPr>
                                    <a:rPr lang="en-US" altLang="zh-CN" sz="1335" i="1">
                                      <a:solidFill>
                                        <a:srgbClr val="FF0000"/>
                                      </a:solidFill>
                                      <a:latin typeface="Cambria Math" panose="02040503050406030204" pitchFamily="18" charset="0"/>
                                      <a:ea typeface="黑体" panose="02010609060101010101" charset="-122"/>
                                    </a:rPr>
                                    <m:t>n</m:t>
                                  </m:r>
                                </m:e>
                                <m:sub>
                                  <m:r>
                                    <a:rPr lang="en-US" altLang="zh-CN" sz="1335" b="0" i="1" smtClean="0">
                                      <a:solidFill>
                                        <a:srgbClr val="FF0000"/>
                                      </a:solidFill>
                                      <a:latin typeface="Cambria Math" panose="02040503050406030204" pitchFamily="18" charset="0"/>
                                      <a:ea typeface="黑体" panose="02010609060101010101" charset="-122"/>
                                    </a:rPr>
                                    <m:t>𝑤ℎ𝑖𝑡𝑒</m:t>
                                  </m:r>
                                </m:sub>
                              </m:sSub>
                            </m:oMath>
                          </m:oMathPara>
                        </a14:m>
                        <a:endParaRPr lang="en-US" altLang="zh-CN" sz="1335" dirty="0">
                          <a:latin typeface="黑体" panose="02010609060101010101" charset="-122"/>
                          <a:ea typeface="黑体" panose="02010609060101010101" charset="-122"/>
                        </a:endParaRPr>
                      </a:p>
                      <a:p>
                        <a:pPr algn="ctr"/>
                        <a:r>
                          <a:rPr lang="zh-CN" altLang="en-US" sz="1335" dirty="0">
                            <a:latin typeface="黑体" panose="02010609060101010101" charset="-122"/>
                            <a:ea typeface="黑体" panose="02010609060101010101" charset="-122"/>
                          </a:rPr>
                          <a:t>（</a:t>
                        </a:r>
                        <a:r>
                          <a:rPr lang="en-US" altLang="zh-CN" sz="1335" dirty="0">
                            <a:latin typeface="黑体" panose="02010609060101010101" charset="-122"/>
                            <a:ea typeface="黑体" panose="02010609060101010101" charset="-122"/>
                          </a:rPr>
                          <a:t>white noise</a:t>
                        </a:r>
                        <a:r>
                          <a:rPr lang="zh-CN" altLang="en-US" sz="1335" dirty="0">
                            <a:latin typeface="黑体" panose="02010609060101010101" charset="-122"/>
                            <a:ea typeface="黑体" panose="02010609060101010101" charset="-122"/>
                          </a:rPr>
                          <a:t>）</a:t>
                        </a:r>
                        <a:endParaRPr lang="zh-CN" altLang="en-US" sz="1335" dirty="0">
                          <a:latin typeface="黑体" panose="02010609060101010101" charset="-122"/>
                          <a:ea typeface="黑体" panose="02010609060101010101" charset="-122"/>
                        </a:endParaRPr>
                      </a:p>
                    </p:txBody>
                  </p:sp>
                </mc:Choice>
                <mc:Fallback>
                  <p:sp>
                    <p:nvSpPr>
                      <p:cNvPr id="83" name="文本框 82"/>
                      <p:cNvSpPr txBox="1">
                        <a:spLocks noRot="1" noChangeAspect="1" noMove="1" noResize="1" noEditPoints="1" noAdjustHandles="1" noChangeArrowheads="1" noChangeShapeType="1" noTextEdit="1"/>
                      </p:cNvSpPr>
                      <p:nvPr/>
                    </p:nvSpPr>
                    <p:spPr>
                      <a:xfrm>
                        <a:off x="2822827" y="2066781"/>
                        <a:ext cx="2327730" cy="638151"/>
                      </a:xfrm>
                      <a:prstGeom prst="rect">
                        <a:avLst/>
                      </a:prstGeom>
                      <a:blipFill rotWithShape="1">
                        <a:blip r:embed="rId3"/>
                      </a:blipFill>
                    </p:spPr>
                    <p:txBody>
                      <a:bodyPr/>
                      <a:lstStyle/>
                      <a:p>
                        <a:r>
                          <a:rPr lang="zh-CN" altLang="en-US">
                            <a:noFill/>
                          </a:rPr>
                          <a:t> </a:t>
                        </a:r>
                      </a:p>
                    </p:txBody>
                  </p:sp>
                </mc:Fallback>
              </mc:AlternateContent>
            </p:grpSp>
            <p:grpSp>
              <p:nvGrpSpPr>
                <p:cNvPr id="79" name="组合 78"/>
                <p:cNvGrpSpPr/>
                <p:nvPr/>
              </p:nvGrpSpPr>
              <p:grpSpPr>
                <a:xfrm>
                  <a:off x="5189992" y="2797365"/>
                  <a:ext cx="2446941" cy="671433"/>
                  <a:chOff x="-820486" y="2094500"/>
                  <a:chExt cx="3046771" cy="671433"/>
                </a:xfrm>
              </p:grpSpPr>
              <p:sp>
                <p:nvSpPr>
                  <p:cNvPr id="80" name="圆角矩形 79"/>
                  <p:cNvSpPr/>
                  <p:nvPr/>
                </p:nvSpPr>
                <p:spPr>
                  <a:xfrm>
                    <a:off x="1224178" y="2112841"/>
                    <a:ext cx="1002107" cy="61576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endParaRPr>
                  </a:p>
                </p:txBody>
              </p:sp>
              <mc:AlternateContent xmlns:mc="http://schemas.openxmlformats.org/markup-compatibility/2006">
                <mc:Choice xmlns:a14="http://schemas.microsoft.com/office/drawing/2010/main" Requires="a14">
                  <p:sp>
                    <p:nvSpPr>
                      <p:cNvPr id="81" name="文本框 80"/>
                      <p:cNvSpPr txBox="1"/>
                      <p:nvPr/>
                    </p:nvSpPr>
                    <p:spPr>
                      <a:xfrm>
                        <a:off x="-820486" y="2094500"/>
                        <a:ext cx="1914224" cy="671433"/>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sSub>
                                <m:sSubPr>
                                  <m:ctrlPr>
                                    <a:rPr lang="en-US" altLang="zh-CN" sz="1335" i="1" smtClean="0">
                                      <a:solidFill>
                                        <a:srgbClr val="FF0000"/>
                                      </a:solidFill>
                                      <a:latin typeface="Cambria Math" panose="02040503050406030204" pitchFamily="18" charset="0"/>
                                      <a:ea typeface="黑体" panose="02010609060101010101" charset="-122"/>
                                    </a:rPr>
                                  </m:ctrlPr>
                                </m:sSubPr>
                                <m:e>
                                  <m:r>
                                    <m:rPr>
                                      <m:sty m:val="p"/>
                                    </m:rPr>
                                    <a:rPr lang="en-US" altLang="zh-CN" sz="1335" i="1">
                                      <a:solidFill>
                                        <a:srgbClr val="FF0000"/>
                                      </a:solidFill>
                                      <a:latin typeface="Cambria Math" panose="02040503050406030204" pitchFamily="18" charset="0"/>
                                      <a:ea typeface="黑体" panose="02010609060101010101" charset="-122"/>
                                    </a:rPr>
                                    <m:t>n</m:t>
                                  </m:r>
                                </m:e>
                                <m:sub>
                                  <m:r>
                                    <a:rPr lang="en-US" altLang="zh-CN" sz="1335" b="0" i="1">
                                      <a:solidFill>
                                        <a:srgbClr val="FF0000"/>
                                      </a:solidFill>
                                      <a:latin typeface="Cambria Math" panose="02040503050406030204" pitchFamily="18" charset="0"/>
                                      <a:ea typeface="黑体" panose="02010609060101010101" charset="-122"/>
                                    </a:rPr>
                                    <m:t>𝑟𝑒𝑑</m:t>
                                  </m:r>
                                </m:sub>
                              </m:sSub>
                            </m:oMath>
                          </m:oMathPara>
                        </a14:m>
                        <a:endParaRPr lang="en-US" altLang="zh-CN" sz="1335" dirty="0">
                          <a:latin typeface="黑体" panose="02010609060101010101" charset="-122"/>
                          <a:ea typeface="黑体" panose="02010609060101010101" charset="-122"/>
                        </a:endParaRPr>
                      </a:p>
                      <a:p>
                        <a:pPr algn="ctr"/>
                        <a:r>
                          <a:rPr lang="zh-CN" altLang="en-US" sz="1335" dirty="0">
                            <a:latin typeface="黑体" panose="02010609060101010101" charset="-122"/>
                            <a:ea typeface="黑体" panose="02010609060101010101" charset="-122"/>
                          </a:rPr>
                          <a:t>（</a:t>
                        </a:r>
                        <a:r>
                          <a:rPr lang="en-US" altLang="zh-CN" sz="1335" dirty="0">
                            <a:latin typeface="黑体" panose="02010609060101010101" charset="-122"/>
                            <a:ea typeface="黑体" panose="02010609060101010101" charset="-122"/>
                          </a:rPr>
                          <a:t>red noise</a:t>
                        </a:r>
                        <a:r>
                          <a:rPr lang="zh-CN" altLang="en-US" sz="1335" dirty="0">
                            <a:latin typeface="黑体" panose="02010609060101010101" charset="-122"/>
                            <a:ea typeface="黑体" panose="02010609060101010101" charset="-122"/>
                          </a:rPr>
                          <a:t>）</a:t>
                        </a:r>
                        <a:endParaRPr lang="zh-CN" altLang="en-US" sz="1335" dirty="0">
                          <a:latin typeface="黑体" panose="02010609060101010101" charset="-122"/>
                          <a:ea typeface="黑体" panose="02010609060101010101" charset="-122"/>
                        </a:endParaRPr>
                      </a:p>
                    </p:txBody>
                  </p:sp>
                </mc:Choice>
                <mc:Fallback>
                  <p:sp>
                    <p:nvSpPr>
                      <p:cNvPr id="81" name="文本框 80"/>
                      <p:cNvSpPr txBox="1">
                        <a:spLocks noRot="1" noChangeAspect="1" noMove="1" noResize="1" noEditPoints="1" noAdjustHandles="1" noChangeArrowheads="1" noChangeShapeType="1" noTextEdit="1"/>
                      </p:cNvSpPr>
                      <p:nvPr/>
                    </p:nvSpPr>
                    <p:spPr>
                      <a:xfrm>
                        <a:off x="-820486" y="2094500"/>
                        <a:ext cx="1914224" cy="671433"/>
                      </a:xfrm>
                      <a:prstGeom prst="rect">
                        <a:avLst/>
                      </a:prstGeom>
                      <a:blipFill rotWithShape="1">
                        <a:blip r:embed="rId4"/>
                      </a:blipFill>
                    </p:spPr>
                    <p:txBody>
                      <a:bodyPr/>
                      <a:lstStyle/>
                      <a:p>
                        <a:r>
                          <a:rPr lang="zh-CN" altLang="en-US">
                            <a:noFill/>
                          </a:rPr>
                          <a:t> </a:t>
                        </a:r>
                      </a:p>
                    </p:txBody>
                  </p:sp>
                </mc:Fallback>
              </mc:AlternateContent>
            </p:grpSp>
          </p:grpSp>
          <p:sp>
            <p:nvSpPr>
              <p:cNvPr id="69" name="箭头: 右 93"/>
              <p:cNvSpPr/>
              <p:nvPr/>
            </p:nvSpPr>
            <p:spPr>
              <a:xfrm rot="5400000">
                <a:off x="3944736" y="2052420"/>
                <a:ext cx="718820" cy="237186"/>
              </a:xfrm>
              <a:prstGeom prst="rightArrow">
                <a:avLst/>
              </a:prstGeom>
              <a:solidFill>
                <a:srgbClr val="B4C6F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pitchFamily="34" charset="0"/>
                  <a:cs typeface="Arial" panose="020B0604020202020204" pitchFamily="34" charset="0"/>
                </a:endParaRPr>
              </a:p>
            </p:txBody>
          </p:sp>
          <p:sp>
            <p:nvSpPr>
              <p:cNvPr id="70" name="文本框 69"/>
              <p:cNvSpPr txBox="1"/>
              <p:nvPr/>
            </p:nvSpPr>
            <p:spPr>
              <a:xfrm>
                <a:off x="2329280" y="2819943"/>
                <a:ext cx="446487" cy="636539"/>
              </a:xfrm>
              <a:prstGeom prst="rect">
                <a:avLst/>
              </a:prstGeom>
              <a:noFill/>
            </p:spPr>
            <p:txBody>
              <a:bodyPr wrap="square" rtlCol="0">
                <a:spAutoFit/>
              </a:bodyPr>
              <a:lstStyle/>
              <a:p>
                <a:r>
                  <a:rPr lang="en-US" altLang="zh-CN" sz="2665" b="1" dirty="0">
                    <a:latin typeface="黑体" panose="02010609060101010101" charset="-122"/>
                    <a:ea typeface="黑体" panose="02010609060101010101" charset="-122"/>
                  </a:rPr>
                  <a:t>+</a:t>
                </a:r>
                <a:endParaRPr lang="zh-CN" altLang="en-US" sz="2665" b="1" dirty="0">
                  <a:latin typeface="黑体" panose="02010609060101010101" charset="-122"/>
                  <a:ea typeface="黑体" panose="02010609060101010101" charset="-122"/>
                </a:endParaRPr>
              </a:p>
            </p:txBody>
          </p:sp>
          <p:sp>
            <p:nvSpPr>
              <p:cNvPr id="71" name="文本框 70"/>
              <p:cNvSpPr txBox="1"/>
              <p:nvPr/>
            </p:nvSpPr>
            <p:spPr>
              <a:xfrm>
                <a:off x="4565497" y="2803368"/>
                <a:ext cx="446487" cy="636539"/>
              </a:xfrm>
              <a:prstGeom prst="rect">
                <a:avLst/>
              </a:prstGeom>
              <a:noFill/>
            </p:spPr>
            <p:txBody>
              <a:bodyPr wrap="square" rtlCol="0">
                <a:spAutoFit/>
              </a:bodyPr>
              <a:lstStyle/>
              <a:p>
                <a:r>
                  <a:rPr lang="en-US" altLang="zh-CN" sz="2665" b="1" dirty="0">
                    <a:latin typeface="黑体" panose="02010609060101010101" charset="-122"/>
                    <a:ea typeface="黑体" panose="02010609060101010101" charset="-122"/>
                  </a:rPr>
                  <a:t>+</a:t>
                </a:r>
                <a:endParaRPr lang="zh-CN" altLang="en-US" sz="2665" b="1" dirty="0">
                  <a:latin typeface="黑体" panose="02010609060101010101" charset="-122"/>
                  <a:ea typeface="黑体" panose="02010609060101010101" charset="-122"/>
                </a:endParaRPr>
              </a:p>
            </p:txBody>
          </p:sp>
          <p:sp>
            <p:nvSpPr>
              <p:cNvPr id="72" name="文本框 71"/>
              <p:cNvSpPr txBox="1"/>
              <p:nvPr/>
            </p:nvSpPr>
            <p:spPr>
              <a:xfrm>
                <a:off x="5889813" y="2795881"/>
                <a:ext cx="446487" cy="636539"/>
              </a:xfrm>
              <a:prstGeom prst="rect">
                <a:avLst/>
              </a:prstGeom>
              <a:noFill/>
            </p:spPr>
            <p:txBody>
              <a:bodyPr wrap="square" rtlCol="0">
                <a:spAutoFit/>
              </a:bodyPr>
              <a:lstStyle/>
              <a:p>
                <a:r>
                  <a:rPr lang="en-US" altLang="zh-CN" sz="2665" b="1" dirty="0">
                    <a:latin typeface="黑体" panose="02010609060101010101" charset="-122"/>
                    <a:ea typeface="黑体" panose="02010609060101010101" charset="-122"/>
                  </a:rPr>
                  <a:t>+</a:t>
                </a:r>
                <a:endParaRPr lang="zh-CN" altLang="en-US" sz="2665" b="1" dirty="0">
                  <a:latin typeface="黑体" panose="02010609060101010101" charset="-122"/>
                  <a:ea typeface="黑体" panose="02010609060101010101" charset="-122"/>
                </a:endParaRPr>
              </a:p>
            </p:txBody>
          </p:sp>
          <mc:AlternateContent xmlns:mc="http://schemas.openxmlformats.org/markup-compatibility/2006">
            <mc:Choice xmlns:a14="http://schemas.microsoft.com/office/drawing/2010/main" Requires="a14">
              <p:sp>
                <p:nvSpPr>
                  <p:cNvPr id="73" name="矩形 72"/>
                  <p:cNvSpPr/>
                  <p:nvPr/>
                </p:nvSpPr>
                <p:spPr>
                  <a:xfrm>
                    <a:off x="4996923" y="3527830"/>
                    <a:ext cx="939221" cy="358557"/>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r>
                            <a:rPr lang="en-US" altLang="zh-CN" sz="535" b="0" i="1" smtClean="0">
                              <a:latin typeface="Cambria Math" panose="02040503050406030204" pitchFamily="18" charset="0"/>
                            </a:rPr>
                            <m:t>𝑃</m:t>
                          </m:r>
                          <m:r>
                            <a:rPr lang="en-US" altLang="zh-CN" sz="535" b="0" i="1" smtClean="0">
                              <a:latin typeface="Cambria Math" panose="02040503050406030204" pitchFamily="18" charset="0"/>
                            </a:rPr>
                            <m:t>=</m:t>
                          </m:r>
                          <m:f>
                            <m:fPr>
                              <m:ctrlPr>
                                <a:rPr lang="en-US" altLang="zh-CN" sz="535" b="0" i="1" smtClean="0">
                                  <a:latin typeface="Cambria Math" panose="02040503050406030204" pitchFamily="18" charset="0"/>
                                </a:rPr>
                              </m:ctrlPr>
                            </m:fPr>
                            <m:num>
                              <m:sSubSup>
                                <m:sSubSupPr>
                                  <m:ctrlPr>
                                    <a:rPr lang="en-US" altLang="zh-CN" sz="535" b="0" i="1" smtClean="0">
                                      <a:latin typeface="Cambria Math" panose="02040503050406030204" pitchFamily="18" charset="0"/>
                                    </a:rPr>
                                  </m:ctrlPr>
                                </m:sSubSupPr>
                                <m:e>
                                  <m:r>
                                    <a:rPr lang="en-US" altLang="zh-CN" sz="535" b="0" i="1" smtClean="0">
                                      <a:latin typeface="Cambria Math" panose="02040503050406030204" pitchFamily="18" charset="0"/>
                                    </a:rPr>
                                    <m:t>𝐴</m:t>
                                  </m:r>
                                </m:e>
                                <m:sub>
                                  <m:r>
                                    <a:rPr lang="en-US" altLang="zh-CN" sz="535" b="0" i="1" smtClean="0">
                                      <a:latin typeface="Cambria Math" panose="02040503050406030204" pitchFamily="18" charset="0"/>
                                    </a:rPr>
                                    <m:t>𝑟𝑒𝑑</m:t>
                                  </m:r>
                                </m:sub>
                                <m:sup>
                                  <m:r>
                                    <a:rPr lang="en-US" altLang="zh-CN" sz="535" b="0" i="1" smtClean="0">
                                      <a:latin typeface="Cambria Math" panose="02040503050406030204" pitchFamily="18" charset="0"/>
                                    </a:rPr>
                                    <m:t>2</m:t>
                                  </m:r>
                                </m:sup>
                              </m:sSubSup>
                            </m:num>
                            <m:den>
                              <m:r>
                                <a:rPr lang="en-US" altLang="zh-CN" sz="535" b="0" i="1" smtClean="0">
                                  <a:latin typeface="Cambria Math" panose="02040503050406030204" pitchFamily="18" charset="0"/>
                                </a:rPr>
                                <m:t>12</m:t>
                              </m:r>
                              <m:sSup>
                                <m:sSupPr>
                                  <m:ctrlPr>
                                    <a:rPr lang="en-US" altLang="zh-CN" sz="535" b="0" i="1" smtClean="0">
                                      <a:latin typeface="Cambria Math" panose="02040503050406030204" pitchFamily="18" charset="0"/>
                                    </a:rPr>
                                  </m:ctrlPr>
                                </m:sSupPr>
                                <m:e>
                                  <m:r>
                                    <a:rPr lang="zh-CN" altLang="en-US" sz="535" b="0" i="1" smtClean="0">
                                      <a:latin typeface="Cambria Math" panose="02040503050406030204" pitchFamily="18" charset="0"/>
                                    </a:rPr>
                                    <m:t>𝜋</m:t>
                                  </m:r>
                                </m:e>
                                <m:sup>
                                  <m:r>
                                    <a:rPr lang="en-US" altLang="zh-CN" sz="535" b="0" i="1" smtClean="0">
                                      <a:latin typeface="Cambria Math" panose="02040503050406030204" pitchFamily="18" charset="0"/>
                                    </a:rPr>
                                    <m:t>2</m:t>
                                  </m:r>
                                </m:sup>
                              </m:sSup>
                            </m:den>
                          </m:f>
                          <m:sSup>
                            <m:sSupPr>
                              <m:ctrlPr>
                                <a:rPr lang="en-US" altLang="zh-CN" sz="535" b="0" i="1" smtClean="0">
                                  <a:latin typeface="Cambria Math" panose="02040503050406030204" pitchFamily="18" charset="0"/>
                                </a:rPr>
                              </m:ctrlPr>
                            </m:sSupPr>
                            <m:e>
                              <m:d>
                                <m:dPr>
                                  <m:ctrlPr>
                                    <a:rPr lang="en-US" altLang="zh-CN" sz="535" b="0" i="1" smtClean="0">
                                      <a:latin typeface="Cambria Math" panose="02040503050406030204" pitchFamily="18" charset="0"/>
                                    </a:rPr>
                                  </m:ctrlPr>
                                </m:dPr>
                                <m:e>
                                  <m:f>
                                    <m:fPr>
                                      <m:ctrlPr>
                                        <a:rPr lang="en-US" altLang="zh-CN" sz="535" b="0" i="1" smtClean="0">
                                          <a:latin typeface="Cambria Math" panose="02040503050406030204" pitchFamily="18" charset="0"/>
                                        </a:rPr>
                                      </m:ctrlPr>
                                    </m:fPr>
                                    <m:num>
                                      <m:r>
                                        <a:rPr lang="en-US" altLang="zh-CN" sz="535" b="0" i="1" smtClean="0">
                                          <a:latin typeface="Cambria Math" panose="02040503050406030204" pitchFamily="18" charset="0"/>
                                        </a:rPr>
                                        <m:t>𝑓</m:t>
                                      </m:r>
                                    </m:num>
                                    <m:den>
                                      <m:sSub>
                                        <m:sSubPr>
                                          <m:ctrlPr>
                                            <a:rPr lang="en-US" altLang="zh-CN" sz="535" b="0" i="1" smtClean="0">
                                              <a:latin typeface="Cambria Math" panose="02040503050406030204" pitchFamily="18" charset="0"/>
                                            </a:rPr>
                                          </m:ctrlPr>
                                        </m:sSubPr>
                                        <m:e>
                                          <m:r>
                                            <a:rPr lang="en-US" altLang="zh-CN" sz="535" b="0" i="1" smtClean="0">
                                              <a:latin typeface="Cambria Math" panose="02040503050406030204" pitchFamily="18" charset="0"/>
                                            </a:rPr>
                                            <m:t>𝑓</m:t>
                                          </m:r>
                                        </m:e>
                                        <m:sub>
                                          <m:r>
                                            <a:rPr lang="en-US" altLang="zh-CN" sz="535" b="0" i="1" smtClean="0">
                                              <a:latin typeface="Cambria Math" panose="02040503050406030204" pitchFamily="18" charset="0"/>
                                            </a:rPr>
                                            <m:t>𝑦𝑟</m:t>
                                          </m:r>
                                        </m:sub>
                                      </m:sSub>
                                    </m:den>
                                  </m:f>
                                </m:e>
                              </m:d>
                            </m:e>
                            <m:sup>
                              <m:r>
                                <a:rPr lang="en-US" altLang="zh-CN" sz="535" b="0" i="1" smtClean="0">
                                  <a:latin typeface="Cambria Math" panose="02040503050406030204" pitchFamily="18" charset="0"/>
                                </a:rPr>
                                <m:t>−</m:t>
                              </m:r>
                              <m:r>
                                <a:rPr lang="zh-CN" altLang="en-US" sz="535" b="0" i="1" smtClean="0">
                                  <a:latin typeface="Cambria Math" panose="02040503050406030204" pitchFamily="18" charset="0"/>
                                </a:rPr>
                                <m:t>𝛾</m:t>
                              </m:r>
                            </m:sup>
                          </m:sSup>
                          <m:r>
                            <a:rPr lang="en-US" altLang="zh-CN" sz="535" b="0" i="1" smtClean="0">
                              <a:latin typeface="Cambria Math" panose="02040503050406030204" pitchFamily="18" charset="0"/>
                            </a:rPr>
                            <m:t> </m:t>
                          </m:r>
                          <m:sSup>
                            <m:sSupPr>
                              <m:ctrlPr>
                                <a:rPr lang="en-US" altLang="zh-CN" sz="535" b="0" i="1" smtClean="0">
                                  <a:latin typeface="Cambria Math" panose="02040503050406030204" pitchFamily="18" charset="0"/>
                                </a:rPr>
                              </m:ctrlPr>
                            </m:sSupPr>
                            <m:e>
                              <m:r>
                                <a:rPr lang="en-US" altLang="zh-CN" sz="535" b="0" i="1" smtClean="0">
                                  <a:latin typeface="Cambria Math" panose="02040503050406030204" pitchFamily="18" charset="0"/>
                                </a:rPr>
                                <m:t>𝑦𝑟</m:t>
                              </m:r>
                            </m:e>
                            <m:sup>
                              <m:r>
                                <a:rPr lang="en-US" altLang="zh-CN" sz="535" b="0" i="1" smtClean="0">
                                  <a:latin typeface="Cambria Math" panose="02040503050406030204" pitchFamily="18" charset="0"/>
                                </a:rPr>
                                <m:t>3</m:t>
                              </m:r>
                            </m:sup>
                          </m:sSup>
                        </m:oMath>
                      </m:oMathPara>
                    </a14:m>
                    <a:endParaRPr lang="zh-CN" altLang="en-US" sz="535" dirty="0"/>
                  </a:p>
                </p:txBody>
              </p:sp>
            </mc:Choice>
            <mc:Fallback>
              <p:sp>
                <p:nvSpPr>
                  <p:cNvPr id="73" name="矩形 72"/>
                  <p:cNvSpPr>
                    <a:spLocks noRot="1" noChangeAspect="1" noMove="1" noResize="1" noEditPoints="1" noAdjustHandles="1" noChangeArrowheads="1" noChangeShapeType="1" noTextEdit="1"/>
                  </p:cNvSpPr>
                  <p:nvPr/>
                </p:nvSpPr>
                <p:spPr>
                  <a:xfrm>
                    <a:off x="4996923" y="3527830"/>
                    <a:ext cx="939221" cy="358557"/>
                  </a:xfrm>
                  <a:prstGeom prst="rect">
                    <a:avLst/>
                  </a:prstGeom>
                  <a:blipFill rotWithShape="1">
                    <a:blip r:embed="rId5"/>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74" name="文本框 73"/>
                  <p:cNvSpPr txBox="1"/>
                  <p:nvPr/>
                </p:nvSpPr>
                <p:spPr>
                  <a:xfrm>
                    <a:off x="6336300" y="3553648"/>
                    <a:ext cx="876411" cy="210300"/>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sSub>
                            <m:sSubPr>
                              <m:ctrlPr>
                                <a:rPr lang="en-US" altLang="zh-CN" sz="535" i="1" smtClean="0">
                                  <a:latin typeface="Cambria Math" panose="02040503050406030204" pitchFamily="18" charset="0"/>
                                </a:rPr>
                              </m:ctrlPr>
                            </m:sSubPr>
                            <m:e>
                              <m:r>
                                <a:rPr lang="en-US" altLang="zh-CN" sz="535" b="0" i="1" smtClean="0">
                                  <a:latin typeface="Cambria Math" panose="02040503050406030204" pitchFamily="18" charset="0"/>
                                </a:rPr>
                                <m:t>𝑁</m:t>
                              </m:r>
                            </m:e>
                            <m:sub>
                              <m:sSup>
                                <m:sSupPr>
                                  <m:ctrlPr>
                                    <a:rPr lang="en-US" altLang="zh-CN" sz="535" i="1" smtClean="0">
                                      <a:latin typeface="Cambria Math" panose="02040503050406030204" pitchFamily="18" charset="0"/>
                                    </a:rPr>
                                  </m:ctrlPr>
                                </m:sSupPr>
                                <m:e>
                                  <m:r>
                                    <a:rPr lang="en-US" altLang="zh-CN" sz="535" b="0" i="1" smtClean="0">
                                      <a:latin typeface="Cambria Math" panose="02040503050406030204" pitchFamily="18" charset="0"/>
                                    </a:rPr>
                                    <m:t>𝑣𝑣</m:t>
                                  </m:r>
                                </m:e>
                                <m:sup>
                                  <m:r>
                                    <a:rPr lang="en-US" altLang="zh-CN" sz="535" b="0" i="1" smtClean="0">
                                      <a:latin typeface="Cambria Math" panose="02040503050406030204" pitchFamily="18" charset="0"/>
                                    </a:rPr>
                                    <m:t>′</m:t>
                                  </m:r>
                                </m:sup>
                              </m:sSup>
                              <m:sSup>
                                <m:sSupPr>
                                  <m:ctrlPr>
                                    <a:rPr lang="en-US" altLang="zh-CN" sz="535" i="1" smtClean="0">
                                      <a:latin typeface="Cambria Math" panose="02040503050406030204" pitchFamily="18" charset="0"/>
                                    </a:rPr>
                                  </m:ctrlPr>
                                </m:sSupPr>
                                <m:e>
                                  <m:r>
                                    <a:rPr lang="en-US" altLang="zh-CN" sz="535" b="0" i="1" smtClean="0">
                                      <a:latin typeface="Cambria Math" panose="02040503050406030204" pitchFamily="18" charset="0"/>
                                    </a:rPr>
                                    <m:t>𝑡𝑡</m:t>
                                  </m:r>
                                </m:e>
                                <m:sup>
                                  <m:r>
                                    <a:rPr lang="en-US" altLang="zh-CN" sz="535" b="0" i="1" smtClean="0">
                                      <a:latin typeface="Cambria Math" panose="02040503050406030204" pitchFamily="18" charset="0"/>
                                    </a:rPr>
                                    <m:t>′</m:t>
                                  </m:r>
                                </m:sup>
                              </m:sSup>
                              <m:r>
                                <a:rPr lang="en-US" altLang="zh-CN" sz="535" b="0" i="1" smtClean="0">
                                  <a:latin typeface="Cambria Math" panose="02040503050406030204" pitchFamily="18" charset="0"/>
                                </a:rPr>
                                <m:t>𝑘</m:t>
                              </m:r>
                            </m:sub>
                          </m:sSub>
                          <m:r>
                            <a:rPr lang="en-US" altLang="zh-CN" sz="535" b="0" i="1" smtClean="0">
                              <a:latin typeface="Cambria Math" panose="02040503050406030204" pitchFamily="18" charset="0"/>
                            </a:rPr>
                            <m:t>=</m:t>
                          </m:r>
                        </m:oMath>
                      </m:oMathPara>
                    </a14:m>
                    <a:endParaRPr lang="en-US" altLang="zh-CN" sz="535" b="0" i="1" dirty="0">
                      <a:latin typeface="Cambria Math" panose="02040503050406030204" pitchFamily="18" charset="0"/>
                    </a:endParaRPr>
                  </a:p>
                  <a:p>
                    <a14:m>
                      <m:oMathPara xmlns:m="http://schemas.openxmlformats.org/officeDocument/2006/math">
                        <m:oMathParaPr>
                          <m:jc m:val="centerGroup"/>
                        </m:oMathParaPr>
                        <m:oMath xmlns:m="http://schemas.openxmlformats.org/officeDocument/2006/math">
                          <m:sSub>
                            <m:sSubPr>
                              <m:ctrlPr>
                                <a:rPr lang="en-US" altLang="zh-CN" sz="535" b="0" i="1" smtClean="0">
                                  <a:latin typeface="Cambria Math" panose="02040503050406030204" pitchFamily="18" charset="0"/>
                                </a:rPr>
                              </m:ctrlPr>
                            </m:sSubPr>
                            <m:e>
                              <m:r>
                                <a:rPr lang="zh-CN" altLang="en-US" sz="535" b="0" i="1" smtClean="0">
                                  <a:latin typeface="Cambria Math" panose="02040503050406030204" pitchFamily="18" charset="0"/>
                                </a:rPr>
                                <m:t>𝛿</m:t>
                              </m:r>
                            </m:e>
                            <m:sub>
                              <m:sSup>
                                <m:sSupPr>
                                  <m:ctrlPr>
                                    <a:rPr lang="en-US" altLang="zh-CN" sz="535" b="0" i="1" smtClean="0">
                                      <a:latin typeface="Cambria Math" panose="02040503050406030204" pitchFamily="18" charset="0"/>
                                    </a:rPr>
                                  </m:ctrlPr>
                                </m:sSupPr>
                                <m:e>
                                  <m:r>
                                    <a:rPr lang="en-US" altLang="zh-CN" sz="535" b="0" i="1" smtClean="0">
                                      <a:latin typeface="Cambria Math" panose="02040503050406030204" pitchFamily="18" charset="0"/>
                                    </a:rPr>
                                    <m:t>𝑡𝑡</m:t>
                                  </m:r>
                                </m:e>
                                <m:sup>
                                  <m:r>
                                    <a:rPr lang="en-US" altLang="zh-CN" sz="535" b="0" i="1" smtClean="0">
                                      <a:latin typeface="Cambria Math" panose="02040503050406030204" pitchFamily="18" charset="0"/>
                                    </a:rPr>
                                    <m:t>′</m:t>
                                  </m:r>
                                </m:sup>
                              </m:sSup>
                            </m:sub>
                          </m:sSub>
                          <m:d>
                            <m:dPr>
                              <m:begChr m:val="["/>
                              <m:endChr m:val="]"/>
                              <m:ctrlPr>
                                <a:rPr lang="en-US" altLang="zh-CN" sz="535" b="0" i="1" smtClean="0">
                                  <a:latin typeface="Cambria Math" panose="02040503050406030204" pitchFamily="18" charset="0"/>
                                </a:rPr>
                              </m:ctrlPr>
                            </m:dPr>
                            <m:e>
                              <m:sSub>
                                <m:sSubPr>
                                  <m:ctrlPr>
                                    <a:rPr lang="en-US" altLang="zh-CN" sz="535" i="1">
                                      <a:latin typeface="Cambria Math" panose="02040503050406030204" pitchFamily="18" charset="0"/>
                                    </a:rPr>
                                  </m:ctrlPr>
                                </m:sSubPr>
                                <m:e>
                                  <m:r>
                                    <a:rPr lang="zh-CN" altLang="en-US" sz="535" i="1">
                                      <a:latin typeface="Cambria Math" panose="02040503050406030204" pitchFamily="18" charset="0"/>
                                    </a:rPr>
                                    <m:t>𝛿</m:t>
                                  </m:r>
                                </m:e>
                                <m:sub>
                                  <m:sSup>
                                    <m:sSupPr>
                                      <m:ctrlPr>
                                        <a:rPr lang="en-US" altLang="zh-CN" sz="535" i="1">
                                          <a:latin typeface="Cambria Math" panose="02040503050406030204" pitchFamily="18" charset="0"/>
                                        </a:rPr>
                                      </m:ctrlPr>
                                    </m:sSupPr>
                                    <m:e>
                                      <m:r>
                                        <a:rPr lang="en-US" altLang="zh-CN" sz="535" b="0" i="1" smtClean="0">
                                          <a:latin typeface="Cambria Math" panose="02040503050406030204" pitchFamily="18" charset="0"/>
                                        </a:rPr>
                                        <m:t>𝑣𝑣</m:t>
                                      </m:r>
                                    </m:e>
                                    <m:sup>
                                      <m:r>
                                        <a:rPr lang="en-US" altLang="zh-CN" sz="535" i="1">
                                          <a:latin typeface="Cambria Math" panose="02040503050406030204" pitchFamily="18" charset="0"/>
                                        </a:rPr>
                                        <m:t>′</m:t>
                                      </m:r>
                                    </m:sup>
                                  </m:sSup>
                                </m:sub>
                              </m:sSub>
                              <m:d>
                                <m:dPr>
                                  <m:ctrlPr>
                                    <a:rPr lang="en-US" altLang="zh-CN" sz="535" i="1" smtClean="0">
                                      <a:latin typeface="Cambria Math" panose="02040503050406030204" pitchFamily="18" charset="0"/>
                                    </a:rPr>
                                  </m:ctrlPr>
                                </m:dPr>
                                <m:e>
                                  <m:sSubSup>
                                    <m:sSubSupPr>
                                      <m:ctrlPr>
                                        <a:rPr lang="en-US" altLang="zh-CN" sz="535" i="1" smtClean="0">
                                          <a:latin typeface="Cambria Math" panose="02040503050406030204" pitchFamily="18" charset="0"/>
                                        </a:rPr>
                                      </m:ctrlPr>
                                    </m:sSubSupPr>
                                    <m:e>
                                      <m:r>
                                        <a:rPr lang="en-US" altLang="zh-CN" sz="535" i="1" smtClean="0">
                                          <a:latin typeface="Cambria Math" panose="02040503050406030204" pitchFamily="18" charset="0"/>
                                          <a:ea typeface="Cambria Math" panose="02040503050406030204" pitchFamily="18" charset="0"/>
                                        </a:rPr>
                                        <m:t>ℱ</m:t>
                                      </m:r>
                                    </m:e>
                                    <m:sub>
                                      <m:r>
                                        <a:rPr lang="en-US" altLang="zh-CN" sz="535" b="0" i="1" smtClean="0">
                                          <a:latin typeface="Cambria Math" panose="02040503050406030204" pitchFamily="18" charset="0"/>
                                        </a:rPr>
                                        <m:t>𝑘</m:t>
                                      </m:r>
                                    </m:sub>
                                    <m:sup>
                                      <m:r>
                                        <a:rPr lang="en-US" altLang="zh-CN" sz="535" b="0" i="1" smtClean="0">
                                          <a:latin typeface="Cambria Math" panose="02040503050406030204" pitchFamily="18" charset="0"/>
                                        </a:rPr>
                                        <m:t>2</m:t>
                                      </m:r>
                                    </m:sup>
                                  </m:sSubSup>
                                  <m:sSup>
                                    <m:sSupPr>
                                      <m:ctrlPr>
                                        <a:rPr lang="en-US" altLang="zh-CN" sz="535" i="1" smtClean="0">
                                          <a:latin typeface="Cambria Math" panose="02040503050406030204" pitchFamily="18" charset="0"/>
                                        </a:rPr>
                                      </m:ctrlPr>
                                    </m:sSupPr>
                                    <m:e>
                                      <m:r>
                                        <a:rPr lang="zh-CN" altLang="en-US" sz="535" i="1" smtClean="0">
                                          <a:latin typeface="Cambria Math" panose="02040503050406030204" pitchFamily="18" charset="0"/>
                                        </a:rPr>
                                        <m:t>𝜎</m:t>
                                      </m:r>
                                    </m:e>
                                    <m:sup>
                                      <m:r>
                                        <a:rPr lang="en-US" altLang="zh-CN" sz="535" b="0" i="1" smtClean="0">
                                          <a:latin typeface="Cambria Math" panose="02040503050406030204" pitchFamily="18" charset="0"/>
                                        </a:rPr>
                                        <m:t>2</m:t>
                                      </m:r>
                                    </m:sup>
                                  </m:sSup>
                                  <m:r>
                                    <a:rPr lang="en-US" altLang="zh-CN" sz="535" b="0" i="1" smtClean="0">
                                      <a:latin typeface="Cambria Math" panose="02040503050406030204" pitchFamily="18" charset="0"/>
                                    </a:rPr>
                                    <m:t>+</m:t>
                                  </m:r>
                                  <m:sSubSup>
                                    <m:sSubSupPr>
                                      <m:ctrlPr>
                                        <a:rPr lang="en-US" altLang="zh-CN" sz="535" b="0" i="1" smtClean="0">
                                          <a:latin typeface="Cambria Math" panose="02040503050406030204" pitchFamily="18" charset="0"/>
                                        </a:rPr>
                                      </m:ctrlPr>
                                    </m:sSubSupPr>
                                    <m:e>
                                      <m:r>
                                        <a:rPr lang="en-US" altLang="zh-CN" sz="535" i="1">
                                          <a:latin typeface="Cambria Math" panose="02040503050406030204" pitchFamily="18" charset="0"/>
                                          <a:ea typeface="Cambria Math" panose="02040503050406030204" pitchFamily="18" charset="0"/>
                                        </a:rPr>
                                        <m:t>𝒬</m:t>
                                      </m:r>
                                    </m:e>
                                    <m:sub>
                                      <m:r>
                                        <a:rPr lang="en-US" altLang="zh-CN" sz="535" b="0" i="1" smtClean="0">
                                          <a:latin typeface="Cambria Math" panose="02040503050406030204" pitchFamily="18" charset="0"/>
                                        </a:rPr>
                                        <m:t>𝑘</m:t>
                                      </m:r>
                                    </m:sub>
                                    <m:sup>
                                      <m:r>
                                        <a:rPr lang="en-US" altLang="zh-CN" sz="535" b="0" i="1" smtClean="0">
                                          <a:latin typeface="Cambria Math" panose="02040503050406030204" pitchFamily="18" charset="0"/>
                                        </a:rPr>
                                        <m:t>2</m:t>
                                      </m:r>
                                    </m:sup>
                                  </m:sSubSup>
                                </m:e>
                              </m:d>
                              <m:r>
                                <a:rPr lang="en-US" altLang="zh-CN" sz="535" b="0" i="1" smtClean="0">
                                  <a:latin typeface="Cambria Math" panose="02040503050406030204" pitchFamily="18" charset="0"/>
                                </a:rPr>
                                <m:t>+</m:t>
                              </m:r>
                              <m:sSubSup>
                                <m:sSubSupPr>
                                  <m:ctrlPr>
                                    <a:rPr lang="en-US" altLang="zh-CN" sz="535" b="0" i="1" smtClean="0">
                                      <a:latin typeface="Cambria Math" panose="02040503050406030204" pitchFamily="18" charset="0"/>
                                    </a:rPr>
                                  </m:ctrlPr>
                                </m:sSubSupPr>
                                <m:e>
                                  <m:r>
                                    <a:rPr lang="zh-CN" altLang="en-US" sz="535" b="0" i="1" smtClean="0">
                                      <a:latin typeface="Cambria Math" panose="02040503050406030204" pitchFamily="18" charset="0"/>
                                    </a:rPr>
                                    <m:t>𝒥</m:t>
                                  </m:r>
                                </m:e>
                                <m:sub>
                                  <m:r>
                                    <a:rPr lang="en-US" altLang="zh-CN" sz="535" b="0" i="1" smtClean="0">
                                      <a:latin typeface="Cambria Math" panose="02040503050406030204" pitchFamily="18" charset="0"/>
                                    </a:rPr>
                                    <m:t>𝑘</m:t>
                                  </m:r>
                                </m:sub>
                                <m:sup>
                                  <m:r>
                                    <a:rPr lang="en-US" altLang="zh-CN" sz="535" b="0" i="1" smtClean="0">
                                      <a:latin typeface="Cambria Math" panose="02040503050406030204" pitchFamily="18" charset="0"/>
                                    </a:rPr>
                                    <m:t>2</m:t>
                                  </m:r>
                                </m:sup>
                              </m:sSubSup>
                            </m:e>
                          </m:d>
                        </m:oMath>
                      </m:oMathPara>
                    </a14:m>
                    <a:endParaRPr lang="zh-CN" altLang="en-US" sz="535" dirty="0"/>
                  </a:p>
                </p:txBody>
              </p:sp>
            </mc:Choice>
            <mc:Fallback>
              <p:sp>
                <p:nvSpPr>
                  <p:cNvPr id="74" name="文本框 73"/>
                  <p:cNvSpPr txBox="1">
                    <a:spLocks noRot="1" noChangeAspect="1" noMove="1" noResize="1" noEditPoints="1" noAdjustHandles="1" noChangeArrowheads="1" noChangeShapeType="1" noTextEdit="1"/>
                  </p:cNvSpPr>
                  <p:nvPr/>
                </p:nvSpPr>
                <p:spPr>
                  <a:xfrm>
                    <a:off x="6336300" y="3553648"/>
                    <a:ext cx="876411" cy="210300"/>
                  </a:xfrm>
                  <a:prstGeom prst="rect">
                    <a:avLst/>
                  </a:prstGeom>
                  <a:blipFill rotWithShape="1">
                    <a:blip r:embed="rId6"/>
                  </a:blipFill>
                </p:spPr>
                <p:txBody>
                  <a:bodyPr/>
                  <a:lstStyle/>
                  <a:p>
                    <a:r>
                      <a:rPr lang="zh-CN" altLang="en-US">
                        <a:noFill/>
                      </a:rPr>
                      <a:t> </a:t>
                    </a:r>
                  </a:p>
                </p:txBody>
              </p:sp>
            </mc:Fallback>
          </mc:AlternateContent>
          <p:sp>
            <p:nvSpPr>
              <p:cNvPr id="75" name="文本框 74"/>
              <p:cNvSpPr txBox="1"/>
              <p:nvPr/>
            </p:nvSpPr>
            <p:spPr>
              <a:xfrm>
                <a:off x="4346607" y="1906790"/>
                <a:ext cx="2118521" cy="298932"/>
              </a:xfrm>
              <a:prstGeom prst="rect">
                <a:avLst/>
              </a:prstGeom>
              <a:noFill/>
            </p:spPr>
            <p:txBody>
              <a:bodyPr wrap="square" rtlCol="0">
                <a:spAutoFit/>
              </a:bodyPr>
              <a:lstStyle/>
              <a:p>
                <a:r>
                  <a:rPr lang="en-US" altLang="zh-CN" sz="935" dirty="0"/>
                  <a:t>Arzoumanian, et al.</a:t>
                </a:r>
                <a:endParaRPr lang="zh-CN" altLang="en-US" sz="935" dirty="0"/>
              </a:p>
            </p:txBody>
          </p:sp>
        </p:grpSp>
        <mc:AlternateContent xmlns:mc="http://schemas.openxmlformats.org/markup-compatibility/2006">
          <mc:Choice xmlns:a14="http://schemas.microsoft.com/office/drawing/2010/main" Requires="a14">
            <p:sp>
              <p:nvSpPr>
                <p:cNvPr id="9" name="矩形 8"/>
                <p:cNvSpPr/>
                <p:nvPr/>
              </p:nvSpPr>
              <p:spPr>
                <a:xfrm>
                  <a:off x="5977950" y="2407261"/>
                  <a:ext cx="2924651" cy="630555"/>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eqArr>
                          <m:eqArrPr>
                            <m:ctrlPr>
                              <a:rPr lang="zh-CN" altLang="zh-CN" sz="1200" i="1">
                                <a:latin typeface="Cambria Math" panose="02040503050406030204" pitchFamily="18" charset="0"/>
                              </a:rPr>
                            </m:ctrlPr>
                          </m:eqArrPr>
                          <m:e>
                            <m:r>
                              <a:rPr lang="en-US" altLang="zh-CN" sz="1200" i="1">
                                <a:latin typeface="Cambria Math" panose="02040503050406030204" pitchFamily="18" charset="0"/>
                              </a:rPr>
                              <m:t>𝑝</m:t>
                            </m:r>
                            <m:d>
                              <m:dPr>
                                <m:ctrlPr>
                                  <a:rPr lang="zh-CN" altLang="zh-CN" sz="1200" i="1">
                                    <a:latin typeface="Cambria Math" panose="02040503050406030204" pitchFamily="18" charset="0"/>
                                  </a:rPr>
                                </m:ctrlPr>
                              </m:dPr>
                              <m:e>
                                <m:r>
                                  <a:rPr lang="en-US" altLang="zh-CN" sz="1200" i="1">
                                    <a:latin typeface="Cambria Math" panose="02040503050406030204" pitchFamily="18" charset="0"/>
                                  </a:rPr>
                                  <m:t>𝛿</m:t>
                                </m:r>
                                <m:r>
                                  <a:rPr lang="en-US" altLang="zh-CN" sz="1200" i="1">
                                    <a:latin typeface="Cambria Math" panose="02040503050406030204" pitchFamily="18" charset="0"/>
                                  </a:rPr>
                                  <m:t>𝑡</m:t>
                                </m:r>
                              </m:e>
                              <m:e>
                                <m:r>
                                  <a:rPr lang="en-US" altLang="zh-CN" sz="1200" b="1" i="1">
                                    <a:latin typeface="Cambria Math" panose="02040503050406030204" pitchFamily="18" charset="0"/>
                                  </a:rPr>
                                  <m:t>𝝓</m:t>
                                </m:r>
                                <m:r>
                                  <a:rPr lang="en-US" altLang="zh-CN" sz="1200" i="1">
                                    <a:latin typeface="Cambria Math" panose="02040503050406030204" pitchFamily="18" charset="0"/>
                                  </a:rPr>
                                  <m:t>,</m:t>
                                </m:r>
                                <m:r>
                                  <a:rPr lang="en-US" altLang="zh-CN" sz="1200" b="1" i="1">
                                    <a:latin typeface="Cambria Math" panose="02040503050406030204" pitchFamily="18" charset="0"/>
                                  </a:rPr>
                                  <m:t>𝝀</m:t>
                                </m:r>
                              </m:e>
                            </m:d>
                            <m:r>
                              <a:rPr lang="en-US" altLang="zh-CN" sz="1200" i="1">
                                <a:latin typeface="Cambria Math" panose="02040503050406030204" pitchFamily="18" charset="0"/>
                              </a:rPr>
                              <m:t>=</m:t>
                            </m:r>
                            <m:f>
                              <m:fPr>
                                <m:ctrlPr>
                                  <a:rPr lang="zh-CN" altLang="zh-CN" sz="1200" i="1">
                                    <a:latin typeface="Cambria Math" panose="02040503050406030204" pitchFamily="18" charset="0"/>
                                  </a:rPr>
                                </m:ctrlPr>
                              </m:fPr>
                              <m:num>
                                <m:func>
                                  <m:funcPr>
                                    <m:ctrlPr>
                                      <a:rPr lang="zh-CN" altLang="zh-CN" sz="1200" i="1">
                                        <a:latin typeface="Cambria Math" panose="02040503050406030204" pitchFamily="18" charset="0"/>
                                      </a:rPr>
                                    </m:ctrlPr>
                                  </m:funcPr>
                                  <m:fName>
                                    <m:r>
                                      <m:rPr>
                                        <m:sty m:val="p"/>
                                      </m:rPr>
                                      <a:rPr lang="en-US" altLang="zh-CN" sz="1200">
                                        <a:latin typeface="Cambria Math" panose="02040503050406030204" pitchFamily="18" charset="0"/>
                                      </a:rPr>
                                      <m:t>exp</m:t>
                                    </m:r>
                                  </m:fName>
                                  <m:e>
                                    <m:d>
                                      <m:dPr>
                                        <m:ctrlPr>
                                          <a:rPr lang="zh-CN" altLang="zh-CN" sz="1200" i="1">
                                            <a:latin typeface="Cambria Math" panose="02040503050406030204" pitchFamily="18" charset="0"/>
                                          </a:rPr>
                                        </m:ctrlPr>
                                      </m:dPr>
                                      <m:e>
                                        <m:r>
                                          <a:rPr lang="en-US" altLang="zh-CN" sz="1200" i="1">
                                            <a:latin typeface="Cambria Math" panose="02040503050406030204" pitchFamily="18" charset="0"/>
                                          </a:rPr>
                                          <m:t>−</m:t>
                                        </m:r>
                                        <m:f>
                                          <m:fPr>
                                            <m:ctrlPr>
                                              <a:rPr lang="zh-CN" altLang="zh-CN" sz="1200" i="1">
                                                <a:latin typeface="Cambria Math" panose="02040503050406030204" pitchFamily="18" charset="0"/>
                                              </a:rPr>
                                            </m:ctrlPr>
                                          </m:fPr>
                                          <m:num>
                                            <m:r>
                                              <a:rPr lang="en-US" altLang="zh-CN" sz="1200" i="1">
                                                <a:latin typeface="Cambria Math" panose="02040503050406030204" pitchFamily="18" charset="0"/>
                                              </a:rPr>
                                              <m:t>1</m:t>
                                            </m:r>
                                          </m:num>
                                          <m:den>
                                            <m:r>
                                              <a:rPr lang="en-US" altLang="zh-CN" sz="1200" i="1">
                                                <a:latin typeface="Cambria Math" panose="02040503050406030204" pitchFamily="18" charset="0"/>
                                              </a:rPr>
                                              <m:t>2</m:t>
                                            </m:r>
                                          </m:den>
                                        </m:f>
                                        <m:sSup>
                                          <m:sSupPr>
                                            <m:ctrlPr>
                                              <a:rPr lang="zh-CN" altLang="zh-CN" sz="1200" i="1">
                                                <a:latin typeface="Cambria Math" panose="02040503050406030204" pitchFamily="18" charset="0"/>
                                              </a:rPr>
                                            </m:ctrlPr>
                                          </m:sSupPr>
                                          <m:e>
                                            <m:d>
                                              <m:dPr>
                                                <m:ctrlPr>
                                                  <a:rPr lang="zh-CN" altLang="zh-CN" sz="1200" i="1">
                                                    <a:latin typeface="Cambria Math" panose="02040503050406030204" pitchFamily="18" charset="0"/>
                                                  </a:rPr>
                                                </m:ctrlPr>
                                              </m:dPr>
                                              <m:e>
                                                <m:r>
                                                  <a:rPr lang="en-US" altLang="zh-CN" sz="1200" i="1">
                                                    <a:latin typeface="Cambria Math" panose="02040503050406030204" pitchFamily="18" charset="0"/>
                                                  </a:rPr>
                                                  <m:t>𝛿</m:t>
                                                </m:r>
                                                <m:r>
                                                  <a:rPr lang="en-US" altLang="zh-CN" sz="1200" i="1">
                                                    <a:latin typeface="Cambria Math" panose="02040503050406030204" pitchFamily="18" charset="0"/>
                                                  </a:rPr>
                                                  <m:t>𝑡</m:t>
                                                </m:r>
                                                <m:r>
                                                  <a:rPr lang="en-US" altLang="zh-CN" sz="1200" i="1">
                                                    <a:latin typeface="Cambria Math" panose="02040503050406030204" pitchFamily="18" charset="0"/>
                                                  </a:rPr>
                                                  <m:t>−</m:t>
                                                </m:r>
                                                <m:r>
                                                  <a:rPr lang="en-US" altLang="zh-CN" sz="1200" i="1">
                                                    <a:latin typeface="Cambria Math" panose="02040503050406030204" pitchFamily="18" charset="0"/>
                                                  </a:rPr>
                                                  <m:t>𝑠</m:t>
                                                </m:r>
                                              </m:e>
                                            </m:d>
                                          </m:e>
                                          <m:sup>
                                            <m:r>
                                              <a:rPr lang="en-US" altLang="zh-CN" sz="1200" i="1">
                                                <a:latin typeface="Cambria Math" panose="02040503050406030204" pitchFamily="18" charset="0"/>
                                              </a:rPr>
                                              <m:t>𝑇</m:t>
                                            </m:r>
                                          </m:sup>
                                        </m:sSup>
                                        <m:sSup>
                                          <m:sSupPr>
                                            <m:ctrlPr>
                                              <a:rPr lang="zh-CN" altLang="zh-CN" sz="1200" i="1">
                                                <a:latin typeface="Cambria Math" panose="02040503050406030204" pitchFamily="18" charset="0"/>
                                              </a:rPr>
                                            </m:ctrlPr>
                                          </m:sSupPr>
                                          <m:e>
                                            <m:acc>
                                              <m:accPr>
                                                <m:chr m:val="̃"/>
                                                <m:ctrlPr>
                                                  <a:rPr lang="zh-CN" altLang="zh-CN" sz="1200" i="1">
                                                    <a:latin typeface="Cambria Math" panose="02040503050406030204" pitchFamily="18" charset="0"/>
                                                  </a:rPr>
                                                </m:ctrlPr>
                                              </m:accPr>
                                              <m:e>
                                                <m:r>
                                                  <a:rPr lang="en-US" altLang="zh-CN" sz="1200" i="1">
                                                    <a:latin typeface="Cambria Math" panose="02040503050406030204" pitchFamily="18" charset="0"/>
                                                  </a:rPr>
                                                  <m:t>𝑁</m:t>
                                                </m:r>
                                              </m:e>
                                            </m:acc>
                                          </m:e>
                                          <m:sup>
                                            <m:r>
                                              <a:rPr lang="en-US" altLang="zh-CN" sz="1200" i="1">
                                                <a:latin typeface="Cambria Math" panose="02040503050406030204" pitchFamily="18" charset="0"/>
                                              </a:rPr>
                                              <m:t>−</m:t>
                                            </m:r>
                                            <m:r>
                                              <a:rPr lang="en-US" altLang="zh-CN" sz="1200" i="1">
                                                <a:latin typeface="Cambria Math" panose="02040503050406030204" pitchFamily="18" charset="0"/>
                                              </a:rPr>
                                              <m:t>1</m:t>
                                            </m:r>
                                          </m:sup>
                                        </m:sSup>
                                        <m:d>
                                          <m:dPr>
                                            <m:ctrlPr>
                                              <a:rPr lang="zh-CN" altLang="zh-CN" sz="1200" i="1">
                                                <a:latin typeface="Cambria Math" panose="02040503050406030204" pitchFamily="18" charset="0"/>
                                              </a:rPr>
                                            </m:ctrlPr>
                                          </m:dPr>
                                          <m:e>
                                            <m:r>
                                              <a:rPr lang="en-US" altLang="zh-CN" sz="1200" i="1">
                                                <a:latin typeface="Cambria Math" panose="02040503050406030204" pitchFamily="18" charset="0"/>
                                              </a:rPr>
                                              <m:t>𝛿</m:t>
                                            </m:r>
                                            <m:r>
                                              <a:rPr lang="en-US" altLang="zh-CN" sz="1200" i="1">
                                                <a:latin typeface="Cambria Math" panose="02040503050406030204" pitchFamily="18" charset="0"/>
                                              </a:rPr>
                                              <m:t>𝑡</m:t>
                                            </m:r>
                                            <m:r>
                                              <a:rPr lang="en-US" altLang="zh-CN" sz="1200" i="1">
                                                <a:latin typeface="Cambria Math" panose="02040503050406030204" pitchFamily="18" charset="0"/>
                                              </a:rPr>
                                              <m:t>−</m:t>
                                            </m:r>
                                            <m:r>
                                              <a:rPr lang="en-US" altLang="zh-CN" sz="1200" i="1">
                                                <a:latin typeface="Cambria Math" panose="02040503050406030204" pitchFamily="18" charset="0"/>
                                              </a:rPr>
                                              <m:t>𝑠</m:t>
                                            </m:r>
                                          </m:e>
                                        </m:d>
                                        <m:r>
                                          <a:rPr lang="en-US" altLang="zh-CN" sz="1200" i="1">
                                            <a:latin typeface="Cambria Math" panose="02040503050406030204" pitchFamily="18" charset="0"/>
                                          </a:rPr>
                                          <m:t>−</m:t>
                                        </m:r>
                                        <m:sSup>
                                          <m:sSupPr>
                                            <m:ctrlPr>
                                              <a:rPr lang="zh-CN" altLang="zh-CN" sz="1200" i="1">
                                                <a:latin typeface="Cambria Math" panose="02040503050406030204" pitchFamily="18" charset="0"/>
                                              </a:rPr>
                                            </m:ctrlPr>
                                          </m:sSupPr>
                                          <m:e>
                                            <m:r>
                                              <a:rPr lang="en-US" altLang="zh-CN" sz="1200" i="1">
                                                <a:latin typeface="Cambria Math" panose="02040503050406030204" pitchFamily="18" charset="0"/>
                                              </a:rPr>
                                              <m:t>𝑑</m:t>
                                            </m:r>
                                          </m:e>
                                          <m:sup>
                                            <m:r>
                                              <a:rPr lang="en-US" altLang="zh-CN" sz="1200" i="1">
                                                <a:latin typeface="Cambria Math" panose="02040503050406030204" pitchFamily="18" charset="0"/>
                                              </a:rPr>
                                              <m:t>𝑇</m:t>
                                            </m:r>
                                          </m:sup>
                                        </m:sSup>
                                        <m:nary>
                                          <m:naryPr>
                                            <m:chr m:val="∑"/>
                                            <m:limLoc m:val="subSup"/>
                                            <m:ctrlPr>
                                              <a:rPr lang="zh-CN" altLang="zh-CN" sz="1200" i="1">
                                                <a:latin typeface="Cambria Math" panose="02040503050406030204" pitchFamily="18" charset="0"/>
                                              </a:rPr>
                                            </m:ctrlPr>
                                          </m:naryPr>
                                          <m:sub>
                                            <m:r>
                                              <a:rPr lang="en-US" altLang="zh-CN" sz="1200" i="1">
                                                <a:latin typeface="Cambria Math" panose="02040503050406030204" pitchFamily="18" charset="0"/>
                                              </a:rPr>
                                              <m:t> </m:t>
                                            </m:r>
                                          </m:sub>
                                          <m:sup>
                                            <m:r>
                                              <a:rPr lang="en-US" altLang="zh-CN" sz="1200" i="1">
                                                <a:latin typeface="Cambria Math" panose="02040503050406030204" pitchFamily="18" charset="0"/>
                                              </a:rPr>
                                              <m:t>−</m:t>
                                            </m:r>
                                            <m:r>
                                              <a:rPr lang="en-US" altLang="zh-CN" sz="1200" i="1">
                                                <a:latin typeface="Cambria Math" panose="02040503050406030204" pitchFamily="18" charset="0"/>
                                              </a:rPr>
                                              <m:t>1</m:t>
                                            </m:r>
                                          </m:sup>
                                          <m:e>
                                            <m:r>
                                              <a:rPr lang="en-US" altLang="zh-CN" sz="1200" i="1">
                                                <a:latin typeface="Cambria Math" panose="02040503050406030204" pitchFamily="18" charset="0"/>
                                              </a:rPr>
                                              <m:t>𝑑</m:t>
                                            </m:r>
                                          </m:e>
                                        </m:nary>
                                      </m:e>
                                    </m:d>
                                  </m:e>
                                </m:func>
                              </m:num>
                              <m:den>
                                <m:rad>
                                  <m:radPr>
                                    <m:degHide m:val="on"/>
                                    <m:ctrlPr>
                                      <a:rPr lang="zh-CN" altLang="zh-CN" sz="1200" i="1">
                                        <a:latin typeface="Cambria Math" panose="02040503050406030204" pitchFamily="18" charset="0"/>
                                      </a:rPr>
                                    </m:ctrlPr>
                                  </m:radPr>
                                  <m:deg/>
                                  <m:e>
                                    <m:sSup>
                                      <m:sSupPr>
                                        <m:ctrlPr>
                                          <a:rPr lang="zh-CN" altLang="zh-CN" sz="1200" i="1">
                                            <a:latin typeface="Cambria Math" panose="02040503050406030204" pitchFamily="18" charset="0"/>
                                          </a:rPr>
                                        </m:ctrlPr>
                                      </m:sSupPr>
                                      <m:e>
                                        <m:d>
                                          <m:dPr>
                                            <m:ctrlPr>
                                              <a:rPr lang="zh-CN" altLang="zh-CN" sz="1200" i="1">
                                                <a:latin typeface="Cambria Math" panose="02040503050406030204" pitchFamily="18" charset="0"/>
                                              </a:rPr>
                                            </m:ctrlPr>
                                          </m:dPr>
                                          <m:e>
                                            <m:r>
                                              <a:rPr lang="en-US" altLang="zh-CN" sz="1200" i="1">
                                                <a:latin typeface="Cambria Math" panose="02040503050406030204" pitchFamily="18" charset="0"/>
                                              </a:rPr>
                                              <m:t>2</m:t>
                                            </m:r>
                                            <m:r>
                                              <a:rPr lang="en-US" altLang="zh-CN" sz="1200" i="1">
                                                <a:latin typeface="Cambria Math" panose="02040503050406030204" pitchFamily="18" charset="0"/>
                                              </a:rPr>
                                              <m:t>𝜋</m:t>
                                            </m:r>
                                          </m:e>
                                        </m:d>
                                      </m:e>
                                      <m:sup>
                                        <m:d>
                                          <m:dPr>
                                            <m:ctrlPr>
                                              <a:rPr lang="zh-CN" altLang="zh-CN" sz="1200" i="1">
                                                <a:latin typeface="Cambria Math" panose="02040503050406030204" pitchFamily="18" charset="0"/>
                                              </a:rPr>
                                            </m:ctrlPr>
                                          </m:dPr>
                                          <m:e>
                                            <m:r>
                                              <a:rPr lang="en-US" altLang="zh-CN" sz="1200" i="1">
                                                <a:latin typeface="Cambria Math" panose="02040503050406030204" pitchFamily="18" charset="0"/>
                                              </a:rPr>
                                              <m:t>𝑛</m:t>
                                            </m:r>
                                            <m:r>
                                              <a:rPr lang="en-US" altLang="zh-CN" sz="1200" i="1">
                                                <a:latin typeface="Cambria Math" panose="02040503050406030204" pitchFamily="18" charset="0"/>
                                              </a:rPr>
                                              <m:t>−</m:t>
                                            </m:r>
                                            <m:r>
                                              <a:rPr lang="en-US" altLang="zh-CN" sz="1200" i="1">
                                                <a:latin typeface="Cambria Math" panose="02040503050406030204" pitchFamily="18" charset="0"/>
                                              </a:rPr>
                                              <m:t>𝑚</m:t>
                                            </m:r>
                                          </m:e>
                                        </m:d>
                                      </m:sup>
                                    </m:sSup>
                                    <m:func>
                                      <m:funcPr>
                                        <m:ctrlPr>
                                          <a:rPr lang="zh-CN" altLang="zh-CN" sz="1200" i="1">
                                            <a:latin typeface="Cambria Math" panose="02040503050406030204" pitchFamily="18" charset="0"/>
                                          </a:rPr>
                                        </m:ctrlPr>
                                      </m:funcPr>
                                      <m:fName>
                                        <m:r>
                                          <m:rPr>
                                            <m:sty m:val="p"/>
                                          </m:rPr>
                                          <a:rPr lang="en-US" altLang="zh-CN" sz="1200">
                                            <a:latin typeface="Cambria Math" panose="02040503050406030204" pitchFamily="18" charset="0"/>
                                          </a:rPr>
                                          <m:t>det</m:t>
                                        </m:r>
                                      </m:fName>
                                      <m:e>
                                        <m:d>
                                          <m:dPr>
                                            <m:ctrlPr>
                                              <a:rPr lang="zh-CN" altLang="zh-CN" sz="1200" i="1">
                                                <a:latin typeface="Cambria Math" panose="02040503050406030204" pitchFamily="18" charset="0"/>
                                              </a:rPr>
                                            </m:ctrlPr>
                                          </m:dPr>
                                          <m:e>
                                            <m:acc>
                                              <m:accPr>
                                                <m:chr m:val="̃"/>
                                                <m:ctrlPr>
                                                  <a:rPr lang="zh-CN" altLang="zh-CN" sz="1200" i="1">
                                                    <a:latin typeface="Cambria Math" panose="02040503050406030204" pitchFamily="18" charset="0"/>
                                                  </a:rPr>
                                                </m:ctrlPr>
                                              </m:accPr>
                                              <m:e>
                                                <m:r>
                                                  <a:rPr lang="en-US" altLang="zh-CN" sz="1200" i="1">
                                                    <a:latin typeface="Cambria Math" panose="02040503050406030204" pitchFamily="18" charset="0"/>
                                                  </a:rPr>
                                                  <m:t>𝒞</m:t>
                                                </m:r>
                                              </m:e>
                                            </m:acc>
                                          </m:e>
                                        </m:d>
                                      </m:e>
                                    </m:func>
                                    <m:func>
                                      <m:funcPr>
                                        <m:ctrlPr>
                                          <a:rPr lang="zh-CN" altLang="zh-CN" sz="1200" i="1">
                                            <a:latin typeface="Cambria Math" panose="02040503050406030204" pitchFamily="18" charset="0"/>
                                          </a:rPr>
                                        </m:ctrlPr>
                                      </m:funcPr>
                                      <m:fName>
                                        <m:r>
                                          <m:rPr>
                                            <m:sty m:val="p"/>
                                          </m:rPr>
                                          <a:rPr lang="en-US" altLang="zh-CN" sz="1200">
                                            <a:latin typeface="Cambria Math" panose="02040503050406030204" pitchFamily="18" charset="0"/>
                                          </a:rPr>
                                          <m:t>det</m:t>
                                        </m:r>
                                      </m:fName>
                                      <m:e>
                                        <m:d>
                                          <m:dPr>
                                            <m:ctrlPr>
                                              <a:rPr lang="zh-CN" altLang="zh-CN" sz="1200" i="1">
                                                <a:latin typeface="Cambria Math" panose="02040503050406030204" pitchFamily="18" charset="0"/>
                                              </a:rPr>
                                            </m:ctrlPr>
                                          </m:dPr>
                                          <m:e>
                                            <m:sSup>
                                              <m:sSupPr>
                                                <m:ctrlPr>
                                                  <a:rPr lang="zh-CN" altLang="zh-CN" sz="1200" i="1">
                                                    <a:latin typeface="Cambria Math" panose="02040503050406030204" pitchFamily="18" charset="0"/>
                                                  </a:rPr>
                                                </m:ctrlPr>
                                              </m:sSupPr>
                                              <m:e>
                                                <m:r>
                                                  <a:rPr lang="en-US" altLang="zh-CN" sz="1200" i="1">
                                                    <a:latin typeface="Cambria Math" panose="02040503050406030204" pitchFamily="18" charset="0"/>
                                                  </a:rPr>
                                                  <m:t>𝐺</m:t>
                                                </m:r>
                                              </m:e>
                                              <m:sup>
                                                <m:r>
                                                  <a:rPr lang="en-US" altLang="zh-CN" sz="1200" i="1">
                                                    <a:latin typeface="Cambria Math" panose="02040503050406030204" pitchFamily="18" charset="0"/>
                                                  </a:rPr>
                                                  <m:t>𝑇</m:t>
                                                </m:r>
                                              </m:sup>
                                            </m:sSup>
                                            <m:r>
                                              <a:rPr lang="en-US" altLang="zh-CN" sz="1200" i="1">
                                                <a:latin typeface="Cambria Math" panose="02040503050406030204" pitchFamily="18" charset="0"/>
                                              </a:rPr>
                                              <m:t>𝑁𝐺</m:t>
                                            </m:r>
                                          </m:e>
                                        </m:d>
                                        <m:func>
                                          <m:funcPr>
                                            <m:ctrlPr>
                                              <a:rPr lang="zh-CN" altLang="zh-CN" sz="1200" i="1">
                                                <a:latin typeface="Cambria Math" panose="02040503050406030204" pitchFamily="18" charset="0"/>
                                              </a:rPr>
                                            </m:ctrlPr>
                                          </m:funcPr>
                                          <m:fName>
                                            <m:r>
                                              <m:rPr>
                                                <m:sty m:val="p"/>
                                              </m:rPr>
                                              <a:rPr lang="en-US" altLang="zh-CN" sz="1200">
                                                <a:latin typeface="Cambria Math" panose="02040503050406030204" pitchFamily="18" charset="0"/>
                                              </a:rPr>
                                              <m:t>det</m:t>
                                            </m:r>
                                          </m:fName>
                                          <m:e>
                                            <m:d>
                                              <m:dPr>
                                                <m:ctrlPr>
                                                  <a:rPr lang="zh-CN" altLang="zh-CN" sz="1200" i="1">
                                                    <a:latin typeface="Cambria Math" panose="02040503050406030204" pitchFamily="18" charset="0"/>
                                                  </a:rPr>
                                                </m:ctrlPr>
                                              </m:dPr>
                                              <m:e>
                                                <m:nary>
                                                  <m:naryPr>
                                                    <m:chr m:val="∑"/>
                                                    <m:limLoc m:val="undOvr"/>
                                                    <m:subHide m:val="on"/>
                                                    <m:supHide m:val="on"/>
                                                    <m:ctrlPr>
                                                      <a:rPr lang="zh-CN" altLang="zh-CN" sz="1200" i="1">
                                                        <a:latin typeface="Cambria Math" panose="02040503050406030204" pitchFamily="18" charset="0"/>
                                                      </a:rPr>
                                                    </m:ctrlPr>
                                                  </m:naryPr>
                                                  <m:sub/>
                                                  <m:sup/>
                                                  <m:e>
                                                    <m:r>
                                                      <a:rPr lang="en-US" altLang="zh-CN" sz="1200" i="1">
                                                        <a:latin typeface="Cambria Math" panose="02040503050406030204" pitchFamily="18" charset="0"/>
                                                      </a:rPr>
                                                      <m:t> </m:t>
                                                    </m:r>
                                                  </m:e>
                                                </m:nary>
                                              </m:e>
                                            </m:d>
                                          </m:e>
                                        </m:func>
                                      </m:e>
                                    </m:func>
                                  </m:e>
                                </m:rad>
                              </m:den>
                            </m:f>
                          </m:e>
                        </m:eqArr>
                      </m:oMath>
                    </m:oMathPara>
                  </a14:m>
                  <a:endParaRPr lang="zh-CN" altLang="en-US" sz="1200" dirty="0"/>
                </a:p>
              </p:txBody>
            </p:sp>
          </mc:Choice>
          <mc:Fallback>
            <p:sp>
              <p:nvSpPr>
                <p:cNvPr id="9" name="矩形 8"/>
                <p:cNvSpPr>
                  <a:spLocks noRot="1" noChangeAspect="1" noMove="1" noResize="1" noEditPoints="1" noAdjustHandles="1" noChangeArrowheads="1" noChangeShapeType="1" noTextEdit="1"/>
                </p:cNvSpPr>
                <p:nvPr/>
              </p:nvSpPr>
              <p:spPr>
                <a:xfrm>
                  <a:off x="5977950" y="2407261"/>
                  <a:ext cx="2924651" cy="630555"/>
                </a:xfrm>
                <a:prstGeom prst="rect">
                  <a:avLst/>
                </a:prstGeom>
                <a:blipFill rotWithShape="1">
                  <a:blip r:embed="rId7"/>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91" name="文本框 90"/>
                <p:cNvSpPr txBox="1"/>
                <p:nvPr/>
              </p:nvSpPr>
              <p:spPr>
                <a:xfrm>
                  <a:off x="1400705" y="2522512"/>
                  <a:ext cx="416719" cy="91916"/>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altLang="zh-CN" sz="535" i="1" smtClean="0">
                            <a:latin typeface="Cambria Math" panose="02040503050406030204" pitchFamily="18" charset="0"/>
                          </a:rPr>
                          <m:t>𝑇</m:t>
                        </m:r>
                        <m:r>
                          <a:rPr lang="en-US" altLang="zh-CN" sz="535" b="0" i="1" smtClean="0">
                            <a:latin typeface="Cambria Math" panose="02040503050406030204" pitchFamily="18" charset="0"/>
                          </a:rPr>
                          <m:t>=</m:t>
                        </m:r>
                        <m:d>
                          <m:dPr>
                            <m:begChr m:val="["/>
                            <m:endChr m:val="]"/>
                            <m:ctrlPr>
                              <a:rPr lang="en-US" altLang="zh-CN" sz="535" b="0" i="1" smtClean="0">
                                <a:latin typeface="Cambria Math" panose="02040503050406030204" pitchFamily="18" charset="0"/>
                              </a:rPr>
                            </m:ctrlPr>
                          </m:dPr>
                          <m:e>
                            <m:r>
                              <a:rPr lang="en-US" altLang="zh-CN" sz="535" b="0" i="1" smtClean="0">
                                <a:latin typeface="Cambria Math" panose="02040503050406030204" pitchFamily="18" charset="0"/>
                              </a:rPr>
                              <m:t>𝑀</m:t>
                            </m:r>
                            <m:r>
                              <a:rPr lang="en-US" altLang="zh-CN" sz="535" b="0" i="1" smtClean="0">
                                <a:latin typeface="Cambria Math" panose="02040503050406030204" pitchFamily="18" charset="0"/>
                              </a:rPr>
                              <m:t>,</m:t>
                            </m:r>
                            <m:r>
                              <a:rPr lang="en-US" altLang="zh-CN" sz="535" b="0" i="1" smtClean="0">
                                <a:latin typeface="Cambria Math" panose="02040503050406030204" pitchFamily="18" charset="0"/>
                              </a:rPr>
                              <m:t>𝐹</m:t>
                            </m:r>
                          </m:e>
                        </m:d>
                        <m:r>
                          <a:rPr lang="en-US" altLang="zh-CN" sz="535" b="0" i="1" smtClean="0">
                            <a:latin typeface="Cambria Math" panose="02040503050406030204" pitchFamily="18" charset="0"/>
                          </a:rPr>
                          <m:t>,</m:t>
                        </m:r>
                        <m:r>
                          <a:rPr lang="en-US" altLang="zh-CN" sz="535" b="0" i="1" smtClean="0">
                            <a:latin typeface="Cambria Math" panose="02040503050406030204" pitchFamily="18" charset="0"/>
                          </a:rPr>
                          <m:t>𝑏</m:t>
                        </m:r>
                        <m:r>
                          <a:rPr lang="en-US" altLang="zh-CN" sz="535" b="0" i="1" smtClean="0">
                            <a:latin typeface="Cambria Math" panose="02040503050406030204" pitchFamily="18" charset="0"/>
                          </a:rPr>
                          <m:t>=</m:t>
                        </m:r>
                        <m:d>
                          <m:dPr>
                            <m:begChr m:val="["/>
                            <m:endChr m:val="]"/>
                            <m:ctrlPr>
                              <a:rPr lang="en-US" altLang="zh-CN" sz="535" b="0" i="1" smtClean="0">
                                <a:latin typeface="Cambria Math" panose="02040503050406030204" pitchFamily="18" charset="0"/>
                              </a:rPr>
                            </m:ctrlPr>
                          </m:dPr>
                          <m:e>
                            <m:m>
                              <m:mPr>
                                <m:mcs>
                                  <m:mc>
                                    <m:mcPr>
                                      <m:count m:val="1"/>
                                      <m:mcJc m:val="center"/>
                                    </m:mcPr>
                                  </m:mc>
                                </m:mcs>
                                <m:ctrlPr>
                                  <a:rPr lang="en-US" altLang="zh-CN" sz="535" b="0" i="1" smtClean="0">
                                    <a:latin typeface="Cambria Math" panose="02040503050406030204" pitchFamily="18" charset="0"/>
                                  </a:rPr>
                                </m:ctrlPr>
                              </m:mPr>
                              <m:mr>
                                <m:e>
                                  <m:r>
                                    <m:rPr>
                                      <m:brk m:alnAt="7"/>
                                    </m:rPr>
                                    <a:rPr lang="zh-CN" altLang="en-US" sz="535" b="0" i="1" smtClean="0">
                                      <a:latin typeface="Cambria Math" panose="02040503050406030204" pitchFamily="18" charset="0"/>
                                    </a:rPr>
                                    <m:t>𝜖</m:t>
                                  </m:r>
                                </m:e>
                              </m:mr>
                              <m:mr>
                                <m:e>
                                  <m:r>
                                    <a:rPr lang="en-US" altLang="zh-CN" sz="535" b="0" i="1" smtClean="0">
                                      <a:latin typeface="Cambria Math" panose="02040503050406030204" pitchFamily="18" charset="0"/>
                                    </a:rPr>
                                    <m:t>𝑎</m:t>
                                  </m:r>
                                </m:e>
                              </m:mr>
                            </m:m>
                          </m:e>
                        </m:d>
                      </m:oMath>
                    </m:oMathPara>
                  </a14:m>
                  <a:endParaRPr lang="zh-CN" altLang="en-US" sz="535" dirty="0"/>
                </a:p>
              </p:txBody>
            </p:sp>
          </mc:Choice>
          <mc:Fallback>
            <p:sp>
              <p:nvSpPr>
                <p:cNvPr id="91" name="文本框 90"/>
                <p:cNvSpPr txBox="1">
                  <a:spLocks noRot="1" noChangeAspect="1" noMove="1" noResize="1" noEditPoints="1" noAdjustHandles="1" noChangeArrowheads="1" noChangeShapeType="1" noTextEdit="1"/>
                </p:cNvSpPr>
                <p:nvPr/>
              </p:nvSpPr>
              <p:spPr>
                <a:xfrm>
                  <a:off x="1400705" y="2522512"/>
                  <a:ext cx="416719" cy="91916"/>
                </a:xfrm>
                <a:prstGeom prst="rect">
                  <a:avLst/>
                </a:prstGeom>
                <a:blipFill rotWithShape="1">
                  <a:blip r:embed="rId8"/>
                </a:blipFill>
              </p:spPr>
              <p:txBody>
                <a:bodyPr/>
                <a:lstStyle/>
                <a:p>
                  <a:r>
                    <a:rPr lang="zh-CN" altLang="en-US">
                      <a:noFill/>
                    </a:rPr>
                    <a:t> </a:t>
                  </a:r>
                </a:p>
              </p:txBody>
            </p:sp>
          </mc:Fallback>
        </mc:AlternateContent>
        <p:grpSp>
          <p:nvGrpSpPr>
            <p:cNvPr id="1047" name="组合 1046"/>
            <p:cNvGrpSpPr/>
            <p:nvPr/>
          </p:nvGrpSpPr>
          <p:grpSpPr>
            <a:xfrm>
              <a:off x="4226017" y="1756406"/>
              <a:ext cx="4787738" cy="1088667"/>
              <a:chOff x="4226017" y="1756406"/>
              <a:chExt cx="4787738" cy="1088667"/>
            </a:xfrm>
          </p:grpSpPr>
          <p:sp>
            <p:nvSpPr>
              <p:cNvPr id="90" name="圆角矩形 89"/>
              <p:cNvSpPr/>
              <p:nvPr/>
            </p:nvSpPr>
            <p:spPr>
              <a:xfrm>
                <a:off x="6838245" y="1982073"/>
                <a:ext cx="1097844" cy="44387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8" name="文本框 7"/>
              <p:cNvSpPr txBox="1"/>
              <p:nvPr/>
            </p:nvSpPr>
            <p:spPr>
              <a:xfrm>
                <a:off x="6838245" y="2034188"/>
                <a:ext cx="2175510" cy="315278"/>
              </a:xfrm>
              <a:prstGeom prst="rect">
                <a:avLst/>
              </a:prstGeom>
              <a:noFill/>
            </p:spPr>
            <p:txBody>
              <a:bodyPr wrap="none" rtlCol="0">
                <a:spAutoFit/>
              </a:bodyPr>
              <a:lstStyle/>
              <a:p>
                <a:r>
                  <a:rPr lang="en-US" altLang="zh-CN" sz="2135" dirty="0">
                    <a:latin typeface="黑体" panose="02010609060101010101" charset="-122"/>
                    <a:ea typeface="黑体" panose="02010609060101010101" charset="-122"/>
                  </a:rPr>
                  <a:t>parameter estimation</a:t>
                </a:r>
                <a:endParaRPr lang="en-US" altLang="zh-CN" sz="2135" dirty="0">
                  <a:latin typeface="黑体" panose="02010609060101010101" charset="-122"/>
                  <a:ea typeface="黑体" panose="02010609060101010101" charset="-122"/>
                </a:endParaRPr>
              </a:p>
            </p:txBody>
          </p:sp>
          <mc:AlternateContent xmlns:mc="http://schemas.openxmlformats.org/markup-compatibility/2006">
            <mc:Choice xmlns:a14="http://schemas.microsoft.com/office/drawing/2010/main" Requires="a14">
              <p:sp>
                <p:nvSpPr>
                  <p:cNvPr id="93" name="矩形 92"/>
                  <p:cNvSpPr/>
                  <p:nvPr/>
                </p:nvSpPr>
                <p:spPr>
                  <a:xfrm>
                    <a:off x="4526720" y="2404065"/>
                    <a:ext cx="1397794" cy="441008"/>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r>
                            <a:rPr lang="en-US" altLang="zh-CN" sz="1200" i="1" dirty="0" smtClean="0">
                              <a:latin typeface="Cambria Math" panose="02040503050406030204" pitchFamily="18" charset="0"/>
                            </a:rPr>
                            <m:t>𝑝</m:t>
                          </m:r>
                          <m:r>
                            <a:rPr lang="en-US" altLang="zh-CN" sz="1200" i="1" dirty="0" smtClean="0">
                              <a:latin typeface="Cambria Math" panose="02040503050406030204" pitchFamily="18" charset="0"/>
                            </a:rPr>
                            <m:t>(</m:t>
                          </m:r>
                          <m:r>
                            <a:rPr lang="en-US" altLang="zh-CN" sz="1200" i="1" dirty="0" smtClean="0">
                              <a:latin typeface="Cambria Math" panose="02040503050406030204" pitchFamily="18" charset="0"/>
                            </a:rPr>
                            <m:t>𝑛</m:t>
                          </m:r>
                          <m:r>
                            <a:rPr lang="en-US" altLang="zh-CN" sz="1200" i="1" dirty="0" smtClean="0">
                              <a:latin typeface="Cambria Math" panose="02040503050406030204" pitchFamily="18" charset="0"/>
                            </a:rPr>
                            <m:t>)=</m:t>
                          </m:r>
                          <m:f>
                            <m:fPr>
                              <m:ctrlPr>
                                <a:rPr lang="en-US" altLang="zh-CN" sz="1200" i="1" dirty="0" smtClean="0">
                                  <a:latin typeface="Cambria Math" panose="02040503050406030204" pitchFamily="18" charset="0"/>
                                </a:rPr>
                              </m:ctrlPr>
                            </m:fPr>
                            <m:num>
                              <m:r>
                                <m:rPr>
                                  <m:sty m:val="p"/>
                                </m:rPr>
                                <a:rPr lang="en-US" altLang="zh-CN" sz="1200" b="0" i="0" dirty="0" smtClean="0">
                                  <a:latin typeface="Cambria Math" panose="02040503050406030204" pitchFamily="18" charset="0"/>
                                </a:rPr>
                                <m:t>exp</m:t>
                              </m:r>
                              <m:r>
                                <a:rPr lang="en-US" altLang="zh-CN" sz="1200" b="0" i="1" dirty="0" smtClean="0">
                                  <a:latin typeface="Cambria Math" panose="02040503050406030204" pitchFamily="18" charset="0"/>
                                </a:rPr>
                                <m:t>⁡(−</m:t>
                              </m:r>
                              <m:f>
                                <m:fPr>
                                  <m:ctrlPr>
                                    <a:rPr lang="en-US" altLang="zh-CN" sz="1200" b="0" i="1" dirty="0" smtClean="0">
                                      <a:latin typeface="Cambria Math" panose="02040503050406030204" pitchFamily="18" charset="0"/>
                                    </a:rPr>
                                  </m:ctrlPr>
                                </m:fPr>
                                <m:num>
                                  <m:r>
                                    <a:rPr lang="en-US" altLang="zh-CN" sz="1200" b="0" i="1" dirty="0" smtClean="0">
                                      <a:latin typeface="Cambria Math" panose="02040503050406030204" pitchFamily="18" charset="0"/>
                                    </a:rPr>
                                    <m:t>1</m:t>
                                  </m:r>
                                </m:num>
                                <m:den>
                                  <m:r>
                                    <a:rPr lang="en-US" altLang="zh-CN" sz="1200" b="0" i="1" dirty="0" smtClean="0">
                                      <a:latin typeface="Cambria Math" panose="02040503050406030204" pitchFamily="18" charset="0"/>
                                    </a:rPr>
                                    <m:t>2</m:t>
                                  </m:r>
                                </m:den>
                              </m:f>
                              <m:sSup>
                                <m:sSupPr>
                                  <m:ctrlPr>
                                    <a:rPr lang="en-US" altLang="zh-CN" sz="1200" b="0" i="1" dirty="0" smtClean="0">
                                      <a:latin typeface="Cambria Math" panose="02040503050406030204" pitchFamily="18" charset="0"/>
                                    </a:rPr>
                                  </m:ctrlPr>
                                </m:sSupPr>
                                <m:e>
                                  <m:r>
                                    <a:rPr lang="en-US" altLang="zh-CN" sz="1200" b="0" i="1" dirty="0" smtClean="0">
                                      <a:latin typeface="Cambria Math" panose="02040503050406030204" pitchFamily="18" charset="0"/>
                                    </a:rPr>
                                    <m:t>𝑛</m:t>
                                  </m:r>
                                </m:e>
                                <m:sup>
                                  <m:r>
                                    <a:rPr lang="en-US" altLang="zh-CN" sz="1200" b="0" i="1" dirty="0" smtClean="0">
                                      <a:latin typeface="Cambria Math" panose="02040503050406030204" pitchFamily="18" charset="0"/>
                                    </a:rPr>
                                    <m:t>𝑇</m:t>
                                  </m:r>
                                </m:sup>
                              </m:sSup>
                              <m:sSup>
                                <m:sSupPr>
                                  <m:ctrlPr>
                                    <a:rPr lang="en-US" altLang="zh-CN" sz="1200" b="0" i="1" dirty="0" smtClean="0">
                                      <a:latin typeface="Cambria Math" panose="02040503050406030204" pitchFamily="18" charset="0"/>
                                    </a:rPr>
                                  </m:ctrlPr>
                                </m:sSupPr>
                                <m:e>
                                  <m:r>
                                    <a:rPr lang="en-US" altLang="zh-CN" sz="1200" b="0" i="1" dirty="0" smtClean="0">
                                      <a:latin typeface="Cambria Math" panose="02040503050406030204" pitchFamily="18" charset="0"/>
                                    </a:rPr>
                                    <m:t>𝑁</m:t>
                                  </m:r>
                                </m:e>
                                <m:sup>
                                  <m:r>
                                    <a:rPr lang="en-US" altLang="zh-CN" sz="1200" b="0" i="1" dirty="0" smtClean="0">
                                      <a:latin typeface="Cambria Math" panose="02040503050406030204" pitchFamily="18" charset="0"/>
                                    </a:rPr>
                                    <m:t>−</m:t>
                                  </m:r>
                                  <m:r>
                                    <a:rPr lang="en-US" altLang="zh-CN" sz="1200" b="0" i="1" dirty="0" smtClean="0">
                                      <a:latin typeface="Cambria Math" panose="02040503050406030204" pitchFamily="18" charset="0"/>
                                    </a:rPr>
                                    <m:t>1</m:t>
                                  </m:r>
                                </m:sup>
                              </m:sSup>
                              <m:r>
                                <a:rPr lang="en-US" altLang="zh-CN" sz="1200" b="0" i="1" dirty="0" smtClean="0">
                                  <a:latin typeface="Cambria Math" panose="02040503050406030204" pitchFamily="18" charset="0"/>
                                </a:rPr>
                                <m:t>𝑛</m:t>
                              </m:r>
                              <m:r>
                                <a:rPr lang="en-US" altLang="zh-CN" sz="1200" b="0" i="1" dirty="0" smtClean="0">
                                  <a:latin typeface="Cambria Math" panose="02040503050406030204" pitchFamily="18" charset="0"/>
                                </a:rPr>
                                <m:t>)</m:t>
                              </m:r>
                            </m:num>
                            <m:den>
                              <m:rad>
                                <m:radPr>
                                  <m:degHide m:val="on"/>
                                  <m:ctrlPr>
                                    <a:rPr lang="en-US" altLang="zh-CN" sz="1200" i="1" dirty="0" smtClean="0">
                                      <a:latin typeface="Cambria Math" panose="02040503050406030204" pitchFamily="18" charset="0"/>
                                    </a:rPr>
                                  </m:ctrlPr>
                                </m:radPr>
                                <m:deg/>
                                <m:e>
                                  <m:r>
                                    <a:rPr lang="en-US" altLang="zh-CN" sz="1200" b="0" i="1" dirty="0" smtClean="0">
                                      <a:latin typeface="Cambria Math" panose="02040503050406030204" pitchFamily="18" charset="0"/>
                                    </a:rPr>
                                    <m:t>2</m:t>
                                  </m:r>
                                  <m:r>
                                    <a:rPr lang="zh-CN" altLang="en-US" sz="1200" b="0" i="1" dirty="0" smtClean="0">
                                      <a:latin typeface="Cambria Math" panose="02040503050406030204" pitchFamily="18" charset="0"/>
                                    </a:rPr>
                                    <m:t>𝜋</m:t>
                                  </m:r>
                                  <m:r>
                                    <a:rPr lang="en-US" altLang="zh-CN" sz="1200" b="0" i="1" dirty="0" smtClean="0">
                                      <a:latin typeface="Cambria Math" panose="02040503050406030204" pitchFamily="18" charset="0"/>
                                    </a:rPr>
                                    <m:t>𝑑𝑒𝑡𝑁</m:t>
                                  </m:r>
                                </m:e>
                              </m:rad>
                            </m:den>
                          </m:f>
                        </m:oMath>
                      </m:oMathPara>
                    </a14:m>
                    <a:endParaRPr lang="zh-CN" altLang="en-US" sz="1200" dirty="0"/>
                  </a:p>
                </p:txBody>
              </p:sp>
            </mc:Choice>
            <mc:Fallback>
              <p:sp>
                <p:nvSpPr>
                  <p:cNvPr id="93" name="矩形 92"/>
                  <p:cNvSpPr>
                    <a:spLocks noRot="1" noChangeAspect="1" noMove="1" noResize="1" noEditPoints="1" noAdjustHandles="1" noChangeArrowheads="1" noChangeShapeType="1" noTextEdit="1"/>
                  </p:cNvSpPr>
                  <p:nvPr/>
                </p:nvSpPr>
                <p:spPr>
                  <a:xfrm>
                    <a:off x="4526720" y="2404065"/>
                    <a:ext cx="1397794" cy="441008"/>
                  </a:xfrm>
                  <a:prstGeom prst="rect">
                    <a:avLst/>
                  </a:prstGeom>
                  <a:blipFill rotWithShape="1">
                    <a:blip r:embed="rId9"/>
                  </a:blipFill>
                </p:spPr>
                <p:txBody>
                  <a:bodyPr/>
                  <a:lstStyle/>
                  <a:p>
                    <a:r>
                      <a:rPr lang="zh-CN" altLang="en-US">
                        <a:noFill/>
                      </a:rPr>
                      <a:t> </a:t>
                    </a:r>
                  </a:p>
                </p:txBody>
              </p:sp>
            </mc:Fallback>
          </mc:AlternateContent>
          <p:sp>
            <p:nvSpPr>
              <p:cNvPr id="95" name="箭头: 右 93"/>
              <p:cNvSpPr/>
              <p:nvPr/>
            </p:nvSpPr>
            <p:spPr>
              <a:xfrm>
                <a:off x="4226017" y="2169359"/>
                <a:ext cx="2612228" cy="154667"/>
              </a:xfrm>
              <a:prstGeom prst="rightArrow">
                <a:avLst/>
              </a:prstGeom>
              <a:solidFill>
                <a:srgbClr val="B4C6F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pitchFamily="34" charset="0"/>
                  <a:cs typeface="Arial" panose="020B0604020202020204" pitchFamily="34" charset="0"/>
                </a:endParaRPr>
              </a:p>
            </p:txBody>
          </p:sp>
          <mc:AlternateContent xmlns:mc="http://schemas.openxmlformats.org/markup-compatibility/2006">
            <mc:Choice xmlns:a14="http://schemas.microsoft.com/office/drawing/2010/main" Requires="a14">
              <p:sp>
                <p:nvSpPr>
                  <p:cNvPr id="94" name="文本框 93"/>
                  <p:cNvSpPr txBox="1"/>
                  <p:nvPr/>
                </p:nvSpPr>
                <p:spPr>
                  <a:xfrm>
                    <a:off x="4997561" y="1756406"/>
                    <a:ext cx="1149191" cy="134746"/>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altLang="zh-CN" sz="1200" b="0" i="1" smtClean="0">
                              <a:latin typeface="Cambria Math" panose="02040503050406030204" pitchFamily="18" charset="0"/>
                            </a:rPr>
                            <m:t>𝑛</m:t>
                          </m:r>
                          <m:r>
                            <a:rPr lang="en-US" altLang="zh-CN" sz="1200" b="0" i="1" smtClean="0">
                              <a:latin typeface="Cambria Math" panose="02040503050406030204" pitchFamily="18" charset="0"/>
                            </a:rPr>
                            <m:t>=</m:t>
                          </m:r>
                          <m:r>
                            <a:rPr lang="zh-CN" altLang="en-US" sz="1200" b="0" i="1" smtClean="0">
                              <a:latin typeface="Cambria Math" panose="02040503050406030204" pitchFamily="18" charset="0"/>
                            </a:rPr>
                            <m:t>𝛿</m:t>
                          </m:r>
                          <m:r>
                            <a:rPr lang="en-US" altLang="zh-CN" sz="1200" b="0" i="1" smtClean="0">
                              <a:latin typeface="Cambria Math" panose="02040503050406030204" pitchFamily="18" charset="0"/>
                            </a:rPr>
                            <m:t>𝑡</m:t>
                          </m:r>
                          <m:r>
                            <a:rPr lang="en-US" altLang="zh-CN" sz="1200" b="0" i="1" smtClean="0">
                              <a:latin typeface="Cambria Math" panose="02040503050406030204" pitchFamily="18" charset="0"/>
                            </a:rPr>
                            <m:t>−</m:t>
                          </m:r>
                          <m:r>
                            <a:rPr lang="en-US" altLang="zh-CN" sz="1200" b="0" i="1" smtClean="0">
                              <a:latin typeface="Cambria Math" panose="02040503050406030204" pitchFamily="18" charset="0"/>
                            </a:rPr>
                            <m:t>𝑠</m:t>
                          </m:r>
                          <m:r>
                            <a:rPr lang="en-US" altLang="zh-CN" sz="1200" b="0" i="1" smtClean="0">
                              <a:latin typeface="Cambria Math" panose="02040503050406030204" pitchFamily="18" charset="0"/>
                            </a:rPr>
                            <m:t>−</m:t>
                          </m:r>
                          <m:r>
                            <a:rPr lang="en-US" altLang="zh-CN" sz="1200" b="0" i="1" smtClean="0">
                              <a:latin typeface="Cambria Math" panose="02040503050406030204" pitchFamily="18" charset="0"/>
                            </a:rPr>
                            <m:t>𝑇𝑏</m:t>
                          </m:r>
                          <m:r>
                            <a:rPr lang="en-US" altLang="zh-CN" sz="1200" b="0" i="1" smtClean="0">
                              <a:latin typeface="Cambria Math" panose="02040503050406030204" pitchFamily="18" charset="0"/>
                            </a:rPr>
                            <m:t>−</m:t>
                          </m:r>
                          <m:sSub>
                            <m:sSubPr>
                              <m:ctrlPr>
                                <a:rPr lang="en-US" altLang="zh-CN" sz="1200" b="0" i="1" smtClean="0">
                                  <a:latin typeface="Cambria Math" panose="02040503050406030204" pitchFamily="18" charset="0"/>
                                </a:rPr>
                              </m:ctrlPr>
                            </m:sSubPr>
                            <m:e>
                              <m:r>
                                <a:rPr lang="en-US" altLang="zh-CN" sz="1200" b="0" i="1" smtClean="0">
                                  <a:latin typeface="Cambria Math" panose="02040503050406030204" pitchFamily="18" charset="0"/>
                                </a:rPr>
                                <m:t>𝑛</m:t>
                              </m:r>
                            </m:e>
                            <m:sub>
                              <m:r>
                                <a:rPr lang="en-US" altLang="zh-CN" sz="1200" b="0" i="1" smtClean="0">
                                  <a:latin typeface="Cambria Math" panose="02040503050406030204" pitchFamily="18" charset="0"/>
                                </a:rPr>
                                <m:t>𝑟𝑒𝑑</m:t>
                              </m:r>
                            </m:sub>
                          </m:sSub>
                        </m:oMath>
                      </m:oMathPara>
                    </a14:m>
                    <a:endParaRPr lang="zh-CN" altLang="en-US" sz="1200" dirty="0"/>
                  </a:p>
                </p:txBody>
              </p:sp>
            </mc:Choice>
            <mc:Fallback>
              <p:sp>
                <p:nvSpPr>
                  <p:cNvPr id="94" name="文本框 93"/>
                  <p:cNvSpPr txBox="1">
                    <a:spLocks noRot="1" noChangeAspect="1" noMove="1" noResize="1" noEditPoints="1" noAdjustHandles="1" noChangeArrowheads="1" noChangeShapeType="1" noTextEdit="1"/>
                  </p:cNvSpPr>
                  <p:nvPr/>
                </p:nvSpPr>
                <p:spPr>
                  <a:xfrm>
                    <a:off x="4997561" y="1756406"/>
                    <a:ext cx="1149191" cy="134746"/>
                  </a:xfrm>
                  <a:prstGeom prst="rect">
                    <a:avLst/>
                  </a:prstGeom>
                  <a:blipFill rotWithShape="1">
                    <a:blip r:embed="rId10"/>
                  </a:blipFill>
                </p:spPr>
                <p:txBody>
                  <a:bodyPr/>
                  <a:lstStyle/>
                  <a:p>
                    <a:r>
                      <a:rPr lang="zh-CN" altLang="en-US">
                        <a:noFill/>
                      </a:rPr>
                      <a:t> </a:t>
                    </a:r>
                  </a:p>
                </p:txBody>
              </p:sp>
            </mc:Fallback>
          </mc:AlternateContent>
          <p:sp>
            <p:nvSpPr>
              <p:cNvPr id="1024" name="文本框 1023"/>
              <p:cNvSpPr txBox="1"/>
              <p:nvPr/>
            </p:nvSpPr>
            <p:spPr>
              <a:xfrm>
                <a:off x="4778023" y="1899202"/>
                <a:ext cx="1911501" cy="315278"/>
              </a:xfrm>
              <a:prstGeom prst="rect">
                <a:avLst/>
              </a:prstGeom>
              <a:noFill/>
            </p:spPr>
            <p:txBody>
              <a:bodyPr wrap="square" rtlCol="0">
                <a:spAutoFit/>
              </a:bodyPr>
              <a:lstStyle/>
              <a:p>
                <a:r>
                  <a:rPr lang="en-US" altLang="zh-CN" sz="2135" dirty="0">
                    <a:latin typeface="黑体" panose="02010609060101010101" charset="-122"/>
                    <a:ea typeface="黑体" panose="02010609060101010101" charset="-122"/>
                  </a:rPr>
                  <a:t>white noise </a:t>
                </a:r>
                <a:endParaRPr lang="en-US" altLang="zh-CN" sz="2135" dirty="0">
                  <a:latin typeface="黑体" panose="02010609060101010101" charset="-122"/>
                  <a:ea typeface="黑体" panose="02010609060101010101" charset="-122"/>
                </a:endParaRPr>
              </a:p>
            </p:txBody>
          </p:sp>
        </p:grpSp>
        <p:grpSp>
          <p:nvGrpSpPr>
            <p:cNvPr id="1046" name="组合 1045"/>
            <p:cNvGrpSpPr/>
            <p:nvPr/>
          </p:nvGrpSpPr>
          <p:grpSpPr>
            <a:xfrm>
              <a:off x="872997" y="3111987"/>
              <a:ext cx="7063092" cy="1670440"/>
              <a:chOff x="872997" y="3111987"/>
              <a:chExt cx="7063092" cy="1670440"/>
            </a:xfrm>
          </p:grpSpPr>
          <p:sp>
            <p:nvSpPr>
              <p:cNvPr id="132" name="流程图: 可选过程 131"/>
              <p:cNvSpPr/>
              <p:nvPr/>
            </p:nvSpPr>
            <p:spPr>
              <a:xfrm>
                <a:off x="2088592" y="3461805"/>
                <a:ext cx="4085188" cy="1320622"/>
              </a:xfrm>
              <a:prstGeom prst="flowChartAlternateProcess">
                <a:avLst/>
              </a:prstGeom>
              <a:solidFill>
                <a:srgbClr val="B4C6FA">
                  <a:alpha val="3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Arial" panose="020B0604020202020204" pitchFamily="34" charset="0"/>
                  <a:cs typeface="Arial" panose="020B0604020202020204" pitchFamily="34" charset="0"/>
                </a:endParaRPr>
              </a:p>
            </p:txBody>
          </p:sp>
          <p:grpSp>
            <p:nvGrpSpPr>
              <p:cNvPr id="1027" name="组合 1026"/>
              <p:cNvGrpSpPr/>
              <p:nvPr/>
            </p:nvGrpSpPr>
            <p:grpSpPr>
              <a:xfrm>
                <a:off x="2224066" y="3824475"/>
                <a:ext cx="1665923" cy="574605"/>
                <a:chOff x="3059718" y="3651924"/>
                <a:chExt cx="1665923" cy="574605"/>
              </a:xfrm>
            </p:grpSpPr>
            <p:sp>
              <p:nvSpPr>
                <p:cNvPr id="98" name="圆角矩形 97"/>
                <p:cNvSpPr/>
                <p:nvPr/>
              </p:nvSpPr>
              <p:spPr>
                <a:xfrm>
                  <a:off x="3085758" y="3651924"/>
                  <a:ext cx="1542686" cy="57460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025" name="文本框 1024"/>
                <p:cNvSpPr txBox="1"/>
                <p:nvPr/>
              </p:nvSpPr>
              <p:spPr>
                <a:xfrm>
                  <a:off x="3059718" y="3651924"/>
                  <a:ext cx="1665923" cy="561975"/>
                </a:xfrm>
                <a:prstGeom prst="rect">
                  <a:avLst/>
                </a:prstGeom>
                <a:noFill/>
              </p:spPr>
              <p:txBody>
                <a:bodyPr wrap="none" rtlCol="0">
                  <a:spAutoFit/>
                </a:bodyPr>
                <a:lstStyle/>
                <a:p>
                  <a:pPr algn="ctr"/>
                  <a:r>
                    <a:rPr lang="en-US" altLang="zh-CN" sz="2135" dirty="0">
                      <a:latin typeface="黑体" panose="02010609060101010101" charset="-122"/>
                      <a:ea typeface="黑体" panose="02010609060101010101" charset="-122"/>
                    </a:rPr>
                    <a:t>model selection</a:t>
                  </a:r>
                  <a:endParaRPr lang="en-US" altLang="zh-CN" sz="2135" dirty="0">
                    <a:latin typeface="黑体" panose="02010609060101010101" charset="-122"/>
                    <a:ea typeface="黑体" panose="02010609060101010101" charset="-122"/>
                  </a:endParaRPr>
                </a:p>
                <a:p>
                  <a:r>
                    <a:rPr lang="en-US" altLang="zh-CN" sz="2135" dirty="0">
                      <a:solidFill>
                        <a:srgbClr val="FF0000"/>
                      </a:solidFill>
                      <a:latin typeface="黑体" panose="02010609060101010101" charset="-122"/>
                      <a:ea typeface="黑体" panose="02010609060101010101" charset="-122"/>
                    </a:rPr>
                    <a:t>Bayes factor</a:t>
                  </a:r>
                  <a:endParaRPr lang="en-US" altLang="zh-CN" sz="2135" dirty="0">
                    <a:solidFill>
                      <a:srgbClr val="FF0000"/>
                    </a:solidFill>
                    <a:latin typeface="黑体" panose="02010609060101010101" charset="-122"/>
                    <a:ea typeface="黑体" panose="02010609060101010101" charset="-122"/>
                  </a:endParaRPr>
                </a:p>
              </p:txBody>
            </p:sp>
          </p:grpSp>
          <p:grpSp>
            <p:nvGrpSpPr>
              <p:cNvPr id="1034" name="组合 1033"/>
              <p:cNvGrpSpPr/>
              <p:nvPr/>
            </p:nvGrpSpPr>
            <p:grpSpPr>
              <a:xfrm>
                <a:off x="3792792" y="3738432"/>
                <a:ext cx="536222" cy="813612"/>
                <a:chOff x="3792792" y="3581117"/>
                <a:chExt cx="536222" cy="813612"/>
              </a:xfrm>
            </p:grpSpPr>
            <p:cxnSp>
              <p:nvCxnSpPr>
                <p:cNvPr id="1029" name="肘形连接符 1028"/>
                <p:cNvCxnSpPr/>
                <p:nvPr/>
              </p:nvCxnSpPr>
              <p:spPr>
                <a:xfrm>
                  <a:off x="3792792" y="3954462"/>
                  <a:ext cx="536222" cy="440267"/>
                </a:xfrm>
                <a:prstGeom prst="bentConnector3">
                  <a:avLst>
                    <a:gd name="adj1" fmla="val 55263"/>
                  </a:avLst>
                </a:prstGeom>
                <a:ln w="19050"/>
              </p:spPr>
              <p:style>
                <a:lnRef idx="1">
                  <a:schemeClr val="accent1"/>
                </a:lnRef>
                <a:fillRef idx="0">
                  <a:schemeClr val="accent1"/>
                </a:fillRef>
                <a:effectRef idx="0">
                  <a:schemeClr val="accent1"/>
                </a:effectRef>
                <a:fontRef idx="minor">
                  <a:schemeClr val="tx1"/>
                </a:fontRef>
              </p:style>
            </p:cxnSp>
            <p:cxnSp>
              <p:nvCxnSpPr>
                <p:cNvPr id="104" name="肘形连接符 103"/>
                <p:cNvCxnSpPr/>
                <p:nvPr/>
              </p:nvCxnSpPr>
              <p:spPr>
                <a:xfrm flipV="1">
                  <a:off x="3792792" y="3581117"/>
                  <a:ext cx="536222" cy="373345"/>
                </a:xfrm>
                <a:prstGeom prst="bentConnector3">
                  <a:avLst>
                    <a:gd name="adj1" fmla="val 55329"/>
                  </a:avLst>
                </a:prstGeom>
                <a:ln w="19050"/>
              </p:spPr>
              <p:style>
                <a:lnRef idx="1">
                  <a:schemeClr val="accent1"/>
                </a:lnRef>
                <a:fillRef idx="0">
                  <a:schemeClr val="accent1"/>
                </a:fillRef>
                <a:effectRef idx="0">
                  <a:schemeClr val="accent1"/>
                </a:effectRef>
                <a:fontRef idx="minor">
                  <a:schemeClr val="tx1"/>
                </a:fontRef>
              </p:style>
            </p:cxnSp>
          </p:grpSp>
          <p:grpSp>
            <p:nvGrpSpPr>
              <p:cNvPr id="109" name="组合 108"/>
              <p:cNvGrpSpPr/>
              <p:nvPr/>
            </p:nvGrpSpPr>
            <p:grpSpPr>
              <a:xfrm>
                <a:off x="4329014" y="3552254"/>
                <a:ext cx="1542686" cy="342851"/>
                <a:chOff x="3085758" y="3651924"/>
                <a:chExt cx="1542686" cy="574605"/>
              </a:xfrm>
            </p:grpSpPr>
            <p:sp>
              <p:nvSpPr>
                <p:cNvPr id="110" name="圆角矩形 109"/>
                <p:cNvSpPr/>
                <p:nvPr/>
              </p:nvSpPr>
              <p:spPr>
                <a:xfrm>
                  <a:off x="3085758" y="3651924"/>
                  <a:ext cx="1542686" cy="57460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11" name="文本框 110"/>
                <p:cNvSpPr txBox="1"/>
                <p:nvPr/>
              </p:nvSpPr>
              <p:spPr>
                <a:xfrm>
                  <a:off x="3323938" y="3656322"/>
                  <a:ext cx="1066324" cy="528393"/>
                </a:xfrm>
                <a:prstGeom prst="rect">
                  <a:avLst/>
                </a:prstGeom>
                <a:noFill/>
              </p:spPr>
              <p:txBody>
                <a:bodyPr wrap="none" rtlCol="0">
                  <a:spAutoFit/>
                </a:bodyPr>
                <a:lstStyle/>
                <a:p>
                  <a:pPr algn="ctr"/>
                  <a:r>
                    <a:rPr lang="en-US" altLang="zh-CN" sz="2135" dirty="0">
                      <a:latin typeface="Arial" panose="020B0604020202020204" pitchFamily="34" charset="0"/>
                      <a:ea typeface="黑体" panose="02010609060101010101" charset="-122"/>
                      <a:cs typeface="Arial" panose="020B0604020202020204" pitchFamily="34" charset="0"/>
                    </a:rPr>
                    <a:t>noise-only</a:t>
                  </a:r>
                  <a:endParaRPr lang="zh-CN" altLang="en-US" sz="2135" dirty="0">
                    <a:solidFill>
                      <a:srgbClr val="FF0000"/>
                    </a:solidFill>
                    <a:latin typeface="Arial" panose="020B0604020202020204" pitchFamily="34" charset="0"/>
                    <a:ea typeface="黑体" panose="02010609060101010101" charset="-122"/>
                    <a:cs typeface="Arial" panose="020B0604020202020204" pitchFamily="34" charset="0"/>
                  </a:endParaRPr>
                </a:p>
              </p:txBody>
            </p:sp>
          </p:grpSp>
          <p:grpSp>
            <p:nvGrpSpPr>
              <p:cNvPr id="115" name="组合 114"/>
              <p:cNvGrpSpPr/>
              <p:nvPr/>
            </p:nvGrpSpPr>
            <p:grpSpPr>
              <a:xfrm>
                <a:off x="4329014" y="4352823"/>
                <a:ext cx="1542686" cy="342851"/>
                <a:chOff x="3085758" y="3651924"/>
                <a:chExt cx="1542686" cy="574605"/>
              </a:xfrm>
            </p:grpSpPr>
            <p:sp>
              <p:nvSpPr>
                <p:cNvPr id="116" name="圆角矩形 115"/>
                <p:cNvSpPr/>
                <p:nvPr/>
              </p:nvSpPr>
              <p:spPr>
                <a:xfrm>
                  <a:off x="3085758" y="3651924"/>
                  <a:ext cx="1542686" cy="57460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17" name="文本框 116"/>
                <p:cNvSpPr txBox="1"/>
                <p:nvPr/>
              </p:nvSpPr>
              <p:spPr>
                <a:xfrm>
                  <a:off x="3277780" y="3655524"/>
                  <a:ext cx="1207770" cy="528393"/>
                </a:xfrm>
                <a:prstGeom prst="rect">
                  <a:avLst/>
                </a:prstGeom>
                <a:noFill/>
              </p:spPr>
              <p:txBody>
                <a:bodyPr wrap="none" rtlCol="0">
                  <a:spAutoFit/>
                </a:bodyPr>
                <a:lstStyle/>
                <a:p>
                  <a:pPr algn="ctr"/>
                  <a:r>
                    <a:rPr lang="en-US" altLang="zh-CN" sz="2135" dirty="0">
                      <a:latin typeface="Arial" panose="020B0604020202020204" pitchFamily="34" charset="0"/>
                      <a:ea typeface="黑体" panose="02010609060101010101" charset="-122"/>
                      <a:cs typeface="Arial" panose="020B0604020202020204" pitchFamily="34" charset="0"/>
                    </a:rPr>
                    <a:t>noise + GW</a:t>
                  </a:r>
                  <a:endParaRPr lang="zh-CN" altLang="en-US" sz="2135" dirty="0">
                    <a:solidFill>
                      <a:srgbClr val="FF0000"/>
                    </a:solidFill>
                    <a:latin typeface="Arial" panose="020B0604020202020204" pitchFamily="34" charset="0"/>
                    <a:ea typeface="黑体" panose="02010609060101010101" charset="-122"/>
                    <a:cs typeface="Arial" panose="020B0604020202020204" pitchFamily="34" charset="0"/>
                  </a:endParaRPr>
                </a:p>
              </p:txBody>
            </p:sp>
          </p:grpSp>
          <p:sp>
            <p:nvSpPr>
              <p:cNvPr id="1045" name="文本框 1044"/>
              <p:cNvSpPr txBox="1"/>
              <p:nvPr/>
            </p:nvSpPr>
            <p:spPr>
              <a:xfrm>
                <a:off x="4766489" y="3920174"/>
                <a:ext cx="739616" cy="206693"/>
              </a:xfrm>
              <a:prstGeom prst="rect">
                <a:avLst/>
              </a:prstGeom>
              <a:noFill/>
            </p:spPr>
            <p:txBody>
              <a:bodyPr wrap="none" rtlCol="0">
                <a:spAutoFit/>
              </a:bodyPr>
              <a:lstStyle/>
              <a:p>
                <a:r>
                  <a:rPr lang="en-US" altLang="zh-CN" sz="1200" dirty="0">
                    <a:latin typeface="Arial" panose="020B0604020202020204" pitchFamily="34" charset="0"/>
                    <a:cs typeface="Arial" panose="020B0604020202020204" pitchFamily="34" charset="0"/>
                  </a:rPr>
                  <a:t>(CURN,HD)</a:t>
                </a:r>
                <a:endParaRPr lang="zh-CN" altLang="en-US" sz="1200" dirty="0">
                  <a:latin typeface="Arial" panose="020B0604020202020204" pitchFamily="34" charset="0"/>
                  <a:cs typeface="Arial" panose="020B0604020202020204" pitchFamily="34" charset="0"/>
                </a:endParaRPr>
              </a:p>
            </p:txBody>
          </p:sp>
          <p:grpSp>
            <p:nvGrpSpPr>
              <p:cNvPr id="133" name="组合 132"/>
              <p:cNvGrpSpPr/>
              <p:nvPr/>
            </p:nvGrpSpPr>
            <p:grpSpPr>
              <a:xfrm rot="16200000">
                <a:off x="4236375" y="-251391"/>
                <a:ext cx="336336" cy="7063092"/>
                <a:chOff x="3792792" y="3581117"/>
                <a:chExt cx="536222" cy="813612"/>
              </a:xfrm>
            </p:grpSpPr>
            <p:cxnSp>
              <p:nvCxnSpPr>
                <p:cNvPr id="134" name="肘形连接符 133"/>
                <p:cNvCxnSpPr/>
                <p:nvPr/>
              </p:nvCxnSpPr>
              <p:spPr>
                <a:xfrm>
                  <a:off x="3792792" y="3954462"/>
                  <a:ext cx="536222" cy="440267"/>
                </a:xfrm>
                <a:prstGeom prst="bentConnector3">
                  <a:avLst>
                    <a:gd name="adj1" fmla="val 55263"/>
                  </a:avLst>
                </a:prstGeom>
                <a:ln w="19050"/>
              </p:spPr>
              <p:style>
                <a:lnRef idx="1">
                  <a:schemeClr val="accent1"/>
                </a:lnRef>
                <a:fillRef idx="0">
                  <a:schemeClr val="accent1"/>
                </a:fillRef>
                <a:effectRef idx="0">
                  <a:schemeClr val="accent1"/>
                </a:effectRef>
                <a:fontRef idx="minor">
                  <a:schemeClr val="tx1"/>
                </a:fontRef>
              </p:style>
            </p:cxnSp>
            <p:cxnSp>
              <p:nvCxnSpPr>
                <p:cNvPr id="135" name="肘形连接符 134"/>
                <p:cNvCxnSpPr/>
                <p:nvPr/>
              </p:nvCxnSpPr>
              <p:spPr>
                <a:xfrm flipV="1">
                  <a:off x="3792792" y="3581117"/>
                  <a:ext cx="536222" cy="373345"/>
                </a:xfrm>
                <a:prstGeom prst="bentConnector3">
                  <a:avLst>
                    <a:gd name="adj1" fmla="val 55329"/>
                  </a:avLst>
                </a:prstGeom>
                <a:ln w="19050"/>
              </p:spPr>
              <p:style>
                <a:lnRef idx="1">
                  <a:schemeClr val="accent1"/>
                </a:lnRef>
                <a:fillRef idx="0">
                  <a:schemeClr val="accent1"/>
                </a:fillRef>
                <a:effectRef idx="0">
                  <a:schemeClr val="accent1"/>
                </a:effectRef>
                <a:fontRef idx="minor">
                  <a:schemeClr val="tx1"/>
                </a:fontRef>
              </p:style>
            </p:cxnSp>
          </p:grpSp>
        </p:grpSp>
      </p:grpSp>
    </p:spTree>
    <p:custDataLst>
      <p:tags r:id="rId11"/>
    </p:custDataLst>
  </p:cSld>
  <p:clrMapOvr>
    <a:masterClrMapping/>
  </p:clrMapOvr>
  <mc:AlternateContent xmlns:mc="http://schemas.openxmlformats.org/markup-compatibility/2006">
    <mc:Choice xmlns:p14="http://schemas.microsoft.com/office/powerpoint/2010/main" Requires="p14">
      <p:transition spd="med" p14:dur="700" advTm="86855">
        <p:fade/>
      </p:transition>
    </mc:Choice>
    <mc:Fallback>
      <p:transition spd="med" advTm="86855">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2" name="Rectangle 2"/>
          <p:cNvSpPr>
            <a:spLocks noGrp="1"/>
          </p:cNvSpPr>
          <p:nvPr>
            <p:ph type="title" idx="4294967295"/>
          </p:nvPr>
        </p:nvSpPr>
        <p:spPr>
          <a:xfrm>
            <a:off x="85725" y="193675"/>
            <a:ext cx="10826750" cy="869950"/>
          </a:xfrm>
        </p:spPr>
        <p:txBody>
          <a:bodyPr vert="horz" wrap="square" anchor="ctr" anchorCtr="0">
            <a:normAutofit fontScale="90000"/>
          </a:bodyPr>
          <a:p>
            <a:pPr eaLnBrk="1" hangingPunct="1"/>
            <a:r>
              <a:rPr lang="en-US" altLang="zh-CN" sz="3600">
                <a:ea typeface="宋体" panose="02010600030101010101" pitchFamily="2" charset="-122"/>
              </a:rPr>
              <a:t>                            </a:t>
            </a:r>
            <a:r>
              <a:rPr lang="en-US" altLang="zh-CN">
                <a:ea typeface="宋体" panose="02010600030101010101" pitchFamily="2" charset="-122"/>
              </a:rPr>
              <a:t>Burst with memory (BWM or GWM)</a:t>
            </a:r>
            <a:br>
              <a:rPr lang="en-US" altLang="zh-CN">
                <a:ea typeface="宋体" panose="02010600030101010101" pitchFamily="2" charset="-122"/>
              </a:rPr>
            </a:br>
            <a:endParaRPr lang="en-US" altLang="zh-CN">
              <a:ea typeface="宋体" panose="02010600030101010101" pitchFamily="2" charset="-122"/>
            </a:endParaRPr>
          </a:p>
        </p:txBody>
      </p:sp>
      <p:pic>
        <p:nvPicPr>
          <p:cNvPr id="5123" name="Picture 6"/>
          <p:cNvPicPr>
            <a:picLocks noChangeAspect="1"/>
          </p:cNvPicPr>
          <p:nvPr/>
        </p:nvPicPr>
        <p:blipFill>
          <a:blip r:embed="rId1"/>
          <a:stretch>
            <a:fillRect/>
          </a:stretch>
        </p:blipFill>
        <p:spPr>
          <a:xfrm>
            <a:off x="1524000" y="609600"/>
            <a:ext cx="4495800" cy="4732338"/>
          </a:xfrm>
          <a:prstGeom prst="rect">
            <a:avLst/>
          </a:prstGeom>
          <a:noFill/>
          <a:ln w="9525">
            <a:noFill/>
          </a:ln>
        </p:spPr>
      </p:pic>
      <p:sp>
        <p:nvSpPr>
          <p:cNvPr id="5124" name="Text Box 9"/>
          <p:cNvSpPr txBox="1"/>
          <p:nvPr/>
        </p:nvSpPr>
        <p:spPr>
          <a:xfrm>
            <a:off x="1981200" y="5334000"/>
            <a:ext cx="1998980" cy="368300"/>
          </a:xfrm>
          <a:prstGeom prst="rect">
            <a:avLst/>
          </a:prstGeom>
          <a:noFill/>
          <a:ln w="9525">
            <a:noFill/>
          </a:ln>
        </p:spPr>
        <p:txBody>
          <a:bodyPr wrap="none">
            <a:spAutoFit/>
          </a:bodyPr>
          <a:p>
            <a:pPr>
              <a:spcBef>
                <a:spcPct val="50000"/>
              </a:spcBef>
            </a:pPr>
            <a:r>
              <a:rPr lang="en-US" altLang="zh-CN" dirty="0">
                <a:latin typeface="Arial" panose="020B0604020202020204" pitchFamily="34" charset="0"/>
                <a:sym typeface="Arial" panose="020B0604020202020204" pitchFamily="34" charset="0"/>
              </a:rPr>
              <a:t> </a:t>
            </a:r>
            <a:r>
              <a:rPr lang="zh-CN" altLang="en-US" dirty="0">
                <a:latin typeface="Arial" panose="020B0604020202020204" pitchFamily="34" charset="0"/>
                <a:ea typeface="宋体" panose="02010600030101010101" pitchFamily="2" charset="-122"/>
                <a:sym typeface="Arial" panose="020B0604020202020204" pitchFamily="34" charset="0"/>
              </a:rPr>
              <a:t>Fvata</a:t>
            </a:r>
            <a:r>
              <a:rPr lang="en-US" altLang="zh-CN" dirty="0">
                <a:latin typeface="Arial" panose="020B0604020202020204" pitchFamily="34" charset="0"/>
                <a:sym typeface="Arial" panose="020B0604020202020204" pitchFamily="34" charset="0"/>
              </a:rPr>
              <a:t> </a:t>
            </a:r>
            <a:r>
              <a:rPr lang="zh-CN" altLang="en-US" dirty="0">
                <a:latin typeface="Arial" panose="020B0604020202020204" pitchFamily="34" charset="0"/>
                <a:ea typeface="宋体" panose="02010600030101010101" pitchFamily="2" charset="-122"/>
                <a:sym typeface="Arial" panose="020B0604020202020204" pitchFamily="34" charset="0"/>
              </a:rPr>
              <a:t>2009</a:t>
            </a:r>
            <a:r>
              <a:rPr lang="en-US" altLang="zh-CN" dirty="0">
                <a:latin typeface="Arial" panose="020B0604020202020204" pitchFamily="34" charset="0"/>
                <a:sym typeface="Arial" panose="020B0604020202020204" pitchFamily="34" charset="0"/>
              </a:rPr>
              <a:t>, PRD</a:t>
            </a:r>
            <a:endParaRPr lang="zh-CN" altLang="en-US" dirty="0">
              <a:latin typeface="Arial" panose="020B0604020202020204" pitchFamily="34" charset="0"/>
              <a:ea typeface="宋体" panose="02010600030101010101" pitchFamily="2" charset="-122"/>
            </a:endParaRPr>
          </a:p>
        </p:txBody>
      </p:sp>
      <p:sp>
        <p:nvSpPr>
          <p:cNvPr id="5125" name="Text Box 3"/>
          <p:cNvSpPr txBox="1"/>
          <p:nvPr/>
        </p:nvSpPr>
        <p:spPr>
          <a:xfrm>
            <a:off x="6019800" y="457200"/>
            <a:ext cx="5415915" cy="3452495"/>
          </a:xfrm>
          <a:prstGeom prst="rect">
            <a:avLst/>
          </a:prstGeom>
          <a:noFill/>
          <a:ln w="9525">
            <a:noFill/>
          </a:ln>
        </p:spPr>
        <p:txBody>
          <a:bodyPr wrap="square">
            <a:noAutofit/>
          </a:bodyPr>
          <a:p>
            <a:pPr>
              <a:buSzPct val="40000"/>
              <a:buFont typeface="Wingdings" panose="05000000000000000000" pitchFamily="2" charset="2"/>
            </a:pPr>
            <a:endParaRPr lang="zh-CN" altLang="en-US" sz="2000" dirty="0">
              <a:latin typeface="Arial" panose="020B0604020202020204" pitchFamily="34" charset="0"/>
              <a:ea typeface="宋体" panose="02010600030101010101" pitchFamily="2" charset="-122"/>
            </a:endParaRPr>
          </a:p>
          <a:p>
            <a:pPr>
              <a:buSzPct val="40000"/>
              <a:buFont typeface="Wingdings" panose="05000000000000000000" pitchFamily="2" charset="2"/>
              <a:buChar char="l"/>
            </a:pPr>
            <a:r>
              <a:rPr lang="zh-CN" altLang="en-US" sz="2400" dirty="0">
                <a:latin typeface="Arial" panose="020B0604020202020204" pitchFamily="34" charset="0"/>
                <a:ea typeface="宋体" panose="02010600030101010101" pitchFamily="2" charset="-122"/>
              </a:rPr>
              <a:t>Gravitational waves with memory  will leave a permanent imprint on space-time</a:t>
            </a:r>
            <a:endParaRPr lang="zh-CN" altLang="en-US" sz="2400" dirty="0">
              <a:latin typeface="Arial" panose="020B0604020202020204" pitchFamily="34" charset="0"/>
              <a:ea typeface="宋体" panose="02010600030101010101" pitchFamily="2" charset="-122"/>
            </a:endParaRPr>
          </a:p>
          <a:p>
            <a:pPr>
              <a:buSzPct val="40000"/>
              <a:buFont typeface="Wingdings" panose="05000000000000000000" pitchFamily="2" charset="2"/>
              <a:buChar char="l"/>
            </a:pPr>
            <a:r>
              <a:rPr lang="zh-CN" altLang="en-US" sz="2400" dirty="0">
                <a:latin typeface="Arial" panose="020B0604020202020204" pitchFamily="34" charset="0"/>
                <a:ea typeface="宋体" panose="02010600030101010101" pitchFamily="2" charset="-122"/>
              </a:rPr>
              <a:t>Gravitational waves with memory can be produced by  merger of binary black holes</a:t>
            </a:r>
            <a:endParaRPr lang="zh-CN" altLang="en-US" sz="2400" dirty="0">
              <a:latin typeface="Arial" panose="020B0604020202020204" pitchFamily="34" charset="0"/>
              <a:ea typeface="宋体" panose="02010600030101010101" pitchFamily="2" charset="-122"/>
            </a:endParaRPr>
          </a:p>
          <a:p>
            <a:pPr>
              <a:buSzPct val="40000"/>
              <a:buFont typeface="Wingdings" panose="05000000000000000000" pitchFamily="2" charset="2"/>
              <a:buChar char="l"/>
            </a:pPr>
            <a:r>
              <a:rPr lang="zh-CN" altLang="en-US" sz="2400" dirty="0">
                <a:latin typeface="Arial" panose="020B0604020202020204" pitchFamily="34" charset="0"/>
                <a:ea typeface="宋体" panose="02010600030101010101" pitchFamily="2" charset="-122"/>
              </a:rPr>
              <a:t>It increases rapidly  during the</a:t>
            </a:r>
            <a:endParaRPr lang="zh-CN" altLang="en-US" sz="2400" dirty="0">
              <a:latin typeface="Arial" panose="020B0604020202020204" pitchFamily="34" charset="0"/>
              <a:ea typeface="宋体" panose="02010600030101010101" pitchFamily="2" charset="-122"/>
            </a:endParaRPr>
          </a:p>
          <a:p>
            <a:pPr>
              <a:buSzPct val="40000"/>
              <a:buFont typeface="Wingdings" panose="05000000000000000000" pitchFamily="2" charset="2"/>
            </a:pPr>
            <a:r>
              <a:rPr lang="zh-CN" altLang="en-US" sz="2400" dirty="0">
                <a:latin typeface="Arial" panose="020B0604020202020204" pitchFamily="34" charset="0"/>
                <a:ea typeface="宋体" panose="02010600030101010101" pitchFamily="2" charset="-122"/>
              </a:rPr>
              <a:t>merger phase of binary black holes</a:t>
            </a:r>
            <a:endParaRPr lang="zh-CN" altLang="en-US" sz="2400" dirty="0">
              <a:latin typeface="Arial" panose="020B0604020202020204" pitchFamily="34" charset="0"/>
              <a:ea typeface="宋体" panose="02010600030101010101" pitchFamily="2" charset="-122"/>
            </a:endParaRPr>
          </a:p>
          <a:p>
            <a:pPr>
              <a:buSzPct val="40000"/>
              <a:buFont typeface="Wingdings" panose="05000000000000000000" pitchFamily="2" charset="2"/>
              <a:buChar char="l"/>
            </a:pPr>
            <a:r>
              <a:rPr lang="zh-CN" altLang="en-US" sz="2400" dirty="0">
                <a:latin typeface="Arial" panose="020B0604020202020204" pitchFamily="34" charset="0"/>
                <a:ea typeface="宋体" panose="02010600030101010101" pitchFamily="2" charset="-122"/>
              </a:rPr>
              <a:t>  We can treat it as a discontinuous jump propagating through space</a:t>
            </a:r>
            <a:endParaRPr lang="zh-CN" altLang="en-US" sz="2400" dirty="0">
              <a:latin typeface="Arial" panose="020B0604020202020204" pitchFamily="34" charset="0"/>
              <a:ea typeface="宋体" panose="02010600030101010101" pitchFamily="2" charset="-122"/>
            </a:endParaRPr>
          </a:p>
          <a:p>
            <a:pPr>
              <a:buSzPct val="45000"/>
              <a:buFont typeface="Wingdings" panose="05000000000000000000" pitchFamily="2" charset="2"/>
              <a:buChar char="l"/>
            </a:pPr>
            <a:endParaRPr lang="zh-CN" altLang="en-US" sz="2000" dirty="0">
              <a:latin typeface="Arial" panose="020B0604020202020204" pitchFamily="34" charset="0"/>
              <a:ea typeface="宋体" panose="02010600030101010101" pitchFamily="2" charset="-122"/>
            </a:endParaRPr>
          </a:p>
          <a:p>
            <a:endParaRPr lang="zh-CN" altLang="en-US" dirty="0">
              <a:latin typeface="Arial" panose="020B0604020202020204" pitchFamily="34" charset="0"/>
              <a:ea typeface="宋体" panose="02010600030101010101" pitchFamily="2" charset="-122"/>
            </a:endParaRPr>
          </a:p>
        </p:txBody>
      </p:sp>
      <p:pic>
        <p:nvPicPr>
          <p:cNvPr id="5126" name="Picture 9"/>
          <p:cNvPicPr>
            <a:picLocks noChangeAspect="1"/>
          </p:cNvPicPr>
          <p:nvPr/>
        </p:nvPicPr>
        <p:blipFill>
          <a:blip r:embed="rId2"/>
          <a:stretch>
            <a:fillRect/>
          </a:stretch>
        </p:blipFill>
        <p:spPr>
          <a:xfrm>
            <a:off x="6248400" y="4495800"/>
            <a:ext cx="4113213" cy="838200"/>
          </a:xfrm>
          <a:prstGeom prst="rect">
            <a:avLst/>
          </a:prstGeom>
          <a:noFill/>
          <a:ln w="9525">
            <a:noFill/>
          </a:ln>
        </p:spPr>
      </p:pic>
      <p:pic>
        <p:nvPicPr>
          <p:cNvPr id="5127" name="Picture 8"/>
          <p:cNvPicPr>
            <a:picLocks noChangeAspect="1"/>
          </p:cNvPicPr>
          <p:nvPr/>
        </p:nvPicPr>
        <p:blipFill>
          <a:blip r:embed="rId3"/>
          <a:stretch>
            <a:fillRect/>
          </a:stretch>
        </p:blipFill>
        <p:spPr>
          <a:xfrm>
            <a:off x="5638800" y="5562600"/>
            <a:ext cx="4857750" cy="762000"/>
          </a:xfrm>
          <a:prstGeom prst="rect">
            <a:avLst/>
          </a:prstGeom>
          <a:noFill/>
          <a:ln w="9525">
            <a:noFill/>
          </a:ln>
        </p:spPr>
      </p:pic>
      <p:sp>
        <p:nvSpPr>
          <p:cNvPr id="5128" name="Text Box 13"/>
          <p:cNvSpPr txBox="1"/>
          <p:nvPr/>
        </p:nvSpPr>
        <p:spPr>
          <a:xfrm>
            <a:off x="2362200" y="5715000"/>
            <a:ext cx="3886200" cy="460375"/>
          </a:xfrm>
          <a:prstGeom prst="rect">
            <a:avLst/>
          </a:prstGeom>
          <a:noFill/>
          <a:ln w="9525">
            <a:noFill/>
          </a:ln>
        </p:spPr>
        <p:txBody>
          <a:bodyPr>
            <a:spAutoFit/>
          </a:bodyPr>
          <a:p>
            <a:pPr>
              <a:spcBef>
                <a:spcPct val="50000"/>
              </a:spcBef>
            </a:pPr>
            <a:r>
              <a:rPr lang="zh-CN" altLang="en-US" sz="2400" dirty="0">
                <a:latin typeface="Arial" panose="020B0604020202020204" pitchFamily="34" charset="0"/>
                <a:ea typeface="宋体" panose="02010600030101010101" pitchFamily="2" charset="-122"/>
              </a:rPr>
              <a:t>The pre-fit residuals</a:t>
            </a:r>
            <a:endParaRPr lang="zh-CN" altLang="en-US" dirty="0">
              <a:latin typeface="Arial" panose="020B0604020202020204" pitchFamily="34" charset="0"/>
              <a:ea typeface="宋体" panose="02010600030101010101" pitchFamily="2" charset="-122"/>
            </a:endParaRPr>
          </a:p>
        </p:txBody>
      </p:sp>
    </p:spTree>
  </p:cSld>
  <p:clrMapOvr>
    <a:masterClrMapping/>
  </p:clrMapOvr>
  <p:transition advTm="1245344"/>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a:lnSpc>
                <a:spcPct val="150000"/>
              </a:lnSpc>
            </a:pPr>
            <a:endParaRPr lang="zh-CN" altLang="en-US"/>
          </a:p>
        </p:txBody>
      </p:sp>
      <p:sp>
        <p:nvSpPr>
          <p:cNvPr id="5" name="文本框 4"/>
          <p:cNvSpPr txBox="1"/>
          <p:nvPr/>
        </p:nvSpPr>
        <p:spPr>
          <a:xfrm>
            <a:off x="787193" y="5199025"/>
            <a:ext cx="10617613" cy="830997"/>
          </a:xfrm>
          <a:prstGeom prst="rect">
            <a:avLst/>
          </a:prstGeom>
          <a:noFill/>
          <a:ln>
            <a:solidFill>
              <a:schemeClr val="bg1"/>
            </a:solidFill>
          </a:ln>
        </p:spPr>
        <p:txBody>
          <a:bodyPr wrap="square">
            <a:spAutoFit/>
          </a:bodyPr>
          <a:lstStyle/>
          <a:p>
            <a:r>
              <a:rPr lang="en-US" altLang="zh-CN" sz="2400">
                <a:latin typeface="Arial" panose="020B0604020202020204" pitchFamily="34" charset="0"/>
                <a:cs typeface="Arial" panose="020B0604020202020204" pitchFamily="34" charset="0"/>
              </a:rPr>
              <a:t>For burst-like signals, the Earth term can be active while the pulsar term may remain stationary, or vice versa.</a:t>
            </a:r>
            <a:endParaRPr lang="zh-CN" altLang="en-US" sz="2400">
              <a:latin typeface="Arial" panose="020B0604020202020204" pitchFamily="34" charset="0"/>
              <a:cs typeface="Arial" panose="020B0604020202020204" pitchFamily="34" charset="0"/>
            </a:endParaRPr>
          </a:p>
        </p:txBody>
      </p:sp>
      <p:pic>
        <p:nvPicPr>
          <p:cNvPr id="4" name="图片 3"/>
          <p:cNvPicPr>
            <a:picLocks noChangeAspect="1"/>
          </p:cNvPicPr>
          <p:nvPr/>
        </p:nvPicPr>
        <p:blipFill rotWithShape="1">
          <a:blip r:embed="rId1"/>
          <a:srcRect t="9297" b="60898"/>
          <a:stretch>
            <a:fillRect/>
          </a:stretch>
        </p:blipFill>
        <p:spPr>
          <a:xfrm>
            <a:off x="2447925" y="4692944"/>
            <a:ext cx="7600950" cy="369332"/>
          </a:xfrm>
          <a:prstGeom prst="rect">
            <a:avLst/>
          </a:prstGeom>
        </p:spPr>
      </p:pic>
      <p:sp>
        <p:nvSpPr>
          <p:cNvPr id="12" name="文本框 11"/>
          <p:cNvSpPr txBox="1"/>
          <p:nvPr/>
        </p:nvSpPr>
        <p:spPr>
          <a:xfrm>
            <a:off x="2682359" y="4387349"/>
            <a:ext cx="6401425" cy="307777"/>
          </a:xfrm>
          <a:prstGeom prst="rect">
            <a:avLst/>
          </a:prstGeom>
          <a:solidFill>
            <a:schemeClr val="bg1"/>
          </a:solidFill>
        </p:spPr>
        <p:txBody>
          <a:bodyPr wrap="square" rtlCol="0">
            <a:spAutoFit/>
          </a:bodyPr>
          <a:lstStyle/>
          <a:p>
            <a:pPr algn="ctr"/>
            <a:r>
              <a:rPr lang="en-US" altLang="zh-CN" sz="1400" dirty="0"/>
              <a:t>Fig4 Simulate TOAs </a:t>
            </a:r>
            <a:r>
              <a:rPr lang="en-US" altLang="zh-CN" sz="1400" dirty="0" err="1"/>
              <a:t>witn</a:t>
            </a:r>
            <a:r>
              <a:rPr lang="en-US" altLang="zh-CN" sz="1400" dirty="0"/>
              <a:t> BWM signals</a:t>
            </a:r>
            <a:endParaRPr lang="zh-CN" altLang="en-US" sz="1400" dirty="0"/>
          </a:p>
        </p:txBody>
      </p:sp>
      <p:pic>
        <p:nvPicPr>
          <p:cNvPr id="6148" name="Picture 2"/>
          <p:cNvPicPr>
            <a:picLocks noChangeAspect="1"/>
          </p:cNvPicPr>
          <p:nvPr>
            <p:custDataLst>
              <p:tags r:id="rId2"/>
            </p:custDataLst>
          </p:nvPr>
        </p:nvPicPr>
        <p:blipFill>
          <a:blip r:embed="rId3"/>
          <a:stretch>
            <a:fillRect/>
          </a:stretch>
        </p:blipFill>
        <p:spPr>
          <a:xfrm>
            <a:off x="2787015" y="774383"/>
            <a:ext cx="2736850" cy="3563937"/>
          </a:xfrm>
          <a:prstGeom prst="rect">
            <a:avLst/>
          </a:prstGeom>
          <a:noFill/>
          <a:ln w="9525">
            <a:noFill/>
          </a:ln>
        </p:spPr>
      </p:pic>
      <p:pic>
        <p:nvPicPr>
          <p:cNvPr id="6149" name="Picture 2"/>
          <p:cNvPicPr>
            <a:picLocks noChangeAspect="1"/>
          </p:cNvPicPr>
          <p:nvPr>
            <p:custDataLst>
              <p:tags r:id="rId4"/>
            </p:custDataLst>
          </p:nvPr>
        </p:nvPicPr>
        <p:blipFill>
          <a:blip r:embed="rId5"/>
          <a:stretch>
            <a:fillRect/>
          </a:stretch>
        </p:blipFill>
        <p:spPr>
          <a:xfrm>
            <a:off x="5670550" y="774383"/>
            <a:ext cx="3167063" cy="3517900"/>
          </a:xfrm>
          <a:prstGeom prst="rect">
            <a:avLst/>
          </a:prstGeom>
          <a:noFill/>
          <a:ln w="9525">
            <a:noFill/>
          </a:ln>
        </p:spPr>
      </p:pic>
      <p:sp>
        <p:nvSpPr>
          <p:cNvPr id="5122" name="Rectangle 2"/>
          <p:cNvSpPr>
            <a:spLocks noGrp="1"/>
          </p:cNvSpPr>
          <p:nvPr>
            <p:custDataLst>
              <p:tags r:id="rId6"/>
            </p:custDataLst>
          </p:nvPr>
        </p:nvSpPr>
        <p:spPr>
          <a:xfrm>
            <a:off x="660400" y="55880"/>
            <a:ext cx="9135110" cy="670560"/>
          </a:xfrm>
          <a:prstGeom prst="rect">
            <a:avLst/>
          </a:prstGeom>
        </p:spPr>
        <p:txBody>
          <a:bodyPr vert="horz" wrap="square" lIns="91440" tIns="45720" rIns="91440" bIns="45720" rtlCol="0" anchor="ctr"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eaLnBrk="1" hangingPunct="1"/>
            <a:r>
              <a:rPr lang="en-US" altLang="zh-CN" sz="3600">
                <a:ea typeface="宋体" panose="02010600030101010101" pitchFamily="2" charset="-122"/>
              </a:rPr>
              <a:t>              Burst with memory (BWM or GWM)</a:t>
            </a:r>
            <a:endParaRPr lang="en-US" altLang="zh-CN" sz="3600">
              <a:ea typeface="宋体" panose="02010600030101010101" pitchFamily="2" charset="-122"/>
            </a:endParaRPr>
          </a:p>
        </p:txBody>
      </p:sp>
    </p:spTree>
    <p:custDataLst>
      <p:tags r:id="rId7"/>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5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endParaRPr>
          </a:p>
        </p:txBody>
      </p:sp>
      <p:grpSp>
        <p:nvGrpSpPr>
          <p:cNvPr id="4" name="组合 3"/>
          <p:cNvGrpSpPr/>
          <p:nvPr/>
        </p:nvGrpSpPr>
        <p:grpSpPr>
          <a:xfrm>
            <a:off x="314638" y="1002657"/>
            <a:ext cx="5367937" cy="3378561"/>
            <a:chOff x="8506005" y="1370162"/>
            <a:chExt cx="3651849" cy="2270813"/>
          </a:xfrm>
        </p:grpSpPr>
        <p:pic>
          <p:nvPicPr>
            <p:cNvPr id="6148" name="Picture 4" descr="CSIRO’s Parkes Radio Telescope. Credit: David McClenaghan, CSIRO"/>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989084" y="1370162"/>
              <a:ext cx="2857500" cy="1905000"/>
            </a:xfrm>
            <a:prstGeom prst="rect">
              <a:avLst/>
            </a:prstGeom>
            <a:noFill/>
            <a:extLst>
              <a:ext uri="{909E8E84-426E-40DD-AFC4-6F175D3DCCD1}">
                <a14:hiddenFill xmlns:a14="http://schemas.microsoft.com/office/drawing/2010/main">
                  <a:solidFill>
                    <a:srgbClr val="FFFFFF"/>
                  </a:solidFill>
                </a14:hiddenFill>
              </a:ext>
            </a:extLst>
          </p:spPr>
        </p:pic>
        <p:sp>
          <p:nvSpPr>
            <p:cNvPr id="21" name="文本框 20"/>
            <p:cNvSpPr txBox="1"/>
            <p:nvPr/>
          </p:nvSpPr>
          <p:spPr>
            <a:xfrm>
              <a:off x="8506005" y="3330679"/>
              <a:ext cx="3651849" cy="310296"/>
            </a:xfrm>
            <a:prstGeom prst="rect">
              <a:avLst/>
            </a:prstGeom>
            <a:solidFill>
              <a:schemeClr val="bg1"/>
            </a:solidFill>
          </p:spPr>
          <p:txBody>
            <a:bodyPr wrap="square" rtlCol="0">
              <a:spAutoFit/>
            </a:bodyPr>
            <a:lstStyle/>
            <a:p>
              <a:pPr algn="ctr"/>
              <a:r>
                <a:rPr lang="en-US" altLang="zh-CN" sz="1200" b="1" dirty="0"/>
                <a:t>Parkes radio telescope</a:t>
              </a:r>
              <a:endParaRPr lang="en-US" altLang="zh-CN" sz="1200" b="1" dirty="0"/>
            </a:p>
            <a:p>
              <a:pPr algn="ctr"/>
              <a:r>
                <a:rPr lang="en-US" altLang="zh-CN" sz="1200" dirty="0"/>
                <a:t>Fig6 Image credit : CSIRO/David McClenaghan</a:t>
              </a:r>
              <a:endParaRPr lang="en-US" altLang="zh-CN" sz="1200" dirty="0"/>
            </a:p>
          </p:txBody>
        </p:sp>
      </p:grpSp>
      <p:graphicFrame>
        <p:nvGraphicFramePr>
          <p:cNvPr id="14" name="表格 13"/>
          <p:cNvGraphicFramePr>
            <a:graphicFrameLocks noGrp="1"/>
          </p:cNvGraphicFramePr>
          <p:nvPr/>
        </p:nvGraphicFramePr>
        <p:xfrm>
          <a:off x="528914" y="5274589"/>
          <a:ext cx="5339059" cy="731520"/>
        </p:xfrm>
        <a:graphic>
          <a:graphicData uri="http://schemas.openxmlformats.org/drawingml/2006/table">
            <a:tbl>
              <a:tblPr firstRow="1" bandRow="1">
                <a:tableStyleId>{7DF18680-E054-41AD-8BC1-D1AEF772440D}</a:tableStyleId>
              </a:tblPr>
              <a:tblGrid>
                <a:gridCol w="1656521"/>
                <a:gridCol w="1945178"/>
                <a:gridCol w="1737360"/>
              </a:tblGrid>
              <a:tr h="363205">
                <a:tc>
                  <a:txBody>
                    <a:bodyPr/>
                    <a:lstStyle/>
                    <a:p>
                      <a:pPr algn="ctr"/>
                      <a:r>
                        <a:rPr lang="en-US" altLang="zh-CN">
                          <a:latin typeface="Arial" panose="020B0604020202020204" pitchFamily="34" charset="0"/>
                          <a:cs typeface="Arial" panose="020B0604020202020204" pitchFamily="34" charset="0"/>
                        </a:rPr>
                        <a:t>DATA</a:t>
                      </a:r>
                      <a:endParaRPr lang="zh-CN" altLang="en-US">
                        <a:latin typeface="Arial" panose="020B0604020202020204" pitchFamily="34" charset="0"/>
                        <a:cs typeface="Arial" panose="020B0604020202020204" pitchFamily="34" charset="0"/>
                      </a:endParaRPr>
                    </a:p>
                  </a:txBody>
                  <a:tcPr/>
                </a:tc>
                <a:tc>
                  <a:txBody>
                    <a:bodyPr/>
                    <a:lstStyle/>
                    <a:p>
                      <a:pPr algn="ctr"/>
                      <a:r>
                        <a:rPr lang="en-US" altLang="zh-CN">
                          <a:latin typeface="Arial" panose="020B0604020202020204" pitchFamily="34" charset="0"/>
                          <a:cs typeface="Arial" panose="020B0604020202020204" pitchFamily="34" charset="0"/>
                        </a:rPr>
                        <a:t>Pulsar number</a:t>
                      </a:r>
                      <a:endParaRPr lang="zh-CN" altLang="en-US">
                        <a:latin typeface="Arial" panose="020B0604020202020204" pitchFamily="34" charset="0"/>
                        <a:cs typeface="Arial" panose="020B0604020202020204" pitchFamily="34" charset="0"/>
                      </a:endParaRPr>
                    </a:p>
                  </a:txBody>
                  <a:tcPr/>
                </a:tc>
                <a:tc>
                  <a:txBody>
                    <a:bodyPr/>
                    <a:lstStyle/>
                    <a:p>
                      <a:pPr algn="ctr"/>
                      <a:r>
                        <a:rPr lang="en-US" altLang="zh-CN">
                          <a:latin typeface="Arial" panose="020B0604020202020204" pitchFamily="34" charset="0"/>
                          <a:cs typeface="Arial" panose="020B0604020202020204" pitchFamily="34" charset="0"/>
                        </a:rPr>
                        <a:t>Time span(yr)</a:t>
                      </a:r>
                      <a:endParaRPr lang="zh-CN" altLang="en-US">
                        <a:latin typeface="Arial" panose="020B0604020202020204" pitchFamily="34" charset="0"/>
                        <a:cs typeface="Arial" panose="020B0604020202020204" pitchFamily="34" charset="0"/>
                      </a:endParaRPr>
                    </a:p>
                  </a:txBody>
                  <a:tcPr/>
                </a:tc>
              </a:tr>
              <a:tr h="210428">
                <a:tc>
                  <a:txBody>
                    <a:bodyPr/>
                    <a:lstStyle/>
                    <a:p>
                      <a:pPr algn="ctr"/>
                      <a:r>
                        <a:rPr lang="en-US" altLang="zh-CN">
                          <a:latin typeface="Arial" panose="020B0604020202020204" pitchFamily="34" charset="0"/>
                          <a:cs typeface="Arial" panose="020B0604020202020204" pitchFamily="34" charset="0"/>
                        </a:rPr>
                        <a:t>PPTA DR3</a:t>
                      </a:r>
                      <a:endParaRPr lang="zh-CN" altLang="en-US">
                        <a:latin typeface="Arial" panose="020B0604020202020204" pitchFamily="34" charset="0"/>
                        <a:cs typeface="Arial" panose="020B0604020202020204" pitchFamily="34" charset="0"/>
                      </a:endParaRPr>
                    </a:p>
                  </a:txBody>
                  <a:tcPr/>
                </a:tc>
                <a:tc>
                  <a:txBody>
                    <a:bodyPr/>
                    <a:lstStyle/>
                    <a:p>
                      <a:pPr algn="ctr"/>
                      <a:r>
                        <a:rPr lang="en-US" altLang="zh-CN" dirty="0">
                          <a:latin typeface="Arial" panose="020B0604020202020204" pitchFamily="34" charset="0"/>
                          <a:cs typeface="Arial" panose="020B0604020202020204" pitchFamily="34" charset="0"/>
                        </a:rPr>
                        <a:t>30</a:t>
                      </a:r>
                      <a:endParaRPr lang="zh-CN" altLang="en-US" dirty="0">
                        <a:latin typeface="Arial" panose="020B0604020202020204" pitchFamily="34" charset="0"/>
                        <a:cs typeface="Arial" panose="020B0604020202020204" pitchFamily="34" charset="0"/>
                      </a:endParaRPr>
                    </a:p>
                  </a:txBody>
                  <a:tcPr/>
                </a:tc>
                <a:tc>
                  <a:txBody>
                    <a:bodyPr/>
                    <a:lstStyle/>
                    <a:p>
                      <a:pPr algn="ctr"/>
                      <a:r>
                        <a:rPr lang="en-US" altLang="zh-CN" dirty="0">
                          <a:latin typeface="Arial" panose="020B0604020202020204" pitchFamily="34" charset="0"/>
                          <a:cs typeface="Arial" panose="020B0604020202020204" pitchFamily="34" charset="0"/>
                        </a:rPr>
                        <a:t>19</a:t>
                      </a:r>
                      <a:endParaRPr lang="zh-CN" altLang="en-US" dirty="0">
                        <a:latin typeface="Arial" panose="020B0604020202020204" pitchFamily="34" charset="0"/>
                        <a:cs typeface="Arial" panose="020B0604020202020204" pitchFamily="34" charset="0"/>
                      </a:endParaRPr>
                    </a:p>
                  </a:txBody>
                  <a:tcPr/>
                </a:tc>
              </a:tr>
            </a:tbl>
          </a:graphicData>
        </a:graphic>
      </p:graphicFrame>
      <p:sp>
        <p:nvSpPr>
          <p:cNvPr id="18" name="文本框 17"/>
          <p:cNvSpPr txBox="1"/>
          <p:nvPr/>
        </p:nvSpPr>
        <p:spPr>
          <a:xfrm>
            <a:off x="6248400" y="4486396"/>
            <a:ext cx="5367937" cy="276999"/>
          </a:xfrm>
          <a:prstGeom prst="rect">
            <a:avLst/>
          </a:prstGeom>
          <a:solidFill>
            <a:schemeClr val="bg1"/>
          </a:solidFill>
        </p:spPr>
        <p:txBody>
          <a:bodyPr wrap="square" rtlCol="0">
            <a:spAutoFit/>
          </a:bodyPr>
          <a:lstStyle/>
          <a:p>
            <a:pPr algn="ctr"/>
            <a:r>
              <a:rPr lang="en-US" altLang="zh-CN" sz="1200" dirty="0"/>
              <a:t>Fig6 PPTA DR3</a:t>
            </a:r>
            <a:endParaRPr lang="en-US" altLang="zh-CN" sz="1200" dirty="0"/>
          </a:p>
        </p:txBody>
      </p:sp>
      <p:pic>
        <p:nvPicPr>
          <p:cNvPr id="6" name="图片 5"/>
          <p:cNvPicPr>
            <a:picLocks noChangeAspect="1"/>
          </p:cNvPicPr>
          <p:nvPr/>
        </p:nvPicPr>
        <p:blipFill>
          <a:blip r:embed="rId2"/>
          <a:stretch>
            <a:fillRect/>
          </a:stretch>
        </p:blipFill>
        <p:spPr>
          <a:xfrm>
            <a:off x="5719004" y="1063821"/>
            <a:ext cx="6158358" cy="3298004"/>
          </a:xfrm>
          <a:prstGeom prst="rect">
            <a:avLst/>
          </a:prstGeom>
        </p:spPr>
      </p:pic>
      <p:sp>
        <p:nvSpPr>
          <p:cNvPr id="5122" name="Rectangle 2"/>
          <p:cNvSpPr>
            <a:spLocks noGrp="1"/>
          </p:cNvSpPr>
          <p:nvPr>
            <p:custDataLst>
              <p:tags r:id="rId3"/>
            </p:custDataLst>
          </p:nvPr>
        </p:nvSpPr>
        <p:spPr>
          <a:xfrm>
            <a:off x="624840" y="0"/>
            <a:ext cx="10165080" cy="800735"/>
          </a:xfrm>
          <a:prstGeom prst="rect">
            <a:avLst/>
          </a:prstGeom>
        </p:spPr>
        <p:txBody>
          <a:bodyPr vert="horz" wrap="square" lIns="91440" tIns="45720" rIns="91440" bIns="45720" rtlCol="0" anchor="ctr" anchorCtr="0">
            <a:normAutofit fontScale="6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eaLnBrk="1" hangingPunct="1"/>
            <a:r>
              <a:rPr lang="en-US" altLang="zh-CN" sz="3600">
                <a:ea typeface="宋体" panose="02010600030101010101" pitchFamily="2" charset="-122"/>
              </a:rPr>
              <a:t>                            </a:t>
            </a:r>
            <a:r>
              <a:rPr lang="en-US" altLang="zh-CN" sz="6700">
                <a:ea typeface="宋体" panose="02010600030101010101" pitchFamily="2" charset="-122"/>
              </a:rPr>
              <a:t>Burst with memory (BWM or GWM)</a:t>
            </a:r>
            <a:endParaRPr lang="en-US" altLang="zh-CN" sz="6700">
              <a:ea typeface="宋体" panose="02010600030101010101" pitchFamily="2" charset="-122"/>
            </a:endParaRPr>
          </a:p>
        </p:txBody>
      </p:sp>
      <p:pic>
        <p:nvPicPr>
          <p:cNvPr id="3" name="图片 2"/>
          <p:cNvPicPr>
            <a:picLocks noChangeAspect="1"/>
          </p:cNvPicPr>
          <p:nvPr>
            <p:custDataLst>
              <p:tags r:id="rId4"/>
            </p:custDataLst>
          </p:nvPr>
        </p:nvPicPr>
        <p:blipFill>
          <a:blip r:embed="rId5"/>
          <a:stretch>
            <a:fillRect/>
          </a:stretch>
        </p:blipFill>
        <p:spPr>
          <a:xfrm>
            <a:off x="6622415" y="4486275"/>
            <a:ext cx="5065395" cy="211137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760345" y="37465"/>
            <a:ext cx="6828790" cy="694055"/>
          </a:xfrm>
          <a:prstGeom prst="rect">
            <a:avLst/>
          </a:prstGeom>
          <a:noFill/>
        </p:spPr>
        <p:txBody>
          <a:bodyPr wrap="square" rtlCol="0">
            <a:noAutofit/>
          </a:bodyPr>
          <a:lstStyle/>
          <a:p>
            <a:pPr>
              <a:lnSpc>
                <a:spcPct val="150000"/>
              </a:lnSpc>
            </a:pPr>
            <a:r>
              <a:rPr lang="en-US" altLang="zh-CN" sz="4000" dirty="0">
                <a:solidFill>
                  <a:schemeClr val="tx1"/>
                </a:solidFill>
                <a:latin typeface="+mj-lt"/>
                <a:ea typeface="等线" panose="02010600030101010101" pitchFamily="2" charset="-122"/>
                <a:cs typeface="+mj-lt"/>
              </a:rPr>
              <a:t>Earth Term searching results</a:t>
            </a:r>
            <a:endParaRPr lang="en-US" altLang="zh-CN" sz="4000" dirty="0">
              <a:solidFill>
                <a:schemeClr val="tx1"/>
              </a:solidFill>
              <a:latin typeface="+mj-lt"/>
              <a:ea typeface="等线" panose="02010600030101010101" pitchFamily="2" charset="-122"/>
              <a:cs typeface="+mj-lt"/>
            </a:endParaRPr>
          </a:p>
        </p:txBody>
      </p:sp>
      <p:sp>
        <p:nvSpPr>
          <p:cNvPr id="10" name="AutoShape 2"/>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a:lnSpc>
                <a:spcPct val="150000"/>
              </a:lnSpc>
            </a:pPr>
            <a:endParaRPr lang="zh-CN" altLang="en-US"/>
          </a:p>
        </p:txBody>
      </p:sp>
      <p:pic>
        <p:nvPicPr>
          <p:cNvPr id="6" name="图片 5"/>
          <p:cNvPicPr>
            <a:picLocks noChangeAspect="1"/>
          </p:cNvPicPr>
          <p:nvPr/>
        </p:nvPicPr>
        <p:blipFill>
          <a:blip r:embed="rId1"/>
          <a:stretch>
            <a:fillRect/>
          </a:stretch>
        </p:blipFill>
        <p:spPr>
          <a:xfrm>
            <a:off x="786072" y="983932"/>
            <a:ext cx="4890135" cy="4890135"/>
          </a:xfrm>
          <a:prstGeom prst="rect">
            <a:avLst/>
          </a:prstGeom>
        </p:spPr>
      </p:pic>
      <p:sp>
        <p:nvSpPr>
          <p:cNvPr id="7" name="文本框 6"/>
          <p:cNvSpPr txBox="1"/>
          <p:nvPr/>
        </p:nvSpPr>
        <p:spPr>
          <a:xfrm>
            <a:off x="1006631" y="6033670"/>
            <a:ext cx="4709317" cy="460375"/>
          </a:xfrm>
          <a:prstGeom prst="rect">
            <a:avLst/>
          </a:prstGeom>
          <a:solidFill>
            <a:schemeClr val="bg1"/>
          </a:solidFill>
        </p:spPr>
        <p:txBody>
          <a:bodyPr wrap="square" rtlCol="0">
            <a:spAutoFit/>
          </a:bodyPr>
          <a:lstStyle/>
          <a:p>
            <a:pPr algn="ctr"/>
            <a:r>
              <a:rPr lang="en-US" altLang="zh-CN" sz="2400" dirty="0"/>
              <a:t>Fig8 Earth term with PPTA DR3</a:t>
            </a:r>
            <a:endParaRPr lang="en-US" altLang="zh-CN" sz="2400" dirty="0"/>
          </a:p>
        </p:txBody>
      </p:sp>
      <p:pic>
        <p:nvPicPr>
          <p:cNvPr id="9" name="图片 8"/>
          <p:cNvPicPr>
            <a:picLocks noChangeAspect="1"/>
          </p:cNvPicPr>
          <p:nvPr/>
        </p:nvPicPr>
        <p:blipFill>
          <a:blip r:embed="rId2"/>
          <a:stretch>
            <a:fillRect/>
          </a:stretch>
        </p:blipFill>
        <p:spPr>
          <a:xfrm>
            <a:off x="6248400" y="973982"/>
            <a:ext cx="4968671" cy="4900085"/>
          </a:xfrm>
          <a:prstGeom prst="rect">
            <a:avLst/>
          </a:prstGeom>
        </p:spPr>
      </p:pic>
      <p:sp>
        <p:nvSpPr>
          <p:cNvPr id="11" name="文本框 10"/>
          <p:cNvSpPr txBox="1"/>
          <p:nvPr/>
        </p:nvSpPr>
        <p:spPr>
          <a:xfrm>
            <a:off x="6507754" y="5972115"/>
            <a:ext cx="4709317" cy="1014730"/>
          </a:xfrm>
          <a:prstGeom prst="rect">
            <a:avLst/>
          </a:prstGeom>
          <a:noFill/>
        </p:spPr>
        <p:txBody>
          <a:bodyPr wrap="square" rtlCol="0">
            <a:spAutoFit/>
          </a:bodyPr>
          <a:lstStyle/>
          <a:p>
            <a:pPr algn="ctr"/>
            <a:r>
              <a:rPr lang="en-US" altLang="zh-CN" sz="2000" dirty="0"/>
              <a:t>Fig9 Earth term with NANOGrav 12.5yr </a:t>
            </a:r>
            <a:endParaRPr lang="en-US" altLang="zh-CN" sz="2000" dirty="0"/>
          </a:p>
          <a:p>
            <a:pPr algn="ctr"/>
            <a:r>
              <a:rPr lang="en-US" altLang="zh-CN" sz="2000" dirty="0"/>
              <a:t>Image credit :</a:t>
            </a:r>
            <a:r>
              <a:rPr lang="en-US" altLang="zh-CN" sz="2000" dirty="0" err="1">
                <a:effectLst/>
              </a:rPr>
              <a:t>Agazie</a:t>
            </a:r>
            <a:r>
              <a:rPr lang="en-US" altLang="zh-CN" sz="2000" dirty="0">
                <a:effectLst/>
              </a:rPr>
              <a:t>, G. </a:t>
            </a:r>
            <a:r>
              <a:rPr lang="en-US" altLang="zh-CN" sz="2000" i="1" dirty="0">
                <a:effectLst/>
              </a:rPr>
              <a:t>et al.</a:t>
            </a:r>
            <a:r>
              <a:rPr lang="en-US" altLang="zh-CN" sz="2000" dirty="0">
                <a:effectLst/>
              </a:rPr>
              <a:t> (2023).</a:t>
            </a:r>
            <a:endParaRPr lang="en-US" altLang="zh-CN" sz="2000" dirty="0">
              <a:effectLst/>
            </a:endParaRPr>
          </a:p>
          <a:p>
            <a:pPr algn="ctr"/>
            <a:endParaRPr lang="en-US" altLang="zh-CN" sz="2000" dirty="0">
              <a:effectLst/>
            </a:endParaRPr>
          </a:p>
        </p:txBody>
      </p:sp>
      <mc:AlternateContent xmlns:mc="http://schemas.openxmlformats.org/markup-compatibility/2006">
        <mc:Choice xmlns:a14="http://schemas.microsoft.com/office/drawing/2010/main" Requires="a14">
          <p:sp>
            <p:nvSpPr>
              <p:cNvPr id="5" name="文本框 4"/>
              <p:cNvSpPr txBox="1"/>
              <p:nvPr>
                <p:custDataLst>
                  <p:tags r:id="rId3"/>
                </p:custDataLst>
              </p:nvPr>
            </p:nvSpPr>
            <p:spPr>
              <a:xfrm>
                <a:off x="3378835" y="1415415"/>
                <a:ext cx="2526665" cy="559435"/>
              </a:xfrm>
              <a:prstGeom prst="rect">
                <a:avLst/>
              </a:prstGeom>
              <a:noFill/>
            </p:spPr>
            <p:txBody>
              <a:bodyPr wrap="none" rtlCol="0" anchor="t">
                <a:noAutofit/>
              </a:bodyPr>
              <a:p>
                <a:pPr algn="l"/>
                <a14:m>
                  <m:oMathPara xmlns:m="http://schemas.openxmlformats.org/officeDocument/2006/math">
                    <m:oMathParaPr>
                      <m:jc m:val="centerGroup"/>
                    </m:oMathParaPr>
                    <m:oMath xmlns:m="http://schemas.openxmlformats.org/officeDocument/2006/math">
                      <m:sSub>
                        <m:sSubPr>
                          <m:ctrlPr>
                            <a:rPr lang="en-US" altLang="zh-CN" sz="3600" i="1">
                              <a:latin typeface="Cambria Math" panose="02040503050406030204" pitchFamily="18" charset="0"/>
                              <a:cs typeface="Cambria Math" panose="02040503050406030204" pitchFamily="18" charset="0"/>
                            </a:rPr>
                          </m:ctrlPr>
                        </m:sSubPr>
                        <m:e>
                          <m:r>
                            <a:rPr lang="en-US" altLang="zh-CN" sz="3600" i="1">
                              <a:latin typeface="Cambria Math" panose="02040503050406030204" pitchFamily="18" charset="0"/>
                              <a:cs typeface="Cambria Math" panose="02040503050406030204" pitchFamily="18" charset="0"/>
                            </a:rPr>
                            <m:t>ℬ</m:t>
                          </m:r>
                        </m:e>
                        <m:sub>
                          <m:r>
                            <a:rPr lang="en-US" altLang="zh-CN" sz="3600" i="1">
                              <a:latin typeface="Cambria Math" panose="02040503050406030204" pitchFamily="18" charset="0"/>
                              <a:cs typeface="Cambria Math" panose="02040503050406030204" pitchFamily="18" charset="0"/>
                            </a:rPr>
                            <m:t>𝑔𝑤</m:t>
                          </m:r>
                        </m:sub>
                      </m:sSub>
                      <m:r>
                        <a:rPr lang="en-US" altLang="zh-CN" sz="3600" i="1">
                          <a:latin typeface="Cambria Math" panose="02040503050406030204" pitchFamily="18" charset="0"/>
                          <a:cs typeface="Cambria Math" panose="02040503050406030204" pitchFamily="18" charset="0"/>
                        </a:rPr>
                        <m:t>~</m:t>
                      </m:r>
                      <m:r>
                        <a:rPr lang="en-US" altLang="zh-CN" sz="3600" i="1">
                          <a:latin typeface="Cambria Math" panose="02040503050406030204" pitchFamily="18" charset="0"/>
                          <a:cs typeface="Cambria Math" panose="02040503050406030204" pitchFamily="18" charset="0"/>
                        </a:rPr>
                        <m:t>2</m:t>
                      </m:r>
                    </m:oMath>
                  </m:oMathPara>
                </a14:m>
                <a:endParaRPr lang="zh-CN" altLang="en-US" sz="3600"/>
              </a:p>
            </p:txBody>
          </p:sp>
        </mc:Choice>
        <mc:Fallback>
          <p:sp>
            <p:nvSpPr>
              <p:cNvPr id="5" name="文本框 4"/>
              <p:cNvSpPr txBox="1">
                <a:spLocks noRot="1" noChangeAspect="1" noMove="1" noResize="1" noEditPoints="1" noAdjustHandles="1" noChangeArrowheads="1" noChangeShapeType="1" noTextEdit="1"/>
              </p:cNvSpPr>
              <p:nvPr>
                <p:custDataLst>
                  <p:tags r:id="rId4"/>
                </p:custDataLst>
              </p:nvPr>
            </p:nvSpPr>
            <p:spPr>
              <a:xfrm>
                <a:off x="3378835" y="1415415"/>
                <a:ext cx="2526665" cy="559435"/>
              </a:xfrm>
              <a:prstGeom prst="rect">
                <a:avLst/>
              </a:prstGeom>
              <a:blipFill rotWithShape="1">
                <a:blip r:embed="rId5"/>
                <a:stretch>
                  <a:fillRect b="-1930"/>
                </a:stretch>
              </a:blipFill>
            </p:spPr>
            <p:txBody>
              <a:bodyPr/>
              <a:lstStyle/>
              <a:p>
                <a:r>
                  <a:rPr lang="zh-CN" altLang="en-US">
                    <a:noFill/>
                  </a:rPr>
                  <a:t> </a:t>
                </a:r>
              </a:p>
            </p:txBody>
          </p:sp>
        </mc:Fallback>
      </mc:AlternateContent>
    </p:spTree>
    <p:custDataLst>
      <p:tags r:id="rId6"/>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82955" y="-132715"/>
            <a:ext cx="9325610" cy="784860"/>
          </a:xfrm>
          <a:prstGeom prst="rect">
            <a:avLst/>
          </a:prstGeom>
          <a:noFill/>
        </p:spPr>
        <p:txBody>
          <a:bodyPr wrap="square" rtlCol="0">
            <a:noAutofit/>
          </a:bodyPr>
          <a:lstStyle/>
          <a:p>
            <a:pPr>
              <a:lnSpc>
                <a:spcPct val="150000"/>
              </a:lnSpc>
            </a:pPr>
            <a:r>
              <a:rPr lang="en-US" altLang="zh-CN" sz="2800" dirty="0">
                <a:solidFill>
                  <a:schemeClr val="tx1"/>
                </a:solidFill>
                <a:latin typeface="Times New Roman" panose="02020603050405020304" pitchFamily="18" charset="0"/>
                <a:ea typeface="等线" panose="02010600030101010101" pitchFamily="2" charset="-122"/>
                <a:cs typeface="Times New Roman" panose="02020603050405020304" pitchFamily="18" charset="0"/>
              </a:rPr>
              <a:t>           </a:t>
            </a:r>
            <a:r>
              <a:rPr lang="en-US" altLang="zh-CN" sz="4000" dirty="0">
                <a:solidFill>
                  <a:schemeClr val="tx1"/>
                </a:solidFill>
                <a:latin typeface="+mj-lt"/>
                <a:ea typeface="等线" panose="02010600030101010101" pitchFamily="2" charset="-122"/>
                <a:cs typeface="+mj-lt"/>
              </a:rPr>
              <a:t>Skymap of  Upper limit for earth term</a:t>
            </a:r>
            <a:endParaRPr lang="en-US" altLang="zh-CN" sz="4000" dirty="0">
              <a:solidFill>
                <a:schemeClr val="tx1"/>
              </a:solidFill>
              <a:latin typeface="+mj-lt"/>
              <a:ea typeface="等线" panose="02010600030101010101" pitchFamily="2" charset="-122"/>
              <a:cs typeface="+mj-lt"/>
            </a:endParaRPr>
          </a:p>
        </p:txBody>
      </p:sp>
      <p:sp>
        <p:nvSpPr>
          <p:cNvPr id="10" name="AutoShape 2"/>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a:lnSpc>
                <a:spcPct val="150000"/>
              </a:lnSpc>
            </a:pPr>
            <a:endParaRPr lang="zh-CN" altLang="en-US"/>
          </a:p>
        </p:txBody>
      </p:sp>
      <p:sp>
        <p:nvSpPr>
          <p:cNvPr id="7" name="文本框 6"/>
          <p:cNvSpPr txBox="1"/>
          <p:nvPr/>
        </p:nvSpPr>
        <p:spPr>
          <a:xfrm>
            <a:off x="659051" y="5418356"/>
            <a:ext cx="4709317" cy="460375"/>
          </a:xfrm>
          <a:prstGeom prst="rect">
            <a:avLst/>
          </a:prstGeom>
          <a:solidFill>
            <a:schemeClr val="bg1"/>
          </a:solidFill>
        </p:spPr>
        <p:txBody>
          <a:bodyPr wrap="square" rtlCol="0">
            <a:spAutoFit/>
          </a:bodyPr>
          <a:lstStyle/>
          <a:p>
            <a:pPr algn="ctr"/>
            <a:r>
              <a:rPr lang="en-US" altLang="zh-CN" sz="2400" dirty="0"/>
              <a:t>Fig10 </a:t>
            </a:r>
            <a:r>
              <a:rPr lang="en-US" altLang="zh-CN" sz="2400" dirty="0" err="1"/>
              <a:t>skymap</a:t>
            </a:r>
            <a:r>
              <a:rPr lang="en-US" altLang="zh-CN" sz="2400" dirty="0"/>
              <a:t> PPTA dr3</a:t>
            </a:r>
            <a:endParaRPr lang="en-US" altLang="zh-CN" sz="2400" dirty="0"/>
          </a:p>
        </p:txBody>
      </p:sp>
      <p:pic>
        <p:nvPicPr>
          <p:cNvPr id="8" name="图片 7" descr="图表&#10;&#10;AI 生成的内容可能不正确。"/>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51765" y="1351915"/>
            <a:ext cx="6217285" cy="3951605"/>
          </a:xfrm>
          <a:prstGeom prst="rect">
            <a:avLst/>
          </a:prstGeom>
        </p:spPr>
      </p:pic>
      <p:pic>
        <p:nvPicPr>
          <p:cNvPr id="4" name="图片 3"/>
          <p:cNvPicPr>
            <a:picLocks noChangeAspect="1"/>
          </p:cNvPicPr>
          <p:nvPr>
            <p:custDataLst>
              <p:tags r:id="rId2"/>
            </p:custDataLst>
          </p:nvPr>
        </p:nvPicPr>
        <p:blipFill>
          <a:blip r:embed="rId3"/>
          <a:stretch>
            <a:fillRect/>
          </a:stretch>
        </p:blipFill>
        <p:spPr>
          <a:xfrm>
            <a:off x="6701790" y="1777365"/>
            <a:ext cx="5100320" cy="3303270"/>
          </a:xfrm>
          <a:prstGeom prst="rect">
            <a:avLst/>
          </a:prstGeom>
        </p:spPr>
      </p:pic>
    </p:spTree>
    <p:custDataLst>
      <p:tags r:id="rId4"/>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159125" y="-55245"/>
            <a:ext cx="6877685" cy="629285"/>
          </a:xfrm>
          <a:prstGeom prst="rect">
            <a:avLst/>
          </a:prstGeom>
          <a:noFill/>
        </p:spPr>
        <p:txBody>
          <a:bodyPr wrap="square" rtlCol="0">
            <a:noAutofit/>
          </a:bodyPr>
          <a:lstStyle/>
          <a:p>
            <a:pPr algn="l">
              <a:lnSpc>
                <a:spcPct val="150000"/>
              </a:lnSpc>
              <a:buClrTx/>
              <a:buSzTx/>
              <a:buFontTx/>
            </a:pPr>
            <a:r>
              <a:rPr lang="en-US" altLang="zh-CN" sz="3600" dirty="0">
                <a:solidFill>
                  <a:schemeClr val="tx1"/>
                </a:solidFill>
                <a:latin typeface="+mj-lt"/>
                <a:ea typeface="等线" panose="02010600030101010101" pitchFamily="2" charset="-122"/>
                <a:cs typeface="+mj-lt"/>
              </a:rPr>
              <a:t>Pulsar term upper limits</a:t>
            </a:r>
            <a:endParaRPr lang="zh-CN" altLang="en-US" sz="3600" dirty="0">
              <a:solidFill>
                <a:schemeClr val="tx1"/>
              </a:solidFill>
              <a:latin typeface="+mj-lt"/>
              <a:ea typeface="等线" panose="02010600030101010101" pitchFamily="2" charset="-122"/>
              <a:cs typeface="+mj-lt"/>
            </a:endParaRPr>
          </a:p>
        </p:txBody>
      </p:sp>
      <p:sp>
        <p:nvSpPr>
          <p:cNvPr id="10" name="AutoShape 2"/>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a:lnSpc>
                <a:spcPct val="150000"/>
              </a:lnSpc>
            </a:pPr>
            <a:endParaRPr lang="zh-CN" altLang="en-US"/>
          </a:p>
        </p:txBody>
      </p:sp>
      <p:sp>
        <p:nvSpPr>
          <p:cNvPr id="11" name="文本框 10"/>
          <p:cNvSpPr txBox="1"/>
          <p:nvPr/>
        </p:nvSpPr>
        <p:spPr>
          <a:xfrm>
            <a:off x="2356501" y="5940044"/>
            <a:ext cx="7478997" cy="307777"/>
          </a:xfrm>
          <a:prstGeom prst="rect">
            <a:avLst/>
          </a:prstGeom>
          <a:solidFill>
            <a:schemeClr val="bg1"/>
          </a:solidFill>
        </p:spPr>
        <p:txBody>
          <a:bodyPr wrap="square" rtlCol="0">
            <a:spAutoFit/>
          </a:bodyPr>
          <a:lstStyle/>
          <a:p>
            <a:pPr algn="ctr"/>
            <a:r>
              <a:rPr lang="en-US" altLang="zh-CN" sz="1400" dirty="0"/>
              <a:t>Fig7 Pulsar term Strain 95% </a:t>
            </a:r>
            <a:r>
              <a:rPr lang="en-US" altLang="zh-CN" sz="1400" dirty="0" err="1"/>
              <a:t>Uper</a:t>
            </a:r>
            <a:r>
              <a:rPr lang="en-US" altLang="zh-CN" sz="1400" dirty="0"/>
              <a:t> Limits</a:t>
            </a:r>
            <a:endParaRPr lang="zh-CN" altLang="en-US" sz="1400" dirty="0"/>
          </a:p>
        </p:txBody>
      </p:sp>
      <p:pic>
        <p:nvPicPr>
          <p:cNvPr id="14" name="图片 13"/>
          <p:cNvPicPr>
            <a:picLocks noChangeAspect="1"/>
          </p:cNvPicPr>
          <p:nvPr/>
        </p:nvPicPr>
        <p:blipFill>
          <a:blip r:embed="rId1"/>
          <a:stretch>
            <a:fillRect/>
          </a:stretch>
        </p:blipFill>
        <p:spPr>
          <a:xfrm>
            <a:off x="0" y="1008980"/>
            <a:ext cx="12192000" cy="4840040"/>
          </a:xfrm>
          <a:prstGeom prst="rect">
            <a:avLst/>
          </a:prstGeom>
        </p:spPr>
      </p:pic>
    </p:spTree>
    <p:custDataLst>
      <p:tags r:id="rId2"/>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 name="文本框 9"/>
          <p:cNvSpPr txBox="1"/>
          <p:nvPr/>
        </p:nvSpPr>
        <p:spPr>
          <a:xfrm>
            <a:off x="2015490" y="-34925"/>
            <a:ext cx="8147685" cy="912495"/>
          </a:xfrm>
          <a:prstGeom prst="rect">
            <a:avLst/>
          </a:prstGeom>
          <a:noFill/>
        </p:spPr>
        <p:txBody>
          <a:bodyPr wrap="square" rtlCol="0">
            <a:noAutofit/>
          </a:bodyPr>
          <a:p>
            <a:pPr algn="just"/>
            <a:r>
              <a:rPr lang="en-US" altLang="zh-CN" sz="4000">
                <a:solidFill>
                  <a:schemeClr val="tx1"/>
                </a:solidFill>
                <a:latin typeface="+mj-lt"/>
                <a:ea typeface="汉仪大黑简" panose="02010600000101010101" charset="-122"/>
                <a:cs typeface="+mj-lt"/>
                <a:sym typeface="汉仪大黑简" panose="02010600000101010101" charset="-122"/>
              </a:rPr>
              <a:t>GW burst from cosmic string cusps</a:t>
            </a:r>
            <a:endParaRPr lang="en-US" altLang="zh-CN" sz="4000">
              <a:solidFill>
                <a:schemeClr val="tx1"/>
              </a:solidFill>
              <a:latin typeface="+mj-lt"/>
              <a:ea typeface="汉仪大黑简" panose="02010600000101010101" charset="-122"/>
              <a:cs typeface="+mj-lt"/>
              <a:sym typeface="汉仪大黑简" panose="02010600000101010101" charset="-122"/>
            </a:endParaRPr>
          </a:p>
        </p:txBody>
      </p:sp>
      <p:sp>
        <p:nvSpPr>
          <p:cNvPr id="4" name="文本框 3"/>
          <p:cNvSpPr txBox="1"/>
          <p:nvPr/>
        </p:nvSpPr>
        <p:spPr>
          <a:xfrm>
            <a:off x="532765" y="775970"/>
            <a:ext cx="6812915" cy="2168525"/>
          </a:xfrm>
          <a:prstGeom prst="rect">
            <a:avLst/>
          </a:prstGeom>
          <a:noFill/>
          <a:ln w="9525">
            <a:noFill/>
          </a:ln>
        </p:spPr>
        <p:txBody>
          <a:bodyPr wrap="square">
            <a:spAutoFit/>
          </a:bodyPr>
          <a:p>
            <a:pPr indent="0" fontAlgn="auto">
              <a:lnSpc>
                <a:spcPct val="150000"/>
              </a:lnSpc>
            </a:pPr>
            <a:r>
              <a:rPr lang="en-US" b="0">
                <a:latin typeface="+mn-ea"/>
              </a:rPr>
              <a:t>Cosmic </a:t>
            </a:r>
            <a:r>
              <a:rPr b="0">
                <a:latin typeface="+mn-ea"/>
              </a:rPr>
              <a:t>strings are predicted to emit GW bursts, experiments</a:t>
            </a:r>
            <a:endParaRPr b="0">
              <a:latin typeface="+mn-ea"/>
            </a:endParaRPr>
          </a:p>
          <a:p>
            <a:pPr indent="0" fontAlgn="auto">
              <a:lnSpc>
                <a:spcPct val="150000"/>
              </a:lnSpc>
            </a:pPr>
            <a:r>
              <a:rPr b="0">
                <a:latin typeface="+mn-ea"/>
              </a:rPr>
              <a:t>such as the PTAs provide a means to test for their existence. The</a:t>
            </a:r>
            <a:endParaRPr b="0">
              <a:latin typeface="+mn-ea"/>
            </a:endParaRPr>
          </a:p>
          <a:p>
            <a:pPr indent="0" fontAlgn="auto">
              <a:lnSpc>
                <a:spcPct val="150000"/>
              </a:lnSpc>
            </a:pPr>
            <a:r>
              <a:rPr b="0">
                <a:latin typeface="+mn-ea"/>
              </a:rPr>
              <a:t>strongest GW bursts are produced at singularities on string loops</a:t>
            </a:r>
            <a:endParaRPr b="0">
              <a:latin typeface="+mn-ea"/>
            </a:endParaRPr>
          </a:p>
          <a:p>
            <a:pPr indent="0" fontAlgn="auto">
              <a:lnSpc>
                <a:spcPct val="150000"/>
              </a:lnSpc>
            </a:pPr>
            <a:r>
              <a:rPr b="0">
                <a:latin typeface="+mn-ea"/>
              </a:rPr>
              <a:t>termed cusps</a:t>
            </a:r>
            <a:r>
              <a:rPr lang="en-US" b="0">
                <a:latin typeface="+mn-ea"/>
              </a:rPr>
              <a:t>. If the GW amplitud</a:t>
            </a:r>
            <a:r>
              <a:rPr b="0">
                <a:latin typeface="+mn-ea"/>
              </a:rPr>
              <a:t>e of the event is strong enough, it may be observed as a single burst.</a:t>
            </a:r>
            <a:endParaRPr b="0">
              <a:latin typeface="+mn-ea"/>
            </a:endParaRPr>
          </a:p>
        </p:txBody>
      </p:sp>
      <p:pic>
        <p:nvPicPr>
          <p:cNvPr id="15" name="图片 14"/>
          <p:cNvPicPr>
            <a:picLocks noChangeAspect="1"/>
          </p:cNvPicPr>
          <p:nvPr>
            <p:custDataLst>
              <p:tags r:id="rId1"/>
            </p:custDataLst>
          </p:nvPr>
        </p:nvPicPr>
        <p:blipFill>
          <a:blip r:embed="rId2"/>
          <a:stretch>
            <a:fillRect/>
          </a:stretch>
        </p:blipFill>
        <p:spPr>
          <a:xfrm>
            <a:off x="958215" y="3042285"/>
            <a:ext cx="5761990" cy="2155825"/>
          </a:xfrm>
          <a:prstGeom prst="rect">
            <a:avLst/>
          </a:prstGeom>
        </p:spPr>
      </p:pic>
      <p:sp>
        <p:nvSpPr>
          <p:cNvPr id="3" name="文本框 2"/>
          <p:cNvSpPr txBox="1"/>
          <p:nvPr/>
        </p:nvSpPr>
        <p:spPr>
          <a:xfrm>
            <a:off x="440055" y="5191760"/>
            <a:ext cx="7141210" cy="1337945"/>
          </a:xfrm>
          <a:prstGeom prst="rect">
            <a:avLst/>
          </a:prstGeom>
          <a:noFill/>
        </p:spPr>
        <p:txBody>
          <a:bodyPr wrap="square" rtlCol="0" anchor="t">
            <a:spAutoFit/>
          </a:bodyPr>
          <a:p>
            <a:pPr indent="0" fontAlgn="auto">
              <a:lnSpc>
                <a:spcPct val="150000"/>
              </a:lnSpc>
            </a:pPr>
            <a:r>
              <a:rPr lang="zh-CN" altLang="en-US"/>
              <a:t>Individual GWs from cosmic strings have been searched in the</a:t>
            </a:r>
            <a:endParaRPr lang="zh-CN" altLang="en-US"/>
          </a:p>
          <a:p>
            <a:pPr indent="0" fontAlgn="auto">
              <a:lnSpc>
                <a:spcPct val="150000"/>
              </a:lnSpc>
            </a:pPr>
            <a:r>
              <a:rPr lang="zh-CN" altLang="en-US"/>
              <a:t>direction of fast radio burst sources (Abbott et al. 2016) and with</a:t>
            </a:r>
            <a:endParaRPr lang="zh-CN" altLang="en-US"/>
          </a:p>
          <a:p>
            <a:pPr indent="0" fontAlgn="auto">
              <a:lnSpc>
                <a:spcPct val="150000"/>
              </a:lnSpc>
            </a:pPr>
            <a:r>
              <a:rPr lang="zh-CN" altLang="en-US"/>
              <a:t>the Laser Interferometer Gravitational-wave Observatory</a:t>
            </a:r>
            <a:endParaRPr lang="zh-CN" altLang="en-US"/>
          </a:p>
        </p:txBody>
      </p:sp>
      <p:pic>
        <p:nvPicPr>
          <p:cNvPr id="5" name="图片 4"/>
          <p:cNvPicPr>
            <a:picLocks noChangeAspect="1"/>
          </p:cNvPicPr>
          <p:nvPr>
            <p:custDataLst>
              <p:tags r:id="rId3"/>
            </p:custDataLst>
          </p:nvPr>
        </p:nvPicPr>
        <p:blipFill>
          <a:blip r:embed="rId4"/>
          <a:stretch>
            <a:fillRect/>
          </a:stretch>
        </p:blipFill>
        <p:spPr>
          <a:xfrm>
            <a:off x="7458710" y="775970"/>
            <a:ext cx="4629150" cy="575373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4" name="图片 13" descr="hist_A_CURN"/>
          <p:cNvPicPr>
            <a:picLocks noChangeAspect="1"/>
          </p:cNvPicPr>
          <p:nvPr/>
        </p:nvPicPr>
        <p:blipFill>
          <a:blip r:embed="rId1"/>
          <a:stretch>
            <a:fillRect/>
          </a:stretch>
        </p:blipFill>
        <p:spPr>
          <a:xfrm>
            <a:off x="7375525" y="3688080"/>
            <a:ext cx="4031615" cy="2853690"/>
          </a:xfrm>
          <a:prstGeom prst="rect">
            <a:avLst/>
          </a:prstGeom>
        </p:spPr>
      </p:pic>
      <p:pic>
        <p:nvPicPr>
          <p:cNvPr id="15" name="图片 14" descr="hist_A_fit"/>
          <p:cNvPicPr>
            <a:picLocks noChangeAspect="1"/>
          </p:cNvPicPr>
          <p:nvPr/>
        </p:nvPicPr>
        <p:blipFill>
          <a:blip r:embed="rId2"/>
          <a:stretch>
            <a:fillRect/>
          </a:stretch>
        </p:blipFill>
        <p:spPr>
          <a:xfrm>
            <a:off x="7773670" y="620395"/>
            <a:ext cx="3873500" cy="2916555"/>
          </a:xfrm>
          <a:prstGeom prst="rect">
            <a:avLst/>
          </a:prstGeom>
        </p:spPr>
      </p:pic>
      <p:graphicFrame>
        <p:nvGraphicFramePr>
          <p:cNvPr id="4" name="对象 3">
            <a:hlinkClick r:id="" action="ppaction://ole?verb="/>
          </p:cNvPr>
          <p:cNvGraphicFramePr>
            <a:graphicFrameLocks noChangeAspect="1"/>
          </p:cNvGraphicFramePr>
          <p:nvPr/>
        </p:nvGraphicFramePr>
        <p:xfrm>
          <a:off x="6038850" y="3321050"/>
          <a:ext cx="114300" cy="215900"/>
        </p:xfrm>
        <a:graphic>
          <a:graphicData uri="http://schemas.openxmlformats.org/presentationml/2006/ole">
            <mc:AlternateContent xmlns:mc="http://schemas.openxmlformats.org/markup-compatibility/2006">
              <mc:Choice xmlns:v="urn:schemas-microsoft-com:vml" Requires="v">
                <p:oleObj spid="_x0000_s1025" name="" r:id="rId3" imgW="114300" imgH="215900" progId="Equation.KSEE3">
                  <p:embed/>
                </p:oleObj>
              </mc:Choice>
              <mc:Fallback>
                <p:oleObj name="" r:id="rId3" imgW="114300" imgH="215900" progId="Equation.KSEE3">
                  <p:embed/>
                  <p:pic>
                    <p:nvPicPr>
                      <p:cNvPr id="0" name="图片 1024"/>
                      <p:cNvPicPr/>
                      <p:nvPr/>
                    </p:nvPicPr>
                    <p:blipFill>
                      <a:blip r:embed="rId4"/>
                      <a:stretch>
                        <a:fillRect/>
                      </a:stretch>
                    </p:blipFill>
                    <p:spPr>
                      <a:xfrm>
                        <a:off x="6038850" y="3321050"/>
                        <a:ext cx="114300" cy="215900"/>
                      </a:xfrm>
                      <a:prstGeom prst="rect">
                        <a:avLst/>
                      </a:prstGeom>
                    </p:spPr>
                  </p:pic>
                </p:oleObj>
              </mc:Fallback>
            </mc:AlternateContent>
          </a:graphicData>
        </a:graphic>
      </p:graphicFrame>
      <p:pic>
        <p:nvPicPr>
          <p:cNvPr id="8" name="图片 7" descr="earth-term"/>
          <p:cNvPicPr>
            <a:picLocks noChangeAspect="1"/>
          </p:cNvPicPr>
          <p:nvPr/>
        </p:nvPicPr>
        <p:blipFill>
          <a:blip r:embed="rId5"/>
          <a:stretch>
            <a:fillRect/>
          </a:stretch>
        </p:blipFill>
        <p:spPr>
          <a:xfrm>
            <a:off x="953135" y="1221105"/>
            <a:ext cx="5531485" cy="5389245"/>
          </a:xfrm>
          <a:prstGeom prst="rect">
            <a:avLst/>
          </a:prstGeom>
        </p:spPr>
      </p:pic>
      <mc:AlternateContent xmlns:mc="http://schemas.openxmlformats.org/markup-compatibility/2006">
        <mc:Choice xmlns:a14="http://schemas.microsoft.com/office/drawing/2010/main" Requires="a14">
          <p:sp>
            <p:nvSpPr>
              <p:cNvPr id="5" name="文本框 4"/>
              <p:cNvSpPr txBox="1"/>
              <p:nvPr/>
            </p:nvSpPr>
            <p:spPr>
              <a:xfrm>
                <a:off x="3378835" y="1415415"/>
                <a:ext cx="2526665" cy="559435"/>
              </a:xfrm>
              <a:prstGeom prst="rect">
                <a:avLst/>
              </a:prstGeom>
              <a:noFill/>
            </p:spPr>
            <p:txBody>
              <a:bodyPr wrap="none" rtlCol="0" anchor="t">
                <a:noAutofit/>
              </a:bodyPr>
              <a:p>
                <a:pPr algn="l"/>
                <a14:m>
                  <m:oMathPara xmlns:m="http://schemas.openxmlformats.org/officeDocument/2006/math">
                    <m:oMathParaPr>
                      <m:jc m:val="centerGroup"/>
                    </m:oMathParaPr>
                    <m:oMath xmlns:m="http://schemas.openxmlformats.org/officeDocument/2006/math">
                      <m:sSub>
                        <m:sSubPr>
                          <m:ctrlPr>
                            <a:rPr lang="en-US" altLang="zh-CN" sz="3600" i="1">
                              <a:latin typeface="Cambria Math" panose="02040503050406030204" pitchFamily="18" charset="0"/>
                              <a:cs typeface="Cambria Math" panose="02040503050406030204" pitchFamily="18" charset="0"/>
                            </a:rPr>
                          </m:ctrlPr>
                        </m:sSubPr>
                        <m:e>
                          <m:r>
                            <a:rPr lang="en-US" altLang="zh-CN" sz="3600" i="1">
                              <a:latin typeface="Cambria Math" panose="02040503050406030204" pitchFamily="18" charset="0"/>
                              <a:cs typeface="Cambria Math" panose="02040503050406030204" pitchFamily="18" charset="0"/>
                            </a:rPr>
                            <m:t>ℬ</m:t>
                          </m:r>
                        </m:e>
                        <m:sub>
                          <m:r>
                            <a:rPr lang="en-US" altLang="zh-CN" sz="3600" i="1">
                              <a:latin typeface="Cambria Math" panose="02040503050406030204" pitchFamily="18" charset="0"/>
                              <a:cs typeface="Cambria Math" panose="02040503050406030204" pitchFamily="18" charset="0"/>
                            </a:rPr>
                            <m:t>𝑔𝑤</m:t>
                          </m:r>
                        </m:sub>
                      </m:sSub>
                      <m:r>
                        <a:rPr lang="en-US" altLang="zh-CN" sz="3600" i="1">
                          <a:latin typeface="Cambria Math" panose="02040503050406030204" pitchFamily="18" charset="0"/>
                          <a:cs typeface="Cambria Math" panose="02040503050406030204" pitchFamily="18" charset="0"/>
                        </a:rPr>
                        <m:t>=</m:t>
                      </m:r>
                      <m:r>
                        <a:rPr lang="en-US" altLang="zh-CN" sz="3600" i="1">
                          <a:latin typeface="Cambria Math" panose="02040503050406030204" pitchFamily="18" charset="0"/>
                          <a:cs typeface="Cambria Math" panose="02040503050406030204" pitchFamily="18" charset="0"/>
                        </a:rPr>
                        <m:t>0</m:t>
                      </m:r>
                      <m:r>
                        <a:rPr lang="en-US" altLang="zh-CN" sz="3600" i="1">
                          <a:latin typeface="Cambria Math" panose="02040503050406030204" pitchFamily="18" charset="0"/>
                          <a:cs typeface="Cambria Math" panose="02040503050406030204" pitchFamily="18" charset="0"/>
                        </a:rPr>
                        <m:t>.</m:t>
                      </m:r>
                      <m:r>
                        <a:rPr lang="en-US" altLang="zh-CN" sz="3600" i="1">
                          <a:latin typeface="Cambria Math" panose="02040503050406030204" pitchFamily="18" charset="0"/>
                          <a:cs typeface="Cambria Math" panose="02040503050406030204" pitchFamily="18" charset="0"/>
                        </a:rPr>
                        <m:t>7</m:t>
                      </m:r>
                    </m:oMath>
                  </m:oMathPara>
                </a14:m>
                <a:endParaRPr lang="zh-CN" altLang="en-US" sz="3600"/>
              </a:p>
            </p:txBody>
          </p:sp>
        </mc:Choice>
        <mc:Fallback>
          <p:sp>
            <p:nvSpPr>
              <p:cNvPr id="5" name="文本框 4"/>
              <p:cNvSpPr txBox="1">
                <a:spLocks noRot="1" noChangeAspect="1" noMove="1" noResize="1" noEditPoints="1" noAdjustHandles="1" noChangeArrowheads="1" noChangeShapeType="1" noTextEdit="1"/>
              </p:cNvSpPr>
              <p:nvPr/>
            </p:nvSpPr>
            <p:spPr>
              <a:xfrm>
                <a:off x="3378835" y="1415415"/>
                <a:ext cx="2526665" cy="559435"/>
              </a:xfrm>
              <a:prstGeom prst="rect">
                <a:avLst/>
              </a:prstGeom>
              <a:blipFill rotWithShape="1">
                <a:blip r:embed="rId6"/>
                <a:stretch>
                  <a:fillRect b="-2043"/>
                </a:stretch>
              </a:blipFill>
            </p:spPr>
            <p:txBody>
              <a:bodyPr/>
              <a:lstStyle/>
              <a:p>
                <a:r>
                  <a:rPr lang="zh-CN" altLang="en-US">
                    <a:noFill/>
                  </a:rPr>
                  <a:t> </a:t>
                </a:r>
              </a:p>
            </p:txBody>
          </p:sp>
        </mc:Fallback>
      </mc:AlternateContent>
      <p:sp>
        <p:nvSpPr>
          <p:cNvPr id="10" name="文本框 9"/>
          <p:cNvSpPr txBox="1"/>
          <p:nvPr>
            <p:custDataLst>
              <p:tags r:id="rId7"/>
            </p:custDataLst>
          </p:nvPr>
        </p:nvSpPr>
        <p:spPr>
          <a:xfrm>
            <a:off x="361315" y="101600"/>
            <a:ext cx="7049135" cy="1076325"/>
          </a:xfrm>
          <a:prstGeom prst="rect">
            <a:avLst/>
          </a:prstGeom>
          <a:noFill/>
        </p:spPr>
        <p:txBody>
          <a:bodyPr wrap="square" rtlCol="0">
            <a:spAutoFit/>
          </a:bodyPr>
          <a:p>
            <a:pPr algn="just"/>
            <a:r>
              <a:rPr lang="en-US" altLang="zh-CN" sz="3200">
                <a:solidFill>
                  <a:schemeClr val="tx1"/>
                </a:solidFill>
                <a:latin typeface="+mj-lt"/>
                <a:ea typeface="汉仪大黑简" panose="02010600000101010101" charset="-122"/>
                <a:cs typeface="+mj-lt"/>
                <a:sym typeface="汉仪大黑简" panose="02010600000101010101" charset="-122"/>
              </a:rPr>
              <a:t>GW burst search from Cosmic string cusps with PPTA  DR3</a:t>
            </a:r>
            <a:endParaRPr lang="en-US" altLang="zh-CN" sz="3200">
              <a:solidFill>
                <a:schemeClr val="tx1"/>
              </a:solidFill>
              <a:latin typeface="+mj-lt"/>
              <a:ea typeface="汉仪大黑简" panose="02010600000101010101" charset="-122"/>
              <a:cs typeface="+mj-lt"/>
              <a:sym typeface="汉仪大黑简" panose="02010600000101010101"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pulsar-term"/>
          <p:cNvPicPr>
            <a:picLocks noChangeAspect="1"/>
          </p:cNvPicPr>
          <p:nvPr/>
        </p:nvPicPr>
        <p:blipFill>
          <a:blip r:embed="rId1"/>
          <a:stretch>
            <a:fillRect/>
          </a:stretch>
        </p:blipFill>
        <p:spPr>
          <a:xfrm>
            <a:off x="660400" y="1120775"/>
            <a:ext cx="10687685" cy="4838065"/>
          </a:xfrm>
          <a:prstGeom prst="rect">
            <a:avLst/>
          </a:prstGeom>
        </p:spPr>
      </p:pic>
      <p:sp>
        <p:nvSpPr>
          <p:cNvPr id="8" name="文本框 7"/>
          <p:cNvSpPr txBox="1"/>
          <p:nvPr/>
        </p:nvSpPr>
        <p:spPr>
          <a:xfrm>
            <a:off x="1717040" y="89535"/>
            <a:ext cx="9933305" cy="706755"/>
          </a:xfrm>
          <a:prstGeom prst="rect">
            <a:avLst/>
          </a:prstGeom>
          <a:noFill/>
        </p:spPr>
        <p:txBody>
          <a:bodyPr wrap="square" rtlCol="0">
            <a:spAutoFit/>
          </a:bodyPr>
          <a:p>
            <a:pPr algn="just"/>
            <a:r>
              <a:rPr lang="en-US" altLang="zh-CN" sz="3200">
                <a:solidFill>
                  <a:srgbClr val="002060"/>
                </a:solidFill>
                <a:latin typeface="Times New Roman" panose="02020603050405020304" pitchFamily="18" charset="0"/>
                <a:ea typeface="汉仪大黑简" panose="02010600000101010101" charset="-122"/>
                <a:cs typeface="Times New Roman" panose="02020603050405020304" pitchFamily="18" charset="0"/>
                <a:sym typeface="汉仪大黑简" panose="02010600000101010101" charset="-122"/>
              </a:rPr>
              <a:t>           </a:t>
            </a:r>
            <a:r>
              <a:rPr lang="en-US" altLang="zh-CN" sz="4000">
                <a:solidFill>
                  <a:schemeClr val="tx1"/>
                </a:solidFill>
                <a:latin typeface="+mj-lt"/>
                <a:ea typeface="汉仪大黑简" panose="02010600000101010101" charset="-122"/>
                <a:cs typeface="+mj-lt"/>
                <a:sym typeface="汉仪大黑简" panose="02010600000101010101" charset="-122"/>
              </a:rPr>
              <a:t>GW burst from cosmic string cusps</a:t>
            </a:r>
            <a:endParaRPr lang="en-US" altLang="zh-CN" sz="4000">
              <a:solidFill>
                <a:schemeClr val="tx1"/>
              </a:solidFill>
              <a:latin typeface="+mj-lt"/>
              <a:ea typeface="汉仪大黑简" panose="02010600000101010101" charset="-122"/>
              <a:cs typeface="+mj-lt"/>
              <a:sym typeface="汉仪大黑简" panose="02010600000101010101"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文本框 6"/>
          <p:cNvSpPr txBox="1"/>
          <p:nvPr/>
        </p:nvSpPr>
        <p:spPr>
          <a:xfrm>
            <a:off x="1130300" y="298450"/>
            <a:ext cx="7923530" cy="583565"/>
          </a:xfrm>
          <a:prstGeom prst="rect">
            <a:avLst/>
          </a:prstGeom>
          <a:noFill/>
        </p:spPr>
        <p:txBody>
          <a:bodyPr wrap="square" rtlCol="0">
            <a:spAutoFit/>
          </a:bodyPr>
          <a:p>
            <a:pPr algn="just"/>
            <a:r>
              <a:rPr lang="en-US" altLang="zh-CN" sz="3200">
                <a:solidFill>
                  <a:srgbClr val="002060"/>
                </a:solidFill>
                <a:latin typeface="汉仪大黑简" panose="02010600000101010101" charset="-122"/>
                <a:ea typeface="汉仪大黑简" panose="02010600000101010101" charset="-122"/>
                <a:sym typeface="汉仪大黑简" panose="02010600000101010101" charset="-122"/>
              </a:rPr>
              <a:t>Upper limit on strain and tension</a:t>
            </a:r>
            <a:endParaRPr lang="en-US" altLang="zh-CN" sz="3200">
              <a:solidFill>
                <a:srgbClr val="002060"/>
              </a:solidFill>
              <a:latin typeface="汉仪大黑简" panose="02010600000101010101" charset="-122"/>
              <a:ea typeface="汉仪大黑简" panose="02010600000101010101" charset="-122"/>
              <a:sym typeface="汉仪大黑简" panose="02010600000101010101" charset="-122"/>
            </a:endParaRPr>
          </a:p>
        </p:txBody>
      </p:sp>
      <p:pic>
        <p:nvPicPr>
          <p:cNvPr id="10" name="图片 9" descr="1857+0943-h-width"/>
          <p:cNvPicPr>
            <a:picLocks noChangeAspect="1"/>
          </p:cNvPicPr>
          <p:nvPr/>
        </p:nvPicPr>
        <p:blipFill>
          <a:blip r:embed="rId1"/>
          <a:stretch>
            <a:fillRect/>
          </a:stretch>
        </p:blipFill>
        <p:spPr>
          <a:xfrm>
            <a:off x="278130" y="2084705"/>
            <a:ext cx="5742305" cy="2913380"/>
          </a:xfrm>
          <a:prstGeom prst="rect">
            <a:avLst/>
          </a:prstGeom>
        </p:spPr>
      </p:pic>
      <p:pic>
        <p:nvPicPr>
          <p:cNvPr id="2" name="图片 1" descr="Fig_Gmulimit_comparison"/>
          <p:cNvPicPr>
            <a:picLocks noChangeAspect="1"/>
          </p:cNvPicPr>
          <p:nvPr/>
        </p:nvPicPr>
        <p:blipFill>
          <a:blip r:embed="rId2"/>
          <a:stretch>
            <a:fillRect/>
          </a:stretch>
        </p:blipFill>
        <p:spPr>
          <a:xfrm>
            <a:off x="6103620" y="1265555"/>
            <a:ext cx="5883275" cy="470344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a:spLocks noGrp="1"/>
          </p:cNvSpPr>
          <p:nvPr>
            <p:ph type="sldNum" sz="quarter" idx="12"/>
          </p:nvPr>
        </p:nvSpPr>
        <p:spPr/>
        <p:txBody>
          <a:bodyPr/>
          <a:p>
            <a:fld id="{49AE70B2-8BF9-45C0-BB95-33D1B9D3A854}" type="slidenum">
              <a:rPr lang="zh-CN" altLang="en-US" smtClean="0"/>
            </a:fld>
            <a:endParaRPr lang="zh-CN" altLang="en-US"/>
          </a:p>
        </p:txBody>
      </p:sp>
      <p:sp>
        <p:nvSpPr>
          <p:cNvPr id="15" name="标题 7"/>
          <p:cNvSpPr>
            <a:spLocks noGrp="1"/>
          </p:cNvSpPr>
          <p:nvPr>
            <p:custDataLst>
              <p:tags r:id="rId1"/>
            </p:custDataLst>
          </p:nvPr>
        </p:nvSpPr>
        <p:spPr>
          <a:xfrm>
            <a:off x="2754630" y="92710"/>
            <a:ext cx="9069705" cy="758190"/>
          </a:xfrm>
        </p:spPr>
        <p:txBody>
          <a:bodyPr anchor="ctr" anchorCtr="0">
            <a:normAutofit lnSpcReduction="20000"/>
          </a:bodyPr>
          <a:lstStyle>
            <a:lvl1pPr algn="l" defTabSz="685800" rtl="0" eaLnBrk="1" latinLnBrk="0" hangingPunct="1">
              <a:lnSpc>
                <a:spcPct val="90000"/>
              </a:lnSpc>
              <a:spcBef>
                <a:spcPct val="0"/>
              </a:spcBef>
              <a:buNone/>
              <a:defRPr sz="3300" b="0" kern="1200">
                <a:solidFill>
                  <a:schemeClr val="tx1"/>
                </a:solidFill>
                <a:effectLst/>
                <a:latin typeface="+mj-lt"/>
                <a:ea typeface="+mj-ea"/>
                <a:cs typeface="+mj-cs"/>
              </a:defRPr>
            </a:lvl1pPr>
          </a:lstStyle>
          <a:p>
            <a:r>
              <a:rPr lang="en-US" altLang="zh-CN"/>
              <a:t>Unmodeled (generic )  GW burst  </a:t>
            </a:r>
            <a:endParaRPr lang="en-US" altLang="zh-CN"/>
          </a:p>
        </p:txBody>
      </p:sp>
      <p:pic>
        <p:nvPicPr>
          <p:cNvPr id="4" name="内容占位符 3"/>
          <p:cNvPicPr>
            <a:picLocks noChangeAspect="1"/>
          </p:cNvPicPr>
          <p:nvPr>
            <p:ph idx="1"/>
            <p:custDataLst>
              <p:tags r:id="rId2"/>
            </p:custDataLst>
          </p:nvPr>
        </p:nvPicPr>
        <p:blipFill>
          <a:blip r:embed="rId3"/>
          <a:stretch>
            <a:fillRect/>
          </a:stretch>
        </p:blipFill>
        <p:spPr>
          <a:xfrm>
            <a:off x="3016885" y="2218690"/>
            <a:ext cx="5978525" cy="4351655"/>
          </a:xfrm>
          <a:prstGeom prst="rect">
            <a:avLst/>
          </a:prstGeom>
        </p:spPr>
      </p:pic>
      <p:sp>
        <p:nvSpPr>
          <p:cNvPr id="6" name="文本框 5"/>
          <p:cNvSpPr txBox="1"/>
          <p:nvPr/>
        </p:nvSpPr>
        <p:spPr>
          <a:xfrm>
            <a:off x="695960" y="650240"/>
            <a:ext cx="10878820" cy="1568450"/>
          </a:xfrm>
          <a:prstGeom prst="rect">
            <a:avLst/>
          </a:prstGeom>
          <a:noFill/>
        </p:spPr>
        <p:txBody>
          <a:bodyPr wrap="square" rtlCol="0" anchor="t">
            <a:spAutoFit/>
          </a:bodyPr>
          <a:p>
            <a:pPr marL="285750" indent="-285750">
              <a:buFont typeface="Wingdings" panose="05000000000000000000" charset="0"/>
              <a:buChar char="Ø"/>
            </a:pPr>
            <a:r>
              <a:rPr lang="en-US" altLang="zh-CN" sz="2400"/>
              <a:t>Waveform</a:t>
            </a:r>
            <a:r>
              <a:rPr lang="zh-CN" altLang="en-US" sz="2400"/>
              <a:t> of the parabolic encounter of </a:t>
            </a:r>
            <a:r>
              <a:rPr lang="en-US" altLang="zh-CN" sz="2400"/>
              <a:t>SMBHB at a distance of 15 Mpc in the direction of the  Virgo Cluster of galaxies</a:t>
            </a:r>
            <a:endParaRPr lang="en-US" altLang="zh-CN" sz="2400"/>
          </a:p>
          <a:p>
            <a:pPr marL="285750" indent="-285750">
              <a:buFont typeface="Wingdings" panose="05000000000000000000" charset="0"/>
              <a:buChar char="Ø"/>
            </a:pPr>
            <a:r>
              <a:rPr lang="en-US" altLang="zh-CN" sz="2400">
                <a:sym typeface="+mn-ea"/>
              </a:rPr>
              <a:t>Simulated t</a:t>
            </a:r>
            <a:r>
              <a:rPr lang="en-US" altLang="zh-CN" sz="2400"/>
              <a:t>iming residuals induced by the waveform in a sample of 6 of the 30  pulsars (Finn 2020)</a:t>
            </a:r>
            <a:endParaRPr lang="en-US" altLang="zh-CN" sz="24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mc:AlternateContent xmlns:mc="http://schemas.openxmlformats.org/markup-compatibility/2006">
        <mc:Choice xmlns:a14="http://schemas.microsoft.com/office/drawing/2010/main" Requires="a14">
          <p:sp>
            <p:nvSpPr>
              <p:cNvPr id="4" name="内容占位符 3"/>
              <p:cNvSpPr>
                <a:spLocks noGrp="1"/>
              </p:cNvSpPr>
              <p:nvPr>
                <p:ph idx="1"/>
              </p:nvPr>
            </p:nvSpPr>
            <p:spPr>
              <a:xfrm>
                <a:off x="647700" y="1356995"/>
                <a:ext cx="10515600" cy="4820285"/>
              </a:xfrm>
            </p:spPr>
            <p:txBody>
              <a:bodyPr/>
              <a:p>
                <a:pPr marL="0" indent="0">
                  <a:buNone/>
                </a:pPr>
                <a:r>
                  <a:rPr lang="en-US" altLang="zh-CN"/>
                  <a:t>Signal  model:</a:t>
                </a:r>
                <a:endParaRPr lang="zh-CN" altLang="en-US"/>
              </a:p>
              <a:p>
                <a:pPr marL="0" indent="0">
                  <a:buNone/>
                </a:pPr>
                <a14:m>
                  <m:oMathPara xmlns:m="http://schemas.openxmlformats.org/officeDocument/2006/math">
                    <m:oMathParaPr>
                      <m:jc m:val="centerGroup"/>
                    </m:oMathParaPr>
                    <m:oMath xmlns:m="http://schemas.openxmlformats.org/officeDocument/2006/math">
                      <m:sSub>
                        <m:sSubPr>
                          <m:ctrlPr>
                            <a:rPr lang="en-US" altLang="zh-CN" i="1">
                              <a:latin typeface="DejaVu Math TeX Gyre" panose="02000503000000000000" charset="0"/>
                              <a:cs typeface="DejaVu Math TeX Gyre" panose="02000503000000000000" charset="0"/>
                            </a:rPr>
                          </m:ctrlPr>
                        </m:sSubPr>
                        <m:e>
                          <m:r>
                            <a:rPr lang="en-US" altLang="zh-CN" i="1">
                              <a:latin typeface="DejaVu Math TeX Gyre" panose="02000503000000000000" charset="0"/>
                              <a:cs typeface="DejaVu Math TeX Gyre" panose="02000503000000000000" charset="0"/>
                            </a:rPr>
                            <m:t>𝑣</m:t>
                          </m:r>
                        </m:e>
                        <m:sub>
                          <m:r>
                            <a:rPr lang="en-US" altLang="zh-CN" i="1">
                              <a:latin typeface="DejaVu Math TeX Gyre" panose="02000503000000000000" charset="0"/>
                              <a:cs typeface="DejaVu Math TeX Gyre" panose="02000503000000000000" charset="0"/>
                            </a:rPr>
                            <m:t>𝑘𝑖</m:t>
                          </m:r>
                        </m:sub>
                      </m:sSub>
                      <m:r>
                        <a:rPr lang="en-US" altLang="zh-CN" i="1">
                          <a:latin typeface="DejaVu Math TeX Gyre" panose="02000503000000000000" charset="0"/>
                          <a:cs typeface="DejaVu Math TeX Gyre" panose="02000503000000000000" charset="0"/>
                        </a:rPr>
                        <m:t>(</m:t>
                      </m:r>
                      <m:sSub>
                        <m:sSubPr>
                          <m:ctrlPr>
                            <a:rPr lang="en-US" altLang="zh-CN" i="1">
                              <a:latin typeface="DejaVu Math TeX Gyre" panose="02000503000000000000" charset="0"/>
                              <a:cs typeface="DejaVu Math TeX Gyre" panose="02000503000000000000" charset="0"/>
                            </a:rPr>
                          </m:ctrlPr>
                        </m:sSubPr>
                        <m:e>
                          <m:r>
                            <a:rPr lang="en-US" altLang="zh-CN" i="1">
                              <a:latin typeface="DejaVu Math TeX Gyre" panose="02000503000000000000" charset="0"/>
                              <a:cs typeface="DejaVu Math TeX Gyre" panose="02000503000000000000" charset="0"/>
                            </a:rPr>
                            <m:t>𝜃</m:t>
                          </m:r>
                        </m:e>
                        <m:sub>
                          <m:r>
                            <a:rPr lang="en-US" altLang="zh-CN" i="1">
                              <a:latin typeface="DejaVu Math TeX Gyre" panose="02000503000000000000" charset="0"/>
                              <a:cs typeface="DejaVu Math TeX Gyre" panose="02000503000000000000" charset="0"/>
                            </a:rPr>
                            <m:t>𝑛</m:t>
                          </m:r>
                        </m:sub>
                      </m:sSub>
                      <m:r>
                        <a:rPr lang="en-US" altLang="zh-CN" i="1">
                          <a:latin typeface="DejaVu Math TeX Gyre" panose="02000503000000000000" charset="0"/>
                          <a:cs typeface="DejaVu Math TeX Gyre" panose="02000503000000000000" charset="0"/>
                        </a:rPr>
                        <m:t>)=</m:t>
                      </m:r>
                      <m:nary>
                        <m:naryPr>
                          <m:chr m:val="∑"/>
                          <m:limLoc m:val="undOvr"/>
                          <m:ctrlPr>
                            <a:rPr lang="en-US" altLang="zh-CN" i="1">
                              <a:latin typeface="DejaVu Math TeX Gyre" panose="02000503000000000000" charset="0"/>
                              <a:cs typeface="DejaVu Math TeX Gyre" panose="02000503000000000000" charset="0"/>
                            </a:rPr>
                          </m:ctrlPr>
                        </m:naryPr>
                        <m:sub>
                          <m:r>
                            <a:rPr lang="en-US" altLang="zh-CN" i="1">
                              <a:latin typeface="DejaVu Math TeX Gyre" panose="02000503000000000000" charset="0"/>
                              <a:cs typeface="DejaVu Math TeX Gyre" panose="02000503000000000000" charset="0"/>
                            </a:rPr>
                            <m:t>𝑗</m:t>
                          </m:r>
                          <m:r>
                            <a:rPr lang="en-US" altLang="zh-CN" i="1">
                              <a:latin typeface="DejaVu Math TeX Gyre" panose="02000503000000000000" charset="0"/>
                              <a:cs typeface="DejaVu Math TeX Gyre" panose="02000503000000000000" charset="0"/>
                            </a:rPr>
                            <m:t>=</m:t>
                          </m:r>
                          <m:r>
                            <a:rPr lang="en-US" altLang="zh-CN" i="1">
                              <a:latin typeface="DejaVu Math TeX Gyre" panose="02000503000000000000" charset="0"/>
                              <a:cs typeface="DejaVu Math TeX Gyre" panose="02000503000000000000" charset="0"/>
                            </a:rPr>
                            <m:t>1</m:t>
                          </m:r>
                        </m:sub>
                        <m:sup>
                          <m:sSub>
                            <m:sSubPr>
                              <m:ctrlPr>
                                <a:rPr lang="en-US" altLang="zh-CN" i="1">
                                  <a:latin typeface="DejaVu Math TeX Gyre" panose="02000503000000000000" charset="0"/>
                                  <a:cs typeface="DejaVu Math TeX Gyre" panose="02000503000000000000" charset="0"/>
                                </a:rPr>
                              </m:ctrlPr>
                            </m:sSubPr>
                            <m:e>
                              <m:r>
                                <a:rPr lang="en-US" altLang="zh-CN" i="1">
                                  <a:latin typeface="DejaVu Math TeX Gyre" panose="02000503000000000000" charset="0"/>
                                  <a:cs typeface="DejaVu Math TeX Gyre" panose="02000503000000000000" charset="0"/>
                                </a:rPr>
                                <m:t>𝑀</m:t>
                              </m:r>
                            </m:e>
                            <m:sub>
                              <m:r>
                                <a:rPr lang="en-US" altLang="zh-CN" i="1">
                                  <a:latin typeface="DejaVu Math TeX Gyre" panose="02000503000000000000" charset="0"/>
                                  <a:cs typeface="DejaVu Math TeX Gyre" panose="02000503000000000000" charset="0"/>
                                </a:rPr>
                                <m:t>𝑘</m:t>
                              </m:r>
                            </m:sub>
                          </m:sSub>
                        </m:sup>
                        <m:e>
                          <m:r>
                            <a:rPr lang="en-US" altLang="zh-CN" i="1">
                              <a:latin typeface="DejaVu Math TeX Gyre" panose="02000503000000000000" charset="0"/>
                              <a:cs typeface="DejaVu Math TeX Gyre" panose="02000503000000000000" charset="0"/>
                            </a:rPr>
                            <m:t>𝛹</m:t>
                          </m:r>
                        </m:e>
                      </m:nary>
                      <m:r>
                        <a:rPr lang="en-US" altLang="zh-CN" i="1">
                          <a:latin typeface="DejaVu Math TeX Gyre" panose="02000503000000000000" charset="0"/>
                          <a:cs typeface="DejaVu Math TeX Gyre" panose="02000503000000000000" charset="0"/>
                        </a:rPr>
                        <m:t>(</m:t>
                      </m:r>
                      <m:sSub>
                        <m:sSubPr>
                          <m:ctrlPr>
                            <a:rPr lang="en-US" altLang="zh-CN" i="1">
                              <a:latin typeface="DejaVu Math TeX Gyre" panose="02000503000000000000" charset="0"/>
                              <a:cs typeface="DejaVu Math TeX Gyre" panose="02000503000000000000" charset="0"/>
                            </a:rPr>
                          </m:ctrlPr>
                        </m:sSubPr>
                        <m:e>
                          <m:r>
                            <a:rPr lang="en-US" altLang="zh-CN" i="1">
                              <a:latin typeface="DejaVu Math TeX Gyre" panose="02000503000000000000" charset="0"/>
                              <a:cs typeface="DejaVu Math TeX Gyre" panose="02000503000000000000" charset="0"/>
                            </a:rPr>
                            <m:t>𝑡</m:t>
                          </m:r>
                        </m:e>
                        <m:sub>
                          <m:r>
                            <a:rPr lang="en-US" altLang="zh-CN" i="1">
                              <a:latin typeface="DejaVu Math TeX Gyre" panose="02000503000000000000" charset="0"/>
                              <a:cs typeface="DejaVu Math TeX Gyre" panose="02000503000000000000" charset="0"/>
                            </a:rPr>
                            <m:t>𝑘𝑖</m:t>
                          </m:r>
                        </m:sub>
                      </m:sSub>
                      <m:r>
                        <a:rPr lang="en-US" altLang="zh-CN" i="1">
                          <a:latin typeface="DejaVu Math TeX Gyre" panose="02000503000000000000" charset="0"/>
                          <a:cs typeface="DejaVu Math TeX Gyre" panose="02000503000000000000" charset="0"/>
                        </a:rPr>
                        <m:t>;</m:t>
                      </m:r>
                      <m:sSub>
                        <m:sSubPr>
                          <m:ctrlPr>
                            <a:rPr lang="en-US" altLang="zh-CN" i="1">
                              <a:latin typeface="DejaVu Math TeX Gyre" panose="02000503000000000000" charset="0"/>
                              <a:cs typeface="DejaVu Math TeX Gyre" panose="02000503000000000000" charset="0"/>
                            </a:rPr>
                          </m:ctrlPr>
                        </m:sSubPr>
                        <m:e>
                          <m:r>
                            <a:rPr lang="en-US" altLang="zh-CN" i="1">
                              <a:latin typeface="DejaVu Math TeX Gyre" panose="02000503000000000000" charset="0"/>
                              <a:cs typeface="DejaVu Math TeX Gyre" panose="02000503000000000000" charset="0"/>
                            </a:rPr>
                            <m:t>𝜆</m:t>
                          </m:r>
                        </m:e>
                        <m:sub>
                          <m:r>
                            <a:rPr lang="en-US" altLang="zh-CN" i="1">
                              <a:latin typeface="DejaVu Math TeX Gyre" panose="02000503000000000000" charset="0"/>
                              <a:cs typeface="DejaVu Math TeX Gyre" panose="02000503000000000000" charset="0"/>
                            </a:rPr>
                            <m:t>𝑘𝑗</m:t>
                          </m:r>
                        </m:sub>
                      </m:sSub>
                      <m:r>
                        <a:rPr lang="en-US" altLang="zh-CN" i="1">
                          <a:latin typeface="DejaVu Math TeX Gyre" panose="02000503000000000000" charset="0"/>
                          <a:cs typeface="DejaVu Math TeX Gyre" panose="02000503000000000000" charset="0"/>
                        </a:rPr>
                        <m:t>)</m:t>
                      </m:r>
                    </m:oMath>
                  </m:oMathPara>
                </a14:m>
                <a:endParaRPr lang="en-US" altLang="zh-CN" i="1">
                  <a:latin typeface="DejaVu Math TeX Gyre" panose="02000503000000000000" charset="0"/>
                  <a:cs typeface="DejaVu Math TeX Gyre" panose="02000503000000000000" charset="0"/>
                </a:endParaRPr>
              </a:p>
              <a:p>
                <a:pPr marL="0" indent="0">
                  <a:buNone/>
                </a:pPr>
                <a:r>
                  <a:rPr lang="en-US" altLang="zh-CN" sz="2400">
                    <a:latin typeface="DejaVu Math TeX Gyre" panose="02000503000000000000" charset="0"/>
                    <a:cs typeface="DejaVu Math TeX Gyre" panose="02000503000000000000" charset="0"/>
                  </a:rPr>
                  <a:t>where </a:t>
                </a:r>
                <a14:m>
                  <m:oMath xmlns:m="http://schemas.openxmlformats.org/officeDocument/2006/math">
                    <m:sSub>
                      <m:sSubPr>
                        <m:ctrlPr>
                          <a:rPr lang="en-US" altLang="zh-CN" sz="2400" i="1">
                            <a:latin typeface="DejaVu Math TeX Gyre" panose="02000503000000000000" charset="0"/>
                            <a:cs typeface="DejaVu Math TeX Gyre" panose="02000503000000000000" charset="0"/>
                          </a:rPr>
                        </m:ctrlPr>
                      </m:sSubPr>
                      <m:e>
                        <m:r>
                          <a:rPr lang="en-US" altLang="zh-CN" sz="2400" i="1">
                            <a:latin typeface="DejaVu Math TeX Gyre" panose="02000503000000000000" charset="0"/>
                            <a:cs typeface="DejaVu Math TeX Gyre" panose="02000503000000000000" charset="0"/>
                          </a:rPr>
                          <m:t>𝑀</m:t>
                        </m:r>
                      </m:e>
                      <m:sub>
                        <m:r>
                          <a:rPr lang="en-US" altLang="zh-CN" sz="2400" i="1">
                            <a:latin typeface="DejaVu Math TeX Gyre" panose="02000503000000000000" charset="0"/>
                            <a:cs typeface="DejaVu Math TeX Gyre" panose="02000503000000000000" charset="0"/>
                          </a:rPr>
                          <m:t>𝑘</m:t>
                        </m:r>
                      </m:sub>
                    </m:sSub>
                  </m:oMath>
                </a14:m>
                <a:r>
                  <a:rPr lang="en-US" altLang="zh-CN" sz="2400">
                    <a:latin typeface="DejaVu Math TeX Gyre" panose="02000503000000000000" charset="0"/>
                    <a:cs typeface="DejaVu Math TeX Gyre" panose="02000503000000000000" charset="0"/>
                  </a:rPr>
                  <a:t> i</a:t>
                </a:r>
                <a:r>
                  <a:rPr lang="zh-CN" altLang="en-US" sz="2400">
                    <a:latin typeface="DejaVu Math TeX Gyre" panose="02000503000000000000" charset="0"/>
                    <a:cs typeface="DejaVu Math TeX Gyre" panose="02000503000000000000" charset="0"/>
                  </a:rPr>
                  <a:t>s the number of wavelets used for the k-th pulsar</a:t>
                </a:r>
                <a:r>
                  <a:rPr lang="en-US" altLang="zh-CN" sz="2400">
                    <a:latin typeface="DejaVu Math TeX Gyre" panose="02000503000000000000" charset="0"/>
                    <a:cs typeface="DejaVu Math TeX Gyre" panose="02000503000000000000" charset="0"/>
                  </a:rPr>
                  <a:t>, </a:t>
                </a:r>
                <a14:m>
                  <m:oMath xmlns:m="http://schemas.openxmlformats.org/officeDocument/2006/math">
                    <m:sSub>
                      <m:sSubPr>
                        <m:ctrlPr>
                          <a:rPr lang="en-US" altLang="zh-CN" sz="2400" i="1">
                            <a:latin typeface="DejaVu Math TeX Gyre" panose="02000503000000000000" charset="0"/>
                            <a:cs typeface="DejaVu Math TeX Gyre" panose="02000503000000000000" charset="0"/>
                          </a:rPr>
                        </m:ctrlPr>
                      </m:sSubPr>
                      <m:e>
                        <m:r>
                          <a:rPr lang="en-US" altLang="zh-CN" sz="2400" i="1">
                            <a:latin typeface="DejaVu Math TeX Gyre" panose="02000503000000000000" charset="0"/>
                            <a:cs typeface="DejaVu Math TeX Gyre" panose="02000503000000000000" charset="0"/>
                          </a:rPr>
                          <m:t>𝑡</m:t>
                        </m:r>
                      </m:e>
                      <m:sub>
                        <m:r>
                          <a:rPr lang="en-US" altLang="zh-CN" sz="2400" i="1">
                            <a:latin typeface="DejaVu Math TeX Gyre" panose="02000503000000000000" charset="0"/>
                            <a:cs typeface="DejaVu Math TeX Gyre" panose="02000503000000000000" charset="0"/>
                          </a:rPr>
                          <m:t>𝑘𝑖</m:t>
                        </m:r>
                      </m:sub>
                    </m:sSub>
                  </m:oMath>
                </a14:m>
                <a:r>
                  <a:rPr lang="en-US" altLang="zh-CN" sz="2400">
                    <a:latin typeface="DejaVu Math TeX Gyre" panose="02000503000000000000" charset="0"/>
                    <a:cs typeface="DejaVu Math TeX Gyre" panose="02000503000000000000" charset="0"/>
                  </a:rPr>
                  <a:t> </a:t>
                </a:r>
                <a:r>
                  <a:rPr lang="zh-CN" altLang="en-US" sz="2400">
                    <a:latin typeface="DejaVu Math TeX Gyre" panose="02000503000000000000" charset="0"/>
                    <a:cs typeface="DejaVu Math TeX Gyre" panose="02000503000000000000" charset="0"/>
                  </a:rPr>
                  <a:t>is the i-th observation time of the k-th pulsar，</a:t>
                </a:r>
                <a14:m>
                  <m:oMath xmlns:m="http://schemas.openxmlformats.org/officeDocument/2006/math">
                    <m:sSub>
                      <m:sSubPr>
                        <m:ctrlPr>
                          <a:rPr lang="en-US" altLang="zh-CN" sz="2400" i="1">
                            <a:latin typeface="DejaVu Math TeX Gyre" panose="02000503000000000000" charset="0"/>
                            <a:cs typeface="DejaVu Math TeX Gyre" panose="02000503000000000000" charset="0"/>
                          </a:rPr>
                        </m:ctrlPr>
                      </m:sSubPr>
                      <m:e>
                        <m:r>
                          <a:rPr lang="en-US" altLang="zh-CN" sz="2400" i="1">
                            <a:latin typeface="DejaVu Math TeX Gyre" panose="02000503000000000000" charset="0"/>
                            <a:cs typeface="DejaVu Math TeX Gyre" panose="02000503000000000000" charset="0"/>
                          </a:rPr>
                          <m:t>𝜆</m:t>
                        </m:r>
                      </m:e>
                      <m:sub>
                        <m:r>
                          <a:rPr lang="en-US" altLang="zh-CN" sz="2400" i="1">
                            <a:latin typeface="DejaVu Math TeX Gyre" panose="02000503000000000000" charset="0"/>
                            <a:cs typeface="DejaVu Math TeX Gyre" panose="02000503000000000000" charset="0"/>
                          </a:rPr>
                          <m:t>𝑘𝑗</m:t>
                        </m:r>
                      </m:sub>
                    </m:sSub>
                  </m:oMath>
                </a14:m>
                <a:r>
                  <a:rPr lang="en-US" altLang="zh-CN" sz="2400">
                    <a:latin typeface="DejaVu Math TeX Gyre" panose="02000503000000000000" charset="0"/>
                    <a:cs typeface="DejaVu Math TeX Gyre" panose="02000503000000000000" charset="0"/>
                  </a:rPr>
                  <a:t> is the parameter vector describing the j-th wavelet of the k-th pulsar.</a:t>
                </a:r>
                <a:endParaRPr lang="en-US" altLang="zh-CN" sz="2400">
                  <a:latin typeface="DejaVu Math TeX Gyre" panose="02000503000000000000" charset="0"/>
                  <a:cs typeface="DejaVu Math TeX Gyre" panose="02000503000000000000" charset="0"/>
                </a:endParaRPr>
              </a:p>
              <a:p>
                <a:pPr marL="0" indent="0">
                  <a:buFont typeface="Arial" panose="020B0604020202020204" pitchFamily="34" charset="0"/>
                  <a:buNone/>
                </a:pPr>
                <a:r>
                  <a:rPr lang="en-US" altLang="zh-CN" sz="2400">
                    <a:latin typeface="DejaVu Math TeX Gyre" panose="02000503000000000000" charset="0"/>
                    <a:cs typeface="DejaVu Math TeX Gyre" panose="02000503000000000000" charset="0"/>
                  </a:rPr>
                  <a:t>The wavelet is defined as:</a:t>
                </a:r>
                <a:endParaRPr lang="zh-CN" altLang="en-US" sz="2400" i="1">
                  <a:latin typeface="DejaVu Math TeX Gyre" panose="02000503000000000000" charset="0"/>
                  <a:cs typeface="DejaVu Math TeX Gyre" panose="02000503000000000000" charset="0"/>
                </a:endParaRPr>
              </a:p>
              <a:p>
                <a:pPr marL="0" indent="0">
                  <a:buNone/>
                </a:pPr>
                <a14:m>
                  <m:oMathPara xmlns:m="http://schemas.openxmlformats.org/officeDocument/2006/math">
                    <m:oMathParaPr>
                      <m:jc m:val="centerGroup"/>
                    </m:oMathParaPr>
                    <m:oMath xmlns:m="http://schemas.openxmlformats.org/officeDocument/2006/math">
                      <m:r>
                        <a:rPr lang="en-US" altLang="zh-CN" sz="2400" i="1">
                          <a:latin typeface="DejaVu Math TeX Gyre" panose="02000503000000000000" charset="0"/>
                          <a:cs typeface="DejaVu Math TeX Gyre" panose="02000503000000000000" charset="0"/>
                        </a:rPr>
                        <m:t>𝛹</m:t>
                      </m:r>
                      <m:r>
                        <a:rPr lang="en-US" altLang="zh-CN" sz="2400" i="1">
                          <a:latin typeface="DejaVu Math TeX Gyre" panose="02000503000000000000" charset="0"/>
                          <a:cs typeface="DejaVu Math TeX Gyre" panose="02000503000000000000" charset="0"/>
                        </a:rPr>
                        <m:t>(</m:t>
                      </m:r>
                      <m:sSub>
                        <m:sSubPr>
                          <m:ctrlPr>
                            <a:rPr lang="en-US" altLang="zh-CN" sz="2400" i="1">
                              <a:latin typeface="DejaVu Math TeX Gyre" panose="02000503000000000000" charset="0"/>
                              <a:cs typeface="DejaVu Math TeX Gyre" panose="02000503000000000000" charset="0"/>
                            </a:rPr>
                          </m:ctrlPr>
                        </m:sSubPr>
                        <m:e>
                          <m:r>
                            <a:rPr lang="en-US" altLang="zh-CN" sz="2400" i="1">
                              <a:latin typeface="DejaVu Math TeX Gyre" panose="02000503000000000000" charset="0"/>
                              <a:cs typeface="DejaVu Math TeX Gyre" panose="02000503000000000000" charset="0"/>
                            </a:rPr>
                            <m:t>𝑡</m:t>
                          </m:r>
                        </m:e>
                        <m:sub>
                          <m:r>
                            <a:rPr lang="en-US" altLang="zh-CN" sz="2400" i="1">
                              <a:latin typeface="DejaVu Math TeX Gyre" panose="02000503000000000000" charset="0"/>
                              <a:cs typeface="DejaVu Math TeX Gyre" panose="02000503000000000000" charset="0"/>
                            </a:rPr>
                            <m:t>𝑖</m:t>
                          </m:r>
                        </m:sub>
                      </m:sSub>
                      <m:r>
                        <a:rPr lang="en-US" altLang="zh-CN" sz="2400" i="1">
                          <a:latin typeface="DejaVu Math TeX Gyre" panose="02000503000000000000" charset="0"/>
                          <a:cs typeface="DejaVu Math TeX Gyre" panose="02000503000000000000" charset="0"/>
                        </a:rPr>
                        <m:t>;</m:t>
                      </m:r>
                      <m:sSub>
                        <m:sSubPr>
                          <m:ctrlPr>
                            <a:rPr lang="en-US" altLang="zh-CN" sz="2400" i="1">
                              <a:latin typeface="DejaVu Math TeX Gyre" panose="02000503000000000000" charset="0"/>
                              <a:cs typeface="DejaVu Math TeX Gyre" panose="02000503000000000000" charset="0"/>
                            </a:rPr>
                          </m:ctrlPr>
                        </m:sSubPr>
                        <m:e>
                          <m:r>
                            <a:rPr lang="en-US" altLang="zh-CN" sz="2400" i="1">
                              <a:latin typeface="DejaVu Math TeX Gyre" panose="02000503000000000000" charset="0"/>
                              <a:cs typeface="DejaVu Math TeX Gyre" panose="02000503000000000000" charset="0"/>
                            </a:rPr>
                            <m:t>𝜆</m:t>
                          </m:r>
                        </m:e>
                        <m:sub>
                          <m:r>
                            <a:rPr lang="en-US" altLang="zh-CN" sz="2400" i="1">
                              <a:latin typeface="DejaVu Math TeX Gyre" panose="02000503000000000000" charset="0"/>
                              <a:cs typeface="DejaVu Math TeX Gyre" panose="02000503000000000000" charset="0"/>
                            </a:rPr>
                            <m:t>𝑘𝑗</m:t>
                          </m:r>
                        </m:sub>
                      </m:sSub>
                      <m:r>
                        <a:rPr lang="en-US" altLang="zh-CN" sz="2400" i="1">
                          <a:latin typeface="DejaVu Math TeX Gyre" panose="02000503000000000000" charset="0"/>
                          <a:cs typeface="DejaVu Math TeX Gyre" panose="02000503000000000000" charset="0"/>
                        </a:rPr>
                        <m:t>)=</m:t>
                      </m:r>
                      <m:r>
                        <a:rPr lang="en-US" altLang="zh-CN" sz="2400" i="1">
                          <a:latin typeface="DejaVu Math TeX Gyre" panose="02000503000000000000" charset="0"/>
                          <a:cs typeface="DejaVu Math TeX Gyre" panose="02000503000000000000" charset="0"/>
                        </a:rPr>
                        <m:t>𝐴</m:t>
                      </m:r>
                      <m:sSup>
                        <m:sSupPr>
                          <m:ctrlPr>
                            <a:rPr lang="en-US" altLang="zh-CN" sz="2400" i="1">
                              <a:latin typeface="DejaVu Math TeX Gyre" panose="02000503000000000000" charset="0"/>
                              <a:cs typeface="DejaVu Math TeX Gyre" panose="02000503000000000000" charset="0"/>
                            </a:rPr>
                          </m:ctrlPr>
                        </m:sSupPr>
                        <m:e>
                          <m:r>
                            <a:rPr lang="en-US" altLang="zh-CN" sz="2400" i="1">
                              <a:latin typeface="DejaVu Math TeX Gyre" panose="02000503000000000000" charset="0"/>
                              <a:cs typeface="DejaVu Math TeX Gyre" panose="02000503000000000000" charset="0"/>
                            </a:rPr>
                            <m:t>𝑒</m:t>
                          </m:r>
                        </m:e>
                        <m:sup>
                          <m:sSup>
                            <m:sSupPr>
                              <m:ctrlPr>
                                <a:rPr lang="en-US" altLang="zh-CN" sz="2400" i="1">
                                  <a:latin typeface="DejaVu Math TeX Gyre" panose="02000503000000000000" charset="0"/>
                                  <a:cs typeface="DejaVu Math TeX Gyre" panose="02000503000000000000" charset="0"/>
                                </a:rPr>
                              </m:ctrlPr>
                            </m:sSupPr>
                            <m:e>
                              <m:r>
                                <a:rPr lang="en-US" altLang="zh-CN" sz="2400" i="1">
                                  <a:latin typeface="DejaVu Math TeX Gyre" panose="02000503000000000000" charset="0"/>
                                  <a:cs typeface="DejaVu Math TeX Gyre" panose="02000503000000000000" charset="0"/>
                                </a:rPr>
                                <m:t>(</m:t>
                              </m:r>
                              <m:r>
                                <a:rPr lang="en-US" altLang="zh-CN" sz="2400" i="1">
                                  <a:latin typeface="DejaVu Math TeX Gyre" panose="02000503000000000000" charset="0"/>
                                  <a:cs typeface="DejaVu Math TeX Gyre" panose="02000503000000000000" charset="0"/>
                                </a:rPr>
                                <m:t>𝑡</m:t>
                              </m:r>
                              <m:r>
                                <a:rPr lang="en-US" altLang="zh-CN" sz="2400" i="1">
                                  <a:latin typeface="DejaVu Math TeX Gyre" panose="02000503000000000000" charset="0"/>
                                  <a:cs typeface="DejaVu Math TeX Gyre" panose="02000503000000000000" charset="0"/>
                                </a:rPr>
                                <m:t>−</m:t>
                              </m:r>
                              <m:sSub>
                                <m:sSubPr>
                                  <m:ctrlPr>
                                    <a:rPr lang="en-US" altLang="zh-CN" sz="2400" i="1">
                                      <a:latin typeface="DejaVu Math TeX Gyre" panose="02000503000000000000" charset="0"/>
                                      <a:cs typeface="DejaVu Math TeX Gyre" panose="02000503000000000000" charset="0"/>
                                    </a:rPr>
                                  </m:ctrlPr>
                                </m:sSubPr>
                                <m:e>
                                  <m:r>
                                    <a:rPr lang="en-US" altLang="zh-CN" sz="2400" i="1">
                                      <a:latin typeface="DejaVu Math TeX Gyre" panose="02000503000000000000" charset="0"/>
                                      <a:cs typeface="DejaVu Math TeX Gyre" panose="02000503000000000000" charset="0"/>
                                    </a:rPr>
                                    <m:t>𝑡</m:t>
                                  </m:r>
                                </m:e>
                                <m:sub>
                                  <m:r>
                                    <a:rPr lang="en-US" altLang="zh-CN" sz="2400" i="1">
                                      <a:latin typeface="DejaVu Math TeX Gyre" panose="02000503000000000000" charset="0"/>
                                      <a:cs typeface="DejaVu Math TeX Gyre" panose="02000503000000000000" charset="0"/>
                                    </a:rPr>
                                    <m:t>0</m:t>
                                  </m:r>
                                </m:sub>
                              </m:sSub>
                              <m:r>
                                <a:rPr lang="en-US" altLang="zh-CN" sz="2400" i="1">
                                  <a:latin typeface="DejaVu Math TeX Gyre" panose="02000503000000000000" charset="0"/>
                                  <a:cs typeface="DejaVu Math TeX Gyre" panose="02000503000000000000" charset="0"/>
                                </a:rPr>
                                <m:t>)</m:t>
                              </m:r>
                            </m:e>
                            <m:sup>
                              <m:r>
                                <a:rPr lang="en-US" altLang="zh-CN" sz="2400" i="1">
                                  <a:latin typeface="DejaVu Math TeX Gyre" panose="02000503000000000000" charset="0"/>
                                  <a:cs typeface="DejaVu Math TeX Gyre" panose="02000503000000000000" charset="0"/>
                                </a:rPr>
                                <m:t>2</m:t>
                              </m:r>
                              <m:r>
                                <a:rPr lang="en-US" altLang="zh-CN" sz="2400" i="1">
                                  <a:latin typeface="DejaVu Math TeX Gyre" panose="02000503000000000000" charset="0"/>
                                  <a:cs typeface="DejaVu Math TeX Gyre" panose="02000503000000000000" charset="0"/>
                                </a:rPr>
                                <m:t>/</m:t>
                              </m:r>
                              <m:sSup>
                                <m:sSupPr>
                                  <m:ctrlPr>
                                    <a:rPr lang="en-US" altLang="zh-CN" sz="2400" i="1">
                                      <a:latin typeface="DejaVu Math TeX Gyre" panose="02000503000000000000" charset="0"/>
                                      <a:cs typeface="DejaVu Math TeX Gyre" panose="02000503000000000000" charset="0"/>
                                    </a:rPr>
                                  </m:ctrlPr>
                                </m:sSupPr>
                                <m:e>
                                  <m:r>
                                    <a:rPr lang="en-US" altLang="zh-CN" sz="2400" i="1">
                                      <a:latin typeface="DejaVu Math TeX Gyre" panose="02000503000000000000" charset="0"/>
                                      <a:cs typeface="DejaVu Math TeX Gyre" panose="02000503000000000000" charset="0"/>
                                    </a:rPr>
                                    <m:t>𝜏</m:t>
                                  </m:r>
                                </m:e>
                                <m:sup>
                                  <m:r>
                                    <a:rPr lang="en-US" altLang="zh-CN" sz="2400" i="1">
                                      <a:latin typeface="DejaVu Math TeX Gyre" panose="02000503000000000000" charset="0"/>
                                      <a:cs typeface="DejaVu Math TeX Gyre" panose="02000503000000000000" charset="0"/>
                                    </a:rPr>
                                    <m:t>2</m:t>
                                  </m:r>
                                </m:sup>
                              </m:sSup>
                            </m:sup>
                          </m:sSup>
                        </m:sup>
                      </m:sSup>
                      <m:func>
                        <m:funcPr>
                          <m:ctrlPr>
                            <a:rPr lang="en-US" altLang="zh-CN" sz="2400">
                              <a:latin typeface="DejaVu Math TeX Gyre" panose="02000503000000000000" charset="0"/>
                              <a:cs typeface="DejaVu Math TeX Gyre" panose="02000503000000000000" charset="0"/>
                            </a:rPr>
                          </m:ctrlPr>
                        </m:funcPr>
                        <m:fName>
                          <m:r>
                            <m:rPr>
                              <m:sty m:val="p"/>
                            </m:rPr>
                            <a:rPr lang="en-US" altLang="zh-CN" sz="2400">
                              <a:latin typeface="DejaVu Math TeX Gyre" panose="02000503000000000000" charset="0"/>
                              <a:cs typeface="DejaVu Math TeX Gyre" panose="02000503000000000000" charset="0"/>
                            </a:rPr>
                            <m:t>cos</m:t>
                          </m:r>
                        </m:fName>
                        <m:e>
                          <m:r>
                            <a:rPr lang="en-US" altLang="zh-CN" sz="2400" i="1">
                              <a:latin typeface="DejaVu Math TeX Gyre" panose="02000503000000000000" charset="0"/>
                              <a:cs typeface="DejaVu Math TeX Gyre" panose="02000503000000000000" charset="0"/>
                            </a:rPr>
                            <m:t>(</m:t>
                          </m:r>
                          <m:r>
                            <a:rPr lang="en-US" altLang="zh-CN" sz="2400" i="1">
                              <a:latin typeface="DejaVu Math TeX Gyre" panose="02000503000000000000" charset="0"/>
                              <a:cs typeface="DejaVu Math TeX Gyre" panose="02000503000000000000" charset="0"/>
                            </a:rPr>
                            <m:t>2</m:t>
                          </m:r>
                          <m:r>
                            <a:rPr lang="en-US" altLang="zh-CN" sz="2400" i="1">
                              <a:latin typeface="DejaVu Math TeX Gyre" panose="02000503000000000000" charset="0"/>
                              <a:cs typeface="DejaVu Math TeX Gyre" panose="02000503000000000000" charset="0"/>
                            </a:rPr>
                            <m:t>𝜋</m:t>
                          </m:r>
                          <m:sSub>
                            <m:sSubPr>
                              <m:ctrlPr>
                                <a:rPr lang="en-US" altLang="zh-CN" sz="2400" i="1">
                                  <a:latin typeface="DejaVu Math TeX Gyre" panose="02000503000000000000" charset="0"/>
                                  <a:cs typeface="DejaVu Math TeX Gyre" panose="02000503000000000000" charset="0"/>
                                </a:rPr>
                              </m:ctrlPr>
                            </m:sSubPr>
                            <m:e>
                              <m:r>
                                <a:rPr lang="en-US" altLang="zh-CN" sz="2400" i="1">
                                  <a:latin typeface="DejaVu Math TeX Gyre" panose="02000503000000000000" charset="0"/>
                                  <a:cs typeface="DejaVu Math TeX Gyre" panose="02000503000000000000" charset="0"/>
                                </a:rPr>
                                <m:t>𝑓</m:t>
                              </m:r>
                            </m:e>
                            <m:sub>
                              <m:r>
                                <a:rPr lang="en-US" altLang="zh-CN" sz="2400" i="1">
                                  <a:latin typeface="DejaVu Math TeX Gyre" panose="02000503000000000000" charset="0"/>
                                  <a:cs typeface="DejaVu Math TeX Gyre" panose="02000503000000000000" charset="0"/>
                                </a:rPr>
                                <m:t>0</m:t>
                              </m:r>
                            </m:sub>
                          </m:sSub>
                          <m:r>
                            <a:rPr lang="en-US" altLang="zh-CN" sz="2400" i="1">
                              <a:latin typeface="DejaVu Math TeX Gyre" panose="02000503000000000000" charset="0"/>
                              <a:cs typeface="DejaVu Math TeX Gyre" panose="02000503000000000000" charset="0"/>
                            </a:rPr>
                            <m:t>(</m:t>
                          </m:r>
                          <m:r>
                            <a:rPr lang="en-US" altLang="zh-CN" sz="2400" i="1">
                              <a:latin typeface="DejaVu Math TeX Gyre" panose="02000503000000000000" charset="0"/>
                              <a:cs typeface="DejaVu Math TeX Gyre" panose="02000503000000000000" charset="0"/>
                            </a:rPr>
                            <m:t>𝑡</m:t>
                          </m:r>
                          <m:r>
                            <a:rPr lang="en-US" altLang="zh-CN" sz="2400" i="1">
                              <a:latin typeface="DejaVu Math TeX Gyre" panose="02000503000000000000" charset="0"/>
                              <a:cs typeface="DejaVu Math TeX Gyre" panose="02000503000000000000" charset="0"/>
                            </a:rPr>
                            <m:t>−</m:t>
                          </m:r>
                          <m:sSub>
                            <m:sSubPr>
                              <m:ctrlPr>
                                <a:rPr lang="en-US" altLang="zh-CN" sz="2400" i="1">
                                  <a:latin typeface="DejaVu Math TeX Gyre" panose="02000503000000000000" charset="0"/>
                                  <a:cs typeface="DejaVu Math TeX Gyre" panose="02000503000000000000" charset="0"/>
                                </a:rPr>
                              </m:ctrlPr>
                            </m:sSubPr>
                            <m:e>
                              <m:r>
                                <a:rPr lang="en-US" altLang="zh-CN" sz="2400" i="1">
                                  <a:latin typeface="DejaVu Math TeX Gyre" panose="02000503000000000000" charset="0"/>
                                  <a:cs typeface="DejaVu Math TeX Gyre" panose="02000503000000000000" charset="0"/>
                                </a:rPr>
                                <m:t>𝑡</m:t>
                              </m:r>
                            </m:e>
                            <m:sub>
                              <m:r>
                                <a:rPr lang="en-US" altLang="zh-CN" sz="2400" i="1">
                                  <a:latin typeface="DejaVu Math TeX Gyre" panose="02000503000000000000" charset="0"/>
                                  <a:cs typeface="DejaVu Math TeX Gyre" panose="02000503000000000000" charset="0"/>
                                </a:rPr>
                                <m:t>0</m:t>
                              </m:r>
                            </m:sub>
                          </m:sSub>
                          <m:r>
                            <a:rPr lang="en-US" altLang="zh-CN" sz="2400" i="1">
                              <a:latin typeface="DejaVu Math TeX Gyre" panose="02000503000000000000" charset="0"/>
                              <a:cs typeface="DejaVu Math TeX Gyre" panose="02000503000000000000" charset="0"/>
                            </a:rPr>
                            <m:t>)+</m:t>
                          </m:r>
                          <m:sSub>
                            <m:sSubPr>
                              <m:ctrlPr>
                                <a:rPr lang="en-US" altLang="zh-CN" sz="2400" i="1">
                                  <a:latin typeface="DejaVu Math TeX Gyre" panose="02000503000000000000" charset="0"/>
                                  <a:cs typeface="DejaVu Math TeX Gyre" panose="02000503000000000000" charset="0"/>
                                </a:rPr>
                              </m:ctrlPr>
                            </m:sSubPr>
                            <m:e>
                              <m:r>
                                <a:rPr lang="en-US" altLang="zh-CN" sz="2400" i="1">
                                  <a:latin typeface="DejaVu Math TeX Gyre" panose="02000503000000000000" charset="0"/>
                                  <a:cs typeface="DejaVu Math TeX Gyre" panose="02000503000000000000" charset="0"/>
                                </a:rPr>
                                <m:t>𝜙</m:t>
                              </m:r>
                            </m:e>
                            <m:sub>
                              <m:r>
                                <a:rPr lang="en-US" altLang="zh-CN" sz="2400" i="1">
                                  <a:latin typeface="DejaVu Math TeX Gyre" panose="02000503000000000000" charset="0"/>
                                  <a:cs typeface="DejaVu Math TeX Gyre" panose="02000503000000000000" charset="0"/>
                                </a:rPr>
                                <m:t>0</m:t>
                              </m:r>
                            </m:sub>
                          </m:sSub>
                          <m:r>
                            <a:rPr lang="en-US" altLang="zh-CN" sz="2400" i="1">
                              <a:latin typeface="DejaVu Math TeX Gyre" panose="02000503000000000000" charset="0"/>
                              <a:cs typeface="DejaVu Math TeX Gyre" panose="02000503000000000000" charset="0"/>
                            </a:rPr>
                            <m:t>)</m:t>
                          </m:r>
                        </m:e>
                      </m:func>
                    </m:oMath>
                  </m:oMathPara>
                </a14:m>
                <a:endParaRPr lang="en-US" altLang="zh-CN" sz="2400" i="1">
                  <a:latin typeface="DejaVu Math TeX Gyre" panose="02000503000000000000" charset="0"/>
                  <a:cs typeface="DejaVu Math TeX Gyre" panose="02000503000000000000" charset="0"/>
                </a:endParaRPr>
              </a:p>
              <a:p>
                <a:pPr marL="0" indent="0">
                  <a:buNone/>
                </a:pPr>
                <a:r>
                  <a:rPr lang="en-US" altLang="zh-CN" sz="2400">
                    <a:latin typeface="DejaVu Math TeX Gyre" panose="02000503000000000000" charset="0"/>
                    <a:cs typeface="DejaVu Math TeX Gyre" panose="02000503000000000000" charset="0"/>
                  </a:rPr>
                  <a:t>where A is the amplitude, </a:t>
                </a:r>
                <a14:m>
                  <m:oMath xmlns:m="http://schemas.openxmlformats.org/officeDocument/2006/math">
                    <m:sSub>
                      <m:sSubPr>
                        <m:ctrlPr>
                          <a:rPr lang="en-US" altLang="zh-CN" sz="2400" i="1">
                            <a:latin typeface="DejaVu Math TeX Gyre" panose="02000503000000000000" charset="0"/>
                            <a:cs typeface="DejaVu Math TeX Gyre" panose="02000503000000000000" charset="0"/>
                          </a:rPr>
                        </m:ctrlPr>
                      </m:sSubPr>
                      <m:e>
                        <m:r>
                          <a:rPr lang="en-US" altLang="zh-CN" sz="2400" i="1">
                            <a:latin typeface="DejaVu Math TeX Gyre" panose="02000503000000000000" charset="0"/>
                            <a:cs typeface="DejaVu Math TeX Gyre" panose="02000503000000000000" charset="0"/>
                          </a:rPr>
                          <m:t>𝑡</m:t>
                        </m:r>
                      </m:e>
                      <m:sub>
                        <m:r>
                          <a:rPr lang="en-US" altLang="zh-CN" sz="2400" i="1">
                            <a:latin typeface="DejaVu Math TeX Gyre" panose="02000503000000000000" charset="0"/>
                            <a:cs typeface="DejaVu Math TeX Gyre" panose="02000503000000000000" charset="0"/>
                          </a:rPr>
                          <m:t>0</m:t>
                        </m:r>
                      </m:sub>
                    </m:sSub>
                  </m:oMath>
                </a14:m>
                <a:r>
                  <a:rPr lang="zh-CN" altLang="en-US" sz="2400">
                    <a:latin typeface="DejaVu Math TeX Gyre" panose="02000503000000000000" charset="0"/>
                    <a:cs typeface="DejaVu Math TeX Gyre" panose="02000503000000000000" charset="0"/>
                  </a:rPr>
                  <a:t>is the central time，</a:t>
                </a:r>
                <a14:m>
                  <m:oMath xmlns:m="http://schemas.openxmlformats.org/officeDocument/2006/math">
                    <m:r>
                      <a:rPr lang="en-US" altLang="zh-CN" sz="2400" i="1">
                        <a:latin typeface="DejaVu Math TeX Gyre" panose="02000503000000000000" charset="0"/>
                        <a:cs typeface="DejaVu Math TeX Gyre" panose="02000503000000000000" charset="0"/>
                      </a:rPr>
                      <m:t>𝜏</m:t>
                    </m:r>
                  </m:oMath>
                </a14:m>
                <a:r>
                  <a:rPr lang="zh-CN" altLang="en-US" sz="2400">
                    <a:latin typeface="DejaVu Math TeX Gyre" panose="02000503000000000000" charset="0"/>
                    <a:cs typeface="DejaVu Math TeX Gyre" panose="02000503000000000000" charset="0"/>
                  </a:rPr>
                  <a:t> is the decay time，</a:t>
                </a:r>
                <a14:m>
                  <m:oMath xmlns:m="http://schemas.openxmlformats.org/officeDocument/2006/math">
                    <m:sSub>
                      <m:sSubPr>
                        <m:ctrlPr>
                          <a:rPr lang="en-US" altLang="zh-CN" sz="2400" i="1">
                            <a:latin typeface="DejaVu Math TeX Gyre" panose="02000503000000000000" charset="0"/>
                            <a:cs typeface="DejaVu Math TeX Gyre" panose="02000503000000000000" charset="0"/>
                          </a:rPr>
                        </m:ctrlPr>
                      </m:sSubPr>
                      <m:e>
                        <m:r>
                          <a:rPr lang="en-US" altLang="zh-CN" sz="2400" i="1">
                            <a:latin typeface="DejaVu Math TeX Gyre" panose="02000503000000000000" charset="0"/>
                            <a:cs typeface="DejaVu Math TeX Gyre" panose="02000503000000000000" charset="0"/>
                          </a:rPr>
                          <m:t>𝑓</m:t>
                        </m:r>
                      </m:e>
                      <m:sub>
                        <m:r>
                          <a:rPr lang="en-US" altLang="zh-CN" sz="2400" i="1">
                            <a:latin typeface="DejaVu Math TeX Gyre" panose="02000503000000000000" charset="0"/>
                            <a:cs typeface="DejaVu Math TeX Gyre" panose="02000503000000000000" charset="0"/>
                          </a:rPr>
                          <m:t>0</m:t>
                        </m:r>
                      </m:sub>
                    </m:sSub>
                  </m:oMath>
                </a14:m>
                <a:r>
                  <a:rPr lang="zh-CN" altLang="en-US" sz="2400">
                    <a:latin typeface="DejaVu Math TeX Gyre" panose="02000503000000000000" charset="0"/>
                    <a:cs typeface="DejaVu Math TeX Gyre" panose="02000503000000000000" charset="0"/>
                  </a:rPr>
                  <a:t> is the central frequency, </a:t>
                </a:r>
                <a14:m>
                  <m:oMath xmlns:m="http://schemas.openxmlformats.org/officeDocument/2006/math">
                    <m:sSub>
                      <m:sSubPr>
                        <m:ctrlPr>
                          <a:rPr lang="en-US" altLang="zh-CN" sz="2400" i="1">
                            <a:latin typeface="DejaVu Math TeX Gyre" panose="02000503000000000000" charset="0"/>
                            <a:cs typeface="DejaVu Math TeX Gyre" panose="02000503000000000000" charset="0"/>
                          </a:rPr>
                        </m:ctrlPr>
                      </m:sSubPr>
                      <m:e>
                        <m:r>
                          <a:rPr lang="en-US" altLang="zh-CN" sz="2400" i="1">
                            <a:latin typeface="DejaVu Math TeX Gyre" panose="02000503000000000000" charset="0"/>
                            <a:cs typeface="DejaVu Math TeX Gyre" panose="02000503000000000000" charset="0"/>
                          </a:rPr>
                          <m:t>𝜙</m:t>
                        </m:r>
                      </m:e>
                      <m:sub>
                        <m:r>
                          <a:rPr lang="en-US" altLang="zh-CN" sz="2400" i="1">
                            <a:latin typeface="DejaVu Math TeX Gyre" panose="02000503000000000000" charset="0"/>
                            <a:cs typeface="DejaVu Math TeX Gyre" panose="02000503000000000000" charset="0"/>
                          </a:rPr>
                          <m:t>0</m:t>
                        </m:r>
                      </m:sub>
                    </m:sSub>
                  </m:oMath>
                </a14:m>
                <a:r>
                  <a:rPr lang="zh-CN" altLang="en-US" sz="2400">
                    <a:latin typeface="DejaVu Math TeX Gyre" panose="02000503000000000000" charset="0"/>
                    <a:cs typeface="DejaVu Math TeX Gyre" panose="02000503000000000000" charset="0"/>
                  </a:rPr>
                  <a:t>is the initial phase</a:t>
                </a:r>
                <a:r>
                  <a:rPr lang="en-US" altLang="zh-CN" sz="2400">
                    <a:latin typeface="DejaVu Math TeX Gyre" panose="02000503000000000000" charset="0"/>
                    <a:cs typeface="DejaVu Math TeX Gyre" panose="02000503000000000000" charset="0"/>
                  </a:rPr>
                  <a:t>.</a:t>
                </a:r>
                <a:endParaRPr lang="en-US" altLang="zh-CN" sz="2400">
                  <a:latin typeface="DejaVu Math TeX Gyre" panose="02000503000000000000" charset="0"/>
                  <a:cs typeface="DejaVu Math TeX Gyre" panose="02000503000000000000" charset="0"/>
                </a:endParaRPr>
              </a:p>
            </p:txBody>
          </p:sp>
        </mc:Choice>
        <mc:Fallback>
          <p:sp>
            <p:nvSpPr>
              <p:cNvPr id="4" name="内容占位符 3"/>
              <p:cNvSpPr>
                <a:spLocks noRot="1" noChangeAspect="1" noMove="1" noResize="1" noEditPoints="1" noAdjustHandles="1" noChangeArrowheads="1" noChangeShapeType="1" noTextEdit="1"/>
              </p:cNvSpPr>
              <p:nvPr>
                <p:ph idx="1"/>
              </p:nvPr>
            </p:nvSpPr>
            <p:spPr>
              <a:xfrm>
                <a:off x="647700" y="1356995"/>
                <a:ext cx="10515600" cy="4820285"/>
              </a:xfrm>
              <a:blipFill rotWithShape="1">
                <a:blip r:embed="rId1"/>
                <a:stretch>
                  <a:fillRect/>
                </a:stretch>
              </a:blipFill>
            </p:spPr>
            <p:txBody>
              <a:bodyPr/>
              <a:lstStyle/>
              <a:p>
                <a:r>
                  <a:rPr lang="zh-CN" altLang="en-US">
                    <a:noFill/>
                  </a:rPr>
                  <a:t> </a:t>
                </a:r>
              </a:p>
            </p:txBody>
          </p:sp>
        </mc:Fallback>
      </mc:AlternateContent>
      <p:sp>
        <p:nvSpPr>
          <p:cNvPr id="2" name="灯片编号占位符 1"/>
          <p:cNvSpPr>
            <a:spLocks noGrp="1"/>
          </p:cNvSpPr>
          <p:nvPr>
            <p:ph type="sldNum" sz="quarter" idx="12"/>
          </p:nvPr>
        </p:nvSpPr>
        <p:spPr/>
        <p:txBody>
          <a:bodyPr/>
          <a:p>
            <a:fld id="{49AE70B2-8BF9-45C0-BB95-33D1B9D3A854}" type="slidenum">
              <a:rPr lang="zh-CN" altLang="en-US" smtClean="0"/>
            </a:fld>
            <a:endParaRPr lang="zh-CN" altLang="en-US"/>
          </a:p>
        </p:txBody>
      </p:sp>
      <p:sp>
        <p:nvSpPr>
          <p:cNvPr id="8" name="标题 7"/>
          <p:cNvSpPr>
            <a:spLocks noGrp="1"/>
          </p:cNvSpPr>
          <p:nvPr>
            <p:custDataLst>
              <p:tags r:id="rId2"/>
            </p:custDataLst>
          </p:nvPr>
        </p:nvSpPr>
        <p:spPr>
          <a:xfrm>
            <a:off x="2531745" y="188595"/>
            <a:ext cx="7326630" cy="572135"/>
          </a:xfrm>
        </p:spPr>
        <p:txBody>
          <a:bodyPr anchor="ctr" anchorCtr="0"/>
          <a:lstStyle>
            <a:lvl1pPr algn="l" defTabSz="685800" rtl="0" eaLnBrk="1" latinLnBrk="0" hangingPunct="1">
              <a:lnSpc>
                <a:spcPct val="90000"/>
              </a:lnSpc>
              <a:spcBef>
                <a:spcPct val="0"/>
              </a:spcBef>
              <a:buNone/>
              <a:defRPr sz="3300" b="0" kern="1200">
                <a:solidFill>
                  <a:schemeClr val="tx1"/>
                </a:solidFill>
                <a:effectLst/>
                <a:latin typeface="+mj-lt"/>
                <a:ea typeface="+mj-ea"/>
                <a:cs typeface="+mj-cs"/>
              </a:defRPr>
            </a:lvl1pPr>
          </a:lstStyle>
          <a:p>
            <a:r>
              <a:rPr lang="en-US" altLang="zh-CN" sz="4000">
                <a:sym typeface="+mn-ea"/>
              </a:rPr>
              <a:t>Unmodeled (generic )  GW burst  </a:t>
            </a:r>
            <a:endParaRPr lang="en-US" altLang="zh-CN" sz="1000" b="1" dirty="0">
              <a:latin typeface="Times New Roman" panose="02020603050405020304" pitchFamily="18" charset="0"/>
              <a:ea typeface="宋体" panose="02010600030101010101" pitchFamily="2" charset="-122"/>
              <a:cs typeface="Times New Roman" panose="02020603050405020304" pitchFamily="18" charset="0"/>
              <a:sym typeface="+mn-ea"/>
            </a:endParaRPr>
          </a:p>
          <a:p>
            <a:br>
              <a:rPr lang="zh-CN" altLang="en-US" sz="1000"/>
            </a:br>
            <a:endParaRPr lang="zh-CN" altLang="en-US" sz="10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a:spLocks noGrp="1"/>
          </p:cNvSpPr>
          <p:nvPr>
            <p:ph type="sldNum" sz="quarter" idx="12"/>
          </p:nvPr>
        </p:nvSpPr>
        <p:spPr/>
        <p:txBody>
          <a:bodyPr/>
          <a:p>
            <a:fld id="{49AE70B2-8BF9-45C0-BB95-33D1B9D3A854}" type="slidenum">
              <a:rPr lang="zh-CN" altLang="en-US" smtClean="0"/>
            </a:fld>
            <a:endParaRPr lang="zh-CN" altLang="en-US"/>
          </a:p>
        </p:txBody>
      </p:sp>
      <p:pic>
        <p:nvPicPr>
          <p:cNvPr id="11" name="内容占位符 10"/>
          <p:cNvPicPr>
            <a:picLocks noChangeAspect="1"/>
          </p:cNvPicPr>
          <p:nvPr>
            <p:ph idx="1"/>
            <p:custDataLst>
              <p:tags r:id="rId1"/>
            </p:custDataLst>
          </p:nvPr>
        </p:nvPicPr>
        <p:blipFill>
          <a:blip r:embed="rId2"/>
          <a:stretch>
            <a:fillRect/>
          </a:stretch>
        </p:blipFill>
        <p:spPr>
          <a:xfrm>
            <a:off x="5664200" y="1352550"/>
            <a:ext cx="2744470" cy="2197100"/>
          </a:xfrm>
          <a:prstGeom prst="rect">
            <a:avLst/>
          </a:prstGeom>
        </p:spPr>
      </p:pic>
      <p:pic>
        <p:nvPicPr>
          <p:cNvPr id="12" name="图片 11"/>
          <p:cNvPicPr>
            <a:picLocks noChangeAspect="1"/>
          </p:cNvPicPr>
          <p:nvPr>
            <p:custDataLst>
              <p:tags r:id="rId3"/>
            </p:custDataLst>
          </p:nvPr>
        </p:nvPicPr>
        <p:blipFill>
          <a:blip r:embed="rId4"/>
          <a:stretch>
            <a:fillRect/>
          </a:stretch>
        </p:blipFill>
        <p:spPr>
          <a:xfrm>
            <a:off x="2423795" y="3933190"/>
            <a:ext cx="2809240" cy="2248535"/>
          </a:xfrm>
          <a:prstGeom prst="rect">
            <a:avLst/>
          </a:prstGeom>
        </p:spPr>
      </p:pic>
      <p:pic>
        <p:nvPicPr>
          <p:cNvPr id="13" name="图片 12"/>
          <p:cNvPicPr>
            <a:picLocks noChangeAspect="1"/>
          </p:cNvPicPr>
          <p:nvPr>
            <p:custDataLst>
              <p:tags r:id="rId5"/>
            </p:custDataLst>
          </p:nvPr>
        </p:nvPicPr>
        <p:blipFill>
          <a:blip r:embed="rId6"/>
          <a:stretch>
            <a:fillRect/>
          </a:stretch>
        </p:blipFill>
        <p:spPr>
          <a:xfrm>
            <a:off x="8498205" y="1412875"/>
            <a:ext cx="2747645" cy="2199005"/>
          </a:xfrm>
          <a:prstGeom prst="rect">
            <a:avLst/>
          </a:prstGeom>
        </p:spPr>
      </p:pic>
      <p:pic>
        <p:nvPicPr>
          <p:cNvPr id="14" name="图片 13"/>
          <p:cNvPicPr>
            <a:picLocks noChangeAspect="1"/>
          </p:cNvPicPr>
          <p:nvPr>
            <p:custDataLst>
              <p:tags r:id="rId7"/>
            </p:custDataLst>
          </p:nvPr>
        </p:nvPicPr>
        <p:blipFill>
          <a:blip r:embed="rId8"/>
          <a:stretch>
            <a:fillRect/>
          </a:stretch>
        </p:blipFill>
        <p:spPr>
          <a:xfrm>
            <a:off x="5304155" y="3956050"/>
            <a:ext cx="3033395" cy="2427605"/>
          </a:xfrm>
          <a:prstGeom prst="rect">
            <a:avLst/>
          </a:prstGeom>
        </p:spPr>
      </p:pic>
      <p:pic>
        <p:nvPicPr>
          <p:cNvPr id="15" name="图片 14"/>
          <p:cNvPicPr>
            <a:picLocks noChangeAspect="1"/>
          </p:cNvPicPr>
          <p:nvPr>
            <p:custDataLst>
              <p:tags r:id="rId9"/>
            </p:custDataLst>
          </p:nvPr>
        </p:nvPicPr>
        <p:blipFill>
          <a:blip r:embed="rId10"/>
          <a:stretch>
            <a:fillRect/>
          </a:stretch>
        </p:blipFill>
        <p:spPr>
          <a:xfrm>
            <a:off x="8292465" y="3933190"/>
            <a:ext cx="3061335" cy="2450465"/>
          </a:xfrm>
          <a:prstGeom prst="rect">
            <a:avLst/>
          </a:prstGeom>
        </p:spPr>
      </p:pic>
      <p:sp>
        <p:nvSpPr>
          <p:cNvPr id="16" name="标题 7"/>
          <p:cNvSpPr>
            <a:spLocks noGrp="1"/>
          </p:cNvSpPr>
          <p:nvPr>
            <p:custDataLst>
              <p:tags r:id="rId11"/>
            </p:custDataLst>
          </p:nvPr>
        </p:nvSpPr>
        <p:spPr>
          <a:xfrm>
            <a:off x="3581400" y="0"/>
            <a:ext cx="7326630" cy="969645"/>
          </a:xfrm>
        </p:spPr>
        <p:txBody>
          <a:bodyPr anchor="ctr" anchorCtr="0">
            <a:normAutofit/>
          </a:bodyPr>
          <a:lstStyle>
            <a:lvl1pPr algn="l" defTabSz="685800" rtl="0" eaLnBrk="1" latinLnBrk="0" hangingPunct="1">
              <a:lnSpc>
                <a:spcPct val="90000"/>
              </a:lnSpc>
              <a:spcBef>
                <a:spcPct val="0"/>
              </a:spcBef>
              <a:buNone/>
              <a:defRPr sz="3300" b="0" kern="1200">
                <a:solidFill>
                  <a:schemeClr val="tx1"/>
                </a:solidFill>
                <a:effectLst/>
                <a:latin typeface="+mj-lt"/>
                <a:ea typeface="+mj-ea"/>
                <a:cs typeface="+mj-cs"/>
              </a:defRPr>
            </a:lvl1pPr>
          </a:lstStyle>
          <a:p>
            <a:r>
              <a:rPr lang="en-US" altLang="zh-CN" b="1">
                <a:latin typeface="Times New Roman Bold" panose="02020603050405020304" charset="0"/>
                <a:cs typeface="Times New Roman Bold" panose="02020603050405020304" charset="0"/>
              </a:rPr>
              <a:t> </a:t>
            </a:r>
            <a:r>
              <a:rPr lang="en-US" altLang="zh-CN" sz="4000">
                <a:cs typeface="+mj-lt"/>
              </a:rPr>
              <a:t>τ Scanning Map</a:t>
            </a:r>
            <a:endParaRPr lang="en-US" altLang="zh-CN" sz="4000">
              <a:cs typeface="+mj-lt"/>
            </a:endParaRPr>
          </a:p>
        </p:txBody>
      </p:sp>
      <mc:AlternateContent xmlns:mc="http://schemas.openxmlformats.org/markup-compatibility/2006">
        <mc:Choice xmlns:a14="http://schemas.microsoft.com/office/drawing/2010/main" Requires="a14">
          <p:sp>
            <p:nvSpPr>
              <p:cNvPr id="4" name="文本框 3"/>
              <p:cNvSpPr txBox="1"/>
              <p:nvPr/>
            </p:nvSpPr>
            <p:spPr>
              <a:xfrm>
                <a:off x="706120" y="1412875"/>
                <a:ext cx="4725035" cy="1974215"/>
              </a:xfrm>
              <a:prstGeom prst="rect">
                <a:avLst/>
              </a:prstGeom>
            </p:spPr>
            <p:txBody>
              <a:bodyPr wrap="square">
                <a:noAutofit/>
              </a:bodyPr>
              <a:p>
                <a:pPr marL="285750" indent="-285750">
                  <a:buFont typeface="Wingdings" panose="05000000000000000000" charset="0"/>
                  <a:buChar char=""/>
                </a:pPr>
                <a:r>
                  <a:rPr lang="en-US" altLang="zh-CN" sz="2400" b="0" i="0">
                    <a:solidFill>
                      <a:srgbClr val="000000"/>
                    </a:solidFill>
                  </a:rPr>
                  <a:t>By calculating different values of </a:t>
                </a:r>
                <a:r>
                  <a:rPr lang="en-US" altLang="zh-CN" sz="2400">
                    <a:latin typeface="Times New Roman Regular" panose="02020603050405020304" charset="0"/>
                    <a:cs typeface="Times New Roman Regular" panose="02020603050405020304" charset="0"/>
                    <a:sym typeface="+mn-ea"/>
                  </a:rPr>
                  <a:t> </a:t>
                </a:r>
                <a14:m>
                  <m:oMath xmlns:m="http://schemas.openxmlformats.org/officeDocument/2006/math">
                    <m:sSub>
                      <m:sSubPr>
                        <m:ctrlPr>
                          <a:rPr lang="en-US" altLang="zh-CN" sz="2400" i="1">
                            <a:latin typeface="DejaVu Math TeX Gyre" panose="02000503000000000000" charset="0"/>
                            <a:cs typeface="DejaVu Math TeX Gyre" panose="02000503000000000000" charset="0"/>
                          </a:rPr>
                        </m:ctrlPr>
                      </m:sSubPr>
                      <m:e>
                        <m:r>
                          <a:rPr lang="en-US" altLang="zh-CN" sz="2400" i="1">
                            <a:latin typeface="DejaVu Math TeX Gyre" panose="02000503000000000000" charset="0"/>
                            <a:cs typeface="DejaVu Math TeX Gyre" panose="02000503000000000000" charset="0"/>
                          </a:rPr>
                          <m:t>𝑡</m:t>
                        </m:r>
                      </m:e>
                      <m:sub>
                        <m:r>
                          <a:rPr lang="en-US" altLang="zh-CN" sz="2400" i="1">
                            <a:latin typeface="DejaVu Math TeX Gyre" panose="02000503000000000000" charset="0"/>
                            <a:ea typeface="宋体" panose="02010600030101010101" pitchFamily="2" charset="-122"/>
                            <a:cs typeface="DejaVu Math TeX Gyre" panose="02000503000000000000" charset="0"/>
                          </a:rPr>
                          <m:t>0</m:t>
                        </m:r>
                      </m:sub>
                    </m:sSub>
                  </m:oMath>
                </a14:m>
                <a:r>
                  <a:rPr lang="en-US" altLang="zh-CN" sz="2400">
                    <a:latin typeface="Times New Roman Regular" panose="02020603050405020304" charset="0"/>
                    <a:cs typeface="Times New Roman Regular" panose="02020603050405020304" charset="0"/>
                    <a:sym typeface="+mn-ea"/>
                  </a:rPr>
                  <a:t>, </a:t>
                </a:r>
                <a14:m>
                  <m:oMath xmlns:m="http://schemas.openxmlformats.org/officeDocument/2006/math">
                    <m:sSub>
                      <m:sSubPr>
                        <m:ctrlPr>
                          <a:rPr lang="en-US" altLang="zh-CN" sz="2400" i="1">
                            <a:latin typeface="DejaVu Math TeX Gyre" panose="02000503000000000000" charset="0"/>
                            <a:cs typeface="DejaVu Math TeX Gyre" panose="02000503000000000000" charset="0"/>
                          </a:rPr>
                        </m:ctrlPr>
                      </m:sSubPr>
                      <m:e>
                        <m:r>
                          <a:rPr lang="en-US" altLang="zh-CN" sz="2400" i="1">
                            <a:latin typeface="DejaVu Math TeX Gyre" panose="02000503000000000000" charset="0"/>
                            <a:cs typeface="DejaVu Math TeX Gyre" panose="02000503000000000000" charset="0"/>
                          </a:rPr>
                          <m:t>𝑓</m:t>
                        </m:r>
                      </m:e>
                      <m:sub>
                        <m:r>
                          <a:rPr lang="en-US" altLang="zh-CN" sz="2400" i="1">
                            <a:latin typeface="DejaVu Math TeX Gyre" panose="02000503000000000000" charset="0"/>
                            <a:ea typeface="宋体" panose="02010600030101010101" pitchFamily="2" charset="-122"/>
                            <a:cs typeface="DejaVu Math TeX Gyre" panose="02000503000000000000" charset="0"/>
                          </a:rPr>
                          <m:t>0</m:t>
                        </m:r>
                      </m:sub>
                    </m:sSub>
                  </m:oMath>
                </a14:m>
                <a:r>
                  <a:rPr lang="en-US" altLang="zh-CN" sz="2400">
                    <a:latin typeface="Times New Roman Regular" panose="02020603050405020304" charset="0"/>
                    <a:cs typeface="Times New Roman Regular" panose="02020603050405020304" charset="0"/>
                    <a:sym typeface="+mn-ea"/>
                  </a:rPr>
                  <a:t> and </a:t>
                </a:r>
                <a14:m>
                  <m:oMath xmlns:m="http://schemas.openxmlformats.org/officeDocument/2006/math">
                    <m:r>
                      <a:rPr lang="en-US" altLang="zh-CN" sz="2400" i="1">
                        <a:latin typeface="DejaVu Math TeX Gyre" panose="02000503000000000000" charset="0"/>
                        <a:ea typeface="宋体" panose="02010600030101010101" pitchFamily="2" charset="-122"/>
                        <a:cs typeface="DejaVu Math TeX Gyre" panose="02000503000000000000" charset="0"/>
                      </a:rPr>
                      <m:t>𝜏</m:t>
                    </m:r>
                  </m:oMath>
                </a14:m>
                <a:r>
                  <a:rPr lang="en-US" altLang="zh-CN" sz="2400" b="0" i="0">
                    <a:solidFill>
                      <a:srgbClr val="000000"/>
                    </a:solidFill>
                  </a:rPr>
                  <a:t> on a grid for </a:t>
                </a:r>
                <a14:m>
                  <m:oMath xmlns:m="http://schemas.openxmlformats.org/officeDocument/2006/math">
                    <m:r>
                      <a:rPr lang="en-US" altLang="zh-CN" sz="2400" i="1">
                        <a:latin typeface="DejaVu Math TeX Gyre" panose="02000503000000000000" charset="0"/>
                        <a:ea typeface="宋体" panose="02010600030101010101" pitchFamily="2" charset="-122"/>
                        <a:cs typeface="DejaVu Math TeX Gyre" panose="02000503000000000000" charset="0"/>
                      </a:rPr>
                      <m:t>𝜏</m:t>
                    </m:r>
                  </m:oMath>
                </a14:m>
                <a:r>
                  <a:rPr lang="en-US" altLang="zh-CN" sz="2400" b="0" i="0">
                    <a:solidFill>
                      <a:srgbClr val="000000"/>
                    </a:solidFill>
                  </a:rPr>
                  <a:t>, a 3D plot can be obtained, showing whether there is additional power in certain parameters.</a:t>
                </a:r>
                <a:endParaRPr lang="en-US" altLang="zh-CN" sz="2400" b="0" i="0">
                  <a:solidFill>
                    <a:srgbClr val="000000"/>
                  </a:solidFill>
                </a:endParaRPr>
              </a:p>
            </p:txBody>
          </p:sp>
        </mc:Choice>
        <mc:Fallback>
          <p:sp>
            <p:nvSpPr>
              <p:cNvPr id="4" name="文本框 3"/>
              <p:cNvSpPr txBox="1">
                <a:spLocks noRot="1" noChangeAspect="1" noMove="1" noResize="1" noEditPoints="1" noAdjustHandles="1" noChangeArrowheads="1" noChangeShapeType="1" noTextEdit="1"/>
              </p:cNvSpPr>
              <p:nvPr/>
            </p:nvSpPr>
            <p:spPr>
              <a:xfrm>
                <a:off x="706120" y="1412875"/>
                <a:ext cx="4725035" cy="1974215"/>
              </a:xfrm>
              <a:prstGeom prst="rect">
                <a:avLst/>
              </a:prstGeom>
              <a:blipFill rotWithShape="1">
                <a:blip r:embed="rId12"/>
                <a:stretch>
                  <a:fillRect/>
                </a:stretch>
              </a:blipFill>
            </p:spPr>
            <p:txBody>
              <a:bodyPr/>
              <a:lstStyle/>
              <a:p>
                <a:r>
                  <a:rPr lang="zh-CN" altLang="en-US">
                    <a:noFill/>
                  </a:rPr>
                  <a:t> </a:t>
                </a:r>
              </a:p>
            </p:txBody>
          </p:sp>
        </mc:Fallback>
      </mc:AlternateContent>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 name="副标题 10"/>
          <p:cNvSpPr>
            <a:spLocks noGrp="1"/>
          </p:cNvSpPr>
          <p:nvPr>
            <p:ph type="subTitle" idx="1"/>
          </p:nvPr>
        </p:nvSpPr>
        <p:spPr/>
        <p:txBody>
          <a:bodyPr/>
          <a:p>
            <a:endParaRPr lang="zh-CN" altLang="en-US"/>
          </a:p>
        </p:txBody>
      </p:sp>
      <p:sp>
        <p:nvSpPr>
          <p:cNvPr id="2" name="灯片编号占位符 1"/>
          <p:cNvSpPr>
            <a:spLocks noGrp="1"/>
          </p:cNvSpPr>
          <p:nvPr>
            <p:ph type="sldNum" sz="quarter" idx="12"/>
          </p:nvPr>
        </p:nvSpPr>
        <p:spPr/>
        <p:txBody>
          <a:bodyPr/>
          <a:p>
            <a:fld id="{49AE70B2-8BF9-45C0-BB95-33D1B9D3A854}" type="slidenum">
              <a:rPr lang="zh-CN" altLang="en-US" smtClean="0"/>
            </a:fld>
            <a:endParaRPr lang="zh-CN" altLang="en-US"/>
          </a:p>
        </p:txBody>
      </p:sp>
      <p:pic>
        <p:nvPicPr>
          <p:cNvPr id="7" name="内容占位符 3"/>
          <p:cNvPicPr>
            <a:picLocks noChangeAspect="1"/>
          </p:cNvPicPr>
          <p:nvPr>
            <p:custDataLst>
              <p:tags r:id="rId1"/>
            </p:custDataLst>
          </p:nvPr>
        </p:nvPicPr>
        <p:blipFill>
          <a:blip r:embed="rId2"/>
          <a:stretch>
            <a:fillRect/>
          </a:stretch>
        </p:blipFill>
        <p:spPr>
          <a:xfrm>
            <a:off x="5781675" y="2755900"/>
            <a:ext cx="4611370" cy="3443605"/>
          </a:xfrm>
          <a:prstGeom prst="rect">
            <a:avLst/>
          </a:prstGeom>
        </p:spPr>
      </p:pic>
      <p:sp>
        <p:nvSpPr>
          <p:cNvPr id="4" name="文本框 3"/>
          <p:cNvSpPr txBox="1"/>
          <p:nvPr/>
        </p:nvSpPr>
        <p:spPr>
          <a:xfrm>
            <a:off x="617855" y="1144270"/>
            <a:ext cx="10182860" cy="953135"/>
          </a:xfrm>
          <a:prstGeom prst="rect">
            <a:avLst/>
          </a:prstGeom>
          <a:noFill/>
        </p:spPr>
        <p:txBody>
          <a:bodyPr wrap="square" rtlCol="0">
            <a:spAutoFit/>
          </a:bodyPr>
          <a:p>
            <a:pPr marL="285750" indent="-285750">
              <a:buFont typeface="Wingdings" panose="05000000000000000000" charset="0"/>
              <a:buChar char=""/>
            </a:pPr>
            <a:r>
              <a:rPr lang="en-US" altLang="zh-CN">
                <a:latin typeface="Times New Roman Regular" panose="02020603050405020304" charset="0"/>
                <a:cs typeface="Times New Roman Regular" panose="02020603050405020304" charset="0"/>
              </a:rPr>
              <a:t> </a:t>
            </a:r>
            <a:r>
              <a:rPr lang="en-US" altLang="zh-CN" sz="2800">
                <a:latin typeface="Times New Roman Regular" panose="02020603050405020304" charset="0"/>
                <a:cs typeface="Times New Roman Regular" panose="02020603050405020304" charset="0"/>
              </a:rPr>
              <a:t>7 pulsars have been randomly selected from the IPTA data, and the search over all IPTA data is ongoing</a:t>
            </a:r>
            <a:endParaRPr lang="en-US" altLang="zh-CN" sz="2800">
              <a:latin typeface="Times New Roman Regular" panose="02020603050405020304" charset="0"/>
              <a:cs typeface="Times New Roman Regular" panose="02020603050405020304" charset="0"/>
            </a:endParaRPr>
          </a:p>
        </p:txBody>
      </p:sp>
      <p:sp>
        <p:nvSpPr>
          <p:cNvPr id="5" name="标题 7"/>
          <p:cNvSpPr>
            <a:spLocks noGrp="1"/>
          </p:cNvSpPr>
          <p:nvPr>
            <p:custDataLst>
              <p:tags r:id="rId3"/>
            </p:custDataLst>
          </p:nvPr>
        </p:nvSpPr>
        <p:spPr>
          <a:xfrm>
            <a:off x="1584960" y="61595"/>
            <a:ext cx="8719185" cy="969645"/>
          </a:xfrm>
        </p:spPr>
        <p:txBody>
          <a:bodyPr anchor="ctr" anchorCtr="0">
            <a:normAutofit fontScale="90000"/>
          </a:bodyPr>
          <a:lstStyle>
            <a:lvl1pPr algn="l" defTabSz="685800" rtl="0" eaLnBrk="1" latinLnBrk="0" hangingPunct="1">
              <a:lnSpc>
                <a:spcPct val="90000"/>
              </a:lnSpc>
              <a:spcBef>
                <a:spcPct val="0"/>
              </a:spcBef>
              <a:buNone/>
              <a:defRPr sz="3300" b="0" kern="1200">
                <a:solidFill>
                  <a:schemeClr val="tx1"/>
                </a:solidFill>
                <a:effectLst/>
                <a:latin typeface="+mj-lt"/>
                <a:ea typeface="+mj-ea"/>
                <a:cs typeface="+mj-cs"/>
              </a:defRPr>
            </a:lvl1pPr>
          </a:lstStyle>
          <a:p>
            <a:r>
              <a:rPr lang="en-US" altLang="zh-CN" b="1">
                <a:latin typeface="Times New Roman Bold" panose="02020603050405020304" charset="0"/>
                <a:cs typeface="Times New Roman Bold" panose="02020603050405020304" charset="0"/>
              </a:rPr>
              <a:t> </a:t>
            </a:r>
            <a:r>
              <a:rPr lang="en-US" altLang="zh-CN" sz="4000">
                <a:cs typeface="+mj-lt"/>
              </a:rPr>
              <a:t>Search unmodel GW burst with IPTA data</a:t>
            </a:r>
            <a:endParaRPr lang="en-US" altLang="zh-CN" sz="4000">
              <a:cs typeface="+mj-lt"/>
            </a:endParaRPr>
          </a:p>
        </p:txBody>
      </p:sp>
      <p:pic>
        <p:nvPicPr>
          <p:cNvPr id="3" name="图片 2"/>
          <p:cNvPicPr>
            <a:picLocks noChangeAspect="1"/>
          </p:cNvPicPr>
          <p:nvPr>
            <p:custDataLst>
              <p:tags r:id="rId4"/>
            </p:custDataLst>
          </p:nvPr>
        </p:nvPicPr>
        <p:blipFill>
          <a:blip r:embed="rId5"/>
          <a:stretch>
            <a:fillRect/>
          </a:stretch>
        </p:blipFill>
        <p:spPr>
          <a:xfrm>
            <a:off x="488950" y="2610485"/>
            <a:ext cx="4930140" cy="326771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a:spLocks noGrp="1"/>
          </p:cNvSpPr>
          <p:nvPr>
            <p:ph type="sldNum" sz="quarter" idx="12"/>
          </p:nvPr>
        </p:nvSpPr>
        <p:spPr/>
        <p:txBody>
          <a:bodyPr/>
          <a:p>
            <a:fld id="{49AE70B2-8BF9-45C0-BB95-33D1B9D3A854}" type="slidenum">
              <a:rPr lang="zh-CN" altLang="en-US" smtClean="0"/>
            </a:fld>
            <a:endParaRPr lang="zh-CN" altLang="en-US"/>
          </a:p>
        </p:txBody>
      </p:sp>
      <p:pic>
        <p:nvPicPr>
          <p:cNvPr id="5" name="内容占位符 3"/>
          <p:cNvPicPr>
            <a:picLocks noChangeAspect="1"/>
          </p:cNvPicPr>
          <p:nvPr>
            <p:custDataLst>
              <p:tags r:id="rId1"/>
            </p:custDataLst>
          </p:nvPr>
        </p:nvPicPr>
        <p:blipFill>
          <a:blip r:embed="rId2"/>
          <a:stretch>
            <a:fillRect/>
          </a:stretch>
        </p:blipFill>
        <p:spPr>
          <a:xfrm>
            <a:off x="996315" y="1196975"/>
            <a:ext cx="5031105" cy="5031105"/>
          </a:xfrm>
          <a:prstGeom prst="rect">
            <a:avLst/>
          </a:prstGeom>
        </p:spPr>
      </p:pic>
      <p:pic>
        <p:nvPicPr>
          <p:cNvPr id="7" name="图片 6"/>
          <p:cNvPicPr>
            <a:picLocks noChangeAspect="1"/>
          </p:cNvPicPr>
          <p:nvPr>
            <p:custDataLst>
              <p:tags r:id="rId3"/>
            </p:custDataLst>
          </p:nvPr>
        </p:nvPicPr>
        <p:blipFill>
          <a:blip r:embed="rId4"/>
          <a:stretch>
            <a:fillRect/>
          </a:stretch>
        </p:blipFill>
        <p:spPr>
          <a:xfrm>
            <a:off x="6887845" y="1196975"/>
            <a:ext cx="4931410" cy="3273425"/>
          </a:xfrm>
          <a:prstGeom prst="rect">
            <a:avLst/>
          </a:prstGeom>
        </p:spPr>
      </p:pic>
      <p:sp>
        <p:nvSpPr>
          <p:cNvPr id="8" name="标题 7"/>
          <p:cNvSpPr>
            <a:spLocks noGrp="1"/>
          </p:cNvSpPr>
          <p:nvPr>
            <p:custDataLst>
              <p:tags r:id="rId5"/>
            </p:custDataLst>
          </p:nvPr>
        </p:nvSpPr>
        <p:spPr>
          <a:xfrm>
            <a:off x="1310005" y="80645"/>
            <a:ext cx="10384155" cy="935990"/>
          </a:xfrm>
        </p:spPr>
        <p:txBody>
          <a:bodyPr anchor="ctr" anchorCtr="0">
            <a:normAutofit/>
          </a:bodyPr>
          <a:lstStyle>
            <a:lvl1pPr algn="l" defTabSz="685800" rtl="0" eaLnBrk="1" latinLnBrk="0" hangingPunct="1">
              <a:lnSpc>
                <a:spcPct val="90000"/>
              </a:lnSpc>
              <a:spcBef>
                <a:spcPct val="0"/>
              </a:spcBef>
              <a:buNone/>
              <a:defRPr sz="3300" b="0" kern="1200">
                <a:solidFill>
                  <a:schemeClr val="tx1"/>
                </a:solidFill>
                <a:effectLst/>
                <a:latin typeface="+mj-lt"/>
                <a:ea typeface="+mj-ea"/>
                <a:cs typeface="+mj-cs"/>
              </a:defRPr>
            </a:lvl1pPr>
          </a:lstStyle>
          <a:p>
            <a:r>
              <a:rPr lang="en-US" sz="3600">
                <a:cs typeface="+mj-lt"/>
              </a:rPr>
              <a:t>Upper limit on the</a:t>
            </a:r>
            <a:r>
              <a:rPr lang="en-US" sz="3600" b="1">
                <a:cs typeface="+mj-lt"/>
              </a:rPr>
              <a:t> </a:t>
            </a:r>
            <a:r>
              <a:rPr lang="en-US" altLang="zh-CN" sz="3600">
                <a:solidFill>
                  <a:srgbClr val="000000"/>
                </a:solidFill>
                <a:ea typeface="CMR12"/>
                <a:cs typeface="+mj-lt"/>
                <a:sym typeface="+mn-ea"/>
              </a:rPr>
              <a:t>root-sum-squared strain amplitude</a:t>
            </a:r>
            <a:r>
              <a:rPr lang="en-US" sz="3600" b="1">
                <a:cs typeface="+mj-lt"/>
              </a:rPr>
              <a:t> </a:t>
            </a:r>
            <a:endParaRPr lang="en-US" sz="3600" b="1">
              <a:cs typeface="+mj-lt"/>
            </a:endParaRPr>
          </a:p>
        </p:txBody>
      </p:sp>
      <mc:AlternateContent xmlns:mc="http://schemas.openxmlformats.org/markup-compatibility/2006">
        <mc:Choice xmlns:a14="http://schemas.microsoft.com/office/drawing/2010/main" Requires="a14">
          <p:sp>
            <p:nvSpPr>
              <p:cNvPr id="4" name="文本框 3"/>
              <p:cNvSpPr txBox="1"/>
              <p:nvPr/>
            </p:nvSpPr>
            <p:spPr>
              <a:xfrm>
                <a:off x="6960235" y="4581208"/>
                <a:ext cx="5080000" cy="1323340"/>
              </a:xfrm>
              <a:prstGeom prst="rect">
                <a:avLst/>
              </a:prstGeom>
            </p:spPr>
            <p:txBody>
              <a:bodyPr>
                <a:spAutoFit/>
              </a:bodyPr>
              <a:p>
                <a:r>
                  <a:rPr lang="en-US" altLang="zh-CN" sz="2000">
                    <a:solidFill>
                      <a:srgbClr val="000000"/>
                    </a:solidFill>
                    <a:latin typeface="Times New Roman Regular" panose="02020603050405020304" charset="0"/>
                    <a:ea typeface="CMR12"/>
                    <a:cs typeface="Times New Roman Regular" panose="02020603050405020304" charset="0"/>
                  </a:rPr>
                  <a:t>Upper limit on the root-sum-squared strain amplitude (</a:t>
                </a:r>
                <a:r>
                  <a:rPr lang="en-US" altLang="zh-CN" sz="2000">
                    <a:solidFill>
                      <a:srgbClr val="000000"/>
                    </a:solidFill>
                    <a:latin typeface="Times New Roman Regular" panose="02020603050405020304" charset="0"/>
                    <a:ea typeface="CMMI12"/>
                    <a:cs typeface="Times New Roman Regular" panose="02020603050405020304" charset="0"/>
                  </a:rPr>
                  <a:t>h</a:t>
                </a:r>
                <a:r>
                  <a:rPr lang="en-US" altLang="zh-CN" sz="2000">
                    <a:solidFill>
                      <a:srgbClr val="000000"/>
                    </a:solidFill>
                    <a:latin typeface="Times New Roman Regular" panose="02020603050405020304" charset="0"/>
                    <a:ea typeface="CMMI8"/>
                    <a:cs typeface="Times New Roman Regular" panose="02020603050405020304" charset="0"/>
                  </a:rPr>
                  <a:t>rss</a:t>
                </a:r>
                <a:r>
                  <a:rPr lang="en-US" altLang="zh-CN" sz="2000">
                    <a:solidFill>
                      <a:srgbClr val="000000"/>
                    </a:solidFill>
                    <a:latin typeface="Times New Roman Regular" panose="02020603050405020304" charset="0"/>
                    <a:ea typeface="CMR12"/>
                    <a:cs typeface="Times New Roman Regular" panose="02020603050405020304" charset="0"/>
                  </a:rPr>
                  <a:t>) as a function of central time (</a:t>
                </a:r>
                <a14:m>
                  <m:oMath xmlns:m="http://schemas.openxmlformats.org/officeDocument/2006/math">
                    <m:sSub>
                      <m:sSubPr>
                        <m:ctrlPr>
                          <a:rPr lang="en-US" altLang="zh-CN" sz="2000">
                            <a:solidFill>
                              <a:srgbClr val="000000"/>
                            </a:solidFill>
                            <a:latin typeface="DejaVu Math TeX Gyre" panose="02000503000000000000" charset="0"/>
                            <a:ea typeface="CMR12"/>
                            <a:cs typeface="DejaVu Math TeX Gyre" panose="02000503000000000000" charset="0"/>
                          </a:rPr>
                        </m:ctrlPr>
                      </m:sSubPr>
                      <m:e>
                        <m:r>
                          <a:rPr lang="en-US" altLang="zh-CN" sz="2000">
                            <a:solidFill>
                              <a:srgbClr val="000000"/>
                            </a:solidFill>
                            <a:latin typeface="DejaVu Math TeX Gyre" panose="02000503000000000000" charset="0"/>
                            <a:ea typeface="CMR12"/>
                            <a:cs typeface="DejaVu Math TeX Gyre" panose="02000503000000000000" charset="0"/>
                          </a:rPr>
                          <m:t>𝑡</m:t>
                        </m:r>
                      </m:e>
                      <m:sub>
                        <m:r>
                          <a:rPr lang="en-US" altLang="zh-CN" sz="2000">
                            <a:solidFill>
                              <a:srgbClr val="000000"/>
                            </a:solidFill>
                            <a:latin typeface="DejaVu Math TeX Gyre" panose="02000503000000000000" charset="0"/>
                            <a:ea typeface="CMR12"/>
                            <a:cs typeface="DejaVu Math TeX Gyre" panose="02000503000000000000" charset="0"/>
                          </a:rPr>
                          <m:t>0</m:t>
                        </m:r>
                      </m:sub>
                    </m:sSub>
                  </m:oMath>
                </a14:m>
                <a:r>
                  <a:rPr lang="en-US" altLang="zh-CN" sz="2000">
                    <a:solidFill>
                      <a:srgbClr val="000000"/>
                    </a:solidFill>
                    <a:latin typeface="Times New Roman Regular" panose="02020603050405020304" charset="0"/>
                    <a:ea typeface="CMR12"/>
                    <a:cs typeface="Times New Roman Regular" panose="02020603050405020304" charset="0"/>
                  </a:rPr>
                  <a:t>) and central frequency (</a:t>
                </a:r>
                <a14:m>
                  <m:oMath xmlns:m="http://schemas.openxmlformats.org/officeDocument/2006/math">
                    <m:sSub>
                      <m:sSubPr>
                        <m:ctrlPr>
                          <a:rPr lang="en-US" altLang="zh-CN" sz="2000">
                            <a:solidFill>
                              <a:srgbClr val="000000"/>
                            </a:solidFill>
                            <a:latin typeface="DejaVu Math TeX Gyre" panose="02000503000000000000" charset="0"/>
                            <a:ea typeface="CMR12"/>
                            <a:cs typeface="DejaVu Math TeX Gyre" panose="02000503000000000000" charset="0"/>
                          </a:rPr>
                        </m:ctrlPr>
                      </m:sSubPr>
                      <m:e>
                        <m:r>
                          <m:rPr>
                            <m:sty m:val="p"/>
                          </m:rPr>
                          <a:rPr lang="en-US" altLang="zh-CN" sz="2000">
                            <a:solidFill>
                              <a:srgbClr val="000000"/>
                            </a:solidFill>
                            <a:latin typeface="DejaVu Math TeX Gyre" panose="02000503000000000000" charset="0"/>
                            <a:ea typeface="CMR12"/>
                            <a:cs typeface="DejaVu Math TeX Gyre" panose="02000503000000000000" charset="0"/>
                          </a:rPr>
                          <m:t>f</m:t>
                        </m:r>
                      </m:e>
                      <m:sub>
                        <m:r>
                          <a:rPr lang="en-US" altLang="zh-CN" sz="2000">
                            <a:solidFill>
                              <a:srgbClr val="000000"/>
                            </a:solidFill>
                            <a:latin typeface="DejaVu Math TeX Gyre" panose="02000503000000000000" charset="0"/>
                            <a:ea typeface="CMR12"/>
                            <a:cs typeface="DejaVu Math TeX Gyre" panose="02000503000000000000" charset="0"/>
                          </a:rPr>
                          <m:t>0</m:t>
                        </m:r>
                      </m:sub>
                    </m:sSub>
                  </m:oMath>
                </a14:m>
                <a:r>
                  <a:rPr lang="en-US" altLang="zh-CN" sz="2000">
                    <a:solidFill>
                      <a:srgbClr val="000000"/>
                    </a:solidFill>
                    <a:latin typeface="Times New Roman Regular" panose="02020603050405020304" charset="0"/>
                    <a:ea typeface="CMR12"/>
                    <a:cs typeface="Times New Roman Regular" panose="02020603050405020304" charset="0"/>
                  </a:rPr>
                  <a:t>) based on a simulated dataset.</a:t>
                </a:r>
                <a:endParaRPr lang="en-US" altLang="zh-CN" sz="2000">
                  <a:solidFill>
                    <a:srgbClr val="000000"/>
                  </a:solidFill>
                  <a:latin typeface="Times New Roman Regular" panose="02020603050405020304" charset="0"/>
                  <a:ea typeface="CMR12"/>
                  <a:cs typeface="Times New Roman Regular" panose="02020603050405020304" charset="0"/>
                </a:endParaRPr>
              </a:p>
            </p:txBody>
          </p:sp>
        </mc:Choice>
        <mc:Fallback>
          <p:sp>
            <p:nvSpPr>
              <p:cNvPr id="4" name="文本框 3"/>
              <p:cNvSpPr txBox="1">
                <a:spLocks noRot="1" noChangeAspect="1" noMove="1" noResize="1" noEditPoints="1" noAdjustHandles="1" noChangeArrowheads="1" noChangeShapeType="1" noTextEdit="1"/>
              </p:cNvSpPr>
              <p:nvPr/>
            </p:nvSpPr>
            <p:spPr>
              <a:xfrm>
                <a:off x="6960235" y="4581208"/>
                <a:ext cx="5080000" cy="1323340"/>
              </a:xfrm>
              <a:prstGeom prst="rect">
                <a:avLst/>
              </a:prstGeom>
              <a:blipFill rotWithShape="1">
                <a:blip r:embed="rId6"/>
                <a:stretch>
                  <a:fillRect t="-24" b="24"/>
                </a:stretch>
              </a:blipFill>
            </p:spPr>
            <p:txBody>
              <a:bodyPr/>
              <a:lstStyle/>
              <a:p>
                <a:r>
                  <a:rPr lang="zh-CN" altLang="en-US">
                    <a:noFill/>
                  </a:rPr>
                  <a:t> </a:t>
                </a:r>
              </a:p>
            </p:txBody>
          </p:sp>
        </mc:Fallback>
      </mc:AlternateContent>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5"/>
          <p:cNvSpPr/>
          <p:nvPr/>
        </p:nvSpPr>
        <p:spPr>
          <a:xfrm>
            <a:off x="155172" y="4791527"/>
            <a:ext cx="8511035" cy="523348"/>
          </a:xfrm>
          <a:prstGeom prst="rect">
            <a:avLst/>
          </a:prstGeom>
        </p:spPr>
        <p:txBody>
          <a:bodyPr wrap="square">
            <a:spAutoFit/>
          </a:bodyPr>
          <a:lstStyle/>
          <a:p>
            <a:pPr>
              <a:lnSpc>
                <a:spcPct val="150000"/>
              </a:lnSpc>
            </a:pPr>
            <a:endParaRPr lang="zh-CN" altLang="en-US" sz="1865" dirty="0"/>
          </a:p>
        </p:txBody>
      </p:sp>
      <p:grpSp>
        <p:nvGrpSpPr>
          <p:cNvPr id="9" name="组合 8"/>
          <p:cNvGrpSpPr/>
          <p:nvPr/>
        </p:nvGrpSpPr>
        <p:grpSpPr>
          <a:xfrm>
            <a:off x="566124" y="926169"/>
            <a:ext cx="4995386" cy="5605917"/>
            <a:chOff x="611619" y="1011216"/>
            <a:chExt cx="4453043" cy="4798326"/>
          </a:xfrm>
        </p:grpSpPr>
        <p:pic>
          <p:nvPicPr>
            <p:cNvPr id="10" name="图片 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11619" y="1011216"/>
              <a:ext cx="4208662" cy="4734744"/>
            </a:xfrm>
            <a:prstGeom prst="rect">
              <a:avLst/>
            </a:prstGeom>
          </p:spPr>
        </p:pic>
        <mc:AlternateContent xmlns:mc="http://schemas.openxmlformats.org/markup-compatibility/2006">
          <mc:Choice xmlns:a14="http://schemas.microsoft.com/office/drawing/2010/main" Requires="a14">
            <p:sp>
              <p:nvSpPr>
                <p:cNvPr id="11" name="文本框 10"/>
                <p:cNvSpPr txBox="1"/>
                <p:nvPr/>
              </p:nvSpPr>
              <p:spPr>
                <a:xfrm>
                  <a:off x="611619" y="5519760"/>
                  <a:ext cx="4453043" cy="289782"/>
                </a:xfrm>
                <a:prstGeom prst="rect">
                  <a:avLst/>
                </a:prstGeom>
                <a:noFill/>
              </p:spPr>
              <p:txBody>
                <a:bodyPr wrap="square" rtlCol="0">
                  <a:spAutoFit/>
                </a:bodyPr>
                <a:lstStyle/>
                <a:p>
                  <a:r>
                    <a:rPr lang="en-US" altLang="zh-CN" sz="1600" dirty="0" smtClean="0">
                      <a:latin typeface="Arial" panose="020B0604020202020204" pitchFamily="34" charset="0"/>
                      <a:cs typeface="Arial" panose="020B0604020202020204" pitchFamily="34" charset="0"/>
                    </a:rPr>
                    <a:t>Figure 4 </a:t>
                  </a:r>
                  <a:r>
                    <a:rPr lang="en-US" altLang="zh-CN" sz="1600" dirty="0" smtClean="0">
                      <a:latin typeface="Arial" panose="020B0604020202020204" pitchFamily="34" charset="0"/>
                      <a:cs typeface="Arial" panose="020B0604020202020204" pitchFamily="34" charset="0"/>
                    </a:rPr>
                    <a:t>The timing residuals of PSR </a:t>
                  </a:r>
                  <a:r>
                    <a:rPr lang="en-US" altLang="zh-CN" sz="1600" dirty="0" smtClean="0">
                      <a:latin typeface="Arial" panose="020B0604020202020204" pitchFamily="34" charset="0"/>
                      <a:cs typeface="Arial" panose="020B0604020202020204" pitchFamily="34" charset="0"/>
                    </a:rPr>
                    <a:t>J1909</a:t>
                  </a:r>
                  <a14:m>
                    <m:oMath xmlns:m="http://schemas.openxmlformats.org/officeDocument/2006/math">
                      <m:r>
                        <a:rPr lang="en-US" altLang="zh-CN" sz="1600" i="1" dirty="0" smtClean="0">
                          <a:latin typeface="Cambria Math" panose="02040503050406030204" pitchFamily="18" charset="0"/>
                          <a:cs typeface="Arial" panose="020B0604020202020204" pitchFamily="34" charset="0"/>
                        </a:rPr>
                        <m:t>−</m:t>
                      </m:r>
                    </m:oMath>
                  </a14:m>
                  <a:r>
                    <a:rPr lang="en-US" altLang="zh-CN" sz="1600" dirty="0" smtClean="0">
                      <a:latin typeface="Arial" panose="020B0604020202020204" pitchFamily="34" charset="0"/>
                      <a:cs typeface="Arial" panose="020B0604020202020204" pitchFamily="34" charset="0"/>
                    </a:rPr>
                    <a:t>3744</a:t>
                  </a:r>
                  <a:endParaRPr lang="zh-CN" altLang="en-US" sz="1600" dirty="0">
                    <a:latin typeface="+mn-ea"/>
                  </a:endParaRPr>
                </a:p>
              </p:txBody>
            </p:sp>
          </mc:Choice>
          <mc:Fallback>
            <p:sp>
              <p:nvSpPr>
                <p:cNvPr id="11" name="文本框 10"/>
                <p:cNvSpPr txBox="1">
                  <a:spLocks noRot="1" noChangeAspect="1" noMove="1" noResize="1" noEditPoints="1" noAdjustHandles="1" noChangeArrowheads="1" noChangeShapeType="1" noTextEdit="1"/>
                </p:cNvSpPr>
                <p:nvPr/>
              </p:nvSpPr>
              <p:spPr>
                <a:xfrm>
                  <a:off x="611619" y="5519760"/>
                  <a:ext cx="4453043" cy="289782"/>
                </a:xfrm>
                <a:prstGeom prst="rect">
                  <a:avLst/>
                </a:prstGeom>
                <a:blipFill rotWithShape="1">
                  <a:blip r:embed="rId2"/>
                </a:blipFill>
              </p:spPr>
              <p:txBody>
                <a:bodyPr/>
                <a:lstStyle/>
                <a:p>
                  <a:r>
                    <a:rPr lang="zh-CN" altLang="en-US">
                      <a:noFill/>
                    </a:rPr>
                    <a:t> </a:t>
                  </a:r>
                </a:p>
              </p:txBody>
            </p:sp>
          </mc:Fallback>
        </mc:AlternateContent>
      </p:grpSp>
      <p:pic>
        <p:nvPicPr>
          <p:cNvPr id="12" name="图片 11"/>
          <p:cNvPicPr>
            <a:picLocks noChangeAspect="1"/>
          </p:cNvPicPr>
          <p:nvPr/>
        </p:nvPicPr>
        <p:blipFill>
          <a:blip r:embed="rId3"/>
          <a:stretch>
            <a:fillRect/>
          </a:stretch>
        </p:blipFill>
        <p:spPr>
          <a:xfrm>
            <a:off x="6358033" y="1035341"/>
            <a:ext cx="5038896" cy="5608607"/>
          </a:xfrm>
          <a:prstGeom prst="rect">
            <a:avLst/>
          </a:prstGeom>
        </p:spPr>
      </p:pic>
      <p:sp>
        <p:nvSpPr>
          <p:cNvPr id="2" name="文本框 1"/>
          <p:cNvSpPr txBox="1"/>
          <p:nvPr/>
        </p:nvSpPr>
        <p:spPr>
          <a:xfrm>
            <a:off x="1154430" y="330835"/>
            <a:ext cx="9246235" cy="645160"/>
          </a:xfrm>
          <a:prstGeom prst="rect">
            <a:avLst/>
          </a:prstGeom>
          <a:noFill/>
        </p:spPr>
        <p:txBody>
          <a:bodyPr wrap="square" rtlCol="0" anchor="t">
            <a:spAutoFit/>
          </a:bodyPr>
          <a:p>
            <a:r>
              <a:rPr lang="en-US" altLang="zh-CN" sz="3600">
                <a:latin typeface="+mj-lt"/>
                <a:cs typeface="+mj-lt"/>
                <a:sym typeface="+mn-ea"/>
              </a:rPr>
              <a:t>Constrain continuous GW  with single pulsar</a:t>
            </a:r>
            <a:endParaRPr lang="en-US" altLang="zh-CN" sz="3600">
              <a:latin typeface="+mj-lt"/>
              <a:cs typeface="+mj-lt"/>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Tm="51113">
        <p:fade/>
      </p:transition>
    </mc:Choice>
    <mc:Fallback>
      <p:transition spd="med" advTm="51113">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5"/>
          <p:cNvSpPr/>
          <p:nvPr/>
        </p:nvSpPr>
        <p:spPr>
          <a:xfrm>
            <a:off x="155172" y="4791527"/>
            <a:ext cx="8511035" cy="523348"/>
          </a:xfrm>
          <a:prstGeom prst="rect">
            <a:avLst/>
          </a:prstGeom>
        </p:spPr>
        <p:txBody>
          <a:bodyPr wrap="square">
            <a:spAutoFit/>
          </a:bodyPr>
          <a:lstStyle/>
          <a:p>
            <a:pPr>
              <a:lnSpc>
                <a:spcPct val="150000"/>
              </a:lnSpc>
            </a:pPr>
            <a:endParaRPr lang="zh-CN" altLang="en-US" sz="1865" dirty="0"/>
          </a:p>
        </p:txBody>
      </p:sp>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3660" y="1876425"/>
            <a:ext cx="6056630" cy="4209415"/>
          </a:xfrm>
          <a:prstGeom prst="rect">
            <a:avLst/>
          </a:prstGeom>
        </p:spPr>
      </p:pic>
      <mc:AlternateContent xmlns:mc="http://schemas.openxmlformats.org/markup-compatibility/2006">
        <mc:Choice xmlns:a14="http://schemas.microsoft.com/office/drawing/2010/main" Requires="a14">
          <p:sp>
            <p:nvSpPr>
              <p:cNvPr id="9" name="文本框 8"/>
              <p:cNvSpPr txBox="1"/>
              <p:nvPr/>
            </p:nvSpPr>
            <p:spPr>
              <a:xfrm>
                <a:off x="73624" y="6085667"/>
                <a:ext cx="5964831" cy="584775"/>
              </a:xfrm>
              <a:prstGeom prst="rect">
                <a:avLst/>
              </a:prstGeom>
              <a:noFill/>
            </p:spPr>
            <p:txBody>
              <a:bodyPr wrap="square" rtlCol="0">
                <a:spAutoFit/>
              </a:bodyPr>
              <a:lstStyle/>
              <a:p>
                <a:r>
                  <a:rPr lang="en-US" altLang="zh-CN" sz="1600" dirty="0" smtClean="0">
                    <a:latin typeface="Arial" panose="020B0604020202020204" pitchFamily="34" charset="0"/>
                    <a:cs typeface="Arial" panose="020B0604020202020204" pitchFamily="34" charset="0"/>
                  </a:rPr>
                  <a:t>Figure 6 </a:t>
                </a:r>
                <a:r>
                  <a:rPr lang="en-US" altLang="zh-CN" sz="1600" dirty="0" smtClean="0">
                    <a:latin typeface="Arial" panose="020B0604020202020204" pitchFamily="34" charset="0"/>
                    <a:cs typeface="Arial" panose="020B0604020202020204" pitchFamily="34" charset="0"/>
                  </a:rPr>
                  <a:t>The sensitivity to single GW source in the observations of PSR J1909</a:t>
                </a:r>
                <a14:m>
                  <m:oMath xmlns:m="http://schemas.openxmlformats.org/officeDocument/2006/math">
                    <m:r>
                      <a:rPr lang="en-US" altLang="zh-CN" sz="1600" i="1" dirty="0" smtClean="0">
                        <a:latin typeface="Cambria Math" panose="02040503050406030204" pitchFamily="18" charset="0"/>
                        <a:cs typeface="Arial" panose="020B0604020202020204" pitchFamily="34" charset="0"/>
                      </a:rPr>
                      <m:t>−</m:t>
                    </m:r>
                  </m:oMath>
                </a14:m>
                <a:r>
                  <a:rPr lang="en-US" altLang="zh-CN" sz="1600" dirty="0" smtClean="0">
                    <a:latin typeface="Arial" panose="020B0604020202020204" pitchFamily="34" charset="0"/>
                    <a:cs typeface="Arial" panose="020B0604020202020204" pitchFamily="34" charset="0"/>
                  </a:rPr>
                  <a:t>3744.</a:t>
                </a:r>
                <a:endParaRPr lang="zh-CN" altLang="en-US" sz="1600" dirty="0">
                  <a:latin typeface="+mn-ea"/>
                </a:endParaRPr>
              </a:p>
            </p:txBody>
          </p:sp>
        </mc:Choice>
        <mc:Fallback>
          <p:sp>
            <p:nvSpPr>
              <p:cNvPr id="9" name="文本框 8"/>
              <p:cNvSpPr txBox="1">
                <a:spLocks noRot="1" noChangeAspect="1" noMove="1" noResize="1" noEditPoints="1" noAdjustHandles="1" noChangeArrowheads="1" noChangeShapeType="1" noTextEdit="1"/>
              </p:cNvSpPr>
              <p:nvPr/>
            </p:nvSpPr>
            <p:spPr>
              <a:xfrm>
                <a:off x="73624" y="6085667"/>
                <a:ext cx="5964831" cy="584775"/>
              </a:xfrm>
              <a:prstGeom prst="rect">
                <a:avLst/>
              </a:prstGeom>
              <a:blipFill rotWithShape="1">
                <a:blip r:embed="rId2"/>
                <a:stretch>
                  <a:fillRect l="-10" t="-79" r="4" b="69"/>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graphicFrame>
            <p:nvGraphicFramePr>
              <p:cNvPr id="7" name="表格 6"/>
              <p:cNvGraphicFramePr>
                <a:graphicFrameLocks noGrp="1"/>
              </p:cNvGraphicFramePr>
              <p:nvPr>
                <p:custDataLst>
                  <p:tags r:id="rId3"/>
                </p:custDataLst>
              </p:nvPr>
            </p:nvGraphicFramePr>
            <p:xfrm>
              <a:off x="6760845" y="1236345"/>
              <a:ext cx="4392930" cy="2192655"/>
            </p:xfrm>
            <a:graphic>
              <a:graphicData uri="http://schemas.openxmlformats.org/drawingml/2006/table">
                <a:tbl>
                  <a:tblPr firstRow="1" bandRow="1">
                    <a:tableStyleId>{5940675A-B579-460E-94D1-54222C63F5DA}</a:tableStyleId>
                  </a:tblPr>
                  <a:tblGrid>
                    <a:gridCol w="1085215"/>
                    <a:gridCol w="1757045"/>
                    <a:gridCol w="1550670"/>
                  </a:tblGrid>
                  <a:tr h="382270">
                    <a:tc>
                      <a:txBody>
                        <a:bodyPr/>
                        <a:lstStyle/>
                        <a:p>
                          <a:endParaRPr lang="zh-CN" altLang="en-US"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14:m>
                            <m:oMathPara xmlns:m="http://schemas.openxmlformats.org/officeDocument/2006/math">
                              <m:oMathParaPr>
                                <m:jc m:val="centerGroup"/>
                              </m:oMathParaPr>
                              <m:oMath xmlns:m="http://schemas.openxmlformats.org/officeDocument/2006/math">
                                <m:sSub>
                                  <m:sSubPr>
                                    <m:ctrlPr>
                                      <a:rPr lang="en-US" altLang="zh-CN" i="1" smtClean="0">
                                        <a:latin typeface="Cambria Math" panose="02040503050406030204" pitchFamily="18" charset="0"/>
                                      </a:rPr>
                                    </m:ctrlPr>
                                  </m:sSubPr>
                                  <m:e>
                                    <m:r>
                                      <a:rPr lang="en-US" altLang="zh-CN" b="0" i="1" smtClean="0">
                                        <a:latin typeface="Cambria Math" panose="02040503050406030204" pitchFamily="18" charset="0"/>
                                      </a:rPr>
                                      <m:t>ℎ</m:t>
                                    </m:r>
                                  </m:e>
                                  <m:sub>
                                    <m:r>
                                      <a:rPr lang="en-US" altLang="zh-CN" b="0" i="1" smtClean="0">
                                        <a:latin typeface="Cambria Math" panose="02040503050406030204" pitchFamily="18" charset="0"/>
                                      </a:rPr>
                                      <m:t>95</m:t>
                                    </m:r>
                                  </m:sub>
                                </m:sSub>
                              </m:oMath>
                            </m:oMathPara>
                          </a14:m>
                          <a:endParaRPr lang="zh-CN" altLang="en-US"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14:m>
                            <m:oMathPara xmlns:m="http://schemas.openxmlformats.org/officeDocument/2006/math">
                              <m:oMathParaPr>
                                <m:jc m:val="centerGroup"/>
                              </m:oMathParaPr>
                              <m:oMath xmlns:m="http://schemas.openxmlformats.org/officeDocument/2006/math">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𝑓</m:t>
                                    </m:r>
                                  </m:e>
                                  <m:sub>
                                    <m:r>
                                      <a:rPr lang="en-US" altLang="zh-CN" b="0" i="1" smtClean="0">
                                        <a:latin typeface="Cambria Math" panose="02040503050406030204" pitchFamily="18" charset="0"/>
                                      </a:rPr>
                                      <m:t>𝐺𝑊</m:t>
                                    </m:r>
                                  </m:sub>
                                </m:sSub>
                              </m:oMath>
                            </m:oMathPara>
                          </a14:m>
                          <a:endParaRPr lang="zh-CN" altLang="en-US"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472440">
                    <a:tc rowSpan="2">
                      <a:txBody>
                        <a:bodyPr/>
                        <a:lstStyle/>
                        <a:p>
                          <a:r>
                            <a:rPr lang="en-US" altLang="zh-CN" b="0" dirty="0" smtClean="0">
                              <a:solidFill>
                                <a:schemeClr val="tx1"/>
                              </a:solidFill>
                            </a:rPr>
                            <a:t>CW</a:t>
                          </a:r>
                          <a:endParaRPr lang="zh-CN" altLang="en-US" b="0" dirty="0">
                            <a:solidFill>
                              <a:schemeClr val="tx1"/>
                            </a:solidFill>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14:m>
                            <m:oMathPara xmlns:m="http://schemas.openxmlformats.org/officeDocument/2006/math">
                              <m:oMathParaPr>
                                <m:jc m:val="centerGroup"/>
                              </m:oMathParaPr>
                              <m:oMath xmlns:m="http://schemas.openxmlformats.org/officeDocument/2006/math">
                                <m:r>
                                  <a:rPr lang="en-US" altLang="zh-CN" b="0" i="1" smtClean="0">
                                    <a:latin typeface="Cambria Math" panose="02040503050406030204" pitchFamily="18" charset="0"/>
                                  </a:rPr>
                                  <m:t>1</m:t>
                                </m:r>
                                <m:r>
                                  <a:rPr lang="en-US" altLang="zh-CN" b="0" i="1" smtClean="0">
                                    <a:latin typeface="Cambria Math" panose="02040503050406030204" pitchFamily="18" charset="0"/>
                                  </a:rPr>
                                  <m:t>.</m:t>
                                </m:r>
                                <m:r>
                                  <a:rPr lang="en-US" altLang="zh-CN" b="0" i="1" smtClean="0">
                                    <a:latin typeface="Cambria Math" panose="02040503050406030204" pitchFamily="18" charset="0"/>
                                  </a:rPr>
                                  <m:t>874</m:t>
                                </m:r>
                                <m:r>
                                  <a:rPr lang="en-US" altLang="zh-CN" b="0" i="1" smtClean="0">
                                    <a:latin typeface="Cambria Math" panose="02040503050406030204" pitchFamily="18" charset="0"/>
                                    <a:ea typeface="Cambria Math" panose="02040503050406030204" pitchFamily="18" charset="0"/>
                                  </a:rPr>
                                  <m:t>×</m:t>
                                </m:r>
                                <m:sSup>
                                  <m:sSupPr>
                                    <m:ctrlPr>
                                      <a:rPr lang="en-US" altLang="zh-CN" b="0" i="1" smtClean="0">
                                        <a:latin typeface="Cambria Math" panose="02040503050406030204" pitchFamily="18" charset="0"/>
                                        <a:ea typeface="Cambria Math" panose="02040503050406030204" pitchFamily="18" charset="0"/>
                                      </a:rPr>
                                    </m:ctrlPr>
                                  </m:sSupPr>
                                  <m:e>
                                    <m:r>
                                      <a:rPr lang="en-US" altLang="zh-CN" b="0" i="1" smtClean="0">
                                        <a:latin typeface="Cambria Math" panose="02040503050406030204" pitchFamily="18" charset="0"/>
                                        <a:ea typeface="Cambria Math" panose="02040503050406030204" pitchFamily="18" charset="0"/>
                                      </a:rPr>
                                      <m:t>10</m:t>
                                    </m:r>
                                  </m:e>
                                  <m:sup>
                                    <m:r>
                                      <a:rPr lang="en-US" altLang="zh-CN" b="0" i="1" smtClean="0">
                                        <a:latin typeface="Cambria Math" panose="02040503050406030204" pitchFamily="18" charset="0"/>
                                        <a:ea typeface="Cambria Math" panose="02040503050406030204" pitchFamily="18" charset="0"/>
                                      </a:rPr>
                                      <m:t>−</m:t>
                                    </m:r>
                                    <m:r>
                                      <a:rPr lang="en-US" altLang="zh-CN" b="0" i="1" smtClean="0">
                                        <a:latin typeface="Cambria Math" panose="02040503050406030204" pitchFamily="18" charset="0"/>
                                        <a:ea typeface="Cambria Math" panose="02040503050406030204" pitchFamily="18" charset="0"/>
                                      </a:rPr>
                                      <m:t>14</m:t>
                                    </m:r>
                                  </m:sup>
                                </m:sSup>
                              </m:oMath>
                            </m:oMathPara>
                          </a14:m>
                          <a:endParaRPr lang="zh-CN" altLang="en-US" dirty="0"/>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14:m>
                            <m:oMathPara xmlns:m="http://schemas.openxmlformats.org/officeDocument/2006/math">
                              <m:oMathParaPr>
                                <m:jc m:val="centerGroup"/>
                              </m:oMathParaPr>
                              <m:oMath xmlns:m="http://schemas.openxmlformats.org/officeDocument/2006/math">
                                <m:r>
                                  <a:rPr lang="en-US" altLang="zh-CN" b="0" i="1" smtClean="0">
                                    <a:latin typeface="Cambria Math" panose="02040503050406030204" pitchFamily="18" charset="0"/>
                                    <a:ea typeface="Cambria Math" panose="02040503050406030204" pitchFamily="18" charset="0"/>
                                  </a:rPr>
                                  <m:t>7</m:t>
                                </m:r>
                                <m:r>
                                  <a:rPr lang="en-US" altLang="zh-CN" b="0" i="1" smtClean="0">
                                    <a:latin typeface="Cambria Math" panose="02040503050406030204" pitchFamily="18" charset="0"/>
                                    <a:ea typeface="Cambria Math" panose="02040503050406030204" pitchFamily="18" charset="0"/>
                                  </a:rPr>
                                  <m:t>.</m:t>
                                </m:r>
                                <m:r>
                                  <a:rPr lang="en-US" altLang="zh-CN" b="0" i="1" smtClean="0">
                                    <a:latin typeface="Cambria Math" panose="02040503050406030204" pitchFamily="18" charset="0"/>
                                    <a:ea typeface="Cambria Math" panose="02040503050406030204" pitchFamily="18" charset="0"/>
                                  </a:rPr>
                                  <m:t>079</m:t>
                                </m:r>
                                <m:r>
                                  <a:rPr lang="en-US" altLang="zh-CN" b="0" i="1" smtClean="0">
                                    <a:latin typeface="Cambria Math" panose="02040503050406030204" pitchFamily="18" charset="0"/>
                                    <a:ea typeface="Cambria Math" panose="02040503050406030204" pitchFamily="18" charset="0"/>
                                  </a:rPr>
                                  <m:t>×</m:t>
                                </m:r>
                                <m:sSup>
                                  <m:sSupPr>
                                    <m:ctrlPr>
                                      <a:rPr lang="en-US" altLang="zh-CN" b="0" i="1" smtClean="0">
                                        <a:latin typeface="Cambria Math" panose="02040503050406030204" pitchFamily="18" charset="0"/>
                                        <a:ea typeface="Cambria Math" panose="02040503050406030204" pitchFamily="18" charset="0"/>
                                      </a:rPr>
                                    </m:ctrlPr>
                                  </m:sSupPr>
                                  <m:e>
                                    <m:r>
                                      <a:rPr lang="en-US" altLang="zh-CN" b="0" i="1" smtClean="0">
                                        <a:latin typeface="Cambria Math" panose="02040503050406030204" pitchFamily="18" charset="0"/>
                                        <a:ea typeface="Cambria Math" panose="02040503050406030204" pitchFamily="18" charset="0"/>
                                      </a:rPr>
                                      <m:t>10</m:t>
                                    </m:r>
                                  </m:e>
                                  <m:sup>
                                    <m:r>
                                      <a:rPr lang="en-US" altLang="zh-CN" b="0" i="1" smtClean="0">
                                        <a:latin typeface="Cambria Math" panose="02040503050406030204" pitchFamily="18" charset="0"/>
                                        <a:ea typeface="Cambria Math" panose="02040503050406030204" pitchFamily="18" charset="0"/>
                                      </a:rPr>
                                      <m:t>−</m:t>
                                    </m:r>
                                    <m:r>
                                      <a:rPr lang="en-US" altLang="zh-CN" b="0" i="1" smtClean="0">
                                        <a:latin typeface="Cambria Math" panose="02040503050406030204" pitchFamily="18" charset="0"/>
                                        <a:ea typeface="Cambria Math" panose="02040503050406030204" pitchFamily="18" charset="0"/>
                                      </a:rPr>
                                      <m:t>8</m:t>
                                    </m:r>
                                  </m:sup>
                                </m:sSup>
                              </m:oMath>
                            </m:oMathPara>
                          </a14:m>
                          <a:endParaRPr lang="zh-CN" altLang="en-US" dirty="0"/>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r>
                  <a:tr h="423545">
                    <a:tc vMerge="1">
                      <a:tcPr/>
                    </a:tc>
                    <a:tc>
                      <a:txBody>
                        <a:bodyPr/>
                        <a:lstStyle/>
                        <a:p>
                          <a14:m>
                            <m:oMathPara xmlns:m="http://schemas.openxmlformats.org/officeDocument/2006/math">
                              <m:oMathParaPr>
                                <m:jc m:val="centerGroup"/>
                              </m:oMathParaPr>
                              <m:oMath xmlns:m="http://schemas.openxmlformats.org/officeDocument/2006/math">
                                <m:r>
                                  <a:rPr lang="en-US" altLang="zh-CN" b="0" i="1" smtClean="0">
                                    <a:latin typeface="Cambria Math" panose="02040503050406030204" pitchFamily="18" charset="0"/>
                                  </a:rPr>
                                  <m:t>2</m:t>
                                </m:r>
                                <m:r>
                                  <a:rPr lang="en-US" altLang="zh-CN" b="0" i="1" smtClean="0">
                                    <a:latin typeface="Cambria Math" panose="02040503050406030204" pitchFamily="18" charset="0"/>
                                  </a:rPr>
                                  <m:t>.</m:t>
                                </m:r>
                                <m:r>
                                  <a:rPr lang="en-US" altLang="zh-CN" b="0" i="1" smtClean="0">
                                    <a:latin typeface="Cambria Math" panose="02040503050406030204" pitchFamily="18" charset="0"/>
                                  </a:rPr>
                                  <m:t>295</m:t>
                                </m:r>
                                <m:r>
                                  <a:rPr lang="en-US" altLang="zh-CN" i="1">
                                    <a:latin typeface="Cambria Math" panose="02040503050406030204" pitchFamily="18" charset="0"/>
                                    <a:ea typeface="Cambria Math" panose="02040503050406030204" pitchFamily="18" charset="0"/>
                                  </a:rPr>
                                  <m:t>×</m:t>
                                </m:r>
                                <m:sSup>
                                  <m:sSupPr>
                                    <m:ctrlPr>
                                      <a:rPr lang="en-US" altLang="zh-CN" i="1">
                                        <a:latin typeface="Cambria Math" panose="02040503050406030204" pitchFamily="18" charset="0"/>
                                        <a:ea typeface="Cambria Math" panose="02040503050406030204" pitchFamily="18" charset="0"/>
                                      </a:rPr>
                                    </m:ctrlPr>
                                  </m:sSupPr>
                                  <m:e>
                                    <m:r>
                                      <a:rPr lang="en-US" altLang="zh-CN" i="1">
                                        <a:latin typeface="Cambria Math" panose="02040503050406030204" pitchFamily="18" charset="0"/>
                                        <a:ea typeface="Cambria Math" panose="02040503050406030204" pitchFamily="18" charset="0"/>
                                      </a:rPr>
                                      <m:t>10</m:t>
                                    </m:r>
                                  </m:e>
                                  <m:sup>
                                    <m:r>
                                      <a:rPr lang="en-US" altLang="zh-CN" i="1">
                                        <a:latin typeface="Cambria Math" panose="02040503050406030204" pitchFamily="18" charset="0"/>
                                        <a:ea typeface="Cambria Math" panose="02040503050406030204" pitchFamily="18" charset="0"/>
                                      </a:rPr>
                                      <m:t>−</m:t>
                                    </m:r>
                                    <m:r>
                                      <a:rPr lang="en-US" altLang="zh-CN" b="0" i="1" smtClean="0">
                                        <a:latin typeface="Cambria Math" panose="02040503050406030204" pitchFamily="18" charset="0"/>
                                        <a:ea typeface="Cambria Math" panose="02040503050406030204" pitchFamily="18" charset="0"/>
                                      </a:rPr>
                                      <m:t>13</m:t>
                                    </m:r>
                                  </m:sup>
                                </m:sSup>
                              </m:oMath>
                            </m:oMathPara>
                          </a14:m>
                          <a:endParaRPr lang="zh-CN" altLang="en-US" dirty="0"/>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14:m>
                            <m:oMathPara xmlns:m="http://schemas.openxmlformats.org/officeDocument/2006/math">
                              <m:oMathParaPr>
                                <m:jc m:val="centerGroup"/>
                              </m:oMathParaPr>
                              <m:oMath xmlns:m="http://schemas.openxmlformats.org/officeDocument/2006/math">
                                <m:r>
                                  <a:rPr lang="en-US" altLang="zh-CN" b="0" i="1" smtClean="0">
                                    <a:latin typeface="Cambria Math" panose="02040503050406030204" pitchFamily="18" charset="0"/>
                                    <a:ea typeface="Cambria Math" panose="02040503050406030204" pitchFamily="18" charset="0"/>
                                  </a:rPr>
                                  <m:t>1</m:t>
                                </m:r>
                                <m:r>
                                  <a:rPr lang="en-US" altLang="zh-CN" b="0" i="1" smtClean="0">
                                    <a:latin typeface="Cambria Math" panose="02040503050406030204" pitchFamily="18" charset="0"/>
                                    <a:ea typeface="Cambria Math" panose="02040503050406030204" pitchFamily="18" charset="0"/>
                                  </a:rPr>
                                  <m:t>.</m:t>
                                </m:r>
                                <m:r>
                                  <a:rPr lang="en-US" altLang="zh-CN" b="0" i="1" smtClean="0">
                                    <a:latin typeface="Cambria Math" panose="02040503050406030204" pitchFamily="18" charset="0"/>
                                    <a:ea typeface="Cambria Math" panose="02040503050406030204" pitchFamily="18" charset="0"/>
                                  </a:rPr>
                                  <m:t>0</m:t>
                                </m:r>
                                <m:r>
                                  <a:rPr lang="en-US" altLang="zh-CN" i="1">
                                    <a:latin typeface="Cambria Math" panose="02040503050406030204" pitchFamily="18" charset="0"/>
                                    <a:ea typeface="Cambria Math" panose="02040503050406030204" pitchFamily="18" charset="0"/>
                                  </a:rPr>
                                  <m:t>×</m:t>
                                </m:r>
                                <m:sSup>
                                  <m:sSupPr>
                                    <m:ctrlPr>
                                      <a:rPr lang="en-US" altLang="zh-CN" i="1">
                                        <a:latin typeface="Cambria Math" panose="02040503050406030204" pitchFamily="18" charset="0"/>
                                        <a:ea typeface="Cambria Math" panose="02040503050406030204" pitchFamily="18" charset="0"/>
                                      </a:rPr>
                                    </m:ctrlPr>
                                  </m:sSupPr>
                                  <m:e>
                                    <m:r>
                                      <a:rPr lang="en-US" altLang="zh-CN" i="1">
                                        <a:latin typeface="Cambria Math" panose="02040503050406030204" pitchFamily="18" charset="0"/>
                                        <a:ea typeface="Cambria Math" panose="02040503050406030204" pitchFamily="18" charset="0"/>
                                      </a:rPr>
                                      <m:t>10</m:t>
                                    </m:r>
                                  </m:e>
                                  <m:sup>
                                    <m:r>
                                      <a:rPr lang="en-US" altLang="zh-CN" i="1">
                                        <a:latin typeface="Cambria Math" panose="02040503050406030204" pitchFamily="18" charset="0"/>
                                        <a:ea typeface="Cambria Math" panose="02040503050406030204" pitchFamily="18" charset="0"/>
                                      </a:rPr>
                                      <m:t>−</m:t>
                                    </m:r>
                                    <m:r>
                                      <a:rPr lang="en-US" altLang="zh-CN" b="0" i="1" smtClean="0">
                                        <a:latin typeface="Cambria Math" panose="02040503050406030204" pitchFamily="18" charset="0"/>
                                        <a:ea typeface="Cambria Math" panose="02040503050406030204" pitchFamily="18" charset="0"/>
                                      </a:rPr>
                                      <m:t>6</m:t>
                                    </m:r>
                                  </m:sup>
                                </m:sSup>
                              </m:oMath>
                            </m:oMathPara>
                          </a14:m>
                          <a:endParaRPr lang="zh-CN" altLang="en-US" dirty="0"/>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476885">
                    <a:tc rowSpan="2">
                      <a:txBody>
                        <a:bodyPr/>
                        <a:lstStyle/>
                        <a:p>
                          <a:r>
                            <a:rPr lang="en-US" altLang="zh-CN" dirty="0" smtClean="0"/>
                            <a:t>most sensitive skyloc</a:t>
                          </a:r>
                          <a:endParaRPr lang="zh-CN" altLang="en-US"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14:m>
                            <m:oMathPara xmlns:m="http://schemas.openxmlformats.org/officeDocument/2006/math">
                              <m:oMathParaPr>
                                <m:jc m:val="centerGroup"/>
                              </m:oMathParaPr>
                              <m:oMath xmlns:m="http://schemas.openxmlformats.org/officeDocument/2006/math">
                                <m:r>
                                  <a:rPr lang="en-US" altLang="zh-CN" b="0" i="1" smtClean="0">
                                    <a:latin typeface="Cambria Math" panose="02040503050406030204" pitchFamily="18" charset="0"/>
                                  </a:rPr>
                                  <m:t>6</m:t>
                                </m:r>
                                <m:r>
                                  <a:rPr lang="en-US" altLang="zh-CN" b="0" i="1" smtClean="0">
                                    <a:latin typeface="Cambria Math" panose="02040503050406030204" pitchFamily="18" charset="0"/>
                                  </a:rPr>
                                  <m:t>.</m:t>
                                </m:r>
                                <m:r>
                                  <a:rPr lang="en-US" altLang="zh-CN" b="0" i="1" smtClean="0">
                                    <a:latin typeface="Cambria Math" panose="02040503050406030204" pitchFamily="18" charset="0"/>
                                  </a:rPr>
                                  <m:t>211</m:t>
                                </m:r>
                                <m:r>
                                  <a:rPr lang="en-US" altLang="zh-CN" b="0" i="1" smtClean="0">
                                    <a:latin typeface="Cambria Math" panose="02040503050406030204" pitchFamily="18" charset="0"/>
                                    <a:ea typeface="Cambria Math" panose="02040503050406030204" pitchFamily="18" charset="0"/>
                                  </a:rPr>
                                  <m:t>×</m:t>
                                </m:r>
                                <m:sSup>
                                  <m:sSupPr>
                                    <m:ctrlPr>
                                      <a:rPr lang="en-US" altLang="zh-CN" b="0" i="1" smtClean="0">
                                        <a:latin typeface="Cambria Math" panose="02040503050406030204" pitchFamily="18" charset="0"/>
                                        <a:ea typeface="Cambria Math" panose="02040503050406030204" pitchFamily="18" charset="0"/>
                                      </a:rPr>
                                    </m:ctrlPr>
                                  </m:sSupPr>
                                  <m:e>
                                    <m:r>
                                      <a:rPr lang="en-US" altLang="zh-CN" b="0" i="1" smtClean="0">
                                        <a:latin typeface="Cambria Math" panose="02040503050406030204" pitchFamily="18" charset="0"/>
                                        <a:ea typeface="Cambria Math" panose="02040503050406030204" pitchFamily="18" charset="0"/>
                                      </a:rPr>
                                      <m:t>10</m:t>
                                    </m:r>
                                  </m:e>
                                  <m:sup>
                                    <m:r>
                                      <a:rPr lang="en-US" altLang="zh-CN" b="0" i="1" smtClean="0">
                                        <a:latin typeface="Cambria Math" panose="02040503050406030204" pitchFamily="18" charset="0"/>
                                        <a:ea typeface="Cambria Math" panose="02040503050406030204" pitchFamily="18" charset="0"/>
                                      </a:rPr>
                                      <m:t>−</m:t>
                                    </m:r>
                                    <m:r>
                                      <a:rPr lang="en-US" altLang="zh-CN" b="0" i="1" smtClean="0">
                                        <a:latin typeface="Cambria Math" panose="02040503050406030204" pitchFamily="18" charset="0"/>
                                        <a:ea typeface="Cambria Math" panose="02040503050406030204" pitchFamily="18" charset="0"/>
                                      </a:rPr>
                                      <m:t>15</m:t>
                                    </m:r>
                                  </m:sup>
                                </m:sSup>
                              </m:oMath>
                            </m:oMathPara>
                          </a14:m>
                          <a:endParaRPr lang="zh-CN" altLang="en-US" dirty="0"/>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14:m>
                            <m:oMathPara xmlns:m="http://schemas.openxmlformats.org/officeDocument/2006/math">
                              <m:oMathParaPr>
                                <m:jc m:val="centerGroup"/>
                              </m:oMathParaPr>
                              <m:oMath xmlns:m="http://schemas.openxmlformats.org/officeDocument/2006/math">
                                <m:r>
                                  <a:rPr lang="en-US" altLang="zh-CN" b="0" i="1" smtClean="0">
                                    <a:latin typeface="Cambria Math" panose="02040503050406030204" pitchFamily="18" charset="0"/>
                                    <a:ea typeface="Cambria Math" panose="02040503050406030204" pitchFamily="18" charset="0"/>
                                  </a:rPr>
                                  <m:t>7</m:t>
                                </m:r>
                                <m:r>
                                  <a:rPr lang="en-US" altLang="zh-CN" b="0" i="1" smtClean="0">
                                    <a:latin typeface="Cambria Math" panose="02040503050406030204" pitchFamily="18" charset="0"/>
                                    <a:ea typeface="Cambria Math" panose="02040503050406030204" pitchFamily="18" charset="0"/>
                                  </a:rPr>
                                  <m:t>.</m:t>
                                </m:r>
                                <m:r>
                                  <a:rPr lang="en-US" altLang="zh-CN" b="0" i="1" smtClean="0">
                                    <a:latin typeface="Cambria Math" panose="02040503050406030204" pitchFamily="18" charset="0"/>
                                    <a:ea typeface="Cambria Math" panose="02040503050406030204" pitchFamily="18" charset="0"/>
                                  </a:rPr>
                                  <m:t>079</m:t>
                                </m:r>
                                <m:r>
                                  <a:rPr lang="en-US" altLang="zh-CN" b="0" i="1" smtClean="0">
                                    <a:latin typeface="Cambria Math" panose="02040503050406030204" pitchFamily="18" charset="0"/>
                                    <a:ea typeface="Cambria Math" panose="02040503050406030204" pitchFamily="18" charset="0"/>
                                  </a:rPr>
                                  <m:t>×</m:t>
                                </m:r>
                                <m:sSup>
                                  <m:sSupPr>
                                    <m:ctrlPr>
                                      <a:rPr lang="en-US" altLang="zh-CN" b="0" i="1" smtClean="0">
                                        <a:latin typeface="Cambria Math" panose="02040503050406030204" pitchFamily="18" charset="0"/>
                                        <a:ea typeface="Cambria Math" panose="02040503050406030204" pitchFamily="18" charset="0"/>
                                      </a:rPr>
                                    </m:ctrlPr>
                                  </m:sSupPr>
                                  <m:e>
                                    <m:r>
                                      <a:rPr lang="en-US" altLang="zh-CN" b="0" i="1" smtClean="0">
                                        <a:latin typeface="Cambria Math" panose="02040503050406030204" pitchFamily="18" charset="0"/>
                                        <a:ea typeface="Cambria Math" panose="02040503050406030204" pitchFamily="18" charset="0"/>
                                      </a:rPr>
                                      <m:t>10</m:t>
                                    </m:r>
                                  </m:e>
                                  <m:sup>
                                    <m:r>
                                      <a:rPr lang="en-US" altLang="zh-CN" b="0" i="1" smtClean="0">
                                        <a:latin typeface="Cambria Math" panose="02040503050406030204" pitchFamily="18" charset="0"/>
                                        <a:ea typeface="Cambria Math" panose="02040503050406030204" pitchFamily="18" charset="0"/>
                                      </a:rPr>
                                      <m:t>−</m:t>
                                    </m:r>
                                    <m:r>
                                      <a:rPr lang="en-US" altLang="zh-CN" b="0" i="1" smtClean="0">
                                        <a:latin typeface="Cambria Math" panose="02040503050406030204" pitchFamily="18" charset="0"/>
                                        <a:ea typeface="Cambria Math" panose="02040503050406030204" pitchFamily="18" charset="0"/>
                                      </a:rPr>
                                      <m:t>8</m:t>
                                    </m:r>
                                  </m:sup>
                                </m:sSup>
                              </m:oMath>
                            </m:oMathPara>
                          </a14:m>
                          <a:endParaRPr lang="zh-CN" altLang="en-US" dirty="0"/>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r>
                  <a:tr h="437515">
                    <a:tc vMerge="1">
                      <a:tcPr/>
                    </a:tc>
                    <a:tc>
                      <a:txBody>
                        <a:bodyPr/>
                        <a:lstStyle/>
                        <a:p>
                          <a14:m>
                            <m:oMathPara xmlns:m="http://schemas.openxmlformats.org/officeDocument/2006/math">
                              <m:oMathParaPr>
                                <m:jc m:val="centerGroup"/>
                              </m:oMathParaPr>
                              <m:oMath xmlns:m="http://schemas.openxmlformats.org/officeDocument/2006/math">
                                <m:r>
                                  <a:rPr lang="en-US" altLang="zh-CN" b="0" i="1" smtClean="0">
                                    <a:latin typeface="Cambria Math" panose="02040503050406030204" pitchFamily="18" charset="0"/>
                                  </a:rPr>
                                  <m:t>8</m:t>
                                </m:r>
                                <m:r>
                                  <a:rPr lang="en-US" altLang="zh-CN" b="0" i="1" smtClean="0">
                                    <a:latin typeface="Cambria Math" panose="02040503050406030204" pitchFamily="18" charset="0"/>
                                  </a:rPr>
                                  <m:t>.</m:t>
                                </m:r>
                                <m:r>
                                  <a:rPr lang="en-US" altLang="zh-CN" b="0" i="1" smtClean="0">
                                    <a:latin typeface="Cambria Math" panose="02040503050406030204" pitchFamily="18" charset="0"/>
                                  </a:rPr>
                                  <m:t>891</m:t>
                                </m:r>
                                <m:r>
                                  <a:rPr lang="en-US" altLang="zh-CN" i="1">
                                    <a:latin typeface="Cambria Math" panose="02040503050406030204" pitchFamily="18" charset="0"/>
                                    <a:ea typeface="Cambria Math" panose="02040503050406030204" pitchFamily="18" charset="0"/>
                                  </a:rPr>
                                  <m:t>×</m:t>
                                </m:r>
                                <m:sSup>
                                  <m:sSupPr>
                                    <m:ctrlPr>
                                      <a:rPr lang="en-US" altLang="zh-CN" i="1">
                                        <a:latin typeface="Cambria Math" panose="02040503050406030204" pitchFamily="18" charset="0"/>
                                        <a:ea typeface="Cambria Math" panose="02040503050406030204" pitchFamily="18" charset="0"/>
                                      </a:rPr>
                                    </m:ctrlPr>
                                  </m:sSupPr>
                                  <m:e>
                                    <m:r>
                                      <a:rPr lang="en-US" altLang="zh-CN" i="1">
                                        <a:latin typeface="Cambria Math" panose="02040503050406030204" pitchFamily="18" charset="0"/>
                                        <a:ea typeface="Cambria Math" panose="02040503050406030204" pitchFamily="18" charset="0"/>
                                      </a:rPr>
                                      <m:t>10</m:t>
                                    </m:r>
                                  </m:e>
                                  <m:sup>
                                    <m:r>
                                      <a:rPr lang="en-US" altLang="zh-CN" i="1">
                                        <a:latin typeface="Cambria Math" panose="02040503050406030204" pitchFamily="18" charset="0"/>
                                        <a:ea typeface="Cambria Math" panose="02040503050406030204" pitchFamily="18" charset="0"/>
                                      </a:rPr>
                                      <m:t>−</m:t>
                                    </m:r>
                                    <m:r>
                                      <a:rPr lang="en-US" altLang="zh-CN" b="0" i="1" smtClean="0">
                                        <a:latin typeface="Cambria Math" panose="02040503050406030204" pitchFamily="18" charset="0"/>
                                        <a:ea typeface="Cambria Math" panose="02040503050406030204" pitchFamily="18" charset="0"/>
                                      </a:rPr>
                                      <m:t>14</m:t>
                                    </m:r>
                                  </m:sup>
                                </m:sSup>
                              </m:oMath>
                            </m:oMathPara>
                          </a14:m>
                          <a:endParaRPr lang="zh-CN" altLang="en-US" dirty="0"/>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lang="en-US" altLang="zh-CN" b="0" i="1" smtClean="0">
                                    <a:latin typeface="Cambria Math" panose="02040503050406030204" pitchFamily="18" charset="0"/>
                                    <a:ea typeface="Cambria Math" panose="02040503050406030204" pitchFamily="18" charset="0"/>
                                  </a:rPr>
                                  <m:t>1</m:t>
                                </m:r>
                                <m:r>
                                  <a:rPr lang="en-US" altLang="zh-CN" b="0" i="1" smtClean="0">
                                    <a:latin typeface="Cambria Math" panose="02040503050406030204" pitchFamily="18" charset="0"/>
                                    <a:ea typeface="Cambria Math" panose="02040503050406030204" pitchFamily="18" charset="0"/>
                                  </a:rPr>
                                  <m:t>.</m:t>
                                </m:r>
                                <m:r>
                                  <a:rPr lang="en-US" altLang="zh-CN" b="0" i="1" smtClean="0">
                                    <a:latin typeface="Cambria Math" panose="02040503050406030204" pitchFamily="18" charset="0"/>
                                    <a:ea typeface="Cambria Math" panose="02040503050406030204" pitchFamily="18" charset="0"/>
                                  </a:rPr>
                                  <m:t>0</m:t>
                                </m:r>
                                <m:r>
                                  <a:rPr lang="en-US" altLang="zh-CN" i="1">
                                    <a:latin typeface="Cambria Math" panose="02040503050406030204" pitchFamily="18" charset="0"/>
                                    <a:ea typeface="Cambria Math" panose="02040503050406030204" pitchFamily="18" charset="0"/>
                                  </a:rPr>
                                  <m:t>×</m:t>
                                </m:r>
                                <m:sSup>
                                  <m:sSupPr>
                                    <m:ctrlPr>
                                      <a:rPr lang="en-US" altLang="zh-CN" i="1">
                                        <a:latin typeface="Cambria Math" panose="02040503050406030204" pitchFamily="18" charset="0"/>
                                        <a:ea typeface="Cambria Math" panose="02040503050406030204" pitchFamily="18" charset="0"/>
                                      </a:rPr>
                                    </m:ctrlPr>
                                  </m:sSupPr>
                                  <m:e>
                                    <m:r>
                                      <a:rPr lang="en-US" altLang="zh-CN" i="1">
                                        <a:latin typeface="Cambria Math" panose="02040503050406030204" pitchFamily="18" charset="0"/>
                                        <a:ea typeface="Cambria Math" panose="02040503050406030204" pitchFamily="18" charset="0"/>
                                      </a:rPr>
                                      <m:t>10</m:t>
                                    </m:r>
                                  </m:e>
                                  <m:sup>
                                    <m:r>
                                      <a:rPr lang="en-US" altLang="zh-CN" i="1">
                                        <a:latin typeface="Cambria Math" panose="02040503050406030204" pitchFamily="18" charset="0"/>
                                        <a:ea typeface="Cambria Math" panose="02040503050406030204" pitchFamily="18" charset="0"/>
                                      </a:rPr>
                                      <m:t>−</m:t>
                                    </m:r>
                                    <m:r>
                                      <a:rPr lang="en-US" altLang="zh-CN" b="0" i="1" smtClean="0">
                                        <a:latin typeface="Cambria Math" panose="02040503050406030204" pitchFamily="18" charset="0"/>
                                        <a:ea typeface="Cambria Math" panose="02040503050406030204" pitchFamily="18" charset="0"/>
                                      </a:rPr>
                                      <m:t>6</m:t>
                                    </m:r>
                                  </m:sup>
                                </m:sSup>
                              </m:oMath>
                            </m:oMathPara>
                          </a14:m>
                          <a:endParaRPr lang="zh-CN" altLang="en-US" dirty="0"/>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mc:Choice>
        <mc:Fallback xmlns="">
          <p:graphicFrame>
            <p:nvGraphicFramePr>
              <p:cNvPr id="7" name="表格 6"/>
              <p:cNvGraphicFramePr>
                <a:graphicFrameLocks noGrp="1"/>
              </p:cNvGraphicFramePr>
              <p:nvPr>
                <p:custDataLst>
                  <p:tags r:id="rId4"/>
                </p:custDataLst>
              </p:nvPr>
            </p:nvGraphicFramePr>
            <p:xfrm>
              <a:off x="6760845" y="1236345"/>
              <a:ext cx="4392930" cy="2192655"/>
            </p:xfrm>
            <a:graphic>
              <a:graphicData uri="http://schemas.openxmlformats.org/drawingml/2006/table">
                <a:tbl>
                  <a:tblPr firstRow="1" bandRow="1">
                    <a:tableStyleId>{5940675A-B579-460E-94D1-54222C63F5DA}</a:tableStyleId>
                  </a:tblPr>
                  <a:tblGrid>
                    <a:gridCol w="1085215"/>
                    <a:gridCol w="1757045"/>
                    <a:gridCol w="1550670"/>
                  </a:tblGrid>
                  <a:tr h="382270">
                    <a:tc>
                      <a:txBody>
                        <a:bodyPr/>
                        <a:lstStyle/>
                        <a:p>
                          <a:endParaRPr lang="zh-CN" altLang="en-US"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zh-CN"/>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5"/>
                        </a:blipFill>
                      </a:tcPr>
                    </a:tc>
                    <a:tc>
                      <a:txBody>
                        <a:bodyPr/>
                        <a:lstStyle/>
                        <a:p>
                          <a:endParaRPr lang="zh-CN"/>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5"/>
                        </a:blipFill>
                      </a:tcPr>
                    </a:tc>
                  </a:tr>
                  <a:tr h="472440">
                    <a:tc rowSpan="2">
                      <a:txBody>
                        <a:bodyPr/>
                        <a:lstStyle/>
                        <a:p>
                          <a:r>
                            <a:rPr lang="en-US" altLang="zh-CN" b="0" dirty="0" smtClean="0">
                              <a:solidFill>
                                <a:schemeClr val="tx1"/>
                              </a:solidFill>
                            </a:rPr>
                            <a:t>CW</a:t>
                          </a:r>
                          <a:endParaRPr lang="zh-CN" altLang="en-US" b="0" dirty="0">
                            <a:solidFill>
                              <a:schemeClr val="tx1"/>
                            </a:solidFill>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zh-CN"/>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blipFill>
                          <a:blip r:embed="rId5"/>
                        </a:blipFill>
                      </a:tcPr>
                    </a:tc>
                    <a:tc>
                      <a:txBody>
                        <a:bodyPr/>
                        <a:lstStyle/>
                        <a:p>
                          <a:endParaRPr lang="zh-CN"/>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blipFill>
                          <a:blip r:embed="rId5"/>
                        </a:blipFill>
                      </a:tcPr>
                    </a:tc>
                  </a:tr>
                  <a:tr h="423545">
                    <a:tc vMerge="1">
                      <a:tcPr/>
                    </a:tc>
                    <a:tc>
                      <a:txBody>
                        <a:bodyPr/>
                        <a:lstStyle/>
                        <a:p>
                          <a:endParaRPr lang="zh-CN"/>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5"/>
                        </a:blipFill>
                      </a:tcPr>
                    </a:tc>
                    <a:tc>
                      <a:txBody>
                        <a:bodyPr/>
                        <a:lstStyle/>
                        <a:p>
                          <a:endParaRPr lang="zh-CN"/>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5"/>
                        </a:blipFill>
                      </a:tcPr>
                    </a:tc>
                  </a:tr>
                  <a:tr h="476885">
                    <a:tc rowSpan="2">
                      <a:txBody>
                        <a:bodyPr/>
                        <a:lstStyle/>
                        <a:p>
                          <a:r>
                            <a:rPr lang="en-US" altLang="zh-CN" dirty="0" smtClean="0"/>
                            <a:t>most sensitive skyloc</a:t>
                          </a:r>
                          <a:endParaRPr lang="zh-CN" altLang="en-US"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zh-CN"/>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blipFill>
                          <a:blip r:embed="rId5"/>
                        </a:blipFill>
                      </a:tcPr>
                    </a:tc>
                    <a:tc>
                      <a:txBody>
                        <a:bodyPr/>
                        <a:lstStyle/>
                        <a:p>
                          <a:endParaRPr lang="zh-CN"/>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blipFill>
                          <a:blip r:embed="rId5"/>
                        </a:blipFill>
                      </a:tcPr>
                    </a:tc>
                  </a:tr>
                  <a:tr h="437515">
                    <a:tc vMerge="1">
                      <a:tcPr/>
                    </a:tc>
                    <a:tc>
                      <a:txBody>
                        <a:bodyPr/>
                        <a:lstStyle/>
                        <a:p>
                          <a:endParaRPr lang="zh-CN"/>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5"/>
                        </a:blipFill>
                      </a:tcPr>
                    </a:tc>
                    <a:tc>
                      <a:txBody>
                        <a:bodyPr/>
                        <a:lstStyle/>
                        <a:p>
                          <a:endParaRPr lang="zh-CN"/>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5"/>
                        </a:blipFill>
                      </a:tcPr>
                    </a:tc>
                  </a:tr>
                </a:tbl>
              </a:graphicData>
            </a:graphic>
          </p:graphicFrame>
        </mc:Fallback>
      </mc:AlternateContent>
      <p:sp>
        <p:nvSpPr>
          <p:cNvPr id="16" name="文本框 15"/>
          <p:cNvSpPr txBox="1"/>
          <p:nvPr/>
        </p:nvSpPr>
        <p:spPr>
          <a:xfrm>
            <a:off x="6687664" y="742583"/>
            <a:ext cx="4804282" cy="338554"/>
          </a:xfrm>
          <a:prstGeom prst="rect">
            <a:avLst/>
          </a:prstGeom>
          <a:noFill/>
        </p:spPr>
        <p:txBody>
          <a:bodyPr wrap="square" rtlCol="0">
            <a:spAutoFit/>
          </a:bodyPr>
          <a:lstStyle/>
          <a:p>
            <a:r>
              <a:rPr lang="en-US" altLang="zh-CN" sz="1600" dirty="0" smtClean="0">
                <a:latin typeface="Arial" panose="020B0604020202020204" pitchFamily="34" charset="0"/>
                <a:cs typeface="Arial" panose="020B0604020202020204" pitchFamily="34" charset="0"/>
              </a:rPr>
              <a:t>Table </a:t>
            </a:r>
            <a:r>
              <a:rPr lang="en-US" altLang="zh-CN" sz="1600" dirty="0">
                <a:latin typeface="Arial" panose="020B0604020202020204" pitchFamily="34" charset="0"/>
                <a:cs typeface="Arial" panose="020B0604020202020204" pitchFamily="34" charset="0"/>
              </a:rPr>
              <a:t>4</a:t>
            </a:r>
            <a:r>
              <a:rPr lang="en-US" altLang="zh-CN" sz="1600" dirty="0" smtClean="0">
                <a:latin typeface="Arial" panose="020B0604020202020204" pitchFamily="34" charset="0"/>
                <a:cs typeface="Arial" panose="020B0604020202020204" pitchFamily="34" charset="0"/>
              </a:rPr>
              <a:t> </a:t>
            </a:r>
            <a:r>
              <a:rPr lang="en-US" altLang="zh-CN" sz="1600" dirty="0" smtClean="0">
                <a:latin typeface="Arial" panose="020B0604020202020204" pitchFamily="34" charset="0"/>
                <a:cs typeface="Arial" panose="020B0604020202020204" pitchFamily="34" charset="0"/>
              </a:rPr>
              <a:t>Optimal statistics of strain amplitude limit</a:t>
            </a:r>
            <a:endParaRPr lang="zh-CN" altLang="en-US" sz="1600" dirty="0">
              <a:latin typeface="Arial" panose="020B0604020202020204" pitchFamily="34" charset="0"/>
              <a:cs typeface="Arial" panose="020B0604020202020204" pitchFamily="34" charset="0"/>
            </a:endParaRPr>
          </a:p>
        </p:txBody>
      </p:sp>
      <p:pic>
        <p:nvPicPr>
          <p:cNvPr id="4" name="图片 3"/>
          <p:cNvPicPr>
            <a:picLocks noChangeAspect="1"/>
          </p:cNvPicPr>
          <p:nvPr>
            <p:custDataLst>
              <p:tags r:id="rId6"/>
            </p:custDataLst>
          </p:nvPr>
        </p:nvPicPr>
        <p:blipFill>
          <a:blip r:embed="rId7">
            <a:extLst>
              <a:ext uri="{28A0092B-C50C-407E-A947-70E740481C1C}">
                <a14:useLocalDpi xmlns:a14="http://schemas.microsoft.com/office/drawing/2010/main" val="0"/>
              </a:ext>
            </a:extLst>
          </a:blip>
          <a:stretch>
            <a:fillRect/>
          </a:stretch>
        </p:blipFill>
        <p:spPr>
          <a:xfrm>
            <a:off x="6022340" y="3329940"/>
            <a:ext cx="6028055" cy="3582670"/>
          </a:xfrm>
          <a:prstGeom prst="rect">
            <a:avLst/>
          </a:prstGeom>
        </p:spPr>
      </p:pic>
      <p:sp>
        <p:nvSpPr>
          <p:cNvPr id="3" name="文本框 2"/>
          <p:cNvSpPr txBox="1"/>
          <p:nvPr>
            <p:custDataLst>
              <p:tags r:id="rId8"/>
            </p:custDataLst>
          </p:nvPr>
        </p:nvSpPr>
        <p:spPr>
          <a:xfrm>
            <a:off x="1205230" y="97155"/>
            <a:ext cx="9246235" cy="645160"/>
          </a:xfrm>
          <a:prstGeom prst="rect">
            <a:avLst/>
          </a:prstGeom>
          <a:noFill/>
        </p:spPr>
        <p:txBody>
          <a:bodyPr wrap="square" rtlCol="0" anchor="t">
            <a:spAutoFit/>
          </a:bodyPr>
          <a:p>
            <a:r>
              <a:rPr lang="en-US" altLang="zh-CN" sz="3600">
                <a:latin typeface="+mj-lt"/>
                <a:cs typeface="+mj-lt"/>
                <a:sym typeface="+mn-ea"/>
              </a:rPr>
              <a:t>Constrain continuous GW  with single pulsar</a:t>
            </a:r>
            <a:endParaRPr lang="en-US" altLang="zh-CN" sz="3600">
              <a:latin typeface="+mj-lt"/>
              <a:cs typeface="+mj-lt"/>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Tm="51113">
        <p:fade/>
      </p:transition>
    </mc:Choice>
    <mc:Fallback>
      <p:transition spd="med" advTm="51113">
        <p:fade/>
      </p:transition>
    </mc:Fallback>
  </mc:AlternateContent>
  <p:timing>
    <p:tnLst>
      <p:par>
        <p:cTn id="1" dur="indefinite" restart="never" nodeType="tmRoot"/>
      </p:par>
    </p:tnLst>
  </p:timing>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UNIT_PLACING_PICTURE_USER_VIEWPORT" val="{&quot;height&quot;:3856,&quot;width&quot;:5141}"/>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TIMING" val="|9.6"/>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TIMING" val="|1.1|0.8"/>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TIMING" val="|1.7"/>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TIMING" val="|1.7"/>
</p:tagLst>
</file>

<file path=ppt/tags/tag21.xml><?xml version="1.0" encoding="utf-8"?>
<p:tagLst xmlns:p="http://schemas.openxmlformats.org/presentationml/2006/main">
  <p:tag name="TIMING" val="|1.7"/>
</p:tagLst>
</file>

<file path=ppt/tags/tag22.xml><?xml version="1.0" encoding="utf-8"?>
<p:tagLst xmlns:p="http://schemas.openxmlformats.org/presentationml/2006/main">
  <p:tag name="KSO_WM_BEAUTIFY_FLAG" val=""/>
  <p:tag name="KSO_WM_UNIT_PLACING_PICTURE_USER_VIEWPORT" val="{&quot;height&quot;:3100,&quot;width&quot;:8286}"/>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TABLE_ENDDRAG_ORIGIN_RECT" val="345*171"/>
  <p:tag name="TABLE_ENDDRAG_RECT" val="532*98*345*171"/>
</p:tagLst>
</file>

<file path=ppt/tags/tag41.xml><?xml version="1.0" encoding="utf-8"?>
<p:tagLst xmlns:p="http://schemas.openxmlformats.org/presentationml/2006/main">
  <p:tag name="TABLE_ENDDRAG_ORIGIN_RECT" val="345*171"/>
  <p:tag name="TABLE_ENDDRAG_RECT" val="532*98*345*171"/>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commondata" val="eyJoZGlkIjoiOGU5YzRhYWE4NGJkMGNiNTM0M2Y2NzFlYzkwNDkzMzkifQ=="/>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5612</Words>
  <Application>WPS 演示</Application>
  <PresentationFormat>宽屏</PresentationFormat>
  <Paragraphs>264</Paragraphs>
  <Slides>23</Slides>
  <Notes>0</Notes>
  <HiddenSlides>0</HiddenSlides>
  <MMClips>0</MMClips>
  <ScaleCrop>false</ScaleCrop>
  <HeadingPairs>
    <vt:vector size="8" baseType="variant">
      <vt:variant>
        <vt:lpstr>已用的字体</vt:lpstr>
      </vt:variant>
      <vt:variant>
        <vt:i4>19</vt:i4>
      </vt:variant>
      <vt:variant>
        <vt:lpstr>主题</vt:lpstr>
      </vt:variant>
      <vt:variant>
        <vt:i4>1</vt:i4>
      </vt:variant>
      <vt:variant>
        <vt:lpstr>嵌入 OLE 服务器</vt:lpstr>
      </vt:variant>
      <vt:variant>
        <vt:i4>1</vt:i4>
      </vt:variant>
      <vt:variant>
        <vt:lpstr>幻灯片标题</vt:lpstr>
      </vt:variant>
      <vt:variant>
        <vt:i4>23</vt:i4>
      </vt:variant>
    </vt:vector>
  </HeadingPairs>
  <TitlesOfParts>
    <vt:vector size="44" baseType="lpstr">
      <vt:lpstr>Arial</vt:lpstr>
      <vt:lpstr>宋体</vt:lpstr>
      <vt:lpstr>Wingdings</vt:lpstr>
      <vt:lpstr>Times New Roman</vt:lpstr>
      <vt:lpstr>Wingdings</vt:lpstr>
      <vt:lpstr>汉仪大黑简</vt:lpstr>
      <vt:lpstr>黑体</vt:lpstr>
      <vt:lpstr>微软雅黑</vt:lpstr>
      <vt:lpstr>Times New Roman Regular</vt:lpstr>
      <vt:lpstr>Calibri</vt:lpstr>
      <vt:lpstr>Cambria Math</vt:lpstr>
      <vt:lpstr>等线</vt:lpstr>
      <vt:lpstr>Arial Unicode MS</vt:lpstr>
      <vt:lpstr>DejaVu Math TeX Gyre</vt:lpstr>
      <vt:lpstr>Times New Roman Bold</vt:lpstr>
      <vt:lpstr>CMR12</vt:lpstr>
      <vt:lpstr>Segoe Print</vt:lpstr>
      <vt:lpstr>CMMI12</vt:lpstr>
      <vt:lpstr>CMMI8</vt:lpstr>
      <vt:lpstr>WPS</vt:lpstr>
      <vt:lpstr>Equation.KSEE3</vt:lpstr>
      <vt:lpstr>Search for gravitational wave bursts  with pulsar timing array</vt:lpstr>
      <vt:lpstr>Contents</vt:lpstr>
      <vt:lpstr>PowerPoint 演示文稿</vt:lpstr>
      <vt:lpstr>PowerPoint 演示文稿</vt:lpstr>
      <vt:lpstr>PowerPoint 演示文稿</vt:lpstr>
      <vt:lpstr>PowerPoint 演示文稿</vt:lpstr>
      <vt:lpstr>                            Burst with memory (BWM or GWM)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farresound126com</cp:lastModifiedBy>
  <cp:revision>166</cp:revision>
  <dcterms:created xsi:type="dcterms:W3CDTF">2023-08-09T12:44:00Z</dcterms:created>
  <dcterms:modified xsi:type="dcterms:W3CDTF">2025-07-03T01:19:48Z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E9AA88ACDC8C47E2BEC24EC49B47B5D1_13</vt:lpwstr>
  </property>
  <property fmtid="{D5CDD505-2E9C-101B-9397-08002B2CF9AE}" pid="3" name="KSOProductBuildVer">
    <vt:lpwstr>2052-12.1.0.20784</vt:lpwstr>
  </property>
</Properties>
</file>