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286" r:id="rId3"/>
    <p:sldId id="287" r:id="rId5"/>
    <p:sldId id="291" r:id="rId6"/>
    <p:sldId id="318" r:id="rId7"/>
    <p:sldId id="319" r:id="rId8"/>
    <p:sldId id="323" r:id="rId9"/>
    <p:sldId id="320" r:id="rId10"/>
    <p:sldId id="322" r:id="rId11"/>
    <p:sldId id="321" r:id="rId12"/>
    <p:sldId id="326" r:id="rId13"/>
    <p:sldId id="758" r:id="rId14"/>
    <p:sldId id="761" r:id="rId15"/>
    <p:sldId id="330" r:id="rId16"/>
    <p:sldId id="760" r:id="rId17"/>
  </p:sldIdLst>
  <p:sldSz cx="12192000" cy="6858000"/>
  <p:notesSz cx="6858000" cy="9144000"/>
  <p:embeddedFontLst>
    <p:embeddedFont>
      <p:font typeface="宋体" panose="02010600030101010101" pitchFamily="2" charset="-122"/>
      <p:regular r:id="rId22"/>
    </p:embeddedFont>
    <p:embeddedFont>
      <p:font typeface="Calibri" panose="020F0502020204030204" pitchFamily="34" charset="0"/>
      <p:regular r:id="rId23"/>
    </p:embeddedFont>
    <p:embeddedFont>
      <p:font typeface="STXingkai" panose="02010800040101010101" pitchFamily="2" charset="-122"/>
      <p:regular r:id="rId24"/>
    </p:embeddedFont>
    <p:embeddedFont>
      <p:font typeface="微软雅黑" pitchFamily="34" charset="-122"/>
      <p:regular r:id="rId25"/>
    </p:embeddedFont>
    <p:embeddedFont>
      <p:font typeface="Cambria Math" panose="02040503050406030204" pitchFamily="18" charset="0"/>
      <p:regular r:id="rId26"/>
    </p:embeddedFont>
    <p:embeddedFont>
      <p:font typeface="DejaVu Math TeX Gyre" panose="02000503000000000000" charset="0"/>
      <p:regular r:id="rId27"/>
    </p:embeddedFont>
    <p:embeddedFont>
      <p:font typeface="PingFang SC" panose="020B0400000000000000" pitchFamily="34" charset="-122"/>
      <p:regular r:id="rId28"/>
    </p:embeddedFont>
    <p:embeddedFont>
      <p:font typeface="ACADEMY ENGRAVED LET PLAIN:1.0" panose="02000000000000000000" pitchFamily="2" charset="0"/>
      <p:regular r:id="rId29"/>
    </p:embeddedFont>
    <p:embeddedFont>
      <p:font typeface="等线" charset="0"/>
      <p:regular r:id="rId30"/>
    </p:embeddedFont>
    <p:embeddedFont>
      <p:font typeface="等线 Light" charset="0"/>
      <p:regular r:id="rId31"/>
    </p:embeddedFont>
  </p:embeddedFontLst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6D9FEC"/>
    <a:srgbClr val="FF9300"/>
    <a:srgbClr val="174994"/>
    <a:srgbClr val="9C1B09"/>
    <a:srgbClr val="BFE83C"/>
    <a:srgbClr val="0E65E8"/>
    <a:srgbClr val="E83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3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tags" Target="tags/tag11.xml"/><Relationship Id="rId31" Type="http://schemas.openxmlformats.org/officeDocument/2006/relationships/font" Target="fonts/font10.fntdata"/><Relationship Id="rId30" Type="http://schemas.openxmlformats.org/officeDocument/2006/relationships/font" Target="fonts/font9.fntdata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687325-F4A5-B940-B077-313296B080A9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88A21-CFFB-0A4E-B277-181F0C53B58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75445-028D-4A2D-98CE-E4FB7CAC406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1F787-F56E-4AEE-B1B4-77628CF23D5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tags" Target="../tags/tag1.xml"/><Relationship Id="rId2" Type="http://schemas.openxmlformats.org/officeDocument/2006/relationships/image" Target="../media/image7.jpeg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2.png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35.png"/><Relationship Id="rId8" Type="http://schemas.openxmlformats.org/officeDocument/2006/relationships/image" Target="../media/image34.png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7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36.pn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jpe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jpeg"/><Relationship Id="rId2" Type="http://schemas.openxmlformats.org/officeDocument/2006/relationships/image" Target="../media/image7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5.png"/><Relationship Id="rId8" Type="http://schemas.openxmlformats.org/officeDocument/2006/relationships/image" Target="../media/image54.png"/><Relationship Id="rId7" Type="http://schemas.openxmlformats.org/officeDocument/2006/relationships/image" Target="../media/image53.png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7.jpeg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2.png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image" Target="../media/image58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3.png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alphaModFix amt="10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23" t="13461" r="8139"/>
          <a:stretch>
            <a:fillRect/>
          </a:stretch>
        </p:blipFill>
        <p:spPr>
          <a:xfrm>
            <a:off x="0" y="-14037"/>
            <a:ext cx="12192000" cy="686040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13" r="14738"/>
          <a:stretch>
            <a:fillRect/>
          </a:stretch>
        </p:blipFill>
        <p:spPr>
          <a:xfrm>
            <a:off x="-3453" y="-11629"/>
            <a:ext cx="3412130" cy="6869629"/>
          </a:xfrm>
          <a:custGeom>
            <a:avLst/>
            <a:gdLst>
              <a:gd name="connsiteX0" fmla="*/ 0 w 12187790"/>
              <a:gd name="connsiteY0" fmla="*/ 0 h 6858000"/>
              <a:gd name="connsiteX1" fmla="*/ 7921399 w 12187790"/>
              <a:gd name="connsiteY1" fmla="*/ 0 h 6858000"/>
              <a:gd name="connsiteX2" fmla="*/ 12187790 w 12187790"/>
              <a:gd name="connsiteY2" fmla="*/ 6848238 h 6858000"/>
              <a:gd name="connsiteX3" fmla="*/ 12187790 w 12187790"/>
              <a:gd name="connsiteY3" fmla="*/ 6858000 h 6858000"/>
              <a:gd name="connsiteX4" fmla="*/ 0 w 121877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87790" h="6858000">
                <a:moveTo>
                  <a:pt x="0" y="0"/>
                </a:moveTo>
                <a:lnTo>
                  <a:pt x="7921399" y="0"/>
                </a:lnTo>
                <a:lnTo>
                  <a:pt x="12187790" y="6848238"/>
                </a:lnTo>
                <a:lnTo>
                  <a:pt x="1218779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31" name="直角三角形 30"/>
          <p:cNvSpPr/>
          <p:nvPr/>
        </p:nvSpPr>
        <p:spPr>
          <a:xfrm>
            <a:off x="0" y="3439426"/>
            <a:ext cx="2129742" cy="3418574"/>
          </a:xfrm>
          <a:prstGeom prst="rtTriangle">
            <a:avLst/>
          </a:prstGeom>
          <a:solidFill>
            <a:srgbClr val="6D9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直角三角形 29"/>
          <p:cNvSpPr/>
          <p:nvPr/>
        </p:nvSpPr>
        <p:spPr>
          <a:xfrm>
            <a:off x="0" y="3900668"/>
            <a:ext cx="1842392" cy="2957332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直角三角形 34"/>
          <p:cNvSpPr/>
          <p:nvPr/>
        </p:nvSpPr>
        <p:spPr>
          <a:xfrm rot="5400000">
            <a:off x="69783" y="-69784"/>
            <a:ext cx="1384433" cy="1524000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: 形状 42"/>
          <p:cNvSpPr/>
          <p:nvPr/>
        </p:nvSpPr>
        <p:spPr>
          <a:xfrm flipH="1">
            <a:off x="2180542" y="-12567"/>
            <a:ext cx="547824" cy="2948654"/>
          </a:xfrm>
          <a:custGeom>
            <a:avLst/>
            <a:gdLst>
              <a:gd name="connsiteX0" fmla="*/ 1012807 w 1012807"/>
              <a:gd name="connsiteY0" fmla="*/ 0 h 2939977"/>
              <a:gd name="connsiteX1" fmla="*/ 930817 w 1012807"/>
              <a:gd name="connsiteY1" fmla="*/ 0 h 2939977"/>
              <a:gd name="connsiteX2" fmla="*/ 0 w 1012807"/>
              <a:gd name="connsiteY2" fmla="*/ 2939977 h 2939977"/>
              <a:gd name="connsiteX3" fmla="*/ 81990 w 1012807"/>
              <a:gd name="connsiteY3" fmla="*/ 2939977 h 293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2807" h="2939977">
                <a:moveTo>
                  <a:pt x="1012807" y="0"/>
                </a:moveTo>
                <a:lnTo>
                  <a:pt x="930817" y="0"/>
                </a:lnTo>
                <a:lnTo>
                  <a:pt x="0" y="2939977"/>
                </a:lnTo>
                <a:lnTo>
                  <a:pt x="81990" y="29399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直角三角形 7"/>
          <p:cNvSpPr/>
          <p:nvPr/>
        </p:nvSpPr>
        <p:spPr>
          <a:xfrm flipH="1" flipV="1">
            <a:off x="10062258" y="-14037"/>
            <a:ext cx="2129742" cy="3430204"/>
          </a:xfrm>
          <a:prstGeom prst="rtTriangle">
            <a:avLst/>
          </a:prstGeom>
          <a:solidFill>
            <a:srgbClr val="6D9F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直角三角形 8"/>
          <p:cNvSpPr/>
          <p:nvPr/>
        </p:nvSpPr>
        <p:spPr>
          <a:xfrm flipH="1" flipV="1">
            <a:off x="10349608" y="-8678"/>
            <a:ext cx="1842392" cy="2957332"/>
          </a:xfrm>
          <a:prstGeom prst="rt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834573" y="1572723"/>
            <a:ext cx="829255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altLang="zh-CN" sz="3500" b="1" dirty="0">
                <a:solidFill>
                  <a:schemeClr val="accent1">
                    <a:lumMod val="75000"/>
                  </a:schemeClr>
                </a:solidFill>
                <a:latin typeface="Times New Roman" panose="02020503050405090304" charset="0"/>
                <a:ea typeface="思源黑体" panose="020B0400000000000000" charset="-122"/>
              </a:rPr>
              <a:t>Propagation-induced Spectro-polarimetric Properties of Fast Radio Burst</a:t>
            </a:r>
            <a:endParaRPr lang="zh-CN" altLang="en-US" sz="3500" b="1" dirty="0">
              <a:solidFill>
                <a:schemeClr val="accent1">
                  <a:lumMod val="75000"/>
                </a:schemeClr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938119" y="2793011"/>
            <a:ext cx="6042821" cy="0"/>
          </a:xfrm>
          <a:prstGeom prst="line">
            <a:avLst/>
          </a:prstGeom>
          <a:ln w="28575">
            <a:solidFill>
              <a:srgbClr val="17499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/>
          <p:cNvSpPr txBox="1"/>
          <p:nvPr/>
        </p:nvSpPr>
        <p:spPr>
          <a:xfrm>
            <a:off x="7308571" y="6066783"/>
            <a:ext cx="9829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2025.7.3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20" name="任意多边形: 形状 19"/>
          <p:cNvSpPr/>
          <p:nvPr/>
        </p:nvSpPr>
        <p:spPr>
          <a:xfrm flipH="1">
            <a:off x="2748686" y="4401599"/>
            <a:ext cx="784452" cy="2456401"/>
          </a:xfrm>
          <a:custGeom>
            <a:avLst/>
            <a:gdLst>
              <a:gd name="connsiteX0" fmla="*/ 1265148 w 1265148"/>
              <a:gd name="connsiteY0" fmla="*/ 0 h 2939977"/>
              <a:gd name="connsiteX1" fmla="*/ 928956 w 1265148"/>
              <a:gd name="connsiteY1" fmla="*/ 0 h 2939977"/>
              <a:gd name="connsiteX2" fmla="*/ 926982 w 1265148"/>
              <a:gd name="connsiteY2" fmla="*/ 6271 h 2939977"/>
              <a:gd name="connsiteX3" fmla="*/ 928831 w 1265148"/>
              <a:gd name="connsiteY3" fmla="*/ 6271 h 2939977"/>
              <a:gd name="connsiteX4" fmla="*/ 0 w 1265148"/>
              <a:gd name="connsiteY4" fmla="*/ 2939977 h 2939977"/>
              <a:gd name="connsiteX5" fmla="*/ 334331 w 1265148"/>
              <a:gd name="connsiteY5" fmla="*/ 2939977 h 29399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751" h="3868">
                <a:moveTo>
                  <a:pt x="1222" y="0"/>
                </a:moveTo>
                <a:lnTo>
                  <a:pt x="1751" y="0"/>
                </a:lnTo>
                <a:lnTo>
                  <a:pt x="527" y="3868"/>
                </a:lnTo>
                <a:lnTo>
                  <a:pt x="0" y="3868"/>
                </a:lnTo>
                <a:lnTo>
                  <a:pt x="1222" y="10"/>
                </a:lnTo>
                <a:lnTo>
                  <a:pt x="1219" y="10"/>
                </a:lnTo>
                <a:lnTo>
                  <a:pt x="1222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957976" y="3269012"/>
            <a:ext cx="6169153" cy="243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5227" tIns="47613" rIns="95227" bIns="47613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36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90204" pitchFamily="34" charset="0"/>
              <a:buChar char="•"/>
              <a:defRPr sz="27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90204" pitchFamily="34" charset="0"/>
              <a:buChar char="–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9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02997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02997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02997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02997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sz="2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2800" dirty="0" err="1">
                <a:solidFill>
                  <a:srgbClr val="174994"/>
                </a:solidFill>
                <a:latin typeface="Comic Sans MS" panose="030F0902030302020204" pitchFamily="66" charset="0"/>
                <a:ea typeface="方正舒体" panose="02010601030101010101" pitchFamily="2" charset="-122"/>
                <a:cs typeface="Times New Roman" panose="02020503050405090304" charset="0"/>
              </a:rPr>
              <a:t>Weiyang</a:t>
            </a:r>
            <a:r>
              <a:rPr lang="en-US" altLang="zh-CN" sz="2800" dirty="0">
                <a:solidFill>
                  <a:srgbClr val="174994"/>
                </a:solidFill>
                <a:latin typeface="Comic Sans MS" panose="030F0902030302020204" pitchFamily="66" charset="0"/>
                <a:ea typeface="方正舒体" panose="02010601030101010101" pitchFamily="2" charset="-122"/>
                <a:cs typeface="Times New Roman" panose="02020503050405090304" charset="0"/>
              </a:rPr>
              <a:t> Wang</a:t>
            </a:r>
            <a:r>
              <a:rPr lang="zh-CN" altLang="en-US" sz="2800" dirty="0">
                <a:solidFill>
                  <a:srgbClr val="174994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华文楷体" panose="02010600040101010101" charset="-122"/>
              </a:rPr>
              <a:t>（</a:t>
            </a:r>
            <a:r>
              <a:rPr lang="zh-CN" altLang="en-US" sz="2800" b="1" dirty="0">
                <a:solidFill>
                  <a:srgbClr val="174994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华文楷体" panose="02010600040101010101" charset="-122"/>
              </a:rPr>
              <a:t>王维扬</a:t>
            </a:r>
            <a:r>
              <a:rPr lang="zh-CN" altLang="en-US" sz="2800" dirty="0">
                <a:solidFill>
                  <a:srgbClr val="174994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华文楷体" panose="02010600040101010101" charset="-122"/>
              </a:rPr>
              <a:t>）</a:t>
            </a:r>
            <a:endParaRPr lang="en-US" altLang="zh-CN" sz="2800" dirty="0">
              <a:solidFill>
                <a:srgbClr val="174994"/>
              </a:solidFill>
              <a:latin typeface="STXingkai" panose="02010800040101010101" pitchFamily="2" charset="-122"/>
              <a:ea typeface="STXingkai" panose="02010800040101010101" pitchFamily="2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2800" dirty="0">
                <a:solidFill>
                  <a:srgbClr val="174994"/>
                </a:solidFill>
                <a:latin typeface="STXingkai" panose="02010800040101010101" pitchFamily="2" charset="-122"/>
                <a:ea typeface="STXingkai" panose="02010800040101010101" pitchFamily="2" charset="-122"/>
                <a:cs typeface="华文楷体" panose="02010600040101010101" charset="-122"/>
              </a:rPr>
              <a:t>arXiv:2502.02857</a:t>
            </a:r>
            <a:endParaRPr lang="en-US" altLang="zh-CN" sz="2000" dirty="0">
              <a:solidFill>
                <a:srgbClr val="174994"/>
              </a:solidFill>
              <a:latin typeface="Comic Sans MS" panose="030F0902030302020204" pitchFamily="66" charset="0"/>
              <a:ea typeface="华文楷体" panose="02010600040101010101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altLang="zh-CN" sz="2000" dirty="0">
              <a:solidFill>
                <a:srgbClr val="174994"/>
              </a:solidFill>
              <a:latin typeface="Comic Sans MS" panose="030F0902030302020204" pitchFamily="66" charset="0"/>
              <a:ea typeface="华文楷体" panose="02010600040101010101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altLang="zh-CN" sz="2000" dirty="0">
              <a:solidFill>
                <a:srgbClr val="174994"/>
              </a:solidFill>
              <a:latin typeface="Comic Sans MS" panose="030F0902030302020204" pitchFamily="66" charset="0"/>
              <a:ea typeface="华文楷体" panose="02010600040101010101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altLang="zh-CN" sz="2000" dirty="0">
              <a:solidFill>
                <a:srgbClr val="174994"/>
              </a:solidFill>
              <a:latin typeface="Comic Sans MS" panose="030F0902030302020204" pitchFamily="66" charset="0"/>
              <a:ea typeface="华文楷体" panose="02010600040101010101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endParaRPr lang="en-US" altLang="zh-CN" sz="2000" dirty="0">
              <a:solidFill>
                <a:srgbClr val="174994"/>
              </a:solidFill>
              <a:latin typeface="Comic Sans MS" panose="030F0902030302020204" pitchFamily="66" charset="0"/>
              <a:ea typeface="华文楷体" panose="02010600040101010101" charset="-122"/>
              <a:cs typeface="华文楷体" panose="02010600040101010101" charset="-122"/>
            </a:endParaRPr>
          </a:p>
          <a:p>
            <a:pPr algn="ctr" eaLnBrk="1" hangingPunct="1">
              <a:spcBef>
                <a:spcPct val="0"/>
              </a:spcBef>
              <a:buNone/>
            </a:pP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School</a:t>
            </a:r>
            <a:r>
              <a:rPr lang="zh-CN" altLang="en-US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of</a:t>
            </a:r>
            <a:r>
              <a:rPr lang="zh-CN" altLang="en-US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Astronomy</a:t>
            </a:r>
            <a:r>
              <a:rPr lang="zh-CN" altLang="en-US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and</a:t>
            </a:r>
            <a:r>
              <a:rPr lang="zh-CN" altLang="en-US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Space</a:t>
            </a:r>
            <a:r>
              <a:rPr lang="zh-CN" altLang="en-US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174994"/>
                </a:solidFill>
                <a:latin typeface="Times New Roman" panose="02020503050405090304" charset="0"/>
                <a:ea typeface="华文楷体" panose="02010600040101010101" charset="-122"/>
                <a:cs typeface="Times New Roman" panose="02020503050405090304" charset="0"/>
              </a:rPr>
              <a:t>Science</a:t>
            </a:r>
            <a:endParaRPr lang="en-US" altLang="zh-CN" sz="1400" dirty="0">
              <a:solidFill>
                <a:srgbClr val="174994"/>
              </a:solidFill>
              <a:latin typeface="Times New Roman" panose="02020503050405090304" charset="0"/>
              <a:ea typeface="方正舒体" panose="02010601030101010101" pitchFamily="2" charset="-122"/>
              <a:cs typeface="Times New Roman" panose="0202050305040509030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0986" y="4442611"/>
            <a:ext cx="3885634" cy="8199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93913" y="0"/>
            <a:ext cx="4564464" cy="6858000"/>
          </a:xfrm>
          <a:prstGeom prst="rect">
            <a:avLst/>
          </a:prstGeom>
          <a:solidFill>
            <a:srgbClr val="17499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1931065" y="1862252"/>
            <a:ext cx="2690160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4000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OUTLINES</a:t>
            </a:r>
            <a:endParaRPr lang="en-US" altLang="zh-CN" sz="4000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7548218" y="1442542"/>
            <a:ext cx="0" cy="50279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组合 60"/>
          <p:cNvGrpSpPr/>
          <p:nvPr/>
        </p:nvGrpSpPr>
        <p:grpSpPr>
          <a:xfrm>
            <a:off x="6633624" y="1088029"/>
            <a:ext cx="2823939" cy="614858"/>
            <a:chOff x="6633624" y="1088029"/>
            <a:chExt cx="2823939" cy="614858"/>
          </a:xfrm>
        </p:grpSpPr>
        <p:sp>
          <p:nvSpPr>
            <p:cNvPr id="54" name="椭圆 53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6754143" y="1164626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519212" y="1099598"/>
              <a:ext cx="19383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Times New Roman" panose="02020503050405090304" charset="0"/>
                  <a:ea typeface="思源黑体" panose="020B0400000000000000" charset="-122"/>
                </a:rPr>
                <a:t>Background</a:t>
              </a:r>
              <a:endParaRPr lang="zh-CN" altLang="en-US" sz="2800" dirty="0">
                <a:latin typeface="Times New Roman" panose="02020503050405090304" charset="0"/>
                <a:ea typeface="思源黑体" panose="020B0400000000000000" charset="-122"/>
              </a:endParaRPr>
            </a:p>
          </p:txBody>
        </p:sp>
      </p:grpSp>
      <p:pic>
        <p:nvPicPr>
          <p:cNvPr id="53" name="图片 5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035" y="154918"/>
            <a:ext cx="2874220" cy="606486"/>
          </a:xfrm>
          <a:prstGeom prst="rect">
            <a:avLst/>
          </a:prstGeom>
        </p:spPr>
      </p:pic>
      <p:grpSp>
        <p:nvGrpSpPr>
          <p:cNvPr id="70" name="组合 69"/>
          <p:cNvGrpSpPr/>
          <p:nvPr/>
        </p:nvGrpSpPr>
        <p:grpSpPr>
          <a:xfrm>
            <a:off x="6633624" y="2216195"/>
            <a:ext cx="3840243" cy="614858"/>
            <a:chOff x="6633624" y="1088029"/>
            <a:chExt cx="3840243" cy="614858"/>
          </a:xfrm>
        </p:grpSpPr>
        <p:sp>
          <p:nvSpPr>
            <p:cNvPr id="71" name="椭圆 70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6738053" y="1164623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7516070" y="1102366"/>
              <a:ext cx="295779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latin typeface="Times New Roman" panose="02020503050405090304" charset="0"/>
                  <a:ea typeface="思源黑体" panose="020B0400000000000000" charset="-122"/>
                </a:rPr>
                <a:t>Propagation effects</a:t>
              </a:r>
              <a:endParaRPr lang="zh-CN" altLang="en-US" sz="2800" dirty="0">
                <a:latin typeface="Times New Roman" panose="02020503050405090304" charset="0"/>
                <a:ea typeface="思源黑体" panose="020B0400000000000000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633624" y="3344361"/>
            <a:ext cx="4238757" cy="614858"/>
            <a:chOff x="6633624" y="1088029"/>
            <a:chExt cx="4238757" cy="614858"/>
          </a:xfrm>
        </p:grpSpPr>
        <p:sp>
          <p:nvSpPr>
            <p:cNvPr id="75" name="椭圆 74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6755320" y="1153684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7516070" y="1133848"/>
              <a:ext cx="33563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503050405090304" charset="0"/>
                  <a:ea typeface="思源黑体" panose="020B0400000000000000" charset="-122"/>
                </a:rPr>
                <a:t>Results &amp;</a:t>
              </a:r>
              <a:r>
                <a:rPr lang="zh-CN" altLang="en-US" sz="2800" dirty="0">
                  <a:latin typeface="Times New Roman" panose="02020503050405090304" charset="0"/>
                  <a:ea typeface="思源黑体" panose="020B0400000000000000" charset="-122"/>
                </a:rPr>
                <a:t> </a:t>
              </a:r>
              <a:r>
                <a:rPr lang="en-US" altLang="zh-CN" sz="2800" dirty="0">
                  <a:latin typeface="Times New Roman" panose="02020503050405090304" charset="0"/>
                  <a:ea typeface="思源黑体" panose="020B0400000000000000" charset="-122"/>
                </a:rPr>
                <a:t>Discussion </a:t>
              </a:r>
              <a:endParaRPr lang="zh-CN" altLang="en-US" sz="2800" dirty="0">
                <a:latin typeface="Times New Roman" panose="02020503050405090304" charset="0"/>
                <a:ea typeface="思源黑体" panose="020B0400000000000000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633624" y="4472527"/>
            <a:ext cx="3837101" cy="614858"/>
            <a:chOff x="6633624" y="1088029"/>
            <a:chExt cx="3837101" cy="614858"/>
          </a:xfrm>
        </p:grpSpPr>
        <p:sp>
          <p:nvSpPr>
            <p:cNvPr id="79" name="椭圆 78"/>
            <p:cNvSpPr/>
            <p:nvPr/>
          </p:nvSpPr>
          <p:spPr>
            <a:xfrm>
              <a:off x="6633624" y="1088029"/>
              <a:ext cx="614858" cy="614858"/>
            </a:xfrm>
            <a:prstGeom prst="ellips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6738053" y="1164624"/>
              <a:ext cx="37382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2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文本框 80"/>
            <p:cNvSpPr txBox="1"/>
            <p:nvPr/>
          </p:nvSpPr>
          <p:spPr>
            <a:xfrm>
              <a:off x="7516070" y="1128829"/>
              <a:ext cx="295465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dirty="0">
                  <a:latin typeface="Times New Roman" panose="02020503050405090304" charset="0"/>
                  <a:ea typeface="思源黑体" panose="020B0400000000000000" charset="-122"/>
                </a:rPr>
                <a:t>Summary</a:t>
              </a:r>
              <a:endParaRPr lang="zh-CN" altLang="en-US" sz="2800" dirty="0">
                <a:latin typeface="Times New Roman" panose="02020503050405090304" charset="0"/>
                <a:ea typeface="思源黑体" panose="020B0400000000000000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34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01181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08773" y="376567"/>
            <a:ext cx="231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3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3083579" y="379361"/>
            <a:ext cx="35798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Polarization properties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070" y="4484370"/>
            <a:ext cx="4743450" cy="164655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9877" y="1264463"/>
            <a:ext cx="5554278" cy="2697585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851437" y="6310046"/>
            <a:ext cx="29489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Liu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2025, </a:t>
            </a:r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ApJ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accepted</a:t>
            </a:r>
            <a:endParaRPr lang="en-US" altLang="zh-CN" sz="1600" dirty="0">
              <a:solidFill>
                <a:srgbClr val="0000FF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See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Xiaohui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’ s Talk</a:t>
            </a:r>
            <a:endParaRPr lang="en-US" altLang="zh-CN" sz="1600" dirty="0">
              <a:solidFill>
                <a:srgbClr val="0000FF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188456" y="3800535"/>
            <a:ext cx="29499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Rotating Vector Model?</a:t>
            </a:r>
            <a:endParaRPr kumimoji="1"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  <a:p>
            <a:r>
              <a:rPr kumimoji="1"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Sudden PA jump! </a:t>
            </a:r>
            <a:endParaRPr kumimoji="1"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0267852" y="4022393"/>
            <a:ext cx="20984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Niu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2024, </a:t>
            </a:r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ApJL</a:t>
            </a:r>
            <a:endParaRPr lang="en-US" altLang="zh-CN" sz="1600" dirty="0">
              <a:solidFill>
                <a:srgbClr val="0000FF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343237" y="4745343"/>
            <a:ext cx="15007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Varying RM</a:t>
            </a:r>
            <a:endParaRPr kumimoji="1"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25" name="下箭头 24"/>
          <p:cNvSpPr/>
          <p:nvPr/>
        </p:nvSpPr>
        <p:spPr>
          <a:xfrm>
            <a:off x="9944561" y="5257800"/>
            <a:ext cx="298080" cy="420111"/>
          </a:xfrm>
          <a:prstGeom prst="downArrow">
            <a:avLst/>
          </a:prstGeom>
          <a:solidFill>
            <a:srgbClr val="E83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8992454" y="5807759"/>
            <a:ext cx="220229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Complex magnetic environment</a:t>
            </a:r>
            <a:endParaRPr kumimoji="1"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812043" y="5135028"/>
            <a:ext cx="1417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FRB</a:t>
            </a:r>
            <a:r>
              <a:rPr kumimoji="1" lang="zh-CN" altLang="en-US" sz="14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20180301A</a:t>
            </a:r>
            <a:endParaRPr lang="zh-CN" altLang="en-US" sz="1400" dirty="0"/>
          </a:p>
        </p:txBody>
      </p:sp>
      <p:sp>
        <p:nvSpPr>
          <p:cNvPr id="30" name="矩形 29"/>
          <p:cNvSpPr/>
          <p:nvPr/>
        </p:nvSpPr>
        <p:spPr>
          <a:xfrm>
            <a:off x="10036052" y="3809619"/>
            <a:ext cx="1410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FRB</a:t>
            </a:r>
            <a:r>
              <a:rPr kumimoji="1" lang="zh-CN" altLang="en-US" sz="14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20201124A</a:t>
            </a:r>
            <a:endParaRPr lang="zh-CN" altLang="en-US" sz="14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5" y="1264285"/>
            <a:ext cx="4124325" cy="505206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31069" y="6310046"/>
            <a:ext cx="294894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Luo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2020, Nature</a:t>
            </a:r>
            <a:endParaRPr lang="en-US" altLang="zh-CN" sz="1600" dirty="0">
              <a:solidFill>
                <a:srgbClr val="0000FF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656" y="1578299"/>
            <a:ext cx="4159879" cy="4862486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0" y="6514926"/>
            <a:ext cx="31268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Uttarkar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2024, MNRAS</a:t>
            </a:r>
            <a:endParaRPr lang="zh-CN" altLang="en-US" sz="1600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8009" y="1303165"/>
            <a:ext cx="7214276" cy="3919244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4826289" y="5263948"/>
            <a:ext cx="46142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Lower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2024, Nature Astronomy</a:t>
            </a:r>
            <a:endParaRPr lang="zh-CN" altLang="en-US" sz="1600" dirty="0"/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01181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231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83578" y="379361"/>
            <a:ext cx="47822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Frequency-dependent polarization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-15511" y="1277907"/>
            <a:ext cx="1417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FRB</a:t>
            </a:r>
            <a:r>
              <a:rPr kumimoji="1" lang="zh-CN" altLang="en-US" sz="14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20180301A</a:t>
            </a:r>
            <a:endParaRPr lang="zh-CN" altLang="en-US" sz="1400" dirty="0"/>
          </a:p>
        </p:txBody>
      </p:sp>
      <p:sp>
        <p:nvSpPr>
          <p:cNvPr id="17" name="矩形 16"/>
          <p:cNvSpPr/>
          <p:nvPr/>
        </p:nvSpPr>
        <p:spPr>
          <a:xfrm>
            <a:off x="9198461" y="1499377"/>
            <a:ext cx="12650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XTE 1810-197</a:t>
            </a:r>
            <a:endParaRPr lang="zh-CN" altLang="en-US" sz="1400" dirty="0"/>
          </a:p>
        </p:txBody>
      </p:sp>
      <p:sp>
        <p:nvSpPr>
          <p:cNvPr id="18" name="文本框 17"/>
          <p:cNvSpPr txBox="1"/>
          <p:nvPr/>
        </p:nvSpPr>
        <p:spPr>
          <a:xfrm>
            <a:off x="4702886" y="5761593"/>
            <a:ext cx="67096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Frequency-dependent polarizations in pulsars and FRBs!</a:t>
            </a:r>
            <a:endParaRPr kumimoji="1"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01181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231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83578" y="379361"/>
            <a:ext cx="46526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Faraday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rotation and conversion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6476420" y="1338287"/>
            <a:ext cx="2746000" cy="2261235"/>
            <a:chOff x="8501380" y="273050"/>
            <a:chExt cx="3274695" cy="2696597"/>
          </a:xfrm>
        </p:grpSpPr>
        <p:grpSp>
          <p:nvGrpSpPr>
            <p:cNvPr id="25" name="组合 24"/>
            <p:cNvGrpSpPr/>
            <p:nvPr/>
          </p:nvGrpSpPr>
          <p:grpSpPr>
            <a:xfrm>
              <a:off x="8888620" y="480577"/>
              <a:ext cx="2496620" cy="2287515"/>
              <a:chOff x="8938517" y="156423"/>
              <a:chExt cx="1818526" cy="1666215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8938517" y="156423"/>
                <a:ext cx="1818526" cy="1666215"/>
                <a:chOff x="8887146" y="193407"/>
                <a:chExt cx="1818526" cy="1666215"/>
              </a:xfrm>
            </p:grpSpPr>
            <p:cxnSp>
              <p:nvCxnSpPr>
                <p:cNvPr id="29" name="直线箭头连接符 28"/>
                <p:cNvCxnSpPr/>
                <p:nvPr/>
              </p:nvCxnSpPr>
              <p:spPr>
                <a:xfrm>
                  <a:off x="9667982" y="1174197"/>
                  <a:ext cx="103769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线箭头连接符 29"/>
                <p:cNvCxnSpPr/>
                <p:nvPr/>
              </p:nvCxnSpPr>
              <p:spPr>
                <a:xfrm flipH="1">
                  <a:off x="8887146" y="1174197"/>
                  <a:ext cx="780835" cy="68542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线箭头连接符 30"/>
                <p:cNvCxnSpPr/>
                <p:nvPr/>
              </p:nvCxnSpPr>
              <p:spPr>
                <a:xfrm flipV="1">
                  <a:off x="9667982" y="193407"/>
                  <a:ext cx="0" cy="9807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" name="椭圆 26"/>
              <p:cNvSpPr/>
              <p:nvPr/>
            </p:nvSpPr>
            <p:spPr>
              <a:xfrm>
                <a:off x="9124680" y="542542"/>
                <a:ext cx="1189343" cy="1189343"/>
              </a:xfrm>
              <a:prstGeom prst="ellipse">
                <a:avLst/>
              </a:prstGeom>
              <a:noFill/>
              <a:ln w="6350"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i="1"/>
              </a:p>
            </p:txBody>
          </p:sp>
          <p:sp>
            <p:nvSpPr>
              <p:cNvPr id="28" name="椭圆 27"/>
              <p:cNvSpPr/>
              <p:nvPr/>
            </p:nvSpPr>
            <p:spPr>
              <a:xfrm>
                <a:off x="9260592" y="677597"/>
                <a:ext cx="919137" cy="193401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i="1"/>
              </a:p>
            </p:txBody>
          </p:sp>
        </p:grpSp>
        <p:sp>
          <p:nvSpPr>
            <p:cNvPr id="32" name="文本框 31"/>
            <p:cNvSpPr txBox="1"/>
            <p:nvPr/>
          </p:nvSpPr>
          <p:spPr>
            <a:xfrm>
              <a:off x="8501380" y="2529206"/>
              <a:ext cx="485775" cy="440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GB" altLang="zh-CN" i="1" dirty="0">
                  <a:latin typeface="儷宋 Pro" panose="02020300000000000000" charset="-120"/>
                  <a:sym typeface="+mn-ea"/>
                </a:rPr>
                <a:t>Q</a:t>
              </a:r>
              <a:endParaRPr lang="en-GB" altLang="zh-CN" i="1" dirty="0">
                <a:latin typeface="儷宋 Pro" panose="02020300000000000000" charset="-120"/>
                <a:sym typeface="+mn-ea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3"/>
              </p:custDataLst>
            </p:nvPr>
          </p:nvSpPr>
          <p:spPr>
            <a:xfrm>
              <a:off x="11290300" y="1397000"/>
              <a:ext cx="485775" cy="440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en-GB" i="1" dirty="0">
                  <a:latin typeface="儷宋 Pro" panose="02020300000000000000" charset="-120"/>
                  <a:sym typeface="+mn-ea"/>
                </a:rPr>
                <a:t>U</a:t>
              </a:r>
              <a:endParaRPr lang="en-US" altLang="en-GB" i="1" dirty="0">
                <a:latin typeface="儷宋 Pro" panose="02020300000000000000" charset="-120"/>
                <a:sym typeface="+mn-ea"/>
              </a:endParaRPr>
            </a:p>
          </p:txBody>
        </p:sp>
        <p:sp>
          <p:nvSpPr>
            <p:cNvPr id="34" name="文本框 33"/>
            <p:cNvSpPr txBox="1"/>
            <p:nvPr>
              <p:custDataLst>
                <p:tags r:id="rId4"/>
              </p:custDataLst>
            </p:nvPr>
          </p:nvSpPr>
          <p:spPr>
            <a:xfrm>
              <a:off x="10003790" y="273050"/>
              <a:ext cx="485775" cy="44044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en-GB" i="1" dirty="0">
                  <a:latin typeface="儷宋 Pro" panose="02020300000000000000" charset="-120"/>
                  <a:sym typeface="+mn-ea"/>
                </a:rPr>
                <a:t>V</a:t>
              </a:r>
              <a:endParaRPr lang="en-US" altLang="en-GB" i="1" dirty="0">
                <a:latin typeface="儷宋 Pro" panose="02020300000000000000" charset="-120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591171" y="4078750"/>
            <a:ext cx="2742514" cy="2258833"/>
            <a:chOff x="2019445" y="1224046"/>
            <a:chExt cx="3274695" cy="2697156"/>
          </a:xfrm>
        </p:grpSpPr>
        <p:grpSp>
          <p:nvGrpSpPr>
            <p:cNvPr id="36" name="组合 35"/>
            <p:cNvGrpSpPr/>
            <p:nvPr/>
          </p:nvGrpSpPr>
          <p:grpSpPr>
            <a:xfrm>
              <a:off x="2406685" y="1431573"/>
              <a:ext cx="2496620" cy="2287515"/>
              <a:chOff x="8938517" y="156423"/>
              <a:chExt cx="1818526" cy="1666215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8938517" y="156423"/>
                <a:ext cx="1818526" cy="1666215"/>
                <a:chOff x="8887146" y="193407"/>
                <a:chExt cx="1818526" cy="1666215"/>
              </a:xfrm>
            </p:grpSpPr>
            <p:cxnSp>
              <p:nvCxnSpPr>
                <p:cNvPr id="40" name="直线箭头连接符 39"/>
                <p:cNvCxnSpPr/>
                <p:nvPr>
                  <p:custDataLst>
                    <p:tags r:id="rId5"/>
                  </p:custDataLst>
                </p:nvPr>
              </p:nvCxnSpPr>
              <p:spPr>
                <a:xfrm>
                  <a:off x="9667982" y="1174197"/>
                  <a:ext cx="1037690" cy="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直线箭头连接符 7"/>
                <p:cNvCxnSpPr/>
                <p:nvPr>
                  <p:custDataLst>
                    <p:tags r:id="rId6"/>
                  </p:custDataLst>
                </p:nvPr>
              </p:nvCxnSpPr>
              <p:spPr>
                <a:xfrm flipH="1">
                  <a:off x="8887146" y="1174197"/>
                  <a:ext cx="780835" cy="685425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直线箭头连接符 41"/>
                <p:cNvCxnSpPr/>
                <p:nvPr>
                  <p:custDataLst>
                    <p:tags r:id="rId7"/>
                  </p:custDataLst>
                </p:nvPr>
              </p:nvCxnSpPr>
              <p:spPr>
                <a:xfrm flipV="1">
                  <a:off x="9667982" y="193407"/>
                  <a:ext cx="0" cy="9807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8" name="椭圆 37"/>
              <p:cNvSpPr/>
              <p:nvPr>
                <p:custDataLst>
                  <p:tags r:id="rId8"/>
                </p:custDataLst>
              </p:nvPr>
            </p:nvSpPr>
            <p:spPr>
              <a:xfrm>
                <a:off x="9124680" y="542542"/>
                <a:ext cx="1189343" cy="1189343"/>
              </a:xfrm>
              <a:prstGeom prst="ellipse">
                <a:avLst/>
              </a:prstGeom>
              <a:noFill/>
              <a:ln w="6350"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i="1"/>
              </a:p>
            </p:txBody>
          </p:sp>
          <p:sp>
            <p:nvSpPr>
              <p:cNvPr id="39" name="椭圆 38"/>
              <p:cNvSpPr/>
              <p:nvPr>
                <p:custDataLst>
                  <p:tags r:id="rId9"/>
                </p:custDataLst>
              </p:nvPr>
            </p:nvSpPr>
            <p:spPr>
              <a:xfrm rot="5400000">
                <a:off x="9830739" y="1130051"/>
                <a:ext cx="736812" cy="55504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i="1"/>
              </a:p>
            </p:txBody>
          </p:sp>
        </p:grpSp>
        <p:sp>
          <p:nvSpPr>
            <p:cNvPr id="43" name="文本框 42"/>
            <p:cNvSpPr txBox="1"/>
            <p:nvPr>
              <p:custDataLst>
                <p:tags r:id="rId10"/>
              </p:custDataLst>
            </p:nvPr>
          </p:nvSpPr>
          <p:spPr>
            <a:xfrm>
              <a:off x="2019445" y="3480202"/>
              <a:ext cx="485775" cy="4410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GB" altLang="zh-CN" i="1" dirty="0">
                  <a:latin typeface="儷宋 Pro" panose="02020300000000000000" charset="-120"/>
                  <a:sym typeface="+mn-ea"/>
                </a:rPr>
                <a:t>Q</a:t>
              </a:r>
              <a:endParaRPr lang="en-GB" altLang="zh-CN" i="1" dirty="0">
                <a:latin typeface="儷宋 Pro" panose="02020300000000000000" charset="-120"/>
                <a:sym typeface="+mn-ea"/>
              </a:endParaRPr>
            </a:p>
          </p:txBody>
        </p:sp>
        <p:sp>
          <p:nvSpPr>
            <p:cNvPr id="44" name="文本框 43"/>
            <p:cNvSpPr txBox="1"/>
            <p:nvPr>
              <p:custDataLst>
                <p:tags r:id="rId11"/>
              </p:custDataLst>
            </p:nvPr>
          </p:nvSpPr>
          <p:spPr>
            <a:xfrm>
              <a:off x="4808365" y="2347995"/>
              <a:ext cx="485775" cy="4410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en-GB" i="1" dirty="0">
                  <a:latin typeface="儷宋 Pro" panose="02020300000000000000" charset="-120"/>
                  <a:sym typeface="+mn-ea"/>
                </a:rPr>
                <a:t>U</a:t>
              </a:r>
              <a:endParaRPr lang="en-US" altLang="en-GB" i="1" dirty="0">
                <a:latin typeface="儷宋 Pro" panose="02020300000000000000" charset="-120"/>
                <a:sym typeface="+mn-ea"/>
              </a:endParaRPr>
            </a:p>
          </p:txBody>
        </p:sp>
        <p:sp>
          <p:nvSpPr>
            <p:cNvPr id="45" name="文本框 44"/>
            <p:cNvSpPr txBox="1"/>
            <p:nvPr>
              <p:custDataLst>
                <p:tags r:id="rId12"/>
              </p:custDataLst>
            </p:nvPr>
          </p:nvSpPr>
          <p:spPr>
            <a:xfrm>
              <a:off x="3521855" y="1224046"/>
              <a:ext cx="485775" cy="44100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r>
                <a:rPr lang="en-US" altLang="en-GB" i="1" dirty="0">
                  <a:latin typeface="儷宋 Pro" panose="02020300000000000000" charset="-120"/>
                  <a:sym typeface="+mn-ea"/>
                </a:rPr>
                <a:t>V</a:t>
              </a:r>
              <a:endParaRPr lang="en-US" altLang="en-GB" i="1" dirty="0">
                <a:latin typeface="儷宋 Pro" panose="02020300000000000000" charset="-120"/>
                <a:sym typeface="+mn-ea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文本框 48"/>
              <p:cNvSpPr txBox="1"/>
              <p:nvPr/>
            </p:nvSpPr>
            <p:spPr>
              <a:xfrm>
                <a:off x="9333685" y="2589615"/>
                <a:ext cx="2584105" cy="3138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sz="20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0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RM</m:t>
                      </m:r>
                      <m:r>
                        <a:rPr kumimoji="1"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kumimoji="1"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kumimoji="1" lang="en-US" altLang="zh-CN" sz="20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kumimoji="1" lang="en-US" altLang="zh-CN" sz="20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sz="2000" dirty="0"/>
              </a:p>
            </p:txBody>
          </p:sp>
        </mc:Choice>
        <mc:Fallback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3685" y="2589615"/>
                <a:ext cx="2584105" cy="313804"/>
              </a:xfrm>
              <a:prstGeom prst="rect">
                <a:avLst/>
              </a:prstGeom>
              <a:blipFill rotWithShape="1">
                <a:blip r:embed="rId13"/>
                <a:stretch>
                  <a:fillRect l="-18" t="-27" r="-4542" b="-19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9923451" y="4826436"/>
                <a:ext cx="146149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kumimoji="1" lang="en-US" altLang="zh-CN" sz="2000" dirty="0">
                    <a:latin typeface="Times New Roman" panose="02020503050405090304" charset="0"/>
                    <a:cs typeface="Times New Roman" panose="02020503050405090304" charset="0"/>
                  </a:rPr>
                  <a:t>FC rate </a:t>
                </a:r>
                <a14:m>
                  <m:oMath xmlns:m="http://schemas.openxmlformats.org/officeDocument/2006/math"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p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kumimoji="1" lang="zh-CN" altLang="en-US" sz="2000" dirty="0"/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3451" y="4826436"/>
                <a:ext cx="1461490" cy="307777"/>
              </a:xfrm>
              <a:prstGeom prst="rect">
                <a:avLst/>
              </a:prstGeom>
              <a:blipFill rotWithShape="1">
                <a:blip r:embed="rId14"/>
                <a:stretch>
                  <a:fillRect l="-21" t="-142" r="-6820" b="-63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76926" y="1292918"/>
            <a:ext cx="25741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000" dirty="0">
                <a:solidFill>
                  <a:srgbClr val="000000"/>
                </a:solidFill>
                <a:effectLst/>
                <a:latin typeface="Comic Sans MS" panose="030F0902030302020204" pitchFamily="66" charset="0"/>
                <a:cs typeface="Times New Roman" panose="02020503050405090304" charset="0"/>
              </a:rPr>
              <a:t>Faraday rotation:</a:t>
            </a:r>
            <a:endParaRPr lang="en-GB" altLang="zh-CN" sz="2000" dirty="0">
              <a:solidFill>
                <a:srgbClr val="000000"/>
              </a:solidFill>
              <a:effectLst/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16" name="云形 15"/>
          <p:cNvSpPr/>
          <p:nvPr/>
        </p:nvSpPr>
        <p:spPr>
          <a:xfrm rot="10800000">
            <a:off x="1517770" y="2112301"/>
            <a:ext cx="1848081" cy="1156769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8" name="直线箭头连接符 17"/>
          <p:cNvCxnSpPr/>
          <p:nvPr/>
        </p:nvCxnSpPr>
        <p:spPr>
          <a:xfrm>
            <a:off x="636607" y="2259605"/>
            <a:ext cx="0" cy="8328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1935704" y="2480116"/>
            <a:ext cx="11111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>
            <a:off x="1935704" y="2679529"/>
            <a:ext cx="11111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/>
          <p:nvPr/>
        </p:nvCxnSpPr>
        <p:spPr>
          <a:xfrm>
            <a:off x="675272" y="2687167"/>
            <a:ext cx="3703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935704" y="2886738"/>
            <a:ext cx="111117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箭头连接符 47"/>
          <p:cNvCxnSpPr/>
          <p:nvPr/>
        </p:nvCxnSpPr>
        <p:spPr>
          <a:xfrm flipH="1">
            <a:off x="5519870" y="2304902"/>
            <a:ext cx="397315" cy="78751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>
            <a:off x="5731990" y="2724563"/>
            <a:ext cx="3703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文本框 53"/>
              <p:cNvSpPr txBox="1"/>
              <p:nvPr/>
            </p:nvSpPr>
            <p:spPr>
              <a:xfrm>
                <a:off x="225211" y="2136267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4" name="文本框 5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211" y="2136267"/>
                <a:ext cx="450061" cy="402931"/>
              </a:xfrm>
              <a:prstGeom prst="rect">
                <a:avLst/>
              </a:prstGeom>
              <a:blipFill rotWithShape="1">
                <a:blip r:embed="rId15"/>
                <a:stretch>
                  <a:fillRect l="-94" t="-32" r="59" b="1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/>
              <p:cNvSpPr txBox="1"/>
              <p:nvPr/>
            </p:nvSpPr>
            <p:spPr>
              <a:xfrm>
                <a:off x="1588555" y="2716500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5" name="文本框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8555" y="2716500"/>
                <a:ext cx="450061" cy="402931"/>
              </a:xfrm>
              <a:prstGeom prst="rect">
                <a:avLst/>
              </a:prstGeom>
              <a:blipFill rotWithShape="1">
                <a:blip r:embed="rId16"/>
                <a:stretch>
                  <a:fillRect l="-93" t="-150" r="59" b="7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文本框 55"/>
              <p:cNvSpPr txBox="1"/>
              <p:nvPr/>
            </p:nvSpPr>
            <p:spPr>
              <a:xfrm>
                <a:off x="5681833" y="1881321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56" name="文本框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1833" y="1881321"/>
                <a:ext cx="450061" cy="402931"/>
              </a:xfrm>
              <a:prstGeom prst="rect">
                <a:avLst/>
              </a:prstGeom>
              <a:blipFill rotWithShape="1">
                <a:blip r:embed="rId15"/>
                <a:stretch>
                  <a:fillRect l="-108" t="-112" r="74" b="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7" name="文本框 56"/>
          <p:cNvSpPr txBox="1"/>
          <p:nvPr/>
        </p:nvSpPr>
        <p:spPr>
          <a:xfrm>
            <a:off x="-183157" y="3307134"/>
            <a:ext cx="1639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Incoming 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wave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4788812" y="3307134"/>
            <a:ext cx="1639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Outgoing</a:t>
            </a:r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 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wave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3808071" y="2687167"/>
            <a:ext cx="277792" cy="58190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974767" y="2033475"/>
            <a:ext cx="277792" cy="5819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2" name="三角形 61"/>
          <p:cNvSpPr/>
          <p:nvPr/>
        </p:nvSpPr>
        <p:spPr>
          <a:xfrm flipH="1">
            <a:off x="4208087" y="2246526"/>
            <a:ext cx="79496" cy="68531"/>
          </a:xfrm>
          <a:prstGeom prst="triangle">
            <a:avLst/>
          </a:prstGeom>
          <a:solidFill>
            <a:srgbClr val="E83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3" name="三角形 62"/>
          <p:cNvSpPr/>
          <p:nvPr/>
        </p:nvSpPr>
        <p:spPr>
          <a:xfrm rot="10800000" flipH="1">
            <a:off x="4043615" y="2928554"/>
            <a:ext cx="79496" cy="68531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4" name="文本框 63"/>
          <p:cNvSpPr txBox="1"/>
          <p:nvPr/>
        </p:nvSpPr>
        <p:spPr>
          <a:xfrm>
            <a:off x="3198641" y="3310261"/>
            <a:ext cx="16395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Plasma modes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65" name="直线箭头连接符 64"/>
          <p:cNvCxnSpPr/>
          <p:nvPr/>
        </p:nvCxnSpPr>
        <p:spPr>
          <a:xfrm>
            <a:off x="3955604" y="2965605"/>
            <a:ext cx="292231" cy="0"/>
          </a:xfrm>
          <a:prstGeom prst="straightConnector1">
            <a:avLst/>
          </a:prstGeom>
          <a:ln>
            <a:solidFill>
              <a:srgbClr val="1749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线箭头连接符 68"/>
          <p:cNvCxnSpPr/>
          <p:nvPr/>
        </p:nvCxnSpPr>
        <p:spPr>
          <a:xfrm>
            <a:off x="4123111" y="2324427"/>
            <a:ext cx="455923" cy="0"/>
          </a:xfrm>
          <a:prstGeom prst="straightConnector1">
            <a:avLst/>
          </a:prstGeom>
          <a:ln>
            <a:solidFill>
              <a:srgbClr val="1749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文本框 72"/>
          <p:cNvSpPr txBox="1"/>
          <p:nvPr/>
        </p:nvSpPr>
        <p:spPr>
          <a:xfrm>
            <a:off x="4549760" y="2141562"/>
            <a:ext cx="3748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i="1" dirty="0">
                <a:latin typeface="Times New Roman" panose="02020503050405090304" charset="0"/>
                <a:cs typeface="Times New Roman" panose="02020503050405090304" charset="0"/>
              </a:rPr>
              <a:t>v</a:t>
            </a:r>
            <a:endParaRPr lang="zh-CN" altLang="en-US" sz="1600" i="1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9336" y="4099021"/>
            <a:ext cx="25741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000" dirty="0">
                <a:solidFill>
                  <a:srgbClr val="000000"/>
                </a:solidFill>
                <a:effectLst/>
                <a:latin typeface="Comic Sans MS" panose="030F0902030302020204" pitchFamily="66" charset="0"/>
                <a:cs typeface="Times New Roman" panose="02020503050405090304" charset="0"/>
              </a:rPr>
              <a:t>Faraday Conversion:</a:t>
            </a:r>
            <a:endParaRPr lang="en-GB" altLang="zh-CN" sz="2000" dirty="0">
              <a:solidFill>
                <a:srgbClr val="000000"/>
              </a:solidFill>
              <a:effectLst/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75" name="云形 74"/>
          <p:cNvSpPr/>
          <p:nvPr/>
        </p:nvSpPr>
        <p:spPr>
          <a:xfrm rot="10800000">
            <a:off x="1520181" y="4918404"/>
            <a:ext cx="1848081" cy="1156769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6" name="直线箭头连接符 75"/>
          <p:cNvCxnSpPr/>
          <p:nvPr/>
        </p:nvCxnSpPr>
        <p:spPr>
          <a:xfrm>
            <a:off x="639018" y="5065708"/>
            <a:ext cx="0" cy="83281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/>
          <p:cNvCxnSpPr/>
          <p:nvPr/>
        </p:nvCxnSpPr>
        <p:spPr>
          <a:xfrm>
            <a:off x="677683" y="5493270"/>
            <a:ext cx="3703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83" name="文本框 82"/>
              <p:cNvSpPr txBox="1"/>
              <p:nvPr/>
            </p:nvSpPr>
            <p:spPr>
              <a:xfrm>
                <a:off x="227622" y="4942370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83" name="文本框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622" y="4942370"/>
                <a:ext cx="450061" cy="402931"/>
              </a:xfrm>
              <a:prstGeom prst="rect">
                <a:avLst/>
              </a:prstGeom>
              <a:blipFill rotWithShape="1">
                <a:blip r:embed="rId15"/>
                <a:stretch>
                  <a:fillRect l="-65" t="-41" r="31" b="1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4" name="文本框 83"/>
              <p:cNvSpPr txBox="1"/>
              <p:nvPr/>
            </p:nvSpPr>
            <p:spPr>
              <a:xfrm>
                <a:off x="1590966" y="5522603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84" name="文本框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0966" y="5522603"/>
                <a:ext cx="450061" cy="402931"/>
              </a:xfrm>
              <a:prstGeom prst="rect">
                <a:avLst/>
              </a:prstGeom>
              <a:blipFill rotWithShape="1">
                <a:blip r:embed="rId16"/>
                <a:stretch>
                  <a:fillRect l="-65" t="-2" r="30" b="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文本框 85"/>
          <p:cNvSpPr txBox="1"/>
          <p:nvPr/>
        </p:nvSpPr>
        <p:spPr>
          <a:xfrm>
            <a:off x="-180746" y="6113237"/>
            <a:ext cx="1639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Incoming 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wave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4838168" y="6103751"/>
            <a:ext cx="1639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Outgoing</a:t>
            </a:r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 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ctr"/>
            <a:r>
              <a:rPr lang="en-GB" altLang="zh-CN" sz="16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wave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3201052" y="6116364"/>
            <a:ext cx="163952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Plasma modes</a:t>
            </a:r>
            <a:endParaRPr lang="en-GB" altLang="zh-CN" sz="16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93" name="直线箭头连接符 92"/>
          <p:cNvCxnSpPr/>
          <p:nvPr/>
        </p:nvCxnSpPr>
        <p:spPr>
          <a:xfrm>
            <a:off x="3967547" y="5707124"/>
            <a:ext cx="292231" cy="0"/>
          </a:xfrm>
          <a:prstGeom prst="straightConnector1">
            <a:avLst/>
          </a:prstGeom>
          <a:ln>
            <a:solidFill>
              <a:srgbClr val="1749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连接符 96"/>
          <p:cNvCxnSpPr/>
          <p:nvPr/>
        </p:nvCxnSpPr>
        <p:spPr>
          <a:xfrm>
            <a:off x="85344" y="4006257"/>
            <a:ext cx="11954759" cy="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0" name="直线箭头连接符 99"/>
          <p:cNvCxnSpPr/>
          <p:nvPr/>
        </p:nvCxnSpPr>
        <p:spPr>
          <a:xfrm flipV="1">
            <a:off x="2120946" y="5268105"/>
            <a:ext cx="0" cy="500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1" name="直线箭头连接符 100"/>
          <p:cNvCxnSpPr/>
          <p:nvPr/>
        </p:nvCxnSpPr>
        <p:spPr>
          <a:xfrm flipV="1">
            <a:off x="2672247" y="5268105"/>
            <a:ext cx="0" cy="500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2" name="直线箭头连接符 101"/>
          <p:cNvCxnSpPr/>
          <p:nvPr/>
        </p:nvCxnSpPr>
        <p:spPr>
          <a:xfrm flipV="1">
            <a:off x="2400622" y="5268105"/>
            <a:ext cx="0" cy="5008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5" name="组合 104"/>
          <p:cNvGrpSpPr/>
          <p:nvPr/>
        </p:nvGrpSpPr>
        <p:grpSpPr>
          <a:xfrm>
            <a:off x="4113704" y="4875538"/>
            <a:ext cx="458334" cy="502930"/>
            <a:chOff x="4123111" y="4481828"/>
            <a:chExt cx="458334" cy="502930"/>
          </a:xfrm>
        </p:grpSpPr>
        <p:cxnSp>
          <p:nvCxnSpPr>
            <p:cNvPr id="94" name="直线箭头连接符 93"/>
            <p:cNvCxnSpPr/>
            <p:nvPr/>
          </p:nvCxnSpPr>
          <p:spPr>
            <a:xfrm>
              <a:off x="4125522" y="4984758"/>
              <a:ext cx="455923" cy="0"/>
            </a:xfrm>
            <a:prstGeom prst="straightConnector1">
              <a:avLst/>
            </a:prstGeom>
            <a:ln>
              <a:solidFill>
                <a:srgbClr val="174994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直线箭头连接符 103"/>
            <p:cNvCxnSpPr/>
            <p:nvPr/>
          </p:nvCxnSpPr>
          <p:spPr>
            <a:xfrm flipV="1">
              <a:off x="4123111" y="4481828"/>
              <a:ext cx="0" cy="50293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8" name="直线箭头连接符 107"/>
          <p:cNvCxnSpPr/>
          <p:nvPr/>
        </p:nvCxnSpPr>
        <p:spPr>
          <a:xfrm flipH="1">
            <a:off x="3705460" y="5708447"/>
            <a:ext cx="261127" cy="261127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线箭头连接符 109"/>
          <p:cNvCxnSpPr/>
          <p:nvPr/>
        </p:nvCxnSpPr>
        <p:spPr>
          <a:xfrm>
            <a:off x="5674255" y="4407158"/>
            <a:ext cx="0" cy="6785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3" name="组合 112"/>
          <p:cNvGrpSpPr/>
          <p:nvPr/>
        </p:nvGrpSpPr>
        <p:grpSpPr>
          <a:xfrm>
            <a:off x="5361951" y="5504607"/>
            <a:ext cx="640289" cy="584775"/>
            <a:chOff x="5318662" y="5265073"/>
            <a:chExt cx="742953" cy="678538"/>
          </a:xfrm>
        </p:grpSpPr>
        <p:sp>
          <p:nvSpPr>
            <p:cNvPr id="111" name="椭圆 110"/>
            <p:cNvSpPr/>
            <p:nvPr/>
          </p:nvSpPr>
          <p:spPr>
            <a:xfrm>
              <a:off x="5318662" y="5265073"/>
              <a:ext cx="678538" cy="678538"/>
            </a:xfrm>
            <a:prstGeom prst="ellipse">
              <a:avLst/>
            </a:prstGeom>
            <a:noFill/>
            <a:ln>
              <a:solidFill>
                <a:srgbClr val="17499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12" name="三角形 111"/>
            <p:cNvSpPr/>
            <p:nvPr/>
          </p:nvSpPr>
          <p:spPr>
            <a:xfrm>
              <a:off x="5921998" y="5561352"/>
              <a:ext cx="139617" cy="120360"/>
            </a:xfrm>
            <a:prstGeom prst="triangle">
              <a:avLst/>
            </a:prstGeom>
            <a:solidFill>
              <a:srgbClr val="1749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114" name="圆角右箭头 113"/>
          <p:cNvSpPr/>
          <p:nvPr/>
        </p:nvSpPr>
        <p:spPr>
          <a:xfrm rot="8101393">
            <a:off x="5925996" y="5098264"/>
            <a:ext cx="352768" cy="376550"/>
          </a:xfrm>
          <a:prstGeom prst="bentArrow">
            <a:avLst>
              <a:gd name="adj1" fmla="val 23178"/>
              <a:gd name="adj2" fmla="val 25000"/>
              <a:gd name="adj3" fmla="val 25000"/>
              <a:gd name="adj4" fmla="val 75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15" name="圆角右箭头 114"/>
          <p:cNvSpPr/>
          <p:nvPr/>
        </p:nvSpPr>
        <p:spPr>
          <a:xfrm rot="18900000">
            <a:off x="5067876" y="5054625"/>
            <a:ext cx="352768" cy="376550"/>
          </a:xfrm>
          <a:prstGeom prst="bentArrow">
            <a:avLst>
              <a:gd name="adj1" fmla="val 23178"/>
              <a:gd name="adj2" fmla="val 25000"/>
              <a:gd name="adj3" fmla="val 25000"/>
              <a:gd name="adj4" fmla="val 75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8" name="文本框 117"/>
              <p:cNvSpPr txBox="1"/>
              <p:nvPr/>
            </p:nvSpPr>
            <p:spPr>
              <a:xfrm>
                <a:off x="5241751" y="4224120"/>
                <a:ext cx="450061" cy="4029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𝐸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18" name="文本框 1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1751" y="4224120"/>
                <a:ext cx="450061" cy="402931"/>
              </a:xfrm>
              <a:prstGeom prst="rect">
                <a:avLst/>
              </a:prstGeom>
              <a:blipFill rotWithShape="1">
                <a:blip r:embed="rId15"/>
                <a:stretch>
                  <a:fillRect l="-102" t="-25" r="68" b="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1" name="文本框 120"/>
              <p:cNvSpPr txBox="1"/>
              <p:nvPr/>
            </p:nvSpPr>
            <p:spPr>
              <a:xfrm>
                <a:off x="980321" y="2306195"/>
                <a:ext cx="450061" cy="4103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21" name="文本框 1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321" y="2306195"/>
                <a:ext cx="450061" cy="410305"/>
              </a:xfrm>
              <a:prstGeom prst="rect">
                <a:avLst/>
              </a:prstGeom>
              <a:blipFill rotWithShape="1">
                <a:blip r:embed="rId17"/>
                <a:stretch>
                  <a:fillRect l="-115" t="-124" r="80" b="1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2" name="文本框 121"/>
              <p:cNvSpPr txBox="1"/>
              <p:nvPr/>
            </p:nvSpPr>
            <p:spPr>
              <a:xfrm>
                <a:off x="862878" y="5046510"/>
                <a:ext cx="450061" cy="4103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accPr>
                        <m:e>
                          <m:r>
                            <a:rPr lang="en-US" altLang="zh-CN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𝑘</m:t>
                          </m:r>
                        </m:e>
                      </m:acc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122" name="文本框 1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878" y="5046510"/>
                <a:ext cx="450061" cy="410305"/>
              </a:xfrm>
              <a:prstGeom prst="rect">
                <a:avLst/>
              </a:prstGeom>
              <a:blipFill rotWithShape="1">
                <a:blip r:embed="rId17"/>
                <a:stretch>
                  <a:fillRect l="-122" t="-40" r="88" b="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/>
          <p:cNvSpPr txBox="1"/>
          <p:nvPr/>
        </p:nvSpPr>
        <p:spPr>
          <a:xfrm>
            <a:off x="4539050" y="5134213"/>
            <a:ext cx="3748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600" i="1" dirty="0">
                <a:latin typeface="Times New Roman" panose="02020503050405090304" charset="0"/>
                <a:cs typeface="Times New Roman" panose="02020503050405090304" charset="0"/>
              </a:rPr>
              <a:t>v</a:t>
            </a:r>
            <a:endParaRPr lang="zh-CN" altLang="en-US" sz="1600" i="1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本框 49"/>
              <p:cNvSpPr txBox="1"/>
              <p:nvPr/>
            </p:nvSpPr>
            <p:spPr>
              <a:xfrm>
                <a:off x="8346648" y="4970967"/>
                <a:ext cx="250094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b="0" i="0" smtClean="0">
                          <a:latin typeface="Cambria Math" panose="02040503050406030204" pitchFamily="18" charset="0"/>
                        </a:rPr>
                        <m:t>GRM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−</m:t>
                      </m:r>
                      <m:sSubSup>
                        <m:sSub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p>
                      </m:sSubSup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kumimoji="1" lang="zh-CN" altLang="en-US" dirty="0"/>
              </a:p>
            </p:txBody>
          </p:sp>
        </mc:Choice>
        <mc:Fallback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6648" y="4970967"/>
                <a:ext cx="2500941" cy="276999"/>
              </a:xfrm>
              <a:prstGeom prst="rect">
                <a:avLst/>
              </a:prstGeom>
              <a:blipFill rotWithShape="1">
                <a:blip r:embed="rId1"/>
                <a:stretch>
                  <a:fillRect l="-8" t="-68" r="-6784" b="1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矩形 2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61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 rotWithShape="1">
          <a:blip r:embed="rId3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67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3817869" y="379361"/>
            <a:ext cx="4191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Generalized Faraday rotation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115038" y="0"/>
            <a:ext cx="2707932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/>
        </p:nvSpPr>
        <p:spPr>
          <a:xfrm>
            <a:off x="908773" y="376567"/>
            <a:ext cx="312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Propagation effects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24691" y="-457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423" y="1372086"/>
            <a:ext cx="4159879" cy="48624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9202" y="1389551"/>
            <a:ext cx="2896689" cy="27550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94661" y="1460950"/>
            <a:ext cx="2277749" cy="41243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0521" y="2084144"/>
            <a:ext cx="3860098" cy="26760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99202" y="4430127"/>
            <a:ext cx="2628588" cy="24233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0" y="6514926"/>
            <a:ext cx="312685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 err="1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Uttarkar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2024, MNRAS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05</a:t>
            </a:r>
            <a:endParaRPr lang="en-US" alt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707932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312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Propagation effects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37502" y="379500"/>
            <a:ext cx="31462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Wave</a:t>
            </a:r>
            <a:r>
              <a:rPr lang="zh-CN" altLang="en-US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 </a:t>
            </a:r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transformation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195" y="3292455"/>
            <a:ext cx="4753805" cy="117582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126820" y="4435806"/>
                <a:ext cx="5825447" cy="11144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sz="2000" dirty="0">
                    <a:solidFill>
                      <a:srgbClr val="FF000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Emissivity: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𝐼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𝑄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ϵ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𝑈</m:t>
                        </m:r>
                      </m:sub>
                    </m:sSub>
                    <m:r>
                      <a:rPr kumimoji="1" lang="en-US" altLang="zh-CN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𝜖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𝑉</m:t>
                        </m:r>
                      </m:sub>
                    </m:sSub>
                  </m:oMath>
                </a14:m>
                <a:endParaRPr kumimoji="1" lang="en-US" altLang="zh-CN" sz="2000" b="0" dirty="0">
                  <a:solidFill>
                    <a:srgbClr val="FF0000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sz="2000" dirty="0">
                    <a:latin typeface="Times New Roman" panose="02020503050405090304" charset="0"/>
                    <a:cs typeface="Times New Roman" panose="02020503050405090304" charset="0"/>
                  </a:rPr>
                  <a:t>Absorption: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𝜂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𝐼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𝜂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𝑄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𝜂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𝑈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𝜂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𝑉</m:t>
                        </m:r>
                      </m:sub>
                    </m:sSub>
                  </m:oMath>
                </a14:m>
                <a:endParaRPr kumimoji="1" lang="en-US" altLang="zh-CN" sz="2000" b="0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sz="2000" dirty="0">
                    <a:latin typeface="Times New Roman" panose="02020503050405090304" charset="0"/>
                    <a:cs typeface="Times New Roman" panose="02020503050405090304" charset="0"/>
                  </a:rPr>
                  <a:t>Faraday mixing rotation: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𝑄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zh-CN" sz="2000" b="0" i="1" smtClean="0">
                            <a:solidFill>
                              <a:srgbClr val="00B0F0"/>
                            </a:solidFill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𝑈</m:t>
                        </m:r>
                      </m:sub>
                    </m:sSub>
                    <m:r>
                      <a:rPr kumimoji="1" lang="en-US" altLang="zh-CN" sz="2000" b="0" i="1" smtClean="0">
                        <a:latin typeface="Cambria Math" panose="02040503050406030204" pitchFamily="18" charset="0"/>
                        <a:ea typeface="宋体" panose="02010600030101010101" pitchFamily="2" charset="-122"/>
                        <a:cs typeface="DejaVu Math TeX Gyre" panose="02000503000000000000" charset="0"/>
                      </a:rPr>
                      <m:t>, </m:t>
                    </m:r>
                    <m:sSub>
                      <m:sSubPr>
                        <m:ctrlP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</m:ctrlPr>
                      </m:sSubPr>
                      <m:e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DejaVu Math TeX Gyre" panose="02000503000000000000" charset="0"/>
                          </a:rPr>
                          <m:t>𝜌</m:t>
                        </m:r>
                      </m:e>
                      <m:sub>
                        <m:r>
                          <a:rPr kumimoji="1" lang="en-US" altLang="zh-CN" sz="2000" b="0" i="1" smtClean="0">
                            <a:latin typeface="Cambria Math" panose="02040503050406030204" pitchFamily="18" charset="0"/>
                            <a:cs typeface="DejaVu Math TeX Gyre" panose="02000503000000000000" charset="0"/>
                          </a:rPr>
                          <m:t>𝑉</m:t>
                        </m:r>
                      </m:sub>
                    </m:sSub>
                  </m:oMath>
                </a14:m>
                <a:endParaRPr kumimoji="1" lang="en-US" altLang="zh-CN" sz="2000" b="0" i="1" dirty="0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820" y="4435806"/>
                <a:ext cx="5825447" cy="1114425"/>
              </a:xfrm>
              <a:prstGeom prst="rect">
                <a:avLst/>
              </a:prstGeom>
              <a:blipFill rotWithShape="1">
                <a:blip r:embed="rId4"/>
                <a:stretch>
                  <a:fillRect l="-8" t="-30" r="7" b="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文本框 13"/>
          <p:cNvSpPr txBox="1"/>
          <p:nvPr/>
        </p:nvSpPr>
        <p:spPr>
          <a:xfrm>
            <a:off x="115841" y="2971206"/>
            <a:ext cx="61041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Transformation</a:t>
            </a:r>
            <a:r>
              <a:rPr kumimoji="1" lang="zh-CN" altLang="en-US" sz="1800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 </a:t>
            </a:r>
            <a:r>
              <a:rPr kumimoji="1" lang="en-US" altLang="zh-CN" sz="1800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Equation</a:t>
            </a:r>
            <a:r>
              <a:rPr kumimoji="1" lang="en-US" altLang="zh-CN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:</a:t>
            </a:r>
            <a:endParaRPr lang="zh-CN" altLang="en-US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21" name="下箭头 20"/>
          <p:cNvSpPr/>
          <p:nvPr/>
        </p:nvSpPr>
        <p:spPr>
          <a:xfrm>
            <a:off x="1835606" y="5535435"/>
            <a:ext cx="290016" cy="520013"/>
          </a:xfrm>
          <a:prstGeom prst="downArrow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" name="文本框 22"/>
              <p:cNvSpPr txBox="1"/>
              <p:nvPr/>
            </p:nvSpPr>
            <p:spPr>
              <a:xfrm>
                <a:off x="622570" y="6021861"/>
                <a:ext cx="320040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altLang="zh-CN" sz="1600" dirty="0">
                    <a:solidFill>
                      <a:srgbClr val="00B0F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Intrinsic</a:t>
                </a:r>
                <a:r>
                  <a:rPr lang="zh-CN" altLang="en-US" sz="1600" dirty="0">
                    <a:solidFill>
                      <a:srgbClr val="00B0F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:r>
                  <a:rPr lang="en-US" altLang="zh-CN" sz="1600" dirty="0">
                    <a:solidFill>
                      <a:srgbClr val="00B0F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plasma</a:t>
                </a:r>
                <a:r>
                  <a:rPr lang="zh-CN" altLang="en-US" sz="1600" dirty="0">
                    <a:solidFill>
                      <a:srgbClr val="00B0F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:r>
                  <a:rPr lang="en-US" altLang="zh-CN" sz="1600" dirty="0">
                    <a:solidFill>
                      <a:srgbClr val="00B0F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coordinate:</a:t>
                </a:r>
                <a:endParaRPr lang="en-US" altLang="zh-CN" sz="1600" dirty="0">
                  <a:solidFill>
                    <a:srgbClr val="00B0F0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sz="1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kumimoji="1" lang="en-US" altLang="zh-CN" sz="16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kumimoji="1" lang="en-US" altLang="zh-CN" sz="16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ϵ</m:t>
                              </m:r>
                            </m:e>
                            <m:sub>
                              <m:r>
                                <a:rPr kumimoji="1" lang="en-US" altLang="zh-CN" sz="1600" i="1">
                                  <a:solidFill>
                                    <a:srgbClr val="00B0F0"/>
                                  </a:solidFill>
                                  <a:latin typeface="Cambria Math" panose="02040503050406030204" pitchFamily="18" charset="0"/>
                                  <a:cs typeface="DejaVu Math TeX Gyre" panose="02000503000000000000" charset="0"/>
                                </a:rPr>
                                <m:t>𝑈</m:t>
                              </m:r>
                            </m:sub>
                          </m:sSub>
                          <m:r>
                            <a:rPr kumimoji="1" lang="en-US" altLang="zh-CN" sz="1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=</m:t>
                          </m:r>
                          <m:r>
                            <a:rPr kumimoji="1" lang="en-US" altLang="zh-CN" sz="1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DejaVu Math TeX Gyre" panose="02000503000000000000" charset="0"/>
                            </a:rPr>
                            <m:t>𝜂</m:t>
                          </m:r>
                        </m:e>
                        <m:sub>
                          <m:r>
                            <a:rPr kumimoji="1" lang="en-US" altLang="zh-CN" sz="16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𝑈</m:t>
                          </m:r>
                        </m:sub>
                      </m:sSub>
                      <m:r>
                        <a:rPr kumimoji="1" lang="en-US" altLang="zh-CN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sSub>
                        <m:sSubPr>
                          <m:ctrlPr>
                            <a:rPr kumimoji="1" lang="en-US" altLang="zh-CN" sz="16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</m:ctrlPr>
                        </m:sSubPr>
                        <m:e>
                          <m:r>
                            <a:rPr kumimoji="1" lang="en-US" altLang="zh-CN" sz="16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ea typeface="宋体" panose="02010600030101010101" pitchFamily="2" charset="-122"/>
                              <a:cs typeface="DejaVu Math TeX Gyre" panose="02000503000000000000" charset="0"/>
                            </a:rPr>
                            <m:t>𝜌</m:t>
                          </m:r>
                        </m:e>
                        <m:sub>
                          <m:r>
                            <a:rPr kumimoji="1" lang="en-US" altLang="zh-CN" sz="1600" i="1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  <a:cs typeface="DejaVu Math TeX Gyre" panose="02000503000000000000" charset="0"/>
                            </a:rPr>
                            <m:t>𝑈</m:t>
                          </m:r>
                        </m:sub>
                      </m:sSub>
                      <m:r>
                        <a:rPr kumimoji="1" lang="en-US" altLang="zh-CN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=</m:t>
                      </m:r>
                      <m:r>
                        <a:rPr kumimoji="1" lang="en-US" altLang="zh-CN" sz="1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  <a:cs typeface="DejaVu Math TeX Gyre" panose="02000503000000000000" charset="0"/>
                        </a:rPr>
                        <m:t>0</m:t>
                      </m:r>
                    </m:oMath>
                  </m:oMathPara>
                </a14:m>
                <a:endParaRPr lang="zh-CN" altLang="en-US" sz="1600" dirty="0">
                  <a:solidFill>
                    <a:srgbClr val="00B0F0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570" y="6021861"/>
                <a:ext cx="3200400" cy="584775"/>
              </a:xfrm>
              <a:prstGeom prst="rect">
                <a:avLst/>
              </a:prstGeom>
              <a:blipFill rotWithShape="1">
                <a:blip r:embed="rId5"/>
                <a:stretch>
                  <a:fillRect l="-8" t="-27" r="8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文本框 24"/>
          <p:cNvSpPr txBox="1"/>
          <p:nvPr/>
        </p:nvSpPr>
        <p:spPr>
          <a:xfrm>
            <a:off x="6906233" y="3744510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1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An a</a:t>
            </a:r>
            <a:r>
              <a:rPr lang="en-GB" altLang="zh-CN" b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nalytical </a:t>
            </a:r>
            <a:r>
              <a:rPr lang="en-US" altLang="zh-CN" b="1" dirty="0">
                <a:latin typeface="Times New Roman" panose="02020503050405090304" charset="0"/>
                <a:cs typeface="Times New Roman" panose="02020503050405090304" charset="0"/>
              </a:rPr>
              <a:t>solution:</a:t>
            </a:r>
            <a:endParaRPr lang="zh-CN" altLang="en-US" b="1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4387" y="4222133"/>
            <a:ext cx="4522372" cy="2566002"/>
          </a:xfrm>
          <a:prstGeom prst="rect">
            <a:avLst/>
          </a:prstGeom>
        </p:spPr>
      </p:pic>
      <p:sp>
        <p:nvSpPr>
          <p:cNvPr id="24" name="右箭头 23"/>
          <p:cNvSpPr/>
          <p:nvPr/>
        </p:nvSpPr>
        <p:spPr>
          <a:xfrm>
            <a:off x="3494630" y="6290954"/>
            <a:ext cx="3346315" cy="16657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ysClr val="windowText" lastClr="00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793760" y="5916783"/>
            <a:ext cx="452237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altLang="zh-CN" sz="1600" b="1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Rotates to </a:t>
            </a:r>
            <a:r>
              <a:rPr lang="en-US" altLang="zh-CN" sz="1600" b="1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the observer’s coordinate</a:t>
            </a:r>
            <a:endParaRPr lang="zh-CN" altLang="en-US" sz="1600" b="1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69552" y="1252187"/>
            <a:ext cx="2711205" cy="251221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40612" y="1232731"/>
            <a:ext cx="5211833" cy="1758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/>
      <p:bldP spid="25" grpId="0"/>
      <p:bldP spid="24" grpId="0" animBg="1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06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707932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312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Propagation effects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37502" y="379500"/>
            <a:ext cx="25173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Plasma medium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111" y="1262373"/>
            <a:ext cx="3571204" cy="2657073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995" y="3981852"/>
            <a:ext cx="3530547" cy="265707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/>
            </p:nvSpPr>
            <p:spPr>
              <a:xfrm>
                <a:off x="3939548" y="1412014"/>
                <a:ext cx="2113290" cy="16335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0070C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Cold </a:t>
                </a:r>
                <a:r>
                  <a:rPr kumimoji="1"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plasma</a:t>
                </a:r>
                <a:endParaRPr kumimoji="1"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̅"/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num>
                      <m:den>
                        <m:sSub>
                          <m:sSub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  <m:sSup>
                          <m:sSupPr>
                            <m:ctrlP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kumimoji="1"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kumimoji="1" lang="en-US" altLang="zh-CN" b="0" dirty="0">
                  <a:latin typeface="Times New Roman" panose="02020503050405090304" charset="0"/>
                </a:endParaRPr>
              </a:p>
              <a:p>
                <a:endParaRPr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lang="en-US" altLang="zh-CN" b="1" dirty="0">
                    <a:latin typeface="Times New Roman" panose="02020503050405090304" charset="0"/>
                    <a:cs typeface="Times New Roman" panose="02020503050405090304" charset="0"/>
                  </a:rPr>
                  <a:t>Free-free</a:t>
                </a:r>
                <a:r>
                  <a:rPr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:endParaRPr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absorption</a:t>
                </a:r>
                <a:endParaRPr lang="zh-CN" altLang="en-US" dirty="0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9548" y="1412014"/>
                <a:ext cx="2113290" cy="1633524"/>
              </a:xfrm>
              <a:prstGeom prst="rect">
                <a:avLst/>
              </a:prstGeom>
              <a:blipFill rotWithShape="1">
                <a:blip r:embed="rId5"/>
                <a:stretch>
                  <a:fillRect t="-25" r="1" b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文本框 20"/>
              <p:cNvSpPr txBox="1"/>
              <p:nvPr/>
            </p:nvSpPr>
            <p:spPr>
              <a:xfrm>
                <a:off x="3737502" y="3396651"/>
                <a:ext cx="13448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1" name="文本框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7502" y="3396651"/>
                <a:ext cx="1344849" cy="369332"/>
              </a:xfrm>
              <a:prstGeom prst="rect">
                <a:avLst/>
              </a:prstGeom>
              <a:blipFill rotWithShape="1">
                <a:blip r:embed="rId6"/>
                <a:stretch>
                  <a:fillRect l="-39" t="-10" r="33" b="1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文本框 21"/>
              <p:cNvSpPr txBox="1"/>
              <p:nvPr/>
            </p:nvSpPr>
            <p:spPr>
              <a:xfrm>
                <a:off x="3822970" y="5923867"/>
                <a:ext cx="13448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75</m:t>
                          </m:r>
                        </m:e>
                        <m:sup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</a:rPr>
                            <m:t>∘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2970" y="5923867"/>
                <a:ext cx="1344849" cy="369332"/>
              </a:xfrm>
              <a:prstGeom prst="rect">
                <a:avLst/>
              </a:prstGeom>
              <a:blipFill rotWithShape="1">
                <a:blip r:embed="rId7"/>
                <a:stretch>
                  <a:fillRect l="-20" t="-159" r="14" b="9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矩形 22"/>
          <p:cNvSpPr/>
          <p:nvPr/>
        </p:nvSpPr>
        <p:spPr>
          <a:xfrm>
            <a:off x="287111" y="1262373"/>
            <a:ext cx="5442480" cy="550807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6081979" y="1342236"/>
                <a:ext cx="2113290" cy="14773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Hot</a:t>
                </a:r>
                <a:r>
                  <a:rPr kumimoji="1"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 plasma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kumimoji="1" lang="en-US" altLang="zh-CN" i="1">
                            <a:latin typeface="Cambria Math" panose="02040503050406030204" pitchFamily="18" charset="0"/>
                          </a:rPr>
                          <m:t>𝛾</m:t>
                        </m:r>
                      </m:e>
                    </m:acc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)</a:t>
                </a:r>
                <a:endParaRPr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endParaRPr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endParaRPr lang="en-US" altLang="zh-CN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lang="en-US" altLang="zh-CN" b="1" dirty="0">
                    <a:latin typeface="Times New Roman" panose="02020503050405090304" charset="0"/>
                    <a:cs typeface="Times New Roman" panose="02020503050405090304" charset="0"/>
                  </a:rPr>
                  <a:t>Synchrotron</a:t>
                </a:r>
                <a:r>
                  <a:rPr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 absorption</a:t>
                </a:r>
                <a:endParaRPr lang="zh-CN" altLang="en-US" dirty="0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979" y="1342236"/>
                <a:ext cx="2113290" cy="1477328"/>
              </a:xfrm>
              <a:prstGeom prst="rect">
                <a:avLst/>
              </a:prstGeom>
              <a:blipFill rotWithShape="1">
                <a:blip r:embed="rId8"/>
                <a:stretch>
                  <a:fillRect l="-28" t="-33" r="28" b="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/>
          <p:cNvSpPr/>
          <p:nvPr/>
        </p:nvSpPr>
        <p:spPr>
          <a:xfrm>
            <a:off x="6038817" y="1278159"/>
            <a:ext cx="6028915" cy="319699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6081979" y="4696914"/>
            <a:ext cx="5663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Times New Roman" panose="02020503050405090304" charset="0"/>
                <a:cs typeface="Times New Roman" panose="02020503050405090304" charset="0"/>
              </a:rPr>
              <a:t>A </a:t>
            </a:r>
            <a:r>
              <a:rPr kumimoji="1" lang="en-US" altLang="zh-CN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hot plasma </a:t>
            </a:r>
            <a:r>
              <a:rPr kumimoji="1" lang="en-US" altLang="zh-CN" dirty="0">
                <a:latin typeface="Times New Roman" panose="02020503050405090304" charset="0"/>
                <a:cs typeface="Times New Roman" panose="02020503050405090304" charset="0"/>
              </a:rPr>
              <a:t>is easier to generate Faraday conversion than a </a:t>
            </a:r>
            <a:r>
              <a:rPr kumimoji="1" lang="en-US" altLang="zh-CN" dirty="0">
                <a:solidFill>
                  <a:srgbClr val="0070C0"/>
                </a:solidFill>
                <a:latin typeface="Times New Roman" panose="02020503050405090304" charset="0"/>
                <a:cs typeface="Times New Roman" panose="02020503050405090304" charset="0"/>
              </a:rPr>
              <a:t>cold plasma</a:t>
            </a:r>
            <a:r>
              <a:rPr kumimoji="1" lang="en-US" altLang="zh-CN" dirty="0">
                <a:latin typeface="Times New Roman" panose="02020503050405090304" charset="0"/>
                <a:cs typeface="Times New Roman" panose="02020503050405090304" charset="0"/>
              </a:rPr>
              <a:t>.</a:t>
            </a:r>
            <a:endParaRPr kumimoji="1" lang="en-US" altLang="zh-CN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文本框 8"/>
              <p:cNvSpPr txBox="1"/>
              <p:nvPr/>
            </p:nvSpPr>
            <p:spPr>
              <a:xfrm>
                <a:off x="6096000" y="5380507"/>
                <a:ext cx="5663358" cy="6658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For a power-law distributed plasma, if </a:t>
                </a:r>
                <a14:m>
                  <m:oMath xmlns:m="http://schemas.openxmlformats.org/officeDocument/2006/math">
                    <m:r>
                      <a:rPr kumimoji="1" lang="en-US" altLang="zh-CN" b="0" i="1" smtClean="0">
                        <a:latin typeface="Cambria Math" panose="02040503050406030204" pitchFamily="18" charset="0"/>
                        <a:cs typeface="Times New Roman" panose="02020503050405090304" charset="0"/>
                      </a:rPr>
                      <m:t>𝜈</m:t>
                    </m:r>
                    <m:r>
                      <a:rPr kumimoji="1" lang="en-US" altLang="zh-CN" b="0" i="1" smtClean="0">
                        <a:latin typeface="Cambria Math" panose="02040503050406030204" pitchFamily="18" charset="0"/>
                        <a:cs typeface="Times New Roman" panose="02020503050405090304" charset="0"/>
                      </a:rPr>
                      <m:t>≪</m:t>
                    </m:r>
                    <m:sSub>
                      <m:sSubPr>
                        <m:ctrlPr>
                          <a:rPr kumimoji="1" lang="en-US" altLang="zh-CN" b="0" i="1" smtClean="0">
                            <a:latin typeface="Cambria Math" panose="02040503050406030204" pitchFamily="18" charset="0"/>
                            <a:cs typeface="Times New Roman" panose="02020503050405090304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cs typeface="Times New Roman" panose="02020503050405090304" charset="0"/>
                          </a:rPr>
                          <m:t>𝜈</m:t>
                        </m:r>
                      </m:e>
                      <m:sub>
                        <m:r>
                          <a:rPr kumimoji="1" lang="en-US" altLang="zh-CN" b="0" i="1" smtClean="0">
                            <a:latin typeface="Cambria Math" panose="02040503050406030204" pitchFamily="18" charset="0"/>
                            <a:cs typeface="Times New Roman" panose="02020503050405090304" charset="0"/>
                          </a:rPr>
                          <m:t>𝐵</m:t>
                        </m:r>
                      </m:sub>
                    </m:sSub>
                  </m:oMath>
                </a14:m>
                <a:endParaRPr kumimoji="1" lang="en-US" altLang="zh-CN" b="0" dirty="0"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b="0" i="1" smtClean="0">
                          <a:latin typeface="Cambria Math" panose="02040503050406030204" pitchFamily="18" charset="0"/>
                          <a:cs typeface="Times New Roman" panose="02020503050405090304" charset="0"/>
                        </a:rPr>
                        <m:t>η</m:t>
                      </m:r>
                      <m:r>
                        <a:rPr kumimoji="1" lang="en-US" altLang="zh-CN" b="0" i="1" smtClean="0">
                          <a:latin typeface="Cambria Math" panose="02040503050406030204" pitchFamily="18" charset="0"/>
                          <a:cs typeface="Times New Roman" panose="02020503050405090304" charset="0"/>
                        </a:rPr>
                        <m:t>≪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𝜌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𝑄</m:t>
                          </m:r>
                        </m:sub>
                      </m:sSub>
                      <m:r>
                        <a:rPr kumimoji="1" lang="en-US" altLang="zh-CN" b="0" i="1" smtClean="0">
                          <a:latin typeface="Cambria Math" panose="02040503050406030204" pitchFamily="18" charset="0"/>
                          <a:cs typeface="Times New Roman" panose="02020503050405090304" charset="0"/>
                        </a:rPr>
                        <m:t>≪</m:t>
                      </m:r>
                      <m:sSub>
                        <m:sSubPr>
                          <m:ctrlP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</m:ctrlPr>
                        </m:sSubPr>
                        <m:e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𝜌</m:t>
                          </m:r>
                        </m:e>
                        <m:sub>
                          <m:r>
                            <a:rPr kumimoji="1" lang="en-US" altLang="zh-CN" b="0" i="1" smtClean="0">
                              <a:latin typeface="Cambria Math" panose="02040503050406030204" pitchFamily="18" charset="0"/>
                              <a:cs typeface="Times New Roman" panose="02020503050405090304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kumimoji="1" lang="en-US" altLang="zh-CN" b="0" dirty="0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380507"/>
                <a:ext cx="5663358" cy="665888"/>
              </a:xfrm>
              <a:prstGeom prst="rect">
                <a:avLst/>
              </a:prstGeom>
              <a:blipFill rotWithShape="1">
                <a:blip r:embed="rId9"/>
                <a:stretch>
                  <a:fillRect t="-23" r="8" b="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114393" y="1344863"/>
            <a:ext cx="3892712" cy="305897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07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01181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231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Results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083578" y="379361"/>
            <a:ext cx="346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Mixing Faraday spectra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19" name="图片 18"/>
          <p:cNvPicPr/>
          <p:nvPr/>
        </p:nvPicPr>
        <p:blipFill>
          <a:blip r:embed="rId3"/>
          <a:stretch>
            <a:fillRect/>
          </a:stretch>
        </p:blipFill>
        <p:spPr>
          <a:xfrm>
            <a:off x="9275694" y="2350770"/>
            <a:ext cx="2425065" cy="215646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102244" y="2871633"/>
            <a:ext cx="43957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kumimoji="1"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Procession in </a:t>
            </a:r>
            <a:r>
              <a:rPr kumimoji="1" lang="en-US" altLang="zh-CN" dirty="0" err="1">
                <a:latin typeface="Comic Sans MS" panose="030F0902030302020204" pitchFamily="66" charset="0"/>
                <a:cs typeface="Times New Roman" panose="02020503050405090304" charset="0"/>
              </a:rPr>
              <a:t>Poincaré</a:t>
            </a:r>
            <a:r>
              <a:rPr kumimoji="1"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 sphere</a:t>
            </a:r>
            <a:endParaRPr kumimoji="1" lang="en-US" altLang="zh-CN" dirty="0">
              <a:latin typeface="Comic Sans MS" panose="030F0902030302020204" pitchFamily="66" charset="0"/>
              <a:cs typeface="Times New Roman" panose="02020503050405090304" charset="0"/>
            </a:endParaRPr>
          </a:p>
          <a:p>
            <a:pPr marL="342900" indent="-342900">
              <a:buAutoNum type="arabicParenR"/>
            </a:pPr>
            <a:r>
              <a:rPr kumimoji="1"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Q, U, V oscillate with frequency with different phases</a:t>
            </a:r>
            <a:endParaRPr kumimoji="1" lang="en-US" altLang="zh-CN" dirty="0">
              <a:latin typeface="Comic Sans MS" panose="030F0902030302020204" pitchFamily="66" charset="0"/>
              <a:cs typeface="Times New Roman" panose="02020503050405090304" charset="0"/>
            </a:endParaRPr>
          </a:p>
          <a:p>
            <a:pPr marL="342900" indent="-342900">
              <a:buAutoNum type="arabicParenR"/>
            </a:pPr>
            <a:r>
              <a:rPr kumimoji="1"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S-shape-like PA curves</a:t>
            </a:r>
            <a:endParaRPr kumimoji="1" lang="en-US" altLang="zh-CN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198240" y="1429410"/>
            <a:ext cx="5171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800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Mixing Faraday:</a:t>
            </a:r>
            <a:endParaRPr kumimoji="1" lang="en-US" altLang="zh-CN" sz="1800" b="1" dirty="0">
              <a:latin typeface="Times New Roman" panose="02020503050405090304" charset="0"/>
              <a:ea typeface="STXingkai" panose="02010800040101010101" pitchFamily="2" charset="-122"/>
              <a:cs typeface="Times New Roman" panose="02020503050405090304" charset="0"/>
            </a:endParaRPr>
          </a:p>
          <a:p>
            <a:r>
              <a:rPr kumimoji="1" lang="en-US" altLang="zh-CN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Comparable Faraday rotation and conversion</a:t>
            </a:r>
            <a:endParaRPr kumimoji="1" lang="en-US" altLang="zh-CN" b="1" dirty="0">
              <a:latin typeface="Times New Roman" panose="02020503050405090304" charset="0"/>
              <a:ea typeface="STXingkai" panose="02010800040101010101" pitchFamily="2" charset="-122"/>
              <a:cs typeface="Times New Roman" panose="02020503050405090304" charset="0"/>
            </a:endParaRPr>
          </a:p>
          <a:p>
            <a:r>
              <a:rPr kumimoji="1" lang="en-US" altLang="zh-CN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Absorption</a:t>
            </a:r>
            <a:r>
              <a:rPr kumimoji="1" lang="zh-CN" altLang="en-US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 </a:t>
            </a:r>
            <a:r>
              <a:rPr kumimoji="1" lang="en-US" altLang="zh-CN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ignored</a:t>
            </a:r>
            <a:endParaRPr kumimoji="1" lang="en-US" altLang="zh-CN" dirty="0">
              <a:latin typeface="Times New Roman" panose="02020503050405090304" charset="0"/>
              <a:ea typeface="STXingkai" panose="02010800040101010101" pitchFamily="2" charset="-122"/>
              <a:cs typeface="Times New Roman" panose="0202050305040509030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9351419" y="4004959"/>
            <a:ext cx="255107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b="0" i="0" u="none" strike="noStrike" dirty="0">
                <a:solidFill>
                  <a:schemeClr val="bg1"/>
                </a:solidFill>
                <a:effectLst/>
                <a:latin typeface="Times New Roman" panose="02020503050405090304" charset="0"/>
                <a:ea typeface="PingFang SC" panose="020B0400000000000000" pitchFamily="34" charset="-122"/>
                <a:cs typeface="Times New Roman" panose="02020503050405090304" charset="0"/>
              </a:rPr>
              <a:t>Foucault's pendulum</a:t>
            </a:r>
            <a:endParaRPr lang="zh-CN" altLang="en-US" dirty="0">
              <a:solidFill>
                <a:schemeClr val="bg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>
                <a:off x="7373123" y="4501202"/>
                <a:ext cx="323184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0070C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Cold</a:t>
                </a:r>
                <a:r>
                  <a:rPr kumimoji="1" lang="zh-CN" altLang="en-US" dirty="0">
                    <a:solidFill>
                      <a:srgbClr val="0070C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:r>
                  <a:rPr kumimoji="1" lang="en-US" altLang="zh-CN" dirty="0">
                    <a:solidFill>
                      <a:srgbClr val="0070C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plasma</a:t>
                </a:r>
                <a:r>
                  <a:rPr kumimoji="1" lang="zh-CN" altLang="en-US" dirty="0">
                    <a:solidFill>
                      <a:srgbClr val="0070C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：</a:t>
                </a:r>
                <a:endParaRPr kumimoji="1" lang="en-US" altLang="zh-CN" dirty="0">
                  <a:solidFill>
                    <a:srgbClr val="0070C0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Large</a:t>
                </a:r>
                <a:r>
                  <a:rPr kumimoji="1" lang="zh-CN" altLang="en-US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and B-field</a:t>
                </a:r>
                <a:r>
                  <a:rPr kumimoji="1" lang="zh-CN" altLang="en-US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(~100 G)</a:t>
                </a:r>
                <a:endParaRPr kumimoji="1" lang="en-US" altLang="zh-CN" dirty="0">
                  <a:solidFill>
                    <a:schemeClr val="tx1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23" y="4501202"/>
                <a:ext cx="3231845" cy="646331"/>
              </a:xfrm>
              <a:prstGeom prst="rect">
                <a:avLst/>
              </a:prstGeom>
              <a:blipFill rotWithShape="1">
                <a:blip r:embed="rId4"/>
                <a:stretch>
                  <a:fillRect l="-4" t="-50" r="14" b="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7373123" y="5250986"/>
                <a:ext cx="428452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>
                    <a:solidFill>
                      <a:srgbClr val="FF000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Hot Plasma</a:t>
                </a:r>
                <a:r>
                  <a:rPr kumimoji="1" lang="zh-CN" altLang="en-US" dirty="0">
                    <a:solidFill>
                      <a:srgbClr val="FF0000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：</a:t>
                </a:r>
                <a:endParaRPr kumimoji="1" lang="en-US" altLang="zh-CN" dirty="0">
                  <a:solidFill>
                    <a:srgbClr val="FF0000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No need for very Large</a:t>
                </a:r>
                <a:r>
                  <a:rPr kumimoji="1" lang="zh-CN" altLang="en-US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kumimoji="1" lang="en-US" altLang="zh-CN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 and B-field</a:t>
                </a:r>
                <a:endParaRPr kumimoji="1" lang="en-US" altLang="zh-CN" dirty="0">
                  <a:solidFill>
                    <a:schemeClr val="tx1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  <a:p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A </a:t>
                </a:r>
                <a:r>
                  <a:rPr kumimoji="1" lang="en-US" altLang="zh-CN" b="1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larger DM </a:t>
                </a:r>
                <a:r>
                  <a:rPr kumimoji="1" lang="en-US" altLang="zh-CN" dirty="0">
                    <a:solidFill>
                      <a:schemeClr val="tx1"/>
                    </a:solidFill>
                    <a:latin typeface="Times New Roman" panose="02020503050405090304" charset="0"/>
                    <a:cs typeface="Times New Roman" panose="02020503050405090304" charset="0"/>
                  </a:rPr>
                  <a:t>comparing with the cold case</a:t>
                </a:r>
                <a:endParaRPr kumimoji="1" lang="en-US" altLang="zh-CN" dirty="0">
                  <a:solidFill>
                    <a:schemeClr val="tx1"/>
                  </a:solidFill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3123" y="5250986"/>
                <a:ext cx="4284526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3" t="-19" r="7" b="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/>
          <p:cNvSpPr txBox="1"/>
          <p:nvPr/>
        </p:nvSpPr>
        <p:spPr>
          <a:xfrm>
            <a:off x="3634813" y="6511481"/>
            <a:ext cx="34469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Wang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2025, arXiv:2502.02857</a:t>
            </a:r>
            <a:endParaRPr lang="zh-CN" altLang="en-US" sz="1600" dirty="0"/>
          </a:p>
        </p:txBody>
      </p:sp>
      <p:sp>
        <p:nvSpPr>
          <p:cNvPr id="11" name="右箭头 10"/>
          <p:cNvSpPr/>
          <p:nvPr/>
        </p:nvSpPr>
        <p:spPr>
          <a:xfrm rot="10800000">
            <a:off x="6842233" y="5606109"/>
            <a:ext cx="453067" cy="226018"/>
          </a:xfrm>
          <a:prstGeom prst="rightArrow">
            <a:avLst/>
          </a:prstGeom>
          <a:solidFill>
            <a:srgbClr val="E83C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5243435" y="5529685"/>
            <a:ext cx="18815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00" dirty="0">
                <a:solidFill>
                  <a:schemeClr val="tx1"/>
                </a:solidFill>
                <a:latin typeface="Times New Roman" panose="02020503050405090304" charset="0"/>
                <a:cs typeface="Times New Roman" panose="02020503050405090304" charset="0"/>
              </a:rPr>
              <a:t>O</a:t>
            </a:r>
            <a:r>
              <a:rPr kumimoji="1" lang="en-US" altLang="zh-CN" sz="1400" dirty="0">
                <a:latin typeface="Times New Roman" panose="02020503050405090304" charset="0"/>
                <a:cs typeface="Times New Roman" panose="02020503050405090304" charset="0"/>
              </a:rPr>
              <a:t> and X modes are highly LP</a:t>
            </a:r>
            <a:endParaRPr kumimoji="1" lang="en-US" altLang="zh-CN" sz="1400" dirty="0">
              <a:solidFill>
                <a:schemeClr val="tx1"/>
              </a:solidFill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077" y="1266867"/>
            <a:ext cx="4591821" cy="286727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1067" y="4061995"/>
            <a:ext cx="4497562" cy="279600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08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31662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15037" y="165338"/>
            <a:ext cx="231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Results: 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FRB</a:t>
            </a:r>
            <a:r>
              <a:rPr lang="zh-CN" altLang="en-US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 </a:t>
            </a:r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20180301A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941255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403599" y="367937"/>
            <a:ext cx="346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Mixing Faraday spectra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219977" y="1633211"/>
            <a:ext cx="34584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Red</a:t>
            </a:r>
            <a:r>
              <a:rPr lang="zh-CN" altLang="en-US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dots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GFR model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mock</a:t>
            </a:r>
            <a:endParaRPr lang="en-US" altLang="zh-CN" dirty="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dirty="0">
                <a:solidFill>
                  <a:srgbClr val="0070C0"/>
                </a:solidFill>
                <a:latin typeface="Times New Roman" panose="02020503050405090304" charset="0"/>
                <a:cs typeface="Times New Roman" panose="02020503050405090304" charset="0"/>
              </a:rPr>
              <a:t>Blue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cold plasma</a:t>
            </a:r>
            <a:endParaRPr lang="en-US" altLang="zh-CN" dirty="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dirty="0">
                <a:solidFill>
                  <a:srgbClr val="FF9300"/>
                </a:solidFill>
                <a:latin typeface="Times New Roman" panose="02020503050405090304" charset="0"/>
                <a:cs typeface="Times New Roman" panose="02020503050405090304" charset="0"/>
              </a:rPr>
              <a:t>Orange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hot plasma</a:t>
            </a:r>
            <a:endParaRPr lang="en-US" altLang="zh-CN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999086" y="1294641"/>
            <a:ext cx="159050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latin typeface="Times New Roman" panose="02020503050405090304" charset="0"/>
                <a:cs typeface="Times New Roman" panose="02020503050405090304" charset="0"/>
              </a:rPr>
              <a:t>FRB</a:t>
            </a:r>
            <a:r>
              <a:rPr kumimoji="1" lang="zh-CN" altLang="en-US" sz="16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1600" dirty="0">
                <a:latin typeface="Times New Roman" panose="02020503050405090304" charset="0"/>
                <a:cs typeface="Times New Roman" panose="02020503050405090304" charset="0"/>
              </a:rPr>
              <a:t>20180301A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6191522" y="4156061"/>
            <a:ext cx="5738428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The </a:t>
            </a:r>
            <a:r>
              <a:rPr lang="en-US" altLang="zh-CN" b="1" dirty="0" err="1">
                <a:latin typeface="Comic Sans MS" panose="030F0902030302020204" pitchFamily="66" charset="0"/>
                <a:cs typeface="Times New Roman" panose="02020503050405090304" charset="0"/>
                <a:sym typeface="+mn-ea"/>
              </a:rPr>
              <a:t>MixF</a:t>
            </a:r>
            <a:r>
              <a:rPr lang="zh-CN" altLang="en-US" b="1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offers</a:t>
            </a:r>
            <a:r>
              <a:rPr lang="zh-CN" altLang="en-US" b="1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a more physical description of the</a:t>
            </a:r>
            <a:r>
              <a:rPr lang="zh-CN" altLang="en-US" b="1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b="1" dirty="0">
                <a:latin typeface="Comic Sans MS" panose="030F0902030302020204" pitchFamily="66" charset="0"/>
                <a:cs typeface="Times New Roman" panose="02020503050405090304" charset="0"/>
              </a:rPr>
              <a:t>environment properties than GFR</a:t>
            </a:r>
            <a:endParaRPr lang="en-US" altLang="zh-CN" b="1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3"/>
          <a:srcRect b="21405"/>
          <a:stretch>
            <a:fillRect/>
          </a:stretch>
        </p:blipFill>
        <p:spPr>
          <a:xfrm>
            <a:off x="6418134" y="2556541"/>
            <a:ext cx="957259" cy="120376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6202524" y="3808317"/>
            <a:ext cx="18566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 err="1">
                <a:latin typeface="Times New Roman" panose="02020503050405090304" charset="0"/>
                <a:cs typeface="Times New Roman" panose="02020503050405090304" charset="0"/>
              </a:rPr>
              <a:t>Xiaohui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Liu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7511619" y="3462703"/>
            <a:ext cx="29049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the</a:t>
            </a:r>
            <a:r>
              <a:rPr lang="zh-CN" altLang="en-US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method</a:t>
            </a:r>
            <a:r>
              <a:rPr lang="zh-CN" altLang="en-US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in</a:t>
            </a:r>
            <a:r>
              <a:rPr lang="zh-CN" altLang="en-US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b="1" dirty="0" err="1">
                <a:latin typeface="Comic Sans MS" panose="030F0902030302020204" pitchFamily="66" charset="0"/>
                <a:cs typeface="Times New Roman" panose="02020503050405090304" charset="0"/>
              </a:rPr>
              <a:t>MixF</a:t>
            </a:r>
            <a:r>
              <a:rPr lang="zh-CN" altLang="en-US" dirty="0">
                <a:latin typeface="ACADEMY ENGRAVED LET PLAIN:1.0" panose="02000000000000000000" pitchFamily="2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Comic Sans MS" panose="030F0902030302020204" pitchFamily="66" charset="0"/>
                <a:cs typeface="Times New Roman" panose="02020503050405090304" charset="0"/>
              </a:rPr>
              <a:t>code</a:t>
            </a:r>
            <a:endParaRPr lang="en-US" altLang="zh-CN" dirty="0">
              <a:latin typeface="Comic Sans MS" panose="030F0902030302020204" pitchFamily="66" charset="0"/>
              <a:cs typeface="Times New Roman" panose="0202050305040509030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078" y="1304752"/>
            <a:ext cx="5738428" cy="3701712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861" y="5080323"/>
            <a:ext cx="7772400" cy="1318891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25963" y="5707386"/>
            <a:ext cx="281653" cy="28165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云形 23"/>
          <p:cNvSpPr/>
          <p:nvPr/>
        </p:nvSpPr>
        <p:spPr>
          <a:xfrm>
            <a:off x="993089" y="5622587"/>
            <a:ext cx="787073" cy="508338"/>
          </a:xfrm>
          <a:prstGeom prst="cloud">
            <a:avLst/>
          </a:prstGeom>
          <a:gradFill flip="none" rotWithShape="1">
            <a:gsLst>
              <a:gs pos="0">
                <a:srgbClr val="FF0000"/>
              </a:gs>
              <a:gs pos="4000">
                <a:srgbClr val="E83C25">
                  <a:shade val="67500"/>
                  <a:satMod val="115000"/>
                </a:srgbClr>
              </a:gs>
              <a:gs pos="64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639466" y="5622587"/>
            <a:ext cx="392664" cy="471765"/>
            <a:chOff x="2791491" y="5581670"/>
            <a:chExt cx="426720" cy="512682"/>
          </a:xfrm>
        </p:grpSpPr>
        <p:cxnSp>
          <p:nvCxnSpPr>
            <p:cNvPr id="26" name="直线连接符 25"/>
            <p:cNvCxnSpPr/>
            <p:nvPr/>
          </p:nvCxnSpPr>
          <p:spPr>
            <a:xfrm>
              <a:off x="2799036" y="5581670"/>
              <a:ext cx="252951" cy="2529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线连接符 27"/>
            <p:cNvCxnSpPr/>
            <p:nvPr/>
          </p:nvCxnSpPr>
          <p:spPr>
            <a:xfrm flipH="1">
              <a:off x="2791491" y="5836943"/>
              <a:ext cx="257409" cy="2574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弧 31"/>
            <p:cNvSpPr/>
            <p:nvPr/>
          </p:nvSpPr>
          <p:spPr>
            <a:xfrm rot="13500000">
              <a:off x="2861985" y="5648752"/>
              <a:ext cx="356226" cy="35622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1753306" y="5250688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27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0070C0"/>
                    </a:solidFill>
                  </a:rPr>
                  <a:t> </a:t>
                </a:r>
                <a:endParaRPr lang="zh-CN" altLang="en-US" sz="1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06" y="5250688"/>
                <a:ext cx="1772170" cy="276999"/>
              </a:xfrm>
              <a:prstGeom prst="rect">
                <a:avLst/>
              </a:prstGeom>
              <a:blipFill rotWithShape="1">
                <a:blip r:embed="rId6"/>
                <a:stretch>
                  <a:fillRect l="-4" t="-183" r="33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/>
              <p:cNvSpPr txBox="1"/>
              <p:nvPr/>
            </p:nvSpPr>
            <p:spPr>
              <a:xfrm>
                <a:off x="70251" y="5361455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09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0070C0"/>
                    </a:solidFill>
                  </a:rPr>
                  <a:t> </a:t>
                </a:r>
                <a:endParaRPr lang="zh-CN" altLang="en-US" sz="1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1" y="5361455"/>
                <a:ext cx="1772170" cy="276999"/>
              </a:xfrm>
              <a:prstGeom prst="rect">
                <a:avLst/>
              </a:prstGeom>
              <a:blipFill rotWithShape="1">
                <a:blip r:embed="rId7"/>
                <a:stretch>
                  <a:fillRect l="-23" t="-54" r="16" b="1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文本框 38"/>
              <p:cNvSpPr txBox="1"/>
              <p:nvPr/>
            </p:nvSpPr>
            <p:spPr>
              <a:xfrm>
                <a:off x="1781999" y="6038165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</a:rPr>
                  <a:t> </a:t>
                </a:r>
                <a:endParaRPr lang="zh-CN" alt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文本框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999" y="6038165"/>
                <a:ext cx="1772170" cy="276999"/>
              </a:xfrm>
              <a:prstGeom prst="rect">
                <a:avLst/>
              </a:prstGeom>
              <a:blipFill rotWithShape="1">
                <a:blip r:embed="rId8"/>
                <a:stretch>
                  <a:fillRect l="-11" t="-211" r="4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/>
              <p:cNvSpPr txBox="1"/>
              <p:nvPr/>
            </p:nvSpPr>
            <p:spPr>
              <a:xfrm>
                <a:off x="98944" y="6148932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</a:rPr>
                  <a:t> </a:t>
                </a:r>
                <a:endParaRPr lang="zh-CN" alt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44" y="6148932"/>
                <a:ext cx="1772170" cy="276999"/>
              </a:xfrm>
              <a:prstGeom prst="rect">
                <a:avLst/>
              </a:prstGeom>
              <a:blipFill rotWithShape="1">
                <a:blip r:embed="rId9"/>
                <a:stretch>
                  <a:fillRect l="-29" t="-82" r="23" b="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/>
          <p:cNvSpPr txBox="1"/>
          <p:nvPr/>
        </p:nvSpPr>
        <p:spPr>
          <a:xfrm>
            <a:off x="8201246" y="6532260"/>
            <a:ext cx="3174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Wang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2025, arXiv:2502.02857</a:t>
            </a:r>
            <a:endParaRPr lang="zh-CN" altLang="en-US" sz="1600" dirty="0"/>
          </a:p>
        </p:txBody>
      </p:sp>
      <p:sp>
        <p:nvSpPr>
          <p:cNvPr id="43" name="文本框 42"/>
          <p:cNvSpPr txBox="1"/>
          <p:nvPr/>
        </p:nvSpPr>
        <p:spPr>
          <a:xfrm>
            <a:off x="8498164" y="2926522"/>
            <a:ext cx="63425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Comic Sans MS" panose="030F0902030302020204" pitchFamily="66" charset="0"/>
                <a:cs typeface="Times New Roman" panose="02020503050405090304" charset="0"/>
              </a:rPr>
              <a:t>F</a:t>
            </a:r>
            <a:r>
              <a:rPr lang="en-US" altLang="zh-CN" sz="1600" dirty="0">
                <a:latin typeface="Comic Sans MS" panose="030F0902030302020204" pitchFamily="66" charset="0"/>
                <a:cs typeface="Times New Roman" panose="02020503050405090304" charset="0"/>
              </a:rPr>
              <a:t>RB</a:t>
            </a:r>
            <a:endParaRPr lang="zh-CN" altLang="en-US" sz="1600" dirty="0">
              <a:latin typeface="Comic Sans MS" panose="030F0902030302020204" pitchFamily="66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8815291" y="2588046"/>
            <a:ext cx="207643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Comic Sans MS" panose="030F0902030302020204" pitchFamily="66" charset="0"/>
                <a:cs typeface="Times New Roman" panose="02020503050405090304" charset="0"/>
              </a:rPr>
              <a:t>F</a:t>
            </a:r>
            <a:r>
              <a:rPr lang="en-US" altLang="zh-CN" sz="1600" dirty="0">
                <a:latin typeface="Comic Sans MS" panose="030F0902030302020204" pitchFamily="66" charset="0"/>
                <a:cs typeface="Times New Roman" panose="02020503050405090304" charset="0"/>
              </a:rPr>
              <a:t>araday</a:t>
            </a:r>
            <a:r>
              <a:rPr lang="zh-CN" altLang="en-US" sz="1600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latin typeface="Comic Sans MS" panose="030F0902030302020204" pitchFamily="66" charset="0"/>
                <a:cs typeface="Times New Roman" panose="02020503050405090304" charset="0"/>
              </a:rPr>
              <a:t>rotation</a:t>
            </a:r>
            <a:r>
              <a:rPr lang="zh-CN" altLang="en-US" sz="1600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endParaRPr lang="zh-CN" altLang="en-US" sz="1600" dirty="0">
              <a:latin typeface="Comic Sans MS" panose="030F0902030302020204" pitchFamily="66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853511" y="2878139"/>
            <a:ext cx="234821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Comic Sans MS" panose="030F0902030302020204" pitchFamily="66" charset="0"/>
                <a:cs typeface="Times New Roman" panose="02020503050405090304" charset="0"/>
              </a:rPr>
              <a:t>F</a:t>
            </a:r>
            <a:r>
              <a:rPr lang="en-US" altLang="zh-CN" sz="1600" dirty="0">
                <a:latin typeface="Comic Sans MS" panose="030F0902030302020204" pitchFamily="66" charset="0"/>
                <a:cs typeface="Times New Roman" panose="02020503050405090304" charset="0"/>
              </a:rPr>
              <a:t>araday</a:t>
            </a:r>
            <a:r>
              <a:rPr lang="zh-CN" altLang="en-US" sz="1600" dirty="0">
                <a:latin typeface="Comic Sans MS" panose="030F0902030302020204" pitchFamily="66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latin typeface="Comic Sans MS" panose="030F0902030302020204" pitchFamily="66" charset="0"/>
                <a:cs typeface="Times New Roman" panose="02020503050405090304" charset="0"/>
              </a:rPr>
              <a:t>conversion</a:t>
            </a:r>
            <a:endParaRPr lang="zh-CN" altLang="en-US" sz="1600" dirty="0">
              <a:latin typeface="Comic Sans MS" panose="030F0902030302020204" pitchFamily="66" charset="0"/>
            </a:endParaRPr>
          </a:p>
        </p:txBody>
      </p:sp>
      <p:cxnSp>
        <p:nvCxnSpPr>
          <p:cNvPr id="11" name="直线箭头连接符 10"/>
          <p:cNvCxnSpPr/>
          <p:nvPr/>
        </p:nvCxnSpPr>
        <p:spPr>
          <a:xfrm>
            <a:off x="486383" y="5791200"/>
            <a:ext cx="415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直线箭头连接符 11"/>
          <p:cNvCxnSpPr/>
          <p:nvPr/>
        </p:nvCxnSpPr>
        <p:spPr>
          <a:xfrm>
            <a:off x="486383" y="5943600"/>
            <a:ext cx="415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1871114" y="5791200"/>
            <a:ext cx="6645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直线箭头连接符 24"/>
          <p:cNvCxnSpPr/>
          <p:nvPr/>
        </p:nvCxnSpPr>
        <p:spPr>
          <a:xfrm>
            <a:off x="1871114" y="5943600"/>
            <a:ext cx="6645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0" name="直线箭头连接符 49"/>
          <p:cNvCxnSpPr/>
          <p:nvPr/>
        </p:nvCxnSpPr>
        <p:spPr>
          <a:xfrm flipV="1">
            <a:off x="1152130" y="5704237"/>
            <a:ext cx="271589" cy="29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1" name="直线箭头连接符 50"/>
          <p:cNvCxnSpPr/>
          <p:nvPr/>
        </p:nvCxnSpPr>
        <p:spPr>
          <a:xfrm flipV="1">
            <a:off x="1338308" y="5739768"/>
            <a:ext cx="271589" cy="29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9575597" y="5616426"/>
            <a:ext cx="840969" cy="2389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4" name="直线箭头连接符 53"/>
          <p:cNvCxnSpPr/>
          <p:nvPr/>
        </p:nvCxnSpPr>
        <p:spPr>
          <a:xfrm flipV="1">
            <a:off x="7907732" y="5884610"/>
            <a:ext cx="1653235" cy="6769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/>
          <p:cNvSpPr txBox="1"/>
          <p:nvPr/>
        </p:nvSpPr>
        <p:spPr>
          <a:xfrm>
            <a:off x="4873625" y="6399530"/>
            <a:ext cx="400875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A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～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-90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%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CP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incoming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wave</a:t>
            </a:r>
            <a:endParaRPr lang="zh-CN" altLang="en-US" dirty="0"/>
          </a:p>
        </p:txBody>
      </p:sp>
      <p:sp>
        <p:nvSpPr>
          <p:cNvPr id="56" name="椭圆 55"/>
          <p:cNvSpPr/>
          <p:nvPr/>
        </p:nvSpPr>
        <p:spPr>
          <a:xfrm>
            <a:off x="8077278" y="2489821"/>
            <a:ext cx="3852672" cy="100608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907655" y="3840480"/>
            <a:ext cx="609600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600">
                <a:solidFill>
                  <a:srgbClr val="0432FF"/>
                </a:solidFill>
                <a:latin typeface="Arial Regular" panose="020B0604020202090204" charset="0"/>
                <a:cs typeface="Arial Regular" panose="020B0604020202090204" charset="0"/>
              </a:rPr>
              <a:t>https://github.com/GalaxyL777/MixF</a:t>
            </a:r>
            <a:endParaRPr lang="en-US" altLang="zh-CN" sz="1600">
              <a:solidFill>
                <a:srgbClr val="0432FF"/>
              </a:solidFill>
              <a:latin typeface="Arial Regular" panose="020B0604020202090204" charset="0"/>
              <a:cs typeface="Arial Regular" panose="020B060402020209020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09</a:t>
            </a:r>
            <a:endParaRPr lang="en-US" alt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31662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15037" y="165338"/>
            <a:ext cx="231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Results: 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FRB</a:t>
            </a:r>
            <a:r>
              <a:rPr lang="zh-CN" altLang="en-US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 </a:t>
            </a:r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20201124A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941255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403599" y="367937"/>
            <a:ext cx="346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Mixing Faraday spectra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58256" y="1313952"/>
            <a:ext cx="15828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sz="1600" dirty="0">
                <a:latin typeface="Times New Roman" panose="02020503050405090304" charset="0"/>
                <a:cs typeface="Times New Roman" panose="02020503050405090304" charset="0"/>
              </a:rPr>
              <a:t>FRB</a:t>
            </a:r>
            <a:r>
              <a:rPr kumimoji="1" lang="zh-CN" altLang="en-US" sz="16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1600" dirty="0">
                <a:latin typeface="Times New Roman" panose="02020503050405090304" charset="0"/>
                <a:cs typeface="Times New Roman" panose="02020503050405090304" charset="0"/>
              </a:rPr>
              <a:t>20201124A</a:t>
            </a:r>
            <a:endParaRPr lang="zh-CN" altLang="en-US" sz="1600" dirty="0"/>
          </a:p>
        </p:txBody>
      </p:sp>
      <p:sp>
        <p:nvSpPr>
          <p:cNvPr id="22" name="椭圆 21"/>
          <p:cNvSpPr/>
          <p:nvPr/>
        </p:nvSpPr>
        <p:spPr>
          <a:xfrm>
            <a:off x="125963" y="5707386"/>
            <a:ext cx="281653" cy="281653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4" name="云形 23"/>
          <p:cNvSpPr/>
          <p:nvPr/>
        </p:nvSpPr>
        <p:spPr>
          <a:xfrm>
            <a:off x="993089" y="5622587"/>
            <a:ext cx="787073" cy="508338"/>
          </a:xfrm>
          <a:prstGeom prst="cloud">
            <a:avLst/>
          </a:prstGeom>
          <a:gradFill flip="none" rotWithShape="1">
            <a:gsLst>
              <a:gs pos="0">
                <a:srgbClr val="FF0000"/>
              </a:gs>
              <a:gs pos="4000">
                <a:srgbClr val="E83C25">
                  <a:shade val="67500"/>
                  <a:satMod val="115000"/>
                </a:srgbClr>
              </a:gs>
              <a:gs pos="64000">
                <a:schemeClr val="accent1">
                  <a:lumMod val="60000"/>
                  <a:lumOff val="4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639466" y="5622587"/>
            <a:ext cx="392664" cy="471765"/>
            <a:chOff x="2791491" y="5581670"/>
            <a:chExt cx="426720" cy="512682"/>
          </a:xfrm>
        </p:grpSpPr>
        <p:cxnSp>
          <p:nvCxnSpPr>
            <p:cNvPr id="26" name="直线连接符 25"/>
            <p:cNvCxnSpPr/>
            <p:nvPr/>
          </p:nvCxnSpPr>
          <p:spPr>
            <a:xfrm>
              <a:off x="2799036" y="5581670"/>
              <a:ext cx="252951" cy="252951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直线连接符 27"/>
            <p:cNvCxnSpPr/>
            <p:nvPr/>
          </p:nvCxnSpPr>
          <p:spPr>
            <a:xfrm flipH="1">
              <a:off x="2791491" y="5836943"/>
              <a:ext cx="257409" cy="257409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2" name="弧 31"/>
            <p:cNvSpPr/>
            <p:nvPr/>
          </p:nvSpPr>
          <p:spPr>
            <a:xfrm rot="13500000">
              <a:off x="2861985" y="5648752"/>
              <a:ext cx="356226" cy="356226"/>
            </a:xfrm>
            <a:prstGeom prst="arc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1753306" y="5250688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0070C0"/>
                    </a:solidFill>
                  </a:rPr>
                  <a:t> </a:t>
                </a:r>
                <a:endParaRPr lang="zh-CN" altLang="en-US" sz="1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306" y="5250688"/>
                <a:ext cx="1772170" cy="276999"/>
              </a:xfrm>
              <a:prstGeom prst="rect">
                <a:avLst/>
              </a:prstGeom>
              <a:blipFill rotWithShape="1">
                <a:blip r:embed="rId3"/>
                <a:stretch>
                  <a:fillRect l="-4" t="-183" r="33" b="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文本框 37"/>
              <p:cNvSpPr txBox="1"/>
              <p:nvPr/>
            </p:nvSpPr>
            <p:spPr>
              <a:xfrm>
                <a:off x="70251" y="5361455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32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0070C0"/>
                    </a:solidFill>
                  </a:rPr>
                  <a:t> </a:t>
                </a:r>
                <a:endParaRPr lang="zh-CN" altLang="en-US" sz="1200" dirty="0">
                  <a:solidFill>
                    <a:srgbClr val="0070C0"/>
                  </a:solidFill>
                </a:endParaRPr>
              </a:p>
            </p:txBody>
          </p:sp>
        </mc:Choice>
        <mc:Fallback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1" y="5361455"/>
                <a:ext cx="1772170" cy="276999"/>
              </a:xfrm>
              <a:prstGeom prst="rect">
                <a:avLst/>
              </a:prstGeom>
              <a:blipFill rotWithShape="1">
                <a:blip r:embed="rId4"/>
                <a:stretch>
                  <a:fillRect l="-23" t="-54" r="16" b="1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9" name="文本框 38"/>
              <p:cNvSpPr txBox="1"/>
              <p:nvPr/>
            </p:nvSpPr>
            <p:spPr>
              <a:xfrm>
                <a:off x="1781999" y="6038165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</a:rPr>
                  <a:t> </a:t>
                </a:r>
                <a:endParaRPr lang="zh-CN" alt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9" name="文本框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1999" y="6038165"/>
                <a:ext cx="1772170" cy="276999"/>
              </a:xfrm>
              <a:prstGeom prst="rect">
                <a:avLst/>
              </a:prstGeom>
              <a:blipFill rotWithShape="1">
                <a:blip r:embed="rId5"/>
                <a:stretch>
                  <a:fillRect l="-11" t="-211" r="4" b="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/>
              <p:cNvSpPr txBox="1"/>
              <p:nvPr/>
            </p:nvSpPr>
            <p:spPr>
              <a:xfrm>
                <a:off x="98944" y="6148932"/>
                <a:ext cx="1772170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2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RM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b</m:t>
                        </m:r>
                      </m:sub>
                    </m:sSub>
                    <m:r>
                      <a:rPr lang="en-US" altLang="zh-CN" sz="12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2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rad</m:t>
                    </m:r>
                    <m:r>
                      <a:rPr lang="zh-CN" altLang="en-US" sz="1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1200" dirty="0">
                    <a:solidFill>
                      <a:srgbClr val="FF0000"/>
                    </a:solidFill>
                  </a:rPr>
                  <a:t> </a:t>
                </a:r>
                <a:endParaRPr lang="zh-CN" altLang="en-US" sz="1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944" y="6148932"/>
                <a:ext cx="1772170" cy="276999"/>
              </a:xfrm>
              <a:prstGeom prst="rect">
                <a:avLst/>
              </a:prstGeom>
              <a:blipFill rotWithShape="1">
                <a:blip r:embed="rId6"/>
                <a:stretch>
                  <a:fillRect l="-29" t="-82" r="23" b="1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/>
          <p:cNvSpPr txBox="1"/>
          <p:nvPr/>
        </p:nvSpPr>
        <p:spPr>
          <a:xfrm>
            <a:off x="8201246" y="6532260"/>
            <a:ext cx="3174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Wang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2025, arXiv:2502.02857</a:t>
            </a:r>
            <a:endParaRPr lang="zh-CN" altLang="en-US" sz="1600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5419" y="5041178"/>
            <a:ext cx="7772400" cy="85805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012" y="1245471"/>
            <a:ext cx="5435774" cy="377852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219977" y="1642939"/>
            <a:ext cx="43728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Red</a:t>
            </a:r>
            <a:r>
              <a:rPr lang="zh-CN" altLang="en-US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solidFill>
                  <a:srgbClr val="FF0000"/>
                </a:solidFill>
                <a:latin typeface="Times New Roman" panose="02020503050405090304" charset="0"/>
                <a:cs typeface="Times New Roman" panose="02020503050405090304" charset="0"/>
              </a:rPr>
              <a:t>dots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Data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from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solidFill>
                  <a:srgbClr val="0432FF"/>
                </a:solidFill>
                <a:latin typeface="Times New Roman" panose="02020503050405090304" charset="0"/>
                <a:cs typeface="Times New Roman" panose="02020503050405090304" charset="0"/>
              </a:rPr>
              <a:t>Xu</a:t>
            </a:r>
            <a:r>
              <a:rPr lang="zh-CN" altLang="en-US" dirty="0">
                <a:solidFill>
                  <a:srgbClr val="0432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solidFill>
                  <a:srgbClr val="0432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dirty="0">
                <a:solidFill>
                  <a:srgbClr val="0432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solidFill>
                  <a:srgbClr val="0432FF"/>
                </a:solidFill>
                <a:latin typeface="Times New Roman" panose="02020503050405090304" charset="0"/>
                <a:cs typeface="Times New Roman" panose="02020503050405090304" charset="0"/>
              </a:rPr>
              <a:t>al. (2022), Nature</a:t>
            </a:r>
            <a:endParaRPr lang="en-US" altLang="zh-CN" dirty="0">
              <a:solidFill>
                <a:srgbClr val="0432FF"/>
              </a:solidFill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dirty="0">
                <a:solidFill>
                  <a:srgbClr val="0070C0"/>
                </a:solidFill>
                <a:latin typeface="Times New Roman" panose="02020503050405090304" charset="0"/>
                <a:cs typeface="Times New Roman" panose="02020503050405090304" charset="0"/>
              </a:rPr>
              <a:t>Blue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cold plasma</a:t>
            </a:r>
            <a:endParaRPr lang="en-US" altLang="zh-CN" dirty="0">
              <a:latin typeface="Times New Roman" panose="02020503050405090304" charset="0"/>
              <a:cs typeface="Times New Roman" panose="02020503050405090304" charset="0"/>
            </a:endParaRPr>
          </a:p>
          <a:p>
            <a:r>
              <a:rPr lang="en-US" altLang="zh-CN" dirty="0">
                <a:solidFill>
                  <a:srgbClr val="FF9300"/>
                </a:solidFill>
                <a:latin typeface="Times New Roman" panose="02020503050405090304" charset="0"/>
                <a:cs typeface="Times New Roman" panose="02020503050405090304" charset="0"/>
              </a:rPr>
              <a:t>Orange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: hot plasma</a:t>
            </a:r>
            <a:endParaRPr lang="en-US" altLang="zh-CN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文本框 16"/>
              <p:cNvSpPr txBox="1"/>
              <p:nvPr/>
            </p:nvSpPr>
            <p:spPr>
              <a:xfrm>
                <a:off x="6166194" y="3396196"/>
                <a:ext cx="268102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hot</m:t>
                        </m:r>
                      </m:sub>
                    </m:sSub>
                    <m:r>
                      <a:rPr lang="en-US" altLang="zh-CN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154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zh-CN" alt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pc</m:t>
                    </m:r>
                    <m:r>
                      <a:rPr lang="zh-CN" alt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</a:rPr>
                  <a:t> </a:t>
                </a:r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194" y="3396196"/>
                <a:ext cx="2681025" cy="338554"/>
              </a:xfrm>
              <a:prstGeom prst="rect">
                <a:avLst/>
              </a:prstGeom>
              <a:blipFill rotWithShape="1">
                <a:blip r:embed="rId9"/>
                <a:stretch>
                  <a:fillRect l="-13" t="-64" r="15" b="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8209254" y="2899148"/>
                <a:ext cx="341811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6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excess</m:t>
                        </m:r>
                      </m:sub>
                    </m:sSub>
                    <m:r>
                      <a:rPr lang="en-US" altLang="zh-CN" sz="16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183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243</m:t>
                    </m:r>
                    <m:r>
                      <a:rPr lang="en-US" altLang="zh-CN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pc</m:t>
                    </m:r>
                    <m:r>
                      <a:rPr lang="zh-CN" altLang="en-US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zh-CN" sz="16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c</m:t>
                    </m:r>
                    <m:sSup>
                      <m:sSupPr>
                        <m:ctrlP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altLang="zh-CN" sz="1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zh-CN" altLang="en-US" sz="1600" dirty="0">
                    <a:solidFill>
                      <a:schemeClr val="tx1"/>
                    </a:solidFill>
                  </a:rPr>
                  <a:t> </a:t>
                </a:r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9254" y="2899148"/>
                <a:ext cx="3418115" cy="338554"/>
              </a:xfrm>
              <a:prstGeom prst="rect">
                <a:avLst/>
              </a:prstGeom>
              <a:blipFill rotWithShape="1">
                <a:blip r:embed="rId10"/>
                <a:stretch>
                  <a:fillRect l="-18" t="-110" r="15" b="1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6215885" y="3815266"/>
                <a:ext cx="45390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zh-CN" dirty="0">
                    <a:latin typeface="Times New Roman" panose="02020503050405090304" charset="0"/>
                    <a:cs typeface="Times New Roman" panose="02020503050405090304" charset="0"/>
                  </a:rPr>
                  <a:t>Not exceed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1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DM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altLang="zh-CN" sz="18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excess</m:t>
                        </m:r>
                      </m:sub>
                    </m:sSub>
                  </m:oMath>
                </a14:m>
                <a:endParaRPr kumimoji="1" lang="zh-CN" altLang="en-US" dirty="0">
                  <a:latin typeface="Times New Roman" panose="02020503050405090304" charset="0"/>
                  <a:cs typeface="Times New Roman" panose="02020503050405090304" charset="0"/>
                </a:endParaRPr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5885" y="3815266"/>
                <a:ext cx="4539067" cy="369332"/>
              </a:xfrm>
              <a:prstGeom prst="rect">
                <a:avLst/>
              </a:prstGeom>
              <a:blipFill rotWithShape="1">
                <a:blip r:embed="rId11"/>
                <a:stretch>
                  <a:fillRect l="-11" t="-50" r="13" b="1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文本框 28"/>
          <p:cNvSpPr txBox="1"/>
          <p:nvPr/>
        </p:nvSpPr>
        <p:spPr>
          <a:xfrm>
            <a:off x="6215884" y="4243556"/>
            <a:ext cx="4837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latin typeface="Times New Roman" panose="02020503050405090304" charset="0"/>
                <a:cs typeface="Times New Roman" panose="02020503050405090304" charset="0"/>
              </a:rPr>
              <a:t>A hot cloud move across the LOS can be ruled out</a:t>
            </a:r>
            <a:endParaRPr kumimoji="1" lang="zh-CN" altLang="en-US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cxnSp>
        <p:nvCxnSpPr>
          <p:cNvPr id="14" name="直线箭头连接符 13"/>
          <p:cNvCxnSpPr/>
          <p:nvPr/>
        </p:nvCxnSpPr>
        <p:spPr>
          <a:xfrm>
            <a:off x="486383" y="5791200"/>
            <a:ext cx="415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线箭头连接符 15"/>
          <p:cNvCxnSpPr/>
          <p:nvPr/>
        </p:nvCxnSpPr>
        <p:spPr>
          <a:xfrm>
            <a:off x="486383" y="5943600"/>
            <a:ext cx="41504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1871114" y="5791200"/>
            <a:ext cx="6645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1871114" y="5943600"/>
            <a:ext cx="66456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 flipV="1">
            <a:off x="1152130" y="5704237"/>
            <a:ext cx="271589" cy="29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线箭头连接符 20"/>
          <p:cNvCxnSpPr/>
          <p:nvPr/>
        </p:nvCxnSpPr>
        <p:spPr>
          <a:xfrm flipV="1">
            <a:off x="1338308" y="5739768"/>
            <a:ext cx="271589" cy="2919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2540" y="3039696"/>
            <a:ext cx="3452219" cy="2365564"/>
          </a:xfrm>
          <a:prstGeom prst="rect">
            <a:avLst/>
          </a:prstGeom>
        </p:spPr>
      </p:pic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endParaRPr lang="en-US" alt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31662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115037" y="165338"/>
            <a:ext cx="23166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Results: 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FRB</a:t>
            </a:r>
            <a:r>
              <a:rPr lang="zh-CN" altLang="en-US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 </a:t>
            </a:r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20240114A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941255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403599" y="367937"/>
            <a:ext cx="3463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Mixing Faraday spectra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9027334" y="6384925"/>
            <a:ext cx="31743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Wang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et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al. 2025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in</a:t>
            </a:r>
            <a:r>
              <a:rPr lang="zh-CN" altLang="en-US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Times New Roman" panose="02020503050405090304" charset="0"/>
                <a:cs typeface="Times New Roman" panose="02020503050405090304" charset="0"/>
              </a:rPr>
              <a:t>press</a:t>
            </a:r>
            <a:endParaRPr lang="zh-CN" altLang="en-US" sz="1600" dirty="0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2323" y="3114836"/>
            <a:ext cx="3437008" cy="229042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/>
          <a:srcRect l="719"/>
          <a:stretch>
            <a:fillRect/>
          </a:stretch>
        </p:blipFill>
        <p:spPr>
          <a:xfrm>
            <a:off x="-4277" y="1235714"/>
            <a:ext cx="4734124" cy="3735261"/>
          </a:xfrm>
          <a:prstGeom prst="rect">
            <a:avLst/>
          </a:prstGeom>
        </p:spPr>
      </p:pic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7030" y="1491547"/>
            <a:ext cx="828290" cy="828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文本框 35"/>
          <p:cNvSpPr txBox="1"/>
          <p:nvPr/>
        </p:nvSpPr>
        <p:spPr>
          <a:xfrm>
            <a:off x="5181872" y="2594251"/>
            <a:ext cx="6772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For</a:t>
            </a:r>
            <a:r>
              <a:rPr kumimoji="1" lang="zh-CN" altLang="en-US" sz="20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some</a:t>
            </a:r>
            <a:r>
              <a:rPr kumimoji="1" lang="zh-CN" altLang="en-US" sz="2000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bursts, </a:t>
            </a:r>
            <a:r>
              <a:rPr kumimoji="1" lang="en-US" altLang="zh-CN" sz="2000" i="1" dirty="0">
                <a:latin typeface="Times New Roman" panose="02020503050405090304" charset="0"/>
                <a:cs typeface="Times New Roman" panose="02020503050405090304" charset="0"/>
              </a:rPr>
              <a:t>Q, U, V </a:t>
            </a:r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oscillate with wavelength with </a:t>
            </a:r>
            <a:r>
              <a:rPr kumimoji="1" lang="en-US" altLang="zh-CN" sz="2000" i="1" dirty="0">
                <a:latin typeface="Times New Roman" panose="02020503050405090304" charset="0"/>
                <a:cs typeface="Times New Roman" panose="02020503050405090304" charset="0"/>
              </a:rPr>
              <a:t>𝛂</a:t>
            </a:r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 ≠ 2 </a:t>
            </a:r>
            <a:endParaRPr kumimoji="1" lang="en-US" altLang="zh-CN" sz="2000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5688117" y="5705372"/>
            <a:ext cx="49264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latin typeface="Times New Roman" panose="02020503050405090304" charset="0"/>
                <a:cs typeface="Times New Roman" panose="02020503050405090304" charset="0"/>
              </a:rPr>
              <a:t>Perpendicular magnetic field evolution? </a:t>
            </a:r>
            <a:endParaRPr kumimoji="1" lang="en-US" altLang="zh-CN" sz="2000" dirty="0"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462" y="5239287"/>
            <a:ext cx="3611061" cy="105689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34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11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011817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908773" y="376567"/>
            <a:ext cx="23166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Summary</a:t>
            </a:r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3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454365" y="4852109"/>
            <a:ext cx="328327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Thank you!</a:t>
            </a:r>
            <a:endParaRPr lang="zh-CN" altLang="en-US" sz="48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00B0F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27149" y="1412013"/>
            <a:ext cx="9868974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1) </a:t>
            </a:r>
            <a:r>
              <a:rPr lang="en-GB" altLang="zh-CN" sz="2000" b="1" i="1" dirty="0" err="1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MixF</a:t>
            </a:r>
            <a:r>
              <a:rPr lang="en-GB" altLang="zh-CN" sz="2000" b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: A new method to process data. </a:t>
            </a:r>
            <a:endParaRPr lang="en-GB" altLang="zh-CN" sz="2000" b="1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just"/>
            <a:endParaRPr lang="en-GB" altLang="zh-CN" sz="2000" b="1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just"/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2) For frequency-dependent </a:t>
            </a:r>
            <a:r>
              <a:rPr lang="en-GB" altLang="zh-CN" sz="2000" i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V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, one must consider </a:t>
            </a:r>
            <a:r>
              <a:rPr lang="en-GB" altLang="zh-CN" sz="2000" b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Faraday conversion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! The</a:t>
            </a:r>
            <a:r>
              <a:rPr lang="zh-CN" altLang="en-US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GB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RM cannot be derived from</a:t>
            </a:r>
            <a:r>
              <a:rPr lang="en-GB" altLang="zh-CN" sz="2000" i="1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Q </a:t>
            </a:r>
            <a:r>
              <a:rPr lang="en-GB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and </a:t>
            </a:r>
            <a:r>
              <a:rPr lang="en-GB" altLang="zh-CN" sz="2000" i="1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U</a:t>
            </a:r>
            <a:r>
              <a:rPr lang="en-GB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alone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via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Faraday</a:t>
            </a:r>
            <a:r>
              <a:rPr lang="zh-CN" altLang="en-US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rotation.</a:t>
            </a:r>
            <a:endParaRPr lang="en-GB" altLang="zh-CN" sz="20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  <a:p>
            <a:pPr algn="just"/>
            <a:endParaRPr kumimoji="1" lang="en-GB" altLang="zh-CN" sz="2000" b="1" dirty="0">
              <a:solidFill>
                <a:srgbClr val="000000"/>
              </a:solidFill>
              <a:latin typeface="Times New Roman" panose="02020503050405090304" charset="0"/>
              <a:ea typeface="STXingkai" panose="02010800040101010101" pitchFamily="2" charset="-122"/>
              <a:cs typeface="Times New Roman" panose="02020503050405090304" charset="0"/>
            </a:endParaRPr>
          </a:p>
          <a:p>
            <a:pPr algn="just"/>
            <a:r>
              <a:rPr kumimoji="1" lang="en-US" altLang="zh-CN" sz="2000" dirty="0">
                <a:solidFill>
                  <a:srgbClr val="000000"/>
                </a:solidFill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3) </a:t>
            </a:r>
            <a:r>
              <a:rPr kumimoji="1" lang="en-US" altLang="zh-CN" sz="2000" b="1" dirty="0">
                <a:latin typeface="Times New Roman" panose="02020503050405090304" charset="0"/>
                <a:ea typeface="STXingkai" panose="02010800040101010101" pitchFamily="2" charset="-122"/>
                <a:cs typeface="Times New Roman" panose="02020503050405090304" charset="0"/>
              </a:rPr>
              <a:t>Mixing Faraday spectra: 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The</a:t>
            </a:r>
            <a:r>
              <a:rPr lang="en-GB" altLang="zh-CN" sz="2000" dirty="0">
                <a:solidFill>
                  <a:srgbClr val="000000"/>
                </a:solidFill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rotational axis of the polarization spectrum undergoes </a:t>
            </a:r>
            <a:r>
              <a:rPr lang="en-GB" altLang="zh-CN" sz="2000" b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precession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 as the frequency changes. This can happen in both </a:t>
            </a:r>
            <a:r>
              <a:rPr lang="en-GB" altLang="zh-CN" sz="2000" b="1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hot plasma and cold</a:t>
            </a:r>
            <a:r>
              <a:rPr lang="en-GB" altLang="zh-CN" sz="2000" dirty="0">
                <a:solidFill>
                  <a:srgbClr val="000000"/>
                </a:solidFill>
                <a:effectLst/>
                <a:latin typeface="Times New Roman" panose="02020503050405090304" charset="0"/>
                <a:cs typeface="Times New Roman" panose="02020503050405090304" charset="0"/>
              </a:rPr>
              <a:t> highly magnetized plasma media.  </a:t>
            </a:r>
            <a:endParaRPr lang="en-GB" altLang="zh-CN" sz="2000" dirty="0">
              <a:solidFill>
                <a:srgbClr val="000000"/>
              </a:solidFill>
              <a:effectLst/>
              <a:latin typeface="Times New Roman" panose="02020503050405090304" charset="0"/>
              <a:cs typeface="Times New Roman" panose="02020503050405090304" charset="0"/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840" y="5037593"/>
            <a:ext cx="1446464" cy="144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>
            <a:off x="11446759" y="6130925"/>
            <a:ext cx="508000" cy="508000"/>
          </a:xfrm>
          <a:prstGeom prst="rect">
            <a:avLst/>
          </a:prstGeom>
          <a:solidFill>
            <a:srgbClr val="174994"/>
          </a:solidFill>
          <a:ln>
            <a:solidFill>
              <a:srgbClr val="174994"/>
            </a:solidFill>
          </a:ln>
        </p:spPr>
        <p:txBody>
          <a:bodyPr anchor="ctr"/>
          <a:lstStyle/>
          <a:p>
            <a:pPr algn="ctr"/>
            <a:r>
              <a:rPr lang="en-US" altLang="zh-CN" b="1" dirty="0">
                <a:solidFill>
                  <a:schemeClr val="lt1"/>
                </a:solidFill>
                <a:latin typeface="微软雅黑" pitchFamily="34" charset="-122"/>
                <a:ea typeface="微软雅黑" pitchFamily="34" charset="-122"/>
              </a:rPr>
              <a:t>08</a:t>
            </a:r>
            <a:endParaRPr lang="zh-CN" b="1" dirty="0">
              <a:solidFill>
                <a:schemeClr val="l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-1"/>
            <a:ext cx="12192000" cy="1203767"/>
          </a:xfrm>
          <a:prstGeom prst="rect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009581" y="414104"/>
            <a:ext cx="2316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800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Background</a:t>
            </a:r>
            <a:endParaRPr lang="zh-CN" altLang="en-US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" y="168319"/>
            <a:ext cx="867126" cy="867126"/>
          </a:xfrm>
          <a:prstGeom prst="rect">
            <a:avLst/>
          </a:prstGeom>
        </p:spPr>
      </p:pic>
      <p:sp>
        <p:nvSpPr>
          <p:cNvPr id="5" name="等腰三角形 33"/>
          <p:cNvSpPr/>
          <p:nvPr/>
        </p:nvSpPr>
        <p:spPr>
          <a:xfrm>
            <a:off x="2835798" y="983705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/>
          <a:srcRect l="22650" t="10769" r="23846" b="33163"/>
          <a:stretch>
            <a:fillRect/>
          </a:stretch>
        </p:blipFill>
        <p:spPr>
          <a:xfrm>
            <a:off x="11053011" y="-1"/>
            <a:ext cx="1148717" cy="120376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15038" y="0"/>
            <a:ext cx="2707932" cy="12037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908773" y="376567"/>
            <a:ext cx="31282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174994"/>
                </a:solidFill>
                <a:latin typeface="Times New Roman" panose="02020503050405090304" charset="0"/>
                <a:ea typeface="思源黑体" panose="020B0400000000000000" charset="-122"/>
              </a:rPr>
              <a:t>Sign Convention </a:t>
            </a:r>
            <a:endParaRPr lang="en-US" altLang="zh-CN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  <a:p>
            <a:pPr algn="ctr"/>
            <a:endParaRPr lang="zh-CN" altLang="en-US" sz="2400" b="1" dirty="0">
              <a:solidFill>
                <a:srgbClr val="174994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0" name="等腰三角形 33"/>
          <p:cNvSpPr/>
          <p:nvPr/>
        </p:nvSpPr>
        <p:spPr>
          <a:xfrm>
            <a:off x="1740617" y="986817"/>
            <a:ext cx="664192" cy="213744"/>
          </a:xfrm>
          <a:prstGeom prst="triangle">
            <a:avLst/>
          </a:prstGeom>
          <a:solidFill>
            <a:srgbClr val="1749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3737502" y="379500"/>
            <a:ext cx="33926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1"/>
                </a:solidFill>
                <a:latin typeface="Times New Roman" panose="02020503050405090304" charset="0"/>
                <a:ea typeface="思源黑体" panose="020B0400000000000000" charset="-122"/>
              </a:rPr>
              <a:t>LCP, RCP and RM</a:t>
            </a:r>
            <a:endParaRPr lang="zh-CN" altLang="en-US" sz="2400" b="1" dirty="0">
              <a:solidFill>
                <a:schemeClr val="bg1"/>
              </a:solidFill>
              <a:latin typeface="Times New Roman" panose="02020503050405090304" charset="0"/>
              <a:ea typeface="思源黑体" panose="020B0400000000000000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5963" y="1372086"/>
            <a:ext cx="1455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PSR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IEEE:</a:t>
            </a:r>
            <a:endParaRPr lang="zh-CN" altLang="en-US" dirty="0"/>
          </a:p>
        </p:txBody>
      </p:sp>
      <p:sp>
        <p:nvSpPr>
          <p:cNvPr id="14" name="文本框 13"/>
          <p:cNvSpPr txBox="1"/>
          <p:nvPr/>
        </p:nvSpPr>
        <p:spPr>
          <a:xfrm>
            <a:off x="5674252" y="1372086"/>
            <a:ext cx="14559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IAU</a:t>
            </a:r>
            <a:r>
              <a:rPr lang="zh-CN" altLang="en-US" dirty="0">
                <a:latin typeface="Times New Roman" panose="02020503050405090304" charset="0"/>
                <a:cs typeface="Times New Roman" panose="02020503050405090304" charset="0"/>
              </a:rPr>
              <a:t> </a:t>
            </a:r>
            <a:r>
              <a:rPr lang="en-US" altLang="zh-CN" dirty="0">
                <a:latin typeface="Times New Roman" panose="02020503050405090304" charset="0"/>
                <a:cs typeface="Times New Roman" panose="02020503050405090304" charset="0"/>
              </a:rPr>
              <a:t>IEEE: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6148765" y="1823323"/>
            <a:ext cx="490424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zh-CN" sz="2400" b="0" i="1" u="none" strike="noStrike" dirty="0">
                <a:effectLst/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Handbook of Pulsar Astronomy</a:t>
            </a:r>
            <a:r>
              <a:rPr lang="en-US" altLang="zh-CN" sz="2400" b="0" i="0" u="none" strike="noStrike" dirty="0">
                <a:effectLst/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——</a:t>
            </a:r>
            <a:r>
              <a:rPr lang="en-GB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L.D. &amp; </a:t>
            </a:r>
            <a:r>
              <a:rPr lang="en-GB" altLang="zh-CN" sz="2400" b="0" i="0" u="none" strike="noStrike" dirty="0">
                <a:effectLst/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K. M.</a:t>
            </a:r>
            <a:endParaRPr lang="en-GB" altLang="zh-CN" sz="2400" b="0" i="0" u="none" strike="noStrike" dirty="0">
              <a:effectLst/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It will change in the next version</a:t>
            </a:r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r>
              <a:rPr kumimoji="1" lang="zh-CN" altLang="en-US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中子星物理</a:t>
            </a:r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——</a:t>
            </a:r>
            <a:r>
              <a:rPr kumimoji="1" lang="zh-CN" altLang="en-US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俞云伟 </a:t>
            </a:r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5165" y="1823323"/>
            <a:ext cx="4904246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400" b="0" i="1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High-Energy Radiation from Magnetized Neutron star</a:t>
            </a:r>
            <a:r>
              <a:rPr kumimoji="1" lang="zh-CN" altLang="en-US" sz="2400" b="0" i="1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 </a:t>
            </a:r>
            <a:r>
              <a:rPr kumimoji="1" lang="en-US" altLang="zh-CN" sz="2400" b="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——P. M.</a:t>
            </a:r>
            <a:endParaRPr kumimoji="1" lang="en-US" altLang="zh-CN" sz="2400" b="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endParaRPr kumimoji="1" lang="en-US" altLang="zh-CN" sz="2400" i="1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Zhang 2023, </a:t>
            </a:r>
            <a:r>
              <a:rPr kumimoji="1" lang="en-US" altLang="zh-CN" sz="2400" dirty="0" err="1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RvMP</a:t>
            </a:r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 (lose a “-” in RM definition)</a:t>
            </a:r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r>
              <a:rPr kumimoji="1" lang="en-US" altLang="zh-CN" sz="2400" dirty="0" err="1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Sazanov</a:t>
            </a:r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 1969, Soviet Astron.</a:t>
            </a:r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  <a:p>
            <a:r>
              <a:rPr kumimoji="1" lang="zh-CN" altLang="en-US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电动力学</a:t>
            </a:r>
            <a:r>
              <a:rPr kumimoji="1" lang="en-US" altLang="zh-CN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——</a:t>
            </a:r>
            <a:r>
              <a:rPr kumimoji="1" lang="zh-CN" altLang="en-US" sz="2400" dirty="0">
                <a:latin typeface="Times New Roman" panose="02020503050405090304" charset="0"/>
                <a:ea typeface="FangSong" panose="02010609060101010101" pitchFamily="49" charset="-122"/>
                <a:cs typeface="Times New Roman" panose="02020503050405090304" charset="0"/>
              </a:rPr>
              <a:t>俎栋林</a:t>
            </a:r>
            <a:endParaRPr kumimoji="1" lang="en-US" altLang="zh-CN" sz="2400" dirty="0">
              <a:latin typeface="Times New Roman" panose="02020503050405090304" charset="0"/>
              <a:ea typeface="FangSong" panose="02010609060101010101" pitchFamily="49" charset="-122"/>
              <a:cs typeface="Times New Roman" panose="02020503050405090304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COMMONDATA" val="eyJoZGlkIjoiZWNmMTdiZjYwYTE0N2JiZTY2ZmQwZjRkNjc0ZWQ1ZjMifQ=="/>
</p:tagLst>
</file>

<file path=ppt/theme/theme1.xml><?xml version="1.0" encoding="utf-8"?>
<a:theme xmlns:a="http://schemas.openxmlformats.org/drawingml/2006/main" name="2023国科大融媒体编辑部出品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83C2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3850</Words>
  <Application>WPS 演示</Application>
  <PresentationFormat>宽屏</PresentationFormat>
  <Paragraphs>360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思源黑体</vt:lpstr>
      <vt:lpstr>汉仪中黑KW</vt:lpstr>
      <vt:lpstr>Calibri</vt:lpstr>
      <vt:lpstr>Comic Sans MS</vt:lpstr>
      <vt:lpstr>方正舒体</vt:lpstr>
      <vt:lpstr>STXingkai</vt:lpstr>
      <vt:lpstr>华文楷体</vt:lpstr>
      <vt:lpstr>微软雅黑</vt:lpstr>
      <vt:lpstr>儷宋 Pro</vt:lpstr>
      <vt:lpstr>Cambria Math</vt:lpstr>
      <vt:lpstr>DejaVu Math TeX Gyre</vt:lpstr>
      <vt:lpstr>PingFang SC</vt:lpstr>
      <vt:lpstr>ACADEMY ENGRAVED LET PLAIN:1.0</vt:lpstr>
      <vt:lpstr>Arial Regular</vt:lpstr>
      <vt:lpstr>FangSong</vt:lpstr>
      <vt:lpstr>等线</vt:lpstr>
      <vt:lpstr>Arial Unicode MS</vt:lpstr>
      <vt:lpstr>等线 Light</vt:lpstr>
      <vt:lpstr>华文宋体</vt:lpstr>
      <vt:lpstr>方正仿宋_GBK</vt:lpstr>
      <vt:lpstr>FangSong</vt:lpstr>
      <vt:lpstr>微软雅黑</vt:lpstr>
      <vt:lpstr>思源黑体</vt:lpstr>
      <vt:lpstr>方正舒体</vt:lpstr>
      <vt:lpstr>苹方-简</vt:lpstr>
      <vt:lpstr>BatangChe</vt:lpstr>
      <vt:lpstr>Apple SD Gothic Neo</vt:lpstr>
      <vt:lpstr>DejaVuMathTeXGyre</vt:lpstr>
      <vt:lpstr>2023国科大融媒体编辑部出品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王维扬</cp:lastModifiedBy>
  <cp:revision>148</cp:revision>
  <dcterms:created xsi:type="dcterms:W3CDTF">2025-07-03T00:45:50Z</dcterms:created>
  <dcterms:modified xsi:type="dcterms:W3CDTF">2025-07-03T00:45:50Z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EDE6118D48D44CE9A3860662E9472E6E_12</vt:lpwstr>
  </property>
  <property fmtid="{D5CDD505-2E9C-101B-9397-08002B2CF9AE}" pid="3" name="KSOProductBuildVer">
    <vt:lpwstr>2052-7.5.1.8994</vt:lpwstr>
  </property>
</Properties>
</file>