
<file path=[Content_Types].xml><?xml version="1.0" encoding="utf-8"?>
<Types xmlns="http://schemas.openxmlformats.org/package/2006/content-types">
  <Default Extension="png" ContentType="image/png"/>
  <Default Extension="emf" ContentType="image/x-emf"/>
  <Default Extension="jpeg" ContentType="image/jpeg"/>
  <Default Extension="JPG" ContentType="image/.jp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5"/>
  </p:notesMasterIdLst>
  <p:sldIdLst>
    <p:sldId id="256" r:id="rId3"/>
    <p:sldId id="499" r:id="rId4"/>
    <p:sldId id="1172" r:id="rId6"/>
    <p:sldId id="1175" r:id="rId7"/>
    <p:sldId id="1087" r:id="rId8"/>
    <p:sldId id="1134" r:id="rId9"/>
    <p:sldId id="1092" r:id="rId10"/>
    <p:sldId id="1096" r:id="rId11"/>
    <p:sldId id="1101" r:id="rId12"/>
    <p:sldId id="1105" r:id="rId13"/>
    <p:sldId id="1106" r:id="rId14"/>
    <p:sldId id="1002" r:id="rId15"/>
    <p:sldId id="1119" r:id="rId16"/>
    <p:sldId id="995" r:id="rId17"/>
    <p:sldId id="998" r:id="rId18"/>
    <p:sldId id="1181" r:id="rId19"/>
    <p:sldId id="612" r:id="rId20"/>
    <p:sldId id="1001" r:id="rId21"/>
    <p:sldId id="1137" r:id="rId22"/>
    <p:sldId id="1186" r:id="rId23"/>
    <p:sldId id="1185" r:id="rId24"/>
    <p:sldId id="1176" r:id="rId25"/>
    <p:sldId id="1177" r:id="rId26"/>
    <p:sldId id="1178" r:id="rId27"/>
    <p:sldId id="1179" r:id="rId28"/>
    <p:sldId id="1182" r:id="rId29"/>
    <p:sldId id="1183" r:id="rId30"/>
    <p:sldId id="1187" r:id="rId31"/>
    <p:sldId id="1188" r:id="rId32"/>
    <p:sldId id="1189" r:id="rId33"/>
    <p:sldId id="1190" r:id="rId34"/>
    <p:sldId id="1191" r:id="rId35"/>
    <p:sldId id="1192" r:id="rId36"/>
    <p:sldId id="1193" r:id="rId37"/>
    <p:sldId id="1194" r:id="rId38"/>
  </p:sldIdLst>
  <p:sldSz cx="9144000" cy="6858000" type="screen4x3"/>
  <p:notesSz cx="6858000" cy="9144000"/>
  <p:custDataLst>
    <p:tags r:id="rId43"/>
  </p:custDataLst>
  <p:defaultTextStyle>
    <a:defPPr>
      <a:defRPr lang="zh-CN"/>
    </a:defPPr>
    <a:lvl1pPr algn="l" rtl="0" eaLnBrk="0" fontAlgn="base" hangingPunct="0">
      <a:spcBef>
        <a:spcPct val="0"/>
      </a:spcBef>
      <a:spcAft>
        <a:spcPct val="0"/>
      </a:spcAft>
      <a:defRPr sz="20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0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0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0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000"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pos="0" userDrawn="1">
          <p15:clr>
            <a:srgbClr val="A4A3A4"/>
          </p15:clr>
        </p15:guide>
        <p15:guide id="2" pos="5419" userDrawn="1">
          <p15:clr>
            <a:srgbClr val="A4A3A4"/>
          </p15:clr>
        </p15:guide>
        <p15:guide id="3" orient="horz" pos="796" userDrawn="1">
          <p15:clr>
            <a:srgbClr val="A4A3A4"/>
          </p15:clr>
        </p15:guide>
        <p15:guide id="4" pos="286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20115" initials="2" lastIdx="4"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2B2B2"/>
    <a:srgbClr val="F8F8F8"/>
    <a:srgbClr val="C0C0C0"/>
    <a:srgbClr val="DDDDDD"/>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117" autoAdjust="0"/>
  </p:normalViewPr>
  <p:slideViewPr>
    <p:cSldViewPr showGuides="1">
      <p:cViewPr varScale="1">
        <p:scale>
          <a:sx n="109" d="100"/>
          <a:sy n="109" d="100"/>
        </p:scale>
        <p:origin x="1644" y="114"/>
      </p:cViewPr>
      <p:guideLst>
        <p:guide/>
        <p:guide pos="5419"/>
        <p:guide orient="horz" pos="796"/>
        <p:guide pos="2866"/>
      </p:guideLst>
    </p:cSldViewPr>
  </p:slideViewPr>
  <p:notesTextViewPr>
    <p:cViewPr>
      <p:scale>
        <a:sx n="1" d="1"/>
        <a:sy n="1" d="1"/>
      </p:scale>
      <p:origin x="0" y="0"/>
    </p:cViewPr>
  </p:notesTextViewPr>
  <p:gridSpacing cx="71999" cy="71999"/>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3" Type="http://schemas.openxmlformats.org/officeDocument/2006/relationships/tags" Target="tags/tag19.xml"/><Relationship Id="rId42" Type="http://schemas.openxmlformats.org/officeDocument/2006/relationships/commentAuthors" Target="commentAuthors.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slide" Target="slides/slide2.xml"/><Relationship Id="rId39" Type="http://schemas.openxmlformats.org/officeDocument/2006/relationships/presProps" Target="presProps.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buFont typeface="Arial" panose="020B0604020202020204" pitchFamily="34" charset="0"/>
              <a:buNone/>
              <a:defRPr sz="1200"/>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buFont typeface="Arial" panose="020B0604020202020204" pitchFamily="34" charset="0"/>
              <a:buNone/>
              <a:defRPr sz="1200"/>
            </a:lvl1pPr>
          </a:lstStyle>
          <a:p>
            <a:pPr>
              <a:defRPr/>
            </a:pPr>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buFont typeface="Arial" panose="020B0604020202020204" pitchFamily="34" charset="0"/>
              <a:buNone/>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hangingPunct="1">
              <a:buFont typeface="Arial" panose="020B0604020202020204" pitchFamily="34" charset="0"/>
              <a:buNone/>
              <a:defRPr sz="1200"/>
            </a:lvl1pPr>
          </a:lstStyle>
          <a:p>
            <a:pPr>
              <a:defRPr/>
            </a:pPr>
            <a:fld id="{6EC88F28-8C19-4EE7-8248-ACAA841E1B1A}"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n-ea"/>
        <a:cs typeface="+mn-cs"/>
      </a:defRPr>
    </a:lvl1pPr>
    <a:lvl2pPr marL="457200" algn="l" rtl="0" eaLnBrk="0" fontAlgn="base" hangingPunct="0">
      <a:spcBef>
        <a:spcPct val="0"/>
      </a:spcBef>
      <a:spcAft>
        <a:spcPct val="0"/>
      </a:spcAft>
      <a:defRPr sz="1200" kern="1200">
        <a:solidFill>
          <a:schemeClr val="tx1"/>
        </a:solidFill>
        <a:latin typeface="+mn-lt"/>
        <a:ea typeface="+mn-ea"/>
        <a:cs typeface="+mn-cs"/>
      </a:defRPr>
    </a:lvl2pPr>
    <a:lvl3pPr marL="914400" algn="l" rtl="0" eaLnBrk="0" fontAlgn="base" hangingPunct="0">
      <a:spcBef>
        <a:spcPct val="0"/>
      </a:spcBef>
      <a:spcAft>
        <a:spcPct val="0"/>
      </a:spcAft>
      <a:defRPr sz="1200" kern="1200">
        <a:solidFill>
          <a:schemeClr val="tx1"/>
        </a:solidFill>
        <a:latin typeface="+mn-lt"/>
        <a:ea typeface="+mn-ea"/>
        <a:cs typeface="+mn-cs"/>
      </a:defRPr>
    </a:lvl3pPr>
    <a:lvl4pPr marL="1371600" algn="l" rtl="0" eaLnBrk="0" fontAlgn="base" hangingPunct="0">
      <a:spcBef>
        <a:spcPct val="0"/>
      </a:spcBef>
      <a:spcAft>
        <a:spcPct val="0"/>
      </a:spcAft>
      <a:defRPr sz="1200" kern="1200">
        <a:solidFill>
          <a:schemeClr val="tx1"/>
        </a:solidFill>
        <a:latin typeface="+mn-lt"/>
        <a:ea typeface="+mn-ea"/>
        <a:cs typeface="+mn-cs"/>
      </a:defRPr>
    </a:lvl4pPr>
    <a:lvl5pPr marL="1828800" algn="l" rtl="0" eaLnBrk="0" fontAlgn="base" hangingPunct="0">
      <a:spcBef>
        <a:spcPct val="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22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smtClean="0"/>
          </a:p>
        </p:txBody>
      </p:sp>
      <p:sp>
        <p:nvSpPr>
          <p:cNvPr id="122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620EBCD5-58C9-41AB-8231-84099273D545}" type="slidenum">
              <a:rPr lang="zh-CN" altLang="en-US" sz="1200" smtClean="0"/>
            </a:fld>
            <a:endParaRPr lang="zh-CN" altLang="en-US" sz="120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22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smtClean="0"/>
          </a:p>
        </p:txBody>
      </p:sp>
      <p:sp>
        <p:nvSpPr>
          <p:cNvPr id="122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620EBCD5-58C9-41AB-8231-84099273D545}" type="slidenum">
              <a:rPr lang="zh-CN" altLang="en-US" sz="1200" smtClean="0"/>
            </a:fld>
            <a:endParaRPr lang="zh-CN" altLang="en-US" sz="120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22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r>
              <a:rPr lang="zh-CN" altLang="en-US">
                <a:sym typeface="+mn-ea"/>
              </a:rPr>
              <a:t>skewness coefficients</a:t>
            </a:r>
            <a:r>
              <a:rPr lang="en-US" altLang="zh-CN">
                <a:sym typeface="+mn-ea"/>
              </a:rPr>
              <a:t>: </a:t>
            </a:r>
            <a:endParaRPr lang="en-US" altLang="zh-CN">
              <a:sym typeface="+mn-ea"/>
            </a:endParaRPr>
          </a:p>
          <a:p>
            <a:pPr eaLnBrk="1" hangingPunct="1"/>
            <a:r>
              <a:rPr lang="zh-CN" altLang="en-US">
                <a:sym typeface="+mn-ea"/>
              </a:rPr>
              <a:t>from fits of generalized Skyrme force to breathing-mode nergies</a:t>
            </a:r>
            <a:endParaRPr lang="zh-CN" altLang="en-US"/>
          </a:p>
          <a:p>
            <a:pPr eaLnBrk="1" hangingPunct="1"/>
            <a:r>
              <a:rPr lang="zh-CN" altLang="en-US">
                <a:sym typeface="+mn-ea"/>
              </a:rPr>
              <a:t>empirical pressures in relativistic heavy-ion collisions</a:t>
            </a:r>
            <a:endParaRPr lang="zh-CN" altLang="en-US" smtClean="0"/>
          </a:p>
          <a:p>
            <a:pPr eaLnBrk="1" hangingPunct="1"/>
            <a:endParaRPr lang="zh-CN" altLang="en-US" smtClean="0"/>
          </a:p>
        </p:txBody>
      </p:sp>
      <p:sp>
        <p:nvSpPr>
          <p:cNvPr id="122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620EBCD5-58C9-41AB-8231-84099273D545}" type="slidenum">
              <a:rPr lang="zh-CN" altLang="en-US" sz="1200" smtClean="0"/>
            </a:fld>
            <a:endParaRPr lang="zh-CN" altLang="en-US" sz="120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43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r>
              <a:rPr lang="en-US" altLang="zh-CN" dirty="0" smtClean="0"/>
              <a:t>To minimize the uncertainties on the </a:t>
            </a:r>
            <a:r>
              <a:rPr lang="en-US" altLang="zh-CN" baseline="0" dirty="0" smtClean="0"/>
              <a:t>nuclear matter </a:t>
            </a:r>
            <a:r>
              <a:rPr lang="en-US" altLang="zh-CN" dirty="0" smtClean="0"/>
              <a:t>structures, we estimate </a:t>
            </a:r>
            <a:r>
              <a:rPr lang="en-US" altLang="zh-CN" baseline="0" dirty="0" smtClean="0"/>
              <a:t>the EOSs and microscopic structures of nuclear matter by searching for the most stable configuration at fixed density, where nucleons and electrons move freely in a periodic unit cell.</a:t>
            </a:r>
            <a:endParaRPr lang="en-US" altLang="zh-CN" baseline="0" dirty="0" smtClean="0"/>
          </a:p>
          <a:p>
            <a:pPr eaLnBrk="1" hangingPunct="1"/>
            <a:endParaRPr lang="en-US" altLang="zh-CN" baseline="0" dirty="0" smtClean="0"/>
          </a:p>
          <a:p>
            <a:pPr eaLnBrk="1" hangingPunct="1"/>
            <a:r>
              <a:rPr lang="en-US" altLang="zh-CN" dirty="0" smtClean="0"/>
              <a:t>SNA</a:t>
            </a:r>
            <a:endParaRPr lang="zh-CN" altLang="en-US" dirty="0" smtClean="0"/>
          </a:p>
        </p:txBody>
      </p:sp>
      <p:sp>
        <p:nvSpPr>
          <p:cNvPr id="143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4FE26F2B-7343-40F5-BFB3-B2A5E65E6DF5}" type="slidenum">
              <a:rPr lang="zh-CN" altLang="en-US" sz="1200" smtClean="0"/>
            </a:fld>
            <a:endParaRPr lang="zh-CN" altLang="en-US" sz="120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43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r>
              <a:rPr lang="zh-CN" altLang="en-US" dirty="0" smtClean="0">
                <a:sym typeface="+mn-ea"/>
              </a:rPr>
              <a:t>droplet, rod, slab, tube, bubble, and uniform 随密度增加逐个出现</a:t>
            </a:r>
            <a:endParaRPr lang="zh-CN" altLang="en-US" dirty="0" smtClean="0"/>
          </a:p>
          <a:p>
            <a:pPr eaLnBrk="1" hangingPunct="1"/>
            <a:endParaRPr lang="en-US" altLang="zh-CN" dirty="0" smtClean="0"/>
          </a:p>
          <a:p>
            <a:pPr eaLnBrk="1" hangingPunct="1"/>
            <a:r>
              <a:rPr lang="en-US" altLang="zh-CN" dirty="0" smtClean="0"/>
              <a:t>1</a:t>
            </a:r>
            <a:r>
              <a:rPr lang="en-US" altLang="zh-CN" dirty="0" smtClean="0"/>
              <a:t>. </a:t>
            </a:r>
            <a:r>
              <a:rPr lang="zh-CN" altLang="en-US" dirty="0" smtClean="0"/>
              <a:t>非均匀核物质的微观结构对中子星壳层物质的输运及弹性性质产生重要影响</a:t>
            </a:r>
            <a:endParaRPr lang="zh-CN" altLang="en-US" dirty="0" smtClean="0"/>
          </a:p>
          <a:p>
            <a:pPr eaLnBrk="1" hangingPunct="1"/>
            <a:r>
              <a:rPr lang="en-US" altLang="zh-CN" dirty="0" smtClean="0"/>
              <a:t>2.</a:t>
            </a:r>
            <a:r>
              <a:rPr lang="zh-CN" altLang="en-US" dirty="0" smtClean="0">
                <a:sym typeface="+mn-ea"/>
              </a:rPr>
              <a:t>在密度小于</a:t>
            </a:r>
            <a:r>
              <a:rPr lang="en-US" altLang="zh-CN" dirty="0" smtClean="0">
                <a:sym typeface="+mn-ea"/>
              </a:rPr>
              <a:t>10^-4 fm-3</a:t>
            </a:r>
            <a:r>
              <a:rPr lang="zh-CN" altLang="en-US" dirty="0" smtClean="0">
                <a:sym typeface="+mn-ea"/>
              </a:rPr>
              <a:t>时，</a:t>
            </a:r>
            <a:r>
              <a:rPr lang="en-US" altLang="zh-CN" dirty="0" smtClean="0"/>
              <a:t> </a:t>
            </a:r>
            <a:r>
              <a:rPr lang="en-US" altLang="zh-CN" dirty="0" err="1" smtClean="0"/>
              <a:t>Z,Rd</a:t>
            </a:r>
            <a:r>
              <a:rPr lang="zh-CN" altLang="en-US" dirty="0" smtClean="0"/>
              <a:t>随密度增加，</a:t>
            </a:r>
            <a:r>
              <a:rPr lang="en-US" altLang="zh-CN" dirty="0" smtClean="0">
                <a:sym typeface="+mn-ea"/>
              </a:rPr>
              <a:t>WS</a:t>
            </a:r>
            <a:r>
              <a:rPr lang="zh-CN" altLang="en-US" dirty="0" smtClean="0">
                <a:sym typeface="+mn-ea"/>
              </a:rPr>
              <a:t>原胞半径随密度减小。</a:t>
            </a:r>
            <a:endParaRPr lang="zh-CN" altLang="en-US" dirty="0" smtClean="0"/>
          </a:p>
          <a:p>
            <a:pPr eaLnBrk="1" hangingPunct="1"/>
            <a:r>
              <a:rPr lang="en-US" altLang="zh-CN" dirty="0" smtClean="0"/>
              <a:t>3. </a:t>
            </a:r>
            <a:r>
              <a:rPr lang="zh-CN" altLang="en-US" dirty="0" smtClean="0"/>
              <a:t>前人研究表明质子数也随</a:t>
            </a:r>
            <a:r>
              <a:rPr lang="en-US" altLang="zh-CN" dirty="0" smtClean="0">
                <a:sym typeface="+mn-ea"/>
              </a:rPr>
              <a:t>L</a:t>
            </a:r>
            <a:r>
              <a:rPr lang="zh-CN" altLang="en-US" dirty="0" smtClean="0">
                <a:sym typeface="+mn-ea"/>
              </a:rPr>
              <a:t>增大而减小，我们发现在密度小于</a:t>
            </a:r>
            <a:r>
              <a:rPr lang="en-US" altLang="zh-CN" dirty="0" smtClean="0">
                <a:sym typeface="+mn-ea"/>
              </a:rPr>
              <a:t>10^-4 fm-3</a:t>
            </a:r>
            <a:r>
              <a:rPr lang="zh-CN" altLang="en-US" dirty="0" smtClean="0">
                <a:sym typeface="+mn-ea"/>
              </a:rPr>
              <a:t>时质子数随对称能斜率的变化不明显。</a:t>
            </a:r>
            <a:endParaRPr lang="zh-CN" altLang="en-US" dirty="0" smtClean="0">
              <a:sym typeface="+mn-ea"/>
            </a:endParaRPr>
          </a:p>
          <a:p>
            <a:pPr eaLnBrk="1" hangingPunct="1"/>
            <a:r>
              <a:rPr lang="zh-CN" altLang="en-US" dirty="0" smtClean="0">
                <a:sym typeface="+mn-ea"/>
              </a:rPr>
              <a:t>此外，质子数与原子核半径成正比，但是当密度增大时，原子核间的库伦相互作用变得明显，在满足</a:t>
            </a:r>
            <a:r>
              <a:rPr lang="en-US" altLang="zh-CN" dirty="0" smtClean="0">
                <a:sym typeface="+mn-ea"/>
              </a:rPr>
              <a:t>beta</a:t>
            </a:r>
            <a:r>
              <a:rPr lang="zh-CN" altLang="en-US" dirty="0" smtClean="0">
                <a:sym typeface="+mn-ea"/>
              </a:rPr>
              <a:t>平衡时质子数变小了，此时</a:t>
            </a:r>
            <a:r>
              <a:rPr lang="en-US" altLang="zh-CN" dirty="0" smtClean="0">
                <a:sym typeface="+mn-ea"/>
              </a:rPr>
              <a:t>WS</a:t>
            </a:r>
            <a:r>
              <a:rPr lang="zh-CN" altLang="en-US" dirty="0" smtClean="0">
                <a:sym typeface="+mn-ea"/>
              </a:rPr>
              <a:t>原胞半径随密度变化的趋势也被改变了。</a:t>
            </a:r>
            <a:endParaRPr lang="zh-CN" altLang="en-US" dirty="0" smtClean="0">
              <a:sym typeface="+mn-ea"/>
            </a:endParaRPr>
          </a:p>
          <a:p>
            <a:pPr eaLnBrk="1" hangingPunct="1"/>
            <a:r>
              <a:rPr lang="en-US" altLang="zh-CN" dirty="0" smtClean="0">
                <a:sym typeface="+mn-ea"/>
              </a:rPr>
              <a:t>4. </a:t>
            </a:r>
            <a:r>
              <a:rPr lang="zh-CN" altLang="en-US" dirty="0" smtClean="0">
                <a:sym typeface="+mn-ea"/>
              </a:rPr>
              <a:t>进一步增加密度，质子数和</a:t>
            </a:r>
            <a:r>
              <a:rPr lang="en-US" altLang="zh-CN" dirty="0" smtClean="0">
                <a:sym typeface="+mn-ea"/>
              </a:rPr>
              <a:t>WS</a:t>
            </a:r>
            <a:r>
              <a:rPr lang="zh-CN" altLang="en-US" dirty="0" smtClean="0">
                <a:sym typeface="+mn-ea"/>
              </a:rPr>
              <a:t>原胞半径减小，但是原子核半径变大，表明核物质液相的空间占比增大，最终</a:t>
            </a:r>
            <a:r>
              <a:rPr lang="en-US" altLang="zh-CN" dirty="0" smtClean="0">
                <a:sym typeface="+mn-ea"/>
              </a:rPr>
              <a:t>WS</a:t>
            </a:r>
            <a:r>
              <a:rPr lang="zh-CN" altLang="en-US" dirty="0" smtClean="0">
                <a:sym typeface="+mn-ea"/>
              </a:rPr>
              <a:t>原胞完全由核物质液相占据，此时发生壳核相变。</a:t>
            </a:r>
            <a:endParaRPr lang="zh-CN" altLang="en-US" dirty="0" smtClean="0"/>
          </a:p>
          <a:p>
            <a:pPr eaLnBrk="1" hangingPunct="1"/>
            <a:r>
              <a:rPr lang="en-US" altLang="zh-CN" dirty="0" smtClean="0">
                <a:sym typeface="+mn-ea"/>
              </a:rPr>
              <a:t>5. </a:t>
            </a:r>
            <a:r>
              <a:rPr lang="zh-CN" altLang="en-US" dirty="0" smtClean="0">
                <a:sym typeface="+mn-ea"/>
              </a:rPr>
              <a:t>在密度大于</a:t>
            </a:r>
            <a:r>
              <a:rPr lang="en-US" altLang="zh-CN" dirty="0" smtClean="0">
                <a:sym typeface="+mn-ea"/>
              </a:rPr>
              <a:t>10^-4 fm-3</a:t>
            </a:r>
            <a:r>
              <a:rPr lang="zh-CN" altLang="en-US" dirty="0" smtClean="0">
                <a:sym typeface="+mn-ea"/>
              </a:rPr>
              <a:t>时，质子数、壳核相变密度以及出现变形核的密度随</a:t>
            </a:r>
            <a:r>
              <a:rPr lang="en-US" altLang="zh-CN" dirty="0" smtClean="0">
                <a:sym typeface="+mn-ea"/>
              </a:rPr>
              <a:t>L</a:t>
            </a:r>
            <a:r>
              <a:rPr lang="zh-CN" altLang="en-US" dirty="0" smtClean="0">
                <a:sym typeface="+mn-ea"/>
              </a:rPr>
              <a:t>增大而减小。</a:t>
            </a:r>
            <a:endParaRPr lang="zh-CN" altLang="en-US" dirty="0" smtClean="0"/>
          </a:p>
          <a:p>
            <a:pPr eaLnBrk="1" hangingPunct="1"/>
            <a:endParaRPr lang="zh-CN" altLang="en-US" dirty="0" smtClean="0"/>
          </a:p>
        </p:txBody>
      </p:sp>
      <p:sp>
        <p:nvSpPr>
          <p:cNvPr id="143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4FE26F2B-7343-40F5-BFB3-B2A5E65E6DF5}" type="slidenum">
              <a:rPr lang="zh-CN" altLang="en-US" sz="1200" smtClean="0"/>
            </a:fld>
            <a:endParaRPr lang="zh-CN" altLang="en-US" sz="120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43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r>
              <a:rPr lang="en-US" altLang="zh-CN">
                <a:sym typeface="+mn-ea"/>
              </a:rPr>
              <a:t>Assuming a crystal of </a:t>
            </a:r>
            <a:r>
              <a:rPr lang="zh-CN" altLang="en-US">
                <a:solidFill>
                  <a:srgbClr val="FF0000"/>
                </a:solidFill>
                <a:sym typeface="+mn-ea"/>
              </a:rPr>
              <a:t>point nuclei</a:t>
            </a:r>
            <a:r>
              <a:rPr lang="zh-CN" altLang="en-US">
                <a:sym typeface="+mn-ea"/>
              </a:rPr>
              <a:t> embedded in a </a:t>
            </a:r>
            <a:r>
              <a:rPr lang="zh-CN" altLang="en-US">
                <a:solidFill>
                  <a:srgbClr val="FF0000"/>
                </a:solidFill>
                <a:sym typeface="+mn-ea"/>
              </a:rPr>
              <a:t>uniform electron</a:t>
            </a:r>
            <a:r>
              <a:rPr lang="zh-CN" altLang="en-US">
                <a:sym typeface="+mn-ea"/>
              </a:rPr>
              <a:t> background</a:t>
            </a:r>
            <a:r>
              <a:rPr lang="en-US" altLang="zh-CN">
                <a:sym typeface="+mn-ea"/>
              </a:rPr>
              <a:t>, a </a:t>
            </a:r>
            <a:r>
              <a:rPr lang="en-US" altLang="zh-CN">
                <a:solidFill>
                  <a:srgbClr val="FF0000"/>
                </a:solidFill>
                <a:sym typeface="+mn-ea"/>
              </a:rPr>
              <a:t>Monte Carlo simulation</a:t>
            </a:r>
            <a:r>
              <a:rPr lang="en-US" altLang="zh-CN">
                <a:sym typeface="+mn-ea"/>
              </a:rPr>
              <a:t> predicts [</a:t>
            </a:r>
            <a:r>
              <a:rPr lang="zh-CN" altLang="en-US">
                <a:sym typeface="+mn-ea"/>
              </a:rPr>
              <a:t>Ogata</a:t>
            </a:r>
            <a:r>
              <a:rPr lang="en-US" altLang="zh-CN">
                <a:sym typeface="+mn-ea"/>
              </a:rPr>
              <a:t>_Ichimaru</a:t>
            </a:r>
            <a:r>
              <a:rPr lang="zh-CN" altLang="en-US">
                <a:sym typeface="+mn-ea"/>
              </a:rPr>
              <a:t>1990_PRA42-4867</a:t>
            </a:r>
            <a:r>
              <a:rPr lang="en-US" altLang="zh-CN">
                <a:sym typeface="+mn-ea"/>
              </a:rPr>
              <a:t>]</a:t>
            </a:r>
            <a:endParaRPr lang="en-US" altLang="zh-CN">
              <a:sym typeface="+mn-ea"/>
            </a:endParaRPr>
          </a:p>
          <a:p>
            <a:pPr eaLnBrk="1" hangingPunct="1"/>
            <a:endParaRPr lang="en-US" altLang="zh-CN">
              <a:sym typeface="+mn-ea"/>
            </a:endParaRPr>
          </a:p>
          <a:p>
            <a:pPr eaLnBrk="1" hangingPunct="1"/>
            <a:r>
              <a:rPr lang="en-US" altLang="zh-CN" b="1">
                <a:sym typeface="+mn-ea"/>
              </a:rPr>
              <a:t>Single </a:t>
            </a:r>
            <a:r>
              <a:rPr lang="zh-CN" altLang="en-US" b="1">
                <a:sym typeface="+mn-ea"/>
              </a:rPr>
              <a:t>crystal</a:t>
            </a:r>
            <a:r>
              <a:rPr lang="en-US" altLang="zh-CN" b="1">
                <a:sym typeface="+mn-ea"/>
              </a:rPr>
              <a:t>:</a:t>
            </a:r>
            <a:endParaRPr lang="en-US" altLang="zh-CN" b="1"/>
          </a:p>
          <a:p>
            <a:pPr eaLnBrk="1" hangingPunct="1"/>
            <a:endParaRPr lang="en-US" altLang="zh-CN"/>
          </a:p>
          <a:p>
            <a:pPr eaLnBrk="1" hangingPunct="1"/>
            <a:endParaRPr lang="zh-CN" altLang="en-US" smtClean="0"/>
          </a:p>
        </p:txBody>
      </p:sp>
      <p:sp>
        <p:nvSpPr>
          <p:cNvPr id="143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4FE26F2B-7343-40F5-BFB3-B2A5E65E6DF5}" type="slidenum">
              <a:rPr lang="zh-CN" altLang="en-US" sz="1200" smtClean="0"/>
            </a:fld>
            <a:endParaRPr lang="zh-CN" altLang="en-US" sz="120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43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smtClean="0"/>
          </a:p>
        </p:txBody>
      </p:sp>
      <p:sp>
        <p:nvSpPr>
          <p:cNvPr id="143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4FE26F2B-7343-40F5-BFB3-B2A5E65E6DF5}" type="slidenum">
              <a:rPr lang="zh-CN" altLang="en-US" sz="1200" smtClean="0"/>
            </a:fld>
            <a:endParaRPr lang="zh-CN" altLang="en-US" sz="120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457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smtClean="0"/>
          </a:p>
        </p:txBody>
      </p:sp>
      <p:sp>
        <p:nvSpPr>
          <p:cNvPr id="2458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2CD1AB77-F8C7-43E8-9E50-AC53073B5A6D}" type="slidenum">
              <a:rPr lang="zh-CN" altLang="en-US" sz="1200" smtClean="0"/>
            </a:fld>
            <a:endParaRPr lang="zh-CN" altLang="en-US" sz="120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457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smtClean="0"/>
          </a:p>
        </p:txBody>
      </p:sp>
      <p:sp>
        <p:nvSpPr>
          <p:cNvPr id="2458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2CD1AB77-F8C7-43E8-9E50-AC53073B5A6D}" type="slidenum">
              <a:rPr lang="zh-CN" altLang="en-US" sz="1200" smtClean="0"/>
            </a:fld>
            <a:endParaRPr lang="zh-CN" altLang="en-US" sz="120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457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smtClean="0"/>
          </a:p>
        </p:txBody>
      </p:sp>
      <p:sp>
        <p:nvSpPr>
          <p:cNvPr id="2458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2CD1AB77-F8C7-43E8-9E50-AC53073B5A6D}" type="slidenum">
              <a:rPr lang="zh-CN" altLang="en-US" sz="1200" smtClean="0"/>
            </a:fld>
            <a:endParaRPr lang="zh-CN" altLang="en-US" sz="120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22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smtClean="0"/>
          </a:p>
        </p:txBody>
      </p:sp>
      <p:sp>
        <p:nvSpPr>
          <p:cNvPr id="122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620EBCD5-58C9-41AB-8231-84099273D545}" type="slidenum">
              <a:rPr lang="zh-CN" altLang="en-US" sz="1200" smtClean="0"/>
            </a:fld>
            <a:endParaRPr lang="zh-CN" altLang="en-US" sz="120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22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smtClean="0"/>
          </a:p>
        </p:txBody>
      </p:sp>
      <p:sp>
        <p:nvSpPr>
          <p:cNvPr id="122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620EBCD5-58C9-41AB-8231-84099273D545}" type="slidenum">
              <a:rPr lang="zh-CN" altLang="en-US" sz="1200" smtClean="0"/>
            </a:fld>
            <a:endParaRPr lang="zh-CN" altLang="en-US" sz="120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43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r>
              <a:rPr lang="zh-CN" altLang="en-US" dirty="0" smtClean="0"/>
              <a:t>电荷屏蔽效应</a:t>
            </a:r>
            <a:endParaRPr lang="zh-CN" altLang="en-US" dirty="0" smtClean="0"/>
          </a:p>
          <a:p>
            <a:pPr eaLnBrk="1" hangingPunct="1"/>
            <a:r>
              <a:rPr lang="zh-CN" altLang="en-US" dirty="0" smtClean="0"/>
              <a:t>reflective boundary conditions at r = 0 and</a:t>
            </a:r>
            <a:r>
              <a:rPr lang="en-US" altLang="zh-CN" dirty="0" smtClean="0"/>
              <a:t> </a:t>
            </a:r>
            <a:r>
              <a:rPr lang="zh-CN" altLang="en-US" dirty="0" smtClean="0"/>
              <a:t>r = R W</a:t>
            </a:r>
            <a:endParaRPr lang="zh-CN" altLang="en-US" dirty="0" smtClean="0"/>
          </a:p>
        </p:txBody>
      </p:sp>
      <p:sp>
        <p:nvSpPr>
          <p:cNvPr id="143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4FE26F2B-7343-40F5-BFB3-B2A5E65E6DF5}" type="slidenum">
              <a:rPr lang="zh-CN" altLang="en-US" sz="1200" smtClean="0"/>
            </a:fld>
            <a:endParaRPr lang="zh-CN" altLang="en-US" sz="120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22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smtClean="0"/>
          </a:p>
        </p:txBody>
      </p:sp>
      <p:sp>
        <p:nvSpPr>
          <p:cNvPr id="122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620EBCD5-58C9-41AB-8231-84099273D545}" type="slidenum">
              <a:rPr lang="zh-CN" altLang="en-US" sz="1200" smtClean="0"/>
            </a:fld>
            <a:endParaRPr lang="zh-CN" altLang="en-US" sz="120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43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smtClean="0"/>
          </a:p>
        </p:txBody>
      </p:sp>
      <p:sp>
        <p:nvSpPr>
          <p:cNvPr id="143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4FE26F2B-7343-40F5-BFB3-B2A5E65E6DF5}" type="slidenum">
              <a:rPr lang="zh-CN" altLang="en-US" sz="1200" smtClean="0"/>
            </a:fld>
            <a:endParaRPr lang="zh-CN" altLang="en-US" sz="120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4710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smtClean="0"/>
          </a:p>
        </p:txBody>
      </p:sp>
      <p:sp>
        <p:nvSpPr>
          <p:cNvPr id="4710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30B2B47A-E877-4851-9C55-797514914009}" type="slidenum">
              <a:rPr lang="zh-CN" altLang="en-US" sz="1200" smtClean="0"/>
            </a:fld>
            <a:endParaRPr lang="zh-CN" altLang="en-US" sz="120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43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r>
              <a:rPr lang="en-US" altLang="zh-CN" dirty="0" smtClean="0"/>
              <a:t>1</a:t>
            </a:r>
            <a:r>
              <a:rPr lang="en-US" altLang="zh-CN" dirty="0" smtClean="0"/>
              <a:t>. </a:t>
            </a:r>
            <a:r>
              <a:rPr lang="zh-CN" altLang="en-US" dirty="0" smtClean="0"/>
              <a:t>相对于均匀核物质，非均匀核物质的质子比例增加到 0.43-</a:t>
            </a:r>
            <a:r>
              <a:rPr lang="en-US" altLang="zh-CN" dirty="0" smtClean="0"/>
              <a:t>0.45</a:t>
            </a:r>
            <a:r>
              <a:rPr lang="zh-CN" altLang="en-US" dirty="0" smtClean="0"/>
              <a:t>，同时每重子能量最多降低</a:t>
            </a:r>
            <a:r>
              <a:rPr lang="en-US" altLang="zh-CN" dirty="0" smtClean="0"/>
              <a:t>8MeV.  </a:t>
            </a:r>
            <a:endParaRPr lang="en-US" altLang="zh-CN" dirty="0" smtClean="0"/>
          </a:p>
          <a:p>
            <a:pPr eaLnBrk="1" hangingPunct="1"/>
            <a:r>
              <a:rPr lang="en-US" altLang="zh-CN" dirty="0" smtClean="0"/>
              <a:t>2. </a:t>
            </a:r>
            <a:r>
              <a:rPr lang="zh-CN" altLang="en-US" dirty="0" smtClean="0"/>
              <a:t>对于密度小于</a:t>
            </a:r>
            <a:r>
              <a:rPr lang="en-US" altLang="zh-CN" dirty="0" smtClean="0"/>
              <a:t>10^-4 fm-3</a:t>
            </a:r>
            <a:r>
              <a:rPr lang="zh-CN" altLang="en-US" dirty="0" smtClean="0"/>
              <a:t>的核物质，不同的密度泛函给出了相同的压强（来源于电子，</a:t>
            </a:r>
            <a:r>
              <a:rPr lang="en-US" altLang="zh-CN" dirty="0" err="1" smtClean="0"/>
              <a:t>Yp</a:t>
            </a:r>
            <a:r>
              <a:rPr lang="zh-CN" altLang="en-US" dirty="0" smtClean="0"/>
              <a:t>一样，所以压强一样），但是每重子能量稍有差别，主要是由于采用了不同的核子质量作为模型参数。若只看结合能的话，那么计算结果应该是一致的</a:t>
            </a:r>
            <a:endParaRPr lang="zh-CN" altLang="en-US" dirty="0" smtClean="0"/>
          </a:p>
          <a:p>
            <a:pPr eaLnBrk="1" hangingPunct="1"/>
            <a:r>
              <a:rPr lang="en-US" altLang="zh-CN" dirty="0" smtClean="0"/>
              <a:t>3. </a:t>
            </a:r>
            <a:r>
              <a:rPr lang="zh-CN" altLang="en-US" dirty="0" smtClean="0">
                <a:sym typeface="+mn-ea"/>
              </a:rPr>
              <a:t> 在</a:t>
            </a:r>
            <a:r>
              <a:rPr lang="en-US" altLang="zh-CN" dirty="0" smtClean="0">
                <a:sym typeface="+mn-ea"/>
              </a:rPr>
              <a:t>10^-4 fm-3</a:t>
            </a:r>
            <a:r>
              <a:rPr lang="zh-CN" altLang="en-US" dirty="0" smtClean="0">
                <a:sym typeface="+mn-ea"/>
              </a:rPr>
              <a:t>附近，计算得到的每重子能量、压强、以及质子比例随密度演化的趋势发生的改变，这主要是因为中子滴出形成了中子气。相关的</a:t>
            </a:r>
            <a:r>
              <a:rPr lang="zh-CN" altLang="en-US" dirty="0" smtClean="0"/>
              <a:t>中子滴出密度可以由中子化学势来确定，一旦其</a:t>
            </a:r>
            <a:r>
              <a:rPr lang="zh-CN" altLang="en-US" dirty="0" smtClean="0">
                <a:sym typeface="+mn-ea"/>
              </a:rPr>
              <a:t>化学势超过自由中子的质量，那么中子就会滴出并在原子核外形成中子气。</a:t>
            </a:r>
            <a:endParaRPr lang="zh-CN" altLang="en-US" dirty="0" smtClean="0">
              <a:sym typeface="+mn-ea"/>
            </a:endParaRPr>
          </a:p>
          <a:p>
            <a:pPr eaLnBrk="1" hangingPunct="1"/>
            <a:r>
              <a:rPr lang="en-US" altLang="zh-CN" dirty="0" smtClean="0">
                <a:sym typeface="+mn-ea"/>
              </a:rPr>
              <a:t>4. </a:t>
            </a:r>
            <a:r>
              <a:rPr lang="zh-CN" altLang="en-US" dirty="0" smtClean="0">
                <a:sym typeface="+mn-ea"/>
              </a:rPr>
              <a:t>对于密度大于</a:t>
            </a:r>
            <a:r>
              <a:rPr lang="en-US" altLang="zh-CN" dirty="0" smtClean="0">
                <a:sym typeface="+mn-ea"/>
              </a:rPr>
              <a:t>10^-4 fm-3</a:t>
            </a:r>
            <a:r>
              <a:rPr lang="zh-CN" altLang="en-US" dirty="0" smtClean="0">
                <a:sym typeface="+mn-ea"/>
              </a:rPr>
              <a:t>的核物质，计算得到的结果依赖于具体取什么样的密度泛函，计算得到的每重子能量、压强、以及质子比例都会有差别。</a:t>
            </a:r>
            <a:endParaRPr lang="zh-CN" altLang="en-US" dirty="0" smtClean="0">
              <a:sym typeface="+mn-ea"/>
            </a:endParaRPr>
          </a:p>
          <a:p>
            <a:pPr eaLnBrk="1" hangingPunct="1"/>
            <a:r>
              <a:rPr lang="en-US" altLang="zh-CN" dirty="0" smtClean="0">
                <a:sym typeface="+mn-ea"/>
              </a:rPr>
              <a:t>5. </a:t>
            </a:r>
            <a:r>
              <a:rPr lang="zh-CN" dirty="0" smtClean="0">
                <a:sym typeface="+mn-ea"/>
              </a:rPr>
              <a:t>进一步增大密度，非均匀核物质变得不再稳定，计算得到的</a:t>
            </a:r>
            <a:r>
              <a:rPr lang="zh-CN" altLang="en-US" dirty="0" smtClean="0">
                <a:sym typeface="+mn-ea"/>
              </a:rPr>
              <a:t>每重子能量和压强在</a:t>
            </a:r>
            <a:r>
              <a:rPr lang="en-US" altLang="zh-CN" dirty="0" smtClean="0">
                <a:sym typeface="+mn-ea"/>
              </a:rPr>
              <a:t> 0.1 </a:t>
            </a:r>
            <a:r>
              <a:rPr lang="en-US" altLang="zh-CN" dirty="0" err="1" smtClean="0">
                <a:sym typeface="+mn-ea"/>
              </a:rPr>
              <a:t>fm</a:t>
            </a:r>
            <a:r>
              <a:rPr lang="en-US" altLang="zh-CN" dirty="0" smtClean="0">
                <a:sym typeface="+mn-ea"/>
              </a:rPr>
              <a:t> −3 &lt; n b&lt; 0.3 fm−3</a:t>
            </a:r>
            <a:r>
              <a:rPr lang="zh-CN" altLang="en-US" dirty="0" smtClean="0">
                <a:sym typeface="+mn-ea"/>
              </a:rPr>
              <a:t>附近比较接近，但是质子比例会存在差别。若进一步增大密度，模型的不确定度急剧增加。对应于核物质对称能的斜率，曲率参数以及对称核物质的压缩系数，偏斜（skewness ）系数等所具有的不确定性。</a:t>
            </a:r>
            <a:endParaRPr lang="zh-CN" altLang="en-US" dirty="0" smtClean="0">
              <a:sym typeface="+mn-ea"/>
            </a:endParaRPr>
          </a:p>
          <a:p>
            <a:pPr eaLnBrk="1" hangingPunct="1"/>
            <a:r>
              <a:rPr lang="en-US" altLang="zh-CN" dirty="0" smtClean="0">
                <a:sym typeface="+mn-ea"/>
              </a:rPr>
              <a:t>6. </a:t>
            </a:r>
            <a:r>
              <a:rPr lang="zh-CN" altLang="en-US" dirty="0" smtClean="0">
                <a:sym typeface="+mn-ea"/>
              </a:rPr>
              <a:t>对于均匀中子星物质，计算得到的质子比例整体上依赖于</a:t>
            </a:r>
            <a:r>
              <a:rPr lang="en-US" altLang="zh-CN" dirty="0" smtClean="0">
                <a:sym typeface="+mn-ea"/>
              </a:rPr>
              <a:t>sigma</a:t>
            </a:r>
            <a:r>
              <a:rPr lang="zh-CN" altLang="en-US" dirty="0" smtClean="0">
                <a:sym typeface="+mn-ea"/>
              </a:rPr>
              <a:t>介子的介质效应是包含在非线性自耦合还是密度依赖的耦合常数中。其中非线性模型预言</a:t>
            </a:r>
            <a:r>
              <a:rPr lang="en-US" altLang="zh-CN" dirty="0" err="1" smtClean="0">
                <a:sym typeface="+mn-ea"/>
              </a:rPr>
              <a:t>Yp</a:t>
            </a:r>
            <a:r>
              <a:rPr lang="zh-CN" altLang="en-US" dirty="0" smtClean="0">
                <a:sym typeface="+mn-ea"/>
              </a:rPr>
              <a:t>随密度增加，而密度依赖的相对论平均场模型则趋向于</a:t>
            </a:r>
            <a:r>
              <a:rPr lang="en-US" altLang="zh-CN" dirty="0" smtClean="0">
                <a:sym typeface="+mn-ea"/>
              </a:rPr>
              <a:t>14%</a:t>
            </a:r>
            <a:r>
              <a:rPr lang="zh-CN" altLang="en-US" dirty="0" smtClean="0">
                <a:sym typeface="+mn-ea"/>
              </a:rPr>
              <a:t>。</a:t>
            </a:r>
            <a:endParaRPr lang="zh-CN" altLang="en-US" dirty="0" smtClean="0">
              <a:sym typeface="+mn-ea"/>
            </a:endParaRPr>
          </a:p>
          <a:p>
            <a:pPr eaLnBrk="1" hangingPunct="1"/>
            <a:r>
              <a:rPr lang="zh-CN" altLang="en-US" dirty="0" smtClean="0">
                <a:sym typeface="+mn-ea"/>
              </a:rPr>
              <a:t>而实际上，若进一步考虑</a:t>
            </a:r>
            <a:r>
              <a:rPr lang="en-US" altLang="zh-CN" dirty="0" smtClean="0">
                <a:sym typeface="+mn-ea"/>
              </a:rPr>
              <a:t>delta</a:t>
            </a:r>
            <a:r>
              <a:rPr lang="zh-CN" altLang="en-US" dirty="0" smtClean="0">
                <a:sym typeface="+mn-ea"/>
              </a:rPr>
              <a:t>介子的贡献，那么计算得到的质子比例将不满足这个整体的趋势。</a:t>
            </a:r>
            <a:endParaRPr lang="zh-CN" altLang="en-US" dirty="0" smtClean="0">
              <a:sym typeface="+mn-ea"/>
            </a:endParaRPr>
          </a:p>
          <a:p>
            <a:pPr eaLnBrk="1" hangingPunct="1"/>
            <a:r>
              <a:rPr lang="zh-CN" altLang="en-US" dirty="0" smtClean="0">
                <a:sym typeface="+mn-ea"/>
              </a:rPr>
              <a:t>当质子比例超过</a:t>
            </a:r>
            <a:r>
              <a:rPr lang="en-US" altLang="zh-CN" dirty="0" smtClean="0">
                <a:sym typeface="+mn-ea"/>
              </a:rPr>
              <a:t>14.8%</a:t>
            </a:r>
            <a:r>
              <a:rPr lang="zh-CN" altLang="en-US" dirty="0" smtClean="0">
                <a:sym typeface="+mn-ea"/>
              </a:rPr>
              <a:t>后，中微子反应过程就能够满足动量守恒，那么就会发生直接</a:t>
            </a:r>
            <a:r>
              <a:rPr lang="en-US" altLang="zh-CN" dirty="0" err="1" smtClean="0">
                <a:sym typeface="+mn-ea"/>
              </a:rPr>
              <a:t>Urca</a:t>
            </a:r>
            <a:r>
              <a:rPr lang="zh-CN" altLang="en-US" dirty="0" smtClean="0">
                <a:sym typeface="+mn-ea"/>
              </a:rPr>
              <a:t>过程，使中子星在几年的时间内快速冷却。</a:t>
            </a:r>
            <a:endParaRPr lang="zh-CN" altLang="en-US" dirty="0" smtClean="0">
              <a:sym typeface="+mn-ea"/>
            </a:endParaRPr>
          </a:p>
        </p:txBody>
      </p:sp>
      <p:sp>
        <p:nvSpPr>
          <p:cNvPr id="143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4FE26F2B-7343-40F5-BFB3-B2A5E65E6DF5}" type="slidenum">
              <a:rPr lang="zh-CN" altLang="en-US" sz="1200" smtClean="0"/>
            </a:fld>
            <a:endParaRPr lang="zh-CN" altLang="en-US" sz="120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43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r>
              <a:rPr lang="en-US" altLang="zh-CN" dirty="0" smtClean="0"/>
              <a:t>1</a:t>
            </a:r>
            <a:r>
              <a:rPr lang="en-US" altLang="zh-CN" dirty="0" smtClean="0"/>
              <a:t>. </a:t>
            </a:r>
            <a:r>
              <a:rPr lang="zh-CN" altLang="en-US" dirty="0" smtClean="0"/>
              <a:t>相对于均匀核物质，非均匀核物质的质子比例增加到 0.43-</a:t>
            </a:r>
            <a:r>
              <a:rPr lang="en-US" altLang="zh-CN" dirty="0" smtClean="0"/>
              <a:t>0.45</a:t>
            </a:r>
            <a:r>
              <a:rPr lang="zh-CN" altLang="en-US" dirty="0" smtClean="0"/>
              <a:t>，同时每重子能量最多降低</a:t>
            </a:r>
            <a:r>
              <a:rPr lang="en-US" altLang="zh-CN" dirty="0" smtClean="0"/>
              <a:t>8MeV.  </a:t>
            </a:r>
            <a:endParaRPr lang="en-US" altLang="zh-CN" dirty="0" smtClean="0"/>
          </a:p>
          <a:p>
            <a:pPr eaLnBrk="1" hangingPunct="1"/>
            <a:r>
              <a:rPr lang="en-US" altLang="zh-CN" dirty="0" smtClean="0"/>
              <a:t>2. </a:t>
            </a:r>
            <a:r>
              <a:rPr lang="zh-CN" altLang="en-US" dirty="0" smtClean="0"/>
              <a:t>对于密度小于</a:t>
            </a:r>
            <a:r>
              <a:rPr lang="en-US" altLang="zh-CN" dirty="0" smtClean="0"/>
              <a:t>10^-4 fm-3</a:t>
            </a:r>
            <a:r>
              <a:rPr lang="zh-CN" altLang="en-US" dirty="0" smtClean="0"/>
              <a:t>的核物质，不同的密度泛函给出了相同的压强（来源于电子，</a:t>
            </a:r>
            <a:r>
              <a:rPr lang="en-US" altLang="zh-CN" dirty="0" err="1" smtClean="0"/>
              <a:t>Yp</a:t>
            </a:r>
            <a:r>
              <a:rPr lang="zh-CN" altLang="en-US" dirty="0" smtClean="0"/>
              <a:t>一样，所以压强一样），但是每重子能量稍有差别，主要是由于采用了不同的核子质量作为模型参数。若只看结合能的话，那么计算结果应该是一致的</a:t>
            </a:r>
            <a:endParaRPr lang="zh-CN" altLang="en-US" dirty="0" smtClean="0"/>
          </a:p>
          <a:p>
            <a:pPr eaLnBrk="1" hangingPunct="1"/>
            <a:r>
              <a:rPr lang="en-US" altLang="zh-CN" dirty="0" smtClean="0"/>
              <a:t>3. </a:t>
            </a:r>
            <a:r>
              <a:rPr lang="zh-CN" altLang="en-US" dirty="0" smtClean="0">
                <a:sym typeface="+mn-ea"/>
              </a:rPr>
              <a:t> 在</a:t>
            </a:r>
            <a:r>
              <a:rPr lang="en-US" altLang="zh-CN" dirty="0" smtClean="0">
                <a:sym typeface="+mn-ea"/>
              </a:rPr>
              <a:t>10^-4 fm-3</a:t>
            </a:r>
            <a:r>
              <a:rPr lang="zh-CN" altLang="en-US" dirty="0" smtClean="0">
                <a:sym typeface="+mn-ea"/>
              </a:rPr>
              <a:t>附近，计算得到的每重子能量、压强、以及质子比例随密度演化的趋势发生的改变，这主要是因为中子滴出形成了中子气。相关的</a:t>
            </a:r>
            <a:r>
              <a:rPr lang="zh-CN" altLang="en-US" dirty="0" smtClean="0"/>
              <a:t>中子滴出密度可以由中子化学势来确定，一旦其</a:t>
            </a:r>
            <a:r>
              <a:rPr lang="zh-CN" altLang="en-US" dirty="0" smtClean="0">
                <a:sym typeface="+mn-ea"/>
              </a:rPr>
              <a:t>化学势超过自由中子的质量，那么中子就会滴出并在原子核外形成中子气。</a:t>
            </a:r>
            <a:endParaRPr lang="zh-CN" altLang="en-US" dirty="0" smtClean="0">
              <a:sym typeface="+mn-ea"/>
            </a:endParaRPr>
          </a:p>
          <a:p>
            <a:pPr eaLnBrk="1" hangingPunct="1"/>
            <a:r>
              <a:rPr lang="en-US" altLang="zh-CN" dirty="0" smtClean="0">
                <a:sym typeface="+mn-ea"/>
              </a:rPr>
              <a:t>4. </a:t>
            </a:r>
            <a:r>
              <a:rPr lang="zh-CN" altLang="en-US" dirty="0" smtClean="0">
                <a:sym typeface="+mn-ea"/>
              </a:rPr>
              <a:t>对于密度大于</a:t>
            </a:r>
            <a:r>
              <a:rPr lang="en-US" altLang="zh-CN" dirty="0" smtClean="0">
                <a:sym typeface="+mn-ea"/>
              </a:rPr>
              <a:t>10^-4 fm-3</a:t>
            </a:r>
            <a:r>
              <a:rPr lang="zh-CN" altLang="en-US" dirty="0" smtClean="0">
                <a:sym typeface="+mn-ea"/>
              </a:rPr>
              <a:t>的核物质，计算得到的结果依赖于具体取什么样的密度泛函，计算得到的每重子能量、压强、以及质子比例都会有差别。</a:t>
            </a:r>
            <a:endParaRPr lang="zh-CN" altLang="en-US" dirty="0" smtClean="0">
              <a:sym typeface="+mn-ea"/>
            </a:endParaRPr>
          </a:p>
          <a:p>
            <a:pPr eaLnBrk="1" hangingPunct="1"/>
            <a:r>
              <a:rPr lang="en-US" altLang="zh-CN" dirty="0" smtClean="0">
                <a:sym typeface="+mn-ea"/>
              </a:rPr>
              <a:t>5. </a:t>
            </a:r>
            <a:r>
              <a:rPr lang="zh-CN" dirty="0" smtClean="0">
                <a:sym typeface="+mn-ea"/>
              </a:rPr>
              <a:t>进一步增大密度，非均匀核物质变得不再稳定，计算得到的</a:t>
            </a:r>
            <a:r>
              <a:rPr lang="zh-CN" altLang="en-US" dirty="0" smtClean="0">
                <a:sym typeface="+mn-ea"/>
              </a:rPr>
              <a:t>每重子能量和压强在</a:t>
            </a:r>
            <a:r>
              <a:rPr lang="en-US" altLang="zh-CN" dirty="0" smtClean="0">
                <a:sym typeface="+mn-ea"/>
              </a:rPr>
              <a:t> 0.1 </a:t>
            </a:r>
            <a:r>
              <a:rPr lang="en-US" altLang="zh-CN" dirty="0" err="1" smtClean="0">
                <a:sym typeface="+mn-ea"/>
              </a:rPr>
              <a:t>fm</a:t>
            </a:r>
            <a:r>
              <a:rPr lang="en-US" altLang="zh-CN" dirty="0" smtClean="0">
                <a:sym typeface="+mn-ea"/>
              </a:rPr>
              <a:t> −3 &lt; n b&lt; 0.3 fm−3</a:t>
            </a:r>
            <a:r>
              <a:rPr lang="zh-CN" altLang="en-US" dirty="0" smtClean="0">
                <a:sym typeface="+mn-ea"/>
              </a:rPr>
              <a:t>附近比较接近，但是质子比例会存在差别。若进一步增大密度，模型的不确定度急剧增加。对应于核物质对称能的斜率，曲率参数以及对称核物质的压缩系数，偏斜（skewness ）系数等所具有的不确定性。</a:t>
            </a:r>
            <a:endParaRPr lang="zh-CN" altLang="en-US" dirty="0" smtClean="0">
              <a:sym typeface="+mn-ea"/>
            </a:endParaRPr>
          </a:p>
          <a:p>
            <a:pPr eaLnBrk="1" hangingPunct="1"/>
            <a:r>
              <a:rPr lang="en-US" altLang="zh-CN" dirty="0" smtClean="0">
                <a:sym typeface="+mn-ea"/>
              </a:rPr>
              <a:t>6. </a:t>
            </a:r>
            <a:r>
              <a:rPr lang="zh-CN" altLang="en-US" dirty="0" smtClean="0">
                <a:sym typeface="+mn-ea"/>
              </a:rPr>
              <a:t>对于均匀中子星物质，计算得到的质子比例整体上依赖于</a:t>
            </a:r>
            <a:r>
              <a:rPr lang="en-US" altLang="zh-CN" dirty="0" smtClean="0">
                <a:sym typeface="+mn-ea"/>
              </a:rPr>
              <a:t>sigma</a:t>
            </a:r>
            <a:r>
              <a:rPr lang="zh-CN" altLang="en-US" dirty="0" smtClean="0">
                <a:sym typeface="+mn-ea"/>
              </a:rPr>
              <a:t>介子的介质效应是包含在非线性自耦合还是密度依赖的耦合常数中。其中非线性模型预言</a:t>
            </a:r>
            <a:r>
              <a:rPr lang="en-US" altLang="zh-CN" dirty="0" err="1" smtClean="0">
                <a:sym typeface="+mn-ea"/>
              </a:rPr>
              <a:t>Yp</a:t>
            </a:r>
            <a:r>
              <a:rPr lang="zh-CN" altLang="en-US" dirty="0" smtClean="0">
                <a:sym typeface="+mn-ea"/>
              </a:rPr>
              <a:t>随密度增加，而密度依赖的相对论平均场模型则趋向于</a:t>
            </a:r>
            <a:r>
              <a:rPr lang="en-US" altLang="zh-CN" dirty="0" smtClean="0">
                <a:sym typeface="+mn-ea"/>
              </a:rPr>
              <a:t>14%</a:t>
            </a:r>
            <a:r>
              <a:rPr lang="zh-CN" altLang="en-US" dirty="0" smtClean="0">
                <a:sym typeface="+mn-ea"/>
              </a:rPr>
              <a:t>。</a:t>
            </a:r>
            <a:endParaRPr lang="zh-CN" altLang="en-US" dirty="0" smtClean="0">
              <a:sym typeface="+mn-ea"/>
            </a:endParaRPr>
          </a:p>
          <a:p>
            <a:pPr eaLnBrk="1" hangingPunct="1"/>
            <a:r>
              <a:rPr lang="zh-CN" altLang="en-US" dirty="0" smtClean="0">
                <a:sym typeface="+mn-ea"/>
              </a:rPr>
              <a:t>而实际上，若进一步考虑</a:t>
            </a:r>
            <a:r>
              <a:rPr lang="en-US" altLang="zh-CN" dirty="0" smtClean="0">
                <a:sym typeface="+mn-ea"/>
              </a:rPr>
              <a:t>delta</a:t>
            </a:r>
            <a:r>
              <a:rPr lang="zh-CN" altLang="en-US" dirty="0" smtClean="0">
                <a:sym typeface="+mn-ea"/>
              </a:rPr>
              <a:t>介子的贡献，那么计算得到的质子比例将不满足这个整体的趋势。</a:t>
            </a:r>
            <a:endParaRPr lang="zh-CN" altLang="en-US" dirty="0" smtClean="0">
              <a:sym typeface="+mn-ea"/>
            </a:endParaRPr>
          </a:p>
          <a:p>
            <a:pPr eaLnBrk="1" hangingPunct="1"/>
            <a:r>
              <a:rPr lang="zh-CN" altLang="en-US" dirty="0" smtClean="0">
                <a:sym typeface="+mn-ea"/>
              </a:rPr>
              <a:t>当质子比例超过</a:t>
            </a:r>
            <a:r>
              <a:rPr lang="en-US" altLang="zh-CN" dirty="0" smtClean="0">
                <a:sym typeface="+mn-ea"/>
              </a:rPr>
              <a:t>14.8%</a:t>
            </a:r>
            <a:r>
              <a:rPr lang="zh-CN" altLang="en-US" dirty="0" smtClean="0">
                <a:sym typeface="+mn-ea"/>
              </a:rPr>
              <a:t>后，中微子反应过程就能够满足动量守恒，那么就会发生直接</a:t>
            </a:r>
            <a:r>
              <a:rPr lang="en-US" altLang="zh-CN" dirty="0" err="1" smtClean="0">
                <a:sym typeface="+mn-ea"/>
              </a:rPr>
              <a:t>Urca</a:t>
            </a:r>
            <a:r>
              <a:rPr lang="zh-CN" altLang="en-US" dirty="0" smtClean="0">
                <a:sym typeface="+mn-ea"/>
              </a:rPr>
              <a:t>过程，使中子星在几年的时间内快速冷却。</a:t>
            </a:r>
            <a:endParaRPr lang="zh-CN" altLang="en-US" dirty="0" smtClean="0">
              <a:sym typeface="+mn-ea"/>
            </a:endParaRPr>
          </a:p>
        </p:txBody>
      </p:sp>
      <p:sp>
        <p:nvSpPr>
          <p:cNvPr id="143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4FE26F2B-7343-40F5-BFB3-B2A5E65E6DF5}" type="slidenum">
              <a:rPr lang="zh-CN" altLang="en-US" sz="1200" smtClean="0"/>
            </a:fld>
            <a:endParaRPr lang="zh-CN" altLang="en-US" sz="120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43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smtClean="0"/>
          </a:p>
        </p:txBody>
      </p:sp>
      <p:sp>
        <p:nvSpPr>
          <p:cNvPr id="143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4FE26F2B-7343-40F5-BFB3-B2A5E65E6DF5}" type="slidenum">
              <a:rPr lang="zh-CN" altLang="en-US" sz="1200" smtClean="0"/>
            </a:fld>
            <a:endParaRPr lang="zh-CN" altLang="en-US" sz="120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43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smtClean="0"/>
          </a:p>
        </p:txBody>
      </p:sp>
      <p:sp>
        <p:nvSpPr>
          <p:cNvPr id="143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4FE26F2B-7343-40F5-BFB3-B2A5E65E6DF5}" type="slidenum">
              <a:rPr lang="zh-CN" altLang="en-US" sz="1200" smtClean="0"/>
            </a:fld>
            <a:endParaRPr lang="zh-CN" altLang="en-US" sz="120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在光变曲线图中，可以发现，在光谱初始高峰后数百秒内可观察到一个衰变，对光变曲线中的衰变尾部进行傅里叶分析后，可以得出，尾部数据中不仅提供了星体自转（由于喷射出的等离子体火球被强磁场约束在中子星表面附近）的频率，还有一个准周期振荡quasi-periodic oscillations（QPO），其范围在几十赫兹到几千赫兹之间，这被认为是中子星振荡即星震的结果。</a:t>
            </a:r>
            <a:endParaRPr lang="zh-CN" altLang="en-US"/>
          </a:p>
          <a:p>
            <a:r>
              <a:rPr lang="zh-CN" altLang="en-US"/>
              <a:t>(I) Discrete Shear modes (crust)?</a:t>
            </a:r>
            <a:endParaRPr lang="zh-CN" altLang="en-US"/>
          </a:p>
          <a:p>
            <a:r>
              <a:rPr lang="zh-CN" altLang="en-US"/>
              <a:t>(II) Alfven oscillations:</a:t>
            </a:r>
            <a:r>
              <a:rPr lang="en-US" altLang="zh-CN"/>
              <a:t> </a:t>
            </a:r>
            <a:r>
              <a:rPr lang="zh-CN" altLang="en-US"/>
              <a:t>coupled crust-core oscillations?</a:t>
            </a:r>
            <a:endParaRPr lang="zh-CN" altLang="en-US"/>
          </a:p>
          <a:p>
            <a:r>
              <a:rPr lang="zh-CN" altLang="en-US"/>
              <a:t>(III) Magnetospheric: oscillations?</a:t>
            </a:r>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43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en-US" altLang="zh-CN" smtClean="0">
              <a:sym typeface="+mn-ea"/>
            </a:endParaRPr>
          </a:p>
        </p:txBody>
      </p:sp>
      <p:sp>
        <p:nvSpPr>
          <p:cNvPr id="143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4FE26F2B-7343-40F5-BFB3-B2A5E65E6DF5}" type="slidenum">
              <a:rPr lang="zh-CN" altLang="en-US" sz="1200" smtClean="0"/>
            </a:fld>
            <a:endParaRPr lang="zh-CN" altLang="en-US" sz="120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43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smtClean="0"/>
          </a:p>
        </p:txBody>
      </p:sp>
      <p:sp>
        <p:nvSpPr>
          <p:cNvPr id="143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4FE26F2B-7343-40F5-BFB3-B2A5E65E6DF5}" type="slidenum">
              <a:rPr lang="zh-CN" altLang="en-US" sz="1200" smtClean="0"/>
            </a:fld>
            <a:endParaRPr lang="zh-CN" altLang="en-US" sz="120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638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smtClean="0"/>
          </a:p>
        </p:txBody>
      </p:sp>
      <p:sp>
        <p:nvSpPr>
          <p:cNvPr id="1638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A6F99317-5A46-4D96-973D-F81B91E16A5F}" type="slidenum">
              <a:rPr lang="zh-CN" altLang="en-US" sz="1200" smtClean="0"/>
            </a:fld>
            <a:endParaRPr lang="zh-CN" altLang="en-US" sz="120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638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r>
              <a:rPr lang="en-US" altLang="zh-CN" baseline="30000" dirty="0">
                <a:latin typeface="Times New Roman" panose="02020603050405020304" charset="0"/>
                <a:ea typeface="宋体" panose="02010600030101010101" pitchFamily="2" charset="-122"/>
                <a:sym typeface="+mn-ea"/>
              </a:rPr>
              <a:t> </a:t>
            </a:r>
            <a:r>
              <a:rPr lang="en-US" altLang="zh-CN" i="1">
                <a:latin typeface="Times New Roman" panose="02020603050405020304" charset="0"/>
                <a:ea typeface="楷体_GB2312" pitchFamily="49" charset="-122"/>
                <a:sym typeface="+mn-ea"/>
              </a:rPr>
              <a:t>M</a:t>
            </a:r>
            <a:r>
              <a:rPr lang="en-US" altLang="zh-CN" baseline="-30000">
                <a:latin typeface="Times New Roman" panose="02020603050405020304" charset="0"/>
                <a:ea typeface="楷体_GB2312" pitchFamily="49" charset="-122"/>
                <a:sym typeface="+mn-ea"/>
              </a:rPr>
              <a:t>⊙ </a:t>
            </a:r>
            <a:r>
              <a:rPr lang="en-US" altLang="zh-CN">
                <a:latin typeface="Times New Roman" panose="02020603050405020304" charset="0"/>
                <a:ea typeface="楷体_GB2312" pitchFamily="49" charset="-122"/>
                <a:sym typeface="+mn-ea"/>
              </a:rPr>
              <a:t>= 1.989 x 10</a:t>
            </a:r>
            <a:r>
              <a:rPr lang="en-US" altLang="zh-CN" baseline="30000">
                <a:latin typeface="Times New Roman" panose="02020603050405020304" charset="0"/>
                <a:ea typeface="楷体_GB2312" pitchFamily="49" charset="-122"/>
                <a:sym typeface="+mn-ea"/>
              </a:rPr>
              <a:t>33 </a:t>
            </a:r>
            <a:r>
              <a:rPr lang="en-US" altLang="zh-CN">
                <a:latin typeface="Times New Roman" panose="02020603050405020304" charset="0"/>
                <a:ea typeface="楷体_GB2312" pitchFamily="49" charset="-122"/>
                <a:sym typeface="+mn-ea"/>
              </a:rPr>
              <a:t>g</a:t>
            </a:r>
            <a:endParaRPr lang="en-US" altLang="zh-CN" b="0">
              <a:latin typeface="Times New Roman" panose="02020603050405020304" charset="0"/>
              <a:ea typeface="楷体_GB2312" pitchFamily="49" charset="-122"/>
            </a:endParaRPr>
          </a:p>
          <a:p>
            <a:pPr>
              <a:spcBef>
                <a:spcPct val="0"/>
              </a:spcBef>
            </a:pPr>
            <a:r>
              <a:rPr lang="en-US" altLang="zh-CN" baseline="30000">
                <a:latin typeface="Times New Roman" panose="02020603050405020304" charset="0"/>
                <a:ea typeface="楷体_GB2312" pitchFamily="49" charset="-122"/>
                <a:sym typeface="+mn-ea"/>
              </a:rPr>
              <a:t> </a:t>
            </a:r>
            <a:r>
              <a:rPr lang="en-US" altLang="zh-CN" i="1">
                <a:latin typeface="Times New Roman" panose="02020603050405020304" charset="0"/>
                <a:ea typeface="楷体_GB2312" pitchFamily="49" charset="-122"/>
                <a:sym typeface="+mn-ea"/>
              </a:rPr>
              <a:t>R</a:t>
            </a:r>
            <a:r>
              <a:rPr lang="en-US" altLang="zh-CN" baseline="-30000">
                <a:latin typeface="Times New Roman" panose="02020603050405020304" charset="0"/>
                <a:ea typeface="楷体_GB2312" pitchFamily="49" charset="-122"/>
                <a:sym typeface="+mn-ea"/>
              </a:rPr>
              <a:t>⊙  </a:t>
            </a:r>
            <a:r>
              <a:rPr lang="en-US" altLang="zh-CN">
                <a:latin typeface="Times New Roman" panose="02020603050405020304" charset="0"/>
                <a:ea typeface="楷体_GB2312" pitchFamily="49" charset="-122"/>
                <a:sym typeface="+mn-ea"/>
              </a:rPr>
              <a:t>= 6.9599 x10</a:t>
            </a:r>
            <a:r>
              <a:rPr lang="en-US" altLang="zh-CN" baseline="30000">
                <a:latin typeface="Times New Roman" panose="02020603050405020304" charset="0"/>
                <a:ea typeface="楷体_GB2312" pitchFamily="49" charset="-122"/>
                <a:sym typeface="+mn-ea"/>
              </a:rPr>
              <a:t>5</a:t>
            </a:r>
            <a:r>
              <a:rPr lang="en-US" altLang="zh-CN">
                <a:latin typeface="Times New Roman" panose="02020603050405020304" charset="0"/>
                <a:ea typeface="楷体_GB2312" pitchFamily="49" charset="-122"/>
                <a:sym typeface="+mn-ea"/>
              </a:rPr>
              <a:t> km</a:t>
            </a:r>
            <a:endParaRPr lang="zh-CN" altLang="en-US" smtClean="0"/>
          </a:p>
          <a:p>
            <a:pPr eaLnBrk="1" hangingPunct="1"/>
            <a:endParaRPr lang="zh-CN" altLang="en-US" smtClean="0"/>
          </a:p>
        </p:txBody>
      </p:sp>
      <p:sp>
        <p:nvSpPr>
          <p:cNvPr id="1638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A6F99317-5A46-4D96-973D-F81B91E16A5F}" type="slidenum">
              <a:rPr lang="zh-CN" altLang="en-US" sz="1200" smtClean="0"/>
            </a:fld>
            <a:endParaRPr lang="zh-CN" altLang="en-US" sz="120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22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smtClean="0"/>
          </a:p>
        </p:txBody>
      </p:sp>
      <p:sp>
        <p:nvSpPr>
          <p:cNvPr id="122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620EBCD5-58C9-41AB-8231-84099273D545}" type="slidenum">
              <a:rPr lang="zh-CN" altLang="en-US" sz="1200" smtClean="0"/>
            </a:fld>
            <a:endParaRPr lang="zh-CN" altLang="en-US" sz="120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22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smtClean="0"/>
          </a:p>
        </p:txBody>
      </p:sp>
      <p:sp>
        <p:nvSpPr>
          <p:cNvPr id="122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620EBCD5-58C9-41AB-8231-84099273D545}" type="slidenum">
              <a:rPr lang="zh-CN" altLang="en-US" sz="1200" smtClean="0"/>
            </a:fld>
            <a:endParaRPr lang="zh-CN" altLang="en-US" sz="120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22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smtClean="0"/>
          </a:p>
        </p:txBody>
      </p:sp>
      <p:sp>
        <p:nvSpPr>
          <p:cNvPr id="122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620EBCD5-58C9-41AB-8231-84099273D545}" type="slidenum">
              <a:rPr lang="zh-CN" altLang="en-US" sz="1200" smtClean="0"/>
            </a:fld>
            <a:endParaRPr lang="zh-CN" altLang="en-US" sz="120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22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smtClean="0"/>
          </a:p>
        </p:txBody>
      </p:sp>
      <p:sp>
        <p:nvSpPr>
          <p:cNvPr id="122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620EBCD5-58C9-41AB-8231-84099273D545}" type="slidenum">
              <a:rPr lang="zh-CN" altLang="en-US" sz="1200" smtClean="0"/>
            </a:fld>
            <a:endParaRPr lang="zh-CN" altLang="en-US" sz="120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22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smtClean="0"/>
          </a:p>
        </p:txBody>
      </p:sp>
      <p:sp>
        <p:nvSpPr>
          <p:cNvPr id="122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620EBCD5-58C9-41AB-8231-84099273D545}" type="slidenum">
              <a:rPr lang="zh-CN" altLang="en-US" sz="1200" smtClean="0"/>
            </a:fld>
            <a:endParaRPr lang="zh-CN" altLang="en-US" sz="120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22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smtClean="0"/>
          </a:p>
        </p:txBody>
      </p:sp>
      <p:sp>
        <p:nvSpPr>
          <p:cNvPr id="122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620EBCD5-58C9-41AB-8231-84099273D545}" type="slidenum">
              <a:rPr lang="zh-CN" altLang="en-US" sz="1200" smtClean="0"/>
            </a:fld>
            <a:endParaRPr lang="zh-CN" altLang="en-US" sz="120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22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smtClean="0"/>
          </a:p>
        </p:txBody>
      </p:sp>
      <p:sp>
        <p:nvSpPr>
          <p:cNvPr id="122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620EBCD5-58C9-41AB-8231-84099273D545}" type="slidenum">
              <a:rPr lang="zh-CN" altLang="en-US" sz="1200" smtClean="0"/>
            </a:fld>
            <a:endParaRPr lang="zh-CN" altLang="en-US" sz="120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22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smtClean="0"/>
          </a:p>
        </p:txBody>
      </p:sp>
      <p:sp>
        <p:nvSpPr>
          <p:cNvPr id="122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Char char="•"/>
            </a:pPr>
            <a:fld id="{620EBCD5-58C9-41AB-8231-84099273D545}" type="slidenum">
              <a:rPr lang="zh-CN" altLang="en-US" sz="1200" smtClean="0"/>
            </a:fld>
            <a:endParaRPr lang="zh-CN" altLang="en-US" sz="120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noProof="1" smtClean="0"/>
              <a:t>单击此处编辑母版标题样式</a:t>
            </a:r>
            <a:endParaRPr lang="en-US" noProof="1"/>
          </a:p>
        </p:txBody>
      </p:sp>
      <p:sp>
        <p:nvSpPr>
          <p:cNvPr id="3" name="Content Placeholder 2"/>
          <p:cNvSpPr>
            <a:spLocks noGrp="1"/>
          </p:cNvSpPr>
          <p:nvPr>
            <p:ph idx="1"/>
          </p:nvPr>
        </p:nvSpPr>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en-US" noProof="1"/>
          </a:p>
        </p:txBody>
      </p:sp>
      <p:sp>
        <p:nvSpPr>
          <p:cNvPr id="6" name="Slide Number Placeholder 5"/>
          <p:cNvSpPr>
            <a:spLocks noGrp="1"/>
          </p:cNvSpPr>
          <p:nvPr>
            <p:ph type="sldNum" sz="quarter" idx="12"/>
          </p:nvPr>
        </p:nvSpPr>
        <p:spPr/>
        <p:txBody>
          <a:bodyPr/>
          <a:lstStyle>
            <a:lvl1pPr>
              <a:defRPr/>
            </a:lvl1pPr>
          </a:lstStyle>
          <a:p>
            <a:pPr>
              <a:defRPr/>
            </a:pPr>
            <a:fld id="{99C7F554-F400-4248-BA3D-EF9E8BEB3260}" type="slidenum">
              <a:rPr lang="zh-CN" altLang="en-US"/>
            </a:fld>
            <a:endParaRPr lang="zh-CN" altLang="en-US"/>
          </a:p>
        </p:txBody>
      </p:sp>
      <p:sp>
        <p:nvSpPr>
          <p:cNvPr id="7" name="Footer Placeholder 4"/>
          <p:cNvSpPr>
            <a:spLocks noGrp="1"/>
          </p:cNvSpPr>
          <p:nvPr>
            <p:ph type="ftr" sz="quarter" idx="3"/>
          </p:nvPr>
        </p:nvSpPr>
        <p:spPr>
          <a:xfrm>
            <a:off x="38735" y="6459855"/>
            <a:ext cx="6311900" cy="365125"/>
          </a:xfrm>
          <a:prstGeom prst="rect">
            <a:avLst/>
          </a:prstGeom>
        </p:spPr>
        <p:txBody>
          <a:bodyPr vert="horz" lIns="91440" tIns="45720" rIns="91440" bIns="45720" rtlCol="0" anchor="ctr"/>
          <a:lstStyle>
            <a:lvl1pPr algn="ctr" eaLnBrk="1" hangingPunct="1">
              <a:buFont typeface="Arial" panose="020B0604020202020204" pitchFamily="34" charset="0"/>
              <a:buNone/>
              <a:defRPr sz="1400" cap="all" baseline="0">
                <a:solidFill>
                  <a:srgbClr val="FFFFFF"/>
                </a:solidFill>
              </a:defRPr>
            </a:lvl1pPr>
          </a:lstStyle>
          <a:p>
            <a:pPr>
              <a:defRPr/>
            </a:pPr>
            <a:r>
              <a:rPr lang="zh-CN" altLang="en-US"/>
              <a:t>Quark-hadron mixed phase in a</a:t>
            </a:r>
            <a:r>
              <a:rPr lang="en-US" altLang="zh-CN"/>
              <a:t> </a:t>
            </a:r>
            <a:r>
              <a:rPr lang="zh-CN" altLang="en-US"/>
              <a:t>unified mean-field approach</a:t>
            </a: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2" name="Rectangle 4"/>
          <p:cNvSpPr/>
          <p:nvPr userDrawn="1"/>
        </p:nvSpPr>
        <p:spPr>
          <a:xfrm>
            <a:off x="3175" y="6400800"/>
            <a:ext cx="9140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Rectangle 5"/>
          <p:cNvSpPr/>
          <p:nvPr userDrawn="1"/>
        </p:nvSpPr>
        <p:spPr>
          <a:xfrm>
            <a:off x="0" y="633412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Slide Number Placeholder 8"/>
          <p:cNvSpPr>
            <a:spLocks noGrp="1"/>
          </p:cNvSpPr>
          <p:nvPr>
            <p:ph type="sldNum" sz="quarter" idx="12"/>
          </p:nvPr>
        </p:nvSpPr>
        <p:spPr/>
        <p:txBody>
          <a:bodyPr/>
          <a:lstStyle>
            <a:lvl1pPr>
              <a:defRPr sz="1800"/>
            </a:lvl1pPr>
          </a:lstStyle>
          <a:p>
            <a:pPr>
              <a:defRPr/>
            </a:pPr>
            <a:fld id="{5AF3865C-8E7E-43F6-9267-532416176426}" type="slidenum">
              <a:rPr lang="zh-CN" altLang="en-US"/>
            </a:fld>
            <a:endParaRPr lang="zh-CN" altLang="en-US"/>
          </a:p>
        </p:txBody>
      </p:sp>
      <p:sp>
        <p:nvSpPr>
          <p:cNvPr id="5" name="Footer Placeholder 4"/>
          <p:cNvSpPr>
            <a:spLocks noGrp="1"/>
          </p:cNvSpPr>
          <p:nvPr>
            <p:ph type="ftr" sz="quarter" idx="3"/>
          </p:nvPr>
        </p:nvSpPr>
        <p:spPr>
          <a:xfrm>
            <a:off x="38735" y="6459855"/>
            <a:ext cx="6311900" cy="365125"/>
          </a:xfrm>
          <a:prstGeom prst="rect">
            <a:avLst/>
          </a:prstGeom>
        </p:spPr>
        <p:txBody>
          <a:bodyPr vert="horz" lIns="91440" tIns="45720" rIns="91440" bIns="45720" rtlCol="0" anchor="ctr"/>
          <a:lstStyle>
            <a:lvl1pPr algn="ctr" eaLnBrk="1" hangingPunct="1">
              <a:buFont typeface="Arial" panose="020B0604020202020204" pitchFamily="34" charset="0"/>
              <a:buNone/>
              <a:defRPr sz="1400" cap="all" baseline="0">
                <a:solidFill>
                  <a:srgbClr val="FFFFFF"/>
                </a:solidFill>
              </a:defRPr>
            </a:lvl1pPr>
          </a:lstStyle>
          <a:p>
            <a:pPr>
              <a:defRPr/>
            </a:pPr>
            <a:r>
              <a:rPr lang="zh-CN" altLang="en-US"/>
              <a:t>Quark-hadron mixed phase in a</a:t>
            </a:r>
            <a:r>
              <a:rPr lang="en-US" altLang="zh-CN"/>
              <a:t> </a:t>
            </a:r>
            <a:r>
              <a:rPr lang="zh-CN" altLang="en-US"/>
              <a:t>unified mean-field approach</a:t>
            </a: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125"/>
            <a:ext cx="9144000" cy="666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28" name="Title Placeholder 1"/>
          <p:cNvSpPr>
            <a:spLocks noGrp="1" noChangeArrowheads="1"/>
          </p:cNvSpPr>
          <p:nvPr>
            <p:ph type="title" idx="4294967295"/>
          </p:nvPr>
        </p:nvSpPr>
        <p:spPr bwMode="auto">
          <a:xfrm>
            <a:off x="822325" y="1148398"/>
            <a:ext cx="7543800" cy="144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p>
            <a:pPr lvl="0"/>
            <a:r>
              <a:rPr lang="zh-CN" altLang="en-US" smtClean="0"/>
              <a:t>单击此处编辑母版标题样式</a:t>
            </a:r>
            <a:endParaRPr lang="en-US" altLang="en-US" smtClean="0"/>
          </a:p>
        </p:txBody>
      </p:sp>
      <p:sp>
        <p:nvSpPr>
          <p:cNvPr id="1029" name="Text Placeholder 2"/>
          <p:cNvSpPr>
            <a:spLocks noGrp="1" noChangeArrowheads="1"/>
          </p:cNvSpPr>
          <p:nvPr>
            <p:ph type="body" idx="9"/>
          </p:nvPr>
        </p:nvSpPr>
        <p:spPr bwMode="auto">
          <a:xfrm>
            <a:off x="822325" y="2690495"/>
            <a:ext cx="7543800" cy="3178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ltLang="zh-CN" smtClean="0"/>
          </a:p>
        </p:txBody>
      </p:sp>
      <p:sp>
        <p:nvSpPr>
          <p:cNvPr id="5" name="Footer Placeholder 4"/>
          <p:cNvSpPr>
            <a:spLocks noGrp="1"/>
          </p:cNvSpPr>
          <p:nvPr>
            <p:ph type="ftr" sz="quarter" idx="3"/>
          </p:nvPr>
        </p:nvSpPr>
        <p:spPr>
          <a:xfrm>
            <a:off x="38735" y="6459855"/>
            <a:ext cx="6311900" cy="365125"/>
          </a:xfrm>
          <a:prstGeom prst="rect">
            <a:avLst/>
          </a:prstGeom>
        </p:spPr>
        <p:txBody>
          <a:bodyPr vert="horz" lIns="91440" tIns="45720" rIns="91440" bIns="45720" rtlCol="0" anchor="ctr"/>
          <a:lstStyle>
            <a:lvl1pPr algn="ctr" eaLnBrk="1" hangingPunct="1">
              <a:buFont typeface="Arial" panose="020B0604020202020204" pitchFamily="34" charset="0"/>
              <a:buNone/>
              <a:defRPr sz="1400" cap="all" baseline="0">
                <a:solidFill>
                  <a:srgbClr val="FFFFFF"/>
                </a:solidFill>
              </a:defRPr>
            </a:lvl1pPr>
          </a:lstStyle>
          <a:p>
            <a:pPr>
              <a:defRPr/>
            </a:pPr>
            <a:r>
              <a:rPr lang="zh-CN" altLang="en-US"/>
              <a:t>Quark-hadron mixed phase in a</a:t>
            </a:r>
            <a:r>
              <a:rPr lang="en-US" altLang="zh-CN"/>
              <a:t> </a:t>
            </a:r>
            <a:r>
              <a:rPr lang="zh-CN" altLang="en-US"/>
              <a:t>unified mean-field approach</a:t>
            </a:r>
            <a:endParaRPr lang="zh-CN" altLang="en-US"/>
          </a:p>
        </p:txBody>
      </p:sp>
      <p:sp>
        <p:nvSpPr>
          <p:cNvPr id="6" name="Slide Number Placeholder 5"/>
          <p:cNvSpPr>
            <a:spLocks noGrp="1"/>
          </p:cNvSpPr>
          <p:nvPr>
            <p:ph type="sldNum" sz="quarter" idx="4"/>
          </p:nvPr>
        </p:nvSpPr>
        <p:spPr>
          <a:xfrm>
            <a:off x="8070533" y="6459538"/>
            <a:ext cx="984250" cy="365125"/>
          </a:xfrm>
          <a:prstGeom prst="rect">
            <a:avLst/>
          </a:prstGeom>
        </p:spPr>
        <p:txBody>
          <a:bodyPr vert="horz" lIns="91440" tIns="45720" rIns="91440" bIns="45720" rtlCol="0" anchor="ctr"/>
          <a:lstStyle>
            <a:lvl1pPr algn="r" eaLnBrk="1" hangingPunct="1">
              <a:buFont typeface="Arial" panose="020B0604020202020204" pitchFamily="34" charset="0"/>
              <a:buNone/>
              <a:defRPr sz="1800">
                <a:solidFill>
                  <a:srgbClr val="FFFFFF"/>
                </a:solidFill>
              </a:defRPr>
            </a:lvl1pPr>
          </a:lstStyle>
          <a:p>
            <a:pPr>
              <a:defRPr/>
            </a:pPr>
            <a:fld id="{C9964DEA-004B-4545-8C05-1488AA2A5232}" type="slidenum">
              <a:rPr lang="zh-CN" altLang="en-US"/>
            </a:fld>
            <a:endParaRPr lang="zh-CN" altLang="en-US"/>
          </a:p>
        </p:txBody>
      </p:sp>
      <p:cxnSp>
        <p:nvCxnSpPr>
          <p:cNvPr id="10" name="Straight Connector 9"/>
          <p:cNvCxnSpPr/>
          <p:nvPr/>
        </p:nvCxnSpPr>
        <p:spPr>
          <a:xfrm>
            <a:off x="895350" y="2599373"/>
            <a:ext cx="7475538"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rtl="0" eaLnBrk="0" fontAlgn="base" hangingPunct="0">
        <a:lnSpc>
          <a:spcPct val="85000"/>
        </a:lnSpc>
        <a:spcBef>
          <a:spcPct val="0"/>
        </a:spcBef>
        <a:spcAft>
          <a:spcPct val="0"/>
        </a:spcAft>
        <a:defRPr sz="4800" kern="1200" spc="-50">
          <a:solidFill>
            <a:srgbClr val="404040"/>
          </a:solidFill>
          <a:latin typeface="+mj-lt"/>
          <a:ea typeface="+mj-ea"/>
          <a:cs typeface="+mj-cs"/>
        </a:defRPr>
      </a:lvl1pPr>
      <a:lvl2pPr algn="l" rtl="0" eaLnBrk="0" fontAlgn="base" hangingPunct="0">
        <a:lnSpc>
          <a:spcPct val="85000"/>
        </a:lnSpc>
        <a:spcBef>
          <a:spcPct val="0"/>
        </a:spcBef>
        <a:spcAft>
          <a:spcPct val="0"/>
        </a:spcAft>
        <a:defRPr sz="4800">
          <a:solidFill>
            <a:srgbClr val="404040"/>
          </a:solidFill>
          <a:latin typeface="Calibri Light" panose="020F0302020204030204" pitchFamily="34" charset="0"/>
          <a:ea typeface="宋体" panose="02010600030101010101" pitchFamily="2" charset="-122"/>
        </a:defRPr>
      </a:lvl2pPr>
      <a:lvl3pPr algn="l" rtl="0" eaLnBrk="0" fontAlgn="base" hangingPunct="0">
        <a:lnSpc>
          <a:spcPct val="85000"/>
        </a:lnSpc>
        <a:spcBef>
          <a:spcPct val="0"/>
        </a:spcBef>
        <a:spcAft>
          <a:spcPct val="0"/>
        </a:spcAft>
        <a:defRPr sz="4800">
          <a:solidFill>
            <a:srgbClr val="404040"/>
          </a:solidFill>
          <a:latin typeface="Calibri Light" panose="020F0302020204030204" pitchFamily="34" charset="0"/>
          <a:ea typeface="宋体" panose="02010600030101010101" pitchFamily="2" charset="-122"/>
        </a:defRPr>
      </a:lvl3pPr>
      <a:lvl4pPr algn="l" rtl="0" eaLnBrk="0" fontAlgn="base" hangingPunct="0">
        <a:lnSpc>
          <a:spcPct val="85000"/>
        </a:lnSpc>
        <a:spcBef>
          <a:spcPct val="0"/>
        </a:spcBef>
        <a:spcAft>
          <a:spcPct val="0"/>
        </a:spcAft>
        <a:defRPr sz="4800">
          <a:solidFill>
            <a:srgbClr val="404040"/>
          </a:solidFill>
          <a:latin typeface="Calibri Light" panose="020F0302020204030204" pitchFamily="34" charset="0"/>
          <a:ea typeface="宋体" panose="02010600030101010101" pitchFamily="2" charset="-122"/>
        </a:defRPr>
      </a:lvl4pPr>
      <a:lvl5pPr algn="l" rtl="0" eaLnBrk="0" fontAlgn="base" hangingPunct="0">
        <a:lnSpc>
          <a:spcPct val="85000"/>
        </a:lnSpc>
        <a:spcBef>
          <a:spcPct val="0"/>
        </a:spcBef>
        <a:spcAft>
          <a:spcPct val="0"/>
        </a:spcAft>
        <a:defRPr sz="4800">
          <a:solidFill>
            <a:srgbClr val="404040"/>
          </a:solidFill>
          <a:latin typeface="Calibri Light" panose="020F0302020204030204" pitchFamily="34" charset="0"/>
          <a:ea typeface="宋体" panose="02010600030101010101" pitchFamily="2" charset="-122"/>
        </a:defRPr>
      </a:lvl5pPr>
      <a:lvl6pPr marL="457200" algn="l" rtl="0" fontAlgn="base">
        <a:lnSpc>
          <a:spcPct val="85000"/>
        </a:lnSpc>
        <a:spcBef>
          <a:spcPct val="0"/>
        </a:spcBef>
        <a:spcAft>
          <a:spcPct val="0"/>
        </a:spcAft>
        <a:defRPr sz="4800">
          <a:solidFill>
            <a:srgbClr val="404040"/>
          </a:solidFill>
          <a:latin typeface="Calibri Light" panose="020F0302020204030204" pitchFamily="34" charset="0"/>
          <a:ea typeface="宋体" panose="02010600030101010101" pitchFamily="2" charset="-122"/>
        </a:defRPr>
      </a:lvl6pPr>
      <a:lvl7pPr marL="914400" algn="l" rtl="0" fontAlgn="base">
        <a:lnSpc>
          <a:spcPct val="85000"/>
        </a:lnSpc>
        <a:spcBef>
          <a:spcPct val="0"/>
        </a:spcBef>
        <a:spcAft>
          <a:spcPct val="0"/>
        </a:spcAft>
        <a:defRPr sz="4800">
          <a:solidFill>
            <a:srgbClr val="404040"/>
          </a:solidFill>
          <a:latin typeface="Calibri Light" panose="020F0302020204030204" pitchFamily="34" charset="0"/>
          <a:ea typeface="宋体" panose="02010600030101010101" pitchFamily="2" charset="-122"/>
        </a:defRPr>
      </a:lvl7pPr>
      <a:lvl8pPr marL="1371600" algn="l" rtl="0" fontAlgn="base">
        <a:lnSpc>
          <a:spcPct val="85000"/>
        </a:lnSpc>
        <a:spcBef>
          <a:spcPct val="0"/>
        </a:spcBef>
        <a:spcAft>
          <a:spcPct val="0"/>
        </a:spcAft>
        <a:defRPr sz="4800">
          <a:solidFill>
            <a:srgbClr val="404040"/>
          </a:solidFill>
          <a:latin typeface="Calibri Light" panose="020F0302020204030204" pitchFamily="34" charset="0"/>
          <a:ea typeface="宋体" panose="02010600030101010101" pitchFamily="2" charset="-122"/>
        </a:defRPr>
      </a:lvl8pPr>
      <a:lvl9pPr marL="1828800" algn="l" rtl="0" fontAlgn="base">
        <a:lnSpc>
          <a:spcPct val="85000"/>
        </a:lnSpc>
        <a:spcBef>
          <a:spcPct val="0"/>
        </a:spcBef>
        <a:spcAft>
          <a:spcPct val="0"/>
        </a:spcAft>
        <a:defRPr sz="4800">
          <a:solidFill>
            <a:srgbClr val="404040"/>
          </a:solidFill>
          <a:latin typeface="Calibri Light" panose="020F0302020204030204" pitchFamily="34" charset="0"/>
          <a:ea typeface="宋体" panose="02010600030101010101" pitchFamily="2" charset="-122"/>
        </a:defRPr>
      </a:lvl9pPr>
    </p:titleStyle>
    <p:bodyStyle>
      <a:lvl1pPr marL="92075" indent="-92075" algn="l" rtl="0" eaLnBrk="0" fontAlgn="base" hangingPunct="0">
        <a:lnSpc>
          <a:spcPct val="90000"/>
        </a:lnSpc>
        <a:spcBef>
          <a:spcPts val="1200"/>
        </a:spcBef>
        <a:spcAft>
          <a:spcPts val="200"/>
        </a:spcAft>
        <a:buClr>
          <a:schemeClr val="accent1"/>
        </a:buClr>
        <a:buSzPct val="100000"/>
        <a:buFont typeface="Calibri" panose="020F0502020204030204" pitchFamily="34" charset="0"/>
        <a:buChar char=" "/>
        <a:defRPr sz="2000" kern="1200">
          <a:solidFill>
            <a:srgbClr val="404040"/>
          </a:solidFill>
          <a:latin typeface="+mn-lt"/>
          <a:ea typeface="+mn-ea"/>
          <a:cs typeface="+mn-cs"/>
        </a:defRPr>
      </a:lvl1pPr>
      <a:lvl2pPr marL="384175" indent="-182880" algn="l" rtl="0" eaLnBrk="0" fontAlgn="base" hangingPunct="0">
        <a:lnSpc>
          <a:spcPct val="90000"/>
        </a:lnSpc>
        <a:spcBef>
          <a:spcPts val="200"/>
        </a:spcBef>
        <a:spcAft>
          <a:spcPts val="400"/>
        </a:spcAft>
        <a:buClr>
          <a:schemeClr val="accent1"/>
        </a:buClr>
        <a:buFont typeface="Calibri" panose="020F0502020204030204" pitchFamily="34" charset="0"/>
        <a:buChar char="◦"/>
        <a:defRPr sz="2000" kern="1200">
          <a:solidFill>
            <a:srgbClr val="404040"/>
          </a:solidFill>
          <a:latin typeface="+mn-lt"/>
          <a:ea typeface="+mn-ea"/>
          <a:cs typeface="+mn-cs"/>
        </a:defRPr>
      </a:lvl2pPr>
      <a:lvl3pPr marL="567055" indent="-182880"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3pPr>
      <a:lvl4pPr marL="749300" indent="-182880"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4pPr>
      <a:lvl5pPr marL="933450" indent="-184150"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5pPr>
      <a:lvl6pPr marL="109982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6pPr>
      <a:lvl7pPr marL="129984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7pPr>
      <a:lvl8pPr marL="149987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8pPr>
      <a:lvl9pPr marL="169989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4.jpeg"/><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9" Type="http://schemas.openxmlformats.org/officeDocument/2006/relationships/notesSlide" Target="../notesSlides/notesSlide2.xml"/><Relationship Id="rId8" Type="http://schemas.openxmlformats.org/officeDocument/2006/relationships/slideLayout" Target="../slideLayouts/slideLayout2.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image" Target="../media/image8.emf"/></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image" Target="../media/image16.png"/><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_rels/slide7.xml.rels><?xml version="1.0" encoding="UTF-8" standalone="yes"?>
<Relationships xmlns="http://schemas.openxmlformats.org/package/2006/relationships"><Relationship Id="rId9" Type="http://schemas.openxmlformats.org/officeDocument/2006/relationships/notesSlide" Target="../notesSlides/notesSlide6.xml"/><Relationship Id="rId8" Type="http://schemas.openxmlformats.org/officeDocument/2006/relationships/slideLayout" Target="../slideLayouts/slideLayout2.xml"/><Relationship Id="rId7" Type="http://schemas.openxmlformats.org/officeDocument/2006/relationships/image" Target="../media/image22.png"/><Relationship Id="rId6" Type="http://schemas.openxmlformats.org/officeDocument/2006/relationships/image" Target="../media/image21.png"/><Relationship Id="rId5" Type="http://schemas.openxmlformats.org/officeDocument/2006/relationships/image" Target="../media/image20.emf"/><Relationship Id="rId4" Type="http://schemas.openxmlformats.org/officeDocument/2006/relationships/image" Target="../media/image19.emf"/><Relationship Id="rId3" Type="http://schemas.openxmlformats.org/officeDocument/2006/relationships/image" Target="../media/image18.emf"/><Relationship Id="rId2" Type="http://schemas.openxmlformats.org/officeDocument/2006/relationships/image" Target="../media/image17.png"/><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3" Type="http://schemas.openxmlformats.org/officeDocument/2006/relationships/image" Target="../media/image25.GIF"/><Relationship Id="rId2" Type="http://schemas.openxmlformats.org/officeDocument/2006/relationships/image" Target="../media/image24.png"/><Relationship Id="rId1" Type="http://schemas.openxmlformats.org/officeDocument/2006/relationships/image" Target="../media/image23.png"/></Relationships>
</file>

<file path=ppt/slides/_rels/slide9.xml.rels><?xml version="1.0" encoding="UTF-8" standalone="yes"?>
<Relationships xmlns="http://schemas.openxmlformats.org/package/2006/relationships"><Relationship Id="rId9" Type="http://schemas.openxmlformats.org/officeDocument/2006/relationships/image" Target="../media/image33.png"/><Relationship Id="rId8" Type="http://schemas.openxmlformats.org/officeDocument/2006/relationships/tags" Target="../tags/tag12.xml"/><Relationship Id="rId7" Type="http://schemas.openxmlformats.org/officeDocument/2006/relationships/image" Target="../media/image32.png"/><Relationship Id="rId6" Type="http://schemas.openxmlformats.org/officeDocument/2006/relationships/tags" Target="../tags/tag11.xml"/><Relationship Id="rId5" Type="http://schemas.openxmlformats.org/officeDocument/2006/relationships/image" Target="../media/image31.png"/><Relationship Id="rId4" Type="http://schemas.openxmlformats.org/officeDocument/2006/relationships/tags" Target="../tags/tag10.xml"/><Relationship Id="rId3" Type="http://schemas.openxmlformats.org/officeDocument/2006/relationships/image" Target="../media/image30.png"/><Relationship Id="rId2" Type="http://schemas.openxmlformats.org/officeDocument/2006/relationships/tags" Target="../tags/tag9.xml"/><Relationship Id="rId14" Type="http://schemas.openxmlformats.org/officeDocument/2006/relationships/notesSlide" Target="../notesSlides/notesSlide8.xml"/><Relationship Id="rId13" Type="http://schemas.openxmlformats.org/officeDocument/2006/relationships/slideLayout" Target="../slideLayouts/slideLayout2.xml"/><Relationship Id="rId12" Type="http://schemas.openxmlformats.org/officeDocument/2006/relationships/image" Target="../media/image36.png"/><Relationship Id="rId11" Type="http://schemas.openxmlformats.org/officeDocument/2006/relationships/image" Target="../media/image35.png"/><Relationship Id="rId10" Type="http://schemas.openxmlformats.org/officeDocument/2006/relationships/image" Target="../media/image34.emf"/><Relationship Id="rId1" Type="http://schemas.openxmlformats.org/officeDocument/2006/relationships/image" Target="../media/image29.emf"/></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2.xml"/><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2.xml"/><Relationship Id="rId4" Type="http://schemas.openxmlformats.org/officeDocument/2006/relationships/image" Target="../media/image42.png"/><Relationship Id="rId3" Type="http://schemas.openxmlformats.org/officeDocument/2006/relationships/image" Target="../media/image27.png"/><Relationship Id="rId2" Type="http://schemas.openxmlformats.org/officeDocument/2006/relationships/image" Target="../media/image41.png"/><Relationship Id="rId1" Type="http://schemas.openxmlformats.org/officeDocument/2006/relationships/image" Target="../media/image40.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2.xml"/><Relationship Id="rId4" Type="http://schemas.openxmlformats.org/officeDocument/2006/relationships/image" Target="../media/image46.png"/><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image" Target="../media/image43.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2.xml"/><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image" Target="../media/image47.png"/></Relationships>
</file>

<file path=ppt/slides/_rels/slide14.xml.rels><?xml version="1.0" encoding="UTF-8" standalone="yes"?>
<Relationships xmlns="http://schemas.openxmlformats.org/package/2006/relationships"><Relationship Id="rId9" Type="http://schemas.openxmlformats.org/officeDocument/2006/relationships/notesSlide" Target="../notesSlides/notesSlide13.xml"/><Relationship Id="rId8" Type="http://schemas.openxmlformats.org/officeDocument/2006/relationships/slideLayout" Target="../slideLayouts/slideLayout2.xml"/><Relationship Id="rId7" Type="http://schemas.openxmlformats.org/officeDocument/2006/relationships/image" Target="../media/image56.png"/><Relationship Id="rId6" Type="http://schemas.openxmlformats.org/officeDocument/2006/relationships/image" Target="../media/image55.png"/><Relationship Id="rId5" Type="http://schemas.openxmlformats.org/officeDocument/2006/relationships/image" Target="../media/image54.jpeg"/><Relationship Id="rId4" Type="http://schemas.openxmlformats.org/officeDocument/2006/relationships/image" Target="../media/image53.jpeg"/><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image" Target="../media/image50.jpe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2.xml"/><Relationship Id="rId4" Type="http://schemas.openxmlformats.org/officeDocument/2006/relationships/image" Target="../media/image60.png"/><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image" Target="../media/image57.png"/></Relationships>
</file>

<file path=ppt/slides/_rels/slide16.xml.rels><?xml version="1.0" encoding="UTF-8" standalone="yes"?>
<Relationships xmlns="http://schemas.openxmlformats.org/package/2006/relationships"><Relationship Id="rId9" Type="http://schemas.openxmlformats.org/officeDocument/2006/relationships/notesSlide" Target="../notesSlides/notesSlide15.xml"/><Relationship Id="rId8" Type="http://schemas.openxmlformats.org/officeDocument/2006/relationships/slideLayout" Target="../slideLayouts/slideLayout2.xml"/><Relationship Id="rId7" Type="http://schemas.openxmlformats.org/officeDocument/2006/relationships/image" Target="../media/image66.png"/><Relationship Id="rId6" Type="http://schemas.openxmlformats.org/officeDocument/2006/relationships/hyperlink" Target="https://arxiv.org/abs/2504.09386" TargetMode="External"/><Relationship Id="rId5" Type="http://schemas.openxmlformats.org/officeDocument/2006/relationships/image" Target="../media/image65.png"/><Relationship Id="rId4" Type="http://schemas.openxmlformats.org/officeDocument/2006/relationships/image" Target="../media/image64.png"/><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image" Target="../media/image6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5.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tags" Target="../tags/tag14.xml"/><Relationship Id="rId3" Type="http://schemas.openxmlformats.org/officeDocument/2006/relationships/image" Target="../media/image68.jpeg"/><Relationship Id="rId2" Type="http://schemas.openxmlformats.org/officeDocument/2006/relationships/tags" Target="../tags/tag13.xml"/><Relationship Id="rId1" Type="http://schemas.openxmlformats.org/officeDocument/2006/relationships/image" Target="../media/image67.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71.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xml"/><Relationship Id="rId2" Type="http://schemas.openxmlformats.org/officeDocument/2006/relationships/image" Target="../media/image73.png"/><Relationship Id="rId1" Type="http://schemas.openxmlformats.org/officeDocument/2006/relationships/image" Target="../media/image72.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image" Target="../media/image75.jpeg"/><Relationship Id="rId1" Type="http://schemas.openxmlformats.org/officeDocument/2006/relationships/image" Target="../media/image74.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xml"/><Relationship Id="rId2" Type="http://schemas.openxmlformats.org/officeDocument/2006/relationships/image" Target="../media/image77.png"/><Relationship Id="rId1" Type="http://schemas.openxmlformats.org/officeDocument/2006/relationships/image" Target="../media/image76.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78.emf"/></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2.xml"/><Relationship Id="rId4" Type="http://schemas.openxmlformats.org/officeDocument/2006/relationships/tags" Target="../tags/tag16.xml"/><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image" Target="../media/image79.jpeg"/></Relationships>
</file>

<file path=ppt/slides/_rels/slide25.xml.rels><?xml version="1.0" encoding="UTF-8" standalone="yes"?>
<Relationships xmlns="http://schemas.openxmlformats.org/package/2006/relationships"><Relationship Id="rId7" Type="http://schemas.openxmlformats.org/officeDocument/2006/relationships/notesSlide" Target="../notesSlides/notesSlide23.xml"/><Relationship Id="rId6" Type="http://schemas.openxmlformats.org/officeDocument/2006/relationships/slideLayout" Target="../slideLayouts/slideLayout2.xml"/><Relationship Id="rId5" Type="http://schemas.openxmlformats.org/officeDocument/2006/relationships/image" Target="../media/image86.png"/><Relationship Id="rId4" Type="http://schemas.openxmlformats.org/officeDocument/2006/relationships/image" Target="../media/image85.png"/><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image" Target="../media/image82.emf"/></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2.xml"/><Relationship Id="rId4" Type="http://schemas.openxmlformats.org/officeDocument/2006/relationships/tags" Target="../tags/tag17.xml"/><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image" Target="../media/image87.png"/></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2.xml"/><Relationship Id="rId3" Type="http://schemas.openxmlformats.org/officeDocument/2006/relationships/image" Target="../media/image91.png"/><Relationship Id="rId2" Type="http://schemas.openxmlformats.org/officeDocument/2006/relationships/tags" Target="../tags/tag18.xml"/><Relationship Id="rId1" Type="http://schemas.openxmlformats.org/officeDocument/2006/relationships/image" Target="../media/image90.png"/></Relationships>
</file>

<file path=ppt/slides/_rels/slide28.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99.png"/><Relationship Id="rId7" Type="http://schemas.openxmlformats.org/officeDocument/2006/relationships/image" Target="../media/image98.jpeg"/><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jpeg"/><Relationship Id="rId3" Type="http://schemas.openxmlformats.org/officeDocument/2006/relationships/image" Target="../media/image94.png"/><Relationship Id="rId2" Type="http://schemas.openxmlformats.org/officeDocument/2006/relationships/image" Target="../media/image93.png"/><Relationship Id="rId10" Type="http://schemas.openxmlformats.org/officeDocument/2006/relationships/notesSlide" Target="../notesSlides/notesSlide26.xml"/><Relationship Id="rId1" Type="http://schemas.openxmlformats.org/officeDocument/2006/relationships/image" Target="../media/image92.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image" Target="../media/image100.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image" Target="../media/image101.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image" Target="../media/image102.png"/></Relationships>
</file>

<file path=ppt/slides/_rels/slide32.xml.rels><?xml version="1.0" encoding="UTF-8" standalone="yes"?>
<Relationships xmlns="http://schemas.openxmlformats.org/package/2006/relationships"><Relationship Id="rId5" Type="http://schemas.openxmlformats.org/officeDocument/2006/relationships/notesSlide" Target="../notesSlides/notesSlide30.xml"/><Relationship Id="rId4" Type="http://schemas.openxmlformats.org/officeDocument/2006/relationships/slideLayout" Target="../slideLayouts/slideLayout2.xml"/><Relationship Id="rId3" Type="http://schemas.openxmlformats.org/officeDocument/2006/relationships/image" Target="../media/image105.png"/><Relationship Id="rId2" Type="http://schemas.openxmlformats.org/officeDocument/2006/relationships/image" Target="../media/image104.jpeg"/><Relationship Id="rId1" Type="http://schemas.openxmlformats.org/officeDocument/2006/relationships/image" Target="../media/image103.jpe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2.xml"/><Relationship Id="rId2" Type="http://schemas.openxmlformats.org/officeDocument/2006/relationships/image" Target="../media/image106.png"/><Relationship Id="rId1" Type="http://schemas.openxmlformats.org/officeDocument/2006/relationships/image" Target="../media/image58.png"/></Relationships>
</file>

<file path=ppt/slides/_rels/slide34.xml.rels><?xml version="1.0" encoding="UTF-8" standalone="yes"?>
<Relationships xmlns="http://schemas.openxmlformats.org/package/2006/relationships"><Relationship Id="rId9" Type="http://schemas.openxmlformats.org/officeDocument/2006/relationships/notesSlide" Target="../notesSlides/notesSlide32.xml"/><Relationship Id="rId8" Type="http://schemas.openxmlformats.org/officeDocument/2006/relationships/slideLayout" Target="../slideLayouts/slideLayout2.xml"/><Relationship Id="rId7" Type="http://schemas.openxmlformats.org/officeDocument/2006/relationships/image" Target="../media/image112.png"/><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image" Target="../media/image57.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image" Target="../media/image1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p:cNvSpPr>
            <a:spLocks noGrp="1" noChangeArrowheads="1"/>
          </p:cNvSpPr>
          <p:nvPr>
            <p:ph type="title"/>
          </p:nvPr>
        </p:nvSpPr>
        <p:spPr>
          <a:xfrm>
            <a:off x="713105" y="1264920"/>
            <a:ext cx="7739380" cy="1450975"/>
          </a:xfrm>
        </p:spPr>
        <p:txBody>
          <a:bodyPr rtlCol="0"/>
          <a:lstStyle/>
          <a:p>
            <a:pPr algn="ctr" eaLnBrk="1" fontAlgn="auto" hangingPunct="1">
              <a:spcAft>
                <a:spcPts val="0"/>
              </a:spcAft>
              <a:defRPr/>
            </a:pPr>
            <a:r>
              <a:rPr lang="en-US" altLang="zh-CN"/>
              <a:t>Towards unified description of dense </a:t>
            </a:r>
            <a:r>
              <a:rPr lang="en-US" altLang="zh-CN"/>
              <a:t>stellar matter</a:t>
            </a:r>
            <a:endParaRPr lang="en-US" altLang="zh-CN"/>
          </a:p>
        </p:txBody>
      </p:sp>
      <p:sp>
        <p:nvSpPr>
          <p:cNvPr id="10243" name="Rectangle 3"/>
          <p:cNvSpPr>
            <a:spLocks noGrp="1" noChangeArrowheads="1"/>
          </p:cNvSpPr>
          <p:nvPr>
            <p:ph idx="1"/>
          </p:nvPr>
        </p:nvSpPr>
        <p:spPr>
          <a:xfrm>
            <a:off x="920750" y="2881630"/>
            <a:ext cx="7509510" cy="3158490"/>
          </a:xfrm>
        </p:spPr>
        <p:txBody>
          <a:bodyPr/>
          <a:lstStyle/>
          <a:p>
            <a:pPr marL="0" indent="0" algn="ctr" eaLnBrk="1" hangingPunct="1">
              <a:buFont typeface="Calibri" panose="020F0502020204030204" pitchFamily="34" charset="0"/>
              <a:buNone/>
            </a:pPr>
            <a:r>
              <a:rPr lang="zh-CN" altLang="en-US" sz="2400" dirty="0" smtClean="0">
                <a:sym typeface="+mn-ea"/>
              </a:rPr>
              <a:t>Xia</a:t>
            </a:r>
            <a:r>
              <a:rPr lang="en-US" altLang="zh-CN" sz="2400" dirty="0" smtClean="0">
                <a:sym typeface="+mn-ea"/>
              </a:rPr>
              <a:t>,</a:t>
            </a:r>
            <a:r>
              <a:rPr lang="zh-CN" altLang="en-US" sz="2400" dirty="0" smtClean="0">
                <a:sym typeface="+mn-ea"/>
              </a:rPr>
              <a:t> Cheng-Jun (夏铖君)</a:t>
            </a:r>
            <a:endParaRPr lang="en-US" altLang="zh-CN" sz="2400" dirty="0" smtClean="0"/>
          </a:p>
          <a:p>
            <a:pPr marL="0" indent="0" algn="ctr" eaLnBrk="1" hangingPunct="1">
              <a:buNone/>
            </a:pPr>
            <a:r>
              <a:rPr lang="en-US" altLang="zh-CN" sz="2400" dirty="0">
                <a:sym typeface="+mn-ea"/>
              </a:rPr>
              <a:t>Center for Gravitation and Cosmology, </a:t>
            </a:r>
            <a:endParaRPr lang="en-US" altLang="zh-CN" sz="2400" dirty="0">
              <a:sym typeface="+mn-ea"/>
            </a:endParaRPr>
          </a:p>
          <a:p>
            <a:pPr marL="0" indent="0" algn="ctr" eaLnBrk="1" hangingPunct="1">
              <a:buNone/>
            </a:pPr>
            <a:r>
              <a:rPr lang="en-US" altLang="zh-CN" sz="2400" dirty="0">
                <a:sym typeface="+mn-ea"/>
              </a:rPr>
              <a:t>Yangzhou </a:t>
            </a:r>
            <a:r>
              <a:rPr lang="en-US" altLang="zh-CN" sz="2400" dirty="0" smtClean="0">
                <a:sym typeface="+mn-ea"/>
              </a:rPr>
              <a:t>University</a:t>
            </a:r>
            <a:endParaRPr lang="en-US" altLang="zh-CN" sz="2400" dirty="0" smtClean="0">
              <a:sym typeface="+mn-ea"/>
            </a:endParaRPr>
          </a:p>
          <a:p>
            <a:pPr marL="0" indent="0" algn="ctr" eaLnBrk="1" hangingPunct="1">
              <a:buNone/>
            </a:pPr>
            <a:endParaRPr lang="en-US" altLang="zh-CN" sz="2400" dirty="0" smtClean="0"/>
          </a:p>
          <a:p>
            <a:pPr marL="0" indent="0" algn="ctr" eaLnBrk="1" hangingPunct="1">
              <a:buFont typeface="Calibri" panose="020F0502020204030204" pitchFamily="34" charset="0"/>
              <a:buNone/>
            </a:pPr>
            <a:r>
              <a:rPr lang="zh-CN" altLang="en-US" sz="2400" dirty="0" smtClean="0"/>
              <a:t>Collaborators: </a:t>
            </a:r>
            <a:endParaRPr lang="zh-CN" altLang="en-US" sz="2400" dirty="0" smtClean="0"/>
          </a:p>
          <a:p>
            <a:pPr marL="0" indent="0" algn="ctr" eaLnBrk="1" hangingPunct="1">
              <a:buNone/>
            </a:pPr>
            <a:r>
              <a:rPr lang="en-US" altLang="zh-CN" sz="1800" dirty="0" smtClean="0">
                <a:latin typeface="Arial" panose="020B0604020202020204" pitchFamily="34" charset="0"/>
                <a:cs typeface="Arial" panose="020B0604020202020204" pitchFamily="34" charset="0"/>
                <a:sym typeface="+mn-ea"/>
              </a:rPr>
              <a:t>P.-H. Chen, Y. Gao, H.-B. Li, </a:t>
            </a:r>
            <a:r>
              <a:rPr lang="zh-CN" altLang="en-US" sz="1800" dirty="0" smtClean="0">
                <a:latin typeface="Arial" panose="020B0604020202020204" pitchFamily="34" charset="0"/>
                <a:cs typeface="Arial" panose="020B0604020202020204" pitchFamily="34" charset="0"/>
                <a:sym typeface="+mn-ea"/>
              </a:rPr>
              <a:t>W</a:t>
            </a:r>
            <a:r>
              <a:rPr lang="en-US" altLang="zh-CN" sz="1800" dirty="0" smtClean="0">
                <a:latin typeface="Arial" panose="020B0604020202020204" pitchFamily="34" charset="0"/>
                <a:cs typeface="Arial" panose="020B0604020202020204" pitchFamily="34" charset="0"/>
                <a:sym typeface="+mn-ea"/>
              </a:rPr>
              <a:t>.</a:t>
            </a:r>
            <a:r>
              <a:rPr lang="zh-CN" altLang="en-US" sz="1800" dirty="0" smtClean="0">
                <a:latin typeface="Arial" panose="020B0604020202020204" pitchFamily="34" charset="0"/>
                <a:cs typeface="Arial" panose="020B0604020202020204" pitchFamily="34" charset="0"/>
                <a:sym typeface="+mn-ea"/>
              </a:rPr>
              <a:t>-H</a:t>
            </a:r>
            <a:r>
              <a:rPr lang="en-US" altLang="zh-CN" sz="1800" dirty="0" smtClean="0">
                <a:latin typeface="Arial" panose="020B0604020202020204" pitchFamily="34" charset="0"/>
                <a:cs typeface="Arial" panose="020B0604020202020204" pitchFamily="34" charset="0"/>
                <a:sym typeface="+mn-ea"/>
              </a:rPr>
              <a:t>.</a:t>
            </a:r>
            <a:r>
              <a:rPr lang="zh-CN" altLang="en-US" sz="1800" dirty="0" smtClean="0">
                <a:latin typeface="Arial" panose="020B0604020202020204" pitchFamily="34" charset="0"/>
                <a:cs typeface="Arial" panose="020B0604020202020204" pitchFamily="34" charset="0"/>
                <a:sym typeface="+mn-ea"/>
              </a:rPr>
              <a:t> Long, </a:t>
            </a:r>
            <a:r>
              <a:rPr lang="zh-CN" altLang="en-US" sz="1800" dirty="0">
                <a:latin typeface="Arial" panose="020B0604020202020204" pitchFamily="34" charset="0"/>
                <a:cs typeface="Arial" panose="020B0604020202020204" pitchFamily="34" charset="0"/>
                <a:sym typeface="+mn-ea"/>
              </a:rPr>
              <a:t>T</a:t>
            </a:r>
            <a:r>
              <a:rPr lang="en-US" altLang="zh-CN" sz="1800" dirty="0">
                <a:latin typeface="Arial" panose="020B0604020202020204" pitchFamily="34" charset="0"/>
                <a:cs typeface="Arial" panose="020B0604020202020204" pitchFamily="34" charset="0"/>
                <a:sym typeface="+mn-ea"/>
              </a:rPr>
              <a:t>.</a:t>
            </a:r>
            <a:r>
              <a:rPr lang="zh-CN" altLang="en-US" sz="1800" dirty="0">
                <a:latin typeface="Arial" panose="020B0604020202020204" pitchFamily="34" charset="0"/>
                <a:cs typeface="Arial" panose="020B0604020202020204" pitchFamily="34" charset="0"/>
                <a:sym typeface="+mn-ea"/>
              </a:rPr>
              <a:t> Maruyama</a:t>
            </a:r>
            <a:r>
              <a:rPr lang="en-US" altLang="zh-CN" sz="1800" dirty="0">
                <a:latin typeface="Arial" panose="020B0604020202020204" pitchFamily="34" charset="0"/>
                <a:cs typeface="Arial" panose="020B0604020202020204" pitchFamily="34" charset="0"/>
                <a:sym typeface="+mn-ea"/>
              </a:rPr>
              <a:t>, </a:t>
            </a:r>
            <a:r>
              <a:rPr lang="en-US" sz="1800" dirty="0" err="1" smtClean="0">
                <a:latin typeface="Arial" panose="020B0604020202020204" pitchFamily="34" charset="0"/>
                <a:cs typeface="Arial" panose="020B0604020202020204" pitchFamily="34" charset="0"/>
                <a:sym typeface="+mn-ea"/>
              </a:rPr>
              <a:t>J.-X. Niu, G.-X. Peng, </a:t>
            </a:r>
            <a:r>
              <a:rPr lang="en-US" altLang="zh-CN" sz="1800" dirty="0">
                <a:latin typeface="Arial" panose="020B0604020202020204" pitchFamily="34" charset="0"/>
                <a:cs typeface="Arial" panose="020B0604020202020204" pitchFamily="34" charset="0"/>
                <a:sym typeface="+mn-ea"/>
              </a:rPr>
              <a:t>Y.-T. Rong</a:t>
            </a:r>
            <a:r>
              <a:rPr lang="zh-CN" altLang="en-US" sz="1800" dirty="0">
                <a:latin typeface="Arial" panose="020B0604020202020204" pitchFamily="34" charset="0"/>
                <a:cs typeface="Arial" panose="020B0604020202020204" pitchFamily="34" charset="0"/>
                <a:sym typeface="+mn-ea"/>
              </a:rPr>
              <a:t>, </a:t>
            </a:r>
            <a:r>
              <a:rPr lang="en-US" altLang="zh-CN" sz="1800" dirty="0">
                <a:latin typeface="Arial" panose="020B0604020202020204" pitchFamily="34" charset="0"/>
                <a:cs typeface="Arial" panose="020B0604020202020204" pitchFamily="34" charset="0"/>
                <a:sym typeface="+mn-ea"/>
              </a:rPr>
              <a:t>T.-T. Sun</a:t>
            </a:r>
            <a:r>
              <a:rPr lang="zh-CN" altLang="en-US" sz="1800" dirty="0">
                <a:latin typeface="Arial" panose="020B0604020202020204" pitchFamily="34" charset="0"/>
                <a:cs typeface="Arial" panose="020B0604020202020204" pitchFamily="34" charset="0"/>
                <a:sym typeface="+mn-ea"/>
              </a:rPr>
              <a:t>,</a:t>
            </a:r>
            <a:r>
              <a:rPr lang="en-US" altLang="zh-CN" sz="1800" dirty="0">
                <a:latin typeface="Arial" panose="020B0604020202020204" pitchFamily="34" charset="0"/>
                <a:cs typeface="Arial" panose="020B0604020202020204" pitchFamily="34" charset="0"/>
                <a:sym typeface="+mn-ea"/>
              </a:rPr>
              <a:t> </a:t>
            </a:r>
            <a:r>
              <a:rPr lang="en-US" sz="1800" dirty="0" err="1" smtClean="0">
                <a:latin typeface="Arial" panose="020B0604020202020204" pitchFamily="34" charset="0"/>
                <a:cs typeface="Arial" panose="020B0604020202020204" pitchFamily="34" charset="0"/>
                <a:sym typeface="+mn-ea"/>
              </a:rPr>
              <a:t>H. Sun, </a:t>
            </a:r>
            <a:r>
              <a:rPr lang="zh-CN" altLang="en-US" sz="1800" dirty="0" smtClean="0">
                <a:latin typeface="Arial" panose="020B0604020202020204" pitchFamily="34" charset="0"/>
                <a:cs typeface="Arial" panose="020B0604020202020204" pitchFamily="34" charset="0"/>
                <a:sym typeface="+mn-ea"/>
              </a:rPr>
              <a:t>B</a:t>
            </a:r>
            <a:r>
              <a:rPr lang="en-US" altLang="zh-CN" sz="1800" dirty="0" smtClean="0">
                <a:latin typeface="Arial" panose="020B0604020202020204" pitchFamily="34" charset="0"/>
                <a:cs typeface="Arial" panose="020B0604020202020204" pitchFamily="34" charset="0"/>
                <a:sym typeface="+mn-ea"/>
              </a:rPr>
              <a:t>.</a:t>
            </a:r>
            <a:r>
              <a:rPr lang="zh-CN" altLang="en-US" sz="1800" dirty="0" smtClean="0">
                <a:latin typeface="Arial" panose="020B0604020202020204" pitchFamily="34" charset="0"/>
                <a:cs typeface="Arial" panose="020B0604020202020204" pitchFamily="34" charset="0"/>
                <a:sym typeface="+mn-ea"/>
              </a:rPr>
              <a:t> Y</a:t>
            </a:r>
            <a:r>
              <a:rPr lang="en-US" altLang="zh-CN" sz="1800" dirty="0" smtClean="0">
                <a:latin typeface="Arial" panose="020B0604020202020204" pitchFamily="34" charset="0"/>
                <a:cs typeface="Arial" panose="020B0604020202020204" pitchFamily="34" charset="0"/>
                <a:sym typeface="+mn-ea"/>
              </a:rPr>
              <a:t>.</a:t>
            </a:r>
            <a:r>
              <a:rPr lang="zh-CN" altLang="en-US" sz="1800" dirty="0" smtClean="0">
                <a:latin typeface="Arial" panose="020B0604020202020204" pitchFamily="34" charset="0"/>
                <a:cs typeface="Arial" panose="020B0604020202020204" pitchFamily="34" charset="0"/>
                <a:sym typeface="+mn-ea"/>
              </a:rPr>
              <a:t> Sun,</a:t>
            </a:r>
            <a:r>
              <a:rPr lang="en-US" altLang="zh-CN" sz="1800" dirty="0" smtClean="0">
                <a:latin typeface="Arial" panose="020B0604020202020204" pitchFamily="34" charset="0"/>
                <a:cs typeface="Arial" panose="020B0604020202020204" pitchFamily="34" charset="0"/>
                <a:sym typeface="+mn-ea"/>
              </a:rPr>
              <a:t> </a:t>
            </a:r>
            <a:r>
              <a:rPr lang="zh-CN" altLang="en-US" sz="1800" dirty="0">
                <a:latin typeface="Arial" panose="020B0604020202020204" pitchFamily="34" charset="0"/>
                <a:cs typeface="Arial" panose="020B0604020202020204" pitchFamily="34" charset="0"/>
                <a:sym typeface="+mn-ea"/>
              </a:rPr>
              <a:t>T</a:t>
            </a:r>
            <a:r>
              <a:rPr lang="en-US" altLang="zh-CN" sz="1800" dirty="0">
                <a:latin typeface="Arial" panose="020B0604020202020204" pitchFamily="34" charset="0"/>
                <a:cs typeface="Arial" panose="020B0604020202020204" pitchFamily="34" charset="0"/>
                <a:sym typeface="+mn-ea"/>
              </a:rPr>
              <a:t>.</a:t>
            </a:r>
            <a:r>
              <a:rPr lang="zh-CN" altLang="en-US" sz="1800" dirty="0">
                <a:latin typeface="Arial" panose="020B0604020202020204" pitchFamily="34" charset="0"/>
                <a:cs typeface="Arial" panose="020B0604020202020204" pitchFamily="34" charset="0"/>
                <a:sym typeface="+mn-ea"/>
              </a:rPr>
              <a:t> Tatsumi</a:t>
            </a:r>
            <a:r>
              <a:rPr lang="en-US" altLang="zh-CN" sz="1800" dirty="0">
                <a:latin typeface="Arial" panose="020B0604020202020204" pitchFamily="34" charset="0"/>
                <a:cs typeface="Arial" panose="020B0604020202020204" pitchFamily="34" charset="0"/>
                <a:sym typeface="+mn-ea"/>
              </a:rPr>
              <a:t>, </a:t>
            </a:r>
            <a:r>
              <a:rPr lang="zh-CN" altLang="en-US" sz="1800" dirty="0">
                <a:latin typeface="Arial" panose="020B0604020202020204" pitchFamily="34" charset="0"/>
                <a:cs typeface="Arial" panose="020B0604020202020204" pitchFamily="34" charset="0"/>
                <a:sym typeface="+mn-ea"/>
              </a:rPr>
              <a:t>N</a:t>
            </a:r>
            <a:r>
              <a:rPr lang="en-US" altLang="zh-CN" sz="1800" dirty="0">
                <a:latin typeface="Arial" panose="020B0604020202020204" pitchFamily="34" charset="0"/>
                <a:cs typeface="Arial" panose="020B0604020202020204" pitchFamily="34" charset="0"/>
                <a:sym typeface="+mn-ea"/>
              </a:rPr>
              <a:t>.</a:t>
            </a:r>
            <a:r>
              <a:rPr lang="zh-CN" altLang="en-US" sz="1800" dirty="0">
                <a:latin typeface="Arial" panose="020B0604020202020204" pitchFamily="34" charset="0"/>
                <a:cs typeface="Arial" panose="020B0604020202020204" pitchFamily="34" charset="0"/>
                <a:sym typeface="+mn-ea"/>
              </a:rPr>
              <a:t> Yasutake</a:t>
            </a:r>
            <a:r>
              <a:rPr lang="en-US" altLang="zh-CN" sz="1800" dirty="0">
                <a:latin typeface="Arial" panose="020B0604020202020204" pitchFamily="34" charset="0"/>
                <a:cs typeface="Arial" panose="020B0604020202020204" pitchFamily="34" charset="0"/>
                <a:sym typeface="+mn-ea"/>
              </a:rPr>
              <a:t>, </a:t>
            </a:r>
            <a:r>
              <a:rPr lang="en-US" altLang="zh-CN" sz="1800">
                <a:latin typeface="Arial" panose="020B0604020202020204" pitchFamily="34" charset="0"/>
                <a:cs typeface="Arial" panose="020B0604020202020204" pitchFamily="34" charset="0"/>
                <a:sym typeface="+mn-ea"/>
              </a:rPr>
              <a:t>W.-J. Xie</a:t>
            </a:r>
            <a:r>
              <a:rPr lang="en-US" sz="1800" dirty="0" err="1" smtClean="0">
                <a:latin typeface="Arial" panose="020B0604020202020204" pitchFamily="34" charset="0"/>
                <a:cs typeface="Arial" panose="020B0604020202020204" pitchFamily="34" charset="0"/>
                <a:sym typeface="+mn-ea"/>
              </a:rPr>
              <a:t>, R.-X. Xu, H.-S. You,</a:t>
            </a:r>
            <a:r>
              <a:rPr lang="en-US" sz="1800" dirty="0" smtClean="0">
                <a:latin typeface="Arial" panose="020B0604020202020204" pitchFamily="34" charset="0"/>
                <a:cs typeface="Arial" panose="020B0604020202020204" pitchFamily="34" charset="0"/>
                <a:sym typeface="+mn-ea"/>
              </a:rPr>
              <a:t> </a:t>
            </a:r>
            <a:r>
              <a:rPr lang="en-US" sz="1800" dirty="0" err="1" smtClean="0">
                <a:latin typeface="Arial" panose="020B0604020202020204" pitchFamily="34" charset="0"/>
                <a:cs typeface="Arial" panose="020B0604020202020204" pitchFamily="34" charset="0"/>
                <a:sym typeface="+mn-ea"/>
              </a:rPr>
              <a:t> Y.-X. Zhang</a:t>
            </a:r>
            <a:r>
              <a:rPr lang="en-US" sz="1800" dirty="0" err="1" smtClean="0">
                <a:latin typeface="Arial" panose="020B0604020202020204" pitchFamily="34" charset="0"/>
                <a:cs typeface="Arial" panose="020B0604020202020204" pitchFamily="34" charset="0"/>
                <a:sym typeface="+mn-ea"/>
              </a:rPr>
              <a:t>, </a:t>
            </a:r>
            <a:r>
              <a:rPr lang="en-US" sz="1800" dirty="0" smtClean="0">
                <a:latin typeface="Arial" panose="020B0604020202020204" pitchFamily="34" charset="0"/>
                <a:cs typeface="Arial" panose="020B0604020202020204" pitchFamily="34" charset="0"/>
                <a:sym typeface="+mn-ea"/>
              </a:rPr>
              <a:t>and X.-M. Zhu</a:t>
            </a:r>
            <a:endParaRPr lang="en-US" altLang="zh-CN" sz="1800">
              <a:latin typeface="Arial" panose="020B0604020202020204" pitchFamily="34" charset="0"/>
              <a:cs typeface="Arial" panose="020B0604020202020204" pitchFamily="34" charset="0"/>
            </a:endParaRPr>
          </a:p>
        </p:txBody>
      </p:sp>
      <p:sp>
        <p:nvSpPr>
          <p:cNvPr id="3" name="文本框 2"/>
          <p:cNvSpPr txBox="1"/>
          <p:nvPr/>
        </p:nvSpPr>
        <p:spPr>
          <a:xfrm>
            <a:off x="5715" y="6426835"/>
            <a:ext cx="4497705" cy="398780"/>
          </a:xfrm>
          <a:prstGeom prst="rect">
            <a:avLst/>
          </a:prstGeom>
          <a:noFill/>
        </p:spPr>
        <p:txBody>
          <a:bodyPr wrap="square" rtlCol="0" anchor="t">
            <a:spAutoFit/>
          </a:bodyPr>
          <a:p>
            <a:r>
              <a:rPr lang="en-US" dirty="0" smtClean="0">
                <a:solidFill>
                  <a:schemeClr val="bg1"/>
                </a:solidFill>
              </a:rPr>
              <a:t>@</a:t>
            </a:r>
            <a:r>
              <a:rPr dirty="0" smtClean="0">
                <a:solidFill>
                  <a:schemeClr val="bg1"/>
                </a:solidFill>
              </a:rPr>
              <a:t> </a:t>
            </a:r>
            <a:r>
              <a:rPr lang="en-US" altLang="zh-CN" dirty="0" smtClean="0">
                <a:solidFill>
                  <a:schemeClr val="bg1"/>
                </a:solidFill>
              </a:rPr>
              <a:t>Qingdao University of Technology</a:t>
            </a:r>
            <a:endParaRPr lang="en-US" altLang="zh-CN" dirty="0" smtClean="0">
              <a:solidFill>
                <a:schemeClr val="bg1"/>
              </a:solidFill>
            </a:endParaRPr>
          </a:p>
        </p:txBody>
      </p:sp>
      <p:sp>
        <p:nvSpPr>
          <p:cNvPr id="5" name="日期占位符 4"/>
          <p:cNvSpPr>
            <a:spLocks noGrp="1"/>
          </p:cNvSpPr>
          <p:nvPr/>
        </p:nvSpPr>
        <p:spPr>
          <a:xfrm>
            <a:off x="7395210" y="6419850"/>
            <a:ext cx="1808480" cy="365125"/>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2400">
                <a:solidFill>
                  <a:schemeClr val="bg1"/>
                </a:solidFill>
              </a:rPr>
              <a:t>July 3, 2025</a:t>
            </a:r>
            <a:endParaRPr lang="en-US" altLang="zh-CN" sz="2400">
              <a:solidFill>
                <a:schemeClr val="bg1"/>
              </a:solidFill>
            </a:endParaRPr>
          </a:p>
        </p:txBody>
      </p:sp>
      <p:sp>
        <p:nvSpPr>
          <p:cNvPr id="2" name="文本框 1"/>
          <p:cNvSpPr txBox="1"/>
          <p:nvPr/>
        </p:nvSpPr>
        <p:spPr>
          <a:xfrm>
            <a:off x="36195" y="45085"/>
            <a:ext cx="4093210" cy="706755"/>
          </a:xfrm>
          <a:prstGeom prst="rect">
            <a:avLst/>
          </a:prstGeom>
          <a:noFill/>
        </p:spPr>
        <p:txBody>
          <a:bodyPr wrap="square" rtlCol="0" anchor="t">
            <a:spAutoFit/>
          </a:bodyPr>
          <a:p>
            <a:r>
              <a:rPr lang="en-US" altLang="zh-CN"/>
              <a:t>SPSS 2025 &amp; </a:t>
            </a:r>
            <a:r>
              <a:rPr lang="en-US" altLang="zh-CN"/>
              <a:t>FPS 14</a:t>
            </a:r>
            <a:endParaRPr lang="en-US" altLang="zh-CN"/>
          </a:p>
          <a:p>
            <a:r>
              <a:rPr lang="en-US" altLang="zh-CN"/>
              <a:t>July 2-6, 2025</a:t>
            </a:r>
            <a:endParaRPr lang="en-US" altLang="zh-CN"/>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图片 2" descr="qcdPhaseDiagram"/>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23850" y="536575"/>
            <a:ext cx="8497888" cy="578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p:cNvSpPr txBox="1"/>
          <p:nvPr/>
        </p:nvSpPr>
        <p:spPr>
          <a:xfrm>
            <a:off x="0" y="14605"/>
            <a:ext cx="7601585" cy="521970"/>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a:spAutoFit/>
          </a:bodyPr>
          <a:lstStyle/>
          <a:p>
            <a:pPr eaLnBrk="1" hangingPunct="1">
              <a:buFont typeface="Arial" panose="020B0604020202020204" pitchFamily="34" charset="0"/>
              <a:buNone/>
              <a:defRPr/>
            </a:pPr>
            <a:r>
              <a:rPr lang="zh-CN" altLang="en-US" sz="2800" noProof="1"/>
              <a:t>QCD Phase Diagram </a:t>
            </a:r>
            <a:r>
              <a:rPr lang="en-US" altLang="zh-CN" sz="2800" noProof="1"/>
              <a:t>[</a:t>
            </a:r>
            <a:r>
              <a:rPr lang="zh-CN" altLang="en-US" sz="2800" noProof="1"/>
              <a:t>McLerran2009_NP</a:t>
            </a:r>
            <a:r>
              <a:rPr lang="en-US" altLang="zh-CN" sz="2800" noProof="1"/>
              <a:t>B</a:t>
            </a:r>
            <a:r>
              <a:rPr lang="zh-CN" altLang="en-US" sz="2800" noProof="1"/>
              <a:t>195-275</a:t>
            </a:r>
            <a:r>
              <a:rPr lang="en-US" altLang="zh-CN" sz="2800" noProof="1"/>
              <a:t>]</a:t>
            </a:r>
            <a:endParaRPr lang="en-US" altLang="zh-CN" sz="2800" noProof="1"/>
          </a:p>
        </p:txBody>
      </p:sp>
      <p:sp>
        <p:nvSpPr>
          <p:cNvPr id="7" name="椭圆 6"/>
          <p:cNvSpPr/>
          <p:nvPr/>
        </p:nvSpPr>
        <p:spPr>
          <a:xfrm>
            <a:off x="1437005" y="4925060"/>
            <a:ext cx="2977515" cy="1010920"/>
          </a:xfrm>
          <a:prstGeom prst="ellipse">
            <a:avLst/>
          </a:prstGeom>
          <a:solidFill>
            <a:srgbClr val="FF0000">
              <a:alpha val="57000"/>
            </a:srgbClr>
          </a:solidFill>
          <a:ln>
            <a:no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CN" altLang="en-US">
              <a:solidFill>
                <a:schemeClr val="lt1"/>
              </a:solidFill>
            </a:endParaRPr>
          </a:p>
        </p:txBody>
      </p:sp>
      <p:sp>
        <p:nvSpPr>
          <p:cNvPr id="5" name="椭圆 4"/>
          <p:cNvSpPr/>
          <p:nvPr/>
        </p:nvSpPr>
        <p:spPr>
          <a:xfrm>
            <a:off x="7601585" y="4796155"/>
            <a:ext cx="1409065" cy="1368425"/>
          </a:xfrm>
          <a:prstGeom prst="ellipse">
            <a:avLst/>
          </a:prstGeom>
          <a:solidFill>
            <a:srgbClr val="00B0F0">
              <a:alpha val="60000"/>
            </a:srgbClr>
          </a:solidFill>
          <a:ln w="28575">
            <a:solidFill>
              <a:srgbClr val="FF000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a:defRPr/>
            </a:pPr>
            <a:r>
              <a:rPr lang="en-US" altLang="zh-CN" sz="2300" dirty="0"/>
              <a:t>Quark matter</a:t>
            </a:r>
            <a:endParaRPr lang="zh-CN" altLang="en-US" sz="2300" dirty="0"/>
          </a:p>
        </p:txBody>
      </p:sp>
      <p:sp>
        <p:nvSpPr>
          <p:cNvPr id="9" name="右箭头 8"/>
          <p:cNvSpPr/>
          <p:nvPr/>
        </p:nvSpPr>
        <p:spPr>
          <a:xfrm>
            <a:off x="4985703" y="4856163"/>
            <a:ext cx="2133600" cy="1368425"/>
          </a:xfrm>
          <a:prstGeom prst="rightArrow">
            <a:avLst/>
          </a:prstGeom>
          <a:ln w="28575">
            <a:solidFill>
              <a:srgbClr val="FF000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a:defRPr/>
            </a:pPr>
            <a:r>
              <a:rPr lang="en-US" sz="2300" dirty="0"/>
              <a:t>First-order/</a:t>
            </a:r>
            <a:endParaRPr lang="en-US" sz="2300" dirty="0"/>
          </a:p>
          <a:p>
            <a:pPr algn="ctr">
              <a:defRPr/>
            </a:pPr>
            <a:r>
              <a:rPr lang="en-US" sz="2300" dirty="0"/>
              <a:t>Crossover?</a:t>
            </a:r>
            <a:endParaRPr lang="en-US" sz="2300" dirty="0"/>
          </a:p>
        </p:txBody>
      </p:sp>
      <p:sp>
        <p:nvSpPr>
          <p:cNvPr id="10" name="灯片编号占位符 9"/>
          <p:cNvSpPr>
            <a:spLocks noGrp="1"/>
          </p:cNvSpPr>
          <p:nvPr>
            <p:ph type="sldNum" sz="quarter" idx="12"/>
          </p:nvPr>
        </p:nvSpPr>
        <p:spPr/>
        <p:txBody>
          <a:bodyPr/>
          <a:p>
            <a:pPr>
              <a:defRPr/>
            </a:pPr>
            <a:fld id="{5AF3865C-8E7E-43F6-9267-532416176426}" type="slidenum">
              <a:rPr lang="zh-CN" altLang="en-US"/>
            </a:fld>
            <a:endParaRPr lang="zh-CN" altLang="en-US"/>
          </a:p>
        </p:txBody>
      </p:sp>
      <p:pic>
        <p:nvPicPr>
          <p:cNvPr id="13" name="图片 12" descr="0211_illustration"/>
          <p:cNvPicPr>
            <a:picLocks noChangeAspect="1"/>
          </p:cNvPicPr>
          <p:nvPr/>
        </p:nvPicPr>
        <p:blipFill>
          <a:blip r:embed="rId2"/>
          <a:srcRect l="14170" t="73686" r="13362"/>
          <a:stretch>
            <a:fillRect/>
          </a:stretch>
        </p:blipFill>
        <p:spPr>
          <a:xfrm>
            <a:off x="2765425" y="3151505"/>
            <a:ext cx="4955540" cy="1392555"/>
          </a:xfrm>
          <a:prstGeom prst="rect">
            <a:avLst/>
          </a:prstGeom>
          <a:ln>
            <a:solidFill>
              <a:schemeClr val="accent1"/>
            </a:solidFill>
          </a:ln>
          <a:effectLst>
            <a:softEdge rad="31750"/>
          </a:effectLst>
        </p:spPr>
      </p:pic>
      <p:sp>
        <p:nvSpPr>
          <p:cNvPr id="30" name="页脚占位符 5"/>
          <p:cNvSpPr>
            <a:spLocks noGrp="1"/>
          </p:cNvSpPr>
          <p:nvPr/>
        </p:nvSpPr>
        <p:spPr>
          <a:xfrm>
            <a:off x="0" y="6412865"/>
            <a:ext cx="1597025" cy="398145"/>
          </a:xfrm>
          <a:prstGeom prst="rect">
            <a:avLst/>
          </a:prstGeom>
        </p:spPr>
        <p:txBody>
          <a:bodyPr vert="horz" lIns="91440" tIns="45720" rIns="91440" bIns="45720" rtlCol="0" anchor="ctr"/>
          <a:lstStyle>
            <a:defPPr>
              <a:defRPr lang="en-US"/>
            </a:defPPr>
            <a:lvl1pPr marL="0" algn="ctr" defTabSz="914400" rtl="0" eaLnBrk="1" latinLnBrk="0" hangingPunct="1">
              <a:buFont typeface="Arial" panose="020B0604020202020204" pitchFamily="34" charset="0"/>
              <a:buNone/>
              <a:defRPr sz="14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800" dirty="0">
                <a:sym typeface="+mn-ea"/>
              </a:rPr>
              <a:t>background</a:t>
            </a:r>
            <a:endParaRPr lang="en-US" altLang="zh-CN" sz="1800" dirty="0">
              <a:sym typeface="+mn-ea"/>
            </a:endParaRPr>
          </a:p>
        </p:txBody>
      </p:sp>
      <p:pic>
        <p:nvPicPr>
          <p:cNvPr id="100" name="图片 99"/>
          <p:cNvPicPr/>
          <p:nvPr/>
        </p:nvPicPr>
        <p:blipFill>
          <a:blip r:embed="rId3"/>
          <a:srcRect l="27530" r="17464"/>
          <a:stretch>
            <a:fillRect/>
          </a:stretch>
        </p:blipFill>
        <p:spPr>
          <a:xfrm>
            <a:off x="180340" y="536575"/>
            <a:ext cx="2446973" cy="2466975"/>
          </a:xfrm>
          <a:prstGeom prst="rect">
            <a:avLst/>
          </a:prstGeom>
          <a:noFill/>
          <a:ln w="9525">
            <a:noFill/>
          </a:ln>
        </p:spPr>
      </p:pic>
      <p:pic>
        <p:nvPicPr>
          <p:cNvPr id="101" name="图片 100"/>
          <p:cNvPicPr>
            <a:picLocks noChangeAspect="1"/>
          </p:cNvPicPr>
          <p:nvPr/>
        </p:nvPicPr>
        <p:blipFill>
          <a:blip r:embed="rId4"/>
          <a:srcRect t="10541" b="22012"/>
          <a:stretch>
            <a:fillRect/>
          </a:stretch>
        </p:blipFill>
        <p:spPr>
          <a:xfrm>
            <a:off x="107950" y="617855"/>
            <a:ext cx="2637790" cy="2303780"/>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0"/>
                                        </p:tgtEl>
                                        <p:attrNameLst>
                                          <p:attrName>style.visibility</p:attrName>
                                        </p:attrNameLst>
                                      </p:cBhvr>
                                      <p:to>
                                        <p:strVal val="visible"/>
                                      </p:to>
                                    </p:set>
                                    <p:animEffect transition="in" filter="blinds(horizontal)">
                                      <p:cBhvr>
                                        <p:cTn id="12" dur="500"/>
                                        <p:tgtEl>
                                          <p:spTgt spid="10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1"/>
                                        </p:tgtEl>
                                        <p:attrNameLst>
                                          <p:attrName>style.visibility</p:attrName>
                                        </p:attrNameLst>
                                      </p:cBhvr>
                                      <p:to>
                                        <p:strVal val="visible"/>
                                      </p:to>
                                    </p:set>
                                    <p:animEffect transition="in" filter="blinds(horizontal)">
                                      <p:cBhvr>
                                        <p:cTn id="17" dur="500"/>
                                        <p:tgtEl>
                                          <p:spTgt spid="101"/>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500" fill="hold">
                                          <p:stCondLst>
                                            <p:cond delay="0"/>
                                          </p:stCondLst>
                                        </p:cTn>
                                        <p:tgtEl>
                                          <p:spTgt spid="5"/>
                                        </p:tgtEl>
                                        <p:attrNameLst>
                                          <p:attrName>style.visibility</p:attrName>
                                        </p:attrNameLst>
                                      </p:cBhvr>
                                      <p:to>
                                        <p:strVal val="visible"/>
                                      </p:to>
                                    </p:set>
                                    <p:animEffect transition="in" filter="randombar(horizont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linds(horizont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randombar(horizontal)">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5" grpId="0" bldLvl="0" animBg="1"/>
      <p:bldP spid="9"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14605"/>
            <a:ext cx="1617980" cy="521970"/>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en-US" altLang="zh-CN" sz="2800" noProof="1"/>
              <a:t>Contents</a:t>
            </a:r>
            <a:endParaRPr lang="en-US" altLang="zh-CN" sz="2800" noProof="1"/>
          </a:p>
        </p:txBody>
      </p:sp>
      <p:sp>
        <p:nvSpPr>
          <p:cNvPr id="10" name="灯片编号占位符 9"/>
          <p:cNvSpPr>
            <a:spLocks noGrp="1"/>
          </p:cNvSpPr>
          <p:nvPr>
            <p:ph type="sldNum" sz="quarter" idx="12"/>
          </p:nvPr>
        </p:nvSpPr>
        <p:spPr/>
        <p:txBody>
          <a:bodyPr/>
          <a:p>
            <a:pPr>
              <a:defRPr/>
            </a:pPr>
            <a:fld id="{5AF3865C-8E7E-43F6-9267-532416176426}" type="slidenum">
              <a:rPr lang="zh-CN" altLang="en-US"/>
            </a:fld>
            <a:endParaRPr lang="zh-CN" altLang="en-US"/>
          </a:p>
        </p:txBody>
      </p:sp>
      <p:sp>
        <p:nvSpPr>
          <p:cNvPr id="30" name="页脚占位符 5"/>
          <p:cNvSpPr>
            <a:spLocks noGrp="1"/>
          </p:cNvSpPr>
          <p:nvPr/>
        </p:nvSpPr>
        <p:spPr>
          <a:xfrm>
            <a:off x="0" y="6412865"/>
            <a:ext cx="1597025" cy="398145"/>
          </a:xfrm>
          <a:prstGeom prst="rect">
            <a:avLst/>
          </a:prstGeom>
        </p:spPr>
        <p:txBody>
          <a:bodyPr vert="horz" lIns="91440" tIns="45720" rIns="91440" bIns="45720" rtlCol="0" anchor="ctr"/>
          <a:lstStyle>
            <a:defPPr>
              <a:defRPr lang="en-US"/>
            </a:defPPr>
            <a:lvl1pPr marL="0" algn="ctr" defTabSz="914400" rtl="0" eaLnBrk="1" latinLnBrk="0" hangingPunct="1">
              <a:buFont typeface="Arial" panose="020B0604020202020204" pitchFamily="34" charset="0"/>
              <a:buNone/>
              <a:defRPr sz="14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800" dirty="0">
                <a:sym typeface="+mn-ea"/>
              </a:rPr>
              <a:t>background</a:t>
            </a:r>
            <a:endParaRPr lang="en-US" altLang="zh-CN" sz="1800" dirty="0">
              <a:sym typeface="+mn-ea"/>
            </a:endParaRPr>
          </a:p>
        </p:txBody>
      </p:sp>
      <p:grpSp>
        <p:nvGrpSpPr>
          <p:cNvPr id="7" name="组合 6"/>
          <p:cNvGrpSpPr/>
          <p:nvPr>
            <p:custDataLst>
              <p:tags r:id="rId1"/>
            </p:custDataLst>
          </p:nvPr>
        </p:nvGrpSpPr>
        <p:grpSpPr>
          <a:xfrm>
            <a:off x="1329690" y="45720"/>
            <a:ext cx="6485890" cy="2376170"/>
            <a:chOff x="1868" y="637"/>
            <a:chExt cx="10214" cy="3742"/>
          </a:xfrm>
        </p:grpSpPr>
        <p:sp>
          <p:nvSpPr>
            <p:cNvPr id="17" name="任意多边形: 形状 27"/>
            <p:cNvSpPr/>
            <p:nvPr>
              <p:custDataLst>
                <p:tags r:id="rId2"/>
              </p:custDataLst>
            </p:nvPr>
          </p:nvSpPr>
          <p:spPr>
            <a:xfrm rot="19260000" flipV="1">
              <a:off x="8140" y="1423"/>
              <a:ext cx="1982" cy="1923"/>
            </a:xfrm>
            <a:custGeom>
              <a:avLst/>
              <a:gdLst>
                <a:gd name="connsiteX0" fmla="*/ 1211583 w 1494674"/>
                <a:gd name="connsiteY0" fmla="*/ 0 h 1450413"/>
                <a:gd name="connsiteX1" fmla="*/ 1213202 w 1494674"/>
                <a:gd name="connsiteY1" fmla="*/ 16540 h 1450413"/>
                <a:gd name="connsiteX2" fmla="*/ 1425172 w 1494674"/>
                <a:gd name="connsiteY2" fmla="*/ 342247 h 1450413"/>
                <a:gd name="connsiteX3" fmla="*/ 1494674 w 1494674"/>
                <a:gd name="connsiteY3" fmla="*/ 381088 h 1450413"/>
                <a:gd name="connsiteX4" fmla="*/ 1369085 w 1494674"/>
                <a:gd name="connsiteY4" fmla="*/ 442401 h 1450413"/>
                <a:gd name="connsiteX5" fmla="*/ 1213794 w 1494674"/>
                <a:gd name="connsiteY5" fmla="*/ 549822 h 1450413"/>
                <a:gd name="connsiteX6" fmla="*/ 762270 w 1494674"/>
                <a:gd name="connsiteY6" fmla="*/ 1381425 h 1450413"/>
                <a:gd name="connsiteX7" fmla="*/ 758333 w 1494674"/>
                <a:gd name="connsiteY7" fmla="*/ 1450413 h 1450413"/>
                <a:gd name="connsiteX8" fmla="*/ 0 w 1494674"/>
                <a:gd name="connsiteY8" fmla="*/ 513950 h 1450413"/>
                <a:gd name="connsiteX9" fmla="*/ 68299 w 1494674"/>
                <a:gd name="connsiteY9" fmla="*/ 524442 h 1450413"/>
                <a:gd name="connsiteX10" fmla="*/ 975607 w 1494674"/>
                <a:gd name="connsiteY10" fmla="*/ 255686 h 1450413"/>
                <a:gd name="connsiteX11" fmla="*/ 1112968 w 1494674"/>
                <a:gd name="connsiteY11" fmla="*/ 126122 h 1450413"/>
                <a:gd name="connsiteX12" fmla="*/ 1211583 w 1494674"/>
                <a:gd name="connsiteY12" fmla="*/ 0 h 1450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94674" h="1450413">
                  <a:moveTo>
                    <a:pt x="1211583" y="0"/>
                  </a:moveTo>
                  <a:lnTo>
                    <a:pt x="1213202" y="16540"/>
                  </a:lnTo>
                  <a:cubicBezTo>
                    <a:pt x="1240057" y="151658"/>
                    <a:pt x="1317920" y="267646"/>
                    <a:pt x="1425172" y="342247"/>
                  </a:cubicBezTo>
                  <a:lnTo>
                    <a:pt x="1494674" y="381088"/>
                  </a:lnTo>
                  <a:lnTo>
                    <a:pt x="1369085" y="442401"/>
                  </a:lnTo>
                  <a:cubicBezTo>
                    <a:pt x="1315471" y="473746"/>
                    <a:pt x="1263543" y="509536"/>
                    <a:pt x="1213794" y="549822"/>
                  </a:cubicBezTo>
                  <a:cubicBezTo>
                    <a:pt x="948465" y="764681"/>
                    <a:pt x="795344" y="1066744"/>
                    <a:pt x="762270" y="1381425"/>
                  </a:cubicBezTo>
                  <a:lnTo>
                    <a:pt x="758333" y="1450413"/>
                  </a:lnTo>
                  <a:lnTo>
                    <a:pt x="0" y="513950"/>
                  </a:lnTo>
                  <a:lnTo>
                    <a:pt x="68299" y="524442"/>
                  </a:lnTo>
                  <a:cubicBezTo>
                    <a:pt x="382980" y="557517"/>
                    <a:pt x="710278" y="470544"/>
                    <a:pt x="975607" y="255686"/>
                  </a:cubicBezTo>
                  <a:cubicBezTo>
                    <a:pt x="1025356" y="215400"/>
                    <a:pt x="1071160" y="172048"/>
                    <a:pt x="1112968" y="126122"/>
                  </a:cubicBezTo>
                  <a:lnTo>
                    <a:pt x="1211583" y="0"/>
                  </a:lnTo>
                  <a:close/>
                </a:path>
              </a:pathLst>
            </a:custGeom>
            <a:solidFill>
              <a:schemeClr val="accent1">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sz="1545">
                <a:solidFill>
                  <a:schemeClr val="lt1"/>
                </a:solidFill>
              </a:endParaRPr>
            </a:p>
          </p:txBody>
        </p:sp>
        <p:sp>
          <p:nvSpPr>
            <p:cNvPr id="19" name="任意多边形: 形状 17"/>
            <p:cNvSpPr/>
            <p:nvPr>
              <p:custDataLst>
                <p:tags r:id="rId3"/>
              </p:custDataLst>
            </p:nvPr>
          </p:nvSpPr>
          <p:spPr>
            <a:xfrm rot="13200000">
              <a:off x="3731" y="1426"/>
              <a:ext cx="1982" cy="1923"/>
            </a:xfrm>
            <a:custGeom>
              <a:avLst/>
              <a:gdLst>
                <a:gd name="connsiteX0" fmla="*/ 1211583 w 1494674"/>
                <a:gd name="connsiteY0" fmla="*/ 0 h 1450413"/>
                <a:gd name="connsiteX1" fmla="*/ 1213202 w 1494674"/>
                <a:gd name="connsiteY1" fmla="*/ 16540 h 1450413"/>
                <a:gd name="connsiteX2" fmla="*/ 1425172 w 1494674"/>
                <a:gd name="connsiteY2" fmla="*/ 342247 h 1450413"/>
                <a:gd name="connsiteX3" fmla="*/ 1494674 w 1494674"/>
                <a:gd name="connsiteY3" fmla="*/ 381088 h 1450413"/>
                <a:gd name="connsiteX4" fmla="*/ 1369085 w 1494674"/>
                <a:gd name="connsiteY4" fmla="*/ 442401 h 1450413"/>
                <a:gd name="connsiteX5" fmla="*/ 1213794 w 1494674"/>
                <a:gd name="connsiteY5" fmla="*/ 549822 h 1450413"/>
                <a:gd name="connsiteX6" fmla="*/ 762270 w 1494674"/>
                <a:gd name="connsiteY6" fmla="*/ 1381425 h 1450413"/>
                <a:gd name="connsiteX7" fmla="*/ 758333 w 1494674"/>
                <a:gd name="connsiteY7" fmla="*/ 1450413 h 1450413"/>
                <a:gd name="connsiteX8" fmla="*/ 0 w 1494674"/>
                <a:gd name="connsiteY8" fmla="*/ 513950 h 1450413"/>
                <a:gd name="connsiteX9" fmla="*/ 68299 w 1494674"/>
                <a:gd name="connsiteY9" fmla="*/ 524442 h 1450413"/>
                <a:gd name="connsiteX10" fmla="*/ 975607 w 1494674"/>
                <a:gd name="connsiteY10" fmla="*/ 255686 h 1450413"/>
                <a:gd name="connsiteX11" fmla="*/ 1112968 w 1494674"/>
                <a:gd name="connsiteY11" fmla="*/ 126122 h 1450413"/>
                <a:gd name="connsiteX12" fmla="*/ 1211583 w 1494674"/>
                <a:gd name="connsiteY12" fmla="*/ 0 h 1450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94674" h="1450413">
                  <a:moveTo>
                    <a:pt x="1211583" y="0"/>
                  </a:moveTo>
                  <a:lnTo>
                    <a:pt x="1213202" y="16540"/>
                  </a:lnTo>
                  <a:cubicBezTo>
                    <a:pt x="1240057" y="151658"/>
                    <a:pt x="1317920" y="267646"/>
                    <a:pt x="1425172" y="342247"/>
                  </a:cubicBezTo>
                  <a:lnTo>
                    <a:pt x="1494674" y="381088"/>
                  </a:lnTo>
                  <a:lnTo>
                    <a:pt x="1369085" y="442401"/>
                  </a:lnTo>
                  <a:cubicBezTo>
                    <a:pt x="1315471" y="473746"/>
                    <a:pt x="1263543" y="509536"/>
                    <a:pt x="1213794" y="549822"/>
                  </a:cubicBezTo>
                  <a:cubicBezTo>
                    <a:pt x="948465" y="764681"/>
                    <a:pt x="795344" y="1066744"/>
                    <a:pt x="762270" y="1381425"/>
                  </a:cubicBezTo>
                  <a:lnTo>
                    <a:pt x="758333" y="1450413"/>
                  </a:lnTo>
                  <a:lnTo>
                    <a:pt x="0" y="513950"/>
                  </a:lnTo>
                  <a:lnTo>
                    <a:pt x="68299" y="524442"/>
                  </a:lnTo>
                  <a:cubicBezTo>
                    <a:pt x="382980" y="557517"/>
                    <a:pt x="710278" y="470544"/>
                    <a:pt x="975607" y="255686"/>
                  </a:cubicBezTo>
                  <a:cubicBezTo>
                    <a:pt x="1025356" y="215400"/>
                    <a:pt x="1071160" y="172048"/>
                    <a:pt x="1112968" y="126122"/>
                  </a:cubicBezTo>
                  <a:lnTo>
                    <a:pt x="1211583" y="0"/>
                  </a:lnTo>
                  <a:close/>
                </a:path>
              </a:pathLst>
            </a:custGeom>
            <a:solidFill>
              <a:schemeClr val="accent1">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sz="1545">
                <a:solidFill>
                  <a:schemeClr val="lt1"/>
                </a:solidFill>
              </a:endParaRPr>
            </a:p>
          </p:txBody>
        </p:sp>
        <p:sp>
          <p:nvSpPr>
            <p:cNvPr id="21" name="圆: 空心 9"/>
            <p:cNvSpPr/>
            <p:nvPr>
              <p:custDataLst>
                <p:tags r:id="rId4"/>
              </p:custDataLst>
            </p:nvPr>
          </p:nvSpPr>
          <p:spPr>
            <a:xfrm>
              <a:off x="10098" y="1373"/>
              <a:ext cx="1984" cy="1984"/>
            </a:xfrm>
            <a:prstGeom prst="donut">
              <a:avLst>
                <a:gd name="adj" fmla="val 8856"/>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sz="1545">
                <a:solidFill>
                  <a:schemeClr val="lt1"/>
                </a:solidFill>
              </a:endParaRPr>
            </a:p>
          </p:txBody>
        </p:sp>
        <p:sp>
          <p:nvSpPr>
            <p:cNvPr id="29" name="圆: 空心 12"/>
            <p:cNvSpPr/>
            <p:nvPr>
              <p:custDataLst>
                <p:tags r:id="rId5"/>
              </p:custDataLst>
            </p:nvPr>
          </p:nvSpPr>
          <p:spPr>
            <a:xfrm>
              <a:off x="1871" y="1467"/>
              <a:ext cx="1984" cy="1984"/>
            </a:xfrm>
            <a:prstGeom prst="donut">
              <a:avLst>
                <a:gd name="adj" fmla="val 8856"/>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sz="1545">
                <a:solidFill>
                  <a:schemeClr val="lt1"/>
                </a:solidFill>
              </a:endParaRPr>
            </a:p>
          </p:txBody>
        </p:sp>
        <p:sp>
          <p:nvSpPr>
            <p:cNvPr id="35" name="圆: 空心 4"/>
            <p:cNvSpPr>
              <a:spLocks noChangeAspect="1"/>
            </p:cNvSpPr>
            <p:nvPr>
              <p:custDataLst>
                <p:tags r:id="rId6"/>
              </p:custDataLst>
            </p:nvPr>
          </p:nvSpPr>
          <p:spPr>
            <a:xfrm>
              <a:off x="5012" y="637"/>
              <a:ext cx="3801" cy="3742"/>
            </a:xfrm>
            <a:prstGeom prst="donut">
              <a:avLst>
                <a:gd name="adj" fmla="val 7833"/>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r>
                <a:rPr lang="en-US" altLang="zh-CN" sz="2400" dirty="0">
                  <a:solidFill>
                    <a:schemeClr val="tx1"/>
                  </a:solidFill>
                  <a:latin typeface="Arial" panose="020B0604020202020204" pitchFamily="34" charset="0"/>
                  <a:ea typeface="华文新魏" panose="02010800040101010101" charset="-122"/>
                  <a:cs typeface="Arial" panose="020B0604020202020204" pitchFamily="34" charset="0"/>
                  <a:sym typeface="+mn-ea"/>
                </a:rPr>
                <a:t>Unified description of dense matter</a:t>
              </a:r>
              <a:endParaRPr lang="en-US" altLang="zh-CN" sz="2400" b="1" dirty="0">
                <a:solidFill>
                  <a:schemeClr val="tx1"/>
                </a:solidFill>
                <a:latin typeface="Arial" panose="020B0604020202020204" pitchFamily="34" charset="0"/>
                <a:ea typeface="华文新魏" panose="02010800040101010101" charset="-122"/>
                <a:cs typeface="Arial" panose="020B0604020202020204" pitchFamily="34" charset="0"/>
                <a:sym typeface="+mn-ea"/>
              </a:endParaRPr>
            </a:p>
          </p:txBody>
        </p:sp>
        <p:sp>
          <p:nvSpPr>
            <p:cNvPr id="37" name="文本框 36"/>
            <p:cNvSpPr txBox="1"/>
            <p:nvPr/>
          </p:nvSpPr>
          <p:spPr>
            <a:xfrm>
              <a:off x="1868" y="2036"/>
              <a:ext cx="1981" cy="1152"/>
            </a:xfrm>
            <a:prstGeom prst="rect">
              <a:avLst/>
            </a:prstGeom>
            <a:noFill/>
          </p:spPr>
          <p:txBody>
            <a:bodyPr wrap="square" rtlCol="0" anchor="t">
              <a:noAutofit/>
            </a:bodyPr>
            <a:p>
              <a:pPr algn="ctr"/>
              <a:r>
                <a:rPr lang="en-US" altLang="zh-CN" dirty="0">
                  <a:ea typeface="黑体" panose="02010609060101010101" charset="-122"/>
                  <a:sym typeface="+mn-ea"/>
                </a:rPr>
                <a:t>Baryonic matter</a:t>
              </a:r>
              <a:endParaRPr lang="en-US" altLang="zh-CN" dirty="0">
                <a:ea typeface="黑体" panose="02010609060101010101" charset="-122"/>
                <a:sym typeface="+mn-ea"/>
              </a:endParaRPr>
            </a:p>
          </p:txBody>
        </p:sp>
        <p:sp>
          <p:nvSpPr>
            <p:cNvPr id="38" name="文本框 37"/>
            <p:cNvSpPr txBox="1"/>
            <p:nvPr/>
          </p:nvSpPr>
          <p:spPr>
            <a:xfrm>
              <a:off x="10261" y="1884"/>
              <a:ext cx="1668" cy="1139"/>
            </a:xfrm>
            <a:prstGeom prst="rect">
              <a:avLst/>
            </a:prstGeom>
            <a:noFill/>
          </p:spPr>
          <p:txBody>
            <a:bodyPr wrap="square" rtlCol="0" anchor="t">
              <a:noAutofit/>
            </a:bodyPr>
            <a:p>
              <a:pPr algn="ctr"/>
              <a:r>
                <a:rPr lang="en-US" altLang="zh-CN" dirty="0">
                  <a:ea typeface="黑体" panose="02010609060101010101" charset="-122"/>
                  <a:sym typeface="+mn-ea"/>
                </a:rPr>
                <a:t>Quarkmatter</a:t>
              </a:r>
              <a:endParaRPr lang="en-US" altLang="zh-CN" dirty="0">
                <a:ea typeface="黑体" panose="02010609060101010101" charset="-122"/>
                <a:sym typeface="+mn-ea"/>
              </a:endParaRPr>
            </a:p>
          </p:txBody>
        </p:sp>
      </p:grpSp>
      <p:sp>
        <p:nvSpPr>
          <p:cNvPr id="8" name="文本框 7"/>
          <p:cNvSpPr txBox="1"/>
          <p:nvPr/>
        </p:nvSpPr>
        <p:spPr>
          <a:xfrm>
            <a:off x="1188085" y="1844675"/>
            <a:ext cx="1710055" cy="995680"/>
          </a:xfrm>
          <a:prstGeom prst="rect">
            <a:avLst/>
          </a:prstGeom>
          <a:noFill/>
        </p:spPr>
        <p:txBody>
          <a:bodyPr wrap="square" rtlCol="0" anchor="t">
            <a:noAutofit/>
          </a:bodyPr>
          <a:p>
            <a:pPr algn="ctr"/>
            <a:r>
              <a:rPr lang="en-US" altLang="zh-CN" dirty="0">
                <a:solidFill>
                  <a:srgbClr val="FF0000"/>
                </a:solidFill>
                <a:ea typeface="黑体" panose="02010609060101010101" charset="-122"/>
                <a:sym typeface="+mn-ea"/>
              </a:rPr>
              <a:t>Finite nuclei; </a:t>
            </a:r>
            <a:endParaRPr lang="en-US" altLang="zh-CN" dirty="0">
              <a:solidFill>
                <a:srgbClr val="FF0000"/>
              </a:solidFill>
              <a:ea typeface="黑体" panose="02010609060101010101" charset="-122"/>
              <a:sym typeface="+mn-ea"/>
            </a:endParaRPr>
          </a:p>
          <a:p>
            <a:pPr algn="ctr"/>
            <a:r>
              <a:rPr lang="en-US" altLang="zh-CN" dirty="0">
                <a:solidFill>
                  <a:srgbClr val="FF0000"/>
                </a:solidFill>
                <a:ea typeface="黑体" panose="02010609060101010101" charset="-122"/>
                <a:sym typeface="+mn-ea"/>
              </a:rPr>
              <a:t>Hyper nuclei;</a:t>
            </a:r>
            <a:r>
              <a:rPr lang="en-US" altLang="zh-CN" dirty="0">
                <a:ea typeface="黑体" panose="02010609060101010101" charset="-122"/>
                <a:sym typeface="+mn-ea"/>
              </a:rPr>
              <a:t> HIC...</a:t>
            </a:r>
            <a:endParaRPr lang="en-US" altLang="zh-CN" dirty="0">
              <a:ea typeface="黑体" panose="02010609060101010101" charset="-122"/>
              <a:sym typeface="+mn-ea"/>
            </a:endParaRPr>
          </a:p>
        </p:txBody>
      </p:sp>
      <p:sp>
        <p:nvSpPr>
          <p:cNvPr id="9" name="右箭头 8"/>
          <p:cNvSpPr/>
          <p:nvPr/>
        </p:nvSpPr>
        <p:spPr>
          <a:xfrm rot="3300000">
            <a:off x="1485265" y="3622675"/>
            <a:ext cx="2573020" cy="6584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(g)RDFs, Skyrme, ...</a:t>
            </a:r>
            <a:endParaRPr lang="en-US" altLang="zh-CN"/>
          </a:p>
        </p:txBody>
      </p:sp>
      <p:sp>
        <p:nvSpPr>
          <p:cNvPr id="11" name="文本框 10"/>
          <p:cNvSpPr txBox="1"/>
          <p:nvPr/>
        </p:nvSpPr>
        <p:spPr>
          <a:xfrm rot="3360000">
            <a:off x="928370" y="3813810"/>
            <a:ext cx="2655570" cy="960755"/>
          </a:xfrm>
          <a:prstGeom prst="rect">
            <a:avLst/>
          </a:prstGeom>
          <a:noFill/>
        </p:spPr>
        <p:txBody>
          <a:bodyPr wrap="square" rtlCol="0" anchor="t">
            <a:noAutofit/>
          </a:bodyPr>
          <a:p>
            <a:r>
              <a:rPr lang="en-US" altLang="zh-CN" dirty="0">
                <a:ea typeface="黑体" panose="02010609060101010101" charset="-122"/>
                <a:sym typeface="+mn-ea"/>
              </a:rPr>
              <a:t>Nuclear </a:t>
            </a:r>
            <a:r>
              <a:rPr lang="en-US" altLang="zh-CN" dirty="0">
                <a:solidFill>
                  <a:srgbClr val="FF0000"/>
                </a:solidFill>
                <a:ea typeface="黑体" panose="02010609060101010101" charset="-122"/>
                <a:sym typeface="+mn-ea"/>
              </a:rPr>
              <a:t>pasta</a:t>
            </a:r>
            <a:r>
              <a:rPr lang="en-US" altLang="zh-CN" dirty="0">
                <a:ea typeface="黑体" panose="02010609060101010101" charset="-122"/>
                <a:sym typeface="+mn-ea"/>
              </a:rPr>
              <a:t>, (hyper)</a:t>
            </a:r>
            <a:r>
              <a:rPr lang="en-US" altLang="zh-CN" dirty="0">
                <a:solidFill>
                  <a:srgbClr val="FF0000"/>
                </a:solidFill>
                <a:ea typeface="黑体" panose="02010609060101010101" charset="-122"/>
                <a:sym typeface="+mn-ea"/>
              </a:rPr>
              <a:t>clusters</a:t>
            </a:r>
            <a:r>
              <a:rPr lang="en-US" altLang="zh-CN" dirty="0">
                <a:ea typeface="黑体" panose="02010609060101010101" charset="-122"/>
                <a:sym typeface="+mn-ea"/>
              </a:rPr>
              <a:t>, </a:t>
            </a:r>
            <a:r>
              <a:rPr lang="en-US" altLang="zh-CN" dirty="0">
                <a:latin typeface="微软雅黑" panose="020B0503020204020204" charset="-122"/>
                <a:ea typeface="微软雅黑" panose="020B0503020204020204" charset="-122"/>
                <a:sym typeface="+mn-ea"/>
              </a:rPr>
              <a:t>∆s, </a:t>
            </a:r>
            <a:r>
              <a:rPr lang="en-US" altLang="zh-CN" dirty="0">
                <a:ea typeface="黑体" panose="02010609060101010101" charset="-122"/>
                <a:sym typeface="+mn-ea"/>
              </a:rPr>
              <a:t>hyperons, ... </a:t>
            </a:r>
            <a:endParaRPr lang="en-US" altLang="zh-CN" dirty="0">
              <a:ea typeface="黑体" panose="02010609060101010101" charset="-122"/>
              <a:sym typeface="+mn-ea"/>
            </a:endParaRPr>
          </a:p>
        </p:txBody>
      </p:sp>
      <p:sp>
        <p:nvSpPr>
          <p:cNvPr id="12" name="文本框 11"/>
          <p:cNvSpPr txBox="1"/>
          <p:nvPr>
            <p:custDataLst>
              <p:tags r:id="rId7"/>
            </p:custDataLst>
          </p:nvPr>
        </p:nvSpPr>
        <p:spPr>
          <a:xfrm>
            <a:off x="2506980" y="5796915"/>
            <a:ext cx="4660265" cy="398780"/>
          </a:xfrm>
          <a:prstGeom prst="rect">
            <a:avLst/>
          </a:prstGeom>
          <a:noFill/>
        </p:spPr>
        <p:txBody>
          <a:bodyPr wrap="square" rtlCol="0" anchor="t">
            <a:spAutoFit/>
          </a:bodyPr>
          <a:p>
            <a:r>
              <a:rPr lang="en-US" altLang="zh-CN" dirty="0">
                <a:ea typeface="黑体" panose="02010609060101010101" charset="-122"/>
                <a:sym typeface="+mn-ea"/>
              </a:rPr>
              <a:t>transport &amp; </a:t>
            </a:r>
            <a:r>
              <a:rPr lang="en-US" altLang="zh-CN" dirty="0">
                <a:solidFill>
                  <a:srgbClr val="FF0000"/>
                </a:solidFill>
                <a:ea typeface="黑体" panose="02010609060101010101" charset="-122"/>
                <a:sym typeface="+mn-ea"/>
              </a:rPr>
              <a:t>elastic </a:t>
            </a:r>
            <a:r>
              <a:rPr lang="en-US" altLang="zh-CN" dirty="0">
                <a:ea typeface="黑体" panose="02010609060101010101" charset="-122"/>
                <a:sym typeface="+mn-ea"/>
              </a:rPr>
              <a:t>properties, </a:t>
            </a:r>
            <a:r>
              <a:rPr lang="en-US" altLang="zh-CN" dirty="0">
                <a:solidFill>
                  <a:srgbClr val="FF0000"/>
                </a:solidFill>
                <a:ea typeface="黑体" panose="02010609060101010101" charset="-122"/>
                <a:sym typeface="+mn-ea"/>
              </a:rPr>
              <a:t>EOSs</a:t>
            </a:r>
            <a:r>
              <a:rPr lang="en-US" altLang="zh-CN" dirty="0">
                <a:ea typeface="黑体" panose="02010609060101010101" charset="-122"/>
                <a:sym typeface="+mn-ea"/>
              </a:rPr>
              <a:t>, ...</a:t>
            </a:r>
            <a:endParaRPr lang="en-US" altLang="zh-CN" dirty="0">
              <a:ea typeface="黑体" panose="02010609060101010101" charset="-122"/>
              <a:sym typeface="+mn-ea"/>
            </a:endParaRPr>
          </a:p>
        </p:txBody>
      </p:sp>
      <p:sp>
        <p:nvSpPr>
          <p:cNvPr id="14" name="文本框 13"/>
          <p:cNvSpPr txBox="1"/>
          <p:nvPr/>
        </p:nvSpPr>
        <p:spPr>
          <a:xfrm>
            <a:off x="6238875" y="1778000"/>
            <a:ext cx="2044065" cy="995680"/>
          </a:xfrm>
          <a:prstGeom prst="rect">
            <a:avLst/>
          </a:prstGeom>
          <a:noFill/>
        </p:spPr>
        <p:txBody>
          <a:bodyPr wrap="square" rtlCol="0" anchor="t">
            <a:noAutofit/>
          </a:bodyPr>
          <a:p>
            <a:pPr algn="ctr"/>
            <a:r>
              <a:rPr lang="en-US" altLang="zh-CN" dirty="0">
                <a:solidFill>
                  <a:srgbClr val="FF0000"/>
                </a:solidFill>
                <a:ea typeface="黑体" panose="02010609060101010101" charset="-122"/>
                <a:sym typeface="+mn-ea"/>
              </a:rPr>
              <a:t>Baryons</a:t>
            </a:r>
            <a:r>
              <a:rPr lang="en-US" altLang="zh-CN" dirty="0">
                <a:ea typeface="黑体" panose="02010609060101010101" charset="-122"/>
                <a:sym typeface="+mn-ea"/>
              </a:rPr>
              <a:t>, dibaryons (</a:t>
            </a:r>
            <a:r>
              <a:rPr lang="en-US" altLang="zh-CN" dirty="0">
                <a:solidFill>
                  <a:srgbClr val="FF0000"/>
                </a:solidFill>
                <a:ea typeface="黑体" panose="02010609060101010101" charset="-122"/>
                <a:sym typeface="+mn-ea"/>
              </a:rPr>
              <a:t>D</a:t>
            </a:r>
            <a:r>
              <a:rPr lang="en-US" altLang="zh-CN" baseline="-25000" dirty="0">
                <a:solidFill>
                  <a:srgbClr val="FF0000"/>
                </a:solidFill>
                <a:ea typeface="黑体" panose="02010609060101010101" charset="-122"/>
                <a:sym typeface="+mn-ea"/>
              </a:rPr>
              <a:t>03</a:t>
            </a:r>
            <a:r>
              <a:rPr lang="en-US" altLang="zh-CN" dirty="0">
                <a:ea typeface="黑体" panose="02010609060101010101" charset="-122"/>
                <a:sym typeface="+mn-ea"/>
              </a:rPr>
              <a:t>), LQCD, ...</a:t>
            </a:r>
            <a:r>
              <a:rPr lang="en-US" altLang="zh-CN" dirty="0">
                <a:solidFill>
                  <a:srgbClr val="FF0000"/>
                </a:solidFill>
                <a:ea typeface="黑体" panose="02010609060101010101" charset="-122"/>
                <a:sym typeface="+mn-ea"/>
              </a:rPr>
              <a:t> </a:t>
            </a:r>
            <a:endParaRPr lang="en-US" altLang="zh-CN" baseline="-25000" dirty="0">
              <a:ea typeface="黑体" panose="02010609060101010101" charset="-122"/>
              <a:sym typeface="+mn-ea"/>
            </a:endParaRPr>
          </a:p>
        </p:txBody>
      </p:sp>
      <p:sp>
        <p:nvSpPr>
          <p:cNvPr id="22" name="右箭头 21"/>
          <p:cNvSpPr/>
          <p:nvPr/>
        </p:nvSpPr>
        <p:spPr>
          <a:xfrm rot="7500000" flipV="1">
            <a:off x="5041265" y="3606165"/>
            <a:ext cx="2633980" cy="6648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equivparticle model...</a:t>
            </a:r>
            <a:endParaRPr lang="en-US" altLang="zh-CN"/>
          </a:p>
        </p:txBody>
      </p:sp>
      <p:sp>
        <p:nvSpPr>
          <p:cNvPr id="31" name="文本框 30"/>
          <p:cNvSpPr txBox="1"/>
          <p:nvPr/>
        </p:nvSpPr>
        <p:spPr>
          <a:xfrm rot="18300000">
            <a:off x="5807710" y="3341370"/>
            <a:ext cx="3028950" cy="1200785"/>
          </a:xfrm>
          <a:prstGeom prst="rect">
            <a:avLst/>
          </a:prstGeom>
          <a:noFill/>
        </p:spPr>
        <p:txBody>
          <a:bodyPr wrap="square" rtlCol="0" anchor="t">
            <a:noAutofit/>
          </a:bodyPr>
          <a:p>
            <a:r>
              <a:rPr lang="en-US" altLang="zh-CN" dirty="0">
                <a:solidFill>
                  <a:srgbClr val="FF0000"/>
                </a:solidFill>
                <a:ea typeface="黑体" panose="02010609060101010101" charset="-122"/>
                <a:sym typeface="+mn-ea"/>
              </a:rPr>
              <a:t>multibaryons</a:t>
            </a:r>
            <a:r>
              <a:rPr lang="en-US" altLang="zh-CN" dirty="0">
                <a:ea typeface="黑体" panose="02010609060101010101" charset="-122"/>
                <a:sym typeface="+mn-ea"/>
              </a:rPr>
              <a:t>, </a:t>
            </a:r>
            <a:r>
              <a:rPr lang="en-US" altLang="zh-CN" dirty="0">
                <a:ea typeface="黑体" panose="02010609060101010101" charset="-122"/>
                <a:sym typeface="+mn-ea"/>
              </a:rPr>
              <a:t>strangeons, strangelets, udQM nuggets ... </a:t>
            </a:r>
            <a:endParaRPr lang="en-US" altLang="zh-CN" dirty="0">
              <a:ea typeface="黑体" panose="02010609060101010101" charset="-122"/>
              <a:sym typeface="+mn-ea"/>
            </a:endParaRPr>
          </a:p>
        </p:txBody>
      </p:sp>
      <p:sp>
        <p:nvSpPr>
          <p:cNvPr id="32" name="圆角矩形 31"/>
          <p:cNvSpPr/>
          <p:nvPr/>
        </p:nvSpPr>
        <p:spPr>
          <a:xfrm>
            <a:off x="3223260" y="5044440"/>
            <a:ext cx="2739390" cy="689610"/>
          </a:xfrm>
          <a:prstGeom prst="round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dirty="0">
                <a:solidFill>
                  <a:schemeClr val="tx1"/>
                </a:solidFill>
                <a:ea typeface="黑体" panose="02010609060101010101" charset="-122"/>
                <a:sym typeface="+mn-ea"/>
              </a:rPr>
              <a:t>Compact stars (NSs, SSs, WDs), SNe, BNS,  ...</a:t>
            </a:r>
            <a:endParaRPr lang="en-US" altLang="zh-CN" dirty="0">
              <a:solidFill>
                <a:schemeClr val="tx1"/>
              </a:solidFill>
              <a:ea typeface="黑体" panose="02010609060101010101" charset="-122"/>
              <a:sym typeface="+mn-ea"/>
            </a:endParaRPr>
          </a:p>
        </p:txBody>
      </p:sp>
      <p:sp>
        <p:nvSpPr>
          <p:cNvPr id="58" name="上下箭头 57"/>
          <p:cNvSpPr/>
          <p:nvPr/>
        </p:nvSpPr>
        <p:spPr>
          <a:xfrm>
            <a:off x="4140200" y="2473325"/>
            <a:ext cx="678180" cy="2519680"/>
          </a:xfrm>
          <a:prstGeom prst="upDownArrow">
            <a:avLst/>
          </a:prstGeom>
          <a:solidFill>
            <a:schemeClr val="accent5"/>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9" name="文本框 58"/>
          <p:cNvSpPr txBox="1"/>
          <p:nvPr/>
        </p:nvSpPr>
        <p:spPr>
          <a:xfrm rot="16200000">
            <a:off x="3630930" y="3493135"/>
            <a:ext cx="1688465" cy="398780"/>
          </a:xfrm>
          <a:prstGeom prst="rect">
            <a:avLst/>
          </a:prstGeom>
          <a:noFill/>
        </p:spPr>
        <p:txBody>
          <a:bodyPr wrap="square" rtlCol="0" anchor="t">
            <a:spAutoFit/>
          </a:bodyPr>
          <a:p>
            <a:r>
              <a:rPr lang="en-US" altLang="zh-CN">
                <a:solidFill>
                  <a:schemeClr val="bg1"/>
                </a:solidFill>
                <a:sym typeface="+mn-ea"/>
              </a:rPr>
              <a:t>Observations</a:t>
            </a:r>
            <a:endParaRPr lang="en-US" altLang="zh-CN">
              <a:solidFill>
                <a:schemeClr val="bg1"/>
              </a:solidFill>
              <a:sym typeface="+mn-ea"/>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14605"/>
            <a:ext cx="4151630" cy="521970"/>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en-US" sz="2800" noProof="1"/>
              <a:t>N</a:t>
            </a:r>
            <a:r>
              <a:rPr sz="2800" noProof="1"/>
              <a:t>uclear matter </a:t>
            </a:r>
            <a:r>
              <a:rPr lang="en-US" sz="2800" noProof="1"/>
              <a:t>properties</a:t>
            </a:r>
            <a:endParaRPr lang="en-US" sz="2800" noProof="1"/>
          </a:p>
        </p:txBody>
      </p:sp>
      <p:sp>
        <p:nvSpPr>
          <p:cNvPr id="16" name="页脚占位符 15"/>
          <p:cNvSpPr>
            <a:spLocks noGrp="1"/>
          </p:cNvSpPr>
          <p:nvPr>
            <p:ph type="ftr" sz="quarter" idx="11"/>
          </p:nvPr>
        </p:nvSpPr>
        <p:spPr>
          <a:xfrm>
            <a:off x="0" y="6459855"/>
            <a:ext cx="5420360" cy="398145"/>
          </a:xfrm>
        </p:spPr>
        <p:txBody>
          <a:bodyPr/>
          <a:lstStyle/>
          <a:p>
            <a:pPr algn="l" fontAlgn="auto">
              <a:spcAft>
                <a:spcPts val="0"/>
              </a:spcAft>
              <a:defRPr/>
            </a:pPr>
            <a:r>
              <a:rPr lang="en-US" altLang="zh-CN" dirty="0" smtClean="0">
                <a:solidFill>
                  <a:schemeClr val="bg1"/>
                </a:solidFill>
                <a:sym typeface="+mn-ea"/>
              </a:rPr>
              <a:t>Nuclear matter</a:t>
            </a:r>
            <a:endParaRPr lang="zh-CN" altLang="en-US" sz="1400" dirty="0"/>
          </a:p>
        </p:txBody>
      </p:sp>
      <p:sp>
        <p:nvSpPr>
          <p:cNvPr id="17" name="灯片编号占位符 16"/>
          <p:cNvSpPr>
            <a:spLocks noGrp="1"/>
          </p:cNvSpPr>
          <p:nvPr>
            <p:ph type="sldNum" sz="quarter" idx="12"/>
          </p:nvPr>
        </p:nvSpPr>
        <p:spPr/>
        <p:txBody>
          <a:bodyPr/>
          <a:lstStyle/>
          <a:p>
            <a:pPr>
              <a:defRPr/>
            </a:pPr>
            <a:fld id="{5AF3865C-8E7E-43F6-9267-532416176426}" type="slidenum">
              <a:rPr lang="zh-CN" altLang="en-US"/>
            </a:fld>
            <a:endParaRPr lang="zh-CN" altLang="en-US"/>
          </a:p>
        </p:txBody>
      </p:sp>
      <p:pic>
        <p:nvPicPr>
          <p:cNvPr id="4" name="图片 3"/>
          <p:cNvPicPr>
            <a:picLocks noChangeAspect="1"/>
          </p:cNvPicPr>
          <p:nvPr/>
        </p:nvPicPr>
        <p:blipFill>
          <a:blip r:embed="rId1"/>
          <a:stretch>
            <a:fillRect/>
          </a:stretch>
        </p:blipFill>
        <p:spPr>
          <a:xfrm>
            <a:off x="22225" y="653415"/>
            <a:ext cx="4928870" cy="5497830"/>
          </a:xfrm>
          <a:prstGeom prst="rect">
            <a:avLst/>
          </a:prstGeom>
        </p:spPr>
      </p:pic>
      <p:pic>
        <p:nvPicPr>
          <p:cNvPr id="5" name="图片 4"/>
          <p:cNvPicPr>
            <a:picLocks noChangeAspect="1"/>
          </p:cNvPicPr>
          <p:nvPr/>
        </p:nvPicPr>
        <p:blipFill>
          <a:blip r:embed="rId2"/>
          <a:stretch>
            <a:fillRect/>
          </a:stretch>
        </p:blipFill>
        <p:spPr>
          <a:xfrm>
            <a:off x="5003800" y="2458720"/>
            <a:ext cx="4124960" cy="3509645"/>
          </a:xfrm>
          <a:prstGeom prst="rect">
            <a:avLst/>
          </a:prstGeom>
        </p:spPr>
      </p:pic>
      <p:pic>
        <p:nvPicPr>
          <p:cNvPr id="6" name="图片 5"/>
          <p:cNvPicPr>
            <a:picLocks noChangeAspect="1"/>
          </p:cNvPicPr>
          <p:nvPr/>
        </p:nvPicPr>
        <p:blipFill>
          <a:blip r:embed="rId3"/>
          <a:stretch>
            <a:fillRect/>
          </a:stretch>
        </p:blipFill>
        <p:spPr>
          <a:xfrm>
            <a:off x="5386705" y="908050"/>
            <a:ext cx="3455670" cy="1289050"/>
          </a:xfrm>
          <a:prstGeom prst="rect">
            <a:avLst/>
          </a:prstGeom>
        </p:spPr>
      </p:pic>
      <p:sp>
        <p:nvSpPr>
          <p:cNvPr id="7" name="文本框 6"/>
          <p:cNvSpPr txBox="1"/>
          <p:nvPr/>
        </p:nvSpPr>
        <p:spPr>
          <a:xfrm>
            <a:off x="5004435" y="403860"/>
            <a:ext cx="3724275" cy="398780"/>
          </a:xfrm>
          <a:prstGeom prst="rect">
            <a:avLst/>
          </a:prstGeom>
          <a:noFill/>
        </p:spPr>
        <p:txBody>
          <a:bodyPr wrap="square" rtlCol="0" anchor="t">
            <a:spAutoFit/>
          </a:bodyPr>
          <a:p>
            <a:r>
              <a:rPr lang="en-US" altLang="zh-CN"/>
              <a:t>Binding energy per nucleon:</a:t>
            </a:r>
            <a:endParaRPr lang="zh-CN"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14605"/>
            <a:ext cx="2403475" cy="521970"/>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en-US" sz="2800" noProof="1"/>
              <a:t>Nuclear pasta</a:t>
            </a:r>
            <a:endParaRPr lang="en-US" sz="2800" noProof="1"/>
          </a:p>
        </p:txBody>
      </p:sp>
      <p:sp>
        <p:nvSpPr>
          <p:cNvPr id="5" name="灯片编号占位符 4"/>
          <p:cNvSpPr>
            <a:spLocks noGrp="1"/>
          </p:cNvSpPr>
          <p:nvPr>
            <p:ph type="sldNum" sz="quarter" idx="12"/>
          </p:nvPr>
        </p:nvSpPr>
        <p:spPr/>
        <p:txBody>
          <a:bodyPr/>
          <a:lstStyle/>
          <a:p>
            <a:pPr>
              <a:defRPr/>
            </a:pPr>
            <a:fld id="{5AF3865C-8E7E-43F6-9267-532416176426}" type="slidenum">
              <a:rPr lang="zh-CN" altLang="en-US"/>
            </a:fld>
            <a:endParaRPr lang="zh-CN" altLang="en-US"/>
          </a:p>
        </p:txBody>
      </p:sp>
      <p:sp>
        <p:nvSpPr>
          <p:cNvPr id="3" name="页脚占位符 2"/>
          <p:cNvSpPr>
            <a:spLocks noGrp="1"/>
          </p:cNvSpPr>
          <p:nvPr>
            <p:ph type="ftr" sz="quarter" idx="11"/>
          </p:nvPr>
        </p:nvSpPr>
        <p:spPr>
          <a:xfrm>
            <a:off x="0" y="6459855"/>
            <a:ext cx="2191385" cy="398145"/>
          </a:xfrm>
        </p:spPr>
        <p:txBody>
          <a:bodyPr/>
          <a:lstStyle/>
          <a:p>
            <a:pPr algn="l" fontAlgn="auto">
              <a:spcAft>
                <a:spcPts val="0"/>
              </a:spcAft>
              <a:defRPr/>
            </a:pPr>
            <a:r>
              <a:rPr lang="en-US" altLang="zh-CN" sz="1400" dirty="0" smtClean="0">
                <a:solidFill>
                  <a:schemeClr val="bg1"/>
                </a:solidFill>
                <a:sym typeface="+mn-ea"/>
              </a:rPr>
              <a:t>Nuclear matter</a:t>
            </a:r>
            <a:endParaRPr lang="en-US" altLang="zh-CN" sz="1400" dirty="0" smtClean="0">
              <a:solidFill>
                <a:schemeClr val="bg1"/>
              </a:solidFill>
              <a:sym typeface="+mn-ea"/>
            </a:endParaRPr>
          </a:p>
        </p:txBody>
      </p:sp>
      <p:grpSp>
        <p:nvGrpSpPr>
          <p:cNvPr id="11" name="组合 10"/>
          <p:cNvGrpSpPr/>
          <p:nvPr/>
        </p:nvGrpSpPr>
        <p:grpSpPr>
          <a:xfrm>
            <a:off x="3277870" y="83820"/>
            <a:ext cx="5580000" cy="3060551"/>
            <a:chOff x="2351" y="1194"/>
            <a:chExt cx="9978" cy="5555"/>
          </a:xfrm>
        </p:grpSpPr>
        <p:grpSp>
          <p:nvGrpSpPr>
            <p:cNvPr id="13" name="组合 12"/>
            <p:cNvGrpSpPr/>
            <p:nvPr/>
          </p:nvGrpSpPr>
          <p:grpSpPr>
            <a:xfrm>
              <a:off x="2351" y="1194"/>
              <a:ext cx="9978" cy="5555"/>
              <a:chOff x="1874" y="3646"/>
              <a:chExt cx="9978" cy="5555"/>
            </a:xfrm>
          </p:grpSpPr>
          <p:sp>
            <p:nvSpPr>
              <p:cNvPr id="14" name="圆角矩形 13"/>
              <p:cNvSpPr/>
              <p:nvPr/>
            </p:nvSpPr>
            <p:spPr>
              <a:xfrm>
                <a:off x="1874" y="3646"/>
                <a:ext cx="9978" cy="5555"/>
              </a:xfrm>
              <a:prstGeom prst="roundRect">
                <a:avLst>
                  <a:gd name="adj" fmla="val 711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ym typeface="+mn-ea"/>
                  </a:rPr>
                  <a:t>The boson</a:t>
                </a:r>
                <a:endParaRPr lang="zh-CN" altLang="en-US"/>
              </a:p>
            </p:txBody>
          </p:sp>
          <p:sp>
            <p:nvSpPr>
              <p:cNvPr id="15" name="文本框 14"/>
              <p:cNvSpPr txBox="1"/>
              <p:nvPr/>
            </p:nvSpPr>
            <p:spPr>
              <a:xfrm>
                <a:off x="2064" y="3756"/>
                <a:ext cx="8923" cy="1171"/>
              </a:xfrm>
              <a:prstGeom prst="rect">
                <a:avLst/>
              </a:prstGeom>
              <a:noFill/>
            </p:spPr>
            <p:txBody>
              <a:bodyPr wrap="none" rtlCol="0" anchor="t">
                <a:spAutoFit/>
              </a:bodyPr>
              <a:lstStyle/>
              <a:p>
                <a:pPr algn="l"/>
                <a:r>
                  <a:rPr lang="en-US" altLang="zh-CN" sz="1800">
                    <a:sym typeface="+mn-ea"/>
                  </a:rPr>
                  <a:t>Droplet/Bubbles in </a:t>
                </a:r>
                <a:r>
                  <a:rPr lang="en-US" altLang="zh-CN" sz="1800">
                    <a:solidFill>
                      <a:srgbClr val="FF0000"/>
                    </a:solidFill>
                    <a:sym typeface="+mn-ea"/>
                  </a:rPr>
                  <a:t>BCC </a:t>
                </a:r>
                <a:r>
                  <a:rPr lang="en-US" altLang="zh-CN" sz="1800">
                    <a:sym typeface="+mn-ea"/>
                  </a:rPr>
                  <a:t>and </a:t>
                </a:r>
                <a:r>
                  <a:rPr lang="en-US" altLang="zh-CN" sz="1800">
                    <a:solidFill>
                      <a:srgbClr val="FF0000"/>
                    </a:solidFill>
                    <a:sym typeface="+mn-ea"/>
                  </a:rPr>
                  <a:t>FCC </a:t>
                </a:r>
                <a:r>
                  <a:rPr lang="en-US" altLang="zh-CN" sz="1800">
                    <a:sym typeface="+mn-ea"/>
                  </a:rPr>
                  <a:t>lattices (D=3)</a:t>
                </a:r>
                <a:endParaRPr lang="en-US" altLang="zh-CN" sz="1800">
                  <a:sym typeface="+mn-ea"/>
                </a:endParaRPr>
              </a:p>
              <a:p>
                <a:endParaRPr lang="en-US" altLang="zh-CN" sz="1800">
                  <a:sym typeface="+mn-ea"/>
                </a:endParaRPr>
              </a:p>
            </p:txBody>
          </p:sp>
        </p:grpSp>
        <p:pic>
          <p:nvPicPr>
            <p:cNvPr id="16" name="图片 15"/>
            <p:cNvPicPr>
              <a:picLocks noChangeAspect="1"/>
            </p:cNvPicPr>
            <p:nvPr/>
          </p:nvPicPr>
          <p:blipFill>
            <a:blip r:embed="rId1"/>
            <a:stretch>
              <a:fillRect/>
            </a:stretch>
          </p:blipFill>
          <p:spPr>
            <a:xfrm>
              <a:off x="2654" y="1819"/>
              <a:ext cx="4872" cy="4780"/>
            </a:xfrm>
            <a:prstGeom prst="rect">
              <a:avLst/>
            </a:prstGeom>
          </p:spPr>
        </p:pic>
        <p:pic>
          <p:nvPicPr>
            <p:cNvPr id="17" name="图片 16"/>
            <p:cNvPicPr>
              <a:picLocks noChangeAspect="1"/>
            </p:cNvPicPr>
            <p:nvPr/>
          </p:nvPicPr>
          <p:blipFill>
            <a:blip r:embed="rId2"/>
            <a:stretch>
              <a:fillRect/>
            </a:stretch>
          </p:blipFill>
          <p:spPr>
            <a:xfrm>
              <a:off x="7408" y="1819"/>
              <a:ext cx="4884" cy="4606"/>
            </a:xfrm>
            <a:prstGeom prst="rect">
              <a:avLst/>
            </a:prstGeom>
          </p:spPr>
        </p:pic>
      </p:grpSp>
      <p:grpSp>
        <p:nvGrpSpPr>
          <p:cNvPr id="18" name="组合 17"/>
          <p:cNvGrpSpPr/>
          <p:nvPr/>
        </p:nvGrpSpPr>
        <p:grpSpPr>
          <a:xfrm>
            <a:off x="3091815" y="3235960"/>
            <a:ext cx="5796000" cy="3060551"/>
            <a:chOff x="644" y="4359"/>
            <a:chExt cx="9978" cy="5555"/>
          </a:xfrm>
        </p:grpSpPr>
        <p:grpSp>
          <p:nvGrpSpPr>
            <p:cNvPr id="19" name="组合 18"/>
            <p:cNvGrpSpPr/>
            <p:nvPr/>
          </p:nvGrpSpPr>
          <p:grpSpPr>
            <a:xfrm>
              <a:off x="644" y="4359"/>
              <a:ext cx="9978" cy="5555"/>
              <a:chOff x="1874" y="3646"/>
              <a:chExt cx="9978" cy="5555"/>
            </a:xfrm>
          </p:grpSpPr>
          <p:sp>
            <p:nvSpPr>
              <p:cNvPr id="20" name="圆角矩形 19"/>
              <p:cNvSpPr/>
              <p:nvPr/>
            </p:nvSpPr>
            <p:spPr>
              <a:xfrm>
                <a:off x="1874" y="3646"/>
                <a:ext cx="9978" cy="5555"/>
              </a:xfrm>
              <a:prstGeom prst="roundRect">
                <a:avLst>
                  <a:gd name="adj" fmla="val 711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ym typeface="+mn-ea"/>
                  </a:rPr>
                  <a:t>The boson</a:t>
                </a:r>
                <a:endParaRPr lang="zh-CN" altLang="en-US"/>
              </a:p>
            </p:txBody>
          </p:sp>
          <p:sp>
            <p:nvSpPr>
              <p:cNvPr id="23" name="文本框 22"/>
              <p:cNvSpPr txBox="1"/>
              <p:nvPr/>
            </p:nvSpPr>
            <p:spPr>
              <a:xfrm>
                <a:off x="2064" y="3756"/>
                <a:ext cx="9548" cy="1673"/>
              </a:xfrm>
              <a:prstGeom prst="rect">
                <a:avLst/>
              </a:prstGeom>
              <a:noFill/>
            </p:spPr>
            <p:txBody>
              <a:bodyPr wrap="none" rtlCol="0" anchor="t">
                <a:spAutoFit/>
              </a:bodyPr>
              <a:lstStyle/>
              <a:p>
                <a:pPr algn="l"/>
                <a:r>
                  <a:rPr lang="en-US" altLang="zh-CN" sz="1800">
                    <a:sym typeface="+mn-ea"/>
                  </a:rPr>
                  <a:t>Rods/Tubes in </a:t>
                </a:r>
                <a:r>
                  <a:rPr lang="en-US" altLang="zh-CN" sz="1800">
                    <a:solidFill>
                      <a:srgbClr val="FF0000"/>
                    </a:solidFill>
                    <a:sym typeface="+mn-ea"/>
                  </a:rPr>
                  <a:t>simple </a:t>
                </a:r>
                <a:r>
                  <a:rPr lang="en-US" altLang="zh-CN" sz="1800">
                    <a:sym typeface="+mn-ea"/>
                  </a:rPr>
                  <a:t>and </a:t>
                </a:r>
                <a:r>
                  <a:rPr lang="en-US" altLang="zh-CN" sz="1800">
                    <a:solidFill>
                      <a:srgbClr val="FF0000"/>
                    </a:solidFill>
                    <a:sym typeface="+mn-ea"/>
                  </a:rPr>
                  <a:t>honeycomb </a:t>
                </a:r>
                <a:r>
                  <a:rPr lang="en-US" altLang="zh-CN" sz="1800">
                    <a:sym typeface="+mn-ea"/>
                  </a:rPr>
                  <a:t>configurations</a:t>
                </a:r>
                <a:endParaRPr lang="en-US" altLang="zh-CN" sz="1800">
                  <a:sym typeface="+mn-ea"/>
                </a:endParaRPr>
              </a:p>
              <a:p>
                <a:pPr algn="l"/>
                <a:r>
                  <a:rPr lang="en-US" altLang="zh-CN" sz="1800">
                    <a:sym typeface="+mn-ea"/>
                  </a:rPr>
                  <a:t>                                                                           (D=2)</a:t>
                </a:r>
                <a:endParaRPr lang="en-US" altLang="zh-CN" sz="1800">
                  <a:sym typeface="+mn-ea"/>
                </a:endParaRPr>
              </a:p>
              <a:p>
                <a:pPr algn="l"/>
                <a:endParaRPr lang="en-US" altLang="zh-CN" sz="1800">
                  <a:sym typeface="+mn-ea"/>
                </a:endParaRPr>
              </a:p>
            </p:txBody>
          </p:sp>
        </p:grpSp>
        <p:pic>
          <p:nvPicPr>
            <p:cNvPr id="25" name="图片 24"/>
            <p:cNvPicPr>
              <a:picLocks noChangeAspect="1"/>
            </p:cNvPicPr>
            <p:nvPr/>
          </p:nvPicPr>
          <p:blipFill>
            <a:blip r:embed="rId3"/>
            <a:stretch>
              <a:fillRect/>
            </a:stretch>
          </p:blipFill>
          <p:spPr>
            <a:xfrm>
              <a:off x="904" y="4997"/>
              <a:ext cx="4822" cy="4799"/>
            </a:xfrm>
            <a:prstGeom prst="rect">
              <a:avLst/>
            </a:prstGeom>
          </p:spPr>
        </p:pic>
        <p:pic>
          <p:nvPicPr>
            <p:cNvPr id="26" name="图片 25"/>
            <p:cNvPicPr>
              <a:picLocks noChangeAspect="1"/>
            </p:cNvPicPr>
            <p:nvPr/>
          </p:nvPicPr>
          <p:blipFill>
            <a:blip r:embed="rId4"/>
            <a:stretch>
              <a:fillRect/>
            </a:stretch>
          </p:blipFill>
          <p:spPr>
            <a:xfrm>
              <a:off x="6062" y="5033"/>
              <a:ext cx="4438" cy="4720"/>
            </a:xfrm>
            <a:prstGeom prst="rect">
              <a:avLst/>
            </a:prstGeom>
          </p:spPr>
        </p:pic>
      </p:grpSp>
      <p:grpSp>
        <p:nvGrpSpPr>
          <p:cNvPr id="27" name="组合 26"/>
          <p:cNvGrpSpPr/>
          <p:nvPr/>
        </p:nvGrpSpPr>
        <p:grpSpPr>
          <a:xfrm>
            <a:off x="-3175" y="579120"/>
            <a:ext cx="3024000" cy="3060000"/>
            <a:chOff x="4526" y="2148"/>
            <a:chExt cx="5320" cy="5554"/>
          </a:xfrm>
        </p:grpSpPr>
        <p:grpSp>
          <p:nvGrpSpPr>
            <p:cNvPr id="28" name="组合 27"/>
            <p:cNvGrpSpPr/>
            <p:nvPr/>
          </p:nvGrpSpPr>
          <p:grpSpPr>
            <a:xfrm>
              <a:off x="4526" y="2148"/>
              <a:ext cx="5321" cy="5555"/>
              <a:chOff x="1874" y="3646"/>
              <a:chExt cx="5321" cy="5555"/>
            </a:xfrm>
          </p:grpSpPr>
          <p:sp>
            <p:nvSpPr>
              <p:cNvPr id="29" name="圆角矩形 28"/>
              <p:cNvSpPr/>
              <p:nvPr/>
            </p:nvSpPr>
            <p:spPr>
              <a:xfrm>
                <a:off x="1874" y="3646"/>
                <a:ext cx="5321" cy="5555"/>
              </a:xfrm>
              <a:prstGeom prst="roundRect">
                <a:avLst>
                  <a:gd name="adj" fmla="val 711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ym typeface="+mn-ea"/>
                  </a:rPr>
                  <a:t>The boson</a:t>
                </a:r>
                <a:endParaRPr lang="zh-CN" altLang="en-US"/>
              </a:p>
            </p:txBody>
          </p:sp>
          <p:sp>
            <p:nvSpPr>
              <p:cNvPr id="30" name="文本框 29"/>
              <p:cNvSpPr txBox="1"/>
              <p:nvPr/>
            </p:nvSpPr>
            <p:spPr>
              <a:xfrm>
                <a:off x="2064" y="3756"/>
                <a:ext cx="2567" cy="668"/>
              </a:xfrm>
              <a:prstGeom prst="rect">
                <a:avLst/>
              </a:prstGeom>
              <a:noFill/>
            </p:spPr>
            <p:txBody>
              <a:bodyPr wrap="none" rtlCol="0" anchor="t">
                <a:spAutoFit/>
              </a:bodyPr>
              <a:lstStyle/>
              <a:p>
                <a:pPr algn="l"/>
                <a:r>
                  <a:rPr lang="en-US" altLang="zh-CN" sz="1800">
                    <a:sym typeface="+mn-ea"/>
                  </a:rPr>
                  <a:t>Slabs  (D=1)</a:t>
                </a:r>
                <a:endParaRPr lang="en-US" altLang="zh-CN" sz="1800">
                  <a:sym typeface="+mn-ea"/>
                </a:endParaRPr>
              </a:p>
            </p:txBody>
          </p:sp>
        </p:grpSp>
        <p:pic>
          <p:nvPicPr>
            <p:cNvPr id="31" name="图片 30"/>
            <p:cNvPicPr>
              <a:picLocks noChangeAspect="1"/>
            </p:cNvPicPr>
            <p:nvPr/>
          </p:nvPicPr>
          <p:blipFill>
            <a:blip r:embed="rId5"/>
            <a:stretch>
              <a:fillRect/>
            </a:stretch>
          </p:blipFill>
          <p:spPr>
            <a:xfrm>
              <a:off x="4748" y="2763"/>
              <a:ext cx="4904" cy="4817"/>
            </a:xfrm>
            <a:prstGeom prst="rect">
              <a:avLst/>
            </a:prstGeom>
          </p:spPr>
        </p:pic>
      </p:grpSp>
      <p:sp>
        <p:nvSpPr>
          <p:cNvPr id="32" name="文本框 31"/>
          <p:cNvSpPr txBox="1"/>
          <p:nvPr/>
        </p:nvSpPr>
        <p:spPr>
          <a:xfrm>
            <a:off x="7856855" y="3587750"/>
            <a:ext cx="824865" cy="398780"/>
          </a:xfrm>
          <a:prstGeom prst="rect">
            <a:avLst/>
          </a:prstGeom>
          <a:noFill/>
        </p:spPr>
        <p:txBody>
          <a:bodyPr wrap="none" rtlCol="0" anchor="t">
            <a:spAutoFit/>
          </a:bodyPr>
          <a:lstStyle/>
          <a:p>
            <a:r>
              <a:rPr lang="en-US" altLang="zh-CN">
                <a:sym typeface="+mn-ea"/>
              </a:rPr>
              <a:t>(D=2)</a:t>
            </a:r>
            <a:endParaRPr lang="zh-CN" altLang="en-US"/>
          </a:p>
        </p:txBody>
      </p:sp>
      <p:sp>
        <p:nvSpPr>
          <p:cNvPr id="33" name="文本框 32"/>
          <p:cNvSpPr txBox="1"/>
          <p:nvPr/>
        </p:nvSpPr>
        <p:spPr>
          <a:xfrm>
            <a:off x="123190" y="3986530"/>
            <a:ext cx="2898775" cy="1630045"/>
          </a:xfrm>
          <a:prstGeom prst="rect">
            <a:avLst/>
          </a:prstGeom>
          <a:noFill/>
        </p:spPr>
        <p:txBody>
          <a:bodyPr wrap="square" rtlCol="0" anchor="t">
            <a:spAutoFit/>
          </a:bodyPr>
          <a:lstStyle/>
          <a:p>
            <a:pPr algn="l"/>
            <a:r>
              <a:rPr lang="en-US" altLang="zh-CN" dirty="0" smtClean="0">
                <a:sym typeface="+mn-ea"/>
              </a:rPr>
              <a:t>S</a:t>
            </a:r>
            <a:r>
              <a:rPr lang="zh-CN" altLang="en-US" dirty="0" smtClean="0">
                <a:sym typeface="+mn-ea"/>
              </a:rPr>
              <a:t>ingle </a:t>
            </a:r>
            <a:r>
              <a:rPr lang="zh-CN" altLang="en-US" dirty="0">
                <a:sym typeface="+mn-ea"/>
              </a:rPr>
              <a:t>nucleus</a:t>
            </a:r>
            <a:endParaRPr lang="zh-CN" altLang="en-US" dirty="0">
              <a:sym typeface="+mn-ea"/>
            </a:endParaRPr>
          </a:p>
          <a:p>
            <a:pPr algn="l"/>
            <a:r>
              <a:rPr lang="zh-CN" altLang="en-US" dirty="0">
                <a:sym typeface="+mn-ea"/>
              </a:rPr>
              <a:t>approximation：</a:t>
            </a:r>
            <a:r>
              <a:rPr lang="en-US" altLang="zh-CN" dirty="0">
                <a:sym typeface="+mn-ea"/>
              </a:rPr>
              <a:t>a</a:t>
            </a:r>
            <a:r>
              <a:rPr lang="zh-CN" altLang="en-US" dirty="0">
                <a:sym typeface="+mn-ea"/>
              </a:rPr>
              <a:t>ssume  </a:t>
            </a:r>
            <a:r>
              <a:rPr lang="zh-CN" altLang="en-US" dirty="0">
                <a:solidFill>
                  <a:srgbClr val="FF0000"/>
                </a:solidFill>
                <a:sym typeface="+mn-ea"/>
              </a:rPr>
              <a:t>spherical </a:t>
            </a:r>
            <a:r>
              <a:rPr lang="zh-CN" altLang="en-US" dirty="0">
                <a:sym typeface="+mn-ea"/>
              </a:rPr>
              <a:t>and </a:t>
            </a:r>
            <a:r>
              <a:rPr lang="zh-CN" altLang="en-US" dirty="0">
                <a:solidFill>
                  <a:srgbClr val="FF0000"/>
                </a:solidFill>
                <a:sym typeface="+mn-ea"/>
              </a:rPr>
              <a:t>cylindrical </a:t>
            </a:r>
            <a:r>
              <a:rPr lang="en-US" altLang="zh-CN" dirty="0">
                <a:sym typeface="+mn-ea"/>
              </a:rPr>
              <a:t>shapes for  Wigner-Seitz (WS) cells</a:t>
            </a:r>
            <a:endParaRPr lang="en-US" altLang="zh-CN" dirty="0">
              <a:sym typeface="+mn-ea"/>
            </a:endParaRPr>
          </a:p>
        </p:txBody>
      </p:sp>
      <p:sp>
        <p:nvSpPr>
          <p:cNvPr id="4" name="文本框 3"/>
          <p:cNvSpPr txBox="1"/>
          <p:nvPr/>
        </p:nvSpPr>
        <p:spPr>
          <a:xfrm>
            <a:off x="36195" y="5948680"/>
            <a:ext cx="2891790" cy="368300"/>
          </a:xfrm>
          <a:prstGeom prst="rect">
            <a:avLst/>
          </a:prstGeom>
          <a:noFill/>
        </p:spPr>
        <p:txBody>
          <a:bodyPr wrap="square" rtlCol="0" anchor="t">
            <a:spAutoFit/>
          </a:bodyPr>
          <a:p>
            <a:pPr algn="l"/>
            <a:r>
              <a:rPr lang="zh-CN" altLang="en-US" sz="1800">
                <a:sym typeface="+mn-ea"/>
              </a:rPr>
              <a:t>P</a:t>
            </a:r>
            <a:r>
              <a:rPr lang="en-US" altLang="zh-CN" sz="1800">
                <a:sym typeface="+mn-ea"/>
              </a:rPr>
              <a:t>R</a:t>
            </a:r>
            <a:r>
              <a:rPr lang="zh-CN" altLang="en-US" sz="1800">
                <a:sym typeface="+mn-ea"/>
              </a:rPr>
              <a:t>C 103 </a:t>
            </a:r>
            <a:r>
              <a:rPr lang="en-US" altLang="zh-CN" sz="1800">
                <a:sym typeface="+mn-ea"/>
              </a:rPr>
              <a:t>(</a:t>
            </a:r>
            <a:r>
              <a:rPr lang="zh-CN" altLang="en-US" sz="1800">
                <a:sym typeface="+mn-ea"/>
              </a:rPr>
              <a:t>2021</a:t>
            </a:r>
            <a:r>
              <a:rPr lang="en-US" altLang="zh-CN" sz="1800">
                <a:sym typeface="+mn-ea"/>
              </a:rPr>
              <a:t>)</a:t>
            </a:r>
            <a:r>
              <a:rPr lang="zh-CN" altLang="en-US" sz="1800">
                <a:sym typeface="+mn-ea"/>
              </a:rPr>
              <a:t> 055812</a:t>
            </a:r>
            <a:endParaRPr lang="zh-CN" altLang="en-US" sz="180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linds(horizontal)">
                                      <p:cBhvr>
                                        <p:cTn id="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14605"/>
            <a:ext cx="4970145" cy="521970"/>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en-US" sz="2800">
                <a:sym typeface="+mn-ea"/>
              </a:rPr>
              <a:t>EOSs and </a:t>
            </a:r>
            <a:r>
              <a:rPr lang="en-US" sz="2800">
                <a:sym typeface="+mn-ea"/>
              </a:rPr>
              <a:t>Microscopic structures</a:t>
            </a:r>
            <a:endParaRPr lang="en-US" sz="2800">
              <a:sym typeface="+mn-ea"/>
            </a:endParaRPr>
          </a:p>
        </p:txBody>
      </p:sp>
      <p:sp>
        <p:nvSpPr>
          <p:cNvPr id="5" name="灯片编号占位符 4"/>
          <p:cNvSpPr>
            <a:spLocks noGrp="1"/>
          </p:cNvSpPr>
          <p:nvPr>
            <p:ph type="sldNum" sz="quarter" idx="12"/>
          </p:nvPr>
        </p:nvSpPr>
        <p:spPr/>
        <p:txBody>
          <a:bodyPr/>
          <a:lstStyle/>
          <a:p>
            <a:pPr>
              <a:defRPr/>
            </a:pPr>
            <a:fld id="{5AF3865C-8E7E-43F6-9267-532416176426}" type="slidenum">
              <a:rPr lang="zh-CN" altLang="en-US"/>
            </a:fld>
            <a:endParaRPr lang="zh-CN" altLang="en-US"/>
          </a:p>
        </p:txBody>
      </p:sp>
      <p:sp>
        <p:nvSpPr>
          <p:cNvPr id="16" name="页脚占位符 15"/>
          <p:cNvSpPr>
            <a:spLocks noGrp="1"/>
          </p:cNvSpPr>
          <p:nvPr>
            <p:ph type="ftr" sz="quarter" idx="11"/>
          </p:nvPr>
        </p:nvSpPr>
        <p:spPr>
          <a:xfrm>
            <a:off x="0" y="6459855"/>
            <a:ext cx="5209540" cy="398145"/>
          </a:xfrm>
        </p:spPr>
        <p:txBody>
          <a:bodyPr/>
          <a:lstStyle/>
          <a:p>
            <a:pPr algn="l" fontAlgn="auto">
              <a:spcAft>
                <a:spcPts val="0"/>
              </a:spcAft>
              <a:defRPr/>
            </a:pPr>
            <a:r>
              <a:rPr lang="en-US" altLang="zh-CN" dirty="0" smtClean="0">
                <a:solidFill>
                  <a:schemeClr val="bg1"/>
                </a:solidFill>
                <a:sym typeface="+mn-ea"/>
              </a:rPr>
              <a:t>Nuclear matter</a:t>
            </a:r>
            <a:endParaRPr lang="zh-CN" altLang="en-US" sz="1400" dirty="0">
              <a:sym typeface="+mn-ea"/>
            </a:endParaRPr>
          </a:p>
        </p:txBody>
      </p:sp>
      <p:pic>
        <p:nvPicPr>
          <p:cNvPr id="6" name="图片 5"/>
          <p:cNvPicPr>
            <a:picLocks noChangeAspect="1"/>
          </p:cNvPicPr>
          <p:nvPr/>
        </p:nvPicPr>
        <p:blipFill>
          <a:blip r:embed="rId1"/>
          <a:stretch>
            <a:fillRect/>
          </a:stretch>
        </p:blipFill>
        <p:spPr>
          <a:xfrm>
            <a:off x="0" y="536575"/>
            <a:ext cx="5136515" cy="5468620"/>
          </a:xfrm>
          <a:prstGeom prst="rect">
            <a:avLst/>
          </a:prstGeom>
        </p:spPr>
      </p:pic>
      <p:pic>
        <p:nvPicPr>
          <p:cNvPr id="12" name="图片 11"/>
          <p:cNvPicPr>
            <a:picLocks noChangeAspect="1"/>
          </p:cNvPicPr>
          <p:nvPr/>
        </p:nvPicPr>
        <p:blipFill>
          <a:blip r:embed="rId2"/>
          <a:stretch>
            <a:fillRect/>
          </a:stretch>
        </p:blipFill>
        <p:spPr>
          <a:xfrm>
            <a:off x="5136515" y="751205"/>
            <a:ext cx="4015105" cy="5026025"/>
          </a:xfrm>
          <a:prstGeom prst="rect">
            <a:avLst/>
          </a:prstGeom>
        </p:spPr>
      </p:pic>
      <p:sp>
        <p:nvSpPr>
          <p:cNvPr id="13" name="文本框 12"/>
          <p:cNvSpPr txBox="1"/>
          <p:nvPr/>
        </p:nvSpPr>
        <p:spPr>
          <a:xfrm>
            <a:off x="5435600" y="116840"/>
            <a:ext cx="1125220" cy="398780"/>
          </a:xfrm>
          <a:prstGeom prst="rect">
            <a:avLst/>
          </a:prstGeom>
          <a:noFill/>
        </p:spPr>
        <p:txBody>
          <a:bodyPr wrap="square" rtlCol="0" anchor="t">
            <a:spAutoFit/>
          </a:bodyPr>
          <a:p>
            <a:r>
              <a:rPr lang="en-US" altLang="zh-CN"/>
              <a:t>DD-LZ1</a:t>
            </a:r>
            <a:endParaRPr lang="zh-CN" altLang="en-US"/>
          </a:p>
        </p:txBody>
      </p:sp>
      <p:sp>
        <p:nvSpPr>
          <p:cNvPr id="21" name="文本框 20"/>
          <p:cNvSpPr txBox="1"/>
          <p:nvPr/>
        </p:nvSpPr>
        <p:spPr>
          <a:xfrm>
            <a:off x="5375910" y="5876925"/>
            <a:ext cx="3775075" cy="398780"/>
          </a:xfrm>
          <a:prstGeom prst="rect">
            <a:avLst/>
          </a:prstGeom>
          <a:noFill/>
        </p:spPr>
        <p:txBody>
          <a:bodyPr wrap="square" rtlCol="0" anchor="t">
            <a:spAutoFit/>
          </a:bodyPr>
          <a:p>
            <a:r>
              <a:rPr lang="en-US"/>
              <a:t>Niu et al.</a:t>
            </a:r>
            <a:r>
              <a:rPr lang="en-US" altLang="zh-CN"/>
              <a:t> </a:t>
            </a:r>
            <a:r>
              <a:rPr lang="en-US" altLang="zh-CN">
                <a:sym typeface="+mn-ea"/>
              </a:rPr>
              <a:t>arXiv: 2506.11492</a:t>
            </a:r>
            <a:endParaRPr lang="zh-CN" altLang="en-US"/>
          </a:p>
        </p:txBody>
      </p:sp>
      <p:grpSp>
        <p:nvGrpSpPr>
          <p:cNvPr id="10" name="组合 9"/>
          <p:cNvGrpSpPr/>
          <p:nvPr/>
        </p:nvGrpSpPr>
        <p:grpSpPr>
          <a:xfrm rot="0">
            <a:off x="36195" y="5738495"/>
            <a:ext cx="4039870" cy="596900"/>
            <a:chOff x="1417" y="3642"/>
            <a:chExt cx="6362" cy="940"/>
          </a:xfrm>
        </p:grpSpPr>
        <p:pic>
          <p:nvPicPr>
            <p:cNvPr id="8" name="图片 7"/>
            <p:cNvPicPr>
              <a:picLocks noChangeAspect="1"/>
            </p:cNvPicPr>
            <p:nvPr/>
          </p:nvPicPr>
          <p:blipFill>
            <a:blip r:embed="rId3">
              <a:clrChange>
                <a:clrFrom>
                  <a:srgbClr val="FAFAFA">
                    <a:alpha val="100000"/>
                  </a:srgbClr>
                </a:clrFrom>
                <a:clrTo>
                  <a:srgbClr val="FAFAFA">
                    <a:alpha val="100000"/>
                    <a:alpha val="0"/>
                  </a:srgbClr>
                </a:clrTo>
              </a:clrChange>
            </a:blip>
            <a:srcRect l="26204" r="27919"/>
            <a:stretch>
              <a:fillRect/>
            </a:stretch>
          </p:blipFill>
          <p:spPr>
            <a:xfrm>
              <a:off x="1417" y="3642"/>
              <a:ext cx="1560" cy="541"/>
            </a:xfrm>
            <a:prstGeom prst="rect">
              <a:avLst/>
            </a:prstGeom>
          </p:spPr>
        </p:pic>
        <p:pic>
          <p:nvPicPr>
            <p:cNvPr id="9" name="图片 8"/>
            <p:cNvPicPr>
              <a:picLocks noChangeAspect="1"/>
            </p:cNvPicPr>
            <p:nvPr/>
          </p:nvPicPr>
          <p:blipFill>
            <a:blip r:embed="rId4"/>
            <a:stretch>
              <a:fillRect/>
            </a:stretch>
          </p:blipFill>
          <p:spPr>
            <a:xfrm>
              <a:off x="1530" y="4095"/>
              <a:ext cx="6249" cy="487"/>
            </a:xfrm>
            <a:prstGeom prst="rect">
              <a:avLst/>
            </a:prstGeom>
          </p:spPr>
        </p:pic>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custDataLst>
              <p:tags r:id="rId1"/>
            </p:custDataLst>
          </p:nvPr>
        </p:nvPicPr>
        <p:blipFill>
          <a:blip r:embed="rId2"/>
          <a:stretch>
            <a:fillRect/>
          </a:stretch>
        </p:blipFill>
        <p:spPr>
          <a:xfrm>
            <a:off x="107950" y="621030"/>
            <a:ext cx="4903470" cy="5541010"/>
          </a:xfrm>
          <a:prstGeom prst="rect">
            <a:avLst/>
          </a:prstGeom>
        </p:spPr>
      </p:pic>
      <p:pic>
        <p:nvPicPr>
          <p:cNvPr id="26" name="图片 25"/>
          <p:cNvPicPr>
            <a:picLocks noChangeAspect="1"/>
          </p:cNvPicPr>
          <p:nvPr/>
        </p:nvPicPr>
        <p:blipFill>
          <a:blip r:embed="rId3"/>
          <a:stretch>
            <a:fillRect/>
          </a:stretch>
        </p:blipFill>
        <p:spPr>
          <a:xfrm>
            <a:off x="4571365" y="5502910"/>
            <a:ext cx="4522470" cy="802005"/>
          </a:xfrm>
          <a:prstGeom prst="rect">
            <a:avLst/>
          </a:prstGeom>
        </p:spPr>
      </p:pic>
      <p:sp>
        <p:nvSpPr>
          <p:cNvPr id="2" name="文本框 1"/>
          <p:cNvSpPr txBox="1"/>
          <p:nvPr/>
        </p:nvSpPr>
        <p:spPr>
          <a:xfrm>
            <a:off x="0" y="14605"/>
            <a:ext cx="4033520" cy="521970"/>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en-US" sz="2800" noProof="1"/>
              <a:t>Elastic constants (</a:t>
            </a:r>
            <a:r>
              <a:rPr lang="en-US" altLang="zh-CN" sz="2800" smtClean="0">
                <a:sym typeface="+mn-ea"/>
              </a:rPr>
              <a:t>MTVTC</a:t>
            </a:r>
            <a:r>
              <a:rPr lang="en-US" altLang="zh-CN" sz="2800">
                <a:sym typeface="+mn-ea"/>
              </a:rPr>
              <a:t> </a:t>
            </a:r>
            <a:r>
              <a:rPr lang="en-US" sz="2800" noProof="1"/>
              <a:t>)</a:t>
            </a:r>
            <a:endParaRPr lang="en-US" sz="2800" noProof="1"/>
          </a:p>
        </p:txBody>
      </p:sp>
      <p:sp>
        <p:nvSpPr>
          <p:cNvPr id="5" name="灯片编号占位符 4"/>
          <p:cNvSpPr>
            <a:spLocks noGrp="1"/>
          </p:cNvSpPr>
          <p:nvPr>
            <p:ph type="sldNum" sz="quarter" idx="12"/>
          </p:nvPr>
        </p:nvSpPr>
        <p:spPr/>
        <p:txBody>
          <a:bodyPr/>
          <a:lstStyle/>
          <a:p>
            <a:pPr>
              <a:defRPr/>
            </a:pPr>
            <a:fld id="{5AF3865C-8E7E-43F6-9267-532416176426}" type="slidenum">
              <a:rPr lang="zh-CN" altLang="en-US"/>
            </a:fld>
            <a:endParaRPr lang="zh-CN" altLang="en-US"/>
          </a:p>
        </p:txBody>
      </p:sp>
      <p:sp>
        <p:nvSpPr>
          <p:cNvPr id="16" name="页脚占位符 15"/>
          <p:cNvSpPr>
            <a:spLocks noGrp="1"/>
          </p:cNvSpPr>
          <p:nvPr>
            <p:ph type="ftr" sz="quarter" idx="11"/>
          </p:nvPr>
        </p:nvSpPr>
        <p:spPr>
          <a:xfrm>
            <a:off x="0" y="6459855"/>
            <a:ext cx="5209540" cy="398145"/>
          </a:xfrm>
        </p:spPr>
        <p:txBody>
          <a:bodyPr/>
          <a:lstStyle/>
          <a:p>
            <a:pPr algn="l" fontAlgn="auto">
              <a:spcAft>
                <a:spcPts val="0"/>
              </a:spcAft>
              <a:defRPr/>
            </a:pPr>
            <a:r>
              <a:rPr lang="en-US" altLang="zh-CN" dirty="0" smtClean="0">
                <a:solidFill>
                  <a:schemeClr val="bg1"/>
                </a:solidFill>
                <a:sym typeface="+mn-ea"/>
              </a:rPr>
              <a:t>Nuclear matter</a:t>
            </a:r>
            <a:endParaRPr lang="zh-CN" altLang="en-US" sz="1400" dirty="0">
              <a:sym typeface="+mn-ea"/>
            </a:endParaRPr>
          </a:p>
        </p:txBody>
      </p:sp>
      <p:pic>
        <p:nvPicPr>
          <p:cNvPr id="14" name="图片 13"/>
          <p:cNvPicPr>
            <a:picLocks noChangeAspect="1"/>
          </p:cNvPicPr>
          <p:nvPr/>
        </p:nvPicPr>
        <p:blipFill>
          <a:blip r:embed="rId4"/>
          <a:stretch>
            <a:fillRect/>
          </a:stretch>
        </p:blipFill>
        <p:spPr>
          <a:xfrm>
            <a:off x="5798185" y="3929380"/>
            <a:ext cx="2628900" cy="401320"/>
          </a:xfrm>
          <a:prstGeom prst="rect">
            <a:avLst/>
          </a:prstGeom>
        </p:spPr>
      </p:pic>
      <p:pic>
        <p:nvPicPr>
          <p:cNvPr id="25" name="图片 24"/>
          <p:cNvPicPr>
            <a:picLocks noChangeAspect="1"/>
          </p:cNvPicPr>
          <p:nvPr/>
        </p:nvPicPr>
        <p:blipFill>
          <a:blip r:embed="rId5"/>
          <a:stretch>
            <a:fillRect/>
          </a:stretch>
        </p:blipFill>
        <p:spPr>
          <a:xfrm>
            <a:off x="5798820" y="4545330"/>
            <a:ext cx="2668270" cy="350520"/>
          </a:xfrm>
          <a:prstGeom prst="rect">
            <a:avLst/>
          </a:prstGeom>
        </p:spPr>
      </p:pic>
      <p:pic>
        <p:nvPicPr>
          <p:cNvPr id="6" name="图片 5" descr="C:\Users\CJXia\Desktop\图片1.png图片1"/>
          <p:cNvPicPr>
            <a:picLocks noChangeAspect="1"/>
          </p:cNvPicPr>
          <p:nvPr/>
        </p:nvPicPr>
        <p:blipFill>
          <a:blip r:embed="rId6">
            <a:clrChange>
              <a:clrFrom>
                <a:srgbClr val="FFFFFF">
                  <a:alpha val="100000"/>
                </a:srgbClr>
              </a:clrFrom>
              <a:clrTo>
                <a:srgbClr val="FFFFFF">
                  <a:alpha val="100000"/>
                  <a:alpha val="0"/>
                </a:srgbClr>
              </a:clrTo>
            </a:clrChange>
          </a:blip>
          <a:srcRect/>
          <a:stretch>
            <a:fillRect/>
          </a:stretch>
        </p:blipFill>
        <p:spPr>
          <a:xfrm>
            <a:off x="6010275" y="722630"/>
            <a:ext cx="2270760" cy="2658110"/>
          </a:xfrm>
          <a:prstGeom prst="rect">
            <a:avLst/>
          </a:prstGeom>
        </p:spPr>
      </p:pic>
      <p:sp>
        <p:nvSpPr>
          <p:cNvPr id="11" name="文本框 10"/>
          <p:cNvSpPr txBox="1"/>
          <p:nvPr/>
        </p:nvSpPr>
        <p:spPr>
          <a:xfrm>
            <a:off x="972185" y="1340485"/>
            <a:ext cx="2031365" cy="2245360"/>
          </a:xfrm>
          <a:prstGeom prst="rect">
            <a:avLst/>
          </a:prstGeom>
          <a:noFill/>
        </p:spPr>
        <p:txBody>
          <a:bodyPr wrap="square" rtlCol="0" anchor="t">
            <a:spAutoFit/>
          </a:bodyPr>
          <a:lstStyle/>
          <a:p>
            <a:r>
              <a:rPr lang="zh-CN" altLang="en-US" i="1"/>
              <a:t>L</a:t>
            </a:r>
            <a:r>
              <a:rPr lang="zh-CN" altLang="en-US"/>
              <a:t> = </a:t>
            </a:r>
            <a:r>
              <a:rPr lang="zh-CN" altLang="en-US">
                <a:sym typeface="+mn-ea"/>
              </a:rPr>
              <a:t>89.39</a:t>
            </a:r>
            <a:r>
              <a:rPr lang="zh-CN" altLang="en-US"/>
              <a:t> MeV</a:t>
            </a:r>
            <a:endParaRPr lang="zh-CN" altLang="en-US"/>
          </a:p>
          <a:p>
            <a:endParaRPr lang="zh-CN" altLang="en-US"/>
          </a:p>
          <a:p>
            <a:endParaRPr lang="zh-CN" altLang="en-US"/>
          </a:p>
          <a:p>
            <a:endParaRPr lang="zh-CN" altLang="en-US"/>
          </a:p>
          <a:p>
            <a:endParaRPr lang="zh-CN" altLang="en-US"/>
          </a:p>
          <a:p>
            <a:endParaRPr lang="zh-CN" altLang="en-US"/>
          </a:p>
          <a:p>
            <a:r>
              <a:rPr lang="zh-CN" altLang="en-US" i="1"/>
              <a:t>L</a:t>
            </a:r>
            <a:r>
              <a:rPr lang="zh-CN" altLang="en-US"/>
              <a:t> = </a:t>
            </a:r>
            <a:r>
              <a:rPr lang="zh-CN" altLang="en-US">
                <a:sym typeface="+mn-ea"/>
              </a:rPr>
              <a:t>41.34</a:t>
            </a:r>
            <a:r>
              <a:rPr lang="zh-CN" altLang="en-US"/>
              <a:t> MeV</a:t>
            </a:r>
            <a:endParaRPr lang="zh-CN" altLang="en-US"/>
          </a:p>
        </p:txBody>
      </p:sp>
      <p:pic>
        <p:nvPicPr>
          <p:cNvPr id="17" name="图片 16"/>
          <p:cNvPicPr>
            <a:picLocks noChangeAspect="1"/>
          </p:cNvPicPr>
          <p:nvPr/>
        </p:nvPicPr>
        <p:blipFill>
          <a:blip r:embed="rId7"/>
          <a:stretch>
            <a:fillRect/>
          </a:stretch>
        </p:blipFill>
        <p:spPr>
          <a:xfrm>
            <a:off x="2680970" y="549910"/>
            <a:ext cx="6400165" cy="4936490"/>
          </a:xfrm>
          <a:prstGeom prst="rect">
            <a:avLst/>
          </a:prstGeom>
        </p:spPr>
      </p:pic>
      <p:sp>
        <p:nvSpPr>
          <p:cNvPr id="3" name="文本框 2"/>
          <p:cNvSpPr txBox="1"/>
          <p:nvPr/>
        </p:nvSpPr>
        <p:spPr>
          <a:xfrm>
            <a:off x="6338570" y="45085"/>
            <a:ext cx="2742565" cy="368300"/>
          </a:xfrm>
          <a:prstGeom prst="rect">
            <a:avLst/>
          </a:prstGeom>
          <a:noFill/>
        </p:spPr>
        <p:txBody>
          <a:bodyPr wrap="square" rtlCol="0" anchor="t">
            <a:spAutoFit/>
          </a:bodyPr>
          <a:p>
            <a:pPr algn="l"/>
            <a:r>
              <a:rPr lang="en-US" altLang="zh-CN" sz="1800">
                <a:sym typeface="+mn-ea"/>
              </a:rPr>
              <a:t>PLB  839 (2023) 137769</a:t>
            </a:r>
            <a:endParaRPr lang="en-US" altLang="zh-CN" sz="180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14605"/>
            <a:ext cx="3218180" cy="521970"/>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en-US" altLang="zh-CN" sz="2800">
                <a:sym typeface="+mn-ea"/>
              </a:rPr>
              <a:t> </a:t>
            </a:r>
            <a:r>
              <a:rPr lang="en-US" altLang="zh-CN" sz="2800" i="1">
                <a:sym typeface="+mn-ea"/>
              </a:rPr>
              <a:t>g</a:t>
            </a:r>
            <a:r>
              <a:rPr lang="en-US" altLang="zh-CN" sz="2800">
                <a:sym typeface="+mn-ea"/>
              </a:rPr>
              <a:t>-mode oscillations</a:t>
            </a:r>
            <a:endParaRPr lang="en-US" altLang="zh-CN" sz="2800">
              <a:sym typeface="+mn-ea"/>
            </a:endParaRPr>
          </a:p>
        </p:txBody>
      </p:sp>
      <p:sp>
        <p:nvSpPr>
          <p:cNvPr id="5" name="灯片编号占位符 4"/>
          <p:cNvSpPr>
            <a:spLocks noGrp="1"/>
          </p:cNvSpPr>
          <p:nvPr>
            <p:ph type="sldNum" sz="quarter" idx="12"/>
          </p:nvPr>
        </p:nvSpPr>
        <p:spPr/>
        <p:txBody>
          <a:bodyPr/>
          <a:lstStyle/>
          <a:p>
            <a:pPr>
              <a:defRPr/>
            </a:pPr>
            <a:fld id="{5AF3865C-8E7E-43F6-9267-532416176426}" type="slidenum">
              <a:rPr lang="zh-CN" altLang="en-US"/>
            </a:fld>
            <a:endParaRPr lang="zh-CN" altLang="en-US"/>
          </a:p>
        </p:txBody>
      </p:sp>
      <p:sp>
        <p:nvSpPr>
          <p:cNvPr id="16" name="页脚占位符 15"/>
          <p:cNvSpPr>
            <a:spLocks noGrp="1"/>
          </p:cNvSpPr>
          <p:nvPr>
            <p:ph type="ftr" sz="quarter" idx="11"/>
          </p:nvPr>
        </p:nvSpPr>
        <p:spPr>
          <a:xfrm>
            <a:off x="0" y="6459855"/>
            <a:ext cx="2755900" cy="398145"/>
          </a:xfrm>
        </p:spPr>
        <p:txBody>
          <a:bodyPr/>
          <a:lstStyle/>
          <a:p>
            <a:pPr algn="l" fontAlgn="auto">
              <a:spcAft>
                <a:spcPts val="0"/>
              </a:spcAft>
              <a:defRPr/>
            </a:pPr>
            <a:r>
              <a:rPr lang="en-US" altLang="zh-CN" dirty="0" smtClean="0">
                <a:solidFill>
                  <a:schemeClr val="bg1"/>
                </a:solidFill>
                <a:sym typeface="+mn-ea"/>
              </a:rPr>
              <a:t>Nuclear matter</a:t>
            </a:r>
            <a:endParaRPr lang="zh-CN" altLang="en-US" sz="1400" dirty="0">
              <a:sym typeface="+mn-ea"/>
            </a:endParaRPr>
          </a:p>
        </p:txBody>
      </p:sp>
      <p:pic>
        <p:nvPicPr>
          <p:cNvPr id="4" name="图片 3"/>
          <p:cNvPicPr>
            <a:picLocks noChangeAspect="1"/>
          </p:cNvPicPr>
          <p:nvPr/>
        </p:nvPicPr>
        <p:blipFill>
          <a:blip r:embed="rId1"/>
          <a:stretch>
            <a:fillRect/>
          </a:stretch>
        </p:blipFill>
        <p:spPr>
          <a:xfrm>
            <a:off x="5359400" y="116840"/>
            <a:ext cx="3437255" cy="5765800"/>
          </a:xfrm>
          <a:prstGeom prst="rect">
            <a:avLst/>
          </a:prstGeom>
        </p:spPr>
      </p:pic>
      <p:pic>
        <p:nvPicPr>
          <p:cNvPr id="6" name="图片 5"/>
          <p:cNvPicPr>
            <a:picLocks noChangeAspect="1"/>
          </p:cNvPicPr>
          <p:nvPr/>
        </p:nvPicPr>
        <p:blipFill>
          <a:blip r:embed="rId2"/>
          <a:stretch>
            <a:fillRect/>
          </a:stretch>
        </p:blipFill>
        <p:spPr>
          <a:xfrm>
            <a:off x="0" y="518795"/>
            <a:ext cx="5049520" cy="3121660"/>
          </a:xfrm>
          <a:prstGeom prst="rect">
            <a:avLst/>
          </a:prstGeom>
        </p:spPr>
      </p:pic>
      <p:sp>
        <p:nvSpPr>
          <p:cNvPr id="7" name="文本框 6"/>
          <p:cNvSpPr txBox="1"/>
          <p:nvPr/>
        </p:nvSpPr>
        <p:spPr>
          <a:xfrm>
            <a:off x="180340" y="5948680"/>
            <a:ext cx="3735705" cy="398780"/>
          </a:xfrm>
          <a:prstGeom prst="rect">
            <a:avLst/>
          </a:prstGeom>
        </p:spPr>
        <p:txBody>
          <a:bodyPr>
            <a:noAutofit/>
          </a:bodyPr>
          <a:p>
            <a:pPr marL="0" indent="0">
              <a:spcBef>
                <a:spcPct val="0"/>
              </a:spcBef>
              <a:spcAft>
                <a:spcPct val="0"/>
              </a:spcAft>
            </a:pPr>
            <a:r>
              <a:rPr lang="en-US" altLang="zh-CN" sz="1800" i="0">
                <a:solidFill>
                  <a:schemeClr val="tx1"/>
                </a:solidFill>
              </a:rPr>
              <a:t>Sun et al. </a:t>
            </a:r>
            <a:r>
              <a:rPr lang="en-US" altLang="zh-CN" sz="1800" b="0" i="0">
                <a:solidFill>
                  <a:schemeClr val="tx1"/>
                </a:solidFill>
              </a:rPr>
              <a:t>PRD 111 (2025) 103019</a:t>
            </a:r>
            <a:endParaRPr lang="en-US" altLang="zh-CN" sz="1600" b="0" i="0">
              <a:solidFill>
                <a:schemeClr val="tx1"/>
              </a:solidFill>
              <a:latin typeface="Lucida Grande"/>
              <a:ea typeface="Lucida Grande"/>
            </a:endParaRPr>
          </a:p>
        </p:txBody>
      </p:sp>
      <p:pic>
        <p:nvPicPr>
          <p:cNvPr id="9" name="图片 8" descr="recording-2024-04-16-00-26-03"/>
          <p:cNvPicPr>
            <a:picLocks noChangeAspect="1"/>
          </p:cNvPicPr>
          <p:nvPr/>
        </p:nvPicPr>
        <p:blipFill>
          <a:blip r:embed="rId3"/>
          <a:stretch>
            <a:fillRect/>
          </a:stretch>
        </p:blipFill>
        <p:spPr>
          <a:xfrm>
            <a:off x="1188085" y="3860800"/>
            <a:ext cx="2196465" cy="2022475"/>
          </a:xfrm>
          <a:prstGeom prst="rect">
            <a:avLst/>
          </a:prstGeom>
        </p:spPr>
      </p:pic>
      <p:pic>
        <p:nvPicPr>
          <p:cNvPr id="11" name="图片 10"/>
          <p:cNvPicPr>
            <a:picLocks noChangeAspect="1"/>
          </p:cNvPicPr>
          <p:nvPr/>
        </p:nvPicPr>
        <p:blipFill>
          <a:blip r:embed="rId4"/>
          <a:stretch>
            <a:fillRect/>
          </a:stretch>
        </p:blipFill>
        <p:spPr>
          <a:xfrm>
            <a:off x="52705" y="548640"/>
            <a:ext cx="4962525" cy="3148330"/>
          </a:xfrm>
          <a:prstGeom prst="rect">
            <a:avLst/>
          </a:prstGeom>
        </p:spPr>
      </p:pic>
      <p:grpSp>
        <p:nvGrpSpPr>
          <p:cNvPr id="18" name="组合 17"/>
          <p:cNvGrpSpPr/>
          <p:nvPr/>
        </p:nvGrpSpPr>
        <p:grpSpPr>
          <a:xfrm>
            <a:off x="4309110" y="5676900"/>
            <a:ext cx="4834890" cy="591820"/>
            <a:chOff x="4292" y="4971"/>
            <a:chExt cx="7614" cy="932"/>
          </a:xfrm>
        </p:grpSpPr>
        <p:pic>
          <p:nvPicPr>
            <p:cNvPr id="15" name="图片 14"/>
            <p:cNvPicPr>
              <a:picLocks noChangeAspect="1"/>
            </p:cNvPicPr>
            <p:nvPr/>
          </p:nvPicPr>
          <p:blipFill>
            <a:blip r:embed="rId5"/>
            <a:srcRect l="24638" t="19430" r="26594" b="28194"/>
            <a:stretch>
              <a:fillRect/>
            </a:stretch>
          </p:blipFill>
          <p:spPr>
            <a:xfrm>
              <a:off x="4326" y="4971"/>
              <a:ext cx="2036" cy="405"/>
            </a:xfrm>
            <a:prstGeom prst="rect">
              <a:avLst/>
            </a:prstGeom>
          </p:spPr>
        </p:pic>
        <p:pic>
          <p:nvPicPr>
            <p:cNvPr id="17" name="图片 16"/>
            <p:cNvPicPr>
              <a:picLocks noChangeAspect="1"/>
            </p:cNvPicPr>
            <p:nvPr/>
          </p:nvPicPr>
          <p:blipFill>
            <a:blip r:embed="rId6"/>
            <a:stretch>
              <a:fillRect/>
            </a:stretch>
          </p:blipFill>
          <p:spPr>
            <a:xfrm>
              <a:off x="4292" y="5359"/>
              <a:ext cx="7614" cy="544"/>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1"/>
          <a:srcRect r="2788"/>
          <a:stretch>
            <a:fillRect/>
          </a:stretch>
        </p:blipFill>
        <p:spPr>
          <a:xfrm>
            <a:off x="1331595" y="1340485"/>
            <a:ext cx="4966335" cy="699135"/>
          </a:xfrm>
          <a:prstGeom prst="rect">
            <a:avLst/>
          </a:prstGeom>
        </p:spPr>
      </p:pic>
      <p:sp>
        <p:nvSpPr>
          <p:cNvPr id="2" name="文本框 1"/>
          <p:cNvSpPr txBox="1"/>
          <p:nvPr/>
        </p:nvSpPr>
        <p:spPr>
          <a:xfrm>
            <a:off x="0" y="14605"/>
            <a:ext cx="2192020" cy="475615"/>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en-US" sz="2500" noProof="1" smtClean="0"/>
              <a:t>Baryon Spectra</a:t>
            </a:r>
            <a:endParaRPr lang="en-US" sz="2500" noProof="1" smtClean="0"/>
          </a:p>
        </p:txBody>
      </p:sp>
      <p:sp>
        <p:nvSpPr>
          <p:cNvPr id="50" name="灯片编号占位符 49"/>
          <p:cNvSpPr>
            <a:spLocks noGrp="1"/>
          </p:cNvSpPr>
          <p:nvPr>
            <p:ph type="sldNum" sz="quarter" idx="12"/>
          </p:nvPr>
        </p:nvSpPr>
        <p:spPr/>
        <p:txBody>
          <a:bodyPr/>
          <a:p>
            <a:pPr>
              <a:defRPr/>
            </a:pPr>
            <a:fld id="{5AF3865C-8E7E-43F6-9267-532416176426}" type="slidenum">
              <a:rPr lang="zh-CN" altLang="en-US"/>
            </a:fld>
            <a:endParaRPr lang="zh-CN" altLang="en-US"/>
          </a:p>
        </p:txBody>
      </p:sp>
      <p:sp>
        <p:nvSpPr>
          <p:cNvPr id="3" name="文本框 2"/>
          <p:cNvSpPr txBox="1"/>
          <p:nvPr/>
        </p:nvSpPr>
        <p:spPr>
          <a:xfrm>
            <a:off x="2770505" y="116840"/>
            <a:ext cx="3642360" cy="398780"/>
          </a:xfrm>
          <a:prstGeom prst="rect">
            <a:avLst/>
          </a:prstGeom>
          <a:noFill/>
        </p:spPr>
        <p:txBody>
          <a:bodyPr wrap="square" rtlCol="0" anchor="t">
            <a:spAutoFit/>
          </a:bodyPr>
          <a:p>
            <a:r>
              <a:rPr lang="en-US"/>
              <a:t>You et al.</a:t>
            </a:r>
            <a:r>
              <a:rPr lang="en-US" altLang="zh-CN"/>
              <a:t> </a:t>
            </a:r>
            <a:r>
              <a:rPr lang="zh-CN" altLang="en-US"/>
              <a:t>NPR</a:t>
            </a:r>
            <a:r>
              <a:rPr lang="en-US" altLang="zh-CN"/>
              <a:t> </a:t>
            </a:r>
            <a:r>
              <a:rPr lang="zh-CN" altLang="en-US"/>
              <a:t>39</a:t>
            </a:r>
            <a:r>
              <a:rPr lang="en-US" altLang="zh-CN"/>
              <a:t> (2022) </a:t>
            </a:r>
            <a:r>
              <a:rPr lang="zh-CN" altLang="en-US"/>
              <a:t>302</a:t>
            </a:r>
            <a:endParaRPr lang="zh-CN" altLang="en-US"/>
          </a:p>
        </p:txBody>
      </p:sp>
      <p:sp>
        <p:nvSpPr>
          <p:cNvPr id="4" name="文本框 3"/>
          <p:cNvSpPr txBox="1"/>
          <p:nvPr/>
        </p:nvSpPr>
        <p:spPr>
          <a:xfrm>
            <a:off x="5507990" y="2056765"/>
            <a:ext cx="3220085" cy="398780"/>
          </a:xfrm>
          <a:prstGeom prst="rect">
            <a:avLst/>
          </a:prstGeom>
          <a:noFill/>
        </p:spPr>
        <p:txBody>
          <a:bodyPr wrap="square" rtlCol="0" anchor="t">
            <a:spAutoFit/>
          </a:bodyPr>
          <a:p>
            <a:r>
              <a:rPr lang="zh-CN" altLang="en-US"/>
              <a:t>Center-of-mass correction</a:t>
            </a:r>
            <a:endParaRPr lang="zh-CN" altLang="en-US"/>
          </a:p>
        </p:txBody>
      </p:sp>
      <p:pic>
        <p:nvPicPr>
          <p:cNvPr id="5" name="图片 4"/>
          <p:cNvPicPr>
            <a:picLocks noChangeAspect="1"/>
          </p:cNvPicPr>
          <p:nvPr>
            <p:custDataLst>
              <p:tags r:id="rId2"/>
            </p:custDataLst>
          </p:nvPr>
        </p:nvPicPr>
        <p:blipFill>
          <a:blip r:embed="rId3"/>
          <a:stretch>
            <a:fillRect/>
          </a:stretch>
        </p:blipFill>
        <p:spPr>
          <a:xfrm>
            <a:off x="5220335" y="2423795"/>
            <a:ext cx="3887470" cy="626110"/>
          </a:xfrm>
          <a:prstGeom prst="rect">
            <a:avLst/>
          </a:prstGeom>
        </p:spPr>
      </p:pic>
      <p:sp>
        <p:nvSpPr>
          <p:cNvPr id="6" name="文本框 5"/>
          <p:cNvSpPr txBox="1"/>
          <p:nvPr/>
        </p:nvSpPr>
        <p:spPr>
          <a:xfrm>
            <a:off x="5227955" y="3301365"/>
            <a:ext cx="4010025" cy="398780"/>
          </a:xfrm>
          <a:prstGeom prst="rect">
            <a:avLst/>
          </a:prstGeom>
          <a:noFill/>
        </p:spPr>
        <p:txBody>
          <a:bodyPr wrap="square" rtlCol="0" anchor="t">
            <a:spAutoFit/>
          </a:bodyPr>
          <a:p>
            <a:r>
              <a:rPr lang="zh-CN" altLang="en-US"/>
              <a:t>One-gluon-exchange interactions</a:t>
            </a:r>
            <a:endParaRPr lang="zh-CN" altLang="en-US"/>
          </a:p>
        </p:txBody>
      </p:sp>
      <p:pic>
        <p:nvPicPr>
          <p:cNvPr id="7" name="图片 6"/>
          <p:cNvPicPr>
            <a:picLocks noChangeAspect="1"/>
          </p:cNvPicPr>
          <p:nvPr>
            <p:custDataLst>
              <p:tags r:id="rId4"/>
            </p:custDataLst>
          </p:nvPr>
        </p:nvPicPr>
        <p:blipFill>
          <a:blip r:embed="rId5"/>
          <a:stretch>
            <a:fillRect/>
          </a:stretch>
        </p:blipFill>
        <p:spPr>
          <a:xfrm>
            <a:off x="5418455" y="3856355"/>
            <a:ext cx="3491230" cy="665480"/>
          </a:xfrm>
          <a:prstGeom prst="rect">
            <a:avLst/>
          </a:prstGeom>
        </p:spPr>
      </p:pic>
      <p:pic>
        <p:nvPicPr>
          <p:cNvPr id="8" name="图片 7"/>
          <p:cNvPicPr>
            <a:picLocks noChangeAspect="1"/>
          </p:cNvPicPr>
          <p:nvPr>
            <p:custDataLst>
              <p:tags r:id="rId6"/>
            </p:custDataLst>
          </p:nvPr>
        </p:nvPicPr>
        <p:blipFill>
          <a:blip r:embed="rId7"/>
          <a:stretch>
            <a:fillRect/>
          </a:stretch>
        </p:blipFill>
        <p:spPr>
          <a:xfrm>
            <a:off x="5219700" y="4638040"/>
            <a:ext cx="3918585" cy="1643380"/>
          </a:xfrm>
          <a:prstGeom prst="rect">
            <a:avLst/>
          </a:prstGeom>
        </p:spPr>
      </p:pic>
      <p:pic>
        <p:nvPicPr>
          <p:cNvPr id="9" name="图片 8"/>
          <p:cNvPicPr>
            <a:picLocks noChangeAspect="1"/>
          </p:cNvPicPr>
          <p:nvPr>
            <p:custDataLst>
              <p:tags r:id="rId8"/>
            </p:custDataLst>
          </p:nvPr>
        </p:nvPicPr>
        <p:blipFill>
          <a:blip r:embed="rId9">
            <a:clrChange>
              <a:clrFrom>
                <a:srgbClr val="FFFFFF">
                  <a:alpha val="100000"/>
                </a:srgbClr>
              </a:clrFrom>
              <a:clrTo>
                <a:srgbClr val="FFFFFF">
                  <a:alpha val="100000"/>
                  <a:alpha val="0"/>
                </a:srgbClr>
              </a:clrTo>
            </a:clrChange>
          </a:blip>
          <a:stretch>
            <a:fillRect/>
          </a:stretch>
        </p:blipFill>
        <p:spPr>
          <a:xfrm>
            <a:off x="-26670" y="2127885"/>
            <a:ext cx="5254625" cy="3717925"/>
          </a:xfrm>
          <a:prstGeom prst="rect">
            <a:avLst/>
          </a:prstGeom>
        </p:spPr>
      </p:pic>
      <p:sp>
        <p:nvSpPr>
          <p:cNvPr id="11" name="Date Placeholder 6"/>
          <p:cNvSpPr>
            <a:spLocks noGrp="1"/>
          </p:cNvSpPr>
          <p:nvPr userDrawn="1"/>
        </p:nvSpPr>
        <p:spPr>
          <a:xfrm>
            <a:off x="20955" y="6451600"/>
            <a:ext cx="5242560" cy="365125"/>
          </a:xfrm>
          <a:prstGeom prst="rect">
            <a:avLst/>
          </a:prstGeom>
        </p:spPr>
        <p:txBody>
          <a:bodyPr vert="horz" lIns="91440" tIns="45720" rIns="91440" bIns="45720" rtlCol="0" anchor="ctr"/>
          <a:lstStyle>
            <a:lvl1pPr>
              <a:defRPr/>
            </a:lvl1pPr>
          </a:lstStyle>
          <a:p>
            <a:pPr>
              <a:defRPr/>
            </a:pPr>
            <a:r>
              <a:rPr lang="en-US" sz="1800" dirty="0" smtClean="0">
                <a:solidFill>
                  <a:schemeClr val="bg1"/>
                </a:solidFill>
                <a:sym typeface="+mn-ea"/>
              </a:rPr>
              <a:t>Q</a:t>
            </a:r>
            <a:r>
              <a:rPr sz="1800" dirty="0" smtClean="0">
                <a:solidFill>
                  <a:schemeClr val="bg1"/>
                </a:solidFill>
                <a:sym typeface="+mn-ea"/>
              </a:rPr>
              <a:t>uark matter</a:t>
            </a:r>
            <a:r>
              <a:rPr lang="en-US" sz="1800" dirty="0" smtClean="0">
                <a:solidFill>
                  <a:schemeClr val="bg1"/>
                </a:solidFill>
                <a:sym typeface="+mn-ea"/>
              </a:rPr>
              <a:t> in equivparticle model</a:t>
            </a:r>
            <a:endParaRPr lang="en-US" sz="1800" dirty="0" smtClean="0">
              <a:solidFill>
                <a:schemeClr val="bg1"/>
              </a:solidFill>
              <a:sym typeface="+mn-ea"/>
            </a:endParaRPr>
          </a:p>
        </p:txBody>
      </p:sp>
      <p:pic>
        <p:nvPicPr>
          <p:cNvPr id="12" name="图片 11"/>
          <p:cNvPicPr>
            <a:picLocks noChangeAspect="1"/>
          </p:cNvPicPr>
          <p:nvPr/>
        </p:nvPicPr>
        <p:blipFill>
          <a:blip r:embed="rId10">
            <a:clrChange>
              <a:clrFrom>
                <a:srgbClr val="FFFFFF">
                  <a:alpha val="100000"/>
                </a:srgbClr>
              </a:clrFrom>
              <a:clrTo>
                <a:srgbClr val="FFFFFF">
                  <a:alpha val="100000"/>
                  <a:alpha val="0"/>
                </a:srgbClr>
              </a:clrTo>
            </a:clrChange>
          </a:blip>
          <a:stretch>
            <a:fillRect/>
          </a:stretch>
        </p:blipFill>
        <p:spPr>
          <a:xfrm>
            <a:off x="755650" y="572135"/>
            <a:ext cx="6157595" cy="755650"/>
          </a:xfrm>
          <a:prstGeom prst="rect">
            <a:avLst/>
          </a:prstGeom>
        </p:spPr>
      </p:pic>
      <p:pic>
        <p:nvPicPr>
          <p:cNvPr id="17" name="图片 16"/>
          <p:cNvPicPr>
            <a:picLocks noChangeAspect="1"/>
          </p:cNvPicPr>
          <p:nvPr/>
        </p:nvPicPr>
        <p:blipFill>
          <a:blip r:embed="rId11"/>
          <a:stretch>
            <a:fillRect/>
          </a:stretch>
        </p:blipFill>
        <p:spPr>
          <a:xfrm>
            <a:off x="2386965" y="717550"/>
            <a:ext cx="6740525" cy="5535930"/>
          </a:xfrm>
          <a:prstGeom prst="rect">
            <a:avLst/>
          </a:prstGeom>
        </p:spPr>
      </p:pic>
      <p:pic>
        <p:nvPicPr>
          <p:cNvPr id="18" name="图片 17"/>
          <p:cNvPicPr>
            <a:picLocks noChangeAspect="1"/>
          </p:cNvPicPr>
          <p:nvPr/>
        </p:nvPicPr>
        <p:blipFill>
          <a:blip r:embed="rId12"/>
          <a:stretch>
            <a:fillRect/>
          </a:stretch>
        </p:blipFill>
        <p:spPr>
          <a:xfrm>
            <a:off x="6004560" y="621030"/>
            <a:ext cx="3122930" cy="2712720"/>
          </a:xfrm>
          <a:prstGeom prst="rect">
            <a:avLst/>
          </a:prstGeom>
        </p:spPr>
      </p:pic>
      <p:sp>
        <p:nvSpPr>
          <p:cNvPr id="23" name="文本框 22"/>
          <p:cNvSpPr txBox="1"/>
          <p:nvPr/>
        </p:nvSpPr>
        <p:spPr>
          <a:xfrm rot="19680000">
            <a:off x="4231640" y="835660"/>
            <a:ext cx="2007870" cy="379730"/>
          </a:xfrm>
          <a:prstGeom prst="rect">
            <a:avLst/>
          </a:prstGeom>
          <a:noFill/>
        </p:spPr>
        <p:txBody>
          <a:bodyPr wrap="square" rtlCol="0" anchor="t">
            <a:noAutofit/>
          </a:bodyPr>
          <a:p>
            <a:r>
              <a:rPr lang="en-US" sz="2800" dirty="0">
                <a:solidFill>
                  <a:srgbClr val="FF0000"/>
                </a:solidFill>
                <a:sym typeface="+mn-ea"/>
              </a:rPr>
              <a:t>Preliminary</a:t>
            </a:r>
            <a:endParaRPr lang="en-US" altLang="en-US" sz="2800" dirty="0">
              <a:solidFill>
                <a:srgbClr val="FF0000"/>
              </a:solidFill>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par>
                                <p:cTn id="8" presetID="3" presetClass="entr" presetSubtype="1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linds(horizontal)">
                                      <p:cBhvr>
                                        <p:cTn id="10" dur="500"/>
                                        <p:tgtEl>
                                          <p:spTgt spid="18"/>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blinds(horizontal)">
                                      <p:cBhvr>
                                        <p:cTn id="1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tretch>
            <a:fillRect/>
          </a:stretch>
        </p:blipFill>
        <p:spPr>
          <a:xfrm>
            <a:off x="-35560" y="490220"/>
            <a:ext cx="4700905" cy="3688080"/>
          </a:xfrm>
          <a:prstGeom prst="rect">
            <a:avLst/>
          </a:prstGeom>
        </p:spPr>
      </p:pic>
      <p:pic>
        <p:nvPicPr>
          <p:cNvPr id="13" name="图片 12"/>
          <p:cNvPicPr>
            <a:picLocks noChangeAspect="1"/>
          </p:cNvPicPr>
          <p:nvPr/>
        </p:nvPicPr>
        <p:blipFill>
          <a:blip r:embed="rId2"/>
          <a:stretch>
            <a:fillRect/>
          </a:stretch>
        </p:blipFill>
        <p:spPr>
          <a:xfrm>
            <a:off x="4377055" y="-90170"/>
            <a:ext cx="4678045" cy="3587115"/>
          </a:xfrm>
          <a:prstGeom prst="rect">
            <a:avLst/>
          </a:prstGeom>
        </p:spPr>
      </p:pic>
      <p:sp>
        <p:nvSpPr>
          <p:cNvPr id="2" name="文本框 1"/>
          <p:cNvSpPr txBox="1"/>
          <p:nvPr/>
        </p:nvSpPr>
        <p:spPr>
          <a:xfrm>
            <a:off x="0" y="14605"/>
            <a:ext cx="2622550" cy="475615"/>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en-US" altLang="zh-CN" sz="2500" noProof="1" smtClean="0"/>
              <a:t>Multibaryon states</a:t>
            </a:r>
            <a:endParaRPr lang="en-US" altLang="zh-CN" sz="2500" noProof="1" smtClean="0"/>
          </a:p>
        </p:txBody>
      </p:sp>
      <p:sp>
        <p:nvSpPr>
          <p:cNvPr id="50" name="灯片编号占位符 49"/>
          <p:cNvSpPr>
            <a:spLocks noGrp="1"/>
          </p:cNvSpPr>
          <p:nvPr>
            <p:ph type="sldNum" sz="quarter" idx="12"/>
          </p:nvPr>
        </p:nvSpPr>
        <p:spPr/>
        <p:txBody>
          <a:bodyPr/>
          <a:p>
            <a:pPr>
              <a:defRPr/>
            </a:pPr>
            <a:fld id="{5AF3865C-8E7E-43F6-9267-532416176426}" type="slidenum">
              <a:rPr lang="zh-CN" altLang="en-US"/>
            </a:fld>
            <a:endParaRPr lang="zh-CN" altLang="en-US"/>
          </a:p>
        </p:txBody>
      </p:sp>
      <p:sp>
        <p:nvSpPr>
          <p:cNvPr id="11" name="Date Placeholder 6"/>
          <p:cNvSpPr>
            <a:spLocks noGrp="1"/>
          </p:cNvSpPr>
          <p:nvPr userDrawn="1"/>
        </p:nvSpPr>
        <p:spPr>
          <a:xfrm>
            <a:off x="20955" y="6451600"/>
            <a:ext cx="5242560" cy="365125"/>
          </a:xfrm>
          <a:prstGeom prst="rect">
            <a:avLst/>
          </a:prstGeom>
        </p:spPr>
        <p:txBody>
          <a:bodyPr vert="horz" lIns="91440" tIns="45720" rIns="91440" bIns="45720" rtlCol="0" anchor="ctr"/>
          <a:lstStyle>
            <a:lvl1pPr>
              <a:defRPr/>
            </a:lvl1pPr>
          </a:lstStyle>
          <a:p>
            <a:pPr>
              <a:defRPr/>
            </a:pPr>
            <a:r>
              <a:rPr lang="en-US" sz="1800" dirty="0" smtClean="0">
                <a:solidFill>
                  <a:schemeClr val="bg1"/>
                </a:solidFill>
                <a:sym typeface="+mn-ea"/>
              </a:rPr>
              <a:t>Q</a:t>
            </a:r>
            <a:r>
              <a:rPr sz="1800" dirty="0" smtClean="0">
                <a:solidFill>
                  <a:schemeClr val="bg1"/>
                </a:solidFill>
                <a:sym typeface="+mn-ea"/>
              </a:rPr>
              <a:t>uark matter</a:t>
            </a:r>
            <a:r>
              <a:rPr lang="en-US" sz="1800" dirty="0" smtClean="0">
                <a:solidFill>
                  <a:schemeClr val="bg1"/>
                </a:solidFill>
                <a:sym typeface="+mn-ea"/>
              </a:rPr>
              <a:t> in equivparticle model</a:t>
            </a:r>
            <a:endParaRPr lang="en-US" sz="1800" dirty="0" smtClean="0">
              <a:solidFill>
                <a:schemeClr val="bg1"/>
              </a:solidFill>
              <a:sym typeface="+mn-ea"/>
            </a:endParaRPr>
          </a:p>
        </p:txBody>
      </p:sp>
      <p:pic>
        <p:nvPicPr>
          <p:cNvPr id="16" name="图片 15"/>
          <p:cNvPicPr>
            <a:picLocks noChangeAspect="1"/>
          </p:cNvPicPr>
          <p:nvPr/>
        </p:nvPicPr>
        <p:blipFill>
          <a:blip r:embed="rId3"/>
          <a:stretch>
            <a:fillRect/>
          </a:stretch>
        </p:blipFill>
        <p:spPr>
          <a:xfrm>
            <a:off x="4445635" y="3496945"/>
            <a:ext cx="3288665" cy="2795270"/>
          </a:xfrm>
          <a:prstGeom prst="rect">
            <a:avLst/>
          </a:prstGeom>
        </p:spPr>
      </p:pic>
      <p:sp>
        <p:nvSpPr>
          <p:cNvPr id="17" name="文本框 16"/>
          <p:cNvSpPr txBox="1"/>
          <p:nvPr/>
        </p:nvSpPr>
        <p:spPr>
          <a:xfrm rot="19680000">
            <a:off x="2720340" y="475615"/>
            <a:ext cx="2007870" cy="379730"/>
          </a:xfrm>
          <a:prstGeom prst="rect">
            <a:avLst/>
          </a:prstGeom>
          <a:noFill/>
        </p:spPr>
        <p:txBody>
          <a:bodyPr wrap="square" rtlCol="0" anchor="t">
            <a:noAutofit/>
          </a:bodyPr>
          <a:p>
            <a:r>
              <a:rPr lang="en-US" sz="2800" dirty="0">
                <a:solidFill>
                  <a:srgbClr val="FF0000"/>
                </a:solidFill>
                <a:sym typeface="+mn-ea"/>
              </a:rPr>
              <a:t>Preliminary</a:t>
            </a:r>
            <a:endParaRPr lang="en-US" altLang="en-US" sz="2800" dirty="0">
              <a:solidFill>
                <a:srgbClr val="FF0000"/>
              </a:solidFill>
              <a:sym typeface="+mn-ea"/>
            </a:endParaRPr>
          </a:p>
        </p:txBody>
      </p:sp>
      <p:sp>
        <p:nvSpPr>
          <p:cNvPr id="18" name="矩形 17"/>
          <p:cNvSpPr/>
          <p:nvPr/>
        </p:nvSpPr>
        <p:spPr>
          <a:xfrm>
            <a:off x="4859338" y="5372735"/>
            <a:ext cx="1029335" cy="521970"/>
          </a:xfrm>
          <a:prstGeom prst="rect">
            <a:avLst/>
          </a:prstGeom>
          <a:noFill/>
          <a:ln>
            <a:noFill/>
          </a:ln>
        </p:spPr>
        <p:txBody>
          <a:bodyPr wrap="none" rtlCol="0" anchor="t">
            <a:spAutoFit/>
          </a:bodyPr>
          <a:p>
            <a:pPr algn="ctr"/>
            <a:r>
              <a:rPr lang="en-US" altLang="zh-CN" sz="2800" b="1">
                <a:ln w="22225">
                  <a:solidFill>
                    <a:schemeClr val="accent2"/>
                  </a:solidFill>
                  <a:prstDash val="solid"/>
                </a:ln>
                <a:solidFill>
                  <a:schemeClr val="accent2">
                    <a:lumMod val="40000"/>
                    <a:lumOff val="60000"/>
                  </a:schemeClr>
                </a:solidFill>
                <a:effectLst/>
              </a:rPr>
              <a:t>A = 4</a:t>
            </a:r>
            <a:endParaRPr lang="en-US" altLang="zh-CN" sz="2800" b="1">
              <a:ln w="22225">
                <a:solidFill>
                  <a:schemeClr val="accent2"/>
                </a:solidFill>
                <a:prstDash val="solid"/>
              </a:ln>
              <a:solidFill>
                <a:schemeClr val="accent2">
                  <a:lumMod val="40000"/>
                  <a:lumOff val="60000"/>
                </a:schemeClr>
              </a:solidFill>
              <a:effectLst/>
            </a:endParaRPr>
          </a:p>
        </p:txBody>
      </p:sp>
      <p:sp>
        <p:nvSpPr>
          <p:cNvPr id="19" name="矩形 18"/>
          <p:cNvSpPr/>
          <p:nvPr/>
        </p:nvSpPr>
        <p:spPr>
          <a:xfrm>
            <a:off x="4931728" y="2420620"/>
            <a:ext cx="1029335" cy="521970"/>
          </a:xfrm>
          <a:prstGeom prst="rect">
            <a:avLst/>
          </a:prstGeom>
          <a:noFill/>
          <a:ln>
            <a:noFill/>
          </a:ln>
        </p:spPr>
        <p:txBody>
          <a:bodyPr wrap="none" rtlCol="0" anchor="t">
            <a:spAutoFit/>
          </a:bodyPr>
          <a:p>
            <a:pPr algn="ctr"/>
            <a:r>
              <a:rPr lang="en-US" altLang="zh-CN" sz="2800" b="1">
                <a:ln w="22225">
                  <a:solidFill>
                    <a:schemeClr val="accent2"/>
                  </a:solidFill>
                  <a:prstDash val="solid"/>
                </a:ln>
                <a:solidFill>
                  <a:schemeClr val="accent2">
                    <a:lumMod val="40000"/>
                    <a:lumOff val="60000"/>
                  </a:schemeClr>
                </a:solidFill>
                <a:effectLst/>
              </a:rPr>
              <a:t>A = 3</a:t>
            </a:r>
            <a:endParaRPr lang="en-US" altLang="zh-CN" sz="2800" b="1">
              <a:ln w="22225">
                <a:solidFill>
                  <a:schemeClr val="accent2"/>
                </a:solidFill>
                <a:prstDash val="solid"/>
              </a:ln>
              <a:solidFill>
                <a:schemeClr val="accent2">
                  <a:lumMod val="40000"/>
                  <a:lumOff val="60000"/>
                </a:schemeClr>
              </a:solidFill>
              <a:effectLst/>
            </a:endParaRPr>
          </a:p>
        </p:txBody>
      </p:sp>
      <p:sp>
        <p:nvSpPr>
          <p:cNvPr id="20" name="矩形 19"/>
          <p:cNvSpPr/>
          <p:nvPr/>
        </p:nvSpPr>
        <p:spPr>
          <a:xfrm>
            <a:off x="682943" y="3077210"/>
            <a:ext cx="1029335" cy="521970"/>
          </a:xfrm>
          <a:prstGeom prst="rect">
            <a:avLst/>
          </a:prstGeom>
          <a:noFill/>
          <a:ln>
            <a:noFill/>
          </a:ln>
        </p:spPr>
        <p:txBody>
          <a:bodyPr wrap="none" rtlCol="0" anchor="t">
            <a:spAutoFit/>
          </a:bodyPr>
          <a:p>
            <a:pPr algn="ctr"/>
            <a:r>
              <a:rPr lang="en-US" altLang="zh-CN" sz="2800" b="1">
                <a:ln w="22225">
                  <a:solidFill>
                    <a:schemeClr val="accent2"/>
                  </a:solidFill>
                  <a:prstDash val="solid"/>
                </a:ln>
                <a:solidFill>
                  <a:schemeClr val="accent2">
                    <a:lumMod val="40000"/>
                    <a:lumOff val="60000"/>
                  </a:schemeClr>
                </a:solidFill>
                <a:effectLst/>
              </a:rPr>
              <a:t>A = 2</a:t>
            </a:r>
            <a:endParaRPr lang="en-US" altLang="zh-CN" sz="2800" b="1">
              <a:ln w="22225">
                <a:solidFill>
                  <a:schemeClr val="accent2"/>
                </a:solidFill>
                <a:prstDash val="solid"/>
              </a:ln>
              <a:solidFill>
                <a:schemeClr val="accent2">
                  <a:lumMod val="40000"/>
                  <a:lumOff val="60000"/>
                </a:schemeClr>
              </a:solidFill>
              <a:effectLst/>
            </a:endParaRPr>
          </a:p>
        </p:txBody>
      </p:sp>
      <p:sp>
        <p:nvSpPr>
          <p:cNvPr id="21" name="文本框 20"/>
          <p:cNvSpPr txBox="1"/>
          <p:nvPr/>
        </p:nvSpPr>
        <p:spPr>
          <a:xfrm>
            <a:off x="613410" y="5804535"/>
            <a:ext cx="3642360" cy="398780"/>
          </a:xfrm>
          <a:prstGeom prst="rect">
            <a:avLst/>
          </a:prstGeom>
          <a:noFill/>
        </p:spPr>
        <p:txBody>
          <a:bodyPr wrap="square" rtlCol="0" anchor="t">
            <a:spAutoFit/>
          </a:bodyPr>
          <a:p>
            <a:r>
              <a:rPr lang="en-US"/>
              <a:t>You et al.</a:t>
            </a:r>
            <a:r>
              <a:rPr lang="en-US" altLang="zh-CN"/>
              <a:t> </a:t>
            </a:r>
            <a:r>
              <a:rPr lang="en-US" altLang="zh-CN">
                <a:sym typeface="+mn-ea"/>
              </a:rPr>
              <a:t> (2025)</a:t>
            </a:r>
            <a:endParaRPr lang="zh-CN" alt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14605"/>
            <a:ext cx="4185920" cy="475615"/>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en-US" altLang="zh-CN" sz="2500" noProof="1" smtClean="0"/>
              <a:t>Strangelets and </a:t>
            </a:r>
            <a:r>
              <a:rPr lang="en-US" altLang="zh-CN" sz="2500">
                <a:solidFill>
                  <a:schemeClr val="tx1"/>
                </a:solidFill>
                <a:sym typeface="+mn-ea"/>
              </a:rPr>
              <a:t>udQM nuggets</a:t>
            </a:r>
            <a:endParaRPr lang="zh-CN" altLang="en-US" sz="2500" noProof="1" smtClean="0"/>
          </a:p>
        </p:txBody>
      </p:sp>
      <p:sp>
        <p:nvSpPr>
          <p:cNvPr id="50" name="灯片编号占位符 49"/>
          <p:cNvSpPr>
            <a:spLocks noGrp="1"/>
          </p:cNvSpPr>
          <p:nvPr>
            <p:ph type="sldNum" sz="quarter" idx="12"/>
          </p:nvPr>
        </p:nvSpPr>
        <p:spPr/>
        <p:txBody>
          <a:bodyPr/>
          <a:p>
            <a:pPr>
              <a:defRPr/>
            </a:pPr>
            <a:fld id="{5AF3865C-8E7E-43F6-9267-532416176426}" type="slidenum">
              <a:rPr lang="zh-CN" altLang="en-US"/>
            </a:fld>
            <a:endParaRPr lang="zh-CN" altLang="en-US"/>
          </a:p>
        </p:txBody>
      </p:sp>
      <p:sp>
        <p:nvSpPr>
          <p:cNvPr id="11" name="Date Placeholder 6"/>
          <p:cNvSpPr>
            <a:spLocks noGrp="1"/>
          </p:cNvSpPr>
          <p:nvPr userDrawn="1"/>
        </p:nvSpPr>
        <p:spPr>
          <a:xfrm>
            <a:off x="20955" y="6451600"/>
            <a:ext cx="5242560" cy="365125"/>
          </a:xfrm>
          <a:prstGeom prst="rect">
            <a:avLst/>
          </a:prstGeom>
        </p:spPr>
        <p:txBody>
          <a:bodyPr vert="horz" lIns="91440" tIns="45720" rIns="91440" bIns="45720" rtlCol="0" anchor="ctr"/>
          <a:lstStyle>
            <a:lvl1pPr>
              <a:defRPr/>
            </a:lvl1pPr>
          </a:lstStyle>
          <a:p>
            <a:pPr>
              <a:defRPr/>
            </a:pPr>
            <a:r>
              <a:rPr lang="en-US" sz="1800" dirty="0" smtClean="0">
                <a:solidFill>
                  <a:schemeClr val="bg1"/>
                </a:solidFill>
                <a:sym typeface="+mn-ea"/>
              </a:rPr>
              <a:t>Q</a:t>
            </a:r>
            <a:r>
              <a:rPr sz="1800" dirty="0" smtClean="0">
                <a:solidFill>
                  <a:schemeClr val="bg1"/>
                </a:solidFill>
                <a:sym typeface="+mn-ea"/>
              </a:rPr>
              <a:t>uark matter</a:t>
            </a:r>
            <a:r>
              <a:rPr lang="en-US" sz="1800" dirty="0" smtClean="0">
                <a:solidFill>
                  <a:schemeClr val="bg1"/>
                </a:solidFill>
                <a:sym typeface="+mn-ea"/>
              </a:rPr>
              <a:t> in equivparticle model</a:t>
            </a:r>
            <a:endParaRPr lang="en-US" sz="1800" dirty="0" smtClean="0">
              <a:solidFill>
                <a:schemeClr val="bg1"/>
              </a:solidFill>
              <a:sym typeface="+mn-ea"/>
            </a:endParaRPr>
          </a:p>
        </p:txBody>
      </p:sp>
      <p:pic>
        <p:nvPicPr>
          <p:cNvPr id="3" name="图片 2"/>
          <p:cNvPicPr>
            <a:picLocks noChangeAspect="1"/>
          </p:cNvPicPr>
          <p:nvPr/>
        </p:nvPicPr>
        <p:blipFill>
          <a:blip r:embed="rId1"/>
          <a:stretch>
            <a:fillRect/>
          </a:stretch>
        </p:blipFill>
        <p:spPr>
          <a:xfrm>
            <a:off x="35560" y="908050"/>
            <a:ext cx="9010015" cy="4984115"/>
          </a:xfrm>
          <a:prstGeom prst="rect">
            <a:avLst/>
          </a:prstGeom>
        </p:spPr>
      </p:pic>
      <p:sp>
        <p:nvSpPr>
          <p:cNvPr id="4" name="文本框 3"/>
          <p:cNvSpPr txBox="1"/>
          <p:nvPr/>
        </p:nvSpPr>
        <p:spPr>
          <a:xfrm>
            <a:off x="4284345" y="40640"/>
            <a:ext cx="4246245" cy="398780"/>
          </a:xfrm>
          <a:prstGeom prst="rect">
            <a:avLst/>
          </a:prstGeom>
          <a:noFill/>
        </p:spPr>
        <p:txBody>
          <a:bodyPr wrap="square" rtlCol="0" anchor="t">
            <a:spAutoFit/>
          </a:bodyPr>
          <a:p>
            <a:r>
              <a:rPr lang="en-US" altLang="zh-CN"/>
              <a:t>You et al. PRD 110</a:t>
            </a:r>
            <a:r>
              <a:rPr lang="en-US" altLang="zh-CN">
                <a:sym typeface="+mn-ea"/>
              </a:rPr>
              <a:t> (2024) </a:t>
            </a:r>
            <a:r>
              <a:rPr lang="en-US" altLang="zh-CN"/>
              <a:t>054041</a:t>
            </a:r>
            <a:endParaRPr lang="zh-CN" altLang="en-US"/>
          </a:p>
        </p:txBody>
      </p:sp>
      <p:pic>
        <p:nvPicPr>
          <p:cNvPr id="5" name="图片 4"/>
          <p:cNvPicPr>
            <a:picLocks noChangeAspect="1"/>
          </p:cNvPicPr>
          <p:nvPr/>
        </p:nvPicPr>
        <p:blipFill>
          <a:blip r:embed="rId2"/>
          <a:stretch>
            <a:fillRect/>
          </a:stretch>
        </p:blipFill>
        <p:spPr>
          <a:xfrm>
            <a:off x="2193925" y="760095"/>
            <a:ext cx="6922770" cy="5132070"/>
          </a:xfrm>
          <a:prstGeom prst="rect">
            <a:avLst/>
          </a:prstGeom>
        </p:spPr>
      </p:pic>
      <p:grpSp>
        <p:nvGrpSpPr>
          <p:cNvPr id="7" name="组合 6"/>
          <p:cNvGrpSpPr>
            <a:grpSpLocks noChangeAspect="1"/>
          </p:cNvGrpSpPr>
          <p:nvPr/>
        </p:nvGrpSpPr>
        <p:grpSpPr>
          <a:xfrm>
            <a:off x="36255" y="5948826"/>
            <a:ext cx="5044318" cy="386114"/>
            <a:chOff x="3330" y="5486"/>
            <a:chExt cx="12350" cy="945"/>
          </a:xfrm>
        </p:grpSpPr>
        <p:pic>
          <p:nvPicPr>
            <p:cNvPr id="15" name="图片 14"/>
            <p:cNvPicPr>
              <a:picLocks noChangeAspect="1"/>
            </p:cNvPicPr>
            <p:nvPr/>
          </p:nvPicPr>
          <p:blipFill>
            <a:blip r:embed="rId3"/>
            <a:srcRect l="24865" t="147" r="26872"/>
            <a:stretch>
              <a:fillRect/>
            </a:stretch>
          </p:blipFill>
          <p:spPr>
            <a:xfrm>
              <a:off x="3330" y="5486"/>
              <a:ext cx="2468" cy="945"/>
            </a:xfrm>
            <a:prstGeom prst="rect">
              <a:avLst/>
            </a:prstGeom>
          </p:spPr>
        </p:pic>
        <p:pic>
          <p:nvPicPr>
            <p:cNvPr id="6" name="图片 5"/>
            <p:cNvPicPr>
              <a:picLocks noChangeAspect="1"/>
            </p:cNvPicPr>
            <p:nvPr/>
          </p:nvPicPr>
          <p:blipFill>
            <a:blip r:embed="rId4"/>
            <a:stretch>
              <a:fillRect/>
            </a:stretch>
          </p:blipFill>
          <p:spPr>
            <a:xfrm>
              <a:off x="5975" y="5662"/>
              <a:ext cx="9705" cy="615"/>
            </a:xfrm>
            <a:prstGeom prst="rect">
              <a:avLst/>
            </a:prstGeom>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14605"/>
            <a:ext cx="3265170" cy="521970"/>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en-US" altLang="en-US" sz="2800" dirty="0">
                <a:solidFill>
                  <a:schemeClr val="tx1"/>
                </a:solidFill>
                <a:sym typeface="+mn-ea"/>
              </a:rPr>
              <a:t>Extended NJL model</a:t>
            </a:r>
            <a:endParaRPr lang="en-US" sz="2800" noProof="1"/>
          </a:p>
        </p:txBody>
      </p:sp>
      <p:sp>
        <p:nvSpPr>
          <p:cNvPr id="9" name="灯片编号占位符 8"/>
          <p:cNvSpPr>
            <a:spLocks noGrp="1"/>
          </p:cNvSpPr>
          <p:nvPr>
            <p:ph type="sldNum" sz="quarter" idx="12"/>
          </p:nvPr>
        </p:nvSpPr>
        <p:spPr/>
        <p:txBody>
          <a:bodyPr/>
          <a:p>
            <a:pPr>
              <a:defRPr/>
            </a:pPr>
            <a:fld id="{5AF3865C-8E7E-43F6-9267-532416176426}" type="slidenum">
              <a:rPr lang="zh-CN" altLang="en-US"/>
            </a:fld>
            <a:endParaRPr lang="zh-CN" altLang="en-US"/>
          </a:p>
        </p:txBody>
      </p:sp>
      <p:sp>
        <p:nvSpPr>
          <p:cNvPr id="42" name="页脚占位符 5"/>
          <p:cNvSpPr>
            <a:spLocks noGrp="1"/>
          </p:cNvSpPr>
          <p:nvPr/>
        </p:nvSpPr>
        <p:spPr>
          <a:xfrm>
            <a:off x="0" y="6412865"/>
            <a:ext cx="2353310" cy="398145"/>
          </a:xfrm>
          <a:prstGeom prst="rect">
            <a:avLst/>
          </a:prstGeom>
        </p:spPr>
        <p:txBody>
          <a:bodyPr vert="horz" lIns="91440" tIns="45720" rIns="91440" bIns="45720" rtlCol="0" anchor="ctr"/>
          <a:lstStyle>
            <a:defPPr>
              <a:defRPr lang="en-US"/>
            </a:defPPr>
            <a:lvl1pPr marL="0" algn="ctr" defTabSz="914400" rtl="0" eaLnBrk="1" latinLnBrk="0" hangingPunct="1">
              <a:buFont typeface="Arial" panose="020B0604020202020204" pitchFamily="34" charset="0"/>
              <a:buNone/>
              <a:defRPr sz="14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sz="1800" dirty="0">
                <a:sym typeface="+mn-ea"/>
              </a:rPr>
              <a:t>unified </a:t>
            </a:r>
            <a:r>
              <a:rPr lang="en-US" sz="1800" dirty="0">
                <a:sym typeface="+mn-ea"/>
              </a:rPr>
              <a:t>Description</a:t>
            </a:r>
            <a:endParaRPr lang="en-US" sz="1800" dirty="0">
              <a:sym typeface="+mn-ea"/>
            </a:endParaRPr>
          </a:p>
        </p:txBody>
      </p:sp>
      <p:sp>
        <p:nvSpPr>
          <p:cNvPr id="20" name="文本框 19"/>
          <p:cNvSpPr txBox="1"/>
          <p:nvPr/>
        </p:nvSpPr>
        <p:spPr>
          <a:xfrm>
            <a:off x="0" y="536575"/>
            <a:ext cx="7287895" cy="398780"/>
          </a:xfrm>
          <a:prstGeom prst="rect">
            <a:avLst/>
          </a:prstGeom>
          <a:noFill/>
        </p:spPr>
        <p:txBody>
          <a:bodyPr wrap="square" rtlCol="0" anchor="t">
            <a:spAutoFit/>
          </a:bodyPr>
          <a:p>
            <a:r>
              <a:rPr lang="en-US"/>
              <a:t>The </a:t>
            </a:r>
            <a:r>
              <a:rPr lang="zh-CN" altLang="en-US"/>
              <a:t>Lagrangian density of a</a:t>
            </a:r>
            <a:r>
              <a:rPr lang="en-US" altLang="zh-CN"/>
              <a:t>n </a:t>
            </a:r>
            <a:r>
              <a:rPr lang="en-US">
                <a:sym typeface="+mn-ea"/>
              </a:rPr>
              <a:t>e</a:t>
            </a:r>
            <a:r>
              <a:rPr lang="en-US">
                <a:sym typeface="+mn-ea"/>
              </a:rPr>
              <a:t>xtended</a:t>
            </a:r>
            <a:r>
              <a:rPr lang="zh-CN" altLang="en-US"/>
              <a:t> SU(3) NJL model</a:t>
            </a:r>
            <a:r>
              <a:rPr lang="en-US" altLang="zh-CN"/>
              <a:t>:</a:t>
            </a:r>
            <a:endParaRPr lang="en-US" altLang="zh-CN"/>
          </a:p>
        </p:txBody>
      </p:sp>
      <p:grpSp>
        <p:nvGrpSpPr>
          <p:cNvPr id="28" name="组合 27"/>
          <p:cNvGrpSpPr/>
          <p:nvPr/>
        </p:nvGrpSpPr>
        <p:grpSpPr>
          <a:xfrm>
            <a:off x="-36195" y="5330190"/>
            <a:ext cx="6518275" cy="943610"/>
            <a:chOff x="113" y="7049"/>
            <a:chExt cx="10265" cy="1486"/>
          </a:xfrm>
        </p:grpSpPr>
        <p:sp>
          <p:nvSpPr>
            <p:cNvPr id="26" name="文本框 25"/>
            <p:cNvSpPr txBox="1"/>
            <p:nvPr/>
          </p:nvSpPr>
          <p:spPr>
            <a:xfrm>
              <a:off x="113" y="7049"/>
              <a:ext cx="10265" cy="1486"/>
            </a:xfrm>
            <a:prstGeom prst="rect">
              <a:avLst/>
            </a:prstGeom>
            <a:noFill/>
          </p:spPr>
          <p:txBody>
            <a:bodyPr wrap="square" rtlCol="0" anchor="t">
              <a:noAutofit/>
            </a:bodyPr>
            <a:p>
              <a:r>
                <a:rPr lang="en-US" sz="1800"/>
                <a:t>P</a:t>
              </a:r>
              <a:r>
                <a:rPr lang="zh-CN" altLang="en-US" sz="1800"/>
                <a:t>arameters</a:t>
              </a:r>
              <a:r>
                <a:rPr lang="zh-CN" altLang="en-US" sz="1800">
                  <a:solidFill>
                    <a:srgbClr val="FF0000"/>
                  </a:solidFill>
                </a:rPr>
                <a:t> </a:t>
              </a:r>
              <a:r>
                <a:rPr lang="en-US" altLang="zh-CN" sz="1800">
                  <a:solidFill>
                    <a:srgbClr val="FF0000"/>
                  </a:solidFill>
                </a:rPr>
                <a:t>RKH </a:t>
              </a:r>
              <a:r>
                <a:rPr lang="en-US" altLang="zh-CN" sz="1800"/>
                <a:t>[Rehberg_Klevansky_Hüfner1996_PRC53-410]: </a:t>
              </a:r>
              <a:r>
                <a:rPr lang="zh-CN" altLang="en-US" sz="1800"/>
                <a:t>λ = 602.3 MeV, </a:t>
              </a:r>
              <a:r>
                <a:rPr lang="zh-CN" altLang="en-US" sz="1800" i="1">
                  <a:sym typeface="+mn-ea"/>
                </a:rPr>
                <a:t>m</a:t>
              </a:r>
              <a:r>
                <a:rPr lang="zh-CN" altLang="en-US" sz="1800" i="1" baseline="-25000">
                  <a:sym typeface="+mn-ea"/>
                </a:rPr>
                <a:t>u</a:t>
              </a:r>
              <a:r>
                <a:rPr lang="zh-CN" altLang="en-US" sz="1800" baseline="-25000">
                  <a:sym typeface="+mn-ea"/>
                </a:rPr>
                <a:t>0</a:t>
              </a:r>
              <a:r>
                <a:rPr lang="zh-CN" altLang="en-US" sz="1800">
                  <a:sym typeface="+mn-ea"/>
                </a:rPr>
                <a:t> = </a:t>
              </a:r>
              <a:r>
                <a:rPr lang="zh-CN" altLang="en-US" sz="1800" i="1">
                  <a:sym typeface="+mn-ea"/>
                </a:rPr>
                <a:t>m</a:t>
              </a:r>
              <a:r>
                <a:rPr lang="zh-CN" altLang="en-US" sz="1800" i="1" baseline="-25000">
                  <a:sym typeface="+mn-ea"/>
                </a:rPr>
                <a:t>d</a:t>
              </a:r>
              <a:r>
                <a:rPr lang="zh-CN" altLang="en-US" sz="1800" baseline="-25000">
                  <a:sym typeface="+mn-ea"/>
                </a:rPr>
                <a:t>0</a:t>
              </a:r>
              <a:r>
                <a:rPr lang="zh-CN" altLang="en-US" sz="1800">
                  <a:sym typeface="+mn-ea"/>
                </a:rPr>
                <a:t> = 5.5 MeV</a:t>
              </a:r>
              <a:r>
                <a:rPr lang="en-US" altLang="zh-CN" sz="1800">
                  <a:sym typeface="+mn-ea"/>
                </a:rPr>
                <a:t>, </a:t>
              </a:r>
              <a:r>
                <a:rPr lang="zh-CN" altLang="en-US" sz="1800" i="1">
                  <a:sym typeface="+mn-ea"/>
                </a:rPr>
                <a:t>m</a:t>
              </a:r>
              <a:r>
                <a:rPr lang="zh-CN" altLang="en-US" sz="1800" i="1" baseline="-25000">
                  <a:sym typeface="+mn-ea"/>
                </a:rPr>
                <a:t>s</a:t>
              </a:r>
              <a:r>
                <a:rPr lang="zh-CN" altLang="en-US" sz="1800" baseline="-25000">
                  <a:sym typeface="+mn-ea"/>
                </a:rPr>
                <a:t>0</a:t>
              </a:r>
              <a:r>
                <a:rPr lang="zh-CN" altLang="en-US" sz="1800"/>
                <a:t> = 140.7 MeV, </a:t>
              </a:r>
              <a:r>
                <a:rPr lang="zh-CN" altLang="en-US" sz="1800" i="1">
                  <a:sym typeface="+mn-ea"/>
                </a:rPr>
                <a:t>G</a:t>
              </a:r>
              <a:r>
                <a:rPr lang="zh-CN" altLang="en-US" sz="1800" baseline="-25000">
                  <a:sym typeface="+mn-ea"/>
                </a:rPr>
                <a:t>S</a:t>
              </a:r>
              <a:r>
                <a:rPr lang="zh-CN" altLang="en-US" sz="1800"/>
                <a:t> =</a:t>
              </a:r>
              <a:r>
                <a:rPr lang="en-US" altLang="zh-CN" sz="1800"/>
                <a:t> </a:t>
              </a:r>
              <a:r>
                <a:rPr lang="en-US" altLang="zh-CN" sz="1800" i="1"/>
                <a:t>g</a:t>
              </a:r>
              <a:r>
                <a:rPr lang="zh-CN" altLang="en-US" sz="1800" baseline="-25000">
                  <a:latin typeface="Calibri" panose="020F0502020204030204" pitchFamily="34" charset="0"/>
                  <a:cs typeface="Calibri" panose="020F0502020204030204" pitchFamily="34" charset="0"/>
                  <a:sym typeface="+mn-ea"/>
                </a:rPr>
                <a:t>σ</a:t>
              </a:r>
              <a:r>
                <a:rPr lang="zh-CN" altLang="en-US" sz="1800" baseline="30000">
                  <a:sym typeface="+mn-ea"/>
                </a:rPr>
                <a:t>2</a:t>
              </a:r>
              <a:r>
                <a:rPr lang="zh-CN" altLang="en-US" sz="1800">
                  <a:sym typeface="+mn-ea"/>
                </a:rPr>
                <a:t>/</a:t>
              </a:r>
              <a:r>
                <a:rPr lang="en-US" altLang="zh-CN" sz="1800">
                  <a:sym typeface="+mn-ea"/>
                </a:rPr>
                <a:t>4</a:t>
              </a:r>
              <a:r>
                <a:rPr lang="en-US" altLang="zh-CN" sz="1800" i="1">
                  <a:sym typeface="+mn-ea"/>
                </a:rPr>
                <a:t>m</a:t>
              </a:r>
              <a:r>
                <a:rPr lang="zh-CN" altLang="en-US" sz="1800" baseline="-25000">
                  <a:latin typeface="Calibri" panose="020F0502020204030204" pitchFamily="34" charset="0"/>
                  <a:cs typeface="Calibri" panose="020F0502020204030204" pitchFamily="34" charset="0"/>
                  <a:sym typeface="+mn-ea"/>
                </a:rPr>
                <a:t>σ</a:t>
              </a:r>
              <a:r>
                <a:rPr lang="zh-CN" altLang="en-US" sz="1800" baseline="30000">
                  <a:sym typeface="+mn-ea"/>
                </a:rPr>
                <a:t>2</a:t>
              </a:r>
              <a:r>
                <a:rPr lang="zh-CN" altLang="en-US" sz="1800"/>
                <a:t> </a:t>
              </a:r>
              <a:r>
                <a:rPr lang="en-US" altLang="zh-CN" sz="1800"/>
                <a:t>= </a:t>
              </a:r>
              <a:r>
                <a:rPr lang="zh-CN" altLang="en-US" sz="1800"/>
                <a:t>1.835/</a:t>
              </a:r>
              <a:r>
                <a:rPr lang="zh-CN" altLang="en-US" sz="1800">
                  <a:sym typeface="+mn-ea"/>
                </a:rPr>
                <a:t>λ</a:t>
              </a:r>
              <a:r>
                <a:rPr lang="zh-CN" altLang="en-US" sz="1800" baseline="30000">
                  <a:sym typeface="+mn-ea"/>
                </a:rPr>
                <a:t>2</a:t>
              </a:r>
              <a:r>
                <a:rPr lang="zh-CN" altLang="en-US" sz="1800">
                  <a:sym typeface="+mn-ea"/>
                </a:rPr>
                <a:t> , </a:t>
              </a:r>
              <a:r>
                <a:rPr lang="zh-CN" altLang="en-US" sz="1800" i="1">
                  <a:sym typeface="+mn-ea"/>
                </a:rPr>
                <a:t>K</a:t>
              </a:r>
              <a:r>
                <a:rPr lang="zh-CN" altLang="en-US" sz="1800"/>
                <a:t> = 12.36/</a:t>
              </a:r>
              <a:r>
                <a:rPr lang="zh-CN" altLang="en-US" sz="1800">
                  <a:sym typeface="+mn-ea"/>
                </a:rPr>
                <a:t>λ</a:t>
              </a:r>
              <a:r>
                <a:rPr lang="zh-CN" altLang="en-US" sz="1800" baseline="30000">
                  <a:sym typeface="+mn-ea"/>
                </a:rPr>
                <a:t>5</a:t>
              </a:r>
              <a:endParaRPr lang="zh-CN" altLang="en-US" sz="1800" baseline="30000">
                <a:sym typeface="+mn-ea"/>
              </a:endParaRPr>
            </a:p>
          </p:txBody>
        </p:sp>
        <p:sp>
          <p:nvSpPr>
            <p:cNvPr id="27" name="文本框 26"/>
            <p:cNvSpPr txBox="1"/>
            <p:nvPr/>
          </p:nvSpPr>
          <p:spPr>
            <a:xfrm>
              <a:off x="5212" y="7668"/>
              <a:ext cx="488" cy="628"/>
            </a:xfrm>
            <a:prstGeom prst="rect">
              <a:avLst/>
            </a:prstGeom>
            <a:noFill/>
          </p:spPr>
          <p:txBody>
            <a:bodyPr wrap="none" rtlCol="0" anchor="t">
              <a:spAutoFit/>
            </a:bodyPr>
            <a:p>
              <a:endParaRPr lang="zh-CN" altLang="en-US"/>
            </a:p>
          </p:txBody>
        </p:sp>
      </p:grpSp>
      <p:pic>
        <p:nvPicPr>
          <p:cNvPr id="7" name="图片 6"/>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1889760" y="4514215"/>
            <a:ext cx="3432810" cy="798195"/>
          </a:xfrm>
          <a:prstGeom prst="rect">
            <a:avLst/>
          </a:prstGeom>
        </p:spPr>
      </p:pic>
      <p:sp>
        <p:nvSpPr>
          <p:cNvPr id="4" name="文本框 3"/>
          <p:cNvSpPr txBox="1"/>
          <p:nvPr/>
        </p:nvSpPr>
        <p:spPr>
          <a:xfrm>
            <a:off x="430530" y="3850005"/>
            <a:ext cx="1275715" cy="398780"/>
          </a:xfrm>
          <a:prstGeom prst="rect">
            <a:avLst/>
          </a:prstGeom>
          <a:noFill/>
        </p:spPr>
        <p:txBody>
          <a:bodyPr wrap="square" rtlCol="0" anchor="t">
            <a:spAutoFit/>
          </a:bodyPr>
          <a:p>
            <a:r>
              <a:rPr lang="en-US" altLang="zh-CN">
                <a:sym typeface="+mn-ea"/>
              </a:rPr>
              <a:t>Baryons:</a:t>
            </a:r>
            <a:endParaRPr lang="en-US" altLang="zh-CN">
              <a:sym typeface="+mn-ea"/>
            </a:endParaRPr>
          </a:p>
        </p:txBody>
      </p:sp>
      <p:sp>
        <p:nvSpPr>
          <p:cNvPr id="8" name="文本框 7"/>
          <p:cNvSpPr txBox="1"/>
          <p:nvPr/>
        </p:nvSpPr>
        <p:spPr>
          <a:xfrm>
            <a:off x="494030" y="4622800"/>
            <a:ext cx="1275715" cy="398780"/>
          </a:xfrm>
          <a:prstGeom prst="rect">
            <a:avLst/>
          </a:prstGeom>
          <a:noFill/>
        </p:spPr>
        <p:txBody>
          <a:bodyPr wrap="square" rtlCol="0" anchor="t">
            <a:spAutoFit/>
          </a:bodyPr>
          <a:p>
            <a:r>
              <a:rPr lang="en-US" altLang="zh-CN">
                <a:sym typeface="+mn-ea"/>
              </a:rPr>
              <a:t>Quarks:</a:t>
            </a:r>
            <a:endParaRPr lang="en-US" altLang="zh-CN">
              <a:sym typeface="+mn-ea"/>
            </a:endParaRPr>
          </a:p>
        </p:txBody>
      </p:sp>
      <p:pic>
        <p:nvPicPr>
          <p:cNvPr id="10" name="图片 9"/>
          <p:cNvPicPr>
            <a:picLocks noChangeAspect="1"/>
          </p:cNvPicPr>
          <p:nvPr/>
        </p:nvPicPr>
        <p:blipFill>
          <a:blip r:embed="rId2"/>
          <a:stretch>
            <a:fillRect/>
          </a:stretch>
        </p:blipFill>
        <p:spPr>
          <a:xfrm>
            <a:off x="1765935" y="3851910"/>
            <a:ext cx="4232910" cy="536575"/>
          </a:xfrm>
          <a:prstGeom prst="rect">
            <a:avLst/>
          </a:prstGeom>
        </p:spPr>
      </p:pic>
      <p:pic>
        <p:nvPicPr>
          <p:cNvPr id="3" name="图片 2"/>
          <p:cNvPicPr>
            <a:picLocks noChangeAspect="1"/>
          </p:cNvPicPr>
          <p:nvPr/>
        </p:nvPicPr>
        <p:blipFill>
          <a:blip r:embed="rId3"/>
          <a:stretch>
            <a:fillRect/>
          </a:stretch>
        </p:blipFill>
        <p:spPr>
          <a:xfrm>
            <a:off x="636905" y="930275"/>
            <a:ext cx="5281930" cy="1970405"/>
          </a:xfrm>
          <a:prstGeom prst="rect">
            <a:avLst/>
          </a:prstGeom>
        </p:spPr>
      </p:pic>
      <p:pic>
        <p:nvPicPr>
          <p:cNvPr id="6" name="图片 5"/>
          <p:cNvPicPr>
            <a:picLocks noChangeAspect="1"/>
          </p:cNvPicPr>
          <p:nvPr/>
        </p:nvPicPr>
        <p:blipFill>
          <a:blip r:embed="rId4"/>
          <a:stretch>
            <a:fillRect/>
          </a:stretch>
        </p:blipFill>
        <p:spPr>
          <a:xfrm>
            <a:off x="532765" y="3063875"/>
            <a:ext cx="5351780" cy="615950"/>
          </a:xfrm>
          <a:prstGeom prst="rect">
            <a:avLst/>
          </a:prstGeom>
        </p:spPr>
      </p:pic>
      <p:grpSp>
        <p:nvGrpSpPr>
          <p:cNvPr id="55" name="组合 54"/>
          <p:cNvGrpSpPr/>
          <p:nvPr/>
        </p:nvGrpSpPr>
        <p:grpSpPr>
          <a:xfrm>
            <a:off x="6410960" y="3501390"/>
            <a:ext cx="3000375" cy="2771775"/>
            <a:chOff x="10209" y="5514"/>
            <a:chExt cx="4725" cy="4365"/>
          </a:xfrm>
        </p:grpSpPr>
        <p:sp>
          <p:nvSpPr>
            <p:cNvPr id="61" name="文本框 60"/>
            <p:cNvSpPr txBox="1"/>
            <p:nvPr/>
          </p:nvSpPr>
          <p:spPr>
            <a:xfrm>
              <a:off x="10209" y="5514"/>
              <a:ext cx="4423" cy="1888"/>
            </a:xfrm>
            <a:prstGeom prst="rect">
              <a:avLst/>
            </a:prstGeom>
            <a:noFill/>
          </p:spPr>
          <p:txBody>
            <a:bodyPr wrap="square" rtlCol="0" anchor="t">
              <a:spAutoFit/>
            </a:bodyPr>
            <a:p>
              <a:r>
                <a:rPr lang="en-US" altLang="zh-CN" sz="1800" i="1">
                  <a:sym typeface="+mn-ea"/>
                </a:rPr>
                <a:t>n</a:t>
              </a:r>
              <a:r>
                <a:rPr lang="en-US" altLang="zh-CN" sz="1800" baseline="-25000">
                  <a:sym typeface="+mn-ea"/>
                </a:rPr>
                <a:t>b</a:t>
              </a:r>
              <a:r>
                <a:rPr lang="en-US" altLang="zh-CN" sz="1800">
                  <a:sym typeface="+mn-ea"/>
                </a:rPr>
                <a:t> = </a:t>
              </a:r>
              <a:r>
                <a:rPr lang="en-US" altLang="zh-CN" sz="1800" i="1">
                  <a:sym typeface="+mn-ea"/>
                </a:rPr>
                <a:t>n</a:t>
              </a:r>
              <a:r>
                <a:rPr lang="en-US" altLang="zh-CN" sz="1800" baseline="-25000">
                  <a:sym typeface="+mn-ea"/>
                </a:rPr>
                <a:t>b</a:t>
              </a:r>
              <a:r>
                <a:rPr lang="en-US" altLang="zh-CN" sz="1800" baseline="30000">
                  <a:sym typeface="+mn-ea"/>
                </a:rPr>
                <a:t>B</a:t>
              </a:r>
              <a:r>
                <a:rPr lang="en-US" altLang="zh-CN" sz="1800">
                  <a:sym typeface="+mn-ea"/>
                </a:rPr>
                <a:t> + </a:t>
              </a:r>
              <a:r>
                <a:rPr lang="en-US" altLang="zh-CN" sz="1800" i="1">
                  <a:sym typeface="+mn-ea"/>
                </a:rPr>
                <a:t>n</a:t>
              </a:r>
              <a:r>
                <a:rPr lang="en-US" altLang="zh-CN" sz="1800" baseline="-25000">
                  <a:sym typeface="+mn-ea"/>
                </a:rPr>
                <a:t>b</a:t>
              </a:r>
              <a:r>
                <a:rPr lang="en-US" altLang="zh-CN" sz="1600" i="1" baseline="30000">
                  <a:sym typeface="+mn-ea"/>
                </a:rPr>
                <a:t>Q</a:t>
              </a:r>
              <a:endParaRPr lang="en-US" altLang="zh-CN" sz="1600" i="1" baseline="30000">
                <a:sym typeface="+mn-ea"/>
              </a:endParaRPr>
            </a:p>
            <a:p>
              <a:r>
                <a:rPr lang="en-US" altLang="zh-CN" sz="1800"/>
                <a:t>Baryon number densities of nuclear matter (</a:t>
              </a:r>
              <a:r>
                <a:rPr lang="en-US" altLang="zh-CN" sz="1800" i="1">
                  <a:sym typeface="+mn-ea"/>
                </a:rPr>
                <a:t>n</a:t>
              </a:r>
              <a:r>
                <a:rPr lang="en-US" altLang="zh-CN" sz="1800" baseline="-25000">
                  <a:sym typeface="+mn-ea"/>
                </a:rPr>
                <a:t>b</a:t>
              </a:r>
              <a:r>
                <a:rPr lang="en-US" altLang="zh-CN" sz="1800" baseline="30000">
                  <a:sym typeface="+mn-ea"/>
                </a:rPr>
                <a:t>B</a:t>
              </a:r>
              <a:r>
                <a:rPr lang="en-US" altLang="zh-CN" sz="1800"/>
                <a:t>) and quark matter </a:t>
              </a:r>
              <a:r>
                <a:rPr lang="en-US" altLang="zh-CN" sz="1800">
                  <a:sym typeface="+mn-ea"/>
                </a:rPr>
                <a:t>(</a:t>
              </a:r>
              <a:r>
                <a:rPr lang="en-US" altLang="zh-CN" sz="1800" i="1">
                  <a:sym typeface="+mn-ea"/>
                </a:rPr>
                <a:t>n</a:t>
              </a:r>
              <a:r>
                <a:rPr lang="en-US" altLang="zh-CN" sz="1800" baseline="-25000">
                  <a:sym typeface="+mn-ea"/>
                </a:rPr>
                <a:t>b</a:t>
              </a:r>
              <a:r>
                <a:rPr lang="en-US" altLang="zh-CN" sz="1800" i="1" baseline="30000">
                  <a:sym typeface="+mn-ea"/>
                </a:rPr>
                <a:t>Q</a:t>
              </a:r>
              <a:r>
                <a:rPr lang="en-US" altLang="zh-CN" sz="1800">
                  <a:sym typeface="+mn-ea"/>
                </a:rPr>
                <a:t>).</a:t>
              </a:r>
              <a:endParaRPr lang="en-US" altLang="zh-CN" sz="1800">
                <a:sym typeface="+mn-ea"/>
              </a:endParaRPr>
            </a:p>
          </p:txBody>
        </p:sp>
        <p:sp>
          <p:nvSpPr>
            <p:cNvPr id="53" name="文本框 52"/>
            <p:cNvSpPr txBox="1"/>
            <p:nvPr/>
          </p:nvSpPr>
          <p:spPr>
            <a:xfrm>
              <a:off x="10209" y="7554"/>
              <a:ext cx="4725" cy="2325"/>
            </a:xfrm>
            <a:prstGeom prst="rect">
              <a:avLst/>
            </a:prstGeom>
            <a:noFill/>
          </p:spPr>
          <p:txBody>
            <a:bodyPr wrap="square" rtlCol="0" anchor="t">
              <a:spAutoFit/>
            </a:bodyPr>
            <a:p>
              <a:r>
                <a:rPr lang="en-US" altLang="en-US" sz="1800" dirty="0">
                  <a:solidFill>
                    <a:srgbClr val="FF0000"/>
                  </a:solidFill>
                  <a:sym typeface="+mn-ea"/>
                </a:rPr>
                <a:t>Quarkyonic </a:t>
              </a:r>
              <a:r>
                <a:rPr lang="en-US" altLang="en-US" sz="1800" dirty="0">
                  <a:sym typeface="+mn-ea"/>
                </a:rPr>
                <a:t>transition: emergence of quasi-free quarks;</a:t>
              </a:r>
              <a:endParaRPr lang="en-US" altLang="en-US" sz="1800" dirty="0">
                <a:sym typeface="+mn-ea"/>
              </a:endParaRPr>
            </a:p>
            <a:p>
              <a:r>
                <a:rPr lang="en-US" altLang="en-US" sz="1800" dirty="0">
                  <a:solidFill>
                    <a:srgbClr val="FF0000"/>
                  </a:solidFill>
                  <a:sym typeface="+mn-ea"/>
                </a:rPr>
                <a:t>Deconfinement</a:t>
              </a:r>
              <a:r>
                <a:rPr lang="en-US" altLang="en-US" sz="1800" dirty="0">
                  <a:sym typeface="+mn-ea"/>
                </a:rPr>
                <a:t>: baryon melting (Mott transition)</a:t>
              </a:r>
              <a:endParaRPr lang="en-US" altLang="en-US" sz="1800" dirty="0">
                <a:sym typeface="+mn-ea"/>
              </a:endParaRPr>
            </a:p>
          </p:txBody>
        </p:sp>
      </p:grpSp>
      <p:grpSp>
        <p:nvGrpSpPr>
          <p:cNvPr id="51" name="组合 50"/>
          <p:cNvGrpSpPr/>
          <p:nvPr/>
        </p:nvGrpSpPr>
        <p:grpSpPr>
          <a:xfrm>
            <a:off x="6283325" y="594995"/>
            <a:ext cx="2713990" cy="2824480"/>
            <a:chOff x="160" y="2310"/>
            <a:chExt cx="4274" cy="4448"/>
          </a:xfrm>
        </p:grpSpPr>
        <p:grpSp>
          <p:nvGrpSpPr>
            <p:cNvPr id="50" name="组合 49"/>
            <p:cNvGrpSpPr/>
            <p:nvPr/>
          </p:nvGrpSpPr>
          <p:grpSpPr>
            <a:xfrm>
              <a:off x="784" y="2310"/>
              <a:ext cx="3650" cy="4449"/>
              <a:chOff x="784" y="2310"/>
              <a:chExt cx="3650" cy="4449"/>
            </a:xfrm>
          </p:grpSpPr>
          <p:sp>
            <p:nvSpPr>
              <p:cNvPr id="12" name="矩形 11"/>
              <p:cNvSpPr/>
              <p:nvPr/>
            </p:nvSpPr>
            <p:spPr>
              <a:xfrm>
                <a:off x="964" y="2310"/>
                <a:ext cx="3470" cy="4449"/>
              </a:xfrm>
              <a:prstGeom prst="rect">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矩形 12"/>
              <p:cNvSpPr/>
              <p:nvPr/>
            </p:nvSpPr>
            <p:spPr>
              <a:xfrm>
                <a:off x="964" y="4459"/>
                <a:ext cx="3470" cy="23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椭圆 13"/>
              <p:cNvSpPr/>
              <p:nvPr/>
            </p:nvSpPr>
            <p:spPr>
              <a:xfrm>
                <a:off x="1834" y="5287"/>
                <a:ext cx="454" cy="454"/>
              </a:xfrm>
              <a:prstGeom prst="ellipse">
                <a:avLst/>
              </a:prstGeom>
              <a:gradFill>
                <a:gsLst>
                  <a:gs pos="0">
                    <a:srgbClr val="E30000"/>
                  </a:gs>
                  <a:gs pos="100000">
                    <a:srgbClr val="760303"/>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椭圆 14"/>
              <p:cNvSpPr/>
              <p:nvPr/>
            </p:nvSpPr>
            <p:spPr>
              <a:xfrm>
                <a:off x="2145" y="5937"/>
                <a:ext cx="454" cy="454"/>
              </a:xfrm>
              <a:prstGeom prst="ellipse">
                <a:avLst/>
              </a:prstGeom>
              <a:gradFill>
                <a:gsLst>
                  <a:gs pos="2000">
                    <a:srgbClr val="9FC4A9">
                      <a:alpha val="100000"/>
                    </a:srgbClr>
                  </a:gs>
                  <a:gs pos="100000">
                    <a:schemeClr val="accent5"/>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椭圆 15"/>
              <p:cNvSpPr/>
              <p:nvPr/>
            </p:nvSpPr>
            <p:spPr>
              <a:xfrm>
                <a:off x="2488" y="5287"/>
                <a:ext cx="454" cy="454"/>
              </a:xfrm>
              <a:prstGeom prst="ellipse">
                <a:avLst/>
              </a:prstGeom>
              <a:gradFill>
                <a:gsLst>
                  <a:gs pos="2000">
                    <a:schemeClr val="accent1"/>
                  </a:gs>
                  <a:gs pos="100000">
                    <a:schemeClr val="accent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椭圆 16"/>
              <p:cNvSpPr/>
              <p:nvPr/>
            </p:nvSpPr>
            <p:spPr>
              <a:xfrm>
                <a:off x="1697" y="6192"/>
                <a:ext cx="454" cy="454"/>
              </a:xfrm>
              <a:prstGeom prst="ellipse">
                <a:avLst/>
              </a:prstGeom>
              <a:gradFill>
                <a:gsLst>
                  <a:gs pos="0">
                    <a:srgbClr val="E30000"/>
                  </a:gs>
                  <a:gs pos="100000">
                    <a:srgbClr val="760303"/>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椭圆 17"/>
              <p:cNvSpPr/>
              <p:nvPr/>
            </p:nvSpPr>
            <p:spPr>
              <a:xfrm>
                <a:off x="3794" y="6192"/>
                <a:ext cx="454" cy="454"/>
              </a:xfrm>
              <a:prstGeom prst="ellipse">
                <a:avLst/>
              </a:prstGeom>
              <a:gradFill>
                <a:gsLst>
                  <a:gs pos="2000">
                    <a:srgbClr val="9FC4A9">
                      <a:alpha val="100000"/>
                    </a:srgbClr>
                  </a:gs>
                  <a:gs pos="100000">
                    <a:schemeClr val="accent5"/>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椭圆 18"/>
              <p:cNvSpPr/>
              <p:nvPr/>
            </p:nvSpPr>
            <p:spPr>
              <a:xfrm>
                <a:off x="2942" y="6192"/>
                <a:ext cx="454" cy="454"/>
              </a:xfrm>
              <a:prstGeom prst="ellipse">
                <a:avLst/>
              </a:prstGeom>
              <a:gradFill>
                <a:gsLst>
                  <a:gs pos="2000">
                    <a:schemeClr val="accent1"/>
                  </a:gs>
                  <a:gs pos="100000">
                    <a:schemeClr val="accent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椭圆 20"/>
              <p:cNvSpPr/>
              <p:nvPr/>
            </p:nvSpPr>
            <p:spPr>
              <a:xfrm>
                <a:off x="2573" y="4696"/>
                <a:ext cx="454" cy="454"/>
              </a:xfrm>
              <a:prstGeom prst="ellipse">
                <a:avLst/>
              </a:prstGeom>
              <a:gradFill>
                <a:gsLst>
                  <a:gs pos="0">
                    <a:srgbClr val="E30000"/>
                  </a:gs>
                  <a:gs pos="100000">
                    <a:srgbClr val="760303"/>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椭圆 21"/>
              <p:cNvSpPr/>
              <p:nvPr/>
            </p:nvSpPr>
            <p:spPr>
              <a:xfrm>
                <a:off x="3594" y="5738"/>
                <a:ext cx="454" cy="454"/>
              </a:xfrm>
              <a:prstGeom prst="ellipse">
                <a:avLst/>
              </a:prstGeom>
              <a:gradFill>
                <a:gsLst>
                  <a:gs pos="2000">
                    <a:srgbClr val="9FC4A9">
                      <a:alpha val="100000"/>
                    </a:srgbClr>
                  </a:gs>
                  <a:gs pos="100000">
                    <a:schemeClr val="accent5"/>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3" name="椭圆 22"/>
              <p:cNvSpPr/>
              <p:nvPr/>
            </p:nvSpPr>
            <p:spPr>
              <a:xfrm>
                <a:off x="3794" y="5150"/>
                <a:ext cx="454" cy="454"/>
              </a:xfrm>
              <a:prstGeom prst="ellipse">
                <a:avLst/>
              </a:prstGeom>
              <a:gradFill>
                <a:gsLst>
                  <a:gs pos="2000">
                    <a:schemeClr val="accent1"/>
                  </a:gs>
                  <a:gs pos="100000">
                    <a:schemeClr val="accent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椭圆 23"/>
              <p:cNvSpPr/>
              <p:nvPr/>
            </p:nvSpPr>
            <p:spPr>
              <a:xfrm>
                <a:off x="2814" y="5741"/>
                <a:ext cx="454" cy="454"/>
              </a:xfrm>
              <a:prstGeom prst="ellipse">
                <a:avLst/>
              </a:prstGeom>
              <a:gradFill>
                <a:gsLst>
                  <a:gs pos="0">
                    <a:srgbClr val="E30000"/>
                  </a:gs>
                  <a:gs pos="100000">
                    <a:srgbClr val="760303"/>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5" name="椭圆 24"/>
              <p:cNvSpPr/>
              <p:nvPr/>
            </p:nvSpPr>
            <p:spPr>
              <a:xfrm>
                <a:off x="1243" y="5483"/>
                <a:ext cx="454" cy="454"/>
              </a:xfrm>
              <a:prstGeom prst="ellipse">
                <a:avLst/>
              </a:prstGeom>
              <a:gradFill>
                <a:gsLst>
                  <a:gs pos="2000">
                    <a:srgbClr val="9FC4A9">
                      <a:alpha val="100000"/>
                    </a:srgbClr>
                  </a:gs>
                  <a:gs pos="100000">
                    <a:schemeClr val="accent5"/>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椭圆 28"/>
              <p:cNvSpPr/>
              <p:nvPr/>
            </p:nvSpPr>
            <p:spPr>
              <a:xfrm>
                <a:off x="3794" y="4581"/>
                <a:ext cx="454" cy="454"/>
              </a:xfrm>
              <a:prstGeom prst="ellipse">
                <a:avLst/>
              </a:prstGeom>
              <a:gradFill>
                <a:gsLst>
                  <a:gs pos="2000">
                    <a:schemeClr val="accent1"/>
                  </a:gs>
                  <a:gs pos="100000">
                    <a:schemeClr val="accent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0" name="椭圆 29"/>
              <p:cNvSpPr/>
              <p:nvPr/>
            </p:nvSpPr>
            <p:spPr>
              <a:xfrm>
                <a:off x="1243" y="5035"/>
                <a:ext cx="454" cy="454"/>
              </a:xfrm>
              <a:prstGeom prst="ellipse">
                <a:avLst/>
              </a:prstGeom>
              <a:gradFill>
                <a:gsLst>
                  <a:gs pos="0">
                    <a:srgbClr val="E30000"/>
                  </a:gs>
                  <a:gs pos="100000">
                    <a:srgbClr val="760303"/>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1" name="椭圆 30"/>
              <p:cNvSpPr/>
              <p:nvPr/>
            </p:nvSpPr>
            <p:spPr>
              <a:xfrm>
                <a:off x="1243" y="6050"/>
                <a:ext cx="454" cy="454"/>
              </a:xfrm>
              <a:prstGeom prst="ellipse">
                <a:avLst/>
              </a:prstGeom>
              <a:gradFill>
                <a:gsLst>
                  <a:gs pos="2000">
                    <a:srgbClr val="9FC4A9">
                      <a:alpha val="100000"/>
                    </a:srgbClr>
                  </a:gs>
                  <a:gs pos="100000">
                    <a:schemeClr val="accent5"/>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椭圆 31"/>
              <p:cNvSpPr/>
              <p:nvPr/>
            </p:nvSpPr>
            <p:spPr>
              <a:xfrm>
                <a:off x="1834" y="4833"/>
                <a:ext cx="454" cy="454"/>
              </a:xfrm>
              <a:prstGeom prst="ellipse">
                <a:avLst/>
              </a:prstGeom>
              <a:gradFill>
                <a:gsLst>
                  <a:gs pos="2000">
                    <a:schemeClr val="accent1"/>
                  </a:gs>
                  <a:gs pos="100000">
                    <a:schemeClr val="accent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3" name="椭圆 32"/>
              <p:cNvSpPr/>
              <p:nvPr/>
            </p:nvSpPr>
            <p:spPr>
              <a:xfrm>
                <a:off x="3140" y="4581"/>
                <a:ext cx="454" cy="454"/>
              </a:xfrm>
              <a:prstGeom prst="ellipse">
                <a:avLst/>
              </a:prstGeom>
              <a:gradFill>
                <a:gsLst>
                  <a:gs pos="0">
                    <a:srgbClr val="E30000"/>
                  </a:gs>
                  <a:gs pos="100000">
                    <a:srgbClr val="760303"/>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4" name="椭圆 33"/>
              <p:cNvSpPr/>
              <p:nvPr/>
            </p:nvSpPr>
            <p:spPr>
              <a:xfrm>
                <a:off x="3138" y="5348"/>
                <a:ext cx="454" cy="454"/>
              </a:xfrm>
              <a:prstGeom prst="ellipse">
                <a:avLst/>
              </a:prstGeom>
              <a:gradFill>
                <a:gsLst>
                  <a:gs pos="2000">
                    <a:srgbClr val="9FC4A9">
                      <a:alpha val="100000"/>
                    </a:srgbClr>
                  </a:gs>
                  <a:gs pos="100000">
                    <a:schemeClr val="accent5"/>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5" name="椭圆 34"/>
              <p:cNvSpPr/>
              <p:nvPr/>
            </p:nvSpPr>
            <p:spPr>
              <a:xfrm>
                <a:off x="1380" y="4581"/>
                <a:ext cx="454" cy="454"/>
              </a:xfrm>
              <a:prstGeom prst="ellipse">
                <a:avLst/>
              </a:prstGeom>
              <a:gradFill>
                <a:gsLst>
                  <a:gs pos="2000">
                    <a:schemeClr val="accent1"/>
                  </a:gs>
                  <a:gs pos="100000">
                    <a:schemeClr val="accent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6" name="椭圆 35"/>
              <p:cNvSpPr/>
              <p:nvPr/>
            </p:nvSpPr>
            <p:spPr>
              <a:xfrm>
                <a:off x="2933" y="2774"/>
                <a:ext cx="454" cy="454"/>
              </a:xfrm>
              <a:prstGeom prst="ellipse">
                <a:avLst/>
              </a:prstGeom>
              <a:gradFill>
                <a:gsLst>
                  <a:gs pos="2000">
                    <a:schemeClr val="accent1"/>
                  </a:gs>
                  <a:gs pos="100000">
                    <a:schemeClr val="accent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7" name="椭圆 36"/>
              <p:cNvSpPr/>
              <p:nvPr/>
            </p:nvSpPr>
            <p:spPr>
              <a:xfrm>
                <a:off x="2479" y="2346"/>
                <a:ext cx="454" cy="454"/>
              </a:xfrm>
              <a:prstGeom prst="ellipse">
                <a:avLst/>
              </a:prstGeom>
              <a:gradFill>
                <a:gsLst>
                  <a:gs pos="0">
                    <a:srgbClr val="E30000"/>
                  </a:gs>
                  <a:gs pos="100000">
                    <a:srgbClr val="760303"/>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8" name="椭圆 37"/>
              <p:cNvSpPr/>
              <p:nvPr/>
            </p:nvSpPr>
            <p:spPr>
              <a:xfrm>
                <a:off x="2362" y="2980"/>
                <a:ext cx="454" cy="454"/>
              </a:xfrm>
              <a:prstGeom prst="ellipse">
                <a:avLst/>
              </a:prstGeom>
              <a:gradFill>
                <a:gsLst>
                  <a:gs pos="2000">
                    <a:srgbClr val="9FC4A9">
                      <a:alpha val="100000"/>
                    </a:srgbClr>
                  </a:gs>
                  <a:gs pos="100000">
                    <a:schemeClr val="accent5"/>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9" name="椭圆 38"/>
              <p:cNvSpPr/>
              <p:nvPr/>
            </p:nvSpPr>
            <p:spPr>
              <a:xfrm>
                <a:off x="2151" y="2346"/>
                <a:ext cx="1248" cy="113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0" name="椭圆 39"/>
              <p:cNvSpPr/>
              <p:nvPr/>
            </p:nvSpPr>
            <p:spPr>
              <a:xfrm>
                <a:off x="3744" y="3882"/>
                <a:ext cx="454" cy="454"/>
              </a:xfrm>
              <a:prstGeom prst="ellipse">
                <a:avLst/>
              </a:prstGeom>
              <a:gradFill>
                <a:gsLst>
                  <a:gs pos="2000">
                    <a:schemeClr val="accent1"/>
                  </a:gs>
                  <a:gs pos="100000">
                    <a:schemeClr val="accent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1" name="椭圆 40"/>
              <p:cNvSpPr/>
              <p:nvPr/>
            </p:nvSpPr>
            <p:spPr>
              <a:xfrm>
                <a:off x="3249" y="4023"/>
                <a:ext cx="454" cy="454"/>
              </a:xfrm>
              <a:prstGeom prst="ellipse">
                <a:avLst/>
              </a:prstGeom>
              <a:gradFill>
                <a:gsLst>
                  <a:gs pos="0">
                    <a:srgbClr val="E30000"/>
                  </a:gs>
                  <a:gs pos="100000">
                    <a:srgbClr val="760303"/>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3" name="椭圆 42"/>
              <p:cNvSpPr/>
              <p:nvPr/>
            </p:nvSpPr>
            <p:spPr>
              <a:xfrm>
                <a:off x="3249" y="3468"/>
                <a:ext cx="454" cy="454"/>
              </a:xfrm>
              <a:prstGeom prst="ellipse">
                <a:avLst/>
              </a:prstGeom>
              <a:gradFill>
                <a:gsLst>
                  <a:gs pos="2000">
                    <a:srgbClr val="9FC4A9">
                      <a:alpha val="100000"/>
                    </a:srgbClr>
                  </a:gs>
                  <a:gs pos="100000">
                    <a:schemeClr val="accent5"/>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4" name="椭圆 43"/>
              <p:cNvSpPr/>
              <p:nvPr/>
            </p:nvSpPr>
            <p:spPr>
              <a:xfrm>
                <a:off x="3027" y="3418"/>
                <a:ext cx="1248" cy="11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5" name="椭圆 44"/>
              <p:cNvSpPr/>
              <p:nvPr/>
            </p:nvSpPr>
            <p:spPr>
              <a:xfrm>
                <a:off x="1283" y="3706"/>
                <a:ext cx="454" cy="454"/>
              </a:xfrm>
              <a:prstGeom prst="ellipse">
                <a:avLst/>
              </a:prstGeom>
              <a:gradFill>
                <a:gsLst>
                  <a:gs pos="2000">
                    <a:schemeClr val="accent1"/>
                  </a:gs>
                  <a:gs pos="100000">
                    <a:schemeClr val="accent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6" name="椭圆 45"/>
              <p:cNvSpPr/>
              <p:nvPr/>
            </p:nvSpPr>
            <p:spPr>
              <a:xfrm>
                <a:off x="1737" y="3479"/>
                <a:ext cx="454" cy="454"/>
              </a:xfrm>
              <a:prstGeom prst="ellipse">
                <a:avLst/>
              </a:prstGeom>
              <a:gradFill>
                <a:gsLst>
                  <a:gs pos="0">
                    <a:srgbClr val="E30000"/>
                  </a:gs>
                  <a:gs pos="100000">
                    <a:srgbClr val="760303"/>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7" name="椭圆 46"/>
              <p:cNvSpPr/>
              <p:nvPr/>
            </p:nvSpPr>
            <p:spPr>
              <a:xfrm>
                <a:off x="1749" y="3933"/>
                <a:ext cx="454" cy="454"/>
              </a:xfrm>
              <a:prstGeom prst="ellipse">
                <a:avLst/>
              </a:prstGeom>
              <a:gradFill>
                <a:gsLst>
                  <a:gs pos="2000">
                    <a:srgbClr val="9FC4A9">
                      <a:alpha val="100000"/>
                    </a:srgbClr>
                  </a:gs>
                  <a:gs pos="100000">
                    <a:schemeClr val="accent5"/>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8" name="椭圆 47"/>
              <p:cNvSpPr/>
              <p:nvPr/>
            </p:nvSpPr>
            <p:spPr>
              <a:xfrm>
                <a:off x="1153" y="3366"/>
                <a:ext cx="1248" cy="113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49" name="直接箭头连接符 48"/>
              <p:cNvCxnSpPr/>
              <p:nvPr/>
            </p:nvCxnSpPr>
            <p:spPr>
              <a:xfrm flipV="1">
                <a:off x="784" y="3480"/>
                <a:ext cx="0" cy="2268"/>
              </a:xfrm>
              <a:prstGeom prst="straightConnector1">
                <a:avLst/>
              </a:prstGeom>
              <a:ln w="4762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52" name="文本框 51"/>
            <p:cNvSpPr txBox="1"/>
            <p:nvPr/>
          </p:nvSpPr>
          <p:spPr>
            <a:xfrm rot="16200000">
              <a:off x="-305" y="4496"/>
              <a:ext cx="1554" cy="624"/>
            </a:xfrm>
            <a:prstGeom prst="rect">
              <a:avLst/>
            </a:prstGeom>
            <a:noFill/>
          </p:spPr>
          <p:txBody>
            <a:bodyPr wrap="none" rtlCol="0" anchor="t">
              <a:spAutoFit/>
            </a:bodyPr>
            <a:p>
              <a:r>
                <a:rPr lang="en-US" dirty="0">
                  <a:sym typeface="+mn-ea"/>
                </a:rPr>
                <a:t>Energy</a:t>
              </a:r>
              <a:endParaRPr lang="en-US"/>
            </a:p>
          </p:txBody>
        </p:sp>
      </p:grpSp>
      <p:sp>
        <p:nvSpPr>
          <p:cNvPr id="5" name="文本框 4"/>
          <p:cNvSpPr txBox="1"/>
          <p:nvPr/>
        </p:nvSpPr>
        <p:spPr>
          <a:xfrm>
            <a:off x="3863340" y="-6350"/>
            <a:ext cx="5276850" cy="583565"/>
          </a:xfrm>
          <a:prstGeom prst="rect">
            <a:avLst/>
          </a:prstGeom>
          <a:noFill/>
        </p:spPr>
        <p:txBody>
          <a:bodyPr wrap="square" rtlCol="0" anchor="t">
            <a:spAutoFit/>
          </a:bodyPr>
          <a:p>
            <a:r>
              <a:rPr sz="1600">
                <a:sym typeface="+mn-ea"/>
              </a:rPr>
              <a:t>P</a:t>
            </a:r>
            <a:r>
              <a:rPr lang="en-US" sz="1600">
                <a:sym typeface="+mn-ea"/>
              </a:rPr>
              <a:t>R</a:t>
            </a:r>
            <a:r>
              <a:rPr sz="1600">
                <a:sym typeface="+mn-ea"/>
              </a:rPr>
              <a:t>D 110</a:t>
            </a:r>
            <a:r>
              <a:rPr lang="en-US" sz="1600">
                <a:sym typeface="+mn-ea"/>
              </a:rPr>
              <a:t> (</a:t>
            </a:r>
            <a:r>
              <a:rPr sz="1600">
                <a:sym typeface="+mn-ea"/>
              </a:rPr>
              <a:t>2024</a:t>
            </a:r>
            <a:r>
              <a:rPr lang="en-US" sz="1600">
                <a:sym typeface="+mn-ea"/>
              </a:rPr>
              <a:t>)</a:t>
            </a:r>
            <a:r>
              <a:rPr sz="1600">
                <a:sym typeface="+mn-ea"/>
              </a:rPr>
              <a:t> 014022</a:t>
            </a:r>
            <a:r>
              <a:rPr lang="en-US" sz="1600">
                <a:sym typeface="+mn-ea"/>
              </a:rPr>
              <a:t>, </a:t>
            </a:r>
            <a:r>
              <a:rPr sz="1600">
                <a:sym typeface="+mn-ea"/>
              </a:rPr>
              <a:t>P</a:t>
            </a:r>
            <a:r>
              <a:rPr lang="en-US" sz="1600">
                <a:sym typeface="+mn-ea"/>
              </a:rPr>
              <a:t>R</a:t>
            </a:r>
            <a:r>
              <a:rPr sz="1600">
                <a:sym typeface="+mn-ea"/>
              </a:rPr>
              <a:t>D 110</a:t>
            </a:r>
            <a:r>
              <a:rPr lang="en-US" sz="1600">
                <a:sym typeface="+mn-ea"/>
              </a:rPr>
              <a:t> (</a:t>
            </a:r>
            <a:r>
              <a:rPr sz="1600">
                <a:sym typeface="+mn-ea"/>
              </a:rPr>
              <a:t>2024</a:t>
            </a:r>
            <a:r>
              <a:rPr lang="en-US" sz="1600">
                <a:sym typeface="+mn-ea"/>
              </a:rPr>
              <a:t>)</a:t>
            </a:r>
            <a:r>
              <a:rPr sz="1600">
                <a:sym typeface="+mn-ea"/>
              </a:rPr>
              <a:t> </a:t>
            </a:r>
            <a:r>
              <a:rPr lang="en-US" altLang="zh-CN" sz="1600">
                <a:sym typeface="+mn-ea"/>
              </a:rPr>
              <a:t>114024,</a:t>
            </a:r>
            <a:endParaRPr lang="en-US" altLang="zh-CN" sz="1600">
              <a:sym typeface="+mn-ea"/>
            </a:endParaRPr>
          </a:p>
          <a:p>
            <a:r>
              <a:rPr sz="1600">
                <a:sym typeface="+mn-ea"/>
              </a:rPr>
              <a:t>arXiv:</a:t>
            </a:r>
            <a:r>
              <a:rPr lang="en-US" sz="1600">
                <a:sym typeface="+mn-ea"/>
              </a:rPr>
              <a:t> 2411.06679</a:t>
            </a:r>
            <a:endParaRPr lang="en-US" sz="1600">
              <a:sym typeface="+mn-ea"/>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F:/Book/work/OneDrive - 扬州大学/work(2024)/报告/20241104-08第12届（中俄）KLTP-BLTP联合研讨会/data/Fe_Dens.pngFe_Dens"/>
          <p:cNvPicPr>
            <a:picLocks noChangeAspect="1"/>
          </p:cNvPicPr>
          <p:nvPr/>
        </p:nvPicPr>
        <p:blipFill>
          <a:blip r:embed="rId1"/>
          <a:srcRect l="173" r="173"/>
          <a:stretch>
            <a:fillRect/>
          </a:stretch>
        </p:blipFill>
        <p:spPr>
          <a:xfrm>
            <a:off x="756285" y="621030"/>
            <a:ext cx="7033895" cy="5495290"/>
          </a:xfrm>
          <a:prstGeom prst="rect">
            <a:avLst/>
          </a:prstGeom>
        </p:spPr>
      </p:pic>
      <p:sp>
        <p:nvSpPr>
          <p:cNvPr id="2" name="文本框 1"/>
          <p:cNvSpPr txBox="1"/>
          <p:nvPr/>
        </p:nvSpPr>
        <p:spPr>
          <a:xfrm>
            <a:off x="0" y="14605"/>
            <a:ext cx="2028825" cy="521970"/>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en-US" sz="2800" noProof="1"/>
              <a:t>Finite nuclei</a:t>
            </a:r>
            <a:endParaRPr lang="en-US" sz="2800" noProof="1"/>
          </a:p>
        </p:txBody>
      </p:sp>
      <p:sp>
        <p:nvSpPr>
          <p:cNvPr id="9" name="灯片编号占位符 8"/>
          <p:cNvSpPr>
            <a:spLocks noGrp="1"/>
          </p:cNvSpPr>
          <p:nvPr>
            <p:ph type="sldNum" sz="quarter" idx="12"/>
          </p:nvPr>
        </p:nvSpPr>
        <p:spPr/>
        <p:txBody>
          <a:bodyPr/>
          <a:p>
            <a:pPr>
              <a:defRPr/>
            </a:pPr>
            <a:fld id="{5AF3865C-8E7E-43F6-9267-532416176426}" type="slidenum">
              <a:rPr lang="zh-CN" altLang="en-US"/>
            </a:fld>
            <a:endParaRPr lang="zh-CN" altLang="en-US"/>
          </a:p>
        </p:txBody>
      </p:sp>
      <p:sp>
        <p:nvSpPr>
          <p:cNvPr id="42" name="页脚占位符 5"/>
          <p:cNvSpPr>
            <a:spLocks noGrp="1"/>
          </p:cNvSpPr>
          <p:nvPr/>
        </p:nvSpPr>
        <p:spPr>
          <a:xfrm>
            <a:off x="0" y="6412865"/>
            <a:ext cx="2353310" cy="398145"/>
          </a:xfrm>
          <a:prstGeom prst="rect">
            <a:avLst/>
          </a:prstGeom>
        </p:spPr>
        <p:txBody>
          <a:bodyPr vert="horz" lIns="91440" tIns="45720" rIns="91440" bIns="45720" rtlCol="0" anchor="ctr"/>
          <a:lstStyle>
            <a:defPPr>
              <a:defRPr lang="en-US"/>
            </a:defPPr>
            <a:lvl1pPr marL="0" algn="ctr" defTabSz="914400" rtl="0" eaLnBrk="1" latinLnBrk="0" hangingPunct="1">
              <a:buFont typeface="Arial" panose="020B0604020202020204" pitchFamily="34" charset="0"/>
              <a:buNone/>
              <a:defRPr sz="14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sz="1800" dirty="0">
                <a:sym typeface="+mn-ea"/>
              </a:rPr>
              <a:t>unified </a:t>
            </a:r>
            <a:r>
              <a:rPr lang="en-US" sz="1800" dirty="0">
                <a:sym typeface="+mn-ea"/>
              </a:rPr>
              <a:t>Description</a:t>
            </a:r>
            <a:endParaRPr lang="en-US" sz="1800" dirty="0">
              <a:sym typeface="+mn-ea"/>
            </a:endParaRPr>
          </a:p>
        </p:txBody>
      </p:sp>
      <p:pic>
        <p:nvPicPr>
          <p:cNvPr id="4" name="图片 3"/>
          <p:cNvPicPr>
            <a:picLocks noChangeAspect="1"/>
          </p:cNvPicPr>
          <p:nvPr/>
        </p:nvPicPr>
        <p:blipFill>
          <a:blip r:embed="rId2"/>
          <a:stretch>
            <a:fillRect/>
          </a:stretch>
        </p:blipFill>
        <p:spPr>
          <a:xfrm>
            <a:off x="3132455" y="235585"/>
            <a:ext cx="5439410" cy="342900"/>
          </a:xfrm>
          <a:prstGeom prst="rect">
            <a:avLst/>
          </a:prstGeom>
        </p:spPr>
      </p:pic>
      <p:pic>
        <p:nvPicPr>
          <p:cNvPr id="6" name="图片 5" descr="F:/Book/work/OneDrive - 扬州大学/work(2024)/报告/20241104-08第12届（中俄）KLTP-BLTP联合研讨会/data/Bind_Nucl.pngBind_Nucl"/>
          <p:cNvPicPr>
            <a:picLocks noChangeAspect="1"/>
          </p:cNvPicPr>
          <p:nvPr/>
        </p:nvPicPr>
        <p:blipFill>
          <a:blip r:embed="rId3"/>
          <a:srcRect t="27" b="27"/>
          <a:stretch>
            <a:fillRect/>
          </a:stretch>
        </p:blipFill>
        <p:spPr>
          <a:xfrm>
            <a:off x="756920" y="621030"/>
            <a:ext cx="7244080" cy="56813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14605"/>
            <a:ext cx="2011680" cy="460375"/>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en-US" sz="2400">
                <a:sym typeface="+mn-ea"/>
              </a:rPr>
              <a:t>Nuclear pasta</a:t>
            </a:r>
            <a:endParaRPr lang="en-US" sz="2400">
              <a:sym typeface="+mn-ea"/>
            </a:endParaRPr>
          </a:p>
        </p:txBody>
      </p:sp>
      <p:sp>
        <p:nvSpPr>
          <p:cNvPr id="5" name="灯片编号占位符 4"/>
          <p:cNvSpPr>
            <a:spLocks noGrp="1"/>
          </p:cNvSpPr>
          <p:nvPr>
            <p:ph type="sldNum" sz="quarter" idx="12"/>
          </p:nvPr>
        </p:nvSpPr>
        <p:spPr/>
        <p:txBody>
          <a:bodyPr/>
          <a:lstStyle/>
          <a:p>
            <a:pPr>
              <a:defRPr/>
            </a:pPr>
            <a:fld id="{5AF3865C-8E7E-43F6-9267-532416176426}" type="slidenum">
              <a:rPr lang="zh-CN" altLang="en-US"/>
            </a:fld>
            <a:endParaRPr lang="zh-CN" altLang="en-US"/>
          </a:p>
        </p:txBody>
      </p:sp>
      <p:grpSp>
        <p:nvGrpSpPr>
          <p:cNvPr id="15" name="组合 14"/>
          <p:cNvGrpSpPr>
            <a:grpSpLocks noChangeAspect="1"/>
          </p:cNvGrpSpPr>
          <p:nvPr/>
        </p:nvGrpSpPr>
        <p:grpSpPr>
          <a:xfrm>
            <a:off x="8010905" y="234622"/>
            <a:ext cx="849195" cy="5279418"/>
            <a:chOff x="10679" y="3638"/>
            <a:chExt cx="1945" cy="12092"/>
          </a:xfrm>
        </p:grpSpPr>
        <p:pic>
          <p:nvPicPr>
            <p:cNvPr id="17" name="图片 16" descr="Bubble"/>
            <p:cNvPicPr>
              <a:picLocks noChangeAspect="1"/>
            </p:cNvPicPr>
            <p:nvPr/>
          </p:nvPicPr>
          <p:blipFill>
            <a:blip r:embed="rId1"/>
            <a:stretch>
              <a:fillRect/>
            </a:stretch>
          </p:blipFill>
          <p:spPr>
            <a:xfrm>
              <a:off x="10679" y="13916"/>
              <a:ext cx="1814" cy="1814"/>
            </a:xfrm>
            <a:prstGeom prst="rect">
              <a:avLst/>
            </a:prstGeom>
          </p:spPr>
        </p:pic>
        <p:pic>
          <p:nvPicPr>
            <p:cNvPr id="18" name="图片 17" descr="Droplet"/>
            <p:cNvPicPr>
              <a:picLocks noChangeAspect="1"/>
            </p:cNvPicPr>
            <p:nvPr/>
          </p:nvPicPr>
          <p:blipFill>
            <a:blip r:embed="rId2"/>
            <a:stretch>
              <a:fillRect/>
            </a:stretch>
          </p:blipFill>
          <p:spPr>
            <a:xfrm>
              <a:off x="10810" y="3638"/>
              <a:ext cx="1814" cy="1814"/>
            </a:xfrm>
            <a:prstGeom prst="rect">
              <a:avLst/>
            </a:prstGeom>
          </p:spPr>
        </p:pic>
        <p:pic>
          <p:nvPicPr>
            <p:cNvPr id="19" name="图片 18" descr="Rod"/>
            <p:cNvPicPr>
              <a:picLocks noChangeAspect="1"/>
            </p:cNvPicPr>
            <p:nvPr/>
          </p:nvPicPr>
          <p:blipFill>
            <a:blip r:embed="rId3"/>
            <a:stretch>
              <a:fillRect/>
            </a:stretch>
          </p:blipFill>
          <p:spPr>
            <a:xfrm>
              <a:off x="10794" y="6284"/>
              <a:ext cx="1814" cy="1814"/>
            </a:xfrm>
            <a:prstGeom prst="rect">
              <a:avLst/>
            </a:prstGeom>
          </p:spPr>
        </p:pic>
        <p:pic>
          <p:nvPicPr>
            <p:cNvPr id="20" name="图片 19" descr="Slab"/>
            <p:cNvPicPr>
              <a:picLocks noChangeAspect="1"/>
            </p:cNvPicPr>
            <p:nvPr/>
          </p:nvPicPr>
          <p:blipFill>
            <a:blip r:embed="rId4"/>
            <a:stretch>
              <a:fillRect/>
            </a:stretch>
          </p:blipFill>
          <p:spPr>
            <a:xfrm>
              <a:off x="10794" y="8870"/>
              <a:ext cx="1586" cy="1814"/>
            </a:xfrm>
            <a:prstGeom prst="rect">
              <a:avLst/>
            </a:prstGeom>
          </p:spPr>
        </p:pic>
        <p:pic>
          <p:nvPicPr>
            <p:cNvPr id="21" name="图片 20" descr="Tube"/>
            <p:cNvPicPr>
              <a:picLocks noChangeAspect="1"/>
            </p:cNvPicPr>
            <p:nvPr/>
          </p:nvPicPr>
          <p:blipFill>
            <a:blip r:embed="rId5"/>
            <a:stretch>
              <a:fillRect/>
            </a:stretch>
          </p:blipFill>
          <p:spPr>
            <a:xfrm>
              <a:off x="10680" y="11341"/>
              <a:ext cx="1814" cy="1814"/>
            </a:xfrm>
            <a:prstGeom prst="rect">
              <a:avLst/>
            </a:prstGeom>
          </p:spPr>
        </p:pic>
      </p:grpSp>
      <p:pic>
        <p:nvPicPr>
          <p:cNvPr id="3" name="图片 2" descr="F:/Book/work/OneDrive - 扬州大学/work(2024)/报告/20241104-08第12届（中俄）KLTP-BLTP联合研讨会/data/Pasta_Str.pngPasta_Str"/>
          <p:cNvPicPr>
            <a:picLocks noChangeAspect="1"/>
          </p:cNvPicPr>
          <p:nvPr/>
        </p:nvPicPr>
        <p:blipFill>
          <a:blip r:embed="rId6"/>
          <a:srcRect t="347" b="347"/>
          <a:stretch>
            <a:fillRect/>
          </a:stretch>
        </p:blipFill>
        <p:spPr>
          <a:xfrm>
            <a:off x="2483485" y="14605"/>
            <a:ext cx="5486400" cy="6279515"/>
          </a:xfrm>
          <a:prstGeom prst="rect">
            <a:avLst/>
          </a:prstGeom>
        </p:spPr>
      </p:pic>
      <p:pic>
        <p:nvPicPr>
          <p:cNvPr id="4" name="图片 3" descr="F:/Book/work/OneDrive - 扬州大学/work(2024)/报告/20241104-08第12届（中俄）KLTP-BLTP联合研讨会/data/Mic_pasta.pngMic_pasta"/>
          <p:cNvPicPr>
            <a:picLocks noChangeAspect="1"/>
          </p:cNvPicPr>
          <p:nvPr/>
        </p:nvPicPr>
        <p:blipFill>
          <a:blip r:embed="rId7"/>
          <a:srcRect t="20" b="20"/>
          <a:stretch>
            <a:fillRect/>
          </a:stretch>
        </p:blipFill>
        <p:spPr>
          <a:xfrm>
            <a:off x="107950" y="474980"/>
            <a:ext cx="4834255" cy="5853430"/>
          </a:xfrm>
          <a:prstGeom prst="rect">
            <a:avLst/>
          </a:prstGeom>
        </p:spPr>
      </p:pic>
      <p:sp>
        <p:nvSpPr>
          <p:cNvPr id="42" name="页脚占位符 5"/>
          <p:cNvSpPr>
            <a:spLocks noGrp="1"/>
          </p:cNvSpPr>
          <p:nvPr/>
        </p:nvSpPr>
        <p:spPr>
          <a:xfrm>
            <a:off x="0" y="6412865"/>
            <a:ext cx="2353310" cy="398145"/>
          </a:xfrm>
          <a:prstGeom prst="rect">
            <a:avLst/>
          </a:prstGeom>
        </p:spPr>
        <p:txBody>
          <a:bodyPr vert="horz" lIns="91440" tIns="45720" rIns="91440" bIns="45720" rtlCol="0" anchor="ctr"/>
          <a:lstStyle>
            <a:defPPr>
              <a:defRPr lang="en-US"/>
            </a:defPPr>
            <a:lvl1pPr marL="0" algn="ctr" defTabSz="914400" rtl="0" eaLnBrk="1" latinLnBrk="0" hangingPunct="1">
              <a:buFont typeface="Arial" panose="020B0604020202020204" pitchFamily="34" charset="0"/>
              <a:buNone/>
              <a:defRPr sz="14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sz="1800" dirty="0">
                <a:sym typeface="+mn-ea"/>
              </a:rPr>
              <a:t>unified </a:t>
            </a:r>
            <a:r>
              <a:rPr lang="en-US" sz="1800" dirty="0">
                <a:sym typeface="+mn-ea"/>
              </a:rPr>
              <a:t>Description</a:t>
            </a:r>
            <a:endParaRPr lang="en-US" sz="1800" dirty="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rcRect b="42859"/>
          <a:stretch>
            <a:fillRect/>
          </a:stretch>
        </p:blipFill>
        <p:spPr>
          <a:xfrm>
            <a:off x="40005" y="4989195"/>
            <a:ext cx="9103995" cy="1296035"/>
          </a:xfrm>
          <a:prstGeom prst="rect">
            <a:avLst/>
          </a:prstGeom>
        </p:spPr>
      </p:pic>
      <p:sp>
        <p:nvSpPr>
          <p:cNvPr id="2" name="文本框 1"/>
          <p:cNvSpPr txBox="1"/>
          <p:nvPr/>
        </p:nvSpPr>
        <p:spPr>
          <a:xfrm>
            <a:off x="0" y="14605"/>
            <a:ext cx="2621280" cy="521970"/>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en-US" sz="2800" noProof="1"/>
              <a:t>Deconfinement</a:t>
            </a:r>
            <a:endParaRPr lang="en-US" sz="2800" noProof="1"/>
          </a:p>
        </p:txBody>
      </p:sp>
      <p:sp>
        <p:nvSpPr>
          <p:cNvPr id="9" name="灯片编号占位符 8"/>
          <p:cNvSpPr>
            <a:spLocks noGrp="1"/>
          </p:cNvSpPr>
          <p:nvPr>
            <p:ph type="sldNum" sz="quarter" idx="12"/>
          </p:nvPr>
        </p:nvSpPr>
        <p:spPr/>
        <p:txBody>
          <a:bodyPr/>
          <a:p>
            <a:pPr>
              <a:defRPr/>
            </a:pPr>
            <a:fld id="{5AF3865C-8E7E-43F6-9267-532416176426}" type="slidenum">
              <a:rPr lang="zh-CN" altLang="en-US"/>
            </a:fld>
            <a:endParaRPr lang="zh-CN" altLang="en-US"/>
          </a:p>
        </p:txBody>
      </p:sp>
      <p:sp>
        <p:nvSpPr>
          <p:cNvPr id="42" name="页脚占位符 5"/>
          <p:cNvSpPr>
            <a:spLocks noGrp="1"/>
          </p:cNvSpPr>
          <p:nvPr/>
        </p:nvSpPr>
        <p:spPr>
          <a:xfrm>
            <a:off x="0" y="6412865"/>
            <a:ext cx="2353310" cy="398145"/>
          </a:xfrm>
          <a:prstGeom prst="rect">
            <a:avLst/>
          </a:prstGeom>
        </p:spPr>
        <p:txBody>
          <a:bodyPr vert="horz" lIns="91440" tIns="45720" rIns="91440" bIns="45720" rtlCol="0" anchor="ctr"/>
          <a:lstStyle>
            <a:defPPr>
              <a:defRPr lang="en-US"/>
            </a:defPPr>
            <a:lvl1pPr marL="0" algn="ctr" defTabSz="914400" rtl="0" eaLnBrk="1" latinLnBrk="0" hangingPunct="1">
              <a:buFont typeface="Arial" panose="020B0604020202020204" pitchFamily="34" charset="0"/>
              <a:buNone/>
              <a:defRPr sz="14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sz="1800" dirty="0">
                <a:sym typeface="+mn-ea"/>
              </a:rPr>
              <a:t>unified </a:t>
            </a:r>
            <a:r>
              <a:rPr lang="en-US" sz="1800" dirty="0">
                <a:sym typeface="+mn-ea"/>
              </a:rPr>
              <a:t>Description</a:t>
            </a:r>
            <a:endParaRPr lang="en-US" sz="1800" dirty="0">
              <a:sym typeface="+mn-ea"/>
            </a:endParaRPr>
          </a:p>
        </p:txBody>
      </p:sp>
      <p:pic>
        <p:nvPicPr>
          <p:cNvPr id="5" name="图片 4"/>
          <p:cNvPicPr>
            <a:picLocks noChangeAspect="1"/>
          </p:cNvPicPr>
          <p:nvPr/>
        </p:nvPicPr>
        <p:blipFill>
          <a:blip r:embed="rId2"/>
          <a:stretch>
            <a:fillRect/>
          </a:stretch>
        </p:blipFill>
        <p:spPr>
          <a:xfrm>
            <a:off x="-252095" y="767080"/>
            <a:ext cx="4088130" cy="4094480"/>
          </a:xfrm>
          <a:prstGeom prst="rect">
            <a:avLst/>
          </a:prstGeom>
        </p:spPr>
      </p:pic>
      <p:pic>
        <p:nvPicPr>
          <p:cNvPr id="3" name="图片 2" descr="F:/Book/work/OneDrive - 扬州大学/work(2024)/报告/20241104-08第12届（中俄）KLTP-BLTP联合研讨会/data/Dconf_f05B1n13.pngDconf_f05B1n13"/>
          <p:cNvPicPr>
            <a:picLocks noChangeAspect="1"/>
          </p:cNvPicPr>
          <p:nvPr/>
        </p:nvPicPr>
        <p:blipFill>
          <a:blip r:embed="rId3"/>
          <a:srcRect l="290" r="290"/>
          <a:stretch>
            <a:fillRect/>
          </a:stretch>
        </p:blipFill>
        <p:spPr>
          <a:xfrm>
            <a:off x="3901440" y="45085"/>
            <a:ext cx="5242560" cy="6236335"/>
          </a:xfrm>
          <a:prstGeom prst="rect">
            <a:avLst/>
          </a:prstGeom>
        </p:spPr>
      </p:pic>
      <p:pic>
        <p:nvPicPr>
          <p:cNvPr id="7" name="图片 6" descr="F:/Book/work/OneDrive - 扬州大学/work(2024)/报告/20241104-08第12届（中俄）KLTP-BLTP联合研讨会/data/EOS_Df05B1.pngEOS_Df05B1"/>
          <p:cNvPicPr>
            <a:picLocks noChangeAspect="1"/>
          </p:cNvPicPr>
          <p:nvPr/>
        </p:nvPicPr>
        <p:blipFill>
          <a:blip r:embed="rId4"/>
          <a:srcRect t="-151" b="127"/>
          <a:stretch>
            <a:fillRect/>
          </a:stretch>
        </p:blipFill>
        <p:spPr>
          <a:xfrm>
            <a:off x="4678045" y="45085"/>
            <a:ext cx="4394200" cy="62947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39750" y="5012690"/>
            <a:ext cx="3924300" cy="899160"/>
          </a:xfrm>
          <a:prstGeom prst="rect">
            <a:avLst/>
          </a:prstGeom>
          <a:noFill/>
        </p:spPr>
        <p:txBody>
          <a:bodyPr wrap="square" rtlCol="0" anchor="t">
            <a:noAutofit/>
          </a:bodyPr>
          <a:p>
            <a:r>
              <a:rPr lang="en-US" altLang="zh-CN"/>
              <a:t>Imposing Dirichlet-Neumann boundary condition</a:t>
            </a:r>
            <a:endParaRPr lang="zh-CN" altLang="en-US"/>
          </a:p>
        </p:txBody>
      </p:sp>
      <p:pic>
        <p:nvPicPr>
          <p:cNvPr id="15" name="图片 14"/>
          <p:cNvPicPr>
            <a:picLocks noChangeAspect="1"/>
          </p:cNvPicPr>
          <p:nvPr/>
        </p:nvPicPr>
        <p:blipFill>
          <a:blip r:embed="rId1"/>
          <a:stretch>
            <a:fillRect/>
          </a:stretch>
        </p:blipFill>
        <p:spPr>
          <a:xfrm>
            <a:off x="4787900" y="621030"/>
            <a:ext cx="4294505" cy="4474845"/>
          </a:xfrm>
          <a:prstGeom prst="rect">
            <a:avLst/>
          </a:prstGeom>
        </p:spPr>
      </p:pic>
      <p:sp>
        <p:nvSpPr>
          <p:cNvPr id="2" name="文本框 1"/>
          <p:cNvSpPr txBox="1"/>
          <p:nvPr/>
        </p:nvSpPr>
        <p:spPr>
          <a:xfrm>
            <a:off x="0" y="14605"/>
            <a:ext cx="4439285" cy="521970"/>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en-US" altLang="zh-CN" sz="2800">
                <a:sym typeface="+mn-ea"/>
              </a:rPr>
              <a:t>Clustering in nuclear medium</a:t>
            </a:r>
            <a:endParaRPr lang="en-US" altLang="zh-CN" sz="2800">
              <a:sym typeface="+mn-ea"/>
            </a:endParaRPr>
          </a:p>
        </p:txBody>
      </p:sp>
      <p:sp>
        <p:nvSpPr>
          <p:cNvPr id="5" name="灯片编号占位符 4"/>
          <p:cNvSpPr>
            <a:spLocks noGrp="1"/>
          </p:cNvSpPr>
          <p:nvPr>
            <p:ph type="sldNum" sz="quarter" idx="12"/>
          </p:nvPr>
        </p:nvSpPr>
        <p:spPr/>
        <p:txBody>
          <a:bodyPr/>
          <a:lstStyle/>
          <a:p>
            <a:pPr>
              <a:defRPr/>
            </a:pPr>
            <a:fld id="{5AF3865C-8E7E-43F6-9267-532416176426}" type="slidenum">
              <a:rPr lang="zh-CN" altLang="en-US"/>
            </a:fld>
            <a:endParaRPr lang="zh-CN" altLang="en-US"/>
          </a:p>
        </p:txBody>
      </p:sp>
      <p:pic>
        <p:nvPicPr>
          <p:cNvPr id="3" name="图片 2"/>
          <p:cNvPicPr>
            <a:picLocks noChangeAspect="1"/>
          </p:cNvPicPr>
          <p:nvPr/>
        </p:nvPicPr>
        <p:blipFill>
          <a:blip r:embed="rId2"/>
          <a:stretch>
            <a:fillRect/>
          </a:stretch>
        </p:blipFill>
        <p:spPr>
          <a:xfrm>
            <a:off x="0" y="1122680"/>
            <a:ext cx="4600575" cy="3800475"/>
          </a:xfrm>
          <a:prstGeom prst="rect">
            <a:avLst/>
          </a:prstGeom>
        </p:spPr>
      </p:pic>
      <p:pic>
        <p:nvPicPr>
          <p:cNvPr id="10" name="图片 9"/>
          <p:cNvPicPr>
            <a:picLocks noChangeAspect="1"/>
          </p:cNvPicPr>
          <p:nvPr/>
        </p:nvPicPr>
        <p:blipFill>
          <a:blip r:embed="rId3"/>
          <a:stretch>
            <a:fillRect/>
          </a:stretch>
        </p:blipFill>
        <p:spPr>
          <a:xfrm>
            <a:off x="4787900" y="548640"/>
            <a:ext cx="4246880" cy="5310505"/>
          </a:xfrm>
          <a:prstGeom prst="rect">
            <a:avLst/>
          </a:prstGeom>
        </p:spPr>
      </p:pic>
      <p:sp>
        <p:nvSpPr>
          <p:cNvPr id="13" name="文本框 12"/>
          <p:cNvSpPr txBox="1"/>
          <p:nvPr/>
        </p:nvSpPr>
        <p:spPr>
          <a:xfrm>
            <a:off x="5940425" y="116840"/>
            <a:ext cx="2452370" cy="382270"/>
          </a:xfrm>
          <a:prstGeom prst="rect">
            <a:avLst/>
          </a:prstGeom>
          <a:noFill/>
        </p:spPr>
        <p:txBody>
          <a:bodyPr wrap="square" rtlCol="0" anchor="t">
            <a:noAutofit/>
          </a:bodyPr>
          <a:p>
            <a:r>
              <a:rPr lang="en-US" altLang="zh-CN"/>
              <a:t> Binding energies</a:t>
            </a:r>
            <a:endParaRPr lang="zh-CN" altLang="en-US"/>
          </a:p>
        </p:txBody>
      </p:sp>
      <p:pic>
        <p:nvPicPr>
          <p:cNvPr id="14" name="图片 13"/>
          <p:cNvPicPr>
            <a:picLocks noChangeAspect="1"/>
          </p:cNvPicPr>
          <p:nvPr/>
        </p:nvPicPr>
        <p:blipFill>
          <a:blip r:embed="rId4"/>
          <a:stretch>
            <a:fillRect/>
          </a:stretch>
        </p:blipFill>
        <p:spPr>
          <a:xfrm>
            <a:off x="4610100" y="549275"/>
            <a:ext cx="4476750" cy="5402580"/>
          </a:xfrm>
          <a:prstGeom prst="rect">
            <a:avLst/>
          </a:prstGeom>
        </p:spPr>
      </p:pic>
      <p:pic>
        <p:nvPicPr>
          <p:cNvPr id="17" name="图片 16"/>
          <p:cNvPicPr>
            <a:picLocks noChangeAspect="1"/>
          </p:cNvPicPr>
          <p:nvPr/>
        </p:nvPicPr>
        <p:blipFill>
          <a:blip r:embed="rId5"/>
          <a:stretch>
            <a:fillRect/>
          </a:stretch>
        </p:blipFill>
        <p:spPr>
          <a:xfrm>
            <a:off x="179705" y="5793105"/>
            <a:ext cx="5490210" cy="441325"/>
          </a:xfrm>
          <a:prstGeom prst="rect">
            <a:avLst/>
          </a:prstGeom>
        </p:spPr>
      </p:pic>
      <p:sp>
        <p:nvSpPr>
          <p:cNvPr id="4" name="文本框 3"/>
          <p:cNvSpPr txBox="1"/>
          <p:nvPr/>
        </p:nvSpPr>
        <p:spPr>
          <a:xfrm>
            <a:off x="7311390" y="5990590"/>
            <a:ext cx="1918970" cy="337185"/>
          </a:xfrm>
          <a:prstGeom prst="rect">
            <a:avLst/>
          </a:prstGeom>
        </p:spPr>
        <p:txBody>
          <a:bodyPr wrap="square">
            <a:spAutoFit/>
          </a:bodyPr>
          <a:p>
            <a:pPr marL="0" indent="0" algn="l"/>
            <a:r>
              <a:rPr lang="en-US" altLang="zh-CN" sz="1600" b="0" i="0">
                <a:solidFill>
                  <a:schemeClr val="tx1"/>
                </a:solidFill>
                <a:ea typeface="-apple-system"/>
                <a:cs typeface="Arial" panose="020B0604020202020204" pitchFamily="34" charset="0"/>
              </a:rPr>
              <a:t>arXiv: 2504.09386</a:t>
            </a:r>
            <a:endParaRPr lang="en-US" altLang="zh-CN" sz="1600" b="0" i="0">
              <a:solidFill>
                <a:schemeClr val="tx1"/>
              </a:solidFill>
              <a:ea typeface="-apple-system"/>
              <a:cs typeface="Arial" panose="020B0604020202020204" pitchFamily="34" charset="0"/>
              <a:hlinkClick r:id="rId6"/>
            </a:endParaRPr>
          </a:p>
        </p:txBody>
      </p:sp>
      <p:sp>
        <p:nvSpPr>
          <p:cNvPr id="42" name="页脚占位符 5"/>
          <p:cNvSpPr>
            <a:spLocks noGrp="1"/>
          </p:cNvSpPr>
          <p:nvPr/>
        </p:nvSpPr>
        <p:spPr>
          <a:xfrm>
            <a:off x="0" y="6412865"/>
            <a:ext cx="2353310" cy="398145"/>
          </a:xfrm>
          <a:prstGeom prst="rect">
            <a:avLst/>
          </a:prstGeom>
        </p:spPr>
        <p:txBody>
          <a:bodyPr vert="horz" lIns="91440" tIns="45720" rIns="91440" bIns="45720" rtlCol="0" anchor="ctr"/>
          <a:lstStyle>
            <a:defPPr>
              <a:defRPr lang="en-US"/>
            </a:defPPr>
            <a:lvl1pPr marL="0" algn="ctr" defTabSz="914400" rtl="0" eaLnBrk="1" latinLnBrk="0" hangingPunct="1">
              <a:buFont typeface="Arial" panose="020B0604020202020204" pitchFamily="34" charset="0"/>
              <a:buNone/>
              <a:defRPr sz="14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sz="1800" dirty="0">
                <a:sym typeface="+mn-ea"/>
              </a:rPr>
              <a:t>unified </a:t>
            </a:r>
            <a:r>
              <a:rPr lang="en-US" sz="1800" dirty="0">
                <a:sym typeface="+mn-ea"/>
              </a:rPr>
              <a:t>Description</a:t>
            </a:r>
            <a:endParaRPr lang="en-US" sz="1800" dirty="0">
              <a:sym typeface="+mn-ea"/>
            </a:endParaRPr>
          </a:p>
        </p:txBody>
      </p:sp>
      <p:pic>
        <p:nvPicPr>
          <p:cNvPr id="7" name="图片 6"/>
          <p:cNvPicPr>
            <a:picLocks noChangeAspect="1"/>
          </p:cNvPicPr>
          <p:nvPr/>
        </p:nvPicPr>
        <p:blipFill>
          <a:blip r:embed="rId7"/>
          <a:stretch>
            <a:fillRect/>
          </a:stretch>
        </p:blipFill>
        <p:spPr>
          <a:xfrm>
            <a:off x="4651375" y="178435"/>
            <a:ext cx="4491990" cy="563943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14605"/>
            <a:ext cx="1682115" cy="521970"/>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en-US" sz="2800" noProof="1">
                <a:sym typeface="+mn-ea"/>
              </a:rPr>
              <a:t>Summary </a:t>
            </a:r>
            <a:endParaRPr lang="en-US" sz="2800" noProof="1"/>
          </a:p>
        </p:txBody>
      </p:sp>
      <p:sp>
        <p:nvSpPr>
          <p:cNvPr id="3" name="文本框 2"/>
          <p:cNvSpPr txBox="1"/>
          <p:nvPr/>
        </p:nvSpPr>
        <p:spPr>
          <a:xfrm>
            <a:off x="329565" y="556895"/>
            <a:ext cx="8281670" cy="4584700"/>
          </a:xfrm>
          <a:prstGeom prst="rect">
            <a:avLst/>
          </a:prstGeom>
          <a:noFill/>
        </p:spPr>
        <p:txBody>
          <a:bodyPr wrap="square">
            <a:noAutofit/>
          </a:bodyPr>
          <a:lstStyle>
            <a:lvl1pPr>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chemeClr val="tx1"/>
                </a:solidFill>
                <a:latin typeface="Arial" panose="020B0604020202020204" pitchFamily="34" charset="0"/>
                <a:ea typeface="宋体" panose="02010600030101010101" pitchFamily="2" charset="-122"/>
              </a:defRPr>
            </a:lvl9pPr>
          </a:lstStyle>
          <a:p>
            <a:pPr eaLnBrk="1" hangingPunct="1"/>
            <a:r>
              <a:rPr lang="en-US" altLang="zh-CN">
                <a:sym typeface="+mn-ea"/>
              </a:rPr>
              <a:t>Rich </a:t>
            </a:r>
            <a:r>
              <a:rPr lang="en-US" altLang="zh-CN">
                <a:solidFill>
                  <a:srgbClr val="FF0000"/>
                </a:solidFill>
                <a:sym typeface="+mn-ea"/>
              </a:rPr>
              <a:t>astrophysical phenomena</a:t>
            </a:r>
            <a:r>
              <a:rPr lang="en-US" altLang="zh-CN">
                <a:sym typeface="+mn-ea"/>
              </a:rPr>
              <a:t> in compact stars---</a:t>
            </a:r>
            <a:r>
              <a:rPr lang="en-US" altLang="zh-CN">
                <a:solidFill>
                  <a:srgbClr val="FF0000"/>
                </a:solidFill>
                <a:sym typeface="+mn-ea"/>
              </a:rPr>
              <a:t>difficult to understand</a:t>
            </a:r>
            <a:r>
              <a:rPr lang="en-US" altLang="zh-CN">
                <a:sym typeface="+mn-ea"/>
              </a:rPr>
              <a:t> due to large </a:t>
            </a:r>
            <a:r>
              <a:rPr lang="en-US" altLang="zh-CN">
                <a:solidFill>
                  <a:srgbClr val="FF0000"/>
                </a:solidFill>
                <a:sym typeface="+mn-ea"/>
              </a:rPr>
              <a:t>uncertainties </a:t>
            </a:r>
            <a:r>
              <a:rPr lang="en-US" altLang="zh-CN">
                <a:sym typeface="+mn-ea"/>
              </a:rPr>
              <a:t>in the properties of dense stellar </a:t>
            </a:r>
            <a:r>
              <a:rPr lang="en-US" altLang="zh-CN">
                <a:solidFill>
                  <a:srgbClr val="FF0000"/>
                </a:solidFill>
                <a:sym typeface="+mn-ea"/>
              </a:rPr>
              <a:t>matter</a:t>
            </a:r>
            <a:r>
              <a:rPr lang="en-US" altLang="zh-CN">
                <a:sym typeface="+mn-ea"/>
              </a:rPr>
              <a:t>. We intend to </a:t>
            </a:r>
            <a:r>
              <a:rPr lang="en-US" altLang="zh-CN">
                <a:solidFill>
                  <a:srgbClr val="FF0000"/>
                </a:solidFill>
                <a:sym typeface="+mn-ea"/>
              </a:rPr>
              <a:t>reduce the uncertainties</a:t>
            </a:r>
            <a:r>
              <a:rPr lang="en-US" altLang="zh-CN">
                <a:sym typeface="+mn-ea"/>
              </a:rPr>
              <a:t> by estimating the matter properties in a </a:t>
            </a:r>
            <a:r>
              <a:rPr lang="en-US" altLang="zh-CN">
                <a:solidFill>
                  <a:srgbClr val="FF0000"/>
                </a:solidFill>
                <a:sym typeface="+mn-ea"/>
              </a:rPr>
              <a:t>unified manner</a:t>
            </a:r>
            <a:r>
              <a:rPr lang="en-US" altLang="zh-CN">
                <a:sym typeface="+mn-ea"/>
              </a:rPr>
              <a:t>. Our progresses:</a:t>
            </a:r>
            <a:endParaRPr lang="en-US" altLang="zh-CN">
              <a:sym typeface="+mn-ea"/>
            </a:endParaRPr>
          </a:p>
          <a:p>
            <a:pPr marL="457200" indent="-457200" eaLnBrk="1" hangingPunct="1">
              <a:buFont typeface="+mj-ea"/>
              <a:buAutoNum type="circleNumDbPlain"/>
            </a:pPr>
            <a:r>
              <a:rPr lang="en-US" altLang="zh-CN">
                <a:sym typeface="+mn-ea"/>
              </a:rPr>
              <a:t>Unified </a:t>
            </a:r>
            <a:r>
              <a:rPr lang="en-US" altLang="zh-CN">
                <a:solidFill>
                  <a:srgbClr val="FF0000"/>
                </a:solidFill>
                <a:sym typeface="+mn-ea"/>
              </a:rPr>
              <a:t>EOSs </a:t>
            </a:r>
            <a:r>
              <a:rPr lang="en-US" altLang="zh-CN">
                <a:sym typeface="+mn-ea"/>
              </a:rPr>
              <a:t>and </a:t>
            </a:r>
            <a:r>
              <a:rPr lang="en-US" altLang="zh-CN">
                <a:solidFill>
                  <a:srgbClr val="FF0000"/>
                </a:solidFill>
                <a:sym typeface="+mn-ea"/>
              </a:rPr>
              <a:t>microscopic strucutres</a:t>
            </a:r>
            <a:r>
              <a:rPr lang="en-US" altLang="zh-CN">
                <a:sym typeface="+mn-ea"/>
              </a:rPr>
              <a:t> of dense stellar matter (</a:t>
            </a:r>
            <a:r>
              <a:rPr lang="en-US" altLang="zh-CN" i="1">
                <a:latin typeface="Times New Roman" panose="02020603050405020304" charset="0"/>
                <a:cs typeface="Times New Roman" panose="02020603050405020304" charset="0"/>
                <a:sym typeface="+mn-ea"/>
              </a:rPr>
              <a:t>npe</a:t>
            </a:r>
            <a:r>
              <a:rPr lang="en-US" altLang="zh-CN" i="1">
                <a:latin typeface="Times New Roman" panose="02020603050405020304" charset="0"/>
                <a:ea typeface="微软雅黑" panose="020B0503020204020204" charset="-122"/>
                <a:cs typeface="Times New Roman" panose="02020603050405020304" charset="0"/>
                <a:sym typeface="+mn-ea"/>
              </a:rPr>
              <a:t>μ</a:t>
            </a:r>
            <a:r>
              <a:rPr lang="en-US" altLang="zh-CN">
                <a:sym typeface="+mn-ea"/>
              </a:rPr>
              <a:t>) predicted by </a:t>
            </a:r>
            <a:r>
              <a:rPr lang="en-US" altLang="zh-CN">
                <a:solidFill>
                  <a:srgbClr val="FF0000"/>
                </a:solidFill>
                <a:sym typeface="+mn-ea"/>
              </a:rPr>
              <a:t>RMF models</a:t>
            </a:r>
            <a:r>
              <a:rPr lang="en-US" altLang="zh-CN">
                <a:sym typeface="+mn-ea"/>
              </a:rPr>
              <a:t>.</a:t>
            </a:r>
            <a:endParaRPr lang="en-US" altLang="zh-CN">
              <a:sym typeface="+mn-ea"/>
            </a:endParaRPr>
          </a:p>
          <a:p>
            <a:pPr marL="457200" indent="-457200" eaLnBrk="1" hangingPunct="1">
              <a:buFont typeface="+mj-ea"/>
              <a:buAutoNum type="circleNumDbPlain"/>
            </a:pPr>
            <a:r>
              <a:rPr lang="en-US" altLang="zh-CN">
                <a:sym typeface="+mn-ea"/>
              </a:rPr>
              <a:t>The properties of </a:t>
            </a:r>
            <a:r>
              <a:rPr lang="en-US" altLang="zh-CN">
                <a:solidFill>
                  <a:srgbClr val="FF0000"/>
                </a:solidFill>
                <a:sym typeface="+mn-ea"/>
              </a:rPr>
              <a:t>baryons, multibaryons, strangelets, and udQM nuggets</a:t>
            </a:r>
            <a:r>
              <a:rPr lang="en-US" altLang="zh-CN">
                <a:sym typeface="+mn-ea"/>
              </a:rPr>
              <a:t> are investigated in equivparticle model, which may be found in compact stars and heavy-ion collisions;</a:t>
            </a:r>
            <a:endParaRPr lang="en-US" altLang="zh-CN">
              <a:sym typeface="+mn-ea"/>
            </a:endParaRPr>
          </a:p>
          <a:p>
            <a:pPr marL="457200" indent="-457200" eaLnBrk="1" hangingPunct="1">
              <a:buFont typeface="+mj-ea"/>
              <a:buAutoNum type="circleNumDbPlain"/>
            </a:pPr>
            <a:r>
              <a:rPr lang="en-US" altLang="zh-CN">
                <a:sym typeface="+mn-ea"/>
              </a:rPr>
              <a:t>Treating baryons as </a:t>
            </a:r>
            <a:r>
              <a:rPr lang="en-US" altLang="zh-CN">
                <a:solidFill>
                  <a:srgbClr val="FF0000"/>
                </a:solidFill>
                <a:sym typeface="+mn-ea"/>
              </a:rPr>
              <a:t>clusters</a:t>
            </a:r>
            <a:r>
              <a:rPr lang="en-US" altLang="zh-CN">
                <a:sym typeface="+mn-ea"/>
              </a:rPr>
              <a:t> </a:t>
            </a:r>
            <a:r>
              <a:rPr lang="en-US" altLang="zh-CN">
                <a:solidFill>
                  <a:srgbClr val="FF0000"/>
                </a:solidFill>
                <a:sym typeface="+mn-ea"/>
              </a:rPr>
              <a:t>of quarks</a:t>
            </a:r>
            <a:r>
              <a:rPr lang="en-US" altLang="zh-CN">
                <a:sym typeface="+mn-ea"/>
              </a:rPr>
              <a:t>, </a:t>
            </a:r>
            <a:r>
              <a:rPr lang="en-US" altLang="en-US" dirty="0">
                <a:sym typeface="+mn-ea"/>
              </a:rPr>
              <a:t>the properties of </a:t>
            </a:r>
            <a:r>
              <a:rPr lang="en-US" altLang="zh-CN">
                <a:sym typeface="+mn-ea"/>
              </a:rPr>
              <a:t> dense matter (nuclear matter, hyperonic matter, quark matter) and </a:t>
            </a:r>
            <a:r>
              <a:rPr lang="en-US" altLang="zh-CN">
                <a:sym typeface="+mn-ea"/>
              </a:rPr>
              <a:t>phase transitions (</a:t>
            </a:r>
            <a:r>
              <a:rPr lang="en-US" altLang="zh-CN">
                <a:solidFill>
                  <a:srgbClr val="FF0000"/>
                </a:solidFill>
                <a:sym typeface="+mn-ea"/>
              </a:rPr>
              <a:t>liquid-gas, chiral </a:t>
            </a:r>
            <a:r>
              <a:rPr lang="en-US" altLang="zh-CN">
                <a:sym typeface="+mn-ea"/>
              </a:rPr>
              <a:t>and </a:t>
            </a:r>
            <a:r>
              <a:rPr lang="en-US" altLang="zh-CN">
                <a:solidFill>
                  <a:srgbClr val="FF0000"/>
                </a:solidFill>
                <a:sym typeface="+mn-ea"/>
              </a:rPr>
              <a:t>deconfinement</a:t>
            </a:r>
            <a:r>
              <a:rPr lang="en-US" altLang="zh-CN">
                <a:sym typeface="+mn-ea"/>
              </a:rPr>
              <a:t>) </a:t>
            </a:r>
            <a:r>
              <a:rPr lang="en-US" altLang="zh-CN">
                <a:sym typeface="+mn-ea"/>
              </a:rPr>
              <a:t>can be examined by </a:t>
            </a:r>
            <a:r>
              <a:rPr lang="en-US" altLang="en-US" dirty="0">
                <a:sym typeface="+mn-ea"/>
              </a:rPr>
              <a:t>extending the NJL model;</a:t>
            </a:r>
            <a:endParaRPr lang="en-US" altLang="en-US" dirty="0">
              <a:sym typeface="+mn-ea"/>
            </a:endParaRPr>
          </a:p>
          <a:p>
            <a:pPr marL="457200" indent="-457200" eaLnBrk="1" hangingPunct="1">
              <a:buFont typeface="+mj-ea"/>
              <a:buAutoNum type="circleNumDbPlain"/>
            </a:pPr>
            <a:r>
              <a:rPr lang="en-US" altLang="zh-CN">
                <a:sym typeface="+mn-ea"/>
              </a:rPr>
              <a:t>A hybrid treatment for investigating the </a:t>
            </a:r>
            <a:r>
              <a:rPr lang="en-US" altLang="zh-CN">
                <a:solidFill>
                  <a:srgbClr val="FF0000"/>
                </a:solidFill>
                <a:sym typeface="+mn-ea"/>
              </a:rPr>
              <a:t>clustering </a:t>
            </a:r>
            <a:r>
              <a:rPr lang="en-US" altLang="zh-CN">
                <a:sym typeface="+mn-ea"/>
              </a:rPr>
              <a:t>phenomenon in </a:t>
            </a:r>
            <a:r>
              <a:rPr lang="en-US" altLang="zh-CN">
                <a:solidFill>
                  <a:srgbClr val="FF0000"/>
                </a:solidFill>
                <a:sym typeface="+mn-ea"/>
              </a:rPr>
              <a:t>nuclear medium</a:t>
            </a:r>
            <a:r>
              <a:rPr lang="en-US" altLang="zh-CN">
                <a:sym typeface="+mn-ea"/>
              </a:rPr>
              <a:t> is proposed.</a:t>
            </a:r>
            <a:endParaRPr lang="en-US" altLang="zh-CN">
              <a:sym typeface="+mn-ea"/>
            </a:endParaRPr>
          </a:p>
          <a:p>
            <a:pPr marL="457200" indent="-457200" eaLnBrk="1" hangingPunct="1">
              <a:buFont typeface="+mj-ea"/>
              <a:buAutoNum type="circleNumDbPlain"/>
            </a:pPr>
            <a:endParaRPr lang="en-US" altLang="zh-CN" noProof="1" smtClean="0">
              <a:solidFill>
                <a:schemeClr val="tx1"/>
              </a:solidFill>
              <a:sym typeface="+mn-ea"/>
            </a:endParaRPr>
          </a:p>
        </p:txBody>
      </p:sp>
      <p:sp>
        <p:nvSpPr>
          <p:cNvPr id="8193" name="Rectangle 2"/>
          <p:cNvSpPr>
            <a:spLocks noGrp="1" noChangeArrowheads="1"/>
          </p:cNvSpPr>
          <p:nvPr/>
        </p:nvSpPr>
        <p:spPr>
          <a:xfrm>
            <a:off x="501968" y="5147945"/>
            <a:ext cx="7772400" cy="1082675"/>
          </a:xfrm>
          <a:prstGeom prst="rect">
            <a:avLst/>
          </a:prstGeom>
          <a:noFill/>
          <a:ln>
            <a:noFill/>
          </a:ln>
        </p:spPr>
        <p:txBody>
          <a:bodyPr anchor="b">
            <a:normAutofit/>
          </a:bodyPr>
          <a:lstStyle>
            <a:lvl1pPr algn="l" rtl="0" eaLnBrk="0" fontAlgn="base" hangingPunct="0">
              <a:lnSpc>
                <a:spcPct val="85000"/>
              </a:lnSpc>
              <a:spcBef>
                <a:spcPct val="0"/>
              </a:spcBef>
              <a:spcAft>
                <a:spcPct val="0"/>
              </a:spcAft>
              <a:defRPr sz="4800" kern="1200" spc="-50">
                <a:solidFill>
                  <a:srgbClr val="404040"/>
                </a:solidFill>
                <a:latin typeface="+mj-lt"/>
                <a:ea typeface="+mj-ea"/>
                <a:cs typeface="+mj-cs"/>
              </a:defRPr>
            </a:lvl1pPr>
            <a:lvl2pPr algn="l" rtl="0" eaLnBrk="0" fontAlgn="base" hangingPunct="0">
              <a:lnSpc>
                <a:spcPct val="85000"/>
              </a:lnSpc>
              <a:spcBef>
                <a:spcPct val="0"/>
              </a:spcBef>
              <a:spcAft>
                <a:spcPct val="0"/>
              </a:spcAft>
              <a:defRPr sz="4800">
                <a:solidFill>
                  <a:srgbClr val="404040"/>
                </a:solidFill>
                <a:latin typeface="Calibri Light" panose="020F0302020204030204" pitchFamily="34" charset="0"/>
                <a:ea typeface="宋体" panose="02010600030101010101" pitchFamily="2" charset="-122"/>
              </a:defRPr>
            </a:lvl2pPr>
            <a:lvl3pPr algn="l" rtl="0" eaLnBrk="0" fontAlgn="base" hangingPunct="0">
              <a:lnSpc>
                <a:spcPct val="85000"/>
              </a:lnSpc>
              <a:spcBef>
                <a:spcPct val="0"/>
              </a:spcBef>
              <a:spcAft>
                <a:spcPct val="0"/>
              </a:spcAft>
              <a:defRPr sz="4800">
                <a:solidFill>
                  <a:srgbClr val="404040"/>
                </a:solidFill>
                <a:latin typeface="Calibri Light" panose="020F0302020204030204" pitchFamily="34" charset="0"/>
                <a:ea typeface="宋体" panose="02010600030101010101" pitchFamily="2" charset="-122"/>
              </a:defRPr>
            </a:lvl3pPr>
            <a:lvl4pPr algn="l" rtl="0" eaLnBrk="0" fontAlgn="base" hangingPunct="0">
              <a:lnSpc>
                <a:spcPct val="85000"/>
              </a:lnSpc>
              <a:spcBef>
                <a:spcPct val="0"/>
              </a:spcBef>
              <a:spcAft>
                <a:spcPct val="0"/>
              </a:spcAft>
              <a:defRPr sz="4800">
                <a:solidFill>
                  <a:srgbClr val="404040"/>
                </a:solidFill>
                <a:latin typeface="Calibri Light" panose="020F0302020204030204" pitchFamily="34" charset="0"/>
                <a:ea typeface="宋体" panose="02010600030101010101" pitchFamily="2" charset="-122"/>
              </a:defRPr>
            </a:lvl4pPr>
            <a:lvl5pPr algn="l" rtl="0" eaLnBrk="0" fontAlgn="base" hangingPunct="0">
              <a:lnSpc>
                <a:spcPct val="85000"/>
              </a:lnSpc>
              <a:spcBef>
                <a:spcPct val="0"/>
              </a:spcBef>
              <a:spcAft>
                <a:spcPct val="0"/>
              </a:spcAft>
              <a:defRPr sz="4800">
                <a:solidFill>
                  <a:srgbClr val="404040"/>
                </a:solidFill>
                <a:latin typeface="Calibri Light" panose="020F0302020204030204" pitchFamily="34" charset="0"/>
                <a:ea typeface="宋体" panose="02010600030101010101" pitchFamily="2" charset="-122"/>
              </a:defRPr>
            </a:lvl5pPr>
            <a:lvl6pPr marL="457200" algn="l" rtl="0" fontAlgn="base">
              <a:lnSpc>
                <a:spcPct val="85000"/>
              </a:lnSpc>
              <a:spcBef>
                <a:spcPct val="0"/>
              </a:spcBef>
              <a:spcAft>
                <a:spcPct val="0"/>
              </a:spcAft>
              <a:defRPr sz="4800">
                <a:solidFill>
                  <a:srgbClr val="404040"/>
                </a:solidFill>
                <a:latin typeface="Calibri Light" panose="020F0302020204030204" pitchFamily="34" charset="0"/>
                <a:ea typeface="宋体" panose="02010600030101010101" pitchFamily="2" charset="-122"/>
              </a:defRPr>
            </a:lvl6pPr>
            <a:lvl7pPr marL="914400" algn="l" rtl="0" fontAlgn="base">
              <a:lnSpc>
                <a:spcPct val="85000"/>
              </a:lnSpc>
              <a:spcBef>
                <a:spcPct val="0"/>
              </a:spcBef>
              <a:spcAft>
                <a:spcPct val="0"/>
              </a:spcAft>
              <a:defRPr sz="4800">
                <a:solidFill>
                  <a:srgbClr val="404040"/>
                </a:solidFill>
                <a:latin typeface="Calibri Light" panose="020F0302020204030204" pitchFamily="34" charset="0"/>
                <a:ea typeface="宋体" panose="02010600030101010101" pitchFamily="2" charset="-122"/>
              </a:defRPr>
            </a:lvl7pPr>
            <a:lvl8pPr marL="1371600" algn="l" rtl="0" fontAlgn="base">
              <a:lnSpc>
                <a:spcPct val="85000"/>
              </a:lnSpc>
              <a:spcBef>
                <a:spcPct val="0"/>
              </a:spcBef>
              <a:spcAft>
                <a:spcPct val="0"/>
              </a:spcAft>
              <a:defRPr sz="4800">
                <a:solidFill>
                  <a:srgbClr val="404040"/>
                </a:solidFill>
                <a:latin typeface="Calibri Light" panose="020F0302020204030204" pitchFamily="34" charset="0"/>
                <a:ea typeface="宋体" panose="02010600030101010101" pitchFamily="2" charset="-122"/>
              </a:defRPr>
            </a:lvl8pPr>
            <a:lvl9pPr marL="1828800" algn="l" rtl="0" fontAlgn="base">
              <a:lnSpc>
                <a:spcPct val="85000"/>
              </a:lnSpc>
              <a:spcBef>
                <a:spcPct val="0"/>
              </a:spcBef>
              <a:spcAft>
                <a:spcPct val="0"/>
              </a:spcAft>
              <a:defRPr sz="4800">
                <a:solidFill>
                  <a:srgbClr val="404040"/>
                </a:solidFill>
                <a:latin typeface="Calibri Light" panose="020F0302020204030204" pitchFamily="34" charset="0"/>
                <a:ea typeface="宋体" panose="02010600030101010101" pitchFamily="2" charset="-122"/>
              </a:defRPr>
            </a:lvl9pPr>
          </a:lstStyle>
          <a:p>
            <a:pPr algn="ctr" eaLnBrk="1" fontAlgn="auto" hangingPunct="1">
              <a:spcAft>
                <a:spcPts val="0"/>
              </a:spcAft>
              <a:defRPr/>
            </a:pPr>
            <a:r>
              <a:rPr lang="zh-CN" altLang="zh-CN" sz="6600" b="1" i="1" smtClean="0">
                <a:solidFill>
                  <a:schemeClr val="tx1">
                    <a:lumMod val="75000"/>
                    <a:lumOff val="25000"/>
                  </a:schemeClr>
                </a:solidFill>
              </a:rPr>
              <a:t>Thank you!</a:t>
            </a:r>
            <a:r>
              <a:rPr lang="en-US" altLang="zh-CN" sz="6600" b="1" i="1" smtClean="0">
                <a:solidFill>
                  <a:schemeClr val="tx1">
                    <a:lumMod val="75000"/>
                    <a:lumOff val="25000"/>
                  </a:schemeClr>
                </a:solidFill>
              </a:rPr>
              <a:t>!!</a:t>
            </a:r>
            <a:endParaRPr lang="en-US" altLang="zh-CN" sz="6600" b="1" i="1" smtClean="0">
              <a:solidFill>
                <a:schemeClr val="tx1">
                  <a:lumMod val="75000"/>
                  <a:lumOff val="25000"/>
                </a:schemeClr>
              </a:solidFill>
            </a:endParaRPr>
          </a:p>
        </p:txBody>
      </p:sp>
      <p:sp>
        <p:nvSpPr>
          <p:cNvPr id="9" name="灯片编号占位符 8"/>
          <p:cNvSpPr>
            <a:spLocks noGrp="1"/>
          </p:cNvSpPr>
          <p:nvPr>
            <p:ph type="sldNum" sz="quarter" idx="12"/>
          </p:nvPr>
        </p:nvSpPr>
        <p:spPr/>
        <p:txBody>
          <a:bodyPr/>
          <a:p>
            <a:pPr>
              <a:defRPr/>
            </a:pPr>
            <a:fld id="{5AF3865C-8E7E-43F6-9267-532416176426}" type="slidenum">
              <a:rPr lang="zh-CN" altLang="en-US"/>
            </a:fld>
            <a:endParaRPr lang="zh-CN" altLang="en-US"/>
          </a:p>
        </p:txBody>
      </p:sp>
      <p:sp>
        <p:nvSpPr>
          <p:cNvPr id="42" name="页脚占位符 5"/>
          <p:cNvSpPr>
            <a:spLocks noGrp="1"/>
          </p:cNvSpPr>
          <p:nvPr/>
        </p:nvSpPr>
        <p:spPr>
          <a:xfrm>
            <a:off x="0" y="6412865"/>
            <a:ext cx="1311910" cy="398145"/>
          </a:xfrm>
          <a:prstGeom prst="rect">
            <a:avLst/>
          </a:prstGeom>
        </p:spPr>
        <p:txBody>
          <a:bodyPr vert="horz" lIns="91440" tIns="45720" rIns="91440" bIns="45720" rtlCol="0" anchor="ctr"/>
          <a:lstStyle>
            <a:defPPr>
              <a:defRPr lang="en-US"/>
            </a:defPPr>
            <a:lvl1pPr marL="0" algn="ctr" defTabSz="914400" rtl="0" eaLnBrk="1" latinLnBrk="0" hangingPunct="1">
              <a:buFont typeface="Arial" panose="020B0604020202020204" pitchFamily="34" charset="0"/>
              <a:buNone/>
              <a:defRPr sz="14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sz="1800" dirty="0">
                <a:sym typeface="+mn-ea"/>
              </a:rPr>
              <a:t>Summary </a:t>
            </a:r>
            <a:endParaRPr sz="1800" dirty="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linds(horizont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193"/>
                                        </p:tgtEl>
                                        <p:attrNameLst>
                                          <p:attrName>style.visibility</p:attrName>
                                        </p:attrNameLst>
                                      </p:cBhvr>
                                      <p:to>
                                        <p:strVal val="visible"/>
                                      </p:to>
                                    </p:set>
                                    <p:animEffect transition="in" filter="blinds(horizontal)">
                                      <p:cBhvr>
                                        <p:cTn id="27" dur="500"/>
                                        <p:tgtEl>
                                          <p:spTgt spid="81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pPr>
              <a:defRPr/>
            </a:pPr>
            <a:fld id="{5AF3865C-8E7E-43F6-9267-532416176426}" type="slidenum">
              <a:rPr lang="zh-CN" altLang="en-US"/>
            </a:fld>
            <a:endParaRPr lang="zh-CN" altLang="en-US"/>
          </a:p>
        </p:txBody>
      </p:sp>
      <p:pic>
        <p:nvPicPr>
          <p:cNvPr id="100" name="图片 99"/>
          <p:cNvPicPr>
            <a:picLocks noChangeAspect="1"/>
          </p:cNvPicPr>
          <p:nvPr/>
        </p:nvPicPr>
        <p:blipFill>
          <a:blip r:embed="rId1"/>
          <a:stretch>
            <a:fillRect/>
          </a:stretch>
        </p:blipFill>
        <p:spPr>
          <a:xfrm>
            <a:off x="0" y="0"/>
            <a:ext cx="6606540" cy="3220720"/>
          </a:xfrm>
          <a:prstGeom prst="rect">
            <a:avLst/>
          </a:prstGeom>
          <a:noFill/>
          <a:ln w="9525">
            <a:noFill/>
          </a:ln>
        </p:spPr>
      </p:pic>
      <p:pic>
        <p:nvPicPr>
          <p:cNvPr id="5" name="图片 4"/>
          <p:cNvPicPr>
            <a:picLocks noChangeAspect="1"/>
          </p:cNvPicPr>
          <p:nvPr>
            <p:custDataLst>
              <p:tags r:id="rId2"/>
            </p:custDataLst>
          </p:nvPr>
        </p:nvPicPr>
        <p:blipFill>
          <a:blip r:embed="rId3"/>
          <a:stretch>
            <a:fillRect/>
          </a:stretch>
        </p:blipFill>
        <p:spPr>
          <a:xfrm>
            <a:off x="2501265" y="0"/>
            <a:ext cx="6647180" cy="3729990"/>
          </a:xfrm>
          <a:prstGeom prst="rect">
            <a:avLst/>
          </a:prstGeom>
          <a:noFill/>
          <a:ln w="9525">
            <a:noFill/>
          </a:ln>
        </p:spPr>
      </p:pic>
      <p:pic>
        <p:nvPicPr>
          <p:cNvPr id="6" name="图片 5"/>
          <p:cNvPicPr>
            <a:picLocks noChangeAspect="1"/>
          </p:cNvPicPr>
          <p:nvPr>
            <p:custDataLst>
              <p:tags r:id="rId4"/>
            </p:custDataLst>
          </p:nvPr>
        </p:nvPicPr>
        <p:blipFill>
          <a:blip r:embed="rId5"/>
          <a:stretch>
            <a:fillRect/>
          </a:stretch>
        </p:blipFill>
        <p:spPr>
          <a:xfrm>
            <a:off x="3345815" y="2493010"/>
            <a:ext cx="5802630" cy="4359275"/>
          </a:xfrm>
          <a:prstGeom prst="rect">
            <a:avLst/>
          </a:prstGeom>
        </p:spPr>
      </p:pic>
      <p:pic>
        <p:nvPicPr>
          <p:cNvPr id="2" name="图片 1"/>
          <p:cNvPicPr>
            <a:picLocks noChangeAspect="1"/>
          </p:cNvPicPr>
          <p:nvPr/>
        </p:nvPicPr>
        <p:blipFill>
          <a:blip r:embed="rId6"/>
          <a:stretch>
            <a:fillRect/>
          </a:stretch>
        </p:blipFill>
        <p:spPr>
          <a:xfrm>
            <a:off x="0" y="3068955"/>
            <a:ext cx="6792595" cy="3820795"/>
          </a:xfrm>
          <a:prstGeom prst="rect">
            <a:avLst/>
          </a:prstGeom>
        </p:spPr>
      </p:pic>
      <p:sp>
        <p:nvSpPr>
          <p:cNvPr id="8" name="矩形 7"/>
          <p:cNvSpPr/>
          <p:nvPr>
            <p:custDataLst>
              <p:tags r:id="rId7"/>
            </p:custDataLst>
          </p:nvPr>
        </p:nvSpPr>
        <p:spPr>
          <a:xfrm rot="20820000">
            <a:off x="1246505" y="2614295"/>
            <a:ext cx="6653530" cy="768350"/>
          </a:xfrm>
          <a:prstGeom prst="rect">
            <a:avLst/>
          </a:prstGeom>
          <a:noFill/>
          <a:ln>
            <a:noFill/>
          </a:ln>
        </p:spPr>
        <p:txBody>
          <a:bodyPr wrap="none" rtlCol="0" anchor="t">
            <a:spAutoFit/>
          </a:bodyPr>
          <a:lstStyle/>
          <a:p>
            <a:pPr algn="ctr"/>
            <a:r>
              <a:rPr lang="zh-CN" altLang="en-US" sz="4400" b="1">
                <a:ln w="6600">
                  <a:solidFill>
                    <a:schemeClr val="accent2"/>
                  </a:solidFill>
                  <a:prstDash val="solid"/>
                </a:ln>
                <a:solidFill>
                  <a:srgbClr val="FFFFFF"/>
                </a:solidFill>
                <a:effectLst>
                  <a:outerShdw dist="38100" dir="2700000" algn="tl" rotWithShape="0">
                    <a:schemeClr val="accent2"/>
                  </a:outerShdw>
                </a:effectLst>
                <a:sym typeface="+mn-ea"/>
              </a:rPr>
              <a:t>Welcome to Yangzhou！</a:t>
            </a:r>
            <a:endParaRPr lang="zh-CN" altLang="en-US" sz="4400" b="1">
              <a:ln w="6600">
                <a:solidFill>
                  <a:schemeClr val="accent2"/>
                </a:solidFill>
                <a:prstDash val="solid"/>
              </a:ln>
              <a:solidFill>
                <a:srgbClr val="FFFFFF"/>
              </a:solidFill>
              <a:effectLst>
                <a:outerShdw dist="38100" dir="2700000" algn="tl" rotWithShape="0">
                  <a:schemeClr val="accent2"/>
                </a:outerShdw>
              </a:effectLst>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14605"/>
            <a:ext cx="2879725" cy="521970"/>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en-US" sz="2800">
                <a:sym typeface="+mn-ea"/>
              </a:rPr>
              <a:t>Energy per baryon</a:t>
            </a:r>
            <a:endParaRPr lang="en-US" sz="2800" noProof="1"/>
          </a:p>
        </p:txBody>
      </p:sp>
      <p:sp>
        <p:nvSpPr>
          <p:cNvPr id="5" name="灯片编号占位符 4"/>
          <p:cNvSpPr>
            <a:spLocks noGrp="1"/>
          </p:cNvSpPr>
          <p:nvPr>
            <p:ph type="sldNum" sz="quarter" idx="12"/>
          </p:nvPr>
        </p:nvSpPr>
        <p:spPr/>
        <p:txBody>
          <a:bodyPr/>
          <a:lstStyle/>
          <a:p>
            <a:pPr>
              <a:defRPr/>
            </a:pPr>
            <a:fld id="{5AF3865C-8E7E-43F6-9267-532416176426}" type="slidenum">
              <a:rPr lang="zh-CN" altLang="en-US"/>
            </a:fld>
            <a:endParaRPr lang="zh-CN" altLang="en-US"/>
          </a:p>
        </p:txBody>
      </p:sp>
      <p:sp>
        <p:nvSpPr>
          <p:cNvPr id="16" name="页脚占位符 15"/>
          <p:cNvSpPr>
            <a:spLocks noGrp="1"/>
          </p:cNvSpPr>
          <p:nvPr>
            <p:ph type="ftr" sz="quarter" idx="11"/>
          </p:nvPr>
        </p:nvSpPr>
        <p:spPr>
          <a:xfrm>
            <a:off x="0" y="6459855"/>
            <a:ext cx="5209540" cy="398145"/>
          </a:xfrm>
        </p:spPr>
        <p:txBody>
          <a:bodyPr/>
          <a:lstStyle/>
          <a:p>
            <a:pPr algn="l" fontAlgn="auto">
              <a:spcAft>
                <a:spcPts val="0"/>
              </a:spcAft>
              <a:defRPr/>
            </a:pPr>
            <a:r>
              <a:rPr lang="en-US" altLang="zh-CN" dirty="0" smtClean="0">
                <a:solidFill>
                  <a:schemeClr val="bg1"/>
                </a:solidFill>
                <a:sym typeface="+mn-ea"/>
              </a:rPr>
              <a:t>Nuclear matter</a:t>
            </a:r>
            <a:endParaRPr lang="zh-CN" altLang="en-US" sz="1400" dirty="0">
              <a:sym typeface="+mn-ea"/>
            </a:endParaRPr>
          </a:p>
        </p:txBody>
      </p:sp>
      <p:pic>
        <p:nvPicPr>
          <p:cNvPr id="3" name="图片 2"/>
          <p:cNvPicPr>
            <a:picLocks noChangeAspect="1"/>
          </p:cNvPicPr>
          <p:nvPr/>
        </p:nvPicPr>
        <p:blipFill>
          <a:blip r:embed="rId1"/>
          <a:stretch>
            <a:fillRect/>
          </a:stretch>
        </p:blipFill>
        <p:spPr>
          <a:xfrm>
            <a:off x="1046480" y="520700"/>
            <a:ext cx="6619875" cy="5808980"/>
          </a:xfrm>
          <a:prstGeom prst="rect">
            <a:avLst/>
          </a:prstGeom>
        </p:spPr>
      </p:pic>
      <p:sp>
        <p:nvSpPr>
          <p:cNvPr id="8" name="文本框 7"/>
          <p:cNvSpPr txBox="1"/>
          <p:nvPr/>
        </p:nvSpPr>
        <p:spPr>
          <a:xfrm>
            <a:off x="6371590" y="34290"/>
            <a:ext cx="2847975" cy="432435"/>
          </a:xfrm>
          <a:prstGeom prst="rect">
            <a:avLst/>
          </a:prstGeom>
          <a:noFill/>
        </p:spPr>
        <p:txBody>
          <a:bodyPr wrap="square" rtlCol="0" anchor="t">
            <a:noAutofit/>
          </a:bodyPr>
          <a:p>
            <a:pPr algn="l"/>
            <a:r>
              <a:rPr lang="en-US" altLang="zh-CN">
                <a:sym typeface="+mn-ea"/>
              </a:rPr>
              <a:t>CTP 74 (2022) 095303</a:t>
            </a:r>
            <a:endParaRPr lang="en-US" altLang="zh-CN">
              <a:sym typeface="+mn-ea"/>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14605"/>
            <a:ext cx="3489960" cy="521970"/>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en-US" sz="2800">
                <a:sym typeface="+mn-ea"/>
              </a:rPr>
              <a:t>EOSs of dense matter</a:t>
            </a:r>
            <a:endParaRPr lang="en-US" sz="2800" noProof="1"/>
          </a:p>
        </p:txBody>
      </p:sp>
      <p:sp>
        <p:nvSpPr>
          <p:cNvPr id="5" name="灯片编号占位符 4"/>
          <p:cNvSpPr>
            <a:spLocks noGrp="1"/>
          </p:cNvSpPr>
          <p:nvPr>
            <p:ph type="sldNum" sz="quarter" idx="12"/>
          </p:nvPr>
        </p:nvSpPr>
        <p:spPr/>
        <p:txBody>
          <a:bodyPr/>
          <a:lstStyle/>
          <a:p>
            <a:pPr>
              <a:defRPr/>
            </a:pPr>
            <a:fld id="{5AF3865C-8E7E-43F6-9267-532416176426}" type="slidenum">
              <a:rPr lang="zh-CN" altLang="en-US"/>
            </a:fld>
            <a:endParaRPr lang="zh-CN" altLang="en-US"/>
          </a:p>
        </p:txBody>
      </p:sp>
      <p:sp>
        <p:nvSpPr>
          <p:cNvPr id="16" name="页脚占位符 15"/>
          <p:cNvSpPr>
            <a:spLocks noGrp="1"/>
          </p:cNvSpPr>
          <p:nvPr>
            <p:ph type="ftr" sz="quarter" idx="11"/>
          </p:nvPr>
        </p:nvSpPr>
        <p:spPr>
          <a:xfrm>
            <a:off x="0" y="6459855"/>
            <a:ext cx="5209540" cy="398145"/>
          </a:xfrm>
        </p:spPr>
        <p:txBody>
          <a:bodyPr/>
          <a:lstStyle/>
          <a:p>
            <a:pPr algn="l" fontAlgn="auto">
              <a:spcAft>
                <a:spcPts val="0"/>
              </a:spcAft>
              <a:defRPr/>
            </a:pPr>
            <a:r>
              <a:rPr lang="en-US" altLang="zh-CN" dirty="0" smtClean="0">
                <a:solidFill>
                  <a:schemeClr val="bg1"/>
                </a:solidFill>
                <a:sym typeface="+mn-ea"/>
              </a:rPr>
              <a:t>Nuclear matter</a:t>
            </a:r>
            <a:endParaRPr lang="zh-CN" altLang="en-US" sz="1400" dirty="0">
              <a:sym typeface="+mn-ea"/>
            </a:endParaRPr>
          </a:p>
        </p:txBody>
      </p:sp>
      <p:pic>
        <p:nvPicPr>
          <p:cNvPr id="4" name="图片 3"/>
          <p:cNvPicPr>
            <a:picLocks noChangeAspect="1"/>
          </p:cNvPicPr>
          <p:nvPr/>
        </p:nvPicPr>
        <p:blipFill>
          <a:blip r:embed="rId1"/>
          <a:stretch>
            <a:fillRect/>
          </a:stretch>
        </p:blipFill>
        <p:spPr>
          <a:xfrm>
            <a:off x="301625" y="533400"/>
            <a:ext cx="8499475" cy="5771515"/>
          </a:xfrm>
          <a:prstGeom prst="rect">
            <a:avLst/>
          </a:prstGeom>
        </p:spPr>
      </p:pic>
      <p:pic>
        <p:nvPicPr>
          <p:cNvPr id="6" name="图片 5"/>
          <p:cNvPicPr>
            <a:picLocks noChangeAspect="1"/>
          </p:cNvPicPr>
          <p:nvPr/>
        </p:nvPicPr>
        <p:blipFill>
          <a:blip r:embed="rId2"/>
          <a:stretch>
            <a:fillRect/>
          </a:stretch>
        </p:blipFill>
        <p:spPr>
          <a:xfrm>
            <a:off x="363220" y="501650"/>
            <a:ext cx="8569960" cy="5772150"/>
          </a:xfrm>
          <a:prstGeom prst="rect">
            <a:avLst/>
          </a:prstGeom>
        </p:spPr>
      </p:pic>
      <p:sp>
        <p:nvSpPr>
          <p:cNvPr id="3" name="文本框 2"/>
          <p:cNvSpPr txBox="1"/>
          <p:nvPr/>
        </p:nvSpPr>
        <p:spPr>
          <a:xfrm>
            <a:off x="5734685" y="5948680"/>
            <a:ext cx="3373120" cy="398780"/>
          </a:xfrm>
          <a:prstGeom prst="rect">
            <a:avLst/>
          </a:prstGeom>
          <a:noFill/>
        </p:spPr>
        <p:txBody>
          <a:bodyPr wrap="square" rtlCol="0" anchor="t">
            <a:spAutoFit/>
          </a:bodyPr>
          <a:p>
            <a:r>
              <a:rPr lang="en-US"/>
              <a:t>Niu et al.</a:t>
            </a:r>
            <a:r>
              <a:rPr lang="en-US" altLang="zh-CN"/>
              <a:t> </a:t>
            </a:r>
            <a:r>
              <a:rPr lang="en-US" altLang="zh-CN">
                <a:sym typeface="+mn-ea"/>
              </a:rPr>
              <a:t>arXiv: 2506.11492</a:t>
            </a:r>
            <a:endParaRPr lang="zh-CN" altLang="en-US"/>
          </a:p>
        </p:txBody>
      </p:sp>
      <p:sp>
        <p:nvSpPr>
          <p:cNvPr id="7" name="文本框 6"/>
          <p:cNvSpPr txBox="1"/>
          <p:nvPr/>
        </p:nvSpPr>
        <p:spPr>
          <a:xfrm>
            <a:off x="3636010" y="96520"/>
            <a:ext cx="4966335" cy="368300"/>
          </a:xfrm>
          <a:prstGeom prst="rect">
            <a:avLst/>
          </a:prstGeom>
          <a:noFill/>
        </p:spPr>
        <p:txBody>
          <a:bodyPr wrap="square" rtlCol="0" anchor="t">
            <a:spAutoFit/>
          </a:bodyPr>
          <a:p>
            <a:pPr algn="l"/>
            <a:r>
              <a:rPr lang="en-US" altLang="zh-CN" sz="1800">
                <a:sym typeface="+mn-ea"/>
              </a:rPr>
              <a:t>Data available at: </a:t>
            </a:r>
            <a:r>
              <a:rPr lang="zh-CN" altLang="en-US" sz="1800">
                <a:sym typeface="+mn-ea"/>
              </a:rPr>
              <a:t>https://compose.obspm.fr</a:t>
            </a:r>
            <a:endParaRPr lang="zh-CN" altLang="en-US" sz="180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14605"/>
            <a:ext cx="3288030" cy="521970"/>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en-US" sz="2800">
                <a:sym typeface="+mn-ea"/>
              </a:rPr>
              <a:t>Mass-radius relations</a:t>
            </a:r>
            <a:endParaRPr lang="en-US" sz="2800">
              <a:sym typeface="+mn-ea"/>
            </a:endParaRPr>
          </a:p>
        </p:txBody>
      </p:sp>
      <p:sp>
        <p:nvSpPr>
          <p:cNvPr id="5" name="灯片编号占位符 4"/>
          <p:cNvSpPr>
            <a:spLocks noGrp="1"/>
          </p:cNvSpPr>
          <p:nvPr>
            <p:ph type="sldNum" sz="quarter" idx="12"/>
          </p:nvPr>
        </p:nvSpPr>
        <p:spPr/>
        <p:txBody>
          <a:bodyPr/>
          <a:lstStyle/>
          <a:p>
            <a:pPr>
              <a:defRPr/>
            </a:pPr>
            <a:fld id="{5AF3865C-8E7E-43F6-9267-532416176426}" type="slidenum">
              <a:rPr lang="zh-CN" altLang="en-US"/>
            </a:fld>
            <a:endParaRPr lang="zh-CN" altLang="en-US"/>
          </a:p>
        </p:txBody>
      </p:sp>
      <p:sp>
        <p:nvSpPr>
          <p:cNvPr id="16" name="页脚占位符 15"/>
          <p:cNvSpPr>
            <a:spLocks noGrp="1"/>
          </p:cNvSpPr>
          <p:nvPr>
            <p:ph type="ftr" sz="quarter" idx="11"/>
          </p:nvPr>
        </p:nvSpPr>
        <p:spPr>
          <a:xfrm>
            <a:off x="0" y="6459855"/>
            <a:ext cx="2755900" cy="398145"/>
          </a:xfrm>
        </p:spPr>
        <p:txBody>
          <a:bodyPr/>
          <a:lstStyle/>
          <a:p>
            <a:pPr algn="l" fontAlgn="auto">
              <a:spcAft>
                <a:spcPts val="0"/>
              </a:spcAft>
              <a:defRPr/>
            </a:pPr>
            <a:r>
              <a:rPr lang="en-US" altLang="zh-CN" dirty="0" smtClean="0">
                <a:solidFill>
                  <a:schemeClr val="bg1"/>
                </a:solidFill>
                <a:sym typeface="+mn-ea"/>
              </a:rPr>
              <a:t>Nuclear matter</a:t>
            </a:r>
            <a:endParaRPr lang="zh-CN" altLang="en-US" sz="1400" dirty="0">
              <a:sym typeface="+mn-ea"/>
            </a:endParaRPr>
          </a:p>
        </p:txBody>
      </p:sp>
      <p:pic>
        <p:nvPicPr>
          <p:cNvPr id="8" name="图片 7"/>
          <p:cNvPicPr>
            <a:picLocks noChangeAspect="1"/>
          </p:cNvPicPr>
          <p:nvPr/>
        </p:nvPicPr>
        <p:blipFill>
          <a:blip r:embed="rId1"/>
          <a:stretch>
            <a:fillRect/>
          </a:stretch>
        </p:blipFill>
        <p:spPr>
          <a:xfrm>
            <a:off x="27940" y="804545"/>
            <a:ext cx="6284595" cy="5170805"/>
          </a:xfrm>
          <a:prstGeom prst="rect">
            <a:avLst/>
          </a:prstGeom>
        </p:spPr>
      </p:pic>
      <p:grpSp>
        <p:nvGrpSpPr>
          <p:cNvPr id="9" name="组合 8"/>
          <p:cNvGrpSpPr/>
          <p:nvPr/>
        </p:nvGrpSpPr>
        <p:grpSpPr>
          <a:xfrm>
            <a:off x="6238875" y="1052830"/>
            <a:ext cx="2887297" cy="4553273"/>
            <a:chOff x="7083" y="410"/>
            <a:chExt cx="7622" cy="10375"/>
          </a:xfrm>
        </p:grpSpPr>
        <p:pic>
          <p:nvPicPr>
            <p:cNvPr id="10" name="图片 9" descr="B_all"/>
            <p:cNvPicPr>
              <a:picLocks noChangeAspect="1"/>
            </p:cNvPicPr>
            <p:nvPr/>
          </p:nvPicPr>
          <p:blipFill>
            <a:blip r:embed="rId2"/>
            <a:stretch>
              <a:fillRect/>
            </a:stretch>
          </p:blipFill>
          <p:spPr>
            <a:xfrm>
              <a:off x="7083" y="410"/>
              <a:ext cx="7622" cy="9564"/>
            </a:xfrm>
            <a:prstGeom prst="rect">
              <a:avLst/>
            </a:prstGeom>
          </p:spPr>
        </p:pic>
        <p:sp>
          <p:nvSpPr>
            <p:cNvPr id="11" name="文本框 10"/>
            <p:cNvSpPr txBox="1"/>
            <p:nvPr/>
          </p:nvSpPr>
          <p:spPr>
            <a:xfrm>
              <a:off x="9100" y="10090"/>
              <a:ext cx="5443" cy="695"/>
            </a:xfrm>
            <a:prstGeom prst="rect">
              <a:avLst/>
            </a:prstGeom>
            <a:noFill/>
          </p:spPr>
          <p:txBody>
            <a:bodyPr wrap="square" rtlCol="0" anchor="t">
              <a:noAutofit/>
            </a:bodyPr>
            <a:p>
              <a:r>
                <a:rPr lang="zh-CN" altLang="en-US"/>
                <a:t>Bayes factor</a:t>
              </a:r>
              <a:endParaRPr lang="zh-CN" altLang="en-US"/>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14605"/>
            <a:ext cx="2840990" cy="521970"/>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en-US" sz="2800">
                <a:sym typeface="+mn-ea"/>
              </a:rPr>
              <a:t>I-Love-Q relation</a:t>
            </a:r>
            <a:endParaRPr lang="en-US" sz="2800">
              <a:sym typeface="+mn-ea"/>
            </a:endParaRPr>
          </a:p>
        </p:txBody>
      </p:sp>
      <p:sp>
        <p:nvSpPr>
          <p:cNvPr id="5" name="灯片编号占位符 4"/>
          <p:cNvSpPr>
            <a:spLocks noGrp="1"/>
          </p:cNvSpPr>
          <p:nvPr>
            <p:ph type="sldNum" sz="quarter" idx="12"/>
          </p:nvPr>
        </p:nvSpPr>
        <p:spPr/>
        <p:txBody>
          <a:bodyPr/>
          <a:lstStyle/>
          <a:p>
            <a:pPr>
              <a:defRPr/>
            </a:pPr>
            <a:fld id="{5AF3865C-8E7E-43F6-9267-532416176426}" type="slidenum">
              <a:rPr lang="zh-CN" altLang="en-US"/>
            </a:fld>
            <a:endParaRPr lang="zh-CN" altLang="en-US"/>
          </a:p>
        </p:txBody>
      </p:sp>
      <p:sp>
        <p:nvSpPr>
          <p:cNvPr id="16" name="页脚占位符 15"/>
          <p:cNvSpPr>
            <a:spLocks noGrp="1"/>
          </p:cNvSpPr>
          <p:nvPr>
            <p:ph type="ftr" sz="quarter" idx="11"/>
          </p:nvPr>
        </p:nvSpPr>
        <p:spPr>
          <a:xfrm>
            <a:off x="0" y="6459855"/>
            <a:ext cx="2755900" cy="398145"/>
          </a:xfrm>
        </p:spPr>
        <p:txBody>
          <a:bodyPr/>
          <a:lstStyle/>
          <a:p>
            <a:pPr algn="l" fontAlgn="auto">
              <a:spcAft>
                <a:spcPts val="0"/>
              </a:spcAft>
              <a:defRPr/>
            </a:pPr>
            <a:r>
              <a:rPr lang="en-US" altLang="zh-CN" dirty="0" smtClean="0">
                <a:solidFill>
                  <a:schemeClr val="bg1"/>
                </a:solidFill>
                <a:sym typeface="+mn-ea"/>
              </a:rPr>
              <a:t>Nuclear matter</a:t>
            </a:r>
            <a:endParaRPr lang="zh-CN" altLang="en-US" sz="1400" dirty="0">
              <a:sym typeface="+mn-ea"/>
            </a:endParaRPr>
          </a:p>
        </p:txBody>
      </p:sp>
      <p:pic>
        <p:nvPicPr>
          <p:cNvPr id="3" name="图片 2"/>
          <p:cNvPicPr>
            <a:picLocks noChangeAspect="1"/>
          </p:cNvPicPr>
          <p:nvPr/>
        </p:nvPicPr>
        <p:blipFill>
          <a:blip r:embed="rId1"/>
          <a:stretch>
            <a:fillRect/>
          </a:stretch>
        </p:blipFill>
        <p:spPr>
          <a:xfrm>
            <a:off x="180340" y="536575"/>
            <a:ext cx="7058660" cy="5779770"/>
          </a:xfrm>
          <a:prstGeom prst="rect">
            <a:avLst/>
          </a:prstGeom>
        </p:spPr>
      </p:pic>
      <p:pic>
        <p:nvPicPr>
          <p:cNvPr id="4" name="图片 3"/>
          <p:cNvPicPr>
            <a:picLocks noChangeAspect="1"/>
          </p:cNvPicPr>
          <p:nvPr/>
        </p:nvPicPr>
        <p:blipFill>
          <a:blip r:embed="rId2"/>
          <a:stretch>
            <a:fillRect/>
          </a:stretch>
        </p:blipFill>
        <p:spPr>
          <a:xfrm>
            <a:off x="1765300" y="549275"/>
            <a:ext cx="7155180" cy="5800090"/>
          </a:xfrm>
          <a:prstGeom prst="rect">
            <a:avLst/>
          </a:prstGeom>
        </p:spPr>
      </p:pic>
      <p:sp>
        <p:nvSpPr>
          <p:cNvPr id="21" name="文本框 20"/>
          <p:cNvSpPr txBox="1"/>
          <p:nvPr/>
        </p:nvSpPr>
        <p:spPr>
          <a:xfrm>
            <a:off x="7019925" y="45085"/>
            <a:ext cx="2058670" cy="398780"/>
          </a:xfrm>
          <a:prstGeom prst="rect">
            <a:avLst/>
          </a:prstGeom>
          <a:noFill/>
        </p:spPr>
        <p:txBody>
          <a:bodyPr wrap="square" rtlCol="0" anchor="t">
            <a:spAutoFit/>
          </a:bodyPr>
          <a:p>
            <a:r>
              <a:rPr lang="en-US"/>
              <a:t>Yu et al.</a:t>
            </a:r>
            <a:r>
              <a:rPr lang="en-US" altLang="zh-CN"/>
              <a:t> </a:t>
            </a:r>
            <a:r>
              <a:rPr lang="en-US" altLang="zh-CN">
                <a:sym typeface="+mn-ea"/>
              </a:rPr>
              <a:t> (2025)</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0" y="14605"/>
            <a:ext cx="4194175" cy="460375"/>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zh-CN" altLang="en-US" sz="2400">
                <a:sym typeface="+mn-ea"/>
              </a:rPr>
              <a:t>Giant flares </a:t>
            </a:r>
            <a:r>
              <a:rPr lang="en-US" altLang="zh-CN" sz="2400">
                <a:sym typeface="+mn-ea"/>
              </a:rPr>
              <a:t>[arXiv1803.05716]</a:t>
            </a:r>
            <a:endParaRPr lang="en-US" altLang="zh-CN" sz="2400">
              <a:sym typeface="+mn-ea"/>
            </a:endParaRPr>
          </a:p>
        </p:txBody>
      </p:sp>
      <p:sp>
        <p:nvSpPr>
          <p:cNvPr id="9" name="文本框 8"/>
          <p:cNvSpPr txBox="1"/>
          <p:nvPr/>
        </p:nvSpPr>
        <p:spPr>
          <a:xfrm>
            <a:off x="5078730" y="578485"/>
            <a:ext cx="3768090" cy="3692525"/>
          </a:xfrm>
          <a:prstGeom prst="rect">
            <a:avLst/>
          </a:prstGeom>
          <a:noFill/>
        </p:spPr>
        <p:txBody>
          <a:bodyPr wrap="square" rtlCol="0" anchor="t">
            <a:spAutoFit/>
          </a:bodyPr>
          <a:lstStyle/>
          <a:p>
            <a:r>
              <a:rPr lang="zh-CN" altLang="en-US" sz="1800"/>
              <a:t>The 2004 December 27 giant flare of </a:t>
            </a:r>
            <a:r>
              <a:rPr lang="zh-CN" altLang="en-US" sz="1800">
                <a:solidFill>
                  <a:srgbClr val="FF0000"/>
                </a:solidFill>
              </a:rPr>
              <a:t>SGR 1806–20</a:t>
            </a:r>
            <a:r>
              <a:rPr lang="zh-CN" altLang="en-US" sz="1800"/>
              <a:t> as observed by RHESSI (from Hurley et al. 2005). Panel a shows the 20–100-keV light curve. The (saturated) spike is at </a:t>
            </a:r>
            <a:r>
              <a:rPr lang="en-US" altLang="zh-CN" sz="1800"/>
              <a:t>~</a:t>
            </a:r>
            <a:r>
              <a:rPr lang="zh-CN" altLang="en-US" sz="1800"/>
              <a:t>30 s and the inset shows the profile of a bright burst the preceded the flash by </a:t>
            </a:r>
            <a:r>
              <a:rPr lang="en-US" altLang="zh-CN" sz="1800"/>
              <a:t>~</a:t>
            </a:r>
            <a:r>
              <a:rPr lang="zh-CN" altLang="en-US" sz="1800"/>
              <a:t>2  minutes. The modulation at</a:t>
            </a:r>
            <a:endParaRPr lang="zh-CN" altLang="en-US" sz="1800"/>
          </a:p>
          <a:p>
            <a:r>
              <a:rPr lang="zh-CN" altLang="en-US" sz="1800"/>
              <a:t>the </a:t>
            </a:r>
            <a:r>
              <a:rPr lang="zh-CN" altLang="en-US" sz="1800">
                <a:solidFill>
                  <a:srgbClr val="FF0000"/>
                </a:solidFill>
              </a:rPr>
              <a:t>spin period</a:t>
            </a:r>
            <a:r>
              <a:rPr lang="zh-CN" altLang="en-US" sz="1800"/>
              <a:t> of SGR 1806–20 (</a:t>
            </a:r>
            <a:r>
              <a:rPr lang="zh-CN" altLang="en-US" sz="1800">
                <a:solidFill>
                  <a:srgbClr val="FF0000"/>
                </a:solidFill>
              </a:rPr>
              <a:t>7.5 s</a:t>
            </a:r>
            <a:r>
              <a:rPr lang="zh-CN" altLang="en-US" sz="1800"/>
              <a:t>) is apparent. Panel b shows the temporal evolution of the spectral temperature.</a:t>
            </a:r>
            <a:endParaRPr lang="zh-CN" altLang="en-US" sz="1800"/>
          </a:p>
        </p:txBody>
      </p:sp>
      <p:pic>
        <p:nvPicPr>
          <p:cNvPr id="3" name="图片 2"/>
          <p:cNvPicPr>
            <a:picLocks noChangeAspect="1"/>
          </p:cNvPicPr>
          <p:nvPr/>
        </p:nvPicPr>
        <p:blipFill>
          <a:blip r:embed="rId1"/>
          <a:stretch>
            <a:fillRect/>
          </a:stretch>
        </p:blipFill>
        <p:spPr>
          <a:xfrm>
            <a:off x="66040" y="474980"/>
            <a:ext cx="4726940" cy="5798185"/>
          </a:xfrm>
          <a:prstGeom prst="rect">
            <a:avLst/>
          </a:prstGeom>
        </p:spPr>
      </p:pic>
      <p:sp>
        <p:nvSpPr>
          <p:cNvPr id="2" name="灯片编号占位符 1"/>
          <p:cNvSpPr>
            <a:spLocks noGrp="1"/>
          </p:cNvSpPr>
          <p:nvPr>
            <p:ph type="sldNum" sz="quarter" idx="12"/>
          </p:nvPr>
        </p:nvSpPr>
        <p:spPr/>
        <p:txBody>
          <a:bodyPr/>
          <a:lstStyle/>
          <a:p>
            <a:pPr>
              <a:defRPr/>
            </a:pPr>
            <a:fld id="{5AF3865C-8E7E-43F6-9267-532416176426}" type="slidenum">
              <a:rPr lang="zh-CN" altLang="en-US"/>
            </a:fld>
            <a:endParaRPr lang="zh-CN" altLang="en-US"/>
          </a:p>
        </p:txBody>
      </p:sp>
      <p:sp>
        <p:nvSpPr>
          <p:cNvPr id="16" name="页脚占位符 15"/>
          <p:cNvSpPr>
            <a:spLocks noGrp="1"/>
          </p:cNvSpPr>
          <p:nvPr>
            <p:ph type="ftr" sz="quarter" idx="11"/>
          </p:nvPr>
        </p:nvSpPr>
        <p:spPr>
          <a:xfrm>
            <a:off x="0" y="6459855"/>
            <a:ext cx="5209540" cy="398145"/>
          </a:xfrm>
        </p:spPr>
        <p:txBody>
          <a:bodyPr/>
          <a:lstStyle/>
          <a:p>
            <a:pPr algn="l" fontAlgn="auto">
              <a:spcAft>
                <a:spcPts val="0"/>
              </a:spcAft>
              <a:defRPr/>
            </a:pPr>
            <a:r>
              <a:rPr lang="en-US" altLang="zh-CN" dirty="0" smtClean="0">
                <a:solidFill>
                  <a:schemeClr val="bg1"/>
                </a:solidFill>
                <a:sym typeface="+mn-ea"/>
              </a:rPr>
              <a:t>Nuclear matter</a:t>
            </a:r>
            <a:endParaRPr lang="zh-CN" altLang="zh-CN" sz="1400" dirty="0" smtClean="0">
              <a:solidFill>
                <a:schemeClr val="bg1"/>
              </a:solidFill>
              <a:sym typeface="+mn-ea"/>
            </a:endParaRPr>
          </a:p>
        </p:txBody>
      </p:sp>
      <p:sp>
        <p:nvSpPr>
          <p:cNvPr id="4" name="文本框 3"/>
          <p:cNvSpPr txBox="1"/>
          <p:nvPr/>
        </p:nvSpPr>
        <p:spPr>
          <a:xfrm>
            <a:off x="5013960" y="4355465"/>
            <a:ext cx="3910330" cy="1198880"/>
          </a:xfrm>
          <a:prstGeom prst="rect">
            <a:avLst/>
          </a:prstGeom>
          <a:noFill/>
        </p:spPr>
        <p:txBody>
          <a:bodyPr wrap="square" rtlCol="0" anchor="t">
            <a:spAutoFit/>
          </a:bodyPr>
          <a:lstStyle/>
          <a:p>
            <a:r>
              <a:rPr lang="zh-CN" altLang="en-US" sz="1800">
                <a:solidFill>
                  <a:srgbClr val="FF0000"/>
                </a:solidFill>
                <a:sym typeface="+mn-ea"/>
              </a:rPr>
              <a:t>Quasi periodic oscillations </a:t>
            </a:r>
            <a:r>
              <a:rPr lang="en-US" altLang="zh-CN" sz="1800">
                <a:solidFill>
                  <a:srgbClr val="FF0000"/>
                </a:solidFill>
                <a:sym typeface="+mn-ea"/>
              </a:rPr>
              <a:t>(QPOs)</a:t>
            </a:r>
            <a:r>
              <a:rPr sz="1800">
                <a:solidFill>
                  <a:srgbClr val="FF0000"/>
                </a:solidFill>
                <a:sym typeface="+mn-ea"/>
              </a:rPr>
              <a:t> </a:t>
            </a:r>
            <a:r>
              <a:rPr sz="1800">
                <a:sym typeface="+mn-ea"/>
              </a:rPr>
              <a:t>at about </a:t>
            </a:r>
            <a:r>
              <a:rPr sz="1800">
                <a:solidFill>
                  <a:schemeClr val="tx1"/>
                </a:solidFill>
                <a:sym typeface="+mn-ea"/>
              </a:rPr>
              <a:t>18, 30, 93, 150, 625 and 1840 Hz </a:t>
            </a:r>
            <a:r>
              <a:rPr lang="en-US" sz="1800">
                <a:sym typeface="+mn-ea"/>
              </a:rPr>
              <a:t>[</a:t>
            </a:r>
            <a:r>
              <a:rPr sz="1800">
                <a:sym typeface="+mn-ea"/>
              </a:rPr>
              <a:t>Israel et al., 2005; Watts</a:t>
            </a:r>
            <a:endParaRPr sz="1800"/>
          </a:p>
          <a:p>
            <a:r>
              <a:rPr sz="1800">
                <a:sym typeface="+mn-ea"/>
              </a:rPr>
              <a:t>and Strohmayer, 2006</a:t>
            </a:r>
            <a:r>
              <a:rPr lang="en-US" sz="1800">
                <a:sym typeface="+mn-ea"/>
              </a:rPr>
              <a:t>]</a:t>
            </a:r>
            <a:r>
              <a:rPr sz="1800">
                <a:sym typeface="+mn-ea"/>
              </a:rPr>
              <a:t>.</a:t>
            </a:r>
            <a:endParaRPr lang="zh-CN" altLang="en-US" sz="1800"/>
          </a:p>
        </p:txBody>
      </p:sp>
      <p:sp>
        <p:nvSpPr>
          <p:cNvPr id="6" name="文本框 5"/>
          <p:cNvSpPr txBox="1"/>
          <p:nvPr/>
        </p:nvSpPr>
        <p:spPr>
          <a:xfrm>
            <a:off x="5053965" y="5689600"/>
            <a:ext cx="3295650" cy="645160"/>
          </a:xfrm>
          <a:prstGeom prst="rect">
            <a:avLst/>
          </a:prstGeom>
          <a:noFill/>
        </p:spPr>
        <p:txBody>
          <a:bodyPr wrap="square" rtlCol="0" anchor="t">
            <a:spAutoFit/>
          </a:bodyPr>
          <a:lstStyle/>
          <a:p>
            <a:r>
              <a:rPr lang="zh-CN" altLang="en-US" sz="1800">
                <a:solidFill>
                  <a:srgbClr val="FF0000"/>
                </a:solidFill>
              </a:rPr>
              <a:t>Crustal Torsional Oscillations </a:t>
            </a:r>
            <a:r>
              <a:rPr lang="en-US" altLang="zh-CN" sz="1800">
                <a:solidFill>
                  <a:srgbClr val="FF0000"/>
                </a:solidFill>
              </a:rPr>
              <a:t>(</a:t>
            </a:r>
            <a:r>
              <a:rPr lang="zh-CN" altLang="en-US" sz="1800">
                <a:solidFill>
                  <a:srgbClr val="FF0000"/>
                </a:solidFill>
                <a:sym typeface="+mn-ea"/>
              </a:rPr>
              <a:t>Starquake</a:t>
            </a:r>
            <a:r>
              <a:rPr lang="en-US" altLang="zh-CN" sz="1800">
                <a:solidFill>
                  <a:srgbClr val="FF0000"/>
                </a:solidFill>
              </a:rPr>
              <a:t>)</a:t>
            </a:r>
            <a:endParaRPr lang="en-US" altLang="zh-CN" sz="180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14605"/>
            <a:ext cx="4305300" cy="521970"/>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en-US" sz="2800" dirty="0" smtClean="0">
                <a:solidFill>
                  <a:schemeClr val="tx1"/>
                </a:solidFill>
                <a:sym typeface="+mn-ea"/>
              </a:rPr>
              <a:t>C</a:t>
            </a:r>
            <a:r>
              <a:rPr altLang="zh-CN" sz="2800" dirty="0" smtClean="0">
                <a:solidFill>
                  <a:schemeClr val="tx1"/>
                </a:solidFill>
                <a:sym typeface="+mn-ea"/>
              </a:rPr>
              <a:t>rustal torsional</a:t>
            </a:r>
            <a:r>
              <a:rPr lang="en-US" sz="2800" dirty="0" smtClean="0">
                <a:solidFill>
                  <a:schemeClr val="tx1"/>
                </a:solidFill>
                <a:sym typeface="+mn-ea"/>
              </a:rPr>
              <a:t> </a:t>
            </a:r>
            <a:r>
              <a:rPr altLang="zh-CN" sz="2800" dirty="0" smtClean="0">
                <a:solidFill>
                  <a:schemeClr val="tx1"/>
                </a:solidFill>
                <a:sym typeface="+mn-ea"/>
              </a:rPr>
              <a:t>oscillations</a:t>
            </a:r>
            <a:endParaRPr lang="en-US" altLang="zh-CN" sz="2800" dirty="0" smtClean="0">
              <a:solidFill>
                <a:schemeClr val="tx1"/>
              </a:solidFill>
              <a:sym typeface="+mn-ea"/>
            </a:endParaRPr>
          </a:p>
        </p:txBody>
      </p:sp>
      <p:sp>
        <p:nvSpPr>
          <p:cNvPr id="5" name="灯片编号占位符 4"/>
          <p:cNvSpPr>
            <a:spLocks noGrp="1"/>
          </p:cNvSpPr>
          <p:nvPr>
            <p:ph type="sldNum" sz="quarter" idx="12"/>
          </p:nvPr>
        </p:nvSpPr>
        <p:spPr/>
        <p:txBody>
          <a:bodyPr/>
          <a:lstStyle/>
          <a:p>
            <a:pPr>
              <a:defRPr/>
            </a:pPr>
            <a:fld id="{5AF3865C-8E7E-43F6-9267-532416176426}" type="slidenum">
              <a:rPr lang="zh-CN" altLang="en-US"/>
            </a:fld>
            <a:endParaRPr lang="zh-CN" altLang="en-US"/>
          </a:p>
        </p:txBody>
      </p:sp>
      <p:sp>
        <p:nvSpPr>
          <p:cNvPr id="16" name="页脚占位符 15"/>
          <p:cNvSpPr>
            <a:spLocks noGrp="1"/>
          </p:cNvSpPr>
          <p:nvPr>
            <p:ph type="ftr" sz="quarter" idx="11"/>
          </p:nvPr>
        </p:nvSpPr>
        <p:spPr>
          <a:xfrm>
            <a:off x="0" y="6459855"/>
            <a:ext cx="5209540" cy="398145"/>
          </a:xfrm>
        </p:spPr>
        <p:txBody>
          <a:bodyPr/>
          <a:lstStyle/>
          <a:p>
            <a:pPr algn="l" fontAlgn="auto">
              <a:spcAft>
                <a:spcPts val="0"/>
              </a:spcAft>
              <a:defRPr/>
            </a:pPr>
            <a:r>
              <a:rPr lang="en-US" altLang="zh-CN" dirty="0" smtClean="0">
                <a:solidFill>
                  <a:schemeClr val="bg1"/>
                </a:solidFill>
                <a:sym typeface="+mn-ea"/>
              </a:rPr>
              <a:t>Nuclear matter</a:t>
            </a:r>
            <a:endParaRPr lang="zh-CN" altLang="en-US" sz="1400" dirty="0">
              <a:sym typeface="+mn-ea"/>
            </a:endParaRPr>
          </a:p>
        </p:txBody>
      </p:sp>
      <p:pic>
        <p:nvPicPr>
          <p:cNvPr id="3" name="图片 2" descr="fM-n0l3"/>
          <p:cNvPicPr>
            <a:picLocks noChangeAspect="1"/>
          </p:cNvPicPr>
          <p:nvPr/>
        </p:nvPicPr>
        <p:blipFill>
          <a:blip r:embed="rId1"/>
          <a:stretch>
            <a:fillRect/>
          </a:stretch>
        </p:blipFill>
        <p:spPr>
          <a:xfrm>
            <a:off x="828040" y="536575"/>
            <a:ext cx="7018020" cy="5752465"/>
          </a:xfrm>
          <a:prstGeom prst="rect">
            <a:avLst/>
          </a:prstGeom>
        </p:spPr>
      </p:pic>
      <p:pic>
        <p:nvPicPr>
          <p:cNvPr id="4" name="图片 3" descr="fM-n0l4"/>
          <p:cNvPicPr>
            <a:picLocks noChangeAspect="1"/>
          </p:cNvPicPr>
          <p:nvPr/>
        </p:nvPicPr>
        <p:blipFill>
          <a:blip r:embed="rId2"/>
          <a:stretch>
            <a:fillRect/>
          </a:stretch>
        </p:blipFill>
        <p:spPr>
          <a:xfrm>
            <a:off x="828040" y="536575"/>
            <a:ext cx="7018020" cy="5752465"/>
          </a:xfrm>
          <a:prstGeom prst="rect">
            <a:avLst/>
          </a:prstGeom>
        </p:spPr>
      </p:pic>
      <p:pic>
        <p:nvPicPr>
          <p:cNvPr id="6" name="图片 5" descr="fM-n0l5"/>
          <p:cNvPicPr>
            <a:picLocks noChangeAspect="1"/>
          </p:cNvPicPr>
          <p:nvPr/>
        </p:nvPicPr>
        <p:blipFill>
          <a:blip r:embed="rId3"/>
          <a:stretch>
            <a:fillRect/>
          </a:stretch>
        </p:blipFill>
        <p:spPr>
          <a:xfrm>
            <a:off x="828040" y="536575"/>
            <a:ext cx="7018020" cy="5752465"/>
          </a:xfrm>
          <a:prstGeom prst="rect">
            <a:avLst/>
          </a:prstGeom>
        </p:spPr>
      </p:pic>
      <p:sp>
        <p:nvSpPr>
          <p:cNvPr id="23" name="文本框 22"/>
          <p:cNvSpPr txBox="1"/>
          <p:nvPr>
            <p:custDataLst>
              <p:tags r:id="rId4"/>
            </p:custDataLst>
          </p:nvPr>
        </p:nvSpPr>
        <p:spPr>
          <a:xfrm rot="1380000">
            <a:off x="6662420" y="516890"/>
            <a:ext cx="2007870" cy="379730"/>
          </a:xfrm>
          <a:prstGeom prst="rect">
            <a:avLst/>
          </a:prstGeom>
          <a:noFill/>
        </p:spPr>
        <p:txBody>
          <a:bodyPr wrap="square" rtlCol="0" anchor="t">
            <a:noAutofit/>
          </a:bodyPr>
          <a:lstStyle/>
          <a:p>
            <a:r>
              <a:rPr lang="en-US" sz="2800" dirty="0">
                <a:solidFill>
                  <a:srgbClr val="FF0000"/>
                </a:solidFill>
                <a:sym typeface="+mn-ea"/>
              </a:rPr>
              <a:t>Preliminary</a:t>
            </a:r>
            <a:endParaRPr lang="en-US" altLang="en-US" sz="2800" dirty="0">
              <a:solidFill>
                <a:srgbClr val="FF0000"/>
              </a:solidFill>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14605"/>
            <a:ext cx="2403475" cy="521970"/>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en-US" altLang="zh-CN" sz="2800">
                <a:sym typeface="+mn-ea"/>
              </a:rPr>
              <a:t>Tidal excitation</a:t>
            </a:r>
            <a:endParaRPr lang="en-US" altLang="zh-CN" sz="2800">
              <a:sym typeface="+mn-ea"/>
            </a:endParaRPr>
          </a:p>
        </p:txBody>
      </p:sp>
      <p:sp>
        <p:nvSpPr>
          <p:cNvPr id="5" name="灯片编号占位符 4"/>
          <p:cNvSpPr>
            <a:spLocks noGrp="1"/>
          </p:cNvSpPr>
          <p:nvPr>
            <p:ph type="sldNum" sz="quarter" idx="12"/>
          </p:nvPr>
        </p:nvSpPr>
        <p:spPr/>
        <p:txBody>
          <a:bodyPr/>
          <a:lstStyle/>
          <a:p>
            <a:pPr>
              <a:defRPr/>
            </a:pPr>
            <a:fld id="{5AF3865C-8E7E-43F6-9267-532416176426}" type="slidenum">
              <a:rPr lang="zh-CN" altLang="en-US"/>
            </a:fld>
            <a:endParaRPr lang="zh-CN" altLang="en-US"/>
          </a:p>
        </p:txBody>
      </p:sp>
      <p:sp>
        <p:nvSpPr>
          <p:cNvPr id="16" name="页脚占位符 15"/>
          <p:cNvSpPr>
            <a:spLocks noGrp="1"/>
          </p:cNvSpPr>
          <p:nvPr>
            <p:ph type="ftr" sz="quarter" idx="11"/>
          </p:nvPr>
        </p:nvSpPr>
        <p:spPr>
          <a:xfrm>
            <a:off x="0" y="6459855"/>
            <a:ext cx="2755900" cy="398145"/>
          </a:xfrm>
        </p:spPr>
        <p:txBody>
          <a:bodyPr/>
          <a:lstStyle/>
          <a:p>
            <a:pPr algn="l" fontAlgn="auto">
              <a:spcAft>
                <a:spcPts val="0"/>
              </a:spcAft>
              <a:defRPr/>
            </a:pPr>
            <a:r>
              <a:rPr lang="en-US" altLang="zh-CN" dirty="0" smtClean="0">
                <a:solidFill>
                  <a:schemeClr val="bg1"/>
                </a:solidFill>
                <a:sym typeface="+mn-ea"/>
              </a:rPr>
              <a:t>Nuclear matter</a:t>
            </a:r>
            <a:endParaRPr lang="zh-CN" altLang="en-US" sz="1400" dirty="0">
              <a:sym typeface="+mn-ea"/>
            </a:endParaRPr>
          </a:p>
        </p:txBody>
      </p:sp>
      <p:pic>
        <p:nvPicPr>
          <p:cNvPr id="3" name="图片 2"/>
          <p:cNvPicPr>
            <a:picLocks noChangeAspect="1"/>
          </p:cNvPicPr>
          <p:nvPr/>
        </p:nvPicPr>
        <p:blipFill>
          <a:blip r:embed="rId1"/>
          <a:stretch>
            <a:fillRect/>
          </a:stretch>
        </p:blipFill>
        <p:spPr>
          <a:xfrm>
            <a:off x="3851910" y="116840"/>
            <a:ext cx="5035550" cy="3253105"/>
          </a:xfrm>
          <a:prstGeom prst="rect">
            <a:avLst/>
          </a:prstGeom>
        </p:spPr>
      </p:pic>
      <p:grpSp>
        <p:nvGrpSpPr>
          <p:cNvPr id="18" name="组合 17"/>
          <p:cNvGrpSpPr/>
          <p:nvPr/>
        </p:nvGrpSpPr>
        <p:grpSpPr>
          <a:xfrm>
            <a:off x="0" y="2285365"/>
            <a:ext cx="4385945" cy="4044950"/>
            <a:chOff x="0" y="3599"/>
            <a:chExt cx="6907" cy="6370"/>
          </a:xfrm>
        </p:grpSpPr>
        <p:pic>
          <p:nvPicPr>
            <p:cNvPr id="4" name="图片 3"/>
            <p:cNvPicPr>
              <a:picLocks noChangeAspect="1"/>
            </p:cNvPicPr>
            <p:nvPr/>
          </p:nvPicPr>
          <p:blipFill>
            <a:blip r:embed="rId2"/>
            <a:stretch>
              <a:fillRect/>
            </a:stretch>
          </p:blipFill>
          <p:spPr>
            <a:xfrm>
              <a:off x="0" y="3599"/>
              <a:ext cx="6768" cy="5959"/>
            </a:xfrm>
            <a:prstGeom prst="rect">
              <a:avLst/>
            </a:prstGeom>
          </p:spPr>
        </p:pic>
        <p:sp>
          <p:nvSpPr>
            <p:cNvPr id="6" name="文本框 5"/>
            <p:cNvSpPr txBox="1"/>
            <p:nvPr/>
          </p:nvSpPr>
          <p:spPr>
            <a:xfrm>
              <a:off x="559" y="9481"/>
              <a:ext cx="6348" cy="488"/>
            </a:xfrm>
            <a:prstGeom prst="rect">
              <a:avLst/>
            </a:prstGeom>
            <a:noFill/>
          </p:spPr>
          <p:txBody>
            <a:bodyPr wrap="square" rtlCol="0" anchor="t">
              <a:noAutofit/>
            </a:bodyPr>
            <a:p>
              <a:r>
                <a:rPr lang="en-US" altLang="zh-CN" sz="1400"/>
                <a:t>Passamonti et al. 2021_MNRAS504-1273</a:t>
              </a:r>
              <a:endParaRPr lang="en-US" altLang="zh-CN" sz="1400"/>
            </a:p>
          </p:txBody>
        </p:sp>
      </p:grpSp>
      <p:pic>
        <p:nvPicPr>
          <p:cNvPr id="7" name="图片 6"/>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971550" y="180340"/>
            <a:ext cx="2769870" cy="2129790"/>
          </a:xfrm>
          <a:prstGeom prst="rect">
            <a:avLst/>
          </a:prstGeom>
        </p:spPr>
      </p:pic>
      <p:pic>
        <p:nvPicPr>
          <p:cNvPr id="12" name="图片 11"/>
          <p:cNvPicPr>
            <a:picLocks noChangeAspect="1"/>
          </p:cNvPicPr>
          <p:nvPr/>
        </p:nvPicPr>
        <p:blipFill>
          <a:blip r:embed="rId4"/>
          <a:stretch>
            <a:fillRect/>
          </a:stretch>
        </p:blipFill>
        <p:spPr>
          <a:xfrm>
            <a:off x="4931410" y="4074795"/>
            <a:ext cx="3749675" cy="1729105"/>
          </a:xfrm>
          <a:prstGeom prst="rect">
            <a:avLst/>
          </a:prstGeom>
        </p:spPr>
      </p:pic>
      <p:sp>
        <p:nvSpPr>
          <p:cNvPr id="17" name="文本框 16"/>
          <p:cNvSpPr txBox="1"/>
          <p:nvPr/>
        </p:nvSpPr>
        <p:spPr>
          <a:xfrm>
            <a:off x="5380355" y="5974715"/>
            <a:ext cx="3105150" cy="309880"/>
          </a:xfrm>
          <a:prstGeom prst="rect">
            <a:avLst/>
          </a:prstGeom>
          <a:noFill/>
        </p:spPr>
        <p:txBody>
          <a:bodyPr wrap="square" rtlCol="0" anchor="t">
            <a:noAutofit/>
          </a:bodyPr>
          <a:p>
            <a:r>
              <a:rPr lang="en-US" altLang="zh-CN" sz="1400"/>
              <a:t>Zhu et al. PRD 107 (2023) 083023</a:t>
            </a:r>
            <a:endParaRPr lang="en-US" altLang="zh-CN" sz="1400"/>
          </a:p>
          <a:p>
            <a:endParaRPr lang="en-US" altLang="zh-CN" sz="1400"/>
          </a:p>
        </p:txBody>
      </p:sp>
      <p:pic>
        <p:nvPicPr>
          <p:cNvPr id="13" name="图片 12"/>
          <p:cNvPicPr>
            <a:picLocks noChangeAspect="1"/>
          </p:cNvPicPr>
          <p:nvPr/>
        </p:nvPicPr>
        <p:blipFill>
          <a:blip r:embed="rId5"/>
          <a:stretch>
            <a:fillRect/>
          </a:stretch>
        </p:blipFill>
        <p:spPr>
          <a:xfrm>
            <a:off x="4385945" y="2636520"/>
            <a:ext cx="4770755" cy="32181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14605"/>
            <a:ext cx="2163445" cy="521970"/>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en-US" altLang="zh-CN" sz="2800" dirty="0">
                <a:sym typeface="+mn-ea"/>
              </a:rPr>
              <a:t>udQM crusts</a:t>
            </a:r>
            <a:endParaRPr lang="en-US" altLang="zh-CN" sz="2800" dirty="0"/>
          </a:p>
        </p:txBody>
      </p:sp>
      <p:sp>
        <p:nvSpPr>
          <p:cNvPr id="10" name="灯片编号占位符 9"/>
          <p:cNvSpPr>
            <a:spLocks noGrp="1"/>
          </p:cNvSpPr>
          <p:nvPr>
            <p:ph type="sldNum" sz="quarter" idx="12"/>
          </p:nvPr>
        </p:nvSpPr>
        <p:spPr/>
        <p:txBody>
          <a:bodyPr/>
          <a:p>
            <a:pPr>
              <a:defRPr/>
            </a:pPr>
            <a:fld id="{5AF3865C-8E7E-43F6-9267-532416176426}" type="slidenum">
              <a:rPr lang="zh-CN" altLang="en-US"/>
            </a:fld>
            <a:endParaRPr lang="zh-CN" altLang="en-US"/>
          </a:p>
        </p:txBody>
      </p:sp>
      <p:pic>
        <p:nvPicPr>
          <p:cNvPr id="3" name="图片 2"/>
          <p:cNvPicPr>
            <a:picLocks noChangeAspect="1"/>
          </p:cNvPicPr>
          <p:nvPr/>
        </p:nvPicPr>
        <p:blipFill>
          <a:blip r:embed="rId1"/>
          <a:stretch>
            <a:fillRect/>
          </a:stretch>
        </p:blipFill>
        <p:spPr>
          <a:xfrm>
            <a:off x="20955" y="764540"/>
            <a:ext cx="4117975" cy="4296410"/>
          </a:xfrm>
          <a:prstGeom prst="rect">
            <a:avLst/>
          </a:prstGeom>
        </p:spPr>
      </p:pic>
      <p:pic>
        <p:nvPicPr>
          <p:cNvPr id="11" name="图片 10"/>
          <p:cNvPicPr>
            <a:picLocks noChangeAspect="1"/>
          </p:cNvPicPr>
          <p:nvPr/>
        </p:nvPicPr>
        <p:blipFill>
          <a:blip r:embed="rId2"/>
          <a:stretch>
            <a:fillRect/>
          </a:stretch>
        </p:blipFill>
        <p:spPr>
          <a:xfrm>
            <a:off x="4356100" y="188595"/>
            <a:ext cx="4301490" cy="5996305"/>
          </a:xfrm>
          <a:prstGeom prst="rect">
            <a:avLst/>
          </a:prstGeom>
        </p:spPr>
      </p:pic>
      <p:pic>
        <p:nvPicPr>
          <p:cNvPr id="12" name="图片 11"/>
          <p:cNvPicPr>
            <a:picLocks noChangeAspect="1"/>
          </p:cNvPicPr>
          <p:nvPr/>
        </p:nvPicPr>
        <p:blipFill>
          <a:blip r:embed="rId3"/>
          <a:stretch>
            <a:fillRect/>
          </a:stretch>
        </p:blipFill>
        <p:spPr>
          <a:xfrm>
            <a:off x="20955" y="621030"/>
            <a:ext cx="9029700" cy="4962525"/>
          </a:xfrm>
          <a:prstGeom prst="rect">
            <a:avLst/>
          </a:prstGeom>
        </p:spPr>
      </p:pic>
      <p:sp>
        <p:nvSpPr>
          <p:cNvPr id="4" name="文本框 3"/>
          <p:cNvSpPr txBox="1"/>
          <p:nvPr>
            <p:custDataLst>
              <p:tags r:id="rId4"/>
            </p:custDataLst>
          </p:nvPr>
        </p:nvSpPr>
        <p:spPr>
          <a:xfrm>
            <a:off x="48895" y="5949315"/>
            <a:ext cx="4572000" cy="368300"/>
          </a:xfrm>
          <a:prstGeom prst="rect">
            <a:avLst/>
          </a:prstGeom>
          <a:noFill/>
        </p:spPr>
        <p:txBody>
          <a:bodyPr wrap="square" rtlCol="0" anchor="t">
            <a:spAutoFit/>
          </a:bodyPr>
          <a:p>
            <a:r>
              <a:rPr lang="zh-CN" altLang="en-US" sz="1800"/>
              <a:t>PRD</a:t>
            </a:r>
            <a:r>
              <a:rPr lang="en-US" altLang="zh-CN" sz="1800"/>
              <a:t> </a:t>
            </a:r>
            <a:r>
              <a:rPr lang="zh-CN" altLang="en-US" sz="1800"/>
              <a:t>106</a:t>
            </a:r>
            <a:r>
              <a:rPr lang="en-US" altLang="zh-CN" sz="1800"/>
              <a:t> (</a:t>
            </a:r>
            <a:r>
              <a:rPr lang="zh-CN" altLang="en-US" sz="1800">
                <a:sym typeface="+mn-ea"/>
              </a:rPr>
              <a:t>2022</a:t>
            </a:r>
            <a:r>
              <a:rPr lang="en-US" altLang="zh-CN" sz="1800"/>
              <a:t>) </a:t>
            </a:r>
            <a:r>
              <a:rPr lang="zh-CN" altLang="en-US" sz="1800"/>
              <a:t>034016</a:t>
            </a:r>
            <a:endParaRPr lang="zh-CN" altLang="en-US" sz="1800"/>
          </a:p>
        </p:txBody>
      </p:sp>
      <p:sp>
        <p:nvSpPr>
          <p:cNvPr id="13" name="Date Placeholder 6"/>
          <p:cNvSpPr>
            <a:spLocks noGrp="1"/>
          </p:cNvSpPr>
          <p:nvPr userDrawn="1"/>
        </p:nvSpPr>
        <p:spPr>
          <a:xfrm>
            <a:off x="20955" y="6451600"/>
            <a:ext cx="5242560" cy="365125"/>
          </a:xfrm>
          <a:prstGeom prst="rect">
            <a:avLst/>
          </a:prstGeom>
        </p:spPr>
        <p:txBody>
          <a:bodyPr vert="horz" lIns="91440" tIns="45720" rIns="91440" bIns="45720" rtlCol="0" anchor="ctr"/>
          <a:lstStyle>
            <a:lvl1pPr>
              <a:defRPr/>
            </a:lvl1pPr>
          </a:lstStyle>
          <a:p>
            <a:pPr>
              <a:defRPr/>
            </a:pPr>
            <a:r>
              <a:rPr lang="en-US" sz="1800" dirty="0" smtClean="0">
                <a:solidFill>
                  <a:schemeClr val="bg1"/>
                </a:solidFill>
                <a:sym typeface="+mn-ea"/>
              </a:rPr>
              <a:t>Q</a:t>
            </a:r>
            <a:r>
              <a:rPr sz="1800" dirty="0" smtClean="0">
                <a:solidFill>
                  <a:schemeClr val="bg1"/>
                </a:solidFill>
                <a:sym typeface="+mn-ea"/>
              </a:rPr>
              <a:t>uark matter</a:t>
            </a:r>
            <a:r>
              <a:rPr lang="en-US" sz="1800" dirty="0" smtClean="0">
                <a:solidFill>
                  <a:schemeClr val="bg1"/>
                </a:solidFill>
                <a:sym typeface="+mn-ea"/>
              </a:rPr>
              <a:t> in equivparticle model</a:t>
            </a:r>
            <a:endParaRPr lang="en-US" sz="1800" dirty="0" smtClean="0">
              <a:solidFill>
                <a:schemeClr val="bg1"/>
              </a:solidFill>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14605"/>
            <a:ext cx="2366645" cy="521970"/>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en-US" altLang="zh-CN" sz="2800" dirty="0"/>
              <a:t>Compact stars</a:t>
            </a:r>
            <a:endParaRPr lang="en-US" altLang="zh-CN" sz="2800" dirty="0"/>
          </a:p>
        </p:txBody>
      </p:sp>
      <p:sp>
        <p:nvSpPr>
          <p:cNvPr id="10" name="灯片编号占位符 9"/>
          <p:cNvSpPr>
            <a:spLocks noGrp="1"/>
          </p:cNvSpPr>
          <p:nvPr>
            <p:ph type="sldNum" sz="quarter" idx="12"/>
          </p:nvPr>
        </p:nvSpPr>
        <p:spPr/>
        <p:txBody>
          <a:bodyPr/>
          <a:p>
            <a:pPr>
              <a:defRPr/>
            </a:pPr>
            <a:fld id="{5AF3865C-8E7E-43F6-9267-532416176426}" type="slidenum">
              <a:rPr lang="zh-CN" altLang="en-US"/>
            </a:fld>
            <a:endParaRPr lang="zh-CN" altLang="en-US"/>
          </a:p>
        </p:txBody>
      </p:sp>
      <p:pic>
        <p:nvPicPr>
          <p:cNvPr id="4" name="图片 3"/>
          <p:cNvPicPr>
            <a:picLocks noChangeAspect="1"/>
          </p:cNvPicPr>
          <p:nvPr/>
        </p:nvPicPr>
        <p:blipFill>
          <a:blip r:embed="rId1"/>
          <a:stretch>
            <a:fillRect/>
          </a:stretch>
        </p:blipFill>
        <p:spPr>
          <a:xfrm>
            <a:off x="9525" y="1192530"/>
            <a:ext cx="4280535" cy="3505200"/>
          </a:xfrm>
          <a:prstGeom prst="rect">
            <a:avLst/>
          </a:prstGeom>
        </p:spPr>
      </p:pic>
      <p:sp>
        <p:nvSpPr>
          <p:cNvPr id="6" name="文本框 5"/>
          <p:cNvSpPr txBox="1"/>
          <p:nvPr>
            <p:custDataLst>
              <p:tags r:id="rId2"/>
            </p:custDataLst>
          </p:nvPr>
        </p:nvSpPr>
        <p:spPr>
          <a:xfrm>
            <a:off x="700405" y="5122545"/>
            <a:ext cx="2987040" cy="398780"/>
          </a:xfrm>
          <a:prstGeom prst="rect">
            <a:avLst/>
          </a:prstGeom>
          <a:noFill/>
        </p:spPr>
        <p:txBody>
          <a:bodyPr wrap="square" rtlCol="0" anchor="t">
            <a:spAutoFit/>
          </a:bodyPr>
          <a:p>
            <a:r>
              <a:rPr lang="zh-CN" altLang="en-US"/>
              <a:t>PRD106</a:t>
            </a:r>
            <a:r>
              <a:rPr lang="en-US" altLang="zh-CN"/>
              <a:t> (</a:t>
            </a:r>
            <a:r>
              <a:rPr lang="zh-CN" altLang="en-US">
                <a:sym typeface="+mn-ea"/>
              </a:rPr>
              <a:t>2022</a:t>
            </a:r>
            <a:r>
              <a:rPr lang="en-US" altLang="zh-CN"/>
              <a:t>) </a:t>
            </a:r>
            <a:r>
              <a:rPr lang="zh-CN" altLang="en-US"/>
              <a:t>034016</a:t>
            </a:r>
            <a:endParaRPr lang="zh-CN" altLang="en-US"/>
          </a:p>
        </p:txBody>
      </p:sp>
      <p:sp>
        <p:nvSpPr>
          <p:cNvPr id="7" name="Date Placeholder 6"/>
          <p:cNvSpPr>
            <a:spLocks noGrp="1"/>
          </p:cNvSpPr>
          <p:nvPr userDrawn="1"/>
        </p:nvSpPr>
        <p:spPr>
          <a:xfrm>
            <a:off x="20955" y="6451600"/>
            <a:ext cx="5242560" cy="365125"/>
          </a:xfrm>
          <a:prstGeom prst="rect">
            <a:avLst/>
          </a:prstGeom>
        </p:spPr>
        <p:txBody>
          <a:bodyPr vert="horz" lIns="91440" tIns="45720" rIns="91440" bIns="45720" rtlCol="0" anchor="ctr"/>
          <a:lstStyle>
            <a:lvl1pPr>
              <a:defRPr/>
            </a:lvl1pPr>
          </a:lstStyle>
          <a:p>
            <a:pPr>
              <a:defRPr/>
            </a:pPr>
            <a:r>
              <a:rPr lang="en-US" sz="1800" dirty="0" smtClean="0">
                <a:solidFill>
                  <a:schemeClr val="bg1"/>
                </a:solidFill>
                <a:sym typeface="+mn-ea"/>
              </a:rPr>
              <a:t>Q</a:t>
            </a:r>
            <a:r>
              <a:rPr sz="1800" dirty="0" smtClean="0">
                <a:solidFill>
                  <a:schemeClr val="bg1"/>
                </a:solidFill>
                <a:sym typeface="+mn-ea"/>
              </a:rPr>
              <a:t>uark matter</a:t>
            </a:r>
            <a:r>
              <a:rPr lang="en-US" sz="1800" dirty="0" smtClean="0">
                <a:solidFill>
                  <a:schemeClr val="bg1"/>
                </a:solidFill>
                <a:sym typeface="+mn-ea"/>
              </a:rPr>
              <a:t> in equivparticle model</a:t>
            </a:r>
            <a:endParaRPr lang="en-US" sz="1800" dirty="0" smtClean="0">
              <a:solidFill>
                <a:schemeClr val="bg1"/>
              </a:solidFill>
              <a:sym typeface="+mn-ea"/>
            </a:endParaRPr>
          </a:p>
        </p:txBody>
      </p:sp>
      <p:pic>
        <p:nvPicPr>
          <p:cNvPr id="3" name="图片 2"/>
          <p:cNvPicPr>
            <a:picLocks noChangeAspect="1"/>
          </p:cNvPicPr>
          <p:nvPr/>
        </p:nvPicPr>
        <p:blipFill>
          <a:blip r:embed="rId3"/>
          <a:stretch>
            <a:fillRect/>
          </a:stretch>
        </p:blipFill>
        <p:spPr>
          <a:xfrm>
            <a:off x="4571365" y="1118870"/>
            <a:ext cx="4408170" cy="3578860"/>
          </a:xfrm>
          <a:prstGeom prst="rect">
            <a:avLst/>
          </a:prstGeom>
        </p:spPr>
      </p:pic>
      <p:sp>
        <p:nvSpPr>
          <p:cNvPr id="8" name="文本框 7"/>
          <p:cNvSpPr txBox="1"/>
          <p:nvPr/>
        </p:nvSpPr>
        <p:spPr>
          <a:xfrm>
            <a:off x="5003800" y="5084445"/>
            <a:ext cx="4246245" cy="398780"/>
          </a:xfrm>
          <a:prstGeom prst="rect">
            <a:avLst/>
          </a:prstGeom>
          <a:noFill/>
        </p:spPr>
        <p:txBody>
          <a:bodyPr wrap="square" rtlCol="0" anchor="t">
            <a:spAutoFit/>
          </a:bodyPr>
          <a:p>
            <a:r>
              <a:rPr lang="en-US" altLang="zh-CN"/>
              <a:t>You et al. PRD 110</a:t>
            </a:r>
            <a:r>
              <a:rPr lang="en-US" altLang="zh-CN">
                <a:sym typeface="+mn-ea"/>
              </a:rPr>
              <a:t> (2024) </a:t>
            </a:r>
            <a:r>
              <a:rPr lang="en-US" altLang="zh-CN"/>
              <a:t>054041</a:t>
            </a:r>
            <a:endParaRPr lang="zh-CN" alt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36195" y="693420"/>
            <a:ext cx="6442710" cy="5568950"/>
            <a:chOff x="57" y="1092"/>
            <a:chExt cx="10146" cy="8770"/>
          </a:xfrm>
        </p:grpSpPr>
        <p:pic>
          <p:nvPicPr>
            <p:cNvPr id="3" name="图片 2" descr="F:/Book/work/OneDrive - 扬州大学/work(2024)/报告/20240510-16 贵州-DDF2024/Coupling.jpgCoupling"/>
            <p:cNvPicPr>
              <a:picLocks noChangeAspect="1"/>
            </p:cNvPicPr>
            <p:nvPr/>
          </p:nvPicPr>
          <p:blipFill>
            <a:blip r:embed="rId1"/>
            <a:srcRect t="335" b="335"/>
            <a:stretch>
              <a:fillRect/>
            </a:stretch>
          </p:blipFill>
          <p:spPr>
            <a:xfrm>
              <a:off x="57" y="1092"/>
              <a:ext cx="10146" cy="8771"/>
            </a:xfrm>
            <a:prstGeom prst="rect">
              <a:avLst/>
            </a:prstGeom>
          </p:spPr>
        </p:pic>
        <p:pic>
          <p:nvPicPr>
            <p:cNvPr id="16" name="图片 15"/>
            <p:cNvPicPr>
              <a:picLocks noChangeAspect="1"/>
            </p:cNvPicPr>
            <p:nvPr/>
          </p:nvPicPr>
          <p:blipFill>
            <a:blip r:embed="rId2"/>
            <a:stretch>
              <a:fillRect/>
            </a:stretch>
          </p:blipFill>
          <p:spPr>
            <a:xfrm>
              <a:off x="4139" y="7214"/>
              <a:ext cx="3934" cy="520"/>
            </a:xfrm>
            <a:prstGeom prst="rect">
              <a:avLst/>
            </a:prstGeom>
          </p:spPr>
        </p:pic>
        <p:pic>
          <p:nvPicPr>
            <p:cNvPr id="17" name="图片 16"/>
            <p:cNvPicPr>
              <a:picLocks noChangeAspect="1"/>
            </p:cNvPicPr>
            <p:nvPr/>
          </p:nvPicPr>
          <p:blipFill>
            <a:blip r:embed="rId3"/>
            <a:stretch>
              <a:fillRect/>
            </a:stretch>
          </p:blipFill>
          <p:spPr>
            <a:xfrm>
              <a:off x="3912" y="4545"/>
              <a:ext cx="5451" cy="1002"/>
            </a:xfrm>
            <a:prstGeom prst="rect">
              <a:avLst/>
            </a:prstGeom>
          </p:spPr>
        </p:pic>
      </p:grpSp>
      <p:sp>
        <p:nvSpPr>
          <p:cNvPr id="2" name="文本框 1"/>
          <p:cNvSpPr txBox="1"/>
          <p:nvPr/>
        </p:nvSpPr>
        <p:spPr>
          <a:xfrm>
            <a:off x="0" y="14605"/>
            <a:ext cx="2943225" cy="521970"/>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en-US" sz="2800" noProof="1"/>
              <a:t>Coupling constants</a:t>
            </a:r>
            <a:endParaRPr lang="en-US" sz="2800" noProof="1"/>
          </a:p>
        </p:txBody>
      </p:sp>
      <p:sp>
        <p:nvSpPr>
          <p:cNvPr id="9" name="灯片编号占位符 8"/>
          <p:cNvSpPr>
            <a:spLocks noGrp="1"/>
          </p:cNvSpPr>
          <p:nvPr>
            <p:ph type="sldNum" sz="quarter" idx="12"/>
          </p:nvPr>
        </p:nvSpPr>
        <p:spPr/>
        <p:txBody>
          <a:bodyPr/>
          <a:p>
            <a:pPr>
              <a:defRPr/>
            </a:pPr>
            <a:fld id="{5AF3865C-8E7E-43F6-9267-532416176426}" type="slidenum">
              <a:rPr lang="zh-CN" altLang="en-US"/>
            </a:fld>
            <a:endParaRPr lang="zh-CN" altLang="en-US"/>
          </a:p>
        </p:txBody>
      </p:sp>
      <p:sp>
        <p:nvSpPr>
          <p:cNvPr id="42" name="页脚占位符 5"/>
          <p:cNvSpPr>
            <a:spLocks noGrp="1"/>
          </p:cNvSpPr>
          <p:nvPr/>
        </p:nvSpPr>
        <p:spPr>
          <a:xfrm>
            <a:off x="0" y="6412865"/>
            <a:ext cx="2353310" cy="398145"/>
          </a:xfrm>
          <a:prstGeom prst="rect">
            <a:avLst/>
          </a:prstGeom>
        </p:spPr>
        <p:txBody>
          <a:bodyPr vert="horz" lIns="91440" tIns="45720" rIns="91440" bIns="45720" rtlCol="0" anchor="ctr"/>
          <a:lstStyle>
            <a:defPPr>
              <a:defRPr lang="en-US"/>
            </a:defPPr>
            <a:lvl1pPr marL="0" algn="ctr" defTabSz="914400" rtl="0" eaLnBrk="1" latinLnBrk="0" hangingPunct="1">
              <a:buFont typeface="Arial" panose="020B0604020202020204" pitchFamily="34" charset="0"/>
              <a:buNone/>
              <a:defRPr sz="14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sz="1800" dirty="0">
                <a:sym typeface="+mn-ea"/>
              </a:rPr>
              <a:t>unified </a:t>
            </a:r>
            <a:r>
              <a:rPr lang="en-US" sz="1800" dirty="0">
                <a:sym typeface="+mn-ea"/>
              </a:rPr>
              <a:t>Description</a:t>
            </a:r>
            <a:endParaRPr lang="en-US" sz="1800" dirty="0">
              <a:sym typeface="+mn-ea"/>
            </a:endParaRPr>
          </a:p>
        </p:txBody>
      </p:sp>
      <p:pic>
        <p:nvPicPr>
          <p:cNvPr id="4" name="图片 3" descr="Mi_sym"/>
          <p:cNvPicPr>
            <a:picLocks noChangeAspect="1"/>
          </p:cNvPicPr>
          <p:nvPr/>
        </p:nvPicPr>
        <p:blipFill>
          <a:blip r:embed="rId4"/>
          <a:stretch>
            <a:fillRect/>
          </a:stretch>
        </p:blipFill>
        <p:spPr>
          <a:xfrm>
            <a:off x="1979295" y="548640"/>
            <a:ext cx="7031355" cy="5702935"/>
          </a:xfrm>
          <a:prstGeom prst="rect">
            <a:avLst/>
          </a:prstGeom>
        </p:spPr>
      </p:pic>
      <p:pic>
        <p:nvPicPr>
          <p:cNvPr id="11" name="图片 10"/>
          <p:cNvPicPr>
            <a:picLocks noChangeAspect="1"/>
          </p:cNvPicPr>
          <p:nvPr/>
        </p:nvPicPr>
        <p:blipFill>
          <a:blip r:embed="rId5"/>
          <a:stretch>
            <a:fillRect/>
          </a:stretch>
        </p:blipFill>
        <p:spPr>
          <a:xfrm>
            <a:off x="3275965" y="620395"/>
            <a:ext cx="5821045" cy="5612130"/>
          </a:xfrm>
          <a:prstGeom prst="rect">
            <a:avLst/>
          </a:prstGeom>
        </p:spPr>
      </p:pic>
      <p:pic>
        <p:nvPicPr>
          <p:cNvPr id="12" name="图片 11"/>
          <p:cNvPicPr>
            <a:picLocks noChangeAspect="1"/>
          </p:cNvPicPr>
          <p:nvPr/>
        </p:nvPicPr>
        <p:blipFill>
          <a:blip r:embed="rId6"/>
          <a:stretch>
            <a:fillRect/>
          </a:stretch>
        </p:blipFill>
        <p:spPr>
          <a:xfrm>
            <a:off x="4428490" y="5715"/>
            <a:ext cx="2415540" cy="506730"/>
          </a:xfrm>
          <a:prstGeom prst="rect">
            <a:avLst/>
          </a:prstGeom>
        </p:spPr>
      </p:pic>
      <p:grpSp>
        <p:nvGrpSpPr>
          <p:cNvPr id="15" name="组合 14"/>
          <p:cNvGrpSpPr/>
          <p:nvPr/>
        </p:nvGrpSpPr>
        <p:grpSpPr>
          <a:xfrm>
            <a:off x="36195" y="639445"/>
            <a:ext cx="7251065" cy="5742940"/>
            <a:chOff x="170" y="807"/>
            <a:chExt cx="11419" cy="9044"/>
          </a:xfrm>
        </p:grpSpPr>
        <p:pic>
          <p:nvPicPr>
            <p:cNvPr id="13" name="图片 12" descr="ULambda"/>
            <p:cNvPicPr>
              <a:picLocks noChangeAspect="1"/>
            </p:cNvPicPr>
            <p:nvPr/>
          </p:nvPicPr>
          <p:blipFill>
            <a:blip r:embed="rId7"/>
            <a:stretch>
              <a:fillRect/>
            </a:stretch>
          </p:blipFill>
          <p:spPr>
            <a:xfrm>
              <a:off x="170" y="807"/>
              <a:ext cx="11419" cy="9044"/>
            </a:xfrm>
            <a:prstGeom prst="rect">
              <a:avLst/>
            </a:prstGeom>
          </p:spPr>
        </p:pic>
        <p:pic>
          <p:nvPicPr>
            <p:cNvPr id="14" name="图片 13"/>
            <p:cNvPicPr>
              <a:picLocks noChangeAspect="1"/>
            </p:cNvPicPr>
            <p:nvPr/>
          </p:nvPicPr>
          <p:blipFill>
            <a:blip r:embed="rId8"/>
            <a:stretch>
              <a:fillRect/>
            </a:stretch>
          </p:blipFill>
          <p:spPr>
            <a:xfrm>
              <a:off x="7410" y="993"/>
              <a:ext cx="3628" cy="694"/>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14605"/>
            <a:ext cx="4649470" cy="521970"/>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en-US" sz="2800" noProof="1"/>
              <a:t>Phase transitions of NS matter</a:t>
            </a:r>
            <a:endParaRPr lang="en-US" sz="2800" noProof="1"/>
          </a:p>
        </p:txBody>
      </p:sp>
      <p:sp>
        <p:nvSpPr>
          <p:cNvPr id="9" name="灯片编号占位符 8"/>
          <p:cNvSpPr>
            <a:spLocks noGrp="1"/>
          </p:cNvSpPr>
          <p:nvPr>
            <p:ph type="sldNum" sz="quarter" idx="12"/>
          </p:nvPr>
        </p:nvSpPr>
        <p:spPr/>
        <p:txBody>
          <a:bodyPr/>
          <a:p>
            <a:pPr>
              <a:defRPr/>
            </a:pPr>
            <a:fld id="{5AF3865C-8E7E-43F6-9267-532416176426}" type="slidenum">
              <a:rPr lang="zh-CN" altLang="en-US"/>
            </a:fld>
            <a:endParaRPr lang="zh-CN" altLang="en-US"/>
          </a:p>
        </p:txBody>
      </p:sp>
      <p:sp>
        <p:nvSpPr>
          <p:cNvPr id="42" name="页脚占位符 5"/>
          <p:cNvSpPr>
            <a:spLocks noGrp="1"/>
          </p:cNvSpPr>
          <p:nvPr/>
        </p:nvSpPr>
        <p:spPr>
          <a:xfrm>
            <a:off x="0" y="6412865"/>
            <a:ext cx="2353310" cy="398145"/>
          </a:xfrm>
          <a:prstGeom prst="rect">
            <a:avLst/>
          </a:prstGeom>
        </p:spPr>
        <p:txBody>
          <a:bodyPr vert="horz" lIns="91440" tIns="45720" rIns="91440" bIns="45720" rtlCol="0" anchor="ctr"/>
          <a:lstStyle>
            <a:defPPr>
              <a:defRPr lang="en-US"/>
            </a:defPPr>
            <a:lvl1pPr marL="0" algn="ctr" defTabSz="914400" rtl="0" eaLnBrk="1" latinLnBrk="0" hangingPunct="1">
              <a:buFont typeface="Arial" panose="020B0604020202020204" pitchFamily="34" charset="0"/>
              <a:buNone/>
              <a:defRPr sz="14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sz="1800" dirty="0">
                <a:sym typeface="+mn-ea"/>
              </a:rPr>
              <a:t>unified </a:t>
            </a:r>
            <a:r>
              <a:rPr lang="en-US" sz="1800" dirty="0">
                <a:sym typeface="+mn-ea"/>
              </a:rPr>
              <a:t>Description</a:t>
            </a:r>
            <a:endParaRPr lang="en-US" sz="1800" dirty="0">
              <a:sym typeface="+mn-ea"/>
            </a:endParaRPr>
          </a:p>
        </p:txBody>
      </p:sp>
      <p:pic>
        <p:nvPicPr>
          <p:cNvPr id="4" name="图片 3"/>
          <p:cNvPicPr>
            <a:picLocks noChangeAspect="1"/>
          </p:cNvPicPr>
          <p:nvPr/>
        </p:nvPicPr>
        <p:blipFill>
          <a:blip r:embed="rId1"/>
          <a:srcRect t="556"/>
          <a:stretch>
            <a:fillRect/>
          </a:stretch>
        </p:blipFill>
        <p:spPr>
          <a:xfrm>
            <a:off x="624205" y="509905"/>
            <a:ext cx="7410450" cy="5789295"/>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rcRect l="-222" r="222" b="-435"/>
          <a:stretch>
            <a:fillRect/>
          </a:stretch>
        </p:blipFill>
        <p:spPr>
          <a:xfrm>
            <a:off x="-20320" y="1052830"/>
            <a:ext cx="9140190" cy="4256405"/>
          </a:xfrm>
          <a:prstGeom prst="rect">
            <a:avLst/>
          </a:prstGeom>
        </p:spPr>
      </p:pic>
      <p:sp>
        <p:nvSpPr>
          <p:cNvPr id="2" name="文本框 1"/>
          <p:cNvSpPr txBox="1"/>
          <p:nvPr/>
        </p:nvSpPr>
        <p:spPr>
          <a:xfrm>
            <a:off x="0" y="14605"/>
            <a:ext cx="2719705" cy="521970"/>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en-US" sz="2800" noProof="1"/>
              <a:t>Particle fractions</a:t>
            </a:r>
            <a:endParaRPr lang="en-US" sz="2800" noProof="1"/>
          </a:p>
        </p:txBody>
      </p:sp>
      <p:sp>
        <p:nvSpPr>
          <p:cNvPr id="9" name="灯片编号占位符 8"/>
          <p:cNvSpPr>
            <a:spLocks noGrp="1"/>
          </p:cNvSpPr>
          <p:nvPr>
            <p:ph type="sldNum" sz="quarter" idx="12"/>
          </p:nvPr>
        </p:nvSpPr>
        <p:spPr/>
        <p:txBody>
          <a:bodyPr/>
          <a:p>
            <a:pPr>
              <a:defRPr/>
            </a:pPr>
            <a:fld id="{5AF3865C-8E7E-43F6-9267-532416176426}" type="slidenum">
              <a:rPr lang="zh-CN" altLang="en-US"/>
            </a:fld>
            <a:endParaRPr lang="zh-CN" altLang="en-US"/>
          </a:p>
        </p:txBody>
      </p:sp>
      <p:sp>
        <p:nvSpPr>
          <p:cNvPr id="42" name="页脚占位符 5"/>
          <p:cNvSpPr>
            <a:spLocks noGrp="1"/>
          </p:cNvSpPr>
          <p:nvPr/>
        </p:nvSpPr>
        <p:spPr>
          <a:xfrm>
            <a:off x="0" y="6412865"/>
            <a:ext cx="2353310" cy="398145"/>
          </a:xfrm>
          <a:prstGeom prst="rect">
            <a:avLst/>
          </a:prstGeom>
        </p:spPr>
        <p:txBody>
          <a:bodyPr vert="horz" lIns="91440" tIns="45720" rIns="91440" bIns="45720" rtlCol="0" anchor="ctr"/>
          <a:lstStyle>
            <a:defPPr>
              <a:defRPr lang="en-US"/>
            </a:defPPr>
            <a:lvl1pPr marL="0" algn="ctr" defTabSz="914400" rtl="0" eaLnBrk="1" latinLnBrk="0" hangingPunct="1">
              <a:buFont typeface="Arial" panose="020B0604020202020204" pitchFamily="34" charset="0"/>
              <a:buNone/>
              <a:defRPr sz="14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sz="1800" dirty="0">
                <a:sym typeface="+mn-ea"/>
              </a:rPr>
              <a:t>unified </a:t>
            </a:r>
            <a:r>
              <a:rPr lang="en-US" sz="1800" dirty="0">
                <a:sym typeface="+mn-ea"/>
              </a:rPr>
              <a:t>Description</a:t>
            </a:r>
            <a:endParaRPr lang="en-US" sz="1800" dirty="0">
              <a:sym typeface="+mn-ea"/>
            </a:endParaRPr>
          </a:p>
        </p:txBody>
      </p:sp>
      <p:grpSp>
        <p:nvGrpSpPr>
          <p:cNvPr id="14" name="组合 13"/>
          <p:cNvGrpSpPr/>
          <p:nvPr/>
        </p:nvGrpSpPr>
        <p:grpSpPr>
          <a:xfrm>
            <a:off x="1171575" y="4725035"/>
            <a:ext cx="5328285" cy="1320800"/>
            <a:chOff x="1871" y="7441"/>
            <a:chExt cx="8391" cy="2080"/>
          </a:xfrm>
        </p:grpSpPr>
        <p:sp>
          <p:nvSpPr>
            <p:cNvPr id="7" name="文本框 6"/>
            <p:cNvSpPr txBox="1"/>
            <p:nvPr/>
          </p:nvSpPr>
          <p:spPr>
            <a:xfrm>
              <a:off x="5613" y="8928"/>
              <a:ext cx="3742" cy="580"/>
            </a:xfrm>
            <a:prstGeom prst="rect">
              <a:avLst/>
            </a:prstGeom>
            <a:noFill/>
            <a:ln w="12700" cmpd="sng">
              <a:solidFill>
                <a:schemeClr val="accent1">
                  <a:shade val="50000"/>
                </a:schemeClr>
              </a:solidFill>
              <a:prstDash val="solid"/>
            </a:ln>
          </p:spPr>
          <p:txBody>
            <a:bodyPr wrap="square" rtlCol="0" anchor="t">
              <a:spAutoFit/>
            </a:bodyPr>
            <a:p>
              <a:r>
                <a:rPr lang="en-US" altLang="en-US" sz="1800" dirty="0">
                  <a:solidFill>
                    <a:schemeClr val="tx1"/>
                  </a:solidFill>
                  <a:sym typeface="+mn-ea"/>
                </a:rPr>
                <a:t>Quarkyonic transition</a:t>
              </a:r>
              <a:endParaRPr lang="en-US" altLang="en-US" sz="1800" dirty="0">
                <a:solidFill>
                  <a:schemeClr val="tx1"/>
                </a:solidFill>
                <a:sym typeface="+mn-ea"/>
              </a:endParaRPr>
            </a:p>
          </p:txBody>
        </p:sp>
        <p:cxnSp>
          <p:nvCxnSpPr>
            <p:cNvPr id="8" name="直接箭头连接符 7"/>
            <p:cNvCxnSpPr>
              <a:stCxn id="7" idx="1"/>
            </p:cNvCxnSpPr>
            <p:nvPr/>
          </p:nvCxnSpPr>
          <p:spPr>
            <a:xfrm flipH="1" flipV="1">
              <a:off x="1871" y="7441"/>
              <a:ext cx="3742" cy="1777"/>
            </a:xfrm>
            <a:prstGeom prst="straightConnector1">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cxnSp>
          <p:nvCxnSpPr>
            <p:cNvPr id="11" name="直接箭头连接符 10"/>
            <p:cNvCxnSpPr/>
            <p:nvPr/>
          </p:nvCxnSpPr>
          <p:spPr>
            <a:xfrm flipV="1">
              <a:off x="9355" y="7554"/>
              <a:ext cx="907" cy="1664"/>
            </a:xfrm>
            <a:prstGeom prst="straightConnector1">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12" name="文本框 11"/>
            <p:cNvSpPr txBox="1"/>
            <p:nvPr/>
          </p:nvSpPr>
          <p:spPr>
            <a:xfrm rot="1500000">
              <a:off x="2902" y="8408"/>
              <a:ext cx="2007" cy="492"/>
            </a:xfrm>
            <a:prstGeom prst="rect">
              <a:avLst/>
            </a:prstGeom>
            <a:noFill/>
          </p:spPr>
          <p:txBody>
            <a:bodyPr wrap="square" rtlCol="0" anchor="t">
              <a:noAutofit/>
            </a:bodyPr>
            <a:p>
              <a:r>
                <a:rPr lang="en-US" sz="1800">
                  <a:sym typeface="+mn-ea"/>
                </a:rPr>
                <a:t>first-order</a:t>
              </a:r>
              <a:endParaRPr lang="en-US" altLang="en-US" sz="1800">
                <a:sym typeface="+mn-ea"/>
              </a:endParaRPr>
            </a:p>
          </p:txBody>
        </p:sp>
        <p:sp>
          <p:nvSpPr>
            <p:cNvPr id="13" name="文本框 12"/>
            <p:cNvSpPr txBox="1"/>
            <p:nvPr/>
          </p:nvSpPr>
          <p:spPr>
            <a:xfrm rot="17880000">
              <a:off x="8923" y="8218"/>
              <a:ext cx="2079" cy="526"/>
            </a:xfrm>
            <a:prstGeom prst="rect">
              <a:avLst/>
            </a:prstGeom>
            <a:noFill/>
          </p:spPr>
          <p:txBody>
            <a:bodyPr wrap="square" rtlCol="0" anchor="t">
              <a:noAutofit/>
            </a:bodyPr>
            <a:p>
              <a:r>
                <a:rPr lang="zh-CN" altLang="en-US" sz="1800"/>
                <a:t>third-order</a:t>
              </a:r>
              <a:endParaRPr lang="zh-CN" altLang="en-US" sz="1800"/>
            </a:p>
          </p:txBody>
        </p:sp>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14605"/>
            <a:ext cx="1289050" cy="521970"/>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en-US" sz="2800" noProof="1"/>
              <a:t>Masses</a:t>
            </a:r>
            <a:endParaRPr lang="en-US" sz="2800" noProof="1"/>
          </a:p>
        </p:txBody>
      </p:sp>
      <p:sp>
        <p:nvSpPr>
          <p:cNvPr id="9" name="灯片编号占位符 8"/>
          <p:cNvSpPr>
            <a:spLocks noGrp="1"/>
          </p:cNvSpPr>
          <p:nvPr>
            <p:ph type="sldNum" sz="quarter" idx="12"/>
          </p:nvPr>
        </p:nvSpPr>
        <p:spPr/>
        <p:txBody>
          <a:bodyPr/>
          <a:p>
            <a:pPr>
              <a:defRPr/>
            </a:pPr>
            <a:fld id="{5AF3865C-8E7E-43F6-9267-532416176426}" type="slidenum">
              <a:rPr lang="zh-CN" altLang="en-US"/>
            </a:fld>
            <a:endParaRPr lang="zh-CN" altLang="en-US"/>
          </a:p>
        </p:txBody>
      </p:sp>
      <p:sp>
        <p:nvSpPr>
          <p:cNvPr id="42" name="页脚占位符 5"/>
          <p:cNvSpPr>
            <a:spLocks noGrp="1"/>
          </p:cNvSpPr>
          <p:nvPr/>
        </p:nvSpPr>
        <p:spPr>
          <a:xfrm>
            <a:off x="0" y="6412865"/>
            <a:ext cx="2353310" cy="398145"/>
          </a:xfrm>
          <a:prstGeom prst="rect">
            <a:avLst/>
          </a:prstGeom>
        </p:spPr>
        <p:txBody>
          <a:bodyPr vert="horz" lIns="91440" tIns="45720" rIns="91440" bIns="45720" rtlCol="0" anchor="ctr"/>
          <a:lstStyle>
            <a:defPPr>
              <a:defRPr lang="en-US"/>
            </a:defPPr>
            <a:lvl1pPr marL="0" algn="ctr" defTabSz="914400" rtl="0" eaLnBrk="1" latinLnBrk="0" hangingPunct="1">
              <a:buFont typeface="Arial" panose="020B0604020202020204" pitchFamily="34" charset="0"/>
              <a:buNone/>
              <a:defRPr sz="14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sz="1800" dirty="0">
                <a:sym typeface="+mn-ea"/>
              </a:rPr>
              <a:t>unified </a:t>
            </a:r>
            <a:r>
              <a:rPr lang="en-US" sz="1800" dirty="0">
                <a:sym typeface="+mn-ea"/>
              </a:rPr>
              <a:t>Description</a:t>
            </a:r>
            <a:endParaRPr lang="en-US" sz="1800" dirty="0">
              <a:sym typeface="+mn-ea"/>
            </a:endParaRPr>
          </a:p>
        </p:txBody>
      </p:sp>
      <p:pic>
        <p:nvPicPr>
          <p:cNvPr id="3" name="图片 2"/>
          <p:cNvPicPr>
            <a:picLocks noChangeAspect="1"/>
          </p:cNvPicPr>
          <p:nvPr/>
        </p:nvPicPr>
        <p:blipFill>
          <a:blip r:embed="rId1"/>
          <a:stretch>
            <a:fillRect/>
          </a:stretch>
        </p:blipFill>
        <p:spPr>
          <a:xfrm>
            <a:off x="0" y="950595"/>
            <a:ext cx="9111615" cy="437515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14605"/>
            <a:ext cx="2723515" cy="521970"/>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en-US" sz="2800">
                <a:sym typeface="+mn-ea"/>
              </a:rPr>
              <a:t>Equation of state</a:t>
            </a:r>
            <a:endParaRPr lang="en-US" sz="2800" noProof="1"/>
          </a:p>
        </p:txBody>
      </p:sp>
      <p:sp>
        <p:nvSpPr>
          <p:cNvPr id="9" name="灯片编号占位符 8"/>
          <p:cNvSpPr>
            <a:spLocks noGrp="1"/>
          </p:cNvSpPr>
          <p:nvPr>
            <p:ph type="sldNum" sz="quarter" idx="12"/>
          </p:nvPr>
        </p:nvSpPr>
        <p:spPr/>
        <p:txBody>
          <a:bodyPr/>
          <a:p>
            <a:pPr>
              <a:defRPr/>
            </a:pPr>
            <a:fld id="{5AF3865C-8E7E-43F6-9267-532416176426}" type="slidenum">
              <a:rPr lang="zh-CN" altLang="en-US"/>
            </a:fld>
            <a:endParaRPr lang="zh-CN" altLang="en-US"/>
          </a:p>
        </p:txBody>
      </p:sp>
      <p:sp>
        <p:nvSpPr>
          <p:cNvPr id="42" name="页脚占位符 5"/>
          <p:cNvSpPr>
            <a:spLocks noGrp="1"/>
          </p:cNvSpPr>
          <p:nvPr/>
        </p:nvSpPr>
        <p:spPr>
          <a:xfrm>
            <a:off x="0" y="6412865"/>
            <a:ext cx="2353310" cy="398145"/>
          </a:xfrm>
          <a:prstGeom prst="rect">
            <a:avLst/>
          </a:prstGeom>
        </p:spPr>
        <p:txBody>
          <a:bodyPr vert="horz" lIns="91440" tIns="45720" rIns="91440" bIns="45720" rtlCol="0" anchor="ctr"/>
          <a:lstStyle>
            <a:defPPr>
              <a:defRPr lang="en-US"/>
            </a:defPPr>
            <a:lvl1pPr marL="0" algn="ctr" defTabSz="914400" rtl="0" eaLnBrk="1" latinLnBrk="0" hangingPunct="1">
              <a:buFont typeface="Arial" panose="020B0604020202020204" pitchFamily="34" charset="0"/>
              <a:buNone/>
              <a:defRPr sz="14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sz="1800" dirty="0">
                <a:sym typeface="+mn-ea"/>
              </a:rPr>
              <a:t>unified </a:t>
            </a:r>
            <a:r>
              <a:rPr lang="en-US" sz="1800" dirty="0">
                <a:sym typeface="+mn-ea"/>
              </a:rPr>
              <a:t>Description</a:t>
            </a:r>
            <a:endParaRPr lang="en-US" sz="1800" dirty="0">
              <a:sym typeface="+mn-ea"/>
            </a:endParaRPr>
          </a:p>
        </p:txBody>
      </p:sp>
      <p:pic>
        <p:nvPicPr>
          <p:cNvPr id="5" name="图片 4" descr="EOSfq - Copy"/>
          <p:cNvPicPr>
            <a:picLocks noChangeAspect="1"/>
          </p:cNvPicPr>
          <p:nvPr/>
        </p:nvPicPr>
        <p:blipFill>
          <a:blip r:embed="rId1"/>
          <a:stretch>
            <a:fillRect/>
          </a:stretch>
        </p:blipFill>
        <p:spPr>
          <a:xfrm>
            <a:off x="4262755" y="476885"/>
            <a:ext cx="4881245" cy="5648960"/>
          </a:xfrm>
          <a:prstGeom prst="rect">
            <a:avLst/>
          </a:prstGeom>
        </p:spPr>
      </p:pic>
      <p:pic>
        <p:nvPicPr>
          <p:cNvPr id="7" name="图片 6" descr="Vs - Copy"/>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35560" y="1038225"/>
            <a:ext cx="4336415" cy="3570605"/>
          </a:xfrm>
          <a:prstGeom prst="rect">
            <a:avLst/>
          </a:prstGeom>
        </p:spPr>
      </p:pic>
      <p:pic>
        <p:nvPicPr>
          <p:cNvPr id="3" name="图片 48"/>
          <p:cNvPicPr>
            <a:picLocks noChangeAspect="1"/>
          </p:cNvPicPr>
          <p:nvPr/>
        </p:nvPicPr>
        <p:blipFill>
          <a:blip r:embed="rId3"/>
          <a:srcRect r="11848"/>
          <a:stretch>
            <a:fillRect/>
          </a:stretch>
        </p:blipFill>
        <p:spPr>
          <a:xfrm>
            <a:off x="1548130" y="4940935"/>
            <a:ext cx="1487805" cy="772160"/>
          </a:xfrm>
          <a:prstGeom prst="rect">
            <a:avLst/>
          </a:prstGeom>
          <a:noFill/>
          <a:ln w="9525">
            <a:noFill/>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252095" y="1269365"/>
            <a:ext cx="4088130" cy="4094480"/>
          </a:xfrm>
          <a:prstGeom prst="rect">
            <a:avLst/>
          </a:prstGeom>
        </p:spPr>
      </p:pic>
      <p:sp>
        <p:nvSpPr>
          <p:cNvPr id="2" name="文本框 1"/>
          <p:cNvSpPr txBox="1"/>
          <p:nvPr/>
        </p:nvSpPr>
        <p:spPr>
          <a:xfrm>
            <a:off x="0" y="14605"/>
            <a:ext cx="3607435" cy="521970"/>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en-US" sz="2800" noProof="1"/>
              <a:t>Chiral phase transition</a:t>
            </a:r>
            <a:endParaRPr lang="en-US" sz="2800" noProof="1"/>
          </a:p>
        </p:txBody>
      </p:sp>
      <p:sp>
        <p:nvSpPr>
          <p:cNvPr id="9" name="灯片编号占位符 8"/>
          <p:cNvSpPr>
            <a:spLocks noGrp="1"/>
          </p:cNvSpPr>
          <p:nvPr>
            <p:ph type="sldNum" sz="quarter" idx="12"/>
          </p:nvPr>
        </p:nvSpPr>
        <p:spPr/>
        <p:txBody>
          <a:bodyPr/>
          <a:p>
            <a:pPr>
              <a:defRPr/>
            </a:pPr>
            <a:fld id="{5AF3865C-8E7E-43F6-9267-532416176426}" type="slidenum">
              <a:rPr lang="zh-CN" altLang="en-US"/>
            </a:fld>
            <a:endParaRPr lang="zh-CN" altLang="en-US"/>
          </a:p>
        </p:txBody>
      </p:sp>
      <p:sp>
        <p:nvSpPr>
          <p:cNvPr id="42" name="页脚占位符 5"/>
          <p:cNvSpPr>
            <a:spLocks noGrp="1"/>
          </p:cNvSpPr>
          <p:nvPr/>
        </p:nvSpPr>
        <p:spPr>
          <a:xfrm>
            <a:off x="0" y="6412865"/>
            <a:ext cx="2353310" cy="398145"/>
          </a:xfrm>
          <a:prstGeom prst="rect">
            <a:avLst/>
          </a:prstGeom>
        </p:spPr>
        <p:txBody>
          <a:bodyPr vert="horz" lIns="91440" tIns="45720" rIns="91440" bIns="45720" rtlCol="0" anchor="ctr"/>
          <a:lstStyle>
            <a:defPPr>
              <a:defRPr lang="en-US"/>
            </a:defPPr>
            <a:lvl1pPr marL="0" algn="ctr" defTabSz="914400" rtl="0" eaLnBrk="1" latinLnBrk="0" hangingPunct="1">
              <a:buFont typeface="Arial" panose="020B0604020202020204" pitchFamily="34" charset="0"/>
              <a:buNone/>
              <a:defRPr sz="14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sz="1800" dirty="0">
                <a:sym typeface="+mn-ea"/>
              </a:rPr>
              <a:t>unified </a:t>
            </a:r>
            <a:r>
              <a:rPr lang="en-US" sz="1800" dirty="0">
                <a:sym typeface="+mn-ea"/>
              </a:rPr>
              <a:t>Description</a:t>
            </a:r>
            <a:endParaRPr lang="en-US" sz="1800" dirty="0">
              <a:sym typeface="+mn-ea"/>
            </a:endParaRPr>
          </a:p>
        </p:txBody>
      </p:sp>
      <p:pic>
        <p:nvPicPr>
          <p:cNvPr id="3" name="图片 2" descr="F:/Book/work/OneDrive - 扬州大学/work(2024)/报告/20241104-08第12届（中俄）KLTP-BLTP联合研讨会/data/Dens_f05B1n04.pngDens_f05B1n04"/>
          <p:cNvPicPr>
            <a:picLocks noChangeAspect="1"/>
          </p:cNvPicPr>
          <p:nvPr/>
        </p:nvPicPr>
        <p:blipFill>
          <a:blip r:embed="rId2"/>
          <a:srcRect l="351" r="351"/>
          <a:stretch>
            <a:fillRect/>
          </a:stretch>
        </p:blipFill>
        <p:spPr>
          <a:xfrm>
            <a:off x="3665220" y="28575"/>
            <a:ext cx="5464175" cy="6336665"/>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rcRect b="57725"/>
          <a:stretch>
            <a:fillRect/>
          </a:stretch>
        </p:blipFill>
        <p:spPr>
          <a:xfrm>
            <a:off x="36195" y="621030"/>
            <a:ext cx="9103995" cy="958850"/>
          </a:xfrm>
          <a:prstGeom prst="rect">
            <a:avLst/>
          </a:prstGeom>
        </p:spPr>
      </p:pic>
      <p:sp>
        <p:nvSpPr>
          <p:cNvPr id="2" name="文本框 1"/>
          <p:cNvSpPr txBox="1"/>
          <p:nvPr/>
        </p:nvSpPr>
        <p:spPr>
          <a:xfrm>
            <a:off x="0" y="14605"/>
            <a:ext cx="3607435" cy="521970"/>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en-US" sz="2800" noProof="1"/>
              <a:t>Chiral phase transition</a:t>
            </a:r>
            <a:endParaRPr lang="en-US" sz="2800" noProof="1"/>
          </a:p>
        </p:txBody>
      </p:sp>
      <p:sp>
        <p:nvSpPr>
          <p:cNvPr id="9" name="灯片编号占位符 8"/>
          <p:cNvSpPr>
            <a:spLocks noGrp="1"/>
          </p:cNvSpPr>
          <p:nvPr>
            <p:ph type="sldNum" sz="quarter" idx="12"/>
          </p:nvPr>
        </p:nvSpPr>
        <p:spPr/>
        <p:txBody>
          <a:bodyPr/>
          <a:p>
            <a:pPr>
              <a:defRPr/>
            </a:pPr>
            <a:fld id="{5AF3865C-8E7E-43F6-9267-532416176426}" type="slidenum">
              <a:rPr lang="zh-CN" altLang="en-US"/>
            </a:fld>
            <a:endParaRPr lang="zh-CN" altLang="en-US"/>
          </a:p>
        </p:txBody>
      </p:sp>
      <p:sp>
        <p:nvSpPr>
          <p:cNvPr id="42" name="页脚占位符 5"/>
          <p:cNvSpPr>
            <a:spLocks noGrp="1"/>
          </p:cNvSpPr>
          <p:nvPr/>
        </p:nvSpPr>
        <p:spPr>
          <a:xfrm>
            <a:off x="0" y="6412865"/>
            <a:ext cx="2353310" cy="398145"/>
          </a:xfrm>
          <a:prstGeom prst="rect">
            <a:avLst/>
          </a:prstGeom>
        </p:spPr>
        <p:txBody>
          <a:bodyPr vert="horz" lIns="91440" tIns="45720" rIns="91440" bIns="45720" rtlCol="0" anchor="ctr"/>
          <a:lstStyle>
            <a:defPPr>
              <a:defRPr lang="en-US"/>
            </a:defPPr>
            <a:lvl1pPr marL="0" algn="ctr" defTabSz="914400" rtl="0" eaLnBrk="1" latinLnBrk="0" hangingPunct="1">
              <a:buFont typeface="Arial" panose="020B0604020202020204" pitchFamily="34" charset="0"/>
              <a:buNone/>
              <a:defRPr sz="14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sz="1800" dirty="0">
                <a:sym typeface="+mn-ea"/>
              </a:rPr>
              <a:t>unified </a:t>
            </a:r>
            <a:r>
              <a:rPr lang="en-US" sz="1800" dirty="0">
                <a:sym typeface="+mn-ea"/>
              </a:rPr>
              <a:t>Description</a:t>
            </a:r>
            <a:endParaRPr lang="en-US" sz="1800" dirty="0">
              <a:sym typeface="+mn-ea"/>
            </a:endParaRPr>
          </a:p>
        </p:txBody>
      </p:sp>
      <p:pic>
        <p:nvPicPr>
          <p:cNvPr id="6" name="图片 5"/>
          <p:cNvPicPr>
            <a:picLocks noChangeAspect="1"/>
          </p:cNvPicPr>
          <p:nvPr/>
        </p:nvPicPr>
        <p:blipFill>
          <a:blip r:embed="rId2"/>
          <a:stretch>
            <a:fillRect/>
          </a:stretch>
        </p:blipFill>
        <p:spPr>
          <a:xfrm>
            <a:off x="2556510" y="1772920"/>
            <a:ext cx="2967355" cy="1031875"/>
          </a:xfrm>
          <a:prstGeom prst="rect">
            <a:avLst/>
          </a:prstGeom>
        </p:spPr>
      </p:pic>
      <p:pic>
        <p:nvPicPr>
          <p:cNvPr id="7" name="图片 6"/>
          <p:cNvPicPr>
            <a:picLocks noChangeAspect="1"/>
          </p:cNvPicPr>
          <p:nvPr/>
        </p:nvPicPr>
        <p:blipFill>
          <a:blip r:embed="rId3"/>
          <a:stretch>
            <a:fillRect/>
          </a:stretch>
        </p:blipFill>
        <p:spPr>
          <a:xfrm>
            <a:off x="1260475" y="2736215"/>
            <a:ext cx="6230620" cy="1189990"/>
          </a:xfrm>
          <a:prstGeom prst="rect">
            <a:avLst/>
          </a:prstGeom>
        </p:spPr>
      </p:pic>
      <p:pic>
        <p:nvPicPr>
          <p:cNvPr id="8" name="图片 7"/>
          <p:cNvPicPr>
            <a:picLocks noChangeAspect="1"/>
          </p:cNvPicPr>
          <p:nvPr/>
        </p:nvPicPr>
        <p:blipFill>
          <a:blip r:embed="rId4"/>
          <a:stretch>
            <a:fillRect/>
          </a:stretch>
        </p:blipFill>
        <p:spPr>
          <a:xfrm>
            <a:off x="1260475" y="3940175"/>
            <a:ext cx="6711315" cy="1190625"/>
          </a:xfrm>
          <a:prstGeom prst="rect">
            <a:avLst/>
          </a:prstGeom>
        </p:spPr>
      </p:pic>
      <p:pic>
        <p:nvPicPr>
          <p:cNvPr id="10" name="图片 9"/>
          <p:cNvPicPr>
            <a:picLocks noChangeAspect="1"/>
          </p:cNvPicPr>
          <p:nvPr/>
        </p:nvPicPr>
        <p:blipFill>
          <a:blip r:embed="rId5"/>
          <a:stretch>
            <a:fillRect/>
          </a:stretch>
        </p:blipFill>
        <p:spPr>
          <a:xfrm>
            <a:off x="2412365" y="5144770"/>
            <a:ext cx="3516630" cy="892175"/>
          </a:xfrm>
          <a:prstGeom prst="rect">
            <a:avLst/>
          </a:prstGeom>
        </p:spPr>
      </p:pic>
      <p:pic>
        <p:nvPicPr>
          <p:cNvPr id="11" name="图片 10" descr="F:/Book/work/OneDrive - 扬州大学/work(2024)/报告/20241104-08第12届（中俄）KLTP-BLTP联合研讨会/data/EpA_f05B1n04.pngEpA_f05B1n04"/>
          <p:cNvPicPr>
            <a:picLocks noChangeAspect="1"/>
          </p:cNvPicPr>
          <p:nvPr/>
        </p:nvPicPr>
        <p:blipFill>
          <a:blip r:embed="rId6"/>
          <a:srcRect l="444" r="-11"/>
          <a:stretch>
            <a:fillRect/>
          </a:stretch>
        </p:blipFill>
        <p:spPr>
          <a:xfrm>
            <a:off x="3652520" y="28575"/>
            <a:ext cx="5418455" cy="6286500"/>
          </a:xfrm>
          <a:prstGeom prst="rect">
            <a:avLst/>
          </a:prstGeom>
        </p:spPr>
      </p:pic>
      <p:pic>
        <p:nvPicPr>
          <p:cNvPr id="12" name="图片 11" descr="F:/Book/work/OneDrive - 扬州大学/work(2024)/报告/20241104-08第12届（中俄）KLTP-BLTP联合研讨会/data/EOS_f05B1.pngEOS_f05B1"/>
          <p:cNvPicPr>
            <a:picLocks noChangeAspect="1"/>
          </p:cNvPicPr>
          <p:nvPr/>
        </p:nvPicPr>
        <p:blipFill>
          <a:blip r:embed="rId7"/>
          <a:srcRect l="205" r="205"/>
          <a:stretch>
            <a:fillRect/>
          </a:stretch>
        </p:blipFill>
        <p:spPr>
          <a:xfrm>
            <a:off x="71755" y="549275"/>
            <a:ext cx="4857750" cy="574230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14605"/>
            <a:ext cx="3276600" cy="521970"/>
          </a:xfrm>
          <a:prstGeom prst="rect">
            <a:avLst/>
          </a:prstGeom>
          <a:effectLst>
            <a:softEdge rad="63500"/>
          </a:effectLst>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buFont typeface="Arial" panose="020B0604020202020204" pitchFamily="34" charset="0"/>
              <a:buNone/>
              <a:defRPr/>
            </a:pPr>
            <a:r>
              <a:rPr lang="en-US" sz="2800" noProof="1"/>
              <a:t>Mass-radius relations</a:t>
            </a:r>
            <a:endParaRPr lang="en-US" sz="2800" noProof="1"/>
          </a:p>
        </p:txBody>
      </p:sp>
      <p:sp>
        <p:nvSpPr>
          <p:cNvPr id="9" name="灯片编号占位符 8"/>
          <p:cNvSpPr>
            <a:spLocks noGrp="1"/>
          </p:cNvSpPr>
          <p:nvPr>
            <p:ph type="sldNum" sz="quarter" idx="12"/>
          </p:nvPr>
        </p:nvSpPr>
        <p:spPr/>
        <p:txBody>
          <a:bodyPr/>
          <a:p>
            <a:pPr>
              <a:defRPr/>
            </a:pPr>
            <a:fld id="{5AF3865C-8E7E-43F6-9267-532416176426}" type="slidenum">
              <a:rPr lang="zh-CN" altLang="en-US"/>
            </a:fld>
            <a:endParaRPr lang="zh-CN" altLang="en-US"/>
          </a:p>
        </p:txBody>
      </p:sp>
      <p:sp>
        <p:nvSpPr>
          <p:cNvPr id="42" name="页脚占位符 5"/>
          <p:cNvSpPr>
            <a:spLocks noGrp="1"/>
          </p:cNvSpPr>
          <p:nvPr/>
        </p:nvSpPr>
        <p:spPr>
          <a:xfrm>
            <a:off x="0" y="6412865"/>
            <a:ext cx="2353310" cy="398145"/>
          </a:xfrm>
          <a:prstGeom prst="rect">
            <a:avLst/>
          </a:prstGeom>
        </p:spPr>
        <p:txBody>
          <a:bodyPr vert="horz" lIns="91440" tIns="45720" rIns="91440" bIns="45720" rtlCol="0" anchor="ctr"/>
          <a:lstStyle>
            <a:defPPr>
              <a:defRPr lang="en-US"/>
            </a:defPPr>
            <a:lvl1pPr marL="0" algn="ctr" defTabSz="914400" rtl="0" eaLnBrk="1" latinLnBrk="0" hangingPunct="1">
              <a:buFont typeface="Arial" panose="020B0604020202020204" pitchFamily="34" charset="0"/>
              <a:buNone/>
              <a:defRPr sz="14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sz="1800" dirty="0">
                <a:sym typeface="+mn-ea"/>
              </a:rPr>
              <a:t>unified </a:t>
            </a:r>
            <a:r>
              <a:rPr lang="en-US" sz="1800" dirty="0">
                <a:sym typeface="+mn-ea"/>
              </a:rPr>
              <a:t>Description</a:t>
            </a:r>
            <a:endParaRPr lang="en-US" sz="1800" dirty="0">
              <a:sym typeface="+mn-ea"/>
            </a:endParaRPr>
          </a:p>
        </p:txBody>
      </p:sp>
      <p:pic>
        <p:nvPicPr>
          <p:cNvPr id="3" name="图片 2"/>
          <p:cNvPicPr>
            <a:picLocks noChangeAspect="1"/>
          </p:cNvPicPr>
          <p:nvPr/>
        </p:nvPicPr>
        <p:blipFill>
          <a:blip r:embed="rId1"/>
          <a:srcRect r="553"/>
          <a:stretch>
            <a:fillRect/>
          </a:stretch>
        </p:blipFill>
        <p:spPr>
          <a:xfrm>
            <a:off x="756285" y="536575"/>
            <a:ext cx="7199630" cy="5751195"/>
          </a:xfrm>
          <a:prstGeom prst="rect">
            <a:avLst/>
          </a:prstGeom>
        </p:spPr>
      </p:pic>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DIAGRAM_VIRTUALLY_FRAME" val="{&quot;height&quot;:496.25,&quot;left&quot;:0.45,&quot;top&quot;:3.6,&quot;width&quot;:749.65}"/>
</p:tagLst>
</file>

<file path=ppt/tags/tag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2"/>
  <p:tag name="KSO_WM_UNIT_ID" val="diagram20233261_1*n_h_h_i*1_2_3_2"/>
  <p:tag name="KSO_WM_TEMPLATE_CATEGORY" val="diagram"/>
  <p:tag name="KSO_WM_TEMPLATE_INDEX" val="20233261"/>
  <p:tag name="KSO_WM_UNIT_LAYERLEVEL" val="1_1_1_1"/>
  <p:tag name="KSO_WM_TAG_VERSION" val="3.0"/>
  <p:tag name="KSO_WM_DIAGRAM_MAX_ITEMCNT" val="3"/>
  <p:tag name="KSO_WM_DIAGRAM_MIN_ITEMCNT" val="3"/>
  <p:tag name="KSO_WM_DIAGRAM_VIRTUALLY_FRAME" val="{&quot;height&quot;:496.25,&quot;left&quot;:0.45,&quot;top&quot;:3.6,&quot;width&quot;:749.65}"/>
  <p:tag name="KSO_WM_DIAGRAM_COLOR_MATCH_VALUE" val="{&quot;shape&quot;:{&quot;fill&quot;:{&quot;solid&quot;:{&quot;brightness&quot;:0,&quot;colorType&quot;:1,&quot;foreColorIndex&quot;:5,&quot;transparency&quot;:0.7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2"/>
  <p:tag name="KSO_WM_UNIT_ID" val="diagram20233261_1*n_h_h_i*1_2_1_2"/>
  <p:tag name="KSO_WM_TEMPLATE_CATEGORY" val="diagram"/>
  <p:tag name="KSO_WM_TEMPLATE_INDEX" val="20233261"/>
  <p:tag name="KSO_WM_UNIT_LAYERLEVEL" val="1_1_1_1"/>
  <p:tag name="KSO_WM_TAG_VERSION" val="3.0"/>
  <p:tag name="KSO_WM_DIAGRAM_MAX_ITEMCNT" val="3"/>
  <p:tag name="KSO_WM_DIAGRAM_MIN_ITEMCNT" val="3"/>
  <p:tag name="KSO_WM_DIAGRAM_VIRTUALLY_FRAME" val="{&quot;height&quot;:496.25,&quot;left&quot;:0.45,&quot;top&quot;:3.6,&quot;width&quot;:749.65}"/>
  <p:tag name="KSO_WM_DIAGRAM_COLOR_MATCH_VALUE" val="{&quot;shape&quot;:{&quot;fill&quot;:{&quot;solid&quot;:{&quot;brightness&quot;:0,&quot;colorType&quot;:1,&quot;foreColorIndex&quot;:5,&quot;transparency&quot;:0.7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1"/>
  <p:tag name="KSO_WM_UNIT_ID" val="diagram20233261_1*n_h_h_i*1_2_2_1"/>
  <p:tag name="KSO_WM_TEMPLATE_CATEGORY" val="diagram"/>
  <p:tag name="KSO_WM_TEMPLATE_INDEX" val="20233261"/>
  <p:tag name="KSO_WM_UNIT_LAYERLEVEL" val="1_1_1_1"/>
  <p:tag name="KSO_WM_TAG_VERSION" val="3.0"/>
  <p:tag name="KSO_WM_DIAGRAM_MAX_ITEMCNT" val="3"/>
  <p:tag name="KSO_WM_DIAGRAM_MIN_ITEMCNT" val="3"/>
  <p:tag name="KSO_WM_DIAGRAM_VIRTUALLY_FRAME" val="{&quot;height&quot;:496.25,&quot;left&quot;:0.45,&quot;top&quot;:3.6,&quot;width&quot;:749.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1"/>
  <p:tag name="KSO_WM_UNIT_ID" val="diagram20233261_1*n_h_h_i*1_2_1_1"/>
  <p:tag name="KSO_WM_TEMPLATE_CATEGORY" val="diagram"/>
  <p:tag name="KSO_WM_TEMPLATE_INDEX" val="20233261"/>
  <p:tag name="KSO_WM_UNIT_LAYERLEVEL" val="1_1_1_1"/>
  <p:tag name="KSO_WM_TAG_VERSION" val="3.0"/>
  <p:tag name="KSO_WM_DIAGRAM_MAX_ITEMCNT" val="3"/>
  <p:tag name="KSO_WM_DIAGRAM_MIN_ITEMCNT" val="3"/>
  <p:tag name="KSO_WM_DIAGRAM_VIRTUALLY_FRAME" val="{&quot;height&quot;:496.25,&quot;left&quot;:0.45,&quot;top&quot;:3.6,&quot;width&quot;:749.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a"/>
  <p:tag name="KSO_WM_UNIT_INDEX" val="1_1_1"/>
  <p:tag name="KSO_WM_UNIT_ID" val="diagram20233261_1*n_h_a*1_1_1"/>
  <p:tag name="KSO_WM_TEMPLATE_CATEGORY" val="diagram"/>
  <p:tag name="KSO_WM_TEMPLATE_INDEX" val="20233261"/>
  <p:tag name="KSO_WM_UNIT_LAYERLEVEL" val="1_1_1"/>
  <p:tag name="KSO_WM_TAG_VERSION" val="3.0"/>
  <p:tag name="KSO_WM_DIAGRAM_MAX_ITEMCNT" val="3"/>
  <p:tag name="KSO_WM_DIAGRAM_MIN_ITEMCNT" val="3"/>
  <p:tag name="KSO_WM_DIAGRAM_VIRTUALLY_FRAME" val="{&quot;height&quot;:496.25,&quot;left&quot;:0.45,&quot;top&quot;:3.6,&quot;width&quot;:749.6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ISCONTENTSTITLE" val="0"/>
  <p:tag name="KSO_WM_UNIT_ISNUMDGMTITLE" val="0"/>
  <p:tag name="KSO_WM_UNIT_NOCLEAR" val="0"/>
  <p:tag name="KSO_WM_UNIT_TEXT_TYPE" val="1"/>
  <p:tag name="KSO_WM_UNIT_VALUE" val="40"/>
  <p:tag name="KSO_WM_BEAUTIFY_FLAG" val="#wm#"/>
  <p:tag name="KSO_WM_UNIT_PRESET_TEXT" val="单击此处添加标题"/>
  <p:tag name="KSO_WM_UNIT_FILL_TYPE" val="1"/>
  <p:tag name="KSO_WM_UNIT_FILL_FORE_SCHEMECOLOR_INDEX" val="5"/>
  <p:tag name="KSO_WM_UNIT_FILL_FORE_SCHEMECOLOR_INDEX_BRIGHTNESS" val="0"/>
  <p:tag name="KSO_WM_UNIT_TEXT_FILL_FORE_SCHEMECOLOR_INDEX" val="1"/>
  <p:tag name="KSO_WM_UNIT_TEXT_FILL_TYPE" val="1"/>
  <p:tag name="KSO_WM_DIAGRAM_USE_COLOR_VALUE" val="{&quot;color_scheme&quot;:1,&quot;color_type&quot;:1,&quot;theme_color_indexes&quot;:[5,6,5,6,5,6]}"/>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UNIT_PLACING_PICTURE_USER_VIEWPORT" val="{&quot;height&quot;:9915,&quot;width&quot;:8775}"/>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commondata" val="eyJoZGlkIjoiY2QyOGVmODA0YmQ4NmFiYzQxOGU2OWJjZGIyZGQ3YjEifQ=="/>
  <p:tag name="resource_record_key" val="{&quot;13&quot;:[4364954],&quot;70&quot;:[3322475]}"/>
</p:tagLst>
</file>

<file path=ppt/theme/theme1.xml><?xml version="1.0" encoding="utf-8"?>
<a:theme xmlns:a="http://schemas.openxmlformats.org/drawingml/2006/main" name="回顾">
  <a:themeElements>
    <a:clrScheme name="回顾">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回顾">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回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5087</Words>
  <Application>WPS 演示</Application>
  <PresentationFormat>全屏显示(4:3)</PresentationFormat>
  <Paragraphs>379</Paragraphs>
  <Slides>35</Slides>
  <Notes>23</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35</vt:i4>
      </vt:variant>
    </vt:vector>
  </HeadingPairs>
  <TitlesOfParts>
    <vt:vector size="51" baseType="lpstr">
      <vt:lpstr>Arial</vt:lpstr>
      <vt:lpstr>宋体</vt:lpstr>
      <vt:lpstr>Wingdings</vt:lpstr>
      <vt:lpstr>Calibri Light</vt:lpstr>
      <vt:lpstr>Calibri</vt:lpstr>
      <vt:lpstr>华文新魏</vt:lpstr>
      <vt:lpstr>黑体</vt:lpstr>
      <vt:lpstr>微软雅黑</vt:lpstr>
      <vt:lpstr>Lucida Grande</vt:lpstr>
      <vt:lpstr>Arial Unicode MS</vt:lpstr>
      <vt:lpstr>-apple-system</vt:lpstr>
      <vt:lpstr>Courant</vt:lpstr>
      <vt:lpstr>Times New Roman</vt:lpstr>
      <vt:lpstr>楷体_GB2312</vt:lpstr>
      <vt:lpstr>新宋体</vt:lpstr>
      <vt:lpstr>回顾</vt:lpstr>
      <vt:lpstr>Towards unified description of dense stellar matter</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Group Meeting</dc:title>
  <dc:creator>夏铖君</dc:creator>
  <cp:lastModifiedBy>夏铖君</cp:lastModifiedBy>
  <cp:revision>1820</cp:revision>
  <dcterms:created xsi:type="dcterms:W3CDTF">2011-09-23T15:07:00Z</dcterms:created>
  <dcterms:modified xsi:type="dcterms:W3CDTF">2025-07-01T02:08:46Z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2052-12.1.0.20305</vt:lpwstr>
  </property>
  <property fmtid="{D5CDD505-2E9C-101B-9397-08002B2CF9AE}" pid="3" name="ICV">
    <vt:lpwstr>EAC2D8B2B44D47EFAB36D01AD1BC0EC1_12</vt:lpwstr>
  </property>
</Properties>
</file>