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autoCompressPictures="0">
  <p:sldMasterIdLst>
    <p:sldMasterId id="2147483648" r:id="rId1"/>
  </p:sldMasterIdLst>
  <p:notesMasterIdLst>
    <p:notesMasterId r:id="rId17"/>
  </p:notesMasterIdLst>
  <p:sldIdLst>
    <p:sldId id="1177" r:id="rId2"/>
    <p:sldId id="1178" r:id="rId3"/>
    <p:sldId id="1180" r:id="rId4"/>
    <p:sldId id="1181" r:id="rId5"/>
    <p:sldId id="1182" r:id="rId6"/>
    <p:sldId id="1190" r:id="rId7"/>
    <p:sldId id="1187" r:id="rId8"/>
    <p:sldId id="1196" r:id="rId9"/>
    <p:sldId id="1189" r:id="rId10"/>
    <p:sldId id="1193" r:id="rId11"/>
    <p:sldId id="1191" r:id="rId12"/>
    <p:sldId id="1192" r:id="rId13"/>
    <p:sldId id="1194" r:id="rId14"/>
    <p:sldId id="1184" r:id="rId15"/>
    <p:sldId id="1185" r:id="rId16"/>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122">
          <p15:clr>
            <a:srgbClr val="A4A3A4"/>
          </p15:clr>
        </p15:guide>
        <p15:guide id="2" orient="horz" pos="4207">
          <p15:clr>
            <a:srgbClr val="A4A3A4"/>
          </p15:clr>
        </p15:guide>
        <p15:guide id="3" orient="horz" pos="3264">
          <p15:clr>
            <a:srgbClr val="A4A3A4"/>
          </p15:clr>
        </p15:guide>
        <p15:guide id="4" orient="horz" pos="2613">
          <p15:clr>
            <a:srgbClr val="A4A3A4"/>
          </p15:clr>
        </p15:guide>
        <p15:guide id="5" orient="horz" pos="1991">
          <p15:clr>
            <a:srgbClr val="A4A3A4"/>
          </p15:clr>
        </p15:guide>
        <p15:guide id="6" pos="2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4472C4"/>
    <a:srgbClr val="00508E"/>
    <a:srgbClr val="5B9BD5"/>
    <a:srgbClr val="0070C0"/>
    <a:srgbClr val="595959"/>
    <a:srgbClr val="BDD7EE"/>
    <a:srgbClr val="FFC000"/>
    <a:srgbClr val="A5A5A5"/>
    <a:srgbClr val="D7E4F1"/>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60" autoAdjust="0"/>
    <p:restoredTop sz="86611" autoAdjust="0"/>
  </p:normalViewPr>
  <p:slideViewPr>
    <p:cSldViewPr snapToGrid="0">
      <p:cViewPr varScale="1">
        <p:scale>
          <a:sx n="77" d="100"/>
          <a:sy n="77" d="100"/>
        </p:scale>
        <p:origin x="-1188" y="-50"/>
      </p:cViewPr>
      <p:guideLst>
        <p:guide orient="horz" pos="122"/>
        <p:guide orient="horz" pos="4207"/>
        <p:guide orient="horz" pos="3264"/>
        <p:guide orient="horz" pos="2613"/>
        <p:guide orient="horz" pos="1991"/>
        <p:guide pos="260"/>
      </p:guideLst>
    </p:cSldViewPr>
  </p:slideViewPr>
  <p:notesTextViewPr>
    <p:cViewPr>
      <p:scale>
        <a:sx n="1" d="1"/>
        <a:sy n="1" d="1"/>
      </p:scale>
      <p:origin x="0" y="0"/>
    </p:cViewPr>
  </p:notesTextViewPr>
  <p:sorterViewPr>
    <p:cViewPr varScale="1">
      <p:scale>
        <a:sx n="100" d="100"/>
        <a:sy n="100" d="100"/>
      </p:scale>
      <p:origin x="0" y="-254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6A5BD-8BA7-4900-AB15-0D3ECCC954E6}" type="datetimeFigureOut">
              <a:rPr lang="zh-CN" altLang="en-US" smtClean="0"/>
              <a:t>2025/7/3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6642B7-71B7-4C3E-9855-0D0DE388A056}" type="slidenum">
              <a:rPr lang="zh-CN" altLang="en-US" smtClean="0"/>
              <a:t>‹#›</a:t>
            </a:fld>
            <a:endParaRPr lang="zh-CN" altLang="en-US"/>
          </a:p>
        </p:txBody>
      </p:sp>
    </p:spTree>
    <p:extLst>
      <p:ext uri="{BB962C8B-B14F-4D97-AF65-F5344CB8AC3E}">
        <p14:creationId xmlns:p14="http://schemas.microsoft.com/office/powerpoint/2010/main" val="3848363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6642B7-71B7-4C3E-9855-0D0DE388A056}" type="slidenum">
              <a:rPr lang="zh-CN" altLang="en-US" smtClean="0"/>
              <a:t>3</a:t>
            </a:fld>
            <a:endParaRPr lang="zh-CN" altLang="en-US"/>
          </a:p>
        </p:txBody>
      </p:sp>
    </p:spTree>
    <p:extLst>
      <p:ext uri="{BB962C8B-B14F-4D97-AF65-F5344CB8AC3E}">
        <p14:creationId xmlns:p14="http://schemas.microsoft.com/office/powerpoint/2010/main" val="12528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6642B7-71B7-4C3E-9855-0D0DE388A056}" type="slidenum">
              <a:rPr lang="zh-CN" altLang="en-US" smtClean="0"/>
              <a:t>4</a:t>
            </a:fld>
            <a:endParaRPr lang="zh-CN" altLang="en-US"/>
          </a:p>
        </p:txBody>
      </p:sp>
    </p:spTree>
    <p:extLst>
      <p:ext uri="{BB962C8B-B14F-4D97-AF65-F5344CB8AC3E}">
        <p14:creationId xmlns:p14="http://schemas.microsoft.com/office/powerpoint/2010/main" val="1881457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6642B7-71B7-4C3E-9855-0D0DE388A056}" type="slidenum">
              <a:rPr lang="zh-CN" altLang="en-US" smtClean="0"/>
              <a:t>14</a:t>
            </a:fld>
            <a:endParaRPr lang="zh-CN" altLang="en-US"/>
          </a:p>
        </p:txBody>
      </p:sp>
    </p:spTree>
    <p:extLst>
      <p:ext uri="{BB962C8B-B14F-4D97-AF65-F5344CB8AC3E}">
        <p14:creationId xmlns:p14="http://schemas.microsoft.com/office/powerpoint/2010/main" val="1648243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C928C279-DE8B-468B-BC28-587297351CC5}" type="datetimeFigureOut">
              <a:rPr lang="zh-CN" altLang="en-US"/>
              <a:t>2025/7/3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58769B-FD91-4354-84DF-C542D236D279}" type="slidenum">
              <a:rPr lang="zh-CN" altLang="en-US"/>
              <a:t>‹#›</a:t>
            </a:fld>
            <a:endParaRPr lang="zh-CN" altLang="en-US"/>
          </a:p>
        </p:txBody>
      </p:sp>
    </p:spTree>
  </p:cSld>
  <p:clrMapOvr>
    <a:masterClrMapping/>
  </p:clrMapOvr>
  <p:transition spd="slow" advTm="2000"/>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BCC83F5B-15CF-41AD-AAF7-C365C83FF08D}" type="datetimeFigureOut">
              <a:rPr lang="zh-CN" altLang="en-US"/>
              <a:t>2025/7/3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687C2566-FD93-41C5-8007-9C6D9D8DF86C}" type="slidenum">
              <a:rPr lang="zh-CN" altLang="en-US"/>
              <a:t>‹#›</a:t>
            </a:fld>
            <a:endParaRPr lang="zh-CN" altLang="en-US"/>
          </a:p>
        </p:txBody>
      </p:sp>
    </p:spTree>
  </p:cSld>
  <p:clrMapOvr>
    <a:masterClrMapping/>
  </p:clrMapOvr>
  <p:transition spd="slow" advTm="2000"/>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17F8473D-2D84-413D-97BD-015ADE628A5A}" type="datetimeFigureOut">
              <a:rPr lang="zh-CN" altLang="en-US"/>
              <a:t>2025/7/3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grpSp>
        <p:nvGrpSpPr>
          <p:cNvPr id="5" name="组合 4"/>
          <p:cNvGrpSpPr/>
          <p:nvPr userDrawn="1"/>
        </p:nvGrpSpPr>
        <p:grpSpPr>
          <a:xfrm>
            <a:off x="0" y="-12700"/>
            <a:ext cx="12192000" cy="6870700"/>
            <a:chOff x="0" y="-12700"/>
            <a:chExt cx="12192000" cy="6870700"/>
          </a:xfrm>
        </p:grpSpPr>
        <p:sp>
          <p:nvSpPr>
            <p:cNvPr id="6" name="矩形 5"/>
            <p:cNvSpPr/>
            <p:nvPr/>
          </p:nvSpPr>
          <p:spPr>
            <a:xfrm>
              <a:off x="0" y="-12700"/>
              <a:ext cx="12192000" cy="3746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0" y="6523038"/>
              <a:ext cx="12192000"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pic>
        <p:nvPicPr>
          <p:cNvPr id="8" name="Picture 12" descr="C:\Users\Administrator\Desktop\ppt\校徽（蓝）2.png"/>
          <p:cNvPicPr>
            <a:picLocks noChangeAspect="1" noChangeArrowheads="1"/>
          </p:cNvPicPr>
          <p:nvPr userDrawn="1"/>
        </p:nvPicPr>
        <p:blipFill>
          <a:blip r:embed="rId2" cstate="screen"/>
          <a:srcRect/>
          <a:stretch>
            <a:fillRect/>
          </a:stretch>
        </p:blipFill>
        <p:spPr bwMode="auto">
          <a:xfrm>
            <a:off x="10779132" y="24836"/>
            <a:ext cx="1290992" cy="290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灯片编号占位符 5"/>
          <p:cNvSpPr>
            <a:spLocks noGrp="1"/>
          </p:cNvSpPr>
          <p:nvPr>
            <p:ph type="sldNum" sz="quarter" idx="12"/>
          </p:nvPr>
        </p:nvSpPr>
        <p:spPr>
          <a:xfrm>
            <a:off x="9448800" y="6143625"/>
            <a:ext cx="2743200" cy="365125"/>
          </a:xfrm>
        </p:spPr>
        <p:txBody>
          <a:bodyPr/>
          <a:lstStyle>
            <a:lvl1pPr>
              <a:defRPr sz="1600"/>
            </a:lvl1pPr>
          </a:lstStyle>
          <a:p>
            <a:fld id="{9D55DC8D-C4F0-4F0D-B826-92573808DA56}" type="slidenum">
              <a:rPr lang="zh-CN" altLang="en-US" smtClean="0"/>
              <a:t>‹#›</a:t>
            </a:fld>
            <a:endParaRPr lang="zh-CN" altLang="en-US" dirty="0"/>
          </a:p>
        </p:txBody>
      </p:sp>
    </p:spTree>
  </p:cSld>
  <p:clrMapOvr>
    <a:masterClrMapping/>
  </p:clrMapOvr>
  <p:transition spd="slow" advTm="2000"/>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CFA7D9F-B4F6-4B7D-8D30-9FDE43AA2DD2}" type="datetimeFigureOut">
              <a:rPr lang="zh-CN" altLang="en-US"/>
              <a:t>2025/7/3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CCB07F97-2FC2-4714-850C-6700199D6194}" type="slidenum">
              <a:rPr lang="zh-CN" altLang="en-US"/>
              <a:t>‹#›</a:t>
            </a:fld>
            <a:endParaRPr lang="zh-CN" altLang="en-US"/>
          </a:p>
        </p:txBody>
      </p:sp>
    </p:spTree>
  </p:cSld>
  <p:clrMapOvr>
    <a:masterClrMapping/>
  </p:clrMapOvr>
  <p:transition spd="slow" advTm="2000"/>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9C852424-72F4-440E-8E03-587598E5B119}" type="datetimeFigureOut">
              <a:rPr lang="zh-CN" altLang="en-US"/>
              <a:t>2025/7/3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DF9EC1-C088-4DAC-AB69-D10F40584BD3}" type="slidenum">
              <a:rPr lang="zh-CN" altLang="en-US"/>
              <a:t>‹#›</a:t>
            </a:fld>
            <a:endParaRPr lang="zh-CN" altLang="en-US"/>
          </a:p>
        </p:txBody>
      </p:sp>
    </p:spTree>
  </p:cSld>
  <p:clrMapOvr>
    <a:masterClrMapping/>
  </p:clrMapOvr>
  <p:transition spd="slow" advTm="2000"/>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5F9EF9C9-4C84-4072-AFAA-D241A8D58A51}" type="datetimeFigureOut">
              <a:rPr lang="zh-CN" altLang="en-US"/>
              <a:t>2025/7/3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E90597D9-2D04-4C83-915B-79D3B5D496F9}" type="slidenum">
              <a:rPr lang="zh-CN" altLang="en-US"/>
              <a:t>‹#›</a:t>
            </a:fld>
            <a:endParaRPr lang="zh-CN" altLang="en-US"/>
          </a:p>
        </p:txBody>
      </p:sp>
    </p:spTree>
  </p:cSld>
  <p:clrMapOvr>
    <a:masterClrMapping/>
  </p:clrMapOvr>
  <p:transition spd="slow" advTm="2000"/>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cSld>
  <p:clrMapOvr>
    <a:masterClrMapping/>
  </p:clrMapOvr>
  <p:transition spd="slow" advTm="2000"/>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pPr fontAlgn="base"/>
            <a:r>
              <a:rPr lang="zh-CN" altLang="en-US" strike="noStrike" noProof="1"/>
              <a:t>单击此处编辑母版标题样式</a:t>
            </a:r>
          </a:p>
        </p:txBody>
      </p:sp>
      <p:sp>
        <p:nvSpPr>
          <p:cNvPr id="7" name="Date Placeholder 3"/>
          <p:cNvSpPr>
            <a:spLocks noGrp="1" noChangeArrowheads="1"/>
          </p:cNvSpPr>
          <p:nvPr>
            <p:ph type="dt" sz="half" idx="2"/>
          </p:nvPr>
        </p:nvSpPr>
        <p:spPr bwMode="auto">
          <a:xfrm>
            <a:off x="609600" y="6356350"/>
            <a:ext cx="2844800" cy="365125"/>
          </a:xfrm>
          <a:prstGeom prst="rect">
            <a:avLst/>
          </a:prstGeom>
          <a:noFill/>
          <a:ln>
            <a:noFill/>
          </a:ln>
        </p:spPr>
        <p:txBody>
          <a:bodyPr vert="horz" wrap="square" lIns="91431" tIns="45716" rIns="91431" bIns="45716" numCol="1" anchor="ctr" anchorCtr="0" compatLnSpc="1"/>
          <a:lstStyle>
            <a:lvl1pPr>
              <a:defRPr/>
            </a:lvl1pPr>
          </a:lstStyle>
          <a:p>
            <a:pPr marL="0" marR="0" indent="0" algn="l" defTabSz="1219200" rtl="0" fontAlgn="base" latinLnBrk="0">
              <a:lnSpc>
                <a:spcPct val="100000"/>
              </a:lnSpc>
              <a:spcBef>
                <a:spcPct val="0"/>
              </a:spcBef>
              <a:spcAft>
                <a:spcPct val="0"/>
              </a:spcAft>
              <a:buClrTx/>
              <a:buSzTx/>
              <a:buFont typeface="Arial" panose="020B0604020202020204" pitchFamily="34" charset="0"/>
              <a:defRPr/>
            </a:pPr>
            <a:fld id="{7A3CCB00-7A9E-4B53-86E6-65EBC6F72678}" type="datetime1">
              <a:rPr kumimoji="0" lang="zh-CN" altLang="en-US" b="0" i="0" strike="noStrike" kern="1200" cap="none" spc="0" normalizeH="0" baseline="0" noProof="0">
                <a:latin typeface="Arial" panose="020B0604020202020204" pitchFamily="34" charset="0"/>
                <a:ea typeface="宋体" panose="02010600030101010101" pitchFamily="2" charset="-122"/>
                <a:cs typeface="+mn-cs"/>
              </a:rPr>
              <a:t>2025/7/3</a:t>
            </a:fld>
            <a:endParaRPr kumimoji="0" lang="en-US" altLang="zh-CN" sz="1800" b="0" i="0" strike="noStrike" kern="1200" cap="none" spc="0" normalizeH="0" baseline="0" noProof="0">
              <a:solidFill>
                <a:schemeClr val="tx1"/>
              </a:solidFill>
              <a:latin typeface="Arial" panose="020B0604020202020204" pitchFamily="34" charset="0"/>
              <a:ea typeface="宋体" panose="02010600030101010101" pitchFamily="2" charset="-122"/>
              <a:cs typeface="+mn-cs"/>
            </a:endParaRPr>
          </a:p>
        </p:txBody>
      </p:sp>
      <p:sp>
        <p:nvSpPr>
          <p:cNvPr id="8" name="Footer Placeholder 4"/>
          <p:cNvSpPr>
            <a:spLocks noGrp="1" noChangeArrowheads="1"/>
          </p:cNvSpPr>
          <p:nvPr>
            <p:ph type="ftr" sz="quarter" idx="3"/>
          </p:nvPr>
        </p:nvSpPr>
        <p:spPr bwMode="auto">
          <a:xfrm>
            <a:off x="4165600" y="6356350"/>
            <a:ext cx="3860800" cy="365125"/>
          </a:xfrm>
          <a:prstGeom prst="rect">
            <a:avLst/>
          </a:prstGeom>
          <a:noFill/>
          <a:ln>
            <a:noFill/>
          </a:ln>
        </p:spPr>
        <p:txBody>
          <a:bodyPr vert="horz" wrap="square" lIns="91431" tIns="45716" rIns="91431" bIns="45716" numCol="1" anchor="ctr" anchorCtr="0" compatLnSpc="1"/>
          <a:lstStyle>
            <a:lvl1pPr>
              <a:defRPr/>
            </a:lvl1pPr>
          </a:lstStyle>
          <a:p>
            <a:pPr marL="0" marR="0" indent="0" defTabSz="1219200" rtl="0" fontAlgn="base" latinLnBrk="0">
              <a:lnSpc>
                <a:spcPct val="100000"/>
              </a:lnSpc>
              <a:spcBef>
                <a:spcPct val="0"/>
              </a:spcBef>
              <a:spcAft>
                <a:spcPct val="0"/>
              </a:spcAft>
              <a:buClrTx/>
              <a:buSzTx/>
              <a:buFont typeface="Arial" panose="020B0604020202020204" pitchFamily="34" charset="0"/>
              <a:defRPr/>
            </a:pPr>
            <a:r>
              <a:rPr kumimoji="0" lang="zh-CN" altLang="en-US" b="0" i="0" strike="noStrike" kern="1200" cap="none" spc="0" normalizeH="0" baseline="0" noProof="0">
                <a:latin typeface="Arial" panose="020B0604020202020204" pitchFamily="34" charset="0"/>
                <a:ea typeface="宋体" panose="02010600030101010101" pitchFamily="2" charset="-122"/>
                <a:cs typeface="+mn-cs"/>
              </a:rPr>
              <a:t>1</a:t>
            </a:r>
            <a:endParaRPr kumimoji="0" lang="en-US" altLang="zh-CN" sz="1800" b="0" i="0" strike="noStrike" kern="1200" cap="none" spc="0" normalizeH="0" baseline="0" noProof="0">
              <a:solidFill>
                <a:schemeClr val="tx1"/>
              </a:solidFill>
              <a:latin typeface="Arial" panose="020B0604020202020204" pitchFamily="34" charset="0"/>
              <a:ea typeface="宋体" panose="02010600030101010101" pitchFamily="2" charset="-122"/>
              <a:cs typeface="+mn-cs"/>
            </a:endParaRPr>
          </a:p>
        </p:txBody>
      </p:sp>
      <p:sp>
        <p:nvSpPr>
          <p:cNvPr id="9" name="Slide Number Placeholder 5"/>
          <p:cNvSpPr>
            <a:spLocks noGrp="1" noChangeArrowheads="1"/>
          </p:cNvSpPr>
          <p:nvPr>
            <p:ph type="sldNum" sz="quarter" idx="4"/>
          </p:nvPr>
        </p:nvSpPr>
        <p:spPr bwMode="auto">
          <a:xfrm>
            <a:off x="8737600" y="6356350"/>
            <a:ext cx="2844800" cy="365125"/>
          </a:xfrm>
          <a:prstGeom prst="rect">
            <a:avLst/>
          </a:prstGeom>
          <a:noFill/>
          <a:ln>
            <a:noFill/>
          </a:ln>
        </p:spPr>
        <p:txBody>
          <a:bodyPr vert="horz" wrap="square" lIns="91431" tIns="45716" rIns="91431" bIns="45716" numCol="1" anchor="ctr" anchorCtr="0" compatLnSpc="1"/>
          <a:lstStyle>
            <a:lvl1pPr>
              <a:defRPr/>
            </a:lvl1pPr>
          </a:lstStyle>
          <a:p>
            <a:pPr marL="0" marR="0" indent="0" defTabSz="1219200" rtl="0" eaLnBrk="1" fontAlgn="base" latinLnBrk="0" hangingPunct="1">
              <a:lnSpc>
                <a:spcPct val="100000"/>
              </a:lnSpc>
              <a:spcBef>
                <a:spcPct val="0"/>
              </a:spcBef>
              <a:spcAft>
                <a:spcPct val="0"/>
              </a:spcAft>
              <a:buClrTx/>
              <a:buSzTx/>
              <a:buFont typeface="Arial" panose="020B0604020202020204" pitchFamily="34" charset="0"/>
              <a:buNone/>
              <a:defRPr/>
            </a:pPr>
            <a:fld id="{8D56DAB2-D3F0-4467-8F72-DCDF0840A2CF}" type="slidenum">
              <a:rPr kumimoji="0" lang="zh-CN" altLang="en-US" b="0" i="0" strike="noStrike" kern="1200" cap="none" spc="0" normalizeH="0" baseline="0" noProof="1" dirty="0">
                <a:latin typeface="Arial" panose="020B0604020202020204" pitchFamily="34" charset="0"/>
                <a:ea typeface="宋体" panose="02010600030101010101" pitchFamily="2" charset="-122"/>
                <a:cs typeface="+mn-ea"/>
              </a:rPr>
              <a:t>‹#›</a:t>
            </a:fld>
            <a:endParaRPr kumimoji="0" lang="zh-CN" altLang="en-US" b="0" i="0" strike="noStrike" kern="1200" cap="none" spc="0" normalizeH="0" baseline="0" noProof="1">
              <a:latin typeface="Arial" panose="020B0604020202020204" pitchFamily="34" charset="0"/>
              <a:ea typeface="宋体" panose="02010600030101010101" pitchFamily="2" charset="-122"/>
              <a:cs typeface="+mn-ea"/>
            </a:endParaRPr>
          </a:p>
        </p:txBody>
      </p:sp>
    </p:spTree>
  </p:cSld>
  <p:clrMapOvr>
    <a:masterClrMapping/>
  </p:clrMapOvr>
  <p:transition spd="slow" advTm="2000"/>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Bullets">
    <p:spTree>
      <p:nvGrpSpPr>
        <p:cNvPr id="1" name=""/>
        <p:cNvGrpSpPr/>
        <p:nvPr/>
      </p:nvGrpSpPr>
      <p:grpSpPr>
        <a:xfrm>
          <a:off x="0" y="0"/>
          <a:ext cx="0" cy="0"/>
          <a:chOff x="0" y="0"/>
          <a:chExt cx="0" cy="0"/>
        </a:xfrm>
      </p:grpSpPr>
      <p:sp>
        <p:nvSpPr>
          <p:cNvPr id="5" name="Slide Number Placeholder 1"/>
          <p:cNvSpPr txBox="1"/>
          <p:nvPr userDrawn="1"/>
        </p:nvSpPr>
        <p:spPr>
          <a:xfrm>
            <a:off x="11465984" y="146051"/>
            <a:ext cx="294216" cy="220663"/>
          </a:xfrm>
          <a:prstGeom prst="rect">
            <a:avLst/>
          </a:prstGeom>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94756277-818F-4682-8267-8B3A22123E5F}" type="slidenum">
              <a:rPr lang="en-US" sz="600" smtClean="0">
                <a:solidFill>
                  <a:srgbClr val="444444"/>
                </a:solidFill>
              </a:rPr>
              <a:t>‹#›</a:t>
            </a:fld>
            <a:endParaRPr lang="en-US" sz="900" dirty="0">
              <a:solidFill>
                <a:srgbClr val="444444"/>
              </a:solidFill>
            </a:endParaRPr>
          </a:p>
        </p:txBody>
      </p:sp>
      <p:pic>
        <p:nvPicPr>
          <p:cNvPr id="6" name="Picture 2" descr="crv_logo_rgb_pos.png"/>
          <p:cNvPicPr>
            <a:picLocks noChangeAspect="1"/>
          </p:cNvPicPr>
          <p:nvPr userDrawn="1"/>
        </p:nvPicPr>
        <p:blipFill>
          <a:blip r:embed="rId2" cstate="print"/>
          <a:srcRect/>
          <a:stretch>
            <a:fillRect/>
          </a:stretch>
        </p:blipFill>
        <p:spPr bwMode="auto">
          <a:xfrm>
            <a:off x="9927167" y="6056313"/>
            <a:ext cx="2006600" cy="679450"/>
          </a:xfrm>
          <a:prstGeom prst="rect">
            <a:avLst/>
          </a:prstGeom>
          <a:noFill/>
          <a:ln w="9525">
            <a:noFill/>
            <a:miter lim="800000"/>
            <a:headEnd/>
            <a:tailEnd/>
          </a:ln>
        </p:spPr>
      </p:pic>
      <p:pic>
        <p:nvPicPr>
          <p:cNvPr id="7" name="Picture 3"/>
          <p:cNvPicPr>
            <a:picLocks noChangeAspect="1"/>
          </p:cNvPicPr>
          <p:nvPr userDrawn="1"/>
        </p:nvPicPr>
        <p:blipFill>
          <a:blip r:embed="rId3" cstate="screen"/>
          <a:srcRect/>
          <a:stretch>
            <a:fillRect/>
          </a:stretch>
        </p:blipFill>
        <p:spPr bwMode="auto">
          <a:xfrm>
            <a:off x="234951" y="6003926"/>
            <a:ext cx="2313516" cy="815975"/>
          </a:xfrm>
          <a:prstGeom prst="rect">
            <a:avLst/>
          </a:prstGeom>
          <a:noFill/>
          <a:ln w="9525">
            <a:noFill/>
            <a:miter lim="800000"/>
            <a:headEnd/>
            <a:tailEnd/>
          </a:ln>
        </p:spPr>
      </p:pic>
      <p:sp>
        <p:nvSpPr>
          <p:cNvPr id="9" name="Text Placeholder 10"/>
          <p:cNvSpPr>
            <a:spLocks noGrp="1"/>
          </p:cNvSpPr>
          <p:nvPr>
            <p:ph type="body" sz="quarter" idx="10"/>
          </p:nvPr>
        </p:nvSpPr>
        <p:spPr>
          <a:xfrm>
            <a:off x="560216" y="1313426"/>
            <a:ext cx="10827664" cy="3932767"/>
          </a:xfrm>
          <a:prstGeom prst="rect">
            <a:avLst/>
          </a:prstGeom>
        </p:spPr>
        <p:txBody>
          <a:bodyPr vert="horz" lIns="0" tIns="0" rIns="0" bIns="0"/>
          <a:lstStyle>
            <a:lvl1pPr marL="234315" indent="-234315">
              <a:buClr>
                <a:srgbClr val="666666"/>
              </a:buClr>
              <a:buSzPct val="60000"/>
              <a:buFont typeface="Courier New" panose="02070309020205020404"/>
              <a:buChar char="o"/>
              <a:defRPr sz="1500" b="0" i="0">
                <a:latin typeface="Arial" panose="020B0604020202020204"/>
                <a:cs typeface="Arial" panose="020B0604020202020204"/>
              </a:defRPr>
            </a:lvl1pPr>
            <a:lvl2pPr marL="633730" indent="-212090">
              <a:buSzPct val="40000"/>
              <a:buFont typeface="Wingdings" panose="05000000000000000000" pitchFamily="2" charset="2"/>
              <a:buChar char=""/>
              <a:defRPr sz="1500" b="0" i="0" baseline="0">
                <a:latin typeface="Arial" panose="020B0604020202020204"/>
                <a:cs typeface="Arial" panose="020B0604020202020204"/>
              </a:defRPr>
            </a:lvl2pPr>
            <a:lvl3pPr marL="1000760" indent="-158115">
              <a:defRPr sz="1500" b="0" i="0" baseline="0">
                <a:latin typeface="Arial" panose="020B0604020202020204"/>
                <a:cs typeface="Arial" panose="020B0604020202020204"/>
              </a:defRPr>
            </a:lvl3pPr>
            <a:lvl4pPr marL="1457960" indent="-194310">
              <a:defRPr sz="1400"/>
            </a:lvl4pPr>
            <a:lvl5pPr marL="2057400" indent="-228600">
              <a:buFont typeface="Wingdings" panose="05000000000000000000" pitchFamily="2" charset="2"/>
              <a:buChar char="ü"/>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9"/>
          <p:cNvSpPr>
            <a:spLocks noGrp="1"/>
          </p:cNvSpPr>
          <p:nvPr>
            <p:ph type="title"/>
          </p:nvPr>
        </p:nvSpPr>
        <p:spPr>
          <a:xfrm>
            <a:off x="560218" y="514643"/>
            <a:ext cx="10803303" cy="399311"/>
          </a:xfrm>
          <a:prstGeom prst="rect">
            <a:avLst/>
          </a:prstGeom>
        </p:spPr>
        <p:txBody>
          <a:bodyPr vert="horz" lIns="0" tIns="0" rIns="0" bIns="0"/>
          <a:lstStyle>
            <a:lvl1pPr algn="l">
              <a:defRPr sz="2800" b="1" i="0" cap="none">
                <a:solidFill>
                  <a:srgbClr val="6817FF"/>
                </a:solidFill>
                <a:latin typeface="Arial" panose="020B0604020202020204"/>
                <a:cs typeface="Arial" panose="020B0604020202020204"/>
              </a:defRPr>
            </a:lvl1pPr>
          </a:lstStyle>
          <a:p>
            <a:r>
              <a:rPr lang="en-US"/>
              <a:t>Click to edit Master title style</a:t>
            </a:r>
            <a:endParaRPr lang="en-US" dirty="0"/>
          </a:p>
        </p:txBody>
      </p:sp>
      <p:sp>
        <p:nvSpPr>
          <p:cNvPr id="12" name="Text Placeholder 2"/>
          <p:cNvSpPr>
            <a:spLocks noGrp="1"/>
          </p:cNvSpPr>
          <p:nvPr>
            <p:ph type="body" sz="quarter" idx="13"/>
          </p:nvPr>
        </p:nvSpPr>
        <p:spPr>
          <a:xfrm>
            <a:off x="7685349" y="274682"/>
            <a:ext cx="3596688" cy="92333"/>
          </a:xfrm>
          <a:prstGeom prst="rect">
            <a:avLst/>
          </a:prstGeom>
        </p:spPr>
        <p:txBody>
          <a:bodyPr vert="horz" wrap="square" lIns="0" tIns="0" rIns="0" bIns="0" anchor="b" anchorCtr="0">
            <a:spAutoFit/>
          </a:bodyPr>
          <a:lstStyle>
            <a:lvl1pPr marL="0" indent="0" algn="r" defTabSz="457200" rtl="0" eaLnBrk="1" latinLnBrk="0" hangingPunct="1">
              <a:buNone/>
              <a:defRPr lang="en-GB" sz="600" kern="1200" dirty="0" smtClean="0">
                <a:solidFill>
                  <a:srgbClr val="444444"/>
                </a:solidFill>
                <a:latin typeface="+mj-lt"/>
                <a:ea typeface="+mn-ea"/>
                <a:cs typeface="+mn-cs"/>
              </a:defRPr>
            </a:lvl1pPr>
            <a:lvl2pPr marL="0" indent="0" algn="r" defTabSz="457200" rtl="0" eaLnBrk="1" latinLnBrk="0" hangingPunct="1">
              <a:buNone/>
              <a:defRPr lang="en-GB" sz="600" kern="1200" dirty="0" smtClean="0">
                <a:solidFill>
                  <a:srgbClr val="444444"/>
                </a:solidFill>
                <a:latin typeface="+mj-lt"/>
                <a:ea typeface="+mn-ea"/>
                <a:cs typeface="+mn-cs"/>
              </a:defRPr>
            </a:lvl2pPr>
            <a:lvl3pPr marL="0" indent="0" algn="r" defTabSz="457200" rtl="0" eaLnBrk="1" latinLnBrk="0" hangingPunct="1">
              <a:buNone/>
              <a:defRPr lang="en-GB" sz="600" kern="1200" dirty="0" smtClean="0">
                <a:solidFill>
                  <a:srgbClr val="444444"/>
                </a:solidFill>
                <a:latin typeface="+mj-lt"/>
                <a:ea typeface="+mn-ea"/>
                <a:cs typeface="+mn-cs"/>
              </a:defRPr>
            </a:lvl3pPr>
            <a:lvl4pPr marL="0" indent="0" algn="r" defTabSz="457200" rtl="0" eaLnBrk="1" latinLnBrk="0" hangingPunct="1">
              <a:buNone/>
              <a:defRPr lang="en-GB" sz="600" kern="1200" dirty="0" smtClean="0">
                <a:solidFill>
                  <a:srgbClr val="444444"/>
                </a:solidFill>
                <a:latin typeface="+mj-lt"/>
                <a:ea typeface="+mn-ea"/>
                <a:cs typeface="+mn-cs"/>
              </a:defRPr>
            </a:lvl4pPr>
            <a:lvl5pPr marL="0" indent="0" algn="r" defTabSz="457200" rtl="0" eaLnBrk="1" latinLnBrk="0" hangingPunct="1">
              <a:buNone/>
              <a:defRPr lang="en-US" sz="600" kern="1200" dirty="0">
                <a:solidFill>
                  <a:srgbClr val="444444"/>
                </a:solidFill>
                <a:latin typeface="+mj-lt"/>
                <a:ea typeface="+mn-ea"/>
                <a:cs typeface="+mn-cs"/>
              </a:defRPr>
            </a:lvl5pPr>
          </a:lstStyle>
          <a:p>
            <a:pPr lvl="0"/>
            <a:r>
              <a:rPr lang="en-US"/>
              <a:t>Click to edit Master text styles</a:t>
            </a:r>
          </a:p>
        </p:txBody>
      </p:sp>
    </p:spTree>
  </p:cSld>
  <p:clrMapOvr>
    <a:masterClrMapping/>
  </p:clrMapOvr>
  <p:transition spd="slow" advTm="2000"/>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a:spLocks noGrp="1"/>
          </p:cNvSpPr>
          <p:nvPr>
            <p:ph type="title" hasCustomPrompt="1"/>
          </p:nvPr>
        </p:nvSpPr>
        <p:spPr>
          <a:prstGeom prst="rect">
            <a:avLst/>
          </a:prstGeom>
        </p:spPr>
        <p:txBody>
          <a:bodyPr/>
          <a:lstStyle/>
          <a:p>
            <a:r>
              <a:t>Title Text</a:t>
            </a:r>
          </a:p>
        </p:txBody>
      </p:sp>
      <p:sp>
        <p:nvSpPr>
          <p:cNvPr id="57" name="Body Level One…"/>
          <p:cNvSpPr>
            <a:spLocks noGrp="1"/>
          </p:cNvSpPr>
          <p:nvPr>
            <p:ph type="body" idx="1" hasCustomPrompt="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cstate="screen"/>
          <a:srcRect/>
          <a:stretch>
            <a:fillRect/>
          </a:stretch>
        </a:blipFill>
        <a:effectLst/>
      </p:bgPr>
    </p:bg>
    <p:spTree>
      <p:nvGrpSpPr>
        <p:cNvPr id="1" name=""/>
        <p:cNvGrpSpPr/>
        <p:nvPr/>
      </p:nvGrpSpPr>
      <p:grpSpPr>
        <a:xfrm>
          <a:off x="0" y="0"/>
          <a:ext cx="0" cy="0"/>
          <a:chOff x="0" y="0"/>
          <a:chExt cx="0" cy="0"/>
        </a:xfrm>
      </p:grpSpPr>
      <p:sp>
        <p:nvSpPr>
          <p:cNvPr id="11" name="Title Text"/>
          <p:cNvSpPr>
            <a:spLocks noGrp="1"/>
          </p:cNvSpPr>
          <p:nvPr>
            <p:ph type="title" hasCustomPrompt="1"/>
          </p:nvPr>
        </p:nvSpPr>
        <p:spPr>
          <a:xfrm>
            <a:off x="736600" y="1060450"/>
            <a:ext cx="10718800" cy="2679700"/>
          </a:xfrm>
          <a:prstGeom prst="rect">
            <a:avLst/>
          </a:prstGeom>
        </p:spPr>
        <p:txBody>
          <a:bodyPr anchor="b"/>
          <a:lstStyle>
            <a:lvl1pPr>
              <a:defRPr>
                <a:solidFill>
                  <a:srgbClr val="276D6D"/>
                </a:solidFill>
              </a:defRPr>
            </a:lvl1pPr>
          </a:lstStyle>
          <a:p>
            <a:r>
              <a:t>Title Text</a:t>
            </a:r>
          </a:p>
        </p:txBody>
      </p:sp>
      <p:sp>
        <p:nvSpPr>
          <p:cNvPr id="12" name="Body Level One…"/>
          <p:cNvSpPr>
            <a:spLocks noGrp="1"/>
          </p:cNvSpPr>
          <p:nvPr>
            <p:ph type="body" sz="quarter" idx="1" hasCustomPrompt="1"/>
          </p:nvPr>
        </p:nvSpPr>
        <p:spPr>
          <a:xfrm>
            <a:off x="736600" y="3733800"/>
            <a:ext cx="10718800" cy="1016000"/>
          </a:xfrm>
          <a:prstGeom prst="rect">
            <a:avLst/>
          </a:prstGeom>
        </p:spPr>
        <p:txBody>
          <a:bodyPr anchor="t"/>
          <a:lstStyle>
            <a:lvl1pPr marL="0" indent="0" algn="ctr">
              <a:spcBef>
                <a:spcPts val="0"/>
              </a:spcBef>
              <a:buSzTx/>
              <a:buNone/>
              <a:defRPr sz="2800"/>
            </a:lvl1pPr>
            <a:lvl2pPr marL="0" indent="114300" algn="ctr">
              <a:spcBef>
                <a:spcPts val="0"/>
              </a:spcBef>
              <a:buSzTx/>
              <a:buNone/>
              <a:defRPr sz="2800"/>
            </a:lvl2pPr>
            <a:lvl3pPr marL="0" indent="228600" algn="ctr">
              <a:spcBef>
                <a:spcPts val="0"/>
              </a:spcBef>
              <a:buSzTx/>
              <a:buNone/>
              <a:defRPr sz="2800"/>
            </a:lvl3pPr>
            <a:lvl4pPr marL="0" indent="342900" algn="ctr">
              <a:spcBef>
                <a:spcPts val="0"/>
              </a:spcBef>
              <a:buSzTx/>
              <a:buNone/>
              <a:defRPr sz="2800"/>
            </a:lvl4pPr>
            <a:lvl5pPr marL="0" indent="457200" algn="ctr">
              <a:spcBef>
                <a:spcPts val="0"/>
              </a:spcBef>
              <a:buSzTx/>
              <a:buNone/>
              <a:defRPr sz="28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t>‹#›</a:t>
            </a:fld>
            <a:endParaRPr/>
          </a:p>
        </p:txBody>
      </p:sp>
    </p:spTree>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fld id="{94515E47-3344-4E45-82B9-D176628A0E98}" type="datetimeFigureOut">
              <a:rPr lang="en-US"/>
              <a:t>7/3/2025</a:t>
            </a:fld>
            <a:endParaRPr lang="en-US"/>
          </a:p>
        </p:txBody>
      </p:sp>
      <p:sp>
        <p:nvSpPr>
          <p:cNvPr id="3" name="Footer Placeholder 2"/>
          <p:cNvSpPr>
            <a:spLocks noGrp="1"/>
          </p:cNvSpPr>
          <p:nvPr>
            <p:ph type="ftr" idx="11"/>
          </p:nvPr>
        </p:nvSpPr>
        <p:spPr/>
        <p:txBody>
          <a:bodyPr/>
          <a:lstStyle/>
          <a:p>
            <a:endParaRPr lang="en-US"/>
          </a:p>
        </p:txBody>
      </p:sp>
      <p:sp>
        <p:nvSpPr>
          <p:cNvPr id="4" name="Slide Number Placeholder 3"/>
          <p:cNvSpPr>
            <a:spLocks noGrp="1"/>
          </p:cNvSpPr>
          <p:nvPr>
            <p:ph type="sldNum" idx="12"/>
          </p:nvPr>
        </p:nvSpPr>
        <p:spPr/>
        <p:txBody>
          <a:bodyPr/>
          <a:lstStyle/>
          <a:p>
            <a:fld id="{17320E63-4624-42DE-8D77-FAB32258ED60}" type="slidenum">
              <a:rPr lang="en-US"/>
              <a:t>‹#›</a:t>
            </a:fld>
            <a:endParaRPr lang="en-US"/>
          </a:p>
        </p:txBody>
      </p:sp>
    </p:spTree>
  </p:cSld>
  <p:clrMapOvr>
    <a:masterClrMapping/>
  </p:clrMapOvr>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583BA994-DBC0-4389-9AC3-50B67B3923E1}" type="datetimeFigureOut">
              <a:rPr lang="zh-CN" altLang="en-US"/>
              <a:t>2025/7/3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dirty="0"/>
          </a:p>
        </p:txBody>
      </p:sp>
      <p:sp>
        <p:nvSpPr>
          <p:cNvPr id="6" name="灯片编号占位符 5"/>
          <p:cNvSpPr>
            <a:spLocks noGrp="1"/>
          </p:cNvSpPr>
          <p:nvPr>
            <p:ph type="sldNum" sz="quarter" idx="4"/>
          </p:nvPr>
        </p:nvSpPr>
        <p:spPr>
          <a:xfrm>
            <a:off x="9321800" y="64960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fld id="{DA430D88-0AE5-4EDA-BDD3-1B97B5FCD56A}"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Tm="2000"/>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hyperlink" Target="https://arxiv.org/abs/2507.01371" TargetMode="External"/><Relationship Id="rId3" Type="http://schemas.openxmlformats.org/officeDocument/2006/relationships/hyperlink" Target="https://ui.adsabs.harvard.edu/link_gateway/2025PhRvD.111d3037Y/arxiv:2409.15969" TargetMode="External"/><Relationship Id="rId7" Type="http://schemas.openxmlformats.org/officeDocument/2006/relationships/hyperlink" Target="https://ui.adsabs.harvard.edu/link_gateway/2025arXiv250408662Z/arxiv:2504.08662" TargetMode="External"/><Relationship Id="rId2" Type="http://schemas.openxmlformats.org/officeDocument/2006/relationships/hyperlink" Target="https://ui.adsabs.harvard.edu/link_gateway/2025PhRvD.111d3050P/arxiv:2408.13157" TargetMode="External"/><Relationship Id="rId1" Type="http://schemas.openxmlformats.org/officeDocument/2006/relationships/slideLayout" Target="../slideLayouts/slideLayout3.xml"/><Relationship Id="rId6" Type="http://schemas.openxmlformats.org/officeDocument/2006/relationships/hyperlink" Target="https://ui.adsabs.harvard.edu/link_gateway/2025PhRvD.111f3058L/arxiv:2410.18498" TargetMode="External"/><Relationship Id="rId5" Type="http://schemas.openxmlformats.org/officeDocument/2006/relationships/hyperlink" Target="https://ui.adsabs.harvard.edu/link_gateway/2025arXiv250106379L/arxiv:2501.06379" TargetMode="External"/><Relationship Id="rId4" Type="http://schemas.openxmlformats.org/officeDocument/2006/relationships/hyperlink" Target="https://ui.adsabs.harvard.edu/link_gateway/2025PDU....4801922L/arxiv:2411.1710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
          <p:cNvSpPr>
            <a:spLocks noGrp="1"/>
          </p:cNvSpPr>
          <p:nvPr/>
        </p:nvSpPr>
        <p:spPr>
          <a:xfrm>
            <a:off x="2091228" y="1502582"/>
            <a:ext cx="9044681" cy="1077509"/>
          </a:xfrm>
          <a:prstGeom prst="rect">
            <a:avLst/>
          </a:prstGeom>
          <a:noFill/>
          <a:ln>
            <a:noFill/>
          </a:ln>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2810" kern="1200">
                <a:solidFill>
                  <a:srgbClr val="FFFFFF"/>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r>
              <a:rPr lang="en-US" altLang="zh-CN" sz="2800" b="1" dirty="0" smtClean="0">
                <a:solidFill>
                  <a:srgbClr val="044875"/>
                </a:solidFill>
                <a:latin typeface="微软雅黑" panose="020B0503020204020204" pitchFamily="34" charset="-122"/>
                <a:ea typeface="微软雅黑" panose="020B0503020204020204" pitchFamily="34" charset="-122"/>
                <a:cs typeface="+mn-cs"/>
              </a:rPr>
              <a:t>Strange </a:t>
            </a:r>
            <a:r>
              <a:rPr lang="en-US" altLang="zh-CN" sz="2800" b="1" dirty="0">
                <a:solidFill>
                  <a:srgbClr val="044875"/>
                </a:solidFill>
                <a:latin typeface="微软雅黑" panose="020B0503020204020204" pitchFamily="34" charset="-122"/>
                <a:ea typeface="微软雅黑" panose="020B0503020204020204" pitchFamily="34" charset="-122"/>
                <a:cs typeface="+mn-cs"/>
              </a:rPr>
              <a:t>stars admixed with mirror dark matter:</a:t>
            </a:r>
          </a:p>
          <a:p>
            <a:r>
              <a:rPr lang="en-US" altLang="zh-CN" sz="2800" b="1" dirty="0">
                <a:solidFill>
                  <a:srgbClr val="044875"/>
                </a:solidFill>
                <a:latin typeface="微软雅黑" panose="020B0503020204020204" pitchFamily="34" charset="-122"/>
                <a:ea typeface="微软雅黑" panose="020B0503020204020204" pitchFamily="34" charset="-122"/>
                <a:cs typeface="+mn-cs"/>
              </a:rPr>
              <a:t>Confronting observations of XTE J1814-338</a:t>
            </a:r>
            <a:endParaRPr lang="zh-CN" altLang="en-US" sz="2800" b="1" dirty="0">
              <a:solidFill>
                <a:srgbClr val="044875"/>
              </a:solidFill>
              <a:latin typeface="微软雅黑" panose="020B0503020204020204" pitchFamily="34" charset="-122"/>
              <a:ea typeface="微软雅黑" panose="020B0503020204020204" pitchFamily="34" charset="-122"/>
              <a:cs typeface="+mn-cs"/>
            </a:endParaRPr>
          </a:p>
          <a:p>
            <a:endParaRPr lang="zh-CN" altLang="en-US" sz="2800" b="1" dirty="0">
              <a:solidFill>
                <a:srgbClr val="044875"/>
              </a:solidFill>
              <a:latin typeface="微软雅黑" panose="020B0503020204020204" pitchFamily="34" charset="-122"/>
              <a:ea typeface="微软雅黑" panose="020B0503020204020204" pitchFamily="34" charset="-122"/>
              <a:cs typeface="+mn-cs"/>
            </a:endParaRPr>
          </a:p>
        </p:txBody>
      </p:sp>
      <p:sp>
        <p:nvSpPr>
          <p:cNvPr id="6" name="Rectangle 7"/>
          <p:cNvSpPr>
            <a:spLocks noChangeArrowheads="1"/>
          </p:cNvSpPr>
          <p:nvPr/>
        </p:nvSpPr>
        <p:spPr bwMode="auto">
          <a:xfrm>
            <a:off x="5402187" y="2997132"/>
            <a:ext cx="1800225"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accent2"/>
              </a:buClr>
              <a:buFont typeface="Wingdings" pitchFamily="2" charset="2"/>
              <a:buNone/>
            </a:pPr>
            <a:r>
              <a:rPr lang="zh-CN" altLang="en-US" sz="2800" b="1" dirty="0">
                <a:solidFill>
                  <a:srgbClr val="044875"/>
                </a:solidFill>
                <a:latin typeface="微软雅黑" panose="020B0503020204020204" pitchFamily="34" charset="-122"/>
                <a:ea typeface="微软雅黑" panose="020B0503020204020204" pitchFamily="34" charset="-122"/>
              </a:rPr>
              <a:t>杨书华</a:t>
            </a:r>
          </a:p>
        </p:txBody>
      </p:sp>
      <p:sp>
        <p:nvSpPr>
          <p:cNvPr id="7" name="Rectangle 7"/>
          <p:cNvSpPr>
            <a:spLocks noChangeArrowheads="1"/>
          </p:cNvSpPr>
          <p:nvPr/>
        </p:nvSpPr>
        <p:spPr bwMode="auto">
          <a:xfrm>
            <a:off x="3191263" y="4174988"/>
            <a:ext cx="6857287" cy="1046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accent2"/>
              </a:buClr>
            </a:pPr>
            <a:r>
              <a:rPr lang="zh-CN" altLang="en-US" sz="2800" b="1" dirty="0">
                <a:solidFill>
                  <a:srgbClr val="044875"/>
                </a:solidFill>
                <a:latin typeface="微软雅黑" panose="020B0503020204020204" pitchFamily="34" charset="-122"/>
                <a:ea typeface="微软雅黑" panose="020B0503020204020204" pitchFamily="34" charset="-122"/>
              </a:rPr>
              <a:t>华中师范大学物理科学与技术学院</a:t>
            </a:r>
          </a:p>
        </p:txBody>
      </p:sp>
      <p:sp>
        <p:nvSpPr>
          <p:cNvPr id="8" name="Rectangle 7"/>
          <p:cNvSpPr>
            <a:spLocks noChangeArrowheads="1"/>
          </p:cNvSpPr>
          <p:nvPr/>
        </p:nvSpPr>
        <p:spPr bwMode="auto">
          <a:xfrm>
            <a:off x="8135690" y="6025928"/>
            <a:ext cx="3548859" cy="345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chemeClr val="accent2"/>
              </a:buClr>
            </a:pPr>
            <a:r>
              <a:rPr lang="en-US" altLang="zh-CN" sz="2000" b="1" dirty="0" smtClean="0">
                <a:solidFill>
                  <a:srgbClr val="044875"/>
                </a:solidFill>
                <a:latin typeface="微软雅黑" panose="020B0503020204020204" pitchFamily="34" charset="-122"/>
                <a:ea typeface="微软雅黑" panose="020B0503020204020204" pitchFamily="34" charset="-122"/>
              </a:rPr>
              <a:t>SPSS2025 &amp; FPS14</a:t>
            </a:r>
            <a:r>
              <a:rPr lang="zh-CN" altLang="en-US" sz="2000" b="1" dirty="0">
                <a:solidFill>
                  <a:srgbClr val="044875"/>
                </a:solidFill>
                <a:latin typeface="微软雅黑" panose="020B0503020204020204" pitchFamily="34" charset="-122"/>
                <a:ea typeface="微软雅黑" panose="020B0503020204020204" pitchFamily="34" charset="-122"/>
              </a:rPr>
              <a:t>，</a:t>
            </a:r>
            <a:r>
              <a:rPr lang="zh-CN" altLang="en-US" sz="2000" b="1" dirty="0" smtClean="0">
                <a:solidFill>
                  <a:srgbClr val="044875"/>
                </a:solidFill>
                <a:latin typeface="微软雅黑" panose="020B0503020204020204" pitchFamily="34" charset="-122"/>
                <a:ea typeface="微软雅黑" panose="020B0503020204020204" pitchFamily="34" charset="-122"/>
              </a:rPr>
              <a:t>青岛</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5025636"/>
      </p:ext>
    </p:extLst>
  </p:cSld>
  <p:clrMapOvr>
    <a:masterClrMapping/>
  </p:clrMapOvr>
  <p:transition spd="slow"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2</a:t>
            </a:fld>
            <a:endParaRPr lang="zh-CN" altLang="en-US" dirty="0"/>
          </a:p>
        </p:txBody>
      </p:sp>
      <p:sp>
        <p:nvSpPr>
          <p:cNvPr id="3" name="Rectangle 2"/>
          <p:cNvSpPr txBox="1">
            <a:spLocks noChangeArrowheads="1"/>
          </p:cNvSpPr>
          <p:nvPr/>
        </p:nvSpPr>
        <p:spPr>
          <a:xfrm>
            <a:off x="1432365" y="1833674"/>
            <a:ext cx="7704137" cy="4176712"/>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Clr>
                <a:srgbClr val="006666"/>
              </a:buClr>
              <a:buSzPct val="80000"/>
              <a:buFont typeface="Wingdings" pitchFamily="2" charset="2"/>
              <a:buNone/>
              <a:defRPr/>
            </a:pPr>
            <a:r>
              <a:rPr lang="en-US" altLang="zh-CN" sz="2400" b="1" dirty="0">
                <a:solidFill>
                  <a:srgbClr val="044875"/>
                </a:solidFill>
                <a:latin typeface="微软雅黑" panose="020B0503020204020204" pitchFamily="34" charset="-122"/>
                <a:ea typeface="微软雅黑" panose="020B0503020204020204" pitchFamily="34" charset="-122"/>
              </a:rPr>
              <a:t>1.</a:t>
            </a:r>
            <a:r>
              <a:rPr lang="zh-CN" altLang="en-US" sz="2400" b="1" dirty="0">
                <a:solidFill>
                  <a:srgbClr val="044875"/>
                </a:solidFill>
                <a:latin typeface="微软雅黑" panose="020B0503020204020204" pitchFamily="34" charset="-122"/>
                <a:ea typeface="微软雅黑" panose="020B0503020204020204" pitchFamily="34" charset="-122"/>
              </a:rPr>
              <a:t> </a:t>
            </a:r>
            <a:r>
              <a:rPr lang="en-US" altLang="zh-CN" sz="2400" b="1" dirty="0">
                <a:solidFill>
                  <a:srgbClr val="044875"/>
                </a:solidFill>
                <a:latin typeface="微软雅黑" panose="020B0503020204020204" pitchFamily="34" charset="-122"/>
                <a:ea typeface="微软雅黑" panose="020B0503020204020204" pitchFamily="34" charset="-122"/>
              </a:rPr>
              <a:t>Introduction</a:t>
            </a:r>
          </a:p>
          <a:p>
            <a:pPr>
              <a:spcBef>
                <a:spcPct val="0"/>
              </a:spcBef>
              <a:buClr>
                <a:srgbClr val="006666"/>
              </a:buClr>
              <a:buSzPct val="80000"/>
              <a:buFont typeface="Wingdings" pitchFamily="2" charset="2"/>
              <a:buNone/>
              <a:defRPr/>
            </a:pPr>
            <a:endParaRPr lang="en-US" altLang="zh-CN" sz="2400" b="1" dirty="0">
              <a:solidFill>
                <a:srgbClr val="044875"/>
              </a:solidFill>
              <a:latin typeface="微软雅黑" panose="020B0503020204020204" pitchFamily="34" charset="-122"/>
              <a:ea typeface="微软雅黑" panose="020B0503020204020204" pitchFamily="34" charset="-122"/>
            </a:endParaRPr>
          </a:p>
          <a:p>
            <a:pPr marL="0" indent="0">
              <a:spcBef>
                <a:spcPct val="0"/>
              </a:spcBef>
              <a:buFont typeface="Wingdings" pitchFamily="2" charset="2"/>
              <a:buNone/>
              <a:defRPr/>
            </a:pPr>
            <a:r>
              <a:rPr lang="en-US" altLang="zh-CN" sz="2400" b="1" dirty="0">
                <a:solidFill>
                  <a:srgbClr val="044875"/>
                </a:solidFill>
                <a:latin typeface="微软雅黑" panose="020B0503020204020204" pitchFamily="34" charset="-122"/>
                <a:ea typeface="微软雅黑" panose="020B0503020204020204" pitchFamily="34" charset="-122"/>
              </a:rPr>
              <a:t>2. EOS of SQM and mirror dark </a:t>
            </a:r>
            <a:r>
              <a:rPr lang="en-US" altLang="zh-CN" sz="2400" b="1" dirty="0" smtClean="0">
                <a:solidFill>
                  <a:srgbClr val="044875"/>
                </a:solidFill>
                <a:latin typeface="微软雅黑" panose="020B0503020204020204" pitchFamily="34" charset="-122"/>
                <a:ea typeface="微软雅黑" panose="020B0503020204020204" pitchFamily="34" charset="-122"/>
              </a:rPr>
              <a:t>matter</a:t>
            </a:r>
          </a:p>
          <a:p>
            <a:pPr marL="0" indent="0">
              <a:spcBef>
                <a:spcPct val="0"/>
              </a:spcBef>
              <a:buFont typeface="Wingdings" pitchFamily="2" charset="2"/>
              <a:buNone/>
              <a:defRPr/>
            </a:pPr>
            <a:endParaRPr lang="en-US" altLang="zh-CN" sz="2400" b="1" dirty="0">
              <a:solidFill>
                <a:srgbClr val="044875"/>
              </a:solidFill>
              <a:latin typeface="微软雅黑" panose="020B0503020204020204" pitchFamily="34" charset="-122"/>
              <a:ea typeface="微软雅黑" panose="020B0503020204020204" pitchFamily="34" charset="-122"/>
            </a:endParaRPr>
          </a:p>
          <a:p>
            <a:pPr marL="0" indent="0">
              <a:spcBef>
                <a:spcPct val="0"/>
              </a:spcBef>
              <a:buFont typeface="Wingdings" pitchFamily="2" charset="2"/>
              <a:buNone/>
              <a:defRPr/>
            </a:pPr>
            <a:r>
              <a:rPr lang="en-US" altLang="zh-CN" sz="2400" b="1" dirty="0">
                <a:solidFill>
                  <a:srgbClr val="044875"/>
                </a:solidFill>
                <a:latin typeface="微软雅黑" panose="020B0503020204020204" pitchFamily="34" charset="-122"/>
                <a:ea typeface="微软雅黑" panose="020B0503020204020204" pitchFamily="34" charset="-122"/>
              </a:rPr>
              <a:t>3. </a:t>
            </a:r>
            <a:r>
              <a:rPr lang="en-US" altLang="zh-CN" sz="2400" b="1" dirty="0" smtClean="0">
                <a:solidFill>
                  <a:srgbClr val="044875"/>
                </a:solidFill>
                <a:latin typeface="微软雅黑" panose="020B0503020204020204" pitchFamily="34" charset="-122"/>
                <a:ea typeface="微软雅黑" panose="020B0503020204020204" pitchFamily="34" charset="-122"/>
              </a:rPr>
              <a:t>Results</a:t>
            </a:r>
          </a:p>
          <a:p>
            <a:pPr marL="0" indent="0">
              <a:spcBef>
                <a:spcPct val="0"/>
              </a:spcBef>
              <a:buFont typeface="Wingdings" pitchFamily="2" charset="2"/>
              <a:buNone/>
              <a:defRPr/>
            </a:pPr>
            <a:endParaRPr lang="en-US" altLang="zh-CN" sz="2400" b="1" dirty="0">
              <a:solidFill>
                <a:srgbClr val="044875"/>
              </a:solidFill>
              <a:latin typeface="微软雅黑" panose="020B0503020204020204" pitchFamily="34" charset="-122"/>
              <a:ea typeface="微软雅黑" panose="020B0503020204020204" pitchFamily="34" charset="-122"/>
            </a:endParaRPr>
          </a:p>
          <a:p>
            <a:pPr marL="0" indent="0">
              <a:spcBef>
                <a:spcPct val="0"/>
              </a:spcBef>
              <a:buFont typeface="Wingdings" pitchFamily="2" charset="2"/>
              <a:buNone/>
              <a:defRPr/>
            </a:pPr>
            <a:r>
              <a:rPr lang="en-US" altLang="zh-CN" sz="2400" b="1" dirty="0">
                <a:solidFill>
                  <a:srgbClr val="044875"/>
                </a:solidFill>
                <a:latin typeface="微软雅黑" panose="020B0503020204020204" pitchFamily="34" charset="-122"/>
                <a:ea typeface="微软雅黑" panose="020B0503020204020204" pitchFamily="34" charset="-122"/>
              </a:rPr>
              <a:t>4. </a:t>
            </a:r>
            <a:r>
              <a:rPr lang="en-US" altLang="zh-CN" sz="2400" b="1" dirty="0" smtClean="0">
                <a:solidFill>
                  <a:srgbClr val="044875"/>
                </a:solidFill>
                <a:latin typeface="微软雅黑" panose="020B0503020204020204" pitchFamily="34" charset="-122"/>
                <a:ea typeface="微软雅黑" panose="020B0503020204020204" pitchFamily="34" charset="-122"/>
              </a:rPr>
              <a:t>Discussions</a:t>
            </a:r>
            <a:endParaRPr lang="en-US" altLang="zh-CN" sz="2400" b="1" dirty="0">
              <a:solidFill>
                <a:srgbClr val="044875"/>
              </a:solidFill>
              <a:latin typeface="微软雅黑" panose="020B0503020204020204" pitchFamily="34" charset="-122"/>
              <a:ea typeface="微软雅黑" panose="020B0503020204020204" pitchFamily="34" charset="-122"/>
            </a:endParaRPr>
          </a:p>
          <a:p>
            <a:pPr eaLnBrk="1" hangingPunct="1">
              <a:lnSpc>
                <a:spcPct val="80000"/>
              </a:lnSpc>
              <a:buClr>
                <a:srgbClr val="006666"/>
              </a:buClr>
              <a:buFont typeface="Wingdings" pitchFamily="2" charset="2"/>
              <a:buNone/>
              <a:defRPr/>
            </a:pPr>
            <a:r>
              <a:rPr lang="zh-CN" altLang="en-US" sz="2400" b="1" dirty="0" smtClean="0">
                <a:latin typeface="宋体" pitchFamily="2" charset="-122"/>
              </a:rPr>
              <a:t> </a:t>
            </a:r>
          </a:p>
        </p:txBody>
      </p:sp>
      <p:sp>
        <p:nvSpPr>
          <p:cNvPr id="4" name="Rectangle 3"/>
          <p:cNvSpPr txBox="1">
            <a:spLocks noChangeArrowheads="1"/>
          </p:cNvSpPr>
          <p:nvPr/>
        </p:nvSpPr>
        <p:spPr bwMode="auto">
          <a:xfrm>
            <a:off x="1494353" y="613341"/>
            <a:ext cx="3527425" cy="79216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a:lstStyle>
          <a:p>
            <a:r>
              <a:rPr lang="en-US" altLang="zh-CN" sz="2800" b="1" dirty="0">
                <a:solidFill>
                  <a:srgbClr val="044875"/>
                </a:solidFill>
                <a:latin typeface="微软雅黑" panose="020B0503020204020204" pitchFamily="34" charset="-122"/>
                <a:ea typeface="微软雅黑" panose="020B0503020204020204" pitchFamily="34" charset="-122"/>
                <a:cs typeface="+mn-cs"/>
              </a:rPr>
              <a:t>Outline</a:t>
            </a:r>
          </a:p>
        </p:txBody>
      </p:sp>
    </p:spTree>
    <p:extLst>
      <p:ext uri="{BB962C8B-B14F-4D97-AF65-F5344CB8AC3E}">
        <p14:creationId xmlns:p14="http://schemas.microsoft.com/office/powerpoint/2010/main" val="4198330466"/>
      </p:ext>
    </p:extLst>
  </p:cSld>
  <p:clrMapOvr>
    <a:masterClrMapping/>
  </p:clrMapOvr>
  <p:transition spd="slow"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3</a:t>
            </a:fld>
            <a:endParaRPr lang="zh-CN" altLang="en-US" dirty="0"/>
          </a:p>
        </p:txBody>
      </p:sp>
      <p:sp>
        <p:nvSpPr>
          <p:cNvPr id="3" name="Rectangle 7"/>
          <p:cNvSpPr>
            <a:spLocks noChangeArrowheads="1"/>
          </p:cNvSpPr>
          <p:nvPr/>
        </p:nvSpPr>
        <p:spPr bwMode="auto">
          <a:xfrm>
            <a:off x="0" y="725603"/>
            <a:ext cx="489796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85000"/>
              </a:lnSpc>
              <a:buClr>
                <a:srgbClr val="006666"/>
              </a:buClr>
              <a:buSzPct val="80000"/>
              <a:buFont typeface="Wingdings" pitchFamily="2" charset="2"/>
              <a:buNone/>
              <a:defRPr/>
            </a:pPr>
            <a:r>
              <a:rPr lang="en-US" altLang="zh-CN" sz="2800" b="1" dirty="0">
                <a:solidFill>
                  <a:srgbClr val="044875"/>
                </a:solidFill>
                <a:latin typeface="微软雅黑" panose="020B0503020204020204" pitchFamily="34" charset="-122"/>
                <a:ea typeface="微软雅黑" panose="020B0503020204020204" pitchFamily="34" charset="-122"/>
              </a:rPr>
              <a:t>1. Introduction</a:t>
            </a:r>
            <a:endParaRPr lang="zh-CN" altLang="en-US" sz="2800" b="1" dirty="0">
              <a:solidFill>
                <a:srgbClr val="044875"/>
              </a:solidFill>
              <a:latin typeface="微软雅黑" panose="020B0503020204020204" pitchFamily="34" charset="-122"/>
              <a:ea typeface="微软雅黑" panose="020B0503020204020204" pitchFamily="34" charset="-122"/>
            </a:endParaRPr>
          </a:p>
        </p:txBody>
      </p:sp>
      <p:sp>
        <p:nvSpPr>
          <p:cNvPr id="4" name="内容占位符 2"/>
          <p:cNvSpPr txBox="1">
            <a:spLocks/>
          </p:cNvSpPr>
          <p:nvPr/>
        </p:nvSpPr>
        <p:spPr>
          <a:xfrm>
            <a:off x="898931" y="1507449"/>
            <a:ext cx="10854816" cy="4527591"/>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defRPr/>
            </a:pPr>
            <a:r>
              <a:rPr lang="en-US" altLang="zh-CN" sz="2400" dirty="0" smtClean="0"/>
              <a:t>The EOS of compact stars is still in lively debate.</a:t>
            </a:r>
          </a:p>
          <a:p>
            <a:pPr>
              <a:lnSpc>
                <a:spcPct val="100000"/>
              </a:lnSpc>
              <a:defRPr/>
            </a:pPr>
            <a:endParaRPr lang="en-US" altLang="zh-CN" sz="2400" dirty="0" smtClean="0"/>
          </a:p>
          <a:p>
            <a:pPr>
              <a:lnSpc>
                <a:spcPct val="100000"/>
              </a:lnSpc>
              <a:defRPr/>
            </a:pPr>
            <a:r>
              <a:rPr lang="en-US" altLang="zh-CN" sz="2400" dirty="0" smtClean="0"/>
              <a:t>Besides the conventional NS model, strange stars (SSs) are suggested as a possible nature of compact stars after it was conjectured that strange quark matter (SQM) consisting of up, down and strange quark could be the true ground state of strong interaction (Witten 1984).</a:t>
            </a:r>
          </a:p>
          <a:p>
            <a:pPr>
              <a:lnSpc>
                <a:spcPct val="100000"/>
              </a:lnSpc>
              <a:defRPr/>
            </a:pPr>
            <a:endParaRPr lang="en-US" altLang="zh-CN" sz="2400" dirty="0" smtClean="0"/>
          </a:p>
          <a:p>
            <a:pPr>
              <a:lnSpc>
                <a:spcPct val="100000"/>
              </a:lnSpc>
              <a:defRPr/>
            </a:pPr>
            <a:r>
              <a:rPr lang="en-US" altLang="zh-CN" sz="2400" dirty="0" smtClean="0"/>
              <a:t>SS candidates: </a:t>
            </a:r>
          </a:p>
          <a:p>
            <a:pPr marL="0" indent="0">
              <a:lnSpc>
                <a:spcPct val="100000"/>
              </a:lnSpc>
              <a:buNone/>
              <a:defRPr/>
            </a:pPr>
            <a:r>
              <a:rPr lang="en-US" altLang="zh-CN" sz="2400" dirty="0"/>
              <a:t> </a:t>
            </a:r>
            <a:r>
              <a:rPr lang="en-US" altLang="zh-CN" sz="2400" dirty="0" smtClean="0"/>
              <a:t>  compact </a:t>
            </a:r>
            <a:r>
              <a:rPr lang="en-US" altLang="zh-CN" sz="2400" dirty="0"/>
              <a:t>stars in X-ray sources SAX J1808.4-3658, 4U 1728-34 , RX J1856.5-3754 , </a:t>
            </a:r>
            <a:endParaRPr lang="en-US" altLang="zh-CN" sz="2400" dirty="0" smtClean="0"/>
          </a:p>
          <a:p>
            <a:pPr marL="0" indent="0">
              <a:lnSpc>
                <a:spcPct val="100000"/>
              </a:lnSpc>
              <a:buNone/>
              <a:defRPr/>
            </a:pPr>
            <a:r>
              <a:rPr lang="en-US" altLang="zh-CN" sz="2400" dirty="0"/>
              <a:t> </a:t>
            </a:r>
            <a:r>
              <a:rPr lang="en-US" altLang="zh-CN" sz="2400" dirty="0" smtClean="0"/>
              <a:t>  4U </a:t>
            </a:r>
            <a:r>
              <a:rPr lang="en-US" altLang="zh-CN" sz="2400" dirty="0"/>
              <a:t>1746-37; radio pulsar PSR B0943+10 ; CCO in HESS J1731-347.</a:t>
            </a:r>
            <a:endParaRPr lang="zh-CN" altLang="en-US" sz="2400" dirty="0"/>
          </a:p>
        </p:txBody>
      </p:sp>
    </p:spTree>
    <p:extLst>
      <p:ext uri="{BB962C8B-B14F-4D97-AF65-F5344CB8AC3E}">
        <p14:creationId xmlns:p14="http://schemas.microsoft.com/office/powerpoint/2010/main" val="4011007509"/>
      </p:ext>
    </p:extLst>
  </p:cSld>
  <p:clrMapOvr>
    <a:masterClrMapping/>
  </p:clrMapOvr>
  <p:transition spd="slow"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4</a:t>
            </a:fld>
            <a:endParaRPr lang="zh-CN"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520" y="786258"/>
            <a:ext cx="6148868" cy="5474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内容占位符 2"/>
          <p:cNvSpPr txBox="1">
            <a:spLocks/>
          </p:cNvSpPr>
          <p:nvPr/>
        </p:nvSpPr>
        <p:spPr>
          <a:xfrm>
            <a:off x="761996" y="1626068"/>
            <a:ext cx="4182167" cy="3974008"/>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defRPr/>
            </a:pPr>
            <a:r>
              <a:rPr lang="en-US" altLang="zh-CN" sz="2400" dirty="0"/>
              <a:t>An accretion-powered millisecond pulsar and </a:t>
            </a:r>
            <a:r>
              <a:rPr lang="en-US" altLang="zh-CN" sz="2400" dirty="0" smtClean="0"/>
              <a:t>Type </a:t>
            </a:r>
            <a:r>
              <a:rPr lang="en-US" altLang="zh-CN" sz="2400" dirty="0"/>
              <a:t>I X-ray </a:t>
            </a:r>
            <a:r>
              <a:rPr lang="en-US" altLang="zh-CN" sz="2400" dirty="0" err="1"/>
              <a:t>burster</a:t>
            </a:r>
            <a:r>
              <a:rPr lang="en-US" altLang="zh-CN" sz="2400" dirty="0"/>
              <a:t> </a:t>
            </a:r>
          </a:p>
          <a:p>
            <a:pPr>
              <a:lnSpc>
                <a:spcPct val="100000"/>
              </a:lnSpc>
              <a:defRPr/>
            </a:pPr>
            <a:r>
              <a:rPr lang="en-US" altLang="zh-CN" sz="2400" dirty="0"/>
              <a:t>By pulse profile </a:t>
            </a:r>
            <a:r>
              <a:rPr lang="en-US" altLang="zh-CN" sz="2400" dirty="0" err="1"/>
              <a:t>modelling</a:t>
            </a:r>
            <a:r>
              <a:rPr lang="en-US" altLang="zh-CN" sz="2400" dirty="0"/>
              <a:t> (PPM) of  its thermonuclear burst oscillations, it is found that: </a:t>
            </a:r>
          </a:p>
          <a:p>
            <a:pPr marL="0" indent="0">
              <a:lnSpc>
                <a:spcPct val="100000"/>
              </a:lnSpc>
              <a:buNone/>
              <a:defRPr/>
            </a:pPr>
            <a:r>
              <a:rPr lang="en-US" altLang="zh-CN" sz="2400" dirty="0" smtClean="0"/>
              <a:t>   </a:t>
            </a:r>
          </a:p>
          <a:p>
            <a:pPr marL="0" indent="0">
              <a:lnSpc>
                <a:spcPct val="100000"/>
              </a:lnSpc>
              <a:buNone/>
              <a:defRPr/>
            </a:pPr>
            <a:r>
              <a:rPr lang="en-US" altLang="zh-CN" sz="2400" dirty="0" smtClean="0"/>
              <a:t>   </a:t>
            </a:r>
          </a:p>
          <a:p>
            <a:pPr>
              <a:lnSpc>
                <a:spcPct val="100000"/>
              </a:lnSpc>
              <a:defRPr/>
            </a:pPr>
            <a:endParaRPr lang="zh-CN" altLang="en-US" sz="2400" dirty="0"/>
          </a:p>
        </p:txBody>
      </p:sp>
      <p:sp>
        <p:nvSpPr>
          <p:cNvPr id="3" name="矩形 2"/>
          <p:cNvSpPr/>
          <p:nvPr/>
        </p:nvSpPr>
        <p:spPr>
          <a:xfrm>
            <a:off x="1037327" y="5823152"/>
            <a:ext cx="3631507" cy="369332"/>
          </a:xfrm>
          <a:prstGeom prst="rect">
            <a:avLst/>
          </a:prstGeom>
        </p:spPr>
        <p:txBody>
          <a:bodyPr wrap="none">
            <a:spAutoFit/>
          </a:bodyPr>
          <a:lstStyle/>
          <a:p>
            <a:r>
              <a:rPr lang="fr-FR" altLang="zh-CN" dirty="0" smtClean="0"/>
              <a:t>Kini </a:t>
            </a:r>
            <a:r>
              <a:rPr lang="fr-FR" altLang="zh-CN" dirty="0"/>
              <a:t>et al., </a:t>
            </a:r>
            <a:r>
              <a:rPr lang="fr-FR" altLang="zh-CN" dirty="0" smtClean="0"/>
              <a:t>MNRAS, 535</a:t>
            </a:r>
            <a:r>
              <a:rPr lang="fr-FR" altLang="zh-CN" dirty="0"/>
              <a:t>, 1507 (2024</a:t>
            </a:r>
            <a:r>
              <a:rPr lang="fr-FR" altLang="zh-CN" dirty="0" smtClean="0"/>
              <a:t>)</a:t>
            </a:r>
            <a:endParaRPr lang="zh-CN" altLang="en-US" dirty="0"/>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823" y="5187006"/>
            <a:ext cx="2037732" cy="27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8822" y="4690625"/>
            <a:ext cx="2561657" cy="309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内容占位符 2"/>
          <p:cNvSpPr txBox="1">
            <a:spLocks/>
          </p:cNvSpPr>
          <p:nvPr/>
        </p:nvSpPr>
        <p:spPr>
          <a:xfrm>
            <a:off x="1194672" y="626820"/>
            <a:ext cx="3693662" cy="76208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en-US" altLang="zh-CN" b="1" dirty="0">
                <a:solidFill>
                  <a:srgbClr val="044875"/>
                </a:solidFill>
                <a:latin typeface="微软雅黑" panose="020B0503020204020204" pitchFamily="34" charset="-122"/>
                <a:ea typeface="微软雅黑" panose="020B0503020204020204" pitchFamily="34" charset="-122"/>
              </a:rPr>
              <a:t>XTE </a:t>
            </a:r>
            <a:r>
              <a:rPr lang="en-US" altLang="zh-CN" b="1" dirty="0" smtClean="0">
                <a:solidFill>
                  <a:srgbClr val="044875"/>
                </a:solidFill>
                <a:latin typeface="微软雅黑" panose="020B0503020204020204" pitchFamily="34" charset="-122"/>
                <a:ea typeface="微软雅黑" panose="020B0503020204020204" pitchFamily="34" charset="-122"/>
              </a:rPr>
              <a:t>J1814-338</a:t>
            </a:r>
          </a:p>
          <a:p>
            <a:pPr marL="0" indent="0">
              <a:lnSpc>
                <a:spcPct val="100000"/>
              </a:lnSpc>
              <a:buNone/>
              <a:defRPr/>
            </a:pPr>
            <a:r>
              <a:rPr lang="en-US" altLang="zh-CN" sz="2400" dirty="0" smtClean="0"/>
              <a:t>   </a:t>
            </a:r>
          </a:p>
          <a:p>
            <a:pPr marL="0" indent="0">
              <a:lnSpc>
                <a:spcPct val="100000"/>
              </a:lnSpc>
              <a:buNone/>
              <a:defRPr/>
            </a:pPr>
            <a:r>
              <a:rPr lang="en-US" altLang="zh-CN" sz="2400" dirty="0" smtClean="0"/>
              <a:t>   </a:t>
            </a:r>
          </a:p>
          <a:p>
            <a:pPr>
              <a:lnSpc>
                <a:spcPct val="100000"/>
              </a:lnSpc>
              <a:defRPr/>
            </a:pPr>
            <a:endParaRPr lang="zh-CN" altLang="en-US" sz="2400" dirty="0"/>
          </a:p>
        </p:txBody>
      </p:sp>
    </p:spTree>
    <p:extLst>
      <p:ext uri="{BB962C8B-B14F-4D97-AF65-F5344CB8AC3E}">
        <p14:creationId xmlns:p14="http://schemas.microsoft.com/office/powerpoint/2010/main" val="200986098"/>
      </p:ext>
    </p:extLst>
  </p:cSld>
  <p:clrMapOvr>
    <a:masterClrMapping/>
  </p:clrMapOvr>
  <p:transition spd="slow" advTm="2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5</a:t>
            </a:fld>
            <a:endParaRPr lang="zh-CN" altLang="en-US" dirty="0"/>
          </a:p>
        </p:txBody>
      </p:sp>
      <p:sp>
        <p:nvSpPr>
          <p:cNvPr id="3" name="Rectangle 7"/>
          <p:cNvSpPr>
            <a:spLocks noChangeArrowheads="1"/>
          </p:cNvSpPr>
          <p:nvPr/>
        </p:nvSpPr>
        <p:spPr bwMode="auto">
          <a:xfrm>
            <a:off x="-607953" y="655434"/>
            <a:ext cx="8763412" cy="82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85000"/>
              </a:lnSpc>
              <a:buClr>
                <a:srgbClr val="006666"/>
              </a:buClr>
              <a:buSzPct val="80000"/>
              <a:defRPr/>
            </a:pPr>
            <a:r>
              <a:rPr lang="en-US" altLang="zh-CN" sz="2800" b="1" dirty="0">
                <a:solidFill>
                  <a:srgbClr val="044875"/>
                </a:solidFill>
                <a:latin typeface="微软雅黑" panose="020B0503020204020204" pitchFamily="34" charset="-122"/>
                <a:ea typeface="微软雅黑" panose="020B0503020204020204" pitchFamily="34" charset="-122"/>
              </a:rPr>
              <a:t>E</a:t>
            </a:r>
            <a:r>
              <a:rPr lang="en-US" altLang="zh-CN" sz="2800" b="1" dirty="0" smtClean="0">
                <a:solidFill>
                  <a:srgbClr val="044875"/>
                </a:solidFill>
                <a:latin typeface="微软雅黑" panose="020B0503020204020204" pitchFamily="34" charset="-122"/>
                <a:ea typeface="微软雅黑" panose="020B0503020204020204" pitchFamily="34" charset="-122"/>
              </a:rPr>
              <a:t>xplanations to </a:t>
            </a:r>
            <a:r>
              <a:rPr lang="en-US" altLang="zh-CN" sz="2800" b="1" dirty="0">
                <a:solidFill>
                  <a:srgbClr val="044875"/>
                </a:solidFill>
                <a:latin typeface="微软雅黑" panose="020B0503020204020204" pitchFamily="34" charset="-122"/>
                <a:ea typeface="微软雅黑" panose="020B0503020204020204" pitchFamily="34" charset="-122"/>
              </a:rPr>
              <a:t>XTE J1814-338</a:t>
            </a:r>
          </a:p>
          <a:p>
            <a:pPr algn="ctr" eaLnBrk="0" hangingPunct="0">
              <a:lnSpc>
                <a:spcPct val="85000"/>
              </a:lnSpc>
              <a:buClr>
                <a:srgbClr val="006666"/>
              </a:buClr>
              <a:buSzPct val="80000"/>
              <a:buFont typeface="Wingdings" pitchFamily="2" charset="2"/>
              <a:buNone/>
              <a:defRPr/>
            </a:pPr>
            <a:r>
              <a:rPr lang="en-US" altLang="zh-CN" sz="2800" b="1" dirty="0" smtClean="0">
                <a:solidFill>
                  <a:srgbClr val="044875"/>
                </a:solidFill>
                <a:latin typeface="微软雅黑" panose="020B0503020204020204" pitchFamily="34" charset="-122"/>
                <a:ea typeface="微软雅黑" panose="020B0503020204020204" pitchFamily="34" charset="-122"/>
              </a:rPr>
              <a:t> </a:t>
            </a:r>
            <a:endParaRPr lang="zh-CN" altLang="en-US" sz="2800" b="1" dirty="0">
              <a:solidFill>
                <a:srgbClr val="044875"/>
              </a:solidFill>
              <a:latin typeface="微软雅黑" panose="020B0503020204020204" pitchFamily="34" charset="-122"/>
              <a:ea typeface="微软雅黑" panose="020B0503020204020204" pitchFamily="34" charset="-122"/>
            </a:endParaRPr>
          </a:p>
        </p:txBody>
      </p:sp>
      <p:sp>
        <p:nvSpPr>
          <p:cNvPr id="4" name="内容占位符 2"/>
          <p:cNvSpPr txBox="1">
            <a:spLocks/>
          </p:cNvSpPr>
          <p:nvPr/>
        </p:nvSpPr>
        <p:spPr>
          <a:xfrm>
            <a:off x="809968" y="1571693"/>
            <a:ext cx="9737765" cy="4558632"/>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defRPr/>
            </a:pPr>
            <a:r>
              <a:rPr lang="en-US" altLang="zh-CN" sz="2400" b="1" dirty="0">
                <a:solidFill>
                  <a:srgbClr val="044875"/>
                </a:solidFill>
                <a:latin typeface="微软雅黑" panose="020B0503020204020204" pitchFamily="34" charset="-122"/>
                <a:ea typeface="微软雅黑" panose="020B0503020204020204" pitchFamily="34" charset="-122"/>
              </a:rPr>
              <a:t>Compact stars admixed with dark matter</a:t>
            </a:r>
          </a:p>
          <a:p>
            <a:pPr marL="0" indent="0">
              <a:buNone/>
            </a:pPr>
            <a:r>
              <a:rPr lang="en-US" altLang="zh-CN" sz="2200" dirty="0" smtClean="0"/>
              <a:t> </a:t>
            </a:r>
            <a:r>
              <a:rPr lang="en-US" altLang="zh-CN" sz="2200" dirty="0" err="1" smtClean="0"/>
              <a:t>Pitz</a:t>
            </a:r>
            <a:r>
              <a:rPr lang="en-US" altLang="zh-CN" sz="2200" dirty="0"/>
              <a:t> </a:t>
            </a:r>
            <a:r>
              <a:rPr lang="en-US" altLang="zh-CN" sz="2200" dirty="0" smtClean="0"/>
              <a:t>and Schaffner-Bielich, </a:t>
            </a:r>
            <a:r>
              <a:rPr lang="en-US" altLang="zh-CN" sz="2200" dirty="0" smtClean="0">
                <a:latin typeface="Calibri" pitchFamily="34" charset="0"/>
              </a:rPr>
              <a:t>PRD, 111, </a:t>
            </a:r>
            <a:r>
              <a:rPr lang="en-US" altLang="zh-CN" sz="2200" dirty="0"/>
              <a:t>043050</a:t>
            </a:r>
            <a:r>
              <a:rPr lang="en-US" altLang="zh-CN" sz="2200" dirty="0" smtClean="0">
                <a:latin typeface="Calibri" pitchFamily="34" charset="0"/>
              </a:rPr>
              <a:t> </a:t>
            </a:r>
            <a:r>
              <a:rPr lang="en-US" altLang="zh-CN" sz="2200" dirty="0">
                <a:latin typeface="Calibri" pitchFamily="34" charset="0"/>
              </a:rPr>
              <a:t>(</a:t>
            </a:r>
            <a:r>
              <a:rPr lang="en-US" altLang="zh-CN" sz="2200" dirty="0" smtClean="0">
                <a:latin typeface="Calibri" pitchFamily="34" charset="0"/>
              </a:rPr>
              <a:t>2025);</a:t>
            </a:r>
            <a:r>
              <a:rPr lang="en-US" altLang="zh-CN" sz="2200" u="sng" dirty="0">
                <a:hlinkClick r:id="rId2"/>
              </a:rPr>
              <a:t> arXiv:2408.13157</a:t>
            </a:r>
            <a:endParaRPr lang="zh-CN" altLang="en-US" sz="2200" dirty="0">
              <a:latin typeface="Calibri" pitchFamily="34" charset="0"/>
            </a:endParaRPr>
          </a:p>
          <a:p>
            <a:pPr marL="0" indent="0">
              <a:buNone/>
              <a:defRPr/>
            </a:pPr>
            <a:r>
              <a:rPr lang="en-US" altLang="zh-CN" sz="2200" dirty="0" smtClean="0">
                <a:solidFill>
                  <a:srgbClr val="C00000"/>
                </a:solidFill>
              </a:rPr>
              <a:t> Yang et al., </a:t>
            </a:r>
            <a:r>
              <a:rPr lang="en-US" altLang="zh-CN" sz="2200" dirty="0">
                <a:solidFill>
                  <a:srgbClr val="C00000"/>
                </a:solidFill>
                <a:latin typeface="Calibri" pitchFamily="34" charset="0"/>
              </a:rPr>
              <a:t>PRD, 111</a:t>
            </a:r>
            <a:r>
              <a:rPr lang="en-US" altLang="zh-CN" sz="2200" dirty="0" smtClean="0">
                <a:solidFill>
                  <a:srgbClr val="C00000"/>
                </a:solidFill>
                <a:latin typeface="Calibri" pitchFamily="34" charset="0"/>
              </a:rPr>
              <a:t>,</a:t>
            </a:r>
            <a:r>
              <a:rPr lang="en-US" altLang="zh-CN" sz="2200" dirty="0">
                <a:solidFill>
                  <a:srgbClr val="C00000"/>
                </a:solidFill>
              </a:rPr>
              <a:t> </a:t>
            </a:r>
            <a:r>
              <a:rPr lang="en-US" altLang="zh-CN" sz="2200" dirty="0" smtClean="0">
                <a:solidFill>
                  <a:srgbClr val="C00000"/>
                </a:solidFill>
              </a:rPr>
              <a:t>043037 </a:t>
            </a:r>
            <a:r>
              <a:rPr lang="en-US" altLang="zh-CN" sz="2200" dirty="0" smtClean="0">
                <a:solidFill>
                  <a:srgbClr val="C00000"/>
                </a:solidFill>
                <a:latin typeface="Calibri" pitchFamily="34" charset="0"/>
              </a:rPr>
              <a:t>(2025);</a:t>
            </a:r>
            <a:r>
              <a:rPr lang="en-US" altLang="zh-CN" sz="2200" dirty="0">
                <a:solidFill>
                  <a:srgbClr val="C00000"/>
                </a:solidFill>
              </a:rPr>
              <a:t> </a:t>
            </a:r>
            <a:r>
              <a:rPr lang="en-US" altLang="zh-CN" sz="2200" dirty="0"/>
              <a:t>  </a:t>
            </a:r>
            <a:r>
              <a:rPr lang="en-US" altLang="zh-CN" sz="2200" u="sng" dirty="0" smtClean="0">
                <a:hlinkClick r:id="rId3"/>
              </a:rPr>
              <a:t>arXiv:2409.15969</a:t>
            </a:r>
            <a:endParaRPr lang="en-US" altLang="zh-CN" sz="2200" u="sng" dirty="0" smtClean="0"/>
          </a:p>
          <a:p>
            <a:pPr marL="0" indent="0">
              <a:buNone/>
              <a:defRPr/>
            </a:pPr>
            <a:r>
              <a:rPr lang="en-US" altLang="zh-CN" sz="2200" dirty="0" smtClean="0"/>
              <a:t> </a:t>
            </a:r>
            <a:r>
              <a:rPr lang="pt-BR" altLang="zh-CN" sz="2200" dirty="0" smtClean="0"/>
              <a:t>Lopes </a:t>
            </a:r>
            <a:r>
              <a:rPr lang="pt-BR" altLang="zh-CN" sz="2200" dirty="0"/>
              <a:t>and Issifu, </a:t>
            </a:r>
            <a:r>
              <a:rPr lang="en-US" altLang="zh-CN" sz="2200" dirty="0"/>
              <a:t>Physics of the Dark Universe, 48, 101922 (2025</a:t>
            </a:r>
            <a:r>
              <a:rPr lang="en-US" altLang="zh-CN" sz="2200" dirty="0" smtClean="0"/>
              <a:t>);</a:t>
            </a:r>
            <a:r>
              <a:rPr lang="en-US" altLang="zh-CN" sz="2200" u="sng" dirty="0">
                <a:hlinkClick r:id="rId4"/>
              </a:rPr>
              <a:t> arXiv:2411.17105</a:t>
            </a:r>
            <a:endParaRPr lang="en-US" altLang="zh-CN" sz="2200" dirty="0" smtClean="0"/>
          </a:p>
          <a:p>
            <a:pPr marL="0" indent="0">
              <a:buNone/>
            </a:pPr>
            <a:r>
              <a:rPr lang="en-US" altLang="zh-CN" sz="2200" dirty="0"/>
              <a:t> Lopes,  </a:t>
            </a:r>
            <a:r>
              <a:rPr lang="en-US" altLang="zh-CN" sz="2200" u="sng" dirty="0" smtClean="0">
                <a:hlinkClick r:id="rId5"/>
              </a:rPr>
              <a:t>arXiv:2501.06379</a:t>
            </a:r>
            <a:r>
              <a:rPr lang="en-US" altLang="zh-CN" sz="2200" dirty="0"/>
              <a:t> </a:t>
            </a:r>
            <a:endParaRPr lang="en-US" altLang="zh-CN" sz="2200" dirty="0" smtClean="0"/>
          </a:p>
          <a:p>
            <a:pPr marL="0" indent="0">
              <a:buNone/>
            </a:pPr>
            <a:endParaRPr lang="en-US" altLang="zh-CN" sz="2400" dirty="0" smtClean="0"/>
          </a:p>
          <a:p>
            <a:pPr>
              <a:lnSpc>
                <a:spcPct val="100000"/>
              </a:lnSpc>
              <a:defRPr/>
            </a:pPr>
            <a:r>
              <a:rPr lang="en-US" altLang="zh-CN" sz="2400" b="1" dirty="0" smtClean="0">
                <a:solidFill>
                  <a:srgbClr val="044875"/>
                </a:solidFill>
                <a:latin typeface="微软雅黑" panose="020B0503020204020204" pitchFamily="34" charset="-122"/>
                <a:ea typeface="微软雅黑" panose="020B0503020204020204" pitchFamily="34" charset="-122"/>
              </a:rPr>
              <a:t>Hybrid </a:t>
            </a:r>
            <a:r>
              <a:rPr lang="en-US" altLang="zh-CN" sz="2400" b="1" dirty="0">
                <a:solidFill>
                  <a:srgbClr val="044875"/>
                </a:solidFill>
                <a:latin typeface="微软雅黑" panose="020B0503020204020204" pitchFamily="34" charset="-122"/>
                <a:ea typeface="微软雅黑" panose="020B0503020204020204" pitchFamily="34" charset="-122"/>
              </a:rPr>
              <a:t>star   </a:t>
            </a:r>
          </a:p>
          <a:p>
            <a:pPr marL="0" indent="0">
              <a:buNone/>
            </a:pPr>
            <a:r>
              <a:rPr lang="fi-FI" altLang="zh-CN" sz="2200" dirty="0" smtClean="0"/>
              <a:t>Laskos-Patkos and Moustakidis</a:t>
            </a:r>
            <a:r>
              <a:rPr lang="en-US" altLang="zh-CN" sz="2200" dirty="0" smtClean="0"/>
              <a:t>, PRD, 111, 063058 (2025);   </a:t>
            </a:r>
            <a:r>
              <a:rPr lang="en-US" altLang="zh-CN" sz="2200" dirty="0" smtClean="0">
                <a:hlinkClick r:id="rId6"/>
              </a:rPr>
              <a:t>arXiv:2410.18498</a:t>
            </a:r>
            <a:endParaRPr lang="en-US" altLang="zh-CN" sz="2200" dirty="0" smtClean="0"/>
          </a:p>
          <a:p>
            <a:pPr marL="0" indent="0">
              <a:buNone/>
            </a:pPr>
            <a:r>
              <a:rPr lang="en-US" altLang="zh-CN" sz="2200" dirty="0" smtClean="0"/>
              <a:t>Zhou and Huang,   </a:t>
            </a:r>
            <a:r>
              <a:rPr lang="en-US" altLang="zh-CN" sz="2200" dirty="0" smtClean="0">
                <a:hlinkClick r:id="rId7"/>
              </a:rPr>
              <a:t>arXiv:2504.08662</a:t>
            </a:r>
            <a:r>
              <a:rPr lang="en-US" altLang="zh-CN" sz="2200" dirty="0" smtClean="0"/>
              <a:t> </a:t>
            </a:r>
          </a:p>
          <a:p>
            <a:pPr marL="0" indent="0">
              <a:buNone/>
            </a:pPr>
            <a:r>
              <a:rPr lang="en-US" altLang="zh-CN" sz="2200" dirty="0" smtClean="0"/>
              <a:t>Zhang, </a:t>
            </a:r>
            <a:r>
              <a:rPr lang="en-US" altLang="zh-CN" sz="2200" dirty="0" err="1" smtClean="0"/>
              <a:t>Pretel</a:t>
            </a:r>
            <a:r>
              <a:rPr lang="en-US" altLang="zh-CN" sz="2200" dirty="0" smtClean="0"/>
              <a:t> and </a:t>
            </a:r>
            <a:r>
              <a:rPr lang="en-US" altLang="zh-CN" sz="2200" dirty="0" err="1" smtClean="0"/>
              <a:t>Xu</a:t>
            </a:r>
            <a:r>
              <a:rPr lang="en-US" altLang="zh-CN" sz="2200" dirty="0"/>
              <a:t>,  </a:t>
            </a:r>
            <a:r>
              <a:rPr lang="en-US" altLang="zh-CN" sz="2200" dirty="0" smtClean="0"/>
              <a:t> </a:t>
            </a:r>
            <a:r>
              <a:rPr lang="en-US" altLang="zh-CN" sz="2200" u="sng" dirty="0" smtClean="0">
                <a:hlinkClick r:id="rId8"/>
              </a:rPr>
              <a:t>arXiv:2507.01371</a:t>
            </a:r>
            <a:endParaRPr lang="fi-FI" altLang="zh-CN" sz="2200" dirty="0" smtClean="0"/>
          </a:p>
          <a:p>
            <a:pPr marL="0" indent="0">
              <a:lnSpc>
                <a:spcPct val="100000"/>
              </a:lnSpc>
              <a:buNone/>
              <a:defRPr/>
            </a:pPr>
            <a:endParaRPr lang="en-US" altLang="zh-CN" sz="2400" dirty="0" smtClean="0"/>
          </a:p>
          <a:p>
            <a:pPr>
              <a:lnSpc>
                <a:spcPct val="100000"/>
              </a:lnSpc>
              <a:defRPr/>
            </a:pPr>
            <a:endParaRPr lang="zh-CN" altLang="en-US" sz="2400" dirty="0"/>
          </a:p>
        </p:txBody>
      </p:sp>
    </p:spTree>
    <p:extLst>
      <p:ext uri="{BB962C8B-B14F-4D97-AF65-F5344CB8AC3E}">
        <p14:creationId xmlns:p14="http://schemas.microsoft.com/office/powerpoint/2010/main" val="2359650289"/>
      </p:ext>
    </p:extLst>
  </p:cSld>
  <p:clrMapOvr>
    <a:masterClrMapping/>
  </p:clrMapOvr>
  <p:transition spd="slow" advTm="2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6</a:t>
            </a:fld>
            <a:endParaRPr lang="zh-CN" altLang="en-US" dirty="0"/>
          </a:p>
        </p:txBody>
      </p:sp>
      <p:sp>
        <p:nvSpPr>
          <p:cNvPr id="3" name="内容占位符 2"/>
          <p:cNvSpPr txBox="1">
            <a:spLocks/>
          </p:cNvSpPr>
          <p:nvPr/>
        </p:nvSpPr>
        <p:spPr bwMode="auto">
          <a:xfrm>
            <a:off x="2222500" y="5852162"/>
            <a:ext cx="4366123" cy="54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a:buFont typeface="Arial" charset="0"/>
              <a:buNone/>
            </a:pPr>
            <a:r>
              <a:rPr lang="en-US" altLang="zh-CN" b="1" dirty="0">
                <a:solidFill>
                  <a:srgbClr val="CC0000"/>
                </a:solidFill>
                <a:latin typeface="Calibri" panose="020F0502020204030204" pitchFamily="34" charset="0"/>
                <a:ea typeface="宋体" panose="02010600030101010101" pitchFamily="2" charset="-122"/>
              </a:rPr>
              <a:t>Standard MIT Bag Model</a:t>
            </a:r>
            <a:endParaRPr lang="zh-CN" altLang="en-US" b="1" dirty="0">
              <a:solidFill>
                <a:srgbClr val="CC0000"/>
              </a:solidFill>
              <a:latin typeface="Calibri" panose="020F0502020204030204" pitchFamily="34" charset="0"/>
              <a:ea typeface="宋体" panose="02010600030101010101" pitchFamily="2"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988" y="1374775"/>
            <a:ext cx="4679950" cy="423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1"/>
          <p:cNvSpPr txBox="1">
            <a:spLocks noChangeArrowheads="1"/>
          </p:cNvSpPr>
          <p:nvPr/>
        </p:nvSpPr>
        <p:spPr bwMode="auto">
          <a:xfrm>
            <a:off x="5639725" y="1430518"/>
            <a:ext cx="5032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eaLnBrk="1" hangingPunct="1"/>
            <a:endParaRPr lang="zh-CN" altLang="en-US"/>
          </a:p>
        </p:txBody>
      </p:sp>
      <p:sp>
        <p:nvSpPr>
          <p:cNvPr id="6" name="TextBox 15"/>
          <p:cNvSpPr txBox="1">
            <a:spLocks noChangeArrowheads="1"/>
          </p:cNvSpPr>
          <p:nvPr/>
        </p:nvSpPr>
        <p:spPr bwMode="auto">
          <a:xfrm>
            <a:off x="5622152" y="2133600"/>
            <a:ext cx="503237"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eaLnBrk="1" hangingPunct="1"/>
            <a:endParaRPr lang="zh-CN" altLang="en-US"/>
          </a:p>
        </p:txBody>
      </p:sp>
      <p:sp>
        <p:nvSpPr>
          <p:cNvPr id="7" name="TextBox 16"/>
          <p:cNvSpPr txBox="1">
            <a:spLocks noChangeArrowheads="1"/>
          </p:cNvSpPr>
          <p:nvPr/>
        </p:nvSpPr>
        <p:spPr bwMode="auto">
          <a:xfrm>
            <a:off x="5837445" y="4420647"/>
            <a:ext cx="503237"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eaLnBrk="1" hangingPunct="1"/>
            <a:endParaRPr lang="zh-CN" altLang="en-US"/>
          </a:p>
        </p:txBody>
      </p:sp>
      <p:sp>
        <p:nvSpPr>
          <p:cNvPr id="8" name="TextBox 17"/>
          <p:cNvSpPr txBox="1">
            <a:spLocks noChangeArrowheads="1"/>
          </p:cNvSpPr>
          <p:nvPr/>
        </p:nvSpPr>
        <p:spPr bwMode="auto">
          <a:xfrm>
            <a:off x="5679232" y="5067513"/>
            <a:ext cx="5032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eaLnBrk="1" hangingPunct="1"/>
            <a:endParaRPr lang="zh-CN" altLang="en-US"/>
          </a:p>
        </p:txBody>
      </p:sp>
      <p:sp>
        <p:nvSpPr>
          <p:cNvPr id="9" name="TextBox 19"/>
          <p:cNvSpPr txBox="1">
            <a:spLocks noChangeArrowheads="1"/>
          </p:cNvSpPr>
          <p:nvPr/>
        </p:nvSpPr>
        <p:spPr bwMode="auto">
          <a:xfrm>
            <a:off x="8532813" y="4057650"/>
            <a:ext cx="503237"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eaLnBrk="1" hangingPunct="1"/>
            <a:endParaRPr lang="zh-CN" altLang="en-US"/>
          </a:p>
        </p:txBody>
      </p:sp>
      <p:sp>
        <p:nvSpPr>
          <p:cNvPr id="10" name="TextBox 20"/>
          <p:cNvSpPr txBox="1">
            <a:spLocks noChangeArrowheads="1"/>
          </p:cNvSpPr>
          <p:nvPr/>
        </p:nvSpPr>
        <p:spPr bwMode="auto">
          <a:xfrm>
            <a:off x="8532813" y="5068888"/>
            <a:ext cx="503237"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eaLnBrk="1" hangingPunct="1"/>
            <a:endParaRPr lang="zh-CN" altLang="en-US"/>
          </a:p>
        </p:txBody>
      </p:sp>
      <p:pic>
        <p:nvPicPr>
          <p:cNvPr id="11"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2346" y="3649912"/>
            <a:ext cx="31242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2956" y="4606925"/>
            <a:ext cx="2486025"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矩形 6"/>
          <p:cNvSpPr>
            <a:spLocks noChangeArrowheads="1"/>
          </p:cNvSpPr>
          <p:nvPr/>
        </p:nvSpPr>
        <p:spPr bwMode="auto">
          <a:xfrm>
            <a:off x="7722956" y="6007238"/>
            <a:ext cx="3675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i="1" dirty="0" err="1">
                <a:latin typeface="Calibri" pitchFamily="34" charset="0"/>
              </a:rPr>
              <a:t>Alcock</a:t>
            </a:r>
            <a:r>
              <a:rPr lang="en-US" altLang="zh-CN" sz="2000" i="1" dirty="0">
                <a:latin typeface="Calibri" pitchFamily="34" charset="0"/>
              </a:rPr>
              <a:t> et al., </a:t>
            </a:r>
            <a:r>
              <a:rPr lang="en-US" altLang="zh-CN" sz="2000" i="1" dirty="0" err="1">
                <a:latin typeface="Calibri" pitchFamily="34" charset="0"/>
              </a:rPr>
              <a:t>ApJ</a:t>
            </a:r>
            <a:r>
              <a:rPr lang="en-US" altLang="zh-CN" sz="2000" i="1" dirty="0">
                <a:latin typeface="Calibri" pitchFamily="34" charset="0"/>
              </a:rPr>
              <a:t> 310, 261 (1986)</a:t>
            </a:r>
            <a:endParaRPr lang="zh-CN" altLang="en-US" sz="2000" i="1" dirty="0">
              <a:latin typeface="Calibri" pitchFamily="34" charset="0"/>
            </a:endParaRPr>
          </a:p>
        </p:txBody>
      </p:sp>
      <p:sp>
        <p:nvSpPr>
          <p:cNvPr id="15" name="Rectangle 7"/>
          <p:cNvSpPr>
            <a:spLocks noChangeArrowheads="1"/>
          </p:cNvSpPr>
          <p:nvPr/>
        </p:nvSpPr>
        <p:spPr bwMode="auto">
          <a:xfrm>
            <a:off x="0" y="725603"/>
            <a:ext cx="8532813" cy="45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lnSpc>
                <a:spcPct val="85000"/>
              </a:lnSpc>
              <a:buClr>
                <a:srgbClr val="006666"/>
              </a:buClr>
              <a:buSzPct val="80000"/>
              <a:buFont typeface="Wingdings" pitchFamily="2" charset="2"/>
              <a:buNone/>
              <a:defRPr/>
            </a:pPr>
            <a:r>
              <a:rPr lang="en-US" altLang="zh-CN" sz="2800" b="1" dirty="0" smtClean="0">
                <a:solidFill>
                  <a:srgbClr val="044875"/>
                </a:solidFill>
                <a:latin typeface="微软雅黑" panose="020B0503020204020204" pitchFamily="34" charset="-122"/>
                <a:ea typeface="微软雅黑" panose="020B0503020204020204" pitchFamily="34" charset="-122"/>
              </a:rPr>
              <a:t>2. EOS of SQM and mirror dark matter</a:t>
            </a:r>
            <a:endParaRPr lang="zh-CN" altLang="en-US" sz="2800" b="1" dirty="0">
              <a:solidFill>
                <a:srgbClr val="04487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81067741"/>
      </p:ext>
    </p:extLst>
  </p:cSld>
  <p:clrMapOvr>
    <a:masterClrMapping/>
  </p:clrMapOvr>
  <p:transition spd="slow" advTm="2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7</a:t>
            </a:fld>
            <a:endParaRPr lang="zh-CN" altLang="en-US" dirty="0"/>
          </a:p>
        </p:txBody>
      </p:sp>
      <p:sp>
        <p:nvSpPr>
          <p:cNvPr id="3" name="Rectangle 4"/>
          <p:cNvSpPr>
            <a:spLocks noChangeArrowheads="1"/>
          </p:cNvSpPr>
          <p:nvPr/>
        </p:nvSpPr>
        <p:spPr bwMode="auto">
          <a:xfrm>
            <a:off x="942504" y="679735"/>
            <a:ext cx="744855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2800" b="1" dirty="0">
                <a:solidFill>
                  <a:srgbClr val="CC0000"/>
                </a:solidFill>
              </a:rPr>
              <a:t>EOS of mirror dark matter </a:t>
            </a:r>
            <a:r>
              <a:rPr kumimoji="1" lang="zh-CN" altLang="en-US" sz="2800" b="1" dirty="0">
                <a:solidFill>
                  <a:srgbClr val="CC0000"/>
                </a:solidFill>
              </a:rPr>
              <a:t>                      </a:t>
            </a:r>
            <a:endParaRPr kumimoji="1" lang="en-US" altLang="zh-CN" sz="2800" b="1" dirty="0">
              <a:solidFill>
                <a:srgbClr val="CC0000"/>
              </a:solidFill>
            </a:endParaRPr>
          </a:p>
          <a:p>
            <a:pPr>
              <a:buFont typeface="Wingdings" pitchFamily="2" charset="2"/>
              <a:buNone/>
            </a:pPr>
            <a:endParaRPr lang="en-US" altLang="zh-CN" sz="2800" b="1" dirty="0">
              <a:solidFill>
                <a:srgbClr val="CC0000"/>
              </a:solidFill>
            </a:endParaRPr>
          </a:p>
          <a:p>
            <a:endParaRPr lang="en-US" altLang="zh-CN" sz="2800" b="1" dirty="0">
              <a:solidFill>
                <a:srgbClr val="CC0000"/>
              </a:solidFill>
              <a:latin typeface="Calibri" pitchFamily="34" charset="0"/>
            </a:endParaRPr>
          </a:p>
        </p:txBody>
      </p:sp>
      <p:sp>
        <p:nvSpPr>
          <p:cNvPr id="6" name="内容占位符 2"/>
          <p:cNvSpPr txBox="1">
            <a:spLocks/>
          </p:cNvSpPr>
          <p:nvPr/>
        </p:nvSpPr>
        <p:spPr>
          <a:xfrm>
            <a:off x="1374634" y="1137869"/>
            <a:ext cx="9568509" cy="3881438"/>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altLang="zh-CN" sz="2400" dirty="0" smtClean="0"/>
          </a:p>
          <a:p>
            <a:pPr>
              <a:defRPr/>
            </a:pPr>
            <a:r>
              <a:rPr lang="en-US" altLang="zh-CN" sz="2400" dirty="0"/>
              <a:t>Mirror dark matter is a stable and self-interacting dark matter candidate that emerges from the parity symmetric extension of the Standard Model of particles.</a:t>
            </a:r>
          </a:p>
          <a:p>
            <a:pPr>
              <a:defRPr/>
            </a:pPr>
            <a:endParaRPr lang="en-US" altLang="zh-CN" sz="2400" dirty="0"/>
          </a:p>
          <a:p>
            <a:pPr>
              <a:defRPr/>
            </a:pPr>
            <a:r>
              <a:rPr lang="en-US" altLang="zh-CN" sz="2400" dirty="0"/>
              <a:t>The idea of the possible existence of MDM can be traced back to 1956. When Lee and Yang proposed that the weak interactions is not parity symmetric, they also pointed out that, even if the interactions of the known particle were to violate parity, the symmetry could be restored if a set of mirror particles existed</a:t>
            </a:r>
            <a:r>
              <a:rPr lang="en-US" altLang="zh-CN" sz="2400" dirty="0" smtClean="0"/>
              <a:t>.</a:t>
            </a:r>
            <a:endParaRPr lang="zh-CN" altLang="en-US" sz="2400" dirty="0"/>
          </a:p>
        </p:txBody>
      </p:sp>
    </p:spTree>
    <p:extLst>
      <p:ext uri="{BB962C8B-B14F-4D97-AF65-F5344CB8AC3E}">
        <p14:creationId xmlns:p14="http://schemas.microsoft.com/office/powerpoint/2010/main" val="4178025622"/>
      </p:ext>
    </p:extLst>
  </p:cSld>
  <p:clrMapOvr>
    <a:masterClrMapping/>
  </p:clrMapOvr>
  <p:transition spd="slow" advTm="2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pPr/>
              <a:t>8</a:t>
            </a:fld>
            <a:endParaRPr lang="zh-CN" altLang="en-US" dirty="0"/>
          </a:p>
        </p:txBody>
      </p:sp>
      <p:sp>
        <p:nvSpPr>
          <p:cNvPr id="6" name="内容占位符 2"/>
          <p:cNvSpPr txBox="1">
            <a:spLocks/>
          </p:cNvSpPr>
          <p:nvPr/>
        </p:nvSpPr>
        <p:spPr>
          <a:xfrm>
            <a:off x="1374633" y="1464087"/>
            <a:ext cx="9568509" cy="3881438"/>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altLang="zh-CN" sz="2400" dirty="0" smtClean="0">
              <a:solidFill>
                <a:prstClr val="black"/>
              </a:solidFill>
            </a:endParaRPr>
          </a:p>
          <a:p>
            <a:r>
              <a:rPr lang="en-US" altLang="zh-CN" sz="2400" dirty="0" smtClean="0">
                <a:solidFill>
                  <a:prstClr val="black"/>
                </a:solidFill>
              </a:rPr>
              <a:t>In the minimal parity-symmetric extension of the standard model, the two sectors are described by the same </a:t>
            </a:r>
            <a:r>
              <a:rPr lang="en-US" altLang="zh-CN" sz="2400" dirty="0" err="1" smtClean="0">
                <a:solidFill>
                  <a:prstClr val="black"/>
                </a:solidFill>
              </a:rPr>
              <a:t>Lagrangians</a:t>
            </a:r>
            <a:r>
              <a:rPr lang="en-US" altLang="zh-CN" sz="2400" dirty="0" smtClean="0">
                <a:solidFill>
                  <a:prstClr val="black"/>
                </a:solidFill>
              </a:rPr>
              <a:t>, but ordinary particles have left-handed interactions, mirror particles have right-handed interactions. </a:t>
            </a:r>
          </a:p>
          <a:p>
            <a:endParaRPr lang="en-US" altLang="zh-CN" sz="2400" dirty="0" smtClean="0">
              <a:solidFill>
                <a:prstClr val="black"/>
              </a:solidFill>
            </a:endParaRPr>
          </a:p>
          <a:p>
            <a:r>
              <a:rPr lang="en-US" altLang="zh-CN" sz="2400" dirty="0" smtClean="0">
                <a:solidFill>
                  <a:prstClr val="black"/>
                </a:solidFill>
              </a:rPr>
              <a:t>Thus, the microphysics of MDM is the same as that of ordinary matter, we could </a:t>
            </a:r>
            <a:r>
              <a:rPr lang="en-US" altLang="zh-CN" sz="2400" dirty="0" smtClean="0">
                <a:solidFill>
                  <a:srgbClr val="C00000"/>
                </a:solidFill>
              </a:rPr>
              <a:t>use the same EOS for SQM and MDM</a:t>
            </a:r>
            <a:r>
              <a:rPr lang="en-US" altLang="zh-CN" sz="2400" dirty="0" smtClean="0">
                <a:solidFill>
                  <a:prstClr val="black"/>
                </a:solidFill>
              </a:rPr>
              <a:t>.</a:t>
            </a:r>
            <a:endParaRPr lang="en-US" altLang="zh-CN" sz="2400" dirty="0">
              <a:solidFill>
                <a:prstClr val="black"/>
              </a:solidFill>
            </a:endParaRPr>
          </a:p>
        </p:txBody>
      </p:sp>
      <p:sp>
        <p:nvSpPr>
          <p:cNvPr id="7" name="Rectangle 4"/>
          <p:cNvSpPr>
            <a:spLocks noChangeArrowheads="1"/>
          </p:cNvSpPr>
          <p:nvPr/>
        </p:nvSpPr>
        <p:spPr bwMode="auto">
          <a:xfrm>
            <a:off x="942504" y="679735"/>
            <a:ext cx="744855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2800" b="1" dirty="0">
                <a:solidFill>
                  <a:srgbClr val="CC0000"/>
                </a:solidFill>
              </a:rPr>
              <a:t>EOS of mirror dark matter </a:t>
            </a:r>
            <a:r>
              <a:rPr kumimoji="1" lang="zh-CN" altLang="en-US" sz="2800" b="1" dirty="0">
                <a:solidFill>
                  <a:srgbClr val="CC0000"/>
                </a:solidFill>
              </a:rPr>
              <a:t>                      </a:t>
            </a:r>
            <a:endParaRPr kumimoji="1" lang="en-US" altLang="zh-CN" sz="2800" b="1" dirty="0">
              <a:solidFill>
                <a:srgbClr val="CC0000"/>
              </a:solidFill>
            </a:endParaRPr>
          </a:p>
          <a:p>
            <a:pPr>
              <a:buFont typeface="Wingdings" pitchFamily="2" charset="2"/>
              <a:buNone/>
            </a:pPr>
            <a:endParaRPr lang="en-US" altLang="zh-CN" sz="2800" b="1" dirty="0">
              <a:solidFill>
                <a:srgbClr val="CC0000"/>
              </a:solidFill>
            </a:endParaRPr>
          </a:p>
          <a:p>
            <a:endParaRPr lang="en-US" altLang="zh-CN" sz="2800" b="1" dirty="0">
              <a:solidFill>
                <a:srgbClr val="CC0000"/>
              </a:solidFill>
              <a:latin typeface="Calibri" pitchFamily="34" charset="0"/>
            </a:endParaRPr>
          </a:p>
        </p:txBody>
      </p:sp>
    </p:spTree>
    <p:extLst>
      <p:ext uri="{BB962C8B-B14F-4D97-AF65-F5344CB8AC3E}">
        <p14:creationId xmlns:p14="http://schemas.microsoft.com/office/powerpoint/2010/main" val="15254308"/>
      </p:ext>
    </p:extLst>
  </p:cSld>
  <p:clrMapOvr>
    <a:masterClrMapping/>
  </p:clrMapOvr>
  <p:transition spd="slow" advTm="2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9</a:t>
            </a:fld>
            <a:endParaRPr lang="zh-CN" altLang="en-US" dirty="0"/>
          </a:p>
        </p:txBody>
      </p:sp>
      <p:sp>
        <p:nvSpPr>
          <p:cNvPr id="3" name="矩形 4"/>
          <p:cNvSpPr>
            <a:spLocks noChangeArrowheads="1"/>
          </p:cNvSpPr>
          <p:nvPr/>
        </p:nvSpPr>
        <p:spPr bwMode="auto">
          <a:xfrm>
            <a:off x="816087" y="1096433"/>
            <a:ext cx="961301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altLang="zh-CN" sz="2200" dirty="0" smtClean="0">
                <a:latin typeface="+mn-lt"/>
                <a:ea typeface="宋体" pitchFamily="2" charset="-122"/>
              </a:rPr>
              <a:t>To study the properties of SSs with a MDM core, we employ </a:t>
            </a:r>
            <a:r>
              <a:rPr lang="en-US" altLang="zh-CN" sz="2200" dirty="0" smtClean="0">
                <a:solidFill>
                  <a:srgbClr val="C00000"/>
                </a:solidFill>
                <a:latin typeface="+mn-lt"/>
                <a:ea typeface="宋体" pitchFamily="2" charset="-122"/>
              </a:rPr>
              <a:t>a two-fluid formalism</a:t>
            </a:r>
            <a:r>
              <a:rPr lang="en-US" altLang="zh-CN" sz="2200" dirty="0" smtClean="0">
                <a:latin typeface="+mn-lt"/>
                <a:ea typeface="宋体" pitchFamily="2" charset="-122"/>
              </a:rPr>
              <a:t>, where SQM and MDM sectors do not interact directly, they only interact through the gravitational interaction.</a:t>
            </a:r>
            <a:endParaRPr lang="zh-CN" altLang="en-US" sz="2200" dirty="0">
              <a:latin typeface="+mn-lt"/>
              <a:ea typeface="宋体" pitchFamily="2"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918" y="2238540"/>
            <a:ext cx="6146800" cy="408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7"/>
          <p:cNvSpPr>
            <a:spLocks noChangeArrowheads="1"/>
          </p:cNvSpPr>
          <p:nvPr/>
        </p:nvSpPr>
        <p:spPr bwMode="auto">
          <a:xfrm>
            <a:off x="867421" y="442960"/>
            <a:ext cx="8671996" cy="72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2800" b="1" dirty="0" smtClean="0">
                <a:solidFill>
                  <a:srgbClr val="044875"/>
                </a:solidFill>
                <a:latin typeface="微软雅黑" panose="020B0503020204020204" pitchFamily="34" charset="-122"/>
                <a:ea typeface="微软雅黑" panose="020B0503020204020204" pitchFamily="34" charset="-122"/>
              </a:rPr>
              <a:t>3. Results</a:t>
            </a:r>
            <a:endParaRPr lang="en-US" altLang="zh-CN" sz="2800" b="1" dirty="0">
              <a:solidFill>
                <a:srgbClr val="044875"/>
              </a:solidFill>
              <a:latin typeface="微软雅黑" panose="020B0503020204020204" pitchFamily="34" charset="-122"/>
              <a:ea typeface="微软雅黑" panose="020B0503020204020204" pitchFamily="34" charset="-122"/>
            </a:endParaRPr>
          </a:p>
          <a:p>
            <a:endParaRPr lang="en-US" altLang="zh-CN" sz="2000" b="1" dirty="0" smtClean="0">
              <a:solidFill>
                <a:srgbClr val="FF0000"/>
              </a:solidFill>
              <a:latin typeface="微软雅黑" panose="020B0503020204020204" pitchFamily="34" charset="-122"/>
              <a:ea typeface="微软雅黑" panose="020B0503020204020204" pitchFamily="34" charset="-122"/>
            </a:endParaRPr>
          </a:p>
          <a:p>
            <a:endParaRPr lang="en-US" altLang="zh-CN" sz="2000" b="1" dirty="0" smtClean="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92083141"/>
      </p:ext>
    </p:extLst>
  </p:cSld>
  <p:clrMapOvr>
    <a:masterClrMapping/>
  </p:clrMapOvr>
  <p:transition spd="slow" advTm="2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10</a:t>
            </a:fld>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820" y="688936"/>
            <a:ext cx="5153121" cy="45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608" y="688937"/>
            <a:ext cx="5131890" cy="452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690330" y="5280624"/>
            <a:ext cx="4069493" cy="646331"/>
          </a:xfrm>
          <a:prstGeom prst="rect">
            <a:avLst/>
          </a:prstGeom>
        </p:spPr>
        <p:txBody>
          <a:bodyPr wrap="square">
            <a:spAutoFit/>
          </a:bodyPr>
          <a:lstStyle/>
          <a:p>
            <a:r>
              <a:rPr lang="en-US" altLang="zh-CN" dirty="0" smtClean="0"/>
              <a:t>Mass-radius </a:t>
            </a:r>
            <a:r>
              <a:rPr lang="en-US" altLang="zh-CN" dirty="0"/>
              <a:t>relation of pure </a:t>
            </a:r>
            <a:r>
              <a:rPr lang="en-US" altLang="zh-CN" dirty="0" smtClean="0"/>
              <a:t>strange stars (i.e</a:t>
            </a:r>
            <a:r>
              <a:rPr lang="en-US" altLang="zh-CN" dirty="0"/>
              <a:t>., without </a:t>
            </a:r>
            <a:r>
              <a:rPr lang="en-US" altLang="zh-CN" dirty="0" smtClean="0"/>
              <a:t>MDM) for </a:t>
            </a:r>
            <a:endParaRPr lang="zh-CN" altLang="en-US"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9380" y="5657931"/>
            <a:ext cx="787975" cy="194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6473598" y="5473265"/>
            <a:ext cx="3464538" cy="369332"/>
          </a:xfrm>
          <a:prstGeom prst="rect">
            <a:avLst/>
          </a:prstGeom>
        </p:spPr>
        <p:txBody>
          <a:bodyPr wrap="none">
            <a:spAutoFit/>
          </a:bodyPr>
          <a:lstStyle/>
          <a:p>
            <a:r>
              <a:rPr lang="en-US" altLang="zh-CN" dirty="0"/>
              <a:t>Constraints </a:t>
            </a:r>
            <a:r>
              <a:rPr lang="en-US" altLang="zh-CN" dirty="0" smtClean="0"/>
              <a:t>on         and      </a:t>
            </a:r>
            <a:r>
              <a:rPr lang="en-US" altLang="zh-CN" dirty="0"/>
              <a:t>for SQM</a:t>
            </a:r>
            <a:endParaRPr lang="zh-CN" altLang="en-US" dirty="0"/>
          </a:p>
        </p:txBody>
      </p:sp>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2253" y="5578180"/>
            <a:ext cx="40005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1585" y="5573959"/>
            <a:ext cx="219075"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6878353"/>
      </p:ext>
    </p:extLst>
  </p:cSld>
  <p:clrMapOvr>
    <a:masterClrMapping/>
  </p:clrMapOvr>
  <p:transition spd="slow" advTm="2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11</a:t>
            </a:fld>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122" y="669453"/>
            <a:ext cx="6496050" cy="566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7"/>
          <p:cNvSpPr>
            <a:spLocks noChangeArrowheads="1"/>
          </p:cNvSpPr>
          <p:nvPr/>
        </p:nvSpPr>
        <p:spPr bwMode="auto">
          <a:xfrm>
            <a:off x="7811918" y="2263675"/>
            <a:ext cx="4277933" cy="1379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b="1" dirty="0" smtClean="0">
                <a:solidFill>
                  <a:srgbClr val="044875"/>
                </a:solidFill>
                <a:latin typeface="微软雅黑" panose="020B0503020204020204" pitchFamily="34" charset="-122"/>
                <a:ea typeface="微软雅黑" panose="020B0503020204020204" pitchFamily="34" charset="-122"/>
              </a:rPr>
              <a:t>For </a:t>
            </a:r>
            <a:r>
              <a:rPr lang="el-GR" altLang="zh-CN" b="1" i="1" dirty="0" smtClean="0">
                <a:solidFill>
                  <a:srgbClr val="044875"/>
                </a:solidFill>
                <a:latin typeface="微软雅黑" panose="020B0503020204020204" pitchFamily="34" charset="-122"/>
                <a:ea typeface="微软雅黑" panose="020B0503020204020204" pitchFamily="34" charset="-122"/>
              </a:rPr>
              <a:t>α</a:t>
            </a:r>
            <a:r>
              <a:rPr lang="en-US" altLang="zh-CN" b="1" baseline="-25000" dirty="0" smtClean="0">
                <a:solidFill>
                  <a:srgbClr val="044875"/>
                </a:solidFill>
                <a:latin typeface="微软雅黑" panose="020B0503020204020204" pitchFamily="34" charset="-122"/>
                <a:ea typeface="微软雅黑" panose="020B0503020204020204" pitchFamily="34" charset="-122"/>
              </a:rPr>
              <a:t>S</a:t>
            </a:r>
            <a:r>
              <a:rPr lang="en-US" altLang="zh-CN" b="1" dirty="0" smtClean="0">
                <a:solidFill>
                  <a:srgbClr val="044875"/>
                </a:solidFill>
                <a:latin typeface="微软雅黑" panose="020B0503020204020204" pitchFamily="34" charset="-122"/>
                <a:ea typeface="微软雅黑" panose="020B0503020204020204" pitchFamily="34" charset="-122"/>
              </a:rPr>
              <a:t>=0.6 and </a:t>
            </a:r>
            <a:r>
              <a:rPr lang="en-US" altLang="zh-CN" b="1" i="1" dirty="0" smtClean="0">
                <a:solidFill>
                  <a:srgbClr val="044875"/>
                </a:solidFill>
                <a:latin typeface="微软雅黑" panose="020B0503020204020204" pitchFamily="34" charset="-122"/>
                <a:ea typeface="微软雅黑" panose="020B0503020204020204" pitchFamily="34" charset="-122"/>
              </a:rPr>
              <a:t>B </a:t>
            </a:r>
            <a:r>
              <a:rPr lang="en-US" altLang="zh-CN" b="1" baseline="30000" dirty="0" smtClean="0">
                <a:solidFill>
                  <a:srgbClr val="044875"/>
                </a:solidFill>
                <a:latin typeface="微软雅黑" panose="020B0503020204020204" pitchFamily="34" charset="-122"/>
                <a:ea typeface="微软雅黑" panose="020B0503020204020204" pitchFamily="34" charset="-122"/>
              </a:rPr>
              <a:t>1/4</a:t>
            </a:r>
            <a:r>
              <a:rPr lang="en-US" altLang="zh-CN" b="1" dirty="0" smtClean="0">
                <a:solidFill>
                  <a:srgbClr val="044875"/>
                </a:solidFill>
                <a:latin typeface="微软雅黑" panose="020B0503020204020204" pitchFamily="34" charset="-122"/>
                <a:ea typeface="微软雅黑" panose="020B0503020204020204" pitchFamily="34" charset="-122"/>
              </a:rPr>
              <a:t>=135 MeV</a:t>
            </a:r>
            <a:r>
              <a:rPr lang="zh-CN" altLang="en-US" b="1" dirty="0" smtClean="0">
                <a:solidFill>
                  <a:srgbClr val="044875"/>
                </a:solidFill>
                <a:latin typeface="微软雅黑" panose="020B0503020204020204" pitchFamily="34" charset="-122"/>
                <a:ea typeface="微软雅黑" panose="020B0503020204020204" pitchFamily="34" charset="-122"/>
              </a:rPr>
              <a:t>，</a:t>
            </a:r>
            <a:endParaRPr lang="en-US" altLang="zh-CN" b="1" dirty="0" smtClean="0">
              <a:solidFill>
                <a:srgbClr val="044875"/>
              </a:solidFill>
              <a:latin typeface="微软雅黑" panose="020B0503020204020204" pitchFamily="34" charset="-122"/>
              <a:ea typeface="微软雅黑" panose="020B0503020204020204" pitchFamily="34" charset="-122"/>
            </a:endParaRPr>
          </a:p>
          <a:p>
            <a:r>
              <a:rPr lang="en-US" altLang="zh-CN" b="1" dirty="0">
                <a:solidFill>
                  <a:srgbClr val="C00000"/>
                </a:solidFill>
                <a:latin typeface="微软雅黑" panose="020B0503020204020204" pitchFamily="34" charset="-122"/>
                <a:ea typeface="微软雅黑" panose="020B0503020204020204" pitchFamily="34" charset="-122"/>
              </a:rPr>
              <a:t>to explain XTE J1814-338, </a:t>
            </a:r>
          </a:p>
          <a:p>
            <a:r>
              <a:rPr lang="en-US" altLang="zh-CN" b="1" dirty="0" smtClean="0">
                <a:solidFill>
                  <a:srgbClr val="C00000"/>
                </a:solidFill>
                <a:latin typeface="微软雅黑" panose="020B0503020204020204" pitchFamily="34" charset="-122"/>
                <a:ea typeface="微软雅黑" panose="020B0503020204020204" pitchFamily="34" charset="-122"/>
              </a:rPr>
              <a:t>the MDM mass fraction falls between 71.8% and 82.2%</a:t>
            </a:r>
            <a:r>
              <a:rPr lang="en-US" altLang="zh-CN" b="1" dirty="0">
                <a:solidFill>
                  <a:srgbClr val="C00000"/>
                </a:solidFill>
                <a:latin typeface="微软雅黑" panose="020B0503020204020204" pitchFamily="34" charset="-122"/>
                <a:ea typeface="微软雅黑" panose="020B0503020204020204" pitchFamily="34" charset="-122"/>
              </a:rPr>
              <a:t>.</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36529"/>
      </p:ext>
    </p:extLst>
  </p:cSld>
  <p:clrMapOvr>
    <a:masterClrMapping/>
  </p:clrMapOvr>
  <p:transition spd="slow" advTm="2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12</a:t>
            </a:fld>
            <a:endParaRPr lang="zh-CN"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540" y="660830"/>
            <a:ext cx="6324600" cy="573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7"/>
          <p:cNvSpPr>
            <a:spLocks noChangeArrowheads="1"/>
          </p:cNvSpPr>
          <p:nvPr/>
        </p:nvSpPr>
        <p:spPr bwMode="auto">
          <a:xfrm>
            <a:off x="7579607" y="1393320"/>
            <a:ext cx="4066339" cy="1046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2000" b="1" dirty="0" smtClean="0">
                <a:solidFill>
                  <a:srgbClr val="044875"/>
                </a:solidFill>
                <a:latin typeface="微软雅黑" panose="020B0503020204020204" pitchFamily="34" charset="-122"/>
                <a:ea typeface="微软雅黑" panose="020B0503020204020204" pitchFamily="34" charset="-122"/>
              </a:rPr>
              <a:t>The case of neutron stars:</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
        <p:nvSpPr>
          <p:cNvPr id="5" name="Rectangle 7"/>
          <p:cNvSpPr>
            <a:spLocks noChangeArrowheads="1"/>
          </p:cNvSpPr>
          <p:nvPr/>
        </p:nvSpPr>
        <p:spPr bwMode="auto">
          <a:xfrm>
            <a:off x="7236734" y="3065669"/>
            <a:ext cx="5050825" cy="1379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b="1" dirty="0" smtClean="0">
                <a:solidFill>
                  <a:srgbClr val="044875"/>
                </a:solidFill>
                <a:latin typeface="微软雅黑" panose="020B0503020204020204" pitchFamily="34" charset="-122"/>
                <a:ea typeface="微软雅黑" panose="020B0503020204020204" pitchFamily="34" charset="-122"/>
              </a:rPr>
              <a:t>For KWCZ3 EOS (</a:t>
            </a:r>
            <a:r>
              <a:rPr lang="en-US" altLang="zh-CN" b="1" dirty="0" err="1" smtClean="0">
                <a:solidFill>
                  <a:srgbClr val="044875"/>
                </a:solidFill>
                <a:latin typeface="微软雅黑" panose="020B0503020204020204" pitchFamily="34" charset="-122"/>
                <a:ea typeface="微软雅黑" panose="020B0503020204020204" pitchFamily="34" charset="-122"/>
              </a:rPr>
              <a:t>Kubis</a:t>
            </a:r>
            <a:r>
              <a:rPr lang="en-US" altLang="zh-CN" b="1" dirty="0" smtClean="0">
                <a:solidFill>
                  <a:srgbClr val="044875"/>
                </a:solidFill>
                <a:latin typeface="微软雅黑" panose="020B0503020204020204" pitchFamily="34" charset="-122"/>
                <a:ea typeface="微软雅黑" panose="020B0503020204020204" pitchFamily="34" charset="-122"/>
              </a:rPr>
              <a:t> et al. PRC 2023), </a:t>
            </a:r>
            <a:r>
              <a:rPr lang="en-US" altLang="zh-CN" b="1" dirty="0">
                <a:solidFill>
                  <a:srgbClr val="C00000"/>
                </a:solidFill>
                <a:latin typeface="微软雅黑" panose="020B0503020204020204" pitchFamily="34" charset="-122"/>
                <a:ea typeface="微软雅黑" panose="020B0503020204020204" pitchFamily="34" charset="-122"/>
              </a:rPr>
              <a:t>to explain XTE J1814-338,</a:t>
            </a:r>
            <a:r>
              <a:rPr lang="en-US" altLang="zh-CN" b="1" dirty="0">
                <a:solidFill>
                  <a:srgbClr val="044875"/>
                </a:solidFill>
                <a:latin typeface="微软雅黑" panose="020B0503020204020204" pitchFamily="34" charset="-122"/>
                <a:ea typeface="微软雅黑" panose="020B0503020204020204" pitchFamily="34" charset="-122"/>
              </a:rPr>
              <a:t> </a:t>
            </a:r>
            <a:r>
              <a:rPr lang="en-US" altLang="zh-CN" b="1" dirty="0" smtClean="0">
                <a:solidFill>
                  <a:srgbClr val="C00000"/>
                </a:solidFill>
                <a:latin typeface="微软雅黑" panose="020B0503020204020204" pitchFamily="34" charset="-122"/>
                <a:ea typeface="微软雅黑" panose="020B0503020204020204" pitchFamily="34" charset="-122"/>
              </a:rPr>
              <a:t>the MDM mass fraction falls between 72.8% and 85.1%.</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2034328"/>
      </p:ext>
    </p:extLst>
  </p:cSld>
  <p:clrMapOvr>
    <a:masterClrMapping/>
  </p:clrMapOvr>
  <p:transition spd="slow" advTm="2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13</a:t>
            </a:fld>
            <a:endParaRPr lang="zh-CN" altLang="en-US" dirty="0"/>
          </a:p>
        </p:txBody>
      </p:sp>
      <p:sp>
        <p:nvSpPr>
          <p:cNvPr id="3" name="Rectangle 7"/>
          <p:cNvSpPr>
            <a:spLocks noChangeArrowheads="1"/>
          </p:cNvSpPr>
          <p:nvPr/>
        </p:nvSpPr>
        <p:spPr bwMode="auto">
          <a:xfrm>
            <a:off x="1460546" y="913879"/>
            <a:ext cx="8671996" cy="72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2800" b="1" dirty="0">
                <a:solidFill>
                  <a:srgbClr val="044875"/>
                </a:solidFill>
                <a:latin typeface="微软雅黑" panose="020B0503020204020204" pitchFamily="34" charset="-122"/>
                <a:ea typeface="微软雅黑" panose="020B0503020204020204" pitchFamily="34" charset="-122"/>
              </a:rPr>
              <a:t>4. Discussions</a:t>
            </a:r>
          </a:p>
          <a:p>
            <a:endParaRPr lang="en-US" altLang="zh-CN" sz="2000" b="1" dirty="0" smtClean="0">
              <a:solidFill>
                <a:srgbClr val="FF0000"/>
              </a:solidFill>
              <a:latin typeface="微软雅黑" panose="020B0503020204020204" pitchFamily="34" charset="-122"/>
              <a:ea typeface="微软雅黑" panose="020B0503020204020204" pitchFamily="34" charset="-122"/>
            </a:endParaRPr>
          </a:p>
          <a:p>
            <a:endParaRPr lang="en-US" altLang="zh-CN" sz="2000" b="1" dirty="0" smtClean="0">
              <a:solidFill>
                <a:srgbClr val="FF0000"/>
              </a:solidFill>
              <a:latin typeface="微软雅黑" panose="020B0503020204020204" pitchFamily="34" charset="-122"/>
              <a:ea typeface="微软雅黑" panose="020B0503020204020204" pitchFamily="34" charset="-122"/>
            </a:endParaRPr>
          </a:p>
        </p:txBody>
      </p:sp>
      <p:sp>
        <p:nvSpPr>
          <p:cNvPr id="4" name="内容占位符 2"/>
          <p:cNvSpPr txBox="1">
            <a:spLocks/>
          </p:cNvSpPr>
          <p:nvPr/>
        </p:nvSpPr>
        <p:spPr>
          <a:xfrm>
            <a:off x="1305437" y="1716164"/>
            <a:ext cx="9736561" cy="412116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For </a:t>
            </a:r>
            <a:r>
              <a:rPr lang="en-US" altLang="zh-CN" sz="2400" dirty="0"/>
              <a:t>the </a:t>
            </a:r>
            <a:r>
              <a:rPr lang="en-US" altLang="zh-CN" sz="2400" dirty="0" smtClean="0"/>
              <a:t>explanation </a:t>
            </a:r>
            <a:r>
              <a:rPr lang="en-US" altLang="zh-CN" sz="2400" dirty="0"/>
              <a:t>of the observation of XTE </a:t>
            </a:r>
            <a:r>
              <a:rPr lang="en-US" altLang="zh-CN" sz="2400" dirty="0" smtClean="0"/>
              <a:t>J1814-338</a:t>
            </a:r>
            <a:r>
              <a:rPr lang="en-US" altLang="zh-CN" sz="2400" dirty="0"/>
              <a:t>, large values of </a:t>
            </a:r>
            <a:r>
              <a:rPr lang="en-US" altLang="zh-CN" sz="2400" dirty="0" smtClean="0"/>
              <a:t>MDM mass fraction </a:t>
            </a:r>
            <a:r>
              <a:rPr lang="en-US" altLang="zh-CN" sz="2400" dirty="0"/>
              <a:t>(lager than 70%) should </a:t>
            </a:r>
            <a:r>
              <a:rPr lang="en-US" altLang="zh-CN" sz="2400" dirty="0" smtClean="0"/>
              <a:t>be employed</a:t>
            </a:r>
            <a:r>
              <a:rPr lang="en-US" altLang="zh-CN" sz="2400" dirty="0"/>
              <a:t>, which could not be obtained from </a:t>
            </a:r>
            <a:r>
              <a:rPr lang="en-US" altLang="zh-CN" sz="2400" dirty="0" smtClean="0"/>
              <a:t>normal accretion processes. </a:t>
            </a:r>
            <a:r>
              <a:rPr lang="en-US" altLang="zh-CN" sz="2400" dirty="0"/>
              <a:t>However, it is reachable </a:t>
            </a:r>
            <a:r>
              <a:rPr lang="en-US" altLang="zh-CN" sz="2400" dirty="0" smtClean="0"/>
              <a:t>through other </a:t>
            </a:r>
            <a:r>
              <a:rPr lang="en-US" altLang="zh-CN" sz="2400" dirty="0"/>
              <a:t>mechanisms listed </a:t>
            </a:r>
            <a:r>
              <a:rPr lang="en-US" altLang="zh-CN" sz="2400" dirty="0" smtClean="0"/>
              <a:t>in </a:t>
            </a:r>
            <a:r>
              <a:rPr lang="en-US" altLang="zh-CN" sz="2400" dirty="0" err="1" smtClean="0"/>
              <a:t>Karkevandi</a:t>
            </a:r>
            <a:r>
              <a:rPr lang="en-US" altLang="zh-CN" sz="2400" dirty="0" smtClean="0"/>
              <a:t> et al. (2022), </a:t>
            </a:r>
            <a:r>
              <a:rPr lang="en-US" altLang="zh-CN" sz="2400" dirty="0"/>
              <a:t>e.g., it could </a:t>
            </a:r>
            <a:r>
              <a:rPr lang="en-US" altLang="zh-CN" sz="2400" dirty="0" smtClean="0"/>
              <a:t>be realized </a:t>
            </a:r>
            <a:r>
              <a:rPr lang="en-US" altLang="zh-CN" sz="2400" dirty="0"/>
              <a:t>if a normal SS with a smaller mass mergers with </a:t>
            </a:r>
            <a:r>
              <a:rPr lang="en-US" altLang="zh-CN" sz="2400" dirty="0" smtClean="0"/>
              <a:t>a pure </a:t>
            </a:r>
            <a:r>
              <a:rPr lang="en-US" altLang="zh-CN" sz="2400" dirty="0"/>
              <a:t>MSS with a larger mass</a:t>
            </a:r>
            <a:r>
              <a:rPr lang="en-US" altLang="zh-CN" sz="2400" dirty="0" smtClean="0"/>
              <a:t>.</a:t>
            </a:r>
          </a:p>
          <a:p>
            <a:pPr marL="0" indent="0">
              <a:buNone/>
            </a:pPr>
            <a:endParaRPr lang="en-US" altLang="zh-CN" sz="2400" dirty="0"/>
          </a:p>
          <a:p>
            <a:pPr>
              <a:defRPr/>
            </a:pPr>
            <a:r>
              <a:rPr lang="en-US" altLang="zh-CN" sz="2400" dirty="0"/>
              <a:t>In the study of compact stars (NSs, SSs),  the </a:t>
            </a:r>
            <a:r>
              <a:rPr lang="en-US" altLang="zh-CN" sz="2400" dirty="0" smtClean="0"/>
              <a:t>degeneracy </a:t>
            </a:r>
            <a:r>
              <a:rPr lang="en-US" altLang="zh-CN" sz="2400" dirty="0"/>
              <a:t>between the EOS, the gravity theory and dark matter is a great problem. Observations of exotic sources like XTE J1814-338 might help us to break the </a:t>
            </a:r>
            <a:r>
              <a:rPr lang="en-US" altLang="zh-CN" sz="2400" dirty="0" smtClean="0"/>
              <a:t>degeneracy and study </a:t>
            </a:r>
            <a:r>
              <a:rPr lang="en-US" altLang="zh-CN" sz="2400" smtClean="0"/>
              <a:t>the property of dark matter.</a:t>
            </a:r>
            <a:endParaRPr lang="zh-CN" altLang="en-US" sz="2400" dirty="0"/>
          </a:p>
        </p:txBody>
      </p:sp>
    </p:spTree>
    <p:extLst>
      <p:ext uri="{BB962C8B-B14F-4D97-AF65-F5344CB8AC3E}">
        <p14:creationId xmlns:p14="http://schemas.microsoft.com/office/powerpoint/2010/main" val="3005723227"/>
      </p:ext>
    </p:extLst>
  </p:cSld>
  <p:clrMapOvr>
    <a:masterClrMapping/>
  </p:clrMapOvr>
  <p:transition spd="slow" advTm="2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9384563" y="6148561"/>
            <a:ext cx="2743200" cy="365125"/>
          </a:xfrm>
        </p:spPr>
        <p:txBody>
          <a:bodyPr/>
          <a:lstStyle/>
          <a:p>
            <a:fld id="{9D55DC8D-C4F0-4F0D-B826-92573808DA56}" type="slidenum">
              <a:rPr lang="zh-CN" altLang="en-US" smtClean="0"/>
              <a:t>14</a:t>
            </a:fld>
            <a:endParaRPr lang="zh-CN" altLang="en-US" dirty="0"/>
          </a:p>
        </p:txBody>
      </p:sp>
      <p:grpSp>
        <p:nvGrpSpPr>
          <p:cNvPr id="3" name="组合 2"/>
          <p:cNvGrpSpPr/>
          <p:nvPr/>
        </p:nvGrpSpPr>
        <p:grpSpPr>
          <a:xfrm>
            <a:off x="411935" y="2185599"/>
            <a:ext cx="11109518" cy="3657629"/>
            <a:chOff x="487752" y="817795"/>
            <a:chExt cx="11018865" cy="3759137"/>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0497" y="839612"/>
              <a:ext cx="3806120" cy="373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3359" y="817795"/>
              <a:ext cx="3970582" cy="373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752" y="834669"/>
              <a:ext cx="3907901" cy="3707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矩形 3"/>
          <p:cNvSpPr/>
          <p:nvPr/>
        </p:nvSpPr>
        <p:spPr>
          <a:xfrm>
            <a:off x="8349839" y="6125942"/>
            <a:ext cx="2619500" cy="369332"/>
          </a:xfrm>
          <a:prstGeom prst="rect">
            <a:avLst/>
          </a:prstGeom>
        </p:spPr>
        <p:txBody>
          <a:bodyPr wrap="none">
            <a:spAutoFit/>
          </a:bodyPr>
          <a:lstStyle/>
          <a:p>
            <a:r>
              <a:rPr lang="en-US" altLang="zh-CN" dirty="0"/>
              <a:t>Yang et al., </a:t>
            </a:r>
            <a:r>
              <a:rPr lang="en-US" altLang="zh-CN" dirty="0" smtClean="0"/>
              <a:t>in preparation</a:t>
            </a:r>
            <a:r>
              <a:rPr lang="en-US" altLang="zh-CN" dirty="0"/>
              <a:t> </a:t>
            </a:r>
            <a:endParaRPr lang="zh-CN" altLang="en-US" dirty="0"/>
          </a:p>
        </p:txBody>
      </p:sp>
      <p:sp>
        <p:nvSpPr>
          <p:cNvPr id="12" name="矩形 11"/>
          <p:cNvSpPr/>
          <p:nvPr/>
        </p:nvSpPr>
        <p:spPr>
          <a:xfrm>
            <a:off x="508676" y="629645"/>
            <a:ext cx="6388224" cy="400110"/>
          </a:xfrm>
          <a:prstGeom prst="rect">
            <a:avLst/>
          </a:prstGeom>
        </p:spPr>
        <p:txBody>
          <a:bodyPr wrap="none">
            <a:spAutoFit/>
          </a:bodyPr>
          <a:lstStyle/>
          <a:p>
            <a:r>
              <a:rPr lang="en-US" altLang="zh-CN" sz="2000" b="1" dirty="0">
                <a:solidFill>
                  <a:srgbClr val="044875"/>
                </a:solidFill>
                <a:latin typeface="微软雅黑" panose="020B0503020204020204" pitchFamily="34" charset="-122"/>
                <a:ea typeface="微软雅黑" panose="020B0503020204020204" pitchFamily="34" charset="-122"/>
              </a:rPr>
              <a:t>Strange stars admixed with </a:t>
            </a:r>
            <a:r>
              <a:rPr lang="en-US" altLang="zh-CN" sz="2000" b="1" dirty="0" err="1" smtClean="0">
                <a:solidFill>
                  <a:srgbClr val="C00000"/>
                </a:solidFill>
                <a:latin typeface="微软雅黑" panose="020B0503020204020204" pitchFamily="34" charset="-122"/>
                <a:ea typeface="微软雅黑" panose="020B0503020204020204" pitchFamily="34" charset="-122"/>
              </a:rPr>
              <a:t>bosonic</a:t>
            </a:r>
            <a:r>
              <a:rPr lang="en-US" altLang="zh-CN" sz="2000" b="1" dirty="0" smtClean="0">
                <a:solidFill>
                  <a:srgbClr val="C00000"/>
                </a:solidFill>
                <a:latin typeface="微软雅黑" panose="020B0503020204020204" pitchFamily="34" charset="-122"/>
                <a:ea typeface="微软雅黑" panose="020B0503020204020204" pitchFamily="34" charset="-122"/>
              </a:rPr>
              <a:t> </a:t>
            </a:r>
            <a:r>
              <a:rPr lang="en-US" altLang="zh-CN" sz="2000" b="1" dirty="0">
                <a:solidFill>
                  <a:srgbClr val="C00000"/>
                </a:solidFill>
                <a:latin typeface="微软雅黑" panose="020B0503020204020204" pitchFamily="34" charset="-122"/>
                <a:ea typeface="微软雅黑" panose="020B0503020204020204" pitchFamily="34" charset="-122"/>
              </a:rPr>
              <a:t>dark matter</a:t>
            </a:r>
            <a:endParaRPr lang="zh-CN" altLang="en-US" sz="2000" dirty="0">
              <a:solidFill>
                <a:srgbClr val="C00000"/>
              </a:solidFill>
            </a:endParaRPr>
          </a:p>
        </p:txBody>
      </p:sp>
      <p:pic>
        <p:nvPicPr>
          <p:cNvPr id="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5565" y="1203055"/>
            <a:ext cx="2744436" cy="820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组合 7"/>
          <p:cNvGrpSpPr/>
          <p:nvPr/>
        </p:nvGrpSpPr>
        <p:grpSpPr>
          <a:xfrm>
            <a:off x="5515394" y="1220323"/>
            <a:ext cx="4227615" cy="1046179"/>
            <a:chOff x="5495622" y="1126406"/>
            <a:chExt cx="4227615" cy="1046179"/>
          </a:xfrm>
        </p:grpSpPr>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16912" y="1244431"/>
              <a:ext cx="171454" cy="208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5622" y="1626275"/>
              <a:ext cx="296547" cy="247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7"/>
            <p:cNvSpPr>
              <a:spLocks noChangeArrowheads="1"/>
            </p:cNvSpPr>
            <p:nvPr/>
          </p:nvSpPr>
          <p:spPr bwMode="auto">
            <a:xfrm>
              <a:off x="5656898" y="1126406"/>
              <a:ext cx="4066339" cy="1046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zh-CN" sz="2000" dirty="0"/>
                <a:t>is a dimensionless </a:t>
              </a:r>
              <a:r>
                <a:rPr lang="en-US" altLang="zh-CN" sz="2000" dirty="0" smtClean="0"/>
                <a:t>coupling constant</a:t>
              </a:r>
            </a:p>
            <a:p>
              <a:pPr>
                <a:spcBef>
                  <a:spcPct val="20000"/>
                </a:spcBef>
                <a:buClr>
                  <a:schemeClr val="accent2"/>
                </a:buClr>
              </a:pPr>
              <a:r>
                <a:rPr lang="en-US" altLang="zh-CN" sz="2000" dirty="0" smtClean="0"/>
                <a:t>  is </a:t>
              </a:r>
              <a:r>
                <a:rPr lang="en-US" altLang="zh-CN" sz="2000" dirty="0"/>
                <a:t>the DM particle mass</a:t>
              </a:r>
              <a:endParaRPr lang="zh-CN" altLang="en-US" sz="2000" b="1" dirty="0">
                <a:solidFill>
                  <a:srgbClr val="044875"/>
                </a:solidFill>
                <a:latin typeface="微软雅黑" panose="020B0503020204020204" pitchFamily="34" charset="-122"/>
                <a:ea typeface="微软雅黑" panose="020B0503020204020204" pitchFamily="34" charset="-122"/>
              </a:endParaRPr>
            </a:p>
          </p:txBody>
        </p:sp>
      </p:grpSp>
      <p:sp>
        <p:nvSpPr>
          <p:cNvPr id="15" name="Rectangle 7"/>
          <p:cNvSpPr>
            <a:spLocks noChangeArrowheads="1"/>
          </p:cNvSpPr>
          <p:nvPr/>
        </p:nvSpPr>
        <p:spPr bwMode="auto">
          <a:xfrm>
            <a:off x="969278" y="5984267"/>
            <a:ext cx="8624538" cy="575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en-US" altLang="zh-CN" sz="2400" b="1" dirty="0">
                <a:solidFill>
                  <a:srgbClr val="CC0000"/>
                </a:solidFill>
              </a:rPr>
              <a:t>For </a:t>
            </a:r>
            <a:r>
              <a:rPr kumimoji="1" lang="el-GR" altLang="zh-CN" sz="2400" b="1" dirty="0">
                <a:solidFill>
                  <a:srgbClr val="CC0000"/>
                </a:solidFill>
              </a:rPr>
              <a:t>λ</a:t>
            </a:r>
            <a:r>
              <a:rPr kumimoji="1" lang="en-US" altLang="zh-CN" sz="2400" b="1" dirty="0">
                <a:solidFill>
                  <a:srgbClr val="CC0000"/>
                </a:solidFill>
              </a:rPr>
              <a:t>=</a:t>
            </a:r>
            <a:r>
              <a:rPr kumimoji="1" lang="el-GR" altLang="zh-CN" sz="2400" b="1" dirty="0">
                <a:solidFill>
                  <a:srgbClr val="CC0000"/>
                </a:solidFill>
              </a:rPr>
              <a:t>π</a:t>
            </a:r>
            <a:r>
              <a:rPr kumimoji="1" lang="zh-CN" altLang="en-US" sz="2400" b="1" dirty="0">
                <a:solidFill>
                  <a:srgbClr val="CC0000"/>
                </a:solidFill>
              </a:rPr>
              <a:t>，</a:t>
            </a:r>
            <a:r>
              <a:rPr kumimoji="1" lang="en-US" altLang="zh-CN" sz="2400" b="1" dirty="0">
                <a:solidFill>
                  <a:srgbClr val="CC0000"/>
                </a:solidFill>
              </a:rPr>
              <a:t>to explain XTE J1814-338</a:t>
            </a:r>
            <a:r>
              <a:rPr kumimoji="1" lang="zh-CN" altLang="en-US" sz="2400" b="1" dirty="0">
                <a:solidFill>
                  <a:srgbClr val="CC0000"/>
                </a:solidFill>
              </a:rPr>
              <a:t>，</a:t>
            </a:r>
            <a:r>
              <a:rPr kumimoji="1" lang="en-US" altLang="zh-CN" sz="2400" b="1">
                <a:solidFill>
                  <a:srgbClr val="CC0000"/>
                </a:solidFill>
              </a:rPr>
              <a:t>m</a:t>
            </a:r>
            <a:r>
              <a:rPr kumimoji="1" lang="en-US" altLang="zh-CN" sz="2400" b="1" baseline="-25000">
                <a:solidFill>
                  <a:srgbClr val="CC0000"/>
                </a:solidFill>
              </a:rPr>
              <a:t>x</a:t>
            </a:r>
            <a:r>
              <a:rPr kumimoji="1" lang="en-US" altLang="zh-CN" sz="2400" b="1">
                <a:solidFill>
                  <a:srgbClr val="CC0000"/>
                </a:solidFill>
              </a:rPr>
              <a:t> </a:t>
            </a:r>
            <a:r>
              <a:rPr kumimoji="1" lang="en-US" altLang="zh-CN" sz="2400" b="1" smtClean="0">
                <a:solidFill>
                  <a:srgbClr val="CC0000"/>
                </a:solidFill>
              </a:rPr>
              <a:t>≤ </a:t>
            </a:r>
            <a:r>
              <a:rPr kumimoji="1" lang="en-US" altLang="zh-CN" sz="2400" b="1" dirty="0">
                <a:solidFill>
                  <a:srgbClr val="CC0000"/>
                </a:solidFill>
              </a:rPr>
              <a:t>354 MeV</a:t>
            </a:r>
            <a:endParaRPr kumimoji="1" lang="zh-CN" altLang="en-US" sz="2400" b="1" dirty="0">
              <a:solidFill>
                <a:srgbClr val="CC0000"/>
              </a:solidFill>
            </a:endParaRPr>
          </a:p>
        </p:txBody>
      </p:sp>
    </p:spTree>
    <p:extLst>
      <p:ext uri="{BB962C8B-B14F-4D97-AF65-F5344CB8AC3E}">
        <p14:creationId xmlns:p14="http://schemas.microsoft.com/office/powerpoint/2010/main" val="2960194115"/>
      </p:ext>
    </p:extLst>
  </p:cSld>
  <p:clrMapOvr>
    <a:masterClrMapping/>
  </p:clrMapOvr>
  <p:transition spd="slow"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D55DC8D-C4F0-4F0D-B826-92573808DA56}" type="slidenum">
              <a:rPr lang="zh-CN" altLang="en-US" smtClean="0"/>
              <a:t>15</a:t>
            </a:fld>
            <a:endParaRPr lang="zh-CN" altLang="en-US" dirty="0"/>
          </a:p>
        </p:txBody>
      </p:sp>
      <p:sp>
        <p:nvSpPr>
          <p:cNvPr id="3" name="内容占位符 2"/>
          <p:cNvSpPr txBox="1">
            <a:spLocks/>
          </p:cNvSpPr>
          <p:nvPr/>
        </p:nvSpPr>
        <p:spPr bwMode="auto">
          <a:xfrm>
            <a:off x="3983567" y="2420938"/>
            <a:ext cx="6144684"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2400">
                <a:solidFill>
                  <a:schemeClr val="tx1"/>
                </a:solidFill>
                <a:latin typeface="Verdana" pitchFamily="34" charset="0"/>
                <a:ea typeface="宋体" charset="-122"/>
              </a:defRPr>
            </a:lvl1pPr>
            <a:lvl2pPr marL="742950" indent="-285750" eaLnBrk="0" hangingPunct="0">
              <a:defRPr kumimoji="1" sz="2400">
                <a:solidFill>
                  <a:schemeClr val="tx1"/>
                </a:solidFill>
                <a:latin typeface="Verdana" pitchFamily="34" charset="0"/>
                <a:ea typeface="宋体" charset="-122"/>
              </a:defRPr>
            </a:lvl2pPr>
            <a:lvl3pPr marL="1143000" indent="-228600" eaLnBrk="0" hangingPunct="0">
              <a:defRPr kumimoji="1" sz="2400">
                <a:solidFill>
                  <a:schemeClr val="tx1"/>
                </a:solidFill>
                <a:latin typeface="Verdana" pitchFamily="34" charset="0"/>
                <a:ea typeface="宋体" charset="-122"/>
              </a:defRPr>
            </a:lvl3pPr>
            <a:lvl4pPr marL="1600200" indent="-228600" eaLnBrk="0" hangingPunct="0">
              <a:defRPr kumimoji="1" sz="2400">
                <a:solidFill>
                  <a:schemeClr val="tx1"/>
                </a:solidFill>
                <a:latin typeface="Verdana" pitchFamily="34" charset="0"/>
                <a:ea typeface="宋体" charset="-122"/>
              </a:defRPr>
            </a:lvl4pPr>
            <a:lvl5pPr marL="2057400" indent="-228600" eaLnBrk="0" hangingPunct="0">
              <a:defRPr kumimoji="1" sz="2400">
                <a:solidFill>
                  <a:schemeClr val="tx1"/>
                </a:solidFill>
                <a:latin typeface="Verdana" pitchFamily="34" charset="0"/>
                <a:ea typeface="宋体" charset="-122"/>
              </a:defRPr>
            </a:lvl5pPr>
            <a:lvl6pPr marL="2514600" indent="-228600" eaLnBrk="0" fontAlgn="base" hangingPunct="0">
              <a:spcBef>
                <a:spcPct val="0"/>
              </a:spcBef>
              <a:spcAft>
                <a:spcPct val="0"/>
              </a:spcAft>
              <a:defRPr kumimoji="1" sz="2400">
                <a:solidFill>
                  <a:schemeClr val="tx1"/>
                </a:solidFill>
                <a:latin typeface="Verdana" pitchFamily="34" charset="0"/>
                <a:ea typeface="宋体" charset="-122"/>
              </a:defRPr>
            </a:lvl6pPr>
            <a:lvl7pPr marL="2971800" indent="-228600" eaLnBrk="0" fontAlgn="base" hangingPunct="0">
              <a:spcBef>
                <a:spcPct val="0"/>
              </a:spcBef>
              <a:spcAft>
                <a:spcPct val="0"/>
              </a:spcAft>
              <a:defRPr kumimoji="1" sz="2400">
                <a:solidFill>
                  <a:schemeClr val="tx1"/>
                </a:solidFill>
                <a:latin typeface="Verdana" pitchFamily="34" charset="0"/>
                <a:ea typeface="宋体" charset="-122"/>
              </a:defRPr>
            </a:lvl7pPr>
            <a:lvl8pPr marL="3429000" indent="-228600" eaLnBrk="0" fontAlgn="base" hangingPunct="0">
              <a:spcBef>
                <a:spcPct val="0"/>
              </a:spcBef>
              <a:spcAft>
                <a:spcPct val="0"/>
              </a:spcAft>
              <a:defRPr kumimoji="1" sz="2400">
                <a:solidFill>
                  <a:schemeClr val="tx1"/>
                </a:solidFill>
                <a:latin typeface="Verdana" pitchFamily="34" charset="0"/>
                <a:ea typeface="宋体" charset="-122"/>
              </a:defRPr>
            </a:lvl8pPr>
            <a:lvl9pPr marL="3886200" indent="-228600" eaLnBrk="0" fontAlgn="base" hangingPunct="0">
              <a:spcBef>
                <a:spcPct val="0"/>
              </a:spcBef>
              <a:spcAft>
                <a:spcPct val="0"/>
              </a:spcAft>
              <a:defRPr kumimoji="1" sz="2400">
                <a:solidFill>
                  <a:schemeClr val="tx1"/>
                </a:solidFill>
                <a:latin typeface="Verdana" pitchFamily="34" charset="0"/>
                <a:ea typeface="宋体" charset="-122"/>
              </a:defRPr>
            </a:lvl9pPr>
          </a:lstStyle>
          <a:p>
            <a:pPr>
              <a:spcBef>
                <a:spcPct val="20000"/>
              </a:spcBef>
              <a:buClr>
                <a:srgbClr val="003366"/>
              </a:buClr>
              <a:buFont typeface="Wingdings" pitchFamily="2" charset="2"/>
              <a:buNone/>
            </a:pPr>
            <a:r>
              <a:rPr lang="en-US" altLang="zh-CN" sz="6600" b="1" i="1" dirty="0" smtClean="0">
                <a:solidFill>
                  <a:srgbClr val="003366"/>
                </a:solidFill>
                <a:latin typeface="Times New Roman" pitchFamily="18" charset="0"/>
              </a:rPr>
              <a:t>Thanks</a:t>
            </a:r>
            <a:r>
              <a:rPr lang="zh-CN" altLang="en-US" sz="6600" b="1" i="1" dirty="0" smtClean="0">
                <a:solidFill>
                  <a:srgbClr val="003366"/>
                </a:solidFill>
                <a:latin typeface="Times New Roman" pitchFamily="18" charset="0"/>
              </a:rPr>
              <a:t>！</a:t>
            </a:r>
          </a:p>
        </p:txBody>
      </p:sp>
    </p:spTree>
    <p:extLst>
      <p:ext uri="{BB962C8B-B14F-4D97-AF65-F5344CB8AC3E}">
        <p14:creationId xmlns:p14="http://schemas.microsoft.com/office/powerpoint/2010/main" val="846211699"/>
      </p:ext>
    </p:extLst>
  </p:cSld>
  <p:clrMapOvr>
    <a:masterClrMapping/>
  </p:clrMapOvr>
  <p:transition spd="slow" advTm="2000"/>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707</Words>
  <Application>Microsoft Office PowerPoint</Application>
  <PresentationFormat>自定义</PresentationFormat>
  <Paragraphs>91</Paragraphs>
  <Slides>15</Slides>
  <Notes>3</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3234</dc:title>
  <dc:creator/>
  <cp:lastModifiedBy/>
  <cp:revision>281</cp:revision>
  <dcterms:created xsi:type="dcterms:W3CDTF">2017-02-22T09:41:00Z</dcterms:created>
  <dcterms:modified xsi:type="dcterms:W3CDTF">2025-07-03T06:54:26Z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2052-11.1.0.10938</vt:lpwstr>
  </property>
  <property fmtid="{D5CDD505-2E9C-101B-9397-08002B2CF9AE}" pid="3" name="KSORubyTemplateID">
    <vt:lpwstr>2</vt:lpwstr>
  </property>
  <property fmtid="{D5CDD505-2E9C-101B-9397-08002B2CF9AE}" pid="4" name="ICV">
    <vt:lpwstr>9FDE1A79776E4CB484EB6D5A48B3859C</vt:lpwstr>
  </property>
</Properties>
</file>