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4" r:id="rId6"/>
    <p:sldId id="265" r:id="rId7"/>
    <p:sldId id="275" r:id="rId8"/>
    <p:sldId id="301" r:id="rId9"/>
    <p:sldId id="278" r:id="rId10"/>
    <p:sldId id="282" r:id="rId11"/>
    <p:sldId id="300" r:id="rId12"/>
    <p:sldId id="298" r:id="rId13"/>
    <p:sldId id="263" r:id="rId14"/>
    <p:sldId id="283" r:id="rId15"/>
    <p:sldId id="284" r:id="rId16"/>
    <p:sldId id="286" r:id="rId17"/>
    <p:sldId id="285" r:id="rId18"/>
    <p:sldId id="287" r:id="rId19"/>
    <p:sldId id="29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96" d="100"/>
          <a:sy n="96" d="100"/>
        </p:scale>
        <p:origin x="6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abi\PycharmProjects\crab\&#31616;&#21270;&#25968;&#2545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abi\PycharmProjects\crab\crab%20glitch&#22242;\&#26032;&#24314;%20Microsoft%20Excel%20&#24037;&#20316;&#3492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habi\PycharmProjects\crab\crab%20glitch&#22242;\&#26032;&#24314;%20Microsoft%20Excel%20&#24037;&#20316;&#3492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1.1275406119055822E-2"/>
                  <c:y val="-5.572150947051771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1600" baseline="0"/>
                      <a:t>y = 0.0786x - 3466</a:t>
                    </a:r>
                    <a:br>
                      <a:rPr lang="en-US" altLang="zh-CN" sz="1600" baseline="0"/>
                    </a:br>
                    <a:r>
                      <a:rPr lang="en-US" altLang="zh-CN" sz="1600" baseline="0"/>
                      <a:t>R² = 0.8154</a:t>
                    </a:r>
                    <a:endParaRPr lang="en-US" altLang="zh-CN" sz="160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Sheet1!$B$3:$B$23</c:f>
              <c:numCache>
                <c:formatCode>General</c:formatCode>
                <c:ptCount val="21"/>
                <c:pt idx="0">
                  <c:v>42447</c:v>
                </c:pt>
                <c:pt idx="1">
                  <c:v>47767.504000000001</c:v>
                </c:pt>
                <c:pt idx="2">
                  <c:v>50260.031000000003</c:v>
                </c:pt>
                <c:pt idx="3">
                  <c:v>50458.94</c:v>
                </c:pt>
                <c:pt idx="4">
                  <c:v>51452.02</c:v>
                </c:pt>
                <c:pt idx="5">
                  <c:v>51740.656000000003</c:v>
                </c:pt>
                <c:pt idx="6">
                  <c:v>51804.75</c:v>
                </c:pt>
                <c:pt idx="7">
                  <c:v>52084.072</c:v>
                </c:pt>
                <c:pt idx="8">
                  <c:v>52146.758000000002</c:v>
                </c:pt>
                <c:pt idx="9">
                  <c:v>52498.256999999998</c:v>
                </c:pt>
                <c:pt idx="10">
                  <c:v>52587.199999999997</c:v>
                </c:pt>
                <c:pt idx="11">
                  <c:v>53067.078000000001</c:v>
                </c:pt>
                <c:pt idx="12">
                  <c:v>53254.108999999997</c:v>
                </c:pt>
                <c:pt idx="13">
                  <c:v>53331.17</c:v>
                </c:pt>
                <c:pt idx="14">
                  <c:v>53970.19</c:v>
                </c:pt>
                <c:pt idx="15">
                  <c:v>55875.5</c:v>
                </c:pt>
                <c:pt idx="16">
                  <c:v>57839.8</c:v>
                </c:pt>
                <c:pt idx="17">
                  <c:v>58064.555</c:v>
                </c:pt>
                <c:pt idx="18">
                  <c:v>58237.357000000004</c:v>
                </c:pt>
                <c:pt idx="19">
                  <c:v>58470.7</c:v>
                </c:pt>
                <c:pt idx="20">
                  <c:v>58687.565000000002</c:v>
                </c:pt>
              </c:numCache>
            </c:numRef>
          </c:xVal>
          <c:yVal>
            <c:numRef>
              <c:f>Sheet1!$F$3:$F$23</c:f>
              <c:numCache>
                <c:formatCode>General</c:formatCode>
                <c:ptCount val="21"/>
                <c:pt idx="0">
                  <c:v>112</c:v>
                </c:pt>
                <c:pt idx="1">
                  <c:v>262</c:v>
                </c:pt>
                <c:pt idx="2">
                  <c:v>378</c:v>
                </c:pt>
                <c:pt idx="4">
                  <c:v>403</c:v>
                </c:pt>
                <c:pt idx="5">
                  <c:v>456</c:v>
                </c:pt>
                <c:pt idx="7">
                  <c:v>526</c:v>
                </c:pt>
                <c:pt idx="9">
                  <c:v>534</c:v>
                </c:pt>
                <c:pt idx="11">
                  <c:v>784</c:v>
                </c:pt>
                <c:pt idx="14">
                  <c:v>814</c:v>
                </c:pt>
                <c:pt idx="15">
                  <c:v>946</c:v>
                </c:pt>
                <c:pt idx="17">
                  <c:v>1380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31B-40BD-93DE-2CEEB6B5C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7202608"/>
        <c:axId val="457205872"/>
      </c:scatterChart>
      <c:valAx>
        <c:axId val="457202608"/>
        <c:scaling>
          <c:orientation val="minMax"/>
          <c:max val="60000"/>
          <c:min val="4000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205872"/>
        <c:crosses val="autoZero"/>
        <c:crossBetween val="midCat"/>
      </c:valAx>
      <c:valAx>
        <c:axId val="4572058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2026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2.5428331875182269E-2"/>
          <c:w val="0.85975240594925639"/>
          <c:h val="0.93518518518518523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36594161362013655"/>
                  <c:y val="-2.2008344233843735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Sheet1!$C$3:$C$24</c:f>
              <c:numCache>
                <c:formatCode>General</c:formatCode>
                <c:ptCount val="22"/>
                <c:pt idx="0">
                  <c:v>45965.738100000002</c:v>
                </c:pt>
                <c:pt idx="1">
                  <c:v>47767.504000000001</c:v>
                </c:pt>
                <c:pt idx="2">
                  <c:v>50260.031000000003</c:v>
                </c:pt>
                <c:pt idx="3">
                  <c:v>50458.94</c:v>
                </c:pt>
                <c:pt idx="4">
                  <c:v>51452.02</c:v>
                </c:pt>
                <c:pt idx="5">
                  <c:v>51740.656000000003</c:v>
                </c:pt>
                <c:pt idx="6">
                  <c:v>51804.75</c:v>
                </c:pt>
                <c:pt idx="7">
                  <c:v>52084.072</c:v>
                </c:pt>
                <c:pt idx="8">
                  <c:v>52146.758000000002</c:v>
                </c:pt>
                <c:pt idx="9">
                  <c:v>52498.256999999998</c:v>
                </c:pt>
                <c:pt idx="10">
                  <c:v>52587.199999999997</c:v>
                </c:pt>
                <c:pt idx="11">
                  <c:v>53067.078000000001</c:v>
                </c:pt>
                <c:pt idx="12">
                  <c:v>53254.108999999997</c:v>
                </c:pt>
                <c:pt idx="13">
                  <c:v>53331.17</c:v>
                </c:pt>
                <c:pt idx="14">
                  <c:v>53970.19</c:v>
                </c:pt>
                <c:pt idx="15">
                  <c:v>55875.5</c:v>
                </c:pt>
                <c:pt idx="16">
                  <c:v>57839.8</c:v>
                </c:pt>
                <c:pt idx="17">
                  <c:v>58064.555</c:v>
                </c:pt>
                <c:pt idx="18">
                  <c:v>58237.357000000004</c:v>
                </c:pt>
                <c:pt idx="19">
                  <c:v>58470.7</c:v>
                </c:pt>
                <c:pt idx="20">
                  <c:v>58687.565000000002</c:v>
                </c:pt>
                <c:pt idx="21">
                  <c:v>60633</c:v>
                </c:pt>
              </c:numCache>
            </c:numRef>
          </c:xVal>
          <c:yVal>
            <c:numRef>
              <c:f>Sheet1!$G$3:$G$24</c:f>
              <c:numCache>
                <c:formatCode>General</c:formatCode>
                <c:ptCount val="22"/>
                <c:pt idx="0">
                  <c:v>112</c:v>
                </c:pt>
                <c:pt idx="1">
                  <c:v>262</c:v>
                </c:pt>
                <c:pt idx="2">
                  <c:v>378</c:v>
                </c:pt>
                <c:pt idx="4">
                  <c:v>403</c:v>
                </c:pt>
                <c:pt idx="5">
                  <c:v>456</c:v>
                </c:pt>
                <c:pt idx="7">
                  <c:v>526</c:v>
                </c:pt>
                <c:pt idx="9">
                  <c:v>534</c:v>
                </c:pt>
                <c:pt idx="11">
                  <c:v>784</c:v>
                </c:pt>
                <c:pt idx="14">
                  <c:v>814</c:v>
                </c:pt>
                <c:pt idx="15">
                  <c:v>946</c:v>
                </c:pt>
                <c:pt idx="17">
                  <c:v>1380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010-45C4-9533-39C557AC6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7207504"/>
        <c:axId val="457210224"/>
      </c:scatterChart>
      <c:valAx>
        <c:axId val="457207504"/>
        <c:scaling>
          <c:orientation val="minMax"/>
          <c:max val="62000"/>
          <c:min val="4500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210224"/>
        <c:crosses val="autoZero"/>
        <c:crossBetween val="midCat"/>
      </c:valAx>
      <c:valAx>
        <c:axId val="457210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207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377211569484053E-2"/>
          <c:y val="2.9818239332461291E-2"/>
          <c:w val="0.85975240594925639"/>
          <c:h val="0.93518518518518523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2312964409916591"/>
                  <c:y val="-5.5151350461763388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trendlineLbl>
          </c:trendline>
          <c:xVal>
            <c:numRef>
              <c:f>Sheet1!$B$4:$B$24</c:f>
              <c:numCache>
                <c:formatCode>General</c:formatCode>
                <c:ptCount val="21"/>
                <c:pt idx="0">
                  <c:v>47767.504000000001</c:v>
                </c:pt>
                <c:pt idx="1">
                  <c:v>50260.031000000003</c:v>
                </c:pt>
                <c:pt idx="2">
                  <c:v>50458.94</c:v>
                </c:pt>
                <c:pt idx="3">
                  <c:v>51452.02</c:v>
                </c:pt>
                <c:pt idx="4">
                  <c:v>51740.656000000003</c:v>
                </c:pt>
                <c:pt idx="5">
                  <c:v>51804.75</c:v>
                </c:pt>
                <c:pt idx="6">
                  <c:v>52084.072</c:v>
                </c:pt>
                <c:pt idx="7">
                  <c:v>52146.758000000002</c:v>
                </c:pt>
                <c:pt idx="8">
                  <c:v>52498.256999999998</c:v>
                </c:pt>
                <c:pt idx="9">
                  <c:v>52587.199999999997</c:v>
                </c:pt>
                <c:pt idx="10">
                  <c:v>53067.078000000001</c:v>
                </c:pt>
                <c:pt idx="11">
                  <c:v>53254.108999999997</c:v>
                </c:pt>
                <c:pt idx="12">
                  <c:v>53331.17</c:v>
                </c:pt>
                <c:pt idx="13">
                  <c:v>53970.19</c:v>
                </c:pt>
                <c:pt idx="14">
                  <c:v>55875.5</c:v>
                </c:pt>
                <c:pt idx="15">
                  <c:v>57839.8</c:v>
                </c:pt>
                <c:pt idx="16">
                  <c:v>58064.555</c:v>
                </c:pt>
                <c:pt idx="17">
                  <c:v>58237.357000000004</c:v>
                </c:pt>
                <c:pt idx="18">
                  <c:v>58470.7</c:v>
                </c:pt>
                <c:pt idx="19">
                  <c:v>58687.565000000002</c:v>
                </c:pt>
                <c:pt idx="20">
                  <c:v>60633</c:v>
                </c:pt>
              </c:numCache>
            </c:numRef>
          </c:xVal>
          <c:yVal>
            <c:numRef>
              <c:f>Sheet1!$H$4:$H$24</c:f>
              <c:numCache>
                <c:formatCode>General</c:formatCode>
                <c:ptCount val="21"/>
                <c:pt idx="0">
                  <c:v>150</c:v>
                </c:pt>
                <c:pt idx="1">
                  <c:v>266</c:v>
                </c:pt>
                <c:pt idx="3">
                  <c:v>291</c:v>
                </c:pt>
                <c:pt idx="4">
                  <c:v>344</c:v>
                </c:pt>
                <c:pt idx="6">
                  <c:v>414</c:v>
                </c:pt>
                <c:pt idx="8">
                  <c:v>422</c:v>
                </c:pt>
                <c:pt idx="10">
                  <c:v>672</c:v>
                </c:pt>
                <c:pt idx="13">
                  <c:v>702</c:v>
                </c:pt>
                <c:pt idx="14">
                  <c:v>834</c:v>
                </c:pt>
                <c:pt idx="16">
                  <c:v>1268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6F9-42BF-A622-416269D7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7206416"/>
        <c:axId val="457197712"/>
      </c:scatterChart>
      <c:valAx>
        <c:axId val="457206416"/>
        <c:scaling>
          <c:orientation val="minMax"/>
          <c:max val="62000"/>
          <c:min val="4500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197712"/>
        <c:crosses val="autoZero"/>
        <c:crossBetween val="midCat"/>
      </c:valAx>
      <c:valAx>
        <c:axId val="457197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57206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84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451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521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361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92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02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80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0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67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346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37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B0437-1034-4153-8832-A60ABE3C6860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CB46C-A520-41D6-B2ED-E3D7978AC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9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b.man.ac.uk/pulsar/glitches/gTable.html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41.png"/><Relationship Id="rId4" Type="http://schemas.openxmlformats.org/officeDocument/2006/relationships/image" Target="../media/image66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chart" Target="../charts/chart3.xml"/><Relationship Id="rId3" Type="http://schemas.openxmlformats.org/officeDocument/2006/relationships/oleObject" Target="../embeddings/oleObject1.bin"/><Relationship Id="rId7" Type="http://schemas.openxmlformats.org/officeDocument/2006/relationships/image" Target="../media/image43.wmf"/><Relationship Id="rId12" Type="http://schemas.openxmlformats.org/officeDocument/2006/relationships/image" Target="../media/image45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chart" Target="../charts/chart1.xml"/><Relationship Id="rId10" Type="http://schemas.openxmlformats.org/officeDocument/2006/relationships/chart" Target="../charts/chart2.xml"/><Relationship Id="rId4" Type="http://schemas.openxmlformats.org/officeDocument/2006/relationships/image" Target="../media/image42.wmf"/><Relationship Id="rId9" Type="http://schemas.openxmlformats.org/officeDocument/2006/relationships/image" Target="../media/image4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zh-CN" b="1" dirty="0" smtClean="0">
                <a:solidFill>
                  <a:srgbClr val="FF0000"/>
                </a:solidFill>
              </a:rPr>
              <a:t>周期跃变</a:t>
            </a:r>
            <a:r>
              <a:rPr lang="zh-CN" altLang="en-US" b="1" dirty="0" smtClean="0">
                <a:solidFill>
                  <a:srgbClr val="FF0000"/>
                </a:solidFill>
              </a:rPr>
              <a:t>测量质量和半径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054620"/>
            <a:ext cx="9144000" cy="1655762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002060"/>
                </a:solidFill>
              </a:rPr>
              <a:t>郑小平</a:t>
            </a:r>
            <a:endParaRPr lang="en-US" altLang="zh-CN" b="1" dirty="0" smtClean="0">
              <a:solidFill>
                <a:srgbClr val="002060"/>
              </a:solidFill>
            </a:endParaRPr>
          </a:p>
          <a:p>
            <a:r>
              <a:rPr lang="zh-CN" altLang="en-US" b="1" dirty="0">
                <a:solidFill>
                  <a:srgbClr val="002060"/>
                </a:solidFill>
              </a:rPr>
              <a:t>华中</a:t>
            </a:r>
            <a:r>
              <a:rPr lang="zh-CN" altLang="en-US" b="1" dirty="0" smtClean="0">
                <a:solidFill>
                  <a:srgbClr val="002060"/>
                </a:solidFill>
              </a:rPr>
              <a:t>师范大学</a:t>
            </a:r>
            <a:endParaRPr lang="en-US" altLang="zh-CN" b="1" dirty="0" smtClean="0">
              <a:solidFill>
                <a:srgbClr val="002060"/>
              </a:solidFill>
            </a:endParaRPr>
          </a:p>
          <a:p>
            <a:r>
              <a:rPr lang="zh-CN" altLang="en-US" b="1" dirty="0">
                <a:solidFill>
                  <a:srgbClr val="002060"/>
                </a:solidFill>
              </a:rPr>
              <a:t>青岛</a:t>
            </a:r>
            <a:r>
              <a:rPr lang="en-US" altLang="zh-CN" b="1" dirty="0" smtClean="0">
                <a:solidFill>
                  <a:srgbClr val="002060"/>
                </a:solidFill>
              </a:rPr>
              <a:t>2025</a:t>
            </a:r>
            <a:endParaRPr lang="zh-CN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107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>
              <a:solidFill>
                <a:srgbClr val="0070C0"/>
              </a:solidFill>
            </a:endParaRPr>
          </a:p>
          <a:p>
            <a:r>
              <a:rPr lang="zh-CN" altLang="en-US" dirty="0" smtClean="0">
                <a:solidFill>
                  <a:srgbClr val="0070C0"/>
                </a:solidFill>
              </a:rPr>
              <a:t>中子星与脉冲星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r>
              <a:rPr lang="zh-CN" altLang="en-US" dirty="0" smtClean="0">
                <a:solidFill>
                  <a:srgbClr val="0070C0"/>
                </a:solidFill>
              </a:rPr>
              <a:t>脉冲星周期跃变（</a:t>
            </a:r>
            <a:r>
              <a:rPr lang="en-US" altLang="zh-CN" dirty="0" smtClean="0">
                <a:solidFill>
                  <a:srgbClr val="0070C0"/>
                </a:solidFill>
              </a:rPr>
              <a:t>glitch</a:t>
            </a:r>
            <a:r>
              <a:rPr lang="zh-CN" altLang="en-US" dirty="0" smtClean="0">
                <a:solidFill>
                  <a:srgbClr val="0070C0"/>
                </a:solidFill>
              </a:rPr>
              <a:t>）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r>
              <a:rPr lang="zh-CN" altLang="en-US" dirty="0" smtClean="0">
                <a:solidFill>
                  <a:srgbClr val="0070C0"/>
                </a:solidFill>
              </a:rPr>
              <a:t>测量中子星质量、半径和超流性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总结</a:t>
            </a:r>
            <a:endParaRPr lang="en-US" altLang="zh-CN" dirty="0" smtClean="0">
              <a:solidFill>
                <a:srgbClr val="0070C0"/>
              </a:solidFill>
            </a:endParaRP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671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70C0"/>
                </a:solidFill>
              </a:rPr>
              <a:t>中子星与脉冲星</a:t>
            </a:r>
            <a:endParaRPr lang="zh-CN" altLang="en-US" dirty="0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887" y="2115856"/>
            <a:ext cx="4318656" cy="357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4893" y="1668965"/>
            <a:ext cx="4306259" cy="445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文本框 4"/>
          <p:cNvSpPr txBox="1"/>
          <p:nvPr/>
        </p:nvSpPr>
        <p:spPr>
          <a:xfrm>
            <a:off x="2864448" y="6015478"/>
            <a:ext cx="141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accent4">
                    <a:lumMod val="50000"/>
                  </a:schemeClr>
                </a:solidFill>
              </a:rPr>
              <a:t>中子星结构</a:t>
            </a:r>
            <a:endParaRPr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06950" y="6098046"/>
            <a:ext cx="141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accent4">
                    <a:lumMod val="50000"/>
                  </a:schemeClr>
                </a:solidFill>
              </a:rPr>
              <a:t>脉冲星图像</a:t>
            </a:r>
            <a:endParaRPr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646" y="5335819"/>
            <a:ext cx="2301519" cy="104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85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70C0"/>
                </a:solidFill>
              </a:rPr>
              <a:t>脉冲星周期跃变（</a:t>
            </a:r>
            <a:r>
              <a:rPr lang="en-US" altLang="zh-CN" dirty="0" smtClean="0">
                <a:solidFill>
                  <a:srgbClr val="0070C0"/>
                </a:solidFill>
              </a:rPr>
              <a:t>glitch</a:t>
            </a:r>
            <a:r>
              <a:rPr lang="zh-CN" altLang="en-US" dirty="0" smtClean="0">
                <a:solidFill>
                  <a:srgbClr val="0070C0"/>
                </a:solidFill>
              </a:rPr>
              <a:t>）</a:t>
            </a:r>
            <a:endParaRPr lang="zh-CN" altLang="en-US" dirty="0"/>
          </a:p>
        </p:txBody>
      </p:sp>
      <p:pic>
        <p:nvPicPr>
          <p:cNvPr id="3" name="图片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378" y="1752104"/>
            <a:ext cx="3666083" cy="426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5958907" y="2882668"/>
            <a:ext cx="46603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3"/>
              </a:rPr>
              <a:t>http://www.jb.man.ac.uk/pulsar/glitches/gTable.html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958907" y="2227576"/>
            <a:ext cx="33698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Vela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脉冲星</a:t>
            </a:r>
            <a:r>
              <a:rPr lang="en-US" altLang="zh-CN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glitch(1969</a:t>
            </a:r>
            <a:r>
              <a:rPr lang="zh-CN" altLang="en-US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年首次）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425" y="3699168"/>
            <a:ext cx="4073501" cy="26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45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980" y="-122466"/>
            <a:ext cx="5630572" cy="698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4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00" y="715434"/>
            <a:ext cx="3247200" cy="29759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106" y="715434"/>
            <a:ext cx="4391451" cy="57052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271" y="3672000"/>
            <a:ext cx="3869929" cy="256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0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491" y="894523"/>
            <a:ext cx="4791477" cy="4526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本框 3"/>
          <p:cNvSpPr txBox="1"/>
          <p:nvPr/>
        </p:nvSpPr>
        <p:spPr>
          <a:xfrm>
            <a:off x="5350066" y="2829600"/>
            <a:ext cx="99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----</a:t>
            </a:r>
            <a:r>
              <a:rPr lang="en-US" altLang="zh-CN" dirty="0" smtClean="0">
                <a:solidFill>
                  <a:schemeClr val="accent4">
                    <a:lumMod val="50000"/>
                  </a:schemeClr>
                </a:solidFill>
              </a:rPr>
              <a:t>Vela</a:t>
            </a:r>
          </a:p>
          <a:p>
            <a:endParaRPr lang="en-US" altLang="zh-CN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en-US" altLang="zh-CN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altLang="zh-CN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</a:t>
            </a:r>
          </a:p>
          <a:p>
            <a:r>
              <a:rPr lang="en-US" altLang="zh-CN" dirty="0" smtClean="0">
                <a:solidFill>
                  <a:schemeClr val="accent4">
                    <a:lumMod val="50000"/>
                  </a:schemeClr>
                </a:solidFill>
              </a:rPr>
              <a:t>       </a:t>
            </a:r>
          </a:p>
          <a:p>
            <a:r>
              <a:rPr lang="en-US" altLang="zh-CN" dirty="0" smtClean="0">
                <a:solidFill>
                  <a:schemeClr val="accent4">
                    <a:lumMod val="50000"/>
                  </a:schemeClr>
                </a:solidFill>
              </a:rPr>
              <a:t>       Crab</a:t>
            </a:r>
            <a:endParaRPr lang="zh-CN" alt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5520638" y="4404940"/>
            <a:ext cx="309600" cy="7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8973" y="2981210"/>
            <a:ext cx="3099861" cy="259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6434" y="623232"/>
            <a:ext cx="3362400" cy="238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7846354" y="3780572"/>
            <a:ext cx="899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/>
              <a:t>1975</a:t>
            </a:r>
            <a:endParaRPr lang="zh-CN" altLang="en-US" dirty="0"/>
          </a:p>
        </p:txBody>
      </p: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8579426" y="1895321"/>
            <a:ext cx="8195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Vela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8630257" y="3733712"/>
            <a:ext cx="9545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Crab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7679639" y="1948066"/>
            <a:ext cx="6644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/>
              <a:t>1969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621" y="1044543"/>
            <a:ext cx="2060487" cy="122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26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1044" y="1709393"/>
            <a:ext cx="28448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3556" y="3166718"/>
            <a:ext cx="2132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541" y="4013923"/>
            <a:ext cx="3639627" cy="107298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21044" y="646177"/>
            <a:ext cx="165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星震模型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40008" y="2833290"/>
            <a:ext cx="155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Plate tectonic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88138" y="4796440"/>
            <a:ext cx="155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</a:t>
            </a:r>
            <a:r>
              <a:rPr lang="en-US" altLang="zh-CN" dirty="0" smtClean="0">
                <a:solidFill>
                  <a:srgbClr val="FF0000"/>
                </a:solidFill>
              </a:rPr>
              <a:t>ault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738" y="1654331"/>
            <a:ext cx="3452481" cy="114305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5483" y="3922335"/>
            <a:ext cx="4600575" cy="8191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114820" y="3210652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dvOTf9433e2d"/>
              </a:rPr>
              <a:t>Epstein </a:t>
            </a:r>
            <a:r>
              <a:rPr lang="en-US" altLang="zh-CN" dirty="0" smtClean="0">
                <a:solidFill>
                  <a:srgbClr val="000000"/>
                </a:solidFill>
                <a:latin typeface="AdvOTf9433e2d"/>
              </a:rPr>
              <a:t>&amp; </a:t>
            </a:r>
            <a:r>
              <a:rPr lang="en-US" altLang="zh-CN" dirty="0">
                <a:solidFill>
                  <a:srgbClr val="000000"/>
                </a:solidFill>
                <a:latin typeface="AdvOTf9433e2d"/>
              </a:rPr>
              <a:t>Link </a:t>
            </a:r>
            <a:r>
              <a:rPr lang="en-US" altLang="zh-CN" dirty="0">
                <a:solidFill>
                  <a:srgbClr val="0000FF"/>
                </a:solidFill>
                <a:latin typeface="AdvOTf9433e2d"/>
              </a:rPr>
              <a:t>2000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7037804" y="531830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000000"/>
                </a:solidFill>
                <a:latin typeface="AdvOTf9433e2d"/>
              </a:rPr>
              <a:t>Ruderman</a:t>
            </a:r>
            <a:r>
              <a:rPr lang="en-US" altLang="zh-CN" dirty="0">
                <a:solidFill>
                  <a:srgbClr val="000000"/>
                </a:solidFill>
                <a:latin typeface="AdvOTf9433e2d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AdvOTb0c9bf5d"/>
              </a:rPr>
              <a:t>(</a:t>
            </a:r>
            <a:r>
              <a:rPr lang="en-US" altLang="zh-CN" dirty="0">
                <a:solidFill>
                  <a:srgbClr val="0000FF"/>
                </a:solidFill>
                <a:latin typeface="AdvOTf9433e2d"/>
              </a:rPr>
              <a:t>1991</a:t>
            </a:r>
            <a:endParaRPr lang="zh-CN" altLang="en-US" dirty="0"/>
          </a:p>
        </p:txBody>
      </p:sp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1535288" y="5339352"/>
            <a:ext cx="41088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CMR12"/>
              </a:rPr>
              <a:t>Baym,Pines,Ruderman</a:t>
            </a:r>
            <a:r>
              <a:rPr lang="en-US" altLang="zh-CN" dirty="0">
                <a:latin typeface="CMR12"/>
              </a:rPr>
              <a:t>, </a:t>
            </a:r>
            <a:r>
              <a:rPr lang="en-US" altLang="zh-CN" dirty="0" smtClean="0">
                <a:latin typeface="CMR12"/>
              </a:rPr>
              <a:t>Nature </a:t>
            </a:r>
            <a:r>
              <a:rPr lang="en-US" altLang="zh-CN" dirty="0">
                <a:latin typeface="CMR12"/>
              </a:rPr>
              <a:t>(1969</a:t>
            </a:r>
            <a:r>
              <a:rPr lang="en-US" altLang="zh-CN" dirty="0" smtClean="0">
                <a:solidFill>
                  <a:srgbClr val="00B0F0"/>
                </a:solidFill>
                <a:latin typeface="CMR12"/>
              </a:rPr>
              <a:t>)</a:t>
            </a:r>
            <a:endParaRPr lang="zh-CN" alt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21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766" y="1346612"/>
            <a:ext cx="4646437" cy="29086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18" y="336460"/>
            <a:ext cx="5162772" cy="51806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595528" y="1659968"/>
            <a:ext cx="165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星震模型检验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1013637" y="4862721"/>
            <a:ext cx="25682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/>
              <a:t>Zheng</a:t>
            </a:r>
            <a:r>
              <a:rPr lang="en-US" altLang="zh-CN" sz="2000" b="1" dirty="0"/>
              <a:t> </a:t>
            </a:r>
            <a:r>
              <a:rPr lang="en-US" altLang="zh-CN" sz="2000" b="1" dirty="0" smtClean="0"/>
              <a:t>et al</a:t>
            </a:r>
            <a:r>
              <a:rPr lang="zh-CN" altLang="en-US" sz="2000" b="1" dirty="0" smtClean="0"/>
              <a:t>，</a:t>
            </a:r>
            <a:r>
              <a:rPr lang="en-US" altLang="zh-CN" sz="2000" b="1" dirty="0" err="1" smtClean="0"/>
              <a:t>ApJ</a:t>
            </a:r>
            <a:r>
              <a:rPr lang="en-US" altLang="zh-CN" sz="2000" b="1" dirty="0" smtClean="0"/>
              <a:t> 2025</a:t>
            </a:r>
            <a:endParaRPr lang="zh-CN" altLang="en-US" sz="2000" b="1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498" y="4371523"/>
            <a:ext cx="2838024" cy="75169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870" y="5332643"/>
            <a:ext cx="3625328" cy="7811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79085" y="4562703"/>
            <a:ext cx="155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Plate tectonic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51969" y="5538572"/>
            <a:ext cx="1550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</a:t>
            </a:r>
            <a:r>
              <a:rPr lang="en-US" altLang="zh-CN" dirty="0" smtClean="0">
                <a:solidFill>
                  <a:srgbClr val="FF0000"/>
                </a:solidFill>
              </a:rPr>
              <a:t>ault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27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7863" y="4310284"/>
            <a:ext cx="5479832" cy="1195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/>
          <p:nvPr/>
        </p:nvSpPr>
        <p:spPr>
          <a:xfrm>
            <a:off x="7451278" y="5596621"/>
            <a:ext cx="25723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b="1" dirty="0" err="1"/>
              <a:t>Zheng</a:t>
            </a:r>
            <a:r>
              <a:rPr lang="en-US" altLang="zh-CN" sz="1350" b="1" dirty="0"/>
              <a:t> and Wang</a:t>
            </a:r>
            <a:r>
              <a:rPr lang="zh-CN" altLang="en-US" sz="1350" b="1" dirty="0" smtClean="0"/>
              <a:t>，</a:t>
            </a:r>
            <a:r>
              <a:rPr lang="en-US" altLang="zh-CN" sz="1350" b="1" dirty="0" smtClean="0"/>
              <a:t>in Preparation</a:t>
            </a:r>
            <a:endParaRPr lang="zh-CN" altLang="en-US" sz="135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1748669" y="1020943"/>
            <a:ext cx="241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双成份流体力学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65" y="1515123"/>
            <a:ext cx="4136118" cy="27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1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0126" y="1060158"/>
            <a:ext cx="3852024" cy="12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8"/>
          <p:cNvSpPr txBox="1"/>
          <p:nvPr/>
        </p:nvSpPr>
        <p:spPr>
          <a:xfrm>
            <a:off x="8639294" y="1572516"/>
            <a:ext cx="1420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Nature  1992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583" y="1060158"/>
            <a:ext cx="2804711" cy="139404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0866" y="2766224"/>
            <a:ext cx="50863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1238" y="3174216"/>
            <a:ext cx="22098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4484" y="3177265"/>
            <a:ext cx="24098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6637975" y="3083603"/>
            <a:ext cx="2736850" cy="863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11358" y="4264504"/>
            <a:ext cx="51911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8"/>
          <p:cNvSpPr txBox="1"/>
          <p:nvPr/>
        </p:nvSpPr>
        <p:spPr>
          <a:xfrm>
            <a:off x="9591334" y="3296839"/>
            <a:ext cx="1546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>
                <a:solidFill>
                  <a:srgbClr val="00B0F0"/>
                </a:solidFill>
              </a:rPr>
              <a:t>Zheng</a:t>
            </a:r>
            <a:r>
              <a:rPr lang="zh-CN" altLang="en-US" b="1" dirty="0" smtClean="0">
                <a:solidFill>
                  <a:srgbClr val="00B0F0"/>
                </a:solidFill>
              </a:rPr>
              <a:t>，</a:t>
            </a:r>
            <a:r>
              <a:rPr lang="en-US" altLang="zh-CN" b="1" dirty="0" smtClean="0">
                <a:solidFill>
                  <a:srgbClr val="00B0F0"/>
                </a:solidFill>
              </a:rPr>
              <a:t>Wang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20180" y="6129034"/>
            <a:ext cx="3784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070C0"/>
                </a:solidFill>
              </a:rPr>
              <a:t>Crab</a:t>
            </a:r>
            <a:r>
              <a:rPr lang="zh-CN" altLang="en-US" sz="2000" dirty="0" smtClean="0">
                <a:solidFill>
                  <a:srgbClr val="0070C0"/>
                </a:solidFill>
              </a:rPr>
              <a:t>慢升与力矩改变很好地关联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03783" y="2283079"/>
            <a:ext cx="36004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4562783" y="2356104"/>
            <a:ext cx="649287" cy="719137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67383" y="2356104"/>
            <a:ext cx="1152525" cy="719137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83508" y="2356104"/>
            <a:ext cx="647700" cy="719137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6147108" y="2427541"/>
            <a:ext cx="24860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Vortex creep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7875895" y="2140204"/>
            <a:ext cx="1847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Slow rise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7228195" y="3003804"/>
            <a:ext cx="29416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200">
                <a:solidFill>
                  <a:srgbClr val="FF0000"/>
                </a:solidFill>
              </a:rPr>
              <a:t>Persistent Shift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2043" y="465001"/>
            <a:ext cx="162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超</a:t>
            </a:r>
            <a:r>
              <a:rPr lang="zh-CN" altLang="en-US" b="1" dirty="0" smtClean="0">
                <a:solidFill>
                  <a:srgbClr val="FF0000"/>
                </a:solidFill>
              </a:rPr>
              <a:t>流模型检验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0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40668" y="2286324"/>
            <a:ext cx="241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超</a:t>
            </a:r>
            <a:r>
              <a:rPr lang="zh-CN" altLang="en-US" b="1" dirty="0" smtClean="0">
                <a:solidFill>
                  <a:srgbClr val="FF0000"/>
                </a:solidFill>
              </a:rPr>
              <a:t>流角动量库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308" y="3374592"/>
            <a:ext cx="1362075" cy="847725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>
                <a:solidFill>
                  <a:srgbClr val="0070C0"/>
                </a:solidFill>
              </a:rPr>
              <a:t>测量中子星质量、半径和超流性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584" y="1810062"/>
            <a:ext cx="3353268" cy="3810532"/>
          </a:xfrm>
          <a:prstGeom prst="rect">
            <a:avLst/>
          </a:prstGeom>
        </p:spPr>
      </p:pic>
      <p:cxnSp>
        <p:nvCxnSpPr>
          <p:cNvPr id="9" name="肘形连接符 8"/>
          <p:cNvCxnSpPr/>
          <p:nvPr/>
        </p:nvCxnSpPr>
        <p:spPr>
          <a:xfrm flipV="1">
            <a:off x="3897745" y="2733964"/>
            <a:ext cx="2752437" cy="914400"/>
          </a:xfrm>
          <a:prstGeom prst="bent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826309" y="3648365"/>
            <a:ext cx="644092" cy="4618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711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01" y="675668"/>
            <a:ext cx="11229837" cy="35695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01" y="4245217"/>
            <a:ext cx="11141768" cy="251725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215774" y="2275776"/>
            <a:ext cx="2759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accent4">
                    <a:lumMod val="50000"/>
                  </a:schemeClr>
                </a:solidFill>
                <a:effectLst/>
                <a:latin typeface="NimbusRomNo9L-Regu"/>
              </a:rPr>
              <a:t>Fuentes et al A&amp;A 2019</a:t>
            </a:r>
            <a:endParaRPr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8174" y="5234198"/>
            <a:ext cx="2759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accent4">
                    <a:lumMod val="50000"/>
                  </a:schemeClr>
                </a:solidFill>
                <a:latin typeface="NimbusRomNo9L-Regu"/>
              </a:rPr>
              <a:t>Zhu and </a:t>
            </a:r>
            <a:r>
              <a:rPr lang="en-US" altLang="zh-CN" b="1" dirty="0" err="1" smtClean="0">
                <a:solidFill>
                  <a:schemeClr val="accent4">
                    <a:lumMod val="50000"/>
                  </a:schemeClr>
                </a:solidFill>
                <a:latin typeface="NimbusRomNo9L-Regu"/>
              </a:rPr>
              <a:t>Zheng</a:t>
            </a:r>
            <a:r>
              <a:rPr lang="en-US" altLang="zh-CN" b="1" dirty="0" smtClean="0">
                <a:solidFill>
                  <a:schemeClr val="accent4">
                    <a:lumMod val="50000"/>
                  </a:schemeClr>
                </a:solidFill>
                <a:effectLst/>
                <a:latin typeface="NimbusRomNo9L-Regu"/>
              </a:rPr>
              <a:t> </a:t>
            </a:r>
            <a:r>
              <a:rPr lang="en-US" altLang="zh-CN" b="1" dirty="0" err="1" smtClean="0">
                <a:solidFill>
                  <a:schemeClr val="accent4">
                    <a:lumMod val="50000"/>
                  </a:schemeClr>
                </a:solidFill>
                <a:effectLst/>
                <a:latin typeface="NimbusRomNo9L-Regu"/>
              </a:rPr>
              <a:t>ApJ</a:t>
            </a:r>
            <a:r>
              <a:rPr lang="en-US" altLang="zh-CN" b="1" dirty="0" smtClean="0">
                <a:solidFill>
                  <a:schemeClr val="accent4">
                    <a:lumMod val="50000"/>
                  </a:schemeClr>
                </a:solidFill>
                <a:effectLst/>
                <a:latin typeface="NimbusRomNo9L-Regu"/>
              </a:rPr>
              <a:t> 2025</a:t>
            </a:r>
            <a:endParaRPr lang="zh-CN" alt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4269" y="226616"/>
            <a:ext cx="2418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超</a:t>
            </a:r>
            <a:r>
              <a:rPr lang="zh-CN" altLang="en-US" b="1" dirty="0" smtClean="0">
                <a:solidFill>
                  <a:srgbClr val="FF0000"/>
                </a:solidFill>
              </a:rPr>
              <a:t>流角动量库</a:t>
            </a:r>
            <a:endParaRPr lang="en-US" altLang="zh-CN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66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229" y="4863115"/>
            <a:ext cx="4043296" cy="680555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8351" y="3830153"/>
            <a:ext cx="1625203" cy="59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8742934" y="3239642"/>
            <a:ext cx="198176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50" dirty="0">
                <a:solidFill>
                  <a:srgbClr val="0070C0"/>
                </a:solidFill>
              </a:rPr>
              <a:t>这两个公式比较发现</a:t>
            </a:r>
            <a:r>
              <a:rPr lang="en-US" altLang="zh-CN" sz="1350" dirty="0">
                <a:solidFill>
                  <a:srgbClr val="0070C0"/>
                </a:solidFill>
              </a:rPr>
              <a:t>glitch</a:t>
            </a:r>
            <a:r>
              <a:rPr lang="zh-CN" altLang="en-US" sz="1350" dirty="0">
                <a:solidFill>
                  <a:srgbClr val="0070C0"/>
                </a:solidFill>
              </a:rPr>
              <a:t>耦合常数反映了中子星结构</a:t>
            </a:r>
            <a:r>
              <a:rPr lang="en-US" altLang="zh-CN" sz="1350" dirty="0">
                <a:solidFill>
                  <a:srgbClr val="0070C0"/>
                </a:solidFill>
              </a:rPr>
              <a:t>,</a:t>
            </a:r>
            <a:r>
              <a:rPr lang="zh-CN" altLang="en-US" sz="1350" dirty="0">
                <a:solidFill>
                  <a:srgbClr val="0070C0"/>
                </a:solidFill>
              </a:rPr>
              <a:t>它们给出质量</a:t>
            </a:r>
            <a:r>
              <a:rPr lang="en-US" altLang="zh-CN" sz="1350" dirty="0">
                <a:solidFill>
                  <a:srgbClr val="0070C0"/>
                </a:solidFill>
              </a:rPr>
              <a:t>-</a:t>
            </a:r>
            <a:r>
              <a:rPr lang="zh-CN" altLang="en-US" sz="1350" dirty="0">
                <a:solidFill>
                  <a:srgbClr val="0070C0"/>
                </a:solidFill>
              </a:rPr>
              <a:t>半径的限制，但</a:t>
            </a:r>
            <a:r>
              <a:rPr lang="en-US" altLang="zh-CN" sz="1350" dirty="0">
                <a:solidFill>
                  <a:srgbClr val="0070C0"/>
                </a:solidFill>
              </a:rPr>
              <a:t>Crab</a:t>
            </a:r>
            <a:r>
              <a:rPr lang="zh-CN" altLang="en-US" sz="1350" dirty="0">
                <a:solidFill>
                  <a:srgbClr val="0070C0"/>
                </a:solidFill>
              </a:rPr>
              <a:t>小</a:t>
            </a:r>
            <a:r>
              <a:rPr lang="en-US" altLang="zh-CN" sz="1350" dirty="0">
                <a:solidFill>
                  <a:srgbClr val="0070C0"/>
                </a:solidFill>
              </a:rPr>
              <a:t>3</a:t>
            </a:r>
            <a:r>
              <a:rPr lang="zh-CN" altLang="en-US" sz="1350" dirty="0">
                <a:solidFill>
                  <a:srgbClr val="0070C0"/>
                </a:solidFill>
              </a:rPr>
              <a:t>个量级！</a:t>
            </a:r>
            <a:r>
              <a:rPr lang="zh-CN" altLang="en-US" sz="1350" dirty="0">
                <a:solidFill>
                  <a:srgbClr val="FF0000"/>
                </a:solidFill>
              </a:rPr>
              <a:t>说明</a:t>
            </a:r>
            <a:r>
              <a:rPr lang="en-US" altLang="zh-CN" sz="1350" dirty="0">
                <a:solidFill>
                  <a:srgbClr val="FF0000"/>
                </a:solidFill>
              </a:rPr>
              <a:t>G</a:t>
            </a:r>
            <a:r>
              <a:rPr lang="zh-CN" altLang="en-US" sz="1350" dirty="0">
                <a:solidFill>
                  <a:srgbClr val="FF0000"/>
                </a:solidFill>
              </a:rPr>
              <a:t>并不总是有效的。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061157EE-7881-C0FB-8FC4-A8C215F5D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1670" y="1168608"/>
            <a:ext cx="3278387" cy="213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55615" y="1131053"/>
            <a:ext cx="3328445" cy="221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6"/>
          <p:cNvSpPr txBox="1"/>
          <p:nvPr/>
        </p:nvSpPr>
        <p:spPr>
          <a:xfrm>
            <a:off x="7790121" y="4691421"/>
            <a:ext cx="2363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Link</a:t>
            </a:r>
            <a:r>
              <a:rPr lang="en-US" altLang="zh-CN" sz="2000" b="1" dirty="0" smtClean="0"/>
              <a:t> et al</a:t>
            </a:r>
            <a:r>
              <a:rPr lang="zh-CN" altLang="en-US" sz="2000" b="1" dirty="0" smtClean="0"/>
              <a:t>，</a:t>
            </a:r>
            <a:r>
              <a:rPr lang="en-US" altLang="zh-CN" sz="2000" b="1" dirty="0"/>
              <a:t>PRL</a:t>
            </a:r>
            <a:r>
              <a:rPr lang="en-US" altLang="zh-CN" sz="2000" b="1" dirty="0" smtClean="0"/>
              <a:t> 1999</a:t>
            </a:r>
            <a:endParaRPr lang="zh-CN" altLang="en-US" sz="2000" b="1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84694" y="3797622"/>
            <a:ext cx="2070289" cy="67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左箭头 11"/>
          <p:cNvSpPr/>
          <p:nvPr/>
        </p:nvSpPr>
        <p:spPr>
          <a:xfrm rot="10800000">
            <a:off x="4706260" y="3996830"/>
            <a:ext cx="902091" cy="323624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7780" y="4883954"/>
            <a:ext cx="273653" cy="6430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66619" y="335465"/>
            <a:ext cx="3870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基于角动量守恒</a:t>
            </a:r>
            <a:r>
              <a:rPr lang="zh-CN" altLang="en-US" sz="2000" dirty="0">
                <a:solidFill>
                  <a:srgbClr val="FF0000"/>
                </a:solidFill>
              </a:rPr>
              <a:t>超</a:t>
            </a:r>
            <a:r>
              <a:rPr lang="zh-CN" altLang="en-US" sz="2000" dirty="0" smtClean="0">
                <a:solidFill>
                  <a:srgbClr val="FF0000"/>
                </a:solidFill>
              </a:rPr>
              <a:t>流库与</a:t>
            </a:r>
            <a:r>
              <a:rPr lang="en-US" altLang="zh-CN" sz="2000" dirty="0" smtClean="0">
                <a:solidFill>
                  <a:srgbClr val="FF0000"/>
                </a:solidFill>
              </a:rPr>
              <a:t>glitch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36889" y="887577"/>
            <a:ext cx="3715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基于能量守恒</a:t>
            </a:r>
            <a:r>
              <a:rPr lang="zh-CN" altLang="en-US" sz="2000" dirty="0">
                <a:solidFill>
                  <a:srgbClr val="FF0000"/>
                </a:solidFill>
              </a:rPr>
              <a:t>超流</a:t>
            </a:r>
            <a:r>
              <a:rPr lang="zh-CN" altLang="en-US" sz="2000" dirty="0" smtClean="0">
                <a:solidFill>
                  <a:srgbClr val="FF0000"/>
                </a:solidFill>
              </a:rPr>
              <a:t>库与</a:t>
            </a:r>
            <a:r>
              <a:rPr lang="en-US" altLang="zh-CN" sz="2000" dirty="0" smtClean="0">
                <a:solidFill>
                  <a:srgbClr val="FF0000"/>
                </a:solidFill>
              </a:rPr>
              <a:t>glitch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7894" y="1882792"/>
            <a:ext cx="1350169" cy="43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5152062" y="1931265"/>
                <a:ext cx="136243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PB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≤∆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res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062" y="1931265"/>
                <a:ext cx="1362432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4464" r="-1786" b="-1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左箭头 5"/>
          <p:cNvSpPr/>
          <p:nvPr/>
        </p:nvSpPr>
        <p:spPr>
          <a:xfrm>
            <a:off x="6677437" y="1939460"/>
            <a:ext cx="1304070" cy="323624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312641" y="5080882"/>
                <a:ext cx="2033661" cy="6770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i="1" dirty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CN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</m:e>
                                    <m:sub>
                                      <m:r>
                                        <a:rPr lang="en-US" altLang="zh-CN" i="1" dirty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i="1" dirty="0">
                                          <a:latin typeface="Cambria Math" panose="02040503050406030204" pitchFamily="18" charset="0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i="1" dirty="0">
                                          <a:latin typeface="Cambria Math" panose="02040503050406030204" pitchFamily="18" charset="0"/>
                                        </a:rPr>
                                        <m:t>F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641" y="5080882"/>
                <a:ext cx="2033661" cy="67704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4934373" y="5083602"/>
                <a:ext cx="1073884" cy="591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l-GR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373" y="5083602"/>
                <a:ext cx="1073884" cy="59131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8142738" y="2962318"/>
            <a:ext cx="7069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dirty="0">
                <a:solidFill>
                  <a:srgbClr val="FF0000"/>
                </a:solidFill>
              </a:rPr>
              <a:t>Crab</a:t>
            </a:r>
            <a:r>
              <a:rPr lang="zh-CN" altLang="en-US" sz="1500" dirty="0">
                <a:solidFill>
                  <a:srgbClr val="FF0000"/>
                </a:solidFill>
              </a:rPr>
              <a:t>结构参数</a:t>
            </a:r>
            <a:r>
              <a:rPr lang="en-US" altLang="zh-CN" sz="1500" dirty="0">
                <a:solidFill>
                  <a:srgbClr val="FF0000"/>
                </a:solidFill>
              </a:rPr>
              <a:t> </a:t>
            </a:r>
            <a:endParaRPr lang="zh-CN" altLang="en-US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6606575" y="3141611"/>
                <a:ext cx="1254639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575" y="3141611"/>
                <a:ext cx="1254639" cy="5186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下箭头 12"/>
          <p:cNvSpPr/>
          <p:nvPr/>
        </p:nvSpPr>
        <p:spPr>
          <a:xfrm>
            <a:off x="5787559" y="2502192"/>
            <a:ext cx="294264" cy="3533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6"/>
          <p:cNvSpPr txBox="1"/>
          <p:nvPr/>
        </p:nvSpPr>
        <p:spPr>
          <a:xfrm>
            <a:off x="7790121" y="5947565"/>
            <a:ext cx="3127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err="1" smtClean="0"/>
              <a:t>Zheng</a:t>
            </a:r>
            <a:r>
              <a:rPr lang="en-US" altLang="zh-CN" sz="2000" b="1" dirty="0" smtClean="0"/>
              <a:t> et al</a:t>
            </a:r>
            <a:r>
              <a:rPr lang="zh-CN" altLang="en-US" sz="2000" b="1" dirty="0" smtClean="0"/>
              <a:t>，</a:t>
            </a:r>
            <a:r>
              <a:rPr lang="en-US" altLang="zh-CN" sz="2000" b="1" dirty="0" smtClean="0"/>
              <a:t>in preparation</a:t>
            </a:r>
            <a:endParaRPr lang="zh-CN" altLang="en-US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"/>
              <p:cNvSpPr txBox="1"/>
              <p:nvPr/>
            </p:nvSpPr>
            <p:spPr>
              <a:xfrm>
                <a:off x="2837073" y="3051897"/>
                <a:ext cx="3097618" cy="7969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indent="457200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sz="2000" i="1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CN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</m:sSub>
                          <m:d>
                            <m:dPr>
                              <m:ctrlPr>
                                <a:rPr lang="zh-CN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𝑀</m:t>
                              </m:r>
                              <m:r>
                                <a:rPr lang="en-US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</m:d>
                        </m:num>
                        <m:den>
                          <m:r>
                            <a:rPr lang="en-US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𝐼</m:t>
                          </m:r>
                        </m:den>
                      </m:f>
                      <m:r>
                        <a:rPr lang="en-US" sz="20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zh-CN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sz="2000" b="0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zh-CN" sz="20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CN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zh-CN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zh-CN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en-US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𝐼</m:t>
                              </m:r>
                              <m:r>
                                <a:rPr lang="el-GR" sz="20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𝛺</m:t>
                              </m:r>
                              <m:acc>
                                <m:accPr>
                                  <m:chr m:val="̇"/>
                                  <m:ctrlPr>
                                    <a:rPr lang="zh-CN" sz="20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Ω</m:t>
                                  </m:r>
                                </m:e>
                              </m:acc>
                            </m:den>
                          </m:f>
                        </m:e>
                      </m:d>
                    </m:oMath>
                  </m:oMathPara>
                </a14:m>
                <a:endParaRPr lang="zh-CN" sz="20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  <a:p>
                <a:pPr indent="457200">
                  <a:spcAft>
                    <a:spcPts val="0"/>
                  </a:spcAft>
                </a:pPr>
                <a:r>
                  <a:rPr lang="en-US" sz="105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 </a:t>
                </a:r>
                <a:endParaRPr lang="zh-CN" sz="120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6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073" y="3051897"/>
                <a:ext cx="3097618" cy="7969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3016144" y="5026633"/>
                <a:ext cx="1540279" cy="7443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i="1" dirty="0" smtClean="0">
                    <a:solidFill>
                      <a:srgbClr val="00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B=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acc>
                          <m:accPr>
                            <m:chr m:val="̇"/>
                            <m:ctrlPr>
                              <a:rPr lang="zh-CN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altLang="zh-CN" sz="24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Ω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zh-CN" altLang="zh-C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ΣΔ</m:t>
                        </m:r>
                        <m:sSub>
                          <m:sSubPr>
                            <m:ctrlPr>
                              <a:rPr lang="zh-CN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zh-CN" altLang="zh-C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Ω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𝑝𝑖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altLang="zh-CN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ΣΔ</m:t>
                        </m:r>
                        <m:sSub>
                          <m:sSubPr>
                            <m:ctrlPr>
                              <a:rPr lang="zh-CN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144" y="5026633"/>
                <a:ext cx="1540279" cy="744306"/>
              </a:xfrm>
              <a:prstGeom prst="rect">
                <a:avLst/>
              </a:prstGeom>
              <a:blipFill rotWithShape="0">
                <a:blip r:embed="rId8"/>
                <a:stretch>
                  <a:fillRect l="-6349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/>
          <p:nvPr/>
        </p:nvCxnSpPr>
        <p:spPr>
          <a:xfrm>
            <a:off x="8346302" y="1987590"/>
            <a:ext cx="1378020" cy="2754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8414327" y="1987590"/>
            <a:ext cx="1273736" cy="2682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0229" y="4045228"/>
            <a:ext cx="4043296" cy="68055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5780" y="4066067"/>
            <a:ext cx="273653" cy="64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6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BF9B0DE-7AB7-0391-C520-41186C68D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="" xmlns:a16="http://schemas.microsoft.com/office/drawing/2014/main" id="{87A18629-611F-2A73-030D-A67D195CF5A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" y="0"/>
          <a:ext cx="5288690" cy="685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6410">
                  <a:extLst>
                    <a:ext uri="{9D8B030D-6E8A-4147-A177-3AD203B41FA5}">
                      <a16:colId xmlns="" xmlns:a16="http://schemas.microsoft.com/office/drawing/2014/main" val="1555322611"/>
                    </a:ext>
                  </a:extLst>
                </a:gridCol>
                <a:gridCol w="922957">
                  <a:extLst>
                    <a:ext uri="{9D8B030D-6E8A-4147-A177-3AD203B41FA5}">
                      <a16:colId xmlns="" xmlns:a16="http://schemas.microsoft.com/office/drawing/2014/main" val="2875017088"/>
                    </a:ext>
                  </a:extLst>
                </a:gridCol>
                <a:gridCol w="791106">
                  <a:extLst>
                    <a:ext uri="{9D8B030D-6E8A-4147-A177-3AD203B41FA5}">
                      <a16:colId xmlns="" xmlns:a16="http://schemas.microsoft.com/office/drawing/2014/main" val="781383348"/>
                    </a:ext>
                  </a:extLst>
                </a:gridCol>
                <a:gridCol w="805757">
                  <a:extLst>
                    <a:ext uri="{9D8B030D-6E8A-4147-A177-3AD203B41FA5}">
                      <a16:colId xmlns="" xmlns:a16="http://schemas.microsoft.com/office/drawing/2014/main" val="3455126632"/>
                    </a:ext>
                  </a:extLst>
                </a:gridCol>
                <a:gridCol w="600655">
                  <a:extLst>
                    <a:ext uri="{9D8B030D-6E8A-4147-A177-3AD203B41FA5}">
                      <a16:colId xmlns="" xmlns:a16="http://schemas.microsoft.com/office/drawing/2014/main" val="581732659"/>
                    </a:ext>
                  </a:extLst>
                </a:gridCol>
                <a:gridCol w="761805">
                  <a:extLst>
                    <a:ext uri="{9D8B030D-6E8A-4147-A177-3AD203B41FA5}">
                      <a16:colId xmlns="" xmlns:a16="http://schemas.microsoft.com/office/drawing/2014/main" val="2306919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MJD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Df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持续衰减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shift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>
                          <a:effectLst/>
                        </a:rPr>
                        <a:t>累计</a:t>
                      </a:r>
                      <a:r>
                        <a:rPr lang="en-US" sz="1200" u="none" strike="noStrike">
                          <a:effectLst/>
                        </a:rPr>
                        <a:t>shift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extLst>
                  <a:ext uri="{0D108BD9-81ED-4DB2-BD59-A6C34878D82A}">
                    <a16:rowId xmlns="" xmlns:a16="http://schemas.microsoft.com/office/drawing/2014/main" val="398704215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days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1.00E-06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1E-15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1E-15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1E-15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extLst>
                  <a:ext uri="{0D108BD9-81ED-4DB2-BD59-A6C34878D82A}">
                    <a16:rowId xmlns="" xmlns:a16="http://schemas.microsoft.com/office/drawing/2014/main" val="390902367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1975 February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42447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1.08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112(2)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extLst>
                  <a:ext uri="{0D108BD9-81ED-4DB2-BD59-A6C34878D82A}">
                    <a16:rowId xmlns="" xmlns:a16="http://schemas.microsoft.com/office/drawing/2014/main" val="201869351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1989 August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47767.504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2.43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150(2)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150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262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55278968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1996 June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50260.031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0.953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116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378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31843419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1997 January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50458.94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0.18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116(5)a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5987218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1999 October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51452.02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25(3)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25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403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64186455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2000 July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51740.656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0.75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53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456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06930658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2000 September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51804.75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0.105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53(3)a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338682886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2001 June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52084.072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0.675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70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526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238993965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2001 October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52146.758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0.265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70(10)a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388946889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 2002 Augus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52498.257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0.101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534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361817876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2002 September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52587.2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0.05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8(2)a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172010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 2004 March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53067.078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6.37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250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784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5412572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2004 September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53254.109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0.145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56143493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2004 November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53331.17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0.08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250(20)b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224064393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 2006 Augus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53970.19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0.65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30(5)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30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814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6070989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2011  November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55875.5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1.18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132(5)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>
                          <a:effectLst/>
                        </a:rPr>
                        <a:t>132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946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12567530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2017 March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57839.8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0.067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23413826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2017 November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58064.555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15.491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effectLst/>
                        </a:rPr>
                        <a:t>434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1380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4033436696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2018 March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58237.357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0.121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146082533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2018 November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58470.7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0.07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269725335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2019 July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58687.565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0.938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434(8)c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218876664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2024 11</a:t>
                      </a:r>
                      <a:r>
                        <a:rPr lang="zh-CN" altLang="en-US" sz="1100" u="none" strike="noStrike" dirty="0">
                          <a:effectLst/>
                        </a:rPr>
                        <a:t>月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0" marR="5710" marT="57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u="none" strike="noStrike" dirty="0">
                          <a:effectLst/>
                        </a:rPr>
                        <a:t>60633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0" marR="5710" marT="571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959" marR="5959" marT="5959" marB="0" anchor="b"/>
                </a:tc>
                <a:extLst>
                  <a:ext uri="{0D108BD9-81ED-4DB2-BD59-A6C34878D82A}">
                    <a16:rowId xmlns="" xmlns:a16="http://schemas.microsoft.com/office/drawing/2014/main" val="531482829"/>
                  </a:ext>
                </a:extLst>
              </a:tr>
            </a:tbl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="" xmlns:a16="http://schemas.microsoft.com/office/drawing/2014/main" id="{CEE68C08-FCDE-126A-A85F-19A9D574CB36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301851" y="1107118"/>
          <a:ext cx="3432261" cy="960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" name="AxMath" r:id="rId3" imgW="2019600" imgH="565200" progId="Equation.AxMath">
                  <p:embed/>
                </p:oleObj>
              </mc:Choice>
              <mc:Fallback>
                <p:oleObj name="AxMath" r:id="rId3" imgW="2019600" imgH="565200" progId="Equation.AxMat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01851" y="1107118"/>
                        <a:ext cx="3432261" cy="960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图表 3">
            <a:extLst>
              <a:ext uri="{FF2B5EF4-FFF2-40B4-BE49-F238E27FC236}">
                <a16:creationId xmlns="" xmlns:a16="http://schemas.microsoft.com/office/drawing/2014/main" id="{7B00EB11-30A7-4E87-3042-9CF7A04F8D8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8946292" y="0"/>
          <a:ext cx="3186627" cy="2118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="" xmlns:a16="http://schemas.microsoft.com/office/drawing/2014/main" id="{34A23C24-D752-F361-69A2-58C2A34DC8F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288693" y="263612"/>
          <a:ext cx="2089594" cy="843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name="AxMath" r:id="rId6" imgW="865440" imgH="348840" progId="Equation.AxMath">
                  <p:embed/>
                </p:oleObj>
              </mc:Choice>
              <mc:Fallback>
                <p:oleObj name="AxMath" r:id="rId6" imgW="865440" imgH="348840" progId="Equation.AxMat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88693" y="263612"/>
                        <a:ext cx="2089594" cy="843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="" xmlns:a16="http://schemas.microsoft.com/office/drawing/2014/main" id="{057A3358-32AA-1C9A-1552-1EC27474058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301851" y="3054181"/>
          <a:ext cx="3432261" cy="928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" name="AxMath" r:id="rId8" imgW="2087640" imgH="565200" progId="Equation.AxMath">
                  <p:embed/>
                </p:oleObj>
              </mc:Choice>
              <mc:Fallback>
                <p:oleObj name="AxMath" r:id="rId8" imgW="2087640" imgH="565200" progId="Equation.AxMat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01851" y="3054181"/>
                        <a:ext cx="3432261" cy="928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图表 6">
            <a:extLst>
              <a:ext uri="{FF2B5EF4-FFF2-40B4-BE49-F238E27FC236}">
                <a16:creationId xmlns="" xmlns:a16="http://schemas.microsoft.com/office/drawing/2014/main" id="{D1F8FBBF-0C35-4E38-9484-81BC258806E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140680" y="2118793"/>
          <a:ext cx="3186626" cy="199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="" xmlns:a16="http://schemas.microsoft.com/office/drawing/2014/main" id="{9B67B778-3D21-AF76-A2E7-EB72E345A994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343039" y="4658831"/>
          <a:ext cx="3432261" cy="9283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1" name="AxMath" r:id="rId11" imgW="2087640" imgH="565200" progId="Equation.AxMath">
                  <p:embed/>
                </p:oleObj>
              </mc:Choice>
              <mc:Fallback>
                <p:oleObj name="AxMath" r:id="rId11" imgW="2087640" imgH="565200" progId="Equation.AxMat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43039" y="4658831"/>
                        <a:ext cx="3432261" cy="9283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图表 13">
            <a:extLst>
              <a:ext uri="{FF2B5EF4-FFF2-40B4-BE49-F238E27FC236}">
                <a16:creationId xmlns="" xmlns:a16="http://schemas.microsoft.com/office/drawing/2014/main" id="{DEAC1B66-B167-4F20-90AB-81B047BBF54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140681" y="4368216"/>
          <a:ext cx="2992238" cy="2090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496926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205" y="1187304"/>
            <a:ext cx="4458586" cy="421674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71720" y="4284548"/>
            <a:ext cx="27891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accent2">
                    <a:lumMod val="50000"/>
                  </a:schemeClr>
                </a:solidFill>
              </a:rPr>
              <a:t>超流能隙作为简单参数</a:t>
            </a:r>
            <a:endParaRPr lang="zh-CN" altLang="en-US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127" y="1187304"/>
            <a:ext cx="4274317" cy="411200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71552" y="690743"/>
            <a:ext cx="1807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Vela-like </a:t>
            </a:r>
            <a:r>
              <a:rPr lang="zh-CN" altLang="en-US" sz="2000" dirty="0" smtClean="0">
                <a:solidFill>
                  <a:srgbClr val="FF0000"/>
                </a:solidFill>
              </a:rPr>
              <a:t>限制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0517" y="694295"/>
            <a:ext cx="1807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Crab</a:t>
            </a:r>
            <a:r>
              <a:rPr lang="en-US" altLang="zh-CN" sz="2000" dirty="0" smtClean="0">
                <a:solidFill>
                  <a:srgbClr val="FF0000"/>
                </a:solidFill>
              </a:rPr>
              <a:t> </a:t>
            </a:r>
            <a:r>
              <a:rPr lang="zh-CN" altLang="en-US" sz="2000" dirty="0" smtClean="0">
                <a:solidFill>
                  <a:srgbClr val="FF0000"/>
                </a:solidFill>
              </a:rPr>
              <a:t>限制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5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212" y="933979"/>
            <a:ext cx="7174319" cy="498702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97935" y="1512995"/>
            <a:ext cx="1559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F0000"/>
                </a:solidFill>
              </a:rPr>
              <a:t>中子星温度测量限制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75" y="3875843"/>
            <a:ext cx="2845091" cy="7366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415904" y="3207574"/>
                <a:ext cx="995916" cy="3385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sz="2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zh-CN" altLang="en-US" sz="22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904" y="3207574"/>
                <a:ext cx="995916" cy="338554"/>
              </a:xfrm>
              <a:prstGeom prst="rect">
                <a:avLst/>
              </a:prstGeom>
              <a:blipFill rotWithShape="0">
                <a:blip r:embed="rId4"/>
                <a:stretch>
                  <a:fillRect l="-4268" b="-14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97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70C0"/>
                </a:solidFill>
              </a:rPr>
              <a:t>总结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超流理论理解已经足够</a:t>
            </a:r>
            <a:endParaRPr lang="en-US" altLang="zh-CN" dirty="0"/>
          </a:p>
          <a:p>
            <a:r>
              <a:rPr lang="zh-CN" altLang="en-US" dirty="0" smtClean="0"/>
              <a:t>脉冲星</a:t>
            </a:r>
            <a:r>
              <a:rPr lang="en-US" altLang="zh-CN" dirty="0" smtClean="0"/>
              <a:t>Glitch</a:t>
            </a:r>
            <a:r>
              <a:rPr lang="zh-CN" altLang="en-US" dirty="0" smtClean="0"/>
              <a:t>是致密物质好的探针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脉冲星更精确（</a:t>
            </a:r>
            <a:r>
              <a:rPr lang="en-US" altLang="zh-CN" dirty="0" smtClean="0">
                <a:solidFill>
                  <a:srgbClr val="FF0000"/>
                </a:solidFill>
              </a:rPr>
              <a:t>SKA</a:t>
            </a:r>
            <a:r>
              <a:rPr lang="zh-CN" altLang="en-US" dirty="0" smtClean="0">
                <a:solidFill>
                  <a:srgbClr val="FF0000"/>
                </a:solidFill>
              </a:rPr>
              <a:t>、</a:t>
            </a:r>
            <a:r>
              <a:rPr lang="en-US" altLang="zh-CN" dirty="0" smtClean="0">
                <a:solidFill>
                  <a:srgbClr val="FF0000"/>
                </a:solidFill>
              </a:rPr>
              <a:t>FASTA</a:t>
            </a:r>
            <a:r>
              <a:rPr lang="zh-CN" altLang="en-US" dirty="0" smtClean="0">
                <a:solidFill>
                  <a:srgbClr val="FF0000"/>
                </a:solidFill>
              </a:rPr>
              <a:t>）和更长期（小望远镜）的时变测量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52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429</Words>
  <Application>Microsoft Office PowerPoint</Application>
  <PresentationFormat>宽屏</PresentationFormat>
  <Paragraphs>179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AdvOTb0c9bf5d</vt:lpstr>
      <vt:lpstr>AdvOTf9433e2d</vt:lpstr>
      <vt:lpstr>CMR12</vt:lpstr>
      <vt:lpstr>NimbusRomNo9L-Regu</vt:lpstr>
      <vt:lpstr>等线</vt:lpstr>
      <vt:lpstr>黑体</vt:lpstr>
      <vt:lpstr>宋体</vt:lpstr>
      <vt:lpstr>Arial</vt:lpstr>
      <vt:lpstr>Calibri</vt:lpstr>
      <vt:lpstr>Calibri Light</vt:lpstr>
      <vt:lpstr>Cambria Math</vt:lpstr>
      <vt:lpstr>Times New Roman</vt:lpstr>
      <vt:lpstr>Office 主题</vt:lpstr>
      <vt:lpstr>AxMath</vt:lpstr>
      <vt:lpstr>周期跃变测量质量和半径</vt:lpstr>
      <vt:lpstr>PowerPoint 演示文稿</vt:lpstr>
      <vt:lpstr>中子星与脉冲星</vt:lpstr>
      <vt:lpstr>脉冲星周期跃变（glitch）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脉冲星周期跃变物理与天体物理</dc:title>
  <dc:creator>Lenovo</dc:creator>
  <cp:lastModifiedBy>Lenovo</cp:lastModifiedBy>
  <cp:revision>86</cp:revision>
  <dcterms:created xsi:type="dcterms:W3CDTF">2025-04-17T05:31:19Z</dcterms:created>
  <dcterms:modified xsi:type="dcterms:W3CDTF">2025-07-03T03:11:01Z</dcterms:modified>
</cp:coreProperties>
</file>