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3862" r:id="rId3"/>
    <p:sldId id="11089979" r:id="rId4"/>
    <p:sldId id="1181" r:id="rId5"/>
    <p:sldId id="11089987" r:id="rId6"/>
    <p:sldId id="11089990" r:id="rId7"/>
    <p:sldId id="11089978" r:id="rId8"/>
    <p:sldId id="11089989" r:id="rId9"/>
    <p:sldId id="11089984" r:id="rId10"/>
    <p:sldId id="11089983" r:id="rId11"/>
    <p:sldId id="11089986" r:id="rId12"/>
    <p:sldId id="11089988" r:id="rId13"/>
    <p:sldId id="11089980" r:id="rId14"/>
    <p:sldId id="11089991" r:id="rId15"/>
    <p:sldId id="11089992" r:id="rId16"/>
    <p:sldId id="3866" r:id="rId17"/>
    <p:sldId id="256" r:id="rId18"/>
    <p:sldId id="3865" r:id="rId19"/>
    <p:sldId id="11089985" r:id="rId20"/>
    <p:sldId id="11089982" r:id="rId21"/>
    <p:sldId id="11089981" r:id="rId22"/>
    <p:sldId id="438" r:id="rId23"/>
    <p:sldId id="3870" r:id="rId24"/>
    <p:sldId id="3863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594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8CD07-E02A-4B81-B9D3-B6AD5464DA08}" type="datetimeFigureOut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A719D-EDA7-470A-8A6C-ADE8C9F043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54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尊敬的各位专家大家上午好，很荣幸能有机会来参加科技部</a:t>
            </a:r>
            <a:r>
              <a:rPr lang="en-US" altLang="zh-CN" dirty="0"/>
              <a:t>SKA</a:t>
            </a:r>
            <a:r>
              <a:rPr lang="zh-CN" altLang="en-US" dirty="0"/>
              <a:t>专项项目答辩。我报告的项目是：</a:t>
            </a:r>
            <a:r>
              <a:rPr lang="en-US" altLang="zh-CN" dirty="0"/>
              <a:t>SKA</a:t>
            </a:r>
            <a:r>
              <a:rPr lang="zh-CN" altLang="en-US" dirty="0"/>
              <a:t>脉冲星搜寻预研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A3DE30-2D3A-425C-8C08-9662F935A7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738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左侧：完成了</a:t>
            </a:r>
            <a:r>
              <a:rPr kumimoji="1" lang="en-US" altLang="zh-CN" dirty="0" err="1"/>
              <a:t>mwa</a:t>
            </a:r>
            <a:r>
              <a:rPr kumimoji="1" lang="zh-CN" altLang="en-US" dirty="0"/>
              <a:t>数据处理，得到系列产出。下边图介绍了我们计算的特点，您可以不用展开介绍。</a:t>
            </a:r>
            <a:br>
              <a:rPr kumimoji="1" lang="en-US" altLang="zh-CN" dirty="0"/>
            </a:br>
            <a:r>
              <a:rPr kumimoji="1" lang="zh-CN" altLang="en-US" dirty="0"/>
              <a:t>右侧：主要介绍我们在</a:t>
            </a:r>
            <a:r>
              <a:rPr kumimoji="1" lang="en-US" altLang="zh-CN" dirty="0"/>
              <a:t>HPC</a:t>
            </a:r>
            <a:r>
              <a:rPr kumimoji="1" lang="zh-CN" altLang="en-US" dirty="0"/>
              <a:t>上做的</a:t>
            </a:r>
            <a:r>
              <a:rPr kumimoji="1" lang="en-US" altLang="zh-CN" dirty="0"/>
              <a:t>2</a:t>
            </a:r>
            <a:r>
              <a:rPr kumimoji="1" lang="zh-CN" altLang="en-US" dirty="0"/>
              <a:t>个实验。主要说明在数据处理中，用传统的计算方法的局限性及我们目前的想法。</a:t>
            </a:r>
            <a:endParaRPr kumimoji="1" lang="en-US" altLang="zh-CN" dirty="0"/>
          </a:p>
          <a:p>
            <a:r>
              <a:rPr kumimoji="1" lang="zh-CN" altLang="en-US" dirty="0"/>
              <a:t>第一个实验，通过实验结果，说明传统</a:t>
            </a:r>
            <a:r>
              <a:rPr kumimoji="1" lang="en-US" altLang="zh-CN" dirty="0"/>
              <a:t>HPC</a:t>
            </a:r>
            <a:r>
              <a:rPr kumimoji="1" lang="zh-CN" altLang="en-US" dirty="0"/>
              <a:t>软硬件架构，难以完成</a:t>
            </a:r>
            <a:r>
              <a:rPr kumimoji="1" lang="en-US" altLang="zh-CN" dirty="0" err="1"/>
              <a:t>mwa</a:t>
            </a:r>
            <a:r>
              <a:rPr kumimoji="1" lang="zh-CN" altLang="en-US" dirty="0"/>
              <a:t>这类天文计算。</a:t>
            </a:r>
            <a:endParaRPr kumimoji="1" lang="en-US" altLang="zh-CN" dirty="0"/>
          </a:p>
          <a:p>
            <a:r>
              <a:rPr kumimoji="1" lang="zh-CN" altLang="en-US" dirty="0"/>
              <a:t>第二个实验，构建基于</a:t>
            </a:r>
            <a:r>
              <a:rPr kumimoji="1" lang="en-US" altLang="zh-CN" dirty="0"/>
              <a:t>HPC</a:t>
            </a:r>
            <a:r>
              <a:rPr kumimoji="1" lang="zh-CN" altLang="en-US" dirty="0"/>
              <a:t>的全并行数据处理，用</a:t>
            </a:r>
            <a:r>
              <a:rPr kumimoji="1" lang="en-US" altLang="zh-CN" dirty="0"/>
              <a:t>500</a:t>
            </a:r>
            <a:r>
              <a:rPr kumimoji="1" lang="zh-CN" altLang="en-US" dirty="0"/>
              <a:t>个以上节点，演示通过</a:t>
            </a:r>
            <a:r>
              <a:rPr kumimoji="1" lang="en-US" altLang="zh-CN" dirty="0"/>
              <a:t>HPC</a:t>
            </a:r>
            <a:r>
              <a:rPr kumimoji="1" lang="zh-CN" altLang="en-US" dirty="0"/>
              <a:t>做天文计算的可行性，但是，需要解决三个主要特性所列的问题。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D4482-33D6-4B49-A778-5121306012BD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7329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8556-09EC-4FD5-9873-92240D07D245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61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D1E9-B8C9-4299-A810-619B55DD0CD3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452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E85C-48AB-4CAE-8CCE-7993E3906C04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288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F5AEF-BDD2-4A54-B41E-D037B6CF9731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637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D3BE-3914-428C-9962-707E25F52FE7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85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AEFC-8C27-4218-ABA3-3B7E34C99F84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049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80974-FFC0-465D-AFE0-688C23FE5112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27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C16D3-23D5-4C07-9E60-050D7E7FC4F1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27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96D97-1309-48B4-A484-C9E63BCFEABA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963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351E-7E47-4B5D-8691-C175702D1039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584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76A9-7383-4EC8-96A7-336E981538E4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814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735213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BFCAAE0F-A066-442C-B818-7DEB1363674F}"/>
              </a:ext>
            </a:extLst>
          </p:cNvPr>
          <p:cNvSpPr/>
          <p:nvPr userDrawn="1"/>
        </p:nvSpPr>
        <p:spPr>
          <a:xfrm>
            <a:off x="-1" y="-1"/>
            <a:ext cx="12192000" cy="894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D4DB11FF-549E-4CD4-9550-D74DD2BFE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20" y="35553"/>
            <a:ext cx="11229358" cy="82355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F01ED621-9FF7-4A37-8C89-E089FB408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1" y="6382694"/>
            <a:ext cx="1107141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289C47C-1874-449F-8928-143F822F73AC}" type="slidenum">
              <a:rPr lang="zh-CN" altLang="en-US" smtClean="0"/>
              <a:pPr/>
              <a:t>‹#›</a:t>
            </a:fld>
            <a:r>
              <a:rPr lang="en-US" altLang="zh-CN" dirty="0"/>
              <a:t> /71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8045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-14449" y="6510505"/>
            <a:ext cx="28448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fld id="{3B41ED49-9559-4072-9678-026C6EF62E9F}" type="datetime1">
              <a:rPr lang="zh-CN" altLang="en-US" smtClean="0"/>
              <a:t>2025/7/2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335585" y="6492876"/>
            <a:ext cx="28448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fld id="{537265DD-4D02-4DB2-ACD1-AD596133B05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副标题 2"/>
          <p:cNvSpPr txBox="1"/>
          <p:nvPr userDrawn="1"/>
        </p:nvSpPr>
        <p:spPr>
          <a:xfrm>
            <a:off x="1" y="1501524"/>
            <a:ext cx="12180385" cy="2994276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zh-CN" altLang="en-US" sz="6000" kern="12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6000" dirty="0"/>
          </a:p>
        </p:txBody>
      </p:sp>
      <p:sp>
        <p:nvSpPr>
          <p:cNvPr id="14" name="矩形 13"/>
          <p:cNvSpPr/>
          <p:nvPr userDrawn="1"/>
        </p:nvSpPr>
        <p:spPr>
          <a:xfrm>
            <a:off x="-14449" y="862859"/>
            <a:ext cx="12240000" cy="45719"/>
          </a:xfrm>
          <a:prstGeom prst="rect">
            <a:avLst/>
          </a:prstGeom>
          <a:solidFill>
            <a:srgbClr val="C00000">
              <a:alpha val="99000"/>
            </a:srgbClr>
          </a:solidFill>
          <a:ln>
            <a:noFill/>
          </a:ln>
          <a:effectLst>
            <a:outerShdw blurRad="889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800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screen"/>
          <a:srcRect l="5152" t="17727" r="7251"/>
          <a:stretch>
            <a:fillRect/>
          </a:stretch>
        </p:blipFill>
        <p:spPr>
          <a:xfrm>
            <a:off x="1" y="-45464"/>
            <a:ext cx="1632183" cy="908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883428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0"/>
            <a:ext cx="1077595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11001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箭头连接符 79"/>
          <p:cNvCxnSpPr/>
          <p:nvPr userDrawn="1"/>
        </p:nvCxnSpPr>
        <p:spPr bwMode="auto">
          <a:xfrm>
            <a:off x="936625" y="958850"/>
            <a:ext cx="11280775" cy="0"/>
          </a:xfrm>
          <a:prstGeom prst="straightConnector1">
            <a:avLst/>
          </a:prstGeom>
          <a:ln w="19050">
            <a:solidFill>
              <a:schemeClr val="dk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79"/>
          <p:cNvCxnSpPr/>
          <p:nvPr userDrawn="1"/>
        </p:nvCxnSpPr>
        <p:spPr bwMode="auto">
          <a:xfrm>
            <a:off x="0" y="958850"/>
            <a:ext cx="266700" cy="0"/>
          </a:xfrm>
          <a:prstGeom prst="straightConnector1">
            <a:avLst/>
          </a:prstGeom>
          <a:ln w="19050">
            <a:solidFill>
              <a:schemeClr val="dk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 r="3192" b="30826"/>
          <a:stretch>
            <a:fillRect/>
          </a:stretch>
        </p:blipFill>
        <p:spPr bwMode="auto">
          <a:xfrm>
            <a:off x="47625" y="44624"/>
            <a:ext cx="12827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98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 - White -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81000" y="175727"/>
            <a:ext cx="11430276" cy="948978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/>
            </a:lvl1pPr>
          </a:lstStyle>
          <a:p>
            <a:r>
              <a:rPr lang="en-GB" dirty="0"/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384037" y="1177394"/>
            <a:ext cx="11430276" cy="5061480"/>
          </a:xfrm>
          <a:prstGeom prst="rect">
            <a:avLst/>
          </a:prstGeom>
        </p:spPr>
        <p:txBody>
          <a:bodyPr anchor="t"/>
          <a:lstStyle>
            <a:lvl1pPr>
              <a:buClr>
                <a:schemeClr val="accent1"/>
              </a:buClr>
              <a:defRPr/>
            </a:lvl1pPr>
            <a:lvl2pPr marL="762000" indent="-254000">
              <a:spcBef>
                <a:spcPts val="1800"/>
              </a:spcBef>
              <a:buClr>
                <a:schemeClr val="accent1"/>
              </a:buClr>
              <a:defRPr sz="2900"/>
            </a:lvl2pPr>
            <a:lvl3pPr marL="1016000" indent="-254000">
              <a:spcBef>
                <a:spcPts val="1600"/>
              </a:spcBef>
              <a:buClr>
                <a:schemeClr val="accent1"/>
              </a:buClr>
              <a:defRPr sz="2600"/>
            </a:lvl3pPr>
            <a:lvl4pPr marL="1270000" indent="-254000">
              <a:spcBef>
                <a:spcPts val="1400"/>
              </a:spcBef>
              <a:buClr>
                <a:schemeClr val="accent1"/>
              </a:buClr>
              <a:defRPr sz="2200"/>
            </a:lvl4pPr>
            <a:lvl5pPr marL="1524000" indent="-254000">
              <a:spcBef>
                <a:spcPts val="1200"/>
              </a:spcBef>
              <a:buClr>
                <a:schemeClr val="accent1"/>
              </a:buClr>
              <a:defRPr sz="1600"/>
            </a:lvl5pPr>
          </a:lstStyle>
          <a:p>
            <a:r>
              <a:rPr lang="en-GB" dirty="0"/>
              <a:t>Body Level One</a:t>
            </a:r>
          </a:p>
          <a:p>
            <a:pPr lvl="1"/>
            <a:r>
              <a:rPr lang="en-GB" dirty="0"/>
              <a:t>Body Level Two</a:t>
            </a:r>
          </a:p>
          <a:p>
            <a:pPr lvl="2"/>
            <a:r>
              <a:rPr lang="en-GB" dirty="0"/>
              <a:t>Body Level Three</a:t>
            </a:r>
          </a:p>
          <a:p>
            <a:pPr lvl="3"/>
            <a:r>
              <a:rPr lang="en-GB" dirty="0"/>
              <a:t>Body Level Four</a:t>
            </a:r>
          </a:p>
          <a:p>
            <a:pPr lvl="4"/>
            <a:r>
              <a:rPr lang="en-GB" dirty="0"/>
              <a:t>Body Level Five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F814F9-7E87-418E-B7C6-BDACBA2F42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03495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C11B0-C373-43F0-B22F-F6E456369933}" type="datetime1">
              <a:rPr lang="zh-CN" altLang="en-US" smtClean="0"/>
              <a:t>2025/7/2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基金委</a:t>
            </a:r>
            <a:r>
              <a:rPr lang="en-US" altLang="zh-CN"/>
              <a:t>FAST</a:t>
            </a:r>
            <a:r>
              <a:rPr lang="zh-CN" altLang="en-US"/>
              <a:t>专项项目答辩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ECC03-F576-4C61-A3D6-115367CBA3B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20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5" r:id="rId13"/>
    <p:sldLayoutId id="2147483676" r:id="rId14"/>
    <p:sldLayoutId id="2147483677" r:id="rId15"/>
    <p:sldLayoutId id="2147483678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u"/>
        <a:defRPr sz="2800" kern="12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tmp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9.tmp"/><Relationship Id="rId4" Type="http://schemas.openxmlformats.org/officeDocument/2006/relationships/image" Target="../media/image48.tm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png"/><Relationship Id="rId5" Type="http://schemas.openxmlformats.org/officeDocument/2006/relationships/image" Target="../media/image52.jpg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61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mp"/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5.tm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C43182-05EF-4C7C-B47E-71DB1A253C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373104"/>
            <a:ext cx="7772400" cy="2387600"/>
          </a:xfrm>
          <a:effectLst>
            <a:outerShdw blurRad="50800" dist="38100" dir="2700000" algn="tl" rotWithShape="0">
              <a:prstClr val="black">
                <a:alpha val="31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</a:rPr>
              <a:t>方向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</a:rPr>
              <a:t>2.2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</a:rPr>
              <a:t>：</a:t>
            </a:r>
            <a:br>
              <a:rPr lang="en-US" altLang="zh-CN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脉冲星搜寻项目进展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82A7BC-73FE-4A19-94AE-A5180E258D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3200" y="3352870"/>
            <a:ext cx="8208280" cy="287517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报告人：朱炜玮</a:t>
            </a:r>
            <a:b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19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课题</a:t>
            </a:r>
            <a:r>
              <a:rPr lang="en-US" altLang="zh-CN" sz="19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19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：朱炜玮，课题</a:t>
            </a:r>
            <a:r>
              <a:rPr lang="en-US" altLang="zh-CN" sz="19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9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：祝永新</a:t>
            </a:r>
            <a:endParaRPr lang="en-US" altLang="zh-CN" sz="1900" b="1" dirty="0">
              <a:solidFill>
                <a:schemeClr val="tx2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19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项目骨干：岳友岭、郑小盈、罗近涛、张仲莉、闫文明、</a:t>
            </a:r>
            <a:r>
              <a:rPr lang="en-US" altLang="zh-CN" sz="19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Rai Yuen</a:t>
            </a:r>
            <a:r>
              <a:rPr lang="zh-CN" altLang="en-US" sz="19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、王培、韩军、薛梦瑶、</a:t>
            </a:r>
            <a:r>
              <a:rPr lang="en-US" altLang="zh-CN" sz="19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Ralph </a:t>
            </a:r>
            <a:r>
              <a:rPr lang="en-US" altLang="zh-CN" sz="1900" b="1" dirty="0" err="1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Eatough</a:t>
            </a:r>
            <a:b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参加单位：</a:t>
            </a:r>
            <a:b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中国科学院上海高等研究院</a:t>
            </a:r>
            <a:b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中国科学院国家授时中心</a:t>
            </a:r>
            <a:b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中国科学院新疆天文台</a:t>
            </a:r>
            <a:b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中国科学院上海天文台</a:t>
            </a:r>
            <a:endParaRPr lang="en-US" altLang="zh-CN" sz="1800" b="1" dirty="0">
              <a:solidFill>
                <a:schemeClr val="tx2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71915C4-DC57-4C52-B5F8-074B9D0862DE}"/>
              </a:ext>
            </a:extLst>
          </p:cNvPr>
          <p:cNvSpPr txBox="1"/>
          <p:nvPr/>
        </p:nvSpPr>
        <p:spPr>
          <a:xfrm>
            <a:off x="3692718" y="263953"/>
            <a:ext cx="480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  <a:ea typeface="等线" panose="02010600030101010101" pitchFamily="2" charset="-122"/>
              </a:rPr>
              <a:t>SKA</a:t>
            </a:r>
            <a:r>
              <a:rPr lang="zh-CN" altLang="en-US" sz="24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  <a:ea typeface="等线" panose="02010600030101010101" pitchFamily="2" charset="-122"/>
              </a:rPr>
              <a:t>Pulsar</a:t>
            </a:r>
            <a:r>
              <a:rPr lang="zh-CN" altLang="en-US" sz="24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  <a:ea typeface="等线" panose="02010600030101010101" pitchFamily="2" charset="-122"/>
              </a:rPr>
              <a:t>Science</a:t>
            </a:r>
            <a:r>
              <a:rPr lang="zh-CN" altLang="en-US" sz="24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US" altLang="zh-CN" sz="2400" b="1" dirty="0">
                <a:solidFill>
                  <a:srgbClr val="E7E6E6">
                    <a:lumMod val="25000"/>
                  </a:srgbClr>
                </a:solidFill>
                <a:latin typeface="Calibri" panose="020F0502020204030204"/>
                <a:ea typeface="等线" panose="02010600030101010101" pitchFamily="2" charset="-122"/>
              </a:rPr>
              <a:t>Symposium 2025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010A6D-92B2-2E8A-34DD-218699831A28}"/>
              </a:ext>
            </a:extLst>
          </p:cNvPr>
          <p:cNvSpPr txBox="1"/>
          <p:nvPr/>
        </p:nvSpPr>
        <p:spPr>
          <a:xfrm>
            <a:off x="5151670" y="6294719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2025-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青岛</a:t>
            </a:r>
          </a:p>
        </p:txBody>
      </p:sp>
    </p:spTree>
    <p:extLst>
      <p:ext uri="{BB962C8B-B14F-4D97-AF65-F5344CB8AC3E}">
        <p14:creationId xmlns:p14="http://schemas.microsoft.com/office/powerpoint/2010/main" val="3789379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7452E3F-D4E2-BE18-4A6F-3C08969F3384}"/>
              </a:ext>
            </a:extLst>
          </p:cNvPr>
          <p:cNvSpPr txBox="1"/>
          <p:nvPr/>
        </p:nvSpPr>
        <p:spPr>
          <a:xfrm>
            <a:off x="2256818" y="233464"/>
            <a:ext cx="7500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脉冲星搜索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825EBEA-A850-2075-933F-A81ED332EFCD}"/>
              </a:ext>
            </a:extLst>
          </p:cNvPr>
          <p:cNvSpPr txBox="1"/>
          <p:nvPr/>
        </p:nvSpPr>
        <p:spPr>
          <a:xfrm>
            <a:off x="2373807" y="2197893"/>
            <a:ext cx="8475005" cy="2487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时间表和挑战</a:t>
            </a:r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二期项目规划</a:t>
            </a:r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263978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DBDE479-EE89-487C-B018-260E8515A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23936C-B381-4EE4-9B09-A1E99CC875A4}"/>
              </a:ext>
            </a:extLst>
          </p:cNvPr>
          <p:cNvSpPr txBox="1"/>
          <p:nvPr/>
        </p:nvSpPr>
        <p:spPr>
          <a:xfrm>
            <a:off x="2785589" y="248281"/>
            <a:ext cx="6812583" cy="584775"/>
          </a:xfrm>
          <a:prstGeom prst="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关键指标完成情况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3C1E6C7-118B-46E5-97CB-93BC6BED2793}"/>
              </a:ext>
            </a:extLst>
          </p:cNvPr>
          <p:cNvSpPr txBox="1"/>
          <p:nvPr/>
        </p:nvSpPr>
        <p:spPr>
          <a:xfrm>
            <a:off x="1810633" y="1258588"/>
            <a:ext cx="83749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平方公里阵列望远镜（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）专项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方向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 SKA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脉冲星搜寻预研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/>
          </a:p>
        </p:txBody>
      </p:sp>
      <p:sp>
        <p:nvSpPr>
          <p:cNvPr id="5" name="内容占位符 14">
            <a:extLst>
              <a:ext uri="{FF2B5EF4-FFF2-40B4-BE49-F238E27FC236}">
                <a16:creationId xmlns:a16="http://schemas.microsoft.com/office/drawing/2014/main" id="{67C6BB2E-2E93-4BF4-BFDF-11E2486CBECD}"/>
              </a:ext>
            </a:extLst>
          </p:cNvPr>
          <p:cNvSpPr txBox="1">
            <a:spLocks/>
          </p:cNvSpPr>
          <p:nvPr/>
        </p:nvSpPr>
        <p:spPr>
          <a:xfrm>
            <a:off x="1162681" y="1935696"/>
            <a:ext cx="8592938" cy="4922305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u"/>
              <a:defRPr sz="28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p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项目的主要研究目标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en-US" altLang="zh-CN" sz="20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0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脉冲星高阶双星搜寻技术</a:t>
            </a:r>
            <a:endParaRPr lang="en-US" altLang="zh-CN" sz="20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2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指南相关内容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开发至少二阶的轨道加速度搜寻新技术</a:t>
            </a:r>
            <a:endParaRPr lang="en-US" altLang="zh-CN" sz="16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en-US" altLang="zh-CN" sz="20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0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硬件加速脉冲星搜寻和实时搜寻模块</a:t>
            </a:r>
            <a:endParaRPr lang="en-US" altLang="zh-CN" sz="20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2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指南相关内容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完成比传统技术速度至少提升一个量级的异构并行搜寻软件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en-US" altLang="zh-CN" sz="21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3.SKA</a:t>
            </a:r>
            <a:r>
              <a:rPr lang="zh-CN" altLang="en-US" sz="21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先导脉冲星搜寻实验（</a:t>
            </a:r>
            <a:r>
              <a:rPr lang="en-US" altLang="zh-CN" sz="21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21CMA</a:t>
            </a:r>
            <a:r>
              <a:rPr lang="zh-CN" altLang="en-US" sz="21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1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MWA</a:t>
            </a:r>
            <a:r>
              <a:rPr lang="zh-CN" altLang="en-US" sz="21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1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2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指南相关内容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SKA1-low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频段，建成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21CMA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低频脉冲星搜寻系统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en-US" altLang="zh-CN" sz="20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4.DPDK</a:t>
            </a:r>
            <a:r>
              <a:rPr lang="zh-CN" altLang="en-US" sz="20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数据技术射电天文应用研发</a:t>
            </a:r>
            <a:endParaRPr lang="en-US" altLang="zh-CN" sz="20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2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指南相关内容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实现丢包率小于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en-US" altLang="zh-CN" sz="16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-7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在线流处理功能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en-US" altLang="zh-CN" sz="20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5.SKA-mid</a:t>
            </a:r>
            <a:r>
              <a:rPr lang="zh-CN" altLang="en-US" sz="20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相干消色散搜寻系统原型机</a:t>
            </a:r>
            <a:endParaRPr lang="en-US" altLang="zh-CN" sz="20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2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指南相关内容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SKA1-mid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频段开展高灵敏度相干消色散搜寻实验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en-US" sz="21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培养掌握</a:t>
            </a:r>
            <a:r>
              <a:rPr lang="en-US" altLang="zh-CN" sz="21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SKA</a:t>
            </a:r>
            <a:r>
              <a:rPr lang="zh-CN" altLang="en-US" sz="2100" b="1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脉冲星搜寻技术人才队伍</a:t>
            </a:r>
            <a:endParaRPr lang="en-US" altLang="zh-CN" sz="21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2"/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指南相关内容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形成一支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人以上掌握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SKA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脉冲星搜寻技术的科研团队。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右大括号 5">
            <a:extLst>
              <a:ext uri="{FF2B5EF4-FFF2-40B4-BE49-F238E27FC236}">
                <a16:creationId xmlns:a16="http://schemas.microsoft.com/office/drawing/2014/main" id="{FD4D967A-FDF7-4430-9A6C-1149F8586B51}"/>
              </a:ext>
            </a:extLst>
          </p:cNvPr>
          <p:cNvSpPr/>
          <p:nvPr/>
        </p:nvSpPr>
        <p:spPr>
          <a:xfrm>
            <a:off x="10362285" y="2360494"/>
            <a:ext cx="461913" cy="1802796"/>
          </a:xfrm>
          <a:prstGeom prst="rightBrace">
            <a:avLst>
              <a:gd name="adj1" fmla="val 85884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右大括号 6">
            <a:extLst>
              <a:ext uri="{FF2B5EF4-FFF2-40B4-BE49-F238E27FC236}">
                <a16:creationId xmlns:a16="http://schemas.microsoft.com/office/drawing/2014/main" id="{C3680978-2CB7-4748-9A92-3FD57F54B303}"/>
              </a:ext>
            </a:extLst>
          </p:cNvPr>
          <p:cNvSpPr/>
          <p:nvPr/>
        </p:nvSpPr>
        <p:spPr>
          <a:xfrm>
            <a:off x="10362285" y="4195861"/>
            <a:ext cx="461913" cy="1327439"/>
          </a:xfrm>
          <a:prstGeom prst="rightBrace">
            <a:avLst>
              <a:gd name="adj1" fmla="val 85884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E74301A-EE94-4166-BF68-DFBBFD072C42}"/>
              </a:ext>
            </a:extLst>
          </p:cNvPr>
          <p:cNvSpPr txBox="1"/>
          <p:nvPr/>
        </p:nvSpPr>
        <p:spPr>
          <a:xfrm>
            <a:off x="10916723" y="3027027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课题</a:t>
            </a:r>
            <a:r>
              <a:rPr lang="en-US" altLang="zh-CN" sz="2400" b="1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2400" b="1" dirty="0">
              <a:highlight>
                <a:srgbClr val="FFFF00"/>
              </a:highligh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E4C8774-7F94-451C-87B1-FFBF53415E39}"/>
              </a:ext>
            </a:extLst>
          </p:cNvPr>
          <p:cNvSpPr txBox="1"/>
          <p:nvPr/>
        </p:nvSpPr>
        <p:spPr>
          <a:xfrm>
            <a:off x="10916723" y="4628747"/>
            <a:ext cx="95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highlight>
                  <a:srgbClr val="00FFFF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课题</a:t>
            </a:r>
            <a:r>
              <a:rPr lang="en-US" altLang="zh-CN" sz="2400" b="1" dirty="0">
                <a:highlight>
                  <a:srgbClr val="00FFFF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13E7AD3-BA3B-4524-8879-FA4AA2A567DE}"/>
              </a:ext>
            </a:extLst>
          </p:cNvPr>
          <p:cNvSpPr txBox="1"/>
          <p:nvPr/>
        </p:nvSpPr>
        <p:spPr>
          <a:xfrm>
            <a:off x="10916723" y="5606413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highlight>
                  <a:srgbClr val="00FFFF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总体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F103ED5-C707-4F48-96B3-7B9690FF1005}"/>
              </a:ext>
            </a:extLst>
          </p:cNvPr>
          <p:cNvSpPr txBox="1"/>
          <p:nvPr/>
        </p:nvSpPr>
        <p:spPr>
          <a:xfrm>
            <a:off x="7563480" y="2612804"/>
            <a:ext cx="1035513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00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已完成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309E9D9-DC3D-411D-90BE-3CDF275B7E6F}"/>
              </a:ext>
            </a:extLst>
          </p:cNvPr>
          <p:cNvSpPr txBox="1"/>
          <p:nvPr/>
        </p:nvSpPr>
        <p:spPr>
          <a:xfrm>
            <a:off x="9414732" y="3244334"/>
            <a:ext cx="1035513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00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已完成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6DC0CF5-80E0-41E0-9312-CD08EB3B4D72}"/>
              </a:ext>
            </a:extLst>
          </p:cNvPr>
          <p:cNvSpPr txBox="1"/>
          <p:nvPr/>
        </p:nvSpPr>
        <p:spPr>
          <a:xfrm>
            <a:off x="8460721" y="3865976"/>
            <a:ext cx="1901563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已部署、测试中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9BE39EC-AE62-4BE6-B11E-39CCA4AFCF15}"/>
              </a:ext>
            </a:extLst>
          </p:cNvPr>
          <p:cNvSpPr txBox="1"/>
          <p:nvPr/>
        </p:nvSpPr>
        <p:spPr>
          <a:xfrm>
            <a:off x="7425208" y="4509972"/>
            <a:ext cx="1035513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00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已完成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42336C7-2FA6-45DA-BEF6-BC0888D08B00}"/>
              </a:ext>
            </a:extLst>
          </p:cNvPr>
          <p:cNvSpPr txBox="1"/>
          <p:nvPr/>
        </p:nvSpPr>
        <p:spPr>
          <a:xfrm>
            <a:off x="9023438" y="5726479"/>
            <a:ext cx="1035513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00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已完成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EC6089B-986C-4439-AF89-1071A0C3C473}"/>
              </a:ext>
            </a:extLst>
          </p:cNvPr>
          <p:cNvSpPr txBox="1"/>
          <p:nvPr/>
        </p:nvSpPr>
        <p:spPr>
          <a:xfrm>
            <a:off x="8519660" y="5108318"/>
            <a:ext cx="1901563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已部署、实验中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2D379DC-A159-4CB0-BFC1-8981261DF94A}"/>
              </a:ext>
            </a:extLst>
          </p:cNvPr>
          <p:cNvSpPr txBox="1"/>
          <p:nvPr/>
        </p:nvSpPr>
        <p:spPr>
          <a:xfrm>
            <a:off x="10304159" y="158958"/>
            <a:ext cx="1210203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606440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9AC4BF-7E42-98DC-194E-DFAF22E96C6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BECC03-F576-4C61-A3D6-115367CBA3B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34EAAAB-3329-0610-8DE4-AD7654394E23}"/>
              </a:ext>
            </a:extLst>
          </p:cNvPr>
          <p:cNvGraphicFramePr>
            <a:graphicFrameLocks noGrp="1"/>
          </p:cNvGraphicFramePr>
          <p:nvPr/>
        </p:nvGraphicFramePr>
        <p:xfrm>
          <a:off x="3712210" y="5401710"/>
          <a:ext cx="5169438" cy="8745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2930">
                  <a:extLst>
                    <a:ext uri="{9D8B030D-6E8A-4147-A177-3AD203B41FA5}">
                      <a16:colId xmlns:a16="http://schemas.microsoft.com/office/drawing/2014/main" val="2858265706"/>
                    </a:ext>
                  </a:extLst>
                </a:gridCol>
                <a:gridCol w="1722930">
                  <a:extLst>
                    <a:ext uri="{9D8B030D-6E8A-4147-A177-3AD203B41FA5}">
                      <a16:colId xmlns:a16="http://schemas.microsoft.com/office/drawing/2014/main" val="1770902131"/>
                    </a:ext>
                  </a:extLst>
                </a:gridCol>
                <a:gridCol w="1723578">
                  <a:extLst>
                    <a:ext uri="{9D8B030D-6E8A-4147-A177-3AD203B41FA5}">
                      <a16:colId xmlns:a16="http://schemas.microsoft.com/office/drawing/2014/main" val="17043167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200">
                          <a:effectLst/>
                        </a:rPr>
                        <a:t>时间（秒）</a:t>
                      </a:r>
                      <a:endParaRPr lang="zh-CN" sz="12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200">
                          <a:effectLst/>
                        </a:rPr>
                        <a:t>模块</a:t>
                      </a:r>
                      <a:r>
                        <a:rPr lang="en-US" sz="1200">
                          <a:effectLst/>
                        </a:rPr>
                        <a:t>A</a:t>
                      </a:r>
                      <a:endParaRPr lang="zh-CN" sz="12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sz="1200">
                          <a:effectLst/>
                        </a:rPr>
                        <a:t>模块</a:t>
                      </a:r>
                      <a:r>
                        <a:rPr lang="en-US" sz="1200">
                          <a:effectLst/>
                        </a:rPr>
                        <a:t>B </a:t>
                      </a:r>
                      <a:endParaRPr lang="zh-CN" sz="12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6408939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GPU</a:t>
                      </a:r>
                      <a:r>
                        <a:rPr lang="zh-CN" sz="1200" dirty="0">
                          <a:effectLst/>
                        </a:rPr>
                        <a:t>（</a:t>
                      </a:r>
                      <a:r>
                        <a:rPr lang="en-US" sz="1200" dirty="0">
                          <a:effectLst/>
                        </a:rPr>
                        <a:t>1 x GTX 1080</a:t>
                      </a:r>
                      <a:r>
                        <a:rPr lang="zh-CN" sz="1200" dirty="0">
                          <a:effectLst/>
                        </a:rPr>
                        <a:t>）</a:t>
                      </a:r>
                      <a:endParaRPr lang="zh-CN" sz="12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15</a:t>
                      </a:r>
                      <a:endParaRPr lang="zh-CN" sz="12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4.0(0.1)</a:t>
                      </a:r>
                      <a:endParaRPr lang="zh-CN" sz="12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5234068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CPU</a:t>
                      </a:r>
                      <a:r>
                        <a:rPr lang="zh-CN" sz="1200">
                          <a:effectLst/>
                        </a:rPr>
                        <a:t>（</a:t>
                      </a:r>
                      <a:r>
                        <a:rPr lang="en-US" sz="1200">
                          <a:effectLst/>
                        </a:rPr>
                        <a:t>32 x 2.1GHz</a:t>
                      </a:r>
                      <a:r>
                        <a:rPr lang="zh-CN" sz="1200">
                          <a:effectLst/>
                        </a:rPr>
                        <a:t>）</a:t>
                      </a:r>
                      <a:endParaRPr lang="zh-CN" sz="12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7577</a:t>
                      </a:r>
                      <a:endParaRPr lang="zh-CN" sz="12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3048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4.0(0.1)</a:t>
                      </a:r>
                      <a:endParaRPr lang="zh-CN" sz="12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0522977"/>
                  </a:ext>
                </a:extLst>
              </a:tr>
            </a:tbl>
          </a:graphicData>
        </a:graphic>
      </p:graphicFrame>
      <p:pic>
        <p:nvPicPr>
          <p:cNvPr id="7" name="图片 6" descr="图形用户界面&#10;&#10;描述已自动生成">
            <a:extLst>
              <a:ext uri="{FF2B5EF4-FFF2-40B4-BE49-F238E27FC236}">
                <a16:creationId xmlns:a16="http://schemas.microsoft.com/office/drawing/2014/main" id="{67AAAC07-0670-57A2-D6DE-EF00D2989A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45" y="1628131"/>
            <a:ext cx="2453983" cy="472821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FE12159-A725-CEBD-C5F1-D7DA0A66F4C4}"/>
              </a:ext>
            </a:extLst>
          </p:cNvPr>
          <p:cNvSpPr txBox="1"/>
          <p:nvPr/>
        </p:nvSpPr>
        <p:spPr>
          <a:xfrm>
            <a:off x="3604992" y="1849528"/>
            <a:ext cx="5276656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processor    : 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31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vendor_id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   :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GenuineIntel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cpu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family    : 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model        : 85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model name    : Intel(R) Xeon(R) Silver 4110 CPU @ 2.10GHz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Thu Nov 25 15:49:54 2021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+-----------------------------------------------------------------------------+	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| NVIDIA-SMI 410.48                 Driver Version: 410.48                    |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|-------------------------------+----------------------+----------------------+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| GPU  Name        Persistence-M| Bus-Id       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Disp.A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| Volatile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Uncorr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. ECC |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| Fan  Temp  Perf 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Pwr:Usage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/Cap|         Memory-Usage | GPU-Util  Compute M. |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|===============================+======================+======================|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|   0  GeForce 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GTX 1080.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 Off  | 00000000:37:00.0 Off |                  N/A |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| 23%   33C    P8    15W / 250W |      0MiB / 11178MiB |      0%      Default |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+-------------------------------+----------------------+----------------------+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                                                               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B1B75B6F-2527-E9CB-1DE5-4D4DDF35483C}"/>
              </a:ext>
            </a:extLst>
          </p:cNvPr>
          <p:cNvSpPr txBox="1">
            <a:spLocks/>
          </p:cNvSpPr>
          <p:nvPr/>
        </p:nvSpPr>
        <p:spPr>
          <a:xfrm>
            <a:off x="766146" y="1092992"/>
            <a:ext cx="9953052" cy="613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GPU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消色散、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FFT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模块实现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F4597AE-6DCD-0FB7-F27D-EA12D95469B3}"/>
              </a:ext>
            </a:extLst>
          </p:cNvPr>
          <p:cNvSpPr txBox="1"/>
          <p:nvPr/>
        </p:nvSpPr>
        <p:spPr>
          <a:xfrm>
            <a:off x="9095362" y="5401710"/>
            <a:ext cx="1898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1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x1080GPU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比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32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x2.1GHz CPU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加速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~500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倍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CD5939-DE5B-6D73-D4EE-93E4E0EAD448}"/>
              </a:ext>
            </a:extLst>
          </p:cNvPr>
          <p:cNvSpPr txBox="1"/>
          <p:nvPr/>
        </p:nvSpPr>
        <p:spPr>
          <a:xfrm>
            <a:off x="2576213" y="6415652"/>
            <a:ext cx="7805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达到课题目标指标（异构搜寻模块开发）还有继续开发</a:t>
            </a: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029D98C8-7FD5-960C-C16D-DA549BDFAFF6}"/>
              </a:ext>
            </a:extLst>
          </p:cNvPr>
          <p:cNvSpPr txBox="1">
            <a:spLocks/>
          </p:cNvSpPr>
          <p:nvPr/>
        </p:nvSpPr>
        <p:spPr>
          <a:xfrm>
            <a:off x="3112593" y="238230"/>
            <a:ext cx="5769055" cy="723103"/>
          </a:xfrm>
          <a:prstGeom prst="rect">
            <a:avLst/>
          </a:prstGeom>
          <a:ln w="38100">
            <a:noFill/>
          </a:ln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宋体" panose="02010600030101010101" pitchFamily="2" charset="-122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GPU</a:t>
            </a: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异构搜寻技术开发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5EE6FE0-63E5-4BBB-BF93-04AD971C9313}"/>
              </a:ext>
            </a:extLst>
          </p:cNvPr>
          <p:cNvSpPr txBox="1"/>
          <p:nvPr/>
        </p:nvSpPr>
        <p:spPr>
          <a:xfrm>
            <a:off x="10579184" y="998339"/>
            <a:ext cx="1406925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highlight>
                  <a:srgbClr val="00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已完成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70DAA73-8101-467D-AF78-B41FCDD47330}"/>
              </a:ext>
            </a:extLst>
          </p:cNvPr>
          <p:cNvSpPr txBox="1"/>
          <p:nvPr/>
        </p:nvSpPr>
        <p:spPr>
          <a:xfrm>
            <a:off x="10304159" y="158958"/>
            <a:ext cx="1210203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C06A983-66F0-4DDF-9F8F-EC16CBB61F86}"/>
              </a:ext>
            </a:extLst>
          </p:cNvPr>
          <p:cNvGrpSpPr/>
          <p:nvPr/>
        </p:nvGrpSpPr>
        <p:grpSpPr>
          <a:xfrm>
            <a:off x="9610343" y="1706231"/>
            <a:ext cx="2217709" cy="3223590"/>
            <a:chOff x="8277966" y="1524661"/>
            <a:chExt cx="3288632" cy="4780248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AC478DA-80BC-48E3-811D-CB5CA9155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7966" y="1524661"/>
              <a:ext cx="3288632" cy="2324116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99136A8-6AC2-470C-A919-45F7722D6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7966" y="3980793"/>
              <a:ext cx="3288632" cy="2324116"/>
            </a:xfrm>
            <a:prstGeom prst="rect">
              <a:avLst/>
            </a:prstGeom>
          </p:spPr>
        </p:pic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DE4DF58A-A0E0-4706-A9B1-CDAA439E8745}"/>
              </a:ext>
            </a:extLst>
          </p:cNvPr>
          <p:cNvSpPr txBox="1"/>
          <p:nvPr/>
        </p:nvSpPr>
        <p:spPr>
          <a:xfrm>
            <a:off x="9837636" y="4929821"/>
            <a:ext cx="1637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加速搜寻模块</a:t>
            </a:r>
          </a:p>
        </p:txBody>
      </p:sp>
    </p:spTree>
    <p:extLst>
      <p:ext uri="{BB962C8B-B14F-4D97-AF65-F5344CB8AC3E}">
        <p14:creationId xmlns:p14="http://schemas.microsoft.com/office/powerpoint/2010/main" val="363804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F44DC46-1AA0-4788-81E8-15801404C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F755D9E-AD47-4C9E-AC24-7E4958FFFEA5}"/>
              </a:ext>
            </a:extLst>
          </p:cNvPr>
          <p:cNvSpPr txBox="1"/>
          <p:nvPr/>
        </p:nvSpPr>
        <p:spPr>
          <a:xfrm>
            <a:off x="2337473" y="227117"/>
            <a:ext cx="7835984" cy="584775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SKA-mid</a:t>
            </a:r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相干消色散搜寻系统原型机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5DC1907-BB3A-4084-A1CD-F023403FF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7107" y="2223985"/>
            <a:ext cx="4561488" cy="342111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D99087D-138E-4320-B134-75C4DCC0EFDD}"/>
              </a:ext>
            </a:extLst>
          </p:cNvPr>
          <p:cNvSpPr txBox="1"/>
          <p:nvPr/>
        </p:nvSpPr>
        <p:spPr>
          <a:xfrm>
            <a:off x="478221" y="6350908"/>
            <a:ext cx="692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高研院原型系统已部署到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FAST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，正在开展测试和科学实验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B37C709-950E-4491-80B1-983BD5004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139" y="3874054"/>
            <a:ext cx="5674178" cy="230568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5F2B32F-C27D-45A1-8AA9-2B87D0FA0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4139" y="1547843"/>
            <a:ext cx="5674178" cy="232621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F3C9125-AF41-400F-A9D9-46B6447F7B7B}"/>
              </a:ext>
            </a:extLst>
          </p:cNvPr>
          <p:cNvSpPr txBox="1"/>
          <p:nvPr/>
        </p:nvSpPr>
        <p:spPr>
          <a:xfrm>
            <a:off x="7855304" y="3540864"/>
            <a:ext cx="2628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PSR B1937+21</a:t>
            </a:r>
            <a:b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处理测试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8D4B98F-E69F-47C0-9E2C-C4F75D2A0764}"/>
              </a:ext>
            </a:extLst>
          </p:cNvPr>
          <p:cNvSpPr txBox="1"/>
          <p:nvPr/>
        </p:nvSpPr>
        <p:spPr>
          <a:xfrm>
            <a:off x="7809708" y="5533404"/>
            <a:ext cx="226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PSR J0030+0451</a:t>
            </a:r>
            <a:b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处理测试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2199815-4D7D-411D-9719-EA22178ECD56}"/>
              </a:ext>
            </a:extLst>
          </p:cNvPr>
          <p:cNvSpPr txBox="1"/>
          <p:nvPr/>
        </p:nvSpPr>
        <p:spPr>
          <a:xfrm>
            <a:off x="7453627" y="6350908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高研院祝永新团队和金佳伟、周宇凯等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9E8E1E8-57F1-4F23-A863-D7CBBAC30246}"/>
              </a:ext>
            </a:extLst>
          </p:cNvPr>
          <p:cNvSpPr txBox="1"/>
          <p:nvPr/>
        </p:nvSpPr>
        <p:spPr>
          <a:xfrm>
            <a:off x="9568198" y="1002013"/>
            <a:ext cx="251212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已部署、测试中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E7C227-E857-447E-8038-B8F0219F08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369" y="3534473"/>
            <a:ext cx="1983171" cy="26452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572DC1B-F2BB-4F45-AC38-E62D340FB5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249" y="1146140"/>
            <a:ext cx="1983171" cy="264422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F4BC96B8-521B-48BA-87A5-42BA71B613A2}"/>
              </a:ext>
            </a:extLst>
          </p:cNvPr>
          <p:cNvSpPr txBox="1"/>
          <p:nvPr/>
        </p:nvSpPr>
        <p:spPr>
          <a:xfrm>
            <a:off x="10304159" y="158958"/>
            <a:ext cx="1210203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692019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E5EB6E4-AB2E-4F9E-A4A4-138BA0BA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55B4DE6-B4E2-486F-A54D-04DFEBB287E6}"/>
              </a:ext>
            </a:extLst>
          </p:cNvPr>
          <p:cNvSpPr txBox="1"/>
          <p:nvPr/>
        </p:nvSpPr>
        <p:spPr>
          <a:xfrm>
            <a:off x="2337473" y="227117"/>
            <a:ext cx="7835984" cy="584775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FAST</a:t>
            </a:r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核心阵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389E2E-C80A-48D4-8580-FDADE3357D21}"/>
              </a:ext>
            </a:extLst>
          </p:cNvPr>
          <p:cNvSpPr txBox="1"/>
          <p:nvPr/>
        </p:nvSpPr>
        <p:spPr>
          <a:xfrm>
            <a:off x="10304159" y="158958"/>
            <a:ext cx="1210203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2A460E4-9A88-4327-8841-4061A7283AF4}"/>
              </a:ext>
            </a:extLst>
          </p:cNvPr>
          <p:cNvGrpSpPr/>
          <p:nvPr/>
        </p:nvGrpSpPr>
        <p:grpSpPr>
          <a:xfrm>
            <a:off x="10489917" y="4982132"/>
            <a:ext cx="1350389" cy="1716910"/>
            <a:chOff x="10450840" y="4720493"/>
            <a:chExt cx="1350389" cy="1716910"/>
          </a:xfrm>
        </p:grpSpPr>
        <p:pic>
          <p:nvPicPr>
            <p:cNvPr id="2050" name="Picture 2" descr="金佳伟">
              <a:extLst>
                <a:ext uri="{FF2B5EF4-FFF2-40B4-BE49-F238E27FC236}">
                  <a16:creationId xmlns:a16="http://schemas.microsoft.com/office/drawing/2014/main" id="{BE981B26-DA8B-4101-BD76-869BB132A6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6" t="10032" r="-2479" b="19840"/>
            <a:stretch/>
          </p:blipFill>
          <p:spPr bwMode="auto">
            <a:xfrm>
              <a:off x="10450840" y="4720493"/>
              <a:ext cx="1350389" cy="1227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5BB55C0-978A-46A1-8849-FF253333CB81}"/>
                </a:ext>
              </a:extLst>
            </p:cNvPr>
            <p:cNvSpPr txBox="1"/>
            <p:nvPr/>
          </p:nvSpPr>
          <p:spPr>
            <a:xfrm>
              <a:off x="10548531" y="6037293"/>
              <a:ext cx="11550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金佳伟</a:t>
              </a: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7F16D406-5049-4379-8F2E-26D5F2EA9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414" y="1221416"/>
            <a:ext cx="3456836" cy="460911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CFFC8B8-09D2-4F03-867D-CEA45AE9E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43" y="1221415"/>
            <a:ext cx="3977630" cy="460911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8E5F6D2-2BC8-4C90-B670-04B2CA3BC163}"/>
              </a:ext>
            </a:extLst>
          </p:cNvPr>
          <p:cNvSpPr txBox="1"/>
          <p:nvPr/>
        </p:nvSpPr>
        <p:spPr>
          <a:xfrm>
            <a:off x="1234430" y="1355693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#1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D9728A8-7C06-4CD9-B5D3-DC099C9F0111}"/>
              </a:ext>
            </a:extLst>
          </p:cNvPr>
          <p:cNvSpPr txBox="1"/>
          <p:nvPr/>
        </p:nvSpPr>
        <p:spPr>
          <a:xfrm>
            <a:off x="6407500" y="1221415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#2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ECB24E2-BFA8-4C0D-B613-FEBD649484CF}"/>
              </a:ext>
            </a:extLst>
          </p:cNvPr>
          <p:cNvGrpSpPr/>
          <p:nvPr/>
        </p:nvGrpSpPr>
        <p:grpSpPr>
          <a:xfrm>
            <a:off x="1647323" y="4014367"/>
            <a:ext cx="5402621" cy="2684675"/>
            <a:chOff x="1526990" y="4722749"/>
            <a:chExt cx="5402621" cy="268467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F19AF77-D849-4342-86D0-001082A2F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26990" y="4722749"/>
              <a:ext cx="4448677" cy="1741680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9DCDEDC-A689-4CC7-B6D3-638195492046}"/>
                </a:ext>
              </a:extLst>
            </p:cNvPr>
            <p:cNvSpPr txBox="1"/>
            <p:nvPr/>
          </p:nvSpPr>
          <p:spPr>
            <a:xfrm>
              <a:off x="4487917" y="6822649"/>
              <a:ext cx="244169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脉冲星测试观测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金佳伟、刘彬、甘恒谦等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2116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0D529DBD-40D2-432B-88D0-535E8265B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807" y="4561899"/>
            <a:ext cx="1735920" cy="131943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D9B3374-E80B-42EF-84BA-5EEF6BFED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064" y="4450040"/>
            <a:ext cx="1735920" cy="131056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F4B5A6AE-ABF2-484D-B406-1F4B4A39C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326" y="4663444"/>
            <a:ext cx="1623771" cy="122539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C80821B-C7F3-457B-9474-F0FC821964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499" y="4333529"/>
            <a:ext cx="1867954" cy="132010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DB36260-F655-432D-83A0-C88BE0C9A0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126" y="3140752"/>
            <a:ext cx="3810000" cy="161925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236BE6F-3C41-4DB0-075B-B2F2BE347C4E}"/>
              </a:ext>
            </a:extLst>
          </p:cNvPr>
          <p:cNvSpPr txBox="1"/>
          <p:nvPr/>
        </p:nvSpPr>
        <p:spPr>
          <a:xfrm>
            <a:off x="10097140" y="3193655"/>
            <a:ext cx="214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dk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薛梦瑶 科廷大学博士</a:t>
            </a:r>
            <a:endParaRPr lang="en-US" altLang="zh-CN" sz="1600" b="1" dirty="0">
              <a:solidFill>
                <a:schemeClr val="dk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 dirty="0">
                <a:solidFill>
                  <a:schemeClr val="dk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特别研究助理</a:t>
            </a:r>
          </a:p>
        </p:txBody>
      </p:sp>
      <p:sp>
        <p:nvSpPr>
          <p:cNvPr id="4" name="标题 6">
            <a:extLst>
              <a:ext uri="{FF2B5EF4-FFF2-40B4-BE49-F238E27FC236}">
                <a16:creationId xmlns:a16="http://schemas.microsoft.com/office/drawing/2014/main" id="{92CF1172-9942-AE2F-06F8-9D74A1EE6EB3}"/>
              </a:ext>
            </a:extLst>
          </p:cNvPr>
          <p:cNvSpPr txBox="1">
            <a:spLocks/>
          </p:cNvSpPr>
          <p:nvPr/>
        </p:nvSpPr>
        <p:spPr>
          <a:xfrm>
            <a:off x="671091" y="969164"/>
            <a:ext cx="8302699" cy="71238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低频先导阵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MWA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的脉冲星搜寻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D90487D-43C4-58CF-B795-DDB8DBAA7B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24" y="1596277"/>
            <a:ext cx="8198163" cy="1363903"/>
          </a:xfrm>
          <a:prstGeom prst="rect">
            <a:avLst/>
          </a:prstGeom>
        </p:spPr>
      </p:pic>
      <p:pic>
        <p:nvPicPr>
          <p:cNvPr id="9" name="图片 8" descr="MWA_01">
            <a:extLst>
              <a:ext uri="{FF2B5EF4-FFF2-40B4-BE49-F238E27FC236}">
                <a16:creationId xmlns:a16="http://schemas.microsoft.com/office/drawing/2014/main" id="{3E883372-D8B4-969B-A2CF-F4FADF3988D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8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5" t="24932" r="37485" b="43659"/>
          <a:stretch/>
        </p:blipFill>
        <p:spPr>
          <a:xfrm>
            <a:off x="8273987" y="949214"/>
            <a:ext cx="3816096" cy="217328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9706499-0ADE-3828-8684-9327752FB4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8198" y="3082948"/>
            <a:ext cx="3077532" cy="163455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0056F0D-22BA-443B-9F7F-14C0171C6C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8196" y="5477214"/>
            <a:ext cx="1786442" cy="133628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5D96E17-3ACF-44F6-8898-34BDDC20CF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24826" y="5449598"/>
            <a:ext cx="1890403" cy="139077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BDBD7BE-0830-4E1E-9766-3E947101485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68179"/>
          <a:stretch/>
        </p:blipFill>
        <p:spPr>
          <a:xfrm>
            <a:off x="184824" y="4873319"/>
            <a:ext cx="3809999" cy="182686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EDEE68C8-526B-444C-ABD4-371D386FD418}"/>
              </a:ext>
            </a:extLst>
          </p:cNvPr>
          <p:cNvSpPr txBox="1"/>
          <p:nvPr/>
        </p:nvSpPr>
        <p:spPr>
          <a:xfrm>
            <a:off x="7957451" y="3824314"/>
            <a:ext cx="3789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团队最新发现的脉冲星（付秋阳）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新发现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颗，超过巡天总发现数一半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E7444FB-8D67-4A95-BF50-997E88BD1E97}"/>
              </a:ext>
            </a:extLst>
          </p:cNvPr>
          <p:cNvSpPr txBox="1"/>
          <p:nvPr/>
        </p:nvSpPr>
        <p:spPr>
          <a:xfrm>
            <a:off x="2785589" y="248281"/>
            <a:ext cx="6812583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EA46744-3490-4818-9C01-A6D25111949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94823" y="5449598"/>
            <a:ext cx="1813051" cy="136390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3C93986-4F85-4EAD-AA4F-D71A4363215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01003" y="5372845"/>
            <a:ext cx="1890403" cy="1440656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C0DC79F2-DBFF-47AA-98CE-A613A8493981}"/>
              </a:ext>
            </a:extLst>
          </p:cNvPr>
          <p:cNvSpPr txBox="1"/>
          <p:nvPr/>
        </p:nvSpPr>
        <p:spPr>
          <a:xfrm>
            <a:off x="8040664" y="3215801"/>
            <a:ext cx="2141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dk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付秋阳 国家天文台博士生</a:t>
            </a:r>
          </a:p>
        </p:txBody>
      </p:sp>
    </p:spTree>
    <p:extLst>
      <p:ext uri="{BB962C8B-B14F-4D97-AF65-F5344CB8AC3E}">
        <p14:creationId xmlns:p14="http://schemas.microsoft.com/office/powerpoint/2010/main" val="2584017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8A057C7-89B6-4132-8156-937084344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8</a:t>
            </a:fld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BAD15D7-B012-4C04-BBAF-B30B5BEAF911}"/>
              </a:ext>
            </a:extLst>
          </p:cNvPr>
          <p:cNvGrpSpPr/>
          <p:nvPr/>
        </p:nvGrpSpPr>
        <p:grpSpPr>
          <a:xfrm>
            <a:off x="1601385" y="26994805"/>
            <a:ext cx="13414460" cy="8446699"/>
            <a:chOff x="886459" y="27159231"/>
            <a:chExt cx="14129386" cy="8099770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9793F05-DCEC-4837-9CB1-F4633E2092AE}"/>
                </a:ext>
              </a:extLst>
            </p:cNvPr>
            <p:cNvGrpSpPr/>
            <p:nvPr/>
          </p:nvGrpSpPr>
          <p:grpSpPr>
            <a:xfrm>
              <a:off x="886459" y="27159231"/>
              <a:ext cx="8381446" cy="4404395"/>
              <a:chOff x="217116" y="-37937"/>
              <a:chExt cx="6096000" cy="3203408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A9A53407-C6C5-45F9-A336-F9784CCB21D3}"/>
                  </a:ext>
                </a:extLst>
              </p:cNvPr>
              <p:cNvSpPr txBox="1"/>
              <p:nvPr/>
            </p:nvSpPr>
            <p:spPr>
              <a:xfrm>
                <a:off x="217116" y="2896848"/>
                <a:ext cx="6096000" cy="268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/>
                  <a:t>‘snapshot’ candidates plot and the extracted time-domain features </a:t>
                </a:r>
                <a:endParaRPr lang="zh-CN" altLang="en-US" dirty="0"/>
              </a:p>
            </p:txBody>
          </p: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95FC02DE-49FA-43BC-8C61-4DEFBDC23C2A}"/>
                  </a:ext>
                </a:extLst>
              </p:cNvPr>
              <p:cNvGrpSpPr/>
              <p:nvPr/>
            </p:nvGrpSpPr>
            <p:grpSpPr>
              <a:xfrm>
                <a:off x="240077" y="-37937"/>
                <a:ext cx="5574734" cy="2934785"/>
                <a:chOff x="240077" y="-37937"/>
                <a:chExt cx="5574734" cy="2934785"/>
              </a:xfrm>
            </p:grpSpPr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96157628-E5A4-4421-AD32-24BA60211A0D}"/>
                    </a:ext>
                  </a:extLst>
                </p:cNvPr>
                <p:cNvSpPr txBox="1"/>
                <p:nvPr/>
              </p:nvSpPr>
              <p:spPr>
                <a:xfrm>
                  <a:off x="417803" y="-37937"/>
                  <a:ext cx="1667467" cy="51486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4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Methods</a:t>
                  </a:r>
                  <a:endParaRPr lang="zh-CN" altLang="en-US" sz="4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2" name="图片 31">
                  <a:extLst>
                    <a:ext uri="{FF2B5EF4-FFF2-40B4-BE49-F238E27FC236}">
                      <a16:creationId xmlns:a16="http://schemas.microsoft.com/office/drawing/2014/main" id="{65E52FA7-5FF4-4147-A31A-4EA943410D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0077" y="638834"/>
                  <a:ext cx="3025039" cy="2258014"/>
                </a:xfrm>
                <a:prstGeom prst="rect">
                  <a:avLst/>
                </a:prstGeom>
              </p:spPr>
            </p:pic>
            <p:pic>
              <p:nvPicPr>
                <p:cNvPr id="33" name="图片 32">
                  <a:extLst>
                    <a:ext uri="{FF2B5EF4-FFF2-40B4-BE49-F238E27FC236}">
                      <a16:creationId xmlns:a16="http://schemas.microsoft.com/office/drawing/2014/main" id="{4969DC2C-BCFA-4FE8-A164-36466D7EA5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71260" y="565262"/>
                  <a:ext cx="2342501" cy="1073291"/>
                </a:xfrm>
                <a:prstGeom prst="rect">
                  <a:avLst/>
                </a:prstGeom>
              </p:spPr>
            </p:pic>
            <p:pic>
              <p:nvPicPr>
                <p:cNvPr id="34" name="图片 33">
                  <a:extLst>
                    <a:ext uri="{FF2B5EF4-FFF2-40B4-BE49-F238E27FC236}">
                      <a16:creationId xmlns:a16="http://schemas.microsoft.com/office/drawing/2014/main" id="{59D83303-22E6-4CA3-AAD3-AE2E796059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34516" y="1823557"/>
                  <a:ext cx="2333983" cy="1073291"/>
                </a:xfrm>
                <a:prstGeom prst="rect">
                  <a:avLst/>
                </a:prstGeom>
              </p:spPr>
            </p:pic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E46CE1E9-2056-4873-B12E-F3C6F049749C}"/>
                    </a:ext>
                  </a:extLst>
                </p:cNvPr>
                <p:cNvSpPr txBox="1"/>
                <p:nvPr>
                  <p:custDataLst>
                    <p:tags r:id="rId1"/>
                  </p:custDataLst>
                </p:nvPr>
              </p:nvSpPr>
              <p:spPr>
                <a:xfrm>
                  <a:off x="3076378" y="279745"/>
                  <a:ext cx="273843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>
                      <a:solidFill>
                        <a:schemeClr val="tx1"/>
                      </a:solidFill>
                      <a:uFillTx/>
                      <a:latin typeface="Arial" panose="020B0604020202020204" pitchFamily="34" charset="0"/>
                      <a:ea typeface="黑体" panose="02010609060101010101" pitchFamily="49" charset="-122"/>
                    </a:rPr>
                    <a:t>a.profile -&gt; 1-Dimension </a:t>
                  </a:r>
                  <a:r>
                    <a:rPr lang="en-US" altLang="zh-CN" sz="1200" dirty="0">
                      <a:uFillTx/>
                      <a:latin typeface="Arial" panose="020B0604020202020204" pitchFamily="34" charset="0"/>
                      <a:ea typeface="黑体" panose="02010609060101010101" pitchFamily="49" charset="-122"/>
                      <a:sym typeface="+mn-ea"/>
                    </a:rPr>
                    <a:t>(nbin </a:t>
                  </a:r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  <a:sym typeface="+mn-ea"/>
                    </a:rPr>
                    <a:t>x 1</a:t>
                  </a:r>
                  <a:r>
                    <a:rPr lang="en-US" altLang="zh-CN" sz="1200" dirty="0">
                      <a:uFillTx/>
                      <a:latin typeface="Arial" panose="020B0604020202020204" pitchFamily="34" charset="0"/>
                      <a:ea typeface="黑体" panose="02010609060101010101" pitchFamily="49" charset="-122"/>
                      <a:sym typeface="+mn-ea"/>
                    </a:rPr>
                    <a:t>)</a:t>
                  </a:r>
                  <a:endParaRPr lang="en-US" sz="1200" dirty="0">
                    <a:solidFill>
                      <a:schemeClr val="tx1"/>
                    </a:solidFill>
                    <a:uFillTx/>
                    <a:latin typeface="Arial" panose="020B0604020202020204" pitchFamily="34" charset="0"/>
                    <a:ea typeface="黑体" panose="02010609060101010101" pitchFamily="49" charset="-122"/>
                  </a:endParaRPr>
                </a:p>
                <a:p>
                  <a:endParaRPr lang="en-US" altLang="zh-CN" sz="2000" dirty="0">
                    <a:solidFill>
                      <a:schemeClr val="tx1"/>
                    </a:solidFill>
                    <a:uFillTx/>
                    <a:latin typeface="Arial" panose="020B0604020202020204" pitchFamily="34" charset="0"/>
                    <a:ea typeface="黑体" panose="02010609060101010101" pitchFamily="49" charset="-122"/>
                  </a:endParaRPr>
                </a:p>
              </p:txBody>
            </p:sp>
          </p:grp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076E295-F717-47A8-B977-38F95E957207}"/>
                </a:ext>
              </a:extLst>
            </p:cNvPr>
            <p:cNvSpPr txBox="1"/>
            <p:nvPr/>
          </p:nvSpPr>
          <p:spPr>
            <a:xfrm>
              <a:off x="7990840" y="33225211"/>
              <a:ext cx="7025005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/>
                <a:t>We input the time-phase features into a diffusion model</a:t>
              </a:r>
              <a:r>
                <a:rPr lang="en-US" altLang="zh-CN" sz="2400" dirty="0"/>
                <a:t> (U-Net)</a:t>
              </a:r>
              <a:r>
                <a:rPr lang="zh-CN" altLang="en-US" sz="2400" dirty="0"/>
                <a:t>. The first four instances are positive samples, and the next four are negative. After denoising, the model effectively removes noise and highlights features.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24A335C0-B47C-4747-A51C-2B3117B0F0D1}"/>
                </a:ext>
              </a:extLst>
            </p:cNvPr>
            <p:cNvGrpSpPr/>
            <p:nvPr/>
          </p:nvGrpSpPr>
          <p:grpSpPr>
            <a:xfrm>
              <a:off x="9267550" y="27794296"/>
              <a:ext cx="4668615" cy="5399135"/>
              <a:chOff x="6850153" y="1418517"/>
              <a:chExt cx="4668615" cy="5399135"/>
            </a:xfrm>
          </p:grpSpPr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11BB8AE0-D98B-42ED-A26A-12EDA00E36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0153" y="1418517"/>
                <a:ext cx="4147566" cy="1334494"/>
              </a:xfrm>
              <a:prstGeom prst="rect">
                <a:avLst/>
              </a:prstGeom>
            </p:spPr>
          </p:pic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E9A50114-B4CE-4BA8-9E8C-4BFDD3502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23395" y="2982999"/>
                <a:ext cx="1984508" cy="684021"/>
              </a:xfrm>
              <a:prstGeom prst="rect">
                <a:avLst/>
              </a:prstGeom>
            </p:spPr>
          </p:pic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2C12F47B-CDDF-4AC1-89C4-4BF7F08CE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flipV="1">
                <a:off x="8301517" y="4244546"/>
                <a:ext cx="1669197" cy="599832"/>
              </a:xfrm>
              <a:prstGeom prst="rect">
                <a:avLst/>
              </a:prstGeom>
            </p:spPr>
          </p:pic>
          <p:sp>
            <p:nvSpPr>
              <p:cNvPr id="20" name="下箭头 7">
                <a:extLst>
                  <a:ext uri="{FF2B5EF4-FFF2-40B4-BE49-F238E27FC236}">
                    <a16:creationId xmlns:a16="http://schemas.microsoft.com/office/drawing/2014/main" id="{672B767D-FD10-4778-941F-AB5034BA2149}"/>
                  </a:ext>
                </a:extLst>
              </p:cNvPr>
              <p:cNvSpPr/>
              <p:nvPr/>
            </p:nvSpPr>
            <p:spPr>
              <a:xfrm>
                <a:off x="8934357" y="3840759"/>
                <a:ext cx="362585" cy="309245"/>
              </a:xfrm>
              <a:prstGeom prst="downArrow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5D07CCA1-E78D-423D-99AA-801B3F558B2D}"/>
                  </a:ext>
                </a:extLst>
              </p:cNvPr>
              <p:cNvSpPr txBox="1"/>
              <p:nvPr/>
            </p:nvSpPr>
            <p:spPr>
              <a:xfrm>
                <a:off x="9260433" y="3858841"/>
                <a:ext cx="12105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Add noise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05AAFA73-4EC4-497B-B47E-BAEEC71AF78C}"/>
                  </a:ext>
                </a:extLst>
              </p:cNvPr>
              <p:cNvSpPr txBox="1"/>
              <p:nvPr/>
            </p:nvSpPr>
            <p:spPr>
              <a:xfrm>
                <a:off x="8038966" y="5814590"/>
                <a:ext cx="24320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pred = UNet (noisy_x)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9873359-33BD-4D10-9279-9394A68AE51C}"/>
                  </a:ext>
                </a:extLst>
              </p:cNvPr>
              <p:cNvSpPr txBox="1"/>
              <p:nvPr/>
            </p:nvSpPr>
            <p:spPr>
              <a:xfrm>
                <a:off x="9970714" y="4401998"/>
                <a:ext cx="10674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noisy_x</a:t>
                </a:r>
                <a:endParaRPr lang="zh-CN" altLang="en-US" dirty="0"/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F6E14FF-2CEE-41A6-8701-49D4D5A28DFA}"/>
                  </a:ext>
                </a:extLst>
              </p:cNvPr>
              <p:cNvSpPr txBox="1"/>
              <p:nvPr/>
            </p:nvSpPr>
            <p:spPr>
              <a:xfrm>
                <a:off x="10569442" y="2809144"/>
                <a:ext cx="80645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endParaRPr lang="zh-CN" altLang="en-US" dirty="0"/>
              </a:p>
            </p:txBody>
          </p:sp>
          <p:sp>
            <p:nvSpPr>
              <p:cNvPr id="25" name="下箭头 7">
                <a:extLst>
                  <a:ext uri="{FF2B5EF4-FFF2-40B4-BE49-F238E27FC236}">
                    <a16:creationId xmlns:a16="http://schemas.microsoft.com/office/drawing/2014/main" id="{A684E3B2-38B1-4A7C-948B-70E6BD1337CC}"/>
                  </a:ext>
                </a:extLst>
              </p:cNvPr>
              <p:cNvSpPr/>
              <p:nvPr/>
            </p:nvSpPr>
            <p:spPr>
              <a:xfrm>
                <a:off x="8958126" y="4901484"/>
                <a:ext cx="362585" cy="309245"/>
              </a:xfrm>
              <a:prstGeom prst="downArrow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" name="圆角矩形 9">
                <a:extLst>
                  <a:ext uri="{FF2B5EF4-FFF2-40B4-BE49-F238E27FC236}">
                    <a16:creationId xmlns:a16="http://schemas.microsoft.com/office/drawing/2014/main" id="{EBD6DDD5-0C61-41ED-A7CA-F768C13FDAFC}"/>
                  </a:ext>
                </a:extLst>
              </p:cNvPr>
              <p:cNvSpPr/>
              <p:nvPr/>
            </p:nvSpPr>
            <p:spPr>
              <a:xfrm>
                <a:off x="8157930" y="5326657"/>
                <a:ext cx="1956372" cy="503020"/>
              </a:xfrm>
              <a:prstGeom prst="roundRect">
                <a:avLst/>
              </a:prstGeom>
              <a:noFill/>
              <a:ln w="28575"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UNet</a:t>
                </a:r>
                <a:endParaRPr lang="zh-CN" alt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14AFBF9-1CBF-4814-8C5C-4B08D5CB6BD7}"/>
                  </a:ext>
                </a:extLst>
              </p:cNvPr>
              <p:cNvSpPr txBox="1"/>
              <p:nvPr/>
            </p:nvSpPr>
            <p:spPr>
              <a:xfrm>
                <a:off x="7769093" y="6448320"/>
                <a:ext cx="37496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Minimize the loss_fn(pred, x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)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下箭头 7">
                <a:extLst>
                  <a:ext uri="{FF2B5EF4-FFF2-40B4-BE49-F238E27FC236}">
                    <a16:creationId xmlns:a16="http://schemas.microsoft.com/office/drawing/2014/main" id="{88BCCCE7-B955-4538-BE69-4C38DE7C64A3}"/>
                  </a:ext>
                </a:extLst>
              </p:cNvPr>
              <p:cNvSpPr/>
              <p:nvPr/>
            </p:nvSpPr>
            <p:spPr>
              <a:xfrm>
                <a:off x="8958127" y="6200295"/>
                <a:ext cx="362585" cy="309245"/>
              </a:xfrm>
              <a:prstGeom prst="downArrow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2A82FDF8-39B3-4647-90B2-666CDD892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96" y="31549951"/>
              <a:ext cx="6314895" cy="3709050"/>
            </a:xfrm>
            <a:prstGeom prst="rect">
              <a:avLst/>
            </a:prstGeom>
          </p:spPr>
        </p:pic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id="{5F6C936E-F0FD-40D4-817A-5209255589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218" y="1988325"/>
            <a:ext cx="5380919" cy="3602480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4C099E04-B87E-433B-980E-9C86B6B98A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5171" y="2036799"/>
            <a:ext cx="6195214" cy="3565742"/>
          </a:xfrm>
          <a:prstGeom prst="rect">
            <a:avLst/>
          </a:prstGeom>
        </p:spPr>
      </p:pic>
      <p:sp>
        <p:nvSpPr>
          <p:cNvPr id="38" name="标题 1">
            <a:extLst>
              <a:ext uri="{FF2B5EF4-FFF2-40B4-BE49-F238E27FC236}">
                <a16:creationId xmlns:a16="http://schemas.microsoft.com/office/drawing/2014/main" id="{02F7E4F7-4D87-4D5C-94BF-26C8F140E92B}"/>
              </a:ext>
            </a:extLst>
          </p:cNvPr>
          <p:cNvSpPr txBox="1">
            <a:spLocks/>
          </p:cNvSpPr>
          <p:nvPr/>
        </p:nvSpPr>
        <p:spPr>
          <a:xfrm>
            <a:off x="3112593" y="238230"/>
            <a:ext cx="5769055" cy="723103"/>
          </a:xfrm>
          <a:prstGeom prst="rect">
            <a:avLst/>
          </a:prstGeom>
          <a:ln w="38100">
            <a:noFill/>
          </a:ln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宋体" panose="02010600030101010101" pitchFamily="2" charset="-122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228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685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利用</a:t>
            </a:r>
            <a:r>
              <a:rPr lang="en-US" altLang="zh-CN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</a:t>
            </a: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加速脉冲星搜寻管线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62599FA-FE91-48E5-9AA0-581E018B8593}"/>
              </a:ext>
            </a:extLst>
          </p:cNvPr>
          <p:cNvSpPr txBox="1"/>
          <p:nvPr/>
        </p:nvSpPr>
        <p:spPr>
          <a:xfrm>
            <a:off x="5985171" y="6371983"/>
            <a:ext cx="6323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已应用于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MWA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脉冲星搜寻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---   Fu et al. submitted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1C7E3878-6B43-4A2B-9033-577C40669DA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6887" t="28752" r="17519" b="50104"/>
          <a:stretch/>
        </p:blipFill>
        <p:spPr>
          <a:xfrm>
            <a:off x="10430848" y="4900315"/>
            <a:ext cx="1558738" cy="140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3560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:a16="http://schemas.microsoft.com/office/drawing/2014/main" id="{4C070C74-D34B-BA3B-4EA6-B42EC7DCD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810" y="3003135"/>
            <a:ext cx="3352800" cy="188139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25AE80E-4823-BFB7-380D-70807136B3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8188" y="825034"/>
            <a:ext cx="10120807" cy="692150"/>
          </a:xfrm>
        </p:spPr>
        <p:txBody>
          <a:bodyPr>
            <a:noAutofit/>
          </a:bodyPr>
          <a:lstStyle/>
          <a:p>
            <a:pPr algn="ctr"/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国产超算上</a:t>
            </a:r>
            <a:r>
              <a:rPr kumimoji="1"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MWA-SMART</a:t>
            </a:r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数据的波束合成及脉冲星搜索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3D0E92E9-E8BD-E834-E8B3-90DBD1A525F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843710" y="1572264"/>
            <a:ext cx="7327900" cy="5453063"/>
          </a:xfrm>
        </p:spPr>
        <p:txBody>
          <a:bodyPr>
            <a:normAutofit/>
          </a:bodyPr>
          <a:lstStyle/>
          <a:p>
            <a:r>
              <a:rPr lang="zh-CN" altLang="en-US" sz="2400" b="1" dirty="0"/>
              <a:t>传统</a:t>
            </a:r>
            <a:r>
              <a:rPr lang="en-US" altLang="zh-CN" sz="2400" b="1" dirty="0"/>
              <a:t>HPC</a:t>
            </a:r>
            <a:r>
              <a:rPr lang="zh-CN" altLang="en-US" sz="2400" b="1" dirty="0"/>
              <a:t>架构的数据处理实验</a:t>
            </a:r>
            <a:endParaRPr lang="en-US" altLang="zh-CN" sz="2400" b="1" dirty="0"/>
          </a:p>
          <a:p>
            <a:pPr lvl="1"/>
            <a:r>
              <a:rPr kumimoji="1" lang="zh-CN" altLang="en-US" sz="2000" dirty="0"/>
              <a:t>仅可有效利用</a:t>
            </a:r>
            <a:r>
              <a:rPr kumimoji="1" lang="en-US" altLang="zh-CN" sz="2000" dirty="0"/>
              <a:t>1%</a:t>
            </a:r>
            <a:r>
              <a:rPr kumimoji="1" lang="zh-CN" altLang="en-US" sz="2000" dirty="0"/>
              <a:t>的计算节点</a:t>
            </a:r>
            <a:endParaRPr kumimoji="1" lang="en-US" altLang="zh-CN" sz="2000" dirty="0"/>
          </a:p>
          <a:p>
            <a:pPr lvl="1"/>
            <a:r>
              <a:rPr kumimoji="1" lang="zh-CN" altLang="en-US" sz="2000" dirty="0"/>
              <a:t>难以按线性扩展计算规模</a:t>
            </a:r>
            <a:endParaRPr lang="en-US" altLang="zh-CN" sz="2000" dirty="0"/>
          </a:p>
          <a:p>
            <a:endParaRPr lang="en-US" altLang="zh-CN" sz="2400" dirty="0"/>
          </a:p>
          <a:p>
            <a:r>
              <a:rPr lang="zh-CN" altLang="en-US" sz="2400" b="1" dirty="0"/>
              <a:t>国产超算上全并行处理</a:t>
            </a:r>
            <a:endParaRPr lang="en-US" altLang="zh-CN" sz="2400" b="1" dirty="0"/>
          </a:p>
          <a:p>
            <a:pPr lvl="1"/>
            <a:r>
              <a:rPr lang="zh-CN" altLang="en-US" sz="2000" b="1" dirty="0"/>
              <a:t>计算节点规模</a:t>
            </a:r>
            <a:endParaRPr lang="en-US" altLang="zh-CN" sz="2000" b="1" dirty="0"/>
          </a:p>
          <a:p>
            <a:pPr lvl="2"/>
            <a:r>
              <a:rPr lang="zh-CN" altLang="en-US" sz="1800" dirty="0"/>
              <a:t>波束合成：</a:t>
            </a:r>
            <a:r>
              <a:rPr lang="en-US" altLang="zh-CN" sz="1800" dirty="0"/>
              <a:t>288</a:t>
            </a:r>
            <a:r>
              <a:rPr lang="zh-CN" altLang="en-US" sz="1800" dirty="0"/>
              <a:t>节点</a:t>
            </a:r>
            <a:endParaRPr lang="en-US" altLang="zh-CN" sz="1800" dirty="0"/>
          </a:p>
          <a:p>
            <a:pPr lvl="2"/>
            <a:r>
              <a:rPr lang="zh-CN" altLang="en-US" sz="1800" dirty="0"/>
              <a:t>脉冲星搜寻：</a:t>
            </a:r>
            <a:r>
              <a:rPr lang="en-US" altLang="zh-CN" sz="1800" dirty="0"/>
              <a:t>220</a:t>
            </a:r>
            <a:r>
              <a:rPr lang="zh-CN" altLang="en-US" sz="1800" dirty="0"/>
              <a:t>节点</a:t>
            </a:r>
            <a:endParaRPr lang="en-US" altLang="zh-CN" sz="1800" dirty="0"/>
          </a:p>
          <a:p>
            <a:pPr lvl="1"/>
            <a:r>
              <a:rPr lang="zh-CN" altLang="en-US" sz="2000" dirty="0"/>
              <a:t>波束合成</a:t>
            </a:r>
            <a:r>
              <a:rPr lang="en-US" altLang="zh-CN" sz="2000" dirty="0"/>
              <a:t>/</a:t>
            </a:r>
            <a:r>
              <a:rPr lang="zh-CN" altLang="en-US" sz="2000" dirty="0"/>
              <a:t>脉冲星搜索同步并行</a:t>
            </a:r>
            <a:endParaRPr lang="en-US" altLang="zh-CN" sz="2000" dirty="0"/>
          </a:p>
          <a:p>
            <a:pPr lvl="1"/>
            <a:r>
              <a:rPr lang="zh-CN" altLang="en-US" sz="2000" dirty="0"/>
              <a:t>主要特性</a:t>
            </a:r>
            <a:endParaRPr lang="en-US" altLang="zh-CN" sz="2000" dirty="0"/>
          </a:p>
          <a:p>
            <a:pPr lvl="2"/>
            <a:r>
              <a:rPr lang="zh-CN" altLang="en-US" sz="1800" b="1" dirty="0"/>
              <a:t>远超</a:t>
            </a:r>
            <a:r>
              <a:rPr lang="en-US" altLang="zh-CN" sz="1800" b="1" dirty="0"/>
              <a:t>HPC</a:t>
            </a:r>
            <a:r>
              <a:rPr lang="zh-CN" altLang="en-US" sz="1800" b="1" dirty="0"/>
              <a:t>自身存取能力</a:t>
            </a:r>
            <a:r>
              <a:rPr lang="zh-CN" altLang="en-US" sz="1800" dirty="0"/>
              <a:t>：持续读写</a:t>
            </a:r>
            <a:r>
              <a:rPr lang="en-US" altLang="zh-CN" sz="1800" dirty="0"/>
              <a:t>I/O</a:t>
            </a:r>
            <a:r>
              <a:rPr lang="zh-CN" altLang="en-US" sz="1800" dirty="0"/>
              <a:t>＞</a:t>
            </a:r>
            <a:r>
              <a:rPr lang="en-US" altLang="zh-CN" sz="1800" dirty="0"/>
              <a:t>150GB/s</a:t>
            </a:r>
            <a:r>
              <a:rPr lang="zh-CN" altLang="en-US" sz="1800" dirty="0"/>
              <a:t>，</a:t>
            </a:r>
            <a:endParaRPr lang="en-US" altLang="zh-CN" sz="1800" dirty="0"/>
          </a:p>
          <a:p>
            <a:pPr lvl="2"/>
            <a:r>
              <a:rPr lang="zh-CN" altLang="en-US" sz="1800" b="1" dirty="0"/>
              <a:t>高效容错机制</a:t>
            </a:r>
            <a:r>
              <a:rPr lang="zh-CN" altLang="en-US" sz="1800" dirty="0"/>
              <a:t>：多级容错保证计算的顺利完成</a:t>
            </a:r>
            <a:endParaRPr lang="en-US" altLang="zh-CN" sz="1800" dirty="0"/>
          </a:p>
          <a:p>
            <a:pPr lvl="2"/>
            <a:r>
              <a:rPr lang="zh-CN" altLang="en-US" sz="1800" b="1" dirty="0"/>
              <a:t>近线性扩展能力</a:t>
            </a:r>
            <a:r>
              <a:rPr lang="zh-CN" altLang="en-US" sz="1800" dirty="0"/>
              <a:t>：增加节点，按比例扩展计算能力</a:t>
            </a:r>
            <a:endParaRPr lang="en-US" altLang="zh-CN" sz="18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8339F8C-D9F4-433C-93DA-B759C8301B7C}"/>
              </a:ext>
            </a:extLst>
          </p:cNvPr>
          <p:cNvGrpSpPr/>
          <p:nvPr/>
        </p:nvGrpSpPr>
        <p:grpSpPr>
          <a:xfrm>
            <a:off x="384850" y="1671725"/>
            <a:ext cx="4198389" cy="4895858"/>
            <a:chOff x="221206" y="1502168"/>
            <a:chExt cx="4198389" cy="489585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2455351-C041-6F45-7838-510122310856}"/>
                </a:ext>
              </a:extLst>
            </p:cNvPr>
            <p:cNvSpPr/>
            <p:nvPr/>
          </p:nvSpPr>
          <p:spPr>
            <a:xfrm>
              <a:off x="221206" y="1502168"/>
              <a:ext cx="4198389" cy="489585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zh-CN" altLang="en-US" b="1" dirty="0">
                <a:solidFill>
                  <a:srgbClr val="0D6FB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标注: 上箭头 94">
              <a:extLst>
                <a:ext uri="{FF2B5EF4-FFF2-40B4-BE49-F238E27FC236}">
                  <a16:creationId xmlns:a16="http://schemas.microsoft.com/office/drawing/2014/main" id="{D986FCC6-0FC9-6D95-822B-2D1EB0119BBB}"/>
                </a:ext>
              </a:extLst>
            </p:cNvPr>
            <p:cNvSpPr/>
            <p:nvPr/>
          </p:nvSpPr>
          <p:spPr>
            <a:xfrm>
              <a:off x="498772" y="3189766"/>
              <a:ext cx="3740714" cy="1811887"/>
            </a:xfrm>
            <a:prstGeom prst="upArrowCallout">
              <a:avLst>
                <a:gd name="adj1" fmla="val 19669"/>
                <a:gd name="adj2" fmla="val 21109"/>
                <a:gd name="adj3" fmla="val 8340"/>
                <a:gd name="adj4" fmla="val 82708"/>
              </a:avLst>
            </a:pr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基于本地存储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容器化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数据流并行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E708F130-2766-9C5F-4841-82F7546B8EC3}"/>
                </a:ext>
              </a:extLst>
            </p:cNvPr>
            <p:cNvGrpSpPr/>
            <p:nvPr/>
          </p:nvGrpSpPr>
          <p:grpSpPr>
            <a:xfrm>
              <a:off x="1355218" y="3722252"/>
              <a:ext cx="612692" cy="926982"/>
              <a:chOff x="3530252" y="2576781"/>
              <a:chExt cx="612692" cy="926982"/>
            </a:xfrm>
          </p:grpSpPr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F4789F6A-B6D7-4F0E-7B84-564384B8D1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25506" y="2576781"/>
                <a:ext cx="432000" cy="432000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EABAAD16-703F-54C4-17FE-3F9C3463FF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30252" y="2891071"/>
                <a:ext cx="612692" cy="612692"/>
              </a:xfrm>
              <a:prstGeom prst="rect">
                <a:avLst/>
              </a:prstGeom>
            </p:spPr>
          </p:pic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6A5C2AA7-644A-1841-E0B7-39D2D1498B6A}"/>
                </a:ext>
              </a:extLst>
            </p:cNvPr>
            <p:cNvGrpSpPr/>
            <p:nvPr/>
          </p:nvGrpSpPr>
          <p:grpSpPr>
            <a:xfrm>
              <a:off x="1934889" y="3722252"/>
              <a:ext cx="612692" cy="926982"/>
              <a:chOff x="3530252" y="2576781"/>
              <a:chExt cx="612692" cy="926982"/>
            </a:xfrm>
          </p:grpSpPr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824AE012-096E-A206-1340-8D229B008D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25506" y="2576781"/>
                <a:ext cx="432000" cy="432000"/>
              </a:xfrm>
              <a:prstGeom prst="rect">
                <a:avLst/>
              </a:prstGeom>
            </p:spPr>
          </p:pic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D1DBC69A-D542-0D51-0B46-F32ECDDDB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30252" y="2891071"/>
                <a:ext cx="612692" cy="612692"/>
              </a:xfrm>
              <a:prstGeom prst="rect">
                <a:avLst/>
              </a:prstGeom>
            </p:spPr>
          </p:pic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B4CC805A-E13F-2A53-21BB-29BB8FAAA96D}"/>
                </a:ext>
              </a:extLst>
            </p:cNvPr>
            <p:cNvGrpSpPr/>
            <p:nvPr/>
          </p:nvGrpSpPr>
          <p:grpSpPr>
            <a:xfrm>
              <a:off x="2692417" y="3722252"/>
              <a:ext cx="612692" cy="926982"/>
              <a:chOff x="3530252" y="2576781"/>
              <a:chExt cx="612692" cy="926982"/>
            </a:xfrm>
          </p:grpSpPr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86208E4F-F83A-E97C-2D9D-6045B9D30B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25506" y="2576781"/>
                <a:ext cx="432000" cy="432000"/>
              </a:xfrm>
              <a:prstGeom prst="rect">
                <a:avLst/>
              </a:prstGeom>
            </p:spPr>
          </p:pic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FBA9DE68-87C6-C83D-7C2F-7FA5F0E7D1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30252" y="2891071"/>
                <a:ext cx="612692" cy="612692"/>
              </a:xfrm>
              <a:prstGeom prst="rect">
                <a:avLst/>
              </a:prstGeom>
            </p:spPr>
          </p:pic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F94A1EC9-E196-D1FA-2989-6ED60093FE8E}"/>
                </a:ext>
              </a:extLst>
            </p:cNvPr>
            <p:cNvGrpSpPr/>
            <p:nvPr/>
          </p:nvGrpSpPr>
          <p:grpSpPr>
            <a:xfrm>
              <a:off x="3261454" y="3722252"/>
              <a:ext cx="612692" cy="926982"/>
              <a:chOff x="3530252" y="2576781"/>
              <a:chExt cx="612692" cy="926982"/>
            </a:xfrm>
          </p:grpSpPr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15CFAB1F-8602-6E5D-2037-F9DABF805E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25506" y="2576781"/>
                <a:ext cx="432000" cy="432000"/>
              </a:xfrm>
              <a:prstGeom prst="rect">
                <a:avLst/>
              </a:prstGeom>
            </p:spPr>
          </p:pic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B9671433-B276-88F6-1498-4BAABD653A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30252" y="2891071"/>
                <a:ext cx="612692" cy="612692"/>
              </a:xfrm>
              <a:prstGeom prst="rect">
                <a:avLst/>
              </a:prstGeom>
            </p:spPr>
          </p:pic>
        </p:grpSp>
        <p:sp>
          <p:nvSpPr>
            <p:cNvPr id="22" name="圆柱体 21">
              <a:extLst>
                <a:ext uri="{FF2B5EF4-FFF2-40B4-BE49-F238E27FC236}">
                  <a16:creationId xmlns:a16="http://schemas.microsoft.com/office/drawing/2014/main" id="{3D6002A3-E55F-C805-BC54-3D1D02FB1112}"/>
                </a:ext>
              </a:extLst>
            </p:cNvPr>
            <p:cNvSpPr/>
            <p:nvPr/>
          </p:nvSpPr>
          <p:spPr>
            <a:xfrm>
              <a:off x="554192" y="5504219"/>
              <a:ext cx="3446695" cy="589376"/>
            </a:xfrm>
            <a:prstGeom prst="can">
              <a:avLst/>
            </a:pr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共享存储</a:t>
              </a:r>
            </a:p>
          </p:txBody>
        </p:sp>
        <p:sp>
          <p:nvSpPr>
            <p:cNvPr id="23" name="箭头: 左右 56">
              <a:extLst>
                <a:ext uri="{FF2B5EF4-FFF2-40B4-BE49-F238E27FC236}">
                  <a16:creationId xmlns:a16="http://schemas.microsoft.com/office/drawing/2014/main" id="{A48BBEC4-4040-6505-8515-62A9C610331E}"/>
                </a:ext>
              </a:extLst>
            </p:cNvPr>
            <p:cNvSpPr/>
            <p:nvPr/>
          </p:nvSpPr>
          <p:spPr>
            <a:xfrm>
              <a:off x="899788" y="4550997"/>
              <a:ext cx="2913087" cy="333532"/>
            </a:xfrm>
            <a:prstGeom prst="leftRightArrow">
              <a:avLst>
                <a:gd name="adj1" fmla="val 55685"/>
                <a:gd name="adj2" fmla="val 45231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线性扩展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311BE4F-569C-2277-AA84-7674683BA060}"/>
                </a:ext>
              </a:extLst>
            </p:cNvPr>
            <p:cNvSpPr txBox="1"/>
            <p:nvPr/>
          </p:nvSpPr>
          <p:spPr>
            <a:xfrm>
              <a:off x="473177" y="3915814"/>
              <a:ext cx="10891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500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倍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本地加载</a:t>
              </a:r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直接箭头连接符 64">
              <a:extLst>
                <a:ext uri="{FF2B5EF4-FFF2-40B4-BE49-F238E27FC236}">
                  <a16:creationId xmlns:a16="http://schemas.microsoft.com/office/drawing/2014/main" id="{AF70B2B9-BF4F-6D5F-8AF0-99315FA30F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3960" y="5084783"/>
              <a:ext cx="11603" cy="399019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68">
              <a:extLst>
                <a:ext uri="{FF2B5EF4-FFF2-40B4-BE49-F238E27FC236}">
                  <a16:creationId xmlns:a16="http://schemas.microsoft.com/office/drawing/2014/main" id="{87C8F07A-DEC9-9D73-A343-CC2B764FAC20}"/>
                </a:ext>
              </a:extLst>
            </p:cNvPr>
            <p:cNvCxnSpPr>
              <a:cxnSpLocks/>
            </p:cNvCxnSpPr>
            <p:nvPr/>
          </p:nvCxnSpPr>
          <p:spPr>
            <a:xfrm>
              <a:off x="2573210" y="5084783"/>
              <a:ext cx="0" cy="416443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E1CB3F7-BD5B-8B13-BE67-6135532B8D29}"/>
                </a:ext>
              </a:extLst>
            </p:cNvPr>
            <p:cNvSpPr txBox="1"/>
            <p:nvPr/>
          </p:nvSpPr>
          <p:spPr>
            <a:xfrm>
              <a:off x="852883" y="5220659"/>
              <a:ext cx="110446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单份原始数据</a:t>
              </a:r>
              <a:endParaRPr lang="zh-CN" altLang="en-US" sz="1200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E6FE0988-7E5A-2A85-41A2-69489A48A6BA}"/>
                </a:ext>
              </a:extLst>
            </p:cNvPr>
            <p:cNvSpPr txBox="1"/>
            <p:nvPr/>
          </p:nvSpPr>
          <p:spPr>
            <a:xfrm>
              <a:off x="2706516" y="5253392"/>
              <a:ext cx="79879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结果数据</a:t>
              </a:r>
              <a:endParaRPr lang="zh-CN" altLang="en-US" sz="1200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1900CC0-2DEA-8E97-6E1E-235A6926EAB1}"/>
                </a:ext>
              </a:extLst>
            </p:cNvPr>
            <p:cNvSpPr txBox="1"/>
            <p:nvPr/>
          </p:nvSpPr>
          <p:spPr>
            <a:xfrm>
              <a:off x="2834110" y="5628554"/>
              <a:ext cx="1262472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I/O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负载减少到</a:t>
              </a:r>
              <a:r>
                <a:rPr lang="en-US" altLang="zh-CN" sz="11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1/40~1/500</a:t>
              </a:r>
              <a:endParaRPr lang="zh-CN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9367D33C-48D1-69CA-9409-04CE9296A430}"/>
                </a:ext>
              </a:extLst>
            </p:cNvPr>
            <p:cNvSpPr/>
            <p:nvPr/>
          </p:nvSpPr>
          <p:spPr>
            <a:xfrm>
              <a:off x="318188" y="1667034"/>
              <a:ext cx="4073697" cy="13153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单组原始数据：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36TB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4800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秒</a:t>
              </a:r>
              <a:endPara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实际数据存取量：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18PB/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</a:t>
              </a:r>
              <a:endPara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单组计算量：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约 </a:t>
              </a:r>
              <a:r>
                <a:rPr lang="en-US" altLang="zh-CN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 卡时</a:t>
              </a:r>
              <a:endPara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组数据 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 6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个月，发现 </a:t>
              </a:r>
              <a:r>
                <a:rPr lang="en-US" altLang="zh-CN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颗新脉冲星</a:t>
              </a:r>
              <a:endPara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A4BC452E-C906-ADC6-D8E1-6AC2374F3359}"/>
              </a:ext>
            </a:extLst>
          </p:cNvPr>
          <p:cNvCxnSpPr/>
          <p:nvPr/>
        </p:nvCxnSpPr>
        <p:spPr>
          <a:xfrm>
            <a:off x="10398223" y="2541821"/>
            <a:ext cx="0" cy="899123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D18CAEFA-D0B5-0525-D9EE-09D3119D70B9}"/>
              </a:ext>
            </a:extLst>
          </p:cNvPr>
          <p:cNvSpPr txBox="1"/>
          <p:nvPr/>
        </p:nvSpPr>
        <p:spPr>
          <a:xfrm>
            <a:off x="9843198" y="228652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b="1" dirty="0">
                <a:solidFill>
                  <a:schemeClr val="accent4">
                    <a:lumMod val="75000"/>
                  </a:schemeClr>
                </a:solidFill>
              </a:rPr>
              <a:t>节点宕机</a:t>
            </a:r>
            <a:endParaRPr kumimoji="1" lang="zh-CN" alt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AA34714-CFE8-028E-9991-35ECB9ED9D87}"/>
              </a:ext>
            </a:extLst>
          </p:cNvPr>
          <p:cNvSpPr txBox="1"/>
          <p:nvPr/>
        </p:nvSpPr>
        <p:spPr>
          <a:xfrm>
            <a:off x="10702181" y="230179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存储瓶颈</a:t>
            </a:r>
            <a:br>
              <a:rPr kumimoji="1" lang="en-US" altLang="zh-CN" sz="12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kumimoji="1"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23GB/s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2FD1F99-A127-8D20-5B45-F722F9EA538F}"/>
              </a:ext>
            </a:extLst>
          </p:cNvPr>
          <p:cNvSpPr txBox="1"/>
          <p:nvPr/>
        </p:nvSpPr>
        <p:spPr>
          <a:xfrm>
            <a:off x="11294911" y="191311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200" b="1" dirty="0">
                <a:solidFill>
                  <a:srgbClr val="FF0000"/>
                </a:solidFill>
              </a:rPr>
              <a:t>大量计算</a:t>
            </a:r>
            <a:endParaRPr kumimoji="1" lang="en-US" altLang="zh-CN" sz="1200" b="1" dirty="0">
              <a:solidFill>
                <a:srgbClr val="FF0000"/>
              </a:solidFill>
            </a:endParaRPr>
          </a:p>
          <a:p>
            <a:pPr algn="ctr"/>
            <a:r>
              <a:rPr kumimoji="1" lang="zh-CN" altLang="en-US" sz="1200" b="1" dirty="0">
                <a:solidFill>
                  <a:srgbClr val="FF0000"/>
                </a:solidFill>
              </a:rPr>
              <a:t>任务出错</a:t>
            </a:r>
            <a:endParaRPr kumimoji="1"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05BD9B1D-4F0C-A87C-EB2A-9F6FEA0A3586}"/>
              </a:ext>
            </a:extLst>
          </p:cNvPr>
          <p:cNvCxnSpPr>
            <a:cxnSpLocks/>
          </p:cNvCxnSpPr>
          <p:nvPr/>
        </p:nvCxnSpPr>
        <p:spPr>
          <a:xfrm>
            <a:off x="11174078" y="2708860"/>
            <a:ext cx="0" cy="55646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FA14A3EC-43AF-CEAD-C0D6-2EF10D74C3C6}"/>
              </a:ext>
            </a:extLst>
          </p:cNvPr>
          <p:cNvCxnSpPr>
            <a:cxnSpLocks/>
            <a:stCxn id="42" idx="2"/>
          </p:cNvCxnSpPr>
          <p:nvPr/>
        </p:nvCxnSpPr>
        <p:spPr>
          <a:xfrm flipH="1">
            <a:off x="11695020" y="2374777"/>
            <a:ext cx="1" cy="89055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C6F8651A-30D5-47B4-859F-9089323E7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8" y="32753"/>
            <a:ext cx="2896316" cy="84855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9BBA0CCB-8EEA-4DBF-BBB8-9BBBAE47F736}"/>
              </a:ext>
            </a:extLst>
          </p:cNvPr>
          <p:cNvSpPr txBox="1"/>
          <p:nvPr/>
        </p:nvSpPr>
        <p:spPr>
          <a:xfrm>
            <a:off x="4759725" y="108080"/>
            <a:ext cx="6812583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</a:p>
        </p:txBody>
      </p:sp>
    </p:spTree>
    <p:extLst>
      <p:ext uri="{BB962C8B-B14F-4D97-AF65-F5344CB8AC3E}">
        <p14:creationId xmlns:p14="http://schemas.microsoft.com/office/powerpoint/2010/main" val="102524184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70896895-BC9B-4E2C-A33C-E7FD5A47FDE7}"/>
              </a:ext>
            </a:extLst>
          </p:cNvPr>
          <p:cNvSpPr/>
          <p:nvPr/>
        </p:nvSpPr>
        <p:spPr>
          <a:xfrm>
            <a:off x="116592" y="770304"/>
            <a:ext cx="234950" cy="2222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7322FEE-9459-CE98-B4A6-404E5C043F29}"/>
              </a:ext>
            </a:extLst>
          </p:cNvPr>
          <p:cNvSpPr txBox="1"/>
          <p:nvPr/>
        </p:nvSpPr>
        <p:spPr>
          <a:xfrm>
            <a:off x="407746" y="659495"/>
            <a:ext cx="6800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完成处理观测：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P03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(1301240224) 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共处理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10060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指向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证认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颗已知脉冲星，未发现新脉冲星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CFC7D4B-3848-1F04-3285-A6F616657001}"/>
              </a:ext>
            </a:extLst>
          </p:cNvPr>
          <p:cNvSpPr txBox="1"/>
          <p:nvPr/>
        </p:nvSpPr>
        <p:spPr>
          <a:xfrm>
            <a:off x="351542" y="1643365"/>
            <a:ext cx="68008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G06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1266329600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共处理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8892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指向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证认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27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颗已知脉冲星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G07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1266932744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共处理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10060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指向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证认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颗已知脉冲星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(9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颗重复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G06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和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G07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共证认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颗已知脉冲星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               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发现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颗新脉冲星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颗已交叉证认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正在处理观测：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R10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1257617424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处理完成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8798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指向，共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8892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指向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证认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9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颗已知脉冲星，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发现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颗新脉冲星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R07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1255803168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处理完成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4471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指向，共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10060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指向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证认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颗已知脉冲星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颗重复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发现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颗新脉冲星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R10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和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R07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共证认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颗已知脉冲星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 defTabSz="914400"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                  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发现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颗新脉冲星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颗已交叉证认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8E9B520-D867-FB60-783B-89AB7CCAF0C2}"/>
              </a:ext>
            </a:extLst>
          </p:cNvPr>
          <p:cNvSpPr txBox="1"/>
          <p:nvPr/>
        </p:nvSpPr>
        <p:spPr>
          <a:xfrm>
            <a:off x="351542" y="6320553"/>
            <a:ext cx="6266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一共证认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颗已知脉冲星，发现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9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颗新脉冲星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3D3E6D5-E41E-4797-BA84-517841B67877}"/>
              </a:ext>
            </a:extLst>
          </p:cNvPr>
          <p:cNvGrpSpPr/>
          <p:nvPr/>
        </p:nvGrpSpPr>
        <p:grpSpPr>
          <a:xfrm>
            <a:off x="6096000" y="1327327"/>
            <a:ext cx="5688254" cy="2581717"/>
            <a:chOff x="4692650" y="34690"/>
            <a:chExt cx="7499350" cy="392771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9BFCD96F-8CBE-8E91-BE62-239E04B4A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92650" y="34690"/>
              <a:ext cx="7499350" cy="3927710"/>
            </a:xfrm>
            <a:prstGeom prst="rect">
              <a:avLst/>
            </a:prstGeom>
          </p:spPr>
        </p:pic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3FFF96B-C795-F886-41AC-3B12C8026E5A}"/>
                </a:ext>
              </a:extLst>
            </p:cNvPr>
            <p:cNvSpPr/>
            <p:nvPr/>
          </p:nvSpPr>
          <p:spPr>
            <a:xfrm>
              <a:off x="9644178" y="2958202"/>
              <a:ext cx="465022" cy="492989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F16C20E3-D15E-4D30-4E24-A8A5AF8E83D8}"/>
                </a:ext>
              </a:extLst>
            </p:cNvPr>
            <p:cNvSpPr/>
            <p:nvPr/>
          </p:nvSpPr>
          <p:spPr>
            <a:xfrm>
              <a:off x="9409228" y="3243985"/>
              <a:ext cx="465022" cy="492989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E980557A-76E4-4753-B217-31005335B0AE}"/>
                </a:ext>
              </a:extLst>
            </p:cNvPr>
            <p:cNvSpPr/>
            <p:nvPr/>
          </p:nvSpPr>
          <p:spPr>
            <a:xfrm>
              <a:off x="9080499" y="2958202"/>
              <a:ext cx="483795" cy="43702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17DAC3E4-A240-41D4-9589-71608B2A3DAD}"/>
                </a:ext>
              </a:extLst>
            </p:cNvPr>
            <p:cNvSpPr/>
            <p:nvPr/>
          </p:nvSpPr>
          <p:spPr>
            <a:xfrm>
              <a:off x="8798660" y="3300747"/>
              <a:ext cx="483795" cy="43702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3078F21C-B52D-44E8-AED2-65F6881B06A1}"/>
                </a:ext>
              </a:extLst>
            </p:cNvPr>
            <p:cNvSpPr/>
            <p:nvPr/>
          </p:nvSpPr>
          <p:spPr>
            <a:xfrm>
              <a:off x="8279314" y="3300747"/>
              <a:ext cx="483795" cy="43702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:a16="http://schemas.microsoft.com/office/drawing/2014/main" id="{5BCB6ED1-98CD-4A58-970F-40A7B55F68DC}"/>
              </a:ext>
            </a:extLst>
          </p:cNvPr>
          <p:cNvSpPr/>
          <p:nvPr/>
        </p:nvSpPr>
        <p:spPr>
          <a:xfrm>
            <a:off x="116592" y="3797918"/>
            <a:ext cx="234950" cy="22225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98AA37F-3AFF-48AB-8F1F-EDFA0F946E6D}"/>
              </a:ext>
            </a:extLst>
          </p:cNvPr>
          <p:cNvSpPr txBox="1"/>
          <p:nvPr/>
        </p:nvSpPr>
        <p:spPr>
          <a:xfrm>
            <a:off x="6863378" y="3962400"/>
            <a:ext cx="513767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网络中心东方超算</a:t>
            </a:r>
            <a:r>
              <a:rPr lang="zh-CN" altLang="en-US" sz="1600" b="1" dirty="0"/>
              <a:t>单节点资源</a:t>
            </a:r>
            <a:endParaRPr lang="en-US" altLang="zh-CN" sz="1600" b="1" dirty="0"/>
          </a:p>
          <a:p>
            <a:r>
              <a:rPr lang="en-US" altLang="zh-CN" sz="1600" b="1" dirty="0"/>
              <a:t>1 CPU (32 cores), 4 DCU (FP32 13.41 TFLOPS)</a:t>
            </a:r>
          </a:p>
          <a:p>
            <a:endParaRPr lang="en-US" altLang="zh-CN" sz="1600" b="1" dirty="0"/>
          </a:p>
          <a:p>
            <a:r>
              <a:rPr lang="zh-CN" altLang="en-US" sz="1600" b="1" dirty="0"/>
              <a:t>共对超过</a:t>
            </a:r>
            <a:r>
              <a:rPr lang="en-US" altLang="zh-CN" sz="1600" b="1" dirty="0"/>
              <a:t>4.2</a:t>
            </a:r>
            <a:r>
              <a:rPr lang="zh-CN" altLang="en-US" sz="1600" b="1" dirty="0"/>
              <a:t>万指向进行波束合成和</a:t>
            </a:r>
            <a:r>
              <a:rPr lang="en-US" altLang="zh-CN" sz="1600" b="1" dirty="0"/>
              <a:t>PRESTO FFT</a:t>
            </a:r>
            <a:r>
              <a:rPr lang="zh-CN" altLang="en-US" sz="1600" b="1" dirty="0"/>
              <a:t>搜索</a:t>
            </a:r>
            <a:endParaRPr lang="en-US" altLang="zh-CN" sz="1600" b="1" dirty="0"/>
          </a:p>
          <a:p>
            <a:endParaRPr lang="en-US" altLang="zh-CN" sz="1600" b="1" dirty="0"/>
          </a:p>
          <a:p>
            <a:r>
              <a:rPr lang="zh-CN" altLang="en-US" sz="1600" b="1" dirty="0"/>
              <a:t>处理单个指向需花费东方超算：</a:t>
            </a:r>
            <a:endParaRPr lang="en-US" altLang="zh-CN" sz="1600" b="1" dirty="0"/>
          </a:p>
          <a:p>
            <a:r>
              <a:rPr lang="en-US" altLang="zh-CN" sz="1600" b="1" dirty="0"/>
              <a:t>	49.7 CPU</a:t>
            </a:r>
            <a:r>
              <a:rPr lang="zh-CN" altLang="en-US" sz="1600" b="1" dirty="0"/>
              <a:t>核时  </a:t>
            </a:r>
            <a:r>
              <a:rPr lang="en-US" altLang="zh-CN" sz="1600" b="1" dirty="0"/>
              <a:t>+ 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11 DCU</a:t>
            </a:r>
            <a:r>
              <a:rPr lang="zh-CN" altLang="en-US" sz="1600" b="1" dirty="0"/>
              <a:t>卡时</a:t>
            </a:r>
            <a:endParaRPr lang="en-US" altLang="zh-CN" sz="1600" b="1" dirty="0"/>
          </a:p>
          <a:p>
            <a:endParaRPr lang="en-US" altLang="zh-CN" sz="1600" b="1" dirty="0"/>
          </a:p>
          <a:p>
            <a:r>
              <a:rPr lang="zh-CN" altLang="en-US" sz="1600" b="1" dirty="0"/>
              <a:t>网络中心共计投入东方超算计算资源：</a:t>
            </a:r>
            <a:endParaRPr lang="en-US" altLang="zh-CN" sz="1600" b="1" dirty="0"/>
          </a:p>
          <a:p>
            <a:r>
              <a:rPr lang="en-US" altLang="zh-CN" sz="1600" b="1" dirty="0">
                <a:solidFill>
                  <a:srgbClr val="FF0000"/>
                </a:solidFill>
              </a:rPr>
              <a:t>  </a:t>
            </a:r>
            <a:r>
              <a:rPr lang="en-US" altLang="zh-CN" sz="2400" b="1" dirty="0">
                <a:solidFill>
                  <a:srgbClr val="FF0000"/>
                </a:solidFill>
              </a:rPr>
              <a:t>210</a:t>
            </a:r>
            <a:r>
              <a:rPr lang="zh-CN" altLang="en-US" sz="2400" b="1" dirty="0">
                <a:solidFill>
                  <a:srgbClr val="FF0000"/>
                </a:solidFill>
              </a:rPr>
              <a:t>万 </a:t>
            </a:r>
            <a:r>
              <a:rPr lang="en-US" altLang="zh-CN" sz="2400" b="1" dirty="0">
                <a:solidFill>
                  <a:srgbClr val="FF0000"/>
                </a:solidFill>
              </a:rPr>
              <a:t>CPU</a:t>
            </a:r>
            <a:r>
              <a:rPr lang="zh-CN" altLang="en-US" sz="2400" b="1" dirty="0">
                <a:solidFill>
                  <a:srgbClr val="FF0000"/>
                </a:solidFill>
              </a:rPr>
              <a:t>核时  </a:t>
            </a:r>
            <a:r>
              <a:rPr lang="en-US" altLang="zh-CN" sz="2400" b="1" dirty="0"/>
              <a:t>+</a:t>
            </a:r>
            <a:r>
              <a:rPr lang="en-US" altLang="zh-CN" sz="2400" b="1" dirty="0">
                <a:solidFill>
                  <a:srgbClr val="FF0000"/>
                </a:solidFill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46.5</a:t>
            </a:r>
            <a:r>
              <a:rPr lang="zh-CN" altLang="en-US" sz="2400" b="1" dirty="0">
                <a:solidFill>
                  <a:srgbClr val="FF0000"/>
                </a:solidFill>
              </a:rPr>
              <a:t>万</a:t>
            </a:r>
            <a:r>
              <a:rPr lang="en-US" altLang="zh-CN" sz="2400" b="1" dirty="0">
                <a:solidFill>
                  <a:srgbClr val="FF0000"/>
                </a:solidFill>
              </a:rPr>
              <a:t> DCU</a:t>
            </a:r>
            <a:r>
              <a:rPr lang="zh-CN" altLang="en-US" sz="2400" b="1" dirty="0">
                <a:solidFill>
                  <a:srgbClr val="FF0000"/>
                </a:solidFill>
              </a:rPr>
              <a:t>卡时 </a:t>
            </a:r>
            <a:endParaRPr lang="en-US" altLang="zh-CN" sz="1600" b="1" dirty="0">
              <a:solidFill>
                <a:srgbClr val="FF0000"/>
              </a:solidFill>
            </a:endParaRPr>
          </a:p>
          <a:p>
            <a:endParaRPr lang="zh-CN" altLang="en-US" sz="1600" b="1" dirty="0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07AA8C45-F061-4E20-AE00-A389432EF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473" y="135440"/>
            <a:ext cx="2166935" cy="6348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BC4CF174-3808-44E2-A434-E2DD7E117D90}"/>
              </a:ext>
            </a:extLst>
          </p:cNvPr>
          <p:cNvSpPr txBox="1"/>
          <p:nvPr/>
        </p:nvSpPr>
        <p:spPr>
          <a:xfrm>
            <a:off x="2785589" y="248281"/>
            <a:ext cx="6812583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</a:p>
        </p:txBody>
      </p:sp>
    </p:spTree>
    <p:extLst>
      <p:ext uri="{BB962C8B-B14F-4D97-AF65-F5344CB8AC3E}">
        <p14:creationId xmlns:p14="http://schemas.microsoft.com/office/powerpoint/2010/main" val="3900013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3DA092-B77E-B142-FE54-E357672976D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8568" y="1107143"/>
            <a:ext cx="11556324" cy="4499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通过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21CMA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望远镜阵列开展波束合成观测实验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38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个子阵数据采集系统开发，实现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GPU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相关和波束合成系统研发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14AD50-BD0A-C904-30DF-A573F5E1BC4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14716"/>
            <a:ext cx="2743200" cy="365125"/>
          </a:xfrm>
        </p:spPr>
        <p:txBody>
          <a:bodyPr/>
          <a:lstStyle/>
          <a:p>
            <a:fld id="{E3BECC03-F576-4C61-A3D6-115367CBA3B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" name="图片 5" descr="图表&#10;&#10;描述已自动生成">
            <a:extLst>
              <a:ext uri="{FF2B5EF4-FFF2-40B4-BE49-F238E27FC236}">
                <a16:creationId xmlns:a16="http://schemas.microsoft.com/office/drawing/2014/main" id="{5A3CA46B-D617-45A6-AFBD-CEC4BABC1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74" y="2368432"/>
            <a:ext cx="4074067" cy="338871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77D682B-C794-16EF-7472-D3837C4C1AC2}"/>
              </a:ext>
            </a:extLst>
          </p:cNvPr>
          <p:cNvSpPr txBox="1"/>
          <p:nvPr/>
        </p:nvSpPr>
        <p:spPr>
          <a:xfrm>
            <a:off x="4367821" y="5693096"/>
            <a:ext cx="350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Dirty map from 38 subarrays (pods)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308BAC3-0567-2B4F-6DF8-7B291D955747}"/>
              </a:ext>
            </a:extLst>
          </p:cNvPr>
          <p:cNvSpPr txBox="1"/>
          <p:nvPr/>
        </p:nvSpPr>
        <p:spPr>
          <a:xfrm>
            <a:off x="454677" y="5656820"/>
            <a:ext cx="3751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UV coverage from 38 subarrays (pods)</a:t>
            </a:r>
          </a:p>
          <a:p>
            <a:r>
              <a:rPr lang="en-US" altLang="zh-CN" dirty="0"/>
              <a:t>Recorded by PSR backend system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30A6BDE-92C8-5CAE-CB97-A6B234009715}"/>
              </a:ext>
            </a:extLst>
          </p:cNvPr>
          <p:cNvSpPr txBox="1"/>
          <p:nvPr/>
        </p:nvSpPr>
        <p:spPr>
          <a:xfrm>
            <a:off x="100991" y="6414718"/>
            <a:ext cx="11932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周宇凯、金佳伟、岳友岭、张春风、张赐杰、王超、薛梦瑶、付秋阳、顾俊骅、朱炜玮、李柯伽等      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43E8DDA6-E7A8-4070-5490-83E425274B19}"/>
              </a:ext>
            </a:extLst>
          </p:cNvPr>
          <p:cNvSpPr/>
          <p:nvPr/>
        </p:nvSpPr>
        <p:spPr>
          <a:xfrm>
            <a:off x="272374" y="2253160"/>
            <a:ext cx="11647252" cy="4049991"/>
          </a:xfrm>
          <a:prstGeom prst="roundRect">
            <a:avLst>
              <a:gd name="adj" fmla="val 2150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2CAF4D4-1666-B834-D58B-3CD0B1F2DB41}"/>
              </a:ext>
            </a:extLst>
          </p:cNvPr>
          <p:cNvSpPr txBox="1"/>
          <p:nvPr/>
        </p:nvSpPr>
        <p:spPr>
          <a:xfrm>
            <a:off x="7928570" y="5696059"/>
            <a:ext cx="41000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21CMA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通过顾俊骅开发波束合成系统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观测到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PSR B0329+54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93558B4-6208-4768-8B72-47FA78A7C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565" y="2584937"/>
            <a:ext cx="3720137" cy="300629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35203C95-7454-479B-AE7B-EE166DE6D0E0}"/>
              </a:ext>
            </a:extLst>
          </p:cNvPr>
          <p:cNvSpPr txBox="1"/>
          <p:nvPr/>
        </p:nvSpPr>
        <p:spPr>
          <a:xfrm>
            <a:off x="2222416" y="230115"/>
            <a:ext cx="8096375" cy="52322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/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先导脉冲星搜寻实验（</a:t>
            </a: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21CMA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3D0AC3A-9BF3-4DD9-AE24-8A5D4735D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38" y="2550285"/>
            <a:ext cx="3955570" cy="304094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DAD0416-A774-4AA6-9E36-9FE98734C0EB}"/>
              </a:ext>
            </a:extLst>
          </p:cNvPr>
          <p:cNvSpPr txBox="1"/>
          <p:nvPr/>
        </p:nvSpPr>
        <p:spPr>
          <a:xfrm>
            <a:off x="9516479" y="1156498"/>
            <a:ext cx="2512124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已部署、测试中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668ADC1-118E-4171-8455-6948555156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247" y="2560867"/>
            <a:ext cx="3394449" cy="2977335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C572BE9-2900-4188-83C8-8690E51E67E7}"/>
              </a:ext>
            </a:extLst>
          </p:cNvPr>
          <p:cNvSpPr txBox="1"/>
          <p:nvPr/>
        </p:nvSpPr>
        <p:spPr>
          <a:xfrm>
            <a:off x="10304159" y="158958"/>
            <a:ext cx="1210203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5241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BE045E-10C2-4AEC-A97A-95A074C66EEF}"/>
              </a:ext>
            </a:extLst>
          </p:cNvPr>
          <p:cNvSpPr txBox="1"/>
          <p:nvPr/>
        </p:nvSpPr>
        <p:spPr>
          <a:xfrm>
            <a:off x="2222416" y="230115"/>
            <a:ext cx="8096375" cy="52322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/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先导脉冲星搜寻实验（</a:t>
            </a: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21CMA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F229F19-8054-439B-AEC4-1368A18707A5}"/>
              </a:ext>
            </a:extLst>
          </p:cNvPr>
          <p:cNvSpPr txBox="1"/>
          <p:nvPr/>
        </p:nvSpPr>
        <p:spPr>
          <a:xfrm>
            <a:off x="10304159" y="158958"/>
            <a:ext cx="1210203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9F9F9AC-22D7-430A-9512-132474758B50}"/>
              </a:ext>
            </a:extLst>
          </p:cNvPr>
          <p:cNvGrpSpPr/>
          <p:nvPr/>
        </p:nvGrpSpPr>
        <p:grpSpPr>
          <a:xfrm>
            <a:off x="834392" y="1389513"/>
            <a:ext cx="11018725" cy="5065475"/>
            <a:chOff x="16235555" y="23166062"/>
            <a:chExt cx="13421035" cy="7534087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E28FDA30-8D34-4264-BFD9-8853F6D4AAB0}"/>
                </a:ext>
              </a:extLst>
            </p:cNvPr>
            <p:cNvGrpSpPr/>
            <p:nvPr/>
          </p:nvGrpSpPr>
          <p:grpSpPr>
            <a:xfrm>
              <a:off x="16235555" y="23378954"/>
              <a:ext cx="13421035" cy="7321195"/>
              <a:chOff x="16328208" y="20395132"/>
              <a:chExt cx="13421035" cy="7321195"/>
            </a:xfrm>
          </p:grpSpPr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7240B433-AA94-4414-BB79-3894463012EB}"/>
                  </a:ext>
                </a:extLst>
              </p:cNvPr>
              <p:cNvPicPr/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brightnessContrast bright="4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552" b="-704"/>
              <a:stretch/>
            </p:blipFill>
            <p:spPr>
              <a:xfrm>
                <a:off x="16597436" y="20395132"/>
                <a:ext cx="3677285" cy="3539430"/>
              </a:xfrm>
              <a:prstGeom prst="rect">
                <a:avLst/>
              </a:prstGeom>
            </p:spPr>
          </p:pic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5C0D6E7-A55A-45ED-83EC-66E79D4DA56D}"/>
                  </a:ext>
                </a:extLst>
              </p:cNvPr>
              <p:cNvSpPr txBox="1"/>
              <p:nvPr/>
            </p:nvSpPr>
            <p:spPr>
              <a:xfrm>
                <a:off x="16328208" y="24832385"/>
                <a:ext cx="12022118" cy="2883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/>
                  <a:t>(a) Data acquisition system based on  10SNAP boards capable of collecting 20 0.8GB/s data streams from 40 stations</a:t>
                </a:r>
              </a:p>
              <a:p>
                <a:r>
                  <a:rPr lang="en-US" altLang="zh-CN" sz="2000" dirty="0"/>
                  <a:t>(b) A schematic graph of the FX engine. A  pulsar  beamformer  based on this is being developed.</a:t>
                </a:r>
              </a:p>
              <a:p>
                <a:r>
                  <a:rPr lang="en-US" altLang="zh-CN" sz="2000" dirty="0"/>
                  <a:t>(c) The Data processing units consist of  5 GPU servers, the FX process could now run with only 1-2  RDMA –enabled GPU servers.</a:t>
                </a:r>
                <a:endParaRPr lang="zh-CN" altLang="en-US" sz="2000" dirty="0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C53F66A-1C87-479B-87CB-6FCD2E4F0560}"/>
                  </a:ext>
                </a:extLst>
              </p:cNvPr>
              <p:cNvSpPr txBox="1"/>
              <p:nvPr/>
            </p:nvSpPr>
            <p:spPr>
              <a:xfrm>
                <a:off x="18121440" y="23911529"/>
                <a:ext cx="473863" cy="369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(a)</a:t>
                </a:r>
                <a:endParaRPr lang="zh-CN" altLang="en-US" dirty="0"/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708CC195-44C0-4817-8750-34997EF7E824}"/>
                  </a:ext>
                </a:extLst>
              </p:cNvPr>
              <p:cNvSpPr txBox="1"/>
              <p:nvPr/>
            </p:nvSpPr>
            <p:spPr>
              <a:xfrm>
                <a:off x="22604390" y="23972415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(b)</a:t>
                </a:r>
                <a:endParaRPr lang="zh-CN" altLang="en-US" dirty="0"/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9EB700F-C138-4B6E-965A-F04077E73C94}"/>
                  </a:ext>
                </a:extLst>
              </p:cNvPr>
              <p:cNvSpPr txBox="1"/>
              <p:nvPr/>
            </p:nvSpPr>
            <p:spPr>
              <a:xfrm>
                <a:off x="26953153" y="24485220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(c)</a:t>
                </a:r>
                <a:endParaRPr lang="zh-CN" altLang="en-US" dirty="0"/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A246BF1-FE53-476D-A395-2E397031CB85}"/>
                  </a:ext>
                </a:extLst>
              </p:cNvPr>
              <p:cNvSpPr txBox="1"/>
              <p:nvPr/>
            </p:nvSpPr>
            <p:spPr>
              <a:xfrm>
                <a:off x="26378192" y="27084595"/>
                <a:ext cx="33710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/>
                  <a:t>Zhou Y.K. et al. in prep.</a:t>
                </a:r>
                <a:endParaRPr lang="zh-CN" altLang="en-US" sz="2400" dirty="0"/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D0BE312-723C-4598-B6F8-5E17D374B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06399" y="23166062"/>
              <a:ext cx="2451273" cy="4357819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ED55CD5-9F07-44CF-98C8-754A4347B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3667" y="23331073"/>
              <a:ext cx="4111729" cy="3651864"/>
            </a:xfrm>
            <a:prstGeom prst="rect">
              <a:avLst/>
            </a:prstGeom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29F56AA2-DE24-4094-A026-EBC19A7F62B3}"/>
              </a:ext>
            </a:extLst>
          </p:cNvPr>
          <p:cNvSpPr txBox="1"/>
          <p:nvPr/>
        </p:nvSpPr>
        <p:spPr>
          <a:xfrm>
            <a:off x="195385" y="6414717"/>
            <a:ext cx="11837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周宇凯、金佳伟、岳友岭、张春风、张赐杰、王超、薛梦瑶、付秋阳、顾俊骅、朱炜玮、李柯伽等      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9D0A76B1-1E93-4DDC-98DC-E7BFD6373E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8" t="29025" r="57651" b="54147"/>
          <a:stretch/>
        </p:blipFill>
        <p:spPr bwMode="auto">
          <a:xfrm>
            <a:off x="10704598" y="4800460"/>
            <a:ext cx="1210203" cy="110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072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393290" y="806245"/>
            <a:ext cx="11454581" cy="39329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73297" y="185298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极端脉冲星双星的研究</a:t>
            </a:r>
            <a:endParaRPr lang="en-US" sz="3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2618" y="864787"/>
            <a:ext cx="1145458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zh-CN" altLang="en-US" dirty="0"/>
              <a:t>极端脉冲星双星（极高轨道偏心率、极大质量中子星或伴星、三体系统等）主要存在于球状星团中，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     对它们的后随研究观测周期长（年计）、时间需求大，适合多望远镜的协同观测。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zh-CN" altLang="en-US" dirty="0"/>
              <a:t> </a:t>
            </a:r>
            <a:r>
              <a:rPr lang="en-US" altLang="zh-CN" dirty="0"/>
              <a:t>SKA-mid</a:t>
            </a:r>
            <a:r>
              <a:rPr lang="zh-CN" altLang="en-US" dirty="0"/>
              <a:t> </a:t>
            </a:r>
            <a:r>
              <a:rPr lang="en-US" altLang="zh-CN" dirty="0"/>
              <a:t>AA</a:t>
            </a:r>
            <a:r>
              <a:rPr lang="zh-CN" altLang="en-US" dirty="0"/>
              <a:t>*覆盖</a:t>
            </a:r>
            <a:r>
              <a:rPr lang="en-US" altLang="zh-CN" dirty="0"/>
              <a:t>FAST</a:t>
            </a:r>
            <a:r>
              <a:rPr lang="zh-CN" altLang="en-US" dirty="0"/>
              <a:t>天区内</a:t>
            </a:r>
            <a:r>
              <a:rPr lang="en-US" altLang="zh-CN" dirty="0"/>
              <a:t>38</a:t>
            </a:r>
            <a:r>
              <a:rPr lang="zh-CN" altLang="en-US" dirty="0"/>
              <a:t>颗球状星团，可极大提高新发现的研究时效 （</a:t>
            </a:r>
            <a:r>
              <a:rPr lang="zh-CN" altLang="en-US" i="1" u="sng" dirty="0"/>
              <a:t>详见相关报告</a:t>
            </a:r>
            <a:r>
              <a:rPr lang="zh-CN" altLang="en-US" dirty="0"/>
              <a:t>）。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11" y="2399069"/>
            <a:ext cx="6366428" cy="39034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46811" y="2399069"/>
            <a:ext cx="428686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重点研究目标举例：</a:t>
            </a:r>
            <a:endParaRPr lang="en-US" altLang="zh-CN" b="1" dirty="0">
              <a:solidFill>
                <a:srgbClr val="C00000"/>
              </a:solidFill>
            </a:endParaRPr>
          </a:p>
          <a:p>
            <a:endParaRPr lang="zh-CN" altLang="en-US" sz="800" b="1" dirty="0">
              <a:solidFill>
                <a:srgbClr val="C00000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altLang="zh-CN" dirty="0"/>
              <a:t>M10A</a:t>
            </a:r>
            <a:r>
              <a:rPr lang="zh-CN" altLang="en-US" dirty="0"/>
              <a:t> </a:t>
            </a:r>
            <a:r>
              <a:rPr lang="en-US" altLang="zh-CN" dirty="0"/>
              <a:t>——</a:t>
            </a:r>
            <a:r>
              <a:rPr lang="zh-CN" altLang="en-US" dirty="0"/>
              <a:t>迄今探测的最大质量中子星？</a:t>
            </a:r>
            <a:endParaRPr lang="en-US" altLang="zh-CN" dirty="0"/>
          </a:p>
          <a:p>
            <a:pPr marL="285750" indent="-285750">
              <a:buFont typeface="Wingdings" charset="2"/>
              <a:buChar char="§"/>
            </a:pPr>
            <a:r>
              <a:rPr lang="en-US" altLang="zh-CN" dirty="0"/>
              <a:t>M10B</a:t>
            </a:r>
            <a:r>
              <a:rPr lang="zh-CN" altLang="en-US" dirty="0"/>
              <a:t> </a:t>
            </a:r>
            <a:r>
              <a:rPr lang="en-US" altLang="zh-CN" dirty="0"/>
              <a:t>——</a:t>
            </a:r>
            <a:r>
              <a:rPr lang="zh-CN" altLang="en-US" dirty="0"/>
              <a:t>最大双星轨道偏心率</a:t>
            </a:r>
            <a:r>
              <a:rPr lang="en-US" altLang="zh-CN" dirty="0"/>
              <a:t>0.985</a:t>
            </a:r>
            <a:r>
              <a:rPr lang="zh-CN" altLang="en-US" dirty="0"/>
              <a:t>。</a:t>
            </a:r>
          </a:p>
          <a:p>
            <a:pPr marL="285750" indent="-285750">
              <a:buFont typeface="Wingdings" charset="2"/>
              <a:buChar char="§"/>
            </a:pPr>
            <a:r>
              <a:rPr lang="en-US" altLang="zh-CN" dirty="0"/>
              <a:t>M12B</a:t>
            </a:r>
            <a:r>
              <a:rPr lang="zh-CN" altLang="en-US" dirty="0"/>
              <a:t> </a:t>
            </a:r>
            <a:r>
              <a:rPr lang="en-US" altLang="zh-CN" dirty="0"/>
              <a:t>——</a:t>
            </a:r>
            <a:r>
              <a:rPr lang="zh-CN" altLang="en-US" dirty="0"/>
              <a:t> 三体候选体或未知星际介质扰动。</a:t>
            </a:r>
          </a:p>
          <a:p>
            <a:r>
              <a:rPr lang="en-US" altLang="zh-CN" dirty="0"/>
              <a:t>      </a:t>
            </a:r>
            <a:r>
              <a:rPr lang="en-US" altLang="zh-CN" sz="1600" dirty="0">
                <a:solidFill>
                  <a:srgbClr val="0070C0"/>
                </a:solidFill>
              </a:rPr>
              <a:t>(Wang, Zhang, Pan et al. all in prep.)</a:t>
            </a:r>
            <a:endParaRPr lang="zh-CN" altLang="en-US" sz="1600" dirty="0">
              <a:solidFill>
                <a:srgbClr val="0070C0"/>
              </a:solidFill>
            </a:endParaRPr>
          </a:p>
          <a:p>
            <a:endParaRPr lang="zh-CN" altLang="en-US" b="1" dirty="0"/>
          </a:p>
          <a:p>
            <a:pPr marL="285750" indent="-285750">
              <a:buFont typeface="Wingdings" charset="2"/>
              <a:buChar char="§"/>
            </a:pPr>
            <a:endParaRPr lang="zh-CN" altLang="en-US" b="1" dirty="0"/>
          </a:p>
          <a:p>
            <a:endParaRPr lang="zh-CN" altLang="en-US" b="1" dirty="0"/>
          </a:p>
          <a:p>
            <a:endParaRPr lang="zh-CN" altLang="en-US" b="1" dirty="0"/>
          </a:p>
          <a:p>
            <a:endParaRPr lang="zh-CN" altLang="en-US" b="1" dirty="0"/>
          </a:p>
          <a:p>
            <a:pPr marL="285750" indent="-285750">
              <a:buFont typeface="Wingdings" charset="2"/>
              <a:buChar char="§"/>
            </a:pPr>
            <a:endParaRPr lang="zh-CN" altLang="en-US" b="1" dirty="0"/>
          </a:p>
          <a:p>
            <a:pPr marL="285750" indent="-285750">
              <a:buFont typeface="Wingdings" charset="2"/>
              <a:buChar char="§"/>
            </a:pPr>
            <a:endParaRPr lang="zh-CN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644878" y="6302477"/>
            <a:ext cx="3618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/>
              <a:t>圆圈大小表示已</a:t>
            </a:r>
            <a:r>
              <a:rPr lang="zh-CN" altLang="en-US" sz="1200" b="1"/>
              <a:t>发现脉冲星数量</a:t>
            </a:r>
            <a:endParaRPr lang="en-US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080432" y="6180800"/>
            <a:ext cx="6971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</a:rPr>
              <a:t>        SKA</a:t>
            </a:r>
            <a:r>
              <a:rPr lang="zh-CN" altLang="en-US" sz="1600" b="1" dirty="0">
                <a:solidFill>
                  <a:srgbClr val="C00000"/>
                </a:solidFill>
              </a:rPr>
              <a:t>专项一期支持，国际同行高度关注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324" y="4307283"/>
            <a:ext cx="3945194" cy="187351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4630897-8CC5-4147-B6AF-C8702D30A98E}"/>
              </a:ext>
            </a:extLst>
          </p:cNvPr>
          <p:cNvSpPr txBox="1"/>
          <p:nvPr/>
        </p:nvSpPr>
        <p:spPr>
          <a:xfrm>
            <a:off x="169558" y="6215498"/>
            <a:ext cx="2095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Credit: </a:t>
            </a:r>
            <a:r>
              <a:rPr lang="zh-CN" altLang="en-US" sz="2400" b="1" dirty="0"/>
              <a:t>张仲莉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4B1D19E-69A2-433B-929C-73F3F3DF48F3}"/>
              </a:ext>
            </a:extLst>
          </p:cNvPr>
          <p:cNvSpPr txBox="1"/>
          <p:nvPr/>
        </p:nvSpPr>
        <p:spPr>
          <a:xfrm>
            <a:off x="9555783" y="216075"/>
            <a:ext cx="2186082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项目进展</a:t>
            </a:r>
          </a:p>
        </p:txBody>
      </p:sp>
    </p:spTree>
    <p:extLst>
      <p:ext uri="{BB962C8B-B14F-4D97-AF65-F5344CB8AC3E}">
        <p14:creationId xmlns:p14="http://schemas.microsoft.com/office/powerpoint/2010/main" val="3909274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D4912BC-5050-437F-9729-D80E0568A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1026" name="Picture 2" descr="Science Operations evolution towards Science">
            <a:extLst>
              <a:ext uri="{FF2B5EF4-FFF2-40B4-BE49-F238E27FC236}">
                <a16:creationId xmlns:a16="http://schemas.microsoft.com/office/drawing/2014/main" id="{0112F80C-EFE7-4CCD-A95F-39F9EDF1A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40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CE2C13E-89BD-43F7-87E2-43A992DC8F78}"/>
              </a:ext>
            </a:extLst>
          </p:cNvPr>
          <p:cNvSpPr txBox="1"/>
          <p:nvPr/>
        </p:nvSpPr>
        <p:spPr>
          <a:xfrm>
            <a:off x="320950" y="127169"/>
            <a:ext cx="3463820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建设时间表</a:t>
            </a:r>
          </a:p>
        </p:txBody>
      </p:sp>
    </p:spTree>
    <p:extLst>
      <p:ext uri="{BB962C8B-B14F-4D97-AF65-F5344CB8AC3E}">
        <p14:creationId xmlns:p14="http://schemas.microsoft.com/office/powerpoint/2010/main" val="16628771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3D963BF-E5BF-494A-AAAA-61C8095FF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2050" name="Picture 2" descr="Timeline towards regular operation cycles for SKA">
            <a:extLst>
              <a:ext uri="{FF2B5EF4-FFF2-40B4-BE49-F238E27FC236}">
                <a16:creationId xmlns:a16="http://schemas.microsoft.com/office/drawing/2014/main" id="{D1ADCDBF-17DD-48A1-864D-B5229C7D7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E0E8A44-3307-42DE-80D7-9FF5AC15F31B}"/>
              </a:ext>
            </a:extLst>
          </p:cNvPr>
          <p:cNvSpPr txBox="1"/>
          <p:nvPr/>
        </p:nvSpPr>
        <p:spPr>
          <a:xfrm>
            <a:off x="78725" y="260393"/>
            <a:ext cx="4081492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科学时间表</a:t>
            </a:r>
          </a:p>
        </p:txBody>
      </p:sp>
    </p:spTree>
    <p:extLst>
      <p:ext uri="{BB962C8B-B14F-4D97-AF65-F5344CB8AC3E}">
        <p14:creationId xmlns:p14="http://schemas.microsoft.com/office/powerpoint/2010/main" val="148223994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E339C4-B967-48AE-B7CD-ADA4651B9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993D4ED-02B8-43A3-ABA6-9B3CD9DEDBC6}"/>
              </a:ext>
            </a:extLst>
          </p:cNvPr>
          <p:cNvSpPr txBox="1"/>
          <p:nvPr/>
        </p:nvSpPr>
        <p:spPr>
          <a:xfrm>
            <a:off x="2785589" y="248281"/>
            <a:ext cx="6812583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困难和挑战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5FB1109-C370-4498-A3CB-259F6E18369E}"/>
              </a:ext>
            </a:extLst>
          </p:cNvPr>
          <p:cNvSpPr txBox="1"/>
          <p:nvPr/>
        </p:nvSpPr>
        <p:spPr>
          <a:xfrm>
            <a:off x="666118" y="1810633"/>
            <a:ext cx="90713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正式观测开始于约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2030</a:t>
            </a:r>
          </a:p>
          <a:p>
            <a:pPr marL="457200" indent="-457200">
              <a:buFont typeface="Wingdings" panose="05000000000000000000" pitchFamily="2" charset="2"/>
              <a:buChar char="p"/>
            </a:pP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望远镜不在本土，海量数据只能远程处理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p"/>
            </a:pP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SKAO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本身计算和存储资源严重不足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p"/>
            </a:pP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（如果得不到原始数据）自身技术优势无法施展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p"/>
            </a:pP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336787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27581D2-9A5B-47F4-B4AE-F864A26D8841}"/>
              </a:ext>
            </a:extLst>
          </p:cNvPr>
          <p:cNvSpPr txBox="1"/>
          <p:nvPr/>
        </p:nvSpPr>
        <p:spPr>
          <a:xfrm>
            <a:off x="1756411" y="170377"/>
            <a:ext cx="9610812" cy="66138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mic Sans MS" panose="030F0702030302020204" charset="0"/>
              </a:rPr>
              <a:t>SKA</a:t>
            </a:r>
            <a:r>
              <a:rPr lang="zh-CN" altLang="en-US" sz="28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mic Sans MS" panose="030F0702030302020204" charset="0"/>
              </a:rPr>
              <a:t>部分数据转运处理的可行性分析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Comic Sans MS" panose="030F070203030202020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DDCC9D6-4D59-42D3-B021-7683924C2B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425" y="6147368"/>
            <a:ext cx="1982423" cy="83922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3A55DDF-4148-422C-A9E7-35C12E2B488E}"/>
              </a:ext>
            </a:extLst>
          </p:cNvPr>
          <p:cNvSpPr txBox="1"/>
          <p:nvPr/>
        </p:nvSpPr>
        <p:spPr>
          <a:xfrm>
            <a:off x="5065586" y="6263235"/>
            <a:ext cx="4021750" cy="4505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200" dirty="0">
                <a:latin typeface="Bahnschrift SemiBold" panose="020B0502040204020203" charset="0"/>
                <a:cs typeface="Bahnschrift SemiBold" panose="020B0502040204020203" charset="0"/>
              </a:rPr>
              <a:t>SKA Meeting - 2025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B92E280-C608-443A-A369-9858E4B54626}"/>
              </a:ext>
            </a:extLst>
          </p:cNvPr>
          <p:cNvGrpSpPr/>
          <p:nvPr/>
        </p:nvGrpSpPr>
        <p:grpSpPr>
          <a:xfrm>
            <a:off x="179953" y="956004"/>
            <a:ext cx="11832093" cy="5373156"/>
            <a:chOff x="-1187634" y="962643"/>
            <a:chExt cx="12983119" cy="537315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40E3215-8F4C-4644-9DFA-2D34E505AB8C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-1187634" y="2765104"/>
              <a:ext cx="12944743" cy="523220"/>
            </a:xfrm>
            <a:prstGeom prst="rect">
              <a:avLst/>
            </a:prstGeom>
            <a:solidFill>
              <a:schemeClr val="accent4">
                <a:lumMod val="75000"/>
                <a:alpha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cs typeface="+mj-lt"/>
                </a:rPr>
                <a:t>Transport and process SKA baseband data remotely 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2B4CC84-34B9-4769-B384-07D91808E116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-1149258" y="962643"/>
              <a:ext cx="12944743" cy="523220"/>
            </a:xfrm>
            <a:prstGeom prst="rect">
              <a:avLst/>
            </a:prstGeom>
            <a:solidFill>
              <a:schemeClr val="accent4">
                <a:lumMod val="75000"/>
                <a:alpha val="2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j-lt"/>
                  <a:cs typeface="+mj-lt"/>
                </a:rPr>
                <a:t>基带数据可以</a:t>
              </a:r>
              <a:endParaRPr lang="en-US" altLang="zh-CN" sz="2800" b="1" dirty="0">
                <a:latin typeface="+mj-lt"/>
                <a:cs typeface="+mj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65D7327-59E4-46EB-A641-796CF042FD3B}"/>
                </a:ext>
              </a:extLst>
            </p:cNvPr>
            <p:cNvSpPr txBox="1"/>
            <p:nvPr/>
          </p:nvSpPr>
          <p:spPr>
            <a:xfrm>
              <a:off x="-1168446" y="1441665"/>
              <a:ext cx="1294474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+mj-lt"/>
                <a:buAutoNum type="arabicPeriod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针对（视场内）任意方向合成新波束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精细重定标（消除方向依赖的电离层变化）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针对视场内（上百颗）脉冲星精确测时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57200" indent="-457200">
                <a:buFont typeface="+mj-lt"/>
                <a:buAutoNum type="arabicPeriod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同时实现多科学目标（成像、谱线、暂现源等）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内容占位符 2">
              <a:extLst>
                <a:ext uri="{FF2B5EF4-FFF2-40B4-BE49-F238E27FC236}">
                  <a16:creationId xmlns:a16="http://schemas.microsoft.com/office/drawing/2014/main" id="{D9489CDB-3827-41C3-94E1-593A06AA57F2}"/>
                </a:ext>
              </a:extLst>
            </p:cNvPr>
            <p:cNvSpPr txBox="1">
              <a:spLocks/>
            </p:cNvSpPr>
            <p:nvPr/>
          </p:nvSpPr>
          <p:spPr>
            <a:xfrm>
              <a:off x="-766512" y="3348869"/>
              <a:ext cx="5553362" cy="9698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b="1" dirty="0">
                  <a:ln w="13462">
                    <a:solidFill>
                      <a:prstClr val="white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>
                    <a:outerShdw dist="38100" dir="2700000" algn="bl" rotWithShape="0">
                      <a:srgbClr val="5B9BD5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SKA1-mid (AA*)</a:t>
              </a:r>
            </a:p>
            <a:p>
              <a:pPr lvl="1">
                <a:buFont typeface="Wingdings" panose="05000000000000000000" pitchFamily="2" charset="2"/>
                <a:buChar char="n"/>
              </a:pP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0.8TB/s; 500 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hr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obs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yr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: 1.5EB/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yr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1"/>
              <a:endParaRPr lang="zh-CN" altLang="en-US" sz="1600" dirty="0"/>
            </a:p>
          </p:txBody>
        </p:sp>
        <p:sp>
          <p:nvSpPr>
            <p:cNvPr id="16" name="内容占位符 2">
              <a:extLst>
                <a:ext uri="{FF2B5EF4-FFF2-40B4-BE49-F238E27FC236}">
                  <a16:creationId xmlns:a16="http://schemas.microsoft.com/office/drawing/2014/main" id="{BA1C9E0B-C441-4682-8902-74646FEA527F}"/>
                </a:ext>
              </a:extLst>
            </p:cNvPr>
            <p:cNvSpPr txBox="1">
              <a:spLocks/>
            </p:cNvSpPr>
            <p:nvPr/>
          </p:nvSpPr>
          <p:spPr>
            <a:xfrm>
              <a:off x="4857756" y="3330465"/>
              <a:ext cx="5553362" cy="98824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 w="13462">
                    <a:solidFill>
                      <a:prstClr val="white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>
                    <a:outerShdw dist="38100" dir="2700000" algn="bl" rotWithShape="0">
                      <a:srgbClr val="5B9BD5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SKA1-low (AA*)</a:t>
              </a:r>
              <a:r>
                <a:rPr lang="en-US" altLang="zh-CN" dirty="0">
                  <a:no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A*)</a:t>
              </a:r>
            </a:p>
            <a:p>
              <a:pPr lvl="1">
                <a:buFont typeface="Wingdings" panose="05000000000000000000" pitchFamily="2" charset="2"/>
                <a:buChar char="n"/>
              </a:pP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0.4TB/s; 500 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hr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obs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yr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: 0.77EB/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yr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1"/>
              <a:endParaRPr lang="zh-CN" altLang="en-US" dirty="0"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0A5397C3-2EE0-494A-90FE-83F496B00DE1}"/>
                </a:ext>
              </a:extLst>
            </p:cNvPr>
            <p:cNvGrpSpPr/>
            <p:nvPr/>
          </p:nvGrpSpPr>
          <p:grpSpPr>
            <a:xfrm>
              <a:off x="-1007083" y="4304474"/>
              <a:ext cx="9676199" cy="2031325"/>
              <a:chOff x="15909651" y="34434251"/>
              <a:chExt cx="9676199" cy="2031325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D67CA797-F46D-4F32-9E04-E2F4F7EAA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55079" y="34594387"/>
                <a:ext cx="1886277" cy="1754326"/>
              </a:xfrm>
              <a:prstGeom prst="rect">
                <a:avLst/>
              </a:prstGeom>
            </p:spPr>
          </p:pic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5525FB5E-C6F9-4F60-A483-C3F6341622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33" t="3732" r="2479" b="8864"/>
              <a:stretch/>
            </p:blipFill>
            <p:spPr>
              <a:xfrm>
                <a:off x="15909651" y="34620813"/>
                <a:ext cx="1819031" cy="1680863"/>
              </a:xfrm>
              <a:prstGeom prst="rect">
                <a:avLst/>
              </a:prstGeom>
            </p:spPr>
          </p:pic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DA10011-BFA7-4763-A42C-43E774E879DC}"/>
                  </a:ext>
                </a:extLst>
              </p:cNvPr>
              <p:cNvSpPr txBox="1"/>
              <p:nvPr/>
            </p:nvSpPr>
            <p:spPr>
              <a:xfrm>
                <a:off x="17858182" y="34434251"/>
                <a:ext cx="2994481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Recording requires:</a:t>
                </a:r>
              </a:p>
              <a:p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~ bundled SSDs</a:t>
                </a:r>
              </a:p>
              <a:p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~10Tbps throughput</a:t>
                </a:r>
              </a:p>
              <a:p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~10PB total storage</a:t>
                </a:r>
              </a:p>
              <a:p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~ Weekly transportation from the site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E502E0F3-C0B1-4C64-A44E-C2CAF6D63409}"/>
                  </a:ext>
                </a:extLst>
              </p:cNvPr>
              <p:cNvSpPr txBox="1"/>
              <p:nvPr/>
            </p:nvSpPr>
            <p:spPr>
              <a:xfrm>
                <a:off x="22528435" y="34495127"/>
                <a:ext cx="3057415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Processing requires</a:t>
                </a:r>
              </a:p>
              <a:p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~ EFLOPS</a:t>
                </a:r>
              </a:p>
              <a:p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~1-10Tbps throughput</a:t>
                </a:r>
              </a:p>
              <a:p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~0.1-1EB high-speed storage</a:t>
                </a:r>
              </a:p>
              <a:p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~10EB cold storage</a:t>
                </a:r>
              </a:p>
            </p:txBody>
          </p:sp>
        </p:grpSp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2ADD2C88-289A-4BD8-AED9-0E1179E6F0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6195" y="4360855"/>
              <a:ext cx="2225408" cy="1257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9D96A7E3-0A33-4AF1-8A09-10416C6A9F96}"/>
              </a:ext>
            </a:extLst>
          </p:cNvPr>
          <p:cNvSpPr txBox="1"/>
          <p:nvPr/>
        </p:nvSpPr>
        <p:spPr>
          <a:xfrm>
            <a:off x="8990446" y="5669311"/>
            <a:ext cx="3077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Remote Supercomputers in China could help</a:t>
            </a:r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3C3CA71-EA8B-47F8-A0FB-B29348B3DA59}"/>
              </a:ext>
            </a:extLst>
          </p:cNvPr>
          <p:cNvGrpSpPr/>
          <p:nvPr/>
        </p:nvGrpSpPr>
        <p:grpSpPr>
          <a:xfrm>
            <a:off x="344497" y="3312496"/>
            <a:ext cx="10405914" cy="2888471"/>
            <a:chOff x="-1007083" y="3330465"/>
            <a:chExt cx="11418201" cy="2888471"/>
          </a:xfrm>
        </p:grpSpPr>
        <p:sp>
          <p:nvSpPr>
            <p:cNvPr id="44" name="内容占位符 2">
              <a:extLst>
                <a:ext uri="{FF2B5EF4-FFF2-40B4-BE49-F238E27FC236}">
                  <a16:creationId xmlns:a16="http://schemas.microsoft.com/office/drawing/2014/main" id="{065CEC7B-45F3-4389-B8D3-50197C595B8A}"/>
                </a:ext>
              </a:extLst>
            </p:cNvPr>
            <p:cNvSpPr txBox="1">
              <a:spLocks/>
            </p:cNvSpPr>
            <p:nvPr/>
          </p:nvSpPr>
          <p:spPr>
            <a:xfrm>
              <a:off x="-766512" y="3348869"/>
              <a:ext cx="5553362" cy="9698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b="1" dirty="0">
                  <a:ln w="13462">
                    <a:solidFill>
                      <a:prstClr val="white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>
                    <a:outerShdw dist="38100" dir="2700000" algn="bl" rotWithShape="0">
                      <a:srgbClr val="5B9BD5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SKA1-mid (AA*)</a:t>
              </a:r>
            </a:p>
            <a:p>
              <a:pPr lvl="1">
                <a:buFont typeface="Wingdings" panose="05000000000000000000" pitchFamily="2" charset="2"/>
                <a:buChar char="n"/>
              </a:pP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0.8TB/s; 500 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hr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obs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yr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: 1.5EB/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yr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1"/>
              <a:endParaRPr lang="zh-CN" altLang="en-US" sz="1600" dirty="0"/>
            </a:p>
          </p:txBody>
        </p:sp>
        <p:sp>
          <p:nvSpPr>
            <p:cNvPr id="45" name="内容占位符 2">
              <a:extLst>
                <a:ext uri="{FF2B5EF4-FFF2-40B4-BE49-F238E27FC236}">
                  <a16:creationId xmlns:a16="http://schemas.microsoft.com/office/drawing/2014/main" id="{4F720949-5D7C-45F7-B6AF-C7188BD53ABF}"/>
                </a:ext>
              </a:extLst>
            </p:cNvPr>
            <p:cNvSpPr txBox="1">
              <a:spLocks/>
            </p:cNvSpPr>
            <p:nvPr/>
          </p:nvSpPr>
          <p:spPr>
            <a:xfrm>
              <a:off x="4857756" y="3330465"/>
              <a:ext cx="5553362" cy="98824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 w="13462">
                    <a:solidFill>
                      <a:prstClr val="white"/>
                    </a:solidFill>
                    <a:prstDash val="solid"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>
                    <a:outerShdw dist="38100" dir="2700000" algn="bl" rotWithShape="0">
                      <a:srgbClr val="5B9BD5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SKA1-low (AA*)</a:t>
              </a:r>
              <a:r>
                <a:rPr lang="en-US" altLang="zh-CN" dirty="0">
                  <a:noFill/>
                  <a:latin typeface="微软雅黑" panose="020B0503020204020204" pitchFamily="34" charset="-122"/>
                  <a:ea typeface="微软雅黑" panose="020B0503020204020204" pitchFamily="34" charset="-122"/>
                </a:rPr>
                <a:t>A*)</a:t>
              </a:r>
            </a:p>
            <a:p>
              <a:pPr lvl="1">
                <a:buFont typeface="Wingdings" panose="05000000000000000000" pitchFamily="2" charset="2"/>
                <a:buChar char="n"/>
              </a:pP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0.4TB/s; 500 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hr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obs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yr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: 0.77EB/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yr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1"/>
              <a:endParaRPr lang="zh-CN" altLang="en-US" dirty="0"/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DB3D7C6A-7FDB-440C-A03F-0B001743A76D}"/>
                </a:ext>
              </a:extLst>
            </p:cNvPr>
            <p:cNvGrpSpPr/>
            <p:nvPr/>
          </p:nvGrpSpPr>
          <p:grpSpPr>
            <a:xfrm>
              <a:off x="-1007083" y="4464610"/>
              <a:ext cx="6531705" cy="1754326"/>
              <a:chOff x="15909651" y="34594387"/>
              <a:chExt cx="6531705" cy="1754326"/>
            </a:xfrm>
          </p:grpSpPr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2E7C4B0A-A1AF-438A-87B9-00B09A6C18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55079" y="34594387"/>
                <a:ext cx="1886277" cy="1754326"/>
              </a:xfrm>
              <a:prstGeom prst="rect">
                <a:avLst/>
              </a:prstGeom>
            </p:spPr>
          </p:pic>
          <p:pic>
            <p:nvPicPr>
              <p:cNvPr id="49" name="图片 48">
                <a:extLst>
                  <a:ext uri="{FF2B5EF4-FFF2-40B4-BE49-F238E27FC236}">
                    <a16:creationId xmlns:a16="http://schemas.microsoft.com/office/drawing/2014/main" id="{8B4D9383-2680-405F-9FC0-65710A58E6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33" t="3732" r="2479" b="8864"/>
              <a:stretch/>
            </p:blipFill>
            <p:spPr>
              <a:xfrm>
                <a:off x="15909651" y="34620813"/>
                <a:ext cx="1819031" cy="1680863"/>
              </a:xfrm>
              <a:prstGeom prst="rect">
                <a:avLst/>
              </a:prstGeom>
            </p:spPr>
          </p:pic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8064390-3DA0-4184-9497-B480FCFE99EA}"/>
              </a:ext>
            </a:extLst>
          </p:cNvPr>
          <p:cNvSpPr txBox="1"/>
          <p:nvPr/>
        </p:nvSpPr>
        <p:spPr>
          <a:xfrm>
            <a:off x="9567612" y="5261395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7000GPUs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894977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E339C4-B967-48AE-B7CD-ADA4651B9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0D8E99-F576-4AA4-8A23-5C0188AADC4F}"/>
              </a:ext>
            </a:extLst>
          </p:cNvPr>
          <p:cNvSpPr txBox="1"/>
          <p:nvPr/>
        </p:nvSpPr>
        <p:spPr>
          <a:xfrm>
            <a:off x="2785589" y="248281"/>
            <a:ext cx="6812583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二期项目规划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158C3CF-7768-423C-9FBE-247E768088A8}"/>
              </a:ext>
            </a:extLst>
          </p:cNvPr>
          <p:cNvSpPr txBox="1"/>
          <p:nvPr/>
        </p:nvSpPr>
        <p:spPr>
          <a:xfrm>
            <a:off x="805399" y="1447295"/>
            <a:ext cx="1041568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参与策略：参与重大项目和开放竞争相结合，发挥技术优势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SKA pulsar Science working group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205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人，共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人来自中国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参加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科学团队，参加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Science book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撰写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buFont typeface="Wingdings" panose="05000000000000000000" pitchFamily="2" charset="2"/>
              <a:buChar char="p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Galactic Center Pulsar search (Ralph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Eatough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、朱炜玮、李柯伽、刘阔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p"/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buFont typeface="Wingdings" panose="05000000000000000000" pitchFamily="2" charset="2"/>
              <a:buChar char="p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Globular Cluster Pulsar Search (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朱炜玮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同时准备其它自由申请项目、百花齐放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854699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E339C4-B967-48AE-B7CD-ADA4651B9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E866F58-6A44-4DB9-BD04-D838D0453D54}"/>
              </a:ext>
            </a:extLst>
          </p:cNvPr>
          <p:cNvSpPr txBox="1"/>
          <p:nvPr/>
        </p:nvSpPr>
        <p:spPr>
          <a:xfrm>
            <a:off x="1144514" y="1247459"/>
            <a:ext cx="1019768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脉冲星的主要目标：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/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银盘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（大多数脉冲星）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球状星团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（大量双星系统）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费米源、超新星遗迹、脉冲星星风云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（年轻脉冲星）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银心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（脉冲星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黑洞）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河外星团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星系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（遥远脉冲星）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/>
              <a:t>	</a:t>
            </a:r>
            <a:endParaRPr lang="zh-CN" altLang="en-US" sz="2000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248764E0-215A-48B6-BB5E-F19AD0C3E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244291"/>
              </p:ext>
            </p:extLst>
          </p:nvPr>
        </p:nvGraphicFramePr>
        <p:xfrm>
          <a:off x="1616853" y="4136589"/>
          <a:ext cx="7620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56537794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946683127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734348689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139506354"/>
                    </a:ext>
                  </a:extLst>
                </a:gridCol>
              </a:tblGrid>
              <a:tr h="182162">
                <a:tc>
                  <a:txBody>
                    <a:bodyPr/>
                    <a:lstStyle/>
                    <a:p>
                      <a:r>
                        <a:rPr lang="zh-CN" altLang="en-US" dirty="0"/>
                        <a:t>目标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波段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积分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每年总时间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4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银盘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Band 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5-10min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200hr/</a:t>
                      </a:r>
                      <a:r>
                        <a:rPr lang="en-US" altLang="zh-CN" dirty="0" err="1"/>
                        <a:t>yr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49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球状星团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Band 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10min/2hr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50hr/</a:t>
                      </a:r>
                      <a:r>
                        <a:rPr lang="en-US" altLang="zh-CN" dirty="0" err="1"/>
                        <a:t>yr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65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费米源等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Band 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15min/2hr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30hr/</a:t>
                      </a:r>
                      <a:r>
                        <a:rPr lang="en-US" altLang="zh-CN" dirty="0" err="1"/>
                        <a:t>yr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1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银心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Band 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30min/5hr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10hr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88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河外星团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星系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Band2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30min/5hr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r>
                        <a:rPr lang="en-US" altLang="zh-CN"/>
                        <a:t>0hr</a:t>
                      </a:r>
                      <a:r>
                        <a:rPr lang="en-US" altLang="zh-CN" dirty="0"/>
                        <a:t>/</a:t>
                      </a:r>
                      <a:r>
                        <a:rPr lang="en-US" altLang="zh-CN" dirty="0" err="1"/>
                        <a:t>yr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97938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046E48EB-9D23-4854-9F5C-C9436CFB4DC3}"/>
              </a:ext>
            </a:extLst>
          </p:cNvPr>
          <p:cNvSpPr txBox="1"/>
          <p:nvPr/>
        </p:nvSpPr>
        <p:spPr>
          <a:xfrm>
            <a:off x="2785589" y="248281"/>
            <a:ext cx="6812583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二期项目规划</a:t>
            </a:r>
          </a:p>
        </p:txBody>
      </p:sp>
    </p:spTree>
    <p:extLst>
      <p:ext uri="{BB962C8B-B14F-4D97-AF65-F5344CB8AC3E}">
        <p14:creationId xmlns:p14="http://schemas.microsoft.com/office/powerpoint/2010/main" val="73483002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占位符 2">
            <a:extLst>
              <a:ext uri="{FF2B5EF4-FFF2-40B4-BE49-F238E27FC236}">
                <a16:creationId xmlns:a16="http://schemas.microsoft.com/office/drawing/2014/main" id="{5735EBA0-458F-4CC2-AFDE-93822B9D3296}"/>
              </a:ext>
            </a:extLst>
          </p:cNvPr>
          <p:cNvSpPr txBox="1">
            <a:spLocks/>
          </p:cNvSpPr>
          <p:nvPr/>
        </p:nvSpPr>
        <p:spPr>
          <a:xfrm>
            <a:off x="532861" y="1191103"/>
            <a:ext cx="4705815" cy="1654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t" anchorCtr="0">
            <a:noAutofit/>
          </a:bodyPr>
          <a:lstStyle>
            <a:lvl1pPr marL="1016000" marR="0" indent="-5080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60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1524000" marR="0" indent="-508000" algn="l" defTabSz="825500" rtl="0" eaLnBrk="1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58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2032000" marR="0" indent="-508000" algn="l" defTabSz="825500" rtl="0" eaLnBrk="1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52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2540000" marR="0" indent="-508000" algn="l" defTabSz="825500" rtl="0" eaLnBrk="1" latinLnBrk="0" hangingPunct="1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44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3048000" marR="0" indent="-508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32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44196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51562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58928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66294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marL="254000" indent="0" defTabSz="412750">
              <a:spcBef>
                <a:spcPts val="1200"/>
              </a:spcBef>
              <a:buClr>
                <a:srgbClr val="E40769"/>
              </a:buClr>
              <a:buNone/>
            </a:pPr>
            <a:r>
              <a:rPr lang="zh-CN" altLang="en-US" sz="1800" b="1" kern="0" dirty="0">
                <a:solidFill>
                  <a:srgbClr val="070A68"/>
                </a:solidFill>
                <a:latin typeface="Verdana"/>
                <a:ea typeface="Verdana"/>
              </a:rPr>
              <a:t>巡天灵敏度：</a:t>
            </a:r>
            <a:endParaRPr lang="en-US" altLang="zh-CN" sz="1800" b="1" kern="0" dirty="0">
              <a:solidFill>
                <a:srgbClr val="070A68"/>
              </a:solidFill>
              <a:latin typeface="Verdana"/>
              <a:ea typeface="Verdana"/>
            </a:endParaRPr>
          </a:p>
          <a:p>
            <a:pPr marL="508000" indent="-254000" defTabSz="412750">
              <a:lnSpc>
                <a:spcPct val="120000"/>
              </a:lnSpc>
              <a:spcBef>
                <a:spcPts val="1200"/>
              </a:spcBef>
              <a:buClr>
                <a:srgbClr val="E40769"/>
              </a:buClr>
            </a:pPr>
            <a:r>
              <a:rPr lang="en-US" altLang="zh-CN" sz="1600" kern="0" dirty="0" err="1">
                <a:solidFill>
                  <a:srgbClr val="070A68"/>
                </a:solidFill>
                <a:latin typeface="Verdana"/>
                <a:ea typeface="Verdana"/>
              </a:rPr>
              <a:t>Aeff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/</a:t>
            </a:r>
            <a:r>
              <a:rPr lang="en-US" altLang="zh-CN" sz="1600" kern="0" dirty="0" err="1">
                <a:solidFill>
                  <a:srgbClr val="070A68"/>
                </a:solidFill>
                <a:latin typeface="Verdana"/>
                <a:ea typeface="Verdana"/>
              </a:rPr>
              <a:t>Tsys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 = 233 m</a:t>
            </a:r>
            <a:r>
              <a:rPr lang="en-US" altLang="zh-CN" sz="1600" kern="0" baseline="30000" dirty="0">
                <a:solidFill>
                  <a:srgbClr val="070A68"/>
                </a:solidFill>
                <a:latin typeface="Verdana"/>
                <a:ea typeface="Verdana"/>
              </a:rPr>
              <a:t>2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/K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，是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MWA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的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23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倍</a:t>
            </a:r>
            <a:endParaRPr lang="en-US" altLang="zh-CN" sz="1600" kern="0" dirty="0">
              <a:solidFill>
                <a:srgbClr val="070A68"/>
              </a:solidFill>
              <a:latin typeface="Verdana"/>
              <a:ea typeface="Verdana"/>
            </a:endParaRPr>
          </a:p>
          <a:p>
            <a:pPr marL="508000" indent="-254000" defTabSz="412750">
              <a:lnSpc>
                <a:spcPct val="120000"/>
              </a:lnSpc>
              <a:spcBef>
                <a:spcPts val="1200"/>
              </a:spcBef>
              <a:buClr>
                <a:srgbClr val="E40769"/>
              </a:buClr>
            </a:pPr>
            <a:r>
              <a:rPr lang="zh-CN" altLang="en-US" sz="1600" kern="0" dirty="0">
                <a:solidFill>
                  <a:srgbClr val="FF0000"/>
                </a:solidFill>
                <a:latin typeface="Verdana"/>
                <a:ea typeface="Verdana"/>
              </a:rPr>
              <a:t>采用</a:t>
            </a:r>
            <a:r>
              <a:rPr lang="en-US" altLang="zh-CN" sz="1600" kern="0" dirty="0">
                <a:solidFill>
                  <a:srgbClr val="FF0000"/>
                </a:solidFill>
                <a:latin typeface="Verdana"/>
                <a:ea typeface="Verdana"/>
              </a:rPr>
              <a:t>20</a:t>
            </a:r>
            <a:r>
              <a:rPr lang="zh-CN" altLang="en-US" sz="1600" kern="0" dirty="0">
                <a:solidFill>
                  <a:srgbClr val="FF0000"/>
                </a:solidFill>
                <a:latin typeface="Verdana"/>
                <a:ea typeface="Verdana"/>
              </a:rPr>
              <a:t>分钟的积分时间，可以达到超过</a:t>
            </a:r>
            <a:r>
              <a:rPr lang="en-US" altLang="zh-CN" sz="1600" kern="0" dirty="0">
                <a:solidFill>
                  <a:srgbClr val="FF0000"/>
                </a:solidFill>
                <a:latin typeface="Verdana"/>
                <a:ea typeface="Verdana"/>
              </a:rPr>
              <a:t>MWA-SMART</a:t>
            </a:r>
            <a:r>
              <a:rPr lang="zh-CN" altLang="en-US" sz="1600" kern="0" dirty="0">
                <a:solidFill>
                  <a:srgbClr val="FF0000"/>
                </a:solidFill>
                <a:latin typeface="Verdana"/>
                <a:ea typeface="Verdana"/>
              </a:rPr>
              <a:t>巡天（</a:t>
            </a:r>
            <a:r>
              <a:rPr lang="en-US" altLang="zh-CN" sz="1600" kern="0" dirty="0">
                <a:solidFill>
                  <a:srgbClr val="FF0000"/>
                </a:solidFill>
                <a:latin typeface="Verdana"/>
                <a:ea typeface="Verdana"/>
              </a:rPr>
              <a:t>80</a:t>
            </a:r>
            <a:r>
              <a:rPr lang="zh-CN" altLang="en-US" sz="1600" kern="0" dirty="0">
                <a:solidFill>
                  <a:srgbClr val="FF0000"/>
                </a:solidFill>
                <a:latin typeface="Verdana"/>
                <a:ea typeface="Verdana"/>
              </a:rPr>
              <a:t>分钟积分）</a:t>
            </a:r>
            <a:r>
              <a:rPr lang="en-US" altLang="zh-CN" sz="1600" kern="0" dirty="0">
                <a:solidFill>
                  <a:srgbClr val="FF0000"/>
                </a:solidFill>
                <a:latin typeface="Verdana"/>
                <a:ea typeface="Verdana"/>
              </a:rPr>
              <a:t>10</a:t>
            </a:r>
            <a:r>
              <a:rPr lang="zh-CN" altLang="en-US" sz="1600" kern="0" dirty="0">
                <a:solidFill>
                  <a:srgbClr val="FF0000"/>
                </a:solidFill>
                <a:latin typeface="Verdana"/>
                <a:ea typeface="Verdana"/>
              </a:rPr>
              <a:t>倍的探测极限</a:t>
            </a:r>
            <a:endParaRPr lang="en-US" altLang="zh-CN" sz="1600" kern="0" dirty="0">
              <a:solidFill>
                <a:srgbClr val="FF0000"/>
              </a:solidFill>
              <a:latin typeface="Verdana"/>
              <a:ea typeface="Verdana"/>
            </a:endParaRPr>
          </a:p>
        </p:txBody>
      </p:sp>
      <p:sp>
        <p:nvSpPr>
          <p:cNvPr id="9" name="文本占位符 2">
            <a:extLst>
              <a:ext uri="{FF2B5EF4-FFF2-40B4-BE49-F238E27FC236}">
                <a16:creationId xmlns:a16="http://schemas.microsoft.com/office/drawing/2014/main" id="{80A1FF4C-04AA-404C-8C72-A4A7EFBC6625}"/>
              </a:ext>
            </a:extLst>
          </p:cNvPr>
          <p:cNvSpPr txBox="1">
            <a:spLocks/>
          </p:cNvSpPr>
          <p:nvPr/>
        </p:nvSpPr>
        <p:spPr>
          <a:xfrm>
            <a:off x="6409722" y="1220093"/>
            <a:ext cx="4799746" cy="2054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t" anchorCtr="0">
            <a:noAutofit/>
          </a:bodyPr>
          <a:lstStyle>
            <a:lvl1pPr marL="1016000" marR="0" indent="-5080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60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1524000" marR="0" indent="-508000" algn="l" defTabSz="825500" rtl="0" eaLnBrk="1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58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2032000" marR="0" indent="-508000" algn="l" defTabSz="825500" rtl="0" eaLnBrk="1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52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2540000" marR="0" indent="-508000" algn="l" defTabSz="825500" rtl="0" eaLnBrk="1" latinLnBrk="0" hangingPunct="1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44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3048000" marR="0" indent="-508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32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44196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51562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58928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66294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marL="254000" indent="0" defTabSz="412750">
              <a:spcBef>
                <a:spcPts val="1200"/>
              </a:spcBef>
              <a:buClr>
                <a:srgbClr val="E40769"/>
              </a:buClr>
              <a:buNone/>
            </a:pPr>
            <a:r>
              <a:rPr lang="zh-CN" altLang="en-US" sz="1800" b="1" kern="0" dirty="0">
                <a:solidFill>
                  <a:srgbClr val="070A68"/>
                </a:solidFill>
                <a:latin typeface="Verdana"/>
              </a:rPr>
              <a:t>观测时间需求：</a:t>
            </a:r>
            <a:endParaRPr lang="en-US" altLang="zh-CN" sz="1800" b="1" kern="0" dirty="0">
              <a:solidFill>
                <a:srgbClr val="070A68"/>
              </a:solidFill>
              <a:latin typeface="Verdana"/>
              <a:ea typeface="Verdana"/>
            </a:endParaRPr>
          </a:p>
          <a:p>
            <a:pPr marL="508000" indent="-254000" defTabSz="412750">
              <a:lnSpc>
                <a:spcPct val="120000"/>
              </a:lnSpc>
              <a:spcBef>
                <a:spcPts val="1200"/>
              </a:spcBef>
              <a:buClr>
                <a:srgbClr val="E40769"/>
              </a:buClr>
            </a:pP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Station </a:t>
            </a:r>
            <a:r>
              <a:rPr lang="en-US" altLang="zh-CN" sz="1600" kern="0" dirty="0" err="1">
                <a:solidFill>
                  <a:srgbClr val="070A68"/>
                </a:solidFill>
                <a:latin typeface="Verdana"/>
                <a:ea typeface="Verdana"/>
              </a:rPr>
              <a:t>FoV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 = 2.7°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，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 1/27 </a:t>
            </a:r>
            <a:r>
              <a:rPr lang="en-US" altLang="zh-CN" sz="1600" kern="0" dirty="0" err="1">
                <a:solidFill>
                  <a:srgbClr val="070A68"/>
                </a:solidFill>
                <a:latin typeface="Verdana"/>
                <a:ea typeface="Verdana"/>
              </a:rPr>
              <a:t>FoV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 of MWA</a:t>
            </a:r>
          </a:p>
          <a:p>
            <a:pPr marL="508000" indent="-254000" defTabSz="412750">
              <a:lnSpc>
                <a:spcPct val="120000"/>
              </a:lnSpc>
              <a:spcBef>
                <a:spcPts val="1200"/>
              </a:spcBef>
              <a:buClr>
                <a:srgbClr val="E40769"/>
              </a:buClr>
            </a:pP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SKA-LOW AA* core 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最长基线 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1 km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，</a:t>
            </a:r>
            <a:b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</a:b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相干波束宽度 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~6.3’ </a:t>
            </a:r>
            <a:b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</a:b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SKA-LOW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观测系统支持每次观测进行 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500 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次相干波束合成，可覆盖</a:t>
            </a:r>
            <a:r>
              <a:rPr lang="en-US" altLang="zh-CN" sz="1600" kern="0" dirty="0" err="1">
                <a:solidFill>
                  <a:srgbClr val="070A68"/>
                </a:solidFill>
                <a:latin typeface="Verdana"/>
                <a:ea typeface="Verdana"/>
              </a:rPr>
              <a:t>FoV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的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75.7%</a:t>
            </a:r>
          </a:p>
          <a:p>
            <a:pPr marL="508000" indent="-254000" defTabSz="412750">
              <a:lnSpc>
                <a:spcPct val="120000"/>
              </a:lnSpc>
              <a:spcBef>
                <a:spcPts val="1200"/>
              </a:spcBef>
              <a:buClr>
                <a:srgbClr val="E40769"/>
              </a:buClr>
            </a:pP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完成覆盖赤纬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+30°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以南全部天区的巡天需进行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2500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次观测，以每次观测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20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分钟计，共需观测时间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832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小时</a:t>
            </a:r>
            <a:endParaRPr lang="en-US" altLang="zh-CN" sz="1600" kern="0" dirty="0">
              <a:solidFill>
                <a:srgbClr val="070A68"/>
              </a:solidFill>
              <a:latin typeface="Verdana"/>
              <a:ea typeface="Verdana"/>
            </a:endParaRPr>
          </a:p>
        </p:txBody>
      </p:sp>
      <p:sp>
        <p:nvSpPr>
          <p:cNvPr id="10" name="文本占位符 2">
            <a:extLst>
              <a:ext uri="{FF2B5EF4-FFF2-40B4-BE49-F238E27FC236}">
                <a16:creationId xmlns:a16="http://schemas.microsoft.com/office/drawing/2014/main" id="{3C8474F5-AF75-4A2D-8299-94EFF0733FE8}"/>
              </a:ext>
            </a:extLst>
          </p:cNvPr>
          <p:cNvSpPr txBox="1">
            <a:spLocks/>
          </p:cNvSpPr>
          <p:nvPr/>
        </p:nvSpPr>
        <p:spPr>
          <a:xfrm>
            <a:off x="532860" y="3274833"/>
            <a:ext cx="4705815" cy="1654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t" anchorCtr="0">
            <a:noAutofit/>
          </a:bodyPr>
          <a:lstStyle>
            <a:lvl1pPr marL="1016000" marR="0" indent="-5080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60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1524000" marR="0" indent="-508000" algn="l" defTabSz="825500" rtl="0" eaLnBrk="1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58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2032000" marR="0" indent="-508000" algn="l" defTabSz="825500" rtl="0" eaLnBrk="1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52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2540000" marR="0" indent="-508000" algn="l" defTabSz="825500" rtl="0" eaLnBrk="1" latinLnBrk="0" hangingPunct="1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44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3048000" marR="0" indent="-508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32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44196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51562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58928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66294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marL="254000" indent="0" defTabSz="412750">
              <a:spcBef>
                <a:spcPts val="1200"/>
              </a:spcBef>
              <a:buClr>
                <a:srgbClr val="E40769"/>
              </a:buClr>
              <a:buNone/>
            </a:pPr>
            <a:r>
              <a:rPr lang="zh-CN" altLang="en-US" sz="1800" b="1" kern="0" dirty="0">
                <a:solidFill>
                  <a:srgbClr val="070A68"/>
                </a:solidFill>
                <a:latin typeface="Verdana"/>
                <a:ea typeface="Verdana"/>
              </a:rPr>
              <a:t>预期发现：</a:t>
            </a:r>
            <a:endParaRPr lang="en-US" altLang="zh-CN" sz="1800" b="1" kern="0" dirty="0">
              <a:solidFill>
                <a:srgbClr val="070A68"/>
              </a:solidFill>
              <a:latin typeface="Verdana"/>
              <a:ea typeface="Verdana"/>
            </a:endParaRPr>
          </a:p>
          <a:p>
            <a:pPr marL="508000" indent="-254000" defTabSz="412750">
              <a:lnSpc>
                <a:spcPct val="120000"/>
              </a:lnSpc>
              <a:spcBef>
                <a:spcPts val="1200"/>
              </a:spcBef>
              <a:buClr>
                <a:srgbClr val="E40769"/>
              </a:buClr>
            </a:pP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利用</a:t>
            </a:r>
            <a:r>
              <a:rPr lang="en-US" altLang="zh-CN" sz="1600" kern="0" dirty="0" err="1">
                <a:solidFill>
                  <a:srgbClr val="070A68"/>
                </a:solidFill>
                <a:latin typeface="Verdana"/>
                <a:ea typeface="Verdana"/>
              </a:rPr>
              <a:t>PsrPopPy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进行模拟，预期可以发现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~</a:t>
            </a:r>
            <a:r>
              <a:rPr lang="en-US" altLang="zh-CN" sz="1600" b="1" kern="0" dirty="0">
                <a:solidFill>
                  <a:srgbClr val="FF0000"/>
                </a:solidFill>
                <a:latin typeface="Verdana"/>
                <a:ea typeface="Verdana"/>
              </a:rPr>
              <a:t>4100</a:t>
            </a:r>
            <a:r>
              <a:rPr lang="zh-CN" altLang="en-US" sz="1600" b="1" kern="0" dirty="0">
                <a:solidFill>
                  <a:srgbClr val="FF0000"/>
                </a:solidFill>
                <a:latin typeface="Verdana"/>
                <a:ea typeface="Verdana"/>
              </a:rPr>
              <a:t>颗新脉冲星</a:t>
            </a:r>
            <a:endParaRPr lang="en-US" altLang="zh-CN" sz="1600" b="1" kern="0" dirty="0">
              <a:solidFill>
                <a:srgbClr val="FF0000"/>
              </a:solidFill>
              <a:latin typeface="Verdana"/>
              <a:ea typeface="Verdana"/>
            </a:endParaRPr>
          </a:p>
          <a:p>
            <a:pPr marL="508000" indent="-254000" defTabSz="412750">
              <a:lnSpc>
                <a:spcPct val="120000"/>
              </a:lnSpc>
              <a:spcBef>
                <a:spcPts val="1200"/>
              </a:spcBef>
              <a:buClr>
                <a:srgbClr val="E40769"/>
              </a:buClr>
            </a:pP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作为对比，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Keane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等人在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2015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年第一版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SKA science book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中给出的利用完全体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SKA1-LOW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积分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10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分钟的巡天预期可以发现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~7900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颗新脉冲星</a:t>
            </a:r>
            <a:endParaRPr lang="en-US" altLang="zh-CN" sz="1600" kern="0" dirty="0">
              <a:solidFill>
                <a:srgbClr val="070A68"/>
              </a:solidFill>
              <a:latin typeface="Verdana"/>
              <a:ea typeface="Verdana"/>
            </a:endParaRPr>
          </a:p>
        </p:txBody>
      </p:sp>
      <p:sp>
        <p:nvSpPr>
          <p:cNvPr id="13" name="文本占位符 2">
            <a:extLst>
              <a:ext uri="{FF2B5EF4-FFF2-40B4-BE49-F238E27FC236}">
                <a16:creationId xmlns:a16="http://schemas.microsoft.com/office/drawing/2014/main" id="{864AD39F-B827-4D64-9B2A-CF0012D462F9}"/>
              </a:ext>
            </a:extLst>
          </p:cNvPr>
          <p:cNvSpPr txBox="1">
            <a:spLocks/>
          </p:cNvSpPr>
          <p:nvPr/>
        </p:nvSpPr>
        <p:spPr>
          <a:xfrm>
            <a:off x="6409722" y="4402289"/>
            <a:ext cx="5004141" cy="2054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t" anchorCtr="0">
            <a:noAutofit/>
          </a:bodyPr>
          <a:lstStyle>
            <a:lvl1pPr marL="1016000" marR="0" indent="-5080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60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1pPr>
            <a:lvl2pPr marL="1524000" marR="0" indent="-508000" algn="l" defTabSz="825500" rtl="0" eaLnBrk="1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58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2pPr>
            <a:lvl3pPr marL="2032000" marR="0" indent="-508000" algn="l" defTabSz="825500" rtl="0" eaLnBrk="1" latinLnBrk="0" hangingPunct="1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52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3pPr>
            <a:lvl4pPr marL="2540000" marR="0" indent="-508000" algn="l" defTabSz="825500" rtl="0" eaLnBrk="1" latinLnBrk="0" hangingPunct="1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44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4pPr>
            <a:lvl5pPr marL="3048000" marR="0" indent="-508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•"/>
              <a:tabLst/>
              <a:defRPr sz="3200" b="0" i="0" u="none" strike="noStrike" cap="none" spc="0" baseline="0">
                <a:solidFill>
                  <a:schemeClr val="accent2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5pPr>
            <a:lvl6pPr marL="44196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6pPr>
            <a:lvl7pPr marL="51562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7pPr>
            <a:lvl8pPr marL="58928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8pPr>
            <a:lvl9pPr marL="6629400" marR="0" indent="-736600" algn="l" defTabSz="825500" rtl="0" eaLnBrk="1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6400" b="0" i="0" u="none" strike="noStrike" cap="none" spc="0" baseline="0">
                <a:solidFill>
                  <a:srgbClr val="070168"/>
                </a:solidFill>
                <a:uFillTx/>
                <a:latin typeface="+mn-lt"/>
                <a:ea typeface="+mn-ea"/>
                <a:cs typeface="+mn-cs"/>
                <a:sym typeface="Verdana"/>
              </a:defRPr>
            </a:lvl9pPr>
          </a:lstStyle>
          <a:p>
            <a:pPr marL="254000" indent="0" defTabSz="412750">
              <a:spcBef>
                <a:spcPts val="1200"/>
              </a:spcBef>
              <a:buClr>
                <a:srgbClr val="E40769"/>
              </a:buClr>
              <a:buNone/>
            </a:pPr>
            <a:r>
              <a:rPr lang="zh-CN" altLang="en-US" sz="1800" b="1" kern="0" dirty="0">
                <a:solidFill>
                  <a:srgbClr val="070A68"/>
                </a:solidFill>
                <a:latin typeface="Verdana"/>
              </a:rPr>
              <a:t>预期观测数据量：</a:t>
            </a:r>
            <a:endParaRPr lang="en-US" altLang="zh-CN" sz="1800" b="1" kern="0" dirty="0">
              <a:solidFill>
                <a:srgbClr val="070A68"/>
              </a:solidFill>
              <a:latin typeface="Verdana"/>
              <a:ea typeface="Verdana"/>
            </a:endParaRPr>
          </a:p>
          <a:p>
            <a:pPr marL="508000" indent="-254000" defTabSz="412750">
              <a:lnSpc>
                <a:spcPct val="120000"/>
              </a:lnSpc>
              <a:spcBef>
                <a:spcPts val="1200"/>
              </a:spcBef>
              <a:buClr>
                <a:srgbClr val="E40769"/>
              </a:buClr>
            </a:pP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考虑时间分辨率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0.1ms, 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频率分辨率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5kHz</a:t>
            </a:r>
            <a:b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</a:b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积分时间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20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分钟，带宽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100MHz</a:t>
            </a:r>
            <a:b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</a:b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则单个相干波束数据量</a:t>
            </a: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224GB</a:t>
            </a:r>
            <a:b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</a:br>
            <a:r>
              <a:rPr lang="en-US" altLang="zh-CN" sz="1600" kern="0" dirty="0">
                <a:solidFill>
                  <a:srgbClr val="070A68"/>
                </a:solidFill>
                <a:latin typeface="Verdana"/>
                <a:ea typeface="Verdana"/>
              </a:rPr>
              <a:t>500</a:t>
            </a:r>
            <a:r>
              <a:rPr lang="zh-CN" altLang="en-US" sz="1600" kern="0" dirty="0">
                <a:solidFill>
                  <a:srgbClr val="070A68"/>
                </a:solidFill>
                <a:latin typeface="Verdana"/>
                <a:ea typeface="Verdana"/>
              </a:rPr>
              <a:t>个相干波束数据量</a:t>
            </a:r>
            <a:r>
              <a:rPr lang="en-US" altLang="zh-CN" sz="1600" kern="0">
                <a:solidFill>
                  <a:srgbClr val="070A68"/>
                </a:solidFill>
                <a:latin typeface="Verdana"/>
                <a:ea typeface="Verdana"/>
              </a:rPr>
              <a:t>144TB</a:t>
            </a:r>
            <a:endParaRPr lang="en-US" altLang="zh-CN" sz="1600" kern="0" dirty="0">
              <a:solidFill>
                <a:srgbClr val="070A68"/>
              </a:solidFill>
              <a:latin typeface="Verdana"/>
              <a:ea typeface="Verdan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6811322-D9BC-41C0-A132-76378C973025}"/>
              </a:ext>
            </a:extLst>
          </p:cNvPr>
          <p:cNvSpPr txBox="1"/>
          <p:nvPr/>
        </p:nvSpPr>
        <p:spPr>
          <a:xfrm>
            <a:off x="532860" y="6132786"/>
            <a:ext cx="3963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Credit: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薛梦瑶等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5C620D6-7A78-4B67-AAE5-67081ADB5778}"/>
              </a:ext>
            </a:extLst>
          </p:cNvPr>
          <p:cNvSpPr txBox="1"/>
          <p:nvPr/>
        </p:nvSpPr>
        <p:spPr>
          <a:xfrm>
            <a:off x="2785589" y="248281"/>
            <a:ext cx="6812583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二期项目规划</a:t>
            </a:r>
          </a:p>
        </p:txBody>
      </p:sp>
    </p:spTree>
    <p:extLst>
      <p:ext uri="{BB962C8B-B14F-4D97-AF65-F5344CB8AC3E}">
        <p14:creationId xmlns:p14="http://schemas.microsoft.com/office/powerpoint/2010/main" val="115258825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E339C4-B967-48AE-B7CD-ADA4651B9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3F58CF5-D5A2-46A4-A693-B8D2C1B82651}"/>
              </a:ext>
            </a:extLst>
          </p:cNvPr>
          <p:cNvSpPr txBox="1"/>
          <p:nvPr/>
        </p:nvSpPr>
        <p:spPr>
          <a:xfrm>
            <a:off x="2785588" y="1332238"/>
            <a:ext cx="6812583" cy="584775"/>
          </a:xfrm>
          <a:prstGeom prst="rect">
            <a:avLst/>
          </a:prstGeom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en-US" altLang="zh-CN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脉冲星搜寻科学团队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2BEC298-3441-4ADE-AD68-1BC350F01EDD}"/>
              </a:ext>
            </a:extLst>
          </p:cNvPr>
          <p:cNvSpPr txBox="1"/>
          <p:nvPr/>
        </p:nvSpPr>
        <p:spPr>
          <a:xfrm>
            <a:off x="738786" y="2362402"/>
            <a:ext cx="1057312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规划设想（欢迎加入）：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科学规划和数据处理：朱炜玮、李柯伽、邵立晶、韩金林、李菂、张仲莉、闫文明、王鹏飞、王培、潘之辰、支启军、薛梦瑶、牛佳瑞、</a:t>
            </a:r>
            <a:r>
              <a:rPr lang="en-US" altLang="zh-CN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Rai Yuen</a:t>
            </a:r>
            <a: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Ralph </a:t>
            </a:r>
            <a:r>
              <a:rPr lang="en-US" altLang="zh-CN" sz="1800" b="1" dirty="0" err="1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Eatough</a:t>
            </a:r>
            <a:r>
              <a:rPr lang="en-US" altLang="zh-CN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1800" b="1" dirty="0">
                <a:solidFill>
                  <a:schemeClr val="tx2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技术和计算资源：郑小盈、祝永新（上海高研院）、吴开超（中科院网络中心）等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523EEE2-94D2-4A54-8ED8-31CAE700F8AD}"/>
              </a:ext>
            </a:extLst>
          </p:cNvPr>
          <p:cNvSpPr txBox="1"/>
          <p:nvPr/>
        </p:nvSpPr>
        <p:spPr>
          <a:xfrm>
            <a:off x="2785589" y="248281"/>
            <a:ext cx="6812583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二期项目规划</a:t>
            </a:r>
          </a:p>
        </p:txBody>
      </p:sp>
    </p:spTree>
    <p:extLst>
      <p:ext uri="{BB962C8B-B14F-4D97-AF65-F5344CB8AC3E}">
        <p14:creationId xmlns:p14="http://schemas.microsoft.com/office/powerpoint/2010/main" val="80750163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E608F11-0E75-0C5E-555A-845BD8D81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75BF2D9-EE08-4D50-9B42-04E323FF7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888" y="1709740"/>
            <a:ext cx="7886700" cy="2221130"/>
          </a:xfrm>
        </p:spPr>
        <p:txBody>
          <a:bodyPr>
            <a:norm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欢迎参与和合作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71CFCAF-2350-4672-AA39-FED5242ED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ECC03-F576-4C61-A3D6-115367CBA3B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963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1EAA9F3-D7E5-4407-A159-2AF5B06CC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6" y="148435"/>
            <a:ext cx="5024474" cy="617224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B15341E-EFFA-4F8A-8D05-CCC5D97ED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827" y="874309"/>
            <a:ext cx="4086255" cy="57721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A0BC6FB-8E17-41C0-9C07-89AEF2B62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242" y="835303"/>
            <a:ext cx="4271994" cy="5786480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A0C95EF4-2538-4960-A3FB-B66C300C729A}"/>
              </a:ext>
            </a:extLst>
          </p:cNvPr>
          <p:cNvSpPr/>
          <p:nvPr/>
        </p:nvSpPr>
        <p:spPr>
          <a:xfrm>
            <a:off x="4804952" y="1592317"/>
            <a:ext cx="2396359" cy="33633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784BB09F-9C01-44B6-9ED5-0275FCEC1625}"/>
              </a:ext>
            </a:extLst>
          </p:cNvPr>
          <p:cNvSpPr/>
          <p:nvPr/>
        </p:nvSpPr>
        <p:spPr>
          <a:xfrm>
            <a:off x="4711294" y="3392212"/>
            <a:ext cx="2396359" cy="33633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6A5A49DD-04E3-4B95-AB8F-6682083CACC6}"/>
              </a:ext>
            </a:extLst>
          </p:cNvPr>
          <p:cNvSpPr/>
          <p:nvPr/>
        </p:nvSpPr>
        <p:spPr>
          <a:xfrm>
            <a:off x="8162809" y="2590801"/>
            <a:ext cx="3493164" cy="33633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A909EEF-45DC-4155-A931-D48AD137C456}"/>
              </a:ext>
            </a:extLst>
          </p:cNvPr>
          <p:cNvSpPr txBox="1"/>
          <p:nvPr/>
        </p:nvSpPr>
        <p:spPr>
          <a:xfrm>
            <a:off x="5268397" y="260392"/>
            <a:ext cx="6812583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脉冲星搜寻和研究的意义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1E61C2A3-CA72-47B5-ADD0-4A9967EBCEA1}"/>
              </a:ext>
            </a:extLst>
          </p:cNvPr>
          <p:cNvSpPr/>
          <p:nvPr/>
        </p:nvSpPr>
        <p:spPr>
          <a:xfrm>
            <a:off x="8298515" y="3713649"/>
            <a:ext cx="891786" cy="336331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3433C7B-0798-45EB-B847-58E64A952445}"/>
              </a:ext>
            </a:extLst>
          </p:cNvPr>
          <p:cNvSpPr/>
          <p:nvPr/>
        </p:nvSpPr>
        <p:spPr>
          <a:xfrm>
            <a:off x="8252081" y="3163577"/>
            <a:ext cx="2599605" cy="336331"/>
          </a:xfrm>
          <a:prstGeom prst="round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375480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E339C4-B967-48AE-B7CD-ADA4651B9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265DD-4D02-4DB2-ACD1-AD596133B05C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D792BAF-82AC-43D2-92C0-1F1F78C73CE1}"/>
              </a:ext>
            </a:extLst>
          </p:cNvPr>
          <p:cNvSpPr txBox="1"/>
          <p:nvPr/>
        </p:nvSpPr>
        <p:spPr>
          <a:xfrm>
            <a:off x="2785589" y="248281"/>
            <a:ext cx="6812583" cy="52322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SKA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脉冲星搜寻的基础和优势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7287BB-1216-458F-8DED-E3A0DCC49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6" y="1185387"/>
            <a:ext cx="6785000" cy="381656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773D15D-DC88-44DB-A330-350A3D6701C7}"/>
              </a:ext>
            </a:extLst>
          </p:cNvPr>
          <p:cNvSpPr txBox="1"/>
          <p:nvPr/>
        </p:nvSpPr>
        <p:spPr>
          <a:xfrm>
            <a:off x="7375756" y="1554997"/>
            <a:ext cx="1051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天时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412048F-770D-4813-A6D5-0D91ABEECB72}"/>
              </a:ext>
            </a:extLst>
          </p:cNvPr>
          <p:cNvSpPr txBox="1"/>
          <p:nvPr/>
        </p:nvSpPr>
        <p:spPr>
          <a:xfrm>
            <a:off x="10453680" y="1554997"/>
            <a:ext cx="1003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人和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6E1D0D-FE94-4744-AB54-DEC822089C3D}"/>
              </a:ext>
            </a:extLst>
          </p:cNvPr>
          <p:cNvSpPr txBox="1"/>
          <p:nvPr/>
        </p:nvSpPr>
        <p:spPr>
          <a:xfrm>
            <a:off x="8914718" y="1554997"/>
            <a:ext cx="1051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地利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2A4F1E0-4714-40AC-BF54-216EA36E8B21}"/>
              </a:ext>
            </a:extLst>
          </p:cNvPr>
          <p:cNvSpPr txBox="1"/>
          <p:nvPr/>
        </p:nvSpPr>
        <p:spPr>
          <a:xfrm>
            <a:off x="7375756" y="2452530"/>
            <a:ext cx="43176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中国和平稳定、科学快速发展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中国具备强大算力基础设施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中国脉冲星研究群体快速壮大（年会日常超过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人、讨论群超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人）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技术是练出来的，中国团队的搜寻技术领先世界</a:t>
            </a:r>
          </a:p>
        </p:txBody>
      </p:sp>
    </p:spTree>
    <p:extLst>
      <p:ext uri="{BB962C8B-B14F-4D97-AF65-F5344CB8AC3E}">
        <p14:creationId xmlns:p14="http://schemas.microsoft.com/office/powerpoint/2010/main" val="399646240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答辩模板" id="{3D975225-366B-4AF7-8D7A-338FE5B9E2C4}" vid="{D6D8151C-4AF8-4188-BFE0-EFDDD758A7A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2413</Words>
  <Application>Microsoft Office PowerPoint</Application>
  <PresentationFormat>宽屏</PresentationFormat>
  <Paragraphs>343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Bahnschrift SemiBold</vt:lpstr>
      <vt:lpstr>Calibri</vt:lpstr>
      <vt:lpstr>Calibri Light</vt:lpstr>
      <vt:lpstr>Verdana</vt:lpstr>
      <vt:lpstr>Wingdings</vt:lpstr>
      <vt:lpstr>1_Office 主题​​</vt:lpstr>
      <vt:lpstr>方向2.2： SKA脉冲星搜寻项目进展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国产超算上MWA-SMART数据的波束合成及脉冲星搜索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欢迎参与和合作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方向2.2： SKA脉冲星搜寻预研</dc:title>
  <dc:creator>朱 炜玮</dc:creator>
  <cp:lastModifiedBy>朱炜玮</cp:lastModifiedBy>
  <cp:revision>121</cp:revision>
  <dcterms:created xsi:type="dcterms:W3CDTF">2024-05-05T05:45:01Z</dcterms:created>
  <dcterms:modified xsi:type="dcterms:W3CDTF">2025-07-02T14:56:28Z</dcterms:modified>
</cp:coreProperties>
</file>