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86" r:id="rId3"/>
    <p:sldId id="327" r:id="rId4"/>
    <p:sldId id="301" r:id="rId5"/>
    <p:sldId id="375" r:id="rId6"/>
    <p:sldId id="407" r:id="rId7"/>
    <p:sldId id="340" r:id="rId8"/>
    <p:sldId id="354" r:id="rId9"/>
    <p:sldId id="355" r:id="rId10"/>
    <p:sldId id="398" r:id="rId11"/>
    <p:sldId id="405" r:id="rId12"/>
    <p:sldId id="406" r:id="rId13"/>
    <p:sldId id="421" r:id="rId14"/>
    <p:sldId id="422" r:id="rId15"/>
    <p:sldId id="353" r:id="rId16"/>
    <p:sldId id="424" r:id="rId17"/>
    <p:sldId id="328" r:id="rId18"/>
    <p:sldId id="350" r:id="rId19"/>
    <p:sldId id="351" r:id="rId20"/>
    <p:sldId id="264" r:id="rId21"/>
    <p:sldId id="359" r:id="rId22"/>
    <p:sldId id="426" r:id="rId23"/>
    <p:sldId id="417" r:id="rId24"/>
    <p:sldId id="411" r:id="rId25"/>
    <p:sldId id="365" r:id="rId26"/>
    <p:sldId id="268" r:id="rId27"/>
    <p:sldId id="285" r:id="rId28"/>
    <p:sldId id="419" r:id="rId29"/>
    <p:sldId id="413" r:id="rId30"/>
    <p:sldId id="303" r:id="rId31"/>
    <p:sldId id="306" r:id="rId32"/>
    <p:sldId id="414" r:id="rId33"/>
    <p:sldId id="334" r:id="rId34"/>
    <p:sldId id="387" r:id="rId35"/>
    <p:sldId id="415" r:id="rId36"/>
    <p:sldId id="416" r:id="rId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9" d="100"/>
          <a:sy n="49" d="100"/>
        </p:scale>
        <p:origin x="-1291"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D07AA-7A5F-42B7-A7DD-022247057127}" type="datetimeFigureOut">
              <a:rPr lang="it-IT" smtClean="0"/>
              <a:pPr/>
              <a:t>29/09/2015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95AF42-D8F2-403D-851A-B80CE8E79F22}" type="slidenum">
              <a:rPr lang="it-IT" smtClean="0"/>
              <a:pPr/>
              <a:t>‹N›</a:t>
            </a:fld>
            <a:endParaRPr lang="it-IT"/>
          </a:p>
        </p:txBody>
      </p:sp>
    </p:spTree>
    <p:extLst>
      <p:ext uri="{BB962C8B-B14F-4D97-AF65-F5344CB8AC3E}">
        <p14:creationId xmlns:p14="http://schemas.microsoft.com/office/powerpoint/2010/main" val="250215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A95AF42-D8F2-403D-851A-B80CE8E79F22}" type="slidenum">
              <a:rPr lang="it-IT" smtClean="0"/>
              <a:pPr/>
              <a:t>3</a:t>
            </a:fld>
            <a:endParaRPr lang="it-IT"/>
          </a:p>
        </p:txBody>
      </p:sp>
    </p:spTree>
    <p:extLst>
      <p:ext uri="{BB962C8B-B14F-4D97-AF65-F5344CB8AC3E}">
        <p14:creationId xmlns:p14="http://schemas.microsoft.com/office/powerpoint/2010/main" val="310983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A95AF42-D8F2-403D-851A-B80CE8E79F22}" type="slidenum">
              <a:rPr lang="it-IT" smtClean="0"/>
              <a:pPr/>
              <a:t>17</a:t>
            </a:fld>
            <a:endParaRPr lang="it-IT"/>
          </a:p>
        </p:txBody>
      </p:sp>
    </p:spTree>
    <p:extLst>
      <p:ext uri="{BB962C8B-B14F-4D97-AF65-F5344CB8AC3E}">
        <p14:creationId xmlns:p14="http://schemas.microsoft.com/office/powerpoint/2010/main" val="278973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A95AF42-D8F2-403D-851A-B80CE8E79F22}" type="slidenum">
              <a:rPr lang="it-IT" smtClean="0"/>
              <a:pPr/>
              <a:t>30</a:t>
            </a:fld>
            <a:endParaRPr lang="it-IT"/>
          </a:p>
        </p:txBody>
      </p:sp>
    </p:spTree>
    <p:extLst>
      <p:ext uri="{BB962C8B-B14F-4D97-AF65-F5344CB8AC3E}">
        <p14:creationId xmlns:p14="http://schemas.microsoft.com/office/powerpoint/2010/main" val="1114848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40CB3A8-46F6-47BA-A390-A677ABA68208}" type="datetime1">
              <a:rPr lang="it-IT" smtClean="0"/>
              <a:t>29/09/2015</a:t>
            </a:fld>
            <a:endParaRPr lang="it-IT"/>
          </a:p>
        </p:txBody>
      </p:sp>
      <p:sp>
        <p:nvSpPr>
          <p:cNvPr id="5" name="Segnaposto piè di pagina 4"/>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D355524-C85A-4A62-A0F3-6341520F2A17}" type="datetime1">
              <a:rPr lang="it-IT" smtClean="0"/>
              <a:t>29/09/2015</a:t>
            </a:fld>
            <a:endParaRPr lang="it-IT"/>
          </a:p>
        </p:txBody>
      </p:sp>
      <p:sp>
        <p:nvSpPr>
          <p:cNvPr id="5" name="Segnaposto piè di pagina 4"/>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32C13C-A538-4905-AA78-8FB1FD8F08E6}" type="datetime1">
              <a:rPr lang="it-IT" smtClean="0"/>
              <a:t>29/09/2015</a:t>
            </a:fld>
            <a:endParaRPr lang="it-IT"/>
          </a:p>
        </p:txBody>
      </p:sp>
      <p:sp>
        <p:nvSpPr>
          <p:cNvPr id="5" name="Segnaposto piè di pagina 4"/>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408C42-AC52-432C-B741-DE79FE0F1D73}" type="datetime1">
              <a:rPr lang="it-IT" smtClean="0"/>
              <a:t>29/09/2015</a:t>
            </a:fld>
            <a:endParaRPr lang="it-IT"/>
          </a:p>
        </p:txBody>
      </p:sp>
      <p:sp>
        <p:nvSpPr>
          <p:cNvPr id="5" name="Segnaposto piè di pagina 4"/>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87C2E8E-B875-4C1D-A3A0-1B3BA9C1C7EA}" type="datetime1">
              <a:rPr lang="it-IT" smtClean="0"/>
              <a:t>29/09/2015</a:t>
            </a:fld>
            <a:endParaRPr lang="it-IT"/>
          </a:p>
        </p:txBody>
      </p:sp>
      <p:sp>
        <p:nvSpPr>
          <p:cNvPr id="5" name="Segnaposto piè di pagina 4"/>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D742AFD-5980-4EEB-9A2F-E02158B11A9A}" type="datetime1">
              <a:rPr lang="it-IT" smtClean="0"/>
              <a:t>29/09/2015</a:t>
            </a:fld>
            <a:endParaRPr lang="it-IT"/>
          </a:p>
        </p:txBody>
      </p:sp>
      <p:sp>
        <p:nvSpPr>
          <p:cNvPr id="6" name="Segnaposto piè di pagina 5"/>
          <p:cNvSpPr>
            <a:spLocks noGrp="1"/>
          </p:cNvSpPr>
          <p:nvPr>
            <p:ph type="ftr" sz="quarter" idx="11"/>
          </p:nvPr>
        </p:nvSpPr>
        <p:spPr/>
        <p:txBody>
          <a:bodyPr/>
          <a:lstStyle/>
          <a:p>
            <a:r>
              <a:rPr lang="it-IT" smtClean="0"/>
              <a:t>KIIA_28_9_2015_D.FARGION</a:t>
            </a:r>
            <a:endParaRPr lang="it-IT"/>
          </a:p>
        </p:txBody>
      </p:sp>
      <p:sp>
        <p:nvSpPr>
          <p:cNvPr id="7" name="Segnaposto numero diapositiva 6"/>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7A1B54E-A325-4FD6-98A6-6BDDE8F9EAD6}" type="datetime1">
              <a:rPr lang="it-IT" smtClean="0"/>
              <a:t>29/09/2015</a:t>
            </a:fld>
            <a:endParaRPr lang="it-IT"/>
          </a:p>
        </p:txBody>
      </p:sp>
      <p:sp>
        <p:nvSpPr>
          <p:cNvPr id="8" name="Segnaposto piè di pagina 7"/>
          <p:cNvSpPr>
            <a:spLocks noGrp="1"/>
          </p:cNvSpPr>
          <p:nvPr>
            <p:ph type="ftr" sz="quarter" idx="11"/>
          </p:nvPr>
        </p:nvSpPr>
        <p:spPr/>
        <p:txBody>
          <a:bodyPr/>
          <a:lstStyle/>
          <a:p>
            <a:r>
              <a:rPr lang="it-IT" smtClean="0"/>
              <a:t>KIIA_28_9_2015_D.FARGION</a:t>
            </a:r>
            <a:endParaRPr lang="it-IT"/>
          </a:p>
        </p:txBody>
      </p:sp>
      <p:sp>
        <p:nvSpPr>
          <p:cNvPr id="9" name="Segnaposto numero diapositiva 8"/>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E444FD6-718F-44B8-9F6F-5F32DC02ABDB}" type="datetime1">
              <a:rPr lang="it-IT" smtClean="0"/>
              <a:t>29/09/2015</a:t>
            </a:fld>
            <a:endParaRPr lang="it-IT"/>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A0BAF9A-75D1-4DF1-BA2C-11A57988728A}" type="datetime1">
              <a:rPr lang="it-IT" smtClean="0"/>
              <a:t>29/09/2015</a:t>
            </a:fld>
            <a:endParaRPr lang="it-IT"/>
          </a:p>
        </p:txBody>
      </p: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9A3FC47-A7CA-4A44-9C42-0C66A9FBD7B8}" type="datetime1">
              <a:rPr lang="it-IT" smtClean="0"/>
              <a:t>29/09/2015</a:t>
            </a:fld>
            <a:endParaRPr lang="it-IT"/>
          </a:p>
        </p:txBody>
      </p:sp>
      <p:sp>
        <p:nvSpPr>
          <p:cNvPr id="6" name="Segnaposto piè di pagina 5"/>
          <p:cNvSpPr>
            <a:spLocks noGrp="1"/>
          </p:cNvSpPr>
          <p:nvPr>
            <p:ph type="ftr" sz="quarter" idx="11"/>
          </p:nvPr>
        </p:nvSpPr>
        <p:spPr/>
        <p:txBody>
          <a:bodyPr/>
          <a:lstStyle/>
          <a:p>
            <a:r>
              <a:rPr lang="it-IT" smtClean="0"/>
              <a:t>KIIA_28_9_2015_D.FARGION</a:t>
            </a:r>
            <a:endParaRPr lang="it-IT"/>
          </a:p>
        </p:txBody>
      </p:sp>
      <p:sp>
        <p:nvSpPr>
          <p:cNvPr id="7" name="Segnaposto numero diapositiva 6"/>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B7AB3C6-84FA-4392-BC4B-83320842D026}" type="datetime1">
              <a:rPr lang="it-IT" smtClean="0"/>
              <a:t>29/09/2015</a:t>
            </a:fld>
            <a:endParaRPr lang="it-IT"/>
          </a:p>
        </p:txBody>
      </p:sp>
      <p:sp>
        <p:nvSpPr>
          <p:cNvPr id="6" name="Segnaposto piè di pagina 5"/>
          <p:cNvSpPr>
            <a:spLocks noGrp="1"/>
          </p:cNvSpPr>
          <p:nvPr>
            <p:ph type="ftr" sz="quarter" idx="11"/>
          </p:nvPr>
        </p:nvSpPr>
        <p:spPr/>
        <p:txBody>
          <a:bodyPr/>
          <a:lstStyle/>
          <a:p>
            <a:r>
              <a:rPr lang="it-IT" smtClean="0"/>
              <a:t>KIIA_28_9_2015_D.FARGION</a:t>
            </a:r>
            <a:endParaRPr lang="it-IT"/>
          </a:p>
        </p:txBody>
      </p:sp>
      <p:sp>
        <p:nvSpPr>
          <p:cNvPr id="7" name="Segnaposto numero diapositiva 6"/>
          <p:cNvSpPr>
            <a:spLocks noGrp="1"/>
          </p:cNvSpPr>
          <p:nvPr>
            <p:ph type="sldNum" sz="quarter" idx="12"/>
          </p:nvPr>
        </p:nvSpPr>
        <p:spPr/>
        <p:txBody>
          <a:bodyPr/>
          <a:lstStyle/>
          <a:p>
            <a:fld id="{1A114E36-0AEA-40C4-85FE-0B7DF346B73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7DA95-0E85-43C3-AE8A-7E387138F51E}" type="datetime1">
              <a:rPr lang="it-IT" smtClean="0"/>
              <a:t>29/09/2015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KIIA_28_9_2015_D.FARGION</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14E36-0AEA-40C4-85FE-0B7DF346B73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inspirehep.net/author/profile/Fargion,%20D.?recid=829073&amp;ln=it" TargetMode="External"/><Relationship Id="rId4" Type="http://schemas.openxmlformats.org/officeDocument/2006/relationships/hyperlink" Target="http://inspirehep.net/record/829073?ln=i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opscience.iop.org/1402-4896/78" TargetMode="External"/><Relationship Id="rId2" Type="http://schemas.openxmlformats.org/officeDocument/2006/relationships/hyperlink" Target="http://iopscience.iop.org/1402-4896" TargetMode="External"/><Relationship Id="rId1" Type="http://schemas.openxmlformats.org/officeDocument/2006/relationships/slideLayout" Target="../slideLayouts/slideLayout2.xml"/><Relationship Id="rId4" Type="http://schemas.openxmlformats.org/officeDocument/2006/relationships/hyperlink" Target="http://iopscience.iop.org/1402-4896/78/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arxiv.org/abs/1412.1573"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1520" y="2852936"/>
            <a:ext cx="8576110" cy="2435162"/>
          </a:xfrm>
        </p:spPr>
        <p:txBody>
          <a:bodyPr>
            <a:normAutofit fontScale="90000"/>
          </a:bodyPr>
          <a:lstStyle/>
          <a:p>
            <a:r>
              <a:rPr lang="en-US" sz="3600" b="1" i="1" dirty="0" smtClean="0"/>
              <a:t>UHECR Astronomy: Disentangling Hot Spots by a new reading key</a:t>
            </a:r>
            <a:r>
              <a:rPr lang="en-US" dirty="0" smtClean="0"/>
              <a:t/>
            </a:r>
            <a:br>
              <a:rPr lang="en-US" dirty="0" smtClean="0"/>
            </a:br>
            <a:r>
              <a:rPr lang="en-US" sz="2200" dirty="0" smtClean="0"/>
              <a:t> </a:t>
            </a:r>
            <a:r>
              <a:rPr lang="en-US" sz="3100" b="1" i="1" dirty="0" smtClean="0"/>
              <a:t> Abstract: </a:t>
            </a:r>
            <a:br>
              <a:rPr lang="en-US" sz="3100" b="1" i="1" dirty="0" smtClean="0"/>
            </a:br>
            <a:r>
              <a:rPr lang="en-US" sz="3100" b="1" i="1" dirty="0" smtClean="0"/>
              <a:t>UHECR events are </a:t>
            </a:r>
            <a:r>
              <a:rPr lang="en-US" sz="3100" i="1" u="sng" dirty="0" smtClean="0">
                <a:effectLst>
                  <a:outerShdw blurRad="38100" dist="38100" dir="2700000" algn="tl">
                    <a:srgbClr val="000000">
                      <a:alpha val="43137"/>
                    </a:srgbClr>
                  </a:outerShdw>
                </a:effectLst>
              </a:rPr>
              <a:t>nearly four hundred.  </a:t>
            </a:r>
            <a:r>
              <a:rPr lang="en-US" sz="3100" b="1" i="1" dirty="0" smtClean="0"/>
              <a:t/>
            </a:r>
            <a:br>
              <a:rPr lang="en-US" sz="3100" b="1" i="1" dirty="0" smtClean="0"/>
            </a:br>
            <a:r>
              <a:rPr lang="en-US" sz="3100" b="1" i="1" dirty="0" smtClean="0"/>
              <a:t>The </a:t>
            </a:r>
            <a:r>
              <a:rPr lang="en-US" sz="4000" b="1" i="1" dirty="0" smtClean="0">
                <a:solidFill>
                  <a:srgbClr val="FF0000"/>
                </a:solidFill>
                <a:effectLst>
                  <a:outerShdw blurRad="38100" dist="38100" dir="2700000" algn="tl">
                    <a:srgbClr val="000000">
                      <a:alpha val="43137"/>
                    </a:srgbClr>
                  </a:outerShdw>
                </a:effectLst>
              </a:rPr>
              <a:t>Virgo scandal absence </a:t>
            </a:r>
            <a:r>
              <a:rPr lang="en-US" sz="3100" b="1" i="1" dirty="0" smtClean="0"/>
              <a:t>and the HOT SPOT </a:t>
            </a:r>
            <a:r>
              <a:rPr lang="en-US" sz="3600" b="1" i="1" dirty="0" smtClean="0">
                <a:solidFill>
                  <a:srgbClr val="FF0000"/>
                </a:solidFill>
                <a:effectLst>
                  <a:outerShdw blurRad="38100" dist="38100" dir="2700000" algn="tl">
                    <a:srgbClr val="000000">
                      <a:alpha val="43137"/>
                    </a:srgbClr>
                  </a:outerShdw>
                </a:effectLst>
              </a:rPr>
              <a:t>bending  angle </a:t>
            </a:r>
            <a:r>
              <a:rPr lang="en-US" sz="3100" b="1" i="1" dirty="0" smtClean="0"/>
              <a:t>confirm </a:t>
            </a:r>
            <a:r>
              <a:rPr lang="en-US" sz="3100" b="1" i="1" dirty="0" smtClean="0">
                <a:solidFill>
                  <a:srgbClr val="FF0000"/>
                </a:solidFill>
                <a:effectLst>
                  <a:outerShdw blurRad="38100" dist="38100" dir="2700000" algn="tl">
                    <a:srgbClr val="000000">
                      <a:alpha val="43137"/>
                    </a:srgbClr>
                  </a:outerShdw>
                </a:effectLst>
              </a:rPr>
              <a:t>a </a:t>
            </a:r>
            <a:r>
              <a:rPr lang="en-US" sz="4000" b="1" i="1" dirty="0" smtClean="0">
                <a:solidFill>
                  <a:srgbClr val="FF0000"/>
                </a:solidFill>
                <a:effectLst>
                  <a:outerShdw blurRad="38100" dist="38100" dir="2700000" algn="tl">
                    <a:srgbClr val="000000">
                      <a:alpha val="43137"/>
                    </a:srgbClr>
                  </a:outerShdw>
                </a:effectLst>
              </a:rPr>
              <a:t>light nuclei UHECR nature</a:t>
            </a:r>
            <a:r>
              <a:rPr lang="en-US" sz="3100" b="1" i="1" dirty="0" smtClean="0"/>
              <a:t>. TA and AUGER composition converged to the same light nuclei result:  a Nearby Universe is  at hand</a:t>
            </a:r>
            <a:endParaRPr lang="it-IT" sz="5300" b="1" i="1" dirty="0"/>
          </a:p>
        </p:txBody>
      </p:sp>
      <p:sp>
        <p:nvSpPr>
          <p:cNvPr id="3" name="Sottotitolo 2"/>
          <p:cNvSpPr>
            <a:spLocks noGrp="1"/>
          </p:cNvSpPr>
          <p:nvPr>
            <p:ph type="subTitle" idx="1"/>
          </p:nvPr>
        </p:nvSpPr>
        <p:spPr>
          <a:xfrm>
            <a:off x="1524476" y="6165304"/>
            <a:ext cx="5700730" cy="471494"/>
          </a:xfrm>
        </p:spPr>
        <p:txBody>
          <a:bodyPr>
            <a:normAutofit fontScale="92500" lnSpcReduction="20000"/>
          </a:bodyPr>
          <a:lstStyle/>
          <a:p>
            <a:r>
              <a:rPr lang="it-IT" b="1" i="1" dirty="0" err="1" smtClean="0"/>
              <a:t>D.Fargion</a:t>
            </a:r>
            <a:r>
              <a:rPr lang="it-IT" dirty="0" smtClean="0"/>
              <a:t>, </a:t>
            </a:r>
            <a:r>
              <a:rPr lang="it-IT" dirty="0" err="1" smtClean="0"/>
              <a:t>P.Oliva</a:t>
            </a:r>
            <a:r>
              <a:rPr lang="it-IT" dirty="0" smtClean="0"/>
              <a:t>, </a:t>
            </a:r>
            <a:r>
              <a:rPr lang="it-IT" dirty="0" err="1" smtClean="0"/>
              <a:t>G.Ucci</a:t>
            </a:r>
            <a:endParaRPr lang="it-IT" dirty="0" smtClean="0"/>
          </a:p>
          <a:p>
            <a:endParaRPr lang="it-IT" dirty="0"/>
          </a:p>
        </p:txBody>
      </p:sp>
      <p:pic>
        <p:nvPicPr>
          <p:cNvPr id="4" name="Picture 2" descr="C:\Users\win\Desktop\27-28-29-PECHINO-KTAA\Shangai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3000"/>
                    </a14:imgEffect>
                    <a14:imgEffect>
                      <a14:brightnessContrast bright="-2000" contrast="-62000"/>
                    </a14:imgEffect>
                  </a14:imgLayer>
                </a14:imgProps>
              </a:ext>
              <a:ext uri="{28A0092B-C50C-407E-A947-70E740481C1C}">
                <a14:useLocalDpi xmlns:a14="http://schemas.microsoft.com/office/drawing/2010/main" val="0"/>
              </a:ext>
            </a:extLst>
          </a:blip>
          <a:srcRect/>
          <a:stretch>
            <a:fillRect/>
          </a:stretch>
        </p:blipFill>
        <p:spPr bwMode="auto">
          <a:xfrm>
            <a:off x="1907704" y="121443"/>
            <a:ext cx="201622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win\Desktop\27-28-29-PECHINO-KTAA\Shangai3.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95000"/>
                    </a14:imgEffect>
                    <a14:imgEffect>
                      <a14:brightnessContrast bright="53000" contrast="-82000"/>
                    </a14:imgEffect>
                  </a14:imgLayer>
                </a14:imgProps>
              </a:ext>
              <a:ext uri="{28A0092B-C50C-407E-A947-70E740481C1C}">
                <a14:useLocalDpi xmlns:a14="http://schemas.microsoft.com/office/drawing/2010/main" val="0"/>
              </a:ext>
            </a:extLst>
          </a:blip>
          <a:srcRect/>
          <a:stretch>
            <a:fillRect/>
          </a:stretch>
        </p:blipFill>
        <p:spPr bwMode="auto">
          <a:xfrm>
            <a:off x="0" y="121443"/>
            <a:ext cx="1835696" cy="13767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win\Desktop\27-28-29-PECHINO-KTAA\Shangai3.jpg"/>
          <p:cNvPicPr>
            <a:picLocks noChangeAspect="1" noChangeArrowheads="1"/>
          </p:cNvPicPr>
          <p:nvPr/>
        </p:nvPicPr>
        <p:blipFill>
          <a:blip r:embed="rId6" cstate="print">
            <a:extLst>
              <a:ext uri="{BEBA8EAE-BF5A-486C-A8C5-ECC9F3942E4B}">
                <a14:imgProps xmlns:a14="http://schemas.microsoft.com/office/drawing/2010/main">
                  <a14:imgLayer r:embed="rId3">
                    <a14:imgEffect>
                      <a14:sharpenSoften amount="31000"/>
                    </a14:imgEffect>
                    <a14:imgEffect>
                      <a14:brightnessContrast bright="-1000" contrast="-47000"/>
                    </a14:imgEffect>
                  </a14:imgLayer>
                </a14:imgProps>
              </a:ext>
              <a:ext uri="{28A0092B-C50C-407E-A947-70E740481C1C}">
                <a14:useLocalDpi xmlns:a14="http://schemas.microsoft.com/office/drawing/2010/main" val="0"/>
              </a:ext>
            </a:extLst>
          </a:blip>
          <a:srcRect/>
          <a:stretch>
            <a:fillRect/>
          </a:stretch>
        </p:blipFill>
        <p:spPr bwMode="auto">
          <a:xfrm>
            <a:off x="4067944" y="131865"/>
            <a:ext cx="2160240"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win\Desktop\27-28-29-PECHINO-KTAA\Shangai3.jpg"/>
          <p:cNvPicPr>
            <a:picLocks noChangeAspect="1" noChangeArrowheads="1"/>
          </p:cNvPicPr>
          <p:nvPr/>
        </p:nvPicPr>
        <p:blipFill>
          <a:blip r:embed="rId7" cstate="print">
            <a:extLst>
              <a:ext uri="{BEBA8EAE-BF5A-486C-A8C5-ECC9F3942E4B}">
                <a14:imgProps xmlns:a14="http://schemas.microsoft.com/office/drawing/2010/main">
                  <a14:imgLayer r:embed="rId3">
                    <a14:imgEffect>
                      <a14:sharpenSoften amount="11000"/>
                    </a14:imgEffect>
                    <a14:imgEffect>
                      <a14:brightnessContrast bright="8000" contrast="56000"/>
                    </a14:imgEffect>
                  </a14:imgLayer>
                </a14:imgProps>
              </a:ext>
              <a:ext uri="{28A0092B-C50C-407E-A947-70E740481C1C}">
                <a14:useLocalDpi xmlns:a14="http://schemas.microsoft.com/office/drawing/2010/main" val="0"/>
              </a:ext>
            </a:extLst>
          </a:blip>
          <a:srcRect/>
          <a:stretch>
            <a:fillRect/>
          </a:stretch>
        </p:blipFill>
        <p:spPr bwMode="auto">
          <a:xfrm>
            <a:off x="6324195" y="44623"/>
            <a:ext cx="2784309" cy="2088233"/>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8"/>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1</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4023"/>
            <a:ext cx="8352928" cy="63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5652120" y="1412776"/>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6588224" y="1412776"/>
            <a:ext cx="0" cy="3168352"/>
          </a:xfrm>
          <a:prstGeom prst="line">
            <a:avLst/>
          </a:prstGeom>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10</a:t>
            </a:fld>
            <a:endParaRPr lang="it-IT"/>
          </a:p>
        </p:txBody>
      </p:sp>
    </p:spTree>
    <p:extLst>
      <p:ext uri="{BB962C8B-B14F-4D97-AF65-F5344CB8AC3E}">
        <p14:creationId xmlns:p14="http://schemas.microsoft.com/office/powerpoint/2010/main" val="1768456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COMPOSITION PUZZLE : the </a:t>
            </a:r>
            <a:r>
              <a:rPr lang="it-IT" dirty="0" err="1" smtClean="0"/>
              <a:t>history</a:t>
            </a:r>
            <a:endParaRPr lang="it-IT" dirty="0"/>
          </a:p>
        </p:txBody>
      </p:sp>
      <p:sp>
        <p:nvSpPr>
          <p:cNvPr id="3" name="Segnaposto contenuto 2"/>
          <p:cNvSpPr>
            <a:spLocks noGrp="1"/>
          </p:cNvSpPr>
          <p:nvPr>
            <p:ph idx="1"/>
          </p:nvPr>
        </p:nvSpPr>
        <p:spPr/>
        <p:txBody>
          <a:bodyPr>
            <a:normAutofit fontScale="85000" lnSpcReduction="20000"/>
          </a:bodyPr>
          <a:lstStyle/>
          <a:p>
            <a:r>
              <a:rPr lang="it-IT" b="1" u="sng" dirty="0" smtClean="0"/>
              <a:t>For a decade AUGER </a:t>
            </a:r>
            <a:r>
              <a:rPr lang="it-IT" b="1" u="sng" dirty="0" err="1" smtClean="0"/>
              <a:t>claimed</a:t>
            </a:r>
            <a:r>
              <a:rPr lang="it-IT" b="1" u="sng" dirty="0" smtClean="0"/>
              <a:t>:  </a:t>
            </a:r>
            <a:r>
              <a:rPr lang="it-IT" sz="4000" b="1" u="sng" dirty="0" err="1" smtClean="0">
                <a:solidFill>
                  <a:srgbClr val="FF0000"/>
                </a:solidFill>
              </a:rPr>
              <a:t>Fe+p</a:t>
            </a:r>
            <a:r>
              <a:rPr lang="it-IT" b="1" u="sng" dirty="0" smtClean="0"/>
              <a:t> </a:t>
            </a:r>
            <a:r>
              <a:rPr lang="it-IT" b="1" u="sng" dirty="0" err="1" smtClean="0"/>
              <a:t>composition</a:t>
            </a:r>
            <a:r>
              <a:rPr lang="it-IT" b="1" u="sng" dirty="0" smtClean="0"/>
              <a:t> (2004-2014)</a:t>
            </a:r>
          </a:p>
          <a:p>
            <a:r>
              <a:rPr lang="it-IT" b="1" u="sng" dirty="0" smtClean="0"/>
              <a:t>TA </a:t>
            </a:r>
            <a:r>
              <a:rPr lang="it-IT" b="1" u="sng" dirty="0" err="1" smtClean="0"/>
              <a:t>claimed</a:t>
            </a:r>
            <a:r>
              <a:rPr lang="it-IT" b="1" u="sng" dirty="0" smtClean="0"/>
              <a:t> </a:t>
            </a:r>
            <a:r>
              <a:rPr lang="it-IT" sz="3600" b="1" u="sng" dirty="0" err="1" smtClean="0">
                <a:solidFill>
                  <a:srgbClr val="FF0000"/>
                </a:solidFill>
              </a:rPr>
              <a:t>only</a:t>
            </a:r>
            <a:r>
              <a:rPr lang="it-IT" sz="3600" b="1" u="sng" dirty="0" smtClean="0">
                <a:solidFill>
                  <a:srgbClr val="FF0000"/>
                </a:solidFill>
              </a:rPr>
              <a:t> </a:t>
            </a:r>
            <a:r>
              <a:rPr lang="it-IT" sz="3600" b="1" u="sng" dirty="0" err="1" smtClean="0">
                <a:solidFill>
                  <a:srgbClr val="FF0000"/>
                </a:solidFill>
              </a:rPr>
              <a:t>proton</a:t>
            </a:r>
            <a:r>
              <a:rPr lang="it-IT" sz="3600" b="1" u="sng" dirty="0" smtClean="0">
                <a:solidFill>
                  <a:srgbClr val="FF0000"/>
                </a:solidFill>
              </a:rPr>
              <a:t> </a:t>
            </a:r>
            <a:r>
              <a:rPr lang="it-IT" b="1" u="sng" dirty="0" smtClean="0"/>
              <a:t>UHECR (2005-2015)</a:t>
            </a:r>
          </a:p>
          <a:p>
            <a:r>
              <a:rPr lang="it-IT" b="1" i="1" u="sng" dirty="0" err="1" smtClean="0"/>
              <a:t>This</a:t>
            </a:r>
            <a:r>
              <a:rPr lang="it-IT" b="1" i="1" u="sng" dirty="0" smtClean="0"/>
              <a:t> </a:t>
            </a:r>
            <a:r>
              <a:rPr lang="it-IT" b="1" i="1" u="sng" dirty="0" err="1" smtClean="0"/>
              <a:t>year</a:t>
            </a:r>
            <a:r>
              <a:rPr lang="it-IT" b="1" i="1" u="sng" dirty="0" smtClean="0"/>
              <a:t> </a:t>
            </a:r>
            <a:r>
              <a:rPr lang="it-IT" dirty="0" smtClean="0"/>
              <a:t>last </a:t>
            </a:r>
            <a:r>
              <a:rPr lang="it-IT" b="1" dirty="0" smtClean="0"/>
              <a:t>AUGER </a:t>
            </a:r>
            <a:r>
              <a:rPr lang="it-IT" b="1" dirty="0" err="1" smtClean="0"/>
              <a:t>declaration</a:t>
            </a:r>
            <a:r>
              <a:rPr lang="it-IT" dirty="0" smtClean="0"/>
              <a:t>: UHECR are</a:t>
            </a:r>
          </a:p>
          <a:p>
            <a:r>
              <a:rPr lang="it-IT" sz="6600" dirty="0" err="1" smtClean="0">
                <a:solidFill>
                  <a:srgbClr val="FF0000"/>
                </a:solidFill>
              </a:rPr>
              <a:t>We</a:t>
            </a:r>
            <a:r>
              <a:rPr lang="it-IT" sz="6600" dirty="0" smtClean="0">
                <a:solidFill>
                  <a:srgbClr val="FF0000"/>
                </a:solidFill>
              </a:rPr>
              <a:t> </a:t>
            </a:r>
            <a:r>
              <a:rPr lang="it-IT" sz="6600" dirty="0" err="1" smtClean="0">
                <a:solidFill>
                  <a:srgbClr val="FF0000"/>
                </a:solidFill>
              </a:rPr>
              <a:t>suggested</a:t>
            </a:r>
            <a:r>
              <a:rPr lang="it-IT" sz="6600" dirty="0" smtClean="0">
                <a:solidFill>
                  <a:srgbClr val="FF0000"/>
                </a:solidFill>
              </a:rPr>
              <a:t> </a:t>
            </a:r>
            <a:r>
              <a:rPr lang="it-IT" sz="6600" dirty="0" err="1" smtClean="0">
                <a:solidFill>
                  <a:srgbClr val="FF0000"/>
                </a:solidFill>
              </a:rPr>
              <a:t>since</a:t>
            </a:r>
            <a:r>
              <a:rPr lang="it-IT" sz="6600" dirty="0" smtClean="0">
                <a:solidFill>
                  <a:srgbClr val="FF0000"/>
                </a:solidFill>
              </a:rPr>
              <a:t> 2008:</a:t>
            </a:r>
          </a:p>
          <a:p>
            <a:r>
              <a:rPr lang="it-IT" sz="6600" dirty="0" smtClean="0">
                <a:solidFill>
                  <a:srgbClr val="FF0000"/>
                </a:solidFill>
              </a:rPr>
              <a:t>He (</a:t>
            </a:r>
            <a:r>
              <a:rPr lang="it-IT" sz="6600" dirty="0" err="1" smtClean="0">
                <a:solidFill>
                  <a:srgbClr val="FF0000"/>
                </a:solidFill>
              </a:rPr>
              <a:t>lightest</a:t>
            </a:r>
            <a:r>
              <a:rPr lang="it-IT" sz="6600" dirty="0" smtClean="0">
                <a:solidFill>
                  <a:srgbClr val="FF0000"/>
                </a:solidFill>
              </a:rPr>
              <a:t> nuclei) and</a:t>
            </a:r>
          </a:p>
          <a:p>
            <a:pPr marL="0" indent="0">
              <a:buNone/>
            </a:pPr>
            <a:r>
              <a:rPr lang="it-IT" sz="6600" dirty="0" smtClean="0">
                <a:solidFill>
                  <a:srgbClr val="FF0000"/>
                </a:solidFill>
              </a:rPr>
              <a:t>   (light nuclei </a:t>
            </a:r>
            <a:r>
              <a:rPr lang="it-IT" sz="6600" dirty="0" err="1" smtClean="0">
                <a:solidFill>
                  <a:srgbClr val="FF0000"/>
                </a:solidFill>
              </a:rPr>
              <a:t>Be,B,Li..C</a:t>
            </a:r>
            <a:r>
              <a:rPr lang="it-IT" sz="6600" dirty="0" smtClean="0">
                <a:solidFill>
                  <a:srgbClr val="FF0000"/>
                </a:solidFill>
              </a:rPr>
              <a:t>)</a:t>
            </a:r>
            <a:endParaRPr lang="it-IT" sz="6600" dirty="0">
              <a:solidFill>
                <a:srgbClr val="FF0000"/>
              </a:solidFill>
            </a:endParaRPr>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11</a:t>
            </a:fld>
            <a:endParaRPr lang="it-IT"/>
          </a:p>
        </p:txBody>
      </p:sp>
    </p:spTree>
    <p:extLst>
      <p:ext uri="{BB962C8B-B14F-4D97-AF65-F5344CB8AC3E}">
        <p14:creationId xmlns:p14="http://schemas.microsoft.com/office/powerpoint/2010/main" val="1959337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Our</a:t>
            </a:r>
            <a:r>
              <a:rPr lang="it-IT" dirty="0" smtClean="0"/>
              <a:t> </a:t>
            </a:r>
            <a:r>
              <a:rPr lang="it-IT" dirty="0" err="1" smtClean="0"/>
              <a:t>old</a:t>
            </a:r>
            <a:r>
              <a:rPr lang="it-IT" dirty="0" smtClean="0"/>
              <a:t> </a:t>
            </a:r>
            <a:r>
              <a:rPr lang="it-IT" dirty="0" err="1" smtClean="0"/>
              <a:t>claim</a:t>
            </a:r>
            <a:r>
              <a:rPr lang="it-IT" dirty="0" smtClean="0"/>
              <a:t>: </a:t>
            </a:r>
            <a:r>
              <a:rPr lang="it-IT" dirty="0" err="1" smtClean="0"/>
              <a:t>Lightest</a:t>
            </a:r>
            <a:r>
              <a:rPr lang="it-IT" dirty="0" smtClean="0"/>
              <a:t> Nuclei, Virgo, </a:t>
            </a:r>
            <a:br>
              <a:rPr lang="it-IT" dirty="0" smtClean="0"/>
            </a:br>
            <a:r>
              <a:rPr lang="it-IT" dirty="0" smtClean="0"/>
              <a:t>the </a:t>
            </a:r>
            <a:r>
              <a:rPr lang="it-IT" dirty="0" err="1" smtClean="0"/>
              <a:t>Cen</a:t>
            </a:r>
            <a:r>
              <a:rPr lang="it-IT" dirty="0" smtClean="0"/>
              <a:t> A </a:t>
            </a:r>
            <a:r>
              <a:rPr lang="it-IT" dirty="0" err="1" smtClean="0"/>
              <a:t>smearing</a:t>
            </a:r>
            <a:endParaRPr lang="it-IT" dirty="0"/>
          </a:p>
        </p:txBody>
      </p:sp>
      <p:sp>
        <p:nvSpPr>
          <p:cNvPr id="3" name="Segnaposto contenuto 2"/>
          <p:cNvSpPr>
            <a:spLocks noGrp="1"/>
          </p:cNvSpPr>
          <p:nvPr>
            <p:ph idx="1"/>
          </p:nvPr>
        </p:nvSpPr>
        <p:spPr/>
        <p:txBody>
          <a:bodyPr>
            <a:normAutofit fontScale="62500" lnSpcReduction="20000"/>
          </a:bodyPr>
          <a:lstStyle/>
          <a:p>
            <a:r>
              <a:rPr lang="en-US" sz="5800" b="1" dirty="0">
                <a:solidFill>
                  <a:srgbClr val="FF0000"/>
                </a:solidFill>
              </a:rPr>
              <a:t>Light Nuclei solving Auger puzzles. The Cen-A </a:t>
            </a:r>
            <a:r>
              <a:rPr lang="en-US" sz="5800" b="1" dirty="0" smtClean="0">
                <a:solidFill>
                  <a:srgbClr val="FF0000"/>
                </a:solidFill>
              </a:rPr>
              <a:t>imprint (2008) </a:t>
            </a:r>
            <a:r>
              <a:rPr lang="en-US" sz="5800" b="1" dirty="0" err="1" smtClean="0">
                <a:solidFill>
                  <a:srgbClr val="FF0000"/>
                </a:solidFill>
              </a:rPr>
              <a:t>Physica</a:t>
            </a:r>
            <a:r>
              <a:rPr lang="en-US" sz="5800" b="1" dirty="0" smtClean="0">
                <a:solidFill>
                  <a:srgbClr val="FF0000"/>
                </a:solidFill>
              </a:rPr>
              <a:t> </a:t>
            </a:r>
            <a:r>
              <a:rPr lang="en-US" sz="5800" b="1" dirty="0" err="1" smtClean="0">
                <a:solidFill>
                  <a:srgbClr val="FF0000"/>
                </a:solidFill>
              </a:rPr>
              <a:t>Scripta</a:t>
            </a:r>
            <a:r>
              <a:rPr lang="en-US" sz="5800" b="1" dirty="0" smtClean="0">
                <a:solidFill>
                  <a:srgbClr val="FF0000"/>
                </a:solidFill>
              </a:rPr>
              <a:t>..up to..</a:t>
            </a:r>
          </a:p>
          <a:p>
            <a:r>
              <a:rPr lang="nl-NL" sz="6000" b="1" i="1" dirty="0"/>
              <a:t>EPJ Web Conf. 99 (2015) 08002</a:t>
            </a:r>
            <a:r>
              <a:rPr lang="en-US" sz="5800" b="1" dirty="0" smtClean="0">
                <a:solidFill>
                  <a:srgbClr val="FF0000"/>
                </a:solidFill>
              </a:rPr>
              <a:t>  </a:t>
            </a:r>
            <a:endParaRPr lang="en-US" sz="4800" dirty="0" smtClean="0">
              <a:solidFill>
                <a:srgbClr val="FF0000"/>
              </a:solidFill>
            </a:endParaRPr>
          </a:p>
          <a:p>
            <a:r>
              <a:rPr lang="en-US" sz="5800" dirty="0" smtClean="0"/>
              <a:t>UHECR </a:t>
            </a:r>
            <a:r>
              <a:rPr lang="en-US" sz="5800" dirty="0"/>
              <a:t>by </a:t>
            </a:r>
            <a:r>
              <a:rPr lang="en-US" sz="5800" b="1" dirty="0"/>
              <a:t>lightest nuclei </a:t>
            </a:r>
            <a:r>
              <a:rPr lang="en-US" sz="5800" dirty="0"/>
              <a:t>in Nearby Universe and its parasite neutrino trace </a:t>
            </a:r>
            <a:r>
              <a:rPr lang="en-US" sz="5800" dirty="0" smtClean="0"/>
              <a:t> (2011)</a:t>
            </a:r>
          </a:p>
          <a:p>
            <a:r>
              <a:rPr lang="en-US" sz="5100" b="1" dirty="0"/>
              <a:t>Lightest Nuclei </a:t>
            </a:r>
            <a:r>
              <a:rPr lang="en-US" sz="5100" dirty="0"/>
              <a:t>in UHECR versus Tau Neutrino </a:t>
            </a:r>
            <a:r>
              <a:rPr lang="en-US" sz="5100" dirty="0" smtClean="0"/>
              <a:t>Astronomy (2009)</a:t>
            </a:r>
          </a:p>
          <a:p>
            <a:pPr marL="0" indent="0">
              <a:buNone/>
            </a:pPr>
            <a:endParaRPr lang="it-IT" sz="6300" b="1" i="1" dirty="0">
              <a:solidFill>
                <a:srgbClr val="FF0000"/>
              </a:solidFill>
            </a:endParaRPr>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12</a:t>
            </a:fld>
            <a:endParaRPr lang="it-IT"/>
          </a:p>
        </p:txBody>
      </p:sp>
    </p:spTree>
    <p:extLst>
      <p:ext uri="{BB962C8B-B14F-4D97-AF65-F5344CB8AC3E}">
        <p14:creationId xmlns:p14="http://schemas.microsoft.com/office/powerpoint/2010/main" val="1148545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742950"/>
            <a:ext cx="772477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2" name="Segnaposto numero diapositiva 1"/>
          <p:cNvSpPr>
            <a:spLocks noGrp="1"/>
          </p:cNvSpPr>
          <p:nvPr>
            <p:ph type="sldNum" sz="quarter" idx="12"/>
          </p:nvPr>
        </p:nvSpPr>
        <p:spPr/>
        <p:txBody>
          <a:bodyPr/>
          <a:lstStyle/>
          <a:p>
            <a:fld id="{1A114E36-0AEA-40C4-85FE-0B7DF346B73A}" type="slidenum">
              <a:rPr lang="it-IT" smtClean="0"/>
              <a:pPr/>
              <a:t>13</a:t>
            </a:fld>
            <a:endParaRPr lang="it-IT"/>
          </a:p>
        </p:txBody>
      </p:sp>
    </p:spTree>
    <p:extLst>
      <p:ext uri="{BB962C8B-B14F-4D97-AF65-F5344CB8AC3E}">
        <p14:creationId xmlns:p14="http://schemas.microsoft.com/office/powerpoint/2010/main" val="2675662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07288" cy="922114"/>
          </a:xfrm>
        </p:spPr>
        <p:txBody>
          <a:bodyPr>
            <a:normAutofit/>
          </a:bodyPr>
          <a:lstStyle/>
          <a:p>
            <a:r>
              <a:rPr lang="it-IT" sz="3600" b="1" u="sng" dirty="0" smtClean="0">
                <a:effectLst>
                  <a:outerShdw blurRad="38100" dist="38100" dir="2700000" algn="tl">
                    <a:srgbClr val="000000">
                      <a:alpha val="43137"/>
                    </a:srgbClr>
                  </a:outerShdw>
                </a:effectLst>
              </a:rPr>
              <a:t>Last AUGER </a:t>
            </a:r>
            <a:r>
              <a:rPr lang="it-IT" sz="3600" b="1" u="sng" dirty="0" err="1" smtClean="0">
                <a:effectLst>
                  <a:outerShdw blurRad="38100" dist="38100" dir="2700000" algn="tl">
                    <a:srgbClr val="000000">
                      <a:alpha val="43137"/>
                    </a:srgbClr>
                  </a:outerShdw>
                </a:effectLst>
              </a:rPr>
              <a:t>Composition</a:t>
            </a:r>
            <a:r>
              <a:rPr lang="it-IT" sz="3600" b="1" u="sng" dirty="0" smtClean="0">
                <a:effectLst>
                  <a:outerShdw blurRad="38100" dist="38100" dir="2700000" algn="tl">
                    <a:srgbClr val="000000">
                      <a:alpha val="43137"/>
                    </a:srgbClr>
                  </a:outerShdw>
                </a:effectLst>
              </a:rPr>
              <a:t>: LIGHT+ LIGHTEST</a:t>
            </a:r>
            <a:endParaRPr lang="it-IT" sz="3600" b="1" u="sng"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69" y="980728"/>
            <a:ext cx="770572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14</a:t>
            </a:fld>
            <a:endParaRPr lang="it-IT"/>
          </a:p>
        </p:txBody>
      </p:sp>
    </p:spTree>
    <p:extLst>
      <p:ext uri="{BB962C8B-B14F-4D97-AF65-F5344CB8AC3E}">
        <p14:creationId xmlns:p14="http://schemas.microsoft.com/office/powerpoint/2010/main" val="3423714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352928" cy="634082"/>
          </a:xfrm>
        </p:spPr>
        <p:txBody>
          <a:bodyPr>
            <a:noAutofit/>
          </a:bodyPr>
          <a:lstStyle/>
          <a:p>
            <a:r>
              <a:rPr lang="it-IT" sz="3000" b="1" i="1" dirty="0" err="1" smtClean="0"/>
              <a:t>We</a:t>
            </a:r>
            <a:r>
              <a:rPr lang="it-IT" sz="3000" b="1" i="1" dirty="0" smtClean="0"/>
              <a:t> </a:t>
            </a:r>
            <a:r>
              <a:rPr lang="it-IT" sz="3000" b="1" i="1" dirty="0" err="1" smtClean="0"/>
              <a:t>wanted</a:t>
            </a:r>
            <a:r>
              <a:rPr lang="it-IT" sz="3000" b="1" i="1" dirty="0" smtClean="0"/>
              <a:t> Light Nuclei  </a:t>
            </a:r>
            <a:r>
              <a:rPr lang="it-IT" sz="3000" b="1" i="1" dirty="0" err="1" smtClean="0"/>
              <a:t>also</a:t>
            </a:r>
            <a:r>
              <a:rPr lang="it-IT" sz="3000" b="1" i="1" dirty="0" smtClean="0"/>
              <a:t> by </a:t>
            </a:r>
            <a:r>
              <a:rPr lang="it-IT" sz="3000" b="1" i="1" dirty="0" err="1" smtClean="0"/>
              <a:t>their</a:t>
            </a:r>
            <a:r>
              <a:rPr lang="it-IT" sz="3000" b="1" i="1" dirty="0" smtClean="0"/>
              <a:t>  </a:t>
            </a:r>
            <a:r>
              <a:rPr lang="it-IT" sz="3000" b="1" i="1" dirty="0" err="1" smtClean="0"/>
              <a:t>consequent</a:t>
            </a:r>
            <a:r>
              <a:rPr lang="it-IT" sz="3000" b="1" i="1" dirty="0" smtClean="0"/>
              <a:t> UHECR Bending By Random or </a:t>
            </a:r>
            <a:r>
              <a:rPr lang="it-IT" sz="3000" b="1" i="1" dirty="0" err="1" smtClean="0"/>
              <a:t>Coherent</a:t>
            </a:r>
            <a:r>
              <a:rPr lang="it-IT" sz="3000" b="1" i="1" dirty="0" smtClean="0"/>
              <a:t> B</a:t>
            </a:r>
            <a:endParaRPr lang="it-IT" sz="3000" b="1" i="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5" y="1268760"/>
            <a:ext cx="901119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15</a:t>
            </a:fld>
            <a:endParaRPr lang="it-IT"/>
          </a:p>
        </p:txBody>
      </p:sp>
    </p:spTree>
    <p:extLst>
      <p:ext uri="{BB962C8B-B14F-4D97-AF65-F5344CB8AC3E}">
        <p14:creationId xmlns:p14="http://schemas.microsoft.com/office/powerpoint/2010/main" val="536493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7427168" cy="360040"/>
          </a:xfrm>
        </p:spPr>
        <p:txBody>
          <a:bodyPr>
            <a:normAutofit fontScale="90000"/>
          </a:bodyPr>
          <a:lstStyle/>
          <a:p>
            <a:r>
              <a:rPr lang="it-IT" dirty="0" smtClean="0"/>
              <a:t>Last </a:t>
            </a:r>
            <a:r>
              <a:rPr lang="it-IT" dirty="0" err="1" smtClean="0"/>
              <a:t>icecube</a:t>
            </a: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79"/>
            <a:ext cx="8783358" cy="663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G:\FARGION-13-1-2015\PUBBLICAZIONI in CORSO\UHECR May-june_july2015\TWO-SPOT_ALL..jpg"/>
          <p:cNvPicPr>
            <a:picLocks noChangeAspect="1" noChangeArrowheads="1"/>
          </p:cNvPicPr>
          <p:nvPr/>
        </p:nvPicPr>
        <p:blipFill>
          <a:blip r:embed="rId3">
            <a:lum bright="-22000" contrast="48000"/>
          </a:blip>
          <a:srcRect/>
          <a:stretch>
            <a:fillRect/>
          </a:stretch>
        </p:blipFill>
        <p:spPr bwMode="auto">
          <a:xfrm>
            <a:off x="364540" y="1757612"/>
            <a:ext cx="7951876" cy="3829471"/>
          </a:xfrm>
          <a:prstGeom prst="rect">
            <a:avLst/>
          </a:prstGeom>
          <a:noFill/>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16</a:t>
            </a:fld>
            <a:endParaRPr lang="it-IT"/>
          </a:p>
        </p:txBody>
      </p:sp>
    </p:spTree>
    <p:extLst>
      <p:ext uri="{BB962C8B-B14F-4D97-AF65-F5344CB8AC3E}">
        <p14:creationId xmlns:p14="http://schemas.microsoft.com/office/powerpoint/2010/main" val="36292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err="1" smtClean="0"/>
              <a:t>Past</a:t>
            </a:r>
            <a:r>
              <a:rPr lang="it-IT" sz="2800" dirty="0" smtClean="0"/>
              <a:t> 2008-2009 </a:t>
            </a:r>
            <a:r>
              <a:rPr lang="it-IT" sz="2800" dirty="0" err="1" smtClean="0"/>
              <a:t>foreseen</a:t>
            </a:r>
            <a:r>
              <a:rPr lang="it-IT" sz="2800" dirty="0" smtClean="0"/>
              <a:t> </a:t>
            </a:r>
            <a:r>
              <a:rPr lang="it-IT" sz="2800" dirty="0" err="1" smtClean="0"/>
              <a:t>maps</a:t>
            </a:r>
            <a:r>
              <a:rPr lang="it-IT" sz="2800" dirty="0" smtClean="0"/>
              <a:t> (</a:t>
            </a:r>
            <a:r>
              <a:rPr lang="it-IT" sz="2800" dirty="0" err="1" smtClean="0"/>
              <a:t>observed</a:t>
            </a:r>
            <a:r>
              <a:rPr lang="it-IT" sz="2800" dirty="0" smtClean="0"/>
              <a:t> on 2011)</a:t>
            </a:r>
            <a:br>
              <a:rPr lang="it-IT" sz="2800" dirty="0" smtClean="0"/>
            </a:br>
            <a:r>
              <a:rPr lang="it-IT" sz="2800" dirty="0" err="1" smtClean="0"/>
              <a:t>Cen</a:t>
            </a:r>
            <a:r>
              <a:rPr lang="it-IT" sz="2800" dirty="0" smtClean="0"/>
              <a:t> A and Virgo </a:t>
            </a:r>
            <a:r>
              <a:rPr lang="it-IT" sz="2800" dirty="0" err="1" smtClean="0"/>
              <a:t>Absence</a:t>
            </a:r>
            <a:endParaRPr lang="it-IT" sz="2800" dirty="0"/>
          </a:p>
        </p:txBody>
      </p:sp>
      <p:pic>
        <p:nvPicPr>
          <p:cNvPr id="2050" name="Picture 2" descr="http://inspirehep.net/record/829073/files/IR-CEN-VIRGO-1304.png"/>
          <p:cNvPicPr>
            <a:picLocks noChangeAspect="1" noChangeArrowheads="1"/>
          </p:cNvPicPr>
          <p:nvPr/>
        </p:nvPicPr>
        <p:blipFill>
          <a:blip r:embed="rId3"/>
          <a:srcRect/>
          <a:stretch>
            <a:fillRect/>
          </a:stretch>
        </p:blipFill>
        <p:spPr bwMode="auto">
          <a:xfrm>
            <a:off x="0" y="1500174"/>
            <a:ext cx="8786842" cy="4481289"/>
          </a:xfrm>
          <a:prstGeom prst="rect">
            <a:avLst/>
          </a:prstGeom>
          <a:noFill/>
        </p:spPr>
      </p:pic>
      <p:sp>
        <p:nvSpPr>
          <p:cNvPr id="5" name="Rettangolo 4"/>
          <p:cNvSpPr/>
          <p:nvPr/>
        </p:nvSpPr>
        <p:spPr>
          <a:xfrm>
            <a:off x="0" y="5934670"/>
            <a:ext cx="9429800" cy="646331"/>
          </a:xfrm>
          <a:prstGeom prst="rect">
            <a:avLst/>
          </a:prstGeom>
        </p:spPr>
        <p:txBody>
          <a:bodyPr wrap="square">
            <a:spAutoFit/>
          </a:bodyPr>
          <a:lstStyle/>
          <a:p>
            <a:r>
              <a:rPr lang="it-IT" b="1" dirty="0" err="1" smtClean="0">
                <a:hlinkClick r:id="rId4"/>
              </a:rPr>
              <a:t>Coherent</a:t>
            </a:r>
            <a:r>
              <a:rPr lang="it-IT" b="1" dirty="0" smtClean="0">
                <a:hlinkClick r:id="rId4"/>
              </a:rPr>
              <a:t> and </a:t>
            </a:r>
            <a:r>
              <a:rPr lang="it-IT" b="1" dirty="0" err="1" smtClean="0">
                <a:hlinkClick r:id="rId4"/>
              </a:rPr>
              <a:t>random</a:t>
            </a:r>
            <a:r>
              <a:rPr lang="it-IT" b="1" dirty="0" smtClean="0">
                <a:hlinkClick r:id="rId4"/>
              </a:rPr>
              <a:t> UHECR </a:t>
            </a:r>
            <a:r>
              <a:rPr lang="it-IT" b="1" dirty="0" err="1" smtClean="0">
                <a:hlinkClick r:id="rId4"/>
              </a:rPr>
              <a:t>Spectroscopy</a:t>
            </a:r>
            <a:r>
              <a:rPr lang="it-IT" b="1" dirty="0" smtClean="0">
                <a:hlinkClick r:id="rId4"/>
              </a:rPr>
              <a:t> </a:t>
            </a:r>
            <a:r>
              <a:rPr lang="it-IT" b="1" dirty="0" err="1" smtClean="0">
                <a:hlinkClick r:id="rId4"/>
              </a:rPr>
              <a:t>of</a:t>
            </a:r>
            <a:r>
              <a:rPr lang="it-IT" b="1" dirty="0" smtClean="0">
                <a:hlinkClick r:id="rId4"/>
              </a:rPr>
              <a:t> </a:t>
            </a:r>
            <a:r>
              <a:rPr lang="it-IT" b="1" dirty="0" err="1" smtClean="0">
                <a:hlinkClick r:id="rId4"/>
              </a:rPr>
              <a:t>Lightest</a:t>
            </a:r>
            <a:r>
              <a:rPr lang="it-IT" b="1" dirty="0" smtClean="0">
                <a:hlinkClick r:id="rId4"/>
              </a:rPr>
              <a:t> Nuclei </a:t>
            </a:r>
            <a:r>
              <a:rPr lang="it-IT" b="1" dirty="0" err="1" smtClean="0">
                <a:hlinkClick r:id="rId4"/>
              </a:rPr>
              <a:t>along</a:t>
            </a:r>
            <a:r>
              <a:rPr lang="it-IT" b="1" dirty="0" smtClean="0">
                <a:hlinkClick r:id="rId4"/>
              </a:rPr>
              <a:t> </a:t>
            </a:r>
            <a:r>
              <a:rPr lang="it-IT" b="1" dirty="0" err="1" smtClean="0">
                <a:hlinkClick r:id="rId4"/>
              </a:rPr>
              <a:t>CenA</a:t>
            </a:r>
            <a:r>
              <a:rPr lang="it-IT" b="1" dirty="0" smtClean="0">
                <a:hlinkClick r:id="rId4"/>
              </a:rPr>
              <a:t>: </a:t>
            </a:r>
            <a:r>
              <a:rPr lang="it-IT" b="1" dirty="0" smtClean="0"/>
              <a:t>…</a:t>
            </a:r>
          </a:p>
          <a:p>
            <a:r>
              <a:rPr lang="it-IT" dirty="0" smtClean="0"/>
              <a:t>- </a:t>
            </a:r>
            <a:r>
              <a:rPr lang="it-IT" dirty="0" err="1" smtClean="0">
                <a:hlinkClick r:id="rId5"/>
              </a:rPr>
              <a:t>Fargion</a:t>
            </a:r>
            <a:r>
              <a:rPr lang="it-IT" dirty="0" smtClean="0">
                <a:hlinkClick r:id="rId5"/>
              </a:rPr>
              <a:t>, </a:t>
            </a:r>
            <a:r>
              <a:rPr lang="it-IT" dirty="0" err="1" smtClean="0">
                <a:hlinkClick r:id="rId5"/>
              </a:rPr>
              <a:t>D.</a:t>
            </a:r>
            <a:r>
              <a:rPr lang="it-IT" dirty="0" err="1" smtClean="0"/>
              <a:t>Nucl.Instrum.Meth</a:t>
            </a:r>
            <a:r>
              <a:rPr lang="it-IT" dirty="0" smtClean="0"/>
              <a:t>. A630 (2011) 111-114 </a:t>
            </a:r>
            <a:r>
              <a:rPr lang="it-IT" dirty="0" err="1" smtClean="0"/>
              <a:t>arXiv</a:t>
            </a:r>
            <a:r>
              <a:rPr lang="it-IT" dirty="0" smtClean="0"/>
              <a:t>:0908.2650</a:t>
            </a:r>
            <a:endParaRPr lang="it-IT" dirty="0"/>
          </a:p>
        </p:txBody>
      </p: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17</a:t>
            </a:fld>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57" y="260648"/>
            <a:ext cx="8645085"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piè di pagina 1"/>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18</a:t>
            </a:fld>
            <a:endParaRPr lang="it-IT"/>
          </a:p>
        </p:txBody>
      </p:sp>
    </p:spTree>
    <p:extLst>
      <p:ext uri="{BB962C8B-B14F-4D97-AF65-F5344CB8AC3E}">
        <p14:creationId xmlns:p14="http://schemas.microsoft.com/office/powerpoint/2010/main" val="2159924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97" y="704850"/>
            <a:ext cx="7957228" cy="603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piè di pagina 1"/>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19</a:t>
            </a:fld>
            <a:endParaRPr lang="it-IT"/>
          </a:p>
        </p:txBody>
      </p:sp>
    </p:spTree>
    <p:extLst>
      <p:ext uri="{BB962C8B-B14F-4D97-AF65-F5344CB8AC3E}">
        <p14:creationId xmlns:p14="http://schemas.microsoft.com/office/powerpoint/2010/main" val="3853079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332656"/>
            <a:ext cx="8686800" cy="1143000"/>
          </a:xfrm>
        </p:spPr>
        <p:txBody>
          <a:bodyPr>
            <a:noAutofit/>
          </a:bodyPr>
          <a:lstStyle/>
          <a:p>
            <a:r>
              <a:rPr lang="it-IT" sz="3600" dirty="0" smtClean="0"/>
              <a:t>UHECR </a:t>
            </a:r>
            <a:r>
              <a:rPr lang="it-IT" sz="3600" dirty="0" err="1" smtClean="0"/>
              <a:t>Astronomy</a:t>
            </a:r>
            <a:r>
              <a:rPr lang="it-IT" sz="3600" b="1" dirty="0" smtClean="0">
                <a:effectLst>
                  <a:outerShdw blurRad="38100" dist="38100" dir="2700000" algn="tl">
                    <a:srgbClr val="000000">
                      <a:alpha val="43137"/>
                    </a:srgbClr>
                  </a:outerShdw>
                </a:effectLst>
              </a:rPr>
              <a:t>: a </a:t>
            </a:r>
            <a:r>
              <a:rPr lang="it-IT" sz="3600" b="1" dirty="0" err="1" smtClean="0">
                <a:effectLst>
                  <a:outerShdw blurRad="38100" dist="38100" dir="2700000" algn="tl">
                    <a:srgbClr val="000000">
                      <a:alpha val="43137"/>
                    </a:srgbClr>
                  </a:outerShdw>
                </a:effectLst>
              </a:rPr>
              <a:t>gamble</a:t>
            </a:r>
            <a:r>
              <a:rPr lang="it-IT" sz="3600" b="1" dirty="0" smtClean="0">
                <a:effectLst>
                  <a:outerShdw blurRad="38100" dist="38100" dir="2700000" algn="tl">
                    <a:srgbClr val="000000">
                      <a:alpha val="43137"/>
                    </a:srgbClr>
                  </a:outerShdw>
                </a:effectLst>
              </a:rPr>
              <a:t> </a:t>
            </a:r>
            <a:r>
              <a:rPr lang="it-IT" sz="3600" b="1" dirty="0" err="1" smtClean="0">
                <a:effectLst>
                  <a:outerShdw blurRad="38100" dist="38100" dir="2700000" algn="tl">
                    <a:srgbClr val="000000">
                      <a:alpha val="43137"/>
                    </a:srgbClr>
                  </a:outerShdw>
                </a:effectLst>
              </a:rPr>
              <a:t>pocker</a:t>
            </a:r>
            <a:r>
              <a:rPr lang="it-IT" sz="3600" b="1" dirty="0" smtClean="0">
                <a:effectLst>
                  <a:outerShdw blurRad="38100" dist="38100" dir="2700000" algn="tl">
                    <a:srgbClr val="000000">
                      <a:alpha val="43137"/>
                    </a:srgbClr>
                  </a:outerShdw>
                </a:effectLst>
              </a:rPr>
              <a:t> game</a:t>
            </a:r>
            <a:r>
              <a:rPr lang="it-IT" sz="3600" dirty="0" smtClean="0"/>
              <a:t/>
            </a:r>
            <a:br>
              <a:rPr lang="it-IT" sz="3600" dirty="0" smtClean="0"/>
            </a:br>
            <a:r>
              <a:rPr lang="it-IT" sz="3600" dirty="0" err="1" smtClean="0"/>
              <a:t>Composition-B_map</a:t>
            </a:r>
            <a:r>
              <a:rPr lang="it-IT" sz="3600" dirty="0" smtClean="0"/>
              <a:t>- GZK-</a:t>
            </a:r>
            <a:r>
              <a:rPr lang="it-IT" sz="3600" dirty="0" err="1" smtClean="0"/>
              <a:t>Cosmic</a:t>
            </a:r>
            <a:r>
              <a:rPr lang="it-IT" sz="3600" dirty="0" smtClean="0"/>
              <a:t> </a:t>
            </a:r>
            <a:r>
              <a:rPr lang="it-IT" sz="3600" dirty="0" err="1" smtClean="0"/>
              <a:t>Mass_Map</a:t>
            </a:r>
            <a:r>
              <a:rPr lang="it-IT" sz="3600" dirty="0" smtClean="0"/>
              <a:t> </a:t>
            </a:r>
            <a:endParaRPr lang="it-IT" sz="3600" dirty="0"/>
          </a:p>
        </p:txBody>
      </p:sp>
      <p:sp>
        <p:nvSpPr>
          <p:cNvPr id="3" name="Segnaposto contenuto 2"/>
          <p:cNvSpPr>
            <a:spLocks noGrp="1"/>
          </p:cNvSpPr>
          <p:nvPr>
            <p:ph idx="1"/>
          </p:nvPr>
        </p:nvSpPr>
        <p:spPr>
          <a:xfrm>
            <a:off x="457200" y="1600200"/>
            <a:ext cx="8686800" cy="4525963"/>
          </a:xfrm>
        </p:spPr>
        <p:txBody>
          <a:bodyPr>
            <a:normAutofit fontScale="70000" lnSpcReduction="20000"/>
          </a:bodyPr>
          <a:lstStyle/>
          <a:p>
            <a:endParaRPr lang="it-IT" dirty="0" smtClean="0"/>
          </a:p>
          <a:p>
            <a:r>
              <a:rPr lang="it-IT" dirty="0" smtClean="0"/>
              <a:t>1) </a:t>
            </a:r>
            <a:r>
              <a:rPr lang="it-IT" dirty="0" err="1" smtClean="0"/>
              <a:t>Because</a:t>
            </a:r>
            <a:r>
              <a:rPr lang="it-IT" dirty="0" smtClean="0"/>
              <a:t> UHECR </a:t>
            </a:r>
            <a:r>
              <a:rPr lang="it-IT" dirty="0"/>
              <a:t>are </a:t>
            </a:r>
            <a:r>
              <a:rPr lang="it-IT" dirty="0" err="1"/>
              <a:t>charged</a:t>
            </a:r>
            <a:r>
              <a:rPr lang="it-IT" dirty="0"/>
              <a:t> </a:t>
            </a:r>
            <a:r>
              <a:rPr lang="it-IT" dirty="0" err="1"/>
              <a:t>particles</a:t>
            </a:r>
            <a:r>
              <a:rPr lang="it-IT" dirty="0"/>
              <a:t> </a:t>
            </a:r>
            <a:r>
              <a:rPr lang="it-IT" dirty="0" smtClean="0"/>
              <a:t>(and </a:t>
            </a:r>
            <a:r>
              <a:rPr lang="it-IT" dirty="0" err="1" smtClean="0"/>
              <a:t>because</a:t>
            </a:r>
            <a:r>
              <a:rPr lang="it-IT" dirty="0" smtClean="0"/>
              <a:t> </a:t>
            </a:r>
            <a:r>
              <a:rPr lang="it-IT" dirty="0" err="1" smtClean="0"/>
              <a:t>there</a:t>
            </a:r>
            <a:r>
              <a:rPr lang="it-IT" dirty="0" smtClean="0"/>
              <a:t> are NOT </a:t>
            </a:r>
            <a:r>
              <a:rPr lang="it-IT" dirty="0" err="1" smtClean="0"/>
              <a:t>magnetic</a:t>
            </a:r>
            <a:r>
              <a:rPr lang="it-IT" dirty="0" smtClean="0"/>
              <a:t> </a:t>
            </a:r>
            <a:r>
              <a:rPr lang="it-IT" dirty="0" err="1" smtClean="0"/>
              <a:t>monopoles</a:t>
            </a:r>
            <a:r>
              <a:rPr lang="it-IT" dirty="0" smtClean="0"/>
              <a:t>)</a:t>
            </a:r>
          </a:p>
          <a:p>
            <a:pPr marL="0" indent="0">
              <a:buNone/>
            </a:pPr>
            <a:r>
              <a:rPr lang="it-IT" dirty="0" smtClean="0"/>
              <a:t>  …the large scale </a:t>
            </a:r>
            <a:r>
              <a:rPr lang="it-IT" dirty="0" err="1" smtClean="0"/>
              <a:t>magnetic</a:t>
            </a:r>
            <a:r>
              <a:rPr lang="it-IT" dirty="0" smtClean="0"/>
              <a:t> </a:t>
            </a:r>
            <a:r>
              <a:rPr lang="it-IT" dirty="0" err="1" smtClean="0"/>
              <a:t>fields</a:t>
            </a:r>
            <a:r>
              <a:rPr lang="it-IT" dirty="0" smtClean="0"/>
              <a:t> are </a:t>
            </a:r>
            <a:r>
              <a:rPr lang="it-IT" dirty="0" err="1" smtClean="0"/>
              <a:t>making</a:t>
            </a:r>
            <a:r>
              <a:rPr lang="it-IT" dirty="0" smtClean="0"/>
              <a:t> a </a:t>
            </a:r>
            <a:r>
              <a:rPr lang="it-IT" dirty="0" err="1" smtClean="0"/>
              <a:t>distorted</a:t>
            </a:r>
            <a:r>
              <a:rPr lang="it-IT" dirty="0" smtClean="0"/>
              <a:t>  (</a:t>
            </a:r>
            <a:r>
              <a:rPr lang="it-IT" dirty="0" err="1" smtClean="0"/>
              <a:t>coherently</a:t>
            </a:r>
            <a:endParaRPr lang="it-IT" dirty="0" smtClean="0"/>
          </a:p>
          <a:p>
            <a:pPr marL="0" indent="0">
              <a:buNone/>
            </a:pPr>
            <a:r>
              <a:rPr lang="it-IT" dirty="0"/>
              <a:t> </a:t>
            </a:r>
            <a:r>
              <a:rPr lang="it-IT" dirty="0" smtClean="0"/>
              <a:t>     or   random) bending </a:t>
            </a:r>
            <a:r>
              <a:rPr lang="it-IT" dirty="0" err="1" smtClean="0"/>
              <a:t>maps</a:t>
            </a:r>
            <a:r>
              <a:rPr lang="it-IT" dirty="0" smtClean="0"/>
              <a:t>  in a </a:t>
            </a:r>
            <a:r>
              <a:rPr lang="it-IT" dirty="0" err="1" smtClean="0"/>
              <a:t>smeared</a:t>
            </a:r>
            <a:r>
              <a:rPr lang="it-IT" dirty="0" smtClean="0"/>
              <a:t> </a:t>
            </a:r>
            <a:r>
              <a:rPr lang="it-IT" dirty="0" err="1" smtClean="0"/>
              <a:t>sky</a:t>
            </a:r>
            <a:endParaRPr lang="it-IT" dirty="0" smtClean="0"/>
          </a:p>
          <a:p>
            <a:r>
              <a:rPr lang="it-IT" dirty="0" smtClean="0"/>
              <a:t>2) The bending </a:t>
            </a:r>
            <a:r>
              <a:rPr lang="it-IT" dirty="0" err="1" smtClean="0"/>
              <a:t>depends</a:t>
            </a:r>
            <a:r>
              <a:rPr lang="it-IT" dirty="0" smtClean="0"/>
              <a:t> on </a:t>
            </a:r>
            <a:r>
              <a:rPr lang="it-IT" dirty="0" err="1" smtClean="0"/>
              <a:t>energy</a:t>
            </a:r>
            <a:r>
              <a:rPr lang="it-IT" dirty="0" smtClean="0"/>
              <a:t> and on the </a:t>
            </a:r>
            <a:r>
              <a:rPr lang="it-IT" dirty="0" err="1" smtClean="0"/>
              <a:t>composition</a:t>
            </a:r>
            <a:r>
              <a:rPr lang="it-IT" dirty="0" smtClean="0"/>
              <a:t> and  for the </a:t>
            </a:r>
            <a:r>
              <a:rPr lang="it-IT" dirty="0" err="1" smtClean="0"/>
              <a:t>latter</a:t>
            </a:r>
            <a:endParaRPr lang="it-IT" dirty="0" smtClean="0"/>
          </a:p>
          <a:p>
            <a:r>
              <a:rPr lang="it-IT" b="1" i="1" dirty="0" smtClean="0">
                <a:solidFill>
                  <a:srgbClr val="FF0000"/>
                </a:solidFill>
              </a:rPr>
              <a:t> 3)  </a:t>
            </a:r>
            <a:r>
              <a:rPr lang="it-IT" b="1" i="1" dirty="0" err="1" smtClean="0">
                <a:solidFill>
                  <a:srgbClr val="FF0000"/>
                </a:solidFill>
              </a:rPr>
              <a:t>Different</a:t>
            </a:r>
            <a:r>
              <a:rPr lang="it-IT" b="1" i="1" dirty="0" smtClean="0">
                <a:solidFill>
                  <a:srgbClr val="FF0000"/>
                </a:solidFill>
              </a:rPr>
              <a:t> GZK </a:t>
            </a:r>
            <a:r>
              <a:rPr lang="it-IT" b="1" i="1" dirty="0" err="1" smtClean="0">
                <a:solidFill>
                  <a:srgbClr val="FF0000"/>
                </a:solidFill>
              </a:rPr>
              <a:t>cut</a:t>
            </a:r>
            <a:r>
              <a:rPr lang="it-IT" b="1" i="1" dirty="0" smtClean="0">
                <a:solidFill>
                  <a:srgbClr val="FF0000"/>
                </a:solidFill>
              </a:rPr>
              <a:t> off and </a:t>
            </a:r>
            <a:r>
              <a:rPr lang="it-IT" b="1" i="1" dirty="0" err="1" smtClean="0">
                <a:solidFill>
                  <a:srgbClr val="FF0000"/>
                </a:solidFill>
              </a:rPr>
              <a:t>distances</a:t>
            </a:r>
            <a:r>
              <a:rPr lang="it-IT" b="1" i="1" dirty="0" smtClean="0">
                <a:solidFill>
                  <a:srgbClr val="FF0000"/>
                </a:solidFill>
              </a:rPr>
              <a:t> and </a:t>
            </a:r>
            <a:r>
              <a:rPr lang="it-IT" b="1" i="1" dirty="0" err="1" smtClean="0">
                <a:solidFill>
                  <a:srgbClr val="FF0000"/>
                </a:solidFill>
              </a:rPr>
              <a:t>spectra</a:t>
            </a:r>
            <a:r>
              <a:rPr lang="it-IT" b="1" i="1" dirty="0" smtClean="0">
                <a:solidFill>
                  <a:srgbClr val="FF0000"/>
                </a:solidFill>
              </a:rPr>
              <a:t> </a:t>
            </a:r>
            <a:r>
              <a:rPr lang="it-IT" b="1" i="1" dirty="0" err="1" smtClean="0">
                <a:solidFill>
                  <a:srgbClr val="FF0000"/>
                </a:solidFill>
              </a:rPr>
              <a:t>energy</a:t>
            </a:r>
            <a:endParaRPr lang="it-IT" b="1" i="1" dirty="0" smtClean="0">
              <a:solidFill>
                <a:srgbClr val="FF0000"/>
              </a:solidFill>
            </a:endParaRPr>
          </a:p>
          <a:p>
            <a:r>
              <a:rPr lang="it-IT" sz="3400" b="1" i="1" dirty="0" smtClean="0">
                <a:solidFill>
                  <a:srgbClr val="FF0000"/>
                </a:solidFill>
              </a:rPr>
              <a:t>4a) </a:t>
            </a:r>
            <a:r>
              <a:rPr lang="it-IT" sz="4000" b="1" i="1" dirty="0" smtClean="0">
                <a:solidFill>
                  <a:srgbClr val="FF0000"/>
                </a:solidFill>
              </a:rPr>
              <a:t>Fe</a:t>
            </a:r>
            <a:r>
              <a:rPr lang="it-IT" sz="3400" b="1" i="1" dirty="0" smtClean="0">
                <a:solidFill>
                  <a:srgbClr val="FF0000"/>
                </a:solidFill>
              </a:rPr>
              <a:t>: </a:t>
            </a:r>
            <a:r>
              <a:rPr lang="it-IT" sz="3400" b="1" i="1" dirty="0" err="1" smtClean="0">
                <a:solidFill>
                  <a:srgbClr val="FF0000"/>
                </a:solidFill>
              </a:rPr>
              <a:t>too</a:t>
            </a:r>
            <a:r>
              <a:rPr lang="it-IT" sz="3400" b="1" i="1" dirty="0" smtClean="0">
                <a:solidFill>
                  <a:srgbClr val="FF0000"/>
                </a:solidFill>
              </a:rPr>
              <a:t> </a:t>
            </a:r>
            <a:r>
              <a:rPr lang="it-IT" sz="3400" b="1" i="1" dirty="0" err="1" smtClean="0">
                <a:solidFill>
                  <a:srgbClr val="FF0000"/>
                </a:solidFill>
              </a:rPr>
              <a:t>much</a:t>
            </a:r>
            <a:r>
              <a:rPr lang="it-IT" sz="3400" b="1" i="1" dirty="0" smtClean="0">
                <a:solidFill>
                  <a:srgbClr val="FF0000"/>
                </a:solidFill>
              </a:rPr>
              <a:t> bending</a:t>
            </a:r>
            <a:r>
              <a:rPr lang="it-IT" sz="3400" b="1" i="1" dirty="0" smtClean="0">
                <a:solidFill>
                  <a:srgbClr val="FF0000"/>
                </a:solidFill>
                <a:sym typeface="Wingdings" panose="05000000000000000000" pitchFamily="2" charset="2"/>
              </a:rPr>
              <a:t> No UHECR ASTRONOMY</a:t>
            </a:r>
            <a:endParaRPr lang="it-IT" sz="3400" b="1" i="1" dirty="0" smtClean="0">
              <a:solidFill>
                <a:srgbClr val="FF0000"/>
              </a:solidFill>
            </a:endParaRPr>
          </a:p>
          <a:p>
            <a:r>
              <a:rPr lang="it-IT" sz="3400" b="1" i="1" dirty="0" smtClean="0">
                <a:solidFill>
                  <a:srgbClr val="FF0000"/>
                </a:solidFill>
              </a:rPr>
              <a:t>4b) </a:t>
            </a:r>
            <a:r>
              <a:rPr lang="it-IT" sz="4600" b="1" i="1" dirty="0" smtClean="0">
                <a:solidFill>
                  <a:srgbClr val="FF0000"/>
                </a:solidFill>
              </a:rPr>
              <a:t>p</a:t>
            </a:r>
            <a:r>
              <a:rPr lang="it-IT" sz="3400" b="1" i="1" dirty="0" smtClean="0">
                <a:solidFill>
                  <a:srgbClr val="FF0000"/>
                </a:solidFill>
              </a:rPr>
              <a:t>: a </a:t>
            </a:r>
            <a:r>
              <a:rPr lang="it-IT" sz="3400" b="1" i="1" dirty="0" err="1" smtClean="0">
                <a:solidFill>
                  <a:srgbClr val="FF0000"/>
                </a:solidFill>
              </a:rPr>
              <a:t>sharp</a:t>
            </a:r>
            <a:r>
              <a:rPr lang="it-IT" sz="3400" b="1" i="1" dirty="0" smtClean="0">
                <a:solidFill>
                  <a:srgbClr val="FF0000"/>
                </a:solidFill>
              </a:rPr>
              <a:t> </a:t>
            </a:r>
            <a:r>
              <a:rPr lang="it-IT" sz="3400" b="1" i="1" dirty="0" err="1" smtClean="0">
                <a:solidFill>
                  <a:srgbClr val="FF0000"/>
                </a:solidFill>
              </a:rPr>
              <a:t>map</a:t>
            </a:r>
            <a:r>
              <a:rPr lang="it-IT" sz="3400" b="1" i="1" dirty="0" smtClean="0">
                <a:solidFill>
                  <a:srgbClr val="FF0000"/>
                </a:solidFill>
              </a:rPr>
              <a:t>, GZK WIDE: Yes </a:t>
            </a:r>
            <a:r>
              <a:rPr lang="it-IT" sz="3400" b="1" i="1" dirty="0" err="1" smtClean="0">
                <a:solidFill>
                  <a:srgbClr val="FF0000"/>
                </a:solidFill>
              </a:rPr>
              <a:t>Astronomy</a:t>
            </a:r>
            <a:r>
              <a:rPr lang="it-IT" sz="3400" b="1" i="1" dirty="0" smtClean="0">
                <a:solidFill>
                  <a:srgbClr val="FF0000"/>
                </a:solidFill>
              </a:rPr>
              <a:t>,  40-80 </a:t>
            </a:r>
            <a:r>
              <a:rPr lang="it-IT" sz="3400" b="1" i="1" dirty="0" err="1" smtClean="0">
                <a:solidFill>
                  <a:srgbClr val="FF0000"/>
                </a:solidFill>
              </a:rPr>
              <a:t>Mpc</a:t>
            </a:r>
            <a:endParaRPr lang="it-IT" sz="3400" b="1" i="1" dirty="0" smtClean="0">
              <a:solidFill>
                <a:srgbClr val="FF0000"/>
              </a:solidFill>
            </a:endParaRPr>
          </a:p>
          <a:p>
            <a:r>
              <a:rPr lang="it-IT" sz="3400" b="1" i="1" dirty="0" smtClean="0">
                <a:solidFill>
                  <a:srgbClr val="FF0000"/>
                </a:solidFill>
              </a:rPr>
              <a:t>4c) He, Be, B, </a:t>
            </a:r>
            <a:r>
              <a:rPr lang="it-IT" sz="5100" b="1" i="1" dirty="0" smtClean="0">
                <a:solidFill>
                  <a:srgbClr val="FF0000"/>
                </a:solidFill>
              </a:rPr>
              <a:t>Light Nuclei</a:t>
            </a:r>
            <a:r>
              <a:rPr lang="it-IT" sz="3400" b="1" i="1" dirty="0" smtClean="0">
                <a:solidFill>
                  <a:srgbClr val="FF0000"/>
                </a:solidFill>
              </a:rPr>
              <a:t>; </a:t>
            </a:r>
            <a:r>
              <a:rPr lang="it-IT" sz="3400" b="1" i="1" dirty="0" err="1" smtClean="0">
                <a:solidFill>
                  <a:srgbClr val="FF0000"/>
                </a:solidFill>
              </a:rPr>
              <a:t>bent</a:t>
            </a:r>
            <a:r>
              <a:rPr lang="it-IT" sz="3400" b="1" i="1" dirty="0" smtClean="0">
                <a:solidFill>
                  <a:srgbClr val="FF0000"/>
                </a:solidFill>
              </a:rPr>
              <a:t>+ </a:t>
            </a:r>
            <a:r>
              <a:rPr lang="it-IT" sz="2600" b="1" i="1" dirty="0" smtClean="0">
                <a:solidFill>
                  <a:srgbClr val="FF0000"/>
                </a:solidFill>
              </a:rPr>
              <a:t>SMEARED +LOCAL </a:t>
            </a:r>
            <a:r>
              <a:rPr lang="it-IT" sz="3400" b="1" i="1" dirty="0" smtClean="0">
                <a:solidFill>
                  <a:srgbClr val="FF0000"/>
                </a:solidFill>
              </a:rPr>
              <a:t>:  4-6 </a:t>
            </a:r>
            <a:r>
              <a:rPr lang="it-IT" sz="3400" b="1" i="1" dirty="0" err="1" smtClean="0">
                <a:solidFill>
                  <a:srgbClr val="FF0000"/>
                </a:solidFill>
              </a:rPr>
              <a:t>Mpc</a:t>
            </a:r>
            <a:endParaRPr lang="it-IT" sz="3400" b="1" i="1" dirty="0" smtClean="0">
              <a:solidFill>
                <a:srgbClr val="FF0000"/>
              </a:solidFill>
            </a:endParaRPr>
          </a:p>
          <a:p>
            <a:r>
              <a:rPr lang="it-IT" sz="3400" b="1" i="1" dirty="0" smtClean="0">
                <a:solidFill>
                  <a:srgbClr val="FF0000"/>
                </a:solidFill>
              </a:rPr>
              <a:t>4d) Bending by source </a:t>
            </a:r>
            <a:r>
              <a:rPr lang="it-IT" sz="3400" b="1" i="1" dirty="0" err="1" smtClean="0">
                <a:solidFill>
                  <a:srgbClr val="FF0000"/>
                </a:solidFill>
              </a:rPr>
              <a:t>is</a:t>
            </a:r>
            <a:r>
              <a:rPr lang="it-IT" sz="3400" b="1" i="1" dirty="0" smtClean="0">
                <a:solidFill>
                  <a:srgbClr val="FF0000"/>
                </a:solidFill>
              </a:rPr>
              <a:t> </a:t>
            </a:r>
            <a:r>
              <a:rPr lang="it-IT" sz="3400" b="1" i="1" dirty="0" err="1" smtClean="0">
                <a:solidFill>
                  <a:srgbClr val="FF0000"/>
                </a:solidFill>
              </a:rPr>
              <a:t>usually</a:t>
            </a:r>
            <a:r>
              <a:rPr lang="it-IT" sz="3400" b="1" i="1" dirty="0" smtClean="0">
                <a:solidFill>
                  <a:srgbClr val="FF0000"/>
                </a:solidFill>
              </a:rPr>
              <a:t> =  </a:t>
            </a:r>
            <a:r>
              <a:rPr lang="it-IT" sz="3400" b="1" i="1" dirty="0" err="1" smtClean="0">
                <a:solidFill>
                  <a:srgbClr val="FF0000"/>
                </a:solidFill>
              </a:rPr>
              <a:t>Filament</a:t>
            </a:r>
            <a:r>
              <a:rPr lang="it-IT" sz="3400" b="1" i="1" dirty="0" smtClean="0">
                <a:solidFill>
                  <a:srgbClr val="FF0000"/>
                </a:solidFill>
              </a:rPr>
              <a:t> </a:t>
            </a:r>
            <a:r>
              <a:rPr lang="it-IT" sz="3400" b="1" i="1" dirty="0" err="1" smtClean="0">
                <a:solidFill>
                  <a:srgbClr val="FF0000"/>
                </a:solidFill>
              </a:rPr>
              <a:t>chains</a:t>
            </a:r>
            <a:r>
              <a:rPr lang="it-IT" sz="3400" b="1" i="1" dirty="0" smtClean="0">
                <a:solidFill>
                  <a:srgbClr val="FF0000"/>
                </a:solidFill>
              </a:rPr>
              <a:t> </a:t>
            </a:r>
            <a:r>
              <a:rPr lang="it-IT" sz="3400" b="1" i="1" dirty="0" err="1" smtClean="0">
                <a:solidFill>
                  <a:srgbClr val="FF0000"/>
                </a:solidFill>
              </a:rPr>
              <a:t>as</a:t>
            </a:r>
            <a:r>
              <a:rPr lang="it-IT" sz="3400" b="1" i="1" dirty="0" smtClean="0">
                <a:solidFill>
                  <a:srgbClr val="FF0000"/>
                </a:solidFill>
              </a:rPr>
              <a:t> </a:t>
            </a:r>
            <a:r>
              <a:rPr lang="it-IT" sz="3400" b="1" i="1" dirty="0" err="1" smtClean="0">
                <a:solidFill>
                  <a:srgbClr val="FF0000"/>
                </a:solidFill>
              </a:rPr>
              <a:t>multiplets</a:t>
            </a:r>
            <a:endParaRPr lang="it-IT" sz="3400" b="1" i="1" dirty="0">
              <a:solidFill>
                <a:srgbClr val="FF0000"/>
              </a:solidFill>
            </a:endParaRPr>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2</a:t>
            </a:fld>
            <a:endParaRPr lang="it-IT"/>
          </a:p>
        </p:txBody>
      </p:sp>
    </p:spTree>
    <p:extLst>
      <p:ext uri="{BB962C8B-B14F-4D97-AF65-F5344CB8AC3E}">
        <p14:creationId xmlns:p14="http://schemas.microsoft.com/office/powerpoint/2010/main" val="1903572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FARGION-13-1-2015\CONGRESSI\2015\PALERMo-25-30-MAGGIO-FRASCATI\2014\LATEX\Senza titolo-2 copia.jpg"/>
          <p:cNvPicPr>
            <a:picLocks noChangeAspect="1" noChangeArrowheads="1"/>
          </p:cNvPicPr>
          <p:nvPr/>
        </p:nvPicPr>
        <p:blipFill>
          <a:blip r:embed="rId2"/>
          <a:srcRect/>
          <a:stretch>
            <a:fillRect/>
          </a:stretch>
        </p:blipFill>
        <p:spPr bwMode="auto">
          <a:xfrm>
            <a:off x="1036675" y="3361693"/>
            <a:ext cx="5643602" cy="1945595"/>
          </a:xfrm>
          <a:prstGeom prst="rect">
            <a:avLst/>
          </a:prstGeom>
          <a:noFill/>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91" y="1643050"/>
            <a:ext cx="6572296" cy="480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8" y="1428736"/>
            <a:ext cx="7382891" cy="53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6" y="1643051"/>
            <a:ext cx="6572296" cy="480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6" name="Picture 2"/>
          <p:cNvPicPr>
            <a:picLocks noGrp="1" noChangeAspect="1" noChangeArrowheads="1"/>
          </p:cNvPicPr>
          <p:nvPr>
            <p:ph idx="1"/>
          </p:nvPr>
        </p:nvPicPr>
        <p:blipFill>
          <a:blip r:embed="rId4"/>
          <a:srcRect/>
          <a:stretch>
            <a:fillRect/>
          </a:stretch>
        </p:blipFill>
        <p:spPr bwMode="auto">
          <a:xfrm>
            <a:off x="-47968" y="1284734"/>
            <a:ext cx="8968835" cy="4153918"/>
          </a:xfrm>
          <a:prstGeom prst="rect">
            <a:avLst/>
          </a:prstGeom>
          <a:noFill/>
          <a:ln w="9525">
            <a:noFill/>
            <a:miter lim="800000"/>
            <a:headEnd/>
            <a:tailEnd/>
          </a:ln>
          <a:effectLst/>
        </p:spPr>
      </p:pic>
      <p:sp>
        <p:nvSpPr>
          <p:cNvPr id="2" name="Titolo 1"/>
          <p:cNvSpPr>
            <a:spLocks noGrp="1"/>
          </p:cNvSpPr>
          <p:nvPr>
            <p:ph type="title"/>
          </p:nvPr>
        </p:nvSpPr>
        <p:spPr>
          <a:xfrm>
            <a:off x="457200" y="274638"/>
            <a:ext cx="7829576" cy="939784"/>
          </a:xfrm>
        </p:spPr>
        <p:txBody>
          <a:bodyPr/>
          <a:lstStyle/>
          <a:p>
            <a:r>
              <a:rPr lang="it-IT" b="1" i="1" dirty="0" err="1" smtClean="0">
                <a:solidFill>
                  <a:srgbClr val="FF0000"/>
                </a:solidFill>
              </a:rPr>
              <a:t>Milagro_ICECUBE</a:t>
            </a:r>
            <a:endParaRPr lang="it-IT" b="1" i="1" dirty="0">
              <a:solidFill>
                <a:srgbClr val="FF0000"/>
              </a:solidFill>
            </a:endParaRPr>
          </a:p>
        </p:txBody>
      </p:sp>
      <p:pic>
        <p:nvPicPr>
          <p:cNvPr id="10" name="Picture 2" descr="G:\FARGION-13-1-2015\PUBBLICAZIONI in CORSO\UHECR May-june_july2015\TWO-SPOT_ALL..jpg"/>
          <p:cNvPicPr>
            <a:picLocks noChangeAspect="1" noChangeArrowheads="1"/>
          </p:cNvPicPr>
          <p:nvPr/>
        </p:nvPicPr>
        <p:blipFill>
          <a:blip r:embed="rId5"/>
          <a:srcRect/>
          <a:stretch>
            <a:fillRect/>
          </a:stretch>
        </p:blipFill>
        <p:spPr bwMode="auto">
          <a:xfrm>
            <a:off x="35496" y="1556792"/>
            <a:ext cx="7322587" cy="3600400"/>
          </a:xfrm>
          <a:prstGeom prst="rect">
            <a:avLst/>
          </a:prstGeom>
          <a:noFill/>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20</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fade">
                                      <p:cBhvr>
                                        <p:cTn id="7" dur="500"/>
                                        <p:tgtEl>
                                          <p:spTgt spid="1597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329121" y="959222"/>
            <a:ext cx="8660282" cy="5086545"/>
          </a:xfrm>
          <a:prstGeom prst="rect">
            <a:avLst/>
          </a:prstGeom>
          <a:noFill/>
          <a:ln w="9525">
            <a:noFill/>
            <a:miter lim="800000"/>
            <a:headEnd/>
            <a:tailEnd/>
          </a:ln>
          <a:effectLst/>
        </p:spPr>
      </p:pic>
      <p:pic>
        <p:nvPicPr>
          <p:cNvPr id="7" name="Picture 2" descr="G:\FARGION-13-1-2015\CONGRESSI\2015\PALERMo-25-30-MAGGIO-FRASCATI\2014\LATEX\Senza titolo-2 copia.jpg"/>
          <p:cNvPicPr>
            <a:picLocks noGrp="1" noChangeAspect="1" noChangeArrowheads="1"/>
          </p:cNvPicPr>
          <p:nvPr>
            <p:ph idx="1"/>
          </p:nvPr>
        </p:nvPicPr>
        <p:blipFill>
          <a:blip r:embed="rId3"/>
          <a:srcRect/>
          <a:stretch>
            <a:fillRect/>
          </a:stretch>
        </p:blipFill>
        <p:spPr bwMode="auto">
          <a:xfrm>
            <a:off x="1331640" y="2891893"/>
            <a:ext cx="6768752" cy="2222591"/>
          </a:xfrm>
          <a:prstGeom prst="rect">
            <a:avLst/>
          </a:prstGeom>
          <a:noFill/>
        </p:spPr>
      </p:pic>
      <p:sp>
        <p:nvSpPr>
          <p:cNvPr id="2" name="CasellaDiTesto 1"/>
          <p:cNvSpPr txBox="1"/>
          <p:nvPr/>
        </p:nvSpPr>
        <p:spPr>
          <a:xfrm>
            <a:off x="3820627" y="116632"/>
            <a:ext cx="4857355" cy="461665"/>
          </a:xfrm>
          <a:prstGeom prst="rect">
            <a:avLst/>
          </a:prstGeom>
          <a:noFill/>
        </p:spPr>
        <p:txBody>
          <a:bodyPr wrap="none" rtlCol="0">
            <a:spAutoFit/>
          </a:bodyPr>
          <a:lstStyle/>
          <a:p>
            <a:r>
              <a:rPr lang="it-IT" sz="2400" b="1" i="1" u="sng" dirty="0" smtClean="0">
                <a:solidFill>
                  <a:srgbClr val="FF0000"/>
                </a:solidFill>
              </a:rPr>
              <a:t>ARGO E ICECUBE over TA and AUGER</a:t>
            </a:r>
            <a:endParaRPr lang="it-IT" sz="2400" b="1" i="1" u="sng" dirty="0">
              <a:solidFill>
                <a:srgbClr val="FF0000"/>
              </a:solidFill>
            </a:endParaRPr>
          </a:p>
        </p:txBody>
      </p:sp>
      <p:pic>
        <p:nvPicPr>
          <p:cNvPr id="9" name="Picture 2" descr="G:\FARGION-13-1-2015\PUBBLICAZIONI in CORSO\UHECR May-june_july2015\TWO-SPOT_ALL..jpg"/>
          <p:cNvPicPr>
            <a:picLocks noChangeAspect="1" noChangeArrowheads="1"/>
          </p:cNvPicPr>
          <p:nvPr/>
        </p:nvPicPr>
        <p:blipFill>
          <a:blip r:embed="rId4">
            <a:lum bright="-22000" contrast="48000"/>
          </a:blip>
          <a:srcRect/>
          <a:stretch>
            <a:fillRect/>
          </a:stretch>
        </p:blipFill>
        <p:spPr bwMode="auto">
          <a:xfrm>
            <a:off x="329121" y="718210"/>
            <a:ext cx="8514501" cy="4289484"/>
          </a:xfrm>
          <a:prstGeom prst="rect">
            <a:avLst/>
          </a:prstGeom>
          <a:noFill/>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21</a:t>
            </a:fld>
            <a:endParaRPr lang="it-IT"/>
          </a:p>
        </p:txBody>
      </p:sp>
    </p:spTree>
    <p:extLst>
      <p:ext uri="{BB962C8B-B14F-4D97-AF65-F5344CB8AC3E}">
        <p14:creationId xmlns:p14="http://schemas.microsoft.com/office/powerpoint/2010/main" val="19689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540" y="28173"/>
            <a:ext cx="7427168" cy="360040"/>
          </a:xfrm>
        </p:spPr>
        <p:txBody>
          <a:bodyPr>
            <a:normAutofit fontScale="90000"/>
          </a:bodyPr>
          <a:lstStyle/>
          <a:p>
            <a:r>
              <a:rPr lang="it-IT" dirty="0" smtClean="0"/>
              <a:t>Last </a:t>
            </a:r>
            <a:r>
              <a:rPr lang="it-IT" dirty="0" err="1" smtClean="0"/>
              <a:t>icecube</a:t>
            </a:r>
            <a:r>
              <a:rPr lang="it-IT" dirty="0" smtClean="0"/>
              <a:t> neutrino</a:t>
            </a: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79"/>
            <a:ext cx="8783358" cy="663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G:\FARGION-13-1-2015\PUBBLICAZIONI in CORSO\UHECR May-june_july2015\TWO-SPOT_ALL..jpg"/>
          <p:cNvPicPr>
            <a:picLocks noChangeAspect="1" noChangeArrowheads="1"/>
          </p:cNvPicPr>
          <p:nvPr/>
        </p:nvPicPr>
        <p:blipFill>
          <a:blip r:embed="rId3">
            <a:lum bright="-22000" contrast="48000"/>
          </a:blip>
          <a:srcRect/>
          <a:stretch>
            <a:fillRect/>
          </a:stretch>
        </p:blipFill>
        <p:spPr bwMode="auto">
          <a:xfrm>
            <a:off x="364540" y="1757612"/>
            <a:ext cx="7951876" cy="3829471"/>
          </a:xfrm>
          <a:prstGeom prst="rect">
            <a:avLst/>
          </a:prstGeom>
          <a:noFill/>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22</a:t>
            </a:fld>
            <a:endParaRPr lang="it-IT"/>
          </a:p>
        </p:txBody>
      </p:sp>
      <p:cxnSp>
        <p:nvCxnSpPr>
          <p:cNvPr id="8" name="Connettore 2 7"/>
          <p:cNvCxnSpPr/>
          <p:nvPr/>
        </p:nvCxnSpPr>
        <p:spPr>
          <a:xfrm flipH="1" flipV="1">
            <a:off x="5508104" y="4509120"/>
            <a:ext cx="1944216"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458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79296" cy="202034"/>
          </a:xfrm>
        </p:spPr>
        <p:txBody>
          <a:bodyPr>
            <a:normAutofit fontScale="90000"/>
          </a:bodyPr>
          <a:lstStyle/>
          <a:p>
            <a:r>
              <a:rPr lang="it-IT" dirty="0" err="1" smtClean="0"/>
              <a:t>Hawc</a:t>
            </a:r>
            <a:r>
              <a:rPr lang="it-IT" dirty="0" smtClean="0"/>
              <a:t> </a:t>
            </a:r>
            <a:r>
              <a:rPr lang="it-IT" dirty="0" err="1" smtClean="0"/>
              <a:t>anisotropy</a:t>
            </a:r>
            <a:r>
              <a:rPr lang="it-IT" dirty="0" smtClean="0"/>
              <a:t> 2 : Virgo A,B,  and C?</a:t>
            </a:r>
            <a:endParaRPr lang="it-IT" dirty="0"/>
          </a:p>
        </p:txBody>
      </p:sp>
      <p:pic>
        <p:nvPicPr>
          <p:cNvPr id="147458" name="Picture 2"/>
          <p:cNvPicPr>
            <a:picLocks noChangeAspect="1" noChangeArrowheads="1"/>
          </p:cNvPicPr>
          <p:nvPr/>
        </p:nvPicPr>
        <p:blipFill>
          <a:blip r:embed="rId2"/>
          <a:srcRect/>
          <a:stretch>
            <a:fillRect/>
          </a:stretch>
        </p:blipFill>
        <p:spPr bwMode="auto">
          <a:xfrm>
            <a:off x="520700" y="614292"/>
            <a:ext cx="7337448" cy="6210379"/>
          </a:xfrm>
          <a:prstGeom prst="rect">
            <a:avLst/>
          </a:prstGeom>
          <a:noFill/>
          <a:ln w="9525">
            <a:noFill/>
            <a:miter lim="800000"/>
            <a:headEnd/>
            <a:tailEnd/>
          </a:ln>
          <a:effec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23</a:t>
            </a:fld>
            <a:endParaRPr lang="it-IT"/>
          </a:p>
        </p:txBody>
      </p:sp>
      <p:pic>
        <p:nvPicPr>
          <p:cNvPr id="7" name="Picture 2" descr="C:\Users\win\Desktop\27-28-29-PECHINO-KTAA\TA_HOTS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12" y="3948554"/>
            <a:ext cx="6048672"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18654"/>
            <a:ext cx="5122912" cy="922114"/>
          </a:xfrm>
        </p:spPr>
        <p:txBody>
          <a:bodyPr>
            <a:noAutofit/>
          </a:bodyPr>
          <a:lstStyle/>
          <a:p>
            <a:r>
              <a:rPr lang="it-IT" sz="3600" b="1" dirty="0" smtClean="0">
                <a:solidFill>
                  <a:srgbClr val="FF0000"/>
                </a:solidFill>
                <a:effectLst>
                  <a:outerShdw blurRad="38100" dist="38100" dir="2700000" algn="tl">
                    <a:srgbClr val="000000">
                      <a:alpha val="43137"/>
                    </a:srgbClr>
                  </a:outerShdw>
                </a:effectLst>
              </a:rPr>
              <a:t>UHECR ASTRONOMY: The Source </a:t>
            </a:r>
            <a:r>
              <a:rPr lang="it-IT" sz="3600" b="1" dirty="0" err="1" smtClean="0">
                <a:solidFill>
                  <a:srgbClr val="FF0000"/>
                </a:solidFill>
                <a:effectLst>
                  <a:outerShdw blurRad="38100" dist="38100" dir="2700000" algn="tl">
                    <a:srgbClr val="000000">
                      <a:alpha val="43137"/>
                    </a:srgbClr>
                  </a:outerShdw>
                </a:effectLst>
              </a:rPr>
              <a:t>names</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Jets</a:t>
            </a:r>
            <a:r>
              <a:rPr lang="it-IT" sz="3600" b="1" dirty="0" smtClean="0">
                <a:solidFill>
                  <a:srgbClr val="FF0000"/>
                </a:solidFill>
                <a:effectLst>
                  <a:outerShdw blurRad="38100" dist="38100" dir="2700000" algn="tl">
                    <a:srgbClr val="000000">
                      <a:alpha val="43137"/>
                    </a:srgbClr>
                  </a:outerShdw>
                </a:effectLst>
              </a:rPr>
              <a:t/>
            </a:r>
            <a:br>
              <a:rPr lang="it-IT" sz="3600" b="1" dirty="0" smtClean="0">
                <a:solidFill>
                  <a:srgbClr val="FF0000"/>
                </a:solidFill>
                <a:effectLst>
                  <a:outerShdw blurRad="38100" dist="38100" dir="2700000" algn="tl">
                    <a:srgbClr val="000000">
                      <a:alpha val="43137"/>
                    </a:srgbClr>
                  </a:outerShdw>
                </a:effectLst>
              </a:rPr>
            </a:br>
            <a:r>
              <a:rPr lang="it-IT" sz="3600" b="1" dirty="0" smtClean="0">
                <a:solidFill>
                  <a:srgbClr val="FF0000"/>
                </a:solidFill>
                <a:effectLst>
                  <a:outerShdw blurRad="38100" dist="38100" dir="2700000" algn="tl">
                    <a:srgbClr val="000000">
                      <a:alpha val="43137"/>
                    </a:srgbClr>
                  </a:outerShdw>
                </a:effectLst>
              </a:rPr>
              <a:t>AGN and NS (BH )</a:t>
            </a:r>
            <a:endParaRPr lang="it-IT" sz="3600"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p:txBody>
          <a:bodyPr/>
          <a:lstStyle/>
          <a:p>
            <a:r>
              <a:rPr lang="it-IT" dirty="0" err="1" smtClean="0"/>
              <a:t>Cen</a:t>
            </a:r>
            <a:r>
              <a:rPr lang="it-IT" dirty="0" smtClean="0"/>
              <a:t> A</a:t>
            </a:r>
          </a:p>
          <a:p>
            <a:r>
              <a:rPr lang="it-IT" dirty="0" smtClean="0"/>
              <a:t>M82</a:t>
            </a:r>
          </a:p>
          <a:p>
            <a:r>
              <a:rPr lang="it-IT" dirty="0" smtClean="0"/>
              <a:t>Vela?</a:t>
            </a:r>
          </a:p>
          <a:p>
            <a:r>
              <a:rPr lang="it-IT" dirty="0" err="1" smtClean="0"/>
              <a:t>Crab</a:t>
            </a:r>
            <a:r>
              <a:rPr lang="it-IT" dirty="0" smtClean="0"/>
              <a:t>?</a:t>
            </a:r>
          </a:p>
          <a:p>
            <a:r>
              <a:rPr lang="it-IT" dirty="0" smtClean="0"/>
              <a:t>SS433 ?</a:t>
            </a:r>
          </a:p>
          <a:p>
            <a:r>
              <a:rPr lang="it-IT" dirty="0" smtClean="0"/>
              <a:t>NGC 253</a:t>
            </a:r>
          </a:p>
          <a:p>
            <a:r>
              <a:rPr lang="it-IT" dirty="0" err="1" smtClean="0"/>
              <a:t>D.Galaxy</a:t>
            </a:r>
            <a:r>
              <a:rPr lang="it-IT" dirty="0" smtClean="0"/>
              <a:t> </a:t>
            </a:r>
            <a:r>
              <a:rPr lang="it-IT" dirty="0" err="1" smtClean="0"/>
              <a:t>Fornax</a:t>
            </a:r>
            <a:endParaRPr lang="it-IT" dirty="0"/>
          </a:p>
        </p:txBody>
      </p:sp>
      <p:pic>
        <p:nvPicPr>
          <p:cNvPr id="1028" name="Picture 4" descr="https://www.ualberta.ca/~pogosyan/teaching/ASTRO_122/lect27/cenA_ra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114" y="12350"/>
            <a:ext cx="2819886" cy="2791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strobites.org/wp-content/uploads/2011/07/radio_m82sn_engl_nocoin_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102" y="1838682"/>
            <a:ext cx="3610636" cy="216638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xQTEhUUExQUFRUXGBcaGBUXGBgcFxcYHBgXHBwXFxcYHCggGBwlHBcXITEhJSkrLi4uFx8zODMsNygtLiwBCgoKDg0OGhAQGywkICQsLCwsNDQsLCwsLCwsLCwsLCwsLCwsLCwsLCwsLCwsLCwsLCwsLCwsLCwsLCwsLCwsLP/AABEIAMkA+wMBIgACEQEDEQH/xAAbAAADAAMBAQAAAAAAAAAAAAABAgMABAUGB//EAC4QAAICAAQFAgQHAQAAAAAAAAABAhEDBCExBRJBUWFxgQaRwfATIqGx0eHxMv/EABkBAAMBAQEAAAAAAAAAAAAAAAECAwAFBP/EACYRAAICAgICAAYDAAAAAAAAAAABAhEDIQQSMUEFIlFhccETFEL/2gAMAwEAAhEDEQA/APicjG2YFFSZgOo8F1MSDQLAkFBCohoFg5R0how8pVrr+wjTQ1ULdhA15GiwMNGCgMYx7hACjHuZsGjGFjvuGc23bdt7t9fUaJk4qlV3re1dKo1aNeybXgDYzA0KwoRmOhpAFGFoLMQWjGEBQ73MYKDYEmFsCA2YxgGghAEVsNGNmGMAZTYrYyj4RvwYGg9qq69/AtBSCgMMZNaW6ZkUY0MtBkKwMaSGSMGoFgQXroAdLToFIAKQGh0Dl9A0CwUZXcLQErMYyH7DUCKDQUgMEmBDSgZympmsWhW2MoisVjCsFDUD0FYRQmGUAIJIUZoxgCLEyjIsLAEHUwJikYwoTHIxehjC0Wjgz6RbXoTNhcSxkklizSSSSUpUklstQx6/6sEu3+aNexk/mDlGSMjMwKQB4PsMgMyqY6jYg9DoRgiqHjAxr0HQyQrYriNhIpQeXsUURHISWGL+G0XTHgk+g3RMXu0a/wCGZyo2JRJvCM4mUiM9xZroPKIkkTZRE2gOJRxEfYRoZMEgcujGjDqZKKFoNk0gNDNCsUcxoWh0ha7+wGjJiyQQ8oIoAQisMkExhQWGgACYFRfcxoK9GYwUhqA0YN4FCgsA1BQAxQ6Eix4rYdCsf5jRiKMmVRMaIV2FpotgwHW9CPQ0YaDqJs4OFe5u4eVT++p6oYWzyzzJeTkxjqNLDOs8hpZr42WaGeFpbFWeLejlzwdDXlHqdXERp4+EefJjrwejHks0WZGI80XwMu3R51BtnockkSwsu3sm/Q73DOC4c4y/EnKEknSq09NF7srkMNRp+zLZrGqTaeh0cXGhFdpbObm5E5PrHRpYHAoPdv27d/6NHP8ACOV1zL+TozzWlr+zQzWO+qewuWGHr4GxTzdrbOXjZdxINnQcrNXFgc6cF6OjCT9kOgGM0YiJUEV7eTE+wqQUAIrXzAMYkAIGzGmjJMznZjDp0YkKlqOl1GQrMiMtxQjIDHw1roVROHUdaMpEmwjJNvQSXub/AAzB1spCPaVE5y6xs3Mnwt8peOS8HTy8tDdy2DfQ7OPjRpJHFycqSbbORhZSXRFll5Loz1uRytupI7Ufh9TVr5FJRx4/LPPHPkyPSPn+GmjXzSs9jnuBSw946HDz2V0HcVKNxdixzVOmqPNTwzSxoHWngNsfDyap9WeKWFy0dGOZR2cGGTbN3AwKp9Dfx5xhHbfbycHNZxu+ngjOMMP5LwlPN+DvZbiOHCWqTS11I8b4lDFipQSj0cV+9HneZvcyTJy5cnFxrQ8eHBSUr2WhnHG6+/Jtyz/PHllVqqfVLscnd9i1kI5ZePR6JYovdbHbJ83gM5iMRsdInNEmWZIhIqhZIDGm+wtCMdAAhgyAESwqIUzKMYIRIsewoDC1qOlYnuGI6FY8HqPZOI+Em2OvoIy+Xw7Z6DI5elsaHDstrqj0OHhcq29jq8XDq2crl5vSHyeXcmj1WSySaVo42RjVM9LwzEVHSacIaOLkl3nTO3w7hSSTevg6SzkcLScWl3S0NPh2e/Mkd78OM1TppnGzzal8+0dji44uF4nTBBYWPHRp2eM+JPhvluUVaPQLhc8CalhW4t6x/g9BPCU40xIZ/wCvJODuLLS4/wDZi1ONSXs+CZrKOLfQ18TF5FR7r4r4RyzbS06HhM9B3qdjspQ7x9nJimpuE/R5/PScnb1ObiI7GchocrEOTnjs7eB60Ra+YCrj+408Oq+/mefqejsQoyivIxeQHU3Yx4EuXnr8qaV+abqt9kyTKNCcu4Ghkybsm0WaEom0OmIKUkhZIRoZMSSAhkChRgUKx5pa17Ab9BWMgphsUAbAVT7GJCoKYwpSBtZc1oo2YLTSi+MjkOzkMWn46+Tu4WMqtnk8CZ08HMNpanWwZqVHJ5GC3Z6NZuN6Ul2OjlOJxj1/s8V+LqVjj9j0rkXpnjlw/uetxviCsRcvdH0PgkMSfLJNuDSdraj4jhYlO9z6bwL42j+HDAa5Fs5Ihn7ZIfIlf6HxQhhmnJuv2fSJyhSp2cLMZ6WDipPWEnp3QeD6/mu76i8fwuaKfVNM5mPGo5Oj2jp5ssp4v5I6a2L8VZfnwr6o+W8Zy9H17NtSw68Hyvjs1bR0vh8n/G4v0c34gqzRmvZ4/iMNjj4mHqdjiWL0rU5bWpHkJOR7uO2okvwh6HUQqPgiolnI1pCtdi2LEnyk2iiZCSDyjv0C43sJQ9kJREaLcos0I4jJkZREkirQkkTkiiZNsxjOLpvWl9RGTY6FGBQH7ijBi/8ADJChsxgpjxiTRSxkBjoqpaEkPzFYskzYwZam5hYmhoYZuYCPTibPPlSNmEh8Nk09EGJ6kzytG9gqzv8Aw/w/md2zgZbEPZfD7SR7cK1ZzuXJpUe44EnFVdo6OcxqWpw8pmuVai8Q4hpR45YXPJY8OTGGKjYzfFXsux87+IMX871PQ4mY5YuT03SPFcRk5yZ7Y41ii6PNCcs07k/BxM5i80iUSuPHUthYX6nh6uUjsdlGKJ4cAuGnqVa6CTtMaqEu2QlDQhKP+m3JLUhiOyUkVizVlHyEo0hHuRaosnYqQjHkI12EY6JyRNlpEqJyRRE5Eyzj/pJ9iMkUQlmcgaG06oSh7JtmIwygBCUoVRHih0hWwIrhqxEv8NnAh3KQjbJydIphxo2IzIOaETdnpUuvg87jfk2+cfDkQhI2cGP6loOyUtHRymFbtHr+GYTSVaOjy/DN1vZ6nLtUqbtdKrX9jq8dfKcPmSd0dbBlJ102+7JZ/NqGhDCnJ9a+99TRzjb0v3KKGzyJmvmseUlq9O2p5ziOZ1pHXzmPozzWak3I8/JnSpHS4ePdsmrepeLJYcSm2544nQkPYMSWuokZa9DHJ+obFoyS8aPYhiQLSj+pJiSHiSbEl6DzYrIssiIH6BmuoEtSRUSQjRacRaFaGTIyRKi7iTcSckUTIyAl5KuInKSaKJk6GiY0PFASC2ZFDtamYaNjDSKxjZKUqFgqQJT/AFDNvoK2O/ohF9wuQ8ZGSwJKMZNVGV8r71oyd9w7Xk2n4NvDaNzKy16HLU+xsYeMXx5EmQyY20es4dpK21tud/K40FG21ft+qPBYPEHHZlcLPvqzpw5UUqOTl4UpOz3WJmk1uvL+/Q5fEc1GLVPV7nm8XiMvBp4mYctWzT5aSpAxfD3dyZvZvNtts1Vrq2QUmMpHjeTs7Z0FjUVSLvEVAfkimGMjdg9SqG0/ok5AT7BsFDSkxJ+w+J5JvbYVjIWSRNqhmxJkmyiFURWOCUhBxbEmUoSYrGROQg8ybRJlELMXlGkIvvYmyiERau4sYlYmijSYVEDmNImyj14EWzFIYmxkxUwtFYhsWDHRRCMMY2OosaDrUpFX5KxiScgRhoBFOmxiQ9CWLFgZZIWcA9dAvYikPCZNxFQLaDSZZzHjJURHiMmK0On8rGbFjHsPBDoVg5tRZyMnMFWgNmSExI+BGXadfexDEViSQ8WCKJzlr6D9xK7E2UQFIRyDRjEHEkYn2DXcVrQUYnL5CaFGrAvQk0UTFTCpAswxh07FkYkYw+gAsLYKMiAJRDwYqQ8I2UQjLRLw9iKV7/fgpho9ESEi1kpGOXkLHbsRKg2EnEbsZMzQJRAhnsKuorChnpsZHYWvcaO4QFMOSDYmJpsJGQ11oFXstWgIvwC+xSgimY/Lpy83nmrfxXQ1ZlpUyfILPY0dE0K0U5UVzuY55J8kYaJcsVS0VX6urEa0UvZqSi+li4i0HchZImx0ToDQWhudcrXKm21Tt2t9tad6fIQcm/AE/JkWGMRRiIyMhuU+/wBBEhmSsxDSFYAhDYz6+4I/UYUeMqHhElIthbffgeL2JJaKJMrF9DIfyZ19z0IgwNajNhYr2YQGPcyLDEEN16mMK5gGn/17DYvT77ACBMZMXD29x8L/AKGQGY0DlKYn0+guDv8AMLW6FXiwwiUUK6mT+/kVlsUSEbNeS/0m15MxBoE27dDrSIWBuxpdfvoCX/JJlUSmqBRSey9PqJLYRjoS6FZWf1EX0FYyJFF6iv6MrhbCryF+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10" descr="data:image/jpeg;base64,/9j/4AAQSkZJRgABAQAAAQABAAD/2wCEAAkGBxQTEhUUExQUFRUXGBcaGBUXGBgcFxcYHBgXHBwXFxcYHCggGBwlHBcXITEhJSkrLi4uFx8zODMsNygtLiwBCgoKDg0OGhAQGywkICQsLCwsNDQsLCwsLCwsLCwsLCwsLCwsLCwsLCwsLCwsLCwsLCwsLCwsLCwsLCwsLCwsLP/AABEIAMkA+wMBIgACEQEDEQH/xAAbAAADAAMBAQAAAAAAAAAAAAABAgMABAUGB//EAC4QAAICAAQFAgQHAQAAAAAAAAABAhEDBCExBRJBUWFxgQaRwfATIqGx0eHxMv/EABkBAAMBAQEAAAAAAAAAAAAAAAECAwAFBP/EACYRAAICAgICAAYDAAAAAAAAAAABAhEDIQQSMUEFIlFhccETFEL/2gAMAwEAAhEDEQA/APicjG2YFFSZgOo8F1MSDQLAkFBCohoFg5R0how8pVrr+wjTQ1ULdhA15GiwMNGCgMYx7hACjHuZsGjGFjvuGc23bdt7t9fUaJk4qlV3re1dKo1aNeybXgDYzA0KwoRmOhpAFGFoLMQWjGEBQ73MYKDYEmFsCA2YxgGghAEVsNGNmGMAZTYrYyj4RvwYGg9qq69/AtBSCgMMZNaW6ZkUY0MtBkKwMaSGSMGoFgQXroAdLToFIAKQGh0Dl9A0CwUZXcLQErMYyH7DUCKDQUgMEmBDSgZympmsWhW2MoisVjCsFDUD0FYRQmGUAIJIUZoxgCLEyjIsLAEHUwJikYwoTHIxehjC0Wjgz6RbXoTNhcSxkklizSSSSUpUklstQx6/6sEu3+aNexk/mDlGSMjMwKQB4PsMgMyqY6jYg9DoRgiqHjAxr0HQyQrYriNhIpQeXsUURHISWGL+G0XTHgk+g3RMXu0a/wCGZyo2JRJvCM4mUiM9xZroPKIkkTZRE2gOJRxEfYRoZMEgcujGjDqZKKFoNk0gNDNCsUcxoWh0ha7+wGjJiyQQ8oIoAQisMkExhQWGgACYFRfcxoK9GYwUhqA0YN4FCgsA1BQAxQ6Eix4rYdCsf5jRiKMmVRMaIV2FpotgwHW9CPQ0YaDqJs4OFe5u4eVT++p6oYWzyzzJeTkxjqNLDOs8hpZr42WaGeFpbFWeLejlzwdDXlHqdXERp4+EefJjrwejHks0WZGI80XwMu3R51BtnockkSwsu3sm/Q73DOC4c4y/EnKEknSq09NF7srkMNRp+zLZrGqTaeh0cXGhFdpbObm5E5PrHRpYHAoPdv27d/6NHP8ACOV1zL+TozzWlr+zQzWO+qewuWGHr4GxTzdrbOXjZdxINnQcrNXFgc6cF6OjCT9kOgGM0YiJUEV7eTE+wqQUAIrXzAMYkAIGzGmjJMznZjDp0YkKlqOl1GQrMiMtxQjIDHw1roVROHUdaMpEmwjJNvQSXub/AAzB1spCPaVE5y6xs3Mnwt8peOS8HTy8tDdy2DfQ7OPjRpJHFycqSbbORhZSXRFll5Loz1uRytupI7Ufh9TVr5FJRx4/LPPHPkyPSPn+GmjXzSs9jnuBSw946HDz2V0HcVKNxdixzVOmqPNTwzSxoHWngNsfDyap9WeKWFy0dGOZR2cGGTbN3AwKp9Dfx5xhHbfbycHNZxu+ngjOMMP5LwlPN+DvZbiOHCWqTS11I8b4lDFipQSj0cV+9HneZvcyTJy5cnFxrQ8eHBSUr2WhnHG6+/Jtyz/PHllVqqfVLscnd9i1kI5ZePR6JYovdbHbJ83gM5iMRsdInNEmWZIhIqhZIDGm+wtCMdAAhgyAESwqIUzKMYIRIsewoDC1qOlYnuGI6FY8HqPZOI+Em2OvoIy+Xw7Z6DI5elsaHDstrqj0OHhcq29jq8XDq2crl5vSHyeXcmj1WSySaVo42RjVM9LwzEVHSacIaOLkl3nTO3w7hSSTevg6SzkcLScWl3S0NPh2e/Mkd78OM1TppnGzzal8+0dji44uF4nTBBYWPHRp2eM+JPhvluUVaPQLhc8CalhW4t6x/g9BPCU40xIZ/wCvJODuLLS4/wDZi1ONSXs+CZrKOLfQ18TF5FR7r4r4RyzbS06HhM9B3qdjspQ7x9nJimpuE/R5/PScnb1ObiI7GchocrEOTnjs7eB60Ra+YCrj+408Oq+/mefqejsQoyivIxeQHU3Yx4EuXnr8qaV+abqt9kyTKNCcu4Ghkybsm0WaEom0OmIKUkhZIRoZMSSAhkChRgUKx5pa17Ab9BWMgphsUAbAVT7GJCoKYwpSBtZc1oo2YLTSi+MjkOzkMWn46+Tu4WMqtnk8CZ08HMNpanWwZqVHJ5GC3Z6NZuN6Ul2OjlOJxj1/s8V+LqVjj9j0rkXpnjlw/uetxviCsRcvdH0PgkMSfLJNuDSdraj4jhYlO9z6bwL42j+HDAa5Fs5Ihn7ZIfIlf6HxQhhmnJuv2fSJyhSp2cLMZ6WDipPWEnp3QeD6/mu76i8fwuaKfVNM5mPGo5Oj2jp5ssp4v5I6a2L8VZfnwr6o+W8Zy9H17NtSw68Hyvjs1bR0vh8n/G4v0c34gqzRmvZ4/iMNjj4mHqdjiWL0rU5bWpHkJOR7uO2okvwh6HUQqPgiolnI1pCtdi2LEnyk2iiZCSDyjv0C43sJQ9kJREaLcos0I4jJkZREkirQkkTkiiZNsxjOLpvWl9RGTY6FGBQH7ijBi/8ADJChsxgpjxiTRSxkBjoqpaEkPzFYskzYwZam5hYmhoYZuYCPTibPPlSNmEh8Nk09EGJ6kzytG9gqzv8Aw/w/md2zgZbEPZfD7SR7cK1ZzuXJpUe44EnFVdo6OcxqWpw8pmuVai8Q4hpR45YXPJY8OTGGKjYzfFXsux87+IMX871PQ4mY5YuT03SPFcRk5yZ7Y41ii6PNCcs07k/BxM5i80iUSuPHUthYX6nh6uUjsdlGKJ4cAuGnqVa6CTtMaqEu2QlDQhKP+m3JLUhiOyUkVizVlHyEo0hHuRaosnYqQjHkI12EY6JyRNlpEqJyRRE5Eyzj/pJ9iMkUQlmcgaG06oSh7JtmIwygBCUoVRHih0hWwIrhqxEv8NnAh3KQjbJydIphxo2IzIOaETdnpUuvg87jfk2+cfDkQhI2cGP6loOyUtHRymFbtHr+GYTSVaOjy/DN1vZ6nLtUqbtdKrX9jq8dfKcPmSd0dbBlJ102+7JZ/NqGhDCnJ9a+99TRzjb0v3KKGzyJmvmseUlq9O2p5ziOZ1pHXzmPozzWak3I8/JnSpHS4ePdsmrepeLJYcSm2544nQkPYMSWuokZa9DHJ+obFoyS8aPYhiQLSj+pJiSHiSbEl6DzYrIssiIH6BmuoEtSRUSQjRacRaFaGTIyRKi7iTcSckUTIyAl5KuInKSaKJk6GiY0PFASC2ZFDtamYaNjDSKxjZKUqFgqQJT/AFDNvoK2O/ohF9wuQ8ZGSwJKMZNVGV8r71oyd9w7Xk2n4NvDaNzKy16HLU+xsYeMXx5EmQyY20es4dpK21tud/K40FG21ft+qPBYPEHHZlcLPvqzpw5UUqOTl4UpOz3WJmk1uvL+/Q5fEc1GLVPV7nm8XiMvBp4mYctWzT5aSpAxfD3dyZvZvNtts1Vrq2QUmMpHjeTs7Z0FjUVSLvEVAfkimGMjdg9SqG0/ok5AT7BsFDSkxJ+w+J5JvbYVjIWSRNqhmxJkmyiFURWOCUhBxbEmUoSYrGROQg8ybRJlELMXlGkIvvYmyiERau4sYlYmijSYVEDmNImyj14EWzFIYmxkxUwtFYhsWDHRRCMMY2OosaDrUpFX5KxiScgRhoBFOmxiQ9CWLFgZZIWcA9dAvYikPCZNxFQLaDSZZzHjJURHiMmK0On8rGbFjHsPBDoVg5tRZyMnMFWgNmSExI+BGXadfexDEViSQ8WCKJzlr6D9xK7E2UQFIRyDRjEHEkYn2DXcVrQUYnL5CaFGrAvQk0UTFTCpAswxh07FkYkYw+gAsLYKMiAJRDwYqQ8I2UQjLRLw9iKV7/fgpho9ESEi1kpGOXkLHbsRKg2EnEbsZMzQJRAhnsKuorChnpsZHYWvcaO4QFMOSDYmJpsJGQ11oFXstWgIvwC+xSgimY/Lpy83nmrfxXQ1ZlpUyfILPY0dE0K0U5UVzuY55J8kYaJcsVS0VX6urEa0UvZqSi+li4i0HchZImx0ToDQWhudcrXKm21Tt2t9tad6fIQcm/AE/JkWGMRRiIyMhuU+/wBBEhmSsxDSFYAhDYz6+4I/UYUeMqHhElIthbffgeL2JJaKJMrF9DIfyZ19z0IgwNajNhYr2YQGPcyLDEEN16mMK5gGn/17DYvT77ACBMZMXD29x8L/AKGQGY0DlKYn0+guDv8AMLW6FXiwwiUUK6mT+/kVlsUSEbNeS/0m15MxBoE27dDrSIWBuxpdfvoCX/JJlUSmqBRSey9PqJLYRjoS6FZWf1EX0FYyJFF6iv6MrhbCryF+D//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sp>
        <p:nvSpPr>
          <p:cNvPr id="6" name="AutoShape 12" descr="data:image/jpeg;base64,/9j/4AAQSkZJRgABAQAAAQABAAD/2wCEAAkGBxQTEhUUExQUFRUXGBcaGBUXGBgcFxcYHBgXHBwXFxcYHCggGBwlHBcXITEhJSkrLi4uFx8zODMsNygtLiwBCgoKDg0OGhAQGywkICQsLCwsNDQsLCwsLCwsLCwsLCwsLCwsLCwsLCwsLCwsLCwsLCwsLCwsLCwsLCwsLCwsLP/AABEIAMkA+wMBIgACEQEDEQH/xAAbAAADAAMBAQAAAAAAAAAAAAABAgMABAUGB//EAC4QAAICAAQFAgQHAQAAAAAAAAABAhEDBCExBRJBUWFxgQaRwfATIqGx0eHxMv/EABkBAAMBAQEAAAAAAAAAAAAAAAECAwAFBP/EACYRAAICAgICAAYDAAAAAAAAAAABAhEDIQQSMUEFIlFhccETFEL/2gAMAwEAAhEDEQA/APicjG2YFFSZgOo8F1MSDQLAkFBCohoFg5R0how8pVrr+wjTQ1ULdhA15GiwMNGCgMYx7hACjHuZsGjGFjvuGc23bdt7t9fUaJk4qlV3re1dKo1aNeybXgDYzA0KwoRmOhpAFGFoLMQWjGEBQ73MYKDYEmFsCA2YxgGghAEVsNGNmGMAZTYrYyj4RvwYGg9qq69/AtBSCgMMZNaW6ZkUY0MtBkKwMaSGSMGoFgQXroAdLToFIAKQGh0Dl9A0CwUZXcLQErMYyH7DUCKDQUgMEmBDSgZympmsWhW2MoisVjCsFDUD0FYRQmGUAIJIUZoxgCLEyjIsLAEHUwJikYwoTHIxehjC0Wjgz6RbXoTNhcSxkklizSSSSUpUklstQx6/6sEu3+aNexk/mDlGSMjMwKQB4PsMgMyqY6jYg9DoRgiqHjAxr0HQyQrYriNhIpQeXsUURHISWGL+G0XTHgk+g3RMXu0a/wCGZyo2JRJvCM4mUiM9xZroPKIkkTZRE2gOJRxEfYRoZMEgcujGjDqZKKFoNk0gNDNCsUcxoWh0ha7+wGjJiyQQ8oIoAQisMkExhQWGgACYFRfcxoK9GYwUhqA0YN4FCgsA1BQAxQ6Eix4rYdCsf5jRiKMmVRMaIV2FpotgwHW9CPQ0YaDqJs4OFe5u4eVT++p6oYWzyzzJeTkxjqNLDOs8hpZr42WaGeFpbFWeLejlzwdDXlHqdXERp4+EefJjrwejHks0WZGI80XwMu3R51BtnockkSwsu3sm/Q73DOC4c4y/EnKEknSq09NF7srkMNRp+zLZrGqTaeh0cXGhFdpbObm5E5PrHRpYHAoPdv27d/6NHP8ACOV1zL+TozzWlr+zQzWO+qewuWGHr4GxTzdrbOXjZdxINnQcrNXFgc6cF6OjCT9kOgGM0YiJUEV7eTE+wqQUAIrXzAMYkAIGzGmjJMznZjDp0YkKlqOl1GQrMiMtxQjIDHw1roVROHUdaMpEmwjJNvQSXub/AAzB1spCPaVE5y6xs3Mnwt8peOS8HTy8tDdy2DfQ7OPjRpJHFycqSbbORhZSXRFll5Loz1uRytupI7Ufh9TVr5FJRx4/LPPHPkyPSPn+GmjXzSs9jnuBSw946HDz2V0HcVKNxdixzVOmqPNTwzSxoHWngNsfDyap9WeKWFy0dGOZR2cGGTbN3AwKp9Dfx5xhHbfbycHNZxu+ngjOMMP5LwlPN+DvZbiOHCWqTS11I8b4lDFipQSj0cV+9HneZvcyTJy5cnFxrQ8eHBSUr2WhnHG6+/Jtyz/PHllVqqfVLscnd9i1kI5ZePR6JYovdbHbJ83gM5iMRsdInNEmWZIhIqhZIDGm+wtCMdAAhgyAESwqIUzKMYIRIsewoDC1qOlYnuGI6FY8HqPZOI+Em2OvoIy+Xw7Z6DI5elsaHDstrqj0OHhcq29jq8XDq2crl5vSHyeXcmj1WSySaVo42RjVM9LwzEVHSacIaOLkl3nTO3w7hSSTevg6SzkcLScWl3S0NPh2e/Mkd78OM1TppnGzzal8+0dji44uF4nTBBYWPHRp2eM+JPhvluUVaPQLhc8CalhW4t6x/g9BPCU40xIZ/wCvJODuLLS4/wDZi1ONSXs+CZrKOLfQ18TF5FR7r4r4RyzbS06HhM9B3qdjspQ7x9nJimpuE/R5/PScnb1ObiI7GchocrEOTnjs7eB60Ra+YCrj+408Oq+/mefqejsQoyivIxeQHU3Yx4EuXnr8qaV+abqt9kyTKNCcu4Ghkybsm0WaEom0OmIKUkhZIRoZMSSAhkChRgUKx5pa17Ab9BWMgphsUAbAVT7GJCoKYwpSBtZc1oo2YLTSi+MjkOzkMWn46+Tu4WMqtnk8CZ08HMNpanWwZqVHJ5GC3Z6NZuN6Ul2OjlOJxj1/s8V+LqVjj9j0rkXpnjlw/uetxviCsRcvdH0PgkMSfLJNuDSdraj4jhYlO9z6bwL42j+HDAa5Fs5Ihn7ZIfIlf6HxQhhmnJuv2fSJyhSp2cLMZ6WDipPWEnp3QeD6/mu76i8fwuaKfVNM5mPGo5Oj2jp5ssp4v5I6a2L8VZfnwr6o+W8Zy9H17NtSw68Hyvjs1bR0vh8n/G4v0c34gqzRmvZ4/iMNjj4mHqdjiWL0rU5bWpHkJOR7uO2okvwh6HUQqPgiolnI1pCtdi2LEnyk2iiZCSDyjv0C43sJQ9kJREaLcos0I4jJkZREkirQkkTkiiZNsxjOLpvWl9RGTY6FGBQH7ijBi/8ADJChsxgpjxiTRSxkBjoqpaEkPzFYskzYwZam5hYmhoYZuYCPTibPPlSNmEh8Nk09EGJ6kzytG9gqzv8Aw/w/md2zgZbEPZfD7SR7cK1ZzuXJpUe44EnFVdo6OcxqWpw8pmuVai8Q4hpR45YXPJY8OTGGKjYzfFXsux87+IMX871PQ4mY5YuT03SPFcRk5yZ7Y41ii6PNCcs07k/BxM5i80iUSuPHUthYX6nh6uUjsdlGKJ4cAuGnqVa6CTtMaqEu2QlDQhKP+m3JLUhiOyUkVizVlHyEo0hHuRaosnYqQjHkI12EY6JyRNlpEqJyRRE5Eyzj/pJ9iMkUQlmcgaG06oSh7JtmIwygBCUoVRHih0hWwIrhqxEv8NnAh3KQjbJydIphxo2IzIOaETdnpUuvg87jfk2+cfDkQhI2cGP6loOyUtHRymFbtHr+GYTSVaOjy/DN1vZ6nLtUqbtdKrX9jq8dfKcPmSd0dbBlJ102+7JZ/NqGhDCnJ9a+99TRzjb0v3KKGzyJmvmseUlq9O2p5ziOZ1pHXzmPozzWak3I8/JnSpHS4ePdsmrepeLJYcSm2544nQkPYMSWuokZa9DHJ+obFoyS8aPYhiQLSj+pJiSHiSbEl6DzYrIssiIH6BmuoEtSRUSQjRacRaFaGTIyRKi7iTcSckUTIyAl5KuInKSaKJk6GiY0PFASC2ZFDtamYaNjDSKxjZKUqFgqQJT/AFDNvoK2O/ohF9wuQ8ZGSwJKMZNVGV8r71oyd9w7Xk2n4NvDaNzKy16HLU+xsYeMXx5EmQyY20es4dpK21tud/K40FG21ft+qPBYPEHHZlcLPvqzpw5UUqOTl4UpOz3WJmk1uvL+/Q5fEc1GLVPV7nm8XiMvBp4mYctWzT5aSpAxfD3dyZvZvNtts1Vrq2QUmMpHjeTs7Z0FjUVSLvEVAfkimGMjdg9SqG0/ok5AT7BsFDSkxJ+w+J5JvbYVjIWSRNqhmxJkmyiFURWOCUhBxbEmUoSYrGROQg8ybRJlELMXlGkIvvYmyiERau4sYlYmijSYVEDmNImyj14EWzFIYmxkxUwtFYhsWDHRRCMMY2OosaDrUpFX5KxiScgRhoBFOmxiQ9CWLFgZZIWcA9dAvYikPCZNxFQLaDSZZzHjJURHiMmK0On8rGbFjHsPBDoVg5tRZyMnMFWgNmSExI+BGXadfexDEViSQ8WCKJzlr6D9xK7E2UQFIRyDRjEHEkYn2DXcVrQUYnL5CaFGrAvQk0UTFTCpAswxh07FkYkYw+gAsLYKMiAJRDwYqQ8I2UQjLRLw9iKV7/fgpho9ESEi1kpGOXkLHbsRKg2EnEbsZMzQJRAhnsKuorChnpsZHYWvcaO4QFMOSDYmJpsJGQ11oFXstWgIvwC+xSgimY/Lpy83nmrfxXQ1ZlpUyfILPY0dE0K0U5UVzuY55J8kYaJcsVS0VX6urEa0UvZqSi+li4i0HchZImx0ToDQWhudcrXKm21Tt2t9tad6fIQcm/AE/JkWGMRRiIyMhuU+/wBBEhmSsxDSFYAhDYz6+4I/UYUeMqHhElIthbffgeL2JJaKJMrF9DIfyZ19z0IgwNajNhYr2YQGPcyLDEEN16mMK5gGn/17DYvT77ACBMZMXD29x8L/AKGQGY0DlKYn0+guDv8AMLW6FXiwwiUUK6mT+/kVlsUSEbNeS/0m15MxBoE27dDrSIWBuxpdfvoCX/JJlUSmqBRSey9PqJLYRjoS6FZWf1EX0FYyJFF6iv6MrhbCryF+D//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14" descr="data:image/jpeg;base64,/9j/4AAQSkZJRgABAQAAAQABAAD/2wCEAAkGBxQTEhUUExQUFRUXGBcaGBUXGBgcFxcYHBgXHBwXFxcYHCggGBwlHBcXITEhJSkrLi4uFx8zODMsNygtLiwBCgoKDg0OGhAQGywkICQsLCwsNDQsLCwsLCwsLCwsLCwsLCwsLCwsLCwsLCwsLCwsLCwsLCwsLCwsLCwsLCwsLP/AABEIAMkA+wMBIgACEQEDEQH/xAAbAAADAAMBAQAAAAAAAAAAAAABAgMABAUGB//EAC4QAAICAAQFAgQHAQAAAAAAAAABAhEDBCExBRJBUWFxgQaRwfATIqGx0eHxMv/EABkBAAMBAQEAAAAAAAAAAAAAAAECAwAFBP/EACYRAAICAgICAAYDAAAAAAAAAAABAhEDIQQSMUEFIlFhccETFEL/2gAMAwEAAhEDEQA/APicjG2YFFSZgOo8F1MSDQLAkFBCohoFg5R0how8pVrr+wjTQ1ULdhA15GiwMNGCgMYx7hACjHuZsGjGFjvuGc23bdt7t9fUaJk4qlV3re1dKo1aNeybXgDYzA0KwoRmOhpAFGFoLMQWjGEBQ73MYKDYEmFsCA2YxgGghAEVsNGNmGMAZTYrYyj4RvwYGg9qq69/AtBSCgMMZNaW6ZkUY0MtBkKwMaSGSMGoFgQXroAdLToFIAKQGh0Dl9A0CwUZXcLQErMYyH7DUCKDQUgMEmBDSgZympmsWhW2MoisVjCsFDUD0FYRQmGUAIJIUZoxgCLEyjIsLAEHUwJikYwoTHIxehjC0Wjgz6RbXoTNhcSxkklizSSSSUpUklstQx6/6sEu3+aNexk/mDlGSMjMwKQB4PsMgMyqY6jYg9DoRgiqHjAxr0HQyQrYriNhIpQeXsUURHISWGL+G0XTHgk+g3RMXu0a/wCGZyo2JRJvCM4mUiM9xZroPKIkkTZRE2gOJRxEfYRoZMEgcujGjDqZKKFoNk0gNDNCsUcxoWh0ha7+wGjJiyQQ8oIoAQisMkExhQWGgACYFRfcxoK9GYwUhqA0YN4FCgsA1BQAxQ6Eix4rYdCsf5jRiKMmVRMaIV2FpotgwHW9CPQ0YaDqJs4OFe5u4eVT++p6oYWzyzzJeTkxjqNLDOs8hpZr42WaGeFpbFWeLejlzwdDXlHqdXERp4+EefJjrwejHks0WZGI80XwMu3R51BtnockkSwsu3sm/Q73DOC4c4y/EnKEknSq09NF7srkMNRp+zLZrGqTaeh0cXGhFdpbObm5E5PrHRpYHAoPdv27d/6NHP8ACOV1zL+TozzWlr+zQzWO+qewuWGHr4GxTzdrbOXjZdxINnQcrNXFgc6cF6OjCT9kOgGM0YiJUEV7eTE+wqQUAIrXzAMYkAIGzGmjJMznZjDp0YkKlqOl1GQrMiMtxQjIDHw1roVROHUdaMpEmwjJNvQSXub/AAzB1spCPaVE5y6xs3Mnwt8peOS8HTy8tDdy2DfQ7OPjRpJHFycqSbbORhZSXRFll5Loz1uRytupI7Ufh9TVr5FJRx4/LPPHPkyPSPn+GmjXzSs9jnuBSw946HDz2V0HcVKNxdixzVOmqPNTwzSxoHWngNsfDyap9WeKWFy0dGOZR2cGGTbN3AwKp9Dfx5xhHbfbycHNZxu+ngjOMMP5LwlPN+DvZbiOHCWqTS11I8b4lDFipQSj0cV+9HneZvcyTJy5cnFxrQ8eHBSUr2WhnHG6+/Jtyz/PHllVqqfVLscnd9i1kI5ZePR6JYovdbHbJ83gM5iMRsdInNEmWZIhIqhZIDGm+wtCMdAAhgyAESwqIUzKMYIRIsewoDC1qOlYnuGI6FY8HqPZOI+Em2OvoIy+Xw7Z6DI5elsaHDstrqj0OHhcq29jq8XDq2crl5vSHyeXcmj1WSySaVo42RjVM9LwzEVHSacIaOLkl3nTO3w7hSSTevg6SzkcLScWl3S0NPh2e/Mkd78OM1TppnGzzal8+0dji44uF4nTBBYWPHRp2eM+JPhvluUVaPQLhc8CalhW4t6x/g9BPCU40xIZ/wCvJODuLLS4/wDZi1ONSXs+CZrKOLfQ18TF5FR7r4r4RyzbS06HhM9B3qdjspQ7x9nJimpuE/R5/PScnb1ObiI7GchocrEOTnjs7eB60Ra+YCrj+408Oq+/mefqejsQoyivIxeQHU3Yx4EuXnr8qaV+abqt9kyTKNCcu4Ghkybsm0WaEom0OmIKUkhZIRoZMSSAhkChRgUKx5pa17Ab9BWMgphsUAbAVT7GJCoKYwpSBtZc1oo2YLTSi+MjkOzkMWn46+Tu4WMqtnk8CZ08HMNpanWwZqVHJ5GC3Z6NZuN6Ul2OjlOJxj1/s8V+LqVjj9j0rkXpnjlw/uetxviCsRcvdH0PgkMSfLJNuDSdraj4jhYlO9z6bwL42j+HDAa5Fs5Ihn7ZIfIlf6HxQhhmnJuv2fSJyhSp2cLMZ6WDipPWEnp3QeD6/mu76i8fwuaKfVNM5mPGo5Oj2jp5ssp4v5I6a2L8VZfnwr6o+W8Zy9H17NtSw68Hyvjs1bR0vh8n/G4v0c34gqzRmvZ4/iMNjj4mHqdjiWL0rU5bWpHkJOR7uO2okvwh6HUQqPgiolnI1pCtdi2LEnyk2iiZCSDyjv0C43sJQ9kJREaLcos0I4jJkZREkirQkkTkiiZNsxjOLpvWl9RGTY6FGBQH7ijBi/8ADJChsxgpjxiTRSxkBjoqpaEkPzFYskzYwZam5hYmhoYZuYCPTibPPlSNmEh8Nk09EGJ6kzytG9gqzv8Aw/w/md2zgZbEPZfD7SR7cK1ZzuXJpUe44EnFVdo6OcxqWpw8pmuVai8Q4hpR45YXPJY8OTGGKjYzfFXsux87+IMX871PQ4mY5YuT03SPFcRk5yZ7Y41ii6PNCcs07k/BxM5i80iUSuPHUthYX6nh6uUjsdlGKJ4cAuGnqVa6CTtMaqEu2QlDQhKP+m3JLUhiOyUkVizVlHyEo0hHuRaosnYqQjHkI12EY6JyRNlpEqJyRRE5Eyzj/pJ9iMkUQlmcgaG06oSh7JtmIwygBCUoVRHih0hWwIrhqxEv8NnAh3KQjbJydIphxo2IzIOaETdnpUuvg87jfk2+cfDkQhI2cGP6loOyUtHRymFbtHr+GYTSVaOjy/DN1vZ6nLtUqbtdKrX9jq8dfKcPmSd0dbBlJ102+7JZ/NqGhDCnJ9a+99TRzjb0v3KKGzyJmvmseUlq9O2p5ziOZ1pHXzmPozzWak3I8/JnSpHS4ePdsmrepeLJYcSm2544nQkPYMSWuokZa9DHJ+obFoyS8aPYhiQLSj+pJiSHiSbEl6DzYrIssiIH6BmuoEtSRUSQjRacRaFaGTIyRKi7iTcSckUTIyAl5KuInKSaKJk6GiY0PFASC2ZFDtamYaNjDSKxjZKUqFgqQJT/AFDNvoK2O/ohF9wuQ8ZGSwJKMZNVGV8r71oyd9w7Xk2n4NvDaNzKy16HLU+xsYeMXx5EmQyY20es4dpK21tud/K40FG21ft+qPBYPEHHZlcLPvqzpw5UUqOTl4UpOz3WJmk1uvL+/Q5fEc1GLVPV7nm8XiMvBp4mYctWzT5aSpAxfD3dyZvZvNtts1Vrq2QUmMpHjeTs7Z0FjUVSLvEVAfkimGMjdg9SqG0/ok5AT7BsFDSkxJ+w+J5JvbYVjIWSRNqhmxJkmyiFURWOCUhBxbEmUoSYrGROQg8ybRJlELMXlGkIvvYmyiERau4sYlYmijSYVEDmNImyj14EWzFIYmxkxUwtFYhsWDHRRCMMY2OosaDrUpFX5KxiScgRhoBFOmxiQ9CWLFgZZIWcA9dAvYikPCZNxFQLaDSZZzHjJURHiMmK0On8rGbFjHsPBDoVg5tRZyMnMFWgNmSExI+BGXadfexDEViSQ8WCKJzlr6D9xK7E2UQFIRyDRjEHEkYn2DXcVrQUYnL5CaFGrAvQk0UTFTCpAswxh07FkYkYw+gAsLYKMiAJRDwYqQ8I2UQjLRLw9iKV7/fgpho9ESEi1kpGOXkLHbsRKg2EnEbsZMzQJRAhnsKuorChnpsZHYWvcaO4QFMOSDYmJpsJGQ11oFXstWgIvwC+xSgimY/Lpy83nmrfxXQ1ZlpUyfILPY0dE0K0U5UVzuY55J8kYaJcsVS0VX6urEa0UvZqSi+li4i0HchZImx0ToDQWhudcrXKm21Tt2t9tad6fIQcm/AE/JkWGMRRiIyMhuU+/wBBEhmSsxDSFYAhDYz6+4I/UYUeMqHhElIthbffgeL2JJaKJMrF9DIfyZ19z0IgwNajNhYr2YQGPcyLDEEN16mMK5gGn/17DYvT77ACBMZMXD29x8L/AKGQGY0DlKYn0+guDv8AMLW6FXiwwiUUK6mT+/kVlsUSEbNeS/0m15MxBoE27dDrSIWBuxpdfvoCX/JJlUSmqBRSey9PqJLYRjoS6FZWf1EX0FYyJFF6iv6MrhbCryF+D//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40" name="Picture 16"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7" y="3356991"/>
            <a:ext cx="2464458" cy="1760327"/>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piè di pagina 7"/>
          <p:cNvSpPr>
            <a:spLocks noGrp="1"/>
          </p:cNvSpPr>
          <p:nvPr>
            <p:ph type="ftr" sz="quarter" idx="11"/>
          </p:nvPr>
        </p:nvSpPr>
        <p:spPr/>
        <p:txBody>
          <a:bodyPr/>
          <a:lstStyle/>
          <a:p>
            <a:r>
              <a:rPr lang="it-IT" smtClean="0"/>
              <a:t>KIIA_28_9_2015_D.FARGION</a:t>
            </a:r>
            <a:endParaRPr lang="it-IT"/>
          </a:p>
        </p:txBody>
      </p:sp>
      <p:sp>
        <p:nvSpPr>
          <p:cNvPr id="9" name="Segnaposto numero diapositiva 8"/>
          <p:cNvSpPr>
            <a:spLocks noGrp="1"/>
          </p:cNvSpPr>
          <p:nvPr>
            <p:ph type="sldNum" sz="quarter" idx="12"/>
          </p:nvPr>
        </p:nvSpPr>
        <p:spPr/>
        <p:txBody>
          <a:bodyPr/>
          <a:lstStyle/>
          <a:p>
            <a:fld id="{1A114E36-0AEA-40C4-85FE-0B7DF346B73A}" type="slidenum">
              <a:rPr lang="it-IT" smtClean="0"/>
              <a:pPr/>
              <a:t>24</a:t>
            </a:fld>
            <a:endParaRPr lang="it-IT"/>
          </a:p>
        </p:txBody>
      </p:sp>
    </p:spTree>
    <p:extLst>
      <p:ext uri="{BB962C8B-B14F-4D97-AF65-F5344CB8AC3E}">
        <p14:creationId xmlns:p14="http://schemas.microsoft.com/office/powerpoint/2010/main" val="1670780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0" y="2034868"/>
            <a:ext cx="9360252" cy="482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2" name="Picture 2" descr="https://inspirehep.net/record/914200/files/icrc1141_fig03.png"/>
          <p:cNvPicPr>
            <a:picLocks noChangeAspect="1" noChangeArrowheads="1"/>
          </p:cNvPicPr>
          <p:nvPr/>
        </p:nvPicPr>
        <p:blipFill>
          <a:blip r:embed="rId3"/>
          <a:srcRect/>
          <a:stretch>
            <a:fillRect/>
          </a:stretch>
        </p:blipFill>
        <p:spPr bwMode="auto">
          <a:xfrm>
            <a:off x="285720" y="2000240"/>
            <a:ext cx="8429652" cy="4429156"/>
          </a:xfrm>
          <a:prstGeom prst="rect">
            <a:avLst/>
          </a:prstGeom>
          <a:noFill/>
        </p:spPr>
      </p:pic>
      <p:sp>
        <p:nvSpPr>
          <p:cNvPr id="2" name="Titolo 1"/>
          <p:cNvSpPr>
            <a:spLocks noGrp="1"/>
          </p:cNvSpPr>
          <p:nvPr>
            <p:ph type="title"/>
          </p:nvPr>
        </p:nvSpPr>
        <p:spPr/>
        <p:txBody>
          <a:bodyPr/>
          <a:lstStyle/>
          <a:p>
            <a:r>
              <a:rPr lang="it-IT" dirty="0" smtClean="0"/>
              <a:t>Gamma COMPTON:OSSE </a:t>
            </a:r>
            <a:r>
              <a:rPr lang="it-IT" dirty="0" err="1" smtClean="0"/>
              <a:t>halo</a:t>
            </a:r>
            <a:endParaRPr lang="it-IT"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40" y="1478236"/>
            <a:ext cx="10287040" cy="730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25</a:t>
            </a:fld>
            <a:endParaRPr lang="it-IT"/>
          </a:p>
        </p:txBody>
      </p:sp>
    </p:spTree>
    <p:extLst>
      <p:ext uri="{BB962C8B-B14F-4D97-AF65-F5344CB8AC3E}">
        <p14:creationId xmlns:p14="http://schemas.microsoft.com/office/powerpoint/2010/main" val="37578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68760"/>
            <a:ext cx="9359097"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9" y="1352972"/>
            <a:ext cx="8352928" cy="488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normAutofit fontScale="90000"/>
          </a:bodyPr>
          <a:lstStyle/>
          <a:p>
            <a:r>
              <a:rPr lang="it-IT" dirty="0" smtClean="0"/>
              <a:t>AUGER over </a:t>
            </a:r>
            <a:r>
              <a:rPr lang="it-IT" dirty="0" err="1" smtClean="0"/>
              <a:t>Planck</a:t>
            </a:r>
            <a:r>
              <a:rPr lang="it-IT" dirty="0" smtClean="0"/>
              <a:t> IR </a:t>
            </a:r>
            <a:r>
              <a:rPr lang="it-IT" dirty="0" err="1" smtClean="0"/>
              <a:t>Galactic</a:t>
            </a:r>
            <a:r>
              <a:rPr lang="it-IT" dirty="0" smtClean="0"/>
              <a:t> </a:t>
            </a:r>
            <a:r>
              <a:rPr lang="it-IT" dirty="0" err="1" smtClean="0"/>
              <a:t>Map</a:t>
            </a:r>
            <a:r>
              <a:rPr lang="it-IT" dirty="0" smtClean="0"/>
              <a:t>: The GC </a:t>
            </a:r>
            <a:r>
              <a:rPr lang="it-IT" dirty="0" err="1" smtClean="0"/>
              <a:t>role</a:t>
            </a:r>
            <a:endParaRPr lang="it-IT"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9" y="1340768"/>
            <a:ext cx="9347413"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26</a:t>
            </a:fld>
            <a:endParaRPr lang="it-IT"/>
          </a:p>
        </p:txBody>
      </p:sp>
    </p:spTree>
    <p:extLst>
      <p:ext uri="{BB962C8B-B14F-4D97-AF65-F5344CB8AC3E}">
        <p14:creationId xmlns:p14="http://schemas.microsoft.com/office/powerpoint/2010/main" val="6820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http://i.space.com/images/i/000/024/775/original/magnetic-outflows-milky-way.jpg?1357150775"/>
          <p:cNvPicPr>
            <a:picLocks noChangeAspect="1" noChangeArrowheads="1"/>
          </p:cNvPicPr>
          <p:nvPr/>
        </p:nvPicPr>
        <p:blipFill>
          <a:blip r:embed="rId2"/>
          <a:srcRect/>
          <a:stretch>
            <a:fillRect/>
          </a:stretch>
        </p:blipFill>
        <p:spPr bwMode="auto">
          <a:xfrm>
            <a:off x="142844" y="857232"/>
            <a:ext cx="9001156" cy="6953394"/>
          </a:xfrm>
          <a:prstGeom prst="rect">
            <a:avLst/>
          </a:prstGeom>
          <a:noFill/>
        </p:spPr>
      </p:pic>
      <p:sp>
        <p:nvSpPr>
          <p:cNvPr id="2" name="Titolo 1"/>
          <p:cNvSpPr>
            <a:spLocks noGrp="1"/>
          </p:cNvSpPr>
          <p:nvPr>
            <p:ph type="title"/>
          </p:nvPr>
        </p:nvSpPr>
        <p:spPr>
          <a:xfrm>
            <a:off x="457200" y="274638"/>
            <a:ext cx="7115196" cy="368280"/>
          </a:xfrm>
        </p:spPr>
        <p:txBody>
          <a:bodyPr>
            <a:normAutofit fontScale="90000"/>
          </a:bodyPr>
          <a:lstStyle/>
          <a:p>
            <a:r>
              <a:rPr lang="it-IT" dirty="0" err="1" smtClean="0"/>
              <a:t>Galactic</a:t>
            </a:r>
            <a:r>
              <a:rPr lang="it-IT" dirty="0" smtClean="0"/>
              <a:t> </a:t>
            </a:r>
            <a:r>
              <a:rPr lang="it-IT" dirty="0" err="1" smtClean="0"/>
              <a:t>spur</a:t>
            </a:r>
            <a:endParaRPr lang="it-IT"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55" y="1587788"/>
            <a:ext cx="9793088"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12"/>
            <a:ext cx="9359097" cy="64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457200" y="274638"/>
            <a:ext cx="7115196" cy="368280"/>
          </a:xfrm>
        </p:spPr>
        <p:txBody>
          <a:bodyPr>
            <a:normAutofit fontScale="90000"/>
          </a:bodyPr>
          <a:lstStyle/>
          <a:p>
            <a:r>
              <a:rPr lang="it-IT" dirty="0" err="1" smtClean="0"/>
              <a:t>Planck</a:t>
            </a:r>
            <a:endParaRPr lang="it-IT" dirty="0"/>
          </a:p>
        </p:txBody>
      </p:sp>
      <p:pic>
        <p:nvPicPr>
          <p:cNvPr id="35842" name="Picture 2"/>
          <p:cNvPicPr>
            <a:picLocks noChangeAspect="1" noChangeArrowheads="1"/>
          </p:cNvPicPr>
          <p:nvPr/>
        </p:nvPicPr>
        <p:blipFill>
          <a:blip r:embed="rId3"/>
          <a:srcRect/>
          <a:stretch>
            <a:fillRect/>
          </a:stretch>
        </p:blipFill>
        <p:spPr bwMode="auto">
          <a:xfrm>
            <a:off x="641350" y="790575"/>
            <a:ext cx="7963098" cy="5276850"/>
          </a:xfrm>
          <a:prstGeom prst="rect">
            <a:avLst/>
          </a:prstGeom>
          <a:noFill/>
          <a:ln w="9525">
            <a:noFill/>
            <a:miter lim="800000"/>
            <a:headEnd/>
            <a:tailEnd/>
          </a:ln>
          <a:effec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28</a:t>
            </a:fld>
            <a:endParaRPr lang="it-IT"/>
          </a:p>
        </p:txBody>
      </p:sp>
    </p:spTree>
    <p:extLst>
      <p:ext uri="{BB962C8B-B14F-4D97-AF65-F5344CB8AC3E}">
        <p14:creationId xmlns:p14="http://schemas.microsoft.com/office/powerpoint/2010/main" val="30960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548680"/>
            <a:ext cx="8085584" cy="1008112"/>
          </a:xfrm>
        </p:spPr>
        <p:txBody>
          <a:bodyPr>
            <a:normAutofit fontScale="90000"/>
          </a:bodyPr>
          <a:lstStyle/>
          <a:p>
            <a:r>
              <a:rPr lang="en-US" b="1" dirty="0">
                <a:solidFill>
                  <a:srgbClr val="C00000"/>
                </a:solidFill>
              </a:rPr>
              <a:t>Light nuclei solving the AUGER puzzles: the Cen-A </a:t>
            </a:r>
            <a:r>
              <a:rPr lang="en-US" b="1" dirty="0" smtClean="0">
                <a:solidFill>
                  <a:srgbClr val="C00000"/>
                </a:solidFill>
              </a:rPr>
              <a:t>imprint--2008</a:t>
            </a:r>
            <a:r>
              <a:rPr lang="en-US" b="1" dirty="0"/>
              <a:t/>
            </a:r>
            <a:br>
              <a:rPr lang="en-US" b="1" dirty="0"/>
            </a:br>
            <a:endParaRPr lang="it-IT" dirty="0"/>
          </a:p>
        </p:txBody>
      </p:sp>
      <p:sp>
        <p:nvSpPr>
          <p:cNvPr id="3" name="Segnaposto contenuto 2"/>
          <p:cNvSpPr>
            <a:spLocks noGrp="1"/>
          </p:cNvSpPr>
          <p:nvPr>
            <p:ph idx="1"/>
          </p:nvPr>
        </p:nvSpPr>
        <p:spPr>
          <a:xfrm>
            <a:off x="539552" y="1412776"/>
            <a:ext cx="8363272" cy="5069160"/>
          </a:xfrm>
        </p:spPr>
        <p:txBody>
          <a:bodyPr>
            <a:normAutofit fontScale="25000" lnSpcReduction="20000"/>
          </a:bodyPr>
          <a:lstStyle/>
          <a:p>
            <a:pPr fontAlgn="base"/>
            <a:r>
              <a:rPr lang="en-US" sz="7200" dirty="0" smtClean="0"/>
              <a:t>D </a:t>
            </a:r>
            <a:r>
              <a:rPr lang="en-US" sz="7200" dirty="0" err="1"/>
              <a:t>Fargion</a:t>
            </a:r>
            <a:endParaRPr lang="en-US" sz="7200" dirty="0"/>
          </a:p>
          <a:p>
            <a:pPr fontAlgn="base"/>
            <a:r>
              <a:rPr lang="en-US" sz="4300" b="1" dirty="0"/>
              <a:t>Published 30 September </a:t>
            </a:r>
            <a:r>
              <a:rPr lang="en-US" sz="12800" b="1" dirty="0"/>
              <a:t>2008</a:t>
            </a:r>
            <a:r>
              <a:rPr lang="en-US" sz="9600" b="1" dirty="0"/>
              <a:t> •  </a:t>
            </a:r>
            <a:r>
              <a:rPr lang="en-US" sz="9600" b="1" dirty="0" err="1">
                <a:hlinkClick r:id="rId2"/>
              </a:rPr>
              <a:t>Physica</a:t>
            </a:r>
            <a:r>
              <a:rPr lang="en-US" sz="9600" b="1" dirty="0">
                <a:hlinkClick r:id="rId2"/>
              </a:rPr>
              <a:t> </a:t>
            </a:r>
            <a:r>
              <a:rPr lang="en-US" sz="9600" b="1" dirty="0" err="1">
                <a:hlinkClick r:id="rId2"/>
              </a:rPr>
              <a:t>Scripta</a:t>
            </a:r>
            <a:r>
              <a:rPr lang="en-US" sz="9600" b="1" dirty="0" err="1"/>
              <a:t>,</a:t>
            </a:r>
            <a:r>
              <a:rPr lang="en-US" sz="9600" b="1" dirty="0" err="1">
                <a:hlinkClick r:id="rId3"/>
              </a:rPr>
              <a:t>Volume</a:t>
            </a:r>
            <a:r>
              <a:rPr lang="en-US" sz="9600" b="1" dirty="0">
                <a:hlinkClick r:id="rId3"/>
              </a:rPr>
              <a:t> 78</a:t>
            </a:r>
            <a:r>
              <a:rPr lang="en-US" sz="9600" b="1" dirty="0"/>
              <a:t>, </a:t>
            </a:r>
            <a:r>
              <a:rPr lang="en-US" sz="9600" b="1" dirty="0">
                <a:hlinkClick r:id="rId4"/>
              </a:rPr>
              <a:t>Number </a:t>
            </a:r>
            <a:r>
              <a:rPr lang="en-US" sz="9600" b="1" dirty="0" smtClean="0">
                <a:hlinkClick r:id="rId4"/>
              </a:rPr>
              <a:t>4</a:t>
            </a:r>
            <a:endParaRPr lang="en-US" sz="4000" b="1" dirty="0"/>
          </a:p>
          <a:p>
            <a:pPr fontAlgn="base"/>
            <a:r>
              <a:rPr lang="en-US" sz="5600" b="1" dirty="0"/>
              <a:t>Ultra-high-energy cosmic rays' (UHECR) maps at 60 </a:t>
            </a:r>
            <a:r>
              <a:rPr lang="en-US" sz="5600" b="1" dirty="0" err="1"/>
              <a:t>EeV</a:t>
            </a:r>
            <a:r>
              <a:rPr lang="en-US" sz="5600" b="1" dirty="0"/>
              <a:t> have been found recently by the AUGER group to be spreading anisotropy signatures in the sky. The results have been interpreted as a manifestation of AGN sources ejecting protons at GZK (Greisen–</a:t>
            </a:r>
            <a:r>
              <a:rPr lang="en-US" sz="5600" b="1" dirty="0" err="1"/>
              <a:t>Zatsepin</a:t>
            </a:r>
            <a:r>
              <a:rPr lang="en-US" sz="5600" b="1" dirty="0"/>
              <a:t>–</a:t>
            </a:r>
            <a:r>
              <a:rPr lang="en-US" sz="5600" b="1" dirty="0" err="1"/>
              <a:t>Kuzmin</a:t>
            </a:r>
            <a:r>
              <a:rPr lang="en-US" sz="5600" b="1" dirty="0"/>
              <a:t>) edges, around or below 80 </a:t>
            </a:r>
            <a:r>
              <a:rPr lang="en-US" sz="5600" b="1" dirty="0" err="1"/>
              <a:t>Mpc</a:t>
            </a:r>
            <a:r>
              <a:rPr lang="en-US" sz="5600" b="1" dirty="0"/>
              <a:t> distances, mostly from </a:t>
            </a:r>
            <a:r>
              <a:rPr lang="en-US" sz="5600" b="1" dirty="0" err="1"/>
              <a:t>Supergalactic</a:t>
            </a:r>
            <a:r>
              <a:rPr lang="en-US" sz="5600" b="1" dirty="0"/>
              <a:t> (SG) plane. The result is surprising due to the lack of correlation with the much nearer Virgo cluster. Moreover, early GZK cutoff in the spectra may be better reconciled with light nuclei (than with protons). In addition, a large group (of nearly a dozen) of events cluster suspiciously along Cen-A. Finally, proton UHECR composition nature is in sharp disagreement with the earlier AUGER claim of a heavy nuclei dominance at 40 </a:t>
            </a:r>
            <a:r>
              <a:rPr lang="en-US" sz="5600" b="1" dirty="0" err="1"/>
              <a:t>EeV</a:t>
            </a:r>
            <a:r>
              <a:rPr lang="en-US" sz="5600" b="1" dirty="0"/>
              <a:t>, within 13 extreme events (ln </a:t>
            </a:r>
            <a:r>
              <a:rPr lang="en-US" sz="5600" b="1" i="1" dirty="0"/>
              <a:t>A</a:t>
            </a:r>
            <a:r>
              <a:rPr lang="en-US" sz="5600" b="1" dirty="0"/>
              <a:t>=2.6±0.6</a:t>
            </a:r>
            <a:r>
              <a:rPr lang="en-US" sz="5600" b="1" dirty="0">
                <a:solidFill>
                  <a:srgbClr val="C00000"/>
                </a:solidFill>
              </a:rPr>
              <a:t>). Therefore, we interpret here the signals as </a:t>
            </a:r>
            <a:r>
              <a:rPr lang="en-US" sz="5600" b="1" i="1" dirty="0">
                <a:solidFill>
                  <a:srgbClr val="C00000"/>
                </a:solidFill>
              </a:rPr>
              <a:t>mostly UHECR light nuclei (He, Be, B, C and O) ejected from nearest Cen-A, UHECR smeared by galactic magnetic fields, whose random vertical bending is overlapping with SG arm</a:t>
            </a:r>
            <a:r>
              <a:rPr lang="en-US" sz="5600" b="1" dirty="0">
                <a:solidFill>
                  <a:srgbClr val="C00000"/>
                </a:solidFill>
              </a:rPr>
              <a:t>. The (possible) AUGER misunderstanding took place because of a rare coincidence between the SG plane (arm) and the smeared (randomized) signals from Cen-A, bent orthogonally to the galactic fields. Our derivation verifies </a:t>
            </a:r>
            <a:r>
              <a:rPr lang="en-US" sz="5600" b="1" dirty="0" smtClean="0">
                <a:solidFill>
                  <a:srgbClr val="C00000"/>
                </a:solidFill>
              </a:rPr>
              <a:t> </a:t>
            </a:r>
            <a:r>
              <a:rPr lang="en-US" sz="5600" b="1" dirty="0">
                <a:solidFill>
                  <a:srgbClr val="C00000"/>
                </a:solidFill>
              </a:rPr>
              <a:t>consistency of </a:t>
            </a:r>
            <a:r>
              <a:rPr lang="en-US" sz="8000" b="1" dirty="0"/>
              <a:t>the random smearing angles for He, Be, B, C and O </a:t>
            </a:r>
            <a:r>
              <a:rPr lang="en-US" sz="9600" b="1" dirty="0"/>
              <a:t>range</a:t>
            </a:r>
            <a:r>
              <a:rPr lang="en-US" sz="7200" b="1" dirty="0"/>
              <a:t>, respectively, 2.7°–11° in reasonable agreement </a:t>
            </a:r>
            <a:r>
              <a:rPr lang="en-US" sz="5600" b="1" dirty="0">
                <a:solidFill>
                  <a:srgbClr val="C00000"/>
                </a:solidFill>
              </a:rPr>
              <a:t>with the AUGER main group event around Cen-A. Only a few other rare events are spread elsewhere. The more collimated from Cen-A, the lighter (ln</a:t>
            </a:r>
            <a:r>
              <a:rPr lang="en-US" sz="5600" b="1" i="1" dirty="0">
                <a:solidFill>
                  <a:srgbClr val="C00000"/>
                </a:solidFill>
              </a:rPr>
              <a:t>A</a:t>
            </a:r>
            <a:r>
              <a:rPr lang="en-US" sz="5600" b="1" baseline="-25000" dirty="0">
                <a:solidFill>
                  <a:srgbClr val="C00000"/>
                </a:solidFill>
              </a:rPr>
              <a:t>He</a:t>
            </a:r>
            <a:r>
              <a:rPr lang="en-US" sz="5600" b="1" dirty="0">
                <a:solidFill>
                  <a:srgbClr val="C00000"/>
                </a:solidFill>
              </a:rPr>
              <a:t>≤2).</a:t>
            </a:r>
            <a:r>
              <a:rPr lang="en-US" sz="5600" b="1" dirty="0"/>
              <a:t> The more spread, the heavier (ln</a:t>
            </a:r>
            <a:r>
              <a:rPr lang="en-US" sz="5600" b="1" i="1" dirty="0"/>
              <a:t>A</a:t>
            </a:r>
            <a:r>
              <a:rPr lang="en-US" sz="5600" b="1" dirty="0"/>
              <a:t>≥2). </a:t>
            </a:r>
            <a:r>
              <a:rPr lang="en-US" sz="9600" b="1" dirty="0">
                <a:solidFill>
                  <a:srgbClr val="C00000"/>
                </a:solidFill>
              </a:rPr>
              <a:t>Consequently, Cen-A is probably one of the best candidate UHE neutrinos at </a:t>
            </a:r>
            <a:r>
              <a:rPr lang="en-US" sz="9600" b="1" dirty="0" smtClean="0">
                <a:solidFill>
                  <a:srgbClr val="C00000"/>
                </a:solidFill>
              </a:rPr>
              <a:t>..</a:t>
            </a:r>
            <a:r>
              <a:rPr lang="en-US" sz="9600" b="1" dirty="0" err="1" smtClean="0">
                <a:solidFill>
                  <a:srgbClr val="C00000"/>
                </a:solidFill>
              </a:rPr>
              <a:t>PeVs</a:t>
            </a:r>
            <a:r>
              <a:rPr lang="en-US" sz="9600" b="1" dirty="0">
                <a:solidFill>
                  <a:srgbClr val="C00000"/>
                </a:solidFill>
              </a:rPr>
              <a:t>. This solution may be tested soon by future (and may even have already been recorded) clustering around the Cen-A barycenter, events smeared by vertical galactic magnetic forces on the lightest nuclei.</a:t>
            </a:r>
          </a:p>
          <a:p>
            <a:endParaRPr lang="it-IT" dirty="0"/>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29</a:t>
            </a:fld>
            <a:endParaRPr lang="it-IT"/>
          </a:p>
        </p:txBody>
      </p:sp>
    </p:spTree>
    <p:extLst>
      <p:ext uri="{BB962C8B-B14F-4D97-AF65-F5344CB8AC3E}">
        <p14:creationId xmlns:p14="http://schemas.microsoft.com/office/powerpoint/2010/main" val="4175354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 y="0"/>
            <a:ext cx="9191960" cy="281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74" y="4581128"/>
            <a:ext cx="87058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123728" y="3068960"/>
            <a:ext cx="5184576" cy="1354217"/>
          </a:xfrm>
          <a:prstGeom prst="rect">
            <a:avLst/>
          </a:prstGeom>
        </p:spPr>
        <p:txBody>
          <a:bodyPr wrap="square">
            <a:spAutoFit/>
          </a:bodyPr>
          <a:lstStyle/>
          <a:p>
            <a:r>
              <a:rPr lang="it-IT" sz="5400" b="1" dirty="0" err="1" smtClean="0">
                <a:hlinkClick r:id="rId5" tooltip="Abstract"/>
              </a:rPr>
              <a:t>arXiv</a:t>
            </a:r>
            <a:r>
              <a:rPr lang="it-IT" sz="5400" b="1" dirty="0" smtClean="0">
                <a:hlinkClick r:id="rId5" tooltip="Abstract"/>
              </a:rPr>
              <a:t>:1412.1573</a:t>
            </a:r>
            <a:endParaRPr lang="it-IT" sz="5400" b="1" dirty="0" smtClean="0"/>
          </a:p>
          <a:p>
            <a:r>
              <a:rPr lang="nl-NL" sz="2800" b="1" i="1" u="sng" dirty="0" smtClean="0">
                <a:effectLst>
                  <a:outerShdw blurRad="38100" dist="38100" dir="2700000" algn="tl">
                    <a:srgbClr val="000000">
                      <a:alpha val="43137"/>
                    </a:srgbClr>
                  </a:outerShdw>
                </a:effectLst>
              </a:rPr>
              <a:t>EPJ Web Conf. 99 (2015) 08002</a:t>
            </a:r>
            <a:r>
              <a:rPr lang="nl-NL" sz="2000" b="1" i="1" u="sng" dirty="0" smtClean="0">
                <a:effectLst>
                  <a:outerShdw blurRad="38100" dist="38100" dir="2700000" algn="tl">
                    <a:srgbClr val="000000">
                      <a:alpha val="43137"/>
                    </a:srgbClr>
                  </a:outerShdw>
                </a:effectLst>
              </a:rPr>
              <a:t> </a:t>
            </a:r>
            <a:endParaRPr lang="it-IT" sz="2000" b="1" i="1" u="sng" dirty="0">
              <a:effectLst>
                <a:outerShdw blurRad="38100" dist="38100" dir="2700000" algn="tl">
                  <a:srgbClr val="000000">
                    <a:alpha val="43137"/>
                  </a:srgbClr>
                </a:outerShdw>
              </a:effectLst>
            </a:endParaRPr>
          </a:p>
        </p:txBody>
      </p: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2" name="Segnaposto numero diapositiva 1"/>
          <p:cNvSpPr>
            <a:spLocks noGrp="1"/>
          </p:cNvSpPr>
          <p:nvPr>
            <p:ph type="sldNum" sz="quarter" idx="12"/>
          </p:nvPr>
        </p:nvSpPr>
        <p:spPr/>
        <p:txBody>
          <a:bodyPr/>
          <a:lstStyle/>
          <a:p>
            <a:fld id="{1A114E36-0AEA-40C4-85FE-0B7DF346B73A}" type="slidenum">
              <a:rPr lang="it-IT" smtClean="0"/>
              <a:pPr/>
              <a:t>3</a:t>
            </a:fld>
            <a:endParaRPr lang="it-IT"/>
          </a:p>
        </p:txBody>
      </p:sp>
    </p:spTree>
    <p:extLst>
      <p:ext uri="{BB962C8B-B14F-4D97-AF65-F5344CB8AC3E}">
        <p14:creationId xmlns:p14="http://schemas.microsoft.com/office/powerpoint/2010/main" val="362941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neutrino</a:t>
            </a:r>
            <a:endParaRPr lang="it-IT"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7" y="1124744"/>
            <a:ext cx="8425225" cy="476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30</a:t>
            </a:fld>
            <a:endParaRPr lang="it-IT"/>
          </a:p>
        </p:txBody>
      </p:sp>
    </p:spTree>
    <p:extLst>
      <p:ext uri="{BB962C8B-B14F-4D97-AF65-F5344CB8AC3E}">
        <p14:creationId xmlns:p14="http://schemas.microsoft.com/office/powerpoint/2010/main" val="8734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6851104" cy="594789"/>
          </a:xfrm>
        </p:spPr>
        <p:txBody>
          <a:bodyPr>
            <a:normAutofit fontScale="90000"/>
          </a:bodyPr>
          <a:lstStyle/>
          <a:p>
            <a:r>
              <a:rPr lang="it-IT" dirty="0" smtClean="0"/>
              <a:t>UHECR versus UHE neutrino</a:t>
            </a:r>
            <a:endParaRPr lang="it-IT"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 y="869427"/>
            <a:ext cx="9160808" cy="852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31</a:t>
            </a:fld>
            <a:endParaRPr lang="it-IT"/>
          </a:p>
        </p:txBody>
      </p:sp>
    </p:spTree>
    <p:extLst>
      <p:ext uri="{BB962C8B-B14F-4D97-AF65-F5344CB8AC3E}">
        <p14:creationId xmlns:p14="http://schemas.microsoft.com/office/powerpoint/2010/main" val="3459102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197461" y="1263391"/>
            <a:ext cx="9233957" cy="5002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 y="1407954"/>
            <a:ext cx="10429947" cy="455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noAutofit/>
          </a:bodyPr>
          <a:lstStyle/>
          <a:p>
            <a:r>
              <a:rPr lang="it-IT" sz="2800" b="1" u="sng" dirty="0" err="1" smtClean="0"/>
              <a:t>Overlapping</a:t>
            </a:r>
            <a:r>
              <a:rPr lang="it-IT" sz="2800" b="1" u="sng" dirty="0" smtClean="0"/>
              <a:t> </a:t>
            </a:r>
            <a:r>
              <a:rPr lang="it-IT" sz="2800" b="1" u="sng" dirty="0" err="1" smtClean="0"/>
              <a:t>Highest</a:t>
            </a:r>
            <a:r>
              <a:rPr lang="it-IT" sz="2800" b="1" u="sng" dirty="0" smtClean="0"/>
              <a:t> and</a:t>
            </a:r>
            <a:br>
              <a:rPr lang="it-IT" sz="2800" b="1" u="sng" dirty="0" smtClean="0"/>
            </a:br>
            <a:r>
              <a:rPr lang="it-IT" sz="2800" b="1" u="sng" dirty="0" smtClean="0"/>
              <a:t> </a:t>
            </a:r>
            <a:r>
              <a:rPr lang="it-IT" sz="2800" b="1" u="sng" dirty="0" err="1" smtClean="0"/>
              <a:t>Lower</a:t>
            </a:r>
            <a:r>
              <a:rPr lang="it-IT" sz="2800" b="1" u="sng" dirty="0" smtClean="0"/>
              <a:t> UHECR in </a:t>
            </a:r>
            <a:r>
              <a:rPr lang="it-IT" sz="2800" b="1" u="sng" dirty="0" err="1" smtClean="0"/>
              <a:t>Galactic</a:t>
            </a:r>
            <a:r>
              <a:rPr lang="it-IT" sz="2800" b="1" u="sng" dirty="0" smtClean="0"/>
              <a:t> Coordinate versus </a:t>
            </a:r>
            <a:r>
              <a:rPr lang="it-IT" sz="2800" b="1" u="sng" dirty="0" err="1" smtClean="0"/>
              <a:t>newest</a:t>
            </a:r>
            <a:r>
              <a:rPr lang="it-IT" sz="2800" b="1" u="sng" dirty="0" smtClean="0"/>
              <a:t> 54 ICECUBE </a:t>
            </a:r>
            <a:r>
              <a:rPr lang="it-IT" sz="2800" b="1" u="sng" dirty="0" err="1" smtClean="0"/>
              <a:t>Highest</a:t>
            </a:r>
            <a:r>
              <a:rPr lang="it-IT" sz="2800" b="1" u="sng" dirty="0" smtClean="0"/>
              <a:t> Energy Neutrino</a:t>
            </a:r>
            <a:endParaRPr lang="it-IT" sz="2800" b="1" u="sng" dirty="0"/>
          </a:p>
        </p:txBody>
      </p:sp>
      <p:pic>
        <p:nvPicPr>
          <p:cNvPr id="7" name="Picture 2" descr="http://inspirehep.net/record/829073/files/IR-CEN-VIRGO-1304.png"/>
          <p:cNvPicPr>
            <a:picLocks noChangeAspect="1" noChangeArrowheads="1"/>
          </p:cNvPicPr>
          <p:nvPr/>
        </p:nvPicPr>
        <p:blipFill>
          <a:blip r:embed="rId4"/>
          <a:srcRect/>
          <a:stretch>
            <a:fillRect/>
          </a:stretch>
        </p:blipFill>
        <p:spPr bwMode="auto">
          <a:xfrm>
            <a:off x="467544" y="1587912"/>
            <a:ext cx="7747412" cy="3929320"/>
          </a:xfrm>
          <a:prstGeom prst="rect">
            <a:avLst/>
          </a:prstGeom>
          <a:noFill/>
        </p:spPr>
      </p:pic>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32</a:t>
            </a:fld>
            <a:endParaRPr lang="it-IT"/>
          </a:p>
        </p:txBody>
      </p:sp>
    </p:spTree>
    <p:extLst>
      <p:ext uri="{BB962C8B-B14F-4D97-AF65-F5344CB8AC3E}">
        <p14:creationId xmlns:p14="http://schemas.microsoft.com/office/powerpoint/2010/main" val="3891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6"/>
                                        </p:tgtEl>
                                        <p:attrNameLst>
                                          <p:attrName>style.opacity</p:attrName>
                                        </p:attrNameLst>
                                      </p:cBhvr>
                                      <p:to>
                                        <p:strVal val="0.5"/>
                                      </p:to>
                                    </p:set>
                                    <p:animEffect filter="image" prLst="opacity: 0.5">
                                      <p:cBhvr rctx="IE">
                                        <p:cTn id="12" dur="indefinite"/>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lstStyle/>
          <a:p>
            <a:r>
              <a:rPr lang="it-IT" b="1" i="1" dirty="0" err="1" smtClean="0"/>
              <a:t>Summary</a:t>
            </a:r>
            <a:endParaRPr lang="it-IT" b="1" i="1" dirty="0"/>
          </a:p>
        </p:txBody>
      </p:sp>
      <p:sp>
        <p:nvSpPr>
          <p:cNvPr id="3" name="Segnaposto contenuto 2"/>
          <p:cNvSpPr>
            <a:spLocks noGrp="1"/>
          </p:cNvSpPr>
          <p:nvPr>
            <p:ph idx="1"/>
          </p:nvPr>
        </p:nvSpPr>
        <p:spPr>
          <a:xfrm>
            <a:off x="457200" y="1196752"/>
            <a:ext cx="8507288" cy="5400600"/>
          </a:xfrm>
        </p:spPr>
        <p:txBody>
          <a:bodyPr>
            <a:normAutofit fontScale="40000" lnSpcReduction="20000"/>
          </a:bodyPr>
          <a:lstStyle/>
          <a:p>
            <a:r>
              <a:rPr lang="en-US" sz="3800" dirty="0"/>
              <a:t> </a:t>
            </a:r>
            <a:r>
              <a:rPr lang="en-US" sz="3400" b="1" i="1" dirty="0"/>
              <a:t> </a:t>
            </a:r>
            <a:r>
              <a:rPr lang="en-US" sz="3400" b="1" i="1" dirty="0" smtClean="0"/>
              <a:t>We </a:t>
            </a:r>
            <a:r>
              <a:rPr lang="en-US" sz="3400" b="1" i="1" dirty="0"/>
              <a:t>overlap </a:t>
            </a:r>
            <a:r>
              <a:rPr lang="en-US" sz="3400" b="1" i="1" dirty="0" smtClean="0"/>
              <a:t>nearly 400 UHECR and their </a:t>
            </a:r>
            <a:r>
              <a:rPr lang="en-US" sz="3400" b="1" i="1" dirty="0"/>
              <a:t>arrival events on </a:t>
            </a:r>
            <a:r>
              <a:rPr lang="en-US" sz="3400" b="1" i="1" dirty="0" smtClean="0"/>
              <a:t> different maps as </a:t>
            </a:r>
            <a:r>
              <a:rPr lang="en-US" sz="3400" b="1" i="1" dirty="0" err="1" smtClean="0"/>
              <a:t>TeVs</a:t>
            </a:r>
            <a:r>
              <a:rPr lang="en-US" sz="3400" b="1" i="1" dirty="0" smtClean="0"/>
              <a:t> </a:t>
            </a:r>
            <a:r>
              <a:rPr lang="en-US" sz="3400" b="1" i="1" dirty="0"/>
              <a:t>gamma anisotropies and known </a:t>
            </a:r>
            <a:r>
              <a:rPr lang="en-US" sz="3400" b="1" i="1" dirty="0" smtClean="0"/>
              <a:t>sources,  </a:t>
            </a:r>
            <a:r>
              <a:rPr lang="en-US" sz="3400" b="1" i="1" dirty="0"/>
              <a:t>finding </a:t>
            </a:r>
            <a:r>
              <a:rPr lang="en-US" sz="3400" b="1" i="1" dirty="0" smtClean="0"/>
              <a:t>some first </a:t>
            </a:r>
            <a:r>
              <a:rPr lang="en-US" sz="3400" b="1" i="1" dirty="0"/>
              <a:t>key connections with nearby </a:t>
            </a:r>
            <a:endParaRPr lang="en-US" sz="3400" b="1" i="1" dirty="0" smtClean="0"/>
          </a:p>
          <a:p>
            <a:r>
              <a:rPr lang="en-US" sz="5100" b="1" i="1" dirty="0" smtClean="0">
                <a:solidFill>
                  <a:srgbClr val="FF0000"/>
                </a:solidFill>
              </a:rPr>
              <a:t>AGN </a:t>
            </a:r>
            <a:r>
              <a:rPr lang="en-US" sz="5100" b="1" i="1" dirty="0">
                <a:solidFill>
                  <a:srgbClr val="FF0000"/>
                </a:solidFill>
              </a:rPr>
              <a:t>Cen A, </a:t>
            </a:r>
            <a:r>
              <a:rPr lang="en-US" sz="5100" b="1" i="1" dirty="0" smtClean="0">
                <a:solidFill>
                  <a:srgbClr val="FF0000"/>
                </a:solidFill>
              </a:rPr>
              <a:t> M82</a:t>
            </a:r>
            <a:r>
              <a:rPr lang="en-US" sz="5100" b="1" i="1" dirty="0">
                <a:solidFill>
                  <a:srgbClr val="FF0000"/>
                </a:solidFill>
              </a:rPr>
              <a:t>, </a:t>
            </a:r>
            <a:r>
              <a:rPr lang="en-US" sz="5100" b="1" i="1" dirty="0" smtClean="0">
                <a:solidFill>
                  <a:srgbClr val="FF0000"/>
                </a:solidFill>
              </a:rPr>
              <a:t> NGC 253,  </a:t>
            </a:r>
            <a:r>
              <a:rPr lang="en-US" sz="5100" b="1" i="1" dirty="0">
                <a:solidFill>
                  <a:srgbClr val="FF0000"/>
                </a:solidFill>
              </a:rPr>
              <a:t>and Fornax Dwarf </a:t>
            </a:r>
            <a:r>
              <a:rPr lang="en-US" sz="5100" b="1" i="1" dirty="0" smtClean="0">
                <a:solidFill>
                  <a:srgbClr val="FF0000"/>
                </a:solidFill>
              </a:rPr>
              <a:t>galaxy</a:t>
            </a:r>
            <a:r>
              <a:rPr lang="en-US" sz="3800" b="1" i="1" dirty="0" smtClean="0">
                <a:solidFill>
                  <a:srgbClr val="FF0000"/>
                </a:solidFill>
              </a:rPr>
              <a:t>.</a:t>
            </a:r>
          </a:p>
          <a:p>
            <a:r>
              <a:rPr lang="en-US" sz="3800" b="1" i="1" dirty="0" smtClean="0"/>
              <a:t>Their </a:t>
            </a:r>
            <a:r>
              <a:rPr lang="en-US" sz="3800" b="1" i="1" dirty="0"/>
              <a:t>bending </a:t>
            </a:r>
            <a:r>
              <a:rPr lang="en-US" sz="4200" b="1" i="1" dirty="0">
                <a:solidFill>
                  <a:srgbClr val="FF0000"/>
                </a:solidFill>
              </a:rPr>
              <a:t>confirm a light nuclei </a:t>
            </a:r>
            <a:r>
              <a:rPr lang="en-US" sz="3800" b="1" i="1" dirty="0" smtClean="0"/>
              <a:t>UHECR</a:t>
            </a:r>
            <a:r>
              <a:rPr lang="en-US" sz="3800" b="1" i="1" dirty="0"/>
              <a:t> </a:t>
            </a:r>
            <a:r>
              <a:rPr lang="en-US" sz="3800" b="1" i="1" dirty="0" smtClean="0"/>
              <a:t>as most recent AUGER simulations on UHECR compositions.</a:t>
            </a:r>
          </a:p>
          <a:p>
            <a:r>
              <a:rPr lang="en-US" sz="3800" b="1" i="1" dirty="0" smtClean="0"/>
              <a:t>We </a:t>
            </a:r>
            <a:r>
              <a:rPr lang="en-US" sz="3800" b="1" i="1" dirty="0"/>
              <a:t>report also first hint or </a:t>
            </a:r>
            <a:r>
              <a:rPr lang="en-US" sz="4200" b="1" i="1" dirty="0">
                <a:solidFill>
                  <a:srgbClr val="FF0000"/>
                </a:solidFill>
              </a:rPr>
              <a:t>evidence  by </a:t>
            </a:r>
            <a:r>
              <a:rPr lang="en-US" sz="5900" b="1" i="1" dirty="0" smtClean="0">
                <a:solidFill>
                  <a:srgbClr val="FF0000"/>
                </a:solidFill>
              </a:rPr>
              <a:t>Vela, SS433 , Crab, Cygnus galactic and LMC </a:t>
            </a:r>
            <a:r>
              <a:rPr lang="en-US" sz="5900" b="1" i="1" dirty="0">
                <a:solidFill>
                  <a:srgbClr val="FF0000"/>
                </a:solidFill>
              </a:rPr>
              <a:t>and SMC </a:t>
            </a:r>
            <a:r>
              <a:rPr lang="en-US" sz="5900" b="1" i="1" dirty="0" smtClean="0">
                <a:solidFill>
                  <a:srgbClr val="FF0000"/>
                </a:solidFill>
              </a:rPr>
              <a:t> UHECR</a:t>
            </a:r>
            <a:endParaRPr lang="en-US" sz="5900" b="1" i="1" dirty="0">
              <a:solidFill>
                <a:srgbClr val="FF0000"/>
              </a:solidFill>
            </a:endParaRPr>
          </a:p>
          <a:p>
            <a:r>
              <a:rPr lang="en-US" sz="3800" b="1" i="1" dirty="0" smtClean="0"/>
              <a:t>We also found </a:t>
            </a:r>
            <a:r>
              <a:rPr lang="en-US" sz="5900" b="1" i="1" dirty="0" smtClean="0">
                <a:solidFill>
                  <a:srgbClr val="FF0000"/>
                </a:solidFill>
              </a:rPr>
              <a:t>a </a:t>
            </a:r>
            <a:r>
              <a:rPr lang="en-US" sz="5900" b="1" i="1" dirty="0">
                <a:solidFill>
                  <a:srgbClr val="FF0000"/>
                </a:solidFill>
              </a:rPr>
              <a:t>possible coherent bending of  diluted UHECR events from Virgo</a:t>
            </a:r>
            <a:r>
              <a:rPr lang="en-US" sz="5900" b="1" i="1" dirty="0" smtClean="0">
                <a:solidFill>
                  <a:srgbClr val="FF0000"/>
                </a:solidFill>
              </a:rPr>
              <a:t>.</a:t>
            </a:r>
          </a:p>
          <a:p>
            <a:endParaRPr lang="en-US" b="1" i="1" dirty="0" smtClean="0"/>
          </a:p>
          <a:p>
            <a:r>
              <a:rPr lang="en-US" sz="6300" b="1" i="1" dirty="0" smtClean="0">
                <a:solidFill>
                  <a:schemeClr val="accent3">
                    <a:lumMod val="50000"/>
                  </a:schemeClr>
                </a:solidFill>
              </a:rPr>
              <a:t>UHECR are mostly in Local Universe </a:t>
            </a:r>
          </a:p>
          <a:p>
            <a:pPr marL="0" indent="0">
              <a:buNone/>
            </a:pPr>
            <a:r>
              <a:rPr lang="en-US" sz="6300" b="1" i="1" dirty="0" smtClean="0">
                <a:solidFill>
                  <a:schemeClr val="accent3">
                    <a:lumMod val="50000"/>
                  </a:schemeClr>
                </a:solidFill>
              </a:rPr>
              <a:t> (4 </a:t>
            </a:r>
            <a:r>
              <a:rPr lang="en-US" sz="6300" b="1" i="1" dirty="0" err="1" smtClean="0">
                <a:solidFill>
                  <a:schemeClr val="accent3">
                    <a:lumMod val="50000"/>
                  </a:schemeClr>
                </a:solidFill>
              </a:rPr>
              <a:t>Mpc</a:t>
            </a:r>
            <a:r>
              <a:rPr lang="en-US" sz="6300" b="1" i="1" dirty="0" smtClean="0">
                <a:solidFill>
                  <a:schemeClr val="accent3">
                    <a:lumMod val="50000"/>
                  </a:schemeClr>
                </a:solidFill>
              </a:rPr>
              <a:t>) and in our own  Galaxy, possibly radioactive and decaying in flight ;</a:t>
            </a:r>
          </a:p>
          <a:p>
            <a:pPr marL="0" indent="0">
              <a:buNone/>
            </a:pPr>
            <a:r>
              <a:rPr lang="en-US" sz="6300" b="1" i="1" dirty="0" smtClean="0">
                <a:solidFill>
                  <a:schemeClr val="accent6">
                    <a:lumMod val="50000"/>
                  </a:schemeClr>
                </a:solidFill>
              </a:rPr>
              <a:t>The </a:t>
            </a:r>
            <a:r>
              <a:rPr lang="en-US" sz="6300" b="1" i="1" dirty="0" err="1" smtClean="0">
                <a:solidFill>
                  <a:schemeClr val="accent6">
                    <a:lumMod val="50000"/>
                  </a:schemeClr>
                </a:solidFill>
              </a:rPr>
              <a:t>secondaries</a:t>
            </a:r>
            <a:r>
              <a:rPr lang="en-US" sz="6300" b="1" i="1" dirty="0" smtClean="0">
                <a:solidFill>
                  <a:schemeClr val="accent6">
                    <a:lumMod val="50000"/>
                  </a:schemeClr>
                </a:solidFill>
              </a:rPr>
              <a:t>  or fragments (</a:t>
            </a:r>
            <a:r>
              <a:rPr lang="en-US" sz="6300" b="1" i="1" dirty="0" err="1" smtClean="0">
                <a:solidFill>
                  <a:schemeClr val="accent6">
                    <a:lumMod val="50000"/>
                  </a:schemeClr>
                </a:solidFill>
              </a:rPr>
              <a:t>alfa</a:t>
            </a:r>
            <a:r>
              <a:rPr lang="en-US" sz="6300" b="1" i="1" dirty="0" smtClean="0">
                <a:solidFill>
                  <a:schemeClr val="accent6">
                    <a:lumMod val="50000"/>
                  </a:schemeClr>
                </a:solidFill>
              </a:rPr>
              <a:t>, gamma , neutrons and neutrinos)  might feed  </a:t>
            </a:r>
            <a:r>
              <a:rPr lang="en-US" sz="6300" b="1" i="1" dirty="0" err="1" smtClean="0">
                <a:solidFill>
                  <a:schemeClr val="accent6">
                    <a:lumMod val="50000"/>
                  </a:schemeClr>
                </a:solidFill>
              </a:rPr>
              <a:t>TeVs-PeVs</a:t>
            </a:r>
            <a:r>
              <a:rPr lang="en-US" sz="6300" b="1" i="1" dirty="0" smtClean="0">
                <a:solidFill>
                  <a:schemeClr val="accent6">
                    <a:lumMod val="50000"/>
                  </a:schemeClr>
                </a:solidFill>
              </a:rPr>
              <a:t> anisotropies maps</a:t>
            </a:r>
            <a:endParaRPr lang="it-IT" sz="6300" b="1" dirty="0">
              <a:solidFill>
                <a:schemeClr val="accent6">
                  <a:lumMod val="50000"/>
                </a:schemeClr>
              </a:solidFill>
            </a:endParaRPr>
          </a:p>
        </p:txBody>
      </p:sp>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33</a:t>
            </a:fld>
            <a:endParaRPr lang="it-IT"/>
          </a:p>
        </p:txBody>
      </p:sp>
    </p:spTree>
    <p:extLst>
      <p:ext uri="{BB962C8B-B14F-4D97-AF65-F5344CB8AC3E}">
        <p14:creationId xmlns:p14="http://schemas.microsoft.com/office/powerpoint/2010/main" val="2289025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643192" cy="778098"/>
          </a:xfrm>
        </p:spPr>
        <p:txBody>
          <a:bodyPr>
            <a:normAutofit fontScale="90000"/>
          </a:bodyPr>
          <a:lstStyle/>
          <a:p>
            <a:r>
              <a:rPr lang="it-IT" i="1" dirty="0" err="1" smtClean="0"/>
              <a:t>Thank</a:t>
            </a:r>
            <a:r>
              <a:rPr lang="it-IT" i="1" dirty="0" smtClean="0"/>
              <a:t> </a:t>
            </a:r>
            <a:r>
              <a:rPr lang="it-IT" i="1" dirty="0" err="1" smtClean="0"/>
              <a:t>you</a:t>
            </a:r>
            <a:r>
              <a:rPr lang="it-IT" i="1" dirty="0" smtClean="0"/>
              <a:t>  for  </a:t>
            </a:r>
            <a:r>
              <a:rPr lang="it-IT" i="1" dirty="0" err="1" smtClean="0"/>
              <a:t>your</a:t>
            </a:r>
            <a:r>
              <a:rPr lang="it-IT" i="1" dirty="0" smtClean="0"/>
              <a:t>  </a:t>
            </a:r>
            <a:r>
              <a:rPr lang="it-IT" i="1" dirty="0" err="1" smtClean="0"/>
              <a:t>kind</a:t>
            </a:r>
            <a:r>
              <a:rPr lang="it-IT" i="1" dirty="0" smtClean="0"/>
              <a:t>,   </a:t>
            </a:r>
            <a:r>
              <a:rPr lang="it-IT" i="1" u="sng" dirty="0" err="1" smtClean="0">
                <a:solidFill>
                  <a:srgbClr val="FF0000"/>
                </a:solidFill>
              </a:rPr>
              <a:t>sharp</a:t>
            </a:r>
            <a:r>
              <a:rPr lang="it-IT" i="1" dirty="0" smtClean="0"/>
              <a:t>  </a:t>
            </a:r>
            <a:br>
              <a:rPr lang="it-IT" i="1" dirty="0" smtClean="0"/>
            </a:br>
            <a:r>
              <a:rPr lang="it-IT" i="1" dirty="0" smtClean="0"/>
              <a:t>   </a:t>
            </a:r>
            <a:r>
              <a:rPr lang="it-IT" i="1" dirty="0" err="1" smtClean="0"/>
              <a:t>photographic</a:t>
            </a:r>
            <a:r>
              <a:rPr lang="it-IT" i="1" dirty="0" smtClean="0"/>
              <a:t>  </a:t>
            </a:r>
            <a:r>
              <a:rPr lang="it-IT" sz="5300" i="1" dirty="0" err="1" smtClean="0"/>
              <a:t>attention</a:t>
            </a:r>
            <a:endParaRPr lang="it-IT" sz="5300" i="1" dirty="0"/>
          </a:p>
        </p:txBody>
      </p: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6" name="Segnaposto numero diapositiva 5"/>
          <p:cNvSpPr>
            <a:spLocks noGrp="1"/>
          </p:cNvSpPr>
          <p:nvPr>
            <p:ph type="sldNum" sz="quarter" idx="12"/>
          </p:nvPr>
        </p:nvSpPr>
        <p:spPr/>
        <p:txBody>
          <a:bodyPr/>
          <a:lstStyle/>
          <a:p>
            <a:fld id="{1A114E36-0AEA-40C4-85FE-0B7DF346B73A}" type="slidenum">
              <a:rPr lang="it-IT" smtClean="0"/>
              <a:pPr/>
              <a:t>34</a:t>
            </a:fld>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2000"/>
                    </a14:imgEffect>
                    <a14:imgEffect>
                      <a14:brightnessContrast bright="-10000" contrast="-32000"/>
                    </a14:imgEffect>
                  </a14:imgLayer>
                </a14:imgProps>
              </a:ext>
              <a:ext uri="{28A0092B-C50C-407E-A947-70E740481C1C}">
                <a14:useLocalDpi xmlns:a14="http://schemas.microsoft.com/office/drawing/2010/main" val="0"/>
              </a:ext>
            </a:extLst>
          </a:blip>
          <a:srcRect/>
          <a:stretch>
            <a:fillRect/>
          </a:stretch>
        </p:blipFill>
        <p:spPr bwMode="auto">
          <a:xfrm>
            <a:off x="107504" y="1700808"/>
            <a:ext cx="2929087" cy="390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556792"/>
            <a:ext cx="6000963" cy="45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9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The End</a:t>
            </a:r>
            <a:endParaRPr lang="it-IT" dirty="0"/>
          </a:p>
        </p:txBody>
      </p: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35</a:t>
            </a:fld>
            <a:endParaRPr lang="it-IT"/>
          </a:p>
        </p:txBody>
      </p:sp>
    </p:spTree>
    <p:extLst>
      <p:ext uri="{BB962C8B-B14F-4D97-AF65-F5344CB8AC3E}">
        <p14:creationId xmlns:p14="http://schemas.microsoft.com/office/powerpoint/2010/main" val="3732378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76672"/>
            <a:ext cx="7211144" cy="562074"/>
          </a:xfrm>
        </p:spPr>
        <p:txBody>
          <a:bodyPr>
            <a:noAutofit/>
          </a:bodyPr>
          <a:lstStyle/>
          <a:p>
            <a:r>
              <a:rPr lang="it-IT" sz="2800" b="1" i="1" dirty="0" err="1" smtClean="0"/>
              <a:t>Eventual</a:t>
            </a:r>
            <a:r>
              <a:rPr lang="it-IT" sz="2800" b="1" i="1" dirty="0" smtClean="0"/>
              <a:t> </a:t>
            </a:r>
            <a:r>
              <a:rPr lang="it-IT" sz="2800" b="1" i="1" dirty="0" err="1" smtClean="0"/>
              <a:t>Homogeneity</a:t>
            </a:r>
            <a:r>
              <a:rPr lang="it-IT" sz="2800" b="1" i="1" dirty="0" smtClean="0"/>
              <a:t> and </a:t>
            </a:r>
            <a:r>
              <a:rPr lang="it-IT" sz="2800" b="1" i="1" dirty="0" err="1" smtClean="0"/>
              <a:t>isotropy</a:t>
            </a:r>
            <a:r>
              <a:rPr lang="it-IT" sz="2800" b="1" i="1" dirty="0" smtClean="0"/>
              <a:t> of UHECR and the UHE </a:t>
            </a:r>
            <a:r>
              <a:rPr lang="it-IT" sz="2800" b="1" i="1" dirty="0" err="1" smtClean="0"/>
              <a:t>ZeV</a:t>
            </a:r>
            <a:r>
              <a:rPr lang="it-IT" sz="2800" b="1" i="1" dirty="0" smtClean="0"/>
              <a:t> neutrino </a:t>
            </a:r>
            <a:r>
              <a:rPr lang="it-IT" sz="2800" b="1" i="1" dirty="0" err="1" smtClean="0"/>
              <a:t>scattering</a:t>
            </a:r>
            <a:r>
              <a:rPr lang="it-IT" sz="2800" b="1" i="1" dirty="0" smtClean="0"/>
              <a:t> on 0.4 </a:t>
            </a:r>
            <a:r>
              <a:rPr lang="it-IT" sz="2800" b="1" i="1" dirty="0" err="1" smtClean="0"/>
              <a:t>eV</a:t>
            </a:r>
            <a:r>
              <a:rPr lang="it-IT" sz="2800" b="1" i="1" dirty="0" smtClean="0"/>
              <a:t> </a:t>
            </a:r>
            <a:r>
              <a:rPr lang="it-IT" sz="2800" b="1" i="1" dirty="0" err="1" smtClean="0"/>
              <a:t>relic</a:t>
            </a:r>
            <a:r>
              <a:rPr lang="it-IT" sz="2800" b="1" i="1" dirty="0" smtClean="0"/>
              <a:t> neutrino </a:t>
            </a:r>
            <a:r>
              <a:rPr lang="it-IT" sz="2800" b="1" i="1" dirty="0" err="1" smtClean="0"/>
              <a:t>showering</a:t>
            </a:r>
            <a:r>
              <a:rPr lang="it-IT" sz="2800" b="1" i="1" dirty="0" smtClean="0"/>
              <a:t> Z </a:t>
            </a:r>
            <a:r>
              <a:rPr lang="it-IT" sz="2800" b="1" i="1" dirty="0" err="1" smtClean="0"/>
              <a:t>resonance</a:t>
            </a:r>
            <a:endParaRPr lang="it-IT" sz="2800" b="1" i="1" dirty="0"/>
          </a:p>
        </p:txBody>
      </p:sp>
      <p:pic>
        <p:nvPicPr>
          <p:cNvPr id="1026" name="Picture 2" descr="E:\images_Z_BU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6336704" cy="4685762"/>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36</a:t>
            </a:fld>
            <a:endParaRPr lang="it-IT"/>
          </a:p>
        </p:txBody>
      </p:sp>
    </p:spTree>
    <p:extLst>
      <p:ext uri="{BB962C8B-B14F-4D97-AF65-F5344CB8AC3E}">
        <p14:creationId xmlns:p14="http://schemas.microsoft.com/office/powerpoint/2010/main" val="2232428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60648"/>
            <a:ext cx="8589640" cy="1143000"/>
          </a:xfrm>
        </p:spPr>
        <p:txBody>
          <a:bodyPr>
            <a:noAutofit/>
          </a:bodyPr>
          <a:lstStyle/>
          <a:p>
            <a:r>
              <a:rPr lang="it-IT" sz="2400" b="1" i="1" dirty="0" smtClean="0"/>
              <a:t>UHECR: WHY LIGHT NUCLEI?</a:t>
            </a:r>
            <a:br>
              <a:rPr lang="it-IT" sz="2400" b="1" i="1" dirty="0" smtClean="0"/>
            </a:br>
            <a:r>
              <a:rPr lang="it-IT" sz="2400" b="1" i="1" dirty="0" err="1" smtClean="0"/>
              <a:t>Infrared</a:t>
            </a:r>
            <a:r>
              <a:rPr lang="it-IT" sz="2400" b="1" i="1" dirty="0" smtClean="0"/>
              <a:t> </a:t>
            </a:r>
            <a:r>
              <a:rPr lang="it-IT" sz="2400" b="1" i="1" dirty="0" err="1" smtClean="0"/>
              <a:t>Galaxy</a:t>
            </a:r>
            <a:r>
              <a:rPr lang="it-IT" sz="2400" b="1" i="1" dirty="0" smtClean="0"/>
              <a:t> </a:t>
            </a:r>
            <a:r>
              <a:rPr lang="it-IT" sz="2400" b="1" i="1" dirty="0" err="1" smtClean="0"/>
              <a:t>maps</a:t>
            </a:r>
            <a:r>
              <a:rPr lang="it-IT" sz="2400" b="1" i="1" dirty="0" smtClean="0"/>
              <a:t>, </a:t>
            </a:r>
            <a:r>
              <a:rPr lang="it-IT" sz="2400" b="1" i="1" dirty="0" smtClean="0">
                <a:solidFill>
                  <a:srgbClr val="C00000"/>
                </a:solidFill>
              </a:rPr>
              <a:t>GALACTIC coordinate</a:t>
            </a:r>
            <a:r>
              <a:rPr lang="it-IT" sz="2400" b="1" i="1" dirty="0" smtClean="0"/>
              <a:t>,  versus first data</a:t>
            </a:r>
            <a:br>
              <a:rPr lang="it-IT" sz="2400" b="1" i="1" dirty="0" smtClean="0"/>
            </a:br>
            <a:r>
              <a:rPr lang="it-IT" sz="2800" b="1" i="1" dirty="0" smtClean="0">
                <a:solidFill>
                  <a:srgbClr val="C00000"/>
                </a:solidFill>
              </a:rPr>
              <a:t>The  SCANDAL of  VIRGO ABSENCE</a:t>
            </a:r>
            <a:r>
              <a:rPr lang="it-IT" sz="2400" b="1" i="1" dirty="0" smtClean="0"/>
              <a:t> (AUGER-Science 2007)</a:t>
            </a:r>
            <a:endParaRPr lang="it-IT" sz="2400" b="1" i="1"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8820471" cy="556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1"/>
          </p:nvPr>
        </p:nvSpPr>
        <p:spPr/>
        <p:txBody>
          <a:bodyPr/>
          <a:lstStyle/>
          <a:p>
            <a:r>
              <a:rPr lang="it-IT" smtClean="0"/>
              <a:t>KIIA_28_9_2015_D.FARGION</a:t>
            </a:r>
            <a:endParaRPr lang="it-IT"/>
          </a:p>
        </p:txBody>
      </p:sp>
      <p:sp>
        <p:nvSpPr>
          <p:cNvPr id="3" name="Segnaposto numero diapositiva 2"/>
          <p:cNvSpPr>
            <a:spLocks noGrp="1"/>
          </p:cNvSpPr>
          <p:nvPr>
            <p:ph type="sldNum" sz="quarter" idx="12"/>
          </p:nvPr>
        </p:nvSpPr>
        <p:spPr/>
        <p:txBody>
          <a:bodyPr/>
          <a:lstStyle/>
          <a:p>
            <a:fld id="{1A114E36-0AEA-40C4-85FE-0B7DF346B73A}" type="slidenum">
              <a:rPr lang="it-IT" smtClean="0"/>
              <a:pPr/>
              <a:t>4</a:t>
            </a:fld>
            <a:endParaRPr lang="it-IT"/>
          </a:p>
        </p:txBody>
      </p:sp>
    </p:spTree>
    <p:extLst>
      <p:ext uri="{BB962C8B-B14F-4D97-AF65-F5344CB8AC3E}">
        <p14:creationId xmlns:p14="http://schemas.microsoft.com/office/powerpoint/2010/main" val="2132726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623" y="346646"/>
            <a:ext cx="9144000" cy="490066"/>
          </a:xfrm>
        </p:spPr>
        <p:txBody>
          <a:bodyPr>
            <a:noAutofit/>
          </a:bodyPr>
          <a:lstStyle/>
          <a:p>
            <a:r>
              <a:rPr lang="it-IT" sz="2000" b="1" u="sng" dirty="0" smtClean="0"/>
              <a:t>North and South </a:t>
            </a:r>
            <a:r>
              <a:rPr lang="it-IT" sz="2000" b="1" u="sng" dirty="0" err="1" smtClean="0"/>
              <a:t>at</a:t>
            </a:r>
            <a:r>
              <a:rPr lang="it-IT" sz="2000" b="1" u="sng" dirty="0" smtClean="0"/>
              <a:t> 50 </a:t>
            </a:r>
            <a:r>
              <a:rPr lang="it-IT" sz="2000" b="1" u="sng" dirty="0" err="1" smtClean="0"/>
              <a:t>EeV</a:t>
            </a:r>
            <a:r>
              <a:rPr lang="it-IT" sz="3200" b="1" u="sng" dirty="0" smtClean="0"/>
              <a:t/>
            </a:r>
            <a:br>
              <a:rPr lang="it-IT" sz="3200" b="1" u="sng" dirty="0" smtClean="0"/>
            </a:br>
            <a:r>
              <a:rPr lang="it-IT" sz="2800" b="1" u="sng" dirty="0">
                <a:solidFill>
                  <a:srgbClr val="C00000"/>
                </a:solidFill>
              </a:rPr>
              <a:t>The </a:t>
            </a:r>
            <a:r>
              <a:rPr lang="it-IT" sz="2800" b="1" u="sng" dirty="0" err="1" smtClean="0">
                <a:solidFill>
                  <a:srgbClr val="C00000"/>
                </a:solidFill>
              </a:rPr>
              <a:t>very</a:t>
            </a:r>
            <a:r>
              <a:rPr lang="it-IT" sz="2800" b="1" u="sng" dirty="0" smtClean="0">
                <a:solidFill>
                  <a:srgbClr val="C00000"/>
                </a:solidFill>
              </a:rPr>
              <a:t> PERSISTENT SCANDAL (</a:t>
            </a:r>
            <a:r>
              <a:rPr lang="it-IT" sz="2800" b="1" u="sng" dirty="0" err="1" smtClean="0">
                <a:solidFill>
                  <a:srgbClr val="C00000"/>
                </a:solidFill>
              </a:rPr>
              <a:t>celestial</a:t>
            </a:r>
            <a:r>
              <a:rPr lang="it-IT" sz="2800" b="1" u="sng" dirty="0" smtClean="0">
                <a:solidFill>
                  <a:srgbClr val="C00000"/>
                </a:solidFill>
              </a:rPr>
              <a:t> </a:t>
            </a:r>
            <a:r>
              <a:rPr lang="it-IT" sz="2800" b="1" u="sng" dirty="0" err="1" smtClean="0">
                <a:solidFill>
                  <a:srgbClr val="C00000"/>
                </a:solidFill>
              </a:rPr>
              <a:t>coordinates</a:t>
            </a:r>
            <a:r>
              <a:rPr lang="it-IT" sz="2800" b="1" u="sng" dirty="0" smtClean="0">
                <a:solidFill>
                  <a:srgbClr val="C00000"/>
                </a:solidFill>
              </a:rPr>
              <a:t>) </a:t>
            </a:r>
            <a:r>
              <a:rPr lang="it-IT" sz="2800" b="1" u="sng" dirty="0">
                <a:solidFill>
                  <a:srgbClr val="C00000"/>
                </a:solidFill>
              </a:rPr>
              <a:t>of  VIRGO </a:t>
            </a:r>
            <a:r>
              <a:rPr lang="it-IT" sz="2000" b="1" u="sng" dirty="0">
                <a:solidFill>
                  <a:srgbClr val="C00000"/>
                </a:solidFill>
              </a:rPr>
              <a:t>ABSENCE</a:t>
            </a:r>
            <a:endParaRPr lang="it-IT" sz="2000"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91356"/>
            <a:ext cx="7631832" cy="586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80528" y="1475492"/>
            <a:ext cx="9144000" cy="369332"/>
          </a:xfrm>
          <a:prstGeom prst="rect">
            <a:avLst/>
          </a:prstGeom>
          <a:noFill/>
        </p:spPr>
        <p:txBody>
          <a:bodyPr wrap="square" rtlCol="0">
            <a:spAutoFit/>
          </a:bodyPr>
          <a:lstStyle/>
          <a:p>
            <a:r>
              <a:rPr lang="it-IT" dirty="0" smtClean="0"/>
              <a:t>ATTENTION: MOLWEIDE versus HADER—</a:t>
            </a:r>
            <a:r>
              <a:rPr lang="it-IT" dirty="0" err="1" smtClean="0"/>
              <a:t>Celestial</a:t>
            </a:r>
            <a:r>
              <a:rPr lang="it-IT" dirty="0" smtClean="0"/>
              <a:t>  HADER </a:t>
            </a:r>
            <a:r>
              <a:rPr lang="it-IT" dirty="0" err="1" smtClean="0"/>
              <a:t>here</a:t>
            </a:r>
            <a:r>
              <a:rPr lang="it-IT" dirty="0" smtClean="0"/>
              <a:t>-GALACTIC LATER</a:t>
            </a:r>
            <a:endParaRPr lang="it-IT" dirty="0"/>
          </a:p>
        </p:txBody>
      </p:sp>
      <p:sp>
        <p:nvSpPr>
          <p:cNvPr id="5" name="Ovale 4"/>
          <p:cNvSpPr/>
          <p:nvPr/>
        </p:nvSpPr>
        <p:spPr>
          <a:xfrm>
            <a:off x="4114438" y="3545076"/>
            <a:ext cx="543795" cy="574834"/>
          </a:xfrm>
          <a:prstGeom prst="ellipse">
            <a:avLst/>
          </a:prstGeom>
          <a:solidFill>
            <a:schemeClr val="accent1">
              <a:alpha val="3000"/>
            </a:schemeClr>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piè di pagina 5"/>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5</a:t>
            </a:fld>
            <a:endParaRPr lang="it-IT"/>
          </a:p>
        </p:txBody>
      </p:sp>
      <p:pic>
        <p:nvPicPr>
          <p:cNvPr id="7" name="Picture 2" descr="C:\Users\win\Desktop\27-28-29-PECHINO-KTAA\TA_HOTS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08344"/>
            <a:ext cx="8063880" cy="457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0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490066"/>
          </a:xfrm>
        </p:spPr>
        <p:txBody>
          <a:bodyPr>
            <a:noAutofit/>
          </a:bodyPr>
          <a:lstStyle/>
          <a:p>
            <a:r>
              <a:rPr lang="it-IT" sz="2800" b="1" u="sng" dirty="0" smtClean="0"/>
              <a:t>North and South </a:t>
            </a:r>
            <a:r>
              <a:rPr lang="it-IT" sz="2800" b="1" u="sng" dirty="0" err="1" smtClean="0"/>
              <a:t>at</a:t>
            </a:r>
            <a:r>
              <a:rPr lang="it-IT" sz="2800" b="1" u="sng" dirty="0" smtClean="0"/>
              <a:t> 50 </a:t>
            </a:r>
            <a:r>
              <a:rPr lang="it-IT" sz="2800" b="1" u="sng" dirty="0" err="1" smtClean="0"/>
              <a:t>EeV</a:t>
            </a:r>
            <a:r>
              <a:rPr lang="it-IT" sz="3200" b="1" u="sng" dirty="0" smtClean="0"/>
              <a:t/>
            </a:r>
            <a:br>
              <a:rPr lang="it-IT" sz="3200" b="1" u="sng" dirty="0" smtClean="0"/>
            </a:br>
            <a:r>
              <a:rPr lang="it-IT" sz="2800" b="1" u="sng" dirty="0">
                <a:solidFill>
                  <a:srgbClr val="C00000"/>
                </a:solidFill>
              </a:rPr>
              <a:t>The </a:t>
            </a:r>
            <a:r>
              <a:rPr lang="it-IT" sz="2800" b="1" u="sng" dirty="0" smtClean="0">
                <a:solidFill>
                  <a:srgbClr val="C00000"/>
                </a:solidFill>
              </a:rPr>
              <a:t>PERSISTENT SCANDAL (</a:t>
            </a:r>
            <a:r>
              <a:rPr lang="it-IT" sz="2800" b="1" u="sng" dirty="0" err="1" smtClean="0">
                <a:solidFill>
                  <a:srgbClr val="C00000"/>
                </a:solidFill>
              </a:rPr>
              <a:t>celestial</a:t>
            </a:r>
            <a:r>
              <a:rPr lang="it-IT" sz="2800" b="1" u="sng" dirty="0" smtClean="0">
                <a:solidFill>
                  <a:srgbClr val="C00000"/>
                </a:solidFill>
              </a:rPr>
              <a:t> </a:t>
            </a:r>
            <a:r>
              <a:rPr lang="it-IT" sz="2800" b="1" u="sng" dirty="0" err="1" smtClean="0">
                <a:solidFill>
                  <a:srgbClr val="C00000"/>
                </a:solidFill>
              </a:rPr>
              <a:t>coordinates</a:t>
            </a:r>
            <a:r>
              <a:rPr lang="it-IT" sz="2800" b="1" u="sng" dirty="0" smtClean="0">
                <a:solidFill>
                  <a:srgbClr val="C00000"/>
                </a:solidFill>
              </a:rPr>
              <a:t>) </a:t>
            </a:r>
            <a:r>
              <a:rPr lang="it-IT" sz="2800" b="1" u="sng" dirty="0">
                <a:solidFill>
                  <a:srgbClr val="C00000"/>
                </a:solidFill>
              </a:rPr>
              <a:t>of  VIRGO </a:t>
            </a:r>
            <a:r>
              <a:rPr lang="it-IT" sz="2000" b="1" u="sng" dirty="0">
                <a:solidFill>
                  <a:srgbClr val="C00000"/>
                </a:solidFill>
              </a:rPr>
              <a:t>ABSENCE</a:t>
            </a:r>
            <a:endParaRPr lang="it-IT" sz="2000"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091356"/>
            <a:ext cx="7631832" cy="586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80528" y="1475492"/>
            <a:ext cx="9144000" cy="369332"/>
          </a:xfrm>
          <a:prstGeom prst="rect">
            <a:avLst/>
          </a:prstGeom>
          <a:noFill/>
        </p:spPr>
        <p:txBody>
          <a:bodyPr wrap="square" rtlCol="0">
            <a:spAutoFit/>
          </a:bodyPr>
          <a:lstStyle/>
          <a:p>
            <a:r>
              <a:rPr lang="it-IT" dirty="0" smtClean="0"/>
              <a:t>ATTENTION: MOLWEIDE versus HADER—</a:t>
            </a:r>
            <a:r>
              <a:rPr lang="it-IT" dirty="0" err="1" smtClean="0"/>
              <a:t>Celestial</a:t>
            </a:r>
            <a:r>
              <a:rPr lang="it-IT" dirty="0" smtClean="0"/>
              <a:t>  HADER </a:t>
            </a:r>
            <a:r>
              <a:rPr lang="it-IT" dirty="0" err="1" smtClean="0"/>
              <a:t>here</a:t>
            </a:r>
            <a:r>
              <a:rPr lang="it-IT" dirty="0" smtClean="0"/>
              <a:t>-GALACTIC LATER</a:t>
            </a:r>
            <a:endParaRPr lang="it-IT" dirty="0"/>
          </a:p>
        </p:txBody>
      </p:sp>
      <p:sp>
        <p:nvSpPr>
          <p:cNvPr id="5" name="Ovale 4"/>
          <p:cNvSpPr/>
          <p:nvPr/>
        </p:nvSpPr>
        <p:spPr>
          <a:xfrm>
            <a:off x="3419871" y="3545076"/>
            <a:ext cx="543795" cy="574834"/>
          </a:xfrm>
          <a:prstGeom prst="ellipse">
            <a:avLst/>
          </a:prstGeom>
          <a:solidFill>
            <a:schemeClr val="accent1">
              <a:alpha val="3000"/>
            </a:schemeClr>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G:\FARGION-13-1-2015\PUBBLICAZIONI in CORSO\UHECR May-june_july2015\TWO-SPOT_ALL..jpg"/>
          <p:cNvPicPr>
            <a:picLocks noChangeAspect="1" noChangeArrowheads="1"/>
          </p:cNvPicPr>
          <p:nvPr/>
        </p:nvPicPr>
        <p:blipFill>
          <a:blip r:embed="rId3">
            <a:lum bright="-22000" contrast="48000"/>
          </a:blip>
          <a:srcRect/>
          <a:stretch>
            <a:fillRect/>
          </a:stretch>
        </p:blipFill>
        <p:spPr bwMode="auto">
          <a:xfrm>
            <a:off x="-468559" y="1739342"/>
            <a:ext cx="8496944" cy="4677843"/>
          </a:xfrm>
          <a:prstGeom prst="rect">
            <a:avLst/>
          </a:prstGeom>
          <a:noFill/>
        </p:spPr>
      </p:pic>
      <p:sp>
        <p:nvSpPr>
          <p:cNvPr id="6" name="Segnaposto piè di pagina 5"/>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6</a:t>
            </a:fld>
            <a:endParaRPr lang="it-IT"/>
          </a:p>
        </p:txBody>
      </p:sp>
    </p:spTree>
    <p:extLst>
      <p:ext uri="{BB962C8B-B14F-4D97-AF65-F5344CB8AC3E}">
        <p14:creationId xmlns:p14="http://schemas.microsoft.com/office/powerpoint/2010/main" val="114152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UHECR </a:t>
            </a:r>
            <a:r>
              <a:rPr lang="it-IT" dirty="0" err="1" smtClean="0"/>
              <a:t>because</a:t>
            </a:r>
            <a:r>
              <a:rPr lang="it-IT" dirty="0" smtClean="0"/>
              <a:t> of GZK </a:t>
            </a:r>
            <a:r>
              <a:rPr lang="it-IT" dirty="0" err="1" smtClean="0"/>
              <a:t>cut</a:t>
            </a:r>
            <a:r>
              <a:rPr lang="it-IT" dirty="0" smtClean="0"/>
              <a:t> off must be in a </a:t>
            </a:r>
            <a:r>
              <a:rPr lang="it-IT" dirty="0" err="1" smtClean="0"/>
              <a:t>near</a:t>
            </a:r>
            <a:r>
              <a:rPr lang="it-IT" dirty="0" smtClean="0"/>
              <a:t> (40 </a:t>
            </a:r>
            <a:r>
              <a:rPr lang="it-IT" dirty="0" err="1" smtClean="0"/>
              <a:t>Mpc</a:t>
            </a:r>
            <a:r>
              <a:rPr lang="it-IT" dirty="0" smtClean="0"/>
              <a:t>)..  </a:t>
            </a:r>
            <a:r>
              <a:rPr lang="it-IT" dirty="0" err="1" smtClean="0"/>
              <a:t>Universe</a:t>
            </a:r>
            <a:r>
              <a:rPr lang="it-IT" dirty="0" smtClean="0"/>
              <a:t>..(4 </a:t>
            </a:r>
            <a:r>
              <a:rPr lang="it-IT" dirty="0" err="1" smtClean="0"/>
              <a:t>Gpc</a:t>
            </a:r>
            <a:r>
              <a:rPr lang="it-IT" dirty="0" smtClean="0"/>
              <a:t>)</a:t>
            </a:r>
            <a:endParaRPr lang="it-IT" dirty="0"/>
          </a:p>
        </p:txBody>
      </p:sp>
      <p:pic>
        <p:nvPicPr>
          <p:cNvPr id="1026" name="Picture 2" descr="http://www.prime-spot.de/Bilder/BR/atteep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571866"/>
            <a:ext cx="6120680" cy="459274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7</a:t>
            </a:fld>
            <a:endParaRPr lang="it-IT"/>
          </a:p>
        </p:txBody>
      </p:sp>
    </p:spTree>
    <p:extLst>
      <p:ext uri="{BB962C8B-B14F-4D97-AF65-F5344CB8AC3E}">
        <p14:creationId xmlns:p14="http://schemas.microsoft.com/office/powerpoint/2010/main" val="2067153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147248" cy="1930226"/>
          </a:xfrm>
        </p:spPr>
        <p:txBody>
          <a:bodyPr>
            <a:noAutofit/>
          </a:bodyPr>
          <a:lstStyle/>
          <a:p>
            <a:r>
              <a:rPr lang="it-IT" sz="3200" b="1" dirty="0" err="1" smtClean="0"/>
              <a:t>Iron</a:t>
            </a:r>
            <a:r>
              <a:rPr lang="it-IT" sz="3200" b="1" dirty="0" smtClean="0"/>
              <a:t> UHECR  are </a:t>
            </a:r>
            <a:r>
              <a:rPr lang="it-IT" sz="3200" b="1" dirty="0" err="1" smtClean="0"/>
              <a:t>much</a:t>
            </a:r>
            <a:r>
              <a:rPr lang="it-IT" sz="3200" b="1" dirty="0" smtClean="0"/>
              <a:t> </a:t>
            </a:r>
            <a:r>
              <a:rPr lang="it-IT" sz="3200" b="1" dirty="0" err="1" smtClean="0"/>
              <a:t>bent</a:t>
            </a:r>
            <a:r>
              <a:rPr lang="it-IT" sz="3200" b="1" dirty="0" smtClean="0"/>
              <a:t> (90 </a:t>
            </a:r>
            <a:r>
              <a:rPr lang="it-IT" sz="3200" b="1" dirty="0" err="1" smtClean="0"/>
              <a:t>degree</a:t>
            </a:r>
            <a:r>
              <a:rPr lang="it-IT" sz="3200" b="1" dirty="0" smtClean="0"/>
              <a:t>) </a:t>
            </a:r>
            <a:r>
              <a:rPr lang="it-IT" sz="3200" b="1" dirty="0" err="1" smtClean="0"/>
              <a:t>hiding</a:t>
            </a:r>
            <a:r>
              <a:rPr lang="it-IT" sz="3200" b="1" dirty="0" smtClean="0"/>
              <a:t> </a:t>
            </a:r>
            <a:r>
              <a:rPr lang="it-IT" sz="3200" b="1" dirty="0" err="1" smtClean="0"/>
              <a:t>any</a:t>
            </a:r>
            <a:r>
              <a:rPr lang="it-IT" sz="3200" b="1" dirty="0" smtClean="0"/>
              <a:t> UHECR </a:t>
            </a:r>
            <a:r>
              <a:rPr lang="it-IT" sz="3200" b="1" dirty="0" err="1" smtClean="0"/>
              <a:t>Astronomy</a:t>
            </a:r>
            <a:r>
              <a:rPr lang="it-IT" sz="3200" b="1" dirty="0" smtClean="0"/>
              <a:t>, </a:t>
            </a:r>
            <a:br>
              <a:rPr lang="it-IT" sz="3200" b="1" dirty="0" smtClean="0"/>
            </a:br>
            <a:r>
              <a:rPr lang="it-IT" sz="3200" b="1" dirty="0" smtClean="0"/>
              <a:t>Light Nuclei </a:t>
            </a:r>
            <a:r>
              <a:rPr lang="it-IT" sz="3200" b="1" dirty="0" err="1" smtClean="0"/>
              <a:t>suffer</a:t>
            </a:r>
            <a:r>
              <a:rPr lang="it-IT" sz="3200" b="1" dirty="0" smtClean="0"/>
              <a:t> of  a more  severe GZK </a:t>
            </a:r>
            <a:r>
              <a:rPr lang="it-IT" sz="3200" b="1" dirty="0" err="1" smtClean="0"/>
              <a:t>cut</a:t>
            </a:r>
            <a:r>
              <a:rPr lang="it-IT" sz="3200" b="1" dirty="0" smtClean="0"/>
              <a:t> off (4-10 </a:t>
            </a:r>
            <a:r>
              <a:rPr lang="it-IT" sz="3200" b="1" dirty="0" err="1" smtClean="0"/>
              <a:t>Mpc</a:t>
            </a:r>
            <a:r>
              <a:rPr lang="it-IT" sz="3200" b="1" dirty="0" smtClean="0"/>
              <a:t>)</a:t>
            </a:r>
            <a:r>
              <a:rPr lang="it-IT" sz="2800" b="1" dirty="0" smtClean="0"/>
              <a:t> </a:t>
            </a:r>
            <a:r>
              <a:rPr lang="it-IT" sz="2400" b="1" dirty="0" err="1" smtClean="0"/>
              <a:t>but</a:t>
            </a:r>
            <a:r>
              <a:rPr lang="it-IT" sz="2400" b="1" dirty="0" smtClean="0"/>
              <a:t>  minor </a:t>
            </a:r>
            <a:r>
              <a:rPr lang="it-IT" sz="2400" b="1" dirty="0" err="1" smtClean="0"/>
              <a:t>smearing</a:t>
            </a:r>
            <a:r>
              <a:rPr lang="it-IT" sz="2400" b="1" dirty="0" smtClean="0"/>
              <a:t> </a:t>
            </a:r>
            <a:r>
              <a:rPr lang="it-IT" sz="2400" b="1" dirty="0" err="1" smtClean="0"/>
              <a:t>deflections</a:t>
            </a:r>
            <a:endParaRPr lang="it-IT" sz="2400" b="1" dirty="0"/>
          </a:p>
        </p:txBody>
      </p:sp>
      <p:pic>
        <p:nvPicPr>
          <p:cNvPr id="2050" name="Picture 2" descr="https://inspirehep.net/record/776630/files/Heavy-p-O-Derm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92896"/>
            <a:ext cx="5178531" cy="4128986"/>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4" name="Segnaposto numero diapositiva 3"/>
          <p:cNvSpPr>
            <a:spLocks noGrp="1"/>
          </p:cNvSpPr>
          <p:nvPr>
            <p:ph type="sldNum" sz="quarter" idx="12"/>
          </p:nvPr>
        </p:nvSpPr>
        <p:spPr/>
        <p:txBody>
          <a:bodyPr/>
          <a:lstStyle/>
          <a:p>
            <a:fld id="{1A114E36-0AEA-40C4-85FE-0B7DF346B73A}" type="slidenum">
              <a:rPr lang="it-IT" smtClean="0"/>
              <a:pPr/>
              <a:t>8</a:t>
            </a:fld>
            <a:endParaRPr lang="it-IT"/>
          </a:p>
        </p:txBody>
      </p:sp>
    </p:spTree>
    <p:extLst>
      <p:ext uri="{BB962C8B-B14F-4D97-AF65-F5344CB8AC3E}">
        <p14:creationId xmlns:p14="http://schemas.microsoft.com/office/powerpoint/2010/main" val="1638780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8964488" cy="490066"/>
          </a:xfrm>
        </p:spPr>
        <p:txBody>
          <a:bodyPr>
            <a:normAutofit fontScale="90000"/>
          </a:bodyPr>
          <a:lstStyle/>
          <a:p>
            <a:r>
              <a:rPr lang="it-IT" sz="3600" b="1" i="1" dirty="0" smtClean="0"/>
              <a:t>The </a:t>
            </a:r>
            <a:r>
              <a:rPr lang="it-IT" sz="3600" b="1" i="1" dirty="0" err="1" smtClean="0"/>
              <a:t>lightest</a:t>
            </a:r>
            <a:r>
              <a:rPr lang="it-IT" sz="3600" b="1" i="1" dirty="0" smtClean="0"/>
              <a:t> nuclei: the best </a:t>
            </a:r>
            <a:r>
              <a:rPr lang="it-IT" sz="4000" b="1" i="1" dirty="0" err="1" smtClean="0">
                <a:solidFill>
                  <a:srgbClr val="FF0000"/>
                </a:solidFill>
              </a:rPr>
              <a:t>filter</a:t>
            </a:r>
            <a:r>
              <a:rPr lang="it-IT" sz="4000" b="1" i="1" dirty="0" smtClean="0">
                <a:solidFill>
                  <a:srgbClr val="FF0000"/>
                </a:solidFill>
              </a:rPr>
              <a:t> to </a:t>
            </a:r>
            <a:r>
              <a:rPr lang="it-IT" sz="4000" b="1" i="1" dirty="0" err="1" smtClean="0">
                <a:solidFill>
                  <a:srgbClr val="FF0000"/>
                </a:solidFill>
              </a:rPr>
              <a:t>mask</a:t>
            </a:r>
            <a:r>
              <a:rPr lang="it-IT" sz="4000" b="1" i="1" dirty="0" smtClean="0">
                <a:solidFill>
                  <a:srgbClr val="FF0000"/>
                </a:solidFill>
              </a:rPr>
              <a:t> Virgo</a:t>
            </a:r>
            <a:endParaRPr lang="it-IT" sz="3600" b="1" i="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33" y="980728"/>
            <a:ext cx="7374349" cy="5545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a:off x="4211960" y="2132856"/>
            <a:ext cx="72008" cy="316835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4810326" y="2110554"/>
            <a:ext cx="72008" cy="316835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Segnaposto piè di pagina 2"/>
          <p:cNvSpPr>
            <a:spLocks noGrp="1"/>
          </p:cNvSpPr>
          <p:nvPr>
            <p:ph type="ftr" sz="quarter" idx="11"/>
          </p:nvPr>
        </p:nvSpPr>
        <p:spPr/>
        <p:txBody>
          <a:bodyPr/>
          <a:lstStyle/>
          <a:p>
            <a:r>
              <a:rPr lang="it-IT" smtClean="0"/>
              <a:t>KIIA_28_9_2015_D.FARGION</a:t>
            </a:r>
            <a:endParaRPr lang="it-IT"/>
          </a:p>
        </p:txBody>
      </p:sp>
      <p:sp>
        <p:nvSpPr>
          <p:cNvPr id="5" name="Segnaposto numero diapositiva 4"/>
          <p:cNvSpPr>
            <a:spLocks noGrp="1"/>
          </p:cNvSpPr>
          <p:nvPr>
            <p:ph type="sldNum" sz="quarter" idx="12"/>
          </p:nvPr>
        </p:nvSpPr>
        <p:spPr/>
        <p:txBody>
          <a:bodyPr/>
          <a:lstStyle/>
          <a:p>
            <a:fld id="{1A114E36-0AEA-40C4-85FE-0B7DF346B73A}" type="slidenum">
              <a:rPr lang="it-IT" smtClean="0"/>
              <a:pPr/>
              <a:t>9</a:t>
            </a:fld>
            <a:endParaRPr lang="it-IT"/>
          </a:p>
        </p:txBody>
      </p:sp>
    </p:spTree>
    <p:extLst>
      <p:ext uri="{BB962C8B-B14F-4D97-AF65-F5344CB8AC3E}">
        <p14:creationId xmlns:p14="http://schemas.microsoft.com/office/powerpoint/2010/main" val="2698332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TotalTime>
  <Words>584</Words>
  <Application>Microsoft Office PowerPoint</Application>
  <PresentationFormat>Presentazione su schermo (4:3)</PresentationFormat>
  <Paragraphs>152</Paragraphs>
  <Slides>36</Slides>
  <Notes>3</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Tema di Office</vt:lpstr>
      <vt:lpstr>UHECR Astronomy: Disentangling Hot Spots by a new reading key   Abstract:  UHECR events are nearly four hundred.   The Virgo scandal absence and the HOT SPOT bending  angle confirm a light nuclei UHECR nature. TA and AUGER composition converged to the same light nuclei result:  a Nearby Universe is  at hand</vt:lpstr>
      <vt:lpstr>UHECR Astronomy: a gamble pocker game Composition-B_map- GZK-Cosmic Mass_Map </vt:lpstr>
      <vt:lpstr>Presentazione standard di PowerPoint</vt:lpstr>
      <vt:lpstr>UHECR: WHY LIGHT NUCLEI? Infrared Galaxy maps, GALACTIC coordinate,  versus first data The  SCANDAL of  VIRGO ABSENCE (AUGER-Science 2007)</vt:lpstr>
      <vt:lpstr>North and South at 50 EeV The very PERSISTENT SCANDAL (celestial coordinates) of  VIRGO ABSENCE</vt:lpstr>
      <vt:lpstr>North and South at 50 EeV The PERSISTENT SCANDAL (celestial coordinates) of  VIRGO ABSENCE</vt:lpstr>
      <vt:lpstr>UHECR because of GZK cut off must be in a near (40 Mpc)..  Universe..(4 Gpc)</vt:lpstr>
      <vt:lpstr>Iron UHECR  are much bent (90 degree) hiding any UHECR Astronomy,  Light Nuclei suffer of  a more  severe GZK cut off (4-10 Mpc) but  minor smearing deflections</vt:lpstr>
      <vt:lpstr>The lightest nuclei: the best filter to mask Virgo</vt:lpstr>
      <vt:lpstr>Presentazione standard di PowerPoint</vt:lpstr>
      <vt:lpstr>COMPOSITION PUZZLE : the history</vt:lpstr>
      <vt:lpstr>Our old claim: Lightest Nuclei, Virgo,  the Cen A smearing</vt:lpstr>
      <vt:lpstr>Presentazione standard di PowerPoint</vt:lpstr>
      <vt:lpstr>Last AUGER Composition: LIGHT+ LIGHTEST</vt:lpstr>
      <vt:lpstr>We wanted Light Nuclei  also by their  consequent UHECR Bending By Random or Coherent B</vt:lpstr>
      <vt:lpstr>Last icecube</vt:lpstr>
      <vt:lpstr>Past 2008-2009 foreseen maps (observed on 2011) Cen A and Virgo Absence</vt:lpstr>
      <vt:lpstr>Presentazione standard di PowerPoint</vt:lpstr>
      <vt:lpstr>Presentazione standard di PowerPoint</vt:lpstr>
      <vt:lpstr>Milagro_ICECUBE</vt:lpstr>
      <vt:lpstr>Presentazione standard di PowerPoint</vt:lpstr>
      <vt:lpstr>Last icecube neutrino</vt:lpstr>
      <vt:lpstr>Hawc anisotropy 2 : Virgo A,B,  and C?</vt:lpstr>
      <vt:lpstr>UHECR ASTRONOMY: The Source names: Jets AGN and NS (BH )</vt:lpstr>
      <vt:lpstr>Gamma COMPTON:OSSE halo</vt:lpstr>
      <vt:lpstr>AUGER over Planck IR Galactic Map: The GC role</vt:lpstr>
      <vt:lpstr>Galactic spur</vt:lpstr>
      <vt:lpstr>Planck</vt:lpstr>
      <vt:lpstr>Light nuclei solving the AUGER puzzles: the Cen-A imprint--2008 </vt:lpstr>
      <vt:lpstr>neutrino</vt:lpstr>
      <vt:lpstr>UHECR versus UHE neutrino</vt:lpstr>
      <vt:lpstr>Overlapping Highest and  Lower UHECR in Galactic Coordinate versus newest 54 ICECUBE Highest Energy Neutrino</vt:lpstr>
      <vt:lpstr>Summary</vt:lpstr>
      <vt:lpstr>Thank you  for  your  kind,   sharp      photographic  attention</vt:lpstr>
      <vt:lpstr> The End</vt:lpstr>
      <vt:lpstr>Eventual Homogeneity and isotropy of UHECR and the UHE ZeV neutrino scattering on 0.4 eV relic neutrino showering Z resonance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UHECR Hot Spot connection to sources</dc:title>
  <dc:creator>Daniele Fargion</dc:creator>
  <cp:lastModifiedBy>win</cp:lastModifiedBy>
  <cp:revision>239</cp:revision>
  <dcterms:created xsi:type="dcterms:W3CDTF">2015-08-31T11:45:15Z</dcterms:created>
  <dcterms:modified xsi:type="dcterms:W3CDTF">2015-09-29T06:39:46Z</dcterms:modified>
</cp:coreProperties>
</file>