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82" r:id="rId2"/>
    <p:sldId id="783" r:id="rId3"/>
    <p:sldId id="782" r:id="rId4"/>
    <p:sldId id="701" r:id="rId5"/>
    <p:sldId id="777" r:id="rId6"/>
    <p:sldId id="778" r:id="rId7"/>
    <p:sldId id="691" r:id="rId8"/>
    <p:sldId id="774" r:id="rId9"/>
    <p:sldId id="733" r:id="rId10"/>
    <p:sldId id="686" r:id="rId11"/>
    <p:sldId id="779" r:id="rId12"/>
    <p:sldId id="690" r:id="rId13"/>
    <p:sldId id="692" r:id="rId14"/>
    <p:sldId id="704" r:id="rId15"/>
    <p:sldId id="702" r:id="rId16"/>
    <p:sldId id="703" r:id="rId17"/>
    <p:sldId id="716" r:id="rId18"/>
    <p:sldId id="731" r:id="rId19"/>
    <p:sldId id="780" r:id="rId20"/>
    <p:sldId id="757" r:id="rId21"/>
    <p:sldId id="729" r:id="rId22"/>
    <p:sldId id="753" r:id="rId23"/>
    <p:sldId id="758" r:id="rId24"/>
    <p:sldId id="738" r:id="rId25"/>
    <p:sldId id="742" r:id="rId26"/>
    <p:sldId id="759" r:id="rId27"/>
    <p:sldId id="760" r:id="rId28"/>
    <p:sldId id="761" r:id="rId29"/>
    <p:sldId id="762" r:id="rId30"/>
    <p:sldId id="763" r:id="rId31"/>
    <p:sldId id="764" r:id="rId32"/>
    <p:sldId id="765" r:id="rId33"/>
    <p:sldId id="766" r:id="rId34"/>
    <p:sldId id="767" r:id="rId35"/>
    <p:sldId id="768" r:id="rId36"/>
    <p:sldId id="769" r:id="rId37"/>
    <p:sldId id="770" r:id="rId38"/>
    <p:sldId id="775" r:id="rId39"/>
    <p:sldId id="771" r:id="rId40"/>
    <p:sldId id="772" r:id="rId41"/>
    <p:sldId id="781" r:id="rId42"/>
    <p:sldId id="776" r:id="rId43"/>
    <p:sldId id="784" r:id="rId44"/>
  </p:sldIdLst>
  <p:sldSz cx="9144000" cy="6858000" type="screen4x3"/>
  <p:notesSz cx="6858000" cy="9144000"/>
  <p:defaultTextStyle>
    <a:defPPr>
      <a:defRPr lang="zh-CN"/>
    </a:defPPr>
    <a:lvl1pPr algn="l" rtl="0" fontAlgn="base">
      <a:spcBef>
        <a:spcPct val="0"/>
      </a:spcBef>
      <a:spcAft>
        <a:spcPct val="0"/>
      </a:spcAft>
      <a:defRPr kumimoji="1" kern="1200">
        <a:solidFill>
          <a:schemeClr val="accent2"/>
        </a:solidFill>
        <a:latin typeface="Arial" charset="0"/>
        <a:ea typeface="宋体" pitchFamily="2" charset="-122"/>
        <a:cs typeface="+mn-cs"/>
      </a:defRPr>
    </a:lvl1pPr>
    <a:lvl2pPr marL="457200" algn="l" rtl="0" fontAlgn="base">
      <a:spcBef>
        <a:spcPct val="0"/>
      </a:spcBef>
      <a:spcAft>
        <a:spcPct val="0"/>
      </a:spcAft>
      <a:defRPr kumimoji="1" kern="1200">
        <a:solidFill>
          <a:schemeClr val="accent2"/>
        </a:solidFill>
        <a:latin typeface="Arial" charset="0"/>
        <a:ea typeface="宋体" pitchFamily="2" charset="-122"/>
        <a:cs typeface="+mn-cs"/>
      </a:defRPr>
    </a:lvl2pPr>
    <a:lvl3pPr marL="914400" algn="l" rtl="0" fontAlgn="base">
      <a:spcBef>
        <a:spcPct val="0"/>
      </a:spcBef>
      <a:spcAft>
        <a:spcPct val="0"/>
      </a:spcAft>
      <a:defRPr kumimoji="1" kern="1200">
        <a:solidFill>
          <a:schemeClr val="accent2"/>
        </a:solidFill>
        <a:latin typeface="Arial" charset="0"/>
        <a:ea typeface="宋体" pitchFamily="2" charset="-122"/>
        <a:cs typeface="+mn-cs"/>
      </a:defRPr>
    </a:lvl3pPr>
    <a:lvl4pPr marL="1371600" algn="l" rtl="0" fontAlgn="base">
      <a:spcBef>
        <a:spcPct val="0"/>
      </a:spcBef>
      <a:spcAft>
        <a:spcPct val="0"/>
      </a:spcAft>
      <a:defRPr kumimoji="1" kern="1200">
        <a:solidFill>
          <a:schemeClr val="accent2"/>
        </a:solidFill>
        <a:latin typeface="Arial" charset="0"/>
        <a:ea typeface="宋体" pitchFamily="2" charset="-122"/>
        <a:cs typeface="+mn-cs"/>
      </a:defRPr>
    </a:lvl4pPr>
    <a:lvl5pPr marL="1828800" algn="l" rtl="0" fontAlgn="base">
      <a:spcBef>
        <a:spcPct val="0"/>
      </a:spcBef>
      <a:spcAft>
        <a:spcPct val="0"/>
      </a:spcAft>
      <a:defRPr kumimoji="1" kern="1200">
        <a:solidFill>
          <a:schemeClr val="accent2"/>
        </a:solidFill>
        <a:latin typeface="Arial" charset="0"/>
        <a:ea typeface="宋体" pitchFamily="2" charset="-122"/>
        <a:cs typeface="+mn-cs"/>
      </a:defRPr>
    </a:lvl5pPr>
    <a:lvl6pPr marL="2286000" algn="l" defTabSz="914400" rtl="0" eaLnBrk="1" latinLnBrk="0" hangingPunct="1">
      <a:defRPr kumimoji="1" kern="1200">
        <a:solidFill>
          <a:schemeClr val="accent2"/>
        </a:solidFill>
        <a:latin typeface="Arial" charset="0"/>
        <a:ea typeface="宋体" pitchFamily="2" charset="-122"/>
        <a:cs typeface="+mn-cs"/>
      </a:defRPr>
    </a:lvl6pPr>
    <a:lvl7pPr marL="2743200" algn="l" defTabSz="914400" rtl="0" eaLnBrk="1" latinLnBrk="0" hangingPunct="1">
      <a:defRPr kumimoji="1" kern="1200">
        <a:solidFill>
          <a:schemeClr val="accent2"/>
        </a:solidFill>
        <a:latin typeface="Arial" charset="0"/>
        <a:ea typeface="宋体" pitchFamily="2" charset="-122"/>
        <a:cs typeface="+mn-cs"/>
      </a:defRPr>
    </a:lvl7pPr>
    <a:lvl8pPr marL="3200400" algn="l" defTabSz="914400" rtl="0" eaLnBrk="1" latinLnBrk="0" hangingPunct="1">
      <a:defRPr kumimoji="1" kern="1200">
        <a:solidFill>
          <a:schemeClr val="accent2"/>
        </a:solidFill>
        <a:latin typeface="Arial" charset="0"/>
        <a:ea typeface="宋体" pitchFamily="2" charset="-122"/>
        <a:cs typeface="+mn-cs"/>
      </a:defRPr>
    </a:lvl8pPr>
    <a:lvl9pPr marL="3657600" algn="l" defTabSz="914400" rtl="0" eaLnBrk="1" latinLnBrk="0" hangingPunct="1">
      <a:defRPr kumimoji="1" kern="1200">
        <a:solidFill>
          <a:schemeClr val="accent2"/>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F00FF"/>
    <a:srgbClr val="FF3300"/>
    <a:srgbClr val="CCFFFF"/>
    <a:srgbClr val="0066FF"/>
    <a:srgbClr val="33CCFF"/>
    <a:srgbClr val="CCE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8" autoAdjust="0"/>
    <p:restoredTop sz="82482" autoAdjust="0"/>
  </p:normalViewPr>
  <p:slideViewPr>
    <p:cSldViewPr>
      <p:cViewPr varScale="1">
        <p:scale>
          <a:sx n="74" d="100"/>
          <a:sy n="74" d="100"/>
        </p:scale>
        <p:origin x="1218"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132"/>
    </p:cViewPr>
  </p:sorterViewPr>
  <p:notesViewPr>
    <p:cSldViewPr>
      <p:cViewPr varScale="1">
        <p:scale>
          <a:sx n="56" d="100"/>
          <a:sy n="56" d="100"/>
        </p:scale>
        <p:origin x="-185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200" b="1">
                <a:solidFill>
                  <a:schemeClr val="tx1"/>
                </a:solidFill>
              </a:defRPr>
            </a:lvl1pPr>
          </a:lstStyle>
          <a:p>
            <a:pPr>
              <a:defRPr/>
            </a:pPr>
            <a:endParaRPr lang="zh-CN" altLang="en-US"/>
          </a:p>
        </p:txBody>
      </p:sp>
      <p:sp>
        <p:nvSpPr>
          <p:cNvPr id="88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200" b="1">
                <a:solidFill>
                  <a:schemeClr val="tx1"/>
                </a:solidFill>
              </a:defRPr>
            </a:lvl1pPr>
          </a:lstStyle>
          <a:p>
            <a:pPr>
              <a:defRPr/>
            </a:pPr>
            <a:fld id="{495B6A97-C8FA-4584-A9FF-EFD7820DCB26}" type="datetimeFigureOut">
              <a:rPr lang="zh-CN" altLang="en-US"/>
              <a:pPr>
                <a:defRPr/>
              </a:pPr>
              <a:t>2015/9/29</a:t>
            </a:fld>
            <a:endParaRPr lang="en-US" altLang="zh-CN"/>
          </a:p>
        </p:txBody>
      </p:sp>
      <p:sp>
        <p:nvSpPr>
          <p:cNvPr id="88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0" sz="1200" b="1">
                <a:solidFill>
                  <a:schemeClr val="tx1"/>
                </a:solidFill>
              </a:defRPr>
            </a:lvl1pPr>
          </a:lstStyle>
          <a:p>
            <a:pPr>
              <a:defRPr/>
            </a:pPr>
            <a:endParaRPr lang="en-US" altLang="zh-CN"/>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b="1">
                <a:solidFill>
                  <a:schemeClr val="tx1"/>
                </a:solidFill>
              </a:defRPr>
            </a:lvl1pPr>
          </a:lstStyle>
          <a:p>
            <a:pPr>
              <a:defRPr/>
            </a:pPr>
            <a:fld id="{04BDC790-74FC-42B7-9A24-FBB8CD08C5EC}" type="slidenum">
              <a:rPr lang="zh-CN" altLang="en-US"/>
              <a:pPr>
                <a:defRPr/>
              </a:pPr>
              <a:t>‹#›</a:t>
            </a:fld>
            <a:endParaRPr lang="en-US" altLang="zh-CN"/>
          </a:p>
        </p:txBody>
      </p:sp>
    </p:spTree>
    <p:extLst>
      <p:ext uri="{BB962C8B-B14F-4D97-AF65-F5344CB8AC3E}">
        <p14:creationId xmlns:p14="http://schemas.microsoft.com/office/powerpoint/2010/main" val="290403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b="0">
                <a:solidFill>
                  <a:schemeClr val="tx1"/>
                </a:solidFill>
                <a:ea typeface="宋体" charset="-122"/>
              </a:defRPr>
            </a:lvl1pPr>
          </a:lstStyle>
          <a:p>
            <a:pPr>
              <a:defRPr/>
            </a:pPr>
            <a:endParaRPr lang="en-US" altLang="zh-CN"/>
          </a:p>
        </p:txBody>
      </p:sp>
      <p:sp>
        <p:nvSpPr>
          <p:cNvPr id="133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b="0">
                <a:solidFill>
                  <a:schemeClr val="tx1"/>
                </a:solidFill>
                <a:ea typeface="宋体" charset="-122"/>
              </a:defRPr>
            </a:lvl1pPr>
          </a:lstStyle>
          <a:p>
            <a:pPr>
              <a:defRPr/>
            </a:pPr>
            <a:endParaRPr lang="en-US" altLang="zh-CN"/>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3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b="0">
                <a:solidFill>
                  <a:schemeClr val="tx1"/>
                </a:solidFill>
                <a:ea typeface="宋体" charset="-122"/>
              </a:defRPr>
            </a:lvl1pPr>
          </a:lstStyle>
          <a:p>
            <a:pPr>
              <a:defRPr/>
            </a:pPr>
            <a:endParaRPr lang="en-US" altLang="zh-CN"/>
          </a:p>
        </p:txBody>
      </p:sp>
      <p:sp>
        <p:nvSpPr>
          <p:cNvPr id="133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b="0">
                <a:solidFill>
                  <a:schemeClr val="tx1"/>
                </a:solidFill>
                <a:ea typeface="宋体" charset="-122"/>
              </a:defRPr>
            </a:lvl1pPr>
          </a:lstStyle>
          <a:p>
            <a:pPr>
              <a:defRPr/>
            </a:pPr>
            <a:fld id="{3848BCE5-CB77-49C2-82D9-32CCC3E12DB3}" type="slidenum">
              <a:rPr lang="en-US" altLang="zh-CN"/>
              <a:pPr>
                <a:defRPr/>
              </a:pPr>
              <a:t>‹#›</a:t>
            </a:fld>
            <a:endParaRPr lang="en-US" altLang="zh-CN"/>
          </a:p>
        </p:txBody>
      </p:sp>
    </p:spTree>
    <p:extLst>
      <p:ext uri="{BB962C8B-B14F-4D97-AF65-F5344CB8AC3E}">
        <p14:creationId xmlns:p14="http://schemas.microsoft.com/office/powerpoint/2010/main" val="109613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917950" y="8696325"/>
            <a:ext cx="2978150" cy="428625"/>
          </a:xfrm>
          <a:prstGeom prst="rect">
            <a:avLst/>
          </a:prstGeom>
          <a:noFill/>
          <a:ln w="9525">
            <a:noFill/>
            <a:miter lim="800000"/>
            <a:headEnd/>
            <a:tailEnd/>
          </a:ln>
        </p:spPr>
        <p:txBody>
          <a:bodyPr anchor="b"/>
          <a:lstStyle/>
          <a:p>
            <a:pPr algn="r"/>
            <a:fld id="{E83177E5-0B48-481E-9C40-412A0CA29D10}" type="slidenum">
              <a:rPr kumimoji="1" lang="en-US" altLang="zh-CN" sz="1200">
                <a:latin typeface="Times New Roman" pitchFamily="18" charset="0"/>
              </a:rPr>
              <a:pPr algn="r"/>
              <a:t>3</a:t>
            </a:fld>
            <a:endParaRPr kumimoji="1" lang="en-US" altLang="zh-CN" sz="1200">
              <a:latin typeface="Times New Roman" pitchFamily="18" charset="0"/>
            </a:endParaRPr>
          </a:p>
        </p:txBody>
      </p:sp>
      <p:sp>
        <p:nvSpPr>
          <p:cNvPr id="243715" name="Rectangle 2"/>
          <p:cNvSpPr>
            <a:spLocks noGrp="1" noRot="1" noChangeAspect="1" noChangeArrowheads="1" noTextEdit="1"/>
          </p:cNvSpPr>
          <p:nvPr>
            <p:ph type="sldImg"/>
          </p:nvPr>
        </p:nvSpPr>
        <p:spPr>
          <a:xfrm>
            <a:off x="1168400" y="712788"/>
            <a:ext cx="4560888" cy="3421062"/>
          </a:xfrm>
          <a:ln/>
        </p:spPr>
      </p:sp>
      <p:sp>
        <p:nvSpPr>
          <p:cNvPr id="243716" name="Rectangle 3"/>
          <p:cNvSpPr>
            <a:spLocks noGrp="1" noChangeArrowheads="1"/>
          </p:cNvSpPr>
          <p:nvPr>
            <p:ph type="body" idx="1"/>
          </p:nvPr>
        </p:nvSpPr>
        <p:spPr>
          <a:xfrm>
            <a:off x="939800" y="4348163"/>
            <a:ext cx="5014913" cy="4135437"/>
          </a:xfrm>
          <a:noFill/>
          <a:ln/>
        </p:spPr>
        <p:txBody>
          <a:bodyPr/>
          <a:lstStyle/>
          <a:p>
            <a:pPr eaLnBrk="1" hangingPunct="1"/>
            <a:endParaRPr lang="zh-CN" altLang="zh-CN" smtClean="0">
              <a:latin typeface="Arial" pitchFamily="34" charset="0"/>
              <a:ea typeface="宋体" pitchFamily="2" charset="-122"/>
            </a:endParaRPr>
          </a:p>
        </p:txBody>
      </p:sp>
    </p:spTree>
    <p:extLst>
      <p:ext uri="{BB962C8B-B14F-4D97-AF65-F5344CB8AC3E}">
        <p14:creationId xmlns:p14="http://schemas.microsoft.com/office/powerpoint/2010/main" val="246144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p:spPr>
        <p:txBody>
          <a:bodyPr/>
          <a:lstStyle/>
          <a:p>
            <a:endParaRPr lang="zh-CN" altLang="en-US" smtClean="0">
              <a:ea typeface="宋体" pitchFamily="2" charset="-122"/>
            </a:endParaRPr>
          </a:p>
        </p:txBody>
      </p:sp>
      <p:sp>
        <p:nvSpPr>
          <p:cNvPr id="60420" name="灯片编号占位符 3"/>
          <p:cNvSpPr>
            <a:spLocks noGrp="1"/>
          </p:cNvSpPr>
          <p:nvPr>
            <p:ph type="sldNum" sz="quarter" idx="5"/>
          </p:nvPr>
        </p:nvSpPr>
        <p:spPr>
          <a:noFill/>
        </p:spPr>
        <p:txBody>
          <a:bodyPr/>
          <a:lstStyle/>
          <a:p>
            <a:fld id="{436DAD76-B61D-4F34-93E0-6ABBD3DCE998}" type="slidenum">
              <a:rPr lang="zh-CN" altLang="en-US" smtClean="0">
                <a:ea typeface="宋体" pitchFamily="2" charset="-122"/>
              </a:rPr>
              <a:pPr/>
              <a:t>13</a:t>
            </a:fld>
            <a:endParaRPr lang="zh-CN" altLang="en-US" smtClean="0">
              <a:ea typeface="宋体" pitchFamily="2" charset="-122"/>
            </a:endParaRPr>
          </a:p>
        </p:txBody>
      </p:sp>
    </p:spTree>
    <p:extLst>
      <p:ext uri="{BB962C8B-B14F-4D97-AF65-F5344CB8AC3E}">
        <p14:creationId xmlns:p14="http://schemas.microsoft.com/office/powerpoint/2010/main" val="2586724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新添加了</a:t>
            </a:r>
            <a:r>
              <a:rPr lang="en-US" altLang="zh-CN" dirty="0" smtClean="0"/>
              <a:t>AMS02</a:t>
            </a:r>
            <a:r>
              <a:rPr lang="zh-CN" altLang="en-US" dirty="0" smtClean="0"/>
              <a:t>的质子和氦核测量数据，</a:t>
            </a:r>
            <a:r>
              <a:rPr lang="en-US" altLang="zh-CN" dirty="0" smtClean="0"/>
              <a:t>AMS02</a:t>
            </a:r>
            <a:r>
              <a:rPr lang="zh-CN" altLang="en-US" dirty="0" smtClean="0"/>
              <a:t>公布的能谱最后一个点都在</a:t>
            </a:r>
            <a:r>
              <a:rPr lang="en-US" altLang="zh-CN" dirty="0" smtClean="0"/>
              <a:t>1TeV</a:t>
            </a:r>
            <a:r>
              <a:rPr lang="zh-CN" altLang="en-US" dirty="0" smtClean="0"/>
              <a:t>附近</a:t>
            </a:r>
            <a:endParaRPr lang="en-US" altLang="zh-CN" dirty="0" smtClean="0"/>
          </a:p>
          <a:p>
            <a:r>
              <a:rPr lang="zh-CN" altLang="en-US" dirty="0" smtClean="0"/>
              <a:t>对</a:t>
            </a:r>
            <a:r>
              <a:rPr lang="en-US" altLang="zh-CN" dirty="0" smtClean="0"/>
              <a:t>AMS</a:t>
            </a:r>
            <a:r>
              <a:rPr lang="zh-CN" altLang="en-US" dirty="0" smtClean="0"/>
              <a:t>的结果，选取了从几十</a:t>
            </a:r>
            <a:r>
              <a:rPr lang="en-US" altLang="zh-CN" dirty="0" err="1" smtClean="0"/>
              <a:t>GeV</a:t>
            </a:r>
            <a:r>
              <a:rPr lang="zh-CN" altLang="en-US" dirty="0" smtClean="0"/>
              <a:t>开始到其公布的上限，每个谱选了均匀挑选了</a:t>
            </a:r>
            <a:r>
              <a:rPr lang="en-US" altLang="zh-CN" dirty="0" smtClean="0"/>
              <a:t>15</a:t>
            </a:r>
            <a:r>
              <a:rPr lang="zh-CN" altLang="en-US" dirty="0" smtClean="0"/>
              <a:t>个数据点，放在图中一并比较</a:t>
            </a:r>
            <a:endParaRPr lang="en-US" altLang="zh-CN" dirty="0" smtClean="0"/>
          </a:p>
        </p:txBody>
      </p:sp>
      <p:sp>
        <p:nvSpPr>
          <p:cNvPr id="4" name="灯片编号占位符 3"/>
          <p:cNvSpPr>
            <a:spLocks noGrp="1"/>
          </p:cNvSpPr>
          <p:nvPr>
            <p:ph type="sldNum" sz="quarter" idx="10"/>
          </p:nvPr>
        </p:nvSpPr>
        <p:spPr/>
        <p:txBody>
          <a:bodyPr/>
          <a:lstStyle/>
          <a:p>
            <a:fld id="{345A06D0-ACA3-44B0-B2B3-47EF92B2300F}" type="slidenum">
              <a:rPr lang="zh-CN" altLang="en-US" smtClean="0"/>
              <a:pPr/>
              <a:t>15</a:t>
            </a:fld>
            <a:endParaRPr lang="zh-CN" altLang="en-US"/>
          </a:p>
        </p:txBody>
      </p:sp>
    </p:spTree>
    <p:extLst>
      <p:ext uri="{BB962C8B-B14F-4D97-AF65-F5344CB8AC3E}">
        <p14:creationId xmlns:p14="http://schemas.microsoft.com/office/powerpoint/2010/main" val="240946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2389188" y="0"/>
            <a:ext cx="2844800" cy="2133600"/>
          </a:xfrm>
          <a:noFill/>
          <a:ln>
            <a:solidFill>
              <a:srgbClr val="000000"/>
            </a:solidFill>
            <a:miter lim="800000"/>
            <a:headEnd/>
            <a:tailEnd/>
          </a:ln>
        </p:spPr>
      </p:sp>
      <p:sp>
        <p:nvSpPr>
          <p:cNvPr id="65539" name="Rectangle 3"/>
          <p:cNvSpPr>
            <a:spLocks noGrp="1" noChangeArrowheads="1"/>
          </p:cNvSpPr>
          <p:nvPr>
            <p:ph type="body" idx="1"/>
          </p:nvPr>
        </p:nvSpPr>
        <p:spPr bwMode="auto">
          <a:xfrm>
            <a:off x="152400" y="2286000"/>
            <a:ext cx="6400800" cy="6248400"/>
          </a:xfrm>
          <a:noFill/>
        </p:spPr>
        <p:txBody>
          <a:bodyPr/>
          <a:lstStyle/>
          <a:p>
            <a:pPr eaLnBrk="1" hangingPunct="1">
              <a:spcBef>
                <a:spcPct val="0"/>
              </a:spcBef>
            </a:pPr>
            <a:endParaRPr lang="zh-CN" altLang="en-US" smtClean="0"/>
          </a:p>
        </p:txBody>
      </p:sp>
    </p:spTree>
    <p:extLst>
      <p:ext uri="{BB962C8B-B14F-4D97-AF65-F5344CB8AC3E}">
        <p14:creationId xmlns:p14="http://schemas.microsoft.com/office/powerpoint/2010/main" val="329751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204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据模拟计算结果，</a:t>
            </a:r>
            <a:r>
              <a:rPr lang="en-US" altLang="zh-CN" smtClean="0"/>
              <a:t>LYSO</a:t>
            </a:r>
            <a:r>
              <a:rPr lang="zh-CN" altLang="en-US" smtClean="0"/>
              <a:t>颗粒的</a:t>
            </a:r>
            <a:r>
              <a:rPr lang="en-US" altLang="zh-CN" smtClean="0"/>
              <a:t>MIPs</a:t>
            </a:r>
            <a:r>
              <a:rPr lang="zh-CN" altLang="en-US" smtClean="0"/>
              <a:t>响应约为</a:t>
            </a:r>
            <a:r>
              <a:rPr lang="en-US" altLang="zh-CN" smtClean="0"/>
              <a:t>30MeV</a:t>
            </a:r>
            <a:r>
              <a:rPr lang="zh-CN" altLang="en-US" smtClean="0"/>
              <a:t>，一般取</a:t>
            </a:r>
            <a:r>
              <a:rPr lang="en-US" altLang="zh-CN" smtClean="0"/>
              <a:t>1/3 MIPs</a:t>
            </a:r>
            <a:r>
              <a:rPr lang="zh-CN" altLang="en-US" smtClean="0"/>
              <a:t>响应作为后端读出的起点。单元的最大响应出现在最高能的粒子入射情况下，如</a:t>
            </a:r>
            <a:r>
              <a:rPr lang="en-US" altLang="zh-CN" smtClean="0"/>
              <a:t>280GeV</a:t>
            </a:r>
            <a:r>
              <a:rPr lang="zh-CN" altLang="en-US" smtClean="0"/>
              <a:t>电子入射引发的电磁簇射或者</a:t>
            </a:r>
            <a:r>
              <a:rPr lang="en-US" altLang="zh-CN" smtClean="0"/>
              <a:t>400GeV</a:t>
            </a:r>
            <a:r>
              <a:rPr lang="zh-CN" altLang="en-US" smtClean="0"/>
              <a:t>质子入射引发的强子簇射。</a:t>
            </a:r>
            <a:endParaRPr lang="en-US" altLang="zh-CN" smtClean="0"/>
          </a:p>
          <a:p>
            <a:endParaRPr lang="en-US" altLang="zh-CN" smtClean="0"/>
          </a:p>
          <a:p>
            <a:r>
              <a:rPr lang="zh-CN" altLang="en-US" smtClean="0"/>
              <a:t>图</a:t>
            </a:r>
            <a:r>
              <a:rPr lang="en-US" altLang="zh-CN" smtClean="0"/>
              <a:t>3.5 280GeV</a:t>
            </a:r>
            <a:r>
              <a:rPr lang="zh-CN" altLang="en-US" smtClean="0"/>
              <a:t>电子入射所有单元沉积能量分布；最大能量沉积单元；最大能量沉积单元的纵向位置（层号）</a:t>
            </a:r>
          </a:p>
          <a:p>
            <a:endParaRPr lang="en-US" altLang="zh-CN" smtClean="0"/>
          </a:p>
          <a:p>
            <a:endParaRPr lang="zh-CN" altLang="en-US" smtClean="0"/>
          </a:p>
          <a:p>
            <a:endParaRPr lang="zh-CN" altLang="en-US" smtClean="0"/>
          </a:p>
        </p:txBody>
      </p:sp>
      <p:sp>
        <p:nvSpPr>
          <p:cNvPr id="204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D02EE23-974B-4716-94B3-0A8DBEF2578E}" type="slidenum">
              <a:rPr lang="zh-CN" altLang="en-US" smtClean="0"/>
              <a:pPr>
                <a:spcBef>
                  <a:spcPct val="0"/>
                </a:spcBef>
              </a:pPr>
              <a:t>26</a:t>
            </a:fld>
            <a:endParaRPr lang="en-US" altLang="zh-CN" smtClean="0"/>
          </a:p>
        </p:txBody>
      </p:sp>
    </p:spTree>
    <p:extLst>
      <p:ext uri="{BB962C8B-B14F-4D97-AF65-F5344CB8AC3E}">
        <p14:creationId xmlns:p14="http://schemas.microsoft.com/office/powerpoint/2010/main" val="376370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2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68676D57-2D8C-4F10-866D-7FC2C254E0B7}" type="slidenum">
              <a:rPr lang="zh-CN" altLang="en-US" smtClean="0"/>
              <a:pPr>
                <a:spcBef>
                  <a:spcPct val="0"/>
                </a:spcBef>
              </a:pPr>
              <a:t>27</a:t>
            </a:fld>
            <a:endParaRPr lang="en-US" altLang="zh-CN" smtClean="0"/>
          </a:p>
        </p:txBody>
      </p:sp>
    </p:spTree>
    <p:extLst>
      <p:ext uri="{BB962C8B-B14F-4D97-AF65-F5344CB8AC3E}">
        <p14:creationId xmlns:p14="http://schemas.microsoft.com/office/powerpoint/2010/main" val="1047247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0018EBFA-5264-4025-A2C2-0E05DD963CE4}" type="slidenum">
              <a:rPr lang="zh-CN" altLang="en-US" sz="1200" smtClean="0">
                <a:latin typeface="Times New Roman" panose="02020603050405020304" pitchFamily="18" charset="0"/>
              </a:rPr>
              <a:pPr/>
              <a:t>29</a:t>
            </a:fld>
            <a:endParaRPr lang="en-US" altLang="zh-CN" sz="1200" smtClean="0">
              <a:latin typeface="Times New Roman" panose="02020603050405020304" pitchFamily="18" charset="0"/>
            </a:endParaRPr>
          </a:p>
        </p:txBody>
      </p:sp>
    </p:spTree>
    <p:extLst>
      <p:ext uri="{BB962C8B-B14F-4D97-AF65-F5344CB8AC3E}">
        <p14:creationId xmlns:p14="http://schemas.microsoft.com/office/powerpoint/2010/main" val="19456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07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51A4719D-14A4-478B-9126-6752BAAC3D0B}" type="slidenum">
              <a:rPr lang="zh-CN" altLang="en-US" sz="1200" smtClean="0">
                <a:latin typeface="Times New Roman" panose="02020603050405020304" pitchFamily="18" charset="0"/>
              </a:rPr>
              <a:pPr/>
              <a:t>31</a:t>
            </a:fld>
            <a:endParaRPr lang="en-US" altLang="zh-CN" sz="1200" smtClean="0">
              <a:latin typeface="Times New Roman" panose="02020603050405020304" pitchFamily="18" charset="0"/>
            </a:endParaRPr>
          </a:p>
        </p:txBody>
      </p:sp>
    </p:spTree>
    <p:extLst>
      <p:ext uri="{BB962C8B-B14F-4D97-AF65-F5344CB8AC3E}">
        <p14:creationId xmlns:p14="http://schemas.microsoft.com/office/powerpoint/2010/main" val="3235324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8BCE5-CB77-49C2-82D9-32CCC3E12DB3}" type="slidenum">
              <a:rPr lang="en-US" altLang="zh-CN" smtClean="0"/>
              <a:pPr>
                <a:defRPr/>
              </a:pPr>
              <a:t>36</a:t>
            </a:fld>
            <a:endParaRPr lang="en-US" altLang="zh-CN"/>
          </a:p>
        </p:txBody>
      </p:sp>
    </p:spTree>
    <p:extLst>
      <p:ext uri="{BB962C8B-B14F-4D97-AF65-F5344CB8AC3E}">
        <p14:creationId xmlns:p14="http://schemas.microsoft.com/office/powerpoint/2010/main" val="36313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8BCE5-CB77-49C2-82D9-32CCC3E12DB3}" type="slidenum">
              <a:rPr lang="en-US" altLang="zh-CN" smtClean="0"/>
              <a:pPr>
                <a:defRPr/>
              </a:pPr>
              <a:t>39</a:t>
            </a:fld>
            <a:endParaRPr lang="en-US" altLang="zh-CN"/>
          </a:p>
        </p:txBody>
      </p:sp>
    </p:spTree>
    <p:extLst>
      <p:ext uri="{BB962C8B-B14F-4D97-AF65-F5344CB8AC3E}">
        <p14:creationId xmlns:p14="http://schemas.microsoft.com/office/powerpoint/2010/main" val="4222764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8BCE5-CB77-49C2-82D9-32CCC3E12DB3}" type="slidenum">
              <a:rPr lang="en-US" altLang="zh-CN" smtClean="0"/>
              <a:pPr>
                <a:defRPr/>
              </a:pPr>
              <a:t>42</a:t>
            </a:fld>
            <a:endParaRPr lang="en-US" altLang="zh-CN"/>
          </a:p>
        </p:txBody>
      </p:sp>
    </p:spTree>
    <p:extLst>
      <p:ext uri="{BB962C8B-B14F-4D97-AF65-F5344CB8AC3E}">
        <p14:creationId xmlns:p14="http://schemas.microsoft.com/office/powerpoint/2010/main" val="219777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a:ln/>
        </p:spPr>
        <p:txBody>
          <a:bodyPr/>
          <a:lstStyle/>
          <a:p>
            <a:pPr eaLnBrk="1" hangingPunct="1">
              <a:spcBef>
                <a:spcPct val="0"/>
              </a:spcBef>
            </a:pPr>
            <a:endParaRPr lang="zh-CN" altLang="en-US" smtClean="0">
              <a:ea typeface="宋体" pitchFamily="2" charset="-122"/>
            </a:endParaRPr>
          </a:p>
        </p:txBody>
      </p:sp>
      <p:sp>
        <p:nvSpPr>
          <p:cNvPr id="49156"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4B263CA-0591-488C-BB81-7F65B4F27059}" type="slidenum">
              <a:rPr kumimoji="0" lang="zh-CN" altLang="en-US" sz="1200">
                <a:solidFill>
                  <a:schemeClr val="tx1"/>
                </a:solidFill>
                <a:latin typeface="+mn-lt"/>
                <a:ea typeface="+mn-ea"/>
              </a:rPr>
              <a:pPr algn="r">
                <a:defRPr/>
              </a:pPr>
              <a:t>4</a:t>
            </a:fld>
            <a:endParaRPr kumimoji="0" lang="en-US" altLang="zh-CN" sz="1200">
              <a:solidFill>
                <a:schemeClr val="tx1"/>
              </a:solidFill>
              <a:latin typeface="+mn-lt"/>
              <a:ea typeface="+mn-ea"/>
            </a:endParaRPr>
          </a:p>
        </p:txBody>
      </p:sp>
    </p:spTree>
    <p:extLst>
      <p:ext uri="{BB962C8B-B14F-4D97-AF65-F5344CB8AC3E}">
        <p14:creationId xmlns:p14="http://schemas.microsoft.com/office/powerpoint/2010/main" val="56880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noFill/>
          <a:ln/>
        </p:spPr>
        <p:txBody>
          <a:bodyPr/>
          <a:lstStyle/>
          <a:p>
            <a:endParaRPr lang="zh-CN" altLang="en-US" smtClean="0">
              <a:ea typeface="宋体" pitchFamily="2" charset="-122"/>
            </a:endParaRPr>
          </a:p>
        </p:txBody>
      </p:sp>
      <p:sp>
        <p:nvSpPr>
          <p:cNvPr id="48132" name="灯片编号占位符 3"/>
          <p:cNvSpPr>
            <a:spLocks noGrp="1"/>
          </p:cNvSpPr>
          <p:nvPr>
            <p:ph type="sldNum" sz="quarter" idx="5"/>
          </p:nvPr>
        </p:nvSpPr>
        <p:spPr>
          <a:noFill/>
        </p:spPr>
        <p:txBody>
          <a:bodyPr/>
          <a:lstStyle/>
          <a:p>
            <a:fld id="{35FE6EA2-D7A8-4945-947E-A6F45637EC63}" type="slidenum">
              <a:rPr lang="en-US" altLang="zh-CN" smtClean="0">
                <a:ea typeface="宋体" pitchFamily="2" charset="-122"/>
              </a:rPr>
              <a:pPr/>
              <a:t>5</a:t>
            </a:fld>
            <a:endParaRPr lang="en-US" altLang="zh-CN" smtClean="0">
              <a:ea typeface="宋体" pitchFamily="2" charset="-122"/>
            </a:endParaRPr>
          </a:p>
        </p:txBody>
      </p:sp>
    </p:spTree>
    <p:extLst>
      <p:ext uri="{BB962C8B-B14F-4D97-AF65-F5344CB8AC3E}">
        <p14:creationId xmlns:p14="http://schemas.microsoft.com/office/powerpoint/2010/main" val="270631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noFill/>
          <a:ln/>
        </p:spPr>
        <p:txBody>
          <a:bodyPr/>
          <a:lstStyle/>
          <a:p>
            <a:endParaRPr lang="en-US" altLang="zh-CN" smtClean="0">
              <a:ea typeface="宋体" pitchFamily="2" charset="-122"/>
            </a:endParaRPr>
          </a:p>
        </p:txBody>
      </p:sp>
      <p:sp>
        <p:nvSpPr>
          <p:cNvPr id="50180" name="灯片编号占位符 3"/>
          <p:cNvSpPr>
            <a:spLocks noGrp="1"/>
          </p:cNvSpPr>
          <p:nvPr>
            <p:ph type="sldNum" sz="quarter" idx="5"/>
          </p:nvPr>
        </p:nvSpPr>
        <p:spPr>
          <a:noFill/>
        </p:spPr>
        <p:txBody>
          <a:bodyPr/>
          <a:lstStyle/>
          <a:p>
            <a:fld id="{2FD827A8-CE25-4111-B830-123FFFA6AF0C}" type="slidenum">
              <a:rPr lang="zh-CN" altLang="en-US" smtClean="0">
                <a:ea typeface="宋体" pitchFamily="2" charset="-122"/>
              </a:rPr>
              <a:pPr/>
              <a:t>6</a:t>
            </a:fld>
            <a:endParaRPr lang="zh-CN" altLang="en-US" smtClean="0">
              <a:ea typeface="宋体" pitchFamily="2" charset="-122"/>
            </a:endParaRPr>
          </a:p>
        </p:txBody>
      </p:sp>
    </p:spTree>
    <p:extLst>
      <p:ext uri="{BB962C8B-B14F-4D97-AF65-F5344CB8AC3E}">
        <p14:creationId xmlns:p14="http://schemas.microsoft.com/office/powerpoint/2010/main" val="272696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noFill/>
          <a:ln/>
        </p:spPr>
        <p:txBody>
          <a:bodyPr/>
          <a:lstStyle/>
          <a:p>
            <a:endParaRPr lang="zh-CN" altLang="en-US" smtClean="0">
              <a:ea typeface="宋体" pitchFamily="2" charset="-122"/>
            </a:endParaRPr>
          </a:p>
        </p:txBody>
      </p:sp>
      <p:sp>
        <p:nvSpPr>
          <p:cNvPr id="58372" name="灯片编号占位符 3"/>
          <p:cNvSpPr>
            <a:spLocks noGrp="1"/>
          </p:cNvSpPr>
          <p:nvPr>
            <p:ph type="sldNum" sz="quarter" idx="5"/>
          </p:nvPr>
        </p:nvSpPr>
        <p:spPr>
          <a:noFill/>
        </p:spPr>
        <p:txBody>
          <a:bodyPr/>
          <a:lstStyle/>
          <a:p>
            <a:fld id="{998231E1-0E57-46F8-8D71-8F2EB5219232}" type="slidenum">
              <a:rPr lang="zh-CN" altLang="en-US" smtClean="0">
                <a:ea typeface="宋体" pitchFamily="2" charset="-122"/>
              </a:rPr>
              <a:pPr/>
              <a:t>7</a:t>
            </a:fld>
            <a:endParaRPr lang="zh-CN" altLang="en-US" smtClean="0">
              <a:ea typeface="宋体" pitchFamily="2" charset="-122"/>
            </a:endParaRPr>
          </a:p>
        </p:txBody>
      </p:sp>
    </p:spTree>
    <p:extLst>
      <p:ext uri="{BB962C8B-B14F-4D97-AF65-F5344CB8AC3E}">
        <p14:creationId xmlns:p14="http://schemas.microsoft.com/office/powerpoint/2010/main" val="299706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8BCE5-CB77-49C2-82D9-32CCC3E12DB3}" type="slidenum">
              <a:rPr lang="en-US" altLang="zh-CN" smtClean="0"/>
              <a:pPr>
                <a:defRPr/>
              </a:pPr>
              <a:t>8</a:t>
            </a:fld>
            <a:endParaRPr lang="en-US" altLang="zh-CN"/>
          </a:p>
        </p:txBody>
      </p:sp>
    </p:spTree>
    <p:extLst>
      <p:ext uri="{BB962C8B-B14F-4D97-AF65-F5344CB8AC3E}">
        <p14:creationId xmlns:p14="http://schemas.microsoft.com/office/powerpoint/2010/main" val="137099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noFill/>
          <a:ln/>
        </p:spPr>
        <p:txBody>
          <a:bodyPr/>
          <a:lstStyle/>
          <a:p>
            <a:endParaRPr lang="zh-CN" altLang="en-US" smtClean="0">
              <a:ea typeface="宋体" pitchFamily="2" charset="-122"/>
            </a:endParaRPr>
          </a:p>
        </p:txBody>
      </p:sp>
      <p:sp>
        <p:nvSpPr>
          <p:cNvPr id="54276" name="灯片编号占位符 3"/>
          <p:cNvSpPr>
            <a:spLocks noGrp="1"/>
          </p:cNvSpPr>
          <p:nvPr>
            <p:ph type="sldNum" sz="quarter" idx="5"/>
          </p:nvPr>
        </p:nvSpPr>
        <p:spPr>
          <a:noFill/>
        </p:spPr>
        <p:txBody>
          <a:bodyPr/>
          <a:lstStyle/>
          <a:p>
            <a:fld id="{116B84A2-3C03-4310-83AF-97E3EC54E015}" type="slidenum">
              <a:rPr lang="zh-CN" altLang="en-US" smtClean="0">
                <a:ea typeface="宋体" pitchFamily="2" charset="-122"/>
              </a:rPr>
              <a:pPr/>
              <a:t>10</a:t>
            </a:fld>
            <a:endParaRPr lang="zh-CN" altLang="en-US" smtClean="0">
              <a:ea typeface="宋体" pitchFamily="2" charset="-122"/>
            </a:endParaRPr>
          </a:p>
        </p:txBody>
      </p:sp>
    </p:spTree>
    <p:extLst>
      <p:ext uri="{BB962C8B-B14F-4D97-AF65-F5344CB8AC3E}">
        <p14:creationId xmlns:p14="http://schemas.microsoft.com/office/powerpoint/2010/main" val="274978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相应的，对能量探测做了低能区的扩展</a:t>
            </a:r>
            <a:endParaRPr lang="en-US" altLang="zh-CN" dirty="0" smtClean="0"/>
          </a:p>
          <a:p>
            <a:r>
              <a:rPr lang="zh-CN" altLang="en-US" dirty="0" smtClean="0"/>
              <a:t>在</a:t>
            </a:r>
            <a:r>
              <a:rPr lang="en-US" altLang="zh-CN" dirty="0" smtClean="0"/>
              <a:t>1GeV</a:t>
            </a:r>
            <a:r>
              <a:rPr lang="zh-CN" altLang="en-US" dirty="0" smtClean="0"/>
              <a:t>时，光子探测的能量分辨率为</a:t>
            </a:r>
            <a:r>
              <a:rPr lang="en-US" altLang="zh-CN" dirty="0" smtClean="0"/>
              <a:t>8.5%,10GeV</a:t>
            </a:r>
            <a:r>
              <a:rPr lang="zh-CN" altLang="en-US" dirty="0" smtClean="0"/>
              <a:t>时为</a:t>
            </a:r>
            <a:r>
              <a:rPr lang="en-US" altLang="zh-CN" dirty="0" smtClean="0"/>
              <a:t>2%</a:t>
            </a:r>
            <a:r>
              <a:rPr lang="zh-CN" altLang="en-US" dirty="0" smtClean="0"/>
              <a:t>（均考虑了光子数</a:t>
            </a:r>
            <a:r>
              <a:rPr lang="en-US" altLang="zh-CN" dirty="0" smtClean="0"/>
              <a:t>10</a:t>
            </a:r>
            <a:r>
              <a:rPr lang="en-US" altLang="zh-CN" baseline="0" dirty="0" smtClean="0"/>
              <a:t> </a:t>
            </a:r>
            <a:r>
              <a:rPr lang="en-US" altLang="zh-CN" baseline="0" dirty="0" err="1" smtClean="0"/>
              <a:t>p.e</a:t>
            </a:r>
            <a:r>
              <a:rPr lang="en-US" altLang="zh-CN" baseline="0" dirty="0" smtClean="0"/>
              <a:t>/MIP</a:t>
            </a:r>
            <a:r>
              <a:rPr lang="zh-CN" altLang="en-US" baseline="0" dirty="0" smtClean="0"/>
              <a:t>涨落的影响</a:t>
            </a:r>
            <a:r>
              <a:rPr lang="zh-CN" altLang="en-US" dirty="0" smtClean="0"/>
              <a:t>）</a:t>
            </a:r>
            <a:endParaRPr lang="en-US" altLang="zh-CN" dirty="0" smtClean="0"/>
          </a:p>
          <a:p>
            <a:r>
              <a:rPr lang="zh-CN" altLang="en-US" dirty="0" smtClean="0"/>
              <a:t>右上角的小图为</a:t>
            </a:r>
            <a:r>
              <a:rPr lang="en-US" altLang="zh-CN" dirty="0" smtClean="0"/>
              <a:t>100GeV</a:t>
            </a:r>
            <a:r>
              <a:rPr lang="zh-CN" altLang="en-US" dirty="0" smtClean="0"/>
              <a:t>以上的能量分辨率</a:t>
            </a:r>
            <a:endParaRPr lang="en-US" altLang="zh-CN" dirty="0" smtClean="0"/>
          </a:p>
          <a:p>
            <a:endParaRPr lang="en-US" altLang="zh-CN" dirty="0" smtClean="0"/>
          </a:p>
          <a:p>
            <a:r>
              <a:rPr lang="zh-CN" altLang="en-US" dirty="0" smtClean="0"/>
              <a:t>如果我们的目标是</a:t>
            </a:r>
            <a:r>
              <a:rPr lang="en-US" altLang="zh-CN" dirty="0" smtClean="0"/>
              <a:t>1GeV</a:t>
            </a:r>
            <a:r>
              <a:rPr lang="zh-CN" altLang="en-US" dirty="0" smtClean="0"/>
              <a:t>以上的伽玛射线，那么</a:t>
            </a:r>
            <a:r>
              <a:rPr lang="en-US" altLang="zh-CN" dirty="0" smtClean="0"/>
              <a:t>2X0</a:t>
            </a:r>
            <a:r>
              <a:rPr lang="zh-CN" altLang="en-US" dirty="0" smtClean="0"/>
              <a:t>的</a:t>
            </a:r>
            <a:r>
              <a:rPr lang="en-US" altLang="zh-CN" dirty="0" smtClean="0"/>
              <a:t>TK</a:t>
            </a:r>
            <a:r>
              <a:rPr lang="zh-CN" altLang="en-US" dirty="0" smtClean="0"/>
              <a:t>可以保证</a:t>
            </a:r>
            <a:r>
              <a:rPr lang="en-US" altLang="zh-CN" dirty="0" smtClean="0"/>
              <a:t>80%</a:t>
            </a:r>
            <a:r>
              <a:rPr lang="zh-CN" altLang="en-US" dirty="0" smtClean="0"/>
              <a:t>的电子对转换效率以及</a:t>
            </a:r>
            <a:r>
              <a:rPr lang="en-US" altLang="zh-CN" dirty="0" smtClean="0"/>
              <a:t>2%@10GeV</a:t>
            </a:r>
            <a:r>
              <a:rPr lang="zh-CN" altLang="en-US" dirty="0" smtClean="0"/>
              <a:t>的能量分辨率</a:t>
            </a:r>
            <a:endParaRPr lang="en-US" altLang="zh-CN" dirty="0" smtClean="0"/>
          </a:p>
          <a:p>
            <a:r>
              <a:rPr lang="zh-CN" altLang="en-US" dirty="0" smtClean="0"/>
              <a:t>而如果我们侧重于几十</a:t>
            </a:r>
            <a:r>
              <a:rPr lang="en-US" altLang="zh-CN" dirty="0" smtClean="0"/>
              <a:t>MeV-</a:t>
            </a:r>
            <a:r>
              <a:rPr lang="zh-CN" altLang="en-US" dirty="0" smtClean="0"/>
              <a:t>几百</a:t>
            </a:r>
            <a:r>
              <a:rPr lang="en-US" altLang="zh-CN" dirty="0" smtClean="0"/>
              <a:t>MeV</a:t>
            </a:r>
            <a:r>
              <a:rPr lang="zh-CN" altLang="en-US" dirty="0" smtClean="0"/>
              <a:t>的测量，那么需要在</a:t>
            </a:r>
            <a:r>
              <a:rPr lang="en-US" altLang="zh-CN" dirty="0" smtClean="0"/>
              <a:t>TK</a:t>
            </a:r>
            <a:r>
              <a:rPr lang="zh-CN" altLang="en-US" dirty="0" smtClean="0"/>
              <a:t>的设计上和量能器的前几层做一些优化，例如减少</a:t>
            </a:r>
            <a:r>
              <a:rPr lang="en-US" altLang="zh-CN" dirty="0" smtClean="0"/>
              <a:t>TK</a:t>
            </a:r>
            <a:r>
              <a:rPr lang="zh-CN" altLang="en-US" dirty="0" smtClean="0"/>
              <a:t>转换体钨板的厚度，量能器前几层采用</a:t>
            </a:r>
            <a:r>
              <a:rPr lang="en-US" altLang="zh-CN" dirty="0" smtClean="0"/>
              <a:t>PMT/APD</a:t>
            </a:r>
            <a:r>
              <a:rPr lang="zh-CN" altLang="en-US" dirty="0" smtClean="0"/>
              <a:t>等器件提高光电子数，增加能量测量精度</a:t>
            </a:r>
            <a:endParaRPr lang="zh-CN" altLang="en-US" dirty="0"/>
          </a:p>
        </p:txBody>
      </p:sp>
      <p:sp>
        <p:nvSpPr>
          <p:cNvPr id="4" name="灯片编号占位符 3"/>
          <p:cNvSpPr>
            <a:spLocks noGrp="1"/>
          </p:cNvSpPr>
          <p:nvPr>
            <p:ph type="sldNum" sz="quarter" idx="10"/>
          </p:nvPr>
        </p:nvSpPr>
        <p:spPr/>
        <p:txBody>
          <a:bodyPr/>
          <a:lstStyle/>
          <a:p>
            <a:fld id="{0764BCDE-BA12-47FB-BF61-D42B509AC5CE}" type="slidenum">
              <a:rPr lang="zh-CN" altLang="en-US" smtClean="0"/>
              <a:pPr/>
              <a:t>11</a:t>
            </a:fld>
            <a:endParaRPr lang="zh-CN" altLang="en-US"/>
          </a:p>
        </p:txBody>
      </p:sp>
    </p:spTree>
    <p:extLst>
      <p:ext uri="{BB962C8B-B14F-4D97-AF65-F5344CB8AC3E}">
        <p14:creationId xmlns:p14="http://schemas.microsoft.com/office/powerpoint/2010/main" val="58045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a:ln/>
        </p:spPr>
        <p:txBody>
          <a:bodyPr/>
          <a:lstStyle/>
          <a:p>
            <a:endParaRPr lang="zh-CN" altLang="en-US" smtClean="0">
              <a:ea typeface="宋体" pitchFamily="2" charset="-122"/>
            </a:endParaRPr>
          </a:p>
        </p:txBody>
      </p:sp>
      <p:sp>
        <p:nvSpPr>
          <p:cNvPr id="57348" name="灯片编号占位符 3"/>
          <p:cNvSpPr>
            <a:spLocks noGrp="1"/>
          </p:cNvSpPr>
          <p:nvPr>
            <p:ph type="sldNum" sz="quarter" idx="5"/>
          </p:nvPr>
        </p:nvSpPr>
        <p:spPr>
          <a:noFill/>
        </p:spPr>
        <p:txBody>
          <a:bodyPr/>
          <a:lstStyle/>
          <a:p>
            <a:fld id="{AFB7CF7B-4A90-412E-A893-E23A1FFBC8E6}" type="slidenum">
              <a:rPr lang="zh-CN" altLang="en-US" smtClean="0">
                <a:ea typeface="宋体" pitchFamily="2" charset="-122"/>
              </a:rPr>
              <a:pPr/>
              <a:t>12</a:t>
            </a:fld>
            <a:endParaRPr lang="zh-CN" altLang="en-US" smtClean="0">
              <a:ea typeface="宋体" pitchFamily="2" charset="-122"/>
            </a:endParaRPr>
          </a:p>
        </p:txBody>
      </p:sp>
    </p:spTree>
    <p:extLst>
      <p:ext uri="{BB962C8B-B14F-4D97-AF65-F5344CB8AC3E}">
        <p14:creationId xmlns:p14="http://schemas.microsoft.com/office/powerpoint/2010/main" val="27497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smtClean="0">
                <a:solidFill>
                  <a:schemeClr val="tx1"/>
                </a:solidFill>
              </a:defRPr>
            </a:lvl1pPr>
          </a:lstStyle>
          <a:p>
            <a:pPr>
              <a:defRPr/>
            </a:pPr>
            <a:fld id="{F706CEA0-A585-442F-A5F6-80740CEF7941}" type="slidenum">
              <a:rPr lang="en-US" altLang="zh-CN" smtClean="0"/>
              <a:pPr>
                <a:defRPr/>
              </a:pPr>
              <a:t>‹#›</a:t>
            </a:fld>
            <a:r>
              <a:rPr lang="en-US" altLang="zh-CN" dirty="0" smtClean="0"/>
              <a:t>/42</a:t>
            </a:r>
            <a:endParaRPr lang="en-US" altLang="zh-CN"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838200"/>
          </a:xfrm>
        </p:spPr>
        <p:txBody>
          <a:bodyPr/>
          <a:lstStyle>
            <a:lvl1pPr>
              <a:defRPr>
                <a:solidFill>
                  <a:schemeClr val="accent2">
                    <a:lumMod val="7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960438"/>
            <a:ext cx="8229600" cy="4525962"/>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smtClean="0">
                <a:solidFill>
                  <a:schemeClr val="tx1"/>
                </a:solidFill>
              </a:defRPr>
            </a:lvl1pPr>
          </a:lstStyle>
          <a:p>
            <a:pPr>
              <a:defRPr/>
            </a:pPr>
            <a:fld id="{F706CEA0-A585-442F-A5F6-80740CEF7941}" type="slidenum">
              <a:rPr lang="en-US" altLang="zh-CN" smtClean="0"/>
              <a:pPr>
                <a:defRPr/>
              </a:pPr>
              <a:t>‹#›</a:t>
            </a:fld>
            <a:r>
              <a:rPr lang="en-US" altLang="zh-CN" dirty="0" smtClean="0"/>
              <a:t>/42</a:t>
            </a:r>
            <a:endParaRPr lang="en-US" altLang="zh-C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smtClean="0">
                <a:solidFill>
                  <a:schemeClr val="tx1"/>
                </a:solidFill>
              </a:defRPr>
            </a:lvl1pPr>
          </a:lstStyle>
          <a:p>
            <a:pPr>
              <a:defRPr/>
            </a:pPr>
            <a:fld id="{F706CEA0-A585-442F-A5F6-80740CEF7941}" type="slidenum">
              <a:rPr lang="en-US" altLang="zh-CN" smtClean="0"/>
              <a:pPr>
                <a:defRPr/>
              </a:pPr>
              <a:t>‹#›</a:t>
            </a:fld>
            <a:r>
              <a:rPr lang="en-US" altLang="zh-CN" dirty="0" smtClean="0"/>
              <a:t>/42</a:t>
            </a:r>
            <a:endParaRPr lang="en-US" altLang="zh-CN"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Rectangle 3"/>
          <p:cNvSpPr>
            <a:spLocks noGrp="1" noChangeArrowheads="1"/>
          </p:cNvSpPr>
          <p:nvPr>
            <p:ph type="body" idx="1"/>
          </p:nvPr>
        </p:nvSpPr>
        <p:spPr bwMode="auto">
          <a:xfrm>
            <a:off x="457200" y="9604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chemeClr val="tx1"/>
                </a:solidFill>
              </a:defRPr>
            </a:lvl1pPr>
          </a:lstStyle>
          <a:p>
            <a:pPr>
              <a:defRPr/>
            </a:pPr>
            <a:endParaRPr lang="en-US" altLang="zh-CN"/>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smtClean="0">
                <a:solidFill>
                  <a:schemeClr val="tx1"/>
                </a:solidFill>
              </a:defRPr>
            </a:lvl1pPr>
          </a:lstStyle>
          <a:p>
            <a:pPr>
              <a:defRPr/>
            </a:pPr>
            <a:fld id="{F706CEA0-A585-442F-A5F6-80740CEF7941}" type="slidenum">
              <a:rPr lang="en-US" altLang="zh-CN" smtClean="0"/>
              <a:pPr>
                <a:defRPr/>
              </a:pPr>
              <a:t>‹#›</a:t>
            </a:fld>
            <a:r>
              <a:rPr lang="en-US" altLang="zh-CN" dirty="0" smtClean="0"/>
              <a:t>/42</a:t>
            </a:r>
            <a:endParaRPr lang="en-US" altLang="zh-CN" dirty="0"/>
          </a:p>
        </p:txBody>
      </p:sp>
      <p:sp>
        <p:nvSpPr>
          <p:cNvPr id="1031" name="Line 7"/>
          <p:cNvSpPr>
            <a:spLocks noChangeShapeType="1"/>
          </p:cNvSpPr>
          <p:nvPr userDrawn="1"/>
        </p:nvSpPr>
        <p:spPr bwMode="auto">
          <a:xfrm>
            <a:off x="0" y="838200"/>
            <a:ext cx="9144000" cy="0"/>
          </a:xfrm>
          <a:prstGeom prst="line">
            <a:avLst/>
          </a:prstGeom>
          <a:noFill/>
          <a:ln w="44450">
            <a:solidFill>
              <a:srgbClr val="3366FF"/>
            </a:solidFill>
            <a:round/>
            <a:headEnd/>
            <a:tailEnd/>
          </a:ln>
          <a:effectLst/>
        </p:spPr>
        <p:txBody>
          <a:bodyPr/>
          <a:lstStyle/>
          <a:p>
            <a:pPr>
              <a:defRPr/>
            </a:pPr>
            <a:endParaRPr kumimoji="0" lang="zh-CN" altLang="en-US" b="1">
              <a:solidFill>
                <a:schemeClr val="tx1"/>
              </a:solidFill>
              <a:ea typeface="宋体"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0070C0"/>
          </a:solidFill>
          <a:latin typeface="+mj-lt"/>
          <a:ea typeface="黑体" pitchFamily="2" charset="-122"/>
          <a:cs typeface="+mj-cs"/>
        </a:defRPr>
      </a:lvl1pPr>
      <a:lvl2pPr algn="ctr" rtl="0" eaLnBrk="0" fontAlgn="base" hangingPunct="0">
        <a:spcBef>
          <a:spcPct val="0"/>
        </a:spcBef>
        <a:spcAft>
          <a:spcPct val="0"/>
        </a:spcAft>
        <a:defRPr sz="3600">
          <a:solidFill>
            <a:srgbClr val="FF3300"/>
          </a:solidFill>
          <a:latin typeface="Arial" charset="0"/>
          <a:ea typeface="黑体" pitchFamily="2" charset="-122"/>
        </a:defRPr>
      </a:lvl2pPr>
      <a:lvl3pPr algn="ctr" rtl="0" eaLnBrk="0" fontAlgn="base" hangingPunct="0">
        <a:spcBef>
          <a:spcPct val="0"/>
        </a:spcBef>
        <a:spcAft>
          <a:spcPct val="0"/>
        </a:spcAft>
        <a:defRPr sz="3600">
          <a:solidFill>
            <a:srgbClr val="FF3300"/>
          </a:solidFill>
          <a:latin typeface="Arial" charset="0"/>
          <a:ea typeface="黑体" pitchFamily="2" charset="-122"/>
        </a:defRPr>
      </a:lvl3pPr>
      <a:lvl4pPr algn="ctr" rtl="0" eaLnBrk="0" fontAlgn="base" hangingPunct="0">
        <a:spcBef>
          <a:spcPct val="0"/>
        </a:spcBef>
        <a:spcAft>
          <a:spcPct val="0"/>
        </a:spcAft>
        <a:defRPr sz="3600">
          <a:solidFill>
            <a:srgbClr val="FF3300"/>
          </a:solidFill>
          <a:latin typeface="Arial" charset="0"/>
          <a:ea typeface="黑体" pitchFamily="2" charset="-122"/>
        </a:defRPr>
      </a:lvl4pPr>
      <a:lvl5pPr algn="ctr" rtl="0" eaLnBrk="0" fontAlgn="base" hangingPunct="0">
        <a:spcBef>
          <a:spcPct val="0"/>
        </a:spcBef>
        <a:spcAft>
          <a:spcPct val="0"/>
        </a:spcAft>
        <a:defRPr sz="3600">
          <a:solidFill>
            <a:srgbClr val="FF3300"/>
          </a:solidFill>
          <a:latin typeface="Arial" charset="0"/>
          <a:ea typeface="黑体" pitchFamily="2"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rgbClr val="0070C0"/>
          </a:solidFill>
          <a:latin typeface="+mn-lt"/>
          <a:ea typeface="黑体" pitchFamily="2" charset="-122"/>
          <a:cs typeface="+mn-cs"/>
        </a:defRPr>
      </a:lvl1pPr>
      <a:lvl2pPr marL="742950" indent="-285750" algn="l" rtl="0" eaLnBrk="0" fontAlgn="base" hangingPunct="0">
        <a:spcBef>
          <a:spcPct val="20000"/>
        </a:spcBef>
        <a:spcAft>
          <a:spcPct val="0"/>
        </a:spcAft>
        <a:buChar char="–"/>
        <a:defRPr sz="2800">
          <a:solidFill>
            <a:srgbClr val="0070C0"/>
          </a:solidFill>
          <a:latin typeface="+mn-lt"/>
          <a:ea typeface="黑体" pitchFamily="2" charset="-122"/>
        </a:defRPr>
      </a:lvl2pPr>
      <a:lvl3pPr marL="1143000" indent="-228600" algn="l" rtl="0" eaLnBrk="0" fontAlgn="base" hangingPunct="0">
        <a:spcBef>
          <a:spcPct val="20000"/>
        </a:spcBef>
        <a:spcAft>
          <a:spcPct val="0"/>
        </a:spcAft>
        <a:buChar char="•"/>
        <a:defRPr sz="2400">
          <a:solidFill>
            <a:srgbClr val="0070C0"/>
          </a:solidFill>
          <a:latin typeface="+mn-lt"/>
          <a:ea typeface="黑体" pitchFamily="2" charset="-122"/>
        </a:defRPr>
      </a:lvl3pPr>
      <a:lvl4pPr marL="1600200" indent="-228600" algn="l" rtl="0" eaLnBrk="0" fontAlgn="base" hangingPunct="0">
        <a:spcBef>
          <a:spcPct val="20000"/>
        </a:spcBef>
        <a:spcAft>
          <a:spcPct val="0"/>
        </a:spcAft>
        <a:buChar char="–"/>
        <a:defRPr sz="2000">
          <a:solidFill>
            <a:srgbClr val="0070C0"/>
          </a:solidFill>
          <a:latin typeface="+mn-lt"/>
          <a:ea typeface="黑体" pitchFamily="2" charset="-122"/>
        </a:defRPr>
      </a:lvl4pPr>
      <a:lvl5pPr marL="2057400" indent="-228600" algn="l" rtl="0" eaLnBrk="0" fontAlgn="base" hangingPunct="0">
        <a:spcBef>
          <a:spcPct val="20000"/>
        </a:spcBef>
        <a:spcAft>
          <a:spcPct val="0"/>
        </a:spcAft>
        <a:buChar char="»"/>
        <a:defRPr sz="2000">
          <a:solidFill>
            <a:srgbClr val="0070C0"/>
          </a:solidFill>
          <a:latin typeface="+mn-lt"/>
          <a:ea typeface="黑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zhangsn@ihep.ac.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3.xml"/><Relationship Id="rId5" Type="http://schemas.openxmlformats.org/officeDocument/2006/relationships/image" Target="../media/image71.jpg"/><Relationship Id="rId4" Type="http://schemas.openxmlformats.org/officeDocument/2006/relationships/image" Target="../media/image70.jpe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36575"/>
            <a:ext cx="9144000" cy="2130425"/>
          </a:xfrm>
          <a:prstGeom prst="rect">
            <a:avLst/>
          </a:prstGeom>
          <a:noFill/>
          <a:ln w="9525">
            <a:noFill/>
            <a:miter lim="800000"/>
            <a:headEnd/>
            <a:tailEnd/>
          </a:ln>
        </p:spPr>
        <p:txBody>
          <a:bodyPr anchor="ctr"/>
          <a:lstStyle/>
          <a:p>
            <a:pPr algn="ctr" eaLnBrk="0" hangingPunct="0">
              <a:defRPr/>
            </a:pPr>
            <a:endParaRPr kumimoji="0" lang="en-US" altLang="zh-CN" sz="3600" kern="0" dirty="0" smtClean="0">
              <a:solidFill>
                <a:srgbClr val="FC1908"/>
              </a:solidFill>
              <a:latin typeface="+mj-lt"/>
              <a:ea typeface="黑体" pitchFamily="2" charset="-122"/>
              <a:cs typeface="+mj-cs"/>
            </a:endParaRPr>
          </a:p>
          <a:p>
            <a:pPr algn="ctr" eaLnBrk="0" hangingPunct="0">
              <a:defRPr/>
            </a:pPr>
            <a:r>
              <a:rPr kumimoji="0" lang="en-US" altLang="zh-CN" sz="3600" kern="0" dirty="0" smtClean="0">
                <a:solidFill>
                  <a:srgbClr val="FC1908"/>
                </a:solidFill>
                <a:latin typeface="+mj-lt"/>
                <a:ea typeface="黑体" pitchFamily="2" charset="-122"/>
                <a:cs typeface="+mj-cs"/>
              </a:rPr>
              <a:t>High Energy cosmic-Radiation Detection (HERD) Facility onboard </a:t>
            </a:r>
          </a:p>
          <a:p>
            <a:pPr algn="ctr" eaLnBrk="0" hangingPunct="0">
              <a:defRPr/>
            </a:pPr>
            <a:r>
              <a:rPr kumimoji="0" lang="en-US" altLang="zh-CN" sz="3600" kern="0" dirty="0" smtClean="0">
                <a:solidFill>
                  <a:srgbClr val="FC1908"/>
                </a:solidFill>
                <a:latin typeface="+mj-lt"/>
                <a:ea typeface="黑体" pitchFamily="2" charset="-122"/>
                <a:cs typeface="+mj-cs"/>
              </a:rPr>
              <a:t>China’s Space Station</a:t>
            </a:r>
            <a:endParaRPr kumimoji="0" lang="en-US" altLang="zh-CN" sz="3600" kern="0" dirty="0">
              <a:solidFill>
                <a:srgbClr val="FC1908"/>
              </a:solidFill>
              <a:latin typeface="+mj-lt"/>
              <a:ea typeface="黑体" pitchFamily="2" charset="-122"/>
              <a:cs typeface="+mj-cs"/>
            </a:endParaRPr>
          </a:p>
        </p:txBody>
      </p:sp>
      <p:sp>
        <p:nvSpPr>
          <p:cNvPr id="8" name="Rectangle 3"/>
          <p:cNvSpPr txBox="1">
            <a:spLocks noChangeArrowheads="1"/>
          </p:cNvSpPr>
          <p:nvPr/>
        </p:nvSpPr>
        <p:spPr bwMode="auto">
          <a:xfrm>
            <a:off x="1371600" y="2667000"/>
            <a:ext cx="6400800" cy="3733800"/>
          </a:xfrm>
          <a:prstGeom prst="rect">
            <a:avLst/>
          </a:prstGeom>
          <a:noFill/>
          <a:ln w="9525">
            <a:noFill/>
            <a:miter lim="800000"/>
            <a:headEnd/>
            <a:tailEnd/>
          </a:ln>
        </p:spPr>
        <p:txBody>
          <a:bodyPr/>
          <a:lstStyle/>
          <a:p>
            <a:pPr algn="ctr" eaLnBrk="0" hangingPunct="0">
              <a:lnSpc>
                <a:spcPct val="90000"/>
              </a:lnSpc>
              <a:spcBef>
                <a:spcPct val="20000"/>
              </a:spcBef>
              <a:defRPr/>
            </a:pPr>
            <a:endParaRPr kumimoji="0" lang="zh-CN" altLang="en-US" sz="2400" kern="0" dirty="0">
              <a:solidFill>
                <a:srgbClr val="FF3300"/>
              </a:solidFill>
              <a:latin typeface="+mn-lt"/>
              <a:ea typeface="黑体" pitchFamily="2" charset="-122"/>
            </a:endParaRPr>
          </a:p>
          <a:p>
            <a:pPr algn="ctr" eaLnBrk="0" hangingPunct="0">
              <a:lnSpc>
                <a:spcPct val="90000"/>
              </a:lnSpc>
              <a:spcBef>
                <a:spcPct val="20000"/>
              </a:spcBef>
              <a:defRPr/>
            </a:pPr>
            <a:r>
              <a:rPr kumimoji="0" lang="en-US" altLang="zh-CN" sz="3200" kern="0" dirty="0">
                <a:solidFill>
                  <a:srgbClr val="FC1908"/>
                </a:solidFill>
                <a:latin typeface="+mn-lt"/>
                <a:ea typeface="黑体" pitchFamily="2" charset="-122"/>
              </a:rPr>
              <a:t>Shuang-Nan Zhang (</a:t>
            </a:r>
            <a:r>
              <a:rPr kumimoji="0" lang="zh-CN" altLang="en-US" sz="3200" kern="0" dirty="0">
                <a:solidFill>
                  <a:srgbClr val="FC1908"/>
                </a:solidFill>
                <a:latin typeface="+mn-lt"/>
                <a:ea typeface="黑体" pitchFamily="2" charset="-122"/>
              </a:rPr>
              <a:t>张双南</a:t>
            </a:r>
            <a:r>
              <a:rPr kumimoji="0" lang="en-US" altLang="zh-CN" sz="3200" kern="0" dirty="0">
                <a:solidFill>
                  <a:srgbClr val="FC1908"/>
                </a:solidFill>
                <a:latin typeface="+mn-lt"/>
                <a:ea typeface="黑体" pitchFamily="2" charset="-122"/>
              </a:rPr>
              <a:t>)</a:t>
            </a:r>
          </a:p>
          <a:p>
            <a:pPr algn="ctr" eaLnBrk="0" hangingPunct="0">
              <a:lnSpc>
                <a:spcPct val="90000"/>
              </a:lnSpc>
              <a:spcBef>
                <a:spcPct val="20000"/>
              </a:spcBef>
              <a:defRPr/>
            </a:pPr>
            <a:r>
              <a:rPr kumimoji="0" lang="en-US" altLang="zh-CN" sz="3200" kern="0" dirty="0">
                <a:solidFill>
                  <a:srgbClr val="0070C0"/>
                </a:solidFill>
                <a:latin typeface="+mn-lt"/>
                <a:ea typeface="黑体" pitchFamily="2" charset="-122"/>
                <a:hlinkClick r:id="rId2"/>
              </a:rPr>
              <a:t>zhangsn@ihep.ac.cn</a:t>
            </a:r>
            <a:endParaRPr kumimoji="0" lang="en-US" altLang="zh-CN" sz="3200" kern="0" dirty="0">
              <a:solidFill>
                <a:srgbClr val="0070C0"/>
              </a:solidFill>
              <a:latin typeface="+mn-lt"/>
              <a:ea typeface="黑体" pitchFamily="2" charset="-122"/>
            </a:endParaRPr>
          </a:p>
          <a:p>
            <a:pPr algn="ctr" eaLnBrk="0" hangingPunct="0">
              <a:lnSpc>
                <a:spcPct val="90000"/>
              </a:lnSpc>
              <a:spcBef>
                <a:spcPct val="20000"/>
              </a:spcBef>
              <a:defRPr/>
            </a:pPr>
            <a:r>
              <a:rPr kumimoji="0" lang="en-US" altLang="zh-CN" sz="2800" kern="0" dirty="0" smtClean="0">
                <a:solidFill>
                  <a:srgbClr val="FC1908"/>
                </a:solidFill>
                <a:latin typeface="+mn-lt"/>
                <a:ea typeface="黑体" pitchFamily="2" charset="-122"/>
              </a:rPr>
              <a:t>Center </a:t>
            </a:r>
            <a:r>
              <a:rPr kumimoji="0" lang="en-US" altLang="zh-CN" sz="2800" kern="0" dirty="0">
                <a:solidFill>
                  <a:srgbClr val="FC1908"/>
                </a:solidFill>
                <a:latin typeface="+mn-lt"/>
                <a:ea typeface="黑体" pitchFamily="2" charset="-122"/>
              </a:rPr>
              <a:t>for Particle </a:t>
            </a:r>
            <a:r>
              <a:rPr kumimoji="0" lang="en-US" altLang="zh-CN" sz="2800" kern="0" dirty="0" smtClean="0">
                <a:solidFill>
                  <a:srgbClr val="FC1908"/>
                </a:solidFill>
                <a:latin typeface="+mn-lt"/>
                <a:ea typeface="黑体" pitchFamily="2" charset="-122"/>
              </a:rPr>
              <a:t>Astrophysics</a:t>
            </a:r>
          </a:p>
          <a:p>
            <a:pPr algn="ctr" eaLnBrk="0" hangingPunct="0">
              <a:lnSpc>
                <a:spcPct val="90000"/>
              </a:lnSpc>
              <a:spcBef>
                <a:spcPct val="20000"/>
              </a:spcBef>
              <a:defRPr/>
            </a:pPr>
            <a:r>
              <a:rPr kumimoji="0" lang="zh-CN" altLang="en-US" sz="2800" kern="0" dirty="0">
                <a:solidFill>
                  <a:srgbClr val="FC1908"/>
                </a:solidFill>
                <a:latin typeface="+mn-lt"/>
                <a:ea typeface="黑体" pitchFamily="2" charset="-122"/>
              </a:rPr>
              <a:t>粒子天体物理中心</a:t>
            </a:r>
            <a:r>
              <a:rPr kumimoji="0" lang="en-US" altLang="zh-CN" sz="2800" kern="0" dirty="0" smtClean="0">
                <a:solidFill>
                  <a:srgbClr val="FC1908"/>
                </a:solidFill>
                <a:latin typeface="+mn-lt"/>
                <a:ea typeface="黑体" pitchFamily="2" charset="-122"/>
              </a:rPr>
              <a:t> </a:t>
            </a:r>
            <a:endParaRPr kumimoji="0" lang="en-US" altLang="zh-CN" sz="2800" kern="0" dirty="0">
              <a:solidFill>
                <a:srgbClr val="FC1908"/>
              </a:solidFill>
              <a:latin typeface="+mn-lt"/>
              <a:ea typeface="黑体" pitchFamily="2" charset="-122"/>
            </a:endParaRPr>
          </a:p>
          <a:p>
            <a:pPr algn="ctr" eaLnBrk="0" hangingPunct="0">
              <a:lnSpc>
                <a:spcPct val="90000"/>
              </a:lnSpc>
              <a:spcBef>
                <a:spcPct val="20000"/>
              </a:spcBef>
              <a:defRPr/>
            </a:pPr>
            <a:r>
              <a:rPr kumimoji="0" lang="en-US" altLang="zh-CN" sz="2800" kern="0" dirty="0" smtClean="0">
                <a:solidFill>
                  <a:srgbClr val="FC1908"/>
                </a:solidFill>
                <a:latin typeface="+mn-lt"/>
                <a:ea typeface="黑体" pitchFamily="2" charset="-122"/>
              </a:rPr>
              <a:t>Institute </a:t>
            </a:r>
            <a:r>
              <a:rPr kumimoji="0" lang="en-US" altLang="zh-CN" sz="2800" kern="0" dirty="0">
                <a:solidFill>
                  <a:srgbClr val="FC1908"/>
                </a:solidFill>
                <a:latin typeface="+mn-lt"/>
                <a:ea typeface="黑体" pitchFamily="2" charset="-122"/>
              </a:rPr>
              <a:t>of High Energy Physics</a:t>
            </a:r>
          </a:p>
          <a:p>
            <a:pPr algn="ctr" eaLnBrk="0" hangingPunct="0">
              <a:lnSpc>
                <a:spcPct val="90000"/>
              </a:lnSpc>
              <a:spcBef>
                <a:spcPct val="20000"/>
              </a:spcBef>
              <a:defRPr/>
            </a:pPr>
            <a:r>
              <a:rPr kumimoji="0" lang="en-US" altLang="zh-CN" sz="2800" kern="0" dirty="0">
                <a:solidFill>
                  <a:srgbClr val="FC1908"/>
                </a:solidFill>
                <a:latin typeface="+mn-lt"/>
                <a:ea typeface="黑体" pitchFamily="2" charset="-122"/>
              </a:rPr>
              <a:t>Chinese Academy of Sciences</a:t>
            </a:r>
            <a:endParaRPr kumimoji="0" lang="en-US" altLang="zh-CN" sz="2400" kern="0" dirty="0">
              <a:solidFill>
                <a:srgbClr val="FC1908"/>
              </a:solidFill>
              <a:latin typeface="+mn-lt"/>
              <a:ea typeface="黑体" pitchFamily="2" charset="-122"/>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1</a:t>
            </a:fld>
            <a:r>
              <a:rPr lang="en-US" altLang="zh-CN" smtClean="0"/>
              <a:t>/42</a:t>
            </a:r>
            <a:endParaRPr lang="en-US"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lum bright="-10000"/>
          </a:blip>
          <a:srcRect/>
          <a:stretch>
            <a:fillRect/>
          </a:stretch>
        </p:blipFill>
        <p:spPr bwMode="auto">
          <a:xfrm>
            <a:off x="4343400" y="914400"/>
            <a:ext cx="4648200" cy="4530725"/>
          </a:xfrm>
          <a:prstGeom prst="rect">
            <a:avLst/>
          </a:prstGeom>
          <a:noFill/>
          <a:ln w="9525">
            <a:noFill/>
            <a:miter lim="800000"/>
            <a:headEnd/>
            <a:tailEnd/>
          </a:ln>
        </p:spPr>
      </p:pic>
      <p:sp>
        <p:nvSpPr>
          <p:cNvPr id="24579" name="标题 1"/>
          <p:cNvSpPr>
            <a:spLocks noGrp="1"/>
          </p:cNvSpPr>
          <p:nvPr>
            <p:ph type="title"/>
          </p:nvPr>
        </p:nvSpPr>
        <p:spPr/>
        <p:txBody>
          <a:bodyPr/>
          <a:lstStyle/>
          <a:p>
            <a:r>
              <a:rPr lang="en-US" altLang="zh-CN" smtClean="0"/>
              <a:t>Simulation results: energy resolutions</a:t>
            </a:r>
            <a:endParaRPr lang="zh-CN" altLang="en-US" smtClean="0"/>
          </a:p>
        </p:txBody>
      </p:sp>
      <p:sp>
        <p:nvSpPr>
          <p:cNvPr id="9" name="矩形 8"/>
          <p:cNvSpPr/>
          <p:nvPr/>
        </p:nvSpPr>
        <p:spPr>
          <a:xfrm>
            <a:off x="5211763" y="2438400"/>
            <a:ext cx="3703637" cy="1558925"/>
          </a:xfrm>
          <a:prstGeom prst="rect">
            <a:avLst/>
          </a:prstGeom>
          <a:solidFill>
            <a:srgbClr val="FF00F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582" name="TextBox 6"/>
          <p:cNvSpPr txBox="1">
            <a:spLocks noChangeArrowheads="1"/>
          </p:cNvSpPr>
          <p:nvPr/>
        </p:nvSpPr>
        <p:spPr bwMode="auto">
          <a:xfrm>
            <a:off x="914400" y="5322888"/>
            <a:ext cx="5695950" cy="1077912"/>
          </a:xfrm>
          <a:prstGeom prst="rect">
            <a:avLst/>
          </a:prstGeom>
          <a:noFill/>
          <a:ln w="9525">
            <a:noFill/>
            <a:miter lim="800000"/>
            <a:headEnd/>
            <a:tailEnd/>
          </a:ln>
        </p:spPr>
        <p:txBody>
          <a:bodyPr wrap="none">
            <a:spAutoFit/>
          </a:bodyPr>
          <a:lstStyle/>
          <a:p>
            <a:r>
              <a:rPr lang="en-US" altLang="zh-CN" sz="3200"/>
              <a:t>Electron &lt; 1%; Proton: ~20%</a:t>
            </a:r>
          </a:p>
          <a:p>
            <a:r>
              <a:rPr lang="en-US" altLang="zh-CN" sz="3200">
                <a:solidFill>
                  <a:srgbClr val="FF0000"/>
                </a:solidFill>
              </a:rPr>
              <a:t>Essential for spectral features!</a:t>
            </a:r>
            <a:endParaRPr lang="zh-CN" altLang="en-US" sz="3200">
              <a:solidFill>
                <a:srgbClr val="FF0000"/>
              </a:solidFill>
            </a:endParaRPr>
          </a:p>
        </p:txBody>
      </p:sp>
      <p:pic>
        <p:nvPicPr>
          <p:cNvPr id="8" name="Picture 3"/>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152400" y="914400"/>
            <a:ext cx="4648200" cy="435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6000" y="2743200"/>
            <a:ext cx="1683474" cy="523220"/>
          </a:xfrm>
          <a:prstGeom prst="rect">
            <a:avLst/>
          </a:prstGeom>
          <a:noFill/>
        </p:spPr>
        <p:txBody>
          <a:bodyPr wrap="none" rtlCol="0">
            <a:spAutoFit/>
          </a:bodyPr>
          <a:lstStyle/>
          <a:p>
            <a:r>
              <a:rPr lang="en-US" altLang="zh-CN" sz="2800" dirty="0" smtClean="0">
                <a:solidFill>
                  <a:srgbClr val="FF0000"/>
                </a:solidFill>
              </a:rPr>
              <a:t>Electrons</a:t>
            </a:r>
            <a:endParaRPr lang="zh-CN" altLang="en-US" sz="2800" dirty="0">
              <a:solidFill>
                <a:srgbClr val="FF0000"/>
              </a:solidFill>
            </a:endParaRPr>
          </a:p>
        </p:txBody>
      </p:sp>
      <p:sp>
        <p:nvSpPr>
          <p:cNvPr id="11" name="TextBox 10"/>
          <p:cNvSpPr txBox="1"/>
          <p:nvPr/>
        </p:nvSpPr>
        <p:spPr>
          <a:xfrm>
            <a:off x="6019800" y="1752600"/>
            <a:ext cx="1423788" cy="523220"/>
          </a:xfrm>
          <a:prstGeom prst="rect">
            <a:avLst/>
          </a:prstGeom>
          <a:noFill/>
        </p:spPr>
        <p:txBody>
          <a:bodyPr wrap="none" rtlCol="0">
            <a:spAutoFit/>
          </a:bodyPr>
          <a:lstStyle/>
          <a:p>
            <a:r>
              <a:rPr lang="en-US" altLang="zh-CN" sz="2800" dirty="0" smtClean="0">
                <a:solidFill>
                  <a:srgbClr val="FF0000"/>
                </a:solidFill>
              </a:rPr>
              <a:t>Protons</a:t>
            </a:r>
            <a:endParaRPr lang="zh-CN" altLang="en-US" sz="2800" dirty="0">
              <a:solidFill>
                <a:srgbClr val="FF0000"/>
              </a:solidFill>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10</a:t>
            </a:fld>
            <a:r>
              <a:rPr lang="en-US" altLang="zh-CN" smtClean="0"/>
              <a:t>/42</a:t>
            </a:r>
            <a:endParaRPr lang="en-US" altLang="zh-C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a:off x="1066800" y="990600"/>
            <a:ext cx="7825681" cy="5562600"/>
            <a:chOff x="1633537" y="1211039"/>
            <a:chExt cx="7258943" cy="5181600"/>
          </a:xfrm>
        </p:grpSpPr>
        <p:pic>
          <p:nvPicPr>
            <p:cNvPr id="1027" name="Picture 3"/>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633537" y="1211039"/>
              <a:ext cx="58769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10"/>
            <p:cNvGrpSpPr/>
            <p:nvPr/>
          </p:nvGrpSpPr>
          <p:grpSpPr>
            <a:xfrm>
              <a:off x="6876256" y="3801839"/>
              <a:ext cx="2016224" cy="2291457"/>
              <a:chOff x="6876256" y="3801839"/>
              <a:chExt cx="2016224" cy="2291457"/>
            </a:xfrm>
          </p:grpSpPr>
          <p:sp>
            <p:nvSpPr>
              <p:cNvPr id="2" name="椭圆 1"/>
              <p:cNvSpPr/>
              <p:nvPr/>
            </p:nvSpPr>
            <p:spPr>
              <a:xfrm>
                <a:off x="6876256" y="5301208"/>
                <a:ext cx="2016224" cy="7920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肘形连接符 6"/>
              <p:cNvCxnSpPr>
                <a:stCxn id="2" idx="0"/>
              </p:cNvCxnSpPr>
              <p:nvPr/>
            </p:nvCxnSpPr>
            <p:spPr>
              <a:xfrm rot="16200000" flipV="1">
                <a:off x="6950324" y="4367163"/>
                <a:ext cx="1499369" cy="368721"/>
              </a:xfrm>
              <a:prstGeom prst="bentConnector2">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6" name="标题 2"/>
          <p:cNvSpPr>
            <a:spLocks noGrp="1"/>
          </p:cNvSpPr>
          <p:nvPr>
            <p:ph type="title"/>
          </p:nvPr>
        </p:nvSpPr>
        <p:spPr/>
        <p:txBody>
          <a:bodyPr/>
          <a:lstStyle/>
          <a:p>
            <a:r>
              <a:rPr lang="en-US" altLang="zh-CN" dirty="0" smtClean="0"/>
              <a:t>Energy Resolution for gamma-rays</a:t>
            </a:r>
            <a:endParaRPr lang="zh-CN" altLang="en-US" dirty="0"/>
          </a:p>
        </p:txBody>
      </p:sp>
      <p:pic>
        <p:nvPicPr>
          <p:cNvPr id="5" name="Picture 3"/>
          <p:cNvPicPr>
            <a:picLocks noGrp="1" noChangeAspect="1" noChangeArrowheads="1"/>
          </p:cNvPicPr>
          <p:nvPr>
            <p:ph sz="quarter" idx="1"/>
          </p:nvPr>
        </p:nvPicPr>
        <p:blipFill>
          <a:blip r:embed="rId4">
            <a:lum bright="-5000"/>
            <a:extLst>
              <a:ext uri="{28A0092B-C50C-407E-A947-70E740481C1C}">
                <a14:useLocalDpi xmlns:a14="http://schemas.microsoft.com/office/drawing/2010/main" val="0"/>
              </a:ext>
            </a:extLst>
          </a:blip>
          <a:srcRect/>
          <a:stretch>
            <a:fillRect/>
          </a:stretch>
        </p:blipFill>
        <p:spPr bwMode="auto">
          <a:xfrm>
            <a:off x="4038600" y="947618"/>
            <a:ext cx="3352800" cy="314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209800" y="4953000"/>
            <a:ext cx="2959968" cy="463740"/>
          </a:xfrm>
          <a:prstGeom prst="rect">
            <a:avLst/>
          </a:prstGeom>
          <a:noFill/>
          <a:ln w="19050">
            <a:solidFill>
              <a:srgbClr val="FF0000"/>
            </a:solidFill>
          </a:ln>
        </p:spPr>
        <p:txBody>
          <a:bodyPr wrap="square" lIns="0" tIns="0" rIns="0" bIns="0" rtlCol="0" anchor="ctr" anchorCtr="1">
            <a:noAutofit/>
          </a:bodyPr>
          <a:lstStyle/>
          <a:p>
            <a:r>
              <a:rPr lang="en-US" altLang="zh-CN" sz="2000" dirty="0" smtClean="0">
                <a:solidFill>
                  <a:srgbClr val="FF0000"/>
                </a:solidFill>
              </a:rPr>
              <a:t>500 MeV-100 GeV result</a:t>
            </a:r>
            <a:endParaRPr lang="zh-CN" altLang="en-US" sz="2000" dirty="0" smtClean="0">
              <a:solidFill>
                <a:srgbClr val="FF0000"/>
              </a:solidFill>
            </a:endParaRPr>
          </a:p>
        </p:txBody>
      </p:sp>
      <p:sp>
        <p:nvSpPr>
          <p:cNvPr id="9" name="灯片编号占位符 8"/>
          <p:cNvSpPr>
            <a:spLocks noGrp="1"/>
          </p:cNvSpPr>
          <p:nvPr>
            <p:ph type="sldNum" sz="quarter" idx="4"/>
          </p:nvPr>
        </p:nvSpPr>
        <p:spPr/>
        <p:txBody>
          <a:bodyPr/>
          <a:lstStyle/>
          <a:p>
            <a:pPr>
              <a:defRPr/>
            </a:pPr>
            <a:fld id="{F706CEA0-A585-442F-A5F6-80740CEF7941}" type="slidenum">
              <a:rPr lang="en-US" altLang="zh-CN" smtClean="0"/>
              <a:pPr>
                <a:defRPr/>
              </a:pPr>
              <a:t>11</a:t>
            </a:fld>
            <a:r>
              <a:rPr lang="en-US" altLang="zh-CN" smtClean="0"/>
              <a:t>/42</a:t>
            </a:r>
            <a:endParaRPr lang="en-US" altLang="zh-CN" dirty="0"/>
          </a:p>
        </p:txBody>
      </p:sp>
    </p:spTree>
    <p:extLst>
      <p:ext uri="{BB962C8B-B14F-4D97-AF65-F5344CB8AC3E}">
        <p14:creationId xmlns:p14="http://schemas.microsoft.com/office/powerpoint/2010/main" val="2088256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3">
            <a:lum bright="-10000"/>
          </a:blip>
          <a:stretch>
            <a:fillRect/>
          </a:stretch>
        </p:blipFill>
        <p:spPr>
          <a:xfrm>
            <a:off x="4392488" y="914400"/>
            <a:ext cx="4731048" cy="4171722"/>
          </a:xfrm>
          <a:prstGeom prst="rect">
            <a:avLst/>
          </a:prstGeom>
        </p:spPr>
      </p:pic>
      <p:pic>
        <p:nvPicPr>
          <p:cNvPr id="10" name="Picture 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0" y="914400"/>
            <a:ext cx="4392488" cy="417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标题 1"/>
          <p:cNvSpPr>
            <a:spLocks noGrp="1"/>
          </p:cNvSpPr>
          <p:nvPr>
            <p:ph type="title"/>
          </p:nvPr>
        </p:nvSpPr>
        <p:spPr/>
        <p:txBody>
          <a:bodyPr/>
          <a:lstStyle/>
          <a:p>
            <a:r>
              <a:rPr lang="en-US" altLang="zh-CN" dirty="0" smtClean="0"/>
              <a:t>HERD Eff. Geometrical Factor: CALO </a:t>
            </a:r>
            <a:endParaRPr lang="zh-CN" altLang="en-US" dirty="0" smtClean="0"/>
          </a:p>
        </p:txBody>
      </p:sp>
      <p:sp>
        <p:nvSpPr>
          <p:cNvPr id="28677" name="TextBox 5"/>
          <p:cNvSpPr txBox="1">
            <a:spLocks noChangeArrowheads="1"/>
          </p:cNvSpPr>
          <p:nvPr/>
        </p:nvSpPr>
        <p:spPr bwMode="auto">
          <a:xfrm>
            <a:off x="2133600" y="1981200"/>
            <a:ext cx="1897063" cy="461963"/>
          </a:xfrm>
          <a:prstGeom prst="rect">
            <a:avLst/>
          </a:prstGeom>
          <a:noFill/>
          <a:ln w="9525">
            <a:noFill/>
            <a:miter lim="800000"/>
            <a:headEnd/>
            <a:tailEnd/>
          </a:ln>
        </p:spPr>
        <p:txBody>
          <a:bodyPr wrap="none">
            <a:spAutoFit/>
          </a:bodyPr>
          <a:lstStyle/>
          <a:p>
            <a:r>
              <a:rPr lang="en-US" altLang="zh-CN" sz="2400"/>
              <a:t>All five sides</a:t>
            </a:r>
            <a:endParaRPr lang="zh-CN" altLang="en-US" sz="2400"/>
          </a:p>
        </p:txBody>
      </p:sp>
      <p:sp>
        <p:nvSpPr>
          <p:cNvPr id="28678" name="TextBox 5"/>
          <p:cNvSpPr txBox="1">
            <a:spLocks noChangeArrowheads="1"/>
          </p:cNvSpPr>
          <p:nvPr/>
        </p:nvSpPr>
        <p:spPr bwMode="auto">
          <a:xfrm>
            <a:off x="6477000" y="2209800"/>
            <a:ext cx="1897063" cy="461963"/>
          </a:xfrm>
          <a:prstGeom prst="rect">
            <a:avLst/>
          </a:prstGeom>
          <a:noFill/>
          <a:ln w="9525">
            <a:noFill/>
            <a:miter lim="800000"/>
            <a:headEnd/>
            <a:tailEnd/>
          </a:ln>
        </p:spPr>
        <p:txBody>
          <a:bodyPr wrap="none">
            <a:spAutoFit/>
          </a:bodyPr>
          <a:lstStyle/>
          <a:p>
            <a:r>
              <a:rPr lang="en-US" altLang="zh-CN" sz="2400"/>
              <a:t>All five sides</a:t>
            </a:r>
            <a:endParaRPr lang="zh-CN" altLang="en-US" sz="2400"/>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12</a:t>
            </a:fld>
            <a:r>
              <a:rPr lang="en-US" altLang="zh-CN" smtClean="0"/>
              <a:t>/42</a:t>
            </a:r>
            <a:endParaRPr lang="en-US" altLang="zh-C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srcRect t="2219"/>
          <a:stretch>
            <a:fillRect/>
          </a:stretch>
        </p:blipFill>
        <p:spPr bwMode="auto">
          <a:xfrm>
            <a:off x="762000" y="914400"/>
            <a:ext cx="7435850" cy="4800600"/>
          </a:xfrm>
          <a:prstGeom prst="rect">
            <a:avLst/>
          </a:prstGeom>
          <a:noFill/>
          <a:ln w="9525">
            <a:noFill/>
            <a:miter lim="800000"/>
            <a:headEnd/>
            <a:tailEnd/>
          </a:ln>
        </p:spPr>
      </p:pic>
      <p:sp>
        <p:nvSpPr>
          <p:cNvPr id="4" name="矩形 3"/>
          <p:cNvSpPr/>
          <p:nvPr/>
        </p:nvSpPr>
        <p:spPr>
          <a:xfrm>
            <a:off x="533400" y="5715000"/>
            <a:ext cx="8305800" cy="830263"/>
          </a:xfrm>
          <a:prstGeom prst="rect">
            <a:avLst/>
          </a:prstGeom>
        </p:spPr>
        <p:txBody>
          <a:bodyPr>
            <a:spAutoFit/>
          </a:bodyPr>
          <a:lstStyle/>
          <a:p>
            <a:pPr>
              <a:defRPr/>
            </a:pPr>
            <a:r>
              <a:rPr lang="en-US" altLang="zh-CN" sz="2400" dirty="0">
                <a:solidFill>
                  <a:srgbClr val="00B050"/>
                </a:solidFill>
              </a:rPr>
              <a:t>PAMELA: 2006-2016  </a:t>
            </a:r>
            <a:r>
              <a:rPr lang="en-US" altLang="zh-CN" sz="2400" dirty="0">
                <a:solidFill>
                  <a:srgbClr val="FF6699"/>
                </a:solidFill>
              </a:rPr>
              <a:t>CALET: 2015-2020; </a:t>
            </a:r>
            <a:r>
              <a:rPr lang="en-US" altLang="zh-CN" sz="2400" dirty="0"/>
              <a:t>AMS: 2011-2021; </a:t>
            </a:r>
            <a:r>
              <a:rPr lang="en-US" altLang="zh-CN" sz="2400" dirty="0">
                <a:solidFill>
                  <a:srgbClr val="CC6600"/>
                </a:solidFill>
              </a:rPr>
              <a:t>DAMPE: 2015-2020; </a:t>
            </a:r>
            <a:r>
              <a:rPr lang="en-US" altLang="zh-CN" sz="2400" dirty="0">
                <a:solidFill>
                  <a:schemeClr val="tx2">
                    <a:lumMod val="60000"/>
                    <a:lumOff val="40000"/>
                  </a:schemeClr>
                </a:solidFill>
              </a:rPr>
              <a:t>Fermi:</a:t>
            </a:r>
            <a:r>
              <a:rPr lang="zh-CN" altLang="en-US" sz="2400" dirty="0">
                <a:solidFill>
                  <a:schemeClr val="tx2">
                    <a:lumMod val="60000"/>
                    <a:lumOff val="40000"/>
                  </a:schemeClr>
                </a:solidFill>
              </a:rPr>
              <a:t> </a:t>
            </a:r>
            <a:r>
              <a:rPr lang="en-US" altLang="zh-CN" sz="2400" dirty="0">
                <a:solidFill>
                  <a:schemeClr val="tx2">
                    <a:lumMod val="60000"/>
                    <a:lumOff val="40000"/>
                  </a:schemeClr>
                </a:solidFill>
              </a:rPr>
              <a:t>2008-2018; </a:t>
            </a:r>
            <a:r>
              <a:rPr lang="en-US" altLang="zh-CN" sz="2400" dirty="0">
                <a:solidFill>
                  <a:srgbClr val="FF0000"/>
                </a:solidFill>
              </a:rPr>
              <a:t>HERD: 2020-2021</a:t>
            </a:r>
          </a:p>
        </p:txBody>
      </p:sp>
      <p:sp>
        <p:nvSpPr>
          <p:cNvPr id="31748" name="标题 4"/>
          <p:cNvSpPr>
            <a:spLocks noGrp="1"/>
          </p:cNvSpPr>
          <p:nvPr>
            <p:ph type="title"/>
          </p:nvPr>
        </p:nvSpPr>
        <p:spPr/>
        <p:txBody>
          <a:bodyPr/>
          <a:lstStyle/>
          <a:p>
            <a:r>
              <a:rPr lang="en-US" altLang="zh-CN" smtClean="0"/>
              <a:t>HERD sensitivity to gamma-ray line</a:t>
            </a:r>
            <a:endParaRPr lang="zh-CN" altLang="en-US" smtClean="0"/>
          </a:p>
        </p:txBody>
      </p:sp>
      <p:sp>
        <p:nvSpPr>
          <p:cNvPr id="31749" name="TextBox 5"/>
          <p:cNvSpPr txBox="1">
            <a:spLocks noChangeArrowheads="1"/>
          </p:cNvSpPr>
          <p:nvPr/>
        </p:nvSpPr>
        <p:spPr bwMode="auto">
          <a:xfrm>
            <a:off x="3962400" y="4267200"/>
            <a:ext cx="1655763" cy="461963"/>
          </a:xfrm>
          <a:prstGeom prst="rect">
            <a:avLst/>
          </a:prstGeom>
          <a:noFill/>
          <a:ln w="9525">
            <a:noFill/>
            <a:miter lim="800000"/>
            <a:headEnd/>
            <a:tailEnd/>
          </a:ln>
        </p:spPr>
        <p:txBody>
          <a:bodyPr wrap="none">
            <a:spAutoFit/>
          </a:bodyPr>
          <a:lstStyle/>
          <a:p>
            <a:r>
              <a:rPr lang="en-US" altLang="zh-CN" sz="2400">
                <a:solidFill>
                  <a:srgbClr val="FF0000"/>
                </a:solidFill>
              </a:rPr>
              <a:t>HERD 1 yr</a:t>
            </a:r>
            <a:endParaRPr lang="zh-CN" altLang="en-US" sz="2400">
              <a:solidFill>
                <a:srgbClr val="FF0000"/>
              </a:solidFill>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13</a:t>
            </a:fld>
            <a:r>
              <a:rPr lang="en-US" altLang="zh-CN" smtClean="0"/>
              <a:t>/42</a:t>
            </a:r>
            <a:endParaRPr lang="en-US" altLang="zh-C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219200" y="914400"/>
            <a:ext cx="6553200" cy="5263008"/>
            <a:chOff x="179512" y="960759"/>
            <a:chExt cx="6086475" cy="5305425"/>
          </a:xfrm>
        </p:grpSpPr>
        <p:pic>
          <p:nvPicPr>
            <p:cNvPr id="4098" name="Picture 2"/>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79512" y="960759"/>
              <a:ext cx="60864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对象 4"/>
            <p:cNvGraphicFramePr>
              <a:graphicFrameLocks/>
            </p:cNvGraphicFramePr>
            <p:nvPr>
              <p:extLst>
                <p:ext uri="{D42A27DB-BD31-4B8C-83A1-F6EECF244321}">
                  <p14:modId xmlns:p14="http://schemas.microsoft.com/office/powerpoint/2010/main" val="2375408018"/>
                </p:ext>
              </p:extLst>
            </p:nvPr>
          </p:nvGraphicFramePr>
          <p:xfrm>
            <a:off x="1259731" y="1188343"/>
            <a:ext cx="2341563" cy="863600"/>
          </p:xfrm>
          <a:graphic>
            <a:graphicData uri="http://schemas.openxmlformats.org/presentationml/2006/ole">
              <mc:AlternateContent xmlns:mc="http://schemas.openxmlformats.org/markup-compatibility/2006">
                <mc:Choice xmlns:v="urn:schemas-microsoft-com:vml" Requires="v">
                  <p:oleObj spid="_x0000_s2077" name="公式" r:id="rId4" imgW="1307880" imgH="482400" progId="Equation.3">
                    <p:embed/>
                  </p:oleObj>
                </mc:Choice>
                <mc:Fallback>
                  <p:oleObj name="公式" r:id="rId4" imgW="1307880" imgH="482400" progId="Equation.3">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731" y="1188343"/>
                          <a:ext cx="2341563"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标题 6"/>
          <p:cNvSpPr>
            <a:spLocks noGrp="1"/>
          </p:cNvSpPr>
          <p:nvPr>
            <p:ph type="title"/>
          </p:nvPr>
        </p:nvSpPr>
        <p:spPr/>
        <p:txBody>
          <a:bodyPr/>
          <a:lstStyle/>
          <a:p>
            <a:r>
              <a:rPr lang="en-US" altLang="zh-CN" dirty="0" smtClean="0"/>
              <a:t>DM annihilation line of HERD</a:t>
            </a:r>
            <a:endParaRPr lang="zh-CN" altLang="en-US" dirty="0"/>
          </a:p>
        </p:txBody>
      </p:sp>
      <p:sp>
        <p:nvSpPr>
          <p:cNvPr id="4" name="灯片编号占位符 3"/>
          <p:cNvSpPr>
            <a:spLocks noGrp="1"/>
          </p:cNvSpPr>
          <p:nvPr>
            <p:ph type="sldNum" sz="quarter" idx="4"/>
          </p:nvPr>
        </p:nvSpPr>
        <p:spPr/>
        <p:txBody>
          <a:bodyPr/>
          <a:lstStyle/>
          <a:p>
            <a:pPr>
              <a:defRPr/>
            </a:pPr>
            <a:fld id="{F706CEA0-A585-442F-A5F6-80740CEF7941}" type="slidenum">
              <a:rPr lang="en-US" altLang="zh-CN" smtClean="0"/>
              <a:pPr>
                <a:defRPr/>
              </a:pPr>
              <a:t>14</a:t>
            </a:fld>
            <a:r>
              <a:rPr lang="en-US" altLang="zh-CN" smtClean="0"/>
              <a:t>/42</a:t>
            </a:r>
            <a:endParaRPr lang="en-US" altLang="zh-CN" dirty="0"/>
          </a:p>
        </p:txBody>
      </p:sp>
    </p:spTree>
    <p:extLst>
      <p:ext uri="{BB962C8B-B14F-4D97-AF65-F5344CB8AC3E}">
        <p14:creationId xmlns:p14="http://schemas.microsoft.com/office/powerpoint/2010/main" val="349426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52400"/>
            <a:ext cx="9144000" cy="612304"/>
          </a:xfrm>
        </p:spPr>
        <p:txBody>
          <a:bodyPr/>
          <a:lstStyle/>
          <a:p>
            <a:r>
              <a:rPr lang="en-US" altLang="zh-CN" dirty="0"/>
              <a:t>E</a:t>
            </a:r>
            <a:r>
              <a:rPr lang="en-US" altLang="zh-CN" dirty="0" smtClean="0"/>
              <a:t>xpected HERD Proton and He Spectra </a:t>
            </a:r>
            <a:endParaRPr lang="zh-CN" altLang="en-US" dirty="0"/>
          </a:p>
        </p:txBody>
      </p:sp>
      <p:pic>
        <p:nvPicPr>
          <p:cNvPr id="10242" name="Picture 2"/>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24476" y="838200"/>
            <a:ext cx="9066459" cy="300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971600" y="1052736"/>
            <a:ext cx="3764172" cy="707886"/>
          </a:xfrm>
          <a:prstGeom prst="rect">
            <a:avLst/>
          </a:prstGeom>
        </p:spPr>
        <p:txBody>
          <a:bodyPr wrap="none">
            <a:spAutoFit/>
          </a:bodyPr>
          <a:lstStyle/>
          <a:p>
            <a:r>
              <a:rPr lang="en-US" altLang="zh-CN" sz="2000" dirty="0" err="1">
                <a:solidFill>
                  <a:srgbClr val="FF0000"/>
                </a:solidFill>
              </a:rPr>
              <a:t>Horandel</a:t>
            </a:r>
            <a:r>
              <a:rPr lang="en-US" altLang="zh-CN" sz="2000" dirty="0">
                <a:solidFill>
                  <a:srgbClr val="FF0000"/>
                </a:solidFill>
              </a:rPr>
              <a:t> </a:t>
            </a:r>
            <a:r>
              <a:rPr lang="en-US" altLang="zh-CN" sz="2000" dirty="0" smtClean="0">
                <a:solidFill>
                  <a:srgbClr val="FF0000"/>
                </a:solidFill>
              </a:rPr>
              <a:t>model as HERD input</a:t>
            </a:r>
          </a:p>
          <a:p>
            <a:r>
              <a:rPr lang="en-US" altLang="zh-CN" sz="2000" dirty="0" smtClean="0">
                <a:solidFill>
                  <a:srgbClr val="FF0000"/>
                </a:solidFill>
              </a:rPr>
              <a:t>Only statistical error</a:t>
            </a:r>
            <a:endParaRPr lang="zh-CN" altLang="en-US" sz="2000" dirty="0"/>
          </a:p>
        </p:txBody>
      </p:sp>
      <p:pic>
        <p:nvPicPr>
          <p:cNvPr id="10243" name="Picture 3"/>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4497" y="3861048"/>
            <a:ext cx="9120718"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419600" y="2743200"/>
            <a:ext cx="1245854" cy="461665"/>
          </a:xfrm>
          <a:prstGeom prst="rect">
            <a:avLst/>
          </a:prstGeom>
          <a:noFill/>
        </p:spPr>
        <p:txBody>
          <a:bodyPr wrap="none" rtlCol="0">
            <a:spAutoFit/>
          </a:bodyPr>
          <a:lstStyle/>
          <a:p>
            <a:r>
              <a:rPr lang="en-US" altLang="zh-CN" sz="2400" dirty="0" smtClean="0">
                <a:solidFill>
                  <a:srgbClr val="FF0000"/>
                </a:solidFill>
              </a:rPr>
              <a:t>Protons</a:t>
            </a:r>
            <a:endParaRPr lang="zh-CN" altLang="en-US" sz="2400" dirty="0">
              <a:solidFill>
                <a:srgbClr val="FF0000"/>
              </a:solidFill>
            </a:endParaRPr>
          </a:p>
        </p:txBody>
      </p:sp>
      <p:sp>
        <p:nvSpPr>
          <p:cNvPr id="10" name="TextBox 9"/>
          <p:cNvSpPr txBox="1"/>
          <p:nvPr/>
        </p:nvSpPr>
        <p:spPr>
          <a:xfrm>
            <a:off x="4038600" y="4267200"/>
            <a:ext cx="579005" cy="461665"/>
          </a:xfrm>
          <a:prstGeom prst="rect">
            <a:avLst/>
          </a:prstGeom>
          <a:noFill/>
        </p:spPr>
        <p:txBody>
          <a:bodyPr wrap="none" rtlCol="0">
            <a:spAutoFit/>
          </a:bodyPr>
          <a:lstStyle/>
          <a:p>
            <a:r>
              <a:rPr lang="en-US" altLang="zh-CN" sz="2400" dirty="0" smtClean="0">
                <a:solidFill>
                  <a:srgbClr val="FF0000"/>
                </a:solidFill>
              </a:rPr>
              <a:t>He</a:t>
            </a:r>
            <a:endParaRPr lang="zh-CN" altLang="en-US" sz="2400" dirty="0">
              <a:solidFill>
                <a:srgbClr val="FF0000"/>
              </a:solidFill>
            </a:endParaRPr>
          </a:p>
        </p:txBody>
      </p:sp>
      <p:sp>
        <p:nvSpPr>
          <p:cNvPr id="5" name="灯片编号占位符 4"/>
          <p:cNvSpPr>
            <a:spLocks noGrp="1"/>
          </p:cNvSpPr>
          <p:nvPr>
            <p:ph type="sldNum" sz="quarter" idx="4"/>
          </p:nvPr>
        </p:nvSpPr>
        <p:spPr/>
        <p:txBody>
          <a:bodyPr/>
          <a:lstStyle/>
          <a:p>
            <a:pPr>
              <a:defRPr/>
            </a:pPr>
            <a:fld id="{F706CEA0-A585-442F-A5F6-80740CEF7941}" type="slidenum">
              <a:rPr lang="en-US" altLang="zh-CN" smtClean="0"/>
              <a:pPr>
                <a:defRPr/>
              </a:pPr>
              <a:t>15</a:t>
            </a:fld>
            <a:r>
              <a:rPr lang="en-US" altLang="zh-CN" smtClean="0"/>
              <a:t>/42</a:t>
            </a:r>
            <a:endParaRPr lang="en-US" altLang="zh-CN" dirty="0"/>
          </a:p>
        </p:txBody>
      </p:sp>
    </p:spTree>
    <p:extLst>
      <p:ext uri="{BB962C8B-B14F-4D97-AF65-F5344CB8AC3E}">
        <p14:creationId xmlns:p14="http://schemas.microsoft.com/office/powerpoint/2010/main" val="1389043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4367" y="95250"/>
            <a:ext cx="8229600" cy="684312"/>
          </a:xfrm>
        </p:spPr>
        <p:txBody>
          <a:bodyPr>
            <a:normAutofit/>
          </a:bodyPr>
          <a:lstStyle/>
          <a:p>
            <a:r>
              <a:rPr lang="en-US" altLang="zh-CN" dirty="0"/>
              <a:t>E</a:t>
            </a:r>
            <a:r>
              <a:rPr lang="en-US" altLang="zh-CN" dirty="0" smtClean="0"/>
              <a:t>xpected </a:t>
            </a:r>
            <a:r>
              <a:rPr lang="en-US" altLang="zh-CN" dirty="0"/>
              <a:t>HERD </a:t>
            </a:r>
            <a:r>
              <a:rPr lang="en-US" altLang="zh-CN" dirty="0" smtClean="0"/>
              <a:t>Spectra of C and Fe</a:t>
            </a:r>
            <a:endParaRPr lang="zh-CN" altLang="en-US" dirty="0"/>
          </a:p>
        </p:txBody>
      </p:sp>
      <p:pic>
        <p:nvPicPr>
          <p:cNvPr id="11266" name="Picture 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838200"/>
            <a:ext cx="9144000" cy="288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2800" y="2667000"/>
            <a:ext cx="407484" cy="461665"/>
          </a:xfrm>
          <a:prstGeom prst="rect">
            <a:avLst/>
          </a:prstGeom>
          <a:noFill/>
        </p:spPr>
        <p:txBody>
          <a:bodyPr wrap="none" rtlCol="0">
            <a:spAutoFit/>
          </a:bodyPr>
          <a:lstStyle/>
          <a:p>
            <a:r>
              <a:rPr lang="en-US" altLang="zh-CN" sz="2400" dirty="0" smtClean="0">
                <a:solidFill>
                  <a:srgbClr val="FF0000"/>
                </a:solidFill>
              </a:rPr>
              <a:t>C</a:t>
            </a:r>
            <a:endParaRPr lang="zh-CN" altLang="en-US" sz="2400" dirty="0">
              <a:solidFill>
                <a:srgbClr val="FF0000"/>
              </a:solidFill>
            </a:endParaRPr>
          </a:p>
        </p:txBody>
      </p:sp>
      <p:pic>
        <p:nvPicPr>
          <p:cNvPr id="11267" name="Picture 3"/>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07504" y="3787626"/>
            <a:ext cx="9036496" cy="299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0" y="5029200"/>
            <a:ext cx="543739" cy="461665"/>
          </a:xfrm>
          <a:prstGeom prst="rect">
            <a:avLst/>
          </a:prstGeom>
          <a:noFill/>
        </p:spPr>
        <p:txBody>
          <a:bodyPr wrap="none" rtlCol="0">
            <a:spAutoFit/>
          </a:bodyPr>
          <a:lstStyle/>
          <a:p>
            <a:r>
              <a:rPr lang="en-US" altLang="zh-CN" sz="2400" dirty="0" smtClean="0">
                <a:solidFill>
                  <a:srgbClr val="FF0000"/>
                </a:solidFill>
              </a:rPr>
              <a:t>Fe</a:t>
            </a:r>
            <a:endParaRPr lang="zh-CN" altLang="en-US" sz="2400" dirty="0">
              <a:solidFill>
                <a:srgbClr val="FF0000"/>
              </a:solidFill>
            </a:endParaRPr>
          </a:p>
        </p:txBody>
      </p:sp>
      <p:sp>
        <p:nvSpPr>
          <p:cNvPr id="4" name="灯片编号占位符 3"/>
          <p:cNvSpPr>
            <a:spLocks noGrp="1"/>
          </p:cNvSpPr>
          <p:nvPr>
            <p:ph type="sldNum" sz="quarter" idx="4"/>
          </p:nvPr>
        </p:nvSpPr>
        <p:spPr/>
        <p:txBody>
          <a:bodyPr/>
          <a:lstStyle/>
          <a:p>
            <a:pPr>
              <a:defRPr/>
            </a:pPr>
            <a:fld id="{F706CEA0-A585-442F-A5F6-80740CEF7941}" type="slidenum">
              <a:rPr lang="en-US" altLang="zh-CN" smtClean="0"/>
              <a:pPr>
                <a:defRPr/>
              </a:pPr>
              <a:t>16</a:t>
            </a:fld>
            <a:r>
              <a:rPr lang="en-US" altLang="zh-CN" smtClean="0"/>
              <a:t>/42</a:t>
            </a:r>
            <a:endParaRPr lang="en-US" altLang="zh-CN" dirty="0"/>
          </a:p>
        </p:txBody>
      </p:sp>
    </p:spTree>
    <p:extLst>
      <p:ext uri="{BB962C8B-B14F-4D97-AF65-F5344CB8AC3E}">
        <p14:creationId xmlns:p14="http://schemas.microsoft.com/office/powerpoint/2010/main" val="4199347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zh-CN" dirty="0" smtClean="0">
                <a:solidFill>
                  <a:schemeClr val="accent2"/>
                </a:solidFill>
                <a:ea typeface="华文中宋" pitchFamily="2" charset="-122"/>
              </a:rPr>
              <a:t>Gamma-ray Sky Survey Sensitivity </a:t>
            </a:r>
            <a:endParaRPr lang="zh-CN" altLang="en-US" dirty="0" smtClean="0">
              <a:solidFill>
                <a:schemeClr val="accent2"/>
              </a:solidFill>
              <a:ea typeface="华文中宋" pitchFamily="2" charset="-122"/>
            </a:endParaRPr>
          </a:p>
        </p:txBody>
      </p:sp>
      <p:pic>
        <p:nvPicPr>
          <p:cNvPr id="32770" name="Picture 2"/>
          <p:cNvPicPr>
            <a:picLocks noChangeAspect="1" noChangeArrowheads="1"/>
          </p:cNvPicPr>
          <p:nvPr/>
        </p:nvPicPr>
        <p:blipFill>
          <a:blip r:embed="rId3"/>
          <a:srcRect/>
          <a:stretch>
            <a:fillRect/>
          </a:stretch>
        </p:blipFill>
        <p:spPr bwMode="auto">
          <a:xfrm>
            <a:off x="1095375" y="933450"/>
            <a:ext cx="6953250" cy="5467350"/>
          </a:xfrm>
          <a:prstGeom prst="rect">
            <a:avLst/>
          </a:prstGeom>
          <a:noFill/>
          <a:ln w="9525">
            <a:noFill/>
            <a:miter lim="800000"/>
            <a:headEnd/>
            <a:tailEnd/>
          </a:ln>
          <a:effectLst/>
        </p:spPr>
      </p:pic>
      <p:sp>
        <p:nvSpPr>
          <p:cNvPr id="5" name="TextBox 4"/>
          <p:cNvSpPr txBox="1"/>
          <p:nvPr/>
        </p:nvSpPr>
        <p:spPr>
          <a:xfrm>
            <a:off x="5715000" y="4876800"/>
            <a:ext cx="1827744" cy="461665"/>
          </a:xfrm>
          <a:prstGeom prst="rect">
            <a:avLst/>
          </a:prstGeom>
          <a:noFill/>
        </p:spPr>
        <p:txBody>
          <a:bodyPr wrap="none" rtlCol="0">
            <a:spAutoFit/>
          </a:bodyPr>
          <a:lstStyle/>
          <a:p>
            <a:r>
              <a:rPr lang="en-US" altLang="zh-CN" sz="2400" dirty="0" smtClean="0"/>
              <a:t>Narrow </a:t>
            </a:r>
            <a:r>
              <a:rPr lang="en-US" altLang="zh-CN" sz="2400" dirty="0" err="1" smtClean="0"/>
              <a:t>FoV</a:t>
            </a:r>
            <a:endParaRPr lang="zh-CN" altLang="en-US" sz="2400" dirty="0"/>
          </a:p>
        </p:txBody>
      </p:sp>
      <p:cxnSp>
        <p:nvCxnSpPr>
          <p:cNvPr id="7" name="直接箭头连接符 6"/>
          <p:cNvCxnSpPr/>
          <p:nvPr/>
        </p:nvCxnSpPr>
        <p:spPr bwMode="auto">
          <a:xfrm rot="10800000">
            <a:off x="5867400" y="472440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17</a:t>
            </a:fld>
            <a:r>
              <a:rPr lang="en-US" altLang="zh-CN" smtClean="0"/>
              <a:t>/42</a:t>
            </a:r>
            <a:endParaRPr lang="en-US" altLang="zh-CN"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en-US" altLang="zh-CN" dirty="0" smtClean="0"/>
              <a:t>CALO readout</a:t>
            </a:r>
            <a:endParaRPr lang="zh-CN" altLang="en-US" dirty="0" smtClean="0"/>
          </a:p>
        </p:txBody>
      </p:sp>
      <p:pic>
        <p:nvPicPr>
          <p:cNvPr id="20" name="图片 19"/>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334000"/>
          </a:xfrm>
          <a:prstGeom prst="rect">
            <a:avLst/>
          </a:prstGeom>
          <a:noFill/>
          <a:ln>
            <a:noFill/>
          </a:ln>
        </p:spPr>
      </p:pic>
      <p:sp>
        <p:nvSpPr>
          <p:cNvPr id="2" name="文本框 1"/>
          <p:cNvSpPr txBox="1"/>
          <p:nvPr/>
        </p:nvSpPr>
        <p:spPr>
          <a:xfrm>
            <a:off x="5562600" y="3286780"/>
            <a:ext cx="1629272" cy="523220"/>
          </a:xfrm>
          <a:prstGeom prst="rect">
            <a:avLst/>
          </a:prstGeom>
          <a:solidFill>
            <a:schemeClr val="bg1"/>
          </a:solidFill>
        </p:spPr>
        <p:txBody>
          <a:bodyPr wrap="square" rtlCol="0">
            <a:spAutoFit/>
          </a:bodyPr>
          <a:lstStyle/>
          <a:p>
            <a:r>
              <a:rPr lang="en-US" altLang="zh-CN" sz="2800" dirty="0" smtClean="0">
                <a:latin typeface="+mn-lt"/>
                <a:ea typeface="黑体" pitchFamily="2" charset="-122"/>
              </a:rPr>
              <a:t>Trigger</a:t>
            </a:r>
            <a:endParaRPr lang="zh-CN" altLang="en-US" sz="2800" dirty="0" smtClean="0">
              <a:latin typeface="+mn-lt"/>
              <a:ea typeface="黑体" pitchFamily="2" charset="-122"/>
            </a:endParaRPr>
          </a:p>
        </p:txBody>
      </p:sp>
      <p:sp>
        <p:nvSpPr>
          <p:cNvPr id="9" name="文本框 8"/>
          <p:cNvSpPr txBox="1"/>
          <p:nvPr/>
        </p:nvSpPr>
        <p:spPr>
          <a:xfrm>
            <a:off x="4114800" y="5509728"/>
            <a:ext cx="4953000" cy="707886"/>
          </a:xfrm>
          <a:prstGeom prst="rect">
            <a:avLst/>
          </a:prstGeom>
          <a:solidFill>
            <a:schemeClr val="bg1"/>
          </a:solidFill>
        </p:spPr>
        <p:txBody>
          <a:bodyPr wrap="square" rtlCol="0">
            <a:spAutoFit/>
          </a:bodyPr>
          <a:lstStyle/>
          <a:p>
            <a:pPr algn="ctr"/>
            <a:endParaRPr lang="en-US" altLang="zh-CN" sz="2000" dirty="0">
              <a:latin typeface="+mn-lt"/>
              <a:ea typeface="黑体" pitchFamily="2" charset="-122"/>
            </a:endParaRPr>
          </a:p>
          <a:p>
            <a:pPr algn="ctr"/>
            <a:r>
              <a:rPr lang="en-US" altLang="zh-CN" sz="2000" dirty="0" smtClean="0">
                <a:latin typeface="+mn-lt"/>
                <a:ea typeface="黑体" pitchFamily="2" charset="-122"/>
              </a:rPr>
              <a:t> </a:t>
            </a:r>
            <a:endParaRPr lang="zh-CN" altLang="en-US" sz="2000" dirty="0" smtClean="0">
              <a:latin typeface="+mn-lt"/>
              <a:ea typeface="黑体" pitchFamily="2" charset="-122"/>
            </a:endParaRPr>
          </a:p>
        </p:txBody>
      </p:sp>
      <p:sp>
        <p:nvSpPr>
          <p:cNvPr id="8" name="文本框 7"/>
          <p:cNvSpPr txBox="1"/>
          <p:nvPr/>
        </p:nvSpPr>
        <p:spPr>
          <a:xfrm>
            <a:off x="7044744" y="5344449"/>
            <a:ext cx="1565856" cy="707886"/>
          </a:xfrm>
          <a:prstGeom prst="rect">
            <a:avLst/>
          </a:prstGeom>
          <a:solidFill>
            <a:schemeClr val="bg1"/>
          </a:solidFill>
        </p:spPr>
        <p:txBody>
          <a:bodyPr wrap="square" rtlCol="0">
            <a:spAutoFit/>
          </a:bodyPr>
          <a:lstStyle/>
          <a:p>
            <a:pPr algn="ctr"/>
            <a:r>
              <a:rPr lang="en-US" altLang="zh-CN" sz="2000" dirty="0" smtClean="0">
                <a:latin typeface="+mn-lt"/>
                <a:ea typeface="黑体" pitchFamily="2" charset="-122"/>
              </a:rPr>
              <a:t>Fast Frame</a:t>
            </a:r>
          </a:p>
          <a:p>
            <a:pPr algn="ctr"/>
            <a:r>
              <a:rPr lang="en-US" altLang="zh-CN" sz="2000" dirty="0" smtClean="0">
                <a:latin typeface="+mn-lt"/>
                <a:ea typeface="黑体" pitchFamily="2" charset="-122"/>
              </a:rPr>
              <a:t>CCD </a:t>
            </a:r>
            <a:endParaRPr lang="zh-CN" altLang="en-US" sz="2000" dirty="0" smtClean="0">
              <a:latin typeface="+mn-lt"/>
              <a:ea typeface="黑体" pitchFamily="2" charset="-122"/>
            </a:endParaRPr>
          </a:p>
        </p:txBody>
      </p:sp>
      <p:sp>
        <p:nvSpPr>
          <p:cNvPr id="7" name="文本框 6"/>
          <p:cNvSpPr txBox="1"/>
          <p:nvPr/>
        </p:nvSpPr>
        <p:spPr>
          <a:xfrm>
            <a:off x="5605530" y="5344449"/>
            <a:ext cx="1371600" cy="707886"/>
          </a:xfrm>
          <a:prstGeom prst="rect">
            <a:avLst/>
          </a:prstGeom>
          <a:solidFill>
            <a:schemeClr val="bg1"/>
          </a:solidFill>
        </p:spPr>
        <p:txBody>
          <a:bodyPr wrap="square" rtlCol="0">
            <a:spAutoFit/>
          </a:bodyPr>
          <a:lstStyle/>
          <a:p>
            <a:pPr algn="ctr"/>
            <a:r>
              <a:rPr lang="en-US" altLang="zh-CN" sz="2000" dirty="0" smtClean="0">
                <a:latin typeface="+mn-lt"/>
                <a:ea typeface="黑体" pitchFamily="2" charset="-122"/>
              </a:rPr>
              <a:t>Optical Coupling </a:t>
            </a:r>
            <a:endParaRPr lang="zh-CN" altLang="en-US" sz="2000" dirty="0" smtClean="0">
              <a:latin typeface="+mn-lt"/>
              <a:ea typeface="黑体" pitchFamily="2" charset="-122"/>
            </a:endParaRPr>
          </a:p>
        </p:txBody>
      </p:sp>
      <p:sp>
        <p:nvSpPr>
          <p:cNvPr id="3" name="文本框 2"/>
          <p:cNvSpPr txBox="1"/>
          <p:nvPr/>
        </p:nvSpPr>
        <p:spPr>
          <a:xfrm>
            <a:off x="4191000" y="5357328"/>
            <a:ext cx="1371600" cy="707886"/>
          </a:xfrm>
          <a:prstGeom prst="rect">
            <a:avLst/>
          </a:prstGeom>
          <a:solidFill>
            <a:schemeClr val="bg1"/>
          </a:solidFill>
        </p:spPr>
        <p:txBody>
          <a:bodyPr wrap="square" rtlCol="0">
            <a:spAutoFit/>
          </a:bodyPr>
          <a:lstStyle/>
          <a:p>
            <a:pPr algn="ctr"/>
            <a:r>
              <a:rPr lang="en-US" altLang="zh-CN" sz="2000" dirty="0" smtClean="0">
                <a:latin typeface="+mn-lt"/>
                <a:ea typeface="黑体" pitchFamily="2" charset="-122"/>
              </a:rPr>
              <a:t>Image Intensifier </a:t>
            </a:r>
            <a:endParaRPr lang="zh-CN" altLang="en-US" sz="2000" dirty="0" smtClean="0">
              <a:latin typeface="+mn-lt"/>
              <a:ea typeface="黑体" pitchFamily="2" charset="-122"/>
            </a:endParaRPr>
          </a:p>
        </p:txBody>
      </p:sp>
      <p:sp>
        <p:nvSpPr>
          <p:cNvPr id="5" name="灯片编号占位符 4"/>
          <p:cNvSpPr>
            <a:spLocks noGrp="1"/>
          </p:cNvSpPr>
          <p:nvPr>
            <p:ph type="sldNum" sz="quarter" idx="4"/>
          </p:nvPr>
        </p:nvSpPr>
        <p:spPr/>
        <p:txBody>
          <a:bodyPr/>
          <a:lstStyle/>
          <a:p>
            <a:pPr>
              <a:defRPr/>
            </a:pPr>
            <a:fld id="{F706CEA0-A585-442F-A5F6-80740CEF7941}" type="slidenum">
              <a:rPr lang="en-US" altLang="zh-CN" smtClean="0"/>
              <a:pPr>
                <a:defRPr/>
              </a:pPr>
              <a:t>18</a:t>
            </a:fld>
            <a:r>
              <a:rPr lang="en-US" altLang="zh-CN" smtClean="0"/>
              <a:t>/42</a:t>
            </a:r>
            <a:endParaRPr lang="en-US" altLang="zh-C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0" y="0"/>
            <a:ext cx="9145588" cy="763588"/>
          </a:xfrm>
        </p:spPr>
        <p:txBody>
          <a:bodyPr/>
          <a:lstStyle/>
          <a:p>
            <a:pPr eaLnBrk="1" hangingPunct="1"/>
            <a:r>
              <a:rPr lang="en-US" altLang="zh-CN" dirty="0" smtClean="0"/>
              <a:t>Proof of principle</a:t>
            </a:r>
            <a:endParaRPr lang="zh-CN" altLang="en-US" dirty="0" smtClean="0"/>
          </a:p>
        </p:txBody>
      </p:sp>
      <p:pic>
        <p:nvPicPr>
          <p:cNvPr id="13315" name="图片 5" descr="宇宙线测试.jpg"/>
          <p:cNvPicPr>
            <a:picLocks noChangeAspect="1" noChangeArrowheads="1"/>
          </p:cNvPicPr>
          <p:nvPr/>
        </p:nvPicPr>
        <p:blipFill>
          <a:blip r:embed="rId2">
            <a:extLst>
              <a:ext uri="{28A0092B-C50C-407E-A947-70E740481C1C}">
                <a14:useLocalDpi xmlns:a14="http://schemas.microsoft.com/office/drawing/2010/main" val="0"/>
              </a:ext>
            </a:extLst>
          </a:blip>
          <a:srcRect l="52184" t="47816"/>
          <a:stretch>
            <a:fillRect/>
          </a:stretch>
        </p:blipFill>
        <p:spPr bwMode="auto">
          <a:xfrm>
            <a:off x="2928938" y="919163"/>
            <a:ext cx="328612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6"/>
          <p:cNvSpPr txBox="1">
            <a:spLocks noChangeArrowheads="1"/>
          </p:cNvSpPr>
          <p:nvPr/>
        </p:nvSpPr>
        <p:spPr bwMode="auto">
          <a:xfrm>
            <a:off x="2862263" y="3201988"/>
            <a:ext cx="372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en-US" altLang="zh-CN" sz="1800">
                <a:solidFill>
                  <a:srgbClr val="000099"/>
                </a:solidFill>
              </a:rPr>
              <a:t>2×2×6 CsI crystal array</a:t>
            </a:r>
          </a:p>
        </p:txBody>
      </p:sp>
      <p:pic>
        <p:nvPicPr>
          <p:cNvPr id="13317" name="图片 8" descr="宇宙线信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99645"/>
            <a:ext cx="68849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9"/>
          <p:cNvSpPr txBox="1">
            <a:spLocks noChangeArrowheads="1"/>
          </p:cNvSpPr>
          <p:nvPr/>
        </p:nvSpPr>
        <p:spPr bwMode="auto">
          <a:xfrm>
            <a:off x="2971800" y="5762625"/>
            <a:ext cx="381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en-US" altLang="zh-CN" sz="1800">
                <a:solidFill>
                  <a:srgbClr val="000099"/>
                </a:solidFill>
              </a:rPr>
              <a:t>ICCD image of cosmic ray events</a:t>
            </a:r>
          </a:p>
        </p:txBody>
      </p:sp>
      <p:sp>
        <p:nvSpPr>
          <p:cNvPr id="11" name="内容占位符 2"/>
          <p:cNvSpPr txBox="1">
            <a:spLocks/>
          </p:cNvSpPr>
          <p:nvPr/>
        </p:nvSpPr>
        <p:spPr>
          <a:xfrm>
            <a:off x="304800" y="914400"/>
            <a:ext cx="8458200" cy="2667000"/>
          </a:xfrm>
          <a:prstGeom prst="rect">
            <a:avLst/>
          </a:prstGeom>
        </p:spPr>
        <p:txBody>
          <a:bodyPr/>
          <a:lstStyle/>
          <a:p>
            <a:pPr marL="342900" lvl="1" indent="-342900">
              <a:spcBef>
                <a:spcPct val="20000"/>
              </a:spcBef>
              <a:buFontTx/>
              <a:buChar char="•"/>
              <a:defRPr/>
            </a:pPr>
            <a:endParaRPr lang="en-US" altLang="zh-CN" kern="0" dirty="0">
              <a:latin typeface="Arial" charset="0"/>
              <a:ea typeface="黑体" pitchFamily="2" charset="-122"/>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19</a:t>
            </a:fld>
            <a:r>
              <a:rPr lang="en-US" altLang="zh-CN" smtClean="0"/>
              <a:t>/42</a:t>
            </a:r>
            <a:endParaRPr lang="en-US" altLang="zh-CN" dirty="0"/>
          </a:p>
        </p:txBody>
      </p:sp>
    </p:spTree>
    <p:extLst>
      <p:ext uri="{BB962C8B-B14F-4D97-AF65-F5344CB8AC3E}">
        <p14:creationId xmlns:p14="http://schemas.microsoft.com/office/powerpoint/2010/main" val="689456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sz="3200" smtClean="0">
                <a:ea typeface="黑体" panose="02010609060101010101" pitchFamily="49" charset="-122"/>
              </a:rPr>
              <a:t>Astroparticle Physics &amp; </a:t>
            </a:r>
            <a:r>
              <a:rPr lang="en-US" altLang="zh-CN" sz="3200" smtClean="0">
                <a:solidFill>
                  <a:srgbClr val="0070C0"/>
                </a:solidFill>
                <a:ea typeface="黑体" panose="02010609060101010101" pitchFamily="49" charset="-122"/>
              </a:rPr>
              <a:t>Particle Astrophysics</a:t>
            </a:r>
            <a:endParaRPr lang="zh-CN" altLang="en-US" sz="3200" smtClean="0">
              <a:solidFill>
                <a:srgbClr val="0070C0"/>
              </a:solidFill>
              <a:ea typeface="黑体" panose="02010609060101010101" pitchFamily="49" charset="-122"/>
            </a:endParaRPr>
          </a:p>
        </p:txBody>
      </p:sp>
      <p:sp>
        <p:nvSpPr>
          <p:cNvPr id="6147" name="矩形 4"/>
          <p:cNvSpPr>
            <a:spLocks noChangeArrowheads="1"/>
          </p:cNvSpPr>
          <p:nvPr/>
        </p:nvSpPr>
        <p:spPr bwMode="auto">
          <a:xfrm>
            <a:off x="1371600" y="1143000"/>
            <a:ext cx="19050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800">
                <a:solidFill>
                  <a:srgbClr val="FF0000"/>
                </a:solidFill>
              </a:rPr>
              <a:t>Physics</a:t>
            </a:r>
            <a:endParaRPr kumimoji="0" lang="zh-CN" altLang="en-US" sz="2800">
              <a:solidFill>
                <a:srgbClr val="FF0000"/>
              </a:solidFill>
            </a:endParaRPr>
          </a:p>
        </p:txBody>
      </p:sp>
      <p:sp>
        <p:nvSpPr>
          <p:cNvPr id="6148" name="矩形 5"/>
          <p:cNvSpPr>
            <a:spLocks noChangeArrowheads="1"/>
          </p:cNvSpPr>
          <p:nvPr/>
        </p:nvSpPr>
        <p:spPr bwMode="auto">
          <a:xfrm>
            <a:off x="1143000" y="1905000"/>
            <a:ext cx="23622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400">
                <a:solidFill>
                  <a:srgbClr val="FF0000"/>
                </a:solidFill>
              </a:rPr>
              <a:t>Particle Physics</a:t>
            </a:r>
            <a:endParaRPr kumimoji="0" lang="zh-CN" altLang="en-US" sz="2400">
              <a:solidFill>
                <a:srgbClr val="FF0000"/>
              </a:solidFill>
            </a:endParaRPr>
          </a:p>
        </p:txBody>
      </p:sp>
      <p:sp>
        <p:nvSpPr>
          <p:cNvPr id="6149" name="矩形 7"/>
          <p:cNvSpPr>
            <a:spLocks noChangeArrowheads="1"/>
          </p:cNvSpPr>
          <p:nvPr/>
        </p:nvSpPr>
        <p:spPr bwMode="auto">
          <a:xfrm>
            <a:off x="5105400" y="2590800"/>
            <a:ext cx="31242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400">
                <a:solidFill>
                  <a:srgbClr val="0070C0"/>
                </a:solidFill>
              </a:rPr>
              <a:t>Particle Astrophysics </a:t>
            </a:r>
            <a:endParaRPr kumimoji="0" lang="zh-CN" altLang="en-US" sz="2400">
              <a:solidFill>
                <a:srgbClr val="0070C0"/>
              </a:solidFill>
            </a:endParaRPr>
          </a:p>
        </p:txBody>
      </p:sp>
      <p:sp>
        <p:nvSpPr>
          <p:cNvPr id="6150" name="矩形 12"/>
          <p:cNvSpPr>
            <a:spLocks noChangeArrowheads="1"/>
          </p:cNvSpPr>
          <p:nvPr/>
        </p:nvSpPr>
        <p:spPr bwMode="auto">
          <a:xfrm>
            <a:off x="762000" y="2590800"/>
            <a:ext cx="31242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400">
                <a:solidFill>
                  <a:srgbClr val="FF0000"/>
                </a:solidFill>
              </a:rPr>
              <a:t>Astroparticle Physics</a:t>
            </a:r>
          </a:p>
        </p:txBody>
      </p:sp>
      <p:sp>
        <p:nvSpPr>
          <p:cNvPr id="6151" name="矩形 13"/>
          <p:cNvSpPr>
            <a:spLocks noChangeArrowheads="1"/>
          </p:cNvSpPr>
          <p:nvPr/>
        </p:nvSpPr>
        <p:spPr bwMode="auto">
          <a:xfrm>
            <a:off x="5715000" y="1143000"/>
            <a:ext cx="19050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800">
                <a:solidFill>
                  <a:srgbClr val="0070C0"/>
                </a:solidFill>
              </a:rPr>
              <a:t>Astronomy</a:t>
            </a:r>
            <a:endParaRPr kumimoji="0" lang="zh-CN" altLang="en-US" sz="2800">
              <a:solidFill>
                <a:srgbClr val="0070C0"/>
              </a:solidFill>
            </a:endParaRPr>
          </a:p>
        </p:txBody>
      </p:sp>
      <p:sp>
        <p:nvSpPr>
          <p:cNvPr id="6152" name="矩形 14"/>
          <p:cNvSpPr>
            <a:spLocks noChangeArrowheads="1"/>
          </p:cNvSpPr>
          <p:nvPr/>
        </p:nvSpPr>
        <p:spPr bwMode="auto">
          <a:xfrm>
            <a:off x="5638800" y="1905000"/>
            <a:ext cx="20574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400">
                <a:solidFill>
                  <a:srgbClr val="0070C0"/>
                </a:solidFill>
              </a:rPr>
              <a:t>Astrophysics</a:t>
            </a:r>
            <a:endParaRPr kumimoji="0" lang="zh-CN" altLang="en-US" sz="2400">
              <a:solidFill>
                <a:srgbClr val="0070C0"/>
              </a:solidFill>
            </a:endParaRPr>
          </a:p>
        </p:txBody>
      </p:sp>
      <p:sp>
        <p:nvSpPr>
          <p:cNvPr id="6153" name="矩形 15"/>
          <p:cNvSpPr>
            <a:spLocks noChangeArrowheads="1"/>
          </p:cNvSpPr>
          <p:nvPr/>
        </p:nvSpPr>
        <p:spPr bwMode="auto">
          <a:xfrm>
            <a:off x="1219200" y="3352800"/>
            <a:ext cx="22860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400">
                <a:solidFill>
                  <a:srgbClr val="FF0000"/>
                </a:solidFill>
              </a:rPr>
              <a:t>Tool: Universe</a:t>
            </a:r>
            <a:endParaRPr kumimoji="0" lang="zh-CN" altLang="en-US" sz="2400">
              <a:solidFill>
                <a:srgbClr val="FF0000"/>
              </a:solidFill>
            </a:endParaRPr>
          </a:p>
        </p:txBody>
      </p:sp>
      <p:sp>
        <p:nvSpPr>
          <p:cNvPr id="6154" name="矩形 16"/>
          <p:cNvSpPr>
            <a:spLocks noChangeArrowheads="1"/>
          </p:cNvSpPr>
          <p:nvPr/>
        </p:nvSpPr>
        <p:spPr bwMode="auto">
          <a:xfrm>
            <a:off x="685800" y="4114800"/>
            <a:ext cx="33528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400">
                <a:solidFill>
                  <a:srgbClr val="FF0000"/>
                </a:solidFill>
              </a:rPr>
              <a:t>Goal: Particle Physics</a:t>
            </a:r>
            <a:endParaRPr kumimoji="0" lang="zh-CN" altLang="en-US" sz="2400">
              <a:solidFill>
                <a:srgbClr val="FF0000"/>
              </a:solidFill>
            </a:endParaRPr>
          </a:p>
        </p:txBody>
      </p:sp>
      <p:sp>
        <p:nvSpPr>
          <p:cNvPr id="6155" name="矩形 17"/>
          <p:cNvSpPr>
            <a:spLocks noChangeArrowheads="1"/>
          </p:cNvSpPr>
          <p:nvPr/>
        </p:nvSpPr>
        <p:spPr bwMode="auto">
          <a:xfrm>
            <a:off x="5105400" y="3352800"/>
            <a:ext cx="31242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400">
                <a:solidFill>
                  <a:srgbClr val="0070C0"/>
                </a:solidFill>
              </a:rPr>
              <a:t>Tool: Particle Physics</a:t>
            </a:r>
            <a:endParaRPr kumimoji="0" lang="zh-CN" altLang="en-US" sz="2400">
              <a:solidFill>
                <a:srgbClr val="0070C0"/>
              </a:solidFill>
            </a:endParaRPr>
          </a:p>
        </p:txBody>
      </p:sp>
      <p:sp>
        <p:nvSpPr>
          <p:cNvPr id="6156" name="矩形 18"/>
          <p:cNvSpPr>
            <a:spLocks noChangeArrowheads="1"/>
          </p:cNvSpPr>
          <p:nvPr/>
        </p:nvSpPr>
        <p:spPr bwMode="auto">
          <a:xfrm>
            <a:off x="5562600" y="4114800"/>
            <a:ext cx="22860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400">
                <a:solidFill>
                  <a:srgbClr val="0070C0"/>
                </a:solidFill>
              </a:rPr>
              <a:t>Goal: Universe</a:t>
            </a:r>
            <a:endParaRPr kumimoji="0" lang="zh-CN" altLang="en-US" sz="2400">
              <a:solidFill>
                <a:srgbClr val="0070C0"/>
              </a:solidFill>
            </a:endParaRPr>
          </a:p>
        </p:txBody>
      </p:sp>
      <p:sp>
        <p:nvSpPr>
          <p:cNvPr id="6157" name="矩形 19"/>
          <p:cNvSpPr>
            <a:spLocks noChangeArrowheads="1"/>
          </p:cNvSpPr>
          <p:nvPr/>
        </p:nvSpPr>
        <p:spPr bwMode="auto">
          <a:xfrm>
            <a:off x="1447800" y="4953000"/>
            <a:ext cx="6019800" cy="4572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algn="ctr" eaLnBrk="1" hangingPunct="1"/>
            <a:r>
              <a:rPr kumimoji="0" lang="en-US" altLang="zh-CN" sz="2800">
                <a:solidFill>
                  <a:schemeClr val="tx2"/>
                </a:solidFill>
              </a:rPr>
              <a:t>The Physical Universe and Its Laws</a:t>
            </a:r>
            <a:endParaRPr kumimoji="0" lang="zh-CN" altLang="en-US" sz="2800">
              <a:solidFill>
                <a:schemeClr val="tx2"/>
              </a:solidFill>
            </a:endParaRPr>
          </a:p>
        </p:txBody>
      </p:sp>
      <p:sp>
        <p:nvSpPr>
          <p:cNvPr id="6158" name="右箭头 20"/>
          <p:cNvSpPr>
            <a:spLocks noChangeArrowheads="1"/>
          </p:cNvSpPr>
          <p:nvPr/>
        </p:nvSpPr>
        <p:spPr bwMode="auto">
          <a:xfrm>
            <a:off x="4495800" y="1219200"/>
            <a:ext cx="533400" cy="381000"/>
          </a:xfrm>
          <a:prstGeom prst="rightArrow">
            <a:avLst>
              <a:gd name="adj1" fmla="val 50000"/>
              <a:gd name="adj2"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6159" name="右箭头 21"/>
          <p:cNvSpPr>
            <a:spLocks noChangeArrowheads="1"/>
          </p:cNvSpPr>
          <p:nvPr/>
        </p:nvSpPr>
        <p:spPr bwMode="auto">
          <a:xfrm flipH="1">
            <a:off x="3962400" y="1219200"/>
            <a:ext cx="533400" cy="381000"/>
          </a:xfrm>
          <a:prstGeom prst="rightArrow">
            <a:avLst>
              <a:gd name="adj1" fmla="val 50000"/>
              <a:gd name="adj2"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6160" name="右箭头 22"/>
          <p:cNvSpPr>
            <a:spLocks noChangeArrowheads="1"/>
          </p:cNvSpPr>
          <p:nvPr/>
        </p:nvSpPr>
        <p:spPr bwMode="auto">
          <a:xfrm>
            <a:off x="4495800" y="1905000"/>
            <a:ext cx="533400" cy="381000"/>
          </a:xfrm>
          <a:prstGeom prst="rightArrow">
            <a:avLst>
              <a:gd name="adj1" fmla="val 50000"/>
              <a:gd name="adj2"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6161" name="右箭头 23"/>
          <p:cNvSpPr>
            <a:spLocks noChangeArrowheads="1"/>
          </p:cNvSpPr>
          <p:nvPr/>
        </p:nvSpPr>
        <p:spPr bwMode="auto">
          <a:xfrm flipH="1">
            <a:off x="3962400" y="1905000"/>
            <a:ext cx="533400" cy="381000"/>
          </a:xfrm>
          <a:prstGeom prst="rightArrow">
            <a:avLst>
              <a:gd name="adj1" fmla="val 50000"/>
              <a:gd name="adj2"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6162" name="右箭头 24"/>
          <p:cNvSpPr>
            <a:spLocks noChangeArrowheads="1"/>
          </p:cNvSpPr>
          <p:nvPr/>
        </p:nvSpPr>
        <p:spPr bwMode="auto">
          <a:xfrm>
            <a:off x="4495800" y="2590800"/>
            <a:ext cx="533400" cy="381000"/>
          </a:xfrm>
          <a:prstGeom prst="rightArrow">
            <a:avLst>
              <a:gd name="adj1" fmla="val 50000"/>
              <a:gd name="adj2"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6163" name="右箭头 25"/>
          <p:cNvSpPr>
            <a:spLocks noChangeArrowheads="1"/>
          </p:cNvSpPr>
          <p:nvPr/>
        </p:nvSpPr>
        <p:spPr bwMode="auto">
          <a:xfrm flipH="1">
            <a:off x="3962400" y="2590800"/>
            <a:ext cx="533400" cy="381000"/>
          </a:xfrm>
          <a:prstGeom prst="rightArrow">
            <a:avLst>
              <a:gd name="adj1" fmla="val 50000"/>
              <a:gd name="adj2"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6164" name="右箭头 26"/>
          <p:cNvSpPr>
            <a:spLocks noChangeArrowheads="1"/>
          </p:cNvSpPr>
          <p:nvPr/>
        </p:nvSpPr>
        <p:spPr bwMode="auto">
          <a:xfrm rot="5400000" flipV="1">
            <a:off x="2171700" y="1562100"/>
            <a:ext cx="381000" cy="4572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rgbClr val="FF0000"/>
              </a:solidFill>
            </a:endParaRPr>
          </a:p>
        </p:txBody>
      </p:sp>
      <p:sp>
        <p:nvSpPr>
          <p:cNvPr id="6165" name="右箭头 27"/>
          <p:cNvSpPr>
            <a:spLocks noChangeArrowheads="1"/>
          </p:cNvSpPr>
          <p:nvPr/>
        </p:nvSpPr>
        <p:spPr bwMode="auto">
          <a:xfrm rot="5400000" flipV="1">
            <a:off x="2171700" y="2247900"/>
            <a:ext cx="381000" cy="4572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rgbClr val="FF0000"/>
              </a:solidFill>
            </a:endParaRPr>
          </a:p>
        </p:txBody>
      </p:sp>
      <p:sp>
        <p:nvSpPr>
          <p:cNvPr id="6166" name="右箭头 29"/>
          <p:cNvSpPr>
            <a:spLocks noChangeArrowheads="1"/>
          </p:cNvSpPr>
          <p:nvPr/>
        </p:nvSpPr>
        <p:spPr bwMode="auto">
          <a:xfrm rot="5400000" flipV="1">
            <a:off x="2171700" y="3771900"/>
            <a:ext cx="381000" cy="4572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rgbClr val="FF0000"/>
              </a:solidFill>
            </a:endParaRPr>
          </a:p>
        </p:txBody>
      </p:sp>
      <p:sp>
        <p:nvSpPr>
          <p:cNvPr id="6167" name="右箭头 30"/>
          <p:cNvSpPr>
            <a:spLocks noChangeArrowheads="1"/>
          </p:cNvSpPr>
          <p:nvPr/>
        </p:nvSpPr>
        <p:spPr bwMode="auto">
          <a:xfrm rot="5400000" flipV="1">
            <a:off x="2171700" y="4533900"/>
            <a:ext cx="381000" cy="4572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6168" name="右箭头 31"/>
          <p:cNvSpPr>
            <a:spLocks noChangeArrowheads="1"/>
          </p:cNvSpPr>
          <p:nvPr/>
        </p:nvSpPr>
        <p:spPr bwMode="auto">
          <a:xfrm rot="5400000" flipV="1">
            <a:off x="6515100" y="1562100"/>
            <a:ext cx="381000" cy="4572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rgbClr val="0070C0"/>
              </a:solidFill>
            </a:endParaRPr>
          </a:p>
        </p:txBody>
      </p:sp>
      <p:sp>
        <p:nvSpPr>
          <p:cNvPr id="6169" name="右箭头 32"/>
          <p:cNvSpPr>
            <a:spLocks noChangeArrowheads="1"/>
          </p:cNvSpPr>
          <p:nvPr/>
        </p:nvSpPr>
        <p:spPr bwMode="auto">
          <a:xfrm rot="5400000" flipV="1">
            <a:off x="6515100" y="2247900"/>
            <a:ext cx="381000" cy="4572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rgbClr val="0070C0"/>
              </a:solidFill>
            </a:endParaRPr>
          </a:p>
        </p:txBody>
      </p:sp>
      <p:sp>
        <p:nvSpPr>
          <p:cNvPr id="6170" name="右箭头 34"/>
          <p:cNvSpPr>
            <a:spLocks noChangeArrowheads="1"/>
          </p:cNvSpPr>
          <p:nvPr/>
        </p:nvSpPr>
        <p:spPr bwMode="auto">
          <a:xfrm rot="5400000" flipV="1">
            <a:off x="6515100" y="3771900"/>
            <a:ext cx="381000" cy="4572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rgbClr val="0070C0"/>
              </a:solidFill>
            </a:endParaRPr>
          </a:p>
        </p:txBody>
      </p:sp>
      <p:sp>
        <p:nvSpPr>
          <p:cNvPr id="6171" name="右箭头 35"/>
          <p:cNvSpPr>
            <a:spLocks noChangeArrowheads="1"/>
          </p:cNvSpPr>
          <p:nvPr/>
        </p:nvSpPr>
        <p:spPr bwMode="auto">
          <a:xfrm rot="5400000" flipV="1">
            <a:off x="6515100" y="4533900"/>
            <a:ext cx="381000" cy="4572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cxnSp>
        <p:nvCxnSpPr>
          <p:cNvPr id="6172" name="直接连接符 31"/>
          <p:cNvCxnSpPr>
            <a:cxnSpLocks noChangeShapeType="1"/>
          </p:cNvCxnSpPr>
          <p:nvPr/>
        </p:nvCxnSpPr>
        <p:spPr bwMode="auto">
          <a:xfrm rot="5400000">
            <a:off x="2209007" y="3201194"/>
            <a:ext cx="30480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173" name="直接连接符 32"/>
          <p:cNvCxnSpPr>
            <a:cxnSpLocks noChangeShapeType="1"/>
          </p:cNvCxnSpPr>
          <p:nvPr/>
        </p:nvCxnSpPr>
        <p:spPr bwMode="auto">
          <a:xfrm rot="5400000">
            <a:off x="6553994" y="3199606"/>
            <a:ext cx="3048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 name="矩形 30"/>
          <p:cNvSpPr>
            <a:spLocks noChangeArrowheads="1"/>
          </p:cNvSpPr>
          <p:nvPr/>
        </p:nvSpPr>
        <p:spPr bwMode="auto">
          <a:xfrm>
            <a:off x="4724400" y="2438400"/>
            <a:ext cx="3886200" cy="3124200"/>
          </a:xfrm>
          <a:prstGeom prst="rect">
            <a:avLst/>
          </a:prstGeom>
          <a:solidFill>
            <a:srgbClr val="D60093">
              <a:alpha val="18823"/>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32" name="矩形 31"/>
          <p:cNvSpPr>
            <a:spLocks noChangeArrowheads="1"/>
          </p:cNvSpPr>
          <p:nvPr/>
        </p:nvSpPr>
        <p:spPr bwMode="auto">
          <a:xfrm>
            <a:off x="1447800" y="4800600"/>
            <a:ext cx="3276600" cy="762000"/>
          </a:xfrm>
          <a:prstGeom prst="rect">
            <a:avLst/>
          </a:prstGeom>
          <a:solidFill>
            <a:srgbClr val="D60093">
              <a:alpha val="18823"/>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a:solidFill>
                  <a:schemeClr val="accent2"/>
                </a:solidFill>
                <a:latin typeface="Arial" panose="020B0604020202020204" pitchFamily="34" charset="0"/>
                <a:ea typeface="宋体" panose="02010600030101010101" pitchFamily="2" charset="-122"/>
              </a:defRPr>
            </a:lvl1pPr>
            <a:lvl2pPr marL="742950" indent="-285750" eaLnBrk="0" hangingPunct="0">
              <a:defRPr kumimoji="1">
                <a:solidFill>
                  <a:schemeClr val="accent2"/>
                </a:solidFill>
                <a:latin typeface="Arial" panose="020B0604020202020204" pitchFamily="34" charset="0"/>
                <a:ea typeface="宋体" panose="02010600030101010101" pitchFamily="2" charset="-122"/>
              </a:defRPr>
            </a:lvl2pPr>
            <a:lvl3pPr marL="1143000" indent="-228600" eaLnBrk="0" hangingPunct="0">
              <a:defRPr kumimoji="1">
                <a:solidFill>
                  <a:schemeClr val="accent2"/>
                </a:solidFill>
                <a:latin typeface="Arial" panose="020B0604020202020204" pitchFamily="34" charset="0"/>
                <a:ea typeface="宋体" panose="02010600030101010101" pitchFamily="2" charset="-122"/>
              </a:defRPr>
            </a:lvl3pPr>
            <a:lvl4pPr marL="1600200" indent="-228600" eaLnBrk="0" hangingPunct="0">
              <a:defRPr kumimoji="1">
                <a:solidFill>
                  <a:schemeClr val="accent2"/>
                </a:solidFill>
                <a:latin typeface="Arial" panose="020B0604020202020204" pitchFamily="34" charset="0"/>
                <a:ea typeface="宋体" panose="02010600030101010101" pitchFamily="2" charset="-122"/>
              </a:defRPr>
            </a:lvl4pPr>
            <a:lvl5pPr marL="2057400" indent="-228600" eaLnBrk="0" hangingPunct="0">
              <a:defRPr kumimoji="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a:solidFill>
                  <a:schemeClr val="accent2"/>
                </a:solidFill>
                <a:latin typeface="Arial" panose="020B0604020202020204" pitchFamily="34" charset="0"/>
                <a:ea typeface="宋体" panose="02010600030101010101" pitchFamily="2" charset="-122"/>
              </a:defRPr>
            </a:lvl9pPr>
          </a:lstStyle>
          <a:p>
            <a:pPr eaLnBrk="1" hangingPunct="1"/>
            <a:endParaRPr kumimoji="0" lang="zh-CN" altLang="en-US" b="1">
              <a:solidFill>
                <a:schemeClr val="tx1"/>
              </a:solidFill>
            </a:endParaRPr>
          </a:p>
        </p:txBody>
      </p:sp>
      <p:sp>
        <p:nvSpPr>
          <p:cNvPr id="2" name="灯片编号占位符 1"/>
          <p:cNvSpPr>
            <a:spLocks noGrp="1"/>
          </p:cNvSpPr>
          <p:nvPr>
            <p:ph type="sldNum" sz="quarter" idx="4"/>
          </p:nvPr>
        </p:nvSpPr>
        <p:spPr/>
        <p:txBody>
          <a:bodyPr/>
          <a:lstStyle/>
          <a:p>
            <a:pPr>
              <a:defRPr/>
            </a:pPr>
            <a:fld id="{F706CEA0-A585-442F-A5F6-80740CEF7941}" type="slidenum">
              <a:rPr lang="en-US" altLang="zh-CN" smtClean="0"/>
              <a:pPr>
                <a:defRPr/>
              </a:pPr>
              <a:t>2</a:t>
            </a:fld>
            <a:r>
              <a:rPr lang="en-US" altLang="zh-CN" smtClean="0"/>
              <a:t>/42</a:t>
            </a:r>
            <a:endParaRPr lang="en-US" altLang="zh-CN" dirty="0"/>
          </a:p>
        </p:txBody>
      </p:sp>
    </p:spTree>
    <p:custDataLst>
      <p:tags r:id="rId1"/>
    </p:custDataLst>
    <p:extLst>
      <p:ext uri="{BB962C8B-B14F-4D97-AF65-F5344CB8AC3E}">
        <p14:creationId xmlns:p14="http://schemas.microsoft.com/office/powerpoint/2010/main" val="244970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en-US" altLang="zh-CN" dirty="0" smtClean="0"/>
              <a:t>HERD progress – ICCD development</a:t>
            </a:r>
            <a:endParaRPr lang="zh-CN" altLang="en-US" dirty="0" smtClean="0"/>
          </a:p>
        </p:txBody>
      </p:sp>
      <p:pic>
        <p:nvPicPr>
          <p:cNvPr id="14341" name="图片 8" descr="SAM_0276.JPG"/>
          <p:cNvPicPr>
            <a:picLocks noChangeAspect="1"/>
          </p:cNvPicPr>
          <p:nvPr/>
        </p:nvPicPr>
        <p:blipFill>
          <a:blip r:embed="rId2">
            <a:extLst>
              <a:ext uri="{28A0092B-C50C-407E-A947-70E740481C1C}">
                <a14:useLocalDpi xmlns:a14="http://schemas.microsoft.com/office/drawing/2010/main" val="0"/>
              </a:ext>
            </a:extLst>
          </a:blip>
          <a:srcRect l="18114" t="17241" r="22372" b="13792"/>
          <a:stretch>
            <a:fillRect/>
          </a:stretch>
        </p:blipFill>
        <p:spPr bwMode="auto">
          <a:xfrm>
            <a:off x="1171082" y="3498441"/>
            <a:ext cx="3013841" cy="261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IMG_1034"/>
          <p:cNvPicPr>
            <a:picLocks noChangeAspect="1" noChangeArrowheads="1"/>
          </p:cNvPicPr>
          <p:nvPr/>
        </p:nvPicPr>
        <p:blipFill>
          <a:blip r:embed="rId3">
            <a:extLst>
              <a:ext uri="{28A0092B-C50C-407E-A947-70E740481C1C}">
                <a14:useLocalDpi xmlns:a14="http://schemas.microsoft.com/office/drawing/2010/main" val="0"/>
              </a:ext>
            </a:extLst>
          </a:blip>
          <a:srcRect l="694" t="21393"/>
          <a:stretch>
            <a:fillRect/>
          </a:stretch>
        </p:blipFill>
        <p:spPr bwMode="auto">
          <a:xfrm>
            <a:off x="1171082" y="995701"/>
            <a:ext cx="3019918" cy="231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6" descr="IMAG0461(1)"/>
          <p:cNvPicPr>
            <a:picLocks noChangeAspect="1" noChangeArrowheads="1"/>
          </p:cNvPicPr>
          <p:nvPr/>
        </p:nvPicPr>
        <p:blipFill>
          <a:blip r:embed="rId4">
            <a:extLst>
              <a:ext uri="{28A0092B-C50C-407E-A947-70E740481C1C}">
                <a14:useLocalDpi xmlns:a14="http://schemas.microsoft.com/office/drawing/2010/main" val="0"/>
              </a:ext>
            </a:extLst>
          </a:blip>
          <a:srcRect l="1080" t="16803" r="1205" b="17990"/>
          <a:stretch>
            <a:fillRect/>
          </a:stretch>
        </p:blipFill>
        <p:spPr bwMode="auto">
          <a:xfrm>
            <a:off x="5257800" y="3505200"/>
            <a:ext cx="2819400" cy="260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descr="IMAG0062"/>
          <p:cNvPicPr>
            <a:picLocks noChangeAspect="1" noChangeArrowheads="1"/>
          </p:cNvPicPr>
          <p:nvPr/>
        </p:nvPicPr>
        <p:blipFill>
          <a:blip r:embed="rId5">
            <a:extLst>
              <a:ext uri="{28A0092B-C50C-407E-A947-70E740481C1C}">
                <a14:useLocalDpi xmlns:a14="http://schemas.microsoft.com/office/drawing/2010/main" val="0"/>
              </a:ext>
            </a:extLst>
          </a:blip>
          <a:srcRect r="20282"/>
          <a:stretch>
            <a:fillRect/>
          </a:stretch>
        </p:blipFill>
        <p:spPr bwMode="auto">
          <a:xfrm>
            <a:off x="5257800" y="975447"/>
            <a:ext cx="2835603" cy="233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20</a:t>
            </a:fld>
            <a:r>
              <a:rPr lang="en-US" altLang="zh-CN" smtClean="0"/>
              <a:t>/42</a:t>
            </a:r>
            <a:endParaRPr lang="en-US" altLang="zh-CN" dirty="0"/>
          </a:p>
        </p:txBody>
      </p:sp>
    </p:spTree>
    <p:extLst>
      <p:ext uri="{BB962C8B-B14F-4D97-AF65-F5344CB8AC3E}">
        <p14:creationId xmlns:p14="http://schemas.microsoft.com/office/powerpoint/2010/main" val="412096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en-US" altLang="zh-CN" dirty="0" smtClean="0"/>
              <a:t>Scintillator signal readouts</a:t>
            </a:r>
            <a:endParaRPr lang="zh-CN" altLang="en-US" dirty="0" smtClean="0"/>
          </a:p>
        </p:txBody>
      </p:sp>
      <p:sp>
        <p:nvSpPr>
          <p:cNvPr id="11267" name="内容占位符 2"/>
          <p:cNvSpPr>
            <a:spLocks noGrp="1"/>
          </p:cNvSpPr>
          <p:nvPr>
            <p:ph idx="1"/>
          </p:nvPr>
        </p:nvSpPr>
        <p:spPr>
          <a:xfrm>
            <a:off x="457200" y="838200"/>
            <a:ext cx="8229600" cy="4525962"/>
          </a:xfrm>
        </p:spPr>
        <p:txBody>
          <a:bodyPr/>
          <a:lstStyle/>
          <a:p>
            <a:r>
              <a:rPr lang="en-US" altLang="zh-CN" sz="2800" dirty="0" smtClean="0"/>
              <a:t>LYSO scintillator </a:t>
            </a:r>
            <a:r>
              <a:rPr lang="en-US" altLang="zh-CN" sz="2800" dirty="0" smtClean="0">
                <a:sym typeface="Wingdings" panose="05000000000000000000" pitchFamily="2" charset="2"/>
              </a:rPr>
              <a:t> WLSF</a:t>
            </a:r>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r>
              <a:rPr lang="en-US" altLang="zh-CN" sz="2800" dirty="0" smtClean="0"/>
              <a:t>Fiber to ICCD</a:t>
            </a:r>
            <a:r>
              <a:rPr lang="zh-CN" altLang="en-US" sz="2800" dirty="0"/>
              <a:t> </a:t>
            </a:r>
            <a:r>
              <a:rPr lang="en-US" altLang="zh-CN" sz="2800" dirty="0" smtClean="0"/>
              <a:t>system</a:t>
            </a:r>
            <a:endParaRPr lang="zh-CN" altLang="en-US" sz="2800" dirty="0" smtClean="0"/>
          </a:p>
        </p:txBody>
      </p:sp>
      <p:pic>
        <p:nvPicPr>
          <p:cNvPr id="11269" name="图片 1"/>
          <p:cNvPicPr>
            <a:picLocks noChangeAspect="1" noChangeArrowheads="1"/>
          </p:cNvPicPr>
          <p:nvPr/>
        </p:nvPicPr>
        <p:blipFill>
          <a:blip r:embed="rId2"/>
          <a:srcRect t="4619" b="5156"/>
          <a:stretch>
            <a:fillRect/>
          </a:stretch>
        </p:blipFill>
        <p:spPr bwMode="auto">
          <a:xfrm>
            <a:off x="3733800" y="4191000"/>
            <a:ext cx="4513263" cy="2667000"/>
          </a:xfrm>
          <a:prstGeom prst="rect">
            <a:avLst/>
          </a:prstGeom>
          <a:noFill/>
          <a:ln w="9525">
            <a:noFill/>
            <a:miter lim="800000"/>
            <a:headEnd/>
            <a:tailEnd/>
          </a:ln>
        </p:spPr>
      </p:pic>
      <p:cxnSp>
        <p:nvCxnSpPr>
          <p:cNvPr id="11270" name="直接连接符 12"/>
          <p:cNvCxnSpPr>
            <a:cxnSpLocks noChangeShapeType="1"/>
          </p:cNvCxnSpPr>
          <p:nvPr/>
        </p:nvCxnSpPr>
        <p:spPr bwMode="auto">
          <a:xfrm flipV="1">
            <a:off x="3065463" y="5943600"/>
            <a:ext cx="2192337" cy="49213"/>
          </a:xfrm>
          <a:prstGeom prst="line">
            <a:avLst/>
          </a:prstGeom>
          <a:noFill/>
          <a:ln w="25400" algn="ctr">
            <a:solidFill>
              <a:srgbClr val="FF0000"/>
            </a:solidFill>
            <a:round/>
            <a:headEnd/>
            <a:tailEnd/>
          </a:ln>
        </p:spPr>
      </p:cxnSp>
      <p:cxnSp>
        <p:nvCxnSpPr>
          <p:cNvPr id="11271" name="直接连接符 15"/>
          <p:cNvCxnSpPr>
            <a:cxnSpLocks noChangeShapeType="1"/>
          </p:cNvCxnSpPr>
          <p:nvPr/>
        </p:nvCxnSpPr>
        <p:spPr bwMode="auto">
          <a:xfrm>
            <a:off x="3200400" y="4510088"/>
            <a:ext cx="2438400" cy="1204912"/>
          </a:xfrm>
          <a:prstGeom prst="line">
            <a:avLst/>
          </a:prstGeom>
          <a:noFill/>
          <a:ln w="25400" algn="ctr">
            <a:solidFill>
              <a:srgbClr val="FF0000"/>
            </a:solidFill>
            <a:round/>
            <a:headEnd/>
            <a:tailEnd/>
          </a:ln>
        </p:spPr>
      </p:cxnSp>
      <p:pic>
        <p:nvPicPr>
          <p:cNvPr id="11272" name="图片 55"/>
          <p:cNvPicPr>
            <a:picLocks noChangeAspect="1" noChangeArrowheads="1"/>
          </p:cNvPicPr>
          <p:nvPr/>
        </p:nvPicPr>
        <p:blipFill>
          <a:blip r:embed="rId3"/>
          <a:srcRect l="14085" t="8696" r="9204" b="7610"/>
          <a:stretch>
            <a:fillRect/>
          </a:stretch>
        </p:blipFill>
        <p:spPr bwMode="auto">
          <a:xfrm>
            <a:off x="1752600" y="3886200"/>
            <a:ext cx="1447800" cy="1246188"/>
          </a:xfrm>
          <a:prstGeom prst="rect">
            <a:avLst/>
          </a:prstGeom>
          <a:noFill/>
          <a:ln w="9525">
            <a:noFill/>
            <a:miter lim="800000"/>
            <a:headEnd/>
            <a:tailEnd/>
          </a:ln>
        </p:spPr>
      </p:pic>
      <p:pic>
        <p:nvPicPr>
          <p:cNvPr id="11273" name="图片 4" descr="2009第二季度考核 003.jpg"/>
          <p:cNvPicPr>
            <a:picLocks noChangeAspect="1" noChangeArrowheads="1"/>
          </p:cNvPicPr>
          <p:nvPr/>
        </p:nvPicPr>
        <p:blipFill>
          <a:blip r:embed="rId4"/>
          <a:srcRect l="12311" t="8989" r="16301" b="21349"/>
          <a:stretch>
            <a:fillRect/>
          </a:stretch>
        </p:blipFill>
        <p:spPr bwMode="auto">
          <a:xfrm>
            <a:off x="1752600" y="5410200"/>
            <a:ext cx="1312863" cy="1163638"/>
          </a:xfrm>
          <a:prstGeom prst="rect">
            <a:avLst/>
          </a:prstGeom>
          <a:noFill/>
          <a:ln w="9525">
            <a:noFill/>
            <a:miter lim="800000"/>
            <a:headEnd/>
            <a:tailEnd/>
          </a:ln>
        </p:spPr>
      </p:pic>
      <p:pic>
        <p:nvPicPr>
          <p:cNvPr id="11274" name="图片 3" descr="波移光纤 002.jpg"/>
          <p:cNvPicPr>
            <a:picLocks noChangeAspect="1" noChangeArrowheads="1"/>
          </p:cNvPicPr>
          <p:nvPr/>
        </p:nvPicPr>
        <p:blipFill>
          <a:blip r:embed="rId5"/>
          <a:srcRect/>
          <a:stretch>
            <a:fillRect/>
          </a:stretch>
        </p:blipFill>
        <p:spPr bwMode="auto">
          <a:xfrm>
            <a:off x="6575425" y="1295400"/>
            <a:ext cx="2111375" cy="1595438"/>
          </a:xfrm>
          <a:prstGeom prst="rect">
            <a:avLst/>
          </a:prstGeom>
          <a:noFill/>
          <a:ln w="9525">
            <a:noFill/>
            <a:miter lim="800000"/>
            <a:headEnd/>
            <a:tailEnd/>
          </a:ln>
        </p:spPr>
      </p:pic>
      <p:pic>
        <p:nvPicPr>
          <p:cNvPr id="11275" name="图片 2" descr="2010-4-28 21-03-11.png"/>
          <p:cNvPicPr>
            <a:picLocks noChangeAspect="1" noChangeArrowheads="1"/>
          </p:cNvPicPr>
          <p:nvPr/>
        </p:nvPicPr>
        <p:blipFill>
          <a:blip r:embed="rId6"/>
          <a:srcRect/>
          <a:stretch>
            <a:fillRect/>
          </a:stretch>
        </p:blipFill>
        <p:spPr bwMode="auto">
          <a:xfrm>
            <a:off x="2536825" y="1316038"/>
            <a:ext cx="1846263" cy="1579562"/>
          </a:xfrm>
          <a:prstGeom prst="rect">
            <a:avLst/>
          </a:prstGeom>
          <a:noFill/>
          <a:ln w="9525">
            <a:noFill/>
            <a:miter lim="800000"/>
            <a:headEnd/>
            <a:tailEnd/>
          </a:ln>
        </p:spPr>
      </p:pic>
      <p:pic>
        <p:nvPicPr>
          <p:cNvPr id="11276" name="Picture 3" descr="E:\Herd\150_0304\IMG_2663.jpg"/>
          <p:cNvPicPr>
            <a:picLocks noChangeAspect="1" noChangeArrowheads="1"/>
          </p:cNvPicPr>
          <p:nvPr/>
        </p:nvPicPr>
        <p:blipFill>
          <a:blip r:embed="rId7"/>
          <a:srcRect l="16821" t="8122" r="17484" b="4297"/>
          <a:stretch>
            <a:fillRect/>
          </a:stretch>
        </p:blipFill>
        <p:spPr bwMode="auto">
          <a:xfrm>
            <a:off x="4670425" y="1295400"/>
            <a:ext cx="1600200" cy="1600200"/>
          </a:xfrm>
          <a:prstGeom prst="rect">
            <a:avLst/>
          </a:prstGeom>
          <a:noFill/>
          <a:ln w="9525">
            <a:noFill/>
            <a:miter lim="800000"/>
            <a:headEnd/>
            <a:tailEnd/>
          </a:ln>
        </p:spPr>
      </p:pic>
      <p:pic>
        <p:nvPicPr>
          <p:cNvPr id="11277" name="Picture 4" descr="D:\HERD\Drawing\QQ图片20140316191830.jpg"/>
          <p:cNvPicPr>
            <a:picLocks noChangeAspect="1" noChangeArrowheads="1"/>
          </p:cNvPicPr>
          <p:nvPr/>
        </p:nvPicPr>
        <p:blipFill>
          <a:blip r:embed="rId8"/>
          <a:srcRect l="20140" t="14339" r="15327" b="14339"/>
          <a:stretch>
            <a:fillRect/>
          </a:stretch>
        </p:blipFill>
        <p:spPr bwMode="auto">
          <a:xfrm>
            <a:off x="555625" y="1295400"/>
            <a:ext cx="1905000" cy="1658938"/>
          </a:xfrm>
          <a:prstGeom prst="rect">
            <a:avLst/>
          </a:prstGeom>
          <a:noFill/>
          <a:ln w="9525">
            <a:noFill/>
            <a:miter lim="800000"/>
            <a:headEnd/>
            <a:tailEnd/>
          </a:ln>
        </p:spPr>
      </p:pic>
      <p:sp>
        <p:nvSpPr>
          <p:cNvPr id="14" name="TextBox 13"/>
          <p:cNvSpPr txBox="1"/>
          <p:nvPr/>
        </p:nvSpPr>
        <p:spPr>
          <a:xfrm>
            <a:off x="609600" y="4114800"/>
            <a:ext cx="1600200" cy="646331"/>
          </a:xfrm>
          <a:prstGeom prst="rect">
            <a:avLst/>
          </a:prstGeom>
          <a:noFill/>
        </p:spPr>
        <p:txBody>
          <a:bodyPr>
            <a:spAutoFit/>
          </a:bodyPr>
          <a:lstStyle/>
          <a:p>
            <a:pPr>
              <a:defRPr/>
            </a:pPr>
            <a:r>
              <a:rPr lang="en-US" altLang="zh-CN" dirty="0" smtClean="0">
                <a:solidFill>
                  <a:srgbClr val="FF0000"/>
                </a:solidFill>
                <a:latin typeface="+mj-lt"/>
                <a:ea typeface="+mn-ea"/>
              </a:rPr>
              <a:t>Image intensifier</a:t>
            </a:r>
            <a:endParaRPr lang="zh-CN" altLang="en-US" dirty="0">
              <a:solidFill>
                <a:srgbClr val="FF0000"/>
              </a:solidFill>
              <a:latin typeface="+mj-lt"/>
              <a:ea typeface="+mn-ea"/>
            </a:endParaRPr>
          </a:p>
        </p:txBody>
      </p:sp>
      <p:sp>
        <p:nvSpPr>
          <p:cNvPr id="15" name="TextBox 14"/>
          <p:cNvSpPr txBox="1"/>
          <p:nvPr/>
        </p:nvSpPr>
        <p:spPr>
          <a:xfrm>
            <a:off x="838200" y="5791200"/>
            <a:ext cx="914400" cy="369332"/>
          </a:xfrm>
          <a:prstGeom prst="rect">
            <a:avLst/>
          </a:prstGeom>
          <a:noFill/>
        </p:spPr>
        <p:txBody>
          <a:bodyPr>
            <a:spAutoFit/>
          </a:bodyPr>
          <a:lstStyle/>
          <a:p>
            <a:pPr>
              <a:defRPr/>
            </a:pPr>
            <a:r>
              <a:rPr lang="en-US" altLang="zh-CN" dirty="0" smtClean="0">
                <a:solidFill>
                  <a:srgbClr val="FF0000"/>
                </a:solidFill>
                <a:latin typeface="+mn-lt"/>
                <a:ea typeface="+mn-ea"/>
              </a:rPr>
              <a:t>Taper</a:t>
            </a:r>
            <a:endParaRPr lang="zh-CN" altLang="en-US" dirty="0">
              <a:solidFill>
                <a:srgbClr val="FF0000"/>
              </a:solidFill>
              <a:latin typeface="+mn-lt"/>
              <a:ea typeface="+mn-ea"/>
            </a:endParaRPr>
          </a:p>
        </p:txBody>
      </p:sp>
      <p:sp>
        <p:nvSpPr>
          <p:cNvPr id="16" name="TextBox 15"/>
          <p:cNvSpPr txBox="1"/>
          <p:nvPr/>
        </p:nvSpPr>
        <p:spPr>
          <a:xfrm>
            <a:off x="7162800" y="5181600"/>
            <a:ext cx="1600200" cy="369332"/>
          </a:xfrm>
          <a:prstGeom prst="rect">
            <a:avLst/>
          </a:prstGeom>
          <a:noFill/>
        </p:spPr>
        <p:txBody>
          <a:bodyPr>
            <a:spAutoFit/>
          </a:bodyPr>
          <a:lstStyle/>
          <a:p>
            <a:pPr>
              <a:defRPr/>
            </a:pPr>
            <a:r>
              <a:rPr lang="en-US" altLang="zh-CN" dirty="0" smtClean="0">
                <a:solidFill>
                  <a:srgbClr val="FF0000"/>
                </a:solidFill>
                <a:latin typeface="+mn-lt"/>
                <a:ea typeface="+mn-ea"/>
              </a:rPr>
              <a:t>ICCD</a:t>
            </a:r>
            <a:r>
              <a:rPr lang="zh-CN" altLang="en-US" dirty="0">
                <a:solidFill>
                  <a:srgbClr val="FF0000"/>
                </a:solidFill>
                <a:latin typeface="+mn-lt"/>
                <a:ea typeface="+mn-ea"/>
              </a:rPr>
              <a:t> </a:t>
            </a:r>
            <a:r>
              <a:rPr lang="en-US" altLang="zh-CN" dirty="0" smtClean="0">
                <a:solidFill>
                  <a:srgbClr val="FF0000"/>
                </a:solidFill>
                <a:latin typeface="+mn-lt"/>
                <a:ea typeface="+mn-ea"/>
              </a:rPr>
              <a:t>system</a:t>
            </a:r>
            <a:endParaRPr lang="zh-CN" altLang="en-US" dirty="0">
              <a:solidFill>
                <a:srgbClr val="FF0000"/>
              </a:solidFill>
              <a:latin typeface="+mn-lt"/>
              <a:ea typeface="+mn-ea"/>
            </a:endParaRPr>
          </a:p>
        </p:txBody>
      </p:sp>
      <p:sp>
        <p:nvSpPr>
          <p:cNvPr id="17" name="TextBox 16"/>
          <p:cNvSpPr txBox="1"/>
          <p:nvPr/>
        </p:nvSpPr>
        <p:spPr>
          <a:xfrm>
            <a:off x="2613024" y="2895600"/>
            <a:ext cx="3505201" cy="523220"/>
          </a:xfrm>
          <a:prstGeom prst="rect">
            <a:avLst/>
          </a:prstGeom>
          <a:noFill/>
        </p:spPr>
        <p:txBody>
          <a:bodyPr wrap="square">
            <a:spAutoFit/>
          </a:bodyPr>
          <a:lstStyle/>
          <a:p>
            <a:pPr>
              <a:defRPr/>
            </a:pPr>
            <a:r>
              <a:rPr lang="en-US" altLang="zh-CN" sz="2800" dirty="0" smtClean="0">
                <a:solidFill>
                  <a:srgbClr val="FF0000"/>
                </a:solidFill>
                <a:latin typeface="+mj-lt"/>
                <a:ea typeface="+mn-ea"/>
              </a:rPr>
              <a:t>Optical fiber winding</a:t>
            </a:r>
            <a:endParaRPr lang="zh-CN" altLang="en-US" sz="2800" dirty="0">
              <a:solidFill>
                <a:srgbClr val="FF0000"/>
              </a:solidFill>
              <a:latin typeface="+mj-lt"/>
              <a:ea typeface="+mn-ea"/>
            </a:endParaRPr>
          </a:p>
        </p:txBody>
      </p:sp>
      <p:sp>
        <p:nvSpPr>
          <p:cNvPr id="20" name="TextBox 16"/>
          <p:cNvSpPr txBox="1"/>
          <p:nvPr/>
        </p:nvSpPr>
        <p:spPr>
          <a:xfrm>
            <a:off x="6324600" y="2895600"/>
            <a:ext cx="2895601" cy="523220"/>
          </a:xfrm>
          <a:prstGeom prst="rect">
            <a:avLst/>
          </a:prstGeom>
          <a:noFill/>
        </p:spPr>
        <p:txBody>
          <a:bodyPr wrap="square">
            <a:spAutoFit/>
          </a:bodyPr>
          <a:lstStyle/>
          <a:p>
            <a:pPr>
              <a:defRPr/>
            </a:pPr>
            <a:r>
              <a:rPr lang="en-US" altLang="zh-CN" sz="2800" dirty="0" smtClean="0">
                <a:solidFill>
                  <a:srgbClr val="FF0000"/>
                </a:solidFill>
                <a:latin typeface="+mj-lt"/>
                <a:ea typeface="+mn-ea"/>
              </a:rPr>
              <a:t>Crystal packing</a:t>
            </a:r>
            <a:endParaRPr lang="zh-CN" altLang="en-US" sz="2800" dirty="0">
              <a:solidFill>
                <a:srgbClr val="FF0000"/>
              </a:solidFill>
              <a:latin typeface="+mj-lt"/>
              <a:ea typeface="+mn-ea"/>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21</a:t>
            </a:fld>
            <a:r>
              <a:rPr lang="en-US" altLang="zh-CN" smtClean="0"/>
              <a:t>/42</a:t>
            </a:r>
            <a:endParaRPr lang="en-US"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en-US" altLang="zh-CN" dirty="0" smtClean="0"/>
              <a:t>Fiber Image on CCD</a:t>
            </a:r>
            <a:endParaRPr lang="zh-CN" altLang="en-US" dirty="0" smtClean="0"/>
          </a:p>
        </p:txBody>
      </p:sp>
      <p:pic>
        <p:nvPicPr>
          <p:cNvPr id="14340" name="Picture 3" descr="3000pe_gain4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93191"/>
            <a:ext cx="8251744" cy="498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609600" y="939502"/>
            <a:ext cx="7784503" cy="523220"/>
          </a:xfrm>
          <a:prstGeom prst="rect">
            <a:avLst/>
          </a:prstGeom>
          <a:noFill/>
        </p:spPr>
        <p:txBody>
          <a:bodyPr wrap="none" rtlCol="0">
            <a:spAutoFit/>
          </a:bodyPr>
          <a:lstStyle/>
          <a:p>
            <a:r>
              <a:rPr lang="en-US" altLang="zh-CN" sz="2800" dirty="0" smtClean="0">
                <a:latin typeface="+mn-lt"/>
                <a:ea typeface="黑体" pitchFamily="2" charset="-122"/>
              </a:rPr>
              <a:t>Signal: 3000 </a:t>
            </a:r>
            <a:r>
              <a:rPr lang="en-US" altLang="zh-CN" sz="2800" dirty="0" err="1" smtClean="0">
                <a:latin typeface="+mn-lt"/>
                <a:ea typeface="黑体" pitchFamily="2" charset="-122"/>
              </a:rPr>
              <a:t>pe</a:t>
            </a:r>
            <a:r>
              <a:rPr lang="en-US" altLang="zh-CN" sz="2800" dirty="0" smtClean="0">
                <a:latin typeface="+mn-lt"/>
                <a:ea typeface="黑体" pitchFamily="2" charset="-122"/>
              </a:rPr>
              <a:t>; gain of image intensifier: 4000 </a:t>
            </a:r>
            <a:endParaRPr lang="zh-CN" altLang="en-US" sz="2800" dirty="0" smtClean="0">
              <a:latin typeface="+mn-lt"/>
              <a:ea typeface="黑体" pitchFamily="2" charset="-122"/>
            </a:endParaRPr>
          </a:p>
        </p:txBody>
      </p:sp>
      <p:sp>
        <p:nvSpPr>
          <p:cNvPr id="4" name="灯片编号占位符 3"/>
          <p:cNvSpPr>
            <a:spLocks noGrp="1"/>
          </p:cNvSpPr>
          <p:nvPr>
            <p:ph type="sldNum" sz="quarter" idx="4"/>
          </p:nvPr>
        </p:nvSpPr>
        <p:spPr/>
        <p:txBody>
          <a:bodyPr/>
          <a:lstStyle/>
          <a:p>
            <a:pPr>
              <a:defRPr/>
            </a:pPr>
            <a:fld id="{F706CEA0-A585-442F-A5F6-80740CEF7941}" type="slidenum">
              <a:rPr lang="en-US" altLang="zh-CN" smtClean="0"/>
              <a:pPr>
                <a:defRPr/>
              </a:pPr>
              <a:t>22</a:t>
            </a:fld>
            <a:r>
              <a:rPr lang="en-US" altLang="zh-CN" smtClean="0"/>
              <a:t>/42</a:t>
            </a:r>
            <a:endParaRPr lang="en-US" altLang="zh-CN" dirty="0"/>
          </a:p>
        </p:txBody>
      </p:sp>
    </p:spTree>
    <p:extLst>
      <p:ext uri="{BB962C8B-B14F-4D97-AF65-F5344CB8AC3E}">
        <p14:creationId xmlns:p14="http://schemas.microsoft.com/office/powerpoint/2010/main" val="292230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en-US" altLang="zh-CN" dirty="0" smtClean="0"/>
              <a:t>Fiber Image on CCD</a:t>
            </a:r>
            <a:endParaRPr lang="zh-CN" altLang="en-US" dirty="0" smtClean="0"/>
          </a:p>
        </p:txBody>
      </p:sp>
      <p:pic>
        <p:nvPicPr>
          <p:cNvPr id="14345" name="Picture 2" descr="3000pe_gain5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2966"/>
            <a:ext cx="7827685" cy="472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609600" y="939502"/>
            <a:ext cx="7984878" cy="523220"/>
          </a:xfrm>
          <a:prstGeom prst="rect">
            <a:avLst/>
          </a:prstGeom>
          <a:noFill/>
        </p:spPr>
        <p:txBody>
          <a:bodyPr wrap="none" rtlCol="0">
            <a:spAutoFit/>
          </a:bodyPr>
          <a:lstStyle/>
          <a:p>
            <a:r>
              <a:rPr lang="en-US" altLang="zh-CN" sz="2800" dirty="0" smtClean="0">
                <a:latin typeface="+mn-lt"/>
                <a:ea typeface="黑体" pitchFamily="2" charset="-122"/>
              </a:rPr>
              <a:t>Signal: 3000 </a:t>
            </a:r>
            <a:r>
              <a:rPr lang="en-US" altLang="zh-CN" sz="2800" dirty="0" err="1" smtClean="0">
                <a:latin typeface="+mn-lt"/>
                <a:ea typeface="黑体" pitchFamily="2" charset="-122"/>
              </a:rPr>
              <a:t>pe</a:t>
            </a:r>
            <a:r>
              <a:rPr lang="en-US" altLang="zh-CN" sz="2800" dirty="0" smtClean="0">
                <a:latin typeface="+mn-lt"/>
                <a:ea typeface="黑体" pitchFamily="2" charset="-122"/>
              </a:rPr>
              <a:t>; gain of image intensifier</a:t>
            </a:r>
            <a:r>
              <a:rPr lang="en-US" altLang="zh-CN" sz="2800" smtClean="0">
                <a:latin typeface="+mn-lt"/>
                <a:ea typeface="黑体" pitchFamily="2" charset="-122"/>
              </a:rPr>
              <a:t>: 50000 </a:t>
            </a:r>
            <a:endParaRPr lang="zh-CN" altLang="en-US" sz="2800" dirty="0" smtClean="0">
              <a:latin typeface="+mn-lt"/>
              <a:ea typeface="黑体" pitchFamily="2" charset="-122"/>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23</a:t>
            </a:fld>
            <a:r>
              <a:rPr lang="en-US" altLang="zh-CN" smtClean="0"/>
              <a:t>/42</a:t>
            </a:r>
            <a:endParaRPr lang="en-US" altLang="zh-CN" dirty="0"/>
          </a:p>
        </p:txBody>
      </p:sp>
    </p:spTree>
    <p:extLst>
      <p:ext uri="{BB962C8B-B14F-4D97-AF65-F5344CB8AC3E}">
        <p14:creationId xmlns:p14="http://schemas.microsoft.com/office/powerpoint/2010/main" val="1755161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r>
              <a:rPr lang="en-US" altLang="zh-CN" dirty="0"/>
              <a:t>CERN </a:t>
            </a:r>
            <a:r>
              <a:rPr lang="en-US" altLang="zh-CN" dirty="0" smtClean="0"/>
              <a:t>Beam Test in Nov 10-20, 2015</a:t>
            </a:r>
            <a:endParaRPr lang="zh-CN" altLang="en-US" dirty="0" smtClean="0"/>
          </a:p>
        </p:txBody>
      </p:sp>
      <p:sp>
        <p:nvSpPr>
          <p:cNvPr id="18435" name="内容占位符 2"/>
          <p:cNvSpPr>
            <a:spLocks noGrp="1"/>
          </p:cNvSpPr>
          <p:nvPr>
            <p:ph idx="1"/>
          </p:nvPr>
        </p:nvSpPr>
        <p:spPr/>
        <p:txBody>
          <a:bodyPr/>
          <a:lstStyle/>
          <a:p>
            <a:r>
              <a:rPr lang="en-US" altLang="zh-CN" dirty="0" smtClean="0"/>
              <a:t>SPS H4: </a:t>
            </a:r>
            <a:r>
              <a:rPr lang="en-US" altLang="zh-CN" sz="2800" dirty="0" smtClean="0">
                <a:solidFill>
                  <a:srgbClr val="FF0000"/>
                </a:solidFill>
              </a:rPr>
              <a:t>P &amp; </a:t>
            </a:r>
            <a:r>
              <a:rPr lang="en-US" altLang="zh-CN" sz="2800" dirty="0" err="1" smtClean="0">
                <a:solidFill>
                  <a:srgbClr val="FF0000"/>
                </a:solidFill>
              </a:rPr>
              <a:t>Pb</a:t>
            </a:r>
            <a:endParaRPr lang="zh-CN" altLang="en-US" sz="2800" dirty="0" smtClean="0">
              <a:solidFill>
                <a:srgbClr val="FF0000"/>
              </a:solidFill>
            </a:endParaRPr>
          </a:p>
        </p:txBody>
      </p:sp>
      <p:pic>
        <p:nvPicPr>
          <p:cNvPr id="18436" name="图片 1" descr="说明: http://cern-accelerators-optics.web.cern.ch/cern-accelerators-optics/PS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27" y="1600200"/>
            <a:ext cx="327557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430" y="1752600"/>
            <a:ext cx="586801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24</a:t>
            </a:fld>
            <a:r>
              <a:rPr lang="en-US" altLang="zh-CN" smtClean="0"/>
              <a:t>/42</a:t>
            </a:r>
            <a:endParaRPr lang="en-US" altLang="zh-CN" dirty="0"/>
          </a:p>
        </p:txBody>
      </p:sp>
    </p:spTree>
    <p:extLst>
      <p:ext uri="{BB962C8B-B14F-4D97-AF65-F5344CB8AC3E}">
        <p14:creationId xmlns:p14="http://schemas.microsoft.com/office/powerpoint/2010/main" val="1989180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smtClean="0"/>
              <a:t>Design of the prototype </a:t>
            </a:r>
            <a:endParaRPr lang="zh-CN" altLang="en-US" smtClean="0"/>
          </a:p>
        </p:txBody>
      </p:sp>
      <p:pic>
        <p:nvPicPr>
          <p:cNvPr id="2457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95450" y="914400"/>
            <a:ext cx="5829300" cy="5257800"/>
          </a:xfrm>
        </p:spPr>
      </p:pic>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25</a:t>
            </a:fld>
            <a:r>
              <a:rPr lang="en-US" altLang="zh-CN" smtClean="0"/>
              <a:t>/42</a:t>
            </a:r>
            <a:endParaRPr lang="en-US" altLang="zh-CN" dirty="0"/>
          </a:p>
        </p:txBody>
      </p:sp>
    </p:spTree>
    <p:extLst>
      <p:ext uri="{BB962C8B-B14F-4D97-AF65-F5344CB8AC3E}">
        <p14:creationId xmlns:p14="http://schemas.microsoft.com/office/powerpoint/2010/main" val="156422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altLang="zh-CN" dirty="0" smtClean="0"/>
              <a:t>Requirements on the prototype</a:t>
            </a:r>
            <a:endParaRPr lang="zh-CN" altLang="en-US" dirty="0" smtClean="0"/>
          </a:p>
        </p:txBody>
      </p:sp>
      <p:sp>
        <p:nvSpPr>
          <p:cNvPr id="19459" name="内容占位符 2"/>
          <p:cNvSpPr>
            <a:spLocks noGrp="1"/>
          </p:cNvSpPr>
          <p:nvPr>
            <p:ph idx="1"/>
          </p:nvPr>
        </p:nvSpPr>
        <p:spPr>
          <a:xfrm>
            <a:off x="457200" y="960438"/>
            <a:ext cx="8458200" cy="5364162"/>
          </a:xfrm>
        </p:spPr>
        <p:txBody>
          <a:bodyPr/>
          <a:lstStyle/>
          <a:p>
            <a:r>
              <a:rPr lang="en-US" altLang="zh-CN" sz="2400" dirty="0" smtClean="0"/>
              <a:t>Requirement on dynamic range: ~6000</a:t>
            </a:r>
          </a:p>
          <a:p>
            <a:pPr lvl="1"/>
            <a:r>
              <a:rPr lang="en-US" altLang="zh-CN" sz="2400" dirty="0" smtClean="0"/>
              <a:t>Starting from 1/3 MIPs=10 MeV</a:t>
            </a:r>
          </a:p>
          <a:p>
            <a:pPr lvl="1"/>
            <a:r>
              <a:rPr lang="en-US" altLang="zh-CN" sz="2400" dirty="0" smtClean="0"/>
              <a:t>Ending at max. energy deposition: 60 GeV</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sz="2400" dirty="0" smtClean="0"/>
              <a:t>Requirement on frame rate of ICCD: &gt; 500 fps</a:t>
            </a:r>
          </a:p>
          <a:p>
            <a:pPr lvl="1"/>
            <a:r>
              <a:rPr lang="en-US" altLang="zh-CN" sz="2400" dirty="0" smtClean="0"/>
              <a:t>Since the electrons arrive randomly in time</a:t>
            </a:r>
          </a:p>
          <a:p>
            <a:pPr>
              <a:buFontTx/>
              <a:buNone/>
            </a:pPr>
            <a:endParaRPr lang="zh-CN" altLang="en-US" dirty="0" smtClean="0"/>
          </a:p>
        </p:txBody>
      </p:sp>
      <p:pic>
        <p:nvPicPr>
          <p:cNvPr id="1946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27638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65400"/>
            <a:ext cx="276701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90800"/>
            <a:ext cx="25415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26</a:t>
            </a:fld>
            <a:r>
              <a:rPr lang="en-US" altLang="zh-CN" smtClean="0"/>
              <a:t>/42</a:t>
            </a:r>
            <a:endParaRPr lang="en-US" altLang="zh-CN" dirty="0"/>
          </a:p>
        </p:txBody>
      </p:sp>
    </p:spTree>
    <p:extLst>
      <p:ext uri="{BB962C8B-B14F-4D97-AF65-F5344CB8AC3E}">
        <p14:creationId xmlns:p14="http://schemas.microsoft.com/office/powerpoint/2010/main" val="704325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en-US" altLang="zh-CN" dirty="0"/>
              <a:t>Requirements on the prototype</a:t>
            </a:r>
            <a:endParaRPr lang="zh-CN" altLang="en-US" dirty="0" smtClean="0"/>
          </a:p>
        </p:txBody>
      </p:sp>
      <p:sp>
        <p:nvSpPr>
          <p:cNvPr id="21507" name="内容占位符 2"/>
          <p:cNvSpPr>
            <a:spLocks noGrp="1"/>
          </p:cNvSpPr>
          <p:nvPr>
            <p:ph idx="1"/>
          </p:nvPr>
        </p:nvSpPr>
        <p:spPr>
          <a:xfrm>
            <a:off x="457200" y="838200"/>
            <a:ext cx="8229600" cy="4525962"/>
          </a:xfrm>
        </p:spPr>
        <p:txBody>
          <a:bodyPr/>
          <a:lstStyle/>
          <a:p>
            <a:r>
              <a:rPr lang="en-US" altLang="zh-CN" sz="2400" dirty="0" smtClean="0"/>
              <a:t>Scale of the prototype</a:t>
            </a:r>
            <a:r>
              <a:rPr lang="zh-CN" altLang="en-US" sz="2400" dirty="0" smtClean="0"/>
              <a:t>：</a:t>
            </a:r>
            <a:r>
              <a:rPr lang="en-US" altLang="zh-CN" sz="2400" dirty="0" smtClean="0"/>
              <a:t>5×5×10, 3×3×3 cm</a:t>
            </a:r>
            <a:r>
              <a:rPr lang="en-US" altLang="zh-CN" sz="2400" baseline="30000" dirty="0" smtClean="0"/>
              <a:t>3</a:t>
            </a:r>
            <a:endParaRPr lang="en-US" altLang="zh-CN" sz="2400" dirty="0" smtClean="0"/>
          </a:p>
          <a:p>
            <a:pPr lvl="1"/>
            <a:r>
              <a:rPr lang="en-US" altLang="zh-CN" sz="2400" dirty="0" smtClean="0"/>
              <a:t>Larger than envelope of 280 GeV e- shower</a:t>
            </a:r>
          </a:p>
          <a:p>
            <a:pPr lvl="1"/>
            <a:r>
              <a:rPr lang="en-US" altLang="zh-CN" sz="2400" dirty="0" smtClean="0"/>
              <a:t>36% of the total energy for protons</a:t>
            </a:r>
          </a:p>
        </p:txBody>
      </p:sp>
      <p:pic>
        <p:nvPicPr>
          <p:cNvPr id="21508" name="Picture 2" descr="D:\HERD\所创新\小阵列示意图.png"/>
          <p:cNvPicPr>
            <a:picLocks noChangeAspect="1" noChangeArrowheads="1"/>
          </p:cNvPicPr>
          <p:nvPr/>
        </p:nvPicPr>
        <p:blipFill>
          <a:blip r:embed="rId3" cstate="print">
            <a:extLst>
              <a:ext uri="{28A0092B-C50C-407E-A947-70E740481C1C}">
                <a14:useLocalDpi xmlns:a14="http://schemas.microsoft.com/office/drawing/2010/main" val="0"/>
              </a:ext>
            </a:extLst>
          </a:blip>
          <a:srcRect l="26947" r="7716"/>
          <a:stretch>
            <a:fillRect/>
          </a:stretch>
        </p:blipFill>
        <p:spPr bwMode="auto">
          <a:xfrm>
            <a:off x="5867400" y="2417763"/>
            <a:ext cx="31242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28956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33600"/>
            <a:ext cx="2895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96000" y="5638800"/>
            <a:ext cx="2895600" cy="400050"/>
          </a:xfrm>
          <a:prstGeom prst="rect">
            <a:avLst/>
          </a:prstGeom>
          <a:noFill/>
        </p:spPr>
        <p:txBody>
          <a:bodyPr>
            <a:spAutoFit/>
          </a:bodyPr>
          <a:lstStyle/>
          <a:p>
            <a:pPr eaLnBrk="1" hangingPunct="1">
              <a:defRPr/>
            </a:pPr>
            <a:r>
              <a:rPr lang="en-US" altLang="zh-CN" sz="2000" b="1" dirty="0">
                <a:solidFill>
                  <a:srgbClr val="FF0000"/>
                </a:solidFill>
                <a:latin typeface="+mn-ea"/>
              </a:rPr>
              <a:t>1/40 size of HERD</a:t>
            </a:r>
            <a:endParaRPr lang="zh-CN" altLang="en-US" sz="2000" b="1" dirty="0">
              <a:solidFill>
                <a:srgbClr val="FF0000"/>
              </a:solidFill>
              <a:latin typeface="+mn-ea"/>
              <a:ea typeface="+mn-ea"/>
            </a:endParaRPr>
          </a:p>
        </p:txBody>
      </p:sp>
      <p:pic>
        <p:nvPicPr>
          <p:cNvPr id="21512" name="图片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95800"/>
            <a:ext cx="2892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图片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495800"/>
            <a:ext cx="27701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47900" y="3095625"/>
            <a:ext cx="2400300" cy="400050"/>
          </a:xfrm>
          <a:prstGeom prst="rect">
            <a:avLst/>
          </a:prstGeom>
          <a:noFill/>
        </p:spPr>
        <p:txBody>
          <a:bodyPr>
            <a:spAutoFit/>
          </a:bodyPr>
          <a:lstStyle/>
          <a:p>
            <a:pPr eaLnBrk="1" hangingPunct="1">
              <a:defRPr/>
            </a:pPr>
            <a:r>
              <a:rPr lang="en-US" altLang="zh-CN" sz="2000" dirty="0">
                <a:solidFill>
                  <a:srgbClr val="FF0000"/>
                </a:solidFill>
                <a:latin typeface="+mn-ea"/>
                <a:ea typeface="+mn-ea"/>
              </a:rPr>
              <a:t>Along the beam</a:t>
            </a:r>
            <a:endParaRPr lang="zh-CN" altLang="en-US" sz="2000" dirty="0">
              <a:solidFill>
                <a:srgbClr val="FF0000"/>
              </a:solidFill>
              <a:latin typeface="+mn-ea"/>
              <a:ea typeface="+mn-ea"/>
            </a:endParaRPr>
          </a:p>
        </p:txBody>
      </p:sp>
      <p:sp>
        <p:nvSpPr>
          <p:cNvPr id="13" name="TextBox 12"/>
          <p:cNvSpPr txBox="1"/>
          <p:nvPr/>
        </p:nvSpPr>
        <p:spPr>
          <a:xfrm>
            <a:off x="2133600" y="6381750"/>
            <a:ext cx="2895600" cy="400050"/>
          </a:xfrm>
          <a:prstGeom prst="rect">
            <a:avLst/>
          </a:prstGeom>
          <a:noFill/>
        </p:spPr>
        <p:txBody>
          <a:bodyPr>
            <a:spAutoFit/>
          </a:bodyPr>
          <a:lstStyle/>
          <a:p>
            <a:pPr eaLnBrk="1" hangingPunct="1">
              <a:defRPr/>
            </a:pPr>
            <a:r>
              <a:rPr lang="en-US" altLang="zh-CN" sz="2000" dirty="0">
                <a:solidFill>
                  <a:srgbClr val="FF0000"/>
                </a:solidFill>
                <a:latin typeface="+mn-ea"/>
                <a:ea typeface="+mn-ea"/>
              </a:rPr>
              <a:t>Transverse direction</a:t>
            </a:r>
            <a:endParaRPr lang="zh-CN" altLang="en-US" sz="2000" dirty="0">
              <a:solidFill>
                <a:srgbClr val="FF0000"/>
              </a:solidFill>
              <a:latin typeface="+mn-ea"/>
              <a:ea typeface="+mn-ea"/>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27</a:t>
            </a:fld>
            <a:r>
              <a:rPr lang="en-US" altLang="zh-CN" smtClean="0"/>
              <a:t>/42</a:t>
            </a:r>
            <a:endParaRPr lang="en-US" altLang="zh-CN" dirty="0"/>
          </a:p>
        </p:txBody>
      </p:sp>
    </p:spTree>
    <p:extLst>
      <p:ext uri="{BB962C8B-B14F-4D97-AF65-F5344CB8AC3E}">
        <p14:creationId xmlns:p14="http://schemas.microsoft.com/office/powerpoint/2010/main" val="3476039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en-US" altLang="zh-CN" smtClean="0"/>
              <a:t>LYSO light output</a:t>
            </a:r>
            <a:endParaRPr lang="zh-CN" altLang="en-US" smtClean="0"/>
          </a:p>
        </p:txBody>
      </p:sp>
      <p:pic>
        <p:nvPicPr>
          <p:cNvPr id="25604"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49" y="958301"/>
            <a:ext cx="6165261" cy="17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3162300"/>
            <a:ext cx="372427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下箭头 5"/>
          <p:cNvSpPr/>
          <p:nvPr/>
        </p:nvSpPr>
        <p:spPr>
          <a:xfrm>
            <a:off x="2268538" y="2636838"/>
            <a:ext cx="287337" cy="6477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0000"/>
              </a:solidFill>
            </a:endParaRPr>
          </a:p>
        </p:txBody>
      </p:sp>
      <p:pic>
        <p:nvPicPr>
          <p:cNvPr id="25607" name="文本框 1"/>
          <p:cNvPicPr>
            <a:picLocks noRot="1"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825" y="2701549"/>
            <a:ext cx="4651375" cy="194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文本框 21"/>
          <p:cNvSpPr txBox="1">
            <a:spLocks noChangeArrowheads="1"/>
          </p:cNvSpPr>
          <p:nvPr/>
        </p:nvSpPr>
        <p:spPr bwMode="auto">
          <a:xfrm>
            <a:off x="3810000" y="4763539"/>
            <a:ext cx="518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dirty="0">
                <a:ea typeface="宋体" panose="02010600030101010101" pitchFamily="2" charset="-122"/>
              </a:rPr>
              <a:t>for </a:t>
            </a:r>
            <a:r>
              <a:rPr lang="en-US" altLang="zh-CN" sz="2400" dirty="0" smtClean="0">
                <a:ea typeface="宋体" panose="02010600030101010101" pitchFamily="2" charset="-122"/>
              </a:rPr>
              <a:t>3cm×3cm×3cm cubic LYSO, but signal &lt;&lt; 30 MeV MIP</a:t>
            </a:r>
            <a:endParaRPr lang="zh-CN" altLang="en-US" sz="2400" dirty="0">
              <a:ea typeface="宋体" panose="02010600030101010101" pitchFamily="2" charset="-122"/>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28</a:t>
            </a:fld>
            <a:r>
              <a:rPr lang="en-US" altLang="zh-CN" smtClean="0"/>
              <a:t>/42</a:t>
            </a:r>
            <a:endParaRPr lang="en-US" altLang="zh-CN" dirty="0"/>
          </a:p>
        </p:txBody>
      </p:sp>
    </p:spTree>
    <p:extLst>
      <p:ext uri="{BB962C8B-B14F-4D97-AF65-F5344CB8AC3E}">
        <p14:creationId xmlns:p14="http://schemas.microsoft.com/office/powerpoint/2010/main" val="1262979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76300"/>
            <a:ext cx="67278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en-US" altLang="zh-CN" dirty="0" smtClean="0"/>
              <a:t>LYSO performance</a:t>
            </a:r>
            <a:endParaRPr lang="zh-CN" altLang="en-US" dirty="0"/>
          </a:p>
        </p:txBody>
      </p:sp>
      <p:sp>
        <p:nvSpPr>
          <p:cNvPr id="26629" name="文本框 6"/>
          <p:cNvSpPr txBox="1">
            <a:spLocks noChangeArrowheads="1"/>
          </p:cNvSpPr>
          <p:nvPr/>
        </p:nvSpPr>
        <p:spPr bwMode="auto">
          <a:xfrm>
            <a:off x="6907213" y="947737"/>
            <a:ext cx="21288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dirty="0">
                <a:ea typeface="宋体" panose="02010600030101010101" pitchFamily="2" charset="-122"/>
              </a:rPr>
              <a:t>Variation of LYSO light output:</a:t>
            </a:r>
          </a:p>
          <a:p>
            <a:pPr eaLnBrk="1" hangingPunct="1">
              <a:spcBef>
                <a:spcPct val="0"/>
              </a:spcBef>
              <a:buFontTx/>
              <a:buNone/>
            </a:pPr>
            <a:r>
              <a:rPr lang="en-US" altLang="zh-CN" sz="2000" dirty="0">
                <a:ea typeface="宋体" panose="02010600030101010101" pitchFamily="2" charset="-122"/>
              </a:rPr>
              <a:t>(Max-Min)/Mean </a:t>
            </a:r>
            <a:r>
              <a:rPr lang="zh-CN" altLang="en-US" sz="2000" dirty="0">
                <a:ea typeface="宋体" panose="02010600030101010101" pitchFamily="2" charset="-122"/>
              </a:rPr>
              <a:t>≈</a:t>
            </a:r>
            <a:r>
              <a:rPr lang="en-US" altLang="zh-CN" sz="2000" dirty="0">
                <a:ea typeface="宋体" panose="02010600030101010101" pitchFamily="2" charset="-122"/>
              </a:rPr>
              <a:t>25% </a:t>
            </a:r>
            <a:endParaRPr lang="zh-CN" altLang="en-US" sz="2000" dirty="0">
              <a:ea typeface="宋体" panose="02010600030101010101" pitchFamily="2" charset="-122"/>
            </a:endParaRPr>
          </a:p>
        </p:txBody>
      </p:sp>
      <p:pic>
        <p:nvPicPr>
          <p:cNvPr id="2663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600450"/>
            <a:ext cx="673893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文本框 8"/>
          <p:cNvSpPr txBox="1">
            <a:spLocks noChangeArrowheads="1"/>
          </p:cNvSpPr>
          <p:nvPr/>
        </p:nvSpPr>
        <p:spPr bwMode="auto">
          <a:xfrm>
            <a:off x="6918325" y="3643313"/>
            <a:ext cx="21304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a:ea typeface="宋体" panose="02010600030101010101" pitchFamily="2" charset="-122"/>
              </a:rPr>
              <a:t>Energy resolution (</a:t>
            </a:r>
            <a:r>
              <a:rPr lang="el-GR" altLang="zh-CN" sz="2400">
                <a:ea typeface="宋体" panose="02010600030101010101" pitchFamily="2" charset="-122"/>
              </a:rPr>
              <a:t>σ</a:t>
            </a:r>
            <a:r>
              <a:rPr lang="en-US" altLang="zh-CN" sz="2400">
                <a:ea typeface="宋体" panose="02010600030101010101" pitchFamily="2" charset="-122"/>
              </a:rPr>
              <a:t>/E) for 662keV γ peak:</a:t>
            </a:r>
          </a:p>
          <a:p>
            <a:pPr eaLnBrk="1" hangingPunct="1">
              <a:spcBef>
                <a:spcPct val="0"/>
              </a:spcBef>
              <a:buFontTx/>
              <a:buNone/>
            </a:pPr>
            <a:r>
              <a:rPr lang="en-US" altLang="zh-CN" sz="2000">
                <a:ea typeface="宋体" panose="02010600030101010101" pitchFamily="2" charset="-122"/>
              </a:rPr>
              <a:t>&lt; 5%</a:t>
            </a:r>
            <a:endParaRPr lang="zh-CN" altLang="en-US" sz="2000">
              <a:ea typeface="宋体" panose="02010600030101010101" pitchFamily="2" charset="-122"/>
            </a:endParaRPr>
          </a:p>
        </p:txBody>
      </p:sp>
      <p:sp>
        <p:nvSpPr>
          <p:cNvPr id="4" name="灯片编号占位符 3"/>
          <p:cNvSpPr>
            <a:spLocks noGrp="1"/>
          </p:cNvSpPr>
          <p:nvPr>
            <p:ph type="sldNum" sz="quarter" idx="4"/>
          </p:nvPr>
        </p:nvSpPr>
        <p:spPr/>
        <p:txBody>
          <a:bodyPr/>
          <a:lstStyle/>
          <a:p>
            <a:pPr>
              <a:defRPr/>
            </a:pPr>
            <a:fld id="{F706CEA0-A585-442F-A5F6-80740CEF7941}" type="slidenum">
              <a:rPr lang="en-US" altLang="zh-CN" smtClean="0"/>
              <a:pPr>
                <a:defRPr/>
              </a:pPr>
              <a:t>29</a:t>
            </a:fld>
            <a:r>
              <a:rPr lang="en-US" altLang="zh-CN" smtClean="0"/>
              <a:t>/42</a:t>
            </a:r>
            <a:endParaRPr lang="en-US" altLang="zh-CN" dirty="0"/>
          </a:p>
        </p:txBody>
      </p:sp>
    </p:spTree>
    <p:extLst>
      <p:ext uri="{BB962C8B-B14F-4D97-AF65-F5344CB8AC3E}">
        <p14:creationId xmlns:p14="http://schemas.microsoft.com/office/powerpoint/2010/main" val="220154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Oval 2"/>
          <p:cNvSpPr>
            <a:spLocks noChangeArrowheads="1"/>
          </p:cNvSpPr>
          <p:nvPr/>
        </p:nvSpPr>
        <p:spPr bwMode="auto">
          <a:xfrm>
            <a:off x="2438400" y="2205038"/>
            <a:ext cx="4038600" cy="2209800"/>
          </a:xfrm>
          <a:prstGeom prst="ellipse">
            <a:avLst/>
          </a:prstGeom>
          <a:solidFill>
            <a:srgbClr val="FF6600"/>
          </a:solidFill>
          <a:ln w="9525">
            <a:solidFill>
              <a:schemeClr val="tx1"/>
            </a:solidFill>
            <a:round/>
            <a:headEnd/>
            <a:tailEnd/>
          </a:ln>
        </p:spPr>
        <p:txBody>
          <a:bodyPr wrap="none" anchor="ctr"/>
          <a:lstStyle/>
          <a:p>
            <a:pPr algn="ctr"/>
            <a:r>
              <a:rPr kumimoji="1" lang="en-US" altLang="zh-CN" sz="3600" dirty="0" smtClean="0"/>
              <a:t>IHEP Center </a:t>
            </a:r>
          </a:p>
          <a:p>
            <a:pPr algn="ctr"/>
            <a:r>
              <a:rPr kumimoji="1" lang="en-US" altLang="zh-CN" sz="3600" dirty="0" smtClean="0"/>
              <a:t>for Particle </a:t>
            </a:r>
            <a:endParaRPr kumimoji="1" lang="en-US" altLang="zh-CN" sz="3600" dirty="0"/>
          </a:p>
          <a:p>
            <a:pPr algn="ctr"/>
            <a:r>
              <a:rPr kumimoji="1" lang="en-US" altLang="zh-CN" sz="3600" dirty="0"/>
              <a:t>Astrophysics</a:t>
            </a:r>
          </a:p>
        </p:txBody>
      </p:sp>
      <p:sp>
        <p:nvSpPr>
          <p:cNvPr id="242691" name="Oval 4"/>
          <p:cNvSpPr>
            <a:spLocks noChangeArrowheads="1"/>
          </p:cNvSpPr>
          <p:nvPr/>
        </p:nvSpPr>
        <p:spPr bwMode="auto">
          <a:xfrm>
            <a:off x="184150" y="4208463"/>
            <a:ext cx="2863850" cy="1741487"/>
          </a:xfrm>
          <a:prstGeom prst="ellipse">
            <a:avLst/>
          </a:prstGeom>
          <a:solidFill>
            <a:schemeClr val="accent1"/>
          </a:solidFill>
          <a:ln w="9525">
            <a:noFill/>
            <a:round/>
            <a:headEnd/>
            <a:tailEnd/>
          </a:ln>
        </p:spPr>
        <p:txBody>
          <a:bodyPr wrap="none" anchor="ctr"/>
          <a:lstStyle/>
          <a:p>
            <a:pPr algn="ctr"/>
            <a:r>
              <a:rPr kumimoji="1" lang="en-US" altLang="zh-CN" sz="2000">
                <a:solidFill>
                  <a:srgbClr val="990033"/>
                </a:solidFill>
              </a:rPr>
              <a:t>High Energy Cosmic-ray</a:t>
            </a:r>
          </a:p>
          <a:p>
            <a:pPr algn="ctr"/>
            <a:r>
              <a:rPr kumimoji="1" lang="en-US" altLang="zh-CN" sz="2000"/>
              <a:t>Charged Particles, </a:t>
            </a:r>
          </a:p>
          <a:p>
            <a:pPr algn="ctr"/>
            <a:r>
              <a:rPr kumimoji="1" lang="en-US" altLang="zh-CN" sz="2000"/>
              <a:t>Neutrinos, Gamma-rays</a:t>
            </a:r>
          </a:p>
        </p:txBody>
      </p:sp>
      <p:sp>
        <p:nvSpPr>
          <p:cNvPr id="242692" name="AutoShape 5"/>
          <p:cNvSpPr>
            <a:spLocks noChangeArrowheads="1"/>
          </p:cNvSpPr>
          <p:nvPr/>
        </p:nvSpPr>
        <p:spPr bwMode="auto">
          <a:xfrm rot="-2634439">
            <a:off x="2406650" y="3992563"/>
            <a:ext cx="636588" cy="496887"/>
          </a:xfrm>
          <a:prstGeom prst="leftArrow">
            <a:avLst>
              <a:gd name="adj1" fmla="val 50000"/>
              <a:gd name="adj2" fmla="val 32029"/>
            </a:avLst>
          </a:prstGeom>
          <a:solidFill>
            <a:srgbClr val="FF0000"/>
          </a:solidFill>
          <a:ln w="9525">
            <a:noFill/>
            <a:miter lim="800000"/>
            <a:headEnd/>
            <a:tailEnd/>
          </a:ln>
        </p:spPr>
        <p:txBody>
          <a:bodyPr wrap="none" anchor="ctr"/>
          <a:lstStyle/>
          <a:p>
            <a:pPr>
              <a:spcBef>
                <a:spcPct val="20000"/>
              </a:spcBef>
              <a:buFontTx/>
              <a:buChar char="•"/>
            </a:pPr>
            <a:endParaRPr kumimoji="1" lang="zh-CN" altLang="en-US">
              <a:latin typeface="Times New Roman" pitchFamily="18" charset="0"/>
            </a:endParaRPr>
          </a:p>
        </p:txBody>
      </p:sp>
      <p:sp>
        <p:nvSpPr>
          <p:cNvPr id="242693" name="Oval 7"/>
          <p:cNvSpPr>
            <a:spLocks noChangeArrowheads="1"/>
          </p:cNvSpPr>
          <p:nvPr/>
        </p:nvSpPr>
        <p:spPr bwMode="auto">
          <a:xfrm>
            <a:off x="3048000" y="4906963"/>
            <a:ext cx="2667000" cy="1641475"/>
          </a:xfrm>
          <a:prstGeom prst="ellipse">
            <a:avLst/>
          </a:prstGeom>
          <a:solidFill>
            <a:schemeClr val="accent1"/>
          </a:solidFill>
          <a:ln w="9525">
            <a:noFill/>
            <a:round/>
            <a:headEnd/>
            <a:tailEnd/>
          </a:ln>
        </p:spPr>
        <p:txBody>
          <a:bodyPr wrap="none" anchor="ctr"/>
          <a:lstStyle/>
          <a:p>
            <a:pPr algn="ctr"/>
            <a:endParaRPr kumimoji="1" lang="en-US" altLang="zh-CN" sz="2000" b="1">
              <a:solidFill>
                <a:srgbClr val="990033"/>
              </a:solidFill>
            </a:endParaRPr>
          </a:p>
          <a:p>
            <a:pPr algn="ctr"/>
            <a:r>
              <a:rPr kumimoji="1" lang="en-US" altLang="zh-CN" sz="2000">
                <a:solidFill>
                  <a:srgbClr val="990033"/>
                </a:solidFill>
              </a:rPr>
              <a:t>Explosive Phenomena</a:t>
            </a:r>
          </a:p>
          <a:p>
            <a:pPr algn="ctr"/>
            <a:r>
              <a:rPr kumimoji="1" lang="en-US" altLang="zh-CN" sz="2000"/>
              <a:t>GRB,SN&amp;SNR</a:t>
            </a:r>
          </a:p>
          <a:p>
            <a:pPr algn="ctr"/>
            <a:r>
              <a:rPr kumimoji="1" lang="en-US" altLang="zh-CN" sz="2000"/>
              <a:t>BH&amp;NS accretion</a:t>
            </a:r>
          </a:p>
        </p:txBody>
      </p:sp>
      <p:sp>
        <p:nvSpPr>
          <p:cNvPr id="242694" name="AutoShape 8"/>
          <p:cNvSpPr>
            <a:spLocks noChangeArrowheads="1"/>
          </p:cNvSpPr>
          <p:nvPr/>
        </p:nvSpPr>
        <p:spPr bwMode="auto">
          <a:xfrm rot="-5411068">
            <a:off x="4146550" y="4471988"/>
            <a:ext cx="534987" cy="465138"/>
          </a:xfrm>
          <a:prstGeom prst="leftArrow">
            <a:avLst>
              <a:gd name="adj1" fmla="val 50000"/>
              <a:gd name="adj2" fmla="val 28754"/>
            </a:avLst>
          </a:prstGeom>
          <a:solidFill>
            <a:srgbClr val="FF0000"/>
          </a:solidFill>
          <a:ln w="9525">
            <a:noFill/>
            <a:miter lim="800000"/>
            <a:headEnd/>
            <a:tailEnd/>
          </a:ln>
        </p:spPr>
        <p:txBody>
          <a:bodyPr vert="eaVert" wrap="none" anchor="ctr"/>
          <a:lstStyle/>
          <a:p>
            <a:pPr>
              <a:spcBef>
                <a:spcPct val="20000"/>
              </a:spcBef>
              <a:buFontTx/>
              <a:buChar char="•"/>
            </a:pPr>
            <a:endParaRPr kumimoji="1" lang="zh-CN" altLang="en-US">
              <a:latin typeface="Times New Roman" pitchFamily="18" charset="0"/>
            </a:endParaRPr>
          </a:p>
        </p:txBody>
      </p:sp>
      <p:sp>
        <p:nvSpPr>
          <p:cNvPr id="242695" name="AutoShape 10"/>
          <p:cNvSpPr>
            <a:spLocks noChangeArrowheads="1"/>
          </p:cNvSpPr>
          <p:nvPr/>
        </p:nvSpPr>
        <p:spPr bwMode="auto">
          <a:xfrm rot="-7715187">
            <a:off x="2490788" y="2152650"/>
            <a:ext cx="631825" cy="479425"/>
          </a:xfrm>
          <a:prstGeom prst="leftArrow">
            <a:avLst>
              <a:gd name="adj1" fmla="val 50000"/>
              <a:gd name="adj2" fmla="val 32947"/>
            </a:avLst>
          </a:prstGeom>
          <a:solidFill>
            <a:srgbClr val="FF0000"/>
          </a:solidFill>
          <a:ln w="9525">
            <a:noFill/>
            <a:miter lim="800000"/>
            <a:headEnd/>
            <a:tailEnd/>
          </a:ln>
        </p:spPr>
        <p:txBody>
          <a:bodyPr vert="eaVert" wrap="none" anchor="ctr"/>
          <a:lstStyle/>
          <a:p>
            <a:pPr>
              <a:spcBef>
                <a:spcPct val="20000"/>
              </a:spcBef>
              <a:buFontTx/>
              <a:buChar char="•"/>
            </a:pPr>
            <a:endParaRPr kumimoji="1" lang="zh-CN" altLang="en-US">
              <a:latin typeface="Times New Roman" pitchFamily="18" charset="0"/>
            </a:endParaRPr>
          </a:p>
        </p:txBody>
      </p:sp>
      <p:sp>
        <p:nvSpPr>
          <p:cNvPr id="242696" name="Oval 11"/>
          <p:cNvSpPr>
            <a:spLocks noChangeArrowheads="1"/>
          </p:cNvSpPr>
          <p:nvPr/>
        </p:nvSpPr>
        <p:spPr bwMode="auto">
          <a:xfrm>
            <a:off x="250825" y="692150"/>
            <a:ext cx="2795588" cy="1709738"/>
          </a:xfrm>
          <a:prstGeom prst="ellipse">
            <a:avLst/>
          </a:prstGeom>
          <a:solidFill>
            <a:schemeClr val="accent1"/>
          </a:solidFill>
          <a:ln w="9525">
            <a:noFill/>
            <a:round/>
            <a:headEnd/>
            <a:tailEnd/>
          </a:ln>
        </p:spPr>
        <p:txBody>
          <a:bodyPr wrap="none" anchor="ctr"/>
          <a:lstStyle/>
          <a:p>
            <a:pPr algn="ctr"/>
            <a:r>
              <a:rPr kumimoji="1" lang="en-US" altLang="zh-CN" sz="2000">
                <a:solidFill>
                  <a:srgbClr val="990033"/>
                </a:solidFill>
              </a:rPr>
              <a:t>Sea Level and </a:t>
            </a:r>
          </a:p>
          <a:p>
            <a:pPr algn="ctr"/>
            <a:r>
              <a:rPr kumimoji="1" lang="en-US" altLang="zh-CN" sz="2000">
                <a:solidFill>
                  <a:srgbClr val="990033"/>
                </a:solidFill>
              </a:rPr>
              <a:t>Underground Exp</a:t>
            </a:r>
            <a:r>
              <a:rPr kumimoji="1" lang="en-US" altLang="zh-CN" sz="2000" b="1">
                <a:solidFill>
                  <a:srgbClr val="990033"/>
                </a:solidFill>
              </a:rPr>
              <a:t>.</a:t>
            </a:r>
          </a:p>
          <a:p>
            <a:pPr algn="ctr"/>
            <a:r>
              <a:rPr kumimoji="1" lang="en-US" altLang="zh-CN" sz="2000"/>
              <a:t>CMS, Daya-Bay</a:t>
            </a:r>
          </a:p>
          <a:p>
            <a:pPr algn="ctr"/>
            <a:r>
              <a:rPr kumimoji="1" lang="en-US" altLang="zh-CN" sz="2000">
                <a:solidFill>
                  <a:srgbClr val="FC1908"/>
                </a:solidFill>
              </a:rPr>
              <a:t>Dark Matter Search</a:t>
            </a:r>
          </a:p>
        </p:txBody>
      </p:sp>
      <p:sp>
        <p:nvSpPr>
          <p:cNvPr id="242697" name="Oval 13"/>
          <p:cNvSpPr>
            <a:spLocks noChangeArrowheads="1"/>
          </p:cNvSpPr>
          <p:nvPr/>
        </p:nvSpPr>
        <p:spPr bwMode="auto">
          <a:xfrm>
            <a:off x="5791200" y="4267200"/>
            <a:ext cx="2667000" cy="1600200"/>
          </a:xfrm>
          <a:prstGeom prst="ellipse">
            <a:avLst/>
          </a:prstGeom>
          <a:solidFill>
            <a:schemeClr val="accent1"/>
          </a:solidFill>
          <a:ln w="9525">
            <a:noFill/>
            <a:round/>
            <a:headEnd/>
            <a:tailEnd/>
          </a:ln>
        </p:spPr>
        <p:txBody>
          <a:bodyPr wrap="none" anchor="ctr"/>
          <a:lstStyle/>
          <a:p>
            <a:pPr algn="ctr"/>
            <a:endParaRPr kumimoji="1" lang="en-US" altLang="zh-CN" sz="2000" b="1">
              <a:solidFill>
                <a:srgbClr val="990033"/>
              </a:solidFill>
            </a:endParaRPr>
          </a:p>
          <a:p>
            <a:pPr algn="ctr"/>
            <a:r>
              <a:rPr kumimoji="1" lang="en-US" altLang="zh-CN" sz="2000">
                <a:solidFill>
                  <a:srgbClr val="990033"/>
                </a:solidFill>
              </a:rPr>
              <a:t>Gravity &amp; Cosmology</a:t>
            </a:r>
          </a:p>
          <a:p>
            <a:pPr algn="ctr"/>
            <a:r>
              <a:rPr kumimoji="1" lang="en-US" altLang="zh-CN" sz="2000"/>
              <a:t>Compact Objects</a:t>
            </a:r>
          </a:p>
          <a:p>
            <a:pPr algn="ctr"/>
            <a:r>
              <a:rPr kumimoji="1" lang="en-US" altLang="zh-CN" sz="2000"/>
              <a:t>Galaxy, Cluster </a:t>
            </a:r>
          </a:p>
          <a:p>
            <a:pPr algn="ctr"/>
            <a:r>
              <a:rPr kumimoji="1" lang="en-US" altLang="zh-CN" sz="2000"/>
              <a:t>CMB</a:t>
            </a:r>
          </a:p>
        </p:txBody>
      </p:sp>
      <p:sp>
        <p:nvSpPr>
          <p:cNvPr id="242698" name="AutoShape 14"/>
          <p:cNvSpPr>
            <a:spLocks noChangeArrowheads="1"/>
          </p:cNvSpPr>
          <p:nvPr/>
        </p:nvSpPr>
        <p:spPr bwMode="auto">
          <a:xfrm rot="-7715187">
            <a:off x="5876131" y="4029869"/>
            <a:ext cx="592138" cy="457200"/>
          </a:xfrm>
          <a:prstGeom prst="leftArrow">
            <a:avLst>
              <a:gd name="adj1" fmla="val 50000"/>
              <a:gd name="adj2" fmla="val 32378"/>
            </a:avLst>
          </a:prstGeom>
          <a:solidFill>
            <a:srgbClr val="FF0000"/>
          </a:solidFill>
          <a:ln w="9525">
            <a:noFill/>
            <a:miter lim="800000"/>
            <a:headEnd/>
            <a:tailEnd/>
          </a:ln>
        </p:spPr>
        <p:txBody>
          <a:bodyPr vert="eaVert" wrap="none" anchor="ctr"/>
          <a:lstStyle/>
          <a:p>
            <a:pPr>
              <a:spcBef>
                <a:spcPct val="20000"/>
              </a:spcBef>
              <a:buFontTx/>
              <a:buChar char="•"/>
            </a:pPr>
            <a:endParaRPr kumimoji="1" lang="zh-CN" altLang="en-US">
              <a:latin typeface="Times New Roman" pitchFamily="18" charset="0"/>
            </a:endParaRPr>
          </a:p>
        </p:txBody>
      </p:sp>
      <p:sp>
        <p:nvSpPr>
          <p:cNvPr id="242699" name="Oval 16"/>
          <p:cNvSpPr>
            <a:spLocks noChangeArrowheads="1"/>
          </p:cNvSpPr>
          <p:nvPr/>
        </p:nvSpPr>
        <p:spPr bwMode="auto">
          <a:xfrm>
            <a:off x="5943600" y="762000"/>
            <a:ext cx="2667000" cy="1600200"/>
          </a:xfrm>
          <a:prstGeom prst="ellipse">
            <a:avLst/>
          </a:prstGeom>
          <a:solidFill>
            <a:schemeClr val="accent1"/>
          </a:solidFill>
          <a:ln w="9525">
            <a:noFill/>
            <a:round/>
            <a:headEnd/>
            <a:tailEnd/>
          </a:ln>
        </p:spPr>
        <p:txBody>
          <a:bodyPr wrap="none" anchor="ctr"/>
          <a:lstStyle/>
          <a:p>
            <a:pPr algn="ctr"/>
            <a:r>
              <a:rPr kumimoji="1" lang="en-US" altLang="zh-CN" sz="2000">
                <a:solidFill>
                  <a:srgbClr val="990033"/>
                </a:solidFill>
              </a:rPr>
              <a:t>Space Projects</a:t>
            </a:r>
          </a:p>
          <a:p>
            <a:pPr algn="ctr"/>
            <a:r>
              <a:rPr kumimoji="1" lang="en-US" altLang="zh-CN" sz="1800"/>
              <a:t>AMS, CE, </a:t>
            </a:r>
            <a:r>
              <a:rPr kumimoji="1" lang="en-US" altLang="zh-CN" sz="1800">
                <a:solidFill>
                  <a:srgbClr val="FC1908"/>
                </a:solidFill>
              </a:rPr>
              <a:t>HXMT</a:t>
            </a:r>
          </a:p>
          <a:p>
            <a:pPr algn="ctr"/>
            <a:r>
              <a:rPr kumimoji="1" lang="en-US" altLang="zh-CN" sz="1800">
                <a:solidFill>
                  <a:srgbClr val="FC1908"/>
                </a:solidFill>
                <a:sym typeface="Symbol" pitchFamily="18" charset="2"/>
              </a:rPr>
              <a:t>POLAR, DAMPE, SVOM</a:t>
            </a:r>
          </a:p>
          <a:p>
            <a:pPr algn="ctr"/>
            <a:r>
              <a:rPr kumimoji="1" lang="en-US" altLang="zh-CN" sz="1800">
                <a:solidFill>
                  <a:srgbClr val="FC1908"/>
                </a:solidFill>
                <a:sym typeface="Symbol" pitchFamily="18" charset="2"/>
              </a:rPr>
              <a:t>SEMS, </a:t>
            </a:r>
            <a:r>
              <a:rPr kumimoji="1" lang="en-US" altLang="zh-CN" sz="1800" b="1">
                <a:solidFill>
                  <a:srgbClr val="008000"/>
                </a:solidFill>
                <a:sym typeface="Symbol" pitchFamily="18" charset="2"/>
              </a:rPr>
              <a:t>XTP,</a:t>
            </a:r>
            <a:r>
              <a:rPr kumimoji="1" lang="en-US" altLang="zh-CN" sz="1800">
                <a:solidFill>
                  <a:srgbClr val="008000"/>
                </a:solidFill>
                <a:sym typeface="Symbol" pitchFamily="18" charset="2"/>
              </a:rPr>
              <a:t> </a:t>
            </a:r>
            <a:r>
              <a:rPr kumimoji="1" lang="en-US" altLang="zh-CN" sz="1800" b="1">
                <a:solidFill>
                  <a:srgbClr val="800000"/>
                </a:solidFill>
                <a:sym typeface="Symbol" pitchFamily="18" charset="2"/>
              </a:rPr>
              <a:t>HERD</a:t>
            </a:r>
          </a:p>
        </p:txBody>
      </p:sp>
      <p:sp>
        <p:nvSpPr>
          <p:cNvPr id="242700" name="AutoShape 17"/>
          <p:cNvSpPr>
            <a:spLocks noChangeArrowheads="1"/>
          </p:cNvSpPr>
          <p:nvPr/>
        </p:nvSpPr>
        <p:spPr bwMode="auto">
          <a:xfrm rot="-2634439">
            <a:off x="5715000" y="2057400"/>
            <a:ext cx="592138" cy="457200"/>
          </a:xfrm>
          <a:prstGeom prst="leftArrow">
            <a:avLst>
              <a:gd name="adj1" fmla="val 50000"/>
              <a:gd name="adj2" fmla="val 32378"/>
            </a:avLst>
          </a:prstGeom>
          <a:solidFill>
            <a:srgbClr val="FF0000"/>
          </a:solidFill>
          <a:ln w="9525">
            <a:noFill/>
            <a:miter lim="800000"/>
            <a:headEnd/>
            <a:tailEnd/>
          </a:ln>
        </p:spPr>
        <p:txBody>
          <a:bodyPr wrap="none" anchor="ctr"/>
          <a:lstStyle/>
          <a:p>
            <a:pPr>
              <a:spcBef>
                <a:spcPct val="20000"/>
              </a:spcBef>
              <a:buFontTx/>
              <a:buChar char="•"/>
            </a:pPr>
            <a:endParaRPr kumimoji="1" lang="zh-CN" altLang="en-US">
              <a:latin typeface="Times New Roman" pitchFamily="18" charset="0"/>
            </a:endParaRPr>
          </a:p>
        </p:txBody>
      </p:sp>
      <p:sp>
        <p:nvSpPr>
          <p:cNvPr id="242701" name="Oval 21"/>
          <p:cNvSpPr>
            <a:spLocks noChangeArrowheads="1"/>
          </p:cNvSpPr>
          <p:nvPr/>
        </p:nvSpPr>
        <p:spPr bwMode="auto">
          <a:xfrm>
            <a:off x="3124200" y="228600"/>
            <a:ext cx="2667000" cy="1600200"/>
          </a:xfrm>
          <a:prstGeom prst="ellipse">
            <a:avLst/>
          </a:prstGeom>
          <a:solidFill>
            <a:schemeClr val="accent1"/>
          </a:solidFill>
          <a:ln w="9525">
            <a:noFill/>
            <a:round/>
            <a:headEnd/>
            <a:tailEnd/>
          </a:ln>
        </p:spPr>
        <p:txBody>
          <a:bodyPr wrap="none" anchor="ctr"/>
          <a:lstStyle/>
          <a:p>
            <a:pPr algn="ctr"/>
            <a:r>
              <a:rPr kumimoji="1" lang="en-US" altLang="zh-CN" sz="2000">
                <a:solidFill>
                  <a:srgbClr val="990033"/>
                </a:solidFill>
              </a:rPr>
              <a:t>Tibet High Altitude </a:t>
            </a:r>
          </a:p>
          <a:p>
            <a:pPr algn="ctr"/>
            <a:r>
              <a:rPr kumimoji="1" lang="en-US" altLang="zh-CN" sz="2000">
                <a:solidFill>
                  <a:srgbClr val="990033"/>
                </a:solidFill>
              </a:rPr>
              <a:t>Cosmic-ray Observatory</a:t>
            </a:r>
          </a:p>
          <a:p>
            <a:pPr algn="ctr"/>
            <a:r>
              <a:rPr kumimoji="1" lang="en-US" altLang="zh-CN" sz="2000"/>
              <a:t>YBJ</a:t>
            </a:r>
            <a:r>
              <a:rPr kumimoji="1" lang="zh-CN" altLang="en-US" sz="2000"/>
              <a:t>－</a:t>
            </a:r>
            <a:r>
              <a:rPr kumimoji="1" lang="en-US" altLang="zh-CN" sz="2000"/>
              <a:t>AS</a:t>
            </a:r>
            <a:r>
              <a:rPr kumimoji="1" lang="en-US" altLang="zh-CN" sz="2000">
                <a:sym typeface="Symbol" pitchFamily="18" charset="2"/>
              </a:rPr>
              <a:t>, ARGO</a:t>
            </a:r>
          </a:p>
          <a:p>
            <a:pPr algn="ctr"/>
            <a:r>
              <a:rPr kumimoji="1" lang="en-US" altLang="zh-CN" sz="2000">
                <a:solidFill>
                  <a:srgbClr val="FC1908"/>
                </a:solidFill>
                <a:sym typeface="Symbol" pitchFamily="18" charset="2"/>
              </a:rPr>
              <a:t>LHAASO</a:t>
            </a:r>
          </a:p>
        </p:txBody>
      </p:sp>
      <p:sp>
        <p:nvSpPr>
          <p:cNvPr id="242702" name="AutoShape 22"/>
          <p:cNvSpPr>
            <a:spLocks noChangeArrowheads="1"/>
          </p:cNvSpPr>
          <p:nvPr/>
        </p:nvSpPr>
        <p:spPr bwMode="auto">
          <a:xfrm rot="-5411068">
            <a:off x="4162425" y="1781175"/>
            <a:ext cx="522288" cy="465138"/>
          </a:xfrm>
          <a:prstGeom prst="leftArrow">
            <a:avLst>
              <a:gd name="adj1" fmla="val 50000"/>
              <a:gd name="adj2" fmla="val 28072"/>
            </a:avLst>
          </a:prstGeom>
          <a:solidFill>
            <a:srgbClr val="FF0000"/>
          </a:solidFill>
          <a:ln w="9525">
            <a:noFill/>
            <a:miter lim="800000"/>
            <a:headEnd/>
            <a:tailEnd/>
          </a:ln>
        </p:spPr>
        <p:txBody>
          <a:bodyPr vert="eaVert" wrap="none" anchor="ctr"/>
          <a:lstStyle/>
          <a:p>
            <a:pPr>
              <a:spcBef>
                <a:spcPct val="20000"/>
              </a:spcBef>
              <a:buFontTx/>
              <a:buChar char="•"/>
            </a:pPr>
            <a:endParaRPr kumimoji="1" lang="zh-CN" altLang="en-US">
              <a:latin typeface="Times New Roman" pitchFamily="18" charset="0"/>
            </a:endParaRPr>
          </a:p>
        </p:txBody>
      </p:sp>
      <p:sp>
        <p:nvSpPr>
          <p:cNvPr id="242703" name="Rectangle 22"/>
          <p:cNvSpPr>
            <a:spLocks noChangeArrowheads="1"/>
          </p:cNvSpPr>
          <p:nvPr/>
        </p:nvSpPr>
        <p:spPr bwMode="auto">
          <a:xfrm>
            <a:off x="6565900" y="2743200"/>
            <a:ext cx="2398713" cy="1200329"/>
          </a:xfrm>
          <a:prstGeom prst="rect">
            <a:avLst/>
          </a:prstGeom>
          <a:noFill/>
          <a:ln w="9525" algn="ctr">
            <a:noFill/>
            <a:miter lim="800000"/>
            <a:headEnd/>
            <a:tailEnd/>
          </a:ln>
        </p:spPr>
        <p:txBody>
          <a:bodyPr>
            <a:spAutoFit/>
          </a:bodyPr>
          <a:lstStyle/>
          <a:p>
            <a:pPr>
              <a:spcBef>
                <a:spcPct val="20000"/>
              </a:spcBef>
            </a:pPr>
            <a:r>
              <a:rPr kumimoji="1" lang="en-US" altLang="zh-CN" sz="2400" dirty="0" smtClean="0">
                <a:solidFill>
                  <a:srgbClr val="0070C0"/>
                </a:solidFill>
              </a:rPr>
              <a:t>180</a:t>
            </a:r>
            <a:r>
              <a:rPr kumimoji="1" lang="en-US" altLang="zh-CN" sz="2400" dirty="0" smtClean="0">
                <a:solidFill>
                  <a:srgbClr val="FC1908"/>
                </a:solidFill>
              </a:rPr>
              <a:t> </a:t>
            </a:r>
            <a:r>
              <a:rPr kumimoji="1" lang="en-US" altLang="zh-CN" sz="2400" dirty="0">
                <a:solidFill>
                  <a:srgbClr val="FC1908"/>
                </a:solidFill>
              </a:rPr>
              <a:t>fulltime staff scientists and engineers</a:t>
            </a:r>
            <a:endParaRPr kumimoji="1" lang="zh-CN" altLang="en-US" sz="2400" dirty="0">
              <a:solidFill>
                <a:srgbClr val="FC1908"/>
              </a:solidFill>
            </a:endParaRPr>
          </a:p>
        </p:txBody>
      </p:sp>
      <p:sp>
        <p:nvSpPr>
          <p:cNvPr id="242704" name="Rectangle 22"/>
          <p:cNvSpPr>
            <a:spLocks noChangeArrowheads="1"/>
          </p:cNvSpPr>
          <p:nvPr/>
        </p:nvSpPr>
        <p:spPr bwMode="auto">
          <a:xfrm>
            <a:off x="228600" y="2743200"/>
            <a:ext cx="2578100" cy="1200329"/>
          </a:xfrm>
          <a:prstGeom prst="rect">
            <a:avLst/>
          </a:prstGeom>
          <a:noFill/>
          <a:ln w="9525" algn="ctr">
            <a:noFill/>
            <a:miter lim="800000"/>
            <a:headEnd/>
            <a:tailEnd/>
          </a:ln>
        </p:spPr>
        <p:txBody>
          <a:bodyPr>
            <a:spAutoFit/>
          </a:bodyPr>
          <a:lstStyle/>
          <a:p>
            <a:pPr>
              <a:spcBef>
                <a:spcPct val="20000"/>
              </a:spcBef>
            </a:pPr>
            <a:r>
              <a:rPr kumimoji="1" lang="en-US" altLang="zh-CN" sz="2400" dirty="0" smtClean="0">
                <a:solidFill>
                  <a:srgbClr val="0070C0"/>
                </a:solidFill>
              </a:rPr>
              <a:t>150</a:t>
            </a:r>
            <a:r>
              <a:rPr kumimoji="1" lang="en-US" altLang="zh-CN" sz="2400" dirty="0" smtClean="0">
                <a:solidFill>
                  <a:srgbClr val="FC1908"/>
                </a:solidFill>
              </a:rPr>
              <a:t> </a:t>
            </a:r>
            <a:r>
              <a:rPr kumimoji="1" lang="en-US" altLang="zh-CN" sz="2400" dirty="0">
                <a:solidFill>
                  <a:srgbClr val="FC1908"/>
                </a:solidFill>
              </a:rPr>
              <a:t>students, </a:t>
            </a:r>
            <a:r>
              <a:rPr kumimoji="1" lang="en-US" altLang="zh-CN" sz="2400" dirty="0" err="1">
                <a:solidFill>
                  <a:srgbClr val="FC1908"/>
                </a:solidFill>
              </a:rPr>
              <a:t>postdocs</a:t>
            </a:r>
            <a:r>
              <a:rPr kumimoji="1" lang="en-US" altLang="zh-CN" sz="2400" dirty="0">
                <a:solidFill>
                  <a:srgbClr val="FC1908"/>
                </a:solidFill>
              </a:rPr>
              <a:t> and visiting scholars</a:t>
            </a:r>
            <a:endParaRPr kumimoji="1" lang="zh-CN" altLang="en-US" sz="2400" dirty="0">
              <a:solidFill>
                <a:srgbClr val="FC1908"/>
              </a:solidFill>
            </a:endParaRPr>
          </a:p>
        </p:txBody>
      </p:sp>
      <p:sp>
        <p:nvSpPr>
          <p:cNvPr id="2" name="灯片编号占位符 1"/>
          <p:cNvSpPr>
            <a:spLocks noGrp="1"/>
          </p:cNvSpPr>
          <p:nvPr>
            <p:ph type="sldNum" sz="quarter" idx="4"/>
          </p:nvPr>
        </p:nvSpPr>
        <p:spPr/>
        <p:txBody>
          <a:bodyPr/>
          <a:lstStyle/>
          <a:p>
            <a:pPr>
              <a:defRPr/>
            </a:pPr>
            <a:fld id="{F706CEA0-A585-442F-A5F6-80740CEF7941}" type="slidenum">
              <a:rPr lang="en-US" altLang="zh-CN" smtClean="0"/>
              <a:pPr>
                <a:defRPr/>
              </a:pPr>
              <a:t>3</a:t>
            </a:fld>
            <a:r>
              <a:rPr lang="en-US" altLang="zh-CN" smtClean="0"/>
              <a:t>/42</a:t>
            </a:r>
            <a:endParaRPr lang="en-US" altLang="zh-CN" dirty="0"/>
          </a:p>
        </p:txBody>
      </p:sp>
    </p:spTree>
    <p:extLst>
      <p:ext uri="{BB962C8B-B14F-4D97-AF65-F5344CB8AC3E}">
        <p14:creationId xmlns:p14="http://schemas.microsoft.com/office/powerpoint/2010/main" val="3871097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en-US" altLang="zh-CN" dirty="0" smtClean="0"/>
              <a:t>Realization of two readout ranges</a:t>
            </a:r>
            <a:endParaRPr lang="zh-CN" altLang="en-US" dirty="0" smtClean="0"/>
          </a:p>
        </p:txBody>
      </p:sp>
      <p:sp>
        <p:nvSpPr>
          <p:cNvPr id="5" name="立方体 4"/>
          <p:cNvSpPr/>
          <p:nvPr/>
        </p:nvSpPr>
        <p:spPr>
          <a:xfrm>
            <a:off x="1152525" y="3438525"/>
            <a:ext cx="1428750" cy="1285875"/>
          </a:xfrm>
          <a:prstGeom prst="cube">
            <a:avLst/>
          </a:prstGeom>
          <a:solidFill>
            <a:schemeClr val="tx2">
              <a:lumMod val="20000"/>
              <a:lumOff val="80000"/>
            </a:schemeClr>
          </a:solidFill>
          <a:ln w="19050">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椭圆 5"/>
          <p:cNvSpPr/>
          <p:nvPr/>
        </p:nvSpPr>
        <p:spPr>
          <a:xfrm>
            <a:off x="1428750" y="3500438"/>
            <a:ext cx="857250" cy="21431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立方体 6"/>
          <p:cNvSpPr/>
          <p:nvPr/>
        </p:nvSpPr>
        <p:spPr>
          <a:xfrm>
            <a:off x="1000125" y="3286125"/>
            <a:ext cx="1714500" cy="1571625"/>
          </a:xfrm>
          <a:prstGeom prst="cube">
            <a:avLst>
              <a:gd name="adj" fmla="val 25000"/>
            </a:avLst>
          </a:prstGeom>
          <a:solidFill>
            <a:srgbClr val="7030A0">
              <a:alpha val="3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8" name="曲线连接符 7"/>
          <p:cNvCxnSpPr/>
          <p:nvPr/>
        </p:nvCxnSpPr>
        <p:spPr>
          <a:xfrm flipV="1">
            <a:off x="2643188" y="2928938"/>
            <a:ext cx="1071562" cy="357187"/>
          </a:xfrm>
          <a:prstGeom prst="curvedConnector3">
            <a:avLst>
              <a:gd name="adj1" fmla="val 50000"/>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500188" y="2857500"/>
            <a:ext cx="857250" cy="2143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28681" name="组合 90"/>
          <p:cNvGrpSpPr>
            <a:grpSpLocks/>
          </p:cNvGrpSpPr>
          <p:nvPr/>
        </p:nvGrpSpPr>
        <p:grpSpPr bwMode="auto">
          <a:xfrm>
            <a:off x="1071563" y="2143125"/>
            <a:ext cx="1714500" cy="360363"/>
            <a:chOff x="1071538" y="1857364"/>
            <a:chExt cx="1714512" cy="360366"/>
          </a:xfrm>
        </p:grpSpPr>
        <p:cxnSp>
          <p:nvCxnSpPr>
            <p:cNvPr id="11" name="直接连接符 10"/>
            <p:cNvCxnSpPr/>
            <p:nvPr/>
          </p:nvCxnSpPr>
          <p:spPr>
            <a:xfrm>
              <a:off x="1076300" y="2216142"/>
              <a:ext cx="1289059"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00166" y="1857364"/>
              <a:ext cx="1285884"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071538" y="1858952"/>
              <a:ext cx="428628" cy="35719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357422" y="1858952"/>
              <a:ext cx="428628" cy="35719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5" name="曲线连接符 14"/>
          <p:cNvCxnSpPr>
            <a:stCxn id="9" idx="6"/>
          </p:cNvCxnSpPr>
          <p:nvPr/>
        </p:nvCxnSpPr>
        <p:spPr>
          <a:xfrm flipV="1">
            <a:off x="2357438" y="2714625"/>
            <a:ext cx="714375" cy="249238"/>
          </a:xfrm>
          <a:prstGeom prst="curvedConnector3">
            <a:avLst>
              <a:gd name="adj1" fmla="val 50000"/>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形状 56"/>
          <p:cNvCxnSpPr>
            <a:stCxn id="9" idx="2"/>
          </p:cNvCxnSpPr>
          <p:nvPr/>
        </p:nvCxnSpPr>
        <p:spPr>
          <a:xfrm rot="10800000">
            <a:off x="1285875" y="2714625"/>
            <a:ext cx="214313" cy="249238"/>
          </a:xfrm>
          <a:prstGeom prst="curvedConnector2">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143000" y="4643438"/>
            <a:ext cx="142875" cy="1428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 name="椭圆 17"/>
          <p:cNvSpPr/>
          <p:nvPr/>
        </p:nvSpPr>
        <p:spPr>
          <a:xfrm>
            <a:off x="1571625" y="4214813"/>
            <a:ext cx="142875" cy="1428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19" name="直接连接符 18"/>
          <p:cNvCxnSpPr/>
          <p:nvPr/>
        </p:nvCxnSpPr>
        <p:spPr>
          <a:xfrm rot="5400000" flipH="1" flipV="1">
            <a:off x="2286001" y="3357562"/>
            <a:ext cx="214312" cy="214313"/>
          </a:xfrm>
          <a:prstGeom prst="line">
            <a:avLst/>
          </a:prstGeom>
          <a:ln w="15875">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20" name="立方体 19"/>
          <p:cNvSpPr/>
          <p:nvPr/>
        </p:nvSpPr>
        <p:spPr>
          <a:xfrm>
            <a:off x="5438775" y="3438525"/>
            <a:ext cx="1428750" cy="1285875"/>
          </a:xfrm>
          <a:prstGeom prst="cube">
            <a:avLst/>
          </a:prstGeom>
          <a:solidFill>
            <a:schemeClr val="tx2">
              <a:lumMod val="20000"/>
              <a:lumOff val="80000"/>
            </a:schemeClr>
          </a:solidFill>
          <a:ln w="19050">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1" name="椭圆 20"/>
          <p:cNvSpPr/>
          <p:nvPr/>
        </p:nvSpPr>
        <p:spPr>
          <a:xfrm>
            <a:off x="5715000" y="3500438"/>
            <a:ext cx="857250" cy="21431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2" name="立方体 21"/>
          <p:cNvSpPr/>
          <p:nvPr/>
        </p:nvSpPr>
        <p:spPr>
          <a:xfrm>
            <a:off x="5286375" y="3286125"/>
            <a:ext cx="1714500" cy="1571625"/>
          </a:xfrm>
          <a:prstGeom prst="cube">
            <a:avLst>
              <a:gd name="adj" fmla="val 25000"/>
            </a:avLst>
          </a:prstGeom>
          <a:solidFill>
            <a:srgbClr val="7030A0">
              <a:alpha val="3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23" name="曲线连接符 22"/>
          <p:cNvCxnSpPr/>
          <p:nvPr/>
        </p:nvCxnSpPr>
        <p:spPr>
          <a:xfrm rot="5400000" flipH="1" flipV="1">
            <a:off x="6858000" y="2643188"/>
            <a:ext cx="714375" cy="571500"/>
          </a:xfrm>
          <a:prstGeom prst="curvedConnector3">
            <a:avLst>
              <a:gd name="adj1" fmla="val 50000"/>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5429250" y="4643438"/>
            <a:ext cx="142875" cy="1428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5" name="椭圆 24"/>
          <p:cNvSpPr/>
          <p:nvPr/>
        </p:nvSpPr>
        <p:spPr>
          <a:xfrm>
            <a:off x="5857875" y="4214813"/>
            <a:ext cx="142875" cy="1428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26" name="直接连接符 25"/>
          <p:cNvCxnSpPr/>
          <p:nvPr/>
        </p:nvCxnSpPr>
        <p:spPr>
          <a:xfrm rot="5400000" flipH="1" flipV="1">
            <a:off x="6572251" y="3357562"/>
            <a:ext cx="214312" cy="214313"/>
          </a:xfrm>
          <a:prstGeom prst="line">
            <a:avLst/>
          </a:prstGeom>
          <a:ln w="15875">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7143750" y="3500438"/>
            <a:ext cx="285750" cy="9286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28" name="形状 73"/>
          <p:cNvCxnSpPr>
            <a:stCxn id="27" idx="0"/>
          </p:cNvCxnSpPr>
          <p:nvPr/>
        </p:nvCxnSpPr>
        <p:spPr>
          <a:xfrm rot="5400000" flipH="1" flipV="1">
            <a:off x="7393781" y="3178969"/>
            <a:ext cx="214313" cy="428625"/>
          </a:xfrm>
          <a:prstGeom prst="curvedConnector2">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曲线连接符 28"/>
          <p:cNvCxnSpPr>
            <a:stCxn id="27" idx="4"/>
          </p:cNvCxnSpPr>
          <p:nvPr/>
        </p:nvCxnSpPr>
        <p:spPr>
          <a:xfrm rot="5400000" flipH="1" flipV="1">
            <a:off x="7250907" y="3964781"/>
            <a:ext cx="500062" cy="428625"/>
          </a:xfrm>
          <a:prstGeom prst="curvedConnector3">
            <a:avLst>
              <a:gd name="adj1" fmla="val -45714"/>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8001000" y="3143250"/>
            <a:ext cx="428625" cy="3571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8001000" y="4357688"/>
            <a:ext cx="428625" cy="35718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7394575" y="4106863"/>
            <a:ext cx="1214437"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7823200" y="3749675"/>
            <a:ext cx="1214438"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28701" name="TextBox 84"/>
          <p:cNvSpPr txBox="1">
            <a:spLocks noChangeArrowheads="1"/>
          </p:cNvSpPr>
          <p:nvPr/>
        </p:nvSpPr>
        <p:spPr bwMode="auto">
          <a:xfrm>
            <a:off x="1000125" y="250031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a:ea typeface="宋体" panose="02010600030101010101" pitchFamily="2" charset="-122"/>
              </a:rPr>
              <a:t>T</a:t>
            </a:r>
            <a:endParaRPr lang="zh-CN" altLang="en-US" sz="2400">
              <a:ea typeface="宋体" panose="02010600030101010101" pitchFamily="2" charset="-122"/>
            </a:endParaRPr>
          </a:p>
        </p:txBody>
      </p:sp>
      <p:sp>
        <p:nvSpPr>
          <p:cNvPr id="28702" name="TextBox 85"/>
          <p:cNvSpPr txBox="1">
            <a:spLocks noChangeArrowheads="1"/>
          </p:cNvSpPr>
          <p:nvPr/>
        </p:nvSpPr>
        <p:spPr bwMode="auto">
          <a:xfrm>
            <a:off x="2714625" y="2428875"/>
            <a:ext cx="35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a:ea typeface="宋体" panose="02010600030101010101" pitchFamily="2" charset="-122"/>
              </a:rPr>
              <a:t>H</a:t>
            </a:r>
            <a:endParaRPr lang="zh-CN" altLang="en-US" sz="2400">
              <a:ea typeface="宋体" panose="02010600030101010101" pitchFamily="2" charset="-122"/>
            </a:endParaRPr>
          </a:p>
        </p:txBody>
      </p:sp>
      <p:sp>
        <p:nvSpPr>
          <p:cNvPr id="28703" name="TextBox 86"/>
          <p:cNvSpPr txBox="1">
            <a:spLocks noChangeArrowheads="1"/>
          </p:cNvSpPr>
          <p:nvPr/>
        </p:nvSpPr>
        <p:spPr bwMode="auto">
          <a:xfrm>
            <a:off x="3643313" y="263048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a:ea typeface="宋体" panose="02010600030101010101" pitchFamily="2" charset="-122"/>
              </a:rPr>
              <a:t>Low</a:t>
            </a:r>
            <a:endParaRPr lang="zh-CN" altLang="en-US" sz="2400">
              <a:ea typeface="宋体" panose="02010600030101010101" pitchFamily="2" charset="-122"/>
            </a:endParaRPr>
          </a:p>
        </p:txBody>
      </p:sp>
      <p:sp>
        <p:nvSpPr>
          <p:cNvPr id="28704" name="TextBox 87"/>
          <p:cNvSpPr txBox="1">
            <a:spLocks noChangeArrowheads="1"/>
          </p:cNvSpPr>
          <p:nvPr/>
        </p:nvSpPr>
        <p:spPr bwMode="auto">
          <a:xfrm>
            <a:off x="6929438" y="24288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a:ea typeface="宋体" panose="02010600030101010101" pitchFamily="2" charset="-122"/>
              </a:rPr>
              <a:t>Low</a:t>
            </a:r>
            <a:endParaRPr lang="zh-CN" altLang="en-US" sz="2400">
              <a:ea typeface="宋体" panose="02010600030101010101" pitchFamily="2" charset="-122"/>
            </a:endParaRPr>
          </a:p>
        </p:txBody>
      </p:sp>
      <p:sp>
        <p:nvSpPr>
          <p:cNvPr id="28705" name="TextBox 88"/>
          <p:cNvSpPr txBox="1">
            <a:spLocks noChangeArrowheads="1"/>
          </p:cNvSpPr>
          <p:nvPr/>
        </p:nvSpPr>
        <p:spPr bwMode="auto">
          <a:xfrm>
            <a:off x="7572375" y="291623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a:ea typeface="宋体" panose="02010600030101010101" pitchFamily="2" charset="-122"/>
              </a:rPr>
              <a:t>H</a:t>
            </a:r>
            <a:endParaRPr lang="zh-CN" altLang="en-US" sz="2400">
              <a:ea typeface="宋体" panose="02010600030101010101" pitchFamily="2" charset="-122"/>
            </a:endParaRPr>
          </a:p>
        </p:txBody>
      </p:sp>
      <p:sp>
        <p:nvSpPr>
          <p:cNvPr id="28706" name="TextBox 89"/>
          <p:cNvSpPr txBox="1">
            <a:spLocks noChangeArrowheads="1"/>
          </p:cNvSpPr>
          <p:nvPr/>
        </p:nvSpPr>
        <p:spPr bwMode="auto">
          <a:xfrm>
            <a:off x="7572375" y="363061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7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5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2400">
                <a:ea typeface="宋体" panose="02010600030101010101" pitchFamily="2" charset="-122"/>
              </a:rPr>
              <a:t>T</a:t>
            </a:r>
            <a:endParaRPr lang="zh-CN" altLang="en-US" sz="2400">
              <a:ea typeface="宋体" panose="02010600030101010101" pitchFamily="2" charset="-122"/>
            </a:endParaRPr>
          </a:p>
        </p:txBody>
      </p:sp>
      <p:cxnSp>
        <p:nvCxnSpPr>
          <p:cNvPr id="40" name="直接连接符 39"/>
          <p:cNvCxnSpPr/>
          <p:nvPr/>
        </p:nvCxnSpPr>
        <p:spPr>
          <a:xfrm rot="5400000">
            <a:off x="2685257" y="3326606"/>
            <a:ext cx="3917950" cy="1587"/>
          </a:xfrm>
          <a:prstGeom prst="line">
            <a:avLst/>
          </a:prstGeom>
          <a:ln w="19050">
            <a:solidFill>
              <a:srgbClr val="00B0F0"/>
            </a:solidFill>
            <a:prstDash val="lgDashDot"/>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30</a:t>
            </a:fld>
            <a:r>
              <a:rPr lang="en-US" altLang="zh-CN" smtClean="0"/>
              <a:t>/42</a:t>
            </a:r>
            <a:endParaRPr lang="en-US" altLang="zh-CN" dirty="0"/>
          </a:p>
        </p:txBody>
      </p:sp>
    </p:spTree>
    <p:extLst>
      <p:ext uri="{BB962C8B-B14F-4D97-AF65-F5344CB8AC3E}">
        <p14:creationId xmlns:p14="http://schemas.microsoft.com/office/powerpoint/2010/main" val="2171034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Signal ratios ~ 50:1</a:t>
            </a:r>
            <a:endParaRPr lang="zh-CN" altLang="en-US" dirty="0"/>
          </a:p>
        </p:txBody>
      </p:sp>
      <p:pic>
        <p:nvPicPr>
          <p:cNvPr id="29700" name="Picture 2" descr="C:\Documents and Settings\Administrator\桌面\fenguangshiyan.jpg"/>
          <p:cNvPicPr>
            <a:picLocks noChangeAspect="1" noChangeArrowheads="1"/>
          </p:cNvPicPr>
          <p:nvPr/>
        </p:nvPicPr>
        <p:blipFill rotWithShape="1">
          <a:blip r:embed="rId3">
            <a:extLst>
              <a:ext uri="{28A0092B-C50C-407E-A947-70E740481C1C}">
                <a14:useLocalDpi xmlns:a14="http://schemas.microsoft.com/office/drawing/2010/main" val="0"/>
              </a:ext>
            </a:extLst>
          </a:blip>
          <a:srcRect l="2713" t="9892" r="12316" b="3888"/>
          <a:stretch/>
        </p:blipFill>
        <p:spPr bwMode="auto">
          <a:xfrm>
            <a:off x="990600" y="914400"/>
            <a:ext cx="716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4"/>
          </p:nvPr>
        </p:nvSpPr>
        <p:spPr/>
        <p:txBody>
          <a:bodyPr/>
          <a:lstStyle/>
          <a:p>
            <a:pPr>
              <a:defRPr/>
            </a:pPr>
            <a:fld id="{F706CEA0-A585-442F-A5F6-80740CEF7941}" type="slidenum">
              <a:rPr lang="en-US" altLang="zh-CN" smtClean="0"/>
              <a:pPr>
                <a:defRPr/>
              </a:pPr>
              <a:t>31</a:t>
            </a:fld>
            <a:r>
              <a:rPr lang="en-US" altLang="zh-CN" smtClean="0"/>
              <a:t>/42</a:t>
            </a:r>
            <a:endParaRPr lang="en-US" altLang="zh-CN" dirty="0"/>
          </a:p>
        </p:txBody>
      </p:sp>
    </p:spTree>
    <p:extLst>
      <p:ext uri="{BB962C8B-B14F-4D97-AF65-F5344CB8AC3E}">
        <p14:creationId xmlns:p14="http://schemas.microsoft.com/office/powerpoint/2010/main" val="1468121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Fiber winding development</a:t>
            </a:r>
            <a:endParaRPr lang="zh-CN" altLang="en-US" dirty="0"/>
          </a:p>
        </p:txBody>
      </p:sp>
      <p:pic>
        <p:nvPicPr>
          <p:cNvPr id="31748" name="Picture 2" descr="F:\BaiduYunDownload\IMG_20141211_110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939800"/>
            <a:ext cx="407511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 4"/>
          <p:cNvSpPr/>
          <p:nvPr/>
        </p:nvSpPr>
        <p:spPr>
          <a:xfrm>
            <a:off x="7800975" y="2511425"/>
            <a:ext cx="357188" cy="35718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00"/>
              </a:solidFill>
            </a:endParaRPr>
          </a:p>
        </p:txBody>
      </p:sp>
      <p:sp>
        <p:nvSpPr>
          <p:cNvPr id="6" name="副标题 2"/>
          <p:cNvSpPr txBox="1">
            <a:spLocks/>
          </p:cNvSpPr>
          <p:nvPr/>
        </p:nvSpPr>
        <p:spPr>
          <a:xfrm>
            <a:off x="6019800" y="3014663"/>
            <a:ext cx="3000375" cy="642937"/>
          </a:xfrm>
          <a:prstGeom prst="rect">
            <a:avLst/>
          </a:prstGeom>
        </p:spPr>
        <p:txBody>
          <a:bodyPr>
            <a:normAutofit fontScale="92500" lnSpcReduction="20000"/>
          </a:bodyPr>
          <a:lstStyle/>
          <a:p>
            <a:pPr marL="514350" indent="-514350" eaLnBrk="1" fontAlgn="auto" hangingPunct="1">
              <a:lnSpc>
                <a:spcPct val="150000"/>
              </a:lnSpc>
              <a:spcBef>
                <a:spcPct val="20000"/>
              </a:spcBef>
              <a:spcAft>
                <a:spcPts val="0"/>
              </a:spcAft>
              <a:defRPr/>
            </a:pPr>
            <a:r>
              <a:rPr lang="en-US" altLang="zh-CN" sz="2800" dirty="0">
                <a:solidFill>
                  <a:srgbClr val="FFFF00"/>
                </a:solidFill>
              </a:rPr>
              <a:t>Slot instead of hole</a:t>
            </a:r>
            <a:endParaRPr lang="zh-CN" altLang="en-US" sz="3200" dirty="0">
              <a:solidFill>
                <a:srgbClr val="FFFF00"/>
              </a:solidFill>
              <a:latin typeface="+mn-ea"/>
              <a:ea typeface="+mn-ea"/>
            </a:endParaRPr>
          </a:p>
        </p:txBody>
      </p:sp>
      <p:pic>
        <p:nvPicPr>
          <p:cNvPr id="31751" name="Picture 1" descr="F:\BaiduYunDownload\IMG_20141211_1101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39800"/>
            <a:ext cx="44291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7"/>
          <p:cNvSpPr/>
          <p:nvPr/>
        </p:nvSpPr>
        <p:spPr>
          <a:xfrm>
            <a:off x="3157538" y="2297113"/>
            <a:ext cx="357187" cy="35718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00"/>
              </a:solidFill>
            </a:endParaRPr>
          </a:p>
        </p:txBody>
      </p:sp>
      <p:sp>
        <p:nvSpPr>
          <p:cNvPr id="9" name="副标题 2"/>
          <p:cNvSpPr txBox="1">
            <a:spLocks/>
          </p:cNvSpPr>
          <p:nvPr/>
        </p:nvSpPr>
        <p:spPr>
          <a:xfrm>
            <a:off x="2085975" y="2654300"/>
            <a:ext cx="2500313" cy="642938"/>
          </a:xfrm>
          <a:prstGeom prst="rect">
            <a:avLst/>
          </a:prstGeom>
        </p:spPr>
        <p:txBody>
          <a:bodyPr>
            <a:normAutofit fontScale="85000" lnSpcReduction="10000"/>
          </a:bodyPr>
          <a:lstStyle/>
          <a:p>
            <a:pPr marL="514350" indent="-514350" eaLnBrk="1" fontAlgn="auto" hangingPunct="1">
              <a:lnSpc>
                <a:spcPct val="150000"/>
              </a:lnSpc>
              <a:spcBef>
                <a:spcPct val="20000"/>
              </a:spcBef>
              <a:spcAft>
                <a:spcPts val="0"/>
              </a:spcAft>
              <a:defRPr/>
            </a:pPr>
            <a:r>
              <a:rPr lang="en-US" altLang="zh-CN" sz="2800" dirty="0">
                <a:solidFill>
                  <a:srgbClr val="FFFF00"/>
                </a:solidFill>
              </a:rPr>
              <a:t>Fiber insert hole</a:t>
            </a:r>
            <a:endParaRPr lang="zh-CN" altLang="en-US" sz="3200" dirty="0">
              <a:solidFill>
                <a:srgbClr val="FFFF00"/>
              </a:solidFill>
              <a:latin typeface="+mn-ea"/>
              <a:ea typeface="+mn-ea"/>
            </a:endParaRPr>
          </a:p>
        </p:txBody>
      </p:sp>
      <p:sp>
        <p:nvSpPr>
          <p:cNvPr id="4" name="灯片编号占位符 3"/>
          <p:cNvSpPr>
            <a:spLocks noGrp="1"/>
          </p:cNvSpPr>
          <p:nvPr>
            <p:ph type="sldNum" sz="quarter" idx="4"/>
          </p:nvPr>
        </p:nvSpPr>
        <p:spPr/>
        <p:txBody>
          <a:bodyPr/>
          <a:lstStyle/>
          <a:p>
            <a:pPr>
              <a:defRPr/>
            </a:pPr>
            <a:fld id="{F706CEA0-A585-442F-A5F6-80740CEF7941}" type="slidenum">
              <a:rPr lang="en-US" altLang="zh-CN" smtClean="0"/>
              <a:pPr>
                <a:defRPr/>
              </a:pPr>
              <a:t>32</a:t>
            </a:fld>
            <a:r>
              <a:rPr lang="en-US" altLang="zh-CN" smtClean="0"/>
              <a:t>/42</a:t>
            </a:r>
            <a:endParaRPr lang="en-US" altLang="zh-CN" dirty="0"/>
          </a:p>
        </p:txBody>
      </p:sp>
    </p:spTree>
    <p:extLst>
      <p:ext uri="{BB962C8B-B14F-4D97-AF65-F5344CB8AC3E}">
        <p14:creationId xmlns:p14="http://schemas.microsoft.com/office/powerpoint/2010/main" val="882618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BaiduYunDownload\IMG_20150507_095842.jpg"/>
          <p:cNvPicPr>
            <a:picLocks noChangeAspect="1" noChangeArrowheads="1"/>
          </p:cNvPicPr>
          <p:nvPr/>
        </p:nvPicPr>
        <p:blipFill>
          <a:blip r:embed="rId2" cstate="print"/>
          <a:srcRect/>
          <a:stretch>
            <a:fillRect/>
          </a:stretch>
        </p:blipFill>
        <p:spPr bwMode="auto">
          <a:xfrm>
            <a:off x="2000232" y="192699"/>
            <a:ext cx="5357850" cy="7226228"/>
          </a:xfrm>
          <a:prstGeom prst="rect">
            <a:avLst/>
          </a:prstGeom>
          <a:noFill/>
          <a:scene3d>
            <a:camera prst="orthographicFront">
              <a:rot lat="0" lon="0" rev="5400000"/>
            </a:camera>
            <a:lightRig rig="threePt" dir="t"/>
          </a:scene3d>
        </p:spPr>
      </p:pic>
      <p:sp>
        <p:nvSpPr>
          <p:cNvPr id="6" name="标题 1"/>
          <p:cNvSpPr>
            <a:spLocks noGrp="1"/>
          </p:cNvSpPr>
          <p:nvPr>
            <p:ph type="title"/>
          </p:nvPr>
        </p:nvSpPr>
        <p:spPr/>
        <p:txBody>
          <a:bodyPr/>
          <a:lstStyle/>
          <a:p>
            <a:r>
              <a:rPr lang="en-US" altLang="zh-CN" dirty="0" smtClean="0"/>
              <a:t>Fiber winding development</a:t>
            </a:r>
            <a:endParaRPr lang="zh-CN" altLang="en-US" dirty="0"/>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33</a:t>
            </a:fld>
            <a:r>
              <a:rPr lang="en-US" altLang="zh-CN" smtClean="0"/>
              <a:t>/42</a:t>
            </a:r>
            <a:endParaRPr lang="en-US" altLang="zh-CN" dirty="0"/>
          </a:p>
        </p:txBody>
      </p:sp>
    </p:spTree>
    <p:extLst>
      <p:ext uri="{BB962C8B-B14F-4D97-AF65-F5344CB8AC3E}">
        <p14:creationId xmlns:p14="http://schemas.microsoft.com/office/powerpoint/2010/main" val="1488118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F:\BaiduYunDownload\IMG_20150423_091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285875"/>
            <a:ext cx="3786187"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F:\BaiduYunDownload\IMG_20150507_0958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285875"/>
            <a:ext cx="3770313"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箭头 5"/>
          <p:cNvSpPr/>
          <p:nvPr/>
        </p:nvSpPr>
        <p:spPr>
          <a:xfrm>
            <a:off x="4286250" y="3357563"/>
            <a:ext cx="642938" cy="571500"/>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标题 1"/>
          <p:cNvSpPr>
            <a:spLocks noGrp="1"/>
          </p:cNvSpPr>
          <p:nvPr>
            <p:ph type="title"/>
          </p:nvPr>
        </p:nvSpPr>
        <p:spPr/>
        <p:txBody>
          <a:bodyPr/>
          <a:lstStyle/>
          <a:p>
            <a:r>
              <a:rPr lang="en-US" altLang="zh-CN" dirty="0" smtClean="0"/>
              <a:t>Fiber winding development</a:t>
            </a:r>
            <a:endParaRPr lang="zh-CN" altLang="en-US" dirty="0"/>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34</a:t>
            </a:fld>
            <a:r>
              <a:rPr lang="en-US" altLang="zh-CN" smtClean="0"/>
              <a:t>/42</a:t>
            </a:r>
            <a:endParaRPr lang="en-US" altLang="zh-CN" dirty="0"/>
          </a:p>
        </p:txBody>
      </p:sp>
    </p:spTree>
    <p:extLst>
      <p:ext uri="{BB962C8B-B14F-4D97-AF65-F5344CB8AC3E}">
        <p14:creationId xmlns:p14="http://schemas.microsoft.com/office/powerpoint/2010/main" val="3258662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descr="E:\Herd\试验图片\IMG_20141226_150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71563"/>
            <a:ext cx="39624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descr="E:\Herd\试验图片\IMG_20141226_150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1071563"/>
            <a:ext cx="39624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a:spLocks noGrp="1"/>
          </p:cNvSpPr>
          <p:nvPr>
            <p:ph type="title"/>
          </p:nvPr>
        </p:nvSpPr>
        <p:spPr/>
        <p:txBody>
          <a:bodyPr/>
          <a:lstStyle/>
          <a:p>
            <a:r>
              <a:rPr lang="en-US" altLang="zh-CN" dirty="0" smtClean="0"/>
              <a:t>Fiber winding development</a:t>
            </a:r>
            <a:endParaRPr lang="zh-CN" altLang="en-US" dirty="0"/>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35</a:t>
            </a:fld>
            <a:r>
              <a:rPr lang="en-US" altLang="zh-CN" smtClean="0"/>
              <a:t>/42</a:t>
            </a:r>
            <a:endParaRPr lang="en-US" altLang="zh-CN" dirty="0"/>
          </a:p>
        </p:txBody>
      </p:sp>
    </p:spTree>
    <p:extLst>
      <p:ext uri="{BB962C8B-B14F-4D97-AF65-F5344CB8AC3E}">
        <p14:creationId xmlns:p14="http://schemas.microsoft.com/office/powerpoint/2010/main" val="879298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descr="E:\Herd\试验图片\IMG_20141229_162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000125"/>
            <a:ext cx="39624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E:\Herd\试验图片\IMG_20141229_1639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00125"/>
            <a:ext cx="39624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a:spLocks noGrp="1"/>
          </p:cNvSpPr>
          <p:nvPr>
            <p:ph type="title"/>
          </p:nvPr>
        </p:nvSpPr>
        <p:spPr/>
        <p:txBody>
          <a:bodyPr/>
          <a:lstStyle/>
          <a:p>
            <a:r>
              <a:rPr lang="en-US" altLang="zh-CN" dirty="0" smtClean="0"/>
              <a:t>Fiber winding development</a:t>
            </a:r>
            <a:endParaRPr lang="zh-CN" altLang="en-US" dirty="0"/>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36</a:t>
            </a:fld>
            <a:r>
              <a:rPr lang="en-US" altLang="zh-CN" smtClean="0"/>
              <a:t>/42</a:t>
            </a:r>
            <a:endParaRPr lang="en-US" altLang="zh-CN" dirty="0"/>
          </a:p>
        </p:txBody>
      </p:sp>
    </p:spTree>
    <p:extLst>
      <p:ext uri="{BB962C8B-B14F-4D97-AF65-F5344CB8AC3E}">
        <p14:creationId xmlns:p14="http://schemas.microsoft.com/office/powerpoint/2010/main" val="3668745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en-US" altLang="zh-CN" dirty="0" smtClean="0"/>
              <a:t>Making ESR wrapping</a:t>
            </a:r>
            <a:endParaRPr lang="zh-CN" altLang="en-US" dirty="0" smtClean="0"/>
          </a:p>
        </p:txBody>
      </p:sp>
      <p:pic>
        <p:nvPicPr>
          <p:cNvPr id="36868" name="Picture 3" descr="F:\BaiduYunDownload\IMG_20150507_153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8" y="981075"/>
            <a:ext cx="4040187"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37</a:t>
            </a:fld>
            <a:r>
              <a:rPr lang="en-US" altLang="zh-CN" smtClean="0"/>
              <a:t>/42</a:t>
            </a:r>
            <a:endParaRPr lang="en-US" altLang="zh-CN" dirty="0"/>
          </a:p>
        </p:txBody>
      </p:sp>
    </p:spTree>
    <p:extLst>
      <p:ext uri="{BB962C8B-B14F-4D97-AF65-F5344CB8AC3E}">
        <p14:creationId xmlns:p14="http://schemas.microsoft.com/office/powerpoint/2010/main" val="1390891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Assembly and lab test of the prototype</a:t>
            </a: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3402" y="1676400"/>
            <a:ext cx="5486400" cy="41148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84758" y="3966514"/>
            <a:ext cx="2869128" cy="215184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96945" y="3966513"/>
            <a:ext cx="2869128" cy="2151846"/>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1017698"/>
            <a:ext cx="4564032" cy="2563702"/>
          </a:xfrm>
          <a:prstGeom prst="rect">
            <a:avLst/>
          </a:prstGeom>
        </p:spPr>
      </p:pic>
      <p:sp>
        <p:nvSpPr>
          <p:cNvPr id="4" name="灯片编号占位符 3"/>
          <p:cNvSpPr>
            <a:spLocks noGrp="1"/>
          </p:cNvSpPr>
          <p:nvPr>
            <p:ph type="sldNum" sz="quarter" idx="4"/>
          </p:nvPr>
        </p:nvSpPr>
        <p:spPr/>
        <p:txBody>
          <a:bodyPr/>
          <a:lstStyle/>
          <a:p>
            <a:pPr>
              <a:defRPr/>
            </a:pPr>
            <a:fld id="{F706CEA0-A585-442F-A5F6-80740CEF7941}" type="slidenum">
              <a:rPr lang="en-US" altLang="zh-CN" smtClean="0"/>
              <a:pPr>
                <a:defRPr/>
              </a:pPr>
              <a:t>38</a:t>
            </a:fld>
            <a:r>
              <a:rPr lang="en-US" altLang="zh-CN" smtClean="0"/>
              <a:t>/42</a:t>
            </a:r>
            <a:endParaRPr lang="en-US" altLang="zh-CN" dirty="0"/>
          </a:p>
        </p:txBody>
      </p:sp>
    </p:spTree>
    <p:extLst>
      <p:ext uri="{BB962C8B-B14F-4D97-AF65-F5344CB8AC3E}">
        <p14:creationId xmlns:p14="http://schemas.microsoft.com/office/powerpoint/2010/main" val="2179985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52400"/>
            <a:ext cx="9144000" cy="577850"/>
          </a:xfrm>
        </p:spPr>
        <p:txBody>
          <a:bodyPr/>
          <a:lstStyle/>
          <a:p>
            <a:r>
              <a:rPr lang="en-US" altLang="zh-CN" sz="2800" dirty="0" smtClean="0"/>
              <a:t>1st HERD workshop, Oct.17-18, 2012, IHEP, Beijing</a:t>
            </a:r>
            <a:endParaRPr lang="zh-CN" altLang="en-US" sz="2800" dirty="0" smtClean="0"/>
          </a:p>
        </p:txBody>
      </p:sp>
      <p:pic>
        <p:nvPicPr>
          <p:cNvPr id="48131" name="Picture 3"/>
          <p:cNvPicPr>
            <a:picLocks noChangeAspect="1" noChangeArrowheads="1"/>
          </p:cNvPicPr>
          <p:nvPr/>
        </p:nvPicPr>
        <p:blipFill>
          <a:blip r:embed="rId3"/>
          <a:srcRect b="8861"/>
          <a:stretch>
            <a:fillRect/>
          </a:stretch>
        </p:blipFill>
        <p:spPr bwMode="auto">
          <a:xfrm>
            <a:off x="228600" y="914400"/>
            <a:ext cx="8695267" cy="5943600"/>
          </a:xfrm>
          <a:prstGeom prst="rect">
            <a:avLst/>
          </a:prstGeom>
          <a:noFill/>
          <a:ln w="9525" algn="ctr">
            <a:noFill/>
            <a:miter lim="800000"/>
            <a:headEnd/>
            <a:tailEnd/>
          </a:ln>
        </p:spPr>
      </p:pic>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39</a:t>
            </a:fld>
            <a:r>
              <a:rPr lang="en-US" altLang="zh-CN" smtClean="0"/>
              <a:t>/42</a:t>
            </a:r>
            <a:endParaRPr lang="en-US" altLang="zh-CN" dirty="0"/>
          </a:p>
        </p:txBody>
      </p:sp>
    </p:spTree>
    <p:extLst>
      <p:ext uri="{BB962C8B-B14F-4D97-AF65-F5344CB8AC3E}">
        <p14:creationId xmlns:p14="http://schemas.microsoft.com/office/powerpoint/2010/main" val="194093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64" name="Group 64"/>
          <p:cNvGraphicFramePr>
            <a:graphicFrameLocks noGrp="1"/>
          </p:cNvGraphicFramePr>
          <p:nvPr/>
        </p:nvGraphicFramePr>
        <p:xfrm>
          <a:off x="395288" y="1125538"/>
          <a:ext cx="8424862" cy="3390583"/>
        </p:xfrm>
        <a:graphic>
          <a:graphicData uri="http://schemas.openxmlformats.org/drawingml/2006/table">
            <a:tbl>
              <a:tblPr/>
              <a:tblGrid>
                <a:gridCol w="2592387"/>
                <a:gridCol w="5832475"/>
              </a:tblGrid>
              <a:tr h="576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rgbClr val="FF3300"/>
                          </a:solidFill>
                          <a:effectLst/>
                          <a:latin typeface="Arial" charset="0"/>
                          <a:ea typeface="黑体" pitchFamily="2" charset="-122"/>
                        </a:rPr>
                        <a:t>Science goals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rgbClr val="FF3300"/>
                          </a:solidFill>
                          <a:effectLst/>
                          <a:latin typeface="Arial" charset="0"/>
                          <a:ea typeface="黑体" pitchFamily="2" charset="-122"/>
                        </a:rPr>
                        <a:t>Mission requirements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rgbClr val="FF3300"/>
                          </a:solidFill>
                          <a:effectLst/>
                          <a:latin typeface="Arial" charset="0"/>
                          <a:ea typeface="黑体" pitchFamily="2" charset="-122"/>
                        </a:rPr>
                        <a:t>Dark matter search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rgbClr val="FC1908"/>
                          </a:solidFill>
                          <a:effectLst/>
                          <a:latin typeface="Arial" charset="0"/>
                          <a:ea typeface="黑体" pitchFamily="2" charset="-122"/>
                        </a:rPr>
                        <a:t>R1:</a:t>
                      </a:r>
                      <a:r>
                        <a:rPr kumimoji="0" lang="en-US" altLang="zh-CN" sz="2800" b="0" i="0" u="none" strike="noStrike" cap="none" normalizeH="0" baseline="0" dirty="0" smtClean="0">
                          <a:ln>
                            <a:noFill/>
                          </a:ln>
                          <a:solidFill>
                            <a:srgbClr val="FF3300"/>
                          </a:solidFill>
                          <a:effectLst/>
                          <a:latin typeface="Arial" charset="0"/>
                          <a:ea typeface="黑体" pitchFamily="2" charset="-122"/>
                        </a:rPr>
                        <a:t> Better statistical measurements of e/</a:t>
                      </a:r>
                      <a:r>
                        <a:rPr kumimoji="0" lang="el-GR" altLang="zh-CN" sz="2800" b="0" i="0" u="none" strike="noStrike" cap="none" normalizeH="0" baseline="0" dirty="0" smtClean="0">
                          <a:ln>
                            <a:noFill/>
                          </a:ln>
                          <a:solidFill>
                            <a:srgbClr val="FF3300"/>
                          </a:solidFill>
                          <a:effectLst/>
                          <a:latin typeface="Arial" charset="0"/>
                          <a:ea typeface="黑体" pitchFamily="2" charset="-122"/>
                          <a:cs typeface="Arial" charset="0"/>
                        </a:rPr>
                        <a:t>γ</a:t>
                      </a:r>
                      <a:r>
                        <a:rPr kumimoji="0" lang="en-US" altLang="zh-CN" sz="2800" b="0" i="0" u="none" strike="noStrike" cap="none" normalizeH="0" baseline="0" dirty="0" smtClean="0">
                          <a:ln>
                            <a:noFill/>
                          </a:ln>
                          <a:solidFill>
                            <a:srgbClr val="FF3300"/>
                          </a:solidFill>
                          <a:effectLst/>
                          <a:latin typeface="Arial" charset="0"/>
                          <a:ea typeface="黑体" pitchFamily="2" charset="-122"/>
                        </a:rPr>
                        <a:t> between 100 GeV to 10 TeV</a:t>
                      </a:r>
                      <a:endParaRPr kumimoji="0" lang="zh-CN" altLang="en-US" sz="2800" b="0" i="0" u="none" strike="noStrike" cap="none" normalizeH="0" baseline="0" dirty="0" smtClean="0">
                        <a:ln>
                          <a:noFill/>
                        </a:ln>
                        <a:solidFill>
                          <a:srgbClr val="FF3300"/>
                        </a:solidFill>
                        <a:effectLst/>
                        <a:latin typeface="Arial" charset="0"/>
                        <a:ea typeface="黑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rgbClr val="FF3300"/>
                          </a:solidFill>
                          <a:effectLst/>
                          <a:latin typeface="Arial" charset="0"/>
                          <a:ea typeface="黑体" pitchFamily="2" charset="-122"/>
                        </a:rPr>
                        <a:t>Origin of Galactic Cosmic rays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rgbClr val="FC1908"/>
                          </a:solidFill>
                          <a:effectLst/>
                          <a:latin typeface="Arial" charset="0"/>
                          <a:ea typeface="黑体" pitchFamily="2" charset="-122"/>
                        </a:rPr>
                        <a:t>R2:</a:t>
                      </a:r>
                      <a:r>
                        <a:rPr kumimoji="0" lang="en-US" altLang="zh-CN" sz="2800" b="0" i="0" u="none" strike="noStrike" cap="none" normalizeH="0" baseline="0" dirty="0" smtClean="0">
                          <a:ln>
                            <a:noFill/>
                          </a:ln>
                          <a:solidFill>
                            <a:srgbClr val="FF3300"/>
                          </a:solidFill>
                          <a:effectLst/>
                          <a:latin typeface="Arial" charset="0"/>
                          <a:ea typeface="黑体" pitchFamily="2" charset="-122"/>
                        </a:rPr>
                        <a:t> Better spectral and composition measurements of CRs between 300 </a:t>
                      </a:r>
                      <a:r>
                        <a:rPr kumimoji="0" lang="en-US" altLang="zh-CN" sz="2800" b="0" i="0" u="none" strike="noStrike" cap="none" normalizeH="0" baseline="0" dirty="0" err="1" smtClean="0">
                          <a:ln>
                            <a:noFill/>
                          </a:ln>
                          <a:solidFill>
                            <a:srgbClr val="FF3300"/>
                          </a:solidFill>
                          <a:effectLst/>
                          <a:latin typeface="Arial" charset="0"/>
                          <a:ea typeface="黑体" pitchFamily="2" charset="-122"/>
                        </a:rPr>
                        <a:t>GeV</a:t>
                      </a:r>
                      <a:r>
                        <a:rPr kumimoji="0" lang="en-US" altLang="zh-CN" sz="2800" b="0" i="0" u="none" strike="noStrike" cap="none" normalizeH="0" baseline="0" dirty="0" smtClean="0">
                          <a:ln>
                            <a:noFill/>
                          </a:ln>
                          <a:solidFill>
                            <a:srgbClr val="FF3300"/>
                          </a:solidFill>
                          <a:effectLst/>
                          <a:latin typeface="Arial" charset="0"/>
                          <a:ea typeface="黑体" pitchFamily="2" charset="-122"/>
                        </a:rPr>
                        <a:t> to </a:t>
                      </a:r>
                      <a:r>
                        <a:rPr kumimoji="0" lang="en-US" altLang="zh-CN" sz="2800" b="0" i="0" u="none" strike="noStrike" cap="none" normalizeH="0" baseline="0" dirty="0" err="1" smtClean="0">
                          <a:ln>
                            <a:noFill/>
                          </a:ln>
                          <a:solidFill>
                            <a:srgbClr val="FF3300"/>
                          </a:solidFill>
                          <a:effectLst/>
                          <a:latin typeface="Arial" charset="0"/>
                          <a:ea typeface="黑体" pitchFamily="2" charset="-122"/>
                        </a:rPr>
                        <a:t>PeV</a:t>
                      </a:r>
                      <a:r>
                        <a:rPr kumimoji="0" lang="en-US" altLang="zh-CN" sz="2800" b="0" i="0" u="none" strike="noStrike" cap="none" normalizeH="0" baseline="0" dirty="0" smtClean="0">
                          <a:ln>
                            <a:noFill/>
                          </a:ln>
                          <a:solidFill>
                            <a:srgbClr val="FF3300"/>
                          </a:solidFill>
                          <a:effectLst/>
                          <a:latin typeface="Arial" charset="0"/>
                          <a:ea typeface="黑体" pitchFamily="2" charset="-122"/>
                        </a:rPr>
                        <a:t>* with a large geometrical factor</a:t>
                      </a:r>
                      <a:endParaRPr kumimoji="0" lang="zh-CN" altLang="en-US" sz="2800" b="0" i="0" u="none" strike="noStrike" cap="none" normalizeH="0" baseline="0" dirty="0" smtClean="0">
                        <a:ln>
                          <a:noFill/>
                        </a:ln>
                        <a:solidFill>
                          <a:srgbClr val="FF3300"/>
                        </a:solidFill>
                        <a:effectLst/>
                        <a:latin typeface="Arial" charset="0"/>
                        <a:ea typeface="黑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0" name="Rectangle 2"/>
          <p:cNvSpPr>
            <a:spLocks noGrp="1" noChangeArrowheads="1"/>
          </p:cNvSpPr>
          <p:nvPr>
            <p:ph type="title" idx="4294967295"/>
          </p:nvPr>
        </p:nvSpPr>
        <p:spPr>
          <a:xfrm>
            <a:off x="0" y="19050"/>
            <a:ext cx="9144000" cy="819150"/>
          </a:xfrm>
        </p:spPr>
        <p:txBody>
          <a:bodyPr/>
          <a:lstStyle/>
          <a:p>
            <a:pPr eaLnBrk="1" hangingPunct="1"/>
            <a:r>
              <a:rPr lang="en-US" altLang="zh-CN" sz="3200" smtClean="0"/>
              <a:t>HERD: H</a:t>
            </a:r>
            <a:r>
              <a:rPr lang="en-US" altLang="zh-CN" sz="3200" smtClean="0">
                <a:solidFill>
                  <a:schemeClr val="tx1"/>
                </a:solidFill>
              </a:rPr>
              <a:t>igh</a:t>
            </a:r>
            <a:r>
              <a:rPr lang="en-US" altLang="zh-CN" sz="3200" smtClean="0"/>
              <a:t> E</a:t>
            </a:r>
            <a:r>
              <a:rPr lang="en-US" altLang="zh-CN" sz="3200" smtClean="0">
                <a:solidFill>
                  <a:schemeClr val="tx1"/>
                </a:solidFill>
              </a:rPr>
              <a:t>nergy</a:t>
            </a:r>
            <a:r>
              <a:rPr lang="en-US" altLang="zh-CN" sz="3200" smtClean="0"/>
              <a:t> </a:t>
            </a:r>
            <a:r>
              <a:rPr lang="en-US" altLang="zh-CN" sz="3200" smtClean="0">
                <a:solidFill>
                  <a:schemeClr val="tx1"/>
                </a:solidFill>
              </a:rPr>
              <a:t>cosmic-</a:t>
            </a:r>
            <a:r>
              <a:rPr lang="en-US" altLang="zh-CN" sz="3200" smtClean="0"/>
              <a:t>R</a:t>
            </a:r>
            <a:r>
              <a:rPr lang="en-US" altLang="zh-CN" sz="3200" smtClean="0">
                <a:solidFill>
                  <a:schemeClr val="tx1"/>
                </a:solidFill>
              </a:rPr>
              <a:t>adiation</a:t>
            </a:r>
            <a:r>
              <a:rPr lang="en-US" altLang="zh-CN" sz="3200" smtClean="0"/>
              <a:t> D</a:t>
            </a:r>
            <a:r>
              <a:rPr lang="en-US" altLang="zh-CN" sz="3200" smtClean="0">
                <a:solidFill>
                  <a:schemeClr val="tx1"/>
                </a:solidFill>
              </a:rPr>
              <a:t>etector</a:t>
            </a:r>
          </a:p>
        </p:txBody>
      </p:sp>
      <p:sp>
        <p:nvSpPr>
          <p:cNvPr id="16401" name="Text Box 62"/>
          <p:cNvSpPr txBox="1">
            <a:spLocks noChangeArrowheads="1"/>
          </p:cNvSpPr>
          <p:nvPr/>
        </p:nvSpPr>
        <p:spPr bwMode="auto">
          <a:xfrm>
            <a:off x="447675" y="4572000"/>
            <a:ext cx="8445500" cy="1569660"/>
          </a:xfrm>
          <a:prstGeom prst="rect">
            <a:avLst/>
          </a:prstGeom>
          <a:noFill/>
          <a:ln w="9525">
            <a:noFill/>
            <a:miter lim="800000"/>
            <a:headEnd/>
            <a:tailEnd/>
          </a:ln>
        </p:spPr>
        <p:txBody>
          <a:bodyPr>
            <a:spAutoFit/>
          </a:bodyPr>
          <a:lstStyle/>
          <a:p>
            <a:r>
              <a:rPr kumimoji="0" lang="en-US" altLang="zh-CN" sz="2400" dirty="0">
                <a:solidFill>
                  <a:schemeClr val="tx1"/>
                </a:solidFill>
                <a:latin typeface="Calibri" pitchFamily="34" charset="0"/>
              </a:rPr>
              <a:t>Secondary science: </a:t>
            </a:r>
            <a:r>
              <a:rPr kumimoji="0" lang="el-GR" altLang="zh-CN" sz="2400" dirty="0" smtClean="0">
                <a:solidFill>
                  <a:schemeClr val="tx1"/>
                </a:solidFill>
                <a:latin typeface="Calibri" pitchFamily="34" charset="0"/>
              </a:rPr>
              <a:t>γ</a:t>
            </a:r>
            <a:r>
              <a:rPr kumimoji="0" lang="en-US" altLang="zh-CN" sz="2400" dirty="0" smtClean="0">
                <a:solidFill>
                  <a:schemeClr val="tx1"/>
                </a:solidFill>
                <a:latin typeface="Calibri" pitchFamily="34" charset="0"/>
              </a:rPr>
              <a:t>-ray astronomy </a:t>
            </a:r>
            <a:r>
              <a:rPr kumimoji="0" lang="en-US" altLang="zh-CN" sz="2400" dirty="0" smtClean="0">
                <a:solidFill>
                  <a:schemeClr val="tx1"/>
                </a:solidFill>
                <a:latin typeface="Calibri" pitchFamily="34" charset="0"/>
                <a:sym typeface="Wingdings" pitchFamily="2" charset="2"/>
              </a:rPr>
              <a:t> </a:t>
            </a:r>
            <a:r>
              <a:rPr kumimoji="0" lang="en-US" altLang="zh-CN" sz="2400" dirty="0" smtClean="0">
                <a:solidFill>
                  <a:schemeClr val="tx1"/>
                </a:solidFill>
                <a:latin typeface="Calibri" pitchFamily="34" charset="0"/>
              </a:rPr>
              <a:t>monitoring </a:t>
            </a:r>
            <a:r>
              <a:rPr kumimoji="0" lang="en-US" altLang="zh-CN" sz="2400" dirty="0">
                <a:solidFill>
                  <a:schemeClr val="tx1"/>
                </a:solidFill>
                <a:latin typeface="Calibri" pitchFamily="34" charset="0"/>
              </a:rPr>
              <a:t>of GRBs, microquasars, Blazars and other </a:t>
            </a:r>
            <a:r>
              <a:rPr kumimoji="0" lang="en-US" altLang="zh-CN" sz="2400" dirty="0" smtClean="0">
                <a:solidFill>
                  <a:schemeClr val="tx1"/>
                </a:solidFill>
                <a:latin typeface="Calibri" pitchFamily="34" charset="0"/>
              </a:rPr>
              <a:t>transients </a:t>
            </a:r>
            <a:r>
              <a:rPr kumimoji="0" lang="en-US" altLang="zh-CN" sz="2400" dirty="0" smtClean="0">
                <a:solidFill>
                  <a:schemeClr val="tx1"/>
                </a:solidFill>
                <a:latin typeface="Calibri" pitchFamily="34" charset="0"/>
                <a:sym typeface="Wingdings" pitchFamily="2" charset="2"/>
              </a:rPr>
              <a:t> </a:t>
            </a:r>
            <a:r>
              <a:rPr kumimoji="0" lang="en-US" altLang="zh-CN" sz="2400" dirty="0" smtClean="0">
                <a:solidFill>
                  <a:srgbClr val="0070C0"/>
                </a:solidFill>
                <a:latin typeface="Calibri" pitchFamily="34" charset="0"/>
                <a:sym typeface="Wingdings" pitchFamily="2" charset="2"/>
              </a:rPr>
              <a:t>down to 100 </a:t>
            </a:r>
            <a:r>
              <a:rPr kumimoji="0" lang="en-US" altLang="zh-CN" sz="2400" dirty="0" err="1" smtClean="0">
                <a:solidFill>
                  <a:srgbClr val="0070C0"/>
                </a:solidFill>
                <a:latin typeface="Calibri" pitchFamily="34" charset="0"/>
                <a:sym typeface="Wingdings" pitchFamily="2" charset="2"/>
              </a:rPr>
              <a:t>MeV</a:t>
            </a:r>
            <a:r>
              <a:rPr kumimoji="0" lang="en-US" altLang="zh-CN" sz="2400" dirty="0" smtClean="0">
                <a:solidFill>
                  <a:srgbClr val="0070C0"/>
                </a:solidFill>
                <a:latin typeface="Calibri" pitchFamily="34" charset="0"/>
                <a:sym typeface="Wingdings" pitchFamily="2" charset="2"/>
              </a:rPr>
              <a:t> for </a:t>
            </a:r>
            <a:r>
              <a:rPr kumimoji="0" lang="el-GR" altLang="zh-CN" sz="2400" dirty="0" smtClean="0">
                <a:solidFill>
                  <a:srgbClr val="0070C0"/>
                </a:solidFill>
                <a:latin typeface="Calibri" pitchFamily="34" charset="0"/>
                <a:sym typeface="Wingdings" pitchFamily="2" charset="2"/>
              </a:rPr>
              <a:t>γ </a:t>
            </a:r>
            <a:r>
              <a:rPr kumimoji="0" lang="en-US" altLang="zh-CN" sz="2400" dirty="0" smtClean="0">
                <a:solidFill>
                  <a:srgbClr val="0070C0"/>
                </a:solidFill>
                <a:latin typeface="Calibri" pitchFamily="34" charset="0"/>
                <a:sym typeface="Wingdings" pitchFamily="2" charset="2"/>
              </a:rPr>
              <a:t>-rays  plastic scintillator shields for </a:t>
            </a:r>
            <a:r>
              <a:rPr kumimoji="0" lang="el-GR" altLang="zh-CN" sz="2400" dirty="0" smtClean="0">
                <a:solidFill>
                  <a:srgbClr val="0070C0"/>
                </a:solidFill>
                <a:latin typeface="Calibri" pitchFamily="34" charset="0"/>
                <a:sym typeface="Wingdings" pitchFamily="2" charset="2"/>
              </a:rPr>
              <a:t>γ </a:t>
            </a:r>
            <a:r>
              <a:rPr kumimoji="0" lang="en-US" altLang="zh-CN" sz="2400" dirty="0" smtClean="0">
                <a:solidFill>
                  <a:srgbClr val="0070C0"/>
                </a:solidFill>
                <a:latin typeface="Calibri" pitchFamily="34" charset="0"/>
                <a:sym typeface="Wingdings" pitchFamily="2" charset="2"/>
              </a:rPr>
              <a:t>-ray selection</a:t>
            </a:r>
            <a:endParaRPr kumimoji="0" lang="en-US" altLang="zh-CN" sz="2400" dirty="0">
              <a:solidFill>
                <a:srgbClr val="0070C0"/>
              </a:solidFill>
              <a:latin typeface="Calibri" pitchFamily="34" charset="0"/>
            </a:endParaRPr>
          </a:p>
          <a:p>
            <a:r>
              <a:rPr kumimoji="0" lang="en-US" altLang="zh-CN" sz="2400" dirty="0">
                <a:solidFill>
                  <a:srgbClr val="FF0000"/>
                </a:solidFill>
                <a:latin typeface="Calibri" pitchFamily="34" charset="0"/>
              </a:rPr>
              <a:t>*complementary to </a:t>
            </a:r>
            <a:r>
              <a:rPr kumimoji="0" lang="en-US" altLang="zh-CN" sz="2400" dirty="0" smtClean="0">
                <a:solidFill>
                  <a:srgbClr val="FF0000"/>
                </a:solidFill>
                <a:latin typeface="Calibri" pitchFamily="34" charset="0"/>
              </a:rPr>
              <a:t>high altitude cosmic-ray observations</a:t>
            </a:r>
            <a:endParaRPr kumimoji="0" lang="en-US" altLang="zh-CN" sz="2400" dirty="0">
              <a:solidFill>
                <a:srgbClr val="FF0000"/>
              </a:solidFill>
              <a:latin typeface="Calibri" pitchFamily="34" charset="0"/>
            </a:endParaRP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4</a:t>
            </a:fld>
            <a:r>
              <a:rPr lang="en-US" altLang="zh-CN" smtClean="0"/>
              <a:t>/42</a:t>
            </a:r>
            <a:endParaRPr lang="en-US" altLang="zh-C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SC_1118.JPG"/>
          <p:cNvPicPr>
            <a:picLocks noChangeAspect="1"/>
          </p:cNvPicPr>
          <p:nvPr/>
        </p:nvPicPr>
        <p:blipFill>
          <a:blip r:embed="rId2" cstate="print"/>
          <a:stretch>
            <a:fillRect/>
          </a:stretch>
        </p:blipFill>
        <p:spPr>
          <a:xfrm>
            <a:off x="0" y="762000"/>
            <a:ext cx="9144000" cy="6096000"/>
          </a:xfrm>
          <a:prstGeom prst="rect">
            <a:avLst/>
          </a:prstGeom>
        </p:spPr>
      </p:pic>
      <p:sp>
        <p:nvSpPr>
          <p:cNvPr id="2" name="标题 1"/>
          <p:cNvSpPr>
            <a:spLocks noGrp="1"/>
          </p:cNvSpPr>
          <p:nvPr>
            <p:ph type="title"/>
          </p:nvPr>
        </p:nvSpPr>
        <p:spPr/>
        <p:txBody>
          <a:bodyPr/>
          <a:lstStyle/>
          <a:p>
            <a:r>
              <a:rPr lang="en-US" altLang="zh-CN" dirty="0" smtClean="0">
                <a:solidFill>
                  <a:schemeClr val="accent2">
                    <a:lumMod val="75000"/>
                  </a:schemeClr>
                </a:solidFill>
              </a:rPr>
              <a:t>2</a:t>
            </a:r>
            <a:r>
              <a:rPr lang="en-US" altLang="zh-CN" baseline="30000" dirty="0" smtClean="0">
                <a:solidFill>
                  <a:schemeClr val="accent2">
                    <a:lumMod val="75000"/>
                  </a:schemeClr>
                </a:solidFill>
              </a:rPr>
              <a:t>nd</a:t>
            </a:r>
            <a:r>
              <a:rPr lang="en-US" altLang="zh-CN" dirty="0" smtClean="0">
                <a:solidFill>
                  <a:schemeClr val="accent2">
                    <a:lumMod val="75000"/>
                  </a:schemeClr>
                </a:solidFill>
              </a:rPr>
              <a:t> HERD Workshop @IHEP 2013/12/2-3</a:t>
            </a:r>
            <a:endParaRPr lang="zh-CN" altLang="en-US" dirty="0">
              <a:solidFill>
                <a:schemeClr val="accent2">
                  <a:lumMod val="75000"/>
                </a:schemeClr>
              </a:solidFill>
            </a:endParaRPr>
          </a:p>
        </p:txBody>
      </p:sp>
      <p:sp>
        <p:nvSpPr>
          <p:cNvPr id="5" name="灯片编号占位符 4"/>
          <p:cNvSpPr>
            <a:spLocks noGrp="1"/>
          </p:cNvSpPr>
          <p:nvPr>
            <p:ph type="sldNum" sz="quarter" idx="4"/>
          </p:nvPr>
        </p:nvSpPr>
        <p:spPr/>
        <p:txBody>
          <a:bodyPr/>
          <a:lstStyle/>
          <a:p>
            <a:pPr>
              <a:defRPr/>
            </a:pPr>
            <a:fld id="{F706CEA0-A585-442F-A5F6-80740CEF7941}" type="slidenum">
              <a:rPr lang="en-US" altLang="zh-CN" smtClean="0"/>
              <a:pPr>
                <a:defRPr/>
              </a:pPr>
              <a:t>40</a:t>
            </a:fld>
            <a:r>
              <a:rPr lang="en-US" altLang="zh-CN" smtClean="0"/>
              <a:t>/42</a:t>
            </a:r>
            <a:endParaRPr lang="en-US" altLang="zh-CN" dirty="0"/>
          </a:p>
        </p:txBody>
      </p:sp>
    </p:spTree>
    <p:extLst>
      <p:ext uri="{BB962C8B-B14F-4D97-AF65-F5344CB8AC3E}">
        <p14:creationId xmlns:p14="http://schemas.microsoft.com/office/powerpoint/2010/main" val="2621966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Beam test preparation meeting 2015/08/31@Rome</a:t>
            </a:r>
            <a:endParaRPr lang="zh-CN" altLang="en-US" sz="28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22228" cy="5041231"/>
          </a:xfrm>
          <a:prstGeom prst="rect">
            <a:avLst/>
          </a:prstGeom>
        </p:spPr>
      </p:pic>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41</a:t>
            </a:fld>
            <a:r>
              <a:rPr lang="en-US" altLang="zh-CN" smtClean="0"/>
              <a:t>/42</a:t>
            </a:r>
            <a:endParaRPr lang="en-US" altLang="zh-CN" dirty="0"/>
          </a:p>
        </p:txBody>
      </p:sp>
    </p:spTree>
    <p:extLst>
      <p:ext uri="{BB962C8B-B14F-4D97-AF65-F5344CB8AC3E}">
        <p14:creationId xmlns:p14="http://schemas.microsoft.com/office/powerpoint/2010/main" val="2974068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dirty="0" smtClean="0"/>
              <a:t>The HERD Proto-Collaboration Team</a:t>
            </a:r>
          </a:p>
        </p:txBody>
      </p:sp>
      <p:sp>
        <p:nvSpPr>
          <p:cNvPr id="47107" name="Rectangle 3"/>
          <p:cNvSpPr>
            <a:spLocks noGrp="1" noChangeArrowheads="1"/>
          </p:cNvSpPr>
          <p:nvPr>
            <p:ph type="body" idx="1"/>
          </p:nvPr>
        </p:nvSpPr>
        <p:spPr>
          <a:xfrm>
            <a:off x="179388" y="914400"/>
            <a:ext cx="8713787" cy="5486400"/>
          </a:xfrm>
        </p:spPr>
        <p:txBody>
          <a:bodyPr/>
          <a:lstStyle/>
          <a:p>
            <a:pPr>
              <a:lnSpc>
                <a:spcPct val="90000"/>
              </a:lnSpc>
            </a:pPr>
            <a:r>
              <a:rPr lang="en-US" altLang="zh-CN" sz="2800" dirty="0" smtClean="0">
                <a:solidFill>
                  <a:srgbClr val="000099"/>
                </a:solidFill>
              </a:rPr>
              <a:t>Chinese institutions (more welcome!)</a:t>
            </a:r>
          </a:p>
          <a:p>
            <a:pPr lvl="1">
              <a:lnSpc>
                <a:spcPct val="90000"/>
              </a:lnSpc>
            </a:pPr>
            <a:r>
              <a:rPr lang="en-US" altLang="zh-CN" sz="2400" dirty="0" smtClean="0">
                <a:solidFill>
                  <a:srgbClr val="000099"/>
                </a:solidFill>
              </a:rPr>
              <a:t>Institute of High Energy Physics, Purple Mountain Observatory, Xi’an Institute of Optical and Precision Mechanics, University of Science and Technology of China, Nanjing University, Peking University, Yunnan University, China University of Geosciences, Ningbo University, Guangxi University</a:t>
            </a:r>
          </a:p>
          <a:p>
            <a:pPr>
              <a:lnSpc>
                <a:spcPct val="90000"/>
              </a:lnSpc>
            </a:pPr>
            <a:r>
              <a:rPr lang="en-US" altLang="zh-CN" sz="2800" dirty="0" smtClean="0"/>
              <a:t>International institutions (more welcome!)</a:t>
            </a:r>
          </a:p>
          <a:p>
            <a:pPr lvl="1">
              <a:lnSpc>
                <a:spcPct val="90000"/>
              </a:lnSpc>
            </a:pPr>
            <a:r>
              <a:rPr lang="en-US" altLang="zh-CN" sz="2400" dirty="0" smtClean="0"/>
              <a:t>Switzerland: University of Geneva</a:t>
            </a:r>
          </a:p>
          <a:p>
            <a:pPr lvl="1">
              <a:lnSpc>
                <a:spcPct val="90000"/>
              </a:lnSpc>
            </a:pPr>
            <a:r>
              <a:rPr lang="en-US" altLang="zh-CN" sz="2400" dirty="0" smtClean="0"/>
              <a:t>Italy: </a:t>
            </a:r>
            <a:r>
              <a:rPr lang="en-US" altLang="zh-CN" sz="2400" dirty="0" err="1" smtClean="0"/>
              <a:t>Università</a:t>
            </a:r>
            <a:r>
              <a:rPr lang="en-US" altLang="zh-CN" sz="2400" dirty="0" smtClean="0"/>
              <a:t> di Pisa/INFN, IAPS/INAF, University of Florence/INFN, University of Perugia/INFN, University of Trento/INFN, University of Bari/INFN</a:t>
            </a:r>
            <a:r>
              <a:rPr lang="en-US" altLang="zh-CN" sz="2400" dirty="0"/>
              <a:t>, University of </a:t>
            </a:r>
            <a:r>
              <a:rPr lang="en-US" altLang="zh-CN" sz="2400" dirty="0" smtClean="0"/>
              <a:t>Salento/INFN-Lecce</a:t>
            </a:r>
          </a:p>
          <a:p>
            <a:pPr lvl="1">
              <a:lnSpc>
                <a:spcPct val="90000"/>
              </a:lnSpc>
            </a:pPr>
            <a:r>
              <a:rPr lang="en-US" altLang="zh-CN" sz="2400" dirty="0" smtClean="0"/>
              <a:t>Sweden: KTH</a:t>
            </a:r>
          </a:p>
          <a:p>
            <a:pPr lvl="1">
              <a:lnSpc>
                <a:spcPct val="90000"/>
              </a:lnSpc>
            </a:pPr>
            <a:r>
              <a:rPr lang="en-US" altLang="zh-CN" sz="2400" dirty="0" smtClean="0"/>
              <a:t>USA: MIT/Harvard</a:t>
            </a:r>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42</a:t>
            </a:fld>
            <a:r>
              <a:rPr lang="en-US" altLang="zh-CN" smtClean="0"/>
              <a:t>/42</a:t>
            </a:r>
            <a:endParaRPr lang="en-US" altLang="zh-CN" dirty="0"/>
          </a:p>
        </p:txBody>
      </p:sp>
    </p:spTree>
    <p:extLst>
      <p:ext uri="{BB962C8B-B14F-4D97-AF65-F5344CB8AC3E}">
        <p14:creationId xmlns:p14="http://schemas.microsoft.com/office/powerpoint/2010/main" val="3874984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SPIE, </a:t>
            </a:r>
            <a:r>
              <a:rPr lang="en-US" altLang="zh-CN" dirty="0" smtClean="0"/>
              <a:t>9144</a:t>
            </a:r>
            <a:r>
              <a:rPr lang="en-US" altLang="zh-CN" dirty="0"/>
              <a:t>, id. 91440X 9 pp. (2014)</a:t>
            </a:r>
            <a:endParaRPr lang="zh-CN" altLang="en-US" dirty="0"/>
          </a:p>
        </p:txBody>
      </p: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43</a:t>
            </a:fld>
            <a:r>
              <a:rPr lang="en-US" altLang="zh-CN" smtClean="0"/>
              <a:t>/42</a:t>
            </a:r>
            <a:endParaRPr lang="en-US" altLang="zh-CN" dirty="0"/>
          </a:p>
        </p:txBody>
      </p:sp>
      <p:pic>
        <p:nvPicPr>
          <p:cNvPr id="4" name="图片 3"/>
          <p:cNvPicPr>
            <a:picLocks noChangeAspect="1"/>
          </p:cNvPicPr>
          <p:nvPr/>
        </p:nvPicPr>
        <p:blipFill>
          <a:blip r:embed="rId2"/>
          <a:stretch>
            <a:fillRect/>
          </a:stretch>
        </p:blipFill>
        <p:spPr>
          <a:xfrm>
            <a:off x="1041711" y="861279"/>
            <a:ext cx="7340289" cy="5752246"/>
          </a:xfrm>
          <a:prstGeom prst="rect">
            <a:avLst/>
          </a:prstGeom>
        </p:spPr>
      </p:pic>
    </p:spTree>
    <p:extLst>
      <p:ext uri="{BB962C8B-B14F-4D97-AF65-F5344CB8AC3E}">
        <p14:creationId xmlns:p14="http://schemas.microsoft.com/office/powerpoint/2010/main" val="233134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preferRelativeResize="0">
            <a:picLocks noChangeAspect="1" noChangeArrowheads="1"/>
          </p:cNvPicPr>
          <p:nvPr/>
        </p:nvPicPr>
        <p:blipFill>
          <a:blip r:embed="rId3">
            <a:lum bright="-10000"/>
          </a:blip>
          <a:srcRect/>
          <a:stretch>
            <a:fillRect/>
          </a:stretch>
        </p:blipFill>
        <p:spPr bwMode="auto">
          <a:xfrm>
            <a:off x="3708400" y="900113"/>
            <a:ext cx="3600450" cy="2787650"/>
          </a:xfrm>
          <a:prstGeom prst="rect">
            <a:avLst/>
          </a:prstGeom>
          <a:noFill/>
          <a:ln w="9525">
            <a:noFill/>
            <a:miter lim="800000"/>
            <a:headEnd/>
            <a:tailEnd/>
          </a:ln>
        </p:spPr>
      </p:pic>
      <p:pic>
        <p:nvPicPr>
          <p:cNvPr id="17411" name="Picture 11"/>
          <p:cNvPicPr preferRelativeResize="0">
            <a:picLocks noChangeAspect="1" noChangeArrowheads="1"/>
          </p:cNvPicPr>
          <p:nvPr/>
        </p:nvPicPr>
        <p:blipFill>
          <a:blip r:embed="rId4">
            <a:lum bright="-10000"/>
          </a:blip>
          <a:srcRect/>
          <a:stretch>
            <a:fillRect/>
          </a:stretch>
        </p:blipFill>
        <p:spPr bwMode="auto">
          <a:xfrm>
            <a:off x="3752850" y="3706813"/>
            <a:ext cx="3570288" cy="2809875"/>
          </a:xfrm>
          <a:prstGeom prst="rect">
            <a:avLst/>
          </a:prstGeom>
          <a:noFill/>
          <a:ln w="9525">
            <a:noFill/>
            <a:miter lim="800000"/>
            <a:headEnd/>
            <a:tailEnd/>
          </a:ln>
        </p:spPr>
      </p:pic>
      <p:sp>
        <p:nvSpPr>
          <p:cNvPr id="17412" name="Rectangle 2"/>
          <p:cNvSpPr>
            <a:spLocks noGrp="1" noChangeArrowheads="1"/>
          </p:cNvSpPr>
          <p:nvPr>
            <p:ph type="title" idx="4294967295"/>
          </p:nvPr>
        </p:nvSpPr>
        <p:spPr>
          <a:xfrm>
            <a:off x="228600" y="55563"/>
            <a:ext cx="8686800" cy="706437"/>
          </a:xfrm>
        </p:spPr>
        <p:txBody>
          <a:bodyPr/>
          <a:lstStyle/>
          <a:p>
            <a:r>
              <a:rPr lang="en-US" altLang="zh-CN" sz="2800" smtClean="0"/>
              <a:t>HERD Cosmic Ray Capability Requirement</a:t>
            </a:r>
          </a:p>
        </p:txBody>
      </p:sp>
      <p:sp>
        <p:nvSpPr>
          <p:cNvPr id="24582" name="Rectangle 5"/>
          <p:cNvSpPr>
            <a:spLocks noChangeArrowheads="1"/>
          </p:cNvSpPr>
          <p:nvPr/>
        </p:nvSpPr>
        <p:spPr bwMode="auto">
          <a:xfrm>
            <a:off x="7262813" y="1033463"/>
            <a:ext cx="1881187" cy="2225675"/>
          </a:xfrm>
          <a:prstGeom prst="rect">
            <a:avLst/>
          </a:prstGeom>
          <a:solidFill>
            <a:schemeClr val="bg1"/>
          </a:solidFill>
          <a:ln w="9525" algn="ctr">
            <a:noFill/>
            <a:miter lim="800000"/>
            <a:headEnd/>
            <a:tailEnd/>
          </a:ln>
        </p:spPr>
        <p:txBody>
          <a:bodyPr wrap="none" anchor="ctr">
            <a:spAutoFit/>
          </a:bodyPr>
          <a:lstStyle/>
          <a:p>
            <a:pPr>
              <a:defRPr/>
            </a:pPr>
            <a:r>
              <a:rPr lang="en-US" altLang="zh-CN" dirty="0"/>
              <a:t>P (&lt;A&gt;</a:t>
            </a:r>
            <a:r>
              <a:rPr lang="zh-CN" altLang="en-US" dirty="0"/>
              <a:t> </a:t>
            </a:r>
            <a:r>
              <a:rPr lang="en-US" altLang="zh-CN" dirty="0"/>
              <a:t>~ 1)</a:t>
            </a:r>
          </a:p>
          <a:p>
            <a:pPr>
              <a:defRPr/>
            </a:pPr>
            <a:r>
              <a:rPr lang="en-US" altLang="zh-CN" dirty="0">
                <a:solidFill>
                  <a:srgbClr val="FA04CB"/>
                </a:solidFill>
              </a:rPr>
              <a:t>He (&lt;A&gt;</a:t>
            </a:r>
            <a:r>
              <a:rPr lang="zh-CN" altLang="en-US" dirty="0">
                <a:solidFill>
                  <a:srgbClr val="FA04CB"/>
                </a:solidFill>
              </a:rPr>
              <a:t> </a:t>
            </a:r>
            <a:r>
              <a:rPr lang="en-US" altLang="zh-CN" dirty="0">
                <a:solidFill>
                  <a:srgbClr val="FA04CB"/>
                </a:solidFill>
              </a:rPr>
              <a:t>~ 4)</a:t>
            </a:r>
          </a:p>
          <a:p>
            <a:pPr>
              <a:defRPr/>
            </a:pPr>
            <a:r>
              <a:rPr lang="en-US" altLang="zh-CN" dirty="0">
                <a:solidFill>
                  <a:schemeClr val="tx1">
                    <a:lumMod val="60000"/>
                    <a:lumOff val="40000"/>
                  </a:schemeClr>
                </a:solidFill>
              </a:rPr>
              <a:t>L (&lt;A&gt;</a:t>
            </a:r>
            <a:r>
              <a:rPr lang="zh-CN" altLang="en-US" dirty="0">
                <a:solidFill>
                  <a:schemeClr val="tx1">
                    <a:lumMod val="60000"/>
                    <a:lumOff val="40000"/>
                  </a:schemeClr>
                </a:solidFill>
              </a:rPr>
              <a:t> </a:t>
            </a:r>
            <a:r>
              <a:rPr lang="en-US" altLang="zh-CN" dirty="0">
                <a:solidFill>
                  <a:schemeClr val="tx1">
                    <a:lumMod val="60000"/>
                    <a:lumOff val="40000"/>
                  </a:schemeClr>
                </a:solidFill>
              </a:rPr>
              <a:t>~ 8)</a:t>
            </a:r>
          </a:p>
          <a:p>
            <a:pPr>
              <a:defRPr/>
            </a:pPr>
            <a:r>
              <a:rPr lang="en-US" altLang="zh-CN" dirty="0">
                <a:solidFill>
                  <a:srgbClr val="1CE2DD"/>
                </a:solidFill>
              </a:rPr>
              <a:t>M (&lt;A&gt;</a:t>
            </a:r>
            <a:r>
              <a:rPr lang="zh-CN" altLang="en-US" dirty="0">
                <a:solidFill>
                  <a:srgbClr val="1CE2DD"/>
                </a:solidFill>
              </a:rPr>
              <a:t> </a:t>
            </a:r>
            <a:r>
              <a:rPr lang="en-US" altLang="zh-CN" dirty="0">
                <a:solidFill>
                  <a:srgbClr val="1CE2DD"/>
                </a:solidFill>
              </a:rPr>
              <a:t>~ 14)</a:t>
            </a:r>
          </a:p>
          <a:p>
            <a:pPr>
              <a:defRPr/>
            </a:pPr>
            <a:r>
              <a:rPr lang="en-US" altLang="zh-CN" dirty="0">
                <a:solidFill>
                  <a:srgbClr val="9A3E06"/>
                </a:solidFill>
              </a:rPr>
              <a:t>H (&lt;A&gt;</a:t>
            </a:r>
            <a:r>
              <a:rPr lang="zh-CN" altLang="en-US" dirty="0">
                <a:solidFill>
                  <a:srgbClr val="9A3E06"/>
                </a:solidFill>
              </a:rPr>
              <a:t> </a:t>
            </a:r>
            <a:r>
              <a:rPr lang="en-US" altLang="zh-CN" dirty="0">
                <a:solidFill>
                  <a:srgbClr val="9A3E06"/>
                </a:solidFill>
              </a:rPr>
              <a:t>~ 25)</a:t>
            </a:r>
          </a:p>
          <a:p>
            <a:pPr>
              <a:defRPr/>
            </a:pPr>
            <a:r>
              <a:rPr lang="en-US" altLang="zh-CN" dirty="0"/>
              <a:t>VH (&lt;A&gt;</a:t>
            </a:r>
            <a:r>
              <a:rPr lang="zh-CN" altLang="en-US" dirty="0"/>
              <a:t> </a:t>
            </a:r>
            <a:r>
              <a:rPr lang="en-US" altLang="zh-CN" dirty="0"/>
              <a:t>~ 35) </a:t>
            </a:r>
          </a:p>
          <a:p>
            <a:pPr>
              <a:defRPr/>
            </a:pPr>
            <a:r>
              <a:rPr lang="en-US" altLang="zh-CN" dirty="0">
                <a:solidFill>
                  <a:srgbClr val="F0740E"/>
                </a:solidFill>
              </a:rPr>
              <a:t>Fe (&lt;A&gt;</a:t>
            </a:r>
            <a:r>
              <a:rPr lang="zh-CN" altLang="en-US" dirty="0">
                <a:solidFill>
                  <a:srgbClr val="F0740E"/>
                </a:solidFill>
              </a:rPr>
              <a:t> </a:t>
            </a:r>
            <a:r>
              <a:rPr lang="en-US" altLang="zh-CN" dirty="0">
                <a:solidFill>
                  <a:srgbClr val="F0740E"/>
                </a:solidFill>
              </a:rPr>
              <a:t>~ 56)</a:t>
            </a:r>
          </a:p>
        </p:txBody>
      </p:sp>
      <p:sp>
        <p:nvSpPr>
          <p:cNvPr id="17414" name="Text Box 8"/>
          <p:cNvSpPr txBox="1">
            <a:spLocks noChangeArrowheads="1"/>
          </p:cNvSpPr>
          <p:nvPr/>
        </p:nvSpPr>
        <p:spPr bwMode="auto">
          <a:xfrm>
            <a:off x="7308850" y="3641725"/>
            <a:ext cx="1835150" cy="2835275"/>
          </a:xfrm>
          <a:prstGeom prst="rect">
            <a:avLst/>
          </a:prstGeom>
          <a:noFill/>
          <a:ln w="9525" algn="ctr">
            <a:noFill/>
            <a:miter lim="800000"/>
            <a:headEnd/>
            <a:tailEnd/>
          </a:ln>
        </p:spPr>
        <p:txBody>
          <a:bodyPr>
            <a:spAutoFit/>
          </a:bodyPr>
          <a:lstStyle/>
          <a:p>
            <a:r>
              <a:rPr lang="en-US" altLang="zh-CN">
                <a:solidFill>
                  <a:srgbClr val="0000CC"/>
                </a:solidFill>
              </a:rPr>
              <a:t>Except for L, up to PeV spectra feasible with </a:t>
            </a:r>
            <a:r>
              <a:rPr lang="en-US" altLang="zh-CN" sz="2400">
                <a:solidFill>
                  <a:srgbClr val="FF0000"/>
                </a:solidFill>
              </a:rPr>
              <a:t>GF~2-3 in ~years</a:t>
            </a:r>
            <a:r>
              <a:rPr lang="en-US" altLang="zh-CN" sz="2400">
                <a:solidFill>
                  <a:srgbClr val="0000CC"/>
                </a:solidFill>
              </a:rPr>
              <a:t>: </a:t>
            </a:r>
            <a:r>
              <a:rPr lang="en-US" altLang="zh-CN" sz="2400">
                <a:solidFill>
                  <a:srgbClr val="FC1908"/>
                </a:solidFill>
              </a:rPr>
              <a:t>discriminate between models</a:t>
            </a:r>
            <a:r>
              <a:rPr lang="en-US" altLang="zh-CN">
                <a:solidFill>
                  <a:srgbClr val="FC1908"/>
                </a:solidFill>
              </a:rPr>
              <a:t>.</a:t>
            </a:r>
          </a:p>
        </p:txBody>
      </p:sp>
      <p:pic>
        <p:nvPicPr>
          <p:cNvPr id="17415" name="Picture 8"/>
          <p:cNvPicPr preferRelativeResize="0">
            <a:picLocks noChangeAspect="1" noChangeArrowheads="1"/>
          </p:cNvPicPr>
          <p:nvPr/>
        </p:nvPicPr>
        <p:blipFill>
          <a:blip r:embed="rId5">
            <a:lum bright="-10000"/>
          </a:blip>
          <a:srcRect/>
          <a:stretch>
            <a:fillRect/>
          </a:stretch>
        </p:blipFill>
        <p:spPr bwMode="auto">
          <a:xfrm>
            <a:off x="323850" y="889000"/>
            <a:ext cx="3600450" cy="2809875"/>
          </a:xfrm>
          <a:prstGeom prst="rect">
            <a:avLst/>
          </a:prstGeom>
          <a:noFill/>
          <a:ln w="9525">
            <a:noFill/>
            <a:miter lim="800000"/>
            <a:headEnd/>
            <a:tailEnd/>
          </a:ln>
        </p:spPr>
      </p:pic>
      <p:pic>
        <p:nvPicPr>
          <p:cNvPr id="17416" name="Picture 9"/>
          <p:cNvPicPr preferRelativeResize="0">
            <a:picLocks noChangeAspect="1" noChangeArrowheads="1"/>
          </p:cNvPicPr>
          <p:nvPr/>
        </p:nvPicPr>
        <p:blipFill>
          <a:blip r:embed="rId6">
            <a:lum bright="-10000"/>
          </a:blip>
          <a:srcRect/>
          <a:stretch>
            <a:fillRect/>
          </a:stretch>
        </p:blipFill>
        <p:spPr bwMode="auto">
          <a:xfrm>
            <a:off x="627063" y="3716338"/>
            <a:ext cx="3527425" cy="2805112"/>
          </a:xfrm>
          <a:prstGeom prst="rect">
            <a:avLst/>
          </a:prstGeom>
          <a:noFill/>
          <a:ln w="9525">
            <a:noFill/>
            <a:miter lim="800000"/>
            <a:headEnd/>
            <a:tailEnd/>
          </a:ln>
        </p:spPr>
      </p:pic>
      <p:sp>
        <p:nvSpPr>
          <p:cNvPr id="17417" name="Line 7"/>
          <p:cNvSpPr>
            <a:spLocks noChangeShapeType="1"/>
          </p:cNvSpPr>
          <p:nvPr/>
        </p:nvSpPr>
        <p:spPr bwMode="auto">
          <a:xfrm flipV="1">
            <a:off x="2528888" y="3849688"/>
            <a:ext cx="0" cy="2303462"/>
          </a:xfrm>
          <a:prstGeom prst="line">
            <a:avLst/>
          </a:prstGeom>
          <a:noFill/>
          <a:ln w="19050">
            <a:solidFill>
              <a:srgbClr val="FF0000"/>
            </a:solidFill>
            <a:prstDash val="lgDash"/>
            <a:round/>
            <a:headEnd/>
            <a:tailEnd/>
          </a:ln>
        </p:spPr>
        <p:txBody>
          <a:bodyPr>
            <a:spAutoFit/>
          </a:bodyPr>
          <a:lstStyle/>
          <a:p>
            <a:endParaRPr lang="zh-CN" altLang="en-US"/>
          </a:p>
        </p:txBody>
      </p:sp>
      <p:sp>
        <p:nvSpPr>
          <p:cNvPr id="17418" name="Text Box 6"/>
          <p:cNvSpPr txBox="1">
            <a:spLocks noChangeArrowheads="1"/>
          </p:cNvSpPr>
          <p:nvPr/>
        </p:nvSpPr>
        <p:spPr bwMode="auto">
          <a:xfrm rot="-5400000">
            <a:off x="-436562" y="5018087"/>
            <a:ext cx="1727200" cy="396875"/>
          </a:xfrm>
          <a:prstGeom prst="rect">
            <a:avLst/>
          </a:prstGeom>
          <a:solidFill>
            <a:srgbClr val="CCFFFF"/>
          </a:solidFill>
          <a:ln w="9525" algn="ctr">
            <a:noFill/>
            <a:miter lim="800000"/>
            <a:headEnd/>
            <a:tailEnd/>
          </a:ln>
        </p:spPr>
        <p:txBody>
          <a:bodyPr wrap="none">
            <a:spAutoFit/>
          </a:bodyPr>
          <a:lstStyle/>
          <a:p>
            <a:r>
              <a:rPr lang="en-US" altLang="zh-CN"/>
              <a:t>N(E&gt;E0; 2 yr)</a:t>
            </a:r>
          </a:p>
        </p:txBody>
      </p:sp>
      <p:sp>
        <p:nvSpPr>
          <p:cNvPr id="17419" name="Text Box 15"/>
          <p:cNvSpPr txBox="1">
            <a:spLocks noChangeArrowheads="1"/>
          </p:cNvSpPr>
          <p:nvPr/>
        </p:nvSpPr>
        <p:spPr bwMode="auto">
          <a:xfrm>
            <a:off x="2528888" y="4546600"/>
            <a:ext cx="665162" cy="327025"/>
          </a:xfrm>
          <a:prstGeom prst="rect">
            <a:avLst/>
          </a:prstGeom>
          <a:noFill/>
          <a:ln w="9525" algn="ctr">
            <a:noFill/>
            <a:miter lim="800000"/>
            <a:headEnd/>
            <a:tailEnd/>
          </a:ln>
        </p:spPr>
        <p:txBody>
          <a:bodyPr wrap="none" tIns="10800" bIns="10800">
            <a:spAutoFit/>
          </a:bodyPr>
          <a:lstStyle/>
          <a:p>
            <a:r>
              <a:rPr lang="en-US" altLang="zh-CN">
                <a:solidFill>
                  <a:srgbClr val="FC1908"/>
                </a:solidFill>
              </a:rPr>
              <a:t>PeV</a:t>
            </a:r>
          </a:p>
        </p:txBody>
      </p:sp>
      <p:sp>
        <p:nvSpPr>
          <p:cNvPr id="17420" name="Text Box 16"/>
          <p:cNvSpPr txBox="1">
            <a:spLocks noChangeArrowheads="1"/>
          </p:cNvSpPr>
          <p:nvPr/>
        </p:nvSpPr>
        <p:spPr bwMode="auto">
          <a:xfrm>
            <a:off x="5738813" y="3849688"/>
            <a:ext cx="665162" cy="327025"/>
          </a:xfrm>
          <a:prstGeom prst="rect">
            <a:avLst/>
          </a:prstGeom>
          <a:noFill/>
          <a:ln w="9525" algn="ctr">
            <a:noFill/>
            <a:miter lim="800000"/>
            <a:headEnd/>
            <a:tailEnd/>
          </a:ln>
        </p:spPr>
        <p:txBody>
          <a:bodyPr wrap="none" tIns="10800" bIns="10800">
            <a:spAutoFit/>
          </a:bodyPr>
          <a:lstStyle/>
          <a:p>
            <a:r>
              <a:rPr lang="en-US" altLang="zh-CN">
                <a:solidFill>
                  <a:srgbClr val="FC1908"/>
                </a:solidFill>
              </a:rPr>
              <a:t>PeV</a:t>
            </a:r>
          </a:p>
        </p:txBody>
      </p:sp>
      <p:sp>
        <p:nvSpPr>
          <p:cNvPr id="17421" name="Line 7"/>
          <p:cNvSpPr>
            <a:spLocks noChangeShapeType="1"/>
          </p:cNvSpPr>
          <p:nvPr/>
        </p:nvSpPr>
        <p:spPr bwMode="auto">
          <a:xfrm flipV="1">
            <a:off x="5665788" y="3849688"/>
            <a:ext cx="0" cy="2303462"/>
          </a:xfrm>
          <a:prstGeom prst="line">
            <a:avLst/>
          </a:prstGeom>
          <a:noFill/>
          <a:ln w="19050">
            <a:solidFill>
              <a:srgbClr val="FF0000"/>
            </a:solidFill>
            <a:prstDash val="lgDash"/>
            <a:round/>
            <a:headEnd/>
            <a:tailEnd/>
          </a:ln>
        </p:spPr>
        <p:txBody>
          <a:bodyPr>
            <a:spAutoFit/>
          </a:bodyPr>
          <a:lstStyle/>
          <a:p>
            <a:endParaRPr lang="zh-CN" altLang="en-US"/>
          </a:p>
        </p:txBody>
      </p:sp>
      <p:sp>
        <p:nvSpPr>
          <p:cNvPr id="17422" name="Text Box 18"/>
          <p:cNvSpPr txBox="1">
            <a:spLocks noChangeArrowheads="1"/>
          </p:cNvSpPr>
          <p:nvPr/>
        </p:nvSpPr>
        <p:spPr bwMode="auto">
          <a:xfrm>
            <a:off x="1166813" y="2287588"/>
            <a:ext cx="1377950" cy="576262"/>
          </a:xfrm>
          <a:prstGeom prst="rect">
            <a:avLst/>
          </a:prstGeom>
          <a:noFill/>
          <a:ln w="9525" algn="ctr">
            <a:noFill/>
            <a:miter lim="800000"/>
            <a:headEnd/>
            <a:tailEnd/>
          </a:ln>
        </p:spPr>
        <p:txBody>
          <a:bodyPr wrap="none" tIns="10800" bIns="10800">
            <a:spAutoFit/>
          </a:bodyPr>
          <a:lstStyle/>
          <a:p>
            <a:r>
              <a:rPr lang="en-US" altLang="zh-CN"/>
              <a:t>Model 1</a:t>
            </a:r>
          </a:p>
          <a:p>
            <a:r>
              <a:rPr lang="en-US" altLang="zh-CN">
                <a:solidFill>
                  <a:srgbClr val="FF0000"/>
                </a:solidFill>
              </a:rPr>
              <a:t>Light model</a:t>
            </a:r>
          </a:p>
        </p:txBody>
      </p:sp>
      <p:sp>
        <p:nvSpPr>
          <p:cNvPr id="17423" name="Text Box 19"/>
          <p:cNvSpPr txBox="1">
            <a:spLocks noChangeArrowheads="1"/>
          </p:cNvSpPr>
          <p:nvPr/>
        </p:nvSpPr>
        <p:spPr bwMode="auto">
          <a:xfrm>
            <a:off x="4267200" y="2147888"/>
            <a:ext cx="1531938" cy="576262"/>
          </a:xfrm>
          <a:prstGeom prst="rect">
            <a:avLst/>
          </a:prstGeom>
          <a:noFill/>
          <a:ln w="9525" algn="ctr">
            <a:noFill/>
            <a:miter lim="800000"/>
            <a:headEnd/>
            <a:tailEnd/>
          </a:ln>
        </p:spPr>
        <p:txBody>
          <a:bodyPr wrap="none" tIns="10800" bIns="10800">
            <a:spAutoFit/>
          </a:bodyPr>
          <a:lstStyle/>
          <a:p>
            <a:r>
              <a:rPr lang="en-US" altLang="zh-CN"/>
              <a:t>Model 2</a:t>
            </a:r>
          </a:p>
          <a:p>
            <a:r>
              <a:rPr lang="en-US" altLang="zh-CN">
                <a:solidFill>
                  <a:srgbClr val="FF0000"/>
                </a:solidFill>
              </a:rPr>
              <a:t>Heavy Model</a:t>
            </a:r>
          </a:p>
        </p:txBody>
      </p:sp>
      <p:sp>
        <p:nvSpPr>
          <p:cNvPr id="17424" name="Text Box 21"/>
          <p:cNvSpPr txBox="1">
            <a:spLocks noChangeArrowheads="1"/>
          </p:cNvSpPr>
          <p:nvPr/>
        </p:nvSpPr>
        <p:spPr bwMode="auto">
          <a:xfrm>
            <a:off x="2714625" y="6226175"/>
            <a:ext cx="650875" cy="327025"/>
          </a:xfrm>
          <a:prstGeom prst="rect">
            <a:avLst/>
          </a:prstGeom>
          <a:noFill/>
          <a:ln w="9525" algn="ctr">
            <a:noFill/>
            <a:miter lim="800000"/>
            <a:headEnd/>
            <a:tailEnd/>
          </a:ln>
        </p:spPr>
        <p:txBody>
          <a:bodyPr wrap="none" tIns="10800" bIns="10800">
            <a:spAutoFit/>
          </a:bodyPr>
          <a:lstStyle/>
          <a:p>
            <a:r>
              <a:rPr lang="en-US" altLang="zh-CN"/>
              <a:t>TeV</a:t>
            </a:r>
          </a:p>
        </p:txBody>
      </p:sp>
      <p:sp>
        <p:nvSpPr>
          <p:cNvPr id="17425" name="Text Box 22"/>
          <p:cNvSpPr txBox="1">
            <a:spLocks noChangeArrowheads="1"/>
          </p:cNvSpPr>
          <p:nvPr/>
        </p:nvSpPr>
        <p:spPr bwMode="auto">
          <a:xfrm>
            <a:off x="5881688" y="6226175"/>
            <a:ext cx="650875" cy="327025"/>
          </a:xfrm>
          <a:prstGeom prst="rect">
            <a:avLst/>
          </a:prstGeom>
          <a:noFill/>
          <a:ln w="9525" algn="ctr">
            <a:noFill/>
            <a:miter lim="800000"/>
            <a:headEnd/>
            <a:tailEnd/>
          </a:ln>
        </p:spPr>
        <p:txBody>
          <a:bodyPr wrap="none" tIns="10800" bIns="10800">
            <a:spAutoFit/>
          </a:bodyPr>
          <a:lstStyle/>
          <a:p>
            <a:r>
              <a:rPr lang="en-US" altLang="zh-CN"/>
              <a:t>TeV</a:t>
            </a:r>
          </a:p>
        </p:txBody>
      </p:sp>
      <p:sp>
        <p:nvSpPr>
          <p:cNvPr id="17426" name="Line 7"/>
          <p:cNvSpPr>
            <a:spLocks noChangeShapeType="1"/>
          </p:cNvSpPr>
          <p:nvPr/>
        </p:nvSpPr>
        <p:spPr bwMode="auto">
          <a:xfrm flipV="1">
            <a:off x="2667000" y="1033463"/>
            <a:ext cx="0" cy="2303462"/>
          </a:xfrm>
          <a:prstGeom prst="line">
            <a:avLst/>
          </a:prstGeom>
          <a:noFill/>
          <a:ln w="19050">
            <a:solidFill>
              <a:srgbClr val="FF0000"/>
            </a:solidFill>
            <a:prstDash val="lgDash"/>
            <a:round/>
            <a:headEnd/>
            <a:tailEnd/>
          </a:ln>
        </p:spPr>
        <p:txBody>
          <a:bodyPr>
            <a:spAutoFit/>
          </a:bodyPr>
          <a:lstStyle/>
          <a:p>
            <a:endParaRPr lang="zh-CN" altLang="en-US"/>
          </a:p>
        </p:txBody>
      </p:sp>
      <p:sp>
        <p:nvSpPr>
          <p:cNvPr id="17427" name="Line 7"/>
          <p:cNvSpPr>
            <a:spLocks noChangeShapeType="1"/>
          </p:cNvSpPr>
          <p:nvPr/>
        </p:nvSpPr>
        <p:spPr bwMode="auto">
          <a:xfrm flipV="1">
            <a:off x="5715000" y="1033463"/>
            <a:ext cx="0" cy="2303462"/>
          </a:xfrm>
          <a:prstGeom prst="line">
            <a:avLst/>
          </a:prstGeom>
          <a:noFill/>
          <a:ln w="19050">
            <a:solidFill>
              <a:srgbClr val="FF0000"/>
            </a:solidFill>
            <a:prstDash val="lgDash"/>
            <a:round/>
            <a:headEnd/>
            <a:tailEnd/>
          </a:ln>
        </p:spPr>
        <p:txBody>
          <a:bodyPr>
            <a:spAutoFit/>
          </a:bodyPr>
          <a:lstStyle/>
          <a:p>
            <a:endParaRPr lang="zh-CN" altLang="en-US"/>
          </a:p>
        </p:txBody>
      </p:sp>
      <p:sp>
        <p:nvSpPr>
          <p:cNvPr id="17428" name="Text Box 25"/>
          <p:cNvSpPr txBox="1">
            <a:spLocks noChangeArrowheads="1"/>
          </p:cNvSpPr>
          <p:nvPr/>
        </p:nvSpPr>
        <p:spPr bwMode="auto">
          <a:xfrm>
            <a:off x="2700338" y="2833688"/>
            <a:ext cx="665162" cy="327025"/>
          </a:xfrm>
          <a:prstGeom prst="rect">
            <a:avLst/>
          </a:prstGeom>
          <a:noFill/>
          <a:ln w="9525" algn="ctr">
            <a:noFill/>
            <a:miter lim="800000"/>
            <a:headEnd/>
            <a:tailEnd/>
          </a:ln>
        </p:spPr>
        <p:txBody>
          <a:bodyPr wrap="none" tIns="10800" bIns="10800">
            <a:spAutoFit/>
          </a:bodyPr>
          <a:lstStyle/>
          <a:p>
            <a:r>
              <a:rPr lang="en-US" altLang="zh-CN">
                <a:solidFill>
                  <a:srgbClr val="FC1908"/>
                </a:solidFill>
              </a:rPr>
              <a:t>PeV</a:t>
            </a:r>
          </a:p>
        </p:txBody>
      </p:sp>
      <p:sp>
        <p:nvSpPr>
          <p:cNvPr id="17429" name="Text Box 26"/>
          <p:cNvSpPr txBox="1">
            <a:spLocks noChangeArrowheads="1"/>
          </p:cNvSpPr>
          <p:nvPr/>
        </p:nvSpPr>
        <p:spPr bwMode="auto">
          <a:xfrm>
            <a:off x="5651500" y="2762250"/>
            <a:ext cx="665163" cy="327025"/>
          </a:xfrm>
          <a:prstGeom prst="rect">
            <a:avLst/>
          </a:prstGeom>
          <a:noFill/>
          <a:ln w="9525" algn="ctr">
            <a:noFill/>
            <a:miter lim="800000"/>
            <a:headEnd/>
            <a:tailEnd/>
          </a:ln>
        </p:spPr>
        <p:txBody>
          <a:bodyPr wrap="none" tIns="10800" bIns="10800">
            <a:spAutoFit/>
          </a:bodyPr>
          <a:lstStyle/>
          <a:p>
            <a:r>
              <a:rPr lang="en-US" altLang="zh-CN">
                <a:solidFill>
                  <a:srgbClr val="FC1908"/>
                </a:solidFill>
              </a:rPr>
              <a:t>PeV</a:t>
            </a:r>
          </a:p>
        </p:txBody>
      </p:sp>
      <p:sp>
        <p:nvSpPr>
          <p:cNvPr id="17430" name="TextBox 23"/>
          <p:cNvSpPr txBox="1">
            <a:spLocks noChangeArrowheads="1"/>
          </p:cNvSpPr>
          <p:nvPr/>
        </p:nvSpPr>
        <p:spPr bwMode="auto">
          <a:xfrm>
            <a:off x="1066800" y="5638800"/>
            <a:ext cx="914400" cy="400050"/>
          </a:xfrm>
          <a:prstGeom prst="rect">
            <a:avLst/>
          </a:prstGeom>
          <a:noFill/>
          <a:ln w="9525">
            <a:noFill/>
            <a:miter lim="800000"/>
            <a:headEnd/>
            <a:tailEnd/>
          </a:ln>
        </p:spPr>
        <p:txBody>
          <a:bodyPr wrap="none">
            <a:spAutoFit/>
          </a:bodyPr>
          <a:lstStyle/>
          <a:p>
            <a:r>
              <a:rPr lang="en-US" altLang="zh-CN"/>
              <a:t>HERD</a:t>
            </a:r>
            <a:endParaRPr lang="zh-CN" altLang="en-US"/>
          </a:p>
        </p:txBody>
      </p:sp>
      <p:sp>
        <p:nvSpPr>
          <p:cNvPr id="17431" name="TextBox 25"/>
          <p:cNvSpPr txBox="1">
            <a:spLocks noChangeArrowheads="1"/>
          </p:cNvSpPr>
          <p:nvPr/>
        </p:nvSpPr>
        <p:spPr bwMode="auto">
          <a:xfrm>
            <a:off x="4191000" y="5638800"/>
            <a:ext cx="914400" cy="400050"/>
          </a:xfrm>
          <a:prstGeom prst="rect">
            <a:avLst/>
          </a:prstGeom>
          <a:noFill/>
          <a:ln w="9525">
            <a:noFill/>
            <a:miter lim="800000"/>
            <a:headEnd/>
            <a:tailEnd/>
          </a:ln>
        </p:spPr>
        <p:txBody>
          <a:bodyPr wrap="none">
            <a:spAutoFit/>
          </a:bodyPr>
          <a:lstStyle/>
          <a:p>
            <a:r>
              <a:rPr lang="en-US" altLang="zh-CN"/>
              <a:t>HERD</a:t>
            </a:r>
            <a:endParaRPr lang="zh-CN" altLang="en-US"/>
          </a:p>
        </p:txBody>
      </p:sp>
      <p:sp>
        <p:nvSpPr>
          <p:cNvPr id="17432" name="TextBox 24"/>
          <p:cNvSpPr txBox="1">
            <a:spLocks noChangeArrowheads="1"/>
          </p:cNvSpPr>
          <p:nvPr/>
        </p:nvSpPr>
        <p:spPr bwMode="auto">
          <a:xfrm>
            <a:off x="346075" y="3708400"/>
            <a:ext cx="3006725" cy="276225"/>
          </a:xfrm>
          <a:prstGeom prst="rect">
            <a:avLst/>
          </a:prstGeom>
          <a:solidFill>
            <a:schemeClr val="accent1"/>
          </a:solidFill>
          <a:ln w="9525">
            <a:noFill/>
            <a:miter lim="800000"/>
            <a:headEnd/>
            <a:tailEnd/>
          </a:ln>
        </p:spPr>
        <p:txBody>
          <a:bodyPr wrap="none" lIns="0" tIns="0" rIns="0" bIns="0">
            <a:spAutoFit/>
          </a:bodyPr>
          <a:lstStyle/>
          <a:p>
            <a:r>
              <a:rPr lang="en-US" altLang="zh-CN"/>
              <a:t>Detection limit: N = 10 events</a:t>
            </a:r>
            <a:endParaRPr lang="zh-CN" altLang="en-US"/>
          </a:p>
        </p:txBody>
      </p:sp>
      <p:cxnSp>
        <p:nvCxnSpPr>
          <p:cNvPr id="17433" name="直接箭头连接符 26"/>
          <p:cNvCxnSpPr>
            <a:cxnSpLocks noChangeShapeType="1"/>
          </p:cNvCxnSpPr>
          <p:nvPr/>
        </p:nvCxnSpPr>
        <p:spPr bwMode="auto">
          <a:xfrm rot="5400000">
            <a:off x="952500" y="4381500"/>
            <a:ext cx="1600200" cy="762000"/>
          </a:xfrm>
          <a:prstGeom prst="straightConnector1">
            <a:avLst/>
          </a:prstGeom>
          <a:noFill/>
          <a:ln w="9525" algn="ctr">
            <a:solidFill>
              <a:schemeClr val="tx1"/>
            </a:solidFill>
            <a:round/>
            <a:headEnd/>
            <a:tailEnd type="arrow" w="med" len="med"/>
          </a:ln>
        </p:spPr>
      </p:cxn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5</a:t>
            </a:fld>
            <a:r>
              <a:rPr lang="en-US" altLang="zh-CN" smtClean="0"/>
              <a:t>/42</a:t>
            </a:r>
            <a:endParaRPr lang="en-US" altLang="zh-CN" dirty="0"/>
          </a:p>
        </p:txBody>
      </p:sp>
    </p:spTree>
    <p:extLst>
      <p:ext uri="{BB962C8B-B14F-4D97-AF65-F5344CB8AC3E}">
        <p14:creationId xmlns:p14="http://schemas.microsoft.com/office/powerpoint/2010/main" val="359847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en-US" altLang="zh-CN" dirty="0" smtClean="0"/>
              <a:t>Characteristics of all components</a:t>
            </a:r>
            <a:endParaRPr lang="zh-CN" altLang="en-US" dirty="0" smtClean="0"/>
          </a:p>
        </p:txBody>
      </p:sp>
      <p:graphicFrame>
        <p:nvGraphicFramePr>
          <p:cNvPr id="4" name="内容占位符 3"/>
          <p:cNvGraphicFramePr>
            <a:graphicFrameLocks noGrp="1"/>
          </p:cNvGraphicFramePr>
          <p:nvPr>
            <p:ph idx="1"/>
            <p:extLst/>
          </p:nvPr>
        </p:nvGraphicFramePr>
        <p:xfrm>
          <a:off x="228600" y="1143000"/>
          <a:ext cx="8610600" cy="4032074"/>
        </p:xfrm>
        <a:graphic>
          <a:graphicData uri="http://schemas.openxmlformats.org/drawingml/2006/table">
            <a:tbl>
              <a:tblPr firstRow="1" firstCol="1" bandRow="1" bandCol="1">
                <a:tableStyleId>{5C22544A-7EE6-4342-B048-85BDC9FD1C3A}</a:tableStyleId>
              </a:tblPr>
              <a:tblGrid>
                <a:gridCol w="1524000"/>
                <a:gridCol w="990600"/>
                <a:gridCol w="1371600"/>
                <a:gridCol w="914400"/>
                <a:gridCol w="1295400"/>
                <a:gridCol w="2514600"/>
              </a:tblGrid>
              <a:tr h="374474">
                <a:tc>
                  <a:txBody>
                    <a:bodyPr/>
                    <a:lstStyle/>
                    <a:p>
                      <a:pPr algn="ctr">
                        <a:spcAft>
                          <a:spcPts val="0"/>
                        </a:spcAft>
                      </a:pPr>
                      <a:r>
                        <a:rPr lang="en-US" sz="2400" kern="100" dirty="0">
                          <a:effectLst/>
                          <a:latin typeface="+mn-lt"/>
                        </a:rPr>
                        <a:t> </a:t>
                      </a:r>
                      <a:endParaRPr lang="zh-CN" sz="2400" kern="100" dirty="0">
                        <a:effectLst/>
                        <a:latin typeface="+mn-lt"/>
                        <a:ea typeface="宋体"/>
                        <a:cs typeface="Times New Roman"/>
                      </a:endParaRPr>
                    </a:p>
                  </a:txBody>
                  <a:tcPr marL="68580" marR="68580" marT="0" marB="0">
                    <a:solidFill>
                      <a:srgbClr val="002060"/>
                    </a:solidFill>
                  </a:tcPr>
                </a:tc>
                <a:tc>
                  <a:txBody>
                    <a:bodyPr/>
                    <a:lstStyle/>
                    <a:p>
                      <a:pPr algn="l">
                        <a:spcAft>
                          <a:spcPts val="0"/>
                        </a:spcAft>
                      </a:pPr>
                      <a:r>
                        <a:rPr lang="en-US" sz="2400" b="0" kern="100" dirty="0" smtClean="0">
                          <a:effectLst/>
                          <a:latin typeface="+mn-lt"/>
                        </a:rPr>
                        <a:t>type</a:t>
                      </a:r>
                      <a:endParaRPr lang="zh-CN" sz="2400" b="0" kern="100" dirty="0">
                        <a:effectLst/>
                        <a:latin typeface="+mn-lt"/>
                        <a:ea typeface="宋体"/>
                        <a:cs typeface="Times New Roman"/>
                      </a:endParaRPr>
                    </a:p>
                  </a:txBody>
                  <a:tcPr marL="68580" marR="68580" marT="0" marB="0">
                    <a:solidFill>
                      <a:srgbClr val="002060"/>
                    </a:solidFill>
                  </a:tcPr>
                </a:tc>
                <a:tc>
                  <a:txBody>
                    <a:bodyPr/>
                    <a:lstStyle/>
                    <a:p>
                      <a:pPr algn="l">
                        <a:spcAft>
                          <a:spcPts val="0"/>
                        </a:spcAft>
                      </a:pPr>
                      <a:r>
                        <a:rPr lang="en-US" sz="2400" b="0" kern="100" dirty="0">
                          <a:effectLst/>
                          <a:latin typeface="+mn-lt"/>
                        </a:rPr>
                        <a:t>size</a:t>
                      </a:r>
                      <a:endParaRPr lang="zh-CN" sz="2400" b="0" kern="100" dirty="0">
                        <a:effectLst/>
                        <a:latin typeface="+mn-lt"/>
                        <a:ea typeface="宋体"/>
                        <a:cs typeface="Times New Roman"/>
                      </a:endParaRPr>
                    </a:p>
                  </a:txBody>
                  <a:tcPr marL="68580" marR="68580" marT="0" marB="0">
                    <a:solidFill>
                      <a:srgbClr val="002060"/>
                    </a:solidFill>
                  </a:tcPr>
                </a:tc>
                <a:tc>
                  <a:txBody>
                    <a:bodyPr/>
                    <a:lstStyle/>
                    <a:p>
                      <a:pPr algn="l">
                        <a:spcAft>
                          <a:spcPts val="0"/>
                        </a:spcAft>
                      </a:pPr>
                      <a:r>
                        <a:rPr lang="en-US" sz="2400" b="0" kern="100" dirty="0" smtClean="0">
                          <a:effectLst/>
                          <a:latin typeface="+mn-lt"/>
                        </a:rPr>
                        <a:t>X0,λ</a:t>
                      </a:r>
                      <a:endParaRPr lang="zh-CN" sz="2400" b="0" kern="100" dirty="0">
                        <a:effectLst/>
                        <a:latin typeface="+mn-lt"/>
                        <a:ea typeface="宋体"/>
                        <a:cs typeface="Times New Roman"/>
                      </a:endParaRPr>
                    </a:p>
                  </a:txBody>
                  <a:tcPr marL="68580" marR="68580" marT="0" marB="0">
                    <a:solidFill>
                      <a:srgbClr val="002060"/>
                    </a:solidFill>
                  </a:tcPr>
                </a:tc>
                <a:tc>
                  <a:txBody>
                    <a:bodyPr/>
                    <a:lstStyle/>
                    <a:p>
                      <a:pPr algn="l">
                        <a:spcAft>
                          <a:spcPts val="0"/>
                        </a:spcAft>
                      </a:pPr>
                      <a:r>
                        <a:rPr lang="en-US" altLang="zh-CN" sz="2400" b="0" kern="100" dirty="0" smtClean="0">
                          <a:effectLst/>
                          <a:latin typeface="+mn-lt"/>
                          <a:ea typeface="宋体"/>
                          <a:cs typeface="Times New Roman"/>
                        </a:rPr>
                        <a:t>unit</a:t>
                      </a:r>
                      <a:endParaRPr lang="zh-CN" sz="2400" b="0" kern="100" dirty="0">
                        <a:effectLst/>
                        <a:latin typeface="+mn-lt"/>
                        <a:ea typeface="宋体"/>
                        <a:cs typeface="Times New Roman"/>
                      </a:endParaRPr>
                    </a:p>
                  </a:txBody>
                  <a:tcPr marL="68580" marR="68580" marT="0" marB="0">
                    <a:solidFill>
                      <a:srgbClr val="002060"/>
                    </a:solidFill>
                  </a:tcPr>
                </a:tc>
                <a:tc>
                  <a:txBody>
                    <a:bodyPr/>
                    <a:lstStyle/>
                    <a:p>
                      <a:pPr indent="266700" algn="l">
                        <a:spcAft>
                          <a:spcPts val="0"/>
                        </a:spcAft>
                      </a:pPr>
                      <a:r>
                        <a:rPr lang="en-US" sz="2400" b="0" kern="100" dirty="0">
                          <a:effectLst/>
                          <a:latin typeface="+mn-lt"/>
                        </a:rPr>
                        <a:t>main </a:t>
                      </a:r>
                      <a:r>
                        <a:rPr lang="en-US" sz="2400" b="0" kern="100" dirty="0" smtClean="0">
                          <a:effectLst/>
                          <a:latin typeface="+mn-lt"/>
                        </a:rPr>
                        <a:t>functions</a:t>
                      </a:r>
                      <a:endParaRPr lang="zh-CN" sz="2400" b="0" kern="100" dirty="0">
                        <a:effectLst/>
                        <a:latin typeface="+mn-lt"/>
                        <a:ea typeface="宋体"/>
                        <a:cs typeface="Times New Roman"/>
                      </a:endParaRPr>
                    </a:p>
                  </a:txBody>
                  <a:tcPr marL="68580" marR="68580" marT="0" marB="0">
                    <a:solidFill>
                      <a:srgbClr val="002060"/>
                    </a:solidFill>
                  </a:tcPr>
                </a:tc>
              </a:tr>
              <a:tr h="1070579">
                <a:tc>
                  <a:txBody>
                    <a:bodyPr/>
                    <a:lstStyle/>
                    <a:p>
                      <a:pPr algn="l">
                        <a:spcAft>
                          <a:spcPts val="0"/>
                        </a:spcAft>
                      </a:pPr>
                      <a:r>
                        <a:rPr lang="en-US" sz="2400" b="0" kern="100" dirty="0">
                          <a:effectLst/>
                          <a:latin typeface="+mn-lt"/>
                        </a:rPr>
                        <a:t>tracker</a:t>
                      </a:r>
                      <a:endParaRPr lang="zh-CN" sz="2400" b="0" kern="100" dirty="0">
                        <a:effectLst/>
                        <a:latin typeface="+mn-lt"/>
                      </a:endParaRPr>
                    </a:p>
                    <a:p>
                      <a:pPr algn="l">
                        <a:spcAft>
                          <a:spcPts val="0"/>
                        </a:spcAft>
                      </a:pPr>
                      <a:r>
                        <a:rPr lang="en-US" sz="2400" b="0" kern="100" dirty="0">
                          <a:effectLst/>
                          <a:latin typeface="+mn-lt"/>
                        </a:rPr>
                        <a:t>(top)</a:t>
                      </a:r>
                      <a:endParaRPr lang="zh-CN" sz="2400" b="0" kern="100" dirty="0">
                        <a:effectLst/>
                        <a:latin typeface="+mn-lt"/>
                        <a:ea typeface="宋体"/>
                        <a:cs typeface="Times New Roman"/>
                      </a:endParaRPr>
                    </a:p>
                  </a:txBody>
                  <a:tcPr marL="68580" marR="68580" marT="0" marB="0">
                    <a:solidFill>
                      <a:srgbClr val="002060"/>
                    </a:solidFill>
                  </a:tcPr>
                </a:tc>
                <a:tc>
                  <a:txBody>
                    <a:bodyPr/>
                    <a:lstStyle/>
                    <a:p>
                      <a:pPr algn="l">
                        <a:spcAft>
                          <a:spcPts val="0"/>
                        </a:spcAft>
                      </a:pPr>
                      <a:r>
                        <a:rPr lang="en-US" sz="2400" b="0" kern="100" dirty="0" smtClean="0">
                          <a:effectLst/>
                          <a:latin typeface="+mn-lt"/>
                        </a:rPr>
                        <a:t>Si strips</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smtClean="0">
                          <a:effectLst/>
                          <a:latin typeface="+mn-lt"/>
                        </a:rPr>
                        <a:t>70 </a:t>
                      </a:r>
                      <a:r>
                        <a:rPr lang="en-US" sz="2400" b="0" kern="100" dirty="0">
                          <a:effectLst/>
                          <a:latin typeface="+mn-lt"/>
                        </a:rPr>
                        <a:t>cm ×</a:t>
                      </a:r>
                      <a:endParaRPr lang="zh-CN" sz="2400" b="0" kern="100" dirty="0">
                        <a:effectLst/>
                        <a:latin typeface="+mn-lt"/>
                      </a:endParaRPr>
                    </a:p>
                    <a:p>
                      <a:pPr algn="l">
                        <a:spcAft>
                          <a:spcPts val="0"/>
                        </a:spcAft>
                      </a:pPr>
                      <a:r>
                        <a:rPr lang="en-US" sz="2400" b="0" kern="100" dirty="0" smtClean="0">
                          <a:effectLst/>
                          <a:latin typeface="+mn-lt"/>
                        </a:rPr>
                        <a:t>70 </a:t>
                      </a:r>
                      <a:r>
                        <a:rPr lang="en-US" sz="2400" b="0" kern="100" dirty="0">
                          <a:effectLst/>
                          <a:latin typeface="+mn-lt"/>
                        </a:rPr>
                        <a:t>cm</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smtClean="0">
                          <a:effectLst/>
                          <a:latin typeface="+mn-lt"/>
                        </a:rPr>
                        <a:t>2 X0</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de-DE" sz="2400" b="0" kern="100" dirty="0" smtClean="0">
                          <a:effectLst/>
                          <a:latin typeface="+mn-lt"/>
                        </a:rPr>
                        <a:t>7 x-y</a:t>
                      </a:r>
                      <a:endParaRPr lang="zh-CN" sz="2400" b="0" kern="100" dirty="0">
                        <a:effectLst/>
                        <a:latin typeface="+mn-lt"/>
                      </a:endParaRPr>
                    </a:p>
                    <a:p>
                      <a:pPr algn="l">
                        <a:spcAft>
                          <a:spcPts val="0"/>
                        </a:spcAft>
                      </a:pPr>
                      <a:r>
                        <a:rPr lang="de-DE" sz="2400" b="0" kern="100" dirty="0" smtClean="0">
                          <a:effectLst/>
                          <a:latin typeface="+mn-lt"/>
                        </a:rPr>
                        <a:t>(W </a:t>
                      </a:r>
                      <a:r>
                        <a:rPr lang="de-DE" sz="2400" b="0" kern="100" baseline="0" dirty="0" smtClean="0">
                          <a:effectLst/>
                          <a:latin typeface="+mn-lt"/>
                        </a:rPr>
                        <a:t>foils</a:t>
                      </a:r>
                      <a:r>
                        <a:rPr lang="de-DE" sz="2400" b="0" kern="100" dirty="0" smtClean="0">
                          <a:effectLst/>
                          <a:latin typeface="+mn-lt"/>
                        </a:rPr>
                        <a:t>)</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smtClean="0">
                          <a:effectLst/>
                          <a:latin typeface="+mn-lt"/>
                        </a:rPr>
                        <a:t>Charge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00" dirty="0" smtClean="0">
                          <a:effectLst/>
                          <a:latin typeface="+mn-lt"/>
                        </a:rPr>
                        <a:t>Early shower</a:t>
                      </a:r>
                      <a:endParaRPr lang="zh-CN" altLang="en-US" sz="2400" b="0" kern="100" dirty="0" smtClean="0">
                        <a:effectLst/>
                        <a:latin typeface="+mn-lt"/>
                        <a:ea typeface="+mn-ea"/>
                        <a:cs typeface="Times New Roman"/>
                      </a:endParaRPr>
                    </a:p>
                    <a:p>
                      <a:pPr algn="l">
                        <a:spcAft>
                          <a:spcPts val="0"/>
                        </a:spcAft>
                      </a:pPr>
                      <a:r>
                        <a:rPr lang="en-US" sz="2400" b="0" kern="100" dirty="0" smtClean="0">
                          <a:effectLst/>
                          <a:latin typeface="+mn-lt"/>
                        </a:rPr>
                        <a:t>Tracks</a:t>
                      </a:r>
                      <a:endParaRPr lang="zh-CN" sz="2400" b="0" kern="100" dirty="0">
                        <a:effectLst/>
                        <a:latin typeface="+mn-lt"/>
                      </a:endParaRPr>
                    </a:p>
                  </a:txBody>
                  <a:tcPr marL="68580" marR="68580" marT="0" marB="0"/>
                </a:tc>
              </a:tr>
              <a:tr h="980891">
                <a:tc>
                  <a:txBody>
                    <a:bodyPr/>
                    <a:lstStyle/>
                    <a:p>
                      <a:pPr algn="l">
                        <a:spcAft>
                          <a:spcPts val="0"/>
                        </a:spcAft>
                      </a:pPr>
                      <a:r>
                        <a:rPr lang="en-US" sz="2400" b="0" kern="100" dirty="0">
                          <a:effectLst/>
                          <a:latin typeface="+mn-lt"/>
                        </a:rPr>
                        <a:t>tracker</a:t>
                      </a:r>
                      <a:endParaRPr lang="zh-CN" sz="2400" b="0" kern="100" dirty="0">
                        <a:effectLst/>
                        <a:latin typeface="+mn-lt"/>
                      </a:endParaRPr>
                    </a:p>
                    <a:p>
                      <a:pPr algn="l">
                        <a:spcAft>
                          <a:spcPts val="0"/>
                        </a:spcAft>
                      </a:pPr>
                      <a:r>
                        <a:rPr lang="en-US" sz="2400" b="0" kern="100" dirty="0" smtClean="0">
                          <a:effectLst/>
                          <a:latin typeface="+mn-lt"/>
                        </a:rPr>
                        <a:t>4</a:t>
                      </a:r>
                      <a:r>
                        <a:rPr lang="en-US" sz="2400" b="0" kern="100" baseline="0" dirty="0" smtClean="0">
                          <a:effectLst/>
                          <a:latin typeface="+mn-lt"/>
                        </a:rPr>
                        <a:t> </a:t>
                      </a:r>
                      <a:r>
                        <a:rPr lang="en-US" sz="2400" b="0" kern="100" dirty="0" smtClean="0">
                          <a:effectLst/>
                          <a:latin typeface="+mn-lt"/>
                        </a:rPr>
                        <a:t>sides</a:t>
                      </a:r>
                    </a:p>
                  </a:txBody>
                  <a:tcPr marL="68580" marR="68580" marT="0" marB="0">
                    <a:solidFill>
                      <a:srgbClr val="002060"/>
                    </a:solidFill>
                  </a:tcPr>
                </a:tc>
                <a:tc>
                  <a:txBody>
                    <a:bodyPr/>
                    <a:lstStyle/>
                    <a:p>
                      <a:pPr algn="l">
                        <a:spcAft>
                          <a:spcPts val="0"/>
                        </a:spcAft>
                      </a:pPr>
                      <a:r>
                        <a:rPr lang="en-US" sz="2400" b="0" kern="100" dirty="0" smtClean="0">
                          <a:effectLst/>
                          <a:latin typeface="+mn-lt"/>
                        </a:rPr>
                        <a:t>Si strips</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smtClean="0">
                          <a:effectLst/>
                          <a:latin typeface="+mn-lt"/>
                        </a:rPr>
                        <a:t>65 </a:t>
                      </a:r>
                      <a:r>
                        <a:rPr lang="en-US" sz="2400" b="0" kern="100" dirty="0">
                          <a:effectLst/>
                          <a:latin typeface="+mn-lt"/>
                        </a:rPr>
                        <a:t>cm ×</a:t>
                      </a:r>
                      <a:endParaRPr lang="zh-CN" sz="2400" b="0" kern="100" dirty="0">
                        <a:effectLst/>
                        <a:latin typeface="+mn-lt"/>
                      </a:endParaRPr>
                    </a:p>
                    <a:p>
                      <a:pPr algn="l">
                        <a:spcAft>
                          <a:spcPts val="0"/>
                        </a:spcAft>
                      </a:pPr>
                      <a:r>
                        <a:rPr lang="en-US" sz="2400" b="0" kern="100" dirty="0" smtClean="0">
                          <a:effectLst/>
                          <a:latin typeface="+mn-lt"/>
                        </a:rPr>
                        <a:t>50 cm</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smtClean="0">
                          <a:effectLst/>
                          <a:latin typeface="+mn-lt"/>
                        </a:rPr>
                        <a:t>2 X0</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de-DE" sz="2400" b="0" kern="100" dirty="0" smtClean="0">
                          <a:effectLst/>
                          <a:latin typeface="+mn-lt"/>
                        </a:rPr>
                        <a:t>7 x-y</a:t>
                      </a:r>
                      <a:endParaRPr lang="zh-CN" sz="2400" b="0" kern="100" dirty="0">
                        <a:effectLst/>
                        <a:latin typeface="+mn-lt"/>
                      </a:endParaRPr>
                    </a:p>
                    <a:p>
                      <a:pPr algn="l">
                        <a:spcAft>
                          <a:spcPts val="0"/>
                        </a:spcAft>
                      </a:pPr>
                      <a:r>
                        <a:rPr lang="de-DE" sz="2400" b="0" kern="100" dirty="0" smtClean="0">
                          <a:effectLst/>
                          <a:latin typeface="+mn-lt"/>
                        </a:rPr>
                        <a:t>(W </a:t>
                      </a:r>
                      <a:r>
                        <a:rPr lang="de-DE" sz="2400" b="0" kern="100" baseline="0" dirty="0" smtClean="0">
                          <a:effectLst/>
                          <a:latin typeface="+mn-lt"/>
                        </a:rPr>
                        <a:t>foils</a:t>
                      </a:r>
                      <a:r>
                        <a:rPr lang="de-DE" sz="2400" b="0" kern="100" dirty="0" smtClean="0">
                          <a:effectLst/>
                          <a:latin typeface="+mn-lt"/>
                        </a:rPr>
                        <a:t>)</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smtClean="0">
                          <a:effectLst/>
                          <a:latin typeface="+mn-lt"/>
                        </a:rPr>
                        <a:t>Charge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00" dirty="0" smtClean="0">
                          <a:effectLst/>
                          <a:latin typeface="+mn-lt"/>
                        </a:rPr>
                        <a:t>Early shower</a:t>
                      </a:r>
                      <a:endParaRPr lang="zh-CN" altLang="en-US" sz="2400" b="0" kern="100" dirty="0" smtClean="0">
                        <a:effectLst/>
                        <a:latin typeface="+mn-lt"/>
                        <a:ea typeface="+mn-ea"/>
                        <a:cs typeface="Times New Roman"/>
                      </a:endParaRPr>
                    </a:p>
                    <a:p>
                      <a:pPr algn="l">
                        <a:spcAft>
                          <a:spcPts val="0"/>
                        </a:spcAft>
                      </a:pPr>
                      <a:r>
                        <a:rPr lang="en-US" sz="2400" b="0" kern="100" dirty="0" smtClean="0">
                          <a:effectLst/>
                          <a:latin typeface="+mn-lt"/>
                        </a:rPr>
                        <a:t>Tracks</a:t>
                      </a:r>
                      <a:endParaRPr lang="zh-CN" sz="2400" b="0" kern="100" dirty="0">
                        <a:effectLst/>
                        <a:latin typeface="+mn-lt"/>
                      </a:endParaRPr>
                    </a:p>
                  </a:txBody>
                  <a:tcPr marL="68580" marR="68580" marT="0" marB="0"/>
                </a:tc>
              </a:tr>
              <a:tr h="1307855">
                <a:tc>
                  <a:txBody>
                    <a:bodyPr/>
                    <a:lstStyle/>
                    <a:p>
                      <a:pPr algn="l">
                        <a:spcAft>
                          <a:spcPts val="0"/>
                        </a:spcAft>
                      </a:pPr>
                      <a:r>
                        <a:rPr lang="en-US" sz="2400" b="0" kern="100" dirty="0" smtClean="0">
                          <a:effectLst/>
                          <a:latin typeface="+mn-lt"/>
                        </a:rPr>
                        <a:t>CALO</a:t>
                      </a:r>
                      <a:endParaRPr lang="zh-CN" sz="2400" b="0" kern="100" dirty="0">
                        <a:effectLst/>
                        <a:latin typeface="+mn-lt"/>
                      </a:endParaRPr>
                    </a:p>
                    <a:p>
                      <a:pPr algn="l">
                        <a:lnSpc>
                          <a:spcPts val="96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zh-CN" sz="2400" b="0" kern="100" dirty="0">
                        <a:effectLst/>
                        <a:latin typeface="+mn-lt"/>
                        <a:ea typeface="宋体"/>
                        <a:cs typeface="Times New Roman"/>
                      </a:endParaRPr>
                    </a:p>
                  </a:txBody>
                  <a:tcPr marL="68580" marR="68580" marT="0" marB="0">
                    <a:solidFill>
                      <a:srgbClr val="002060"/>
                    </a:solidFill>
                  </a:tcPr>
                </a:tc>
                <a:tc>
                  <a:txBody>
                    <a:bodyPr/>
                    <a:lstStyle/>
                    <a:p>
                      <a:pPr algn="l">
                        <a:spcAft>
                          <a:spcPts val="0"/>
                        </a:spcAft>
                      </a:pPr>
                      <a:r>
                        <a:rPr lang="en-US" sz="2400" b="0" kern="100" dirty="0" smtClean="0">
                          <a:effectLst/>
                          <a:latin typeface="+mn-lt"/>
                        </a:rPr>
                        <a:t>~10K</a:t>
                      </a:r>
                    </a:p>
                    <a:p>
                      <a:pPr algn="l">
                        <a:spcAft>
                          <a:spcPts val="0"/>
                        </a:spcAft>
                      </a:pPr>
                      <a:r>
                        <a:rPr lang="en-US" sz="2400" b="0" kern="100" dirty="0" smtClean="0">
                          <a:effectLst/>
                          <a:latin typeface="+mn-lt"/>
                        </a:rPr>
                        <a:t>LYSO cubes</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smtClean="0">
                          <a:effectLst/>
                          <a:latin typeface="+mn-lt"/>
                        </a:rPr>
                        <a:t>63 </a:t>
                      </a:r>
                      <a:r>
                        <a:rPr lang="en-US" sz="2400" b="0" kern="100" dirty="0">
                          <a:effectLst/>
                          <a:latin typeface="+mn-lt"/>
                        </a:rPr>
                        <a:t>cm ×</a:t>
                      </a:r>
                      <a:endParaRPr lang="zh-CN" sz="2400" b="0" kern="100" dirty="0">
                        <a:effectLst/>
                        <a:latin typeface="+mn-lt"/>
                      </a:endParaRPr>
                    </a:p>
                    <a:p>
                      <a:pPr algn="l">
                        <a:spcAft>
                          <a:spcPts val="0"/>
                        </a:spcAft>
                      </a:pPr>
                      <a:r>
                        <a:rPr lang="en-US" sz="2400" b="0" kern="100" dirty="0" smtClean="0">
                          <a:effectLst/>
                          <a:latin typeface="+mn-lt"/>
                        </a:rPr>
                        <a:t>63 </a:t>
                      </a:r>
                      <a:r>
                        <a:rPr lang="en-US" sz="2400" b="0" kern="100" dirty="0">
                          <a:effectLst/>
                          <a:latin typeface="+mn-lt"/>
                        </a:rPr>
                        <a:t>cm ×</a:t>
                      </a:r>
                      <a:endParaRPr lang="zh-CN" sz="2400" b="0" kern="100" dirty="0">
                        <a:effectLst/>
                        <a:latin typeface="+mn-lt"/>
                      </a:endParaRPr>
                    </a:p>
                    <a:p>
                      <a:pPr algn="l">
                        <a:spcAft>
                          <a:spcPts val="0"/>
                        </a:spcAft>
                      </a:pPr>
                      <a:r>
                        <a:rPr lang="en-US" sz="2400" b="0" kern="100" dirty="0" smtClean="0">
                          <a:effectLst/>
                          <a:latin typeface="+mn-lt"/>
                        </a:rPr>
                        <a:t>63 </a:t>
                      </a:r>
                      <a:r>
                        <a:rPr lang="en-US" sz="2400" b="0" kern="100" dirty="0">
                          <a:effectLst/>
                          <a:latin typeface="+mn-lt"/>
                        </a:rPr>
                        <a:t>cm</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smtClean="0">
                          <a:effectLst/>
                          <a:latin typeface="+mn-lt"/>
                        </a:rPr>
                        <a:t>55 </a:t>
                      </a:r>
                      <a:r>
                        <a:rPr lang="en-US" sz="2400" b="0" kern="100" dirty="0">
                          <a:effectLst/>
                          <a:latin typeface="+mn-lt"/>
                        </a:rPr>
                        <a:t>X0</a:t>
                      </a:r>
                      <a:endParaRPr lang="zh-CN" sz="2400" b="0" kern="100" dirty="0">
                        <a:effectLst/>
                        <a:latin typeface="+mn-lt"/>
                      </a:endParaRPr>
                    </a:p>
                    <a:p>
                      <a:pPr algn="l">
                        <a:spcAft>
                          <a:spcPts val="0"/>
                        </a:spcAft>
                      </a:pPr>
                      <a:r>
                        <a:rPr lang="en-US" sz="2400" b="0" kern="100" dirty="0" smtClean="0">
                          <a:effectLst/>
                          <a:latin typeface="+mn-lt"/>
                        </a:rPr>
                        <a:t>3 λ</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a:effectLst/>
                          <a:latin typeface="+mn-lt"/>
                        </a:rPr>
                        <a:t>3 cm ×</a:t>
                      </a:r>
                      <a:endParaRPr lang="zh-CN" sz="2400" b="0" kern="100" dirty="0">
                        <a:effectLst/>
                        <a:latin typeface="+mn-lt"/>
                      </a:endParaRPr>
                    </a:p>
                    <a:p>
                      <a:pPr algn="l">
                        <a:spcAft>
                          <a:spcPts val="0"/>
                        </a:spcAft>
                      </a:pPr>
                      <a:r>
                        <a:rPr lang="en-US" sz="2400" b="0" kern="100" dirty="0">
                          <a:effectLst/>
                          <a:latin typeface="+mn-lt"/>
                        </a:rPr>
                        <a:t>3 cm ×</a:t>
                      </a:r>
                      <a:endParaRPr lang="zh-CN" sz="2400" b="0" kern="100" dirty="0">
                        <a:effectLst/>
                        <a:latin typeface="+mn-lt"/>
                      </a:endParaRPr>
                    </a:p>
                    <a:p>
                      <a:pPr algn="l">
                        <a:spcAft>
                          <a:spcPts val="0"/>
                        </a:spcAft>
                      </a:pPr>
                      <a:r>
                        <a:rPr lang="en-US" sz="2400" b="0" kern="100" dirty="0">
                          <a:effectLst/>
                          <a:latin typeface="+mn-lt"/>
                        </a:rPr>
                        <a:t>3 cm</a:t>
                      </a:r>
                      <a:endParaRPr lang="zh-CN" sz="2400" b="0" kern="100" dirty="0">
                        <a:effectLst/>
                        <a:latin typeface="+mn-lt"/>
                        <a:ea typeface="宋体"/>
                        <a:cs typeface="Times New Roman"/>
                      </a:endParaRPr>
                    </a:p>
                  </a:txBody>
                  <a:tcPr marL="68580" marR="68580" marT="0" marB="0"/>
                </a:tc>
                <a:tc>
                  <a:txBody>
                    <a:bodyPr/>
                    <a:lstStyle/>
                    <a:p>
                      <a:pPr algn="l">
                        <a:spcAft>
                          <a:spcPts val="0"/>
                        </a:spcAft>
                      </a:pPr>
                      <a:r>
                        <a:rPr lang="en-US" sz="2400" b="0" kern="100" dirty="0">
                          <a:effectLst/>
                          <a:latin typeface="+mn-lt"/>
                        </a:rPr>
                        <a:t> </a:t>
                      </a:r>
                      <a:r>
                        <a:rPr lang="it-IT" altLang="zh-CN" sz="2400" b="0" kern="100" dirty="0" smtClean="0">
                          <a:effectLst/>
                          <a:latin typeface="+mn-lt"/>
                        </a:rPr>
                        <a:t>e/</a:t>
                      </a:r>
                      <a:r>
                        <a:rPr lang="el-GR" altLang="zh-CN" sz="2400" b="0" kern="100" dirty="0" smtClean="0">
                          <a:effectLst/>
                          <a:latin typeface="+mn-lt"/>
                        </a:rPr>
                        <a:t>γ</a:t>
                      </a:r>
                      <a:r>
                        <a:rPr lang="en-US" altLang="zh-CN" sz="2400" b="0" kern="100" dirty="0" smtClean="0">
                          <a:effectLst/>
                          <a:latin typeface="+mn-lt"/>
                        </a:rPr>
                        <a:t> </a:t>
                      </a:r>
                      <a:r>
                        <a:rPr lang="it-IT" altLang="zh-CN" sz="2400" b="0" kern="100" dirty="0" smtClean="0">
                          <a:effectLst/>
                          <a:latin typeface="+mn-lt"/>
                        </a:rPr>
                        <a:t>energy</a:t>
                      </a:r>
                      <a:endParaRPr lang="zh-CN" altLang="zh-CN" sz="2400" b="0" kern="100" dirty="0" smtClean="0">
                        <a:effectLst/>
                        <a:latin typeface="+mn-lt"/>
                      </a:endParaRPr>
                    </a:p>
                    <a:p>
                      <a:pPr algn="l">
                        <a:spcAft>
                          <a:spcPts val="0"/>
                        </a:spcAft>
                      </a:pPr>
                      <a:r>
                        <a:rPr lang="en-US" altLang="zh-CN" sz="2400" b="0" kern="100" dirty="0" smtClean="0">
                          <a:effectLst/>
                          <a:latin typeface="+mn-lt"/>
                        </a:rPr>
                        <a:t>nucleon </a:t>
                      </a:r>
                      <a:r>
                        <a:rPr lang="it-IT" altLang="zh-CN" sz="2400" b="0" kern="100" dirty="0" smtClean="0">
                          <a:effectLst/>
                          <a:latin typeface="+mn-lt"/>
                        </a:rPr>
                        <a:t>energy</a:t>
                      </a:r>
                    </a:p>
                    <a:p>
                      <a:pPr marL="0" marR="0" indent="0" algn="l" defTabSz="914400" rtl="0" eaLnBrk="1" fontAlgn="auto" latinLnBrk="0" hangingPunct="1">
                        <a:lnSpc>
                          <a:spcPct val="100000"/>
                        </a:lnSpc>
                        <a:spcBef>
                          <a:spcPts val="0"/>
                        </a:spcBef>
                        <a:spcAft>
                          <a:spcPts val="0"/>
                        </a:spcAft>
                        <a:buClrTx/>
                        <a:buSzTx/>
                        <a:buFontTx/>
                        <a:buNone/>
                        <a:tabLst/>
                        <a:defRPr/>
                      </a:pPr>
                      <a:r>
                        <a:rPr lang="it-IT" altLang="zh-CN" sz="2400" b="0" kern="100" dirty="0" smtClean="0">
                          <a:effectLst/>
                          <a:latin typeface="+mn-lt"/>
                        </a:rPr>
                        <a:t>e/p separation</a:t>
                      </a:r>
                      <a:endParaRPr lang="zh-CN" altLang="zh-CN" sz="2400" b="0" kern="100" dirty="0" smtClean="0">
                        <a:effectLst/>
                        <a:latin typeface="+mn-lt"/>
                        <a:ea typeface="+mn-ea"/>
                        <a:cs typeface="Times New Roman"/>
                      </a:endParaRPr>
                    </a:p>
                    <a:p>
                      <a:pPr algn="l">
                        <a:spcAft>
                          <a:spcPts val="0"/>
                        </a:spcAft>
                      </a:pPr>
                      <a:endParaRPr lang="zh-CN" sz="2400" b="0" kern="100" dirty="0">
                        <a:effectLst/>
                        <a:latin typeface="+mn-lt"/>
                        <a:ea typeface="宋体"/>
                        <a:cs typeface="Times New Roman"/>
                      </a:endParaRPr>
                    </a:p>
                  </a:txBody>
                  <a:tcPr marL="68580" marR="68580" marT="0" marB="0"/>
                </a:tc>
              </a:tr>
            </a:tbl>
          </a:graphicData>
        </a:graphic>
      </p:graphicFrame>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6</a:t>
            </a:fld>
            <a:r>
              <a:rPr lang="en-US" altLang="zh-CN" smtClean="0"/>
              <a:t>/42</a:t>
            </a:r>
            <a:endParaRPr lang="en-US" altLang="zh-CN" dirty="0"/>
          </a:p>
        </p:txBody>
      </p:sp>
    </p:spTree>
    <p:extLst>
      <p:ext uri="{BB962C8B-B14F-4D97-AF65-F5344CB8AC3E}">
        <p14:creationId xmlns:p14="http://schemas.microsoft.com/office/powerpoint/2010/main" val="338118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en-US" altLang="zh-CN" smtClean="0"/>
              <a:t>Expected performance of HERD</a:t>
            </a:r>
            <a:endParaRPr lang="zh-CN" altLang="en-US" smtClean="0"/>
          </a:p>
        </p:txBody>
      </p:sp>
      <p:graphicFrame>
        <p:nvGraphicFramePr>
          <p:cNvPr id="4" name="内容占位符 3"/>
          <p:cNvGraphicFramePr>
            <a:graphicFrameLocks noGrp="1"/>
          </p:cNvGraphicFramePr>
          <p:nvPr>
            <p:ph idx="1"/>
            <p:extLst>
              <p:ext uri="{D42A27DB-BD31-4B8C-83A1-F6EECF244321}">
                <p14:modId xmlns:p14="http://schemas.microsoft.com/office/powerpoint/2010/main" val="2211733580"/>
              </p:ext>
            </p:extLst>
          </p:nvPr>
        </p:nvGraphicFramePr>
        <p:xfrm>
          <a:off x="304800" y="990600"/>
          <a:ext cx="8610600" cy="4435419"/>
        </p:xfrm>
        <a:graphic>
          <a:graphicData uri="http://schemas.openxmlformats.org/drawingml/2006/table">
            <a:tbl>
              <a:tblPr firstRow="1" firstCol="1" bandRow="1" bandCol="1">
                <a:tableStyleId>{5C22544A-7EE6-4342-B048-85BDC9FD1C3A}</a:tableStyleId>
              </a:tblPr>
              <a:tblGrid>
                <a:gridCol w="5638800"/>
                <a:gridCol w="2971800"/>
              </a:tblGrid>
              <a:tr h="513272">
                <a:tc>
                  <a:txBody>
                    <a:bodyPr/>
                    <a:lstStyle/>
                    <a:p>
                      <a:pPr algn="ctr">
                        <a:spcAft>
                          <a:spcPts val="0"/>
                        </a:spcAft>
                      </a:pPr>
                      <a:r>
                        <a:rPr lang="el-GR" sz="2400" b="0" kern="100" dirty="0" smtClean="0">
                          <a:effectLst/>
                          <a:latin typeface="+mn-lt"/>
                        </a:rPr>
                        <a:t>γ</a:t>
                      </a:r>
                      <a:r>
                        <a:rPr lang="en-US" sz="2400" b="0" kern="100" dirty="0" smtClean="0">
                          <a:effectLst/>
                          <a:latin typeface="+mn-lt"/>
                        </a:rPr>
                        <a:t>/e </a:t>
                      </a:r>
                      <a:r>
                        <a:rPr lang="en-US" sz="2400" b="0" kern="100" dirty="0">
                          <a:effectLst/>
                          <a:latin typeface="+mn-lt"/>
                        </a:rPr>
                        <a:t>energy </a:t>
                      </a:r>
                      <a:r>
                        <a:rPr lang="en-US" sz="2400" b="0" kern="100" dirty="0" smtClean="0">
                          <a:effectLst/>
                          <a:latin typeface="+mn-lt"/>
                        </a:rPr>
                        <a:t>range (</a:t>
                      </a:r>
                      <a:r>
                        <a:rPr lang="en-US" sz="2400" b="0" kern="100" dirty="0" smtClean="0">
                          <a:solidFill>
                            <a:srgbClr val="FFFF00"/>
                          </a:solidFill>
                          <a:effectLst/>
                          <a:latin typeface="+mn-lt"/>
                        </a:rPr>
                        <a:t>CALO</a:t>
                      </a:r>
                      <a:r>
                        <a:rPr lang="en-US" sz="2400" b="0" kern="100" dirty="0" smtClean="0">
                          <a:effectLst/>
                          <a:latin typeface="+mn-lt"/>
                        </a:rPr>
                        <a:t>) </a:t>
                      </a:r>
                      <a:endParaRPr lang="zh-CN" sz="2400" b="0" kern="100" dirty="0">
                        <a:effectLst/>
                        <a:latin typeface="+mn-lt"/>
                        <a:ea typeface="宋体"/>
                        <a:cs typeface="Times New Roman"/>
                      </a:endParaRPr>
                    </a:p>
                  </a:txBody>
                  <a:tcPr marL="68580" marR="68580" marT="0" marB="0">
                    <a:solidFill>
                      <a:srgbClr val="002060"/>
                    </a:solidFill>
                  </a:tcPr>
                </a:tc>
                <a:tc>
                  <a:txBody>
                    <a:bodyPr/>
                    <a:lstStyle/>
                    <a:p>
                      <a:pPr algn="ctr">
                        <a:spcAft>
                          <a:spcPts val="0"/>
                        </a:spcAft>
                      </a:pPr>
                      <a:r>
                        <a:rPr lang="en-US" sz="2400" b="0" kern="100" dirty="0">
                          <a:solidFill>
                            <a:schemeClr val="tx2"/>
                          </a:solidFill>
                          <a:effectLst/>
                          <a:latin typeface="+mn-lt"/>
                        </a:rPr>
                        <a:t>tens of GeV-10TeV</a:t>
                      </a:r>
                      <a:endParaRPr lang="zh-CN" sz="2400" b="0" kern="100" dirty="0">
                        <a:solidFill>
                          <a:schemeClr val="tx2"/>
                        </a:solidFill>
                        <a:effectLst/>
                        <a:latin typeface="+mn-lt"/>
                        <a:ea typeface="宋体"/>
                        <a:cs typeface="Times New Roman"/>
                      </a:endParaRPr>
                    </a:p>
                  </a:txBody>
                  <a:tcPr marL="68580" marR="68580" marT="0" marB="0">
                    <a:solidFill>
                      <a:srgbClr val="92D050"/>
                    </a:solidFill>
                  </a:tcPr>
                </a:tc>
              </a:tr>
              <a:tr h="513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00" dirty="0">
                          <a:effectLst/>
                          <a:latin typeface="+mn-lt"/>
                        </a:rPr>
                        <a:t>nucleon energy </a:t>
                      </a:r>
                      <a:r>
                        <a:rPr lang="en-US" sz="2400" b="0" kern="100" dirty="0" smtClean="0">
                          <a:effectLst/>
                          <a:latin typeface="+mn-lt"/>
                        </a:rPr>
                        <a:t>range (</a:t>
                      </a:r>
                      <a:r>
                        <a:rPr lang="en-US" sz="2400" b="0" kern="100" dirty="0" smtClean="0">
                          <a:solidFill>
                            <a:srgbClr val="FFFF00"/>
                          </a:solidFill>
                          <a:effectLst/>
                          <a:latin typeface="+mn-lt"/>
                        </a:rPr>
                        <a:t>CALO</a:t>
                      </a:r>
                      <a:r>
                        <a:rPr lang="en-US" sz="2400" b="0" kern="100" dirty="0" smtClean="0">
                          <a:effectLst/>
                          <a:latin typeface="+mn-lt"/>
                        </a:rPr>
                        <a:t>) </a:t>
                      </a:r>
                      <a:endParaRPr lang="zh-CN" altLang="en-US" sz="2400" b="0" kern="100" dirty="0" smtClean="0">
                        <a:effectLst/>
                        <a:latin typeface="+mn-lt"/>
                        <a:ea typeface="+mn-ea"/>
                        <a:cs typeface="Times New Roman"/>
                      </a:endParaRPr>
                    </a:p>
                  </a:txBody>
                  <a:tcPr marL="68580" marR="68580" marT="0" marB="0">
                    <a:solidFill>
                      <a:srgbClr val="002060"/>
                    </a:solidFill>
                  </a:tcPr>
                </a:tc>
                <a:tc>
                  <a:txBody>
                    <a:bodyPr/>
                    <a:lstStyle/>
                    <a:p>
                      <a:pPr algn="ctr">
                        <a:spcAft>
                          <a:spcPts val="0"/>
                        </a:spcAft>
                      </a:pPr>
                      <a:r>
                        <a:rPr lang="en-US" sz="2400" b="0" kern="100" dirty="0" smtClean="0">
                          <a:effectLst/>
                          <a:latin typeface="+mn-lt"/>
                        </a:rPr>
                        <a:t>up to </a:t>
                      </a:r>
                      <a:r>
                        <a:rPr lang="en-US" sz="2400" b="0" kern="100" dirty="0" err="1" smtClean="0">
                          <a:effectLst/>
                          <a:latin typeface="+mn-lt"/>
                        </a:rPr>
                        <a:t>PeV</a:t>
                      </a:r>
                      <a:endParaRPr lang="zh-CN" sz="2400" b="0" kern="100" dirty="0">
                        <a:effectLst/>
                        <a:latin typeface="+mn-lt"/>
                        <a:ea typeface="宋体"/>
                        <a:cs typeface="Times New Roman"/>
                      </a:endParaRPr>
                    </a:p>
                  </a:txBody>
                  <a:tcPr marL="68580" marR="68580" marT="0" marB="0">
                    <a:solidFill>
                      <a:srgbClr val="92D050"/>
                    </a:solidFill>
                  </a:tcPr>
                </a:tc>
              </a:tr>
              <a:tr h="497459">
                <a:tc>
                  <a:txBody>
                    <a:bodyPr/>
                    <a:lstStyle/>
                    <a:p>
                      <a:pPr algn="ctr">
                        <a:spcAft>
                          <a:spcPts val="0"/>
                        </a:spcAft>
                      </a:pPr>
                      <a:r>
                        <a:rPr lang="el-GR" sz="2400" b="0" kern="100" dirty="0" smtClean="0">
                          <a:effectLst/>
                          <a:latin typeface="+mn-lt"/>
                        </a:rPr>
                        <a:t>γ</a:t>
                      </a:r>
                      <a:r>
                        <a:rPr lang="en-US" sz="2400" b="0" kern="100" dirty="0" smtClean="0">
                          <a:effectLst/>
                          <a:latin typeface="+mn-lt"/>
                        </a:rPr>
                        <a:t>/e </a:t>
                      </a:r>
                      <a:r>
                        <a:rPr lang="zh-CN" sz="2400" b="0" kern="100" dirty="0" smtClean="0">
                          <a:effectLst/>
                          <a:latin typeface="+mn-lt"/>
                        </a:rPr>
                        <a:t>angular resol</a:t>
                      </a:r>
                      <a:r>
                        <a:rPr lang="en-US" altLang="zh-CN" sz="2400" b="0" kern="100" dirty="0" smtClean="0">
                          <a:effectLst/>
                          <a:latin typeface="+mn-lt"/>
                        </a:rPr>
                        <a:t>.</a:t>
                      </a:r>
                      <a:r>
                        <a:rPr lang="en-US" altLang="zh-CN" sz="2400" b="0" kern="100" baseline="0" dirty="0" smtClean="0">
                          <a:effectLst/>
                          <a:latin typeface="+mn-lt"/>
                        </a:rPr>
                        <a:t> </a:t>
                      </a:r>
                      <a:endParaRPr lang="zh-CN" sz="2400" b="0" kern="100" dirty="0">
                        <a:effectLst/>
                        <a:latin typeface="+mn-lt"/>
                        <a:ea typeface="宋体"/>
                        <a:cs typeface="Times New Roman"/>
                      </a:endParaRPr>
                    </a:p>
                  </a:txBody>
                  <a:tcPr marL="68580" marR="68580" marT="0" marB="0">
                    <a:solidFill>
                      <a:srgbClr val="002060"/>
                    </a:solidFill>
                  </a:tcPr>
                </a:tc>
                <a:tc>
                  <a:txBody>
                    <a:bodyPr/>
                    <a:lstStyle/>
                    <a:p>
                      <a:pPr algn="ctr">
                        <a:spcAft>
                          <a:spcPts val="0"/>
                        </a:spcAft>
                      </a:pPr>
                      <a:r>
                        <a:rPr lang="en-US" sz="2400" b="0" kern="100" dirty="0" smtClean="0">
                          <a:effectLst/>
                          <a:latin typeface="+mn-lt"/>
                        </a:rPr>
                        <a:t>0.1</a:t>
                      </a:r>
                      <a:r>
                        <a:rPr lang="en-US" sz="2400" b="0" kern="100" baseline="30000" dirty="0" smtClean="0">
                          <a:effectLst/>
                          <a:latin typeface="+mn-lt"/>
                        </a:rPr>
                        <a:t>o</a:t>
                      </a:r>
                      <a:endParaRPr lang="zh-CN" sz="2400" b="0" kern="100" dirty="0">
                        <a:effectLst/>
                        <a:latin typeface="+mn-lt"/>
                        <a:ea typeface="宋体"/>
                        <a:cs typeface="Times New Roman"/>
                      </a:endParaRPr>
                    </a:p>
                  </a:txBody>
                  <a:tcPr marL="68580" marR="68580" marT="0" marB="0">
                    <a:solidFill>
                      <a:srgbClr val="92D050"/>
                    </a:solidFill>
                  </a:tcPr>
                </a:tc>
              </a:tr>
              <a:tr h="513272">
                <a:tc>
                  <a:txBody>
                    <a:bodyPr/>
                    <a:lstStyle/>
                    <a:p>
                      <a:pPr algn="ctr">
                        <a:spcAft>
                          <a:spcPts val="0"/>
                        </a:spcAft>
                      </a:pPr>
                      <a:r>
                        <a:rPr lang="en-US" sz="2400" b="0" kern="100" dirty="0">
                          <a:effectLst/>
                          <a:latin typeface="+mn-lt"/>
                        </a:rPr>
                        <a:t>nucleon charge </a:t>
                      </a:r>
                      <a:r>
                        <a:rPr lang="en-US" sz="2400" b="0" kern="100" dirty="0" err="1" smtClean="0">
                          <a:effectLst/>
                          <a:latin typeface="+mn-lt"/>
                        </a:rPr>
                        <a:t>resol</a:t>
                      </a:r>
                      <a:r>
                        <a:rPr lang="en-US" sz="2400" b="0" kern="100" dirty="0" smtClean="0">
                          <a:effectLst/>
                          <a:latin typeface="+mn-lt"/>
                        </a:rPr>
                        <a:t>.</a:t>
                      </a:r>
                      <a:r>
                        <a:rPr lang="en-US" sz="2400" b="0" kern="100" baseline="0" dirty="0" smtClean="0">
                          <a:effectLst/>
                          <a:latin typeface="+mn-lt"/>
                        </a:rPr>
                        <a:t> </a:t>
                      </a:r>
                      <a:endParaRPr lang="zh-CN" sz="2400" b="0" kern="100" dirty="0">
                        <a:effectLst/>
                        <a:latin typeface="+mn-lt"/>
                        <a:ea typeface="宋体"/>
                        <a:cs typeface="Times New Roman"/>
                      </a:endParaRPr>
                    </a:p>
                  </a:txBody>
                  <a:tcPr marL="68580" marR="68580" marT="0" marB="0">
                    <a:solidFill>
                      <a:srgbClr val="002060"/>
                    </a:solidFill>
                  </a:tcPr>
                </a:tc>
                <a:tc>
                  <a:txBody>
                    <a:bodyPr/>
                    <a:lstStyle/>
                    <a:p>
                      <a:pPr algn="ctr">
                        <a:spcAft>
                          <a:spcPts val="0"/>
                        </a:spcAft>
                      </a:pPr>
                      <a:r>
                        <a:rPr lang="en-US" sz="2400" b="0" kern="100" dirty="0" smtClean="0">
                          <a:effectLst/>
                          <a:latin typeface="+mn-lt"/>
                        </a:rPr>
                        <a:t>0.1-0.15 </a:t>
                      </a:r>
                      <a:r>
                        <a:rPr lang="en-US" sz="2400" b="0" kern="100" dirty="0" err="1" smtClean="0">
                          <a:effectLst/>
                          <a:latin typeface="+mn-lt"/>
                        </a:rPr>
                        <a:t>c.u</a:t>
                      </a:r>
                      <a:endParaRPr lang="zh-CN" sz="2400" b="0" kern="100" dirty="0">
                        <a:effectLst/>
                        <a:latin typeface="+mn-lt"/>
                        <a:ea typeface="宋体"/>
                        <a:cs typeface="Times New Roman"/>
                      </a:endParaRPr>
                    </a:p>
                  </a:txBody>
                  <a:tcPr marL="68580" marR="68580" marT="0" marB="0">
                    <a:solidFill>
                      <a:srgbClr val="92D050"/>
                    </a:solidFill>
                  </a:tcPr>
                </a:tc>
              </a:tr>
              <a:tr h="401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0" kern="100" dirty="0" smtClean="0">
                          <a:effectLst/>
                          <a:latin typeface="+mn-lt"/>
                        </a:rPr>
                        <a:t>γ</a:t>
                      </a:r>
                      <a:r>
                        <a:rPr lang="en-US" sz="2400" b="0" kern="100" dirty="0" smtClean="0">
                          <a:effectLst/>
                          <a:latin typeface="+mn-lt"/>
                        </a:rPr>
                        <a:t>/e  </a:t>
                      </a:r>
                      <a:r>
                        <a:rPr lang="en-US" sz="2400" b="0" kern="100" dirty="0">
                          <a:effectLst/>
                          <a:latin typeface="+mn-lt"/>
                        </a:rPr>
                        <a:t>energy </a:t>
                      </a:r>
                      <a:r>
                        <a:rPr lang="en-US" sz="2400" b="0" kern="100" dirty="0" smtClean="0">
                          <a:effectLst/>
                          <a:latin typeface="+mn-lt"/>
                        </a:rPr>
                        <a:t>resolution (</a:t>
                      </a:r>
                      <a:r>
                        <a:rPr lang="en-US" sz="2400" b="0" kern="100" dirty="0" smtClean="0">
                          <a:solidFill>
                            <a:srgbClr val="FFFF00"/>
                          </a:solidFill>
                          <a:effectLst/>
                          <a:latin typeface="+mn-lt"/>
                        </a:rPr>
                        <a:t>CALO</a:t>
                      </a:r>
                      <a:r>
                        <a:rPr lang="en-US" sz="2400" b="0" kern="100" dirty="0" smtClean="0">
                          <a:effectLst/>
                          <a:latin typeface="+mn-lt"/>
                        </a:rPr>
                        <a:t>) </a:t>
                      </a:r>
                      <a:endParaRPr lang="zh-CN" altLang="en-US" sz="2400" b="0" kern="100" dirty="0" smtClean="0">
                        <a:effectLst/>
                        <a:latin typeface="+mn-lt"/>
                        <a:ea typeface="+mn-ea"/>
                        <a:cs typeface="Times New Roman"/>
                      </a:endParaRPr>
                    </a:p>
                  </a:txBody>
                  <a:tcPr marL="68580" marR="68580" marT="0" marB="0">
                    <a:solidFill>
                      <a:srgbClr val="002060"/>
                    </a:solidFill>
                  </a:tcPr>
                </a:tc>
                <a:tc>
                  <a:txBody>
                    <a:bodyPr/>
                    <a:lstStyle/>
                    <a:p>
                      <a:pPr algn="ctr">
                        <a:spcAft>
                          <a:spcPts val="0"/>
                        </a:spcAft>
                      </a:pPr>
                      <a:r>
                        <a:rPr lang="en-US" sz="2400" b="0" kern="100" dirty="0" smtClean="0">
                          <a:effectLst/>
                          <a:latin typeface="+mn-lt"/>
                        </a:rPr>
                        <a:t>&lt;1</a:t>
                      </a:r>
                      <a:r>
                        <a:rPr lang="en-US" sz="2400" b="0" kern="100" dirty="0">
                          <a:effectLst/>
                          <a:latin typeface="+mn-lt"/>
                        </a:rPr>
                        <a:t>%@200GeV</a:t>
                      </a:r>
                      <a:endParaRPr lang="zh-CN" sz="2400" b="0" kern="100" dirty="0">
                        <a:effectLst/>
                        <a:latin typeface="+mn-lt"/>
                        <a:ea typeface="宋体"/>
                        <a:cs typeface="Times New Roman"/>
                      </a:endParaRPr>
                    </a:p>
                  </a:txBody>
                  <a:tcPr marL="68580" marR="68580" marT="0" marB="0">
                    <a:solidFill>
                      <a:srgbClr val="92D050"/>
                    </a:solidFill>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00" dirty="0" smtClean="0">
                          <a:effectLst/>
                          <a:latin typeface="+mn-lt"/>
                        </a:rPr>
                        <a:t>proton </a:t>
                      </a:r>
                      <a:r>
                        <a:rPr lang="en-US" sz="2400" b="0" kern="100" dirty="0">
                          <a:effectLst/>
                          <a:latin typeface="+mn-lt"/>
                        </a:rPr>
                        <a:t>energy </a:t>
                      </a:r>
                      <a:r>
                        <a:rPr lang="en-US" sz="2400" b="0" kern="100" dirty="0" smtClean="0">
                          <a:effectLst/>
                          <a:latin typeface="+mn-lt"/>
                        </a:rPr>
                        <a:t>resolution (</a:t>
                      </a:r>
                      <a:r>
                        <a:rPr lang="en-US" sz="2400" b="0" kern="100" dirty="0" smtClean="0">
                          <a:solidFill>
                            <a:srgbClr val="FFFF00"/>
                          </a:solidFill>
                          <a:effectLst/>
                          <a:latin typeface="+mn-lt"/>
                        </a:rPr>
                        <a:t>CALO</a:t>
                      </a:r>
                      <a:r>
                        <a:rPr lang="en-US" sz="2400" b="0" kern="100" dirty="0" smtClean="0">
                          <a:effectLst/>
                          <a:latin typeface="+mn-lt"/>
                        </a:rPr>
                        <a:t>) </a:t>
                      </a:r>
                      <a:endParaRPr lang="zh-CN" altLang="en-US" sz="2400" b="0" kern="100" dirty="0" smtClean="0">
                        <a:effectLst/>
                        <a:latin typeface="+mn-lt"/>
                        <a:ea typeface="+mn-ea"/>
                        <a:cs typeface="Times New Roman"/>
                      </a:endParaRPr>
                    </a:p>
                  </a:txBody>
                  <a:tcPr marL="68580" marR="68580" marT="0" marB="0">
                    <a:solidFill>
                      <a:srgbClr val="002060"/>
                    </a:solidFill>
                  </a:tcPr>
                </a:tc>
                <a:tc>
                  <a:txBody>
                    <a:bodyPr/>
                    <a:lstStyle/>
                    <a:p>
                      <a:pPr algn="ctr">
                        <a:spcAft>
                          <a:spcPts val="0"/>
                        </a:spcAft>
                      </a:pPr>
                      <a:r>
                        <a:rPr lang="en-US" sz="2400" b="0" kern="100" dirty="0" smtClean="0">
                          <a:effectLst/>
                          <a:latin typeface="+mn-lt"/>
                        </a:rPr>
                        <a:t>20%</a:t>
                      </a:r>
                      <a:endParaRPr lang="zh-CN" sz="2400" b="0" kern="100" dirty="0">
                        <a:effectLst/>
                        <a:latin typeface="+mn-lt"/>
                        <a:ea typeface="宋体"/>
                        <a:cs typeface="Times New Roman"/>
                      </a:endParaRPr>
                    </a:p>
                  </a:txBody>
                  <a:tcPr marL="68580" marR="68580" marT="0" marB="0">
                    <a:solidFill>
                      <a:srgbClr val="92D050"/>
                    </a:solidFill>
                  </a:tcPr>
                </a:tc>
              </a:tr>
              <a:tr h="513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00" dirty="0">
                          <a:effectLst/>
                          <a:latin typeface="+mn-lt"/>
                        </a:rPr>
                        <a:t>e/p separation </a:t>
                      </a:r>
                      <a:r>
                        <a:rPr lang="en-US" sz="2400" b="0" kern="100" dirty="0" smtClean="0">
                          <a:effectLst/>
                          <a:latin typeface="+mn-lt"/>
                        </a:rPr>
                        <a:t>power (</a:t>
                      </a:r>
                      <a:r>
                        <a:rPr lang="en-US" sz="2400" b="0" kern="100" dirty="0" smtClean="0">
                          <a:solidFill>
                            <a:srgbClr val="FFFF00"/>
                          </a:solidFill>
                          <a:effectLst/>
                          <a:latin typeface="+mn-lt"/>
                        </a:rPr>
                        <a:t>CALO</a:t>
                      </a:r>
                      <a:r>
                        <a:rPr lang="en-US" sz="2400" b="0" kern="100" dirty="0" smtClean="0">
                          <a:effectLst/>
                          <a:latin typeface="+mn-lt"/>
                        </a:rPr>
                        <a:t>) </a:t>
                      </a:r>
                      <a:endParaRPr lang="zh-CN" altLang="en-US" sz="2400" b="0" kern="100" dirty="0" smtClean="0">
                        <a:effectLst/>
                        <a:latin typeface="+mn-lt"/>
                        <a:ea typeface="+mn-ea"/>
                        <a:cs typeface="Times New Roman"/>
                      </a:endParaRPr>
                    </a:p>
                  </a:txBody>
                  <a:tcPr marL="68580" marR="68580" marT="0" marB="0">
                    <a:solidFill>
                      <a:srgbClr val="002060"/>
                    </a:solidFill>
                  </a:tcPr>
                </a:tc>
                <a:tc>
                  <a:txBody>
                    <a:bodyPr/>
                    <a:lstStyle/>
                    <a:p>
                      <a:pPr algn="ctr">
                        <a:spcAft>
                          <a:spcPts val="0"/>
                        </a:spcAft>
                      </a:pPr>
                      <a:r>
                        <a:rPr lang="en-US" sz="2400" b="0" kern="100" dirty="0" smtClean="0">
                          <a:effectLst/>
                          <a:latin typeface="+mn-lt"/>
                        </a:rPr>
                        <a:t>&lt;10</a:t>
                      </a:r>
                      <a:r>
                        <a:rPr lang="en-US" sz="2400" b="0" kern="100" baseline="30000" dirty="0" smtClean="0">
                          <a:effectLst/>
                          <a:latin typeface="+mn-lt"/>
                        </a:rPr>
                        <a:t>-5</a:t>
                      </a:r>
                      <a:endParaRPr lang="zh-CN" sz="2400" b="0" kern="100" dirty="0">
                        <a:effectLst/>
                        <a:latin typeface="+mn-lt"/>
                        <a:ea typeface="宋体"/>
                        <a:cs typeface="Times New Roman"/>
                      </a:endParaRPr>
                    </a:p>
                  </a:txBody>
                  <a:tcPr marL="68580" marR="68580" marT="0" marB="0">
                    <a:solidFill>
                      <a:srgbClr val="92D050"/>
                    </a:solidFill>
                  </a:tcPr>
                </a:tc>
              </a:tr>
              <a:tr h="513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00" dirty="0" smtClean="0">
                          <a:effectLst/>
                          <a:latin typeface="+mn-lt"/>
                        </a:rPr>
                        <a:t>electron eff. geometrical factor</a:t>
                      </a:r>
                      <a:r>
                        <a:rPr lang="en-US" sz="2400" b="0" kern="100" baseline="0" dirty="0" smtClean="0">
                          <a:effectLst/>
                          <a:latin typeface="+mn-lt"/>
                        </a:rPr>
                        <a:t> </a:t>
                      </a:r>
                      <a:r>
                        <a:rPr lang="en-US" sz="2400" b="0" kern="100" dirty="0" smtClean="0">
                          <a:effectLst/>
                          <a:latin typeface="+mn-lt"/>
                        </a:rPr>
                        <a:t>(</a:t>
                      </a:r>
                      <a:r>
                        <a:rPr lang="en-US" sz="2400" b="0" kern="100" dirty="0" smtClean="0">
                          <a:solidFill>
                            <a:srgbClr val="FFFF00"/>
                          </a:solidFill>
                          <a:effectLst/>
                          <a:latin typeface="+mn-lt"/>
                        </a:rPr>
                        <a:t>CALO</a:t>
                      </a:r>
                      <a:r>
                        <a:rPr lang="en-US" sz="2400" b="0" kern="100" dirty="0" smtClean="0">
                          <a:effectLst/>
                          <a:latin typeface="+mn-lt"/>
                        </a:rPr>
                        <a:t>) </a:t>
                      </a:r>
                      <a:endParaRPr lang="zh-CN" altLang="en-US" sz="2400" b="0" kern="100" dirty="0" smtClean="0">
                        <a:effectLst/>
                        <a:latin typeface="+mn-lt"/>
                        <a:ea typeface="+mn-ea"/>
                        <a:cs typeface="Times New Roman"/>
                      </a:endParaRPr>
                    </a:p>
                  </a:txBody>
                  <a:tcPr marL="68580" marR="68580" marT="0" marB="0">
                    <a:solidFill>
                      <a:srgbClr val="002060"/>
                    </a:solidFill>
                  </a:tcPr>
                </a:tc>
                <a:tc>
                  <a:txBody>
                    <a:bodyPr/>
                    <a:lstStyle/>
                    <a:p>
                      <a:pPr algn="ctr">
                        <a:spcAft>
                          <a:spcPts val="0"/>
                        </a:spcAft>
                      </a:pPr>
                      <a:r>
                        <a:rPr lang="en-US" sz="2400" b="0" kern="100" dirty="0" smtClean="0">
                          <a:effectLst/>
                          <a:latin typeface="+mn-lt"/>
                        </a:rPr>
                        <a:t>3.7 m</a:t>
                      </a:r>
                      <a:r>
                        <a:rPr lang="en-US" sz="2400" b="0" kern="100" baseline="30000" dirty="0" smtClean="0">
                          <a:effectLst/>
                          <a:latin typeface="+mn-lt"/>
                        </a:rPr>
                        <a:t>2</a:t>
                      </a:r>
                      <a:r>
                        <a:rPr lang="en-US" sz="2400" b="0" kern="100" dirty="0" smtClean="0">
                          <a:effectLst/>
                          <a:latin typeface="+mn-lt"/>
                        </a:rPr>
                        <a:t>sr@600 </a:t>
                      </a:r>
                      <a:r>
                        <a:rPr lang="en-US" sz="2400" b="0" kern="100" dirty="0" err="1">
                          <a:effectLst/>
                          <a:latin typeface="+mn-lt"/>
                        </a:rPr>
                        <a:t>GeV</a:t>
                      </a:r>
                      <a:endParaRPr lang="zh-CN" sz="2400" b="0" kern="100" dirty="0">
                        <a:effectLst/>
                        <a:latin typeface="+mn-lt"/>
                        <a:ea typeface="宋体"/>
                        <a:cs typeface="Times New Roman"/>
                      </a:endParaRPr>
                    </a:p>
                  </a:txBody>
                  <a:tcPr marL="68580" marR="68580" marT="0" marB="0">
                    <a:solidFill>
                      <a:srgbClr val="92D050"/>
                    </a:solidFill>
                  </a:tcPr>
                </a:tc>
              </a:tr>
              <a:tr h="513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00" dirty="0" smtClean="0">
                          <a:effectLst/>
                          <a:latin typeface="+mn-lt"/>
                        </a:rPr>
                        <a:t>proton eff. geometrical factor (</a:t>
                      </a:r>
                      <a:r>
                        <a:rPr lang="en-US" sz="2400" b="0" kern="100" dirty="0" smtClean="0">
                          <a:solidFill>
                            <a:srgbClr val="FFFF00"/>
                          </a:solidFill>
                          <a:effectLst/>
                          <a:latin typeface="+mn-lt"/>
                        </a:rPr>
                        <a:t>CALO</a:t>
                      </a:r>
                      <a:r>
                        <a:rPr lang="en-US" sz="2400" b="0" kern="100" dirty="0" smtClean="0">
                          <a:effectLst/>
                          <a:latin typeface="+mn-lt"/>
                        </a:rPr>
                        <a:t>) </a:t>
                      </a:r>
                      <a:endParaRPr lang="zh-CN" altLang="en-US" sz="2400" b="0" kern="100" dirty="0" smtClean="0">
                        <a:effectLst/>
                        <a:latin typeface="+mn-lt"/>
                        <a:ea typeface="+mn-ea"/>
                        <a:cs typeface="Times New Roman"/>
                      </a:endParaRPr>
                    </a:p>
                  </a:txBody>
                  <a:tcPr marL="68580" marR="68580" marT="0" marB="0">
                    <a:solidFill>
                      <a:srgbClr val="002060"/>
                    </a:solidFill>
                  </a:tcPr>
                </a:tc>
                <a:tc>
                  <a:txBody>
                    <a:bodyPr/>
                    <a:lstStyle/>
                    <a:p>
                      <a:pPr algn="ctr">
                        <a:spcAft>
                          <a:spcPts val="0"/>
                        </a:spcAft>
                      </a:pPr>
                      <a:r>
                        <a:rPr lang="en-US" sz="2400" b="0" kern="100" dirty="0" smtClean="0">
                          <a:effectLst/>
                          <a:latin typeface="+mn-lt"/>
                        </a:rPr>
                        <a:t>2.6 m</a:t>
                      </a:r>
                      <a:r>
                        <a:rPr lang="en-US" sz="2400" b="0" kern="100" baseline="30000" dirty="0" smtClean="0">
                          <a:effectLst/>
                          <a:latin typeface="+mn-lt"/>
                        </a:rPr>
                        <a:t>2</a:t>
                      </a:r>
                      <a:r>
                        <a:rPr lang="en-US" sz="2400" b="0" kern="100" dirty="0" smtClean="0">
                          <a:effectLst/>
                          <a:latin typeface="+mn-lt"/>
                        </a:rPr>
                        <a:t>sr@400 </a:t>
                      </a:r>
                      <a:r>
                        <a:rPr lang="en-US" sz="2400" b="0" kern="100" dirty="0" err="1">
                          <a:effectLst/>
                          <a:latin typeface="+mn-lt"/>
                        </a:rPr>
                        <a:t>TeV</a:t>
                      </a:r>
                      <a:endParaRPr lang="zh-CN" sz="2400" b="0" kern="100" dirty="0">
                        <a:effectLst/>
                        <a:latin typeface="+mn-lt"/>
                        <a:ea typeface="宋体"/>
                        <a:cs typeface="Times New Roman"/>
                      </a:endParaRPr>
                    </a:p>
                  </a:txBody>
                  <a:tcPr marL="68580" marR="68580" marT="0" marB="0">
                    <a:solidFill>
                      <a:srgbClr val="92D050"/>
                    </a:solidFill>
                  </a:tcPr>
                </a:tc>
              </a:tr>
            </a:tbl>
          </a:graphicData>
        </a:graphic>
      </p:graphicFrame>
      <p:sp>
        <p:nvSpPr>
          <p:cNvPr id="2" name="文本框 1"/>
          <p:cNvSpPr txBox="1"/>
          <p:nvPr/>
        </p:nvSpPr>
        <p:spPr>
          <a:xfrm>
            <a:off x="1600200" y="5562600"/>
            <a:ext cx="6890028" cy="523220"/>
          </a:xfrm>
          <a:prstGeom prst="rect">
            <a:avLst/>
          </a:prstGeom>
          <a:noFill/>
        </p:spPr>
        <p:txBody>
          <a:bodyPr wrap="none" rtlCol="0">
            <a:spAutoFit/>
          </a:bodyPr>
          <a:lstStyle/>
          <a:p>
            <a:r>
              <a:rPr lang="en-US" altLang="zh-CN" sz="2800" dirty="0" smtClean="0">
                <a:latin typeface="+mn-lt"/>
                <a:ea typeface="黑体" pitchFamily="2" charset="-122"/>
              </a:rPr>
              <a:t>Acceptance &amp; H-energy &gt; n10X all others </a:t>
            </a:r>
            <a:endParaRPr lang="zh-CN" altLang="en-US" sz="2800" dirty="0" smtClean="0">
              <a:latin typeface="+mn-lt"/>
              <a:ea typeface="黑体" pitchFamily="2" charset="-122"/>
            </a:endParaRPr>
          </a:p>
        </p:txBody>
      </p:sp>
      <p:sp>
        <p:nvSpPr>
          <p:cNvPr id="5" name="灯片编号占位符 4"/>
          <p:cNvSpPr>
            <a:spLocks noGrp="1"/>
          </p:cNvSpPr>
          <p:nvPr>
            <p:ph type="sldNum" sz="quarter" idx="4"/>
          </p:nvPr>
        </p:nvSpPr>
        <p:spPr/>
        <p:txBody>
          <a:bodyPr/>
          <a:lstStyle/>
          <a:p>
            <a:pPr>
              <a:defRPr/>
            </a:pPr>
            <a:fld id="{F706CEA0-A585-442F-A5F6-80740CEF7941}" type="slidenum">
              <a:rPr lang="en-US" altLang="zh-CN" smtClean="0"/>
              <a:pPr>
                <a:defRPr/>
              </a:pPr>
              <a:t>7</a:t>
            </a:fld>
            <a:r>
              <a:rPr lang="en-US" altLang="zh-CN" smtClean="0"/>
              <a:t>/42</a:t>
            </a:r>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Other detectors: Top down </a:t>
            </a:r>
            <a:r>
              <a:rPr lang="en-US" altLang="zh-CN" dirty="0" smtClean="0">
                <a:sym typeface="Wingdings" pitchFamily="2" charset="2"/>
              </a:rPr>
              <a:t> “small” </a:t>
            </a:r>
            <a:r>
              <a:rPr lang="en-US" altLang="zh-CN" dirty="0" err="1" smtClean="0">
                <a:sym typeface="Wingdings" pitchFamily="2" charset="2"/>
              </a:rPr>
              <a:t>FoV</a:t>
            </a:r>
            <a:endParaRPr lang="zh-CN" altLang="en-US" dirty="0"/>
          </a:p>
        </p:txBody>
      </p:sp>
      <p:pic>
        <p:nvPicPr>
          <p:cNvPr id="4" name="Picture 2" descr="AMS Final Design"/>
          <p:cNvPicPr>
            <a:picLocks noChangeAspect="1" noChangeArrowheads="1"/>
          </p:cNvPicPr>
          <p:nvPr/>
        </p:nvPicPr>
        <p:blipFill>
          <a:blip r:embed="rId3" cstate="print"/>
          <a:srcRect l="10477" r="10477"/>
          <a:stretch>
            <a:fillRect/>
          </a:stretch>
        </p:blipFill>
        <p:spPr bwMode="auto">
          <a:xfrm>
            <a:off x="457200" y="914400"/>
            <a:ext cx="3754604" cy="267176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4953000" y="914400"/>
            <a:ext cx="3901313" cy="2590800"/>
          </a:xfrm>
          <a:prstGeom prst="rect">
            <a:avLst/>
          </a:prstGeom>
          <a:noFill/>
          <a:ln w="28575" algn="ctr">
            <a:noFill/>
            <a:prstDash val="dash"/>
            <a:miter lim="800000"/>
            <a:headEnd/>
            <a:tailEnd/>
          </a:ln>
        </p:spPr>
      </p:pic>
      <p:pic>
        <p:nvPicPr>
          <p:cNvPr id="6" name="Picture 2"/>
          <p:cNvPicPr>
            <a:picLocks noChangeAspect="1" noChangeArrowheads="1"/>
          </p:cNvPicPr>
          <p:nvPr/>
        </p:nvPicPr>
        <p:blipFill>
          <a:blip r:embed="rId5">
            <a:lum bright="-10000"/>
          </a:blip>
          <a:srcRect r="22229"/>
          <a:stretch>
            <a:fillRect/>
          </a:stretch>
        </p:blipFill>
        <p:spPr bwMode="auto">
          <a:xfrm>
            <a:off x="5105400" y="3657600"/>
            <a:ext cx="3843337" cy="2911123"/>
          </a:xfrm>
          <a:prstGeom prst="rect">
            <a:avLst/>
          </a:prstGeom>
          <a:noFill/>
          <a:ln w="9525" algn="ctr">
            <a:noFill/>
            <a:miter lim="800000"/>
            <a:headEnd/>
            <a:tailEnd/>
          </a:ln>
        </p:spPr>
      </p:pic>
      <p:pic>
        <p:nvPicPr>
          <p:cNvPr id="7" name="Picture 2"/>
          <p:cNvPicPr>
            <a:picLocks noChangeAspect="1" noChangeArrowheads="1"/>
          </p:cNvPicPr>
          <p:nvPr/>
        </p:nvPicPr>
        <p:blipFill>
          <a:blip r:embed="rId6">
            <a:lum bright="-10000"/>
          </a:blip>
          <a:srcRect/>
          <a:stretch>
            <a:fillRect/>
          </a:stretch>
        </p:blipFill>
        <p:spPr bwMode="auto">
          <a:xfrm>
            <a:off x="533400" y="3657600"/>
            <a:ext cx="3595687" cy="2755405"/>
          </a:xfrm>
          <a:prstGeom prst="rect">
            <a:avLst/>
          </a:prstGeom>
          <a:noFill/>
          <a:ln w="9525" algn="ctr">
            <a:noFill/>
            <a:miter lim="800000"/>
            <a:headEnd/>
            <a:tailEnd/>
          </a:ln>
        </p:spPr>
      </p:pic>
      <p:sp>
        <p:nvSpPr>
          <p:cNvPr id="8" name="TextBox 7"/>
          <p:cNvSpPr txBox="1"/>
          <p:nvPr/>
        </p:nvSpPr>
        <p:spPr>
          <a:xfrm>
            <a:off x="2209800" y="4495800"/>
            <a:ext cx="2286000" cy="954107"/>
          </a:xfrm>
          <a:prstGeom prst="rect">
            <a:avLst/>
          </a:prstGeom>
          <a:noFill/>
        </p:spPr>
        <p:txBody>
          <a:bodyPr wrap="square" rtlCol="0">
            <a:spAutoFit/>
          </a:bodyPr>
          <a:lstStyle/>
          <a:p>
            <a:r>
              <a:rPr lang="en-US" altLang="zh-CN" sz="2800" dirty="0" smtClean="0">
                <a:latin typeface="+mn-lt"/>
                <a:ea typeface="黑体" pitchFamily="2" charset="-122"/>
              </a:rPr>
              <a:t>ISS-CREAM: 2017?</a:t>
            </a:r>
            <a:endParaRPr lang="zh-CN" altLang="en-US" sz="2800" dirty="0">
              <a:latin typeface="+mn-lt"/>
              <a:ea typeface="黑体" pitchFamily="2" charset="-122"/>
            </a:endParaRPr>
          </a:p>
        </p:txBody>
      </p:sp>
      <p:sp>
        <p:nvSpPr>
          <p:cNvPr id="9" name="TextBox 8"/>
          <p:cNvSpPr txBox="1"/>
          <p:nvPr/>
        </p:nvSpPr>
        <p:spPr>
          <a:xfrm>
            <a:off x="6096000" y="3591580"/>
            <a:ext cx="2999796" cy="523220"/>
          </a:xfrm>
          <a:prstGeom prst="rect">
            <a:avLst/>
          </a:prstGeom>
          <a:noFill/>
        </p:spPr>
        <p:txBody>
          <a:bodyPr wrap="none" rtlCol="0">
            <a:spAutoFit/>
          </a:bodyPr>
          <a:lstStyle/>
          <a:p>
            <a:r>
              <a:rPr lang="en-US" altLang="zh-CN" sz="2800" dirty="0" smtClean="0">
                <a:latin typeface="+mn-lt"/>
                <a:ea typeface="黑体" pitchFamily="2" charset="-122"/>
              </a:rPr>
              <a:t>ISS-CALET: 2015</a:t>
            </a:r>
            <a:endParaRPr lang="zh-CN" altLang="en-US" sz="2800" dirty="0">
              <a:latin typeface="+mn-lt"/>
              <a:ea typeface="黑体" pitchFamily="2" charset="-122"/>
            </a:endParaRPr>
          </a:p>
        </p:txBody>
      </p:sp>
      <p:sp>
        <p:nvSpPr>
          <p:cNvPr id="10" name="TextBox 9"/>
          <p:cNvSpPr txBox="1"/>
          <p:nvPr/>
        </p:nvSpPr>
        <p:spPr>
          <a:xfrm>
            <a:off x="152400" y="2819400"/>
            <a:ext cx="1828800" cy="954107"/>
          </a:xfrm>
          <a:prstGeom prst="rect">
            <a:avLst/>
          </a:prstGeom>
          <a:noFill/>
        </p:spPr>
        <p:txBody>
          <a:bodyPr wrap="square" rtlCol="0">
            <a:spAutoFit/>
          </a:bodyPr>
          <a:lstStyle/>
          <a:p>
            <a:r>
              <a:rPr lang="en-US" altLang="zh-CN" sz="2800" dirty="0" smtClean="0">
                <a:latin typeface="+mn-lt"/>
                <a:ea typeface="黑体" pitchFamily="2" charset="-122"/>
              </a:rPr>
              <a:t>ISS-AMS: 2011</a:t>
            </a:r>
            <a:endParaRPr lang="zh-CN" altLang="en-US" sz="2800" dirty="0">
              <a:latin typeface="+mn-lt"/>
              <a:ea typeface="黑体" pitchFamily="2" charset="-122"/>
            </a:endParaRPr>
          </a:p>
        </p:txBody>
      </p:sp>
      <p:sp>
        <p:nvSpPr>
          <p:cNvPr id="11" name="TextBox 10"/>
          <p:cNvSpPr txBox="1"/>
          <p:nvPr/>
        </p:nvSpPr>
        <p:spPr>
          <a:xfrm>
            <a:off x="4267199" y="1600200"/>
            <a:ext cx="1752601" cy="954107"/>
          </a:xfrm>
          <a:prstGeom prst="rect">
            <a:avLst/>
          </a:prstGeom>
          <a:noFill/>
        </p:spPr>
        <p:txBody>
          <a:bodyPr wrap="square" rtlCol="0">
            <a:spAutoFit/>
          </a:bodyPr>
          <a:lstStyle/>
          <a:p>
            <a:r>
              <a:rPr lang="en-US" altLang="zh-CN" sz="2800" dirty="0" smtClean="0">
                <a:latin typeface="+mn-lt"/>
                <a:ea typeface="黑体" pitchFamily="2" charset="-122"/>
              </a:rPr>
              <a:t>DAMPE</a:t>
            </a:r>
          </a:p>
          <a:p>
            <a:r>
              <a:rPr lang="en-US" altLang="zh-CN" sz="2800" dirty="0" smtClean="0">
                <a:latin typeface="+mn-lt"/>
                <a:ea typeface="黑体" pitchFamily="2" charset="-122"/>
              </a:rPr>
              <a:t>2015</a:t>
            </a:r>
            <a:endParaRPr lang="zh-CN" altLang="en-US" sz="2800" dirty="0">
              <a:latin typeface="+mn-lt"/>
              <a:ea typeface="黑体" pitchFamily="2" charset="-122"/>
            </a:endParaRPr>
          </a:p>
        </p:txBody>
      </p:sp>
      <p:sp>
        <p:nvSpPr>
          <p:cNvPr id="12" name="灯片编号占位符 11"/>
          <p:cNvSpPr>
            <a:spLocks noGrp="1"/>
          </p:cNvSpPr>
          <p:nvPr>
            <p:ph type="sldNum" sz="quarter" idx="4"/>
          </p:nvPr>
        </p:nvSpPr>
        <p:spPr/>
        <p:txBody>
          <a:bodyPr/>
          <a:lstStyle/>
          <a:p>
            <a:pPr>
              <a:defRPr/>
            </a:pPr>
            <a:fld id="{F706CEA0-A585-442F-A5F6-80740CEF7941}" type="slidenum">
              <a:rPr lang="en-US" altLang="zh-CN" smtClean="0"/>
              <a:pPr>
                <a:defRPr/>
              </a:pPr>
              <a:t>8</a:t>
            </a:fld>
            <a:r>
              <a:rPr lang="en-US" altLang="zh-CN" smtClean="0"/>
              <a:t>/42</a:t>
            </a:r>
            <a:endParaRPr lang="en-US" altLang="zh-CN" dirty="0"/>
          </a:p>
        </p:txBody>
      </p:sp>
    </p:spTree>
    <p:extLst>
      <p:ext uri="{BB962C8B-B14F-4D97-AF65-F5344CB8AC3E}">
        <p14:creationId xmlns:p14="http://schemas.microsoft.com/office/powerpoint/2010/main" val="239434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5"/>
          <p:cNvSpPr>
            <a:spLocks noGrp="1"/>
          </p:cNvSpPr>
          <p:nvPr>
            <p:ph type="title"/>
          </p:nvPr>
        </p:nvSpPr>
        <p:spPr/>
        <p:txBody>
          <a:bodyPr/>
          <a:lstStyle/>
          <a:p>
            <a:r>
              <a:rPr lang="en-US" altLang="zh-CN" dirty="0" smtClean="0"/>
              <a:t>HERD Design</a:t>
            </a:r>
            <a:r>
              <a:rPr lang="zh-CN" altLang="en-US" dirty="0" smtClean="0"/>
              <a:t>：</a:t>
            </a:r>
            <a:r>
              <a:rPr lang="en-US" altLang="zh-CN" dirty="0" smtClean="0">
                <a:solidFill>
                  <a:srgbClr val="FF0000"/>
                </a:solidFill>
              </a:rPr>
              <a:t>3D </a:t>
            </a:r>
            <a:r>
              <a:rPr lang="en-US" altLang="zh-CN" dirty="0" err="1" smtClean="0">
                <a:solidFill>
                  <a:srgbClr val="FF0000"/>
                </a:solidFill>
              </a:rPr>
              <a:t>Calo</a:t>
            </a:r>
            <a:r>
              <a:rPr lang="en-US" altLang="zh-CN" dirty="0" smtClean="0">
                <a:solidFill>
                  <a:srgbClr val="FF0000"/>
                </a:solidFill>
              </a:rPr>
              <a:t> &amp; 5-Side Sensitive</a:t>
            </a:r>
            <a:endParaRPr lang="zh-CN" altLang="en-US" dirty="0" smtClean="0">
              <a:solidFill>
                <a:srgbClr val="FF0000"/>
              </a:solidFill>
            </a:endParaRPr>
          </a:p>
        </p:txBody>
      </p:sp>
      <p:pic>
        <p:nvPicPr>
          <p:cNvPr id="8195" name="图片 6" descr="C:\Users\mingxu\Pictures\herd_周总.png"/>
          <p:cNvPicPr>
            <a:picLocks noChangeAspect="1" noChangeArrowheads="1"/>
          </p:cNvPicPr>
          <p:nvPr/>
        </p:nvPicPr>
        <p:blipFill>
          <a:blip r:embed="rId2"/>
          <a:srcRect l="1180"/>
          <a:stretch>
            <a:fillRect/>
          </a:stretch>
        </p:blipFill>
        <p:spPr bwMode="auto">
          <a:xfrm>
            <a:off x="5068888" y="838200"/>
            <a:ext cx="4075112" cy="4930775"/>
          </a:xfrm>
          <a:prstGeom prst="rect">
            <a:avLst/>
          </a:prstGeom>
          <a:noFill/>
          <a:ln w="9525">
            <a:noFill/>
            <a:miter lim="800000"/>
            <a:headEnd/>
            <a:tailEnd/>
          </a:ln>
        </p:spPr>
      </p:pic>
      <p:sp>
        <p:nvSpPr>
          <p:cNvPr id="8196" name="TextBox 8"/>
          <p:cNvSpPr txBox="1">
            <a:spLocks noChangeArrowheads="1"/>
          </p:cNvSpPr>
          <p:nvPr/>
        </p:nvSpPr>
        <p:spPr bwMode="auto">
          <a:xfrm>
            <a:off x="152400" y="838200"/>
            <a:ext cx="4916488" cy="830997"/>
          </a:xfrm>
          <a:prstGeom prst="rect">
            <a:avLst/>
          </a:prstGeom>
          <a:noFill/>
          <a:ln w="9525">
            <a:noFill/>
            <a:miter lim="800000"/>
            <a:headEnd/>
            <a:tailEnd/>
          </a:ln>
        </p:spPr>
        <p:txBody>
          <a:bodyPr wrap="square">
            <a:spAutoFit/>
          </a:bodyPr>
          <a:lstStyle/>
          <a:p>
            <a:pPr eaLnBrk="0" hangingPunct="0"/>
            <a:r>
              <a:rPr lang="en-US" altLang="zh-CN" sz="2400" dirty="0" smtClean="0">
                <a:solidFill>
                  <a:srgbClr val="FF0000"/>
                </a:solidFill>
                <a:ea typeface="黑体" pitchFamily="49" charset="-122"/>
              </a:rPr>
              <a:t>n10X acceptance than others, but weight  2.3 T </a:t>
            </a:r>
            <a:r>
              <a:rPr lang="en-US" altLang="zh-CN" sz="2400" dirty="0" smtClean="0">
                <a:ea typeface="黑体" pitchFamily="49" charset="-122"/>
              </a:rPr>
              <a:t>~1/3 AMS</a:t>
            </a:r>
            <a:endParaRPr lang="zh-CN" altLang="en-US" sz="2400" dirty="0">
              <a:ea typeface="黑体" pitchFamily="49" charset="-122"/>
            </a:endParaRPr>
          </a:p>
        </p:txBody>
      </p:sp>
      <p:pic>
        <p:nvPicPr>
          <p:cNvPr id="8198" name="Picture 2" descr="HERD 示意图3"/>
          <p:cNvPicPr>
            <a:picLocks noChangeAspect="1" noChangeArrowheads="1"/>
          </p:cNvPicPr>
          <p:nvPr/>
        </p:nvPicPr>
        <p:blipFill>
          <a:blip r:embed="rId3"/>
          <a:srcRect l="10881" t="3471" r="7773" b="8495"/>
          <a:stretch>
            <a:fillRect/>
          </a:stretch>
        </p:blipFill>
        <p:spPr bwMode="auto">
          <a:xfrm>
            <a:off x="5105400" y="3505200"/>
            <a:ext cx="2286000" cy="2212975"/>
          </a:xfrm>
          <a:prstGeom prst="rect">
            <a:avLst/>
          </a:prstGeom>
          <a:noFill/>
          <a:ln w="9525">
            <a:noFill/>
            <a:miter lim="800000"/>
            <a:headEnd/>
            <a:tailEnd/>
          </a:ln>
        </p:spPr>
      </p:pic>
      <p:pic>
        <p:nvPicPr>
          <p:cNvPr id="8199" name="Picture 2" descr="C:\Users\mingxu\Pictures\herd\herdv2_sketch.png"/>
          <p:cNvPicPr>
            <a:picLocks noChangeAspect="1" noChangeArrowheads="1"/>
          </p:cNvPicPr>
          <p:nvPr/>
        </p:nvPicPr>
        <p:blipFill>
          <a:blip r:embed="rId4"/>
          <a:srcRect l="10219" r="3123"/>
          <a:stretch>
            <a:fillRect/>
          </a:stretch>
        </p:blipFill>
        <p:spPr bwMode="auto">
          <a:xfrm>
            <a:off x="304800" y="2895600"/>
            <a:ext cx="3641725" cy="2598738"/>
          </a:xfrm>
          <a:prstGeom prst="rect">
            <a:avLst/>
          </a:prstGeom>
          <a:noFill/>
          <a:ln w="9525">
            <a:noFill/>
            <a:miter lim="800000"/>
            <a:headEnd/>
            <a:tailEnd/>
          </a:ln>
        </p:spPr>
      </p:pic>
      <p:sp>
        <p:nvSpPr>
          <p:cNvPr id="8200" name="TextBox 12"/>
          <p:cNvSpPr txBox="1">
            <a:spLocks noChangeArrowheads="1"/>
          </p:cNvSpPr>
          <p:nvPr/>
        </p:nvSpPr>
        <p:spPr bwMode="auto">
          <a:xfrm>
            <a:off x="3092450" y="5004137"/>
            <a:ext cx="2622550" cy="1015663"/>
          </a:xfrm>
          <a:prstGeom prst="rect">
            <a:avLst/>
          </a:prstGeom>
          <a:noFill/>
          <a:ln w="9525">
            <a:noFill/>
            <a:miter lim="800000"/>
            <a:headEnd/>
            <a:tailEnd/>
          </a:ln>
        </p:spPr>
        <p:txBody>
          <a:bodyPr>
            <a:spAutoFit/>
          </a:bodyPr>
          <a:lstStyle/>
          <a:p>
            <a:pPr eaLnBrk="0" hangingPunct="0"/>
            <a:r>
              <a:rPr lang="en-US" altLang="zh-CN" sz="2000" dirty="0" smtClean="0">
                <a:solidFill>
                  <a:srgbClr val="FF0000"/>
                </a:solidFill>
                <a:ea typeface="黑体" pitchFamily="49" charset="-122"/>
                <a:cs typeface="Arial" charset="0"/>
              </a:rPr>
              <a:t>3D CALO</a:t>
            </a:r>
            <a:endParaRPr lang="en-US" altLang="zh-CN" sz="2000" dirty="0">
              <a:solidFill>
                <a:srgbClr val="FF0000"/>
              </a:solidFill>
              <a:ea typeface="黑体" pitchFamily="49" charset="-122"/>
              <a:cs typeface="Arial" charset="0"/>
            </a:endParaRPr>
          </a:p>
          <a:p>
            <a:pPr eaLnBrk="0" hangingPunct="0"/>
            <a:r>
              <a:rPr lang="en-US" altLang="zh-CN" sz="2000" dirty="0" smtClean="0">
                <a:solidFill>
                  <a:srgbClr val="FF0000"/>
                </a:solidFill>
                <a:ea typeface="黑体" pitchFamily="49" charset="-122"/>
                <a:cs typeface="Arial" charset="0"/>
              </a:rPr>
              <a:t>e/G/CR energy</a:t>
            </a:r>
          </a:p>
          <a:p>
            <a:pPr eaLnBrk="0" hangingPunct="0"/>
            <a:r>
              <a:rPr lang="en-US" altLang="zh-CN" sz="2000" dirty="0" smtClean="0">
                <a:solidFill>
                  <a:srgbClr val="FF0000"/>
                </a:solidFill>
                <a:ea typeface="黑体" pitchFamily="49" charset="-122"/>
                <a:cs typeface="Arial" charset="0"/>
              </a:rPr>
              <a:t>e/p discrimination</a:t>
            </a:r>
            <a:endParaRPr lang="en-US" altLang="zh-CN" sz="2000" dirty="0">
              <a:solidFill>
                <a:srgbClr val="FF0000"/>
              </a:solidFill>
              <a:ea typeface="黑体" pitchFamily="49" charset="-122"/>
              <a:cs typeface="Arial" charset="0"/>
            </a:endParaRPr>
          </a:p>
        </p:txBody>
      </p:sp>
      <p:sp>
        <p:nvSpPr>
          <p:cNvPr id="8201" name="TextBox 13"/>
          <p:cNvSpPr txBox="1">
            <a:spLocks noChangeArrowheads="1"/>
          </p:cNvSpPr>
          <p:nvPr/>
        </p:nvSpPr>
        <p:spPr bwMode="auto">
          <a:xfrm>
            <a:off x="304800" y="5486400"/>
            <a:ext cx="2895600" cy="400050"/>
          </a:xfrm>
          <a:prstGeom prst="rect">
            <a:avLst/>
          </a:prstGeom>
          <a:noFill/>
          <a:ln w="9525">
            <a:noFill/>
            <a:miter lim="800000"/>
            <a:headEnd/>
            <a:tailEnd/>
          </a:ln>
        </p:spPr>
        <p:txBody>
          <a:bodyPr>
            <a:spAutoFit/>
          </a:bodyPr>
          <a:lstStyle/>
          <a:p>
            <a:pPr eaLnBrk="0" hangingPunct="0"/>
            <a:r>
              <a:rPr lang="en-US" altLang="zh-CN" sz="2000" dirty="0">
                <a:solidFill>
                  <a:srgbClr val="FF0000"/>
                </a:solidFill>
                <a:ea typeface="黑体" pitchFamily="49" charset="-122"/>
                <a:cs typeface="Arial" charset="0"/>
              </a:rPr>
              <a:t>STK(W+SSD)</a:t>
            </a:r>
          </a:p>
        </p:txBody>
      </p:sp>
      <p:cxnSp>
        <p:nvCxnSpPr>
          <p:cNvPr id="17" name="直接箭头连接符 16"/>
          <p:cNvCxnSpPr/>
          <p:nvPr/>
        </p:nvCxnSpPr>
        <p:spPr>
          <a:xfrm rot="5400000" flipH="1" flipV="1">
            <a:off x="-10319" y="4810919"/>
            <a:ext cx="1239838" cy="15240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8203" name="TextBox 17"/>
          <p:cNvSpPr txBox="1">
            <a:spLocks noChangeArrowheads="1"/>
          </p:cNvSpPr>
          <p:nvPr/>
        </p:nvSpPr>
        <p:spPr bwMode="auto">
          <a:xfrm>
            <a:off x="2133600" y="1676400"/>
            <a:ext cx="3048000" cy="1323439"/>
          </a:xfrm>
          <a:prstGeom prst="rect">
            <a:avLst/>
          </a:prstGeom>
          <a:noFill/>
          <a:ln w="9525">
            <a:noFill/>
            <a:miter lim="800000"/>
            <a:headEnd/>
            <a:tailEnd/>
          </a:ln>
        </p:spPr>
        <p:txBody>
          <a:bodyPr>
            <a:spAutoFit/>
          </a:bodyPr>
          <a:lstStyle/>
          <a:p>
            <a:pPr eaLnBrk="0" hangingPunct="0"/>
            <a:r>
              <a:rPr lang="en-US" altLang="zh-CN" sz="2000" dirty="0" smtClean="0">
                <a:solidFill>
                  <a:srgbClr val="FF0000"/>
                </a:solidFill>
                <a:ea typeface="黑体" pitchFamily="49" charset="-122"/>
                <a:cs typeface="Arial" charset="0"/>
              </a:rPr>
              <a:t>STK(W+SSD)</a:t>
            </a:r>
            <a:endParaRPr lang="en-US" altLang="zh-CN" sz="2000" dirty="0">
              <a:solidFill>
                <a:srgbClr val="FF0000"/>
              </a:solidFill>
              <a:ea typeface="黑体" pitchFamily="49" charset="-122"/>
              <a:cs typeface="Arial" charset="0"/>
            </a:endParaRPr>
          </a:p>
          <a:p>
            <a:pPr eaLnBrk="0" hangingPunct="0"/>
            <a:r>
              <a:rPr lang="en-US" altLang="zh-CN" sz="2000" dirty="0" smtClean="0">
                <a:solidFill>
                  <a:srgbClr val="FF0000"/>
                </a:solidFill>
                <a:ea typeface="黑体" pitchFamily="49" charset="-122"/>
                <a:cs typeface="Arial" charset="0"/>
              </a:rPr>
              <a:t>Charge</a:t>
            </a:r>
          </a:p>
          <a:p>
            <a:pPr eaLnBrk="0" hangingPunct="0"/>
            <a:r>
              <a:rPr lang="en-US" altLang="zh-CN" sz="2000" dirty="0" smtClean="0">
                <a:solidFill>
                  <a:srgbClr val="FF0000"/>
                </a:solidFill>
                <a:ea typeface="黑体" pitchFamily="49" charset="-122"/>
                <a:cs typeface="Arial" charset="0"/>
              </a:rPr>
              <a:t>gamma-ray direction</a:t>
            </a:r>
          </a:p>
          <a:p>
            <a:pPr eaLnBrk="0" hangingPunct="0"/>
            <a:r>
              <a:rPr lang="en-US" altLang="zh-CN" sz="2000" dirty="0" smtClean="0">
                <a:solidFill>
                  <a:srgbClr val="FF0000"/>
                </a:solidFill>
                <a:ea typeface="黑体" pitchFamily="49" charset="-122"/>
                <a:cs typeface="Arial" charset="0"/>
              </a:rPr>
              <a:t>CR back scatter</a:t>
            </a:r>
            <a:endParaRPr lang="en-US" altLang="zh-CN" sz="2000" dirty="0">
              <a:solidFill>
                <a:srgbClr val="FF0000"/>
              </a:solidFill>
              <a:ea typeface="黑体" pitchFamily="49" charset="-122"/>
              <a:cs typeface="Arial" charset="0"/>
            </a:endParaRPr>
          </a:p>
        </p:txBody>
      </p:sp>
      <p:cxnSp>
        <p:nvCxnSpPr>
          <p:cNvPr id="20" name="直接箭头连接符 19"/>
          <p:cNvCxnSpPr/>
          <p:nvPr/>
        </p:nvCxnSpPr>
        <p:spPr>
          <a:xfrm rot="10800000">
            <a:off x="2933700" y="4419600"/>
            <a:ext cx="647700" cy="60960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endCxn id="8203" idx="1"/>
          </p:cNvCxnSpPr>
          <p:nvPr/>
        </p:nvCxnSpPr>
        <p:spPr>
          <a:xfrm flipV="1">
            <a:off x="1676400" y="2338120"/>
            <a:ext cx="457200" cy="738456"/>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4"/>
          </p:nvPr>
        </p:nvSpPr>
        <p:spPr/>
        <p:txBody>
          <a:bodyPr/>
          <a:lstStyle/>
          <a:p>
            <a:pPr>
              <a:defRPr/>
            </a:pPr>
            <a:fld id="{F706CEA0-A585-442F-A5F6-80740CEF7941}" type="slidenum">
              <a:rPr lang="en-US" altLang="zh-CN" smtClean="0"/>
              <a:pPr>
                <a:defRPr/>
              </a:pPr>
              <a:t>9</a:t>
            </a:fld>
            <a:r>
              <a:rPr lang="en-US" altLang="zh-CN" smtClean="0"/>
              <a:t>/42</a:t>
            </a:r>
            <a:endParaRPr lang="en-US" altLang="zh-CN" dirty="0"/>
          </a:p>
        </p:txBody>
      </p:sp>
    </p:spTree>
    <p:extLst>
      <p:ext uri="{BB962C8B-B14F-4D97-AF65-F5344CB8AC3E}">
        <p14:creationId xmlns:p14="http://schemas.microsoft.com/office/powerpoint/2010/main" val="32029211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9.2"/>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lnDef>
    <a:txDef>
      <a:spPr>
        <a:noFill/>
      </a:spPr>
      <a:bodyPr wrap="square" rtlCol="0">
        <a:spAutoFit/>
      </a:bodyPr>
      <a:lstStyle>
        <a:defPPr>
          <a:defRPr sz="2800" dirty="0" smtClean="0">
            <a:latin typeface="+mn-lt"/>
            <a:ea typeface="黑体" pitchFamily="2"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9952</TotalTime>
  <Words>1426</Words>
  <Application>Microsoft Office PowerPoint</Application>
  <PresentationFormat>全屏显示(4:3)</PresentationFormat>
  <Paragraphs>344</Paragraphs>
  <Slides>43</Slides>
  <Notes>19</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53" baseType="lpstr">
      <vt:lpstr>黑体</vt:lpstr>
      <vt:lpstr>华文中宋</vt:lpstr>
      <vt:lpstr>宋体</vt:lpstr>
      <vt:lpstr>Arial</vt:lpstr>
      <vt:lpstr>Calibri</vt:lpstr>
      <vt:lpstr>Symbol</vt:lpstr>
      <vt:lpstr>Times New Roman</vt:lpstr>
      <vt:lpstr>Wingdings</vt:lpstr>
      <vt:lpstr>默认设计模板</vt:lpstr>
      <vt:lpstr>公式</vt:lpstr>
      <vt:lpstr>PowerPoint 演示文稿</vt:lpstr>
      <vt:lpstr>Astroparticle Physics &amp; Particle Astrophysics</vt:lpstr>
      <vt:lpstr>PowerPoint 演示文稿</vt:lpstr>
      <vt:lpstr>HERD: High Energy cosmic-Radiation Detector</vt:lpstr>
      <vt:lpstr>HERD Cosmic Ray Capability Requirement</vt:lpstr>
      <vt:lpstr>Characteristics of all components</vt:lpstr>
      <vt:lpstr>Expected performance of HERD</vt:lpstr>
      <vt:lpstr>Other detectors: Top down  “small” FoV</vt:lpstr>
      <vt:lpstr>HERD Design：3D Calo &amp; 5-Side Sensitive</vt:lpstr>
      <vt:lpstr>Simulation results: energy resolutions</vt:lpstr>
      <vt:lpstr>Energy Resolution for gamma-rays</vt:lpstr>
      <vt:lpstr>HERD Eff. Geometrical Factor: CALO </vt:lpstr>
      <vt:lpstr>HERD sensitivity to gamma-ray line</vt:lpstr>
      <vt:lpstr>DM annihilation line of HERD</vt:lpstr>
      <vt:lpstr>Expected HERD Proton and He Spectra </vt:lpstr>
      <vt:lpstr>Expected HERD Spectra of C and Fe</vt:lpstr>
      <vt:lpstr>Gamma-ray Sky Survey Sensitivity </vt:lpstr>
      <vt:lpstr>CALO readout</vt:lpstr>
      <vt:lpstr>Proof of principle</vt:lpstr>
      <vt:lpstr>HERD progress – ICCD development</vt:lpstr>
      <vt:lpstr>Scintillator signal readouts</vt:lpstr>
      <vt:lpstr>Fiber Image on CCD</vt:lpstr>
      <vt:lpstr>Fiber Image on CCD</vt:lpstr>
      <vt:lpstr>CERN Beam Test in Nov 10-20, 2015</vt:lpstr>
      <vt:lpstr>Design of the prototype </vt:lpstr>
      <vt:lpstr>Requirements on the prototype</vt:lpstr>
      <vt:lpstr>Requirements on the prototype</vt:lpstr>
      <vt:lpstr>LYSO light output</vt:lpstr>
      <vt:lpstr>LYSO performance</vt:lpstr>
      <vt:lpstr>Realization of two readout ranges</vt:lpstr>
      <vt:lpstr>Signal ratios ~ 50:1</vt:lpstr>
      <vt:lpstr>Fiber winding development</vt:lpstr>
      <vt:lpstr>Fiber winding development</vt:lpstr>
      <vt:lpstr>Fiber winding development</vt:lpstr>
      <vt:lpstr>Fiber winding development</vt:lpstr>
      <vt:lpstr>Fiber winding development</vt:lpstr>
      <vt:lpstr>Making ESR wrapping</vt:lpstr>
      <vt:lpstr>Assembly and lab test of the prototype</vt:lpstr>
      <vt:lpstr>1st HERD workshop, Oct.17-18, 2012, IHEP, Beijing</vt:lpstr>
      <vt:lpstr>2nd HERD Workshop @IHEP 2013/12/2-3</vt:lpstr>
      <vt:lpstr>Beam test preparation meeting 2015/08/31@Rome</vt:lpstr>
      <vt:lpstr>The HERD Proto-Collaboration Team</vt:lpstr>
      <vt:lpstr>SPIE, 9144, id. 91440X 9 pp. (2014)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ZhangSN</dc:creator>
  <cp:lastModifiedBy>XIL NAOC</cp:lastModifiedBy>
  <cp:revision>754</cp:revision>
  <cp:lastPrinted>1601-01-01T00:00:00Z</cp:lastPrinted>
  <dcterms:created xsi:type="dcterms:W3CDTF">1601-01-01T00:00:00Z</dcterms:created>
  <dcterms:modified xsi:type="dcterms:W3CDTF">2015-09-28T23:14:22Z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