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69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9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3886200"/>
            <a:ext cx="7465640" cy="9906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Strange Nuggets </a:t>
            </a:r>
            <a:br>
              <a:rPr lang="en-US" altLang="zh-CN" dirty="0" smtClean="0"/>
            </a:br>
            <a:r>
              <a:rPr lang="en-US" altLang="zh-CN" dirty="0" smtClean="0"/>
              <a:t>in the early and the present Universe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58000" cy="104085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err="1" smtClean="0">
                <a:solidFill>
                  <a:schemeClr val="tx1"/>
                </a:solidFill>
              </a:rPr>
              <a:t>Xiaoyu</a:t>
            </a:r>
            <a:r>
              <a:rPr lang="en-US" altLang="zh-CN" dirty="0" smtClean="0">
                <a:solidFill>
                  <a:schemeClr val="tx1"/>
                </a:solidFill>
              </a:rPr>
              <a:t> Lai (</a:t>
            </a:r>
            <a:r>
              <a:rPr lang="zh-CN" altLang="en-US" dirty="0">
                <a:solidFill>
                  <a:schemeClr val="tx1"/>
                </a:solidFill>
              </a:rPr>
              <a:t>来小禹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Xinjiang University (</a:t>
            </a:r>
            <a:r>
              <a:rPr lang="zh-CN" altLang="en-US" dirty="0" smtClean="0">
                <a:solidFill>
                  <a:schemeClr val="tx1"/>
                </a:solidFill>
              </a:rPr>
              <a:t>新疆大学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2015/9/29</a:t>
            </a: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Accretion of SNs by pulsars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Glitches: timing irregularities</a:t>
            </a:r>
          </a:p>
          <a:p>
            <a:r>
              <a:rPr lang="en-US" altLang="zh-CN" dirty="0" smtClean="0"/>
              <a:t>In the framework of star-quake glitch model:</a:t>
            </a:r>
          </a:p>
          <a:p>
            <a:pPr lvl="1"/>
            <a:r>
              <a:rPr lang="en-US" altLang="zh-CN" dirty="0" smtClean="0"/>
              <a:t>An accreted SN could travel a distance inside the pulsar, 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/>
              <a:t>S</a:t>
            </a:r>
            <a:r>
              <a:rPr lang="en-US" altLang="zh-CN" dirty="0" smtClean="0"/>
              <a:t>o </a:t>
            </a:r>
            <a:r>
              <a:rPr lang="en-US" altLang="zh-CN" dirty="0" smtClean="0"/>
              <a:t>the SN</a:t>
            </a:r>
            <a:r>
              <a:rPr lang="en-US" altLang="zh-CN" dirty="0" smtClean="0"/>
              <a:t> </a:t>
            </a:r>
            <a:r>
              <a:rPr lang="en-US" altLang="zh-CN" dirty="0" smtClean="0"/>
              <a:t>could break </a:t>
            </a:r>
            <a:r>
              <a:rPr lang="en-US" altLang="zh-CN" dirty="0" smtClean="0"/>
              <a:t>the</a:t>
            </a:r>
            <a:r>
              <a:rPr lang="en-US" altLang="zh-CN" dirty="0" smtClean="0"/>
              <a:t> </a:t>
            </a:r>
            <a:r>
              <a:rPr lang="en-US" altLang="zh-CN" dirty="0" smtClean="0"/>
              <a:t>whole lattice </a:t>
            </a:r>
            <a:r>
              <a:rPr lang="en-US" altLang="zh-CN" dirty="0" smtClean="0"/>
              <a:t>structure of the pulsar</a:t>
            </a:r>
          </a:p>
          <a:p>
            <a:pPr lvl="1"/>
            <a:r>
              <a:rPr lang="en-US" altLang="zh-CN" dirty="0" smtClean="0"/>
              <a:t>Pulsar </a:t>
            </a:r>
            <a:r>
              <a:rPr lang="en-US" altLang="zh-CN" dirty="0" smtClean="0"/>
              <a:t>has not accumulated enough elastic energy</a:t>
            </a:r>
          </a:p>
          <a:p>
            <a:pPr lvl="1"/>
            <a:r>
              <a:rPr lang="en-US" altLang="zh-CN" dirty="0" smtClean="0"/>
              <a:t>This could lead to small size glitches (glitch-size =            )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Test by observations…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702818"/>
            <a:ext cx="5448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543" y="4234036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3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Small glitches: the role of SNs?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1268760"/>
            <a:ext cx="5667375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48263" y="692696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Lai &amp; Xu, 2015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6630" y="5939988"/>
            <a:ext cx="6450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Data are from ATNF Pulsar Catalogue  and Jodrell Bank glitch-table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image_astro\j0806_2pan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504" y="3013670"/>
            <a:ext cx="762000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SNs generated in another way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488504" y="3013670"/>
            <a:ext cx="2867472" cy="329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Collisions of two strange stars in binaries.</a:t>
            </a:r>
          </a:p>
          <a:p>
            <a:pPr lvl="1"/>
            <a:r>
              <a:rPr lang="en-US" altLang="zh-CN" dirty="0" smtClean="0"/>
              <a:t>Tidal disruption could release SNs (Madsen, 2002)</a:t>
            </a:r>
            <a:endParaRPr lang="en-US" altLang="zh-CN" baseline="30000" dirty="0" smtClean="0"/>
          </a:p>
          <a:p>
            <a:pPr lvl="1"/>
            <a:r>
              <a:rPr lang="en-US" altLang="zh-CN" dirty="0" smtClean="0"/>
              <a:t>Galactic production rate: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zh-CN" baseline="30000" dirty="0" smtClean="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baseline="-25000" dirty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yr</a:t>
            </a:r>
            <a:r>
              <a:rPr lang="en-US" altLang="zh-CN" dirty="0" smtClean="0"/>
              <a:t> </a:t>
            </a:r>
            <a:r>
              <a:rPr lang="en-US" altLang="zh-CN" baseline="30000" dirty="0" smtClean="0"/>
              <a:t>-1</a:t>
            </a:r>
            <a:r>
              <a:rPr lang="en-US" altLang="zh-CN" dirty="0" smtClean="0"/>
              <a:t> (Madsen, 2005)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Heavy cosmic rays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267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SNs in heavy cosmic rays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/>
              <a:t>High Z makes SNs to be accelerated more efficiently than protons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SNs as cosmic rays move GZK cutoff to much higher energies (Madsen, 2003</a:t>
            </a:r>
            <a:r>
              <a:rPr lang="en-US" altLang="zh-CN" dirty="0" smtClean="0"/>
              <a:t>)</a:t>
            </a:r>
          </a:p>
          <a:p>
            <a:endParaRPr lang="en-US" altLang="zh-CN" dirty="0"/>
          </a:p>
          <a:p>
            <a:r>
              <a:rPr lang="en-US" altLang="zh-CN" dirty="0"/>
              <a:t>Could be detected as </a:t>
            </a:r>
            <a:r>
              <a:rPr lang="en-US" altLang="zh-CN" dirty="0" smtClean="0"/>
              <a:t>seismic signals </a:t>
            </a:r>
            <a:r>
              <a:rPr lang="en-US" altLang="zh-CN" dirty="0"/>
              <a:t>(</a:t>
            </a:r>
            <a:r>
              <a:rPr lang="en-US" altLang="zh-CN" dirty="0" err="1"/>
              <a:t>Rujula</a:t>
            </a:r>
            <a:r>
              <a:rPr lang="en-US" altLang="zh-CN" dirty="0"/>
              <a:t> and Glashow, 1984)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85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SNs, formed in cosmological QCD phase transition or collisions of strange stars, could have interesting astrophysical consequences</a:t>
            </a:r>
          </a:p>
          <a:p>
            <a:pPr lvl="1"/>
            <a:r>
              <a:rPr lang="en-US" altLang="zh-CN" dirty="0" smtClean="0"/>
              <a:t>Speed up the formation of SMBHs at high-z</a:t>
            </a:r>
          </a:p>
          <a:p>
            <a:pPr lvl="1"/>
            <a:r>
              <a:rPr lang="en-US" altLang="zh-CN" dirty="0" smtClean="0"/>
              <a:t>Affect the glitch behavior of pulsars</a:t>
            </a:r>
          </a:p>
          <a:p>
            <a:pPr lvl="1"/>
            <a:r>
              <a:rPr lang="en-US" altLang="zh-CN" dirty="0" smtClean="0"/>
              <a:t>Be the ultrahigh energy cosmic rays</a:t>
            </a:r>
          </a:p>
          <a:p>
            <a:pPr lvl="1"/>
            <a:r>
              <a:rPr lang="en-US" altLang="zh-CN" dirty="0" smtClean="0"/>
              <a:t>…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More observational tests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5013176"/>
            <a:ext cx="2421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70C0"/>
                </a:solidFill>
              </a:rPr>
              <a:t>Thank you !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Formation of Strange Nuggets (SNs)</a:t>
            </a:r>
          </a:p>
          <a:p>
            <a:pPr lvl="1"/>
            <a:r>
              <a:rPr lang="en-US" altLang="zh-CN" dirty="0" smtClean="0"/>
              <a:t>Cosmological QCD phase transition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Consequences</a:t>
            </a:r>
          </a:p>
          <a:p>
            <a:pPr lvl="1"/>
            <a:r>
              <a:rPr lang="en-US" altLang="zh-CN" dirty="0" smtClean="0"/>
              <a:t>In the early Universe</a:t>
            </a:r>
          </a:p>
          <a:p>
            <a:pPr lvl="1"/>
            <a:r>
              <a:rPr lang="en-US" altLang="zh-CN" dirty="0" smtClean="0"/>
              <a:t>In the present Universe</a:t>
            </a:r>
          </a:p>
          <a:p>
            <a:endParaRPr lang="en-US" altLang="zh-CN" dirty="0"/>
          </a:p>
          <a:p>
            <a:r>
              <a:rPr lang="en-US" altLang="zh-CN" dirty="0" smtClean="0"/>
              <a:t>SNs formed in collisions of strange stars</a:t>
            </a:r>
            <a:endParaRPr lang="en-US" altLang="zh-CN" dirty="0"/>
          </a:p>
          <a:p>
            <a:pPr lvl="1"/>
            <a:r>
              <a:rPr lang="en-US" altLang="zh-CN" dirty="0" smtClean="0"/>
              <a:t>Heavy and ultrahigh energy cosmic rays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705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Formation of strange nuggets (SNs)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Cosmological QCD phase transition</a:t>
            </a:r>
          </a:p>
          <a:p>
            <a:pPr lvl="1"/>
            <a:r>
              <a:rPr lang="en-US" altLang="zh-CN" dirty="0" smtClean="0"/>
              <a:t>Might generate relics: SNs</a:t>
            </a:r>
          </a:p>
          <a:p>
            <a:pPr lvl="1"/>
            <a:endParaRPr lang="en-US" altLang="zh-CN" sz="1800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1029" name="Picture 5" descr="C:\Users\laixiaoyu\Desktop\5174a731x905694aa5697&amp;6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4572000" cy="380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1718169"/>
            <a:ext cx="2249202" cy="229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6136" y="3878409"/>
            <a:ext cx="2134835" cy="2121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90824" y="1755010"/>
            <a:ext cx="2117680" cy="212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14"/>
          <p:cNvSpPr>
            <a:spLocks noChangeArrowheads="1"/>
          </p:cNvSpPr>
          <p:nvPr/>
        </p:nvSpPr>
        <p:spPr bwMode="auto">
          <a:xfrm>
            <a:off x="1259632" y="6125234"/>
            <a:ext cx="2088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cs typeface="Times New Roman" pitchFamily="18" charset="0"/>
              </a:rPr>
              <a:t>t</a:t>
            </a:r>
            <a:r>
              <a:rPr lang="en-US" altLang="zh-CN" sz="2000" b="1" i="1" dirty="0" smtClean="0">
                <a:cs typeface="Times New Roman" pitchFamily="18" charset="0"/>
              </a:rPr>
              <a:t>~μs</a:t>
            </a:r>
            <a:r>
              <a:rPr lang="en-US" altLang="zh-CN" sz="2000" b="1" i="1" dirty="0">
                <a:cs typeface="Times New Roman" pitchFamily="18" charset="0"/>
              </a:rPr>
              <a:t>, </a:t>
            </a:r>
            <a:r>
              <a:rPr lang="en-US" altLang="zh-CN" sz="2000" b="1" i="1" dirty="0" smtClean="0">
                <a:cs typeface="Times New Roman" pitchFamily="18" charset="0"/>
              </a:rPr>
              <a:t>T</a:t>
            </a:r>
            <a:r>
              <a:rPr lang="en-US" altLang="zh-CN" sz="2000" b="1" i="1" dirty="0">
                <a:cs typeface="Times New Roman" pitchFamily="18" charset="0"/>
              </a:rPr>
              <a:t>~200MeV</a:t>
            </a:r>
            <a:endParaRPr lang="zh-CN" altLang="en-US" sz="2000" dirty="0"/>
          </a:p>
        </p:txBody>
      </p:sp>
      <p:sp>
        <p:nvSpPr>
          <p:cNvPr id="9" name="矩形 19"/>
          <p:cNvSpPr>
            <a:spLocks noChangeArrowheads="1"/>
          </p:cNvSpPr>
          <p:nvPr/>
        </p:nvSpPr>
        <p:spPr bwMode="auto">
          <a:xfrm>
            <a:off x="7319235" y="5940861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(Witten, 1984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123728" y="2924944"/>
            <a:ext cx="341784" cy="1800200"/>
          </a:xfrm>
          <a:prstGeom prst="ellipse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4" idx="4"/>
            <a:endCxn id="8" idx="0"/>
          </p:cNvCxnSpPr>
          <p:nvPr/>
        </p:nvCxnSpPr>
        <p:spPr>
          <a:xfrm>
            <a:off x="2294620" y="4725144"/>
            <a:ext cx="9128" cy="140009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0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SNs: relics from the early Universe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Very high baryon density: </a:t>
            </a:r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 &gt;~ </a:t>
            </a:r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nucl</a:t>
            </a:r>
            <a:endParaRPr lang="en-US" altLang="zh-CN" baseline="-25000" dirty="0"/>
          </a:p>
          <a:p>
            <a:pPr lvl="1"/>
            <a:endParaRPr lang="en-US" altLang="zh-CN" sz="2100" dirty="0" smtClean="0"/>
          </a:p>
          <a:p>
            <a:r>
              <a:rPr lang="en-US" altLang="zh-CN" dirty="0" smtClean="0"/>
              <a:t>Composed of </a:t>
            </a:r>
            <a:r>
              <a:rPr lang="en-US" altLang="zh-CN" b="1" i="1" dirty="0" smtClean="0"/>
              <a:t>u</a:t>
            </a:r>
            <a:r>
              <a:rPr lang="en-US" altLang="zh-CN" dirty="0" smtClean="0"/>
              <a:t>, </a:t>
            </a:r>
            <a:r>
              <a:rPr lang="en-US" altLang="zh-CN" b="1" i="1" dirty="0" smtClean="0"/>
              <a:t>d</a:t>
            </a:r>
            <a:r>
              <a:rPr lang="en-US" altLang="zh-CN" dirty="0" smtClean="0"/>
              <a:t> and </a:t>
            </a:r>
            <a:r>
              <a:rPr lang="en-US" altLang="zh-CN" b="1" i="1" dirty="0" smtClean="0"/>
              <a:t>s</a:t>
            </a:r>
            <a:r>
              <a:rPr lang="en-US" altLang="zh-CN" dirty="0" smtClean="0"/>
              <a:t> quarks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Very low charge-to-mass ratio: Z/A ~ 10</a:t>
            </a:r>
            <a:r>
              <a:rPr lang="en-US" altLang="zh-CN" baseline="30000" dirty="0" smtClean="0"/>
              <a:t>-5</a:t>
            </a:r>
          </a:p>
          <a:p>
            <a:pPr lvl="1"/>
            <a:r>
              <a:rPr lang="en-US" altLang="zh-CN" dirty="0" smtClean="0"/>
              <a:t>Electromagnetic force between them is weak </a:t>
            </a:r>
          </a:p>
          <a:p>
            <a:pPr lvl="1"/>
            <a:endParaRPr lang="en-US" altLang="zh-CN" dirty="0" smtClean="0"/>
          </a:p>
          <a:p>
            <a:r>
              <a:rPr lang="en-US" altLang="zh-CN" dirty="0"/>
              <a:t>Evolution of SNs</a:t>
            </a:r>
          </a:p>
          <a:p>
            <a:pPr lvl="1"/>
            <a:r>
              <a:rPr lang="en-US" altLang="zh-CN" dirty="0"/>
              <a:t>Evaporation: Disappear or Survive?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Dark matter candidate</a:t>
            </a:r>
          </a:p>
          <a:p>
            <a:pPr lvl="1"/>
            <a:r>
              <a:rPr lang="en-US" altLang="zh-CN" dirty="0" smtClean="0"/>
              <a:t>SNs constitute the total or a fraction of dark matter?</a:t>
            </a:r>
          </a:p>
        </p:txBody>
      </p:sp>
      <p:sp>
        <p:nvSpPr>
          <p:cNvPr id="4" name="矩形 19"/>
          <p:cNvSpPr>
            <a:spLocks noChangeArrowheads="1"/>
          </p:cNvSpPr>
          <p:nvPr/>
        </p:nvSpPr>
        <p:spPr bwMode="auto">
          <a:xfrm>
            <a:off x="7452320" y="692696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(Witten, 1984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SNs in the early Universe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Could they lead to different scenario of structure formation from that in standard CDM scenario?</a:t>
            </a:r>
          </a:p>
          <a:p>
            <a:pPr lvl="1"/>
            <a:r>
              <a:rPr lang="en-US" altLang="zh-CN" dirty="0" smtClean="0"/>
              <a:t>Numerical simulations are needed but difficult</a:t>
            </a:r>
          </a:p>
          <a:p>
            <a:pPr lvl="1"/>
            <a:r>
              <a:rPr lang="en-US" altLang="zh-CN" dirty="0" smtClean="0"/>
              <a:t>Some astrophysical consequences?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Supermassive black holes at high redshifts</a:t>
            </a:r>
          </a:p>
          <a:p>
            <a:pPr lvl="1"/>
            <a:r>
              <a:rPr lang="en-US" altLang="zh-CN" dirty="0" smtClean="0"/>
              <a:t>Black </a:t>
            </a:r>
            <a:r>
              <a:rPr lang="en-US" altLang="zh-CN" dirty="0"/>
              <a:t>holes with </a:t>
            </a:r>
            <a:r>
              <a:rPr lang="en-US" altLang="zh-CN" dirty="0" smtClean="0"/>
              <a:t>M ~ </a:t>
            </a:r>
            <a:r>
              <a:rPr lang="en-US" altLang="zh-CN" dirty="0"/>
              <a:t>10</a:t>
            </a:r>
            <a:r>
              <a:rPr lang="en-US" altLang="zh-CN" baseline="30000" dirty="0"/>
              <a:t>9</a:t>
            </a:r>
            <a:r>
              <a:rPr lang="en-US" altLang="zh-CN" dirty="0"/>
              <a:t> M</a:t>
            </a:r>
            <a:r>
              <a:rPr lang="zh-CN" altLang="en-US" baseline="-25000" dirty="0" smtClean="0"/>
              <a:t>⊙</a:t>
            </a:r>
            <a:r>
              <a:rPr lang="en-US" altLang="zh-CN" dirty="0" smtClean="0"/>
              <a:t> at z ~ 6 (Fan et al. 2003)</a:t>
            </a:r>
          </a:p>
          <a:p>
            <a:pPr lvl="1"/>
            <a:r>
              <a:rPr lang="en-US" altLang="zh-CN" dirty="0" smtClean="0"/>
              <a:t>Black holes with</a:t>
            </a:r>
            <a:r>
              <a:rPr lang="en-US" altLang="zh-CN" dirty="0"/>
              <a:t> </a:t>
            </a:r>
            <a:r>
              <a:rPr lang="en-US" altLang="zh-CN" dirty="0" smtClean="0"/>
              <a:t>M ~ 10</a:t>
            </a:r>
            <a:r>
              <a:rPr lang="en-US" altLang="zh-CN" baseline="30000" dirty="0" smtClean="0"/>
              <a:t>10</a:t>
            </a:r>
            <a:r>
              <a:rPr lang="en-US" altLang="zh-CN" dirty="0" smtClean="0"/>
              <a:t> </a:t>
            </a:r>
            <a:r>
              <a:rPr lang="en-US" altLang="zh-CN" dirty="0"/>
              <a:t>M</a:t>
            </a:r>
            <a:r>
              <a:rPr lang="zh-CN" altLang="en-US" baseline="-25000" dirty="0" smtClean="0"/>
              <a:t>⊙</a:t>
            </a:r>
            <a:r>
              <a:rPr lang="en-US" altLang="zh-CN" dirty="0" smtClean="0"/>
              <a:t> at z ~ 6.3 (Wu et al. 2015)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5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SNs in the early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68760"/>
            <a:ext cx="8143932" cy="4796761"/>
          </a:xfrm>
        </p:spPr>
        <p:txBody>
          <a:bodyPr/>
          <a:lstStyle/>
          <a:p>
            <a:r>
              <a:rPr lang="en-US" altLang="zh-CN" dirty="0"/>
              <a:t>Formation of supermassive black holes (~ </a:t>
            </a:r>
            <a:r>
              <a:rPr lang="en-US" altLang="zh-CN" dirty="0" smtClean="0"/>
              <a:t>10</a:t>
            </a:r>
            <a:r>
              <a:rPr lang="en-US" altLang="zh-CN" baseline="30000" dirty="0" smtClean="0"/>
              <a:t>9-10</a:t>
            </a:r>
            <a:r>
              <a:rPr lang="en-US" altLang="zh-CN" dirty="0" smtClean="0"/>
              <a:t> </a:t>
            </a:r>
            <a:r>
              <a:rPr lang="en-US" altLang="zh-CN" dirty="0"/>
              <a:t>M</a:t>
            </a:r>
            <a:r>
              <a:rPr lang="zh-CN" altLang="en-US" baseline="-25000" dirty="0"/>
              <a:t>⊙</a:t>
            </a:r>
            <a:r>
              <a:rPr lang="en-US" altLang="zh-CN" dirty="0"/>
              <a:t>) </a:t>
            </a:r>
            <a:r>
              <a:rPr lang="en-US" altLang="zh-CN" dirty="0" smtClean="0"/>
              <a:t>at high-redshifts </a:t>
            </a:r>
            <a:r>
              <a:rPr lang="en-US" altLang="zh-CN" dirty="0"/>
              <a:t>(z~6) is still puzzling</a:t>
            </a:r>
            <a:r>
              <a:rPr lang="en-US" altLang="zh-CN" dirty="0" smtClean="0"/>
              <a:t>.</a:t>
            </a:r>
          </a:p>
          <a:p>
            <a:endParaRPr lang="en-US" altLang="zh-CN" sz="1600" dirty="0"/>
          </a:p>
          <a:p>
            <a:r>
              <a:rPr lang="en-US" dirty="0"/>
              <a:t>Seed black </a:t>
            </a:r>
            <a:r>
              <a:rPr lang="en-US" dirty="0" smtClean="0"/>
              <a:t>holes: the </a:t>
            </a:r>
            <a:r>
              <a:rPr lang="en-US" dirty="0"/>
              <a:t>role of SQNs</a:t>
            </a:r>
            <a:r>
              <a:rPr lang="en-US" dirty="0" smtClean="0"/>
              <a:t>? (Lai &amp; </a:t>
            </a:r>
            <a:r>
              <a:rPr lang="en-US" dirty="0" err="1" smtClean="0"/>
              <a:t>Xu</a:t>
            </a:r>
            <a:r>
              <a:rPr lang="en-US" dirty="0" smtClean="0"/>
              <a:t>, 2010)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36" name="矩形 8"/>
          <p:cNvSpPr/>
          <p:nvPr/>
        </p:nvSpPr>
        <p:spPr>
          <a:xfrm>
            <a:off x="846312" y="3574164"/>
            <a:ext cx="12899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/>
              <a:t>Pop III star </a:t>
            </a:r>
          </a:p>
          <a:p>
            <a:pPr algn="ctr"/>
            <a:r>
              <a:rPr lang="en-US" altLang="zh-CN" dirty="0" smtClean="0"/>
              <a:t>(~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altLang="zh-C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zh-CN" altLang="en-US" baseline="-25000" dirty="0" smtClean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7" name="矩形 9"/>
          <p:cNvSpPr/>
          <p:nvPr/>
        </p:nvSpPr>
        <p:spPr>
          <a:xfrm>
            <a:off x="3077502" y="4860048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/>
              <a:t>Seed black hole</a:t>
            </a:r>
          </a:p>
          <a:p>
            <a:pPr algn="ctr"/>
            <a:r>
              <a:rPr lang="en-US" altLang="zh-CN" dirty="0" smtClean="0"/>
              <a:t>(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≥10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zh-CN" altLang="en-US" b="1" baseline="-25000" dirty="0" smtClean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8" name="矩形 10"/>
          <p:cNvSpPr/>
          <p:nvPr/>
        </p:nvSpPr>
        <p:spPr>
          <a:xfrm>
            <a:off x="7000518" y="3990650"/>
            <a:ext cx="15140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 smtClean="0"/>
              <a:t>Supermassive</a:t>
            </a:r>
            <a:r>
              <a:rPr lang="en-US" altLang="zh-CN" dirty="0" smtClean="0"/>
              <a:t> </a:t>
            </a:r>
          </a:p>
          <a:p>
            <a:pPr algn="ctr"/>
            <a:r>
              <a:rPr lang="en-US" altLang="zh-CN" dirty="0" smtClean="0"/>
              <a:t>black hole</a:t>
            </a:r>
          </a:p>
          <a:p>
            <a:pPr algn="ctr"/>
            <a:r>
              <a:rPr lang="en-US" altLang="zh-CN" dirty="0" smtClean="0"/>
              <a:t>(~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altLang="zh-CN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zh-CN" altLang="en-US" baseline="-25000" dirty="0" smtClean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9" name="矩形 11"/>
          <p:cNvSpPr/>
          <p:nvPr/>
        </p:nvSpPr>
        <p:spPr>
          <a:xfrm rot="1016491">
            <a:off x="4872359" y="3611926"/>
            <a:ext cx="2130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Fast</a:t>
            </a:r>
            <a:r>
              <a:rPr lang="en-US" altLang="zh-CN" dirty="0" smtClean="0"/>
              <a:t> gas accretion </a:t>
            </a:r>
            <a:endParaRPr lang="zh-CN" altLang="en-US" dirty="0"/>
          </a:p>
        </p:txBody>
      </p:sp>
      <p:cxnSp>
        <p:nvCxnSpPr>
          <p:cNvPr id="40" name="直接箭头连接符 14"/>
          <p:cNvCxnSpPr/>
          <p:nvPr/>
        </p:nvCxnSpPr>
        <p:spPr>
          <a:xfrm>
            <a:off x="2428860" y="3859916"/>
            <a:ext cx="57150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16"/>
          <p:cNvCxnSpPr/>
          <p:nvPr/>
        </p:nvCxnSpPr>
        <p:spPr>
          <a:xfrm>
            <a:off x="5072066" y="3859916"/>
            <a:ext cx="1643074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18"/>
          <p:cNvSpPr/>
          <p:nvPr/>
        </p:nvSpPr>
        <p:spPr>
          <a:xfrm>
            <a:off x="500034" y="3288412"/>
            <a:ext cx="1857388" cy="1214446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23"/>
          <p:cNvSpPr/>
          <p:nvPr/>
        </p:nvSpPr>
        <p:spPr>
          <a:xfrm>
            <a:off x="3148940" y="4574296"/>
            <a:ext cx="2071702" cy="1143008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24"/>
          <p:cNvSpPr/>
          <p:nvPr/>
        </p:nvSpPr>
        <p:spPr>
          <a:xfrm>
            <a:off x="6786578" y="3847774"/>
            <a:ext cx="1857388" cy="1214446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28"/>
          <p:cNvSpPr/>
          <p:nvPr/>
        </p:nvSpPr>
        <p:spPr>
          <a:xfrm>
            <a:off x="7500958" y="5133658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z~6</a:t>
            </a:r>
            <a:endParaRPr lang="zh-CN" altLang="en-US" dirty="0"/>
          </a:p>
        </p:txBody>
      </p:sp>
      <p:sp>
        <p:nvSpPr>
          <p:cNvPr id="46" name="矩形 22"/>
          <p:cNvSpPr/>
          <p:nvPr/>
        </p:nvSpPr>
        <p:spPr>
          <a:xfrm>
            <a:off x="1000100" y="4870901"/>
            <a:ext cx="950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Strange</a:t>
            </a:r>
          </a:p>
          <a:p>
            <a:r>
              <a:rPr lang="en-US" altLang="zh-CN" dirty="0" smtClean="0"/>
              <a:t>Nuggets</a:t>
            </a:r>
            <a:endParaRPr lang="zh-CN" altLang="en-US" dirty="0"/>
          </a:p>
        </p:txBody>
      </p:sp>
      <p:sp>
        <p:nvSpPr>
          <p:cNvPr id="47" name="矩形 35"/>
          <p:cNvSpPr/>
          <p:nvPr/>
        </p:nvSpPr>
        <p:spPr>
          <a:xfrm>
            <a:off x="3095731" y="3574164"/>
            <a:ext cx="1762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/>
              <a:t>Seed black hole</a:t>
            </a:r>
          </a:p>
          <a:p>
            <a:pPr algn="ctr"/>
            <a:r>
              <a:rPr lang="en-US" altLang="zh-CN" dirty="0" smtClean="0"/>
              <a:t>(~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altLang="zh-C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zh-CN" altLang="en-US" baseline="-25000" dirty="0" smtClean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8" name="椭圆 36"/>
          <p:cNvSpPr/>
          <p:nvPr/>
        </p:nvSpPr>
        <p:spPr>
          <a:xfrm>
            <a:off x="3071802" y="3288412"/>
            <a:ext cx="1857388" cy="1214446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9" name="直接箭头连接符 39"/>
          <p:cNvCxnSpPr/>
          <p:nvPr/>
        </p:nvCxnSpPr>
        <p:spPr>
          <a:xfrm flipV="1">
            <a:off x="2214546" y="5133658"/>
            <a:ext cx="785818" cy="12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0"/>
          <p:cNvSpPr/>
          <p:nvPr/>
        </p:nvSpPr>
        <p:spPr>
          <a:xfrm>
            <a:off x="857224" y="4645734"/>
            <a:ext cx="1285884" cy="1143008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1" name="直接箭头连接符 43"/>
          <p:cNvCxnSpPr/>
          <p:nvPr/>
        </p:nvCxnSpPr>
        <p:spPr>
          <a:xfrm flipV="1">
            <a:off x="5232042" y="4645734"/>
            <a:ext cx="1500198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019930" y="5445224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Lai &amp; Xu,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70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标题 5"/>
          <p:cNvSpPr>
            <a:spLocks noGrp="1"/>
          </p:cNvSpPr>
          <p:nvPr>
            <p:ph type="title"/>
          </p:nvPr>
        </p:nvSpPr>
        <p:spPr>
          <a:xfrm>
            <a:off x="457200" y="271688"/>
            <a:ext cx="8229600" cy="781048"/>
          </a:xfrm>
        </p:spPr>
        <p:txBody>
          <a:bodyPr/>
          <a:lstStyle/>
          <a:p>
            <a:r>
              <a:rPr lang="en-US" altLang="zh-CN" dirty="0" smtClean="0"/>
              <a:t>SNs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primordial halo</a:t>
            </a:r>
            <a:endParaRPr lang="zh-CN" altLang="en-US" dirty="0"/>
          </a:p>
        </p:txBody>
      </p:sp>
      <p:sp>
        <p:nvSpPr>
          <p:cNvPr id="26626" name="内容占位符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829180" cy="207170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Collision between SNs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 gas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dirty="0" smtClean="0"/>
              <a:t>                  SNs loose their angular momentum via </a:t>
            </a:r>
            <a:r>
              <a:rPr lang="en-US" altLang="zh-CN" b="1" dirty="0" smtClean="0">
                <a:solidFill>
                  <a:srgbClr val="FF0000"/>
                </a:solidFill>
              </a:rPr>
              <a:t>viscosity</a:t>
            </a:r>
            <a:endParaRPr lang="en-US" altLang="zh-CN" dirty="0" smtClean="0"/>
          </a:p>
          <a:p>
            <a:pPr eaLnBrk="1" hangingPunct="1">
              <a:buFont typeface="Georgia" pitchFamily="18" charset="0"/>
              <a:buNone/>
            </a:pPr>
            <a:endParaRPr lang="en-US" altLang="zh-CN" sz="1200" dirty="0" smtClean="0"/>
          </a:p>
          <a:p>
            <a:pPr eaLnBrk="1" hangingPunct="1"/>
            <a:r>
              <a:rPr lang="en-US" altLang="zh-CN" dirty="0" smtClean="0"/>
              <a:t>Gas could be</a:t>
            </a:r>
            <a:r>
              <a:rPr lang="zh-CN" altLang="en-US" b="1" dirty="0" smtClean="0">
                <a:solidFill>
                  <a:srgbClr val="00B0F0"/>
                </a:solidFill>
              </a:rPr>
              <a:t> </a:t>
            </a:r>
            <a:r>
              <a:rPr lang="en-US" altLang="zh-CN" b="1" dirty="0" smtClean="0">
                <a:solidFill>
                  <a:srgbClr val="00B0F0"/>
                </a:solidFill>
              </a:rPr>
              <a:t>heated</a:t>
            </a:r>
          </a:p>
          <a:p>
            <a:pPr eaLnBrk="1" hangingPunct="1"/>
            <a:endParaRPr lang="en-US" altLang="zh-CN" sz="1200" dirty="0" smtClean="0"/>
          </a:p>
          <a:p>
            <a:pPr eaLnBrk="1" hangingPunct="1"/>
            <a:r>
              <a:rPr lang="en-US" altLang="zh-CN" dirty="0" smtClean="0"/>
              <a:t>SNs could </a:t>
            </a:r>
            <a:r>
              <a:rPr lang="en-US" altLang="zh-CN" sz="2100" b="1" dirty="0" smtClean="0">
                <a:solidFill>
                  <a:srgbClr val="0070C0"/>
                </a:solidFill>
              </a:rPr>
              <a:t>assemble</a:t>
            </a:r>
            <a:r>
              <a:rPr lang="en-US" altLang="zh-CN" dirty="0" smtClean="0"/>
              <a:t> in the center of the halo </a:t>
            </a:r>
          </a:p>
          <a:p>
            <a:pPr eaLnBrk="1" hangingPunct="1">
              <a:buNone/>
            </a:pPr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>
              <a:buNone/>
            </a:pPr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zh-CN" altLang="en-US" dirty="0" smtClean="0"/>
          </a:p>
        </p:txBody>
      </p:sp>
      <p:pic>
        <p:nvPicPr>
          <p:cNvPr id="2662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8763" y="1416056"/>
            <a:ext cx="3376612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矩形 24"/>
          <p:cNvSpPr>
            <a:spLocks noChangeArrowheads="1"/>
          </p:cNvSpPr>
          <p:nvPr/>
        </p:nvSpPr>
        <p:spPr bwMode="auto">
          <a:xfrm>
            <a:off x="6572264" y="785794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 smtClean="0"/>
              <a:t>Primordial halo, total mass</a:t>
            </a:r>
            <a:r>
              <a:rPr lang="zh-CN" altLang="en-US" dirty="0" smtClean="0"/>
              <a:t> </a:t>
            </a:r>
            <a:r>
              <a:rPr lang="en-US" altLang="zh-CN" dirty="0" smtClean="0"/>
              <a:t>~ </a:t>
            </a:r>
            <a:endParaRPr lang="zh-CN" altLang="en-US" dirty="0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91" y="1082656"/>
            <a:ext cx="7143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圆角矩形 27"/>
          <p:cNvSpPr/>
          <p:nvPr/>
        </p:nvSpPr>
        <p:spPr>
          <a:xfrm>
            <a:off x="2857488" y="5013176"/>
            <a:ext cx="6215062" cy="135731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6500826" y="714356"/>
            <a:ext cx="2286016" cy="79692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6632" name="矩形 30"/>
          <p:cNvSpPr>
            <a:spLocks noChangeArrowheads="1"/>
          </p:cNvSpPr>
          <p:nvPr/>
        </p:nvSpPr>
        <p:spPr bwMode="auto">
          <a:xfrm>
            <a:off x="7963222" y="4293096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 smtClean="0"/>
              <a:t>SNs</a:t>
            </a:r>
            <a:endParaRPr lang="zh-CN" altLang="en-US" dirty="0"/>
          </a:p>
        </p:txBody>
      </p:sp>
      <p:sp>
        <p:nvSpPr>
          <p:cNvPr id="32" name="圆角矩形 31"/>
          <p:cNvSpPr/>
          <p:nvPr/>
        </p:nvSpPr>
        <p:spPr>
          <a:xfrm>
            <a:off x="7891784" y="4305796"/>
            <a:ext cx="752182" cy="3571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33" name="直接连接符 32"/>
          <p:cNvCxnSpPr>
            <a:stCxn id="29" idx="2"/>
          </p:cNvCxnSpPr>
          <p:nvPr/>
        </p:nvCxnSpPr>
        <p:spPr>
          <a:xfrm rot="16200000" flipH="1">
            <a:off x="7470794" y="1684324"/>
            <a:ext cx="417518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>
            <a:endCxn id="28" idx="0"/>
          </p:cNvCxnSpPr>
          <p:nvPr/>
        </p:nvCxnSpPr>
        <p:spPr>
          <a:xfrm flipH="1">
            <a:off x="5965019" y="3643315"/>
            <a:ext cx="964436" cy="136986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7963222" y="3933056"/>
            <a:ext cx="392906" cy="357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3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38" y="5931016"/>
            <a:ext cx="22383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3" y="5073766"/>
            <a:ext cx="587216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9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50" y="5931016"/>
            <a:ext cx="1200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直接箭头连接符 16"/>
          <p:cNvCxnSpPr/>
          <p:nvPr/>
        </p:nvCxnSpPr>
        <p:spPr>
          <a:xfrm>
            <a:off x="979587" y="1700808"/>
            <a:ext cx="5205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00166" y="3140968"/>
            <a:ext cx="34480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3255266"/>
            <a:ext cx="5429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矩形 38"/>
          <p:cNvSpPr/>
          <p:nvPr/>
        </p:nvSpPr>
        <p:spPr>
          <a:xfrm>
            <a:off x="495380" y="4293096"/>
            <a:ext cx="41240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SNs: </a:t>
            </a:r>
            <a:r>
              <a:rPr lang="en-US" altLang="zh-CN" sz="1900" b="1" dirty="0" smtClean="0">
                <a:solidFill>
                  <a:srgbClr val="FF0000"/>
                </a:solidFill>
              </a:rPr>
              <a:t>diffuse</a:t>
            </a:r>
            <a:r>
              <a:rPr lang="en-US" altLang="zh-CN" sz="2000" dirty="0" smtClean="0"/>
              <a:t> in the outer part of halo, 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       </a:t>
            </a:r>
            <a:r>
              <a:rPr lang="en-US" altLang="zh-CN" sz="1900" b="1" dirty="0" smtClean="0">
                <a:solidFill>
                  <a:srgbClr val="FF0000"/>
                </a:solidFill>
              </a:rPr>
              <a:t>assemble</a:t>
            </a:r>
            <a:r>
              <a:rPr lang="en-US" altLang="zh-CN" sz="2000" dirty="0" smtClean="0"/>
              <a:t> in the center of halo</a:t>
            </a:r>
          </a:p>
        </p:txBody>
      </p:sp>
      <p:sp>
        <p:nvSpPr>
          <p:cNvPr id="42" name="下箭头 41"/>
          <p:cNvSpPr/>
          <p:nvPr/>
        </p:nvSpPr>
        <p:spPr>
          <a:xfrm>
            <a:off x="2500298" y="3861048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1160125" y="5032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5380" y="5561665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Lai &amp; Xu,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73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SNs in the present Universe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If SNs constitute a significant fraction of dark matter </a:t>
            </a:r>
          </a:p>
          <a:p>
            <a:pPr lvl="1"/>
            <a:r>
              <a:rPr lang="en-US" altLang="zh-CN" dirty="0" smtClean="0"/>
              <a:t>They would collide with stars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Accretion rate: from dark matter accretion rate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Consequences</a:t>
            </a:r>
          </a:p>
          <a:p>
            <a:pPr lvl="2"/>
            <a:r>
              <a:rPr lang="en-US" altLang="zh-CN" dirty="0" smtClean="0"/>
              <a:t>Interaction between SNs and ordinary matter?</a:t>
            </a:r>
          </a:p>
          <a:p>
            <a:pPr lvl="2"/>
            <a:r>
              <a:rPr lang="en-US" altLang="zh-CN" dirty="0" smtClean="0"/>
              <a:t>Observational signals?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64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Accretion of SNs by stars</a:t>
            </a:r>
            <a:endParaRPr kumimoji="1" lang="zh-CN" altLang="en-US" dirty="0"/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487821" y="1196752"/>
            <a:ext cx="8229600" cy="4525963"/>
          </a:xfrm>
        </p:spPr>
        <p:txBody>
          <a:bodyPr/>
          <a:lstStyle/>
          <a:p>
            <a:r>
              <a:rPr kumimoji="1" lang="en-US" altLang="zh-CN" dirty="0" smtClean="0"/>
              <a:t>The expected accretion rate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r>
              <a:rPr kumimoji="1" lang="en-US" altLang="zh-CN" dirty="0"/>
              <a:t>Choose the NFW profile of dark matter halos</a:t>
            </a:r>
            <a:endParaRPr kumimoji="1" lang="zh-CN" altLang="en-US" dirty="0"/>
          </a:p>
          <a:p>
            <a:endParaRPr kumimoji="1"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381" y="1700808"/>
            <a:ext cx="5575300" cy="10033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691" y="2852936"/>
            <a:ext cx="2082800" cy="4445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6945681" y="2852936"/>
            <a:ext cx="1703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(</a:t>
            </a:r>
            <a:r>
              <a:rPr kumimoji="1" lang="en-US" altLang="zh-CN" dirty="0" err="1" smtClean="0"/>
              <a:t>Kouvaris</a:t>
            </a:r>
            <a:r>
              <a:rPr kumimoji="1" lang="en-US" altLang="zh-CN" dirty="0" smtClean="0"/>
              <a:t>, 2008)</a:t>
            </a:r>
            <a:endParaRPr kumimoji="1"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4293096"/>
            <a:ext cx="2603500" cy="10795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7984" y="4365104"/>
            <a:ext cx="1663700" cy="9144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3808" y="5651391"/>
            <a:ext cx="2000251" cy="428625"/>
          </a:xfrm>
          <a:prstGeom prst="rect">
            <a:avLst/>
          </a:prstGeom>
        </p:spPr>
      </p:pic>
      <p:sp>
        <p:nvSpPr>
          <p:cNvPr id="16" name="文本框 7"/>
          <p:cNvSpPr txBox="1"/>
          <p:nvPr/>
        </p:nvSpPr>
        <p:spPr>
          <a:xfrm>
            <a:off x="5364088" y="5651391"/>
            <a:ext cx="2642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dark matter </a:t>
            </a:r>
            <a:r>
              <a:rPr kumimoji="1" lang="en-US" altLang="zh-CN" sz="2400" dirty="0" smtClean="0">
                <a:sym typeface="Wingdings"/>
              </a:rPr>
              <a:t> SNs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4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1887</TotalTime>
  <Words>638</Words>
  <Application>Microsoft Office PowerPoint</Application>
  <PresentationFormat>全屏显示(4:3)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质朴</vt:lpstr>
      <vt:lpstr>Strange Nuggets  in the early and the present Universe</vt:lpstr>
      <vt:lpstr>Outline</vt:lpstr>
      <vt:lpstr>Formation of strange nuggets (SNs)</vt:lpstr>
      <vt:lpstr>SNs: relics from the early Universe</vt:lpstr>
      <vt:lpstr>SNs in the early Universe</vt:lpstr>
      <vt:lpstr>SNs in the early Universe</vt:lpstr>
      <vt:lpstr>SNs in primordial halo</vt:lpstr>
      <vt:lpstr>SNs in the present Universe</vt:lpstr>
      <vt:lpstr>Accretion of SNs by stars</vt:lpstr>
      <vt:lpstr>Accretion of SNs by pulsars</vt:lpstr>
      <vt:lpstr>Small glitches: the role of SNs? </vt:lpstr>
      <vt:lpstr>SNs generated in another way</vt:lpstr>
      <vt:lpstr>SNs in heavy cosmic rays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Strange Nuggets in the Early and the Present Universe</dc:title>
  <dc:creator>laixiaoyu</dc:creator>
  <cp:lastModifiedBy>laixiaoyu</cp:lastModifiedBy>
  <cp:revision>66</cp:revision>
  <dcterms:created xsi:type="dcterms:W3CDTF">2015-09-24T06:49:40Z</dcterms:created>
  <dcterms:modified xsi:type="dcterms:W3CDTF">2015-09-29T00:25:37Z</dcterms:modified>
</cp:coreProperties>
</file>