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2" r:id="rId3"/>
    <p:sldMasterId id="2147483780" r:id="rId4"/>
    <p:sldMasterId id="2147483830" r:id="rId5"/>
    <p:sldMasterId id="2147483878" r:id="rId6"/>
    <p:sldMasterId id="2147483890" r:id="rId7"/>
    <p:sldMasterId id="2147483902" r:id="rId8"/>
  </p:sldMasterIdLst>
  <p:notesMasterIdLst>
    <p:notesMasterId r:id="rId58"/>
  </p:notesMasterIdLst>
  <p:sldIdLst>
    <p:sldId id="256" r:id="rId9"/>
    <p:sldId id="296" r:id="rId10"/>
    <p:sldId id="417" r:id="rId11"/>
    <p:sldId id="441" r:id="rId12"/>
    <p:sldId id="470" r:id="rId13"/>
    <p:sldId id="448" r:id="rId14"/>
    <p:sldId id="548" r:id="rId15"/>
    <p:sldId id="474" r:id="rId16"/>
    <p:sldId id="481" r:id="rId17"/>
    <p:sldId id="482" r:id="rId18"/>
    <p:sldId id="483" r:id="rId19"/>
    <p:sldId id="528" r:id="rId20"/>
    <p:sldId id="527" r:id="rId21"/>
    <p:sldId id="504" r:id="rId22"/>
    <p:sldId id="461" r:id="rId23"/>
    <p:sldId id="530" r:id="rId24"/>
    <p:sldId id="552" r:id="rId25"/>
    <p:sldId id="553" r:id="rId26"/>
    <p:sldId id="495" r:id="rId27"/>
    <p:sldId id="524" r:id="rId28"/>
    <p:sldId id="554" r:id="rId29"/>
    <p:sldId id="398" r:id="rId30"/>
    <p:sldId id="544" r:id="rId31"/>
    <p:sldId id="536" r:id="rId32"/>
    <p:sldId id="546" r:id="rId33"/>
    <p:sldId id="535" r:id="rId34"/>
    <p:sldId id="539" r:id="rId35"/>
    <p:sldId id="521" r:id="rId36"/>
    <p:sldId id="549" r:id="rId37"/>
    <p:sldId id="550" r:id="rId38"/>
    <p:sldId id="551" r:id="rId39"/>
    <p:sldId id="533" r:id="rId40"/>
    <p:sldId id="506" r:id="rId41"/>
    <p:sldId id="473" r:id="rId42"/>
    <p:sldId id="477" r:id="rId43"/>
    <p:sldId id="488" r:id="rId44"/>
    <p:sldId id="489" r:id="rId45"/>
    <p:sldId id="491" r:id="rId46"/>
    <p:sldId id="492" r:id="rId47"/>
    <p:sldId id="493" r:id="rId48"/>
    <p:sldId id="514" r:id="rId49"/>
    <p:sldId id="515" r:id="rId50"/>
    <p:sldId id="517" r:id="rId51"/>
    <p:sldId id="518" r:id="rId52"/>
    <p:sldId id="519" r:id="rId53"/>
    <p:sldId id="520" r:id="rId54"/>
    <p:sldId id="529" r:id="rId55"/>
    <p:sldId id="547" r:id="rId56"/>
    <p:sldId id="538" r:id="rId5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99"/>
    <a:srgbClr val="54DC2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87382" autoAdjust="0"/>
  </p:normalViewPr>
  <p:slideViewPr>
    <p:cSldViewPr>
      <p:cViewPr varScale="1">
        <p:scale>
          <a:sx n="61" d="100"/>
          <a:sy n="61" d="100"/>
        </p:scale>
        <p:origin x="-151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0" y="46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C596C-8625-4710-860C-E98C7091B81C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418C-5EF1-4237-B6FD-E273833936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99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B418C-5EF1-4237-B6FD-E273833936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5B3E7-6C17-4829-A2D5-857D9BE0F65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B418C-5EF1-4237-B6FD-E273833936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9CBEE-FC50-48E9-9B05-154417C3867D}" type="slidenum">
              <a:rPr lang="en-US" altLang="zh-CN"/>
              <a:pPr/>
              <a:t>49</a:t>
            </a:fld>
            <a:endParaRPr lang="en-US" altLang="zh-CN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pPr defTabSz="449263"/>
            <a:endParaRPr lang="zh-CN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2B8B2-6449-4407-ACEF-D0D903E1F86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102B-1C1A-42F1-BF25-1DA0AE8BDB9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4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A238F-CA16-4413-99D4-BEDAB5A882C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AB4E0-6E26-475D-A8B7-9A77F6A49DF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911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2F20-3D19-4BA6-BD50-F0A1F608D7F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16109-97D5-4C77-98A2-F3ED91FAFD1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836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C694-D426-4794-A938-AB33E7303CC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F742-010C-48EF-9B9B-A185ACE7CE0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972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35235-E7EC-4313-958E-6106FBEC31C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B99F-073A-4AB3-9191-9A03F9C2818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96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FA40-FDA5-4F84-BD3A-771E367E6D6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28E1-EBDC-4686-9481-682C17B1DC0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126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AEDD9-F36D-421C-8788-644DAA9B24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A36B4-83CD-4814-9766-2FAA23BDD6D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690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3CD8-2739-445B-8256-C52D1F911DA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1E43-89F2-4AEC-A803-185A3EB08BF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56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83FFF-C06E-46C7-B054-22C3A023DA6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5678A-31D2-4119-A79C-22AF1BED99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69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5FF8-97A4-4305-AB5D-EC027E5134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79DC2-D6D5-49DB-80C7-7FC4F4C9A29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352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5A6B-B94F-4EBF-A599-0E954B3EBB3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F689A-1CAD-4793-9B5F-B99AFC39BA9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019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4BC39F-158A-4E52-B117-DFAD98B921A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14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5DF61-8FF9-4658-9674-C2566C9B0D6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6D3D-0C3C-4C21-A489-9EEB5D59F2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346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E837-8C0B-4F39-AD77-73CE966253F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72409-3BB5-40CC-B053-73E9E9AC00B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269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D275E-3B4E-43CC-8F45-1A75E499194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2B7D-F05F-4A25-BE42-C607345E247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4712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6859-EBDC-43A0-990A-065B28243B0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18B3C-E096-4711-8356-03075218B61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31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9ECD2-D7E0-4A35-BC54-FF61CE0F816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27CBE-C70A-43C5-A902-DA88B852B02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818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A952-41E6-40C6-AFF8-296263C928B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A3540-8DCC-4EAF-A7CF-CDC36E77032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0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34B78-D5E5-4603-AFF5-FE854681286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0B7-9F05-4285-AE03-2F7750A1FFE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050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CF7E9-2162-4FC0-A6A8-802ADCB976F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5132A-AFDA-4ACB-B3EB-D9E1A7B2234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447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9420D-771F-46A7-8F06-1086AA504DD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2AA9-D584-41FC-9578-4C78D67B64B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1132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C4802-2CB0-4ED7-AE2C-D4A79B3253E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99CFC-E39B-4671-89F7-E49EE72BE9C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128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85E5-E488-4685-BAC8-CC65D14BF45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BCF6-8837-4DC7-88CC-30B8327A70B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3242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44893-E34E-48A6-A4F9-FAED82CA041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364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DF22D-8BD6-4AEB-9919-D50BACF6966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777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E3F96-AECA-4BB6-BA50-3046B593FC6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32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70132-797F-4C77-AA21-7CB04028597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429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ECA58-4D01-4F84-90D0-08214170ED5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15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D9E39-BC63-454C-98AE-9A16305B254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786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85490-7B1F-4213-A61B-44DC9E6D1EF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8600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78F78-2919-4C4A-A44F-7BCA4AEE562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781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4AAAC-3BC9-4EA8-AC9D-D8A0B7D8F27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811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2C281-CD87-409F-A12B-105E8C6EBBE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529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4C52D-38DB-456B-AE70-52D14CBC763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56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4BC39F-158A-4E52-B117-DFAD98B921A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14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DD8A67-CADF-4B63-BE7B-5A46B304A1F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807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矩形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矩形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矩形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矩形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圆角矩形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圆角矩形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6" name="日期占位符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5DF61-8FF9-4658-9674-C2566C9B0D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36D3D-0C3C-4C21-A489-9EEB5D59F2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D6E837-8C0B-4F39-AD77-73CE966253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72409-3BB5-40CC-B053-73E9E9AC00B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D275E-3B4E-43CC-8F45-1A75E499194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D2B7D-F05F-4A25-BE42-C607345E24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646859-EBDC-43A0-990A-065B28243B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8B3C-E096-4711-8356-03075218B6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69ECD2-D7E0-4A35-BC54-FF61CE0F81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27CBE-C70A-43C5-A902-DA88B852B02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7BA952-41E6-40C6-AFF8-296263C92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A3540-8DCC-4EAF-A7CF-CDC36E7703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34B78-D5E5-4603-AFF5-FE854681286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A8D0B7-9F05-4285-AE03-2F7750A1FF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CF7E9-2162-4FC0-A6A8-802ADCB976F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5132A-AFDA-4ACB-B3EB-D9E1A7B223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39420D-771F-46A7-8F06-1086AA504D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DC312AA9-D584-41FC-9578-4C78D67B64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3C4802-2CB0-4ED7-AE2C-D4A79B3253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99CFC-E39B-4671-89F7-E49EE72BE9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085E5-E488-4685-BAC8-CC65D14BF4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4BCF6-8837-4DC7-88CC-30B8327A70B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85DF61-8FF9-4658-9674-C2566C9B0D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736D3D-0C3C-4C21-A489-9EEB5D59F2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6D6E837-8C0B-4F39-AD77-73CE966253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172409-3BB5-40CC-B053-73E9E9AC00B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CED275E-3B4E-43CC-8F45-1A75E499194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1D2B7D-F05F-4A25-BE42-C607345E24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646859-EBDC-43A0-990A-065B28243B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E518B3C-E096-4711-8356-03075218B6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D69ECD2-D7E0-4A35-BC54-FF61CE0F81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1027CBE-C70A-43C5-A902-DA88B852B02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7BA952-41E6-40C6-AFF8-296263C92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5AA3540-8DCC-4EAF-A7CF-CDC36E7703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C34B78-D5E5-4603-AFF5-FE854681286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A8D0B7-9F05-4285-AE03-2F7750A1FF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ECF7E9-2162-4FC0-A6A8-802ADCB976F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15132A-AFDA-4ACB-B3EB-D9E1A7B223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39420D-771F-46A7-8F06-1086AA504D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C312AA9-D584-41FC-9578-4C78D67B64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9" name="流程图: 过程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图: 过程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D3C4802-2CB0-4ED7-AE2C-D4A79B3253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1299CFC-E39B-4671-89F7-E49EE72BE9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A085E5-E488-4685-BAC8-CC65D14BF4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24BCF6-8837-4DC7-88CC-30B8327A70B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A935D2-BE18-4F7A-A2BB-D3AB8FDB9A4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AF3B6C-46F7-43BA-BF6D-00DABED6D6F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52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31E047-55E4-4CB9-A2B3-ADDDB08D4B8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2015-9-29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40AD9B1-50FE-4471-8076-EB9F2E922B9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63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4D1E4-2BE8-4913-9012-92B5A8164EBC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66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矩形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矩形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圆角矩形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圆角矩形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矩形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矩形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矩形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矩形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矩形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矩形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饼形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同心圆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2015-9-29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wm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8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425184"/>
            <a:ext cx="8640960" cy="1707672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/>
              <a:t>The Knee of the Cosmic P + He Spectrum below 1 P Measured by ARGO-YBJ and a Cherenkov Telescope of LHAASO</a:t>
            </a:r>
            <a:br>
              <a:rPr lang="en-US" altLang="zh-CN" sz="3600" dirty="0" smtClean="0"/>
            </a:b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endParaRPr lang="en-US" altLang="zh-CN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8596" y="3484165"/>
            <a:ext cx="8247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/>
              <a:t>Zhen Cao, </a:t>
            </a:r>
            <a:r>
              <a:rPr lang="en-US" altLang="zh-CN" sz="2800" dirty="0" err="1" smtClean="0"/>
              <a:t>Shoushan</a:t>
            </a:r>
            <a:r>
              <a:rPr lang="en-US" altLang="zh-CN" sz="2800" dirty="0" smtClean="0"/>
              <a:t> Zhang</a:t>
            </a:r>
          </a:p>
          <a:p>
            <a:pPr algn="ctr"/>
            <a:endParaRPr lang="en-US" altLang="zh-CN" sz="2800" dirty="0" smtClean="0"/>
          </a:p>
          <a:p>
            <a:pPr algn="ctr"/>
            <a:r>
              <a:rPr lang="en-US" altLang="zh-CN" sz="2800" dirty="0" smtClean="0"/>
              <a:t>ARGO-YBJ Collaboration and LHAASO Collaboration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032" y="5949280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/>
              <a:t>Workshop on </a:t>
            </a:r>
            <a:r>
              <a:rPr lang="en-US" altLang="zh-CN" sz="2800" b="1" i="1" dirty="0" err="1" smtClean="0"/>
              <a:t>Astroparticle</a:t>
            </a:r>
            <a:r>
              <a:rPr lang="en-US" altLang="zh-CN" sz="2800" b="1" i="1" dirty="0" smtClean="0"/>
              <a:t> Physics, KIAA, 2015/9/28-29</a:t>
            </a:r>
          </a:p>
          <a:p>
            <a:pPr algn="ctr"/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2910" y="5324789"/>
            <a:ext cx="8121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IHEP (Institute of High Energy Physics), Beijing, China</a:t>
            </a:r>
            <a:endParaRPr lang="en-US" altLang="zh-CN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9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3960" t="43642" b="9901"/>
          <a:stretch>
            <a:fillRect/>
          </a:stretch>
        </p:blipFill>
        <p:spPr bwMode="auto">
          <a:xfrm>
            <a:off x="6012160" y="3284984"/>
            <a:ext cx="277504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3" y="2857496"/>
            <a:ext cx="5692197" cy="364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1455167"/>
            <a:ext cx="710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Elongation of the shower image : L/W ~ </a:t>
            </a:r>
            <a:r>
              <a:rPr lang="en-US" altLang="zh-CN" sz="2400" dirty="0" err="1" smtClean="0"/>
              <a:t>R</a:t>
            </a:r>
            <a:r>
              <a:rPr lang="en-US" altLang="zh-CN" sz="2400" baseline="-25000" dirty="0" err="1" smtClean="0"/>
              <a:t>p</a:t>
            </a:r>
            <a:r>
              <a:rPr lang="en-US" altLang="zh-CN" sz="2400" dirty="0" smtClean="0"/>
              <a:t>/109.9m</a:t>
            </a:r>
            <a:endParaRPr lang="zh-CN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35358" y="116632"/>
            <a:ext cx="5331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Mass-sensitive Parameter </a:t>
            </a:r>
          </a:p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in the Cherenkov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2636912"/>
            <a:ext cx="2418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/>
              <a:t>Hillas</a:t>
            </a:r>
            <a:r>
              <a:rPr lang="en-US" altLang="zh-CN" sz="2000" b="1" dirty="0" smtClean="0"/>
              <a:t> parameters:</a:t>
            </a:r>
          </a:p>
          <a:p>
            <a:r>
              <a:rPr lang="en-US" altLang="zh-CN" sz="2000" b="1" dirty="0" smtClean="0"/>
              <a:t> Length and Width</a:t>
            </a:r>
            <a:endParaRPr lang="zh-CN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2060848"/>
            <a:ext cx="695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L/W is sensitive to the depth of shower maximum.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6365"/>
            <a:ext cx="5237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Multi-parameter Analysis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55446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36712"/>
            <a:ext cx="5616624" cy="4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7"/>
            <a:ext cx="6120680" cy="43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6365"/>
            <a:ext cx="5237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Multi-parameter Analysis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77402"/>
            <a:ext cx="5522956" cy="478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36712"/>
            <a:ext cx="5616624" cy="4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7"/>
            <a:ext cx="6120680" cy="43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6365"/>
            <a:ext cx="5237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Multi-parameter Analysis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077402"/>
            <a:ext cx="5521246" cy="478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36712"/>
            <a:ext cx="5616624" cy="4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7"/>
            <a:ext cx="6120680" cy="43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1475656" y="1772816"/>
            <a:ext cx="6340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/>
              <a:t>H&amp;He</a:t>
            </a:r>
            <a:r>
              <a:rPr lang="en-US" altLang="zh-CN" sz="2400" dirty="0" smtClean="0"/>
              <a:t> selection </a:t>
            </a:r>
            <a:r>
              <a:rPr lang="en-US" altLang="zh-CN" sz="2400" dirty="0" err="1" smtClean="0"/>
              <a:t>critiea</a:t>
            </a:r>
            <a:r>
              <a:rPr lang="en-US" altLang="zh-CN" sz="2400" dirty="0" smtClean="0"/>
              <a:t> : </a:t>
            </a:r>
            <a:r>
              <a:rPr lang="en-US" altLang="zh-CN" sz="2400" dirty="0" err="1" smtClean="0"/>
              <a:t>p</a:t>
            </a:r>
            <a:r>
              <a:rPr lang="en-US" altLang="zh-CN" sz="2400" baseline="-25000" dirty="0" err="1" smtClean="0"/>
              <a:t>L</a:t>
            </a:r>
            <a:r>
              <a:rPr lang="en-US" altLang="zh-CN" sz="2400" dirty="0" smtClean="0"/>
              <a:t>&gt;-4.53 or </a:t>
            </a:r>
            <a:r>
              <a:rPr lang="en-US" altLang="zh-CN" sz="2400" dirty="0" err="1" smtClean="0"/>
              <a:t>p</a:t>
            </a:r>
            <a:r>
              <a:rPr lang="en-US" altLang="zh-CN" sz="2400" baseline="-25000" dirty="0" err="1" smtClean="0"/>
              <a:t>C</a:t>
            </a:r>
            <a:r>
              <a:rPr lang="en-US" altLang="zh-CN" sz="2400" dirty="0" smtClean="0"/>
              <a:t>&gt;0.78 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9512" y="4390072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i="1" dirty="0" smtClean="0"/>
              <a:t> 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A simple geometrical calculation gives a aperture of  163 m</a:t>
            </a:r>
            <a:r>
              <a:rPr lang="en-US" altLang="zh-CN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sr</a:t>
            </a:r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endParaRPr lang="en-US" altLang="zh-CN" dirty="0" smtClean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The aperture of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H&amp;He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: ~120 m</a:t>
            </a:r>
            <a:r>
              <a:rPr lang="en-US" altLang="zh-CN" sz="2000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sr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above 300 TeV;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The purity of H&amp;He showers: ~93% below 700 TeV;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The contamination of heavy nuclei increases with energy: 13% @ 1 PeV, gradually increases to 27% @ 3 PeV;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 The contamination of heavy nuclei is model dependent </a:t>
            </a:r>
          </a:p>
        </p:txBody>
      </p:sp>
      <p:pic>
        <p:nvPicPr>
          <p:cNvPr id="9" name="图片 8" descr="aperture_icrc201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804774"/>
            <a:ext cx="4464496" cy="29817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362821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2595" t="57975" r="8416"/>
          <a:stretch>
            <a:fillRect/>
          </a:stretch>
        </p:blipFill>
        <p:spPr bwMode="auto">
          <a:xfrm>
            <a:off x="4499992" y="836713"/>
            <a:ext cx="4417006" cy="295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442"/>
            <a:ext cx="4572000" cy="312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-32" y="2357430"/>
            <a:ext cx="5220072" cy="3940490"/>
          </a:xfrm>
        </p:spPr>
        <p:txBody>
          <a:bodyPr/>
          <a:lstStyle/>
          <a:p>
            <a:r>
              <a:rPr lang="en-US" altLang="zh-CN" sz="2800" dirty="0" smtClean="0"/>
              <a:t>Impact </a:t>
            </a:r>
            <a:r>
              <a:rPr lang="en-US" altLang="zh-CN" sz="2800" dirty="0"/>
              <a:t>parameter (</a:t>
            </a:r>
            <a:r>
              <a:rPr lang="en-US" altLang="zh-CN" sz="2800" dirty="0" err="1"/>
              <a:t>R</a:t>
            </a:r>
            <a:r>
              <a:rPr lang="en-US" altLang="zh-CN" sz="2800" baseline="-25000" dirty="0" err="1"/>
              <a:t>p</a:t>
            </a:r>
            <a:r>
              <a:rPr lang="en-US" altLang="zh-CN" sz="2800" dirty="0"/>
              <a:t>): </a:t>
            </a:r>
            <a:r>
              <a:rPr lang="en-US" altLang="zh-CN" sz="2800" dirty="0" smtClean="0"/>
              <a:t>5m/bin</a:t>
            </a:r>
          </a:p>
          <a:p>
            <a:r>
              <a:rPr lang="en-US" altLang="zh-CN" sz="2800" dirty="0" smtClean="0"/>
              <a:t>Log(total </a:t>
            </a:r>
            <a:r>
              <a:rPr lang="en-US" altLang="zh-CN" sz="2800" dirty="0" err="1" smtClean="0"/>
              <a:t>N</a:t>
            </a:r>
            <a:r>
              <a:rPr lang="en-US" altLang="zh-CN" sz="2800" baseline="-25000" dirty="0" err="1" smtClean="0"/>
              <a:t>pe</a:t>
            </a:r>
            <a:r>
              <a:rPr lang="en-US" altLang="zh-CN" sz="2800" dirty="0" smtClean="0"/>
              <a:t>) bin: 0.1/bin</a:t>
            </a:r>
          </a:p>
          <a:p>
            <a:r>
              <a:rPr lang="en-US" altLang="zh-CN" sz="2800" dirty="0" err="1" smtClean="0"/>
              <a:t>R</a:t>
            </a:r>
            <a:r>
              <a:rPr lang="en-US" altLang="zh-CN" sz="2800" baseline="-25000" dirty="0" err="1" smtClean="0"/>
              <a:t>p</a:t>
            </a:r>
            <a:r>
              <a:rPr lang="en-US" altLang="zh-CN" sz="2800" dirty="0" smtClean="0"/>
              <a:t> bin 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l</a:t>
            </a:r>
            <a:r>
              <a:rPr lang="en-US" sz="2800" dirty="0" smtClean="0"/>
              <a:t>inear interpolation</a:t>
            </a:r>
          </a:p>
          <a:p>
            <a:r>
              <a:rPr lang="en-US" altLang="zh-CN" sz="2800" dirty="0" smtClean="0"/>
              <a:t> </a:t>
            </a:r>
            <a:r>
              <a:rPr lang="el-GR" altLang="zh-CN" sz="2800" dirty="0" smtClean="0"/>
              <a:t>α</a:t>
            </a:r>
            <a:r>
              <a:rPr lang="en-US" altLang="zh-CN" sz="2800" dirty="0" smtClean="0"/>
              <a:t> bin: linear interpolation</a:t>
            </a:r>
          </a:p>
          <a:p>
            <a:r>
              <a:rPr lang="en-US" altLang="zh-CN" sz="2800" dirty="0" smtClean="0"/>
              <a:t>Total </a:t>
            </a:r>
            <a:r>
              <a:rPr lang="en-US" altLang="zh-CN" sz="2800" dirty="0" err="1" smtClean="0"/>
              <a:t>N</a:t>
            </a:r>
            <a:r>
              <a:rPr lang="en-US" altLang="zh-CN" sz="2800" baseline="-25000" dirty="0" err="1" smtClean="0"/>
              <a:t>pe</a:t>
            </a:r>
            <a:r>
              <a:rPr lang="en-US" altLang="zh-CN" sz="2800" dirty="0" smtClean="0"/>
              <a:t> bin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q</a:t>
            </a:r>
            <a:r>
              <a:rPr lang="en-US" sz="2800" dirty="0" smtClean="0"/>
              <a:t>uadratic curve interpolation</a:t>
            </a:r>
            <a:endParaRPr lang="en-US" altLang="zh-CN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5681" y="1454995"/>
            <a:ext cx="336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 smtClean="0"/>
              <a:t>  </a:t>
            </a:r>
            <a:r>
              <a:rPr lang="en-US" altLang="zh-CN" sz="2400" b="1" dirty="0" smtClean="0"/>
              <a:t>Look-up table: </a:t>
            </a:r>
          </a:p>
          <a:p>
            <a:pPr lvl="1"/>
            <a:r>
              <a:rPr lang="en-US" altLang="zh-CN" sz="2400" b="1" dirty="0" smtClean="0"/>
              <a:t>light component only</a:t>
            </a:r>
            <a:endParaRPr lang="zh-CN" altLang="en-US" sz="2400" b="1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08934" y="170637"/>
            <a:ext cx="561519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0000"/>
                </a:solidFill>
              </a:rPr>
              <a:t>Energy reconstruction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</a:rPr>
              <a:t>Using ∑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N</a:t>
            </a:r>
            <a:r>
              <a:rPr lang="en-US" altLang="zh-CN" sz="2800" b="1" baseline="-25000" dirty="0" err="1" smtClean="0">
                <a:solidFill>
                  <a:srgbClr val="FF0000"/>
                </a:solidFill>
              </a:rPr>
              <a:t>pe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in Cherenkov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2330" y="-27384"/>
            <a:ext cx="213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log10(Energy/</a:t>
            </a:r>
            <a:r>
              <a:rPr lang="en-US" altLang="zh-CN" sz="2000" b="1" dirty="0" err="1" smtClean="0"/>
              <a:t>TeV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4857752" y="3442730"/>
            <a:ext cx="4148907" cy="3129542"/>
            <a:chOff x="0" y="3728458"/>
            <a:chExt cx="4148907" cy="3129542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90550"/>
            <a:stretch>
              <a:fillRect/>
            </a:stretch>
          </p:blipFill>
          <p:spPr bwMode="auto">
            <a:xfrm>
              <a:off x="0" y="3728458"/>
              <a:ext cx="432048" cy="3129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组合 14"/>
            <p:cNvGrpSpPr/>
            <p:nvPr/>
          </p:nvGrpSpPr>
          <p:grpSpPr>
            <a:xfrm>
              <a:off x="395536" y="4000504"/>
              <a:ext cx="3753371" cy="2780934"/>
              <a:chOff x="395536" y="4000504"/>
              <a:chExt cx="3753371" cy="2780934"/>
            </a:xfrm>
          </p:grpSpPr>
          <p:pic>
            <p:nvPicPr>
              <p:cNvPr id="12" name="图片 11" descr="Npe_sp.gif"/>
              <p:cNvPicPr>
                <a:picLocks noChangeAspect="1"/>
              </p:cNvPicPr>
              <p:nvPr/>
            </p:nvPicPr>
            <p:blipFill>
              <a:blip r:embed="rId3" cstate="print"/>
              <a:srcRect l="5442"/>
              <a:stretch>
                <a:fillRect/>
              </a:stretch>
            </p:blipFill>
            <p:spPr>
              <a:xfrm>
                <a:off x="395536" y="4000504"/>
                <a:ext cx="3753371" cy="2664296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1547664" y="6381328"/>
                <a:ext cx="3305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zh-CN" sz="2000" dirty="0" smtClean="0"/>
                  <a:t>α</a:t>
                </a:r>
                <a:endParaRPr lang="zh-CN" altLang="en-US" sz="2000" dirty="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9756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4857"/>
            <a:ext cx="5929322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74638"/>
            <a:ext cx="3714744" cy="1143000"/>
          </a:xfrm>
        </p:spPr>
        <p:txBody>
          <a:bodyPr/>
          <a:lstStyle/>
          <a:p>
            <a:r>
              <a:rPr lang="en-US" altLang="zh-CN" sz="3600" dirty="0" smtClean="0"/>
              <a:t>E-reconstruction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406" y="1357298"/>
            <a:ext cx="3400420" cy="4525963"/>
          </a:xfrm>
        </p:spPr>
        <p:txBody>
          <a:bodyPr/>
          <a:lstStyle/>
          <a:p>
            <a:r>
              <a:rPr lang="en-US" altLang="zh-CN" dirty="0" smtClean="0"/>
              <a:t>Systematic </a:t>
            </a:r>
          </a:p>
          <a:p>
            <a:pPr>
              <a:buNone/>
            </a:pPr>
            <a:r>
              <a:rPr lang="en-US" altLang="zh-CN" dirty="0" smtClean="0"/>
              <a:t>   bias: &lt;3%</a:t>
            </a:r>
          </a:p>
          <a:p>
            <a:r>
              <a:rPr lang="en-US" altLang="zh-CN" dirty="0" smtClean="0"/>
              <a:t>Constant resolution: 25%</a:t>
            </a:r>
          </a:p>
          <a:p>
            <a:r>
              <a:rPr lang="en-US" altLang="zh-CN" dirty="0" smtClean="0"/>
              <a:t>Gaussian </a:t>
            </a:r>
          </a:p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913" y="4157674"/>
            <a:ext cx="9200945" cy="212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32040" y="1713002"/>
            <a:ext cx="36043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Energy resolution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~25% 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Offset: &lt; 3%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6345816"/>
            <a:ext cx="696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300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                             1 </a:t>
            </a:r>
            <a:r>
              <a:rPr lang="en-US" altLang="zh-CN" dirty="0" err="1" smtClean="0"/>
              <a:t>PeV</a:t>
            </a:r>
            <a:r>
              <a:rPr lang="en-US" altLang="zh-CN" dirty="0" smtClean="0"/>
              <a:t>                                           3 </a:t>
            </a:r>
            <a:r>
              <a:rPr lang="en-US" altLang="zh-CN" dirty="0" err="1" smtClean="0"/>
              <a:t>PeV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22356" y="980728"/>
            <a:ext cx="32255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The spectrum of H &amp; He</a:t>
            </a:r>
          </a:p>
          <a:p>
            <a:r>
              <a:rPr lang="en-US" altLang="zh-CN" sz="3200" b="1" dirty="0" smtClean="0">
                <a:solidFill>
                  <a:srgbClr val="C00000"/>
                </a:solidFill>
              </a:rPr>
              <a:t>with its knee below 1PeV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5008" y="486916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itchFamily="2" charset="2"/>
              <a:buChar char="Ø"/>
            </a:pPr>
            <a:r>
              <a:rPr lang="en-US" altLang="zh-CN" sz="2400" dirty="0" smtClean="0"/>
              <a:t> Light component energy spectrum of 125 TeV - 3 PeV is measured;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 altLang="zh-CN" sz="2400" dirty="0" smtClean="0"/>
              <a:t>The knee of </a:t>
            </a:r>
            <a:r>
              <a:rPr lang="en-US" altLang="zh-CN" sz="2400" dirty="0" err="1" smtClean="0"/>
              <a:t>H&amp;He</a:t>
            </a:r>
            <a:r>
              <a:rPr lang="en-US" altLang="zh-CN" sz="2400" dirty="0" smtClean="0"/>
              <a:t> spectrum at </a:t>
            </a:r>
            <a:r>
              <a:rPr lang="en-US" altLang="zh-CN" sz="2400" b="1" dirty="0" smtClean="0"/>
              <a:t> ~700 </a:t>
            </a:r>
            <a:r>
              <a:rPr lang="en-US" altLang="zh-CN" sz="2400" dirty="0" smtClean="0"/>
              <a:t>TeV is clearly measured.</a:t>
            </a:r>
          </a:p>
          <a:p>
            <a:pPr marL="285750" lvl="1" indent="-285750">
              <a:buFont typeface="Wingdings" pitchFamily="2" charset="2"/>
              <a:buChar char="Ø"/>
            </a:pPr>
            <a:endParaRPr lang="en-US" altLang="zh-CN" sz="24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54448" r="9248"/>
          <a:stretch>
            <a:fillRect/>
          </a:stretch>
        </p:blipFill>
        <p:spPr bwMode="auto">
          <a:xfrm>
            <a:off x="3059832" y="404664"/>
            <a:ext cx="5832648" cy="414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22356" y="980728"/>
            <a:ext cx="32255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The spectrum of H &amp; He</a:t>
            </a:r>
          </a:p>
          <a:p>
            <a:r>
              <a:rPr lang="en-US" altLang="zh-CN" sz="3200" b="1" dirty="0" smtClean="0">
                <a:solidFill>
                  <a:srgbClr val="C00000"/>
                </a:solidFill>
              </a:rPr>
              <a:t>with its knee below 1PeV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t="54448" r="8106"/>
          <a:stretch>
            <a:fillRect/>
          </a:stretch>
        </p:blipFill>
        <p:spPr bwMode="auto">
          <a:xfrm>
            <a:off x="3162510" y="260648"/>
            <a:ext cx="5945994" cy="41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79512" y="443711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itchFamily="2" charset="2"/>
              <a:buChar char="Ø"/>
            </a:pPr>
            <a:r>
              <a:rPr lang="en-US" altLang="zh-CN" sz="2400" dirty="0" smtClean="0"/>
              <a:t>Spectra index: </a:t>
            </a:r>
            <a:r>
              <a:rPr lang="el-GR" altLang="zh-CN" sz="2400" dirty="0" smtClean="0"/>
              <a:t>β</a:t>
            </a:r>
            <a:r>
              <a:rPr lang="en-US" altLang="zh-CN" sz="2400" dirty="0" smtClean="0"/>
              <a:t>1=-2.56 ± 0.05 below knee; </a:t>
            </a:r>
            <a:r>
              <a:rPr lang="el-GR" altLang="zh-CN" sz="2400" dirty="0" smtClean="0"/>
              <a:t>β</a:t>
            </a:r>
            <a:r>
              <a:rPr lang="en-US" altLang="zh-CN" sz="2400" dirty="0" smtClean="0"/>
              <a:t>2=-3.24 ± 0.36 above knee; The </a:t>
            </a:r>
            <a:r>
              <a:rPr lang="en-US" altLang="zh-CN" sz="2400" dirty="0" err="1" smtClean="0"/>
              <a:t>H&amp;He</a:t>
            </a:r>
            <a:r>
              <a:rPr lang="en-US" altLang="zh-CN" sz="2400" dirty="0" smtClean="0"/>
              <a:t> knee of (700±230) TeV is found. The relatively large error on knee position is due to the limited statistics and the energy resolution.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 altLang="zh-CN" sz="2400" dirty="0" smtClean="0"/>
              <a:t>Below the knee, consistent with ARGO-YBJ, which is consistent with CREAM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1414"/>
            <a:ext cx="82296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Systematic Uncertainties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496" y="764704"/>
            <a:ext cx="8856984" cy="58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zh-CN" sz="2300" b="1" kern="0" dirty="0" smtClean="0">
                <a:solidFill>
                  <a:srgbClr val="002060"/>
                </a:solidFill>
                <a:latin typeface="Arial"/>
              </a:rPr>
              <a:t>Uncertainties in the energy scale: ~9.7 %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Photometric calibration: 5.6%;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Weather/atmosphere conditions</a:t>
            </a:r>
            <a:r>
              <a:rPr lang="zh-CN" altLang="en-US" sz="2000" kern="0" dirty="0" smtClean="0">
                <a:solidFill>
                  <a:srgbClr val="000000"/>
                </a:solidFill>
                <a:latin typeface="Arial"/>
              </a:rPr>
              <a:t>：</a:t>
            </a: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7.6%;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QGSJET II-03  vs.</a:t>
            </a:r>
            <a:r>
              <a:rPr lang="zh-CN" altLang="en-US" sz="2000" kern="0" dirty="0" smtClean="0">
                <a:solidFill>
                  <a:srgbClr val="000000"/>
                </a:solidFill>
                <a:latin typeface="Arial"/>
              </a:rPr>
              <a:t>  </a:t>
            </a: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SIBYLL2.1</a:t>
            </a:r>
            <a:r>
              <a:rPr lang="zh-CN" altLang="en-US" sz="2000" kern="0" dirty="0" smtClean="0">
                <a:solidFill>
                  <a:srgbClr val="000000"/>
                </a:solidFill>
                <a:latin typeface="Arial"/>
              </a:rPr>
              <a:t>：</a:t>
            </a: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&lt;1.0%;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GHEISHA vs. FLUKA</a:t>
            </a:r>
            <a:r>
              <a:rPr lang="zh-CN" altLang="en-US" sz="2000" kern="0" dirty="0" smtClean="0">
                <a:solidFill>
                  <a:srgbClr val="000000"/>
                </a:solidFill>
                <a:latin typeface="Arial"/>
              </a:rPr>
              <a:t>：</a:t>
            </a: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&lt;2.0%;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  <a:latin typeface="Arial"/>
              </a:rPr>
              <a:t>Composition model: 1%.</a:t>
            </a:r>
            <a:endParaRPr lang="en-US" altLang="zh-CN" sz="1800" kern="0" dirty="0" smtClean="0">
              <a:solidFill>
                <a:srgbClr val="000000"/>
              </a:solidFill>
              <a:latin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300" b="1" kern="0" dirty="0" smtClean="0">
                <a:solidFill>
                  <a:srgbClr val="002060"/>
                </a:solidFill>
                <a:latin typeface="Arial"/>
              </a:rPr>
              <a:t>Systematic uncertainties on the </a:t>
            </a:r>
            <a:r>
              <a:rPr lang="en-US" altLang="zh-CN" sz="2300" b="1" kern="0" dirty="0" err="1" smtClean="0">
                <a:solidFill>
                  <a:srgbClr val="002060"/>
                </a:solidFill>
                <a:latin typeface="Arial"/>
              </a:rPr>
              <a:t>H&amp;He</a:t>
            </a:r>
            <a:r>
              <a:rPr lang="en-US" altLang="zh-CN" sz="2300" b="1" kern="0" dirty="0" smtClean="0">
                <a:solidFill>
                  <a:srgbClr val="002060"/>
                </a:solidFill>
                <a:latin typeface="Arial"/>
              </a:rPr>
              <a:t> flux: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Contamination of heavy nuclei is not constant with energy and is dependent on composition models:  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en-US" altLang="zh-CN" sz="2000" kern="0" dirty="0" smtClean="0">
                <a:latin typeface="Arial"/>
              </a:rPr>
              <a:t>             -(1.5~2.5)% @ 158 TeV, 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en-US" altLang="zh-CN" sz="2000" kern="0" dirty="0" smtClean="0">
                <a:latin typeface="Arial"/>
              </a:rPr>
              <a:t>             -(29~51)%   @ 2.5 PeV;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ARGO-YBJ RPC calibration: 7%;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QGSJET II-03  vs.</a:t>
            </a:r>
            <a:r>
              <a:rPr lang="zh-CN" altLang="en-US" sz="2000" kern="0" dirty="0" smtClean="0">
                <a:latin typeface="Arial"/>
              </a:rPr>
              <a:t> </a:t>
            </a:r>
            <a:r>
              <a:rPr lang="en-US" altLang="zh-CN" sz="2000" kern="0" dirty="0" smtClean="0">
                <a:latin typeface="Arial"/>
              </a:rPr>
              <a:t>SIBYLL2.1: &lt;1.0%;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GHEISHA vs.</a:t>
            </a:r>
            <a:r>
              <a:rPr lang="zh-CN" altLang="en-US" sz="2000" kern="0" dirty="0" smtClean="0">
                <a:latin typeface="Arial"/>
              </a:rPr>
              <a:t> </a:t>
            </a:r>
            <a:r>
              <a:rPr lang="en-US" altLang="zh-CN" sz="2000" kern="0" dirty="0" smtClean="0">
                <a:latin typeface="Arial"/>
              </a:rPr>
              <a:t>FLUKA</a:t>
            </a:r>
            <a:r>
              <a:rPr lang="zh-CN" altLang="en-US" sz="2000" kern="0" dirty="0" smtClean="0">
                <a:latin typeface="Arial"/>
              </a:rPr>
              <a:t>：</a:t>
            </a:r>
            <a:r>
              <a:rPr lang="en-US" altLang="zh-CN" sz="2000" kern="0" dirty="0" smtClean="0">
                <a:latin typeface="Arial"/>
              </a:rPr>
              <a:t>&lt;3.5 %;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Boundary effects in the hybrid detector aperture calculation: &lt;3%;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The difference between proton and Helium selection efficiencies: 3%;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latin typeface="Arial"/>
              </a:rPr>
              <a:t>Saturation of  RPCs: &lt;0.03%.</a:t>
            </a:r>
          </a:p>
          <a:p>
            <a:pPr lvl="0" eaLnBrk="1" hangingPunct="1">
              <a:lnSpc>
                <a:spcPct val="90000"/>
              </a:lnSpc>
              <a:buNone/>
              <a:defRPr/>
            </a:pPr>
            <a:endParaRPr lang="en-US" altLang="zh-CN" sz="2000" b="1" kern="0" dirty="0" smtClean="0">
              <a:solidFill>
                <a:srgbClr val="FF0000"/>
              </a:solidFill>
              <a:latin typeface="Arial"/>
            </a:endParaRPr>
          </a:p>
          <a:p>
            <a:pPr lvl="0" eaLnBrk="1" hangingPunct="1">
              <a:lnSpc>
                <a:spcPct val="90000"/>
              </a:lnSpc>
              <a:buNone/>
              <a:defRPr/>
            </a:pPr>
            <a:endParaRPr lang="en-US" altLang="zh-CN" sz="20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1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Outline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pPr>
              <a:buFont typeface="Wingdings" pitchFamily="2" charset="2"/>
              <a:buChar char="u"/>
            </a:pPr>
            <a:r>
              <a:rPr lang="zh-CN" altLang="en-US" dirty="0" smtClean="0">
                <a:solidFill>
                  <a:schemeClr val="tx1"/>
                </a:solidFill>
              </a:rPr>
              <a:t>  </a:t>
            </a:r>
            <a:r>
              <a:rPr lang="en-US" altLang="zh-CN" dirty="0" smtClean="0">
                <a:solidFill>
                  <a:schemeClr val="tx1"/>
                </a:solidFill>
              </a:rPr>
              <a:t>Motivation	</a:t>
            </a:r>
          </a:p>
          <a:p>
            <a:pPr>
              <a:buFont typeface="Wingdings" pitchFamily="2" charset="2"/>
              <a:buChar char="u"/>
            </a:pPr>
            <a:endParaRPr lang="en-US" altLang="zh-CN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en-US" altLang="zh-CN" dirty="0" smtClean="0"/>
              <a:t>  Hybrid</a:t>
            </a:r>
            <a:r>
              <a:rPr lang="en-US" altLang="zh-CN" dirty="0" smtClean="0">
                <a:solidFill>
                  <a:schemeClr val="tx1"/>
                </a:solidFill>
              </a:rPr>
              <a:t> experiment introduction</a:t>
            </a:r>
          </a:p>
          <a:p>
            <a:pPr>
              <a:buFont typeface="Wingdings" pitchFamily="2" charset="2"/>
              <a:buChar char="u"/>
            </a:pPr>
            <a:endParaRPr lang="en-US" altLang="zh-CN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en-US" altLang="zh-CN" dirty="0" smtClean="0">
                <a:solidFill>
                  <a:schemeClr val="tx1"/>
                </a:solidFill>
              </a:rPr>
              <a:t>  Data analysis</a:t>
            </a:r>
          </a:p>
          <a:p>
            <a:pPr>
              <a:buFont typeface="Wingdings" pitchFamily="2" charset="2"/>
              <a:buChar char="u"/>
            </a:pPr>
            <a:endParaRPr lang="en-US" altLang="zh-CN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en-US" altLang="zh-CN" dirty="0" smtClean="0">
                <a:solidFill>
                  <a:schemeClr val="tx1"/>
                </a:solidFill>
              </a:rPr>
              <a:t>  Result and discussion</a:t>
            </a:r>
          </a:p>
          <a:p>
            <a:pPr>
              <a:buFont typeface="Wingdings" pitchFamily="2" charset="2"/>
              <a:buChar char="u"/>
            </a:pPr>
            <a:endParaRPr lang="en-US" altLang="zh-CN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en-US" altLang="zh-CN" dirty="0" smtClean="0"/>
              <a:t>  Conclusion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u"/>
            </a:pPr>
            <a:endParaRPr lang="en-US" altLang="zh-CN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1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55576" y="80045"/>
            <a:ext cx="78123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</a:rPr>
              <a:t>The H &amp; He spectrum :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</a:rPr>
              <a:t>comparison with other experiments</a:t>
            </a:r>
            <a:endParaRPr lang="zh-CN" altLang="en-US" sz="3600" b="1" dirty="0" smtClean="0">
              <a:solidFill>
                <a:srgbClr val="C00000"/>
              </a:solidFill>
            </a:endParaRPr>
          </a:p>
          <a:p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4016" y="5157192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altLang="zh-CN" sz="2000" dirty="0" smtClean="0"/>
          </a:p>
          <a:p>
            <a:pPr marL="285750" indent="-285750"/>
            <a:endParaRPr lang="en-US" altLang="zh-CN" sz="8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54448"/>
          <a:stretch>
            <a:fillRect/>
          </a:stretch>
        </p:blipFill>
        <p:spPr bwMode="auto">
          <a:xfrm>
            <a:off x="683568" y="1360067"/>
            <a:ext cx="8126756" cy="523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56363"/>
            <a:ext cx="8964488" cy="670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7584" y="-27384"/>
            <a:ext cx="8217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Large High Altitude Air Shower Observatory (LHAASO)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3275856" y="563196"/>
            <a:ext cx="3168352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Main physics goals: </a:t>
            </a: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--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zh-CN" sz="24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ray observation</a:t>
            </a: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-- PeV CR spectra of individual composition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9952" y="3645024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1 km</a:t>
            </a:r>
            <a:r>
              <a:rPr lang="en-US" altLang="zh-CN" sz="3200" baseline="30000" dirty="0" smtClean="0"/>
              <a:t>2</a:t>
            </a:r>
            <a:endParaRPr lang="zh-CN" altLang="en-US" sz="32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804248" y="5445224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5000 m</a:t>
            </a:r>
            <a:r>
              <a:rPr lang="en-US" altLang="zh-CN" sz="2400" baseline="30000" dirty="0" smtClean="0"/>
              <a:t>2</a:t>
            </a:r>
            <a:endParaRPr lang="zh-CN" altLang="en-US" sz="2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1196752"/>
            <a:ext cx="8280920" cy="53040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 smtClean="0"/>
              <a:t> </a:t>
            </a:r>
            <a:r>
              <a:rPr lang="en-US" altLang="zh-CN" sz="2200" dirty="0" smtClean="0"/>
              <a:t>Light component (</a:t>
            </a:r>
            <a:r>
              <a:rPr lang="en-US" altLang="zh-CN" sz="2200" dirty="0" err="1" smtClean="0"/>
              <a:t>H&amp;He</a:t>
            </a:r>
            <a:r>
              <a:rPr lang="en-US" altLang="zh-CN" sz="2200" dirty="0" smtClean="0"/>
              <a:t>) energy spectrum of 125 TeV - 3 PeV is measured by the ARGO-YBJ detector with a wide field-of-view imaging Cherenkov telescope .</a:t>
            </a:r>
          </a:p>
          <a:p>
            <a:pPr lvl="2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200" dirty="0" smtClean="0"/>
              <a:t>filling the gap between the direct observations of CREAM and the EAS experiment,  such as KASCADE</a:t>
            </a:r>
          </a:p>
          <a:p>
            <a:pPr lvl="2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200" dirty="0" smtClean="0"/>
              <a:t>The knee of (700±230</a:t>
            </a:r>
            <a:r>
              <a:rPr lang="en-US" altLang="zh-CN" sz="2200" baseline="-25000" dirty="0" smtClean="0"/>
              <a:t>stat.</a:t>
            </a:r>
            <a:r>
              <a:rPr lang="en-US" altLang="zh-CN" sz="2200" dirty="0" smtClean="0"/>
              <a:t>±70</a:t>
            </a:r>
            <a:r>
              <a:rPr lang="en-US" altLang="zh-CN" sz="2200" baseline="-25000" dirty="0" smtClean="0"/>
              <a:t>sys.</a:t>
            </a:r>
            <a:r>
              <a:rPr lang="en-US" altLang="zh-CN" sz="2200" dirty="0" smtClean="0"/>
              <a:t>) TeV is found</a:t>
            </a:r>
          </a:p>
          <a:p>
            <a:pPr lvl="2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200" dirty="0" smtClean="0"/>
              <a:t>Spectra index: </a:t>
            </a:r>
            <a:r>
              <a:rPr lang="el-GR" altLang="zh-CN" sz="2200" dirty="0" smtClean="0"/>
              <a:t>β</a:t>
            </a:r>
            <a:r>
              <a:rPr lang="en-US" altLang="zh-CN" sz="2200" baseline="-25000" dirty="0" smtClean="0"/>
              <a:t>1</a:t>
            </a:r>
            <a:r>
              <a:rPr lang="en-US" altLang="zh-CN" sz="2200" dirty="0" smtClean="0"/>
              <a:t>=-2.56 ± 0.05 below the knee; </a:t>
            </a:r>
            <a:r>
              <a:rPr lang="el-GR" altLang="zh-CN" sz="2200" dirty="0" smtClean="0"/>
              <a:t>β</a:t>
            </a:r>
            <a:r>
              <a:rPr lang="en-US" altLang="zh-CN" sz="2200" baseline="-25000" dirty="0" smtClean="0"/>
              <a:t>2</a:t>
            </a:r>
            <a:r>
              <a:rPr lang="en-US" altLang="zh-CN" sz="2200" dirty="0" smtClean="0"/>
              <a:t>=-3.24 ± 0.36 above the knee;</a:t>
            </a:r>
          </a:p>
          <a:p>
            <a:pPr lvl="2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200" dirty="0" smtClean="0"/>
              <a:t>Energy resolution: ~25% with offset &lt;3%</a:t>
            </a:r>
            <a:r>
              <a:rPr lang="zh-CN" altLang="en-US" sz="2200" dirty="0" smtClean="0"/>
              <a:t>；</a:t>
            </a:r>
            <a:endParaRPr lang="en-US" altLang="zh-CN" sz="2200" dirty="0" smtClean="0"/>
          </a:p>
          <a:p>
            <a:pPr lvl="2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zh-CN" sz="2200" dirty="0" smtClean="0"/>
              <a:t>The observation of the knee of the primary light component at such a low energy gives fundamental inputs to galactic cosmic ray acceleration models.</a:t>
            </a:r>
            <a:endParaRPr lang="en-US" altLang="zh-CN" sz="2200" kern="0" dirty="0" smtClean="0">
              <a:solidFill>
                <a:srgbClr val="000000"/>
              </a:solidFill>
              <a:latin typeface="Arial"/>
            </a:endParaRPr>
          </a:p>
          <a:p>
            <a:pPr lvl="1" indent="-3429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  Single 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element 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spectrum 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will be measured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in 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the LHAASO 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project: </a:t>
            </a:r>
            <a:r>
              <a:rPr lang="en-US" altLang="zh-CN" sz="2200" kern="0" dirty="0" err="1" smtClean="0">
                <a:solidFill>
                  <a:srgbClr val="000000"/>
                </a:solidFill>
                <a:latin typeface="Arial"/>
              </a:rPr>
              <a:t>muon</a:t>
            </a:r>
            <a:r>
              <a:rPr lang="en-US" altLang="zh-CN" sz="2200" kern="0" dirty="0" smtClean="0">
                <a:solidFill>
                  <a:srgbClr val="000000"/>
                </a:solidFill>
                <a:latin typeface="Arial"/>
              </a:rPr>
              <a:t> detector, Cherenkov telescope, shower core detector, water Cherenkov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2132856"/>
            <a:ext cx="5679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i="1" dirty="0" smtClean="0">
                <a:solidFill>
                  <a:srgbClr val="C00000"/>
                </a:solidFill>
              </a:rPr>
              <a:t>Thanks</a:t>
            </a:r>
            <a:r>
              <a:rPr lang="zh-CN" altLang="en-US" sz="9600" b="1" i="1" dirty="0" smtClean="0">
                <a:solidFill>
                  <a:srgbClr val="C00000"/>
                </a:solidFill>
              </a:rPr>
              <a:t>！</a:t>
            </a:r>
            <a:endParaRPr lang="zh-CN" altLang="en-US" sz="9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HASSO\Publish\LHAASO效果图\5.LHAASO-WC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6858000" cy="5786454"/>
          </a:xfrm>
          <a:prstGeom prst="rect">
            <a:avLst/>
          </a:prstGeom>
          <a:noFill/>
        </p:spPr>
      </p:pic>
      <p:cxnSp>
        <p:nvCxnSpPr>
          <p:cNvPr id="5" name="直接箭头连接符 4"/>
          <p:cNvCxnSpPr/>
          <p:nvPr/>
        </p:nvCxnSpPr>
        <p:spPr>
          <a:xfrm rot="10800000">
            <a:off x="1928804" y="2928910"/>
            <a:ext cx="3911230" cy="35719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30"/>
          <p:cNvGrpSpPr/>
          <p:nvPr/>
        </p:nvGrpSpPr>
        <p:grpSpPr>
          <a:xfrm>
            <a:off x="3923928" y="4869160"/>
            <a:ext cx="328380" cy="542270"/>
            <a:chOff x="9821918" y="4808470"/>
            <a:chExt cx="1103586" cy="1434675"/>
          </a:xfrm>
        </p:grpSpPr>
        <p:sp>
          <p:nvSpPr>
            <p:cNvPr id="32" name="等腰三角形 31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Picture 1" descr="C:\Users\WFCTA\Desktop\shower_altitude.png"/>
          <p:cNvPicPr>
            <a:picLocks noChangeAspect="1" noChangeArrowheads="1"/>
          </p:cNvPicPr>
          <p:nvPr/>
        </p:nvPicPr>
        <p:blipFill>
          <a:blip r:embed="rId3" cstate="print"/>
          <a:srcRect l="59204" r="19682" b="11587"/>
          <a:stretch>
            <a:fillRect/>
          </a:stretch>
        </p:blipFill>
        <p:spPr bwMode="auto">
          <a:xfrm rot="18741102">
            <a:off x="1128948" y="1084613"/>
            <a:ext cx="1893747" cy="321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图片 57"/>
          <p:cNvPicPr/>
          <p:nvPr/>
        </p:nvPicPr>
        <p:blipFill>
          <a:blip r:embed="rId4" cstate="print"/>
          <a:srcRect t="30933" r="7063" b="4402"/>
          <a:stretch>
            <a:fillRect/>
          </a:stretch>
        </p:blipFill>
        <p:spPr bwMode="auto">
          <a:xfrm>
            <a:off x="6300192" y="1052736"/>
            <a:ext cx="31146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组合 30"/>
          <p:cNvGrpSpPr/>
          <p:nvPr/>
        </p:nvGrpSpPr>
        <p:grpSpPr>
          <a:xfrm>
            <a:off x="4324013" y="4581128"/>
            <a:ext cx="328380" cy="542270"/>
            <a:chOff x="9821918" y="4808470"/>
            <a:chExt cx="1103586" cy="1434675"/>
          </a:xfrm>
        </p:grpSpPr>
        <p:sp>
          <p:nvSpPr>
            <p:cNvPr id="64" name="等腰三角形 63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弧形 64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30"/>
          <p:cNvGrpSpPr/>
          <p:nvPr/>
        </p:nvGrpSpPr>
        <p:grpSpPr>
          <a:xfrm>
            <a:off x="4644008" y="4293096"/>
            <a:ext cx="328380" cy="542270"/>
            <a:chOff x="9821918" y="4808470"/>
            <a:chExt cx="1103586" cy="1434675"/>
          </a:xfrm>
        </p:grpSpPr>
        <p:sp>
          <p:nvSpPr>
            <p:cNvPr id="67" name="等腰三角形 66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弧形 67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30"/>
          <p:cNvGrpSpPr/>
          <p:nvPr/>
        </p:nvGrpSpPr>
        <p:grpSpPr>
          <a:xfrm>
            <a:off x="3563888" y="5262994"/>
            <a:ext cx="328380" cy="542270"/>
            <a:chOff x="9821918" y="4808470"/>
            <a:chExt cx="1103586" cy="1434675"/>
          </a:xfrm>
        </p:grpSpPr>
        <p:sp>
          <p:nvSpPr>
            <p:cNvPr id="70" name="等腰三角形 69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弧形 70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30"/>
          <p:cNvGrpSpPr/>
          <p:nvPr/>
        </p:nvGrpSpPr>
        <p:grpSpPr>
          <a:xfrm>
            <a:off x="3203848" y="5517232"/>
            <a:ext cx="328380" cy="542270"/>
            <a:chOff x="9821918" y="4808470"/>
            <a:chExt cx="1103586" cy="1434675"/>
          </a:xfrm>
        </p:grpSpPr>
        <p:sp>
          <p:nvSpPr>
            <p:cNvPr id="73" name="等腰三角形 72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5" name="组合 30"/>
          <p:cNvGrpSpPr/>
          <p:nvPr/>
        </p:nvGrpSpPr>
        <p:grpSpPr>
          <a:xfrm>
            <a:off x="3523540" y="5695042"/>
            <a:ext cx="328380" cy="542270"/>
            <a:chOff x="9821918" y="4808470"/>
            <a:chExt cx="1103586" cy="1434675"/>
          </a:xfrm>
        </p:grpSpPr>
        <p:sp>
          <p:nvSpPr>
            <p:cNvPr id="76" name="等腰三角形 75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弧形 76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30"/>
          <p:cNvGrpSpPr/>
          <p:nvPr/>
        </p:nvGrpSpPr>
        <p:grpSpPr>
          <a:xfrm>
            <a:off x="3883580" y="5445224"/>
            <a:ext cx="328380" cy="542270"/>
            <a:chOff x="9821918" y="4808470"/>
            <a:chExt cx="1103586" cy="1434675"/>
          </a:xfrm>
        </p:grpSpPr>
        <p:sp>
          <p:nvSpPr>
            <p:cNvPr id="79" name="等腰三角形 78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弧形 79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30"/>
          <p:cNvGrpSpPr/>
          <p:nvPr/>
        </p:nvGrpSpPr>
        <p:grpSpPr>
          <a:xfrm>
            <a:off x="4171612" y="5190986"/>
            <a:ext cx="328380" cy="542270"/>
            <a:chOff x="9821918" y="4808470"/>
            <a:chExt cx="1103586" cy="1434675"/>
          </a:xfrm>
        </p:grpSpPr>
        <p:sp>
          <p:nvSpPr>
            <p:cNvPr id="82" name="等腰三角形 81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弧形 82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30"/>
          <p:cNvGrpSpPr/>
          <p:nvPr/>
        </p:nvGrpSpPr>
        <p:grpSpPr>
          <a:xfrm>
            <a:off x="4427984" y="4869160"/>
            <a:ext cx="328380" cy="542270"/>
            <a:chOff x="9821918" y="4808470"/>
            <a:chExt cx="1103586" cy="1434675"/>
          </a:xfrm>
        </p:grpSpPr>
        <p:sp>
          <p:nvSpPr>
            <p:cNvPr id="85" name="等腰三角形 84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弧形 85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" name="组合 30"/>
          <p:cNvGrpSpPr/>
          <p:nvPr/>
        </p:nvGrpSpPr>
        <p:grpSpPr>
          <a:xfrm>
            <a:off x="4747676" y="4581128"/>
            <a:ext cx="328380" cy="542270"/>
            <a:chOff x="9821918" y="4808470"/>
            <a:chExt cx="1103586" cy="1434675"/>
          </a:xfrm>
        </p:grpSpPr>
        <p:sp>
          <p:nvSpPr>
            <p:cNvPr id="88" name="等腰三角形 87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30"/>
          <p:cNvGrpSpPr/>
          <p:nvPr/>
        </p:nvGrpSpPr>
        <p:grpSpPr>
          <a:xfrm>
            <a:off x="3275856" y="5911066"/>
            <a:ext cx="328380" cy="542270"/>
            <a:chOff x="9821918" y="4808470"/>
            <a:chExt cx="1103586" cy="1434675"/>
          </a:xfrm>
        </p:grpSpPr>
        <p:sp>
          <p:nvSpPr>
            <p:cNvPr id="91" name="等腰三角形 90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3" name="组合 30"/>
          <p:cNvGrpSpPr/>
          <p:nvPr/>
        </p:nvGrpSpPr>
        <p:grpSpPr>
          <a:xfrm>
            <a:off x="5035708" y="4293096"/>
            <a:ext cx="328380" cy="542270"/>
            <a:chOff x="9821918" y="4808470"/>
            <a:chExt cx="1103586" cy="1434675"/>
          </a:xfrm>
        </p:grpSpPr>
        <p:sp>
          <p:nvSpPr>
            <p:cNvPr id="94" name="等腰三角形 93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801795" y="179929"/>
            <a:ext cx="5434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LHAASO project: CR spectrum</a:t>
            </a:r>
            <a:endParaRPr lang="zh-CN" alt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6084168" y="4843026"/>
            <a:ext cx="302433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WCDA:  Water Cherenkov detector array</a:t>
            </a:r>
          </a:p>
          <a:p>
            <a:r>
              <a:rPr lang="en-US" altLang="zh-CN" b="1" dirty="0" smtClean="0"/>
              <a:t>KM2A:  1 km² </a:t>
            </a:r>
            <a:r>
              <a:rPr lang="en-US" altLang="zh-CN" b="1" dirty="0" err="1" smtClean="0"/>
              <a:t>muon</a:t>
            </a:r>
            <a:r>
              <a:rPr lang="en-US" altLang="zh-CN" b="1" dirty="0" smtClean="0"/>
              <a:t> and electron detector array</a:t>
            </a:r>
          </a:p>
          <a:p>
            <a:r>
              <a:rPr lang="en-US" altLang="zh-CN" b="1" dirty="0" smtClean="0"/>
              <a:t>WFCTA: 12 Cherenkov telescope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HASSO\Publish\LHAASO效果图\5.LHAASO-WC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6858000" cy="5786454"/>
          </a:xfrm>
          <a:prstGeom prst="rect">
            <a:avLst/>
          </a:prstGeom>
          <a:noFill/>
        </p:spPr>
      </p:pic>
      <p:cxnSp>
        <p:nvCxnSpPr>
          <p:cNvPr id="5" name="直接箭头连接符 4"/>
          <p:cNvCxnSpPr/>
          <p:nvPr/>
        </p:nvCxnSpPr>
        <p:spPr>
          <a:xfrm rot="10800000">
            <a:off x="1928804" y="2928910"/>
            <a:ext cx="3911230" cy="35719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30"/>
          <p:cNvGrpSpPr/>
          <p:nvPr/>
        </p:nvGrpSpPr>
        <p:grpSpPr>
          <a:xfrm>
            <a:off x="3923928" y="4869160"/>
            <a:ext cx="328380" cy="542270"/>
            <a:chOff x="9821918" y="4808470"/>
            <a:chExt cx="1103586" cy="1434675"/>
          </a:xfrm>
        </p:grpSpPr>
        <p:sp>
          <p:nvSpPr>
            <p:cNvPr id="32" name="等腰三角形 31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8" name="图片 57"/>
          <p:cNvPicPr/>
          <p:nvPr/>
        </p:nvPicPr>
        <p:blipFill>
          <a:blip r:embed="rId3" cstate="print"/>
          <a:srcRect t="30933" r="7063" b="4402"/>
          <a:stretch>
            <a:fillRect/>
          </a:stretch>
        </p:blipFill>
        <p:spPr bwMode="auto">
          <a:xfrm>
            <a:off x="6300192" y="1052736"/>
            <a:ext cx="31146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30"/>
          <p:cNvGrpSpPr/>
          <p:nvPr/>
        </p:nvGrpSpPr>
        <p:grpSpPr>
          <a:xfrm>
            <a:off x="4324013" y="4581128"/>
            <a:ext cx="328380" cy="542270"/>
            <a:chOff x="9821918" y="4808470"/>
            <a:chExt cx="1103586" cy="1434675"/>
          </a:xfrm>
        </p:grpSpPr>
        <p:sp>
          <p:nvSpPr>
            <p:cNvPr id="64" name="等腰三角形 63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弧形 64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30"/>
          <p:cNvGrpSpPr/>
          <p:nvPr/>
        </p:nvGrpSpPr>
        <p:grpSpPr>
          <a:xfrm>
            <a:off x="4644008" y="4293096"/>
            <a:ext cx="328380" cy="542270"/>
            <a:chOff x="9821918" y="4808470"/>
            <a:chExt cx="1103586" cy="1434675"/>
          </a:xfrm>
        </p:grpSpPr>
        <p:sp>
          <p:nvSpPr>
            <p:cNvPr id="67" name="等腰三角形 66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弧形 67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30"/>
          <p:cNvGrpSpPr/>
          <p:nvPr/>
        </p:nvGrpSpPr>
        <p:grpSpPr>
          <a:xfrm>
            <a:off x="3563888" y="5262994"/>
            <a:ext cx="328380" cy="542270"/>
            <a:chOff x="9821918" y="4808470"/>
            <a:chExt cx="1103586" cy="1434675"/>
          </a:xfrm>
        </p:grpSpPr>
        <p:sp>
          <p:nvSpPr>
            <p:cNvPr id="70" name="等腰三角形 69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弧形 70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30"/>
          <p:cNvGrpSpPr/>
          <p:nvPr/>
        </p:nvGrpSpPr>
        <p:grpSpPr>
          <a:xfrm>
            <a:off x="3203848" y="5517232"/>
            <a:ext cx="328380" cy="542270"/>
            <a:chOff x="9821918" y="4808470"/>
            <a:chExt cx="1103586" cy="1434675"/>
          </a:xfrm>
        </p:grpSpPr>
        <p:sp>
          <p:nvSpPr>
            <p:cNvPr id="73" name="等腰三角形 72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30"/>
          <p:cNvGrpSpPr/>
          <p:nvPr/>
        </p:nvGrpSpPr>
        <p:grpSpPr>
          <a:xfrm>
            <a:off x="3523540" y="5695042"/>
            <a:ext cx="328380" cy="542270"/>
            <a:chOff x="9821918" y="4808470"/>
            <a:chExt cx="1103586" cy="1434675"/>
          </a:xfrm>
        </p:grpSpPr>
        <p:sp>
          <p:nvSpPr>
            <p:cNvPr id="76" name="等腰三角形 75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弧形 76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30"/>
          <p:cNvGrpSpPr/>
          <p:nvPr/>
        </p:nvGrpSpPr>
        <p:grpSpPr>
          <a:xfrm>
            <a:off x="3883580" y="5445224"/>
            <a:ext cx="328380" cy="542270"/>
            <a:chOff x="9821918" y="4808470"/>
            <a:chExt cx="1103586" cy="1434675"/>
          </a:xfrm>
        </p:grpSpPr>
        <p:sp>
          <p:nvSpPr>
            <p:cNvPr id="79" name="等腰三角形 78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弧形 79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30"/>
          <p:cNvGrpSpPr/>
          <p:nvPr/>
        </p:nvGrpSpPr>
        <p:grpSpPr>
          <a:xfrm>
            <a:off x="4171612" y="5190986"/>
            <a:ext cx="328380" cy="542270"/>
            <a:chOff x="9821918" y="4808470"/>
            <a:chExt cx="1103586" cy="1434675"/>
          </a:xfrm>
        </p:grpSpPr>
        <p:sp>
          <p:nvSpPr>
            <p:cNvPr id="82" name="等腰三角形 81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弧形 82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30"/>
          <p:cNvGrpSpPr/>
          <p:nvPr/>
        </p:nvGrpSpPr>
        <p:grpSpPr>
          <a:xfrm>
            <a:off x="4427984" y="4869160"/>
            <a:ext cx="328380" cy="542270"/>
            <a:chOff x="9821918" y="4808470"/>
            <a:chExt cx="1103586" cy="1434675"/>
          </a:xfrm>
        </p:grpSpPr>
        <p:sp>
          <p:nvSpPr>
            <p:cNvPr id="85" name="等腰三角形 84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弧形 85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30"/>
          <p:cNvGrpSpPr/>
          <p:nvPr/>
        </p:nvGrpSpPr>
        <p:grpSpPr>
          <a:xfrm>
            <a:off x="4747676" y="4581128"/>
            <a:ext cx="328380" cy="542270"/>
            <a:chOff x="9821918" y="4808470"/>
            <a:chExt cx="1103586" cy="1434675"/>
          </a:xfrm>
        </p:grpSpPr>
        <p:sp>
          <p:nvSpPr>
            <p:cNvPr id="88" name="等腰三角形 87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0"/>
          <p:cNvGrpSpPr/>
          <p:nvPr/>
        </p:nvGrpSpPr>
        <p:grpSpPr>
          <a:xfrm>
            <a:off x="3275856" y="5911066"/>
            <a:ext cx="328380" cy="542270"/>
            <a:chOff x="9821918" y="4808470"/>
            <a:chExt cx="1103586" cy="1434675"/>
          </a:xfrm>
        </p:grpSpPr>
        <p:sp>
          <p:nvSpPr>
            <p:cNvPr id="91" name="等腰三角形 90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30"/>
          <p:cNvGrpSpPr/>
          <p:nvPr/>
        </p:nvGrpSpPr>
        <p:grpSpPr>
          <a:xfrm>
            <a:off x="5035708" y="4293096"/>
            <a:ext cx="328380" cy="542270"/>
            <a:chOff x="9821918" y="4808470"/>
            <a:chExt cx="1103586" cy="1434675"/>
          </a:xfrm>
        </p:grpSpPr>
        <p:sp>
          <p:nvSpPr>
            <p:cNvPr id="94" name="等腰三角形 93"/>
            <p:cNvSpPr/>
            <p:nvPr/>
          </p:nvSpPr>
          <p:spPr>
            <a:xfrm>
              <a:off x="10168759" y="5628290"/>
              <a:ext cx="378372" cy="61485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 rot="10800000">
              <a:off x="9821918" y="4808470"/>
              <a:ext cx="1103586" cy="867104"/>
            </a:xfrm>
            <a:prstGeom prst="arc">
              <a:avLst>
                <a:gd name="adj1" fmla="val 10769836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801795" y="179929"/>
            <a:ext cx="5434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LHAASO project: CR spectrum</a:t>
            </a:r>
            <a:endParaRPr lang="zh-CN" alt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6084168" y="4843026"/>
            <a:ext cx="302433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/>
              <a:t>WCDA:  Water Cherenkov detector array</a:t>
            </a:r>
          </a:p>
          <a:p>
            <a:r>
              <a:rPr lang="en-US" altLang="zh-CN" b="1" dirty="0" smtClean="0"/>
              <a:t>KM2A:  1 km² </a:t>
            </a:r>
            <a:r>
              <a:rPr lang="en-US" altLang="zh-CN" b="1" dirty="0" err="1" smtClean="0"/>
              <a:t>muon</a:t>
            </a:r>
            <a:r>
              <a:rPr lang="en-US" altLang="zh-CN" b="1" dirty="0" smtClean="0"/>
              <a:t> and electron detector array</a:t>
            </a:r>
          </a:p>
          <a:p>
            <a:r>
              <a:rPr lang="en-US" altLang="zh-CN" b="1" dirty="0" smtClean="0"/>
              <a:t>WFCTA: 12 Cherenkov telescope</a:t>
            </a:r>
            <a:endParaRPr lang="zh-CN" altLang="en-US" b="1" dirty="0"/>
          </a:p>
        </p:txBody>
      </p:sp>
      <p:pic>
        <p:nvPicPr>
          <p:cNvPr id="44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600200"/>
            <a:ext cx="6003187" cy="4525963"/>
          </a:xfrm>
        </p:spPr>
      </p:pic>
      <p:sp>
        <p:nvSpPr>
          <p:cNvPr id="45" name="TextBox 44"/>
          <p:cNvSpPr txBox="1"/>
          <p:nvPr/>
        </p:nvSpPr>
        <p:spPr>
          <a:xfrm>
            <a:off x="1812954" y="134076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An event in WCDA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3187505" y="908719"/>
            <a:ext cx="3184695" cy="27283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385" y="3645024"/>
            <a:ext cx="3793543" cy="31747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1" y="836712"/>
            <a:ext cx="2861561" cy="2800380"/>
          </a:xfrm>
          <a:prstGeom prst="rect">
            <a:avLst/>
          </a:prstGeom>
        </p:spPr>
      </p:pic>
      <p:pic>
        <p:nvPicPr>
          <p:cNvPr id="9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3717031"/>
            <a:ext cx="3816424" cy="2892152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91680" y="72008"/>
            <a:ext cx="6768752" cy="836712"/>
          </a:xfrm>
        </p:spPr>
        <p:txBody>
          <a:bodyPr/>
          <a:lstStyle/>
          <a:p>
            <a:r>
              <a:rPr lang="en-US" altLang="zh-CN" dirty="0" smtClean="0"/>
              <a:t>Mass sensitive parameters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4" y="692696"/>
            <a:ext cx="3102556" cy="3096344"/>
          </a:xfrm>
        </p:spPr>
      </p:pic>
    </p:spTree>
    <p:extLst>
      <p:ext uri="{BB962C8B-B14F-4D97-AF65-F5344CB8AC3E}">
        <p14:creationId xmlns:p14="http://schemas.microsoft.com/office/powerpoint/2010/main" xmlns="" val="10856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6495"/>
            <a:ext cx="4572000" cy="351652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869" y="3933056"/>
            <a:ext cx="4371132" cy="2924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606142"/>
            <a:ext cx="3600400" cy="326735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23528" y="-27384"/>
            <a:ext cx="3779912" cy="3772344"/>
            <a:chOff x="323528" y="0"/>
            <a:chExt cx="3779912" cy="3772344"/>
          </a:xfrm>
        </p:grpSpPr>
        <p:pic>
          <p:nvPicPr>
            <p:cNvPr id="8" name="内容占位符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3528" y="0"/>
              <a:ext cx="3779912" cy="3772344"/>
            </a:xfrm>
            <a:prstGeom prst="rect">
              <a:avLst/>
            </a:prstGeom>
          </p:spPr>
        </p:pic>
        <p:cxnSp>
          <p:nvCxnSpPr>
            <p:cNvPr id="10" name="直接连接符 9"/>
            <p:cNvCxnSpPr/>
            <p:nvPr/>
          </p:nvCxnSpPr>
          <p:spPr>
            <a:xfrm>
              <a:off x="1859578" y="1692606"/>
              <a:ext cx="187220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875620" y="1692606"/>
              <a:ext cx="0" cy="170431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27584" y="3851756"/>
            <a:ext cx="37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Expected number of events /year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233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014" y="3456384"/>
            <a:ext cx="459348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-36512" y="4030032"/>
            <a:ext cx="46440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With stricter cut criteria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The purity of H&amp;He showers: ~98% below 700 TeV;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The aperture of H&amp;He: ~50 m</a:t>
            </a:r>
            <a:r>
              <a:rPr lang="en-US" altLang="zh-CN" sz="2000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.sr above 300 TeV;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49" y="216024"/>
            <a:ext cx="3467081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9"/>
          <p:cNvGrpSpPr/>
          <p:nvPr/>
        </p:nvGrpSpPr>
        <p:grpSpPr>
          <a:xfrm>
            <a:off x="4716016" y="216024"/>
            <a:ext cx="3570760" cy="3212976"/>
            <a:chOff x="-1404664" y="908720"/>
            <a:chExt cx="3508302" cy="350100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404664" y="908720"/>
              <a:ext cx="3508302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-813102" y="2327900"/>
              <a:ext cx="165618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868596" y="2321496"/>
              <a:ext cx="0" cy="16115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右箭头 9"/>
          <p:cNvSpPr/>
          <p:nvPr/>
        </p:nvSpPr>
        <p:spPr>
          <a:xfrm>
            <a:off x="3563888" y="1556792"/>
            <a:ext cx="93610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267744" y="6470"/>
            <a:ext cx="2577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Looser cut:</a:t>
            </a:r>
          </a:p>
          <a:p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en-US" altLang="zh-CN" sz="2000" baseline="-25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L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&gt;-4.53 or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en-US" altLang="zh-CN" sz="2000" baseline="-25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&gt;0.78 </a:t>
            </a:r>
            <a:endParaRPr lang="zh-CN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6958429" y="-24"/>
            <a:ext cx="2222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Stricter cut:</a:t>
            </a:r>
          </a:p>
          <a:p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en-US" altLang="zh-CN" sz="2000" baseline="-25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L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&gt;-4.2 or </a:t>
            </a:r>
            <a:r>
              <a:rPr lang="en-US" altLang="zh-CN" sz="2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en-US" altLang="zh-CN" sz="2000" baseline="-25000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</a:t>
            </a:r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&gt;1.0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54448" r="8416" b="1463"/>
          <a:stretch>
            <a:fillRect/>
          </a:stretch>
        </p:blipFill>
        <p:spPr bwMode="auto">
          <a:xfrm>
            <a:off x="4139952" y="2109096"/>
            <a:ext cx="5004048" cy="34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54703" r="8416"/>
          <a:stretch>
            <a:fillRect/>
          </a:stretch>
        </p:blipFill>
        <p:spPr bwMode="auto">
          <a:xfrm>
            <a:off x="4129744" y="2132856"/>
            <a:ext cx="5014256" cy="350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692696"/>
            <a:ext cx="442912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endParaRPr lang="en-US" altLang="zh-CN" sz="2400" b="1" i="1" dirty="0" smtClean="0">
              <a:solidFill>
                <a:srgbClr val="7030A0"/>
              </a:solidFill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7030A0"/>
                </a:solidFill>
              </a:rPr>
              <a:t>CREAM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results: energy spectrum of single element up to 100TeV;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7030A0"/>
                </a:solidFill>
              </a:rPr>
              <a:t>ARGO-YBJ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（</a:t>
            </a:r>
            <a:r>
              <a:rPr lang="en-US" altLang="zh-CN" sz="2400" b="1" dirty="0" err="1" smtClean="0">
                <a:solidFill>
                  <a:srgbClr val="7030A0"/>
                </a:solidFill>
              </a:rPr>
              <a:t>H+He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）：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3TeV-300TeV;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7030A0"/>
                </a:solidFill>
              </a:rPr>
              <a:t>This work is to extend the ARGO-YBJ results to higher energy;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7030A0"/>
                </a:solidFill>
              </a:rPr>
              <a:t>To fill the gap between the  balloon based  measurements and ground based experiment for </a:t>
            </a:r>
            <a:r>
              <a:rPr lang="en-US" altLang="zh-CN" sz="2400" b="1" i="1" dirty="0" smtClean="0">
                <a:solidFill>
                  <a:srgbClr val="7030A0"/>
                </a:solidFill>
              </a:rPr>
              <a:t>cross-calibration of the experiments.</a:t>
            </a:r>
          </a:p>
        </p:txBody>
      </p:sp>
      <p:sp>
        <p:nvSpPr>
          <p:cNvPr id="42" name="标题 1"/>
          <p:cNvSpPr txBox="1">
            <a:spLocks/>
          </p:cNvSpPr>
          <p:nvPr/>
        </p:nvSpPr>
        <p:spPr>
          <a:xfrm>
            <a:off x="370756" y="-24"/>
            <a:ext cx="8229600" cy="764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Motivation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95536" y="116632"/>
            <a:ext cx="824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H &amp; He energy spectrum (with stricter cut)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54448" r="8727"/>
          <a:stretch>
            <a:fillRect/>
          </a:stretch>
        </p:blipFill>
        <p:spPr bwMode="auto">
          <a:xfrm>
            <a:off x="1403648" y="692696"/>
            <a:ext cx="5801081" cy="40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16024" y="4572008"/>
            <a:ext cx="8604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The </a:t>
            </a:r>
            <a:r>
              <a:rPr lang="en-US" altLang="zh-CN" sz="2000" i="1" dirty="0" err="1" smtClean="0"/>
              <a:t>H&amp;He</a:t>
            </a:r>
            <a:r>
              <a:rPr lang="en-US" altLang="zh-CN" sz="2000" i="1" dirty="0" smtClean="0"/>
              <a:t> spectrum</a:t>
            </a:r>
            <a:r>
              <a:rPr lang="zh-CN" altLang="en-US" sz="2000" i="1" dirty="0" smtClean="0"/>
              <a:t> </a:t>
            </a:r>
            <a:r>
              <a:rPr lang="en-US" altLang="zh-CN" sz="2000" i="1" dirty="0" smtClean="0"/>
              <a:t>(100 TeV- 700TeV) is </a:t>
            </a:r>
            <a:r>
              <a:rPr lang="en-US" altLang="zh-CN" sz="2000" dirty="0" smtClean="0"/>
              <a:t>consistent with a single-index power law, in good agreement with CREAM and ARGO-YBJ results.</a:t>
            </a:r>
            <a:endParaRPr lang="en-US" altLang="zh-CN" sz="800" dirty="0" smtClean="0"/>
          </a:p>
          <a:p>
            <a:pPr marL="285750" indent="-285750"/>
            <a:r>
              <a:rPr lang="en-US" altLang="zh-CN" sz="2000" dirty="0" smtClean="0"/>
              <a:t>	</a:t>
            </a:r>
            <a:r>
              <a:rPr lang="en-US" altLang="zh-CN" sz="2000" b="1" dirty="0" smtClean="0"/>
              <a:t>--</a:t>
            </a:r>
            <a:r>
              <a:rPr lang="en-US" altLang="zh-CN" sz="2000" dirty="0" smtClean="0"/>
              <a:t> Spectra index: ARGO-YBJ/WFCTA-02:-2.63 ± 0.06 </a:t>
            </a:r>
          </a:p>
          <a:p>
            <a:pPr marL="285750" indent="-285750"/>
            <a:r>
              <a:rPr lang="en-US" altLang="zh-CN" sz="2000" dirty="0" smtClean="0"/>
              <a:t>                                                           ARGO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-2.61 ± 0.04</a:t>
            </a:r>
          </a:p>
          <a:p>
            <a:pPr marL="285750" indent="-285750"/>
            <a:r>
              <a:rPr lang="en-US" altLang="zh-CN" sz="2000" dirty="0" smtClean="0"/>
              <a:t>                                             CREAM (</a:t>
            </a:r>
            <a:r>
              <a:rPr lang="en-US" altLang="zh-CN" sz="2000" dirty="0" err="1" smtClean="0"/>
              <a:t>H+He</a:t>
            </a:r>
            <a:r>
              <a:rPr lang="en-US" altLang="zh-CN" sz="2000" dirty="0" smtClean="0"/>
              <a:t>): -2.62 ± 0.02</a:t>
            </a:r>
          </a:p>
          <a:p>
            <a:pPr marL="285750" indent="-285750"/>
            <a:r>
              <a:rPr lang="en-US" altLang="zh-CN" sz="2000" dirty="0" smtClean="0"/>
              <a:t>     </a:t>
            </a:r>
            <a:r>
              <a:rPr lang="en-US" altLang="zh-CN" sz="2000" b="1" dirty="0" smtClean="0"/>
              <a:t>--</a:t>
            </a:r>
            <a:r>
              <a:rPr lang="en-US" altLang="zh-CN" sz="2000" dirty="0" smtClean="0"/>
              <a:t> The overall difference between three measurements: ±9%;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This makes us confident on the hybrid observation and  the analysis techniques</a:t>
            </a:r>
          </a:p>
        </p:txBody>
      </p:sp>
      <p:sp>
        <p:nvSpPr>
          <p:cNvPr id="5" name="矩形 4"/>
          <p:cNvSpPr/>
          <p:nvPr/>
        </p:nvSpPr>
        <p:spPr>
          <a:xfrm>
            <a:off x="5214942" y="1857364"/>
            <a:ext cx="1857388" cy="2071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367342" y="1357298"/>
            <a:ext cx="1133484" cy="142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00298" y="2928934"/>
            <a:ext cx="2500330" cy="100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3528" y="515537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Font typeface="Wingdings" pitchFamily="2" charset="2"/>
              <a:buChar char="Ø"/>
            </a:pPr>
            <a:r>
              <a:rPr lang="en-US" altLang="zh-CN" sz="2000" dirty="0" smtClean="0"/>
              <a:t> The knee below 1 PeV is also consistent with two independent analyses of ARGO-YBJ data by using the RPC charge readout only.</a:t>
            </a:r>
            <a:endParaRPr lang="en-US" altLang="zh-CN" dirty="0" smtClean="0"/>
          </a:p>
          <a:p>
            <a:r>
              <a:rPr lang="en-US" altLang="zh-CN" sz="2000" dirty="0" smtClean="0"/>
              <a:t>       </a:t>
            </a:r>
            <a:r>
              <a:rPr lang="en-US" altLang="zh-CN" sz="2000" b="1" dirty="0" smtClean="0"/>
              <a:t>--</a:t>
            </a:r>
            <a:r>
              <a:rPr lang="en-US" altLang="zh-CN" sz="2000" dirty="0" smtClean="0"/>
              <a:t> Event by event reconstruction method. </a:t>
            </a:r>
          </a:p>
          <a:p>
            <a:r>
              <a:rPr lang="en-US" altLang="zh-CN" sz="2000" dirty="0" smtClean="0"/>
              <a:t>      </a:t>
            </a:r>
            <a:r>
              <a:rPr lang="en-US" altLang="zh-CN" sz="2000" b="1" dirty="0" smtClean="0"/>
              <a:t> -- </a:t>
            </a:r>
            <a:r>
              <a:rPr lang="en-US" altLang="zh-CN" sz="2000" dirty="0" err="1" smtClean="0"/>
              <a:t>Bayes</a:t>
            </a:r>
            <a:r>
              <a:rPr lang="en-US" altLang="zh-CN" sz="2000" dirty="0" smtClean="0"/>
              <a:t> method.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4448" r="8416"/>
          <a:stretch>
            <a:fillRect/>
          </a:stretch>
        </p:blipFill>
        <p:spPr bwMode="auto">
          <a:xfrm>
            <a:off x="690409" y="99761"/>
            <a:ext cx="7167739" cy="504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4448" r="9248"/>
          <a:stretch>
            <a:fillRect/>
          </a:stretch>
        </p:blipFill>
        <p:spPr bwMode="auto">
          <a:xfrm>
            <a:off x="755576" y="1124744"/>
            <a:ext cx="7344816" cy="521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83768" y="404664"/>
            <a:ext cx="4491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ARGO-YBJ Energy is shifted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3714752"/>
            <a:ext cx="426484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接连接符 6"/>
          <p:cNvCxnSpPr/>
          <p:nvPr/>
        </p:nvCxnSpPr>
        <p:spPr>
          <a:xfrm rot="5400000">
            <a:off x="336553" y="5143512"/>
            <a:ext cx="2285222" cy="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28794" y="48260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Criteria of  good weather selection</a:t>
            </a:r>
            <a:endParaRPr lang="zh-CN" alt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07197" y="3571876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Infrared detector result</a:t>
            </a:r>
            <a:endParaRPr lang="zh-CN" alt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978833" y="4357694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Cloudy</a:t>
            </a:r>
            <a:endParaRPr lang="zh-CN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8635" y="435769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Clear</a:t>
            </a:r>
            <a:endParaRPr lang="zh-CN" alt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78833" y="6345816"/>
            <a:ext cx="18140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/>
              <a:t>Temperature (</a:t>
            </a:r>
            <a:r>
              <a:rPr lang="zh-CN" altLang="en-US" sz="1600" b="1" dirty="0" smtClean="0"/>
              <a:t>℃</a:t>
            </a:r>
            <a:r>
              <a:rPr lang="en-US" altLang="zh-CN" sz="1600" b="1" dirty="0" smtClean="0"/>
              <a:t>)</a:t>
            </a:r>
            <a:endParaRPr lang="zh-CN" altLang="en-US" sz="1600" b="1" dirty="0"/>
          </a:p>
        </p:txBody>
      </p:sp>
      <p:grpSp>
        <p:nvGrpSpPr>
          <p:cNvPr id="2" name="组合 32"/>
          <p:cNvGrpSpPr/>
          <p:nvPr/>
        </p:nvGrpSpPr>
        <p:grpSpPr>
          <a:xfrm>
            <a:off x="-142876" y="916528"/>
            <a:ext cx="4429124" cy="2369596"/>
            <a:chOff x="0" y="3929066"/>
            <a:chExt cx="4429124" cy="2369596"/>
          </a:xfrm>
        </p:grpSpPr>
        <p:grpSp>
          <p:nvGrpSpPr>
            <p:cNvPr id="3" name="组合 37"/>
            <p:cNvGrpSpPr/>
            <p:nvPr/>
          </p:nvGrpSpPr>
          <p:grpSpPr>
            <a:xfrm>
              <a:off x="0" y="3929066"/>
              <a:ext cx="4429124" cy="2214578"/>
              <a:chOff x="0" y="3429000"/>
              <a:chExt cx="4429124" cy="2214578"/>
            </a:xfrm>
          </p:grpSpPr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2040" b="49180"/>
              <a:stretch>
                <a:fillRect/>
              </a:stretch>
            </p:blipFill>
            <p:spPr bwMode="auto">
              <a:xfrm>
                <a:off x="0" y="3429000"/>
                <a:ext cx="4429124" cy="221457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</p:pic>
          <p:cxnSp>
            <p:nvCxnSpPr>
              <p:cNvPr id="36" name="直接箭头连接符 35"/>
              <p:cNvCxnSpPr/>
              <p:nvPr/>
            </p:nvCxnSpPr>
            <p:spPr>
              <a:xfrm rot="10800000" flipV="1">
                <a:off x="1785918" y="4071942"/>
                <a:ext cx="428628" cy="14287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500166" y="3643314"/>
                <a:ext cx="19470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/>
                  <a:t>A star signal </a:t>
                </a:r>
                <a:endParaRPr lang="zh-CN" altLang="en-US" sz="24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357554" y="592933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MJD</a:t>
              </a:r>
              <a:endParaRPr lang="zh-CN" altLang="en-US" dirty="0"/>
            </a:p>
          </p:txBody>
        </p:sp>
      </p:grpSp>
      <p:grpSp>
        <p:nvGrpSpPr>
          <p:cNvPr id="4" name="组合 33"/>
          <p:cNvGrpSpPr/>
          <p:nvPr/>
        </p:nvGrpSpPr>
        <p:grpSpPr>
          <a:xfrm>
            <a:off x="4786314" y="3948120"/>
            <a:ext cx="3943463" cy="2843215"/>
            <a:chOff x="0" y="657223"/>
            <a:chExt cx="3943463" cy="2843215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57223"/>
              <a:ext cx="3943463" cy="2843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0" name="直接连接符 39"/>
            <p:cNvCxnSpPr/>
            <p:nvPr/>
          </p:nvCxnSpPr>
          <p:spPr>
            <a:xfrm>
              <a:off x="428596" y="2300297"/>
              <a:ext cx="3214710" cy="158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1" name="图片 40" descr="star-fad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32" y="714356"/>
            <a:ext cx="4289743" cy="286226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000760" y="4148129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Clear</a:t>
            </a:r>
            <a:endParaRPr lang="zh-CN" alt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143768" y="5648327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Cloudy</a:t>
            </a:r>
            <a:endParaRPr lang="zh-CN" alt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929454" y="6490085"/>
            <a:ext cx="20158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Temperature (</a:t>
            </a:r>
            <a:r>
              <a:rPr lang="zh-CN" altLang="en-US" sz="1600" b="1" dirty="0" smtClean="0"/>
              <a:t>℃</a:t>
            </a:r>
            <a:r>
              <a:rPr lang="en-US" altLang="zh-CN" sz="1600" b="1" dirty="0" smtClean="0"/>
              <a:t>)</a:t>
            </a:r>
            <a:endParaRPr lang="zh-CN" altLang="en-US" sz="1600" b="1" dirty="0"/>
          </a:p>
        </p:txBody>
      </p:sp>
      <p:sp>
        <p:nvSpPr>
          <p:cNvPr id="45" name="矩形 44"/>
          <p:cNvSpPr/>
          <p:nvPr/>
        </p:nvSpPr>
        <p:spPr>
          <a:xfrm rot="5400000">
            <a:off x="3426815" y="5074251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 correlation coefficient</a:t>
            </a:r>
            <a:endParaRPr lang="zh-CN" altLang="en-US" dirty="0"/>
          </a:p>
        </p:txBody>
      </p:sp>
      <p:cxnSp>
        <p:nvCxnSpPr>
          <p:cNvPr id="46" name="直接连接符 45"/>
          <p:cNvCxnSpPr/>
          <p:nvPr/>
        </p:nvCxnSpPr>
        <p:spPr>
          <a:xfrm rot="16200000" flipV="1">
            <a:off x="5645171" y="5221300"/>
            <a:ext cx="2261514" cy="213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643502" y="3362311"/>
            <a:ext cx="450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The correlation coefficient &gt; 0.8 is considered  as good weather.</a:t>
            </a:r>
            <a:endParaRPr lang="zh-CN" alt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214810" y="568091"/>
            <a:ext cx="504859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correlation between the star flux in the FOV </a:t>
            </a:r>
          </a:p>
          <a:p>
            <a:r>
              <a:rPr lang="en-US" altLang="zh-CN" dirty="0" smtClean="0"/>
              <a:t>of Cherenkov telescope and FADC counts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634082"/>
          </a:xfrm>
        </p:spPr>
        <p:txBody>
          <a:bodyPr/>
          <a:lstStyle/>
          <a:p>
            <a:r>
              <a:rPr lang="en-US" altLang="zh-CN" sz="3200" dirty="0" smtClean="0">
                <a:solidFill>
                  <a:schemeClr val="tx1"/>
                </a:solidFill>
              </a:rPr>
              <a:t>Cherenkov Telescope Calibration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14346" y="857232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l"/>
            </a:pPr>
            <a:r>
              <a:rPr lang="en-US" altLang="zh-CN" sz="2000" dirty="0" smtClean="0">
                <a:latin typeface="Times New Roman" pitchFamily="18" charset="0"/>
              </a:rPr>
              <a:t> </a:t>
            </a:r>
            <a:r>
              <a:rPr lang="en-US" altLang="zh-CN" sz="2000" dirty="0" smtClean="0"/>
              <a:t>Probe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is calibrated by a HPD (calibrated by NIST) at </a:t>
            </a:r>
            <a:r>
              <a:rPr lang="en-US" altLang="zh-CN" sz="2000" dirty="0" err="1" smtClean="0"/>
              <a:t>HiRes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lab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 America;</a:t>
            </a:r>
          </a:p>
          <a:p>
            <a:pPr lvl="1">
              <a:buFont typeface="Wingdings" pitchFamily="2" charset="2"/>
              <a:buChar char="l"/>
            </a:pPr>
            <a:r>
              <a:rPr lang="en-US" altLang="zh-CN" sz="2000" dirty="0" smtClean="0"/>
              <a:t> UV LED is calibrated by probe;</a:t>
            </a:r>
          </a:p>
          <a:p>
            <a:pPr lvl="1">
              <a:buFont typeface="Wingdings" pitchFamily="2" charset="2"/>
              <a:buChar char="l"/>
            </a:pPr>
            <a:r>
              <a:rPr lang="en-US" altLang="zh-CN" sz="2000" dirty="0" smtClean="0"/>
              <a:t> PMT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camera is calibrated by UV LED every day.</a:t>
            </a:r>
            <a:endParaRPr lang="en-US" altLang="zh-CN" sz="2000" dirty="0">
              <a:latin typeface="NimbusRomNo9L-Regu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836" y="3786190"/>
            <a:ext cx="4057974" cy="279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6346" y="4143380"/>
            <a:ext cx="2476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Gain monitor results</a:t>
            </a:r>
            <a:endParaRPr lang="zh-CN" altLang="en-US" sz="2000" dirty="0"/>
          </a:p>
        </p:txBody>
      </p:sp>
      <p:grpSp>
        <p:nvGrpSpPr>
          <p:cNvPr id="3" name="Group 296"/>
          <p:cNvGrpSpPr>
            <a:grpSpLocks/>
          </p:cNvGrpSpPr>
          <p:nvPr/>
        </p:nvGrpSpPr>
        <p:grpSpPr bwMode="auto">
          <a:xfrm>
            <a:off x="5357820" y="4214818"/>
            <a:ext cx="3572350" cy="2500330"/>
            <a:chOff x="3360" y="1152"/>
            <a:chExt cx="2349" cy="1584"/>
          </a:xfrm>
        </p:grpSpPr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4895" y="1585"/>
              <a:ext cx="537" cy="31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auto">
            <a:xfrm>
              <a:off x="5211" y="1713"/>
              <a:ext cx="158" cy="127"/>
            </a:xfrm>
            <a:prstGeom prst="hexagon">
              <a:avLst>
                <a:gd name="adj" fmla="val 31102"/>
                <a:gd name="vf" fmla="val 11547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4958" y="1713"/>
              <a:ext cx="158" cy="127"/>
            </a:xfrm>
            <a:prstGeom prst="hexagon">
              <a:avLst>
                <a:gd name="adj" fmla="val 31102"/>
                <a:gd name="vf" fmla="val 115470"/>
              </a:avLst>
            </a:prstGeom>
            <a:solidFill>
              <a:srgbClr val="0000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4958" y="1248"/>
              <a:ext cx="44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zh-CN" dirty="0"/>
            </a:p>
            <a:p>
              <a:pPr algn="ctr"/>
              <a:r>
                <a:rPr lang="en-US" altLang="zh-CN" dirty="0"/>
                <a:t>Probe</a:t>
              </a:r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3360" y="1233"/>
              <a:ext cx="174" cy="1503"/>
            </a:xfrm>
            <a:custGeom>
              <a:avLst/>
              <a:gdLst>
                <a:gd name="T0" fmla="*/ 174 w 504"/>
                <a:gd name="T1" fmla="*/ 0 h 2064"/>
                <a:gd name="T2" fmla="*/ 8 w 504"/>
                <a:gd name="T3" fmla="*/ 734 h 2064"/>
                <a:gd name="T4" fmla="*/ 124 w 504"/>
                <a:gd name="T5" fmla="*/ 1503 h 20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4" h="2064">
                  <a:moveTo>
                    <a:pt x="504" y="0"/>
                  </a:moveTo>
                  <a:cubicBezTo>
                    <a:pt x="276" y="332"/>
                    <a:pt x="48" y="664"/>
                    <a:pt x="24" y="1008"/>
                  </a:cubicBezTo>
                  <a:cubicBezTo>
                    <a:pt x="0" y="1352"/>
                    <a:pt x="304" y="1880"/>
                    <a:pt x="360" y="20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3526" y="1152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Mirror</a:t>
              </a: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4800" y="1936"/>
              <a:ext cx="727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4831" y="1969"/>
              <a:ext cx="674" cy="473"/>
              <a:chOff x="271" y="231"/>
              <a:chExt cx="5217" cy="3698"/>
            </a:xfrm>
          </p:grpSpPr>
          <p:sp>
            <p:nvSpPr>
              <p:cNvPr id="23" name="AutoShape 24"/>
              <p:cNvSpPr>
                <a:spLocks noChangeArrowheads="1"/>
              </p:cNvSpPr>
              <p:nvPr/>
            </p:nvSpPr>
            <p:spPr bwMode="auto">
              <a:xfrm rot="5400000">
                <a:off x="29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" name="AutoShape 25"/>
              <p:cNvSpPr>
                <a:spLocks noChangeArrowheads="1"/>
              </p:cNvSpPr>
              <p:nvPr/>
            </p:nvSpPr>
            <p:spPr bwMode="auto">
              <a:xfrm rot="5400000">
                <a:off x="61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" name="AutoShape 26"/>
              <p:cNvSpPr>
                <a:spLocks noChangeArrowheads="1"/>
              </p:cNvSpPr>
              <p:nvPr/>
            </p:nvSpPr>
            <p:spPr bwMode="auto">
              <a:xfrm rot="5400000">
                <a:off x="92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6" name="AutoShape 27"/>
              <p:cNvSpPr>
                <a:spLocks noChangeArrowheads="1"/>
              </p:cNvSpPr>
              <p:nvPr/>
            </p:nvSpPr>
            <p:spPr bwMode="auto">
              <a:xfrm rot="5400000">
                <a:off x="124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" name="AutoShape 28"/>
              <p:cNvSpPr>
                <a:spLocks noChangeArrowheads="1"/>
              </p:cNvSpPr>
              <p:nvPr/>
            </p:nvSpPr>
            <p:spPr bwMode="auto">
              <a:xfrm rot="5400000">
                <a:off x="156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8" name="AutoShape 29"/>
              <p:cNvSpPr>
                <a:spLocks noChangeArrowheads="1"/>
              </p:cNvSpPr>
              <p:nvPr/>
            </p:nvSpPr>
            <p:spPr bwMode="auto">
              <a:xfrm rot="5400000">
                <a:off x="188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9" name="AutoShape 30"/>
              <p:cNvSpPr>
                <a:spLocks noChangeArrowheads="1"/>
              </p:cNvSpPr>
              <p:nvPr/>
            </p:nvSpPr>
            <p:spPr bwMode="auto">
              <a:xfrm rot="5400000">
                <a:off x="219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0" name="AutoShape 31"/>
              <p:cNvSpPr>
                <a:spLocks noChangeArrowheads="1"/>
              </p:cNvSpPr>
              <p:nvPr/>
            </p:nvSpPr>
            <p:spPr bwMode="auto">
              <a:xfrm rot="5400000">
                <a:off x="251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1" name="AutoShape 32"/>
              <p:cNvSpPr>
                <a:spLocks noChangeArrowheads="1"/>
              </p:cNvSpPr>
              <p:nvPr/>
            </p:nvSpPr>
            <p:spPr bwMode="auto">
              <a:xfrm rot="5400000">
                <a:off x="283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2" name="AutoShape 33"/>
              <p:cNvSpPr>
                <a:spLocks noChangeArrowheads="1"/>
              </p:cNvSpPr>
              <p:nvPr/>
            </p:nvSpPr>
            <p:spPr bwMode="auto">
              <a:xfrm rot="5400000">
                <a:off x="315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3" name="AutoShape 34"/>
              <p:cNvSpPr>
                <a:spLocks noChangeArrowheads="1"/>
              </p:cNvSpPr>
              <p:nvPr/>
            </p:nvSpPr>
            <p:spPr bwMode="auto">
              <a:xfrm rot="5400000">
                <a:off x="346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4" name="AutoShape 35"/>
              <p:cNvSpPr>
                <a:spLocks noChangeArrowheads="1"/>
              </p:cNvSpPr>
              <p:nvPr/>
            </p:nvSpPr>
            <p:spPr bwMode="auto">
              <a:xfrm rot="5400000">
                <a:off x="378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5" name="AutoShape 36"/>
              <p:cNvSpPr>
                <a:spLocks noChangeArrowheads="1"/>
              </p:cNvSpPr>
              <p:nvPr/>
            </p:nvSpPr>
            <p:spPr bwMode="auto">
              <a:xfrm rot="5400000">
                <a:off x="410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6" name="AutoShape 37"/>
              <p:cNvSpPr>
                <a:spLocks noChangeArrowheads="1"/>
              </p:cNvSpPr>
              <p:nvPr/>
            </p:nvSpPr>
            <p:spPr bwMode="auto">
              <a:xfrm rot="5400000">
                <a:off x="442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7" name="AutoShape 38"/>
              <p:cNvSpPr>
                <a:spLocks noChangeArrowheads="1"/>
              </p:cNvSpPr>
              <p:nvPr/>
            </p:nvSpPr>
            <p:spPr bwMode="auto">
              <a:xfrm rot="5400000">
                <a:off x="473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8" name="AutoShape 39"/>
              <p:cNvSpPr>
                <a:spLocks noChangeArrowheads="1"/>
              </p:cNvSpPr>
              <p:nvPr/>
            </p:nvSpPr>
            <p:spPr bwMode="auto">
              <a:xfrm rot="5400000">
                <a:off x="505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9" name="AutoShape 40"/>
              <p:cNvSpPr>
                <a:spLocks noChangeArrowheads="1"/>
              </p:cNvSpPr>
              <p:nvPr/>
            </p:nvSpPr>
            <p:spPr bwMode="auto">
              <a:xfrm rot="5400000">
                <a:off x="43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0" name="AutoShape 41"/>
              <p:cNvSpPr>
                <a:spLocks noChangeArrowheads="1"/>
              </p:cNvSpPr>
              <p:nvPr/>
            </p:nvSpPr>
            <p:spPr bwMode="auto">
              <a:xfrm rot="5400000">
                <a:off x="74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1" name="AutoShape 42"/>
              <p:cNvSpPr>
                <a:spLocks noChangeArrowheads="1"/>
              </p:cNvSpPr>
              <p:nvPr/>
            </p:nvSpPr>
            <p:spPr bwMode="auto">
              <a:xfrm rot="5400000">
                <a:off x="106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42" name="AutoShape 43"/>
              <p:cNvSpPr>
                <a:spLocks noChangeArrowheads="1"/>
              </p:cNvSpPr>
              <p:nvPr/>
            </p:nvSpPr>
            <p:spPr bwMode="auto">
              <a:xfrm rot="5400000">
                <a:off x="138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3" name="AutoShape 44"/>
              <p:cNvSpPr>
                <a:spLocks noChangeArrowheads="1"/>
              </p:cNvSpPr>
              <p:nvPr/>
            </p:nvSpPr>
            <p:spPr bwMode="auto">
              <a:xfrm rot="5400000">
                <a:off x="170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4" name="AutoShape 45"/>
              <p:cNvSpPr>
                <a:spLocks noChangeArrowheads="1"/>
              </p:cNvSpPr>
              <p:nvPr/>
            </p:nvSpPr>
            <p:spPr bwMode="auto">
              <a:xfrm rot="5400000">
                <a:off x="201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5" name="AutoShape 46"/>
              <p:cNvSpPr>
                <a:spLocks noChangeArrowheads="1"/>
              </p:cNvSpPr>
              <p:nvPr/>
            </p:nvSpPr>
            <p:spPr bwMode="auto">
              <a:xfrm rot="5400000">
                <a:off x="233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6" name="AutoShape 47"/>
              <p:cNvSpPr>
                <a:spLocks noChangeArrowheads="1"/>
              </p:cNvSpPr>
              <p:nvPr/>
            </p:nvSpPr>
            <p:spPr bwMode="auto">
              <a:xfrm rot="5400000">
                <a:off x="265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7" name="AutoShape 48"/>
              <p:cNvSpPr>
                <a:spLocks noChangeArrowheads="1"/>
              </p:cNvSpPr>
              <p:nvPr/>
            </p:nvSpPr>
            <p:spPr bwMode="auto">
              <a:xfrm rot="5400000">
                <a:off x="297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8" name="AutoShape 49"/>
              <p:cNvSpPr>
                <a:spLocks noChangeArrowheads="1"/>
              </p:cNvSpPr>
              <p:nvPr/>
            </p:nvSpPr>
            <p:spPr bwMode="auto">
              <a:xfrm rot="5400000">
                <a:off x="328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9" name="AutoShape 50"/>
              <p:cNvSpPr>
                <a:spLocks noChangeArrowheads="1"/>
              </p:cNvSpPr>
              <p:nvPr/>
            </p:nvSpPr>
            <p:spPr bwMode="auto">
              <a:xfrm rot="5400000">
                <a:off x="360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0" name="AutoShape 51"/>
              <p:cNvSpPr>
                <a:spLocks noChangeArrowheads="1"/>
              </p:cNvSpPr>
              <p:nvPr/>
            </p:nvSpPr>
            <p:spPr bwMode="auto">
              <a:xfrm rot="5400000">
                <a:off x="392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1" name="AutoShape 52"/>
              <p:cNvSpPr>
                <a:spLocks noChangeArrowheads="1"/>
              </p:cNvSpPr>
              <p:nvPr/>
            </p:nvSpPr>
            <p:spPr bwMode="auto">
              <a:xfrm rot="5400000">
                <a:off x="424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2" name="AutoShape 53"/>
              <p:cNvSpPr>
                <a:spLocks noChangeArrowheads="1"/>
              </p:cNvSpPr>
              <p:nvPr/>
            </p:nvSpPr>
            <p:spPr bwMode="auto">
              <a:xfrm rot="5400000">
                <a:off x="455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3" name="AutoShape 54"/>
              <p:cNvSpPr>
                <a:spLocks noChangeArrowheads="1"/>
              </p:cNvSpPr>
              <p:nvPr/>
            </p:nvSpPr>
            <p:spPr bwMode="auto">
              <a:xfrm rot="5400000">
                <a:off x="487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4" name="AutoShape 55"/>
              <p:cNvSpPr>
                <a:spLocks noChangeArrowheads="1"/>
              </p:cNvSpPr>
              <p:nvPr/>
            </p:nvSpPr>
            <p:spPr bwMode="auto">
              <a:xfrm rot="5400000">
                <a:off x="519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5" name="AutoShape 56"/>
              <p:cNvSpPr>
                <a:spLocks noChangeArrowheads="1"/>
              </p:cNvSpPr>
              <p:nvPr/>
            </p:nvSpPr>
            <p:spPr bwMode="auto">
              <a:xfrm rot="5400000">
                <a:off x="29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6" name="AutoShape 57"/>
              <p:cNvSpPr>
                <a:spLocks noChangeArrowheads="1"/>
              </p:cNvSpPr>
              <p:nvPr/>
            </p:nvSpPr>
            <p:spPr bwMode="auto">
              <a:xfrm rot="5400000">
                <a:off x="61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7" name="AutoShape 58"/>
              <p:cNvSpPr>
                <a:spLocks noChangeArrowheads="1"/>
              </p:cNvSpPr>
              <p:nvPr/>
            </p:nvSpPr>
            <p:spPr bwMode="auto">
              <a:xfrm rot="5400000">
                <a:off x="92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58" name="AutoShape 59"/>
              <p:cNvSpPr>
                <a:spLocks noChangeArrowheads="1"/>
              </p:cNvSpPr>
              <p:nvPr/>
            </p:nvSpPr>
            <p:spPr bwMode="auto">
              <a:xfrm rot="5400000">
                <a:off x="124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9" name="AutoShape 60"/>
              <p:cNvSpPr>
                <a:spLocks noChangeArrowheads="1"/>
              </p:cNvSpPr>
              <p:nvPr/>
            </p:nvSpPr>
            <p:spPr bwMode="auto">
              <a:xfrm rot="5400000">
                <a:off x="156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0" name="AutoShape 61"/>
              <p:cNvSpPr>
                <a:spLocks noChangeArrowheads="1"/>
              </p:cNvSpPr>
              <p:nvPr/>
            </p:nvSpPr>
            <p:spPr bwMode="auto">
              <a:xfrm rot="5400000">
                <a:off x="188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1" name="AutoShape 62"/>
              <p:cNvSpPr>
                <a:spLocks noChangeArrowheads="1"/>
              </p:cNvSpPr>
              <p:nvPr/>
            </p:nvSpPr>
            <p:spPr bwMode="auto">
              <a:xfrm rot="5400000">
                <a:off x="219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2" name="AutoShape 63"/>
              <p:cNvSpPr>
                <a:spLocks noChangeArrowheads="1"/>
              </p:cNvSpPr>
              <p:nvPr/>
            </p:nvSpPr>
            <p:spPr bwMode="auto">
              <a:xfrm rot="5400000">
                <a:off x="251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3" name="AutoShape 64"/>
              <p:cNvSpPr>
                <a:spLocks noChangeArrowheads="1"/>
              </p:cNvSpPr>
              <p:nvPr/>
            </p:nvSpPr>
            <p:spPr bwMode="auto">
              <a:xfrm rot="5400000">
                <a:off x="283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4" name="AutoShape 65"/>
              <p:cNvSpPr>
                <a:spLocks noChangeArrowheads="1"/>
              </p:cNvSpPr>
              <p:nvPr/>
            </p:nvSpPr>
            <p:spPr bwMode="auto">
              <a:xfrm rot="5400000">
                <a:off x="315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5" name="AutoShape 66"/>
              <p:cNvSpPr>
                <a:spLocks noChangeArrowheads="1"/>
              </p:cNvSpPr>
              <p:nvPr/>
            </p:nvSpPr>
            <p:spPr bwMode="auto">
              <a:xfrm rot="5400000">
                <a:off x="346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6" name="AutoShape 67"/>
              <p:cNvSpPr>
                <a:spLocks noChangeArrowheads="1"/>
              </p:cNvSpPr>
              <p:nvPr/>
            </p:nvSpPr>
            <p:spPr bwMode="auto">
              <a:xfrm rot="5400000">
                <a:off x="378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7" name="AutoShape 68"/>
              <p:cNvSpPr>
                <a:spLocks noChangeArrowheads="1"/>
              </p:cNvSpPr>
              <p:nvPr/>
            </p:nvSpPr>
            <p:spPr bwMode="auto">
              <a:xfrm rot="5400000">
                <a:off x="410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8" name="AutoShape 69"/>
              <p:cNvSpPr>
                <a:spLocks noChangeArrowheads="1"/>
              </p:cNvSpPr>
              <p:nvPr/>
            </p:nvSpPr>
            <p:spPr bwMode="auto">
              <a:xfrm rot="5400000">
                <a:off x="442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9" name="AutoShape 70"/>
              <p:cNvSpPr>
                <a:spLocks noChangeArrowheads="1"/>
              </p:cNvSpPr>
              <p:nvPr/>
            </p:nvSpPr>
            <p:spPr bwMode="auto">
              <a:xfrm rot="5400000">
                <a:off x="473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0" name="AutoShape 71"/>
              <p:cNvSpPr>
                <a:spLocks noChangeArrowheads="1"/>
              </p:cNvSpPr>
              <p:nvPr/>
            </p:nvSpPr>
            <p:spPr bwMode="auto">
              <a:xfrm rot="5400000">
                <a:off x="505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1" name="AutoShape 72"/>
              <p:cNvSpPr>
                <a:spLocks noChangeArrowheads="1"/>
              </p:cNvSpPr>
              <p:nvPr/>
            </p:nvSpPr>
            <p:spPr bwMode="auto">
              <a:xfrm rot="5400000">
                <a:off x="138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2" name="AutoShape 73"/>
              <p:cNvSpPr>
                <a:spLocks noChangeArrowheads="1"/>
              </p:cNvSpPr>
              <p:nvPr/>
            </p:nvSpPr>
            <p:spPr bwMode="auto">
              <a:xfrm rot="5400000">
                <a:off x="170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3" name="AutoShape 74"/>
              <p:cNvSpPr>
                <a:spLocks noChangeArrowheads="1"/>
              </p:cNvSpPr>
              <p:nvPr/>
            </p:nvSpPr>
            <p:spPr bwMode="auto">
              <a:xfrm rot="5400000">
                <a:off x="201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4" name="AutoShape 75"/>
              <p:cNvSpPr>
                <a:spLocks noChangeArrowheads="1"/>
              </p:cNvSpPr>
              <p:nvPr/>
            </p:nvSpPr>
            <p:spPr bwMode="auto">
              <a:xfrm rot="5400000">
                <a:off x="233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5" name="AutoShape 76"/>
              <p:cNvSpPr>
                <a:spLocks noChangeArrowheads="1"/>
              </p:cNvSpPr>
              <p:nvPr/>
            </p:nvSpPr>
            <p:spPr bwMode="auto">
              <a:xfrm rot="5400000">
                <a:off x="265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6" name="AutoShape 77"/>
              <p:cNvSpPr>
                <a:spLocks noChangeArrowheads="1"/>
              </p:cNvSpPr>
              <p:nvPr/>
            </p:nvSpPr>
            <p:spPr bwMode="auto">
              <a:xfrm rot="5400000">
                <a:off x="297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7" name="AutoShape 78"/>
              <p:cNvSpPr>
                <a:spLocks noChangeArrowheads="1"/>
              </p:cNvSpPr>
              <p:nvPr/>
            </p:nvSpPr>
            <p:spPr bwMode="auto">
              <a:xfrm rot="5400000">
                <a:off x="328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8" name="AutoShape 79"/>
              <p:cNvSpPr>
                <a:spLocks noChangeArrowheads="1"/>
              </p:cNvSpPr>
              <p:nvPr/>
            </p:nvSpPr>
            <p:spPr bwMode="auto">
              <a:xfrm rot="5400000">
                <a:off x="360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9" name="AutoShape 80"/>
              <p:cNvSpPr>
                <a:spLocks noChangeArrowheads="1"/>
              </p:cNvSpPr>
              <p:nvPr/>
            </p:nvSpPr>
            <p:spPr bwMode="auto">
              <a:xfrm rot="5400000">
                <a:off x="392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0" name="AutoShape 81"/>
              <p:cNvSpPr>
                <a:spLocks noChangeArrowheads="1"/>
              </p:cNvSpPr>
              <p:nvPr/>
            </p:nvSpPr>
            <p:spPr bwMode="auto">
              <a:xfrm rot="5400000">
                <a:off x="424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1" name="AutoShape 82"/>
              <p:cNvSpPr>
                <a:spLocks noChangeArrowheads="1"/>
              </p:cNvSpPr>
              <p:nvPr/>
            </p:nvSpPr>
            <p:spPr bwMode="auto">
              <a:xfrm rot="5400000">
                <a:off x="455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2" name="AutoShape 83"/>
              <p:cNvSpPr>
                <a:spLocks noChangeArrowheads="1"/>
              </p:cNvSpPr>
              <p:nvPr/>
            </p:nvSpPr>
            <p:spPr bwMode="auto">
              <a:xfrm rot="5400000">
                <a:off x="487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3" name="AutoShape 84"/>
              <p:cNvSpPr>
                <a:spLocks noChangeArrowheads="1"/>
              </p:cNvSpPr>
              <p:nvPr/>
            </p:nvSpPr>
            <p:spPr bwMode="auto">
              <a:xfrm rot="5400000">
                <a:off x="519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4" name="AutoShape 85"/>
              <p:cNvSpPr>
                <a:spLocks noChangeArrowheads="1"/>
              </p:cNvSpPr>
              <p:nvPr/>
            </p:nvSpPr>
            <p:spPr bwMode="auto">
              <a:xfrm rot="5400000">
                <a:off x="124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5" name="AutoShape 86"/>
              <p:cNvSpPr>
                <a:spLocks noChangeArrowheads="1"/>
              </p:cNvSpPr>
              <p:nvPr/>
            </p:nvSpPr>
            <p:spPr bwMode="auto">
              <a:xfrm rot="5400000">
                <a:off x="156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6" name="AutoShape 87"/>
              <p:cNvSpPr>
                <a:spLocks noChangeArrowheads="1"/>
              </p:cNvSpPr>
              <p:nvPr/>
            </p:nvSpPr>
            <p:spPr bwMode="auto">
              <a:xfrm rot="5400000">
                <a:off x="188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7" name="AutoShape 88"/>
              <p:cNvSpPr>
                <a:spLocks noChangeArrowheads="1"/>
              </p:cNvSpPr>
              <p:nvPr/>
            </p:nvSpPr>
            <p:spPr bwMode="auto">
              <a:xfrm rot="5400000">
                <a:off x="219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8" name="AutoShape 89"/>
              <p:cNvSpPr>
                <a:spLocks noChangeArrowheads="1"/>
              </p:cNvSpPr>
              <p:nvPr/>
            </p:nvSpPr>
            <p:spPr bwMode="auto">
              <a:xfrm rot="5400000">
                <a:off x="251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9" name="AutoShape 90"/>
              <p:cNvSpPr>
                <a:spLocks noChangeArrowheads="1"/>
              </p:cNvSpPr>
              <p:nvPr/>
            </p:nvSpPr>
            <p:spPr bwMode="auto">
              <a:xfrm rot="5400000">
                <a:off x="283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0" name="AutoShape 91"/>
              <p:cNvSpPr>
                <a:spLocks noChangeArrowheads="1"/>
              </p:cNvSpPr>
              <p:nvPr/>
            </p:nvSpPr>
            <p:spPr bwMode="auto">
              <a:xfrm rot="5400000">
                <a:off x="315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1" name="AutoShape 92"/>
              <p:cNvSpPr>
                <a:spLocks noChangeArrowheads="1"/>
              </p:cNvSpPr>
              <p:nvPr/>
            </p:nvSpPr>
            <p:spPr bwMode="auto">
              <a:xfrm rot="5400000">
                <a:off x="346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2" name="AutoShape 93"/>
              <p:cNvSpPr>
                <a:spLocks noChangeArrowheads="1"/>
              </p:cNvSpPr>
              <p:nvPr/>
            </p:nvSpPr>
            <p:spPr bwMode="auto">
              <a:xfrm rot="5400000">
                <a:off x="378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3" name="AutoShape 94"/>
              <p:cNvSpPr>
                <a:spLocks noChangeArrowheads="1"/>
              </p:cNvSpPr>
              <p:nvPr/>
            </p:nvSpPr>
            <p:spPr bwMode="auto">
              <a:xfrm rot="5400000">
                <a:off x="410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4" name="AutoShape 95"/>
              <p:cNvSpPr>
                <a:spLocks noChangeArrowheads="1"/>
              </p:cNvSpPr>
              <p:nvPr/>
            </p:nvSpPr>
            <p:spPr bwMode="auto">
              <a:xfrm rot="5400000">
                <a:off x="442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5" name="AutoShape 96"/>
              <p:cNvSpPr>
                <a:spLocks noChangeArrowheads="1"/>
              </p:cNvSpPr>
              <p:nvPr/>
            </p:nvSpPr>
            <p:spPr bwMode="auto">
              <a:xfrm rot="5400000">
                <a:off x="473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6" name="AutoShape 97"/>
              <p:cNvSpPr>
                <a:spLocks noChangeArrowheads="1"/>
              </p:cNvSpPr>
              <p:nvPr/>
            </p:nvSpPr>
            <p:spPr bwMode="auto">
              <a:xfrm rot="5400000">
                <a:off x="505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7" name="AutoShape 98"/>
              <p:cNvSpPr>
                <a:spLocks noChangeArrowheads="1"/>
              </p:cNvSpPr>
              <p:nvPr/>
            </p:nvSpPr>
            <p:spPr bwMode="auto">
              <a:xfrm rot="5400000">
                <a:off x="106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98" name="AutoShape 99"/>
              <p:cNvSpPr>
                <a:spLocks noChangeArrowheads="1"/>
              </p:cNvSpPr>
              <p:nvPr/>
            </p:nvSpPr>
            <p:spPr bwMode="auto">
              <a:xfrm rot="5400000">
                <a:off x="138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99" name="AutoShape 100"/>
              <p:cNvSpPr>
                <a:spLocks noChangeArrowheads="1"/>
              </p:cNvSpPr>
              <p:nvPr/>
            </p:nvSpPr>
            <p:spPr bwMode="auto">
              <a:xfrm rot="5400000">
                <a:off x="170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0" name="AutoShape 101"/>
              <p:cNvSpPr>
                <a:spLocks noChangeArrowheads="1"/>
              </p:cNvSpPr>
              <p:nvPr/>
            </p:nvSpPr>
            <p:spPr bwMode="auto">
              <a:xfrm rot="5400000">
                <a:off x="201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1" name="AutoShape 102"/>
              <p:cNvSpPr>
                <a:spLocks noChangeArrowheads="1"/>
              </p:cNvSpPr>
              <p:nvPr/>
            </p:nvSpPr>
            <p:spPr bwMode="auto">
              <a:xfrm rot="5400000">
                <a:off x="233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2" name="AutoShape 103"/>
              <p:cNvSpPr>
                <a:spLocks noChangeArrowheads="1"/>
              </p:cNvSpPr>
              <p:nvPr/>
            </p:nvSpPr>
            <p:spPr bwMode="auto">
              <a:xfrm rot="5400000">
                <a:off x="265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3" name="AutoShape 104"/>
              <p:cNvSpPr>
                <a:spLocks noChangeArrowheads="1"/>
              </p:cNvSpPr>
              <p:nvPr/>
            </p:nvSpPr>
            <p:spPr bwMode="auto">
              <a:xfrm rot="5400000">
                <a:off x="297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4" name="AutoShape 105"/>
              <p:cNvSpPr>
                <a:spLocks noChangeArrowheads="1"/>
              </p:cNvSpPr>
              <p:nvPr/>
            </p:nvSpPr>
            <p:spPr bwMode="auto">
              <a:xfrm rot="5400000">
                <a:off x="328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5" name="AutoShape 106"/>
              <p:cNvSpPr>
                <a:spLocks noChangeArrowheads="1"/>
              </p:cNvSpPr>
              <p:nvPr/>
            </p:nvSpPr>
            <p:spPr bwMode="auto">
              <a:xfrm rot="5400000">
                <a:off x="360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6" name="AutoShape 107"/>
              <p:cNvSpPr>
                <a:spLocks noChangeArrowheads="1"/>
              </p:cNvSpPr>
              <p:nvPr/>
            </p:nvSpPr>
            <p:spPr bwMode="auto">
              <a:xfrm rot="5400000">
                <a:off x="392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7" name="AutoShape 108"/>
              <p:cNvSpPr>
                <a:spLocks noChangeArrowheads="1"/>
              </p:cNvSpPr>
              <p:nvPr/>
            </p:nvSpPr>
            <p:spPr bwMode="auto">
              <a:xfrm rot="5400000">
                <a:off x="424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8" name="AutoShape 109"/>
              <p:cNvSpPr>
                <a:spLocks noChangeArrowheads="1"/>
              </p:cNvSpPr>
              <p:nvPr/>
            </p:nvSpPr>
            <p:spPr bwMode="auto">
              <a:xfrm rot="5400000">
                <a:off x="455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09" name="AutoShape 110"/>
              <p:cNvSpPr>
                <a:spLocks noChangeArrowheads="1"/>
              </p:cNvSpPr>
              <p:nvPr/>
            </p:nvSpPr>
            <p:spPr bwMode="auto">
              <a:xfrm rot="5400000">
                <a:off x="487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0" name="AutoShape 111"/>
              <p:cNvSpPr>
                <a:spLocks noChangeArrowheads="1"/>
              </p:cNvSpPr>
              <p:nvPr/>
            </p:nvSpPr>
            <p:spPr bwMode="auto">
              <a:xfrm rot="5400000">
                <a:off x="519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1" name="AutoShape 112"/>
              <p:cNvSpPr>
                <a:spLocks noChangeArrowheads="1"/>
              </p:cNvSpPr>
              <p:nvPr/>
            </p:nvSpPr>
            <p:spPr bwMode="auto">
              <a:xfrm rot="5400000">
                <a:off x="29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2" name="AutoShape 113"/>
              <p:cNvSpPr>
                <a:spLocks noChangeArrowheads="1"/>
              </p:cNvSpPr>
              <p:nvPr/>
            </p:nvSpPr>
            <p:spPr bwMode="auto">
              <a:xfrm rot="5400000">
                <a:off x="61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3" name="AutoShape 114"/>
              <p:cNvSpPr>
                <a:spLocks noChangeArrowheads="1"/>
              </p:cNvSpPr>
              <p:nvPr/>
            </p:nvSpPr>
            <p:spPr bwMode="auto">
              <a:xfrm rot="5400000">
                <a:off x="92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114" name="AutoShape 115"/>
              <p:cNvSpPr>
                <a:spLocks noChangeArrowheads="1"/>
              </p:cNvSpPr>
              <p:nvPr/>
            </p:nvSpPr>
            <p:spPr bwMode="auto">
              <a:xfrm rot="5400000">
                <a:off x="124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5" name="AutoShape 116"/>
              <p:cNvSpPr>
                <a:spLocks noChangeArrowheads="1"/>
              </p:cNvSpPr>
              <p:nvPr/>
            </p:nvSpPr>
            <p:spPr bwMode="auto">
              <a:xfrm rot="5400000">
                <a:off x="156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6" name="AutoShape 117"/>
              <p:cNvSpPr>
                <a:spLocks noChangeArrowheads="1"/>
              </p:cNvSpPr>
              <p:nvPr/>
            </p:nvSpPr>
            <p:spPr bwMode="auto">
              <a:xfrm rot="5400000">
                <a:off x="188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7" name="AutoShape 118"/>
              <p:cNvSpPr>
                <a:spLocks noChangeArrowheads="1"/>
              </p:cNvSpPr>
              <p:nvPr/>
            </p:nvSpPr>
            <p:spPr bwMode="auto">
              <a:xfrm rot="5400000">
                <a:off x="219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8" name="AutoShape 119"/>
              <p:cNvSpPr>
                <a:spLocks noChangeArrowheads="1"/>
              </p:cNvSpPr>
              <p:nvPr/>
            </p:nvSpPr>
            <p:spPr bwMode="auto">
              <a:xfrm rot="5400000">
                <a:off x="251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9" name="AutoShape 120"/>
              <p:cNvSpPr>
                <a:spLocks noChangeArrowheads="1"/>
              </p:cNvSpPr>
              <p:nvPr/>
            </p:nvSpPr>
            <p:spPr bwMode="auto">
              <a:xfrm rot="5400000">
                <a:off x="283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0" name="AutoShape 121"/>
              <p:cNvSpPr>
                <a:spLocks noChangeArrowheads="1"/>
              </p:cNvSpPr>
              <p:nvPr/>
            </p:nvSpPr>
            <p:spPr bwMode="auto">
              <a:xfrm rot="5400000">
                <a:off x="315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1" name="AutoShape 122"/>
              <p:cNvSpPr>
                <a:spLocks noChangeArrowheads="1"/>
              </p:cNvSpPr>
              <p:nvPr/>
            </p:nvSpPr>
            <p:spPr bwMode="auto">
              <a:xfrm rot="5400000">
                <a:off x="346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2" name="AutoShape 123"/>
              <p:cNvSpPr>
                <a:spLocks noChangeArrowheads="1"/>
              </p:cNvSpPr>
              <p:nvPr/>
            </p:nvSpPr>
            <p:spPr bwMode="auto">
              <a:xfrm rot="5400000">
                <a:off x="378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3" name="AutoShape 124"/>
              <p:cNvSpPr>
                <a:spLocks noChangeArrowheads="1"/>
              </p:cNvSpPr>
              <p:nvPr/>
            </p:nvSpPr>
            <p:spPr bwMode="auto">
              <a:xfrm rot="5400000">
                <a:off x="410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4" name="AutoShape 125"/>
              <p:cNvSpPr>
                <a:spLocks noChangeArrowheads="1"/>
              </p:cNvSpPr>
              <p:nvPr/>
            </p:nvSpPr>
            <p:spPr bwMode="auto">
              <a:xfrm rot="5400000">
                <a:off x="442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5" name="AutoShape 126"/>
              <p:cNvSpPr>
                <a:spLocks noChangeArrowheads="1"/>
              </p:cNvSpPr>
              <p:nvPr/>
            </p:nvSpPr>
            <p:spPr bwMode="auto">
              <a:xfrm rot="5400000">
                <a:off x="473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6" name="AutoShape 127"/>
              <p:cNvSpPr>
                <a:spLocks noChangeArrowheads="1"/>
              </p:cNvSpPr>
              <p:nvPr/>
            </p:nvSpPr>
            <p:spPr bwMode="auto">
              <a:xfrm rot="5400000">
                <a:off x="505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7" name="AutoShape 128"/>
              <p:cNvSpPr>
                <a:spLocks noChangeArrowheads="1"/>
              </p:cNvSpPr>
              <p:nvPr/>
            </p:nvSpPr>
            <p:spPr bwMode="auto">
              <a:xfrm rot="5400000">
                <a:off x="43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8" name="AutoShape 129"/>
              <p:cNvSpPr>
                <a:spLocks noChangeArrowheads="1"/>
              </p:cNvSpPr>
              <p:nvPr/>
            </p:nvSpPr>
            <p:spPr bwMode="auto">
              <a:xfrm rot="5400000">
                <a:off x="74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9" name="AutoShape 130"/>
              <p:cNvSpPr>
                <a:spLocks noChangeArrowheads="1"/>
              </p:cNvSpPr>
              <p:nvPr/>
            </p:nvSpPr>
            <p:spPr bwMode="auto">
              <a:xfrm rot="5400000">
                <a:off x="106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130" name="AutoShape 131"/>
              <p:cNvSpPr>
                <a:spLocks noChangeArrowheads="1"/>
              </p:cNvSpPr>
              <p:nvPr/>
            </p:nvSpPr>
            <p:spPr bwMode="auto">
              <a:xfrm rot="5400000">
                <a:off x="138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1" name="AutoShape 132"/>
              <p:cNvSpPr>
                <a:spLocks noChangeArrowheads="1"/>
              </p:cNvSpPr>
              <p:nvPr/>
            </p:nvSpPr>
            <p:spPr bwMode="auto">
              <a:xfrm rot="5400000">
                <a:off x="170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2" name="AutoShape 133"/>
              <p:cNvSpPr>
                <a:spLocks noChangeArrowheads="1"/>
              </p:cNvSpPr>
              <p:nvPr/>
            </p:nvSpPr>
            <p:spPr bwMode="auto">
              <a:xfrm rot="5400000">
                <a:off x="201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3" name="AutoShape 134"/>
              <p:cNvSpPr>
                <a:spLocks noChangeArrowheads="1"/>
              </p:cNvSpPr>
              <p:nvPr/>
            </p:nvSpPr>
            <p:spPr bwMode="auto">
              <a:xfrm rot="5400000">
                <a:off x="233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4" name="AutoShape 135"/>
              <p:cNvSpPr>
                <a:spLocks noChangeArrowheads="1"/>
              </p:cNvSpPr>
              <p:nvPr/>
            </p:nvSpPr>
            <p:spPr bwMode="auto">
              <a:xfrm rot="5400000">
                <a:off x="265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5" name="AutoShape 136"/>
              <p:cNvSpPr>
                <a:spLocks noChangeArrowheads="1"/>
              </p:cNvSpPr>
              <p:nvPr/>
            </p:nvSpPr>
            <p:spPr bwMode="auto">
              <a:xfrm rot="5400000">
                <a:off x="297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6" name="AutoShape 137"/>
              <p:cNvSpPr>
                <a:spLocks noChangeArrowheads="1"/>
              </p:cNvSpPr>
              <p:nvPr/>
            </p:nvSpPr>
            <p:spPr bwMode="auto">
              <a:xfrm rot="5400000">
                <a:off x="328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7" name="AutoShape 138"/>
              <p:cNvSpPr>
                <a:spLocks noChangeArrowheads="1"/>
              </p:cNvSpPr>
              <p:nvPr/>
            </p:nvSpPr>
            <p:spPr bwMode="auto">
              <a:xfrm rot="5400000">
                <a:off x="360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8" name="AutoShape 139"/>
              <p:cNvSpPr>
                <a:spLocks noChangeArrowheads="1"/>
              </p:cNvSpPr>
              <p:nvPr/>
            </p:nvSpPr>
            <p:spPr bwMode="auto">
              <a:xfrm rot="5400000">
                <a:off x="392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9" name="AutoShape 140"/>
              <p:cNvSpPr>
                <a:spLocks noChangeArrowheads="1"/>
              </p:cNvSpPr>
              <p:nvPr/>
            </p:nvSpPr>
            <p:spPr bwMode="auto">
              <a:xfrm rot="5400000">
                <a:off x="424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0" name="AutoShape 141"/>
              <p:cNvSpPr>
                <a:spLocks noChangeArrowheads="1"/>
              </p:cNvSpPr>
              <p:nvPr/>
            </p:nvSpPr>
            <p:spPr bwMode="auto">
              <a:xfrm rot="5400000">
                <a:off x="455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1" name="AutoShape 142"/>
              <p:cNvSpPr>
                <a:spLocks noChangeArrowheads="1"/>
              </p:cNvSpPr>
              <p:nvPr/>
            </p:nvSpPr>
            <p:spPr bwMode="auto">
              <a:xfrm rot="5400000">
                <a:off x="487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2" name="AutoShape 143"/>
              <p:cNvSpPr>
                <a:spLocks noChangeArrowheads="1"/>
              </p:cNvSpPr>
              <p:nvPr/>
            </p:nvSpPr>
            <p:spPr bwMode="auto">
              <a:xfrm rot="5400000">
                <a:off x="519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3" name="AutoShape 144"/>
              <p:cNvSpPr>
                <a:spLocks noChangeArrowheads="1"/>
              </p:cNvSpPr>
              <p:nvPr/>
            </p:nvSpPr>
            <p:spPr bwMode="auto">
              <a:xfrm rot="5400000">
                <a:off x="27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4" name="AutoShape 145"/>
              <p:cNvSpPr>
                <a:spLocks noChangeArrowheads="1"/>
              </p:cNvSpPr>
              <p:nvPr/>
            </p:nvSpPr>
            <p:spPr bwMode="auto">
              <a:xfrm rot="16200000" flipV="1">
                <a:off x="58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5" name="AutoShape 146"/>
              <p:cNvSpPr>
                <a:spLocks noChangeArrowheads="1"/>
              </p:cNvSpPr>
              <p:nvPr/>
            </p:nvSpPr>
            <p:spPr bwMode="auto">
              <a:xfrm rot="5400000">
                <a:off x="90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146" name="AutoShape 147"/>
              <p:cNvSpPr>
                <a:spLocks noChangeArrowheads="1"/>
              </p:cNvSpPr>
              <p:nvPr/>
            </p:nvSpPr>
            <p:spPr bwMode="auto">
              <a:xfrm rot="5400000">
                <a:off x="122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7" name="AutoShape 148"/>
              <p:cNvSpPr>
                <a:spLocks noChangeArrowheads="1"/>
              </p:cNvSpPr>
              <p:nvPr/>
            </p:nvSpPr>
            <p:spPr bwMode="auto">
              <a:xfrm rot="5400000">
                <a:off x="154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8" name="AutoShape 149"/>
              <p:cNvSpPr>
                <a:spLocks noChangeArrowheads="1"/>
              </p:cNvSpPr>
              <p:nvPr/>
            </p:nvSpPr>
            <p:spPr bwMode="auto">
              <a:xfrm rot="5400000">
                <a:off x="185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9" name="AutoShape 150"/>
              <p:cNvSpPr>
                <a:spLocks noChangeArrowheads="1"/>
              </p:cNvSpPr>
              <p:nvPr/>
            </p:nvSpPr>
            <p:spPr bwMode="auto">
              <a:xfrm rot="5400000">
                <a:off x="217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0" name="AutoShape 151"/>
              <p:cNvSpPr>
                <a:spLocks noChangeArrowheads="1"/>
              </p:cNvSpPr>
              <p:nvPr/>
            </p:nvSpPr>
            <p:spPr bwMode="auto">
              <a:xfrm rot="5400000">
                <a:off x="249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1" name="AutoShape 152"/>
              <p:cNvSpPr>
                <a:spLocks noChangeArrowheads="1"/>
              </p:cNvSpPr>
              <p:nvPr/>
            </p:nvSpPr>
            <p:spPr bwMode="auto">
              <a:xfrm rot="5400000">
                <a:off x="281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2" name="AutoShape 153"/>
              <p:cNvSpPr>
                <a:spLocks noChangeArrowheads="1"/>
              </p:cNvSpPr>
              <p:nvPr/>
            </p:nvSpPr>
            <p:spPr bwMode="auto">
              <a:xfrm rot="5400000">
                <a:off x="312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3" name="AutoShape 154"/>
              <p:cNvSpPr>
                <a:spLocks noChangeArrowheads="1"/>
              </p:cNvSpPr>
              <p:nvPr/>
            </p:nvSpPr>
            <p:spPr bwMode="auto">
              <a:xfrm rot="5400000">
                <a:off x="344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4" name="AutoShape 155"/>
              <p:cNvSpPr>
                <a:spLocks noChangeArrowheads="1"/>
              </p:cNvSpPr>
              <p:nvPr/>
            </p:nvSpPr>
            <p:spPr bwMode="auto">
              <a:xfrm rot="5400000">
                <a:off x="376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5" name="AutoShape 156"/>
              <p:cNvSpPr>
                <a:spLocks noChangeArrowheads="1"/>
              </p:cNvSpPr>
              <p:nvPr/>
            </p:nvSpPr>
            <p:spPr bwMode="auto">
              <a:xfrm rot="5400000">
                <a:off x="408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6" name="AutoShape 157"/>
              <p:cNvSpPr>
                <a:spLocks noChangeArrowheads="1"/>
              </p:cNvSpPr>
              <p:nvPr/>
            </p:nvSpPr>
            <p:spPr bwMode="auto">
              <a:xfrm rot="5400000">
                <a:off x="439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7" name="AutoShape 158"/>
              <p:cNvSpPr>
                <a:spLocks noChangeArrowheads="1"/>
              </p:cNvSpPr>
              <p:nvPr/>
            </p:nvSpPr>
            <p:spPr bwMode="auto">
              <a:xfrm rot="5400000">
                <a:off x="471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8" name="AutoShape 159"/>
              <p:cNvSpPr>
                <a:spLocks noChangeArrowheads="1"/>
              </p:cNvSpPr>
              <p:nvPr/>
            </p:nvSpPr>
            <p:spPr bwMode="auto">
              <a:xfrm rot="5400000">
                <a:off x="503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9" name="AutoShape 160"/>
              <p:cNvSpPr>
                <a:spLocks noChangeArrowheads="1"/>
              </p:cNvSpPr>
              <p:nvPr/>
            </p:nvSpPr>
            <p:spPr bwMode="auto">
              <a:xfrm rot="5400000">
                <a:off x="40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0" name="AutoShape 161"/>
              <p:cNvSpPr>
                <a:spLocks noChangeArrowheads="1"/>
              </p:cNvSpPr>
              <p:nvPr/>
            </p:nvSpPr>
            <p:spPr bwMode="auto">
              <a:xfrm rot="5400000">
                <a:off x="72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1" name="AutoShape 162"/>
              <p:cNvSpPr>
                <a:spLocks noChangeArrowheads="1"/>
              </p:cNvSpPr>
              <p:nvPr/>
            </p:nvSpPr>
            <p:spPr bwMode="auto">
              <a:xfrm rot="5400000">
                <a:off x="104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162" name="AutoShape 163"/>
              <p:cNvSpPr>
                <a:spLocks noChangeArrowheads="1"/>
              </p:cNvSpPr>
              <p:nvPr/>
            </p:nvSpPr>
            <p:spPr bwMode="auto">
              <a:xfrm rot="5400000">
                <a:off x="136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3" name="AutoShape 164"/>
              <p:cNvSpPr>
                <a:spLocks noChangeArrowheads="1"/>
              </p:cNvSpPr>
              <p:nvPr/>
            </p:nvSpPr>
            <p:spPr bwMode="auto">
              <a:xfrm rot="5400000">
                <a:off x="167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4" name="AutoShape 165"/>
              <p:cNvSpPr>
                <a:spLocks noChangeArrowheads="1"/>
              </p:cNvSpPr>
              <p:nvPr/>
            </p:nvSpPr>
            <p:spPr bwMode="auto">
              <a:xfrm rot="5400000">
                <a:off x="199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5" name="AutoShape 166"/>
              <p:cNvSpPr>
                <a:spLocks noChangeArrowheads="1"/>
              </p:cNvSpPr>
              <p:nvPr/>
            </p:nvSpPr>
            <p:spPr bwMode="auto">
              <a:xfrm rot="5400000">
                <a:off x="231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6" name="AutoShape 167"/>
              <p:cNvSpPr>
                <a:spLocks noChangeArrowheads="1"/>
              </p:cNvSpPr>
              <p:nvPr/>
            </p:nvSpPr>
            <p:spPr bwMode="auto">
              <a:xfrm rot="5400000">
                <a:off x="263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7" name="AutoShape 168"/>
              <p:cNvSpPr>
                <a:spLocks noChangeArrowheads="1"/>
              </p:cNvSpPr>
              <p:nvPr/>
            </p:nvSpPr>
            <p:spPr bwMode="auto">
              <a:xfrm rot="5400000">
                <a:off x="294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8" name="AutoShape 169"/>
              <p:cNvSpPr>
                <a:spLocks noChangeArrowheads="1"/>
              </p:cNvSpPr>
              <p:nvPr/>
            </p:nvSpPr>
            <p:spPr bwMode="auto">
              <a:xfrm rot="5400000">
                <a:off x="326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9" name="AutoShape 170"/>
              <p:cNvSpPr>
                <a:spLocks noChangeArrowheads="1"/>
              </p:cNvSpPr>
              <p:nvPr/>
            </p:nvSpPr>
            <p:spPr bwMode="auto">
              <a:xfrm rot="5400000">
                <a:off x="358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0" name="AutoShape 171"/>
              <p:cNvSpPr>
                <a:spLocks noChangeArrowheads="1"/>
              </p:cNvSpPr>
              <p:nvPr/>
            </p:nvSpPr>
            <p:spPr bwMode="auto">
              <a:xfrm rot="5400000">
                <a:off x="390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1" name="AutoShape 172"/>
              <p:cNvSpPr>
                <a:spLocks noChangeArrowheads="1"/>
              </p:cNvSpPr>
              <p:nvPr/>
            </p:nvSpPr>
            <p:spPr bwMode="auto">
              <a:xfrm rot="5400000">
                <a:off x="421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2" name="AutoShape 173"/>
              <p:cNvSpPr>
                <a:spLocks noChangeArrowheads="1"/>
              </p:cNvSpPr>
              <p:nvPr/>
            </p:nvSpPr>
            <p:spPr bwMode="auto">
              <a:xfrm rot="5400000">
                <a:off x="453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3" name="AutoShape 174"/>
              <p:cNvSpPr>
                <a:spLocks noChangeArrowheads="1"/>
              </p:cNvSpPr>
              <p:nvPr/>
            </p:nvSpPr>
            <p:spPr bwMode="auto">
              <a:xfrm rot="5400000">
                <a:off x="485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4" name="AutoShape 175"/>
              <p:cNvSpPr>
                <a:spLocks noChangeArrowheads="1"/>
              </p:cNvSpPr>
              <p:nvPr/>
            </p:nvSpPr>
            <p:spPr bwMode="auto">
              <a:xfrm rot="5400000">
                <a:off x="517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5" name="AutoShape 176"/>
              <p:cNvSpPr>
                <a:spLocks noChangeArrowheads="1"/>
              </p:cNvSpPr>
              <p:nvPr/>
            </p:nvSpPr>
            <p:spPr bwMode="auto">
              <a:xfrm rot="5400000">
                <a:off x="27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6" name="AutoShape 177"/>
              <p:cNvSpPr>
                <a:spLocks noChangeArrowheads="1"/>
              </p:cNvSpPr>
              <p:nvPr/>
            </p:nvSpPr>
            <p:spPr bwMode="auto">
              <a:xfrm rot="5400000">
                <a:off x="58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7" name="AutoShape 178"/>
              <p:cNvSpPr>
                <a:spLocks noChangeArrowheads="1"/>
              </p:cNvSpPr>
              <p:nvPr/>
            </p:nvSpPr>
            <p:spPr bwMode="auto">
              <a:xfrm rot="5400000">
                <a:off x="90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178" name="AutoShape 179"/>
              <p:cNvSpPr>
                <a:spLocks noChangeArrowheads="1"/>
              </p:cNvSpPr>
              <p:nvPr/>
            </p:nvSpPr>
            <p:spPr bwMode="auto">
              <a:xfrm rot="5400000">
                <a:off x="122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9" name="AutoShape 180"/>
              <p:cNvSpPr>
                <a:spLocks noChangeArrowheads="1"/>
              </p:cNvSpPr>
              <p:nvPr/>
            </p:nvSpPr>
            <p:spPr bwMode="auto">
              <a:xfrm rot="5400000">
                <a:off x="154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0" name="AutoShape 181"/>
              <p:cNvSpPr>
                <a:spLocks noChangeArrowheads="1"/>
              </p:cNvSpPr>
              <p:nvPr/>
            </p:nvSpPr>
            <p:spPr bwMode="auto">
              <a:xfrm rot="5400000">
                <a:off x="185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1" name="AutoShape 182"/>
              <p:cNvSpPr>
                <a:spLocks noChangeArrowheads="1"/>
              </p:cNvSpPr>
              <p:nvPr/>
            </p:nvSpPr>
            <p:spPr bwMode="auto">
              <a:xfrm rot="5400000">
                <a:off x="217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2" name="AutoShape 183"/>
              <p:cNvSpPr>
                <a:spLocks noChangeArrowheads="1"/>
              </p:cNvSpPr>
              <p:nvPr/>
            </p:nvSpPr>
            <p:spPr bwMode="auto">
              <a:xfrm rot="5400000">
                <a:off x="249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3" name="AutoShape 184"/>
              <p:cNvSpPr>
                <a:spLocks noChangeArrowheads="1"/>
              </p:cNvSpPr>
              <p:nvPr/>
            </p:nvSpPr>
            <p:spPr bwMode="auto">
              <a:xfrm rot="5400000">
                <a:off x="281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4" name="AutoShape 185"/>
              <p:cNvSpPr>
                <a:spLocks noChangeArrowheads="1"/>
              </p:cNvSpPr>
              <p:nvPr/>
            </p:nvSpPr>
            <p:spPr bwMode="auto">
              <a:xfrm rot="5400000">
                <a:off x="312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5" name="AutoShape 186"/>
              <p:cNvSpPr>
                <a:spLocks noChangeArrowheads="1"/>
              </p:cNvSpPr>
              <p:nvPr/>
            </p:nvSpPr>
            <p:spPr bwMode="auto">
              <a:xfrm rot="5400000">
                <a:off x="344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6" name="AutoShape 187"/>
              <p:cNvSpPr>
                <a:spLocks noChangeArrowheads="1"/>
              </p:cNvSpPr>
              <p:nvPr/>
            </p:nvSpPr>
            <p:spPr bwMode="auto">
              <a:xfrm rot="5400000">
                <a:off x="376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7" name="AutoShape 188"/>
              <p:cNvSpPr>
                <a:spLocks noChangeArrowheads="1"/>
              </p:cNvSpPr>
              <p:nvPr/>
            </p:nvSpPr>
            <p:spPr bwMode="auto">
              <a:xfrm rot="5400000">
                <a:off x="408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8" name="AutoShape 189"/>
              <p:cNvSpPr>
                <a:spLocks noChangeArrowheads="1"/>
              </p:cNvSpPr>
              <p:nvPr/>
            </p:nvSpPr>
            <p:spPr bwMode="auto">
              <a:xfrm rot="5400000">
                <a:off x="439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9" name="AutoShape 190"/>
              <p:cNvSpPr>
                <a:spLocks noChangeArrowheads="1"/>
              </p:cNvSpPr>
              <p:nvPr/>
            </p:nvSpPr>
            <p:spPr bwMode="auto">
              <a:xfrm rot="5400000">
                <a:off x="471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0" name="AutoShape 191"/>
              <p:cNvSpPr>
                <a:spLocks noChangeArrowheads="1"/>
              </p:cNvSpPr>
              <p:nvPr/>
            </p:nvSpPr>
            <p:spPr bwMode="auto">
              <a:xfrm rot="5400000">
                <a:off x="503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1" name="AutoShape 192"/>
              <p:cNvSpPr>
                <a:spLocks noChangeArrowheads="1"/>
              </p:cNvSpPr>
              <p:nvPr/>
            </p:nvSpPr>
            <p:spPr bwMode="auto">
              <a:xfrm rot="5400000">
                <a:off x="40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2" name="AutoShape 193"/>
              <p:cNvSpPr>
                <a:spLocks noChangeArrowheads="1"/>
              </p:cNvSpPr>
              <p:nvPr/>
            </p:nvSpPr>
            <p:spPr bwMode="auto">
              <a:xfrm rot="5400000">
                <a:off x="72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3" name="AutoShape 194"/>
              <p:cNvSpPr>
                <a:spLocks noChangeArrowheads="1"/>
              </p:cNvSpPr>
              <p:nvPr/>
            </p:nvSpPr>
            <p:spPr bwMode="auto">
              <a:xfrm rot="5400000">
                <a:off x="104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194" name="AutoShape 195"/>
              <p:cNvSpPr>
                <a:spLocks noChangeArrowheads="1"/>
              </p:cNvSpPr>
              <p:nvPr/>
            </p:nvSpPr>
            <p:spPr bwMode="auto">
              <a:xfrm rot="5400000">
                <a:off x="136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5" name="AutoShape 196"/>
              <p:cNvSpPr>
                <a:spLocks noChangeArrowheads="1"/>
              </p:cNvSpPr>
              <p:nvPr/>
            </p:nvSpPr>
            <p:spPr bwMode="auto">
              <a:xfrm rot="5400000">
                <a:off x="167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6" name="AutoShape 197"/>
              <p:cNvSpPr>
                <a:spLocks noChangeArrowheads="1"/>
              </p:cNvSpPr>
              <p:nvPr/>
            </p:nvSpPr>
            <p:spPr bwMode="auto">
              <a:xfrm rot="5400000">
                <a:off x="199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7" name="AutoShape 198"/>
              <p:cNvSpPr>
                <a:spLocks noChangeArrowheads="1"/>
              </p:cNvSpPr>
              <p:nvPr/>
            </p:nvSpPr>
            <p:spPr bwMode="auto">
              <a:xfrm rot="5400000">
                <a:off x="231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8" name="AutoShape 199"/>
              <p:cNvSpPr>
                <a:spLocks noChangeArrowheads="1"/>
              </p:cNvSpPr>
              <p:nvPr/>
            </p:nvSpPr>
            <p:spPr bwMode="auto">
              <a:xfrm rot="5400000">
                <a:off x="263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9" name="AutoShape 200"/>
              <p:cNvSpPr>
                <a:spLocks noChangeArrowheads="1"/>
              </p:cNvSpPr>
              <p:nvPr/>
            </p:nvSpPr>
            <p:spPr bwMode="auto">
              <a:xfrm rot="5400000">
                <a:off x="294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0" name="AutoShape 201"/>
              <p:cNvSpPr>
                <a:spLocks noChangeArrowheads="1"/>
              </p:cNvSpPr>
              <p:nvPr/>
            </p:nvSpPr>
            <p:spPr bwMode="auto">
              <a:xfrm rot="5400000">
                <a:off x="326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1" name="AutoShape 202"/>
              <p:cNvSpPr>
                <a:spLocks noChangeArrowheads="1"/>
              </p:cNvSpPr>
              <p:nvPr/>
            </p:nvSpPr>
            <p:spPr bwMode="auto">
              <a:xfrm rot="5400000">
                <a:off x="358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2" name="AutoShape 203"/>
              <p:cNvSpPr>
                <a:spLocks noChangeArrowheads="1"/>
              </p:cNvSpPr>
              <p:nvPr/>
            </p:nvSpPr>
            <p:spPr bwMode="auto">
              <a:xfrm rot="5400000">
                <a:off x="390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3" name="AutoShape 204"/>
              <p:cNvSpPr>
                <a:spLocks noChangeArrowheads="1"/>
              </p:cNvSpPr>
              <p:nvPr/>
            </p:nvSpPr>
            <p:spPr bwMode="auto">
              <a:xfrm rot="5400000">
                <a:off x="421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4" name="AutoShape 205"/>
              <p:cNvSpPr>
                <a:spLocks noChangeArrowheads="1"/>
              </p:cNvSpPr>
              <p:nvPr/>
            </p:nvSpPr>
            <p:spPr bwMode="auto">
              <a:xfrm rot="5400000">
                <a:off x="453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5" name="AutoShape 206"/>
              <p:cNvSpPr>
                <a:spLocks noChangeArrowheads="1"/>
              </p:cNvSpPr>
              <p:nvPr/>
            </p:nvSpPr>
            <p:spPr bwMode="auto">
              <a:xfrm rot="5400000">
                <a:off x="485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6" name="AutoShape 207"/>
              <p:cNvSpPr>
                <a:spLocks noChangeArrowheads="1"/>
              </p:cNvSpPr>
              <p:nvPr/>
            </p:nvSpPr>
            <p:spPr bwMode="auto">
              <a:xfrm rot="5400000">
                <a:off x="517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7" name="AutoShape 208"/>
              <p:cNvSpPr>
                <a:spLocks noChangeArrowheads="1"/>
              </p:cNvSpPr>
              <p:nvPr/>
            </p:nvSpPr>
            <p:spPr bwMode="auto">
              <a:xfrm rot="5400000">
                <a:off x="27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8" name="AutoShape 209"/>
              <p:cNvSpPr>
                <a:spLocks noChangeArrowheads="1"/>
              </p:cNvSpPr>
              <p:nvPr/>
            </p:nvSpPr>
            <p:spPr bwMode="auto">
              <a:xfrm rot="5400000">
                <a:off x="58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9" name="AutoShape 210"/>
              <p:cNvSpPr>
                <a:spLocks noChangeArrowheads="1"/>
              </p:cNvSpPr>
              <p:nvPr/>
            </p:nvSpPr>
            <p:spPr bwMode="auto">
              <a:xfrm rot="5400000">
                <a:off x="90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10" name="AutoShape 211"/>
              <p:cNvSpPr>
                <a:spLocks noChangeArrowheads="1"/>
              </p:cNvSpPr>
              <p:nvPr/>
            </p:nvSpPr>
            <p:spPr bwMode="auto">
              <a:xfrm rot="5400000">
                <a:off x="122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1" name="AutoShape 212"/>
              <p:cNvSpPr>
                <a:spLocks noChangeArrowheads="1"/>
              </p:cNvSpPr>
              <p:nvPr/>
            </p:nvSpPr>
            <p:spPr bwMode="auto">
              <a:xfrm rot="5400000">
                <a:off x="154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2" name="AutoShape 213"/>
              <p:cNvSpPr>
                <a:spLocks noChangeArrowheads="1"/>
              </p:cNvSpPr>
              <p:nvPr/>
            </p:nvSpPr>
            <p:spPr bwMode="auto">
              <a:xfrm rot="5400000">
                <a:off x="185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3" name="AutoShape 214"/>
              <p:cNvSpPr>
                <a:spLocks noChangeArrowheads="1"/>
              </p:cNvSpPr>
              <p:nvPr/>
            </p:nvSpPr>
            <p:spPr bwMode="auto">
              <a:xfrm rot="5400000">
                <a:off x="217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4" name="AutoShape 215"/>
              <p:cNvSpPr>
                <a:spLocks noChangeArrowheads="1"/>
              </p:cNvSpPr>
              <p:nvPr/>
            </p:nvSpPr>
            <p:spPr bwMode="auto">
              <a:xfrm rot="5400000">
                <a:off x="249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5" name="AutoShape 216"/>
              <p:cNvSpPr>
                <a:spLocks noChangeArrowheads="1"/>
              </p:cNvSpPr>
              <p:nvPr/>
            </p:nvSpPr>
            <p:spPr bwMode="auto">
              <a:xfrm rot="5400000">
                <a:off x="281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6" name="AutoShape 217"/>
              <p:cNvSpPr>
                <a:spLocks noChangeArrowheads="1"/>
              </p:cNvSpPr>
              <p:nvPr/>
            </p:nvSpPr>
            <p:spPr bwMode="auto">
              <a:xfrm rot="5400000">
                <a:off x="312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7" name="AutoShape 218"/>
              <p:cNvSpPr>
                <a:spLocks noChangeArrowheads="1"/>
              </p:cNvSpPr>
              <p:nvPr/>
            </p:nvSpPr>
            <p:spPr bwMode="auto">
              <a:xfrm rot="5400000">
                <a:off x="344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8" name="AutoShape 219"/>
              <p:cNvSpPr>
                <a:spLocks noChangeArrowheads="1"/>
              </p:cNvSpPr>
              <p:nvPr/>
            </p:nvSpPr>
            <p:spPr bwMode="auto">
              <a:xfrm rot="5400000">
                <a:off x="376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9" name="AutoShape 220"/>
              <p:cNvSpPr>
                <a:spLocks noChangeArrowheads="1"/>
              </p:cNvSpPr>
              <p:nvPr/>
            </p:nvSpPr>
            <p:spPr bwMode="auto">
              <a:xfrm rot="5400000">
                <a:off x="408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0" name="AutoShape 221"/>
              <p:cNvSpPr>
                <a:spLocks noChangeArrowheads="1"/>
              </p:cNvSpPr>
              <p:nvPr/>
            </p:nvSpPr>
            <p:spPr bwMode="auto">
              <a:xfrm rot="5400000">
                <a:off x="439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1" name="AutoShape 222"/>
              <p:cNvSpPr>
                <a:spLocks noChangeArrowheads="1"/>
              </p:cNvSpPr>
              <p:nvPr/>
            </p:nvSpPr>
            <p:spPr bwMode="auto">
              <a:xfrm rot="5400000">
                <a:off x="471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2" name="AutoShape 223"/>
              <p:cNvSpPr>
                <a:spLocks noChangeArrowheads="1"/>
              </p:cNvSpPr>
              <p:nvPr/>
            </p:nvSpPr>
            <p:spPr bwMode="auto">
              <a:xfrm rot="5400000">
                <a:off x="503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3" name="AutoShape 224"/>
              <p:cNvSpPr>
                <a:spLocks noChangeArrowheads="1"/>
              </p:cNvSpPr>
              <p:nvPr/>
            </p:nvSpPr>
            <p:spPr bwMode="auto">
              <a:xfrm rot="5400000">
                <a:off x="40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4" name="AutoShape 225"/>
              <p:cNvSpPr>
                <a:spLocks noChangeArrowheads="1"/>
              </p:cNvSpPr>
              <p:nvPr/>
            </p:nvSpPr>
            <p:spPr bwMode="auto">
              <a:xfrm rot="5400000">
                <a:off x="72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5" name="AutoShape 226"/>
              <p:cNvSpPr>
                <a:spLocks noChangeArrowheads="1"/>
              </p:cNvSpPr>
              <p:nvPr/>
            </p:nvSpPr>
            <p:spPr bwMode="auto">
              <a:xfrm rot="5400000">
                <a:off x="104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26" name="AutoShape 227"/>
              <p:cNvSpPr>
                <a:spLocks noChangeArrowheads="1"/>
              </p:cNvSpPr>
              <p:nvPr/>
            </p:nvSpPr>
            <p:spPr bwMode="auto">
              <a:xfrm rot="5400000">
                <a:off x="136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7" name="AutoShape 228"/>
              <p:cNvSpPr>
                <a:spLocks noChangeArrowheads="1"/>
              </p:cNvSpPr>
              <p:nvPr/>
            </p:nvSpPr>
            <p:spPr bwMode="auto">
              <a:xfrm rot="5400000">
                <a:off x="167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8" name="AutoShape 229"/>
              <p:cNvSpPr>
                <a:spLocks noChangeArrowheads="1"/>
              </p:cNvSpPr>
              <p:nvPr/>
            </p:nvSpPr>
            <p:spPr bwMode="auto">
              <a:xfrm rot="5400000">
                <a:off x="199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9" name="AutoShape 230"/>
              <p:cNvSpPr>
                <a:spLocks noChangeArrowheads="1"/>
              </p:cNvSpPr>
              <p:nvPr/>
            </p:nvSpPr>
            <p:spPr bwMode="auto">
              <a:xfrm rot="5400000">
                <a:off x="231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0" name="AutoShape 231"/>
              <p:cNvSpPr>
                <a:spLocks noChangeArrowheads="1"/>
              </p:cNvSpPr>
              <p:nvPr/>
            </p:nvSpPr>
            <p:spPr bwMode="auto">
              <a:xfrm rot="5400000">
                <a:off x="263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1" name="AutoShape 232"/>
              <p:cNvSpPr>
                <a:spLocks noChangeArrowheads="1"/>
              </p:cNvSpPr>
              <p:nvPr/>
            </p:nvSpPr>
            <p:spPr bwMode="auto">
              <a:xfrm rot="5400000">
                <a:off x="294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2" name="AutoShape 233"/>
              <p:cNvSpPr>
                <a:spLocks noChangeArrowheads="1"/>
              </p:cNvSpPr>
              <p:nvPr/>
            </p:nvSpPr>
            <p:spPr bwMode="auto">
              <a:xfrm rot="5400000">
                <a:off x="326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3" name="AutoShape 234"/>
              <p:cNvSpPr>
                <a:spLocks noChangeArrowheads="1"/>
              </p:cNvSpPr>
              <p:nvPr/>
            </p:nvSpPr>
            <p:spPr bwMode="auto">
              <a:xfrm rot="5400000">
                <a:off x="358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4" name="AutoShape 235"/>
              <p:cNvSpPr>
                <a:spLocks noChangeArrowheads="1"/>
              </p:cNvSpPr>
              <p:nvPr/>
            </p:nvSpPr>
            <p:spPr bwMode="auto">
              <a:xfrm rot="5400000">
                <a:off x="390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5" name="AutoShape 236"/>
              <p:cNvSpPr>
                <a:spLocks noChangeArrowheads="1"/>
              </p:cNvSpPr>
              <p:nvPr/>
            </p:nvSpPr>
            <p:spPr bwMode="auto">
              <a:xfrm rot="5400000">
                <a:off x="421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6" name="AutoShape 237"/>
              <p:cNvSpPr>
                <a:spLocks noChangeArrowheads="1"/>
              </p:cNvSpPr>
              <p:nvPr/>
            </p:nvSpPr>
            <p:spPr bwMode="auto">
              <a:xfrm rot="5400000">
                <a:off x="453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7" name="AutoShape 238"/>
              <p:cNvSpPr>
                <a:spLocks noChangeArrowheads="1"/>
              </p:cNvSpPr>
              <p:nvPr/>
            </p:nvSpPr>
            <p:spPr bwMode="auto">
              <a:xfrm rot="5400000">
                <a:off x="485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8" name="AutoShape 239"/>
              <p:cNvSpPr>
                <a:spLocks noChangeArrowheads="1"/>
              </p:cNvSpPr>
              <p:nvPr/>
            </p:nvSpPr>
            <p:spPr bwMode="auto">
              <a:xfrm rot="5400000">
                <a:off x="517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9" name="AutoShape 240"/>
              <p:cNvSpPr>
                <a:spLocks noChangeArrowheads="1"/>
              </p:cNvSpPr>
              <p:nvPr/>
            </p:nvSpPr>
            <p:spPr bwMode="auto">
              <a:xfrm rot="5400000">
                <a:off x="27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0" name="AutoShape 241"/>
              <p:cNvSpPr>
                <a:spLocks noChangeArrowheads="1"/>
              </p:cNvSpPr>
              <p:nvPr/>
            </p:nvSpPr>
            <p:spPr bwMode="auto">
              <a:xfrm rot="5400000">
                <a:off x="58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1" name="AutoShape 242"/>
              <p:cNvSpPr>
                <a:spLocks noChangeArrowheads="1"/>
              </p:cNvSpPr>
              <p:nvPr/>
            </p:nvSpPr>
            <p:spPr bwMode="auto">
              <a:xfrm rot="5400000">
                <a:off x="90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42" name="AutoShape 243"/>
              <p:cNvSpPr>
                <a:spLocks noChangeArrowheads="1"/>
              </p:cNvSpPr>
              <p:nvPr/>
            </p:nvSpPr>
            <p:spPr bwMode="auto">
              <a:xfrm rot="5400000">
                <a:off x="122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3" name="AutoShape 244"/>
              <p:cNvSpPr>
                <a:spLocks noChangeArrowheads="1"/>
              </p:cNvSpPr>
              <p:nvPr/>
            </p:nvSpPr>
            <p:spPr bwMode="auto">
              <a:xfrm rot="5400000">
                <a:off x="154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4" name="AutoShape 245"/>
              <p:cNvSpPr>
                <a:spLocks noChangeArrowheads="1"/>
              </p:cNvSpPr>
              <p:nvPr/>
            </p:nvSpPr>
            <p:spPr bwMode="auto">
              <a:xfrm rot="5400000">
                <a:off x="185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5" name="AutoShape 246"/>
              <p:cNvSpPr>
                <a:spLocks noChangeArrowheads="1"/>
              </p:cNvSpPr>
              <p:nvPr/>
            </p:nvSpPr>
            <p:spPr bwMode="auto">
              <a:xfrm rot="5400000">
                <a:off x="217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6" name="AutoShape 247"/>
              <p:cNvSpPr>
                <a:spLocks noChangeArrowheads="1"/>
              </p:cNvSpPr>
              <p:nvPr/>
            </p:nvSpPr>
            <p:spPr bwMode="auto">
              <a:xfrm rot="5400000">
                <a:off x="249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7" name="AutoShape 248"/>
              <p:cNvSpPr>
                <a:spLocks noChangeArrowheads="1"/>
              </p:cNvSpPr>
              <p:nvPr/>
            </p:nvSpPr>
            <p:spPr bwMode="auto">
              <a:xfrm rot="5400000">
                <a:off x="281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8" name="AutoShape 249"/>
              <p:cNvSpPr>
                <a:spLocks noChangeArrowheads="1"/>
              </p:cNvSpPr>
              <p:nvPr/>
            </p:nvSpPr>
            <p:spPr bwMode="auto">
              <a:xfrm rot="5400000">
                <a:off x="312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9" name="AutoShape 250"/>
              <p:cNvSpPr>
                <a:spLocks noChangeArrowheads="1"/>
              </p:cNvSpPr>
              <p:nvPr/>
            </p:nvSpPr>
            <p:spPr bwMode="auto">
              <a:xfrm rot="5400000">
                <a:off x="344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0" name="AutoShape 251"/>
              <p:cNvSpPr>
                <a:spLocks noChangeArrowheads="1"/>
              </p:cNvSpPr>
              <p:nvPr/>
            </p:nvSpPr>
            <p:spPr bwMode="auto">
              <a:xfrm rot="5400000">
                <a:off x="376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1" name="AutoShape 252"/>
              <p:cNvSpPr>
                <a:spLocks noChangeArrowheads="1"/>
              </p:cNvSpPr>
              <p:nvPr/>
            </p:nvSpPr>
            <p:spPr bwMode="auto">
              <a:xfrm rot="5400000">
                <a:off x="408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2" name="AutoShape 253"/>
              <p:cNvSpPr>
                <a:spLocks noChangeArrowheads="1"/>
              </p:cNvSpPr>
              <p:nvPr/>
            </p:nvSpPr>
            <p:spPr bwMode="auto">
              <a:xfrm rot="5400000">
                <a:off x="439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3" name="AutoShape 254"/>
              <p:cNvSpPr>
                <a:spLocks noChangeArrowheads="1"/>
              </p:cNvSpPr>
              <p:nvPr/>
            </p:nvSpPr>
            <p:spPr bwMode="auto">
              <a:xfrm rot="5400000">
                <a:off x="471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4" name="AutoShape 255"/>
              <p:cNvSpPr>
                <a:spLocks noChangeArrowheads="1"/>
              </p:cNvSpPr>
              <p:nvPr/>
            </p:nvSpPr>
            <p:spPr bwMode="auto">
              <a:xfrm rot="5400000">
                <a:off x="503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5" name="AutoShape 256"/>
              <p:cNvSpPr>
                <a:spLocks noChangeArrowheads="1"/>
              </p:cNvSpPr>
              <p:nvPr/>
            </p:nvSpPr>
            <p:spPr bwMode="auto">
              <a:xfrm rot="5400000">
                <a:off x="40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6" name="AutoShape 257"/>
              <p:cNvSpPr>
                <a:spLocks noChangeArrowheads="1"/>
              </p:cNvSpPr>
              <p:nvPr/>
            </p:nvSpPr>
            <p:spPr bwMode="auto">
              <a:xfrm rot="5400000">
                <a:off x="72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7" name="AutoShape 258"/>
              <p:cNvSpPr>
                <a:spLocks noChangeArrowheads="1"/>
              </p:cNvSpPr>
              <p:nvPr/>
            </p:nvSpPr>
            <p:spPr bwMode="auto">
              <a:xfrm rot="5400000">
                <a:off x="104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58" name="AutoShape 259"/>
              <p:cNvSpPr>
                <a:spLocks noChangeArrowheads="1"/>
              </p:cNvSpPr>
              <p:nvPr/>
            </p:nvSpPr>
            <p:spPr bwMode="auto">
              <a:xfrm rot="5400000">
                <a:off x="136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9" name="AutoShape 260"/>
              <p:cNvSpPr>
                <a:spLocks noChangeArrowheads="1"/>
              </p:cNvSpPr>
              <p:nvPr/>
            </p:nvSpPr>
            <p:spPr bwMode="auto">
              <a:xfrm rot="5400000">
                <a:off x="167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0" name="AutoShape 261"/>
              <p:cNvSpPr>
                <a:spLocks noChangeArrowheads="1"/>
              </p:cNvSpPr>
              <p:nvPr/>
            </p:nvSpPr>
            <p:spPr bwMode="auto">
              <a:xfrm rot="5400000">
                <a:off x="199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1" name="AutoShape 262"/>
              <p:cNvSpPr>
                <a:spLocks noChangeArrowheads="1"/>
              </p:cNvSpPr>
              <p:nvPr/>
            </p:nvSpPr>
            <p:spPr bwMode="auto">
              <a:xfrm rot="5400000">
                <a:off x="231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2" name="AutoShape 263"/>
              <p:cNvSpPr>
                <a:spLocks noChangeArrowheads="1"/>
              </p:cNvSpPr>
              <p:nvPr/>
            </p:nvSpPr>
            <p:spPr bwMode="auto">
              <a:xfrm rot="5400000">
                <a:off x="263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3" name="AutoShape 264"/>
              <p:cNvSpPr>
                <a:spLocks noChangeArrowheads="1"/>
              </p:cNvSpPr>
              <p:nvPr/>
            </p:nvSpPr>
            <p:spPr bwMode="auto">
              <a:xfrm rot="5400000">
                <a:off x="294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4" name="AutoShape 265"/>
              <p:cNvSpPr>
                <a:spLocks noChangeArrowheads="1"/>
              </p:cNvSpPr>
              <p:nvPr/>
            </p:nvSpPr>
            <p:spPr bwMode="auto">
              <a:xfrm rot="5400000">
                <a:off x="326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5" name="AutoShape 266"/>
              <p:cNvSpPr>
                <a:spLocks noChangeArrowheads="1"/>
              </p:cNvSpPr>
              <p:nvPr/>
            </p:nvSpPr>
            <p:spPr bwMode="auto">
              <a:xfrm rot="5400000">
                <a:off x="358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6" name="AutoShape 267"/>
              <p:cNvSpPr>
                <a:spLocks noChangeArrowheads="1"/>
              </p:cNvSpPr>
              <p:nvPr/>
            </p:nvSpPr>
            <p:spPr bwMode="auto">
              <a:xfrm rot="5400000">
                <a:off x="390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7" name="AutoShape 268"/>
              <p:cNvSpPr>
                <a:spLocks noChangeArrowheads="1"/>
              </p:cNvSpPr>
              <p:nvPr/>
            </p:nvSpPr>
            <p:spPr bwMode="auto">
              <a:xfrm rot="5400000">
                <a:off x="421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8" name="AutoShape 269"/>
              <p:cNvSpPr>
                <a:spLocks noChangeArrowheads="1"/>
              </p:cNvSpPr>
              <p:nvPr/>
            </p:nvSpPr>
            <p:spPr bwMode="auto">
              <a:xfrm rot="5400000">
                <a:off x="453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9" name="AutoShape 270"/>
              <p:cNvSpPr>
                <a:spLocks noChangeArrowheads="1"/>
              </p:cNvSpPr>
              <p:nvPr/>
            </p:nvSpPr>
            <p:spPr bwMode="auto">
              <a:xfrm rot="5400000">
                <a:off x="485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0" name="AutoShape 271"/>
              <p:cNvSpPr>
                <a:spLocks noChangeArrowheads="1"/>
              </p:cNvSpPr>
              <p:nvPr/>
            </p:nvSpPr>
            <p:spPr bwMode="auto">
              <a:xfrm rot="5400000">
                <a:off x="517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1" name="AutoShape 272"/>
              <p:cNvSpPr>
                <a:spLocks noChangeArrowheads="1"/>
              </p:cNvSpPr>
              <p:nvPr/>
            </p:nvSpPr>
            <p:spPr bwMode="auto">
              <a:xfrm rot="5400000">
                <a:off x="1100" y="916"/>
                <a:ext cx="295" cy="288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2" name="AutoShape 273"/>
              <p:cNvSpPr>
                <a:spLocks noChangeArrowheads="1"/>
              </p:cNvSpPr>
              <p:nvPr/>
            </p:nvSpPr>
            <p:spPr bwMode="auto">
              <a:xfrm rot="5400000">
                <a:off x="462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3" name="AutoShape 274"/>
              <p:cNvSpPr>
                <a:spLocks noChangeArrowheads="1"/>
              </p:cNvSpPr>
              <p:nvPr/>
            </p:nvSpPr>
            <p:spPr bwMode="auto">
              <a:xfrm rot="5400000">
                <a:off x="779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74" name="AutoShape 275"/>
              <p:cNvSpPr>
                <a:spLocks noChangeArrowheads="1"/>
              </p:cNvSpPr>
              <p:nvPr/>
            </p:nvSpPr>
            <p:spPr bwMode="auto">
              <a:xfrm rot="5400000">
                <a:off x="280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5" name="AutoShape 276"/>
              <p:cNvSpPr>
                <a:spLocks noChangeArrowheads="1"/>
              </p:cNvSpPr>
              <p:nvPr/>
            </p:nvSpPr>
            <p:spPr bwMode="auto">
              <a:xfrm rot="5400000">
                <a:off x="598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6" name="AutoShape 277"/>
              <p:cNvSpPr>
                <a:spLocks noChangeArrowheads="1"/>
              </p:cNvSpPr>
              <p:nvPr/>
            </p:nvSpPr>
            <p:spPr bwMode="auto">
              <a:xfrm rot="5400000">
                <a:off x="915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  <p:sp>
            <p:nvSpPr>
              <p:cNvPr id="277" name="AutoShape 278"/>
              <p:cNvSpPr>
                <a:spLocks noChangeArrowheads="1"/>
              </p:cNvSpPr>
              <p:nvPr/>
            </p:nvSpPr>
            <p:spPr bwMode="auto">
              <a:xfrm rot="5400000">
                <a:off x="462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8" name="AutoShape 279"/>
              <p:cNvSpPr>
                <a:spLocks noChangeArrowheads="1"/>
              </p:cNvSpPr>
              <p:nvPr/>
            </p:nvSpPr>
            <p:spPr bwMode="auto">
              <a:xfrm rot="5400000">
                <a:off x="779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/>
                  <a:t> </a:t>
                </a:r>
              </a:p>
            </p:txBody>
          </p:sp>
        </p:grpSp>
        <p:sp>
          <p:nvSpPr>
            <p:cNvPr id="17" name="Line 280"/>
            <p:cNvSpPr>
              <a:spLocks noChangeShapeType="1"/>
            </p:cNvSpPr>
            <p:nvPr/>
          </p:nvSpPr>
          <p:spPr bwMode="auto">
            <a:xfrm flipV="1">
              <a:off x="3819" y="1744"/>
              <a:ext cx="886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281"/>
            <p:cNvSpPr>
              <a:spLocks noChangeShapeType="1"/>
            </p:cNvSpPr>
            <p:nvPr/>
          </p:nvSpPr>
          <p:spPr bwMode="auto">
            <a:xfrm>
              <a:off x="3819" y="1969"/>
              <a:ext cx="88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282"/>
            <p:cNvSpPr>
              <a:spLocks noChangeShapeType="1"/>
            </p:cNvSpPr>
            <p:nvPr/>
          </p:nvSpPr>
          <p:spPr bwMode="auto">
            <a:xfrm>
              <a:off x="3819" y="2000"/>
              <a:ext cx="886" cy="1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Rectangle 283"/>
            <p:cNvSpPr>
              <a:spLocks noChangeArrowheads="1"/>
            </p:cNvSpPr>
            <p:nvPr/>
          </p:nvSpPr>
          <p:spPr bwMode="auto">
            <a:xfrm>
              <a:off x="3888" y="1536"/>
              <a:ext cx="72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dirty="0"/>
                <a:t>UV light 375nm</a:t>
              </a:r>
            </a:p>
          </p:txBody>
        </p:sp>
        <p:sp>
          <p:nvSpPr>
            <p:cNvPr id="21" name="Text Box 284"/>
            <p:cNvSpPr txBox="1">
              <a:spLocks noChangeArrowheads="1"/>
            </p:cNvSpPr>
            <p:nvPr/>
          </p:nvSpPr>
          <p:spPr bwMode="auto">
            <a:xfrm>
              <a:off x="4722" y="2495"/>
              <a:ext cx="987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PMT </a:t>
              </a:r>
              <a:r>
                <a:rPr lang="en-US" altLang="zh-CN" dirty="0" smtClean="0"/>
                <a:t>camera</a:t>
              </a:r>
              <a:endParaRPr lang="zh-CN" altLang="en-US" dirty="0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376" y="1845"/>
              <a:ext cx="613" cy="23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dirty="0"/>
                <a:t>UV LED</a:t>
              </a:r>
            </a:p>
          </p:txBody>
        </p:sp>
      </p:grpSp>
      <p:pic>
        <p:nvPicPr>
          <p:cNvPr id="279" name="Picture 33" descr="100_2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357430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" name="矩形 279"/>
          <p:cNvSpPr/>
          <p:nvPr/>
        </p:nvSpPr>
        <p:spPr>
          <a:xfrm>
            <a:off x="214282" y="2643182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 The systematic uncertainty of the calibration constant : ~ 7%.</a:t>
            </a:r>
            <a:endParaRPr lang="en-US" altLang="zh-CN" sz="2400" dirty="0"/>
          </a:p>
        </p:txBody>
      </p:sp>
      <p:sp>
        <p:nvSpPr>
          <p:cNvPr id="281" name="TextBox 280"/>
          <p:cNvSpPr txBox="1"/>
          <p:nvPr/>
        </p:nvSpPr>
        <p:spPr>
          <a:xfrm>
            <a:off x="6786578" y="1785926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Probe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4009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307234" cy="322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1187624" y="745324"/>
            <a:ext cx="2749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400" b="1" dirty="0">
                <a:solidFill>
                  <a:srgbClr val="002060"/>
                </a:solidFill>
              </a:rPr>
              <a:t>J.R. Horandel (2003)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0"/>
            <a:ext cx="7286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kern="0" dirty="0" smtClean="0">
                <a:latin typeface="Arial"/>
              </a:rPr>
              <a:t>Composition models</a:t>
            </a:r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720" y="548680"/>
            <a:ext cx="4533280" cy="419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308304" y="836712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H4a model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148064" y="4725144"/>
            <a:ext cx="378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smtClean="0"/>
              <a:t>T.K. Gaisser / Astroparticle Physics 35 (2012) 801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b="19760"/>
          <a:stretch>
            <a:fillRect/>
          </a:stretch>
        </p:blipFill>
        <p:spPr bwMode="auto">
          <a:xfrm>
            <a:off x="1" y="3789040"/>
            <a:ext cx="427934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457200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altLang="zh-CN" dirty="0" smtClean="0"/>
              <a:t>M. Cardillo et al. / Astroparticle Physics 69 (2015) 1–10</a:t>
            </a:r>
          </a:p>
        </p:txBody>
      </p:sp>
      <p:sp>
        <p:nvSpPr>
          <p:cNvPr id="20" name="矩形 19"/>
          <p:cNvSpPr/>
          <p:nvPr/>
        </p:nvSpPr>
        <p:spPr>
          <a:xfrm>
            <a:off x="899592" y="4077072"/>
            <a:ext cx="2061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Type II supernovae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1722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67544" y="5212938"/>
            <a:ext cx="80648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Comparison between the input </a:t>
            </a:r>
            <a:r>
              <a:rPr lang="en-US" altLang="zh-CN" sz="2000" i="1" dirty="0" err="1" smtClean="0"/>
              <a:t>H&amp;He</a:t>
            </a:r>
            <a:r>
              <a:rPr lang="en-US" altLang="zh-CN" sz="2000" i="1" dirty="0" smtClean="0"/>
              <a:t> spectrum according </a:t>
            </a:r>
            <a:r>
              <a:rPr lang="en-US" altLang="zh-CN" sz="2000" dirty="0" smtClean="0"/>
              <a:t>to </a:t>
            </a:r>
            <a:r>
              <a:rPr lang="en-US" altLang="zh-CN" sz="2000" dirty="0" err="1" smtClean="0"/>
              <a:t>Horandel</a:t>
            </a:r>
            <a:r>
              <a:rPr lang="en-US" altLang="zh-CN" sz="2000" dirty="0" smtClean="0"/>
              <a:t> and the reconstructed one after subtracting the contamination of heavy nuclei. Both spectra agree with each other within 5%, with no new structure found.</a:t>
            </a:r>
          </a:p>
          <a:p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928688"/>
            <a:ext cx="67246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928688"/>
            <a:ext cx="6477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ybj-zhan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51" t="7291" b="51042"/>
          <a:stretch>
            <a:fillRect/>
          </a:stretch>
        </p:blipFill>
        <p:spPr>
          <a:xfrm>
            <a:off x="-46480" y="0"/>
            <a:ext cx="9476264" cy="6715100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6541" r="25872" b="15254"/>
          <a:stretch>
            <a:fillRect/>
          </a:stretch>
        </p:blipFill>
        <p:spPr bwMode="auto">
          <a:xfrm>
            <a:off x="5500694" y="3547848"/>
            <a:ext cx="571504" cy="7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直接箭头连接符 8"/>
          <p:cNvCxnSpPr/>
          <p:nvPr/>
        </p:nvCxnSpPr>
        <p:spPr>
          <a:xfrm>
            <a:off x="3857620" y="2714620"/>
            <a:ext cx="1857388" cy="1214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40383" y="2691466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~ 80 m</a:t>
            </a:r>
            <a:endParaRPr lang="zh-CN" alt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57224" y="285728"/>
            <a:ext cx="7235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/>
              <a:t>ARGO-YBJ array and Cherenkov telescope</a:t>
            </a:r>
            <a:endParaRPr lang="zh-CN" altLang="en-US" sz="3200" b="1" dirty="0"/>
          </a:p>
        </p:txBody>
      </p:sp>
      <p:grpSp>
        <p:nvGrpSpPr>
          <p:cNvPr id="22" name="组合 21"/>
          <p:cNvGrpSpPr/>
          <p:nvPr/>
        </p:nvGrpSpPr>
        <p:grpSpPr>
          <a:xfrm>
            <a:off x="2071670" y="3714752"/>
            <a:ext cx="4256935" cy="2949370"/>
            <a:chOff x="2071670" y="3714752"/>
            <a:chExt cx="4256935" cy="294937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670" y="3714752"/>
              <a:ext cx="4256935" cy="2949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357422" y="4500570"/>
              <a:ext cx="3265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C000"/>
                  </a:solidFill>
                </a:rPr>
                <a:t>Full RPC carpet array</a:t>
              </a:r>
              <a:endParaRPr lang="zh-CN" altLang="en-US" sz="28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14348" y="3786190"/>
            <a:ext cx="7286676" cy="3071810"/>
            <a:chOff x="818012" y="3913460"/>
            <a:chExt cx="6813654" cy="2700337"/>
          </a:xfrm>
        </p:grpSpPr>
        <p:grpSp>
          <p:nvGrpSpPr>
            <p:cNvPr id="30" name="组合 36"/>
            <p:cNvGrpSpPr/>
            <p:nvPr/>
          </p:nvGrpSpPr>
          <p:grpSpPr>
            <a:xfrm>
              <a:off x="4388404" y="3969022"/>
              <a:ext cx="3243262" cy="2644775"/>
              <a:chOff x="5854899" y="4188698"/>
              <a:chExt cx="3243262" cy="2644775"/>
            </a:xfrm>
          </p:grpSpPr>
          <p:pic>
            <p:nvPicPr>
              <p:cNvPr id="34" name="Picture 7" descr="Run93993_Ev242653_BigPa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54899" y="4188698"/>
                <a:ext cx="3243262" cy="264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Box 32"/>
              <p:cNvSpPr txBox="1"/>
              <p:nvPr/>
            </p:nvSpPr>
            <p:spPr>
              <a:xfrm>
                <a:off x="6735636" y="4365104"/>
                <a:ext cx="11961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/>
                  <a:t>B</a:t>
                </a:r>
                <a:r>
                  <a:rPr lang="en-US" altLang="zh-CN" sz="2000" b="1" dirty="0" smtClean="0"/>
                  <a:t>ig pad </a:t>
                </a:r>
                <a:endParaRPr lang="zh-CN" altLang="en-US" sz="2000" b="1" dirty="0"/>
              </a:p>
            </p:txBody>
          </p:sp>
        </p:grpSp>
        <p:grpSp>
          <p:nvGrpSpPr>
            <p:cNvPr id="31" name="组合 39"/>
            <p:cNvGrpSpPr/>
            <p:nvPr/>
          </p:nvGrpSpPr>
          <p:grpSpPr>
            <a:xfrm>
              <a:off x="818012" y="3913460"/>
              <a:ext cx="3154362" cy="2628900"/>
              <a:chOff x="818012" y="3913460"/>
              <a:chExt cx="3154362" cy="2628900"/>
            </a:xfrm>
          </p:grpSpPr>
          <p:pic>
            <p:nvPicPr>
              <p:cNvPr id="32" name="Picture 6" descr="Run93993_Ev242653_Stri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18012" y="3913460"/>
                <a:ext cx="3154362" cy="2628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914736" y="4077072"/>
                <a:ext cx="9108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 smtClean="0"/>
                  <a:t>Strips</a:t>
                </a:r>
                <a:endParaRPr lang="zh-CN" altLang="en-US" sz="2000" b="1" dirty="0"/>
              </a:p>
            </p:txBody>
          </p:sp>
        </p:grp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8" y="0"/>
            <a:ext cx="3697683" cy="31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357422" y="0"/>
            <a:ext cx="3714776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Wide Field of View Cherenkov Telescope (WFCTA)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 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spherical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mirror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；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16×16 PMT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Pixel size 1</a:t>
            </a:r>
            <a:r>
              <a:rPr lang="en-US" altLang="zh-CN" sz="2400" b="1" kern="0" dirty="0" smtClean="0">
                <a:latin typeface="Times New Roman" pitchFamily="18" charset="0"/>
              </a:rPr>
              <a:t>°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FOV: 14°× 16°;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Elevation angle: 60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°.</a:t>
            </a:r>
          </a:p>
        </p:txBody>
      </p:sp>
      <p:grpSp>
        <p:nvGrpSpPr>
          <p:cNvPr id="16" name="组合 11"/>
          <p:cNvGrpSpPr>
            <a:grpSpLocks/>
          </p:cNvGrpSpPr>
          <p:nvPr/>
        </p:nvGrpSpPr>
        <p:grpSpPr bwMode="auto">
          <a:xfrm>
            <a:off x="5929322" y="0"/>
            <a:ext cx="3222610" cy="3283885"/>
            <a:chOff x="5491096" y="831225"/>
            <a:chExt cx="3222510" cy="3283574"/>
          </a:xfrm>
        </p:grpSpPr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5491096" y="1195143"/>
              <a:ext cx="3222510" cy="2919656"/>
              <a:chOff x="1475" y="918"/>
              <a:chExt cx="3051" cy="2515"/>
            </a:xfrm>
          </p:grpSpPr>
          <p:pic>
            <p:nvPicPr>
              <p:cNvPr id="19" name="Picture 10" descr="tnt01_big_good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0000" r="-1955" b="30688"/>
              <a:stretch>
                <a:fillRect/>
              </a:stretch>
            </p:blipFill>
            <p:spPr bwMode="auto">
              <a:xfrm>
                <a:off x="2852" y="935"/>
                <a:ext cx="56" cy="2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tnt02_big_good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77" t="-505" r="-977" b="30180"/>
              <a:stretch>
                <a:fillRect/>
              </a:stretch>
            </p:blipFill>
            <p:spPr bwMode="auto">
              <a:xfrm>
                <a:off x="1475" y="918"/>
                <a:ext cx="3051" cy="2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5562561" y="831225"/>
              <a:ext cx="3134094" cy="4000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One of Cherenkov event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895350"/>
            <a:ext cx="67437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375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00845"/>
            <a:ext cx="5148064" cy="345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44016"/>
            <a:ext cx="8229600" cy="836712"/>
          </a:xfrm>
        </p:spPr>
        <p:txBody>
          <a:bodyPr/>
          <a:lstStyle/>
          <a:p>
            <a:r>
              <a:rPr lang="en-US" altLang="zh-CN" dirty="0" smtClean="0"/>
              <a:t>All particle energy spectrum</a:t>
            </a:r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55988" r="9248"/>
          <a:stretch>
            <a:fillRect/>
          </a:stretch>
        </p:blipFill>
        <p:spPr bwMode="auto">
          <a:xfrm>
            <a:off x="467544" y="1196752"/>
            <a:ext cx="7857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4888" y="144016"/>
            <a:ext cx="8229600" cy="836712"/>
          </a:xfrm>
        </p:spPr>
        <p:txBody>
          <a:bodyPr/>
          <a:lstStyle/>
          <a:p>
            <a:r>
              <a:rPr lang="en-US" altLang="zh-CN" dirty="0" smtClean="0"/>
              <a:t>All particle energy spectrum</a:t>
            </a:r>
            <a:endParaRPr lang="zh-CN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t="55988" r="9248"/>
          <a:stretch>
            <a:fillRect/>
          </a:stretch>
        </p:blipFill>
        <p:spPr bwMode="auto">
          <a:xfrm>
            <a:off x="539552" y="1196752"/>
            <a:ext cx="7857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52000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5623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77072"/>
            <a:ext cx="35623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03848" y="260648"/>
            <a:ext cx="4250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Energy resolution (</a:t>
            </a:r>
            <a:r>
              <a:rPr lang="en-US" altLang="zh-CN" sz="2800" dirty="0" err="1" smtClean="0"/>
              <a:t>H&amp;He</a:t>
            </a:r>
            <a:r>
              <a:rPr lang="en-US" altLang="zh-CN" sz="2800" dirty="0" smtClean="0"/>
              <a:t>)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374848" y="53752"/>
            <a:ext cx="8229600" cy="63894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Hybrid Observation and Data Set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4393704"/>
            <a:ext cx="7380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Cherenkov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image cleaning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</a:t>
            </a:r>
          </a:p>
        </p:txBody>
      </p:sp>
      <p:sp>
        <p:nvSpPr>
          <p:cNvPr id="12" name="矩形 11"/>
          <p:cNvSpPr/>
          <p:nvPr/>
        </p:nvSpPr>
        <p:spPr>
          <a:xfrm>
            <a:off x="359854" y="4825752"/>
            <a:ext cx="745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Single channel</a:t>
            </a:r>
            <a:r>
              <a:rPr kumimoji="0" lang="en-US" altLang="zh-CN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threshold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: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S/N&gt;3.5;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Arrival time information: all triggered pixel should be within a time window </a:t>
            </a:r>
            <a:r>
              <a:rPr kumimoji="0" lang="el-GR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Δ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t=240  ns;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Rejection isolated pixel.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0" y="836712"/>
            <a:ext cx="8839200" cy="6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Period: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</a:t>
            </a:r>
          </a:p>
        </p:txBody>
      </p:sp>
      <p:sp>
        <p:nvSpPr>
          <p:cNvPr id="16" name="矩形 15"/>
          <p:cNvSpPr/>
          <p:nvPr/>
        </p:nvSpPr>
        <p:spPr>
          <a:xfrm>
            <a:off x="346323" y="1297360"/>
            <a:ext cx="8906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From 2010.12 ~ 2012.02: Coincidence  events;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Good weather selection: 7.28×10</a:t>
            </a:r>
            <a:r>
              <a:rPr lang="en-US" altLang="zh-CN" sz="2000" kern="0" baseline="30000" dirty="0" smtClean="0">
                <a:solidFill>
                  <a:srgbClr val="000000"/>
                </a:solidFill>
              </a:rPr>
              <a:t>5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 sec.</a:t>
            </a:r>
          </a:p>
        </p:txBody>
      </p:sp>
      <p:sp>
        <p:nvSpPr>
          <p:cNvPr id="13" name="矩形 12"/>
          <p:cNvSpPr/>
          <p:nvPr/>
        </p:nvSpPr>
        <p:spPr>
          <a:xfrm>
            <a:off x="0" y="1987823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i="1" dirty="0" smtClean="0">
                <a:solidFill>
                  <a:schemeClr val="accent2"/>
                </a:solidFill>
              </a:rPr>
              <a:t> Criteria for well measured events</a:t>
            </a:r>
          </a:p>
        </p:txBody>
      </p:sp>
      <p:sp>
        <p:nvSpPr>
          <p:cNvPr id="14" name="矩形 13"/>
          <p:cNvSpPr/>
          <p:nvPr/>
        </p:nvSpPr>
        <p:spPr>
          <a:xfrm>
            <a:off x="323528" y="2449488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Shower core contained in the ARGO central carpet, excluding an outer region by 1 meter;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More than 1000 fired pads on the ARGO-YBJ central carpet;</a:t>
            </a:r>
            <a:endParaRPr lang="en-US" altLang="zh-CN" sz="2000" kern="0" dirty="0" smtClean="0">
              <a:solidFill>
                <a:srgbClr val="000000"/>
              </a:solidFill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Cherenkov</a:t>
            </a:r>
            <a:r>
              <a:rPr lang="zh-CN" alt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image must be fully contained in the telescope, i.e. space angle &lt; 6</a:t>
            </a:r>
            <a:r>
              <a:rPr lang="zh-CN" alt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respect to the axis of the telescope;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The number of fired tubes &gt;= 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6237312"/>
            <a:ext cx="748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8218 events are well reconstructed above 100 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4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tar-ligh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682520"/>
            <a:ext cx="4557202" cy="30718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151" y="785794"/>
            <a:ext cx="426484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接连接符 6"/>
          <p:cNvCxnSpPr/>
          <p:nvPr/>
        </p:nvCxnSpPr>
        <p:spPr>
          <a:xfrm rot="5400000">
            <a:off x="5215736" y="2214554"/>
            <a:ext cx="2285222" cy="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组合 13"/>
          <p:cNvGrpSpPr/>
          <p:nvPr/>
        </p:nvGrpSpPr>
        <p:grpSpPr>
          <a:xfrm>
            <a:off x="214282" y="4014809"/>
            <a:ext cx="3943463" cy="2843215"/>
            <a:chOff x="0" y="657223"/>
            <a:chExt cx="3943463" cy="284321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57223"/>
              <a:ext cx="3943463" cy="2843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直接连接符 10"/>
            <p:cNvCxnSpPr/>
            <p:nvPr/>
          </p:nvCxnSpPr>
          <p:spPr>
            <a:xfrm>
              <a:off x="428596" y="2300297"/>
              <a:ext cx="3214710" cy="158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图片 11" descr="star-fad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81045"/>
            <a:ext cx="4289743" cy="2862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28926" y="48260"/>
            <a:ext cx="2841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Weather selection</a:t>
            </a:r>
            <a:endParaRPr lang="zh-CN" alt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000628" y="392906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Star light</a:t>
            </a:r>
            <a:endParaRPr lang="zh-CN" alt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286380" y="642918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Infrared detector result</a:t>
            </a:r>
            <a:endParaRPr lang="zh-CN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28728" y="4214818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Clear</a:t>
            </a:r>
            <a:endParaRPr lang="zh-CN" alt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16" y="142873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Cloudy</a:t>
            </a:r>
            <a:endParaRPr lang="zh-CN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57818" y="142873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Clear</a:t>
            </a:r>
            <a:endParaRPr lang="zh-CN" alt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571736" y="571501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Cloudy</a:t>
            </a:r>
            <a:endParaRPr lang="zh-CN" alt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58016" y="3416858"/>
            <a:ext cx="18140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/>
              <a:t>Temperature (</a:t>
            </a:r>
            <a:r>
              <a:rPr lang="zh-CN" altLang="en-US" sz="1600" b="1" dirty="0" smtClean="0"/>
              <a:t>℃</a:t>
            </a:r>
            <a:r>
              <a:rPr lang="en-US" altLang="zh-CN" sz="1600" b="1" dirty="0" smtClean="0"/>
              <a:t>)</a:t>
            </a:r>
            <a:endParaRPr lang="zh-CN" alt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357422" y="6556774"/>
            <a:ext cx="20158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Temperature (</a:t>
            </a:r>
            <a:r>
              <a:rPr lang="zh-CN" altLang="en-US" sz="1600" b="1" dirty="0" smtClean="0"/>
              <a:t>℃</a:t>
            </a:r>
            <a:r>
              <a:rPr lang="en-US" altLang="zh-CN" sz="1600" b="1" dirty="0" smtClean="0"/>
              <a:t>)</a:t>
            </a:r>
            <a:endParaRPr lang="zh-CN" altLang="en-US" sz="1600" b="1" dirty="0"/>
          </a:p>
        </p:txBody>
      </p:sp>
      <p:sp>
        <p:nvSpPr>
          <p:cNvPr id="29" name="矩形 28"/>
          <p:cNvSpPr/>
          <p:nvPr/>
        </p:nvSpPr>
        <p:spPr>
          <a:xfrm rot="5400000">
            <a:off x="-689965" y="4904783"/>
            <a:ext cx="174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 Transparency</a:t>
            </a:r>
            <a:endParaRPr lang="zh-CN" altLang="en-US" dirty="0"/>
          </a:p>
        </p:txBody>
      </p:sp>
      <p:cxnSp>
        <p:nvCxnSpPr>
          <p:cNvPr id="31" name="直接连接符 30"/>
          <p:cNvCxnSpPr/>
          <p:nvPr/>
        </p:nvCxnSpPr>
        <p:spPr>
          <a:xfrm rot="16200000" flipV="1">
            <a:off x="1073139" y="5287989"/>
            <a:ext cx="2261514" cy="213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00011" y="4500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Galactic Plane</a:t>
            </a:r>
            <a:endParaRPr lang="zh-CN" altLang="en-US" b="1" dirty="0"/>
          </a:p>
        </p:txBody>
      </p:sp>
      <p:grpSp>
        <p:nvGrpSpPr>
          <p:cNvPr id="4" name="组合 18"/>
          <p:cNvGrpSpPr/>
          <p:nvPr/>
        </p:nvGrpSpPr>
        <p:grpSpPr>
          <a:xfrm>
            <a:off x="4214810" y="3721246"/>
            <a:ext cx="4376729" cy="3033969"/>
            <a:chOff x="7215206" y="5292882"/>
            <a:chExt cx="4376729" cy="3033969"/>
          </a:xfrm>
        </p:grpSpPr>
        <p:pic>
          <p:nvPicPr>
            <p:cNvPr id="10" name="图片 9" descr="Npe_mean_day2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5206" y="5389149"/>
              <a:ext cx="4376729" cy="293770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94913" y="5292882"/>
              <a:ext cx="20778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Mean total </a:t>
              </a:r>
              <a:r>
                <a:rPr lang="en-US" altLang="zh-CN" sz="2000" b="1" dirty="0" err="1" smtClean="0"/>
                <a:t>Npe</a:t>
              </a:r>
              <a:endParaRPr lang="en-US" altLang="zh-CN" sz="2000" b="1" dirty="0" smtClean="0"/>
            </a:p>
            <a:p>
              <a:r>
                <a:rPr lang="en-US" altLang="zh-CN" sz="2000" b="1" dirty="0" smtClean="0"/>
                <a:t> of every day</a:t>
              </a:r>
              <a:endParaRPr lang="zh-CN" altLang="en-US" sz="20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71470" y="3429000"/>
            <a:ext cx="507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The correlation coefficient is defined as   the transparency of the atmosphere</a:t>
            </a:r>
            <a:endParaRPr lang="zh-CN" altLang="en-US" sz="2000" b="1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0992" y="1052736"/>
            <a:ext cx="9234992" cy="43577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54448" r="9248"/>
          <a:stretch>
            <a:fillRect/>
          </a:stretch>
        </p:blipFill>
        <p:spPr bwMode="auto">
          <a:xfrm>
            <a:off x="611560" y="908720"/>
            <a:ext cx="7857504" cy="557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64135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3"/>
          <p:cNvSpPr>
            <a:spLocks noChangeArrowheads="1"/>
          </p:cNvSpPr>
          <p:nvPr/>
        </p:nvSpPr>
        <p:spPr bwMode="auto">
          <a:xfrm>
            <a:off x="1143000" y="2362200"/>
            <a:ext cx="152400" cy="152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zh-CN" altLang="en-US"/>
          </a:p>
        </p:txBody>
      </p:sp>
      <p:sp>
        <p:nvSpPr>
          <p:cNvPr id="60419" name="Oval 4"/>
          <p:cNvSpPr>
            <a:spLocks noChangeArrowheads="1"/>
          </p:cNvSpPr>
          <p:nvPr/>
        </p:nvSpPr>
        <p:spPr bwMode="auto">
          <a:xfrm>
            <a:off x="914400" y="2209800"/>
            <a:ext cx="304800" cy="304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zh-CN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90601" y="5257802"/>
            <a:ext cx="227013" cy="455613"/>
            <a:chOff x="624" y="3312"/>
            <a:chExt cx="143" cy="287"/>
          </a:xfrm>
        </p:grpSpPr>
        <p:sp>
          <p:nvSpPr>
            <p:cNvPr id="60463" name="Oval 6"/>
            <p:cNvSpPr>
              <a:spLocks noChangeArrowheads="1"/>
            </p:cNvSpPr>
            <p:nvPr/>
          </p:nvSpPr>
          <p:spPr bwMode="auto">
            <a:xfrm>
              <a:off x="624" y="345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64" name="Oval 7"/>
            <p:cNvSpPr>
              <a:spLocks noChangeArrowheads="1"/>
            </p:cNvSpPr>
            <p:nvPr/>
          </p:nvSpPr>
          <p:spPr bwMode="auto">
            <a:xfrm>
              <a:off x="624" y="331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95801" y="304802"/>
            <a:ext cx="912813" cy="912813"/>
            <a:chOff x="2832" y="192"/>
            <a:chExt cx="575" cy="575"/>
          </a:xfrm>
        </p:grpSpPr>
        <p:sp>
          <p:nvSpPr>
            <p:cNvPr id="60447" name="Oval 9"/>
            <p:cNvSpPr>
              <a:spLocks noChangeArrowheads="1"/>
            </p:cNvSpPr>
            <p:nvPr/>
          </p:nvSpPr>
          <p:spPr bwMode="auto">
            <a:xfrm>
              <a:off x="3120" y="62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48" name="Oval 10"/>
            <p:cNvSpPr>
              <a:spLocks noChangeArrowheads="1"/>
            </p:cNvSpPr>
            <p:nvPr/>
          </p:nvSpPr>
          <p:spPr bwMode="auto">
            <a:xfrm>
              <a:off x="3264" y="62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49" name="Oval 11"/>
            <p:cNvSpPr>
              <a:spLocks noChangeArrowheads="1"/>
            </p:cNvSpPr>
            <p:nvPr/>
          </p:nvSpPr>
          <p:spPr bwMode="auto">
            <a:xfrm>
              <a:off x="2976" y="33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0" name="Oval 12"/>
            <p:cNvSpPr>
              <a:spLocks noChangeArrowheads="1"/>
            </p:cNvSpPr>
            <p:nvPr/>
          </p:nvSpPr>
          <p:spPr bwMode="auto">
            <a:xfrm>
              <a:off x="2832" y="33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1" name="Oval 13"/>
            <p:cNvSpPr>
              <a:spLocks noChangeArrowheads="1"/>
            </p:cNvSpPr>
            <p:nvPr/>
          </p:nvSpPr>
          <p:spPr bwMode="auto">
            <a:xfrm>
              <a:off x="3264" y="33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2" name="Oval 14"/>
            <p:cNvSpPr>
              <a:spLocks noChangeArrowheads="1"/>
            </p:cNvSpPr>
            <p:nvPr/>
          </p:nvSpPr>
          <p:spPr bwMode="auto">
            <a:xfrm>
              <a:off x="2832" y="48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3" name="Oval 15"/>
            <p:cNvSpPr>
              <a:spLocks noChangeArrowheads="1"/>
            </p:cNvSpPr>
            <p:nvPr/>
          </p:nvSpPr>
          <p:spPr bwMode="auto">
            <a:xfrm>
              <a:off x="3120" y="33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4" name="Oval 16"/>
            <p:cNvSpPr>
              <a:spLocks noChangeArrowheads="1"/>
            </p:cNvSpPr>
            <p:nvPr/>
          </p:nvSpPr>
          <p:spPr bwMode="auto">
            <a:xfrm>
              <a:off x="2976" y="48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5" name="Oval 17"/>
            <p:cNvSpPr>
              <a:spLocks noChangeArrowheads="1"/>
            </p:cNvSpPr>
            <p:nvPr/>
          </p:nvSpPr>
          <p:spPr bwMode="auto">
            <a:xfrm>
              <a:off x="3120" y="48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6" name="Oval 18"/>
            <p:cNvSpPr>
              <a:spLocks noChangeArrowheads="1"/>
            </p:cNvSpPr>
            <p:nvPr/>
          </p:nvSpPr>
          <p:spPr bwMode="auto">
            <a:xfrm>
              <a:off x="2832" y="19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7" name="Oval 19"/>
            <p:cNvSpPr>
              <a:spLocks noChangeArrowheads="1"/>
            </p:cNvSpPr>
            <p:nvPr/>
          </p:nvSpPr>
          <p:spPr bwMode="auto">
            <a:xfrm>
              <a:off x="2832" y="62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8" name="Oval 20"/>
            <p:cNvSpPr>
              <a:spLocks noChangeArrowheads="1"/>
            </p:cNvSpPr>
            <p:nvPr/>
          </p:nvSpPr>
          <p:spPr bwMode="auto">
            <a:xfrm>
              <a:off x="3264" y="48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59" name="Oval 21"/>
            <p:cNvSpPr>
              <a:spLocks noChangeArrowheads="1"/>
            </p:cNvSpPr>
            <p:nvPr/>
          </p:nvSpPr>
          <p:spPr bwMode="auto">
            <a:xfrm>
              <a:off x="2976" y="62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60" name="Oval 22"/>
            <p:cNvSpPr>
              <a:spLocks noChangeArrowheads="1"/>
            </p:cNvSpPr>
            <p:nvPr/>
          </p:nvSpPr>
          <p:spPr bwMode="auto">
            <a:xfrm>
              <a:off x="2976" y="19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61" name="Oval 23"/>
            <p:cNvSpPr>
              <a:spLocks noChangeArrowheads="1"/>
            </p:cNvSpPr>
            <p:nvPr/>
          </p:nvSpPr>
          <p:spPr bwMode="auto">
            <a:xfrm>
              <a:off x="3120" y="19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62" name="Oval 24"/>
            <p:cNvSpPr>
              <a:spLocks noChangeArrowheads="1"/>
            </p:cNvSpPr>
            <p:nvPr/>
          </p:nvSpPr>
          <p:spPr bwMode="auto">
            <a:xfrm>
              <a:off x="3264" y="19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</p:grpSp>
      <p:sp>
        <p:nvSpPr>
          <p:cNvPr id="60422" name="Text Box 25"/>
          <p:cNvSpPr txBox="1">
            <a:spLocks noChangeArrowheads="1"/>
          </p:cNvSpPr>
          <p:nvPr/>
        </p:nvSpPr>
        <p:spPr bwMode="auto">
          <a:xfrm>
            <a:off x="304800" y="1828800"/>
            <a:ext cx="3429000" cy="285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 baseline="30000" dirty="0">
              <a:solidFill>
                <a:srgbClr val="000000"/>
              </a:solidFill>
            </a:endParaRP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altLang="zh-CN" sz="2400" dirty="0">
                <a:solidFill>
                  <a:srgbClr val="000000"/>
                </a:solidFill>
              </a:rPr>
              <a:t>Tower  CT: 16</a:t>
            </a: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 dirty="0">
              <a:solidFill>
                <a:srgbClr val="000000"/>
              </a:solidFill>
            </a:endParaRP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l-GR" altLang="zh-CN" sz="2400" dirty="0">
                <a:solidFill>
                  <a:srgbClr val="000000"/>
                </a:solidFill>
              </a:rPr>
              <a:t>μ</a:t>
            </a:r>
            <a:r>
              <a:rPr lang="en-US" altLang="zh-CN" sz="2400" dirty="0">
                <a:solidFill>
                  <a:srgbClr val="000000"/>
                </a:solidFill>
              </a:rPr>
              <a:t> : 1200x36m</a:t>
            </a:r>
            <a:r>
              <a:rPr lang="en-US" altLang="zh-CN" sz="2400" baseline="30000" dirty="0">
                <a:solidFill>
                  <a:srgbClr val="000000"/>
                </a:solidFill>
              </a:rPr>
              <a:t>2</a:t>
            </a: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 dirty="0">
              <a:solidFill>
                <a:srgbClr val="000000"/>
              </a:solidFill>
            </a:endParaRP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altLang="zh-CN" sz="2400" dirty="0">
                <a:solidFill>
                  <a:srgbClr val="000000"/>
                </a:solidFill>
              </a:rPr>
              <a:t>Side Trigger CT: 2x4</a:t>
            </a:r>
          </a:p>
          <a:p>
            <a:pPr defTabSz="449263"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altLang="zh-CN" sz="2400" dirty="0">
              <a:solidFill>
                <a:srgbClr val="000000"/>
              </a:solidFill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915401" y="5334002"/>
            <a:ext cx="227013" cy="455613"/>
            <a:chOff x="5616" y="3360"/>
            <a:chExt cx="143" cy="287"/>
          </a:xfrm>
        </p:grpSpPr>
        <p:sp>
          <p:nvSpPr>
            <p:cNvPr id="60445" name="Oval 27"/>
            <p:cNvSpPr>
              <a:spLocks noChangeArrowheads="1"/>
            </p:cNvSpPr>
            <p:nvPr/>
          </p:nvSpPr>
          <p:spPr bwMode="auto">
            <a:xfrm>
              <a:off x="5616" y="350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46" name="Oval 28"/>
            <p:cNvSpPr>
              <a:spLocks noChangeArrowheads="1"/>
            </p:cNvSpPr>
            <p:nvPr/>
          </p:nvSpPr>
          <p:spPr bwMode="auto">
            <a:xfrm>
              <a:off x="5616" y="336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</p:grpSp>
      <p:sp>
        <p:nvSpPr>
          <p:cNvPr id="60424" name="Line 29"/>
          <p:cNvSpPr>
            <a:spLocks noChangeShapeType="1"/>
          </p:cNvSpPr>
          <p:nvPr/>
        </p:nvSpPr>
        <p:spPr bwMode="auto">
          <a:xfrm flipV="1">
            <a:off x="1219200" y="3808415"/>
            <a:ext cx="6400800" cy="1527175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5" name="Line 30"/>
          <p:cNvSpPr>
            <a:spLocks noChangeShapeType="1"/>
          </p:cNvSpPr>
          <p:nvPr/>
        </p:nvSpPr>
        <p:spPr bwMode="auto">
          <a:xfrm flipH="1">
            <a:off x="2436814" y="1219200"/>
            <a:ext cx="2060575" cy="5257800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6" name="Line 31"/>
          <p:cNvSpPr>
            <a:spLocks noChangeShapeType="1"/>
          </p:cNvSpPr>
          <p:nvPr/>
        </p:nvSpPr>
        <p:spPr bwMode="auto">
          <a:xfrm flipH="1">
            <a:off x="1065214" y="4191000"/>
            <a:ext cx="155575" cy="914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7" name="Line 33"/>
          <p:cNvSpPr>
            <a:spLocks noChangeShapeType="1"/>
          </p:cNvSpPr>
          <p:nvPr/>
        </p:nvSpPr>
        <p:spPr bwMode="auto">
          <a:xfrm flipV="1">
            <a:off x="2514600" y="1293815"/>
            <a:ext cx="1981200" cy="9937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8" name="Line 34"/>
          <p:cNvSpPr>
            <a:spLocks noChangeShapeType="1"/>
          </p:cNvSpPr>
          <p:nvPr/>
        </p:nvSpPr>
        <p:spPr bwMode="auto">
          <a:xfrm>
            <a:off x="5410200" y="1219200"/>
            <a:ext cx="1981200" cy="5105400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9" name="Line 35"/>
          <p:cNvSpPr>
            <a:spLocks noChangeShapeType="1"/>
          </p:cNvSpPr>
          <p:nvPr/>
        </p:nvSpPr>
        <p:spPr bwMode="auto">
          <a:xfrm>
            <a:off x="1219200" y="5638800"/>
            <a:ext cx="4267200" cy="1219200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30" name="Line 36"/>
          <p:cNvSpPr>
            <a:spLocks noChangeShapeType="1"/>
          </p:cNvSpPr>
          <p:nvPr/>
        </p:nvSpPr>
        <p:spPr bwMode="auto">
          <a:xfrm flipH="1" flipV="1">
            <a:off x="2970214" y="4037015"/>
            <a:ext cx="5946775" cy="1298575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31" name="Line 37"/>
          <p:cNvSpPr>
            <a:spLocks noChangeShapeType="1"/>
          </p:cNvSpPr>
          <p:nvPr/>
        </p:nvSpPr>
        <p:spPr bwMode="auto">
          <a:xfrm flipH="1">
            <a:off x="3960814" y="5715000"/>
            <a:ext cx="4956175" cy="1143000"/>
          </a:xfrm>
          <a:prstGeom prst="line">
            <a:avLst/>
          </a:prstGeom>
          <a:noFill/>
          <a:ln w="93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32" name="Text Box 39"/>
          <p:cNvSpPr txBox="1">
            <a:spLocks noChangeArrowheads="1"/>
          </p:cNvSpPr>
          <p:nvPr/>
        </p:nvSpPr>
        <p:spPr bwMode="auto">
          <a:xfrm>
            <a:off x="5715000" y="549276"/>
            <a:ext cx="3429000" cy="1079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1" hangingPunct="1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>
                <a:solidFill>
                  <a:srgbClr val="000000"/>
                </a:solidFill>
              </a:rPr>
              <a:t>Re-Configuration</a:t>
            </a:r>
          </a:p>
          <a:p>
            <a:pPr defTabSz="449263" eaLnBrk="1" hangingPunct="1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200">
              <a:solidFill>
                <a:srgbClr val="000000"/>
              </a:solidFill>
            </a:endParaRPr>
          </a:p>
        </p:txBody>
      </p: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8686801" y="5334002"/>
            <a:ext cx="227013" cy="455613"/>
            <a:chOff x="5472" y="3360"/>
            <a:chExt cx="143" cy="287"/>
          </a:xfrm>
        </p:grpSpPr>
        <p:sp>
          <p:nvSpPr>
            <p:cNvPr id="60443" name="Oval 41"/>
            <p:cNvSpPr>
              <a:spLocks noChangeArrowheads="1"/>
            </p:cNvSpPr>
            <p:nvPr/>
          </p:nvSpPr>
          <p:spPr bwMode="auto">
            <a:xfrm>
              <a:off x="5472" y="3504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44" name="Oval 42"/>
            <p:cNvSpPr>
              <a:spLocks noChangeArrowheads="1"/>
            </p:cNvSpPr>
            <p:nvPr/>
          </p:nvSpPr>
          <p:spPr bwMode="auto">
            <a:xfrm>
              <a:off x="5472" y="3360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762001" y="5257802"/>
            <a:ext cx="227013" cy="455613"/>
            <a:chOff x="480" y="3312"/>
            <a:chExt cx="143" cy="287"/>
          </a:xfrm>
        </p:grpSpPr>
        <p:sp>
          <p:nvSpPr>
            <p:cNvPr id="60441" name="Oval 44"/>
            <p:cNvSpPr>
              <a:spLocks noChangeArrowheads="1"/>
            </p:cNvSpPr>
            <p:nvPr/>
          </p:nvSpPr>
          <p:spPr bwMode="auto">
            <a:xfrm>
              <a:off x="480" y="3456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  <p:sp>
          <p:nvSpPr>
            <p:cNvPr id="60442" name="Oval 45"/>
            <p:cNvSpPr>
              <a:spLocks noChangeArrowheads="1"/>
            </p:cNvSpPr>
            <p:nvPr/>
          </p:nvSpPr>
          <p:spPr bwMode="auto">
            <a:xfrm>
              <a:off x="480" y="3312"/>
              <a:ext cx="144" cy="144"/>
            </a:xfrm>
            <a:prstGeom prst="ellipse">
              <a:avLst/>
            </a:prstGeom>
            <a:solidFill>
              <a:srgbClr val="000000">
                <a:alpha val="34117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zh-CN" altLang="en-US"/>
            </a:p>
          </p:txBody>
        </p:sp>
      </p:grpSp>
      <p:sp>
        <p:nvSpPr>
          <p:cNvPr id="60435" name="矩形 52"/>
          <p:cNvSpPr>
            <a:spLocks noChangeArrowheads="1"/>
          </p:cNvSpPr>
          <p:nvPr/>
        </p:nvSpPr>
        <p:spPr bwMode="auto">
          <a:xfrm>
            <a:off x="6227764" y="1341440"/>
            <a:ext cx="291623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</a:rPr>
              <a:t>E&lt;2EeV</a:t>
            </a:r>
          </a:p>
          <a:p>
            <a:pPr algn="ctr" eaLnBrk="1" hangingPunct="1"/>
            <a:r>
              <a:rPr lang="zh-CN" altLang="en-US" sz="3200" b="1" dirty="0" smtClean="0">
                <a:solidFill>
                  <a:srgbClr val="FF0000"/>
                </a:solidFill>
              </a:rPr>
              <a:t>“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2</a:t>
            </a:r>
            <a:r>
              <a:rPr lang="en-US" altLang="zh-CN" sz="3200" b="1" baseline="30000" dirty="0" smtClean="0">
                <a:solidFill>
                  <a:srgbClr val="FF0000"/>
                </a:solidFill>
              </a:rPr>
              <a:t>nd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knee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”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altLang="zh-CN" sz="24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2400" b="1" dirty="0">
                <a:solidFill>
                  <a:srgbClr val="FF0000"/>
                </a:solidFill>
              </a:rPr>
              <a:t>Parameters for CR composition</a:t>
            </a:r>
            <a:r>
              <a:rPr lang="zh-CN" altLang="en-US" sz="2400" b="1" dirty="0">
                <a:solidFill>
                  <a:srgbClr val="FF0000"/>
                </a:solidFill>
              </a:rPr>
              <a:t>：</a:t>
            </a:r>
            <a:r>
              <a:rPr lang="en-US" altLang="zh-CN" sz="2400" b="1" dirty="0" err="1">
                <a:solidFill>
                  <a:srgbClr val="FF0000"/>
                </a:solidFill>
              </a:rPr>
              <a:t>Xmax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，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l-GR" altLang="zh-CN" sz="2400" b="1" dirty="0" smtClean="0">
                <a:solidFill>
                  <a:srgbClr val="FF0000"/>
                </a:solidFill>
              </a:rPr>
              <a:t>μ</a:t>
            </a:r>
            <a:r>
              <a:rPr lang="en-US" altLang="zh-CN" sz="2400" b="1" dirty="0">
                <a:solidFill>
                  <a:srgbClr val="FF0000"/>
                </a:solidFill>
              </a:rPr>
              <a:t>-content</a:t>
            </a:r>
          </a:p>
        </p:txBody>
      </p:sp>
      <p:sp>
        <p:nvSpPr>
          <p:cNvPr id="60436" name="TextBox 53"/>
          <p:cNvSpPr txBox="1">
            <a:spLocks noChangeArrowheads="1"/>
          </p:cNvSpPr>
          <p:nvPr/>
        </p:nvSpPr>
        <p:spPr bwMode="auto">
          <a:xfrm>
            <a:off x="121151" y="131148"/>
            <a:ext cx="35147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200" b="1" dirty="0" smtClean="0"/>
              <a:t>Fluorescent </a:t>
            </a:r>
            <a:endParaRPr lang="en-US" altLang="zh-CN" sz="3200" b="1" dirty="0"/>
          </a:p>
          <a:p>
            <a:pPr algn="ctr" eaLnBrk="1" hangingPunct="1"/>
            <a:r>
              <a:rPr lang="en-US" altLang="zh-CN" sz="3200" b="1" dirty="0"/>
              <a:t>Telescopes + </a:t>
            </a:r>
          </a:p>
          <a:p>
            <a:pPr algn="ctr"/>
            <a:r>
              <a:rPr lang="en-US" altLang="zh-CN" sz="3200" dirty="0" smtClean="0">
                <a:solidFill>
                  <a:srgbClr val="000000"/>
                </a:solidFill>
              </a:rPr>
              <a:t> </a:t>
            </a:r>
            <a:r>
              <a:rPr lang="el-GR" altLang="zh-CN" sz="3200" dirty="0" smtClean="0">
                <a:solidFill>
                  <a:srgbClr val="000000"/>
                </a:solidFill>
              </a:rPr>
              <a:t>μ </a:t>
            </a:r>
            <a:r>
              <a:rPr lang="en-US" altLang="zh-CN" sz="3200" dirty="0" smtClean="0">
                <a:solidFill>
                  <a:srgbClr val="000000"/>
                </a:solidFill>
              </a:rPr>
              <a:t>-</a:t>
            </a:r>
            <a:r>
              <a:rPr lang="en-US" altLang="zh-CN" sz="3200" dirty="0">
                <a:solidFill>
                  <a:srgbClr val="000000"/>
                </a:solidFill>
              </a:rPr>
              <a:t>content in KM2A</a:t>
            </a:r>
          </a:p>
        </p:txBody>
      </p:sp>
      <p:sp>
        <p:nvSpPr>
          <p:cNvPr id="60438" name="Line 32"/>
          <p:cNvSpPr>
            <a:spLocks noChangeShapeType="1"/>
          </p:cNvSpPr>
          <p:nvPr/>
        </p:nvSpPr>
        <p:spPr bwMode="auto">
          <a:xfrm>
            <a:off x="2438400" y="3200400"/>
            <a:ext cx="2286000" cy="1905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60439" name="Picture 4" descr="cr_e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contrast="12000"/>
            <a:grayscl/>
          </a:blip>
          <a:srcRect/>
          <a:stretch>
            <a:fillRect/>
          </a:stretch>
        </p:blipFill>
        <p:spPr>
          <a:xfrm>
            <a:off x="805306368" y="1073742303"/>
            <a:ext cx="1610612735" cy="2147482688"/>
          </a:xfrm>
        </p:spPr>
      </p:pic>
      <p:pic>
        <p:nvPicPr>
          <p:cNvPr id="60440" name="Picture 4" descr="cr_e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contrast="12000"/>
            <a:grayscl/>
          </a:blip>
          <a:srcRect/>
          <a:stretch>
            <a:fillRect/>
          </a:stretch>
        </p:blipFill>
        <p:spPr>
          <a:xfrm>
            <a:off x="805306368" y="1073742303"/>
            <a:ext cx="1610612735" cy="2147482688"/>
          </a:xfrm>
        </p:spPr>
      </p:pic>
      <p:pic>
        <p:nvPicPr>
          <p:cNvPr id="49" name="图片 15"/>
          <p:cNvPicPr>
            <a:picLocks noChangeAspect="1"/>
          </p:cNvPicPr>
          <p:nvPr/>
        </p:nvPicPr>
        <p:blipFill>
          <a:blip r:embed="rId4" cstate="print"/>
          <a:srcRect l="27162" t="13251" r="28738" b="15875"/>
          <a:stretch>
            <a:fillRect/>
          </a:stretch>
        </p:blipFill>
        <p:spPr bwMode="auto">
          <a:xfrm>
            <a:off x="4446023" y="4981903"/>
            <a:ext cx="967890" cy="119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Hybrid experiment</a:t>
            </a:r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-432048" y="1916832"/>
            <a:ext cx="6156176" cy="3816424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altLang="zh-CN" sz="2400" b="1" dirty="0" smtClean="0"/>
              <a:t>  -- ARGO-YBJ: </a:t>
            </a:r>
          </a:p>
          <a:p>
            <a:pPr marL="457200" lvl="1" indent="0">
              <a:buNone/>
            </a:pPr>
            <a:r>
              <a:rPr lang="en-US" altLang="zh-CN" sz="2400" b="1" dirty="0" smtClean="0"/>
              <a:t>		lateral distribution</a:t>
            </a:r>
          </a:p>
          <a:p>
            <a:pPr lvl="2"/>
            <a:r>
              <a:rPr lang="en-US" altLang="zh-CN" dirty="0" smtClean="0"/>
              <a:t>Precise geo</a:t>
            </a:r>
          </a:p>
          <a:p>
            <a:pPr lvl="2"/>
            <a:r>
              <a:rPr lang="en-US" altLang="zh-CN" dirty="0" smtClean="0"/>
              <a:t>In the core region </a:t>
            </a:r>
            <a:r>
              <a:rPr lang="en-US" altLang="zh-CN" dirty="0" smtClean="0">
                <a:sym typeface="Wingdings" pitchFamily="2" charset="2"/>
              </a:rPr>
              <a:t> mass sensitive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sz="2400" b="1" dirty="0" smtClean="0"/>
              <a:t>  -- Cherenkov Telescope:</a:t>
            </a:r>
          </a:p>
          <a:p>
            <a:pPr marL="457200" lvl="1" indent="0">
              <a:buNone/>
            </a:pPr>
            <a:r>
              <a:rPr lang="en-US" altLang="zh-CN" sz="2400" b="1" dirty="0" smtClean="0"/>
              <a:t>		longitudinal  information </a:t>
            </a:r>
          </a:p>
          <a:p>
            <a:pPr lvl="2"/>
            <a:r>
              <a:rPr lang="en-US" altLang="zh-CN" dirty="0" err="1" smtClean="0"/>
              <a:t>Hillas</a:t>
            </a:r>
            <a:r>
              <a:rPr lang="en-US" altLang="zh-CN" dirty="0" smtClean="0"/>
              <a:t> parameter </a:t>
            </a:r>
            <a:r>
              <a:rPr lang="en-US" altLang="zh-CN" dirty="0" smtClean="0">
                <a:sym typeface="Wingdings" pitchFamily="2" charset="2"/>
              </a:rPr>
              <a:t> mass sensitive</a:t>
            </a:r>
          </a:p>
          <a:p>
            <a:pPr lvl="2"/>
            <a:endParaRPr lang="en-US" altLang="zh-CN" sz="2000" dirty="0" smtClean="0"/>
          </a:p>
          <a:p>
            <a:pPr lvl="2"/>
            <a:r>
              <a:rPr lang="en-US" altLang="zh-CN" dirty="0" smtClean="0"/>
              <a:t>Good energy resolution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92" y="3714752"/>
            <a:ext cx="3714776" cy="2894680"/>
          </a:xfrm>
          <a:prstGeom prst="rect">
            <a:avLst/>
          </a:prstGeom>
        </p:spPr>
      </p:pic>
      <p:grpSp>
        <p:nvGrpSpPr>
          <p:cNvPr id="2" name="组合 7"/>
          <p:cNvGrpSpPr/>
          <p:nvPr/>
        </p:nvGrpSpPr>
        <p:grpSpPr>
          <a:xfrm>
            <a:off x="5364088" y="1143554"/>
            <a:ext cx="3663636" cy="2856950"/>
            <a:chOff x="5148064" y="188640"/>
            <a:chExt cx="3816424" cy="3024336"/>
          </a:xfrm>
        </p:grpSpPr>
        <p:grpSp>
          <p:nvGrpSpPr>
            <p:cNvPr id="3" name="组合 13"/>
            <p:cNvGrpSpPr/>
            <p:nvPr/>
          </p:nvGrpSpPr>
          <p:grpSpPr>
            <a:xfrm>
              <a:off x="5148064" y="188640"/>
              <a:ext cx="3816424" cy="3024336"/>
              <a:chOff x="7524328" y="1124744"/>
              <a:chExt cx="4632702" cy="3837476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4328" y="1124744"/>
                <a:ext cx="4632702" cy="3837476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/>
            </p:nvCxnSpPr>
            <p:spPr>
              <a:xfrm>
                <a:off x="10234349" y="1793801"/>
                <a:ext cx="14818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0420759" y="1508568"/>
                <a:ext cx="880236" cy="480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/>
                  <a:t>proton</a:t>
                </a:r>
                <a:endParaRPr lang="zh-CN" altLang="en-US" b="1" dirty="0"/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10234349" y="2148980"/>
                <a:ext cx="14818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0450260" y="1891816"/>
                <a:ext cx="597095" cy="480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iron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>
              <a:off x="5796136" y="404664"/>
              <a:ext cx="0" cy="2448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241774" y="4286256"/>
            <a:ext cx="617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Iron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4452" y="4143380"/>
            <a:ext cx="908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Proton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374848" y="53752"/>
            <a:ext cx="8229600" cy="63894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Hybrid Observation and Data Set</a:t>
            </a: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0" y="1024136"/>
            <a:ext cx="8839200" cy="6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Period: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</a:t>
            </a:r>
          </a:p>
        </p:txBody>
      </p:sp>
      <p:sp>
        <p:nvSpPr>
          <p:cNvPr id="16" name="矩形 15"/>
          <p:cNvSpPr/>
          <p:nvPr/>
        </p:nvSpPr>
        <p:spPr>
          <a:xfrm>
            <a:off x="346323" y="1556792"/>
            <a:ext cx="8906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From 2010.12 ~ 2012.02: Coincidence  events;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Good weather selection: 7.28×10</a:t>
            </a:r>
            <a:r>
              <a:rPr lang="en-US" altLang="zh-CN" sz="2000" kern="0" baseline="30000" dirty="0" smtClean="0">
                <a:solidFill>
                  <a:srgbClr val="000000"/>
                </a:solidFill>
              </a:rPr>
              <a:t>5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 sec.</a:t>
            </a:r>
          </a:p>
        </p:txBody>
      </p:sp>
      <p:sp>
        <p:nvSpPr>
          <p:cNvPr id="13" name="矩形 12"/>
          <p:cNvSpPr/>
          <p:nvPr/>
        </p:nvSpPr>
        <p:spPr>
          <a:xfrm>
            <a:off x="58336" y="2492896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i="1" dirty="0" smtClean="0">
                <a:solidFill>
                  <a:schemeClr val="accent2"/>
                </a:solidFill>
              </a:rPr>
              <a:t> Criteria for well measured events</a:t>
            </a:r>
          </a:p>
        </p:txBody>
      </p:sp>
      <p:sp>
        <p:nvSpPr>
          <p:cNvPr id="14" name="矩形 13"/>
          <p:cNvSpPr/>
          <p:nvPr/>
        </p:nvSpPr>
        <p:spPr>
          <a:xfrm>
            <a:off x="251520" y="3068960"/>
            <a:ext cx="51845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Shower core contained in the ARGO central carpet, excluding an outer region by 1 meter;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More than 1000 fired pads on the ARGO-YBJ central carpet;</a:t>
            </a:r>
            <a:endParaRPr lang="en-US" altLang="zh-CN" sz="2000" kern="0" dirty="0" smtClean="0">
              <a:solidFill>
                <a:srgbClr val="000000"/>
              </a:solidFill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Cherenkov</a:t>
            </a:r>
            <a:r>
              <a:rPr lang="zh-CN" alt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image must be fully contained in the telescope, i.e. space angle &lt; 6</a:t>
            </a:r>
            <a:r>
              <a:rPr lang="zh-CN" alt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respect to the axis of the telescope;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The number of fired tubes &gt;= 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6021288"/>
            <a:ext cx="748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8218 events are well reconstructed above 100 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5507037" y="2555974"/>
            <a:ext cx="3673475" cy="3311525"/>
            <a:chOff x="3062" y="572"/>
            <a:chExt cx="2630" cy="2313"/>
          </a:xfrm>
        </p:grpSpPr>
        <p:pic>
          <p:nvPicPr>
            <p:cNvPr id="10" name="Picture 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2" y="572"/>
              <a:ext cx="2630" cy="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3733" y="1634"/>
              <a:ext cx="1165" cy="2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latin typeface="Times New Roman" pitchFamily="18" charset="0"/>
                </a:rPr>
                <a:t>Central carpet</a:t>
              </a:r>
            </a:p>
          </p:txBody>
        </p:sp>
        <p:sp>
          <p:nvSpPr>
            <p:cNvPr id="12" name="Rectangle 34"/>
            <p:cNvSpPr>
              <a:spLocks noChangeArrowheads="1"/>
            </p:cNvSpPr>
            <p:nvPr/>
          </p:nvSpPr>
          <p:spPr bwMode="auto">
            <a:xfrm>
              <a:off x="4558" y="651"/>
              <a:ext cx="932" cy="2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latin typeface="Times New Roman" pitchFamily="18" charset="0"/>
                </a:rPr>
                <a:t>Guard ring</a:t>
              </a:r>
              <a:endParaRPr lang="zh-CN" altLang="en-US" sz="2000" dirty="0">
                <a:latin typeface="Times New Roman" pitchFamily="18" charset="0"/>
              </a:endParaRPr>
            </a:p>
          </p:txBody>
        </p:sp>
      </p:grp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5831780" y="2132856"/>
            <a:ext cx="2541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RPC detector array</a:t>
            </a:r>
            <a:endParaRPr lang="en-US" altLang="zh-CN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4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374848" y="53752"/>
            <a:ext cx="8229600" cy="63894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Hybrid Observation and Data Set</a:t>
            </a: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0" y="1024136"/>
            <a:ext cx="8839200" cy="6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Period: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</a:t>
            </a:r>
          </a:p>
        </p:txBody>
      </p:sp>
      <p:sp>
        <p:nvSpPr>
          <p:cNvPr id="16" name="矩形 15"/>
          <p:cNvSpPr/>
          <p:nvPr/>
        </p:nvSpPr>
        <p:spPr>
          <a:xfrm>
            <a:off x="346323" y="1556792"/>
            <a:ext cx="8906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From 2010.12 ~ 2012.02: Coincidence  events;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Good weather selection: 7.28×10</a:t>
            </a:r>
            <a:r>
              <a:rPr lang="en-US" altLang="zh-CN" sz="2000" kern="0" baseline="30000" dirty="0" smtClean="0">
                <a:solidFill>
                  <a:srgbClr val="000000"/>
                </a:solidFill>
              </a:rPr>
              <a:t>5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 sec.</a:t>
            </a:r>
          </a:p>
        </p:txBody>
      </p:sp>
      <p:sp>
        <p:nvSpPr>
          <p:cNvPr id="13" name="矩形 12"/>
          <p:cNvSpPr/>
          <p:nvPr/>
        </p:nvSpPr>
        <p:spPr>
          <a:xfrm>
            <a:off x="58336" y="2492896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i="1" dirty="0" smtClean="0">
                <a:solidFill>
                  <a:schemeClr val="accent2"/>
                </a:solidFill>
              </a:rPr>
              <a:t> Criteria for well measured events</a:t>
            </a:r>
          </a:p>
        </p:txBody>
      </p:sp>
      <p:sp>
        <p:nvSpPr>
          <p:cNvPr id="14" name="矩形 13"/>
          <p:cNvSpPr/>
          <p:nvPr/>
        </p:nvSpPr>
        <p:spPr>
          <a:xfrm>
            <a:off x="251520" y="3068960"/>
            <a:ext cx="51845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Shower core contained in the ARGO central carpet, excluding an outer region by 1 meter;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More than 1000 fired pads on the ARGO-YBJ central carpet;</a:t>
            </a:r>
            <a:endParaRPr lang="en-US" altLang="zh-CN" sz="2000" kern="0" dirty="0" smtClean="0">
              <a:solidFill>
                <a:srgbClr val="000000"/>
              </a:solidFill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Cherenkov</a:t>
            </a:r>
            <a:r>
              <a:rPr lang="zh-CN" alt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image must be fully contained in the telescope, i.e. space angle &lt; 6</a:t>
            </a:r>
            <a:r>
              <a:rPr lang="zh-CN" altLang="en-US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000" kern="0" dirty="0" smtClean="0">
                <a:solidFill>
                  <a:srgbClr val="000000"/>
                </a:solidFill>
              </a:rPr>
              <a:t>respect to the axis of the telescope;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000" kern="0" dirty="0" smtClean="0">
                <a:solidFill>
                  <a:srgbClr val="000000"/>
                </a:solidFill>
              </a:rPr>
              <a:t>The number of fired tubes &gt;= 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6021288"/>
            <a:ext cx="748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8218 events are well reconstructed above 100 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57299" t="1382" r="2372" b="48864"/>
          <a:stretch>
            <a:fillRect/>
          </a:stretch>
        </p:blipFill>
        <p:spPr bwMode="auto">
          <a:xfrm>
            <a:off x="5891519" y="2492896"/>
            <a:ext cx="278493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914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zh-CN" sz="3600" dirty="0" smtClean="0">
                <a:solidFill>
                  <a:schemeClr val="accent2"/>
                </a:solidFill>
                <a:cs typeface="+mn-cs"/>
              </a:rPr>
              <a:t>Simulation information</a:t>
            </a:r>
            <a:endParaRPr lang="en-US" altLang="zh-CN" sz="360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4077072"/>
            <a:ext cx="7079272" cy="93691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 Cherenkov simulation : Ray tracing package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000" dirty="0" smtClean="0"/>
              <a:t> RPC carpet: G4argo (GEANT4 based program)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3501008"/>
            <a:ext cx="3725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 smtClean="0"/>
              <a:t>Detector simulation</a:t>
            </a:r>
            <a:endParaRPr lang="zh-CN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7717" y="908720"/>
            <a:ext cx="5790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800" dirty="0" smtClean="0"/>
              <a:t> Extensive air showers simulation</a:t>
            </a:r>
            <a:endParaRPr lang="zh-CN" altLang="en-US" sz="2800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395536" y="1196752"/>
            <a:ext cx="8229600" cy="2332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zh-CN" sz="1000" dirty="0" smtClean="0"/>
          </a:p>
          <a:p>
            <a:pPr>
              <a:defRPr/>
            </a:pPr>
            <a:r>
              <a:rPr lang="en-US" altLang="zh-CN" sz="2000" dirty="0"/>
              <a:t>Tool:  Corsika6735 + QGSJETII-03 +  GHEISHA</a:t>
            </a:r>
          </a:p>
          <a:p>
            <a:pPr>
              <a:defRPr/>
            </a:pPr>
            <a:r>
              <a:rPr lang="en-US" altLang="zh-CN" sz="2000" dirty="0" smtClean="0"/>
              <a:t>Primary </a:t>
            </a:r>
            <a:r>
              <a:rPr lang="en-US" altLang="zh-CN" sz="2000" dirty="0"/>
              <a:t>particles: proton, helium, CNO, </a:t>
            </a:r>
            <a:r>
              <a:rPr lang="en-US" altLang="zh-CN" sz="2000" dirty="0" err="1"/>
              <a:t>MgAlSi</a:t>
            </a:r>
            <a:r>
              <a:rPr lang="en-US" altLang="zh-CN" sz="2000" dirty="0"/>
              <a:t>, iron</a:t>
            </a:r>
          </a:p>
          <a:p>
            <a:pPr>
              <a:defRPr/>
            </a:pPr>
            <a:r>
              <a:rPr lang="en-US" altLang="zh-CN" sz="2000" dirty="0"/>
              <a:t>Energy range: 10 TeV – </a:t>
            </a:r>
            <a:r>
              <a:rPr lang="en-US" altLang="zh-CN" sz="2000" dirty="0" smtClean="0"/>
              <a:t>50PeV</a:t>
            </a:r>
            <a:endParaRPr lang="en-US" altLang="zh-CN" sz="2000" dirty="0"/>
          </a:p>
          <a:p>
            <a:pPr>
              <a:defRPr/>
            </a:pPr>
            <a:r>
              <a:rPr lang="en-US" altLang="zh-CN" sz="2000" dirty="0"/>
              <a:t>Geometry: </a:t>
            </a:r>
            <a:r>
              <a:rPr lang="en-US" altLang="zh-CN" sz="2000" dirty="0" smtClean="0"/>
              <a:t>θ: 20° </a:t>
            </a:r>
            <a:r>
              <a:rPr lang="en-US" altLang="zh-CN" sz="2000" dirty="0"/>
              <a:t>– </a:t>
            </a:r>
            <a:r>
              <a:rPr lang="en-US" altLang="zh-CN" sz="2000" dirty="0" smtClean="0"/>
              <a:t>42°, </a:t>
            </a:r>
            <a:r>
              <a:rPr lang="el-GR" altLang="zh-CN" sz="2000" dirty="0" smtClean="0"/>
              <a:t>Φ</a:t>
            </a:r>
            <a:r>
              <a:rPr lang="en-US" altLang="zh-CN" sz="2000" dirty="0" smtClean="0"/>
              <a:t>: 69°- 111°, </a:t>
            </a:r>
          </a:p>
          <a:p>
            <a:pPr>
              <a:defRPr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               Core</a:t>
            </a:r>
            <a:r>
              <a:rPr lang="en-US" altLang="zh-CN" sz="2000" dirty="0"/>
              <a:t>: +/- </a:t>
            </a:r>
            <a:r>
              <a:rPr lang="en-US" altLang="zh-CN" sz="2000" dirty="0" smtClean="0"/>
              <a:t>150 m</a:t>
            </a:r>
          </a:p>
        </p:txBody>
      </p:sp>
      <p:sp>
        <p:nvSpPr>
          <p:cNvPr id="5" name="矩形 4"/>
          <p:cNvSpPr/>
          <p:nvPr/>
        </p:nvSpPr>
        <p:spPr>
          <a:xfrm>
            <a:off x="251520" y="5085184"/>
            <a:ext cx="8373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solidFill>
                  <a:prstClr val="black"/>
                </a:solidFill>
              </a:rPr>
              <a:t>Geometry reconstruction:  </a:t>
            </a:r>
            <a:r>
              <a:rPr lang="en-US" altLang="zh-CN" sz="2000" dirty="0" smtClean="0">
                <a:solidFill>
                  <a:prstClr val="black"/>
                </a:solidFill>
              </a:rPr>
              <a:t>From ARGO-YBJ 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395536" y="5444410"/>
            <a:ext cx="7079272" cy="9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000" dirty="0" smtClean="0"/>
              <a:t> </a:t>
            </a:r>
          </a:p>
        </p:txBody>
      </p:sp>
      <p:sp>
        <p:nvSpPr>
          <p:cNvPr id="11" name="矩形 10"/>
          <p:cNvSpPr/>
          <p:nvPr/>
        </p:nvSpPr>
        <p:spPr>
          <a:xfrm>
            <a:off x="755576" y="5589240"/>
            <a:ext cx="3693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Core </a:t>
            </a:r>
            <a:r>
              <a:rPr lang="en-US" altLang="zh-CN" sz="2000" b="1" dirty="0">
                <a:solidFill>
                  <a:srgbClr val="FF0000"/>
                </a:solidFill>
              </a:rPr>
              <a:t>resolution: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&lt; 2 m 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Angular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resolution: &lt; 0.3</a:t>
            </a:r>
            <a:r>
              <a:rPr lang="en-US" altLang="zh-CN" sz="2000" b="1" baseline="30000" dirty="0" smtClean="0">
                <a:solidFill>
                  <a:srgbClr val="FF0000"/>
                </a:solidFill>
              </a:rPr>
              <a:t>o 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3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5344" t="41999" b="11801"/>
          <a:stretch>
            <a:fillRect/>
          </a:stretch>
        </p:blipFill>
        <p:spPr bwMode="auto">
          <a:xfrm>
            <a:off x="6120680" y="2204864"/>
            <a:ext cx="25312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8312"/>
            <a:ext cx="5915429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323528" y="1628800"/>
            <a:ext cx="8820472" cy="400110"/>
            <a:chOff x="219436" y="620688"/>
            <a:chExt cx="8529028" cy="400110"/>
          </a:xfrm>
        </p:grpSpPr>
        <p:sp>
          <p:nvSpPr>
            <p:cNvPr id="4" name="矩形 3"/>
            <p:cNvSpPr/>
            <p:nvPr/>
          </p:nvSpPr>
          <p:spPr>
            <a:xfrm>
              <a:off x="683568" y="620688"/>
              <a:ext cx="80648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/>
                <a:t>is the total number of photo-electrons normalized to </a:t>
              </a:r>
              <a:r>
                <a:rPr lang="en-US" altLang="zh-CN" sz="2000" i="1" dirty="0" err="1" smtClean="0"/>
                <a:t>R</a:t>
              </a:r>
              <a:r>
                <a:rPr lang="en-US" altLang="zh-CN" sz="2000" i="1" baseline="-25000" dirty="0" err="1" smtClean="0"/>
                <a:t>p</a:t>
              </a:r>
              <a:r>
                <a:rPr lang="en-US" altLang="zh-CN" sz="2000" i="1" dirty="0" smtClean="0"/>
                <a:t> = 0m and </a:t>
              </a:r>
              <a:r>
                <a:rPr lang="el-GR" altLang="zh-CN" sz="2000" i="1" dirty="0" smtClean="0"/>
                <a:t>α</a:t>
              </a:r>
              <a:r>
                <a:rPr lang="en-US" altLang="zh-CN" sz="2000" i="1" dirty="0" smtClean="0"/>
                <a:t>=0°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36" y="636730"/>
              <a:ext cx="4871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298278" y="1124744"/>
            <a:ext cx="8522194" cy="583904"/>
            <a:chOff x="107504" y="668814"/>
            <a:chExt cx="8522194" cy="58390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8264" y="719045"/>
              <a:ext cx="1681434" cy="533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07504" y="668814"/>
              <a:ext cx="55034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Most-hit-RPC at the core of a shower : </a:t>
              </a:r>
              <a:endParaRPr lang="zh-CN" altLang="en-US" sz="2400" dirty="0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6096" y="719044"/>
              <a:ext cx="11616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588224" y="719045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~</a:t>
              </a:r>
              <a:endParaRPr lang="zh-CN" altLang="en-US" sz="2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40269" y="44624"/>
            <a:ext cx="69220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Mass-sensitive Parameter </a:t>
            </a:r>
          </a:p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in the Shower Lateral Distribution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l="57299" t="1382" b="48864"/>
          <a:stretch>
            <a:fillRect/>
          </a:stretch>
        </p:blipFill>
        <p:spPr bwMode="auto">
          <a:xfrm>
            <a:off x="6192688" y="4674489"/>
            <a:ext cx="2483768" cy="218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1520" y="206084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/>
              <a:t>R</a:t>
            </a:r>
            <a:r>
              <a:rPr lang="en-US" altLang="zh-CN" sz="2000" baseline="-25000" dirty="0" err="1" smtClean="0"/>
              <a:t>p</a:t>
            </a:r>
            <a:r>
              <a:rPr lang="en-US" altLang="zh-CN" sz="2000" dirty="0" smtClean="0"/>
              <a:t>: the impact parameter;</a:t>
            </a:r>
          </a:p>
          <a:p>
            <a:r>
              <a:rPr lang="el-GR" altLang="zh-CN" sz="2000" dirty="0" smtClean="0"/>
              <a:t>α</a:t>
            </a:r>
            <a:r>
              <a:rPr lang="en-US" altLang="zh-CN" sz="2000" dirty="0" smtClean="0"/>
              <a:t>: the space angle between shower direction and Cherenkov telescope main axis.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_compsition_study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ergy sptectrum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都市">
  <a:themeElements>
    <a:clrScheme name="都市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市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都市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模块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17156</TotalTime>
  <Words>1762</Words>
  <Application>Microsoft Office PowerPoint</Application>
  <PresentationFormat>全屏显示(4:3)</PresentationFormat>
  <Paragraphs>304</Paragraphs>
  <Slides>49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8</vt:i4>
      </vt:variant>
      <vt:variant>
        <vt:lpstr>幻灯片标题</vt:lpstr>
      </vt:variant>
      <vt:variant>
        <vt:i4>49</vt:i4>
      </vt:variant>
    </vt:vector>
  </HeadingPairs>
  <TitlesOfParts>
    <vt:vector size="57" baseType="lpstr">
      <vt:lpstr>Office 主题</vt:lpstr>
      <vt:lpstr>cut_compsition_study02</vt:lpstr>
      <vt:lpstr>1_Energy sptectrum03</vt:lpstr>
      <vt:lpstr>1_默认设计模板</vt:lpstr>
      <vt:lpstr>都市</vt:lpstr>
      <vt:lpstr>模块</vt:lpstr>
      <vt:lpstr>流畅</vt:lpstr>
      <vt:lpstr>夏至</vt:lpstr>
      <vt:lpstr>The Knee of the Cosmic P + He Spectrum below 1 P Measured by ARGO-YBJ and a Cherenkov Telescope of LHAASO  </vt:lpstr>
      <vt:lpstr>Outline</vt:lpstr>
      <vt:lpstr>幻灯片 3</vt:lpstr>
      <vt:lpstr>幻灯片 4</vt:lpstr>
      <vt:lpstr>Hybrid experiment</vt:lpstr>
      <vt:lpstr>Hybrid Observation and Data Set</vt:lpstr>
      <vt:lpstr>Hybrid Observation and Data Set</vt:lpstr>
      <vt:lpstr>Simulation information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E-reconstruction</vt:lpstr>
      <vt:lpstr>幻灯片 17</vt:lpstr>
      <vt:lpstr>幻灯片 18</vt:lpstr>
      <vt:lpstr>Systematic Uncertainties</vt:lpstr>
      <vt:lpstr>幻灯片 20</vt:lpstr>
      <vt:lpstr>幻灯片 21</vt:lpstr>
      <vt:lpstr>Conclusion</vt:lpstr>
      <vt:lpstr>幻灯片 23</vt:lpstr>
      <vt:lpstr>幻灯片 24</vt:lpstr>
      <vt:lpstr>幻灯片 25</vt:lpstr>
      <vt:lpstr>Mass sensitive parameters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Cherenkov Telescope Calibration</vt:lpstr>
      <vt:lpstr>幻灯片 36</vt:lpstr>
      <vt:lpstr>幻灯片 37</vt:lpstr>
      <vt:lpstr>幻灯片 38</vt:lpstr>
      <vt:lpstr>幻灯片 39</vt:lpstr>
      <vt:lpstr>幻灯片 40</vt:lpstr>
      <vt:lpstr>幻灯片 41</vt:lpstr>
      <vt:lpstr>All particle energy spectrum</vt:lpstr>
      <vt:lpstr>All particle energy spectrum</vt:lpstr>
      <vt:lpstr>幻灯片 44</vt:lpstr>
      <vt:lpstr>Hybrid Observation and Data Set</vt:lpstr>
      <vt:lpstr>幻灯片 46</vt:lpstr>
      <vt:lpstr>幻灯片 47</vt:lpstr>
      <vt:lpstr>幻灯片 48</vt:lpstr>
      <vt:lpstr>幻灯片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menghun</dc:creator>
  <cp:lastModifiedBy>unknown</cp:lastModifiedBy>
  <cp:revision>1970</cp:revision>
  <dcterms:created xsi:type="dcterms:W3CDTF">2011-07-06T08:48:42Z</dcterms:created>
  <dcterms:modified xsi:type="dcterms:W3CDTF">2015-09-29T08:24:03Z</dcterms:modified>
</cp:coreProperties>
</file>